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61" r:id="rId2"/>
    <p:sldId id="371" r:id="rId3"/>
    <p:sldId id="259" r:id="rId4"/>
    <p:sldId id="260" r:id="rId5"/>
    <p:sldId id="263" r:id="rId6"/>
    <p:sldId id="358" r:id="rId7"/>
    <p:sldId id="265" r:id="rId8"/>
    <p:sldId id="266" r:id="rId9"/>
    <p:sldId id="274" r:id="rId10"/>
    <p:sldId id="275" r:id="rId11"/>
    <p:sldId id="267" r:id="rId12"/>
    <p:sldId id="273" r:id="rId13"/>
    <p:sldId id="277" r:id="rId14"/>
    <p:sldId id="270" r:id="rId15"/>
    <p:sldId id="271" r:id="rId16"/>
    <p:sldId id="278" r:id="rId17"/>
    <p:sldId id="354" r:id="rId18"/>
    <p:sldId id="279" r:id="rId19"/>
    <p:sldId id="281" r:id="rId20"/>
    <p:sldId id="280" r:id="rId21"/>
    <p:sldId id="282" r:id="rId22"/>
    <p:sldId id="283" r:id="rId23"/>
    <p:sldId id="285" r:id="rId24"/>
    <p:sldId id="284" r:id="rId25"/>
    <p:sldId id="287" r:id="rId26"/>
    <p:sldId id="288" r:id="rId27"/>
    <p:sldId id="289" r:id="rId28"/>
    <p:sldId id="290" r:id="rId29"/>
    <p:sldId id="292" r:id="rId30"/>
    <p:sldId id="291" r:id="rId31"/>
    <p:sldId id="293" r:id="rId32"/>
    <p:sldId id="295" r:id="rId33"/>
    <p:sldId id="296" r:id="rId34"/>
    <p:sldId id="377" r:id="rId35"/>
    <p:sldId id="298" r:id="rId36"/>
    <p:sldId id="297" r:id="rId37"/>
    <p:sldId id="299" r:id="rId38"/>
    <p:sldId id="300" r:id="rId39"/>
    <p:sldId id="301" r:id="rId40"/>
    <p:sldId id="306" r:id="rId41"/>
    <p:sldId id="356" r:id="rId42"/>
    <p:sldId id="303" r:id="rId43"/>
    <p:sldId id="304" r:id="rId44"/>
    <p:sldId id="375" r:id="rId45"/>
    <p:sldId id="357" r:id="rId46"/>
    <p:sldId id="370" r:id="rId47"/>
    <p:sldId id="305" r:id="rId48"/>
    <p:sldId id="362" r:id="rId49"/>
    <p:sldId id="309" r:id="rId50"/>
    <p:sldId id="369" r:id="rId51"/>
    <p:sldId id="363" r:id="rId52"/>
    <p:sldId id="310" r:id="rId53"/>
    <p:sldId id="311" r:id="rId54"/>
    <p:sldId id="312" r:id="rId55"/>
    <p:sldId id="359" r:id="rId56"/>
    <p:sldId id="313" r:id="rId57"/>
    <p:sldId id="376" r:id="rId58"/>
    <p:sldId id="314" r:id="rId59"/>
    <p:sldId id="316" r:id="rId60"/>
    <p:sldId id="317" r:id="rId61"/>
    <p:sldId id="318" r:id="rId62"/>
    <p:sldId id="315" r:id="rId63"/>
    <p:sldId id="355" r:id="rId64"/>
    <p:sldId id="320" r:id="rId65"/>
    <p:sldId id="321" r:id="rId66"/>
    <p:sldId id="319" r:id="rId67"/>
    <p:sldId id="322" r:id="rId68"/>
    <p:sldId id="361" r:id="rId69"/>
    <p:sldId id="323" r:id="rId70"/>
    <p:sldId id="339" r:id="rId71"/>
    <p:sldId id="324" r:id="rId72"/>
    <p:sldId id="368" r:id="rId73"/>
    <p:sldId id="326" r:id="rId74"/>
    <p:sldId id="366" r:id="rId75"/>
    <p:sldId id="325" r:id="rId76"/>
    <p:sldId id="328" r:id="rId77"/>
    <p:sldId id="330" r:id="rId78"/>
    <p:sldId id="331" r:id="rId79"/>
    <p:sldId id="332" r:id="rId80"/>
    <p:sldId id="333" r:id="rId81"/>
    <p:sldId id="335" r:id="rId82"/>
    <p:sldId id="334" r:id="rId83"/>
    <p:sldId id="372" r:id="rId84"/>
    <p:sldId id="336" r:id="rId85"/>
    <p:sldId id="340" r:id="rId86"/>
    <p:sldId id="337" r:id="rId87"/>
    <p:sldId id="341" r:id="rId88"/>
    <p:sldId id="338" r:id="rId89"/>
    <p:sldId id="373" r:id="rId90"/>
    <p:sldId id="343" r:id="rId91"/>
    <p:sldId id="345" r:id="rId92"/>
    <p:sldId id="346" r:id="rId93"/>
    <p:sldId id="347" r:id="rId94"/>
    <p:sldId id="367" r:id="rId95"/>
    <p:sldId id="344" r:id="rId96"/>
    <p:sldId id="348" r:id="rId97"/>
    <p:sldId id="350" r:id="rId98"/>
    <p:sldId id="351" r:id="rId99"/>
    <p:sldId id="364" r:id="rId100"/>
    <p:sldId id="352" r:id="rId101"/>
    <p:sldId id="353" r:id="rId102"/>
    <p:sldId id="365" r:id="rId103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727" autoAdjust="0"/>
  </p:normalViewPr>
  <p:slideViewPr>
    <p:cSldViewPr>
      <p:cViewPr varScale="1">
        <p:scale>
          <a:sx n="91" d="100"/>
          <a:sy n="91" d="100"/>
        </p:scale>
        <p:origin x="36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D9364-FBE0-44DC-8CAD-BD5DDC267AE6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5D1BF-1EA8-45ED-94B8-577BAA7B8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10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5D1BF-1EA8-45ED-94B8-577BAA7B8DC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29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5D1BF-1EA8-45ED-94B8-577BAA7B8DC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15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5D1BF-1EA8-45ED-94B8-577BAA7B8DC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78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5D1BF-1EA8-45ED-94B8-577BAA7B8DC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63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5D1BF-1EA8-45ED-94B8-577BAA7B8DC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55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73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1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020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51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87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37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48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13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10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36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F915-ABEE-4A7D-8892-BCA1771ABEC0}" type="datetimeFigureOut">
              <a:rPr lang="fr-FR" smtClean="0"/>
              <a:t>24/02/2023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51212-A087-497F-8D2A-30DABA2EB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71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7" Type="http://schemas.openxmlformats.org/officeDocument/2006/relationships/image" Target="../media/image290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.jpeg"/><Relationship Id="rId5" Type="http://schemas.openxmlformats.org/officeDocument/2006/relationships/image" Target="../media/image278.png"/><Relationship Id="rId4" Type="http://schemas.openxmlformats.org/officeDocument/2006/relationships/image" Target="../media/image288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4.jfif"/><Relationship Id="rId4" Type="http://schemas.openxmlformats.org/officeDocument/2006/relationships/image" Target="../media/image29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f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f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f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fif"/><Relationship Id="rId4" Type="http://schemas.openxmlformats.org/officeDocument/2006/relationships/image" Target="../media/image1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fif"/><Relationship Id="rId2" Type="http://schemas.openxmlformats.org/officeDocument/2006/relationships/image" Target="../media/image205.jf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f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fif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7" Type="http://schemas.openxmlformats.org/officeDocument/2006/relationships/image" Target="../media/image249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fif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pn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9.jpeg"/><Relationship Id="rId5" Type="http://schemas.openxmlformats.org/officeDocument/2006/relationships/image" Target="../media/image278.png"/><Relationship Id="rId4" Type="http://schemas.openxmlformats.org/officeDocument/2006/relationships/image" Target="../media/image27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03256" y="-107621"/>
            <a:ext cx="441883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Rosacées ligneuses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123728" y="770005"/>
            <a:ext cx="470686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Arbrisseaux , arbustes , arbres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5386" y="1424632"/>
            <a:ext cx="2448272" cy="342515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02" y="1331447"/>
            <a:ext cx="2986268" cy="36115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0402" y="585338"/>
            <a:ext cx="166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Geneviève </a:t>
            </a:r>
            <a:r>
              <a:rPr lang="fr-FR" sz="1200" dirty="0" err="1"/>
              <a:t>Macqueron</a:t>
            </a:r>
            <a:endParaRPr lang="fr-FR" sz="1200" dirty="0"/>
          </a:p>
          <a:p>
            <a:r>
              <a:rPr lang="fr-FR" sz="1200" dirty="0"/>
              <a:t>23 02 2023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0402" y="134118"/>
            <a:ext cx="252028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Rosacées  2ème partie</a:t>
            </a:r>
          </a:p>
        </p:txBody>
      </p:sp>
      <p:pic>
        <p:nvPicPr>
          <p:cNvPr id="10" name="Image 9" descr="Logo Linnéen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0"/>
            <a:ext cx="1429610" cy="1429610"/>
          </a:xfrm>
          <a:prstGeom prst="smileyFace">
            <a:avLst/>
          </a:prstGeom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06567" y="1780458"/>
            <a:ext cx="3538966" cy="26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97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4324" y="143649"/>
            <a:ext cx="1654444" cy="39402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586" y="143649"/>
            <a:ext cx="1864199" cy="37514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32040" y="3507853"/>
            <a:ext cx="1401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R </a:t>
            </a:r>
            <a:r>
              <a:rPr lang="fr-FR" sz="1400" i="1" dirty="0" err="1">
                <a:solidFill>
                  <a:schemeClr val="bg1"/>
                </a:solidFill>
              </a:rPr>
              <a:t>marginata</a:t>
            </a:r>
            <a:endParaRPr lang="fr-FR" sz="1400" i="1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90931" y="1146227"/>
            <a:ext cx="4708944" cy="261651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547664" y="4227493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Rosa  </a:t>
            </a:r>
            <a:r>
              <a:rPr lang="fr-FR" sz="1400" dirty="0" err="1">
                <a:solidFill>
                  <a:schemeClr val="bg1"/>
                </a:solidFill>
              </a:rPr>
              <a:t>gallica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</a:p>
          <a:p>
            <a:r>
              <a:rPr lang="fr-FR" sz="1400" dirty="0">
                <a:solidFill>
                  <a:schemeClr val="bg1"/>
                </a:solidFill>
              </a:rPr>
              <a:t>(</a:t>
            </a:r>
            <a:r>
              <a:rPr lang="fr-FR" sz="1400" dirty="0" err="1">
                <a:solidFill>
                  <a:schemeClr val="bg1"/>
                </a:solidFill>
              </a:rPr>
              <a:t>Photoflora</a:t>
            </a:r>
            <a:r>
              <a:rPr lang="fr-FR" sz="1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143649"/>
            <a:ext cx="2322250" cy="37514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468935" y="3435846"/>
            <a:ext cx="113639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i="1" dirty="0" err="1"/>
              <a:t>subcollina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788221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358" y="3075806"/>
            <a:ext cx="1728192" cy="200710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656" y="0"/>
            <a:ext cx="181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II- 3 </a:t>
            </a:r>
            <a:r>
              <a:rPr lang="fr-FR" sz="2400" b="1" i="1" dirty="0" err="1">
                <a:solidFill>
                  <a:schemeClr val="accent2"/>
                </a:solidFill>
              </a:rPr>
              <a:t>Pyrus</a:t>
            </a:r>
            <a:r>
              <a:rPr lang="fr-FR" sz="2400" b="1" i="1" dirty="0">
                <a:solidFill>
                  <a:schemeClr val="accent2"/>
                </a:solidFill>
              </a:rPr>
              <a:t> </a:t>
            </a:r>
            <a:r>
              <a:rPr lang="fr-FR" b="1" dirty="0">
                <a:solidFill>
                  <a:schemeClr val="accent2"/>
                </a:solidFill>
              </a:rPr>
              <a:t>L.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15688" y="51470"/>
            <a:ext cx="7980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calice à 5 lobes courts, Pétales blanc pur - </a:t>
            </a:r>
            <a:r>
              <a:rPr lang="fr-FR" sz="1600" b="1" dirty="0"/>
              <a:t>anthères </a:t>
            </a:r>
            <a:r>
              <a:rPr lang="fr-FR" sz="1600" b="1" dirty="0" err="1"/>
              <a:t>svt</a:t>
            </a:r>
            <a:r>
              <a:rPr lang="fr-FR" sz="1600" b="1" dirty="0"/>
              <a:t> pourpres</a:t>
            </a:r>
            <a:r>
              <a:rPr lang="fr-FR" sz="1600" dirty="0"/>
              <a:t>, </a:t>
            </a:r>
            <a:r>
              <a:rPr lang="fr-FR" sz="1600" b="1" dirty="0"/>
              <a:t>5 styles libres</a:t>
            </a:r>
          </a:p>
          <a:p>
            <a:r>
              <a:rPr lang="fr-FR" sz="1600" dirty="0"/>
              <a:t>ovaire infère adhérent 5 C soudés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829518"/>
            <a:ext cx="1999476" cy="24197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650" y="462811"/>
            <a:ext cx="2448272" cy="26129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47" r="-969" b="59260"/>
          <a:stretch/>
        </p:blipFill>
        <p:spPr>
          <a:xfrm>
            <a:off x="2948827" y="3236919"/>
            <a:ext cx="1243911" cy="17265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028" y="1363695"/>
            <a:ext cx="1886249" cy="31104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6" y="725825"/>
            <a:ext cx="2557360" cy="340981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4599" y="413563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p. </a:t>
            </a:r>
            <a:r>
              <a:rPr lang="fr-FR" sz="1600" i="1" dirty="0" err="1"/>
              <a:t>cordata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04801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656" y="0"/>
            <a:ext cx="181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chemeClr val="accent2"/>
                </a:solidFill>
              </a:rPr>
              <a:t>Pyrus</a:t>
            </a:r>
            <a:r>
              <a:rPr lang="fr-FR" sz="2400" b="1" i="1" dirty="0">
                <a:solidFill>
                  <a:schemeClr val="accent2"/>
                </a:solidFill>
              </a:rPr>
              <a:t> </a:t>
            </a:r>
            <a:r>
              <a:rPr lang="fr-FR" b="1" dirty="0">
                <a:solidFill>
                  <a:schemeClr val="accent2"/>
                </a:solidFill>
              </a:rPr>
              <a:t>L.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31640" y="53211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en poire ou subglobuleux, non ombiliqué à la base – chair à cellules </a:t>
            </a:r>
            <a:r>
              <a:rPr lang="fr-FR" err="1"/>
              <a:t>pierreuses</a:t>
            </a:r>
            <a:r>
              <a:rPr lang="fr-FR"/>
              <a:t>, endocarpe </a:t>
            </a:r>
            <a:r>
              <a:rPr lang="fr-FR" dirty="0"/>
              <a:t>dur cartilagineux à 5 loges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104" y="1439499"/>
            <a:ext cx="2721086" cy="36281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236" y="765942"/>
            <a:ext cx="1800200" cy="17724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144" y="3435846"/>
            <a:ext cx="3134037" cy="16317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959429"/>
            <a:ext cx="2914650" cy="19431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01250" y="29631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P </a:t>
            </a:r>
            <a:r>
              <a:rPr lang="fr-FR" i="1" dirty="0" err="1"/>
              <a:t>cordata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52662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450401"/>
            <a:ext cx="3672408" cy="26930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152799"/>
            <a:ext cx="4032448" cy="29571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7504" y="49281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Flora </a:t>
            </a:r>
            <a:r>
              <a:rPr lang="fr-FR" i="1" dirty="0" err="1"/>
              <a:t>gallica</a:t>
            </a:r>
            <a:r>
              <a:rPr lang="fr-FR" i="1" dirty="0"/>
              <a:t> et Flore de la France </a:t>
            </a:r>
            <a:r>
              <a:rPr lang="fr-FR" i="1" dirty="0" err="1"/>
              <a:t>mediterranéenne</a:t>
            </a:r>
            <a:r>
              <a:rPr lang="fr-FR" i="1" dirty="0"/>
              <a:t>  continentale - Flore de H. Coste -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7090" y="295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Documents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50646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Photographies : Camille Granger – </a:t>
            </a:r>
            <a:r>
              <a:rPr lang="fr-FR" dirty="0" err="1"/>
              <a:t>J.l</a:t>
            </a:r>
            <a:r>
              <a:rPr lang="fr-FR" dirty="0"/>
              <a:t> </a:t>
            </a:r>
            <a:r>
              <a:rPr lang="fr-FR" dirty="0" err="1"/>
              <a:t>Macqueron</a:t>
            </a:r>
            <a:r>
              <a:rPr lang="fr-FR" dirty="0"/>
              <a:t>   </a:t>
            </a:r>
          </a:p>
          <a:p>
            <a:r>
              <a:rPr lang="fr-FR" dirty="0"/>
              <a:t>                             Tela </a:t>
            </a:r>
            <a:r>
              <a:rPr lang="fr-FR" dirty="0" err="1"/>
              <a:t>botanica</a:t>
            </a:r>
            <a:r>
              <a:rPr lang="fr-FR" dirty="0"/>
              <a:t> – Flora-on.pt (Portugal) -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7090" y="975101"/>
            <a:ext cx="6977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Schémas de </a:t>
            </a:r>
            <a:r>
              <a:rPr lang="fr-FR" i="1" dirty="0"/>
              <a:t>Flora </a:t>
            </a:r>
            <a:r>
              <a:rPr lang="fr-FR" i="1" dirty="0" err="1"/>
              <a:t>iberica</a:t>
            </a:r>
            <a:r>
              <a:rPr lang="fr-FR" i="1" dirty="0"/>
              <a:t> </a:t>
            </a:r>
            <a:r>
              <a:rPr lang="fr-FR" dirty="0"/>
              <a:t>et de la </a:t>
            </a:r>
            <a:r>
              <a:rPr lang="fr-FR" i="1" dirty="0"/>
              <a:t>Flore de Coste</a:t>
            </a:r>
          </a:p>
        </p:txBody>
      </p:sp>
    </p:spTree>
    <p:extLst>
      <p:ext uri="{BB962C8B-B14F-4D97-AF65-F5344CB8AC3E}">
        <p14:creationId xmlns:p14="http://schemas.microsoft.com/office/powerpoint/2010/main" val="1614328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82828"/>
            <a:ext cx="158417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Les Feuilles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28780" y="71542"/>
            <a:ext cx="7115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Sont alternes, caduques, composées imparipennées, stipules soudées adhérentes au pétiole, folioles (</a:t>
            </a:r>
            <a:r>
              <a:rPr lang="fr-FR" dirty="0" err="1"/>
              <a:t>ob</a:t>
            </a:r>
            <a:r>
              <a:rPr lang="fr-FR" dirty="0"/>
              <a:t>)ovales- pétiole et nervures généralement épineux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0741" y="1019092"/>
            <a:ext cx="2933050" cy="40692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199" y="1212366"/>
            <a:ext cx="2960075" cy="36827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0" y="1232812"/>
            <a:ext cx="2561911" cy="40024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99324" y="1836623"/>
            <a:ext cx="3982273" cy="24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9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71867" y="1837738"/>
            <a:ext cx="4044241" cy="22867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99014" y="1726780"/>
            <a:ext cx="3945773" cy="23762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099" y="10820"/>
            <a:ext cx="68147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4705" y="23426"/>
            <a:ext cx="378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Pétiole et folioles parfois glanduleux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35328" y="2342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Face inférieure des F peut être ± tomenteuse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961" y="405364"/>
            <a:ext cx="3169878" cy="232457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46" y="2729784"/>
            <a:ext cx="3254531" cy="23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2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8796"/>
            <a:ext cx="1884431" cy="23326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7104" y="90185"/>
            <a:ext cx="2487359" cy="23609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806" y="-196260"/>
            <a:ext cx="3044073" cy="27000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84995" y="297740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canina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4976" y="40473"/>
            <a:ext cx="61156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i="1" dirty="0"/>
              <a:t>Rosa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27584" y="250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42698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folioles sont diversement dentées ou glanduleuses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00408" y="1962714"/>
            <a:ext cx="2337825" cy="341728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99946" y="1703941"/>
            <a:ext cx="2633009" cy="406403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71040" y="272461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chemeClr val="bg1"/>
                </a:solidFill>
              </a:rPr>
              <a:t>marginata</a:t>
            </a:r>
            <a:endParaRPr lang="fr-FR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2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371" y="0"/>
            <a:ext cx="68220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99592" y="-33543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Inflorescences</a:t>
            </a:r>
            <a:r>
              <a:rPr lang="fr-FR" dirty="0"/>
              <a:t> en cymes terminant des rameaux courts ou fleur solitaire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5" y="369332"/>
            <a:ext cx="3008993" cy="22065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55273"/>
            <a:ext cx="3153923" cy="26734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482066"/>
            <a:ext cx="3600400" cy="43755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912" y="852088"/>
            <a:ext cx="2411455" cy="40055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087149" y="4549869"/>
            <a:ext cx="1331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R </a:t>
            </a:r>
            <a:r>
              <a:rPr lang="fr-FR" sz="1400" i="1" dirty="0" err="1">
                <a:solidFill>
                  <a:schemeClr val="bg1"/>
                </a:solidFill>
              </a:rPr>
              <a:t>villosa</a:t>
            </a:r>
            <a:endParaRPr lang="fr-FR" sz="1400" i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67944" y="440330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R .</a:t>
            </a:r>
            <a:r>
              <a:rPr lang="fr-FR" sz="1400" i="1" dirty="0" err="1">
                <a:solidFill>
                  <a:schemeClr val="bg1"/>
                </a:solidFill>
              </a:rPr>
              <a:t>marginata</a:t>
            </a:r>
            <a:endParaRPr lang="fr-FR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88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480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6321" y="18411"/>
            <a:ext cx="7272808" cy="37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Fleurs </a:t>
            </a:r>
            <a:r>
              <a:rPr lang="fr-FR" dirty="0"/>
              <a:t>grandes ou assez grandes, odorantes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" y="369332"/>
            <a:ext cx="910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Calice:</a:t>
            </a:r>
            <a:r>
              <a:rPr lang="fr-FR" dirty="0"/>
              <a:t> dialysépale, 5 sépales entiers ou lobés latéralement, persistants ou caducs, sans calicule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886012"/>
            <a:ext cx="2880320" cy="385364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808" y="902745"/>
            <a:ext cx="2897452" cy="3820174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108389" y="434359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Rosa </a:t>
            </a:r>
            <a:r>
              <a:rPr lang="fr-FR" sz="1400" i="1" dirty="0" err="1">
                <a:solidFill>
                  <a:schemeClr val="bg1"/>
                </a:solidFill>
              </a:rPr>
              <a:t>rubiginosa</a:t>
            </a:r>
            <a:endParaRPr lang="fr-FR" sz="1400" i="1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099" y="1347614"/>
            <a:ext cx="2182091" cy="314987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634633" y="412330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r. </a:t>
            </a:r>
            <a:r>
              <a:rPr lang="fr-FR" sz="1400" i="1" dirty="0" err="1">
                <a:solidFill>
                  <a:schemeClr val="bg1"/>
                </a:solidFill>
              </a:rPr>
              <a:t>agrestis</a:t>
            </a:r>
            <a:endParaRPr lang="fr-FR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35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480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67444" y="46166"/>
            <a:ext cx="827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Corolle dialypétale</a:t>
            </a:r>
            <a:r>
              <a:rPr lang="fr-FR" dirty="0"/>
              <a:t> imbriquée tordue dans le bouton à 5 pétales libres, en cœur renversé à onglet court- nombreuses </a:t>
            </a:r>
            <a:r>
              <a:rPr lang="fr-FR" b="1" dirty="0"/>
              <a:t>étamines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99333" y="1206615"/>
            <a:ext cx="4082456" cy="33779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735545"/>
            <a:ext cx="3744416" cy="386643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627784" y="4330851"/>
            <a:ext cx="1349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chemeClr val="bg1"/>
                </a:solidFill>
              </a:rPr>
              <a:t>marginata</a:t>
            </a:r>
            <a:endParaRPr lang="fr-FR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58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746039"/>
            <a:ext cx="2016224" cy="4081106"/>
          </a:xfrm>
          <a:prstGeom prst="rect">
            <a:avLst/>
          </a:prstGeom>
        </p:spPr>
      </p:pic>
      <p:pic>
        <p:nvPicPr>
          <p:cNvPr id="3" name="Picture 2" descr="T:\Users\Geneviève\Pictures\archivage photos JLM\an 2009\juin\Val de Cogne SBF\5. Lillaz\46 - Rosa montana Chaix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948428"/>
            <a:ext cx="3312368" cy="36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15616" y="5147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Ovaire infère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6480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</p:spTree>
    <p:extLst>
      <p:ext uri="{BB962C8B-B14F-4D97-AF65-F5344CB8AC3E}">
        <p14:creationId xmlns:p14="http://schemas.microsoft.com/office/powerpoint/2010/main" val="1777352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480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48072" y="0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Ovaire infère </a:t>
            </a:r>
            <a:r>
              <a:rPr lang="fr-FR" dirty="0"/>
              <a:t>: nombreux carpelles enfermés dans l’</a:t>
            </a:r>
            <a:r>
              <a:rPr lang="fr-FR" dirty="0" err="1"/>
              <a:t>hypanthium</a:t>
            </a:r>
            <a:r>
              <a:rPr lang="fr-FR" dirty="0"/>
              <a:t> creux, garni de poils piquants, les styles sont libres  ou soudés en une colonne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109921" y="6233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disque stigmatique </a:t>
            </a:r>
            <a:r>
              <a:rPr lang="fr-FR" dirty="0"/>
              <a:t>(extérieur  discoïde ou conique du réceptacle) est percé d’un orifice laissant passer les </a:t>
            </a:r>
            <a:r>
              <a:rPr lang="fr-FR" b="1" dirty="0"/>
              <a:t>style</a:t>
            </a:r>
            <a:r>
              <a:rPr lang="fr-FR" dirty="0"/>
              <a:t>s –</a:t>
            </a:r>
            <a:r>
              <a:rPr lang="fr-FR" b="1" dirty="0"/>
              <a:t>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6342" y="1596188"/>
            <a:ext cx="3671828" cy="337465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98839" y="2450184"/>
            <a:ext cx="3446477" cy="157504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15282" y="1514469"/>
            <a:ext cx="1916962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/>
              <a:t>Tribu des </a:t>
            </a:r>
            <a:r>
              <a:rPr lang="fr-FR" sz="1200" dirty="0" err="1"/>
              <a:t>Synstylae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4615282" y="3529574"/>
            <a:ext cx="118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Styles libres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50C25BD-4750-5BEE-8425-54E3926E07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40" y="1641701"/>
            <a:ext cx="3217410" cy="3258792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cxnSpLocks/>
          </p:cNvCxnSpPr>
          <p:nvPr/>
        </p:nvCxnSpPr>
        <p:spPr>
          <a:xfrm>
            <a:off x="1259632" y="1264453"/>
            <a:ext cx="532005" cy="115002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46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480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9541"/>
            <a:ext cx="4804943" cy="33061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943" y="731345"/>
            <a:ext cx="4339057" cy="321784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39938" y="4515966"/>
            <a:ext cx="2704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Schémas Flore de la France méditerranéenne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9592" y="4721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gynécée</a:t>
            </a:r>
          </a:p>
        </p:txBody>
      </p:sp>
    </p:spTree>
    <p:extLst>
      <p:ext uri="{BB962C8B-B14F-4D97-AF65-F5344CB8AC3E}">
        <p14:creationId xmlns:p14="http://schemas.microsoft.com/office/powerpoint/2010/main" val="59475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33950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Rappels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555168" y="12178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des Rosacées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5134" y="985833"/>
            <a:ext cx="6048672" cy="258532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Fleurs actinomorphes  généralement hermaphrodites</a:t>
            </a:r>
          </a:p>
          <a:p>
            <a:r>
              <a:rPr lang="fr-FR" dirty="0"/>
              <a:t> 4- 5 (12)-mères</a:t>
            </a:r>
          </a:p>
          <a:p>
            <a:r>
              <a:rPr lang="fr-FR" dirty="0"/>
              <a:t>Sépales libres</a:t>
            </a:r>
          </a:p>
          <a:p>
            <a:r>
              <a:rPr lang="fr-FR" dirty="0"/>
              <a:t>Pétales libres</a:t>
            </a:r>
          </a:p>
          <a:p>
            <a:r>
              <a:rPr lang="fr-FR" dirty="0"/>
              <a:t>Etamines en nombre variable</a:t>
            </a:r>
          </a:p>
          <a:p>
            <a:r>
              <a:rPr lang="fr-FR" dirty="0"/>
              <a:t>1-100 carpelles libres ou soudés</a:t>
            </a:r>
          </a:p>
          <a:p>
            <a:r>
              <a:rPr lang="fr-FR" dirty="0"/>
              <a:t>Fleur hypogyne ou épigyne</a:t>
            </a:r>
          </a:p>
          <a:p>
            <a:r>
              <a:rPr lang="fr-FR" dirty="0"/>
              <a:t>Fruit variable </a:t>
            </a: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240" y="306449"/>
            <a:ext cx="2016224" cy="24503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2595102"/>
            <a:ext cx="2303040" cy="222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4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480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4272"/>
            <a:ext cx="3966227" cy="386275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48072" y="8282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Gynécée—les déterminations tiennent compte du gynécée bien visible au centre de la fleur – forme du disque – styles libres ou soudés en colonne saillante …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549" y="940756"/>
            <a:ext cx="3528392" cy="374978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99592" y="4757123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Rosa </a:t>
            </a:r>
            <a:r>
              <a:rPr lang="fr-FR" sz="1600" i="1" dirty="0" err="1"/>
              <a:t>arvensis</a:t>
            </a:r>
            <a:endParaRPr lang="fr-FR" sz="16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5425637" y="4774168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Rosa </a:t>
            </a:r>
            <a:r>
              <a:rPr lang="fr-FR" sz="1600" i="1" dirty="0" err="1"/>
              <a:t>pendulina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590704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63" y="67884"/>
            <a:ext cx="63196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i="1" dirty="0"/>
              <a:t>Rosa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675750"/>
            <a:ext cx="4206815" cy="38268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692" y="651554"/>
            <a:ext cx="4104456" cy="400496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40152" y="4502627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Rosa </a:t>
            </a:r>
            <a:r>
              <a:rPr lang="fr-FR" sz="1400" i="1" dirty="0" err="1"/>
              <a:t>sempervirens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059514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480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57153" y="0"/>
            <a:ext cx="13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Fruit: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655067"/>
            <a:ext cx="8704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Par abus de langage l’</a:t>
            </a:r>
            <a:r>
              <a:rPr lang="fr-FR" sz="1600" dirty="0" err="1"/>
              <a:t>hypanthium</a:t>
            </a:r>
            <a:r>
              <a:rPr lang="fr-FR" sz="1600" dirty="0"/>
              <a:t> fructifère est dénommé fruit : le cynorrhodon, gratte- cul(faux fruit)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47009" y="-26570"/>
            <a:ext cx="730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Nombreux akènes dans l’</a:t>
            </a:r>
            <a:r>
              <a:rPr lang="fr-FR" dirty="0" err="1"/>
              <a:t>hypanthium</a:t>
            </a:r>
            <a:r>
              <a:rPr lang="fr-FR" dirty="0"/>
              <a:t> qui devient charnu ,rouge ,parfois noir coiffé par les sépales persistants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088" y="1235707"/>
            <a:ext cx="2519772" cy="32670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340" y="1116078"/>
            <a:ext cx="2109355" cy="26313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695" y="2358571"/>
            <a:ext cx="1926608" cy="24609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228184" y="3696142"/>
            <a:ext cx="965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villosa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43808" y="3825155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chemeClr val="bg1"/>
                </a:solidFill>
              </a:rPr>
              <a:t>jundzillii</a:t>
            </a:r>
            <a:endParaRPr lang="fr-FR" sz="1600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t:\Users\Geneviève\Pictures\rosacées\eglantier_commun_028_(dessin_du_fruit)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9533" y="1194476"/>
            <a:ext cx="2494467" cy="33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60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8112"/>
            <a:ext cx="91097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rosiers indigènes appartiennent au </a:t>
            </a:r>
            <a:r>
              <a:rPr lang="fr-FR" dirty="0" err="1"/>
              <a:t>subgenre</a:t>
            </a:r>
            <a:r>
              <a:rPr lang="fr-FR" dirty="0"/>
              <a:t> Rosa et se répartissent en 5 sections</a:t>
            </a:r>
          </a:p>
          <a:p>
            <a:r>
              <a:rPr lang="fr-FR" dirty="0"/>
              <a:t>  La section </a:t>
            </a:r>
            <a:r>
              <a:rPr lang="fr-FR" dirty="0" err="1"/>
              <a:t>caninae</a:t>
            </a:r>
            <a:r>
              <a:rPr lang="fr-FR" dirty="0"/>
              <a:t> étant elle-même divisée en 5 sous sections  </a:t>
            </a:r>
            <a:r>
              <a:rPr lang="fr-FR" sz="1600" dirty="0"/>
              <a:t>(port général –odeur des glandes –couleur des pétales – port des sépales, diamètre du disque et orifice de l’</a:t>
            </a:r>
            <a:r>
              <a:rPr lang="fr-FR" sz="1600" dirty="0" err="1"/>
              <a:t>hypanthium</a:t>
            </a:r>
            <a:r>
              <a:rPr lang="fr-FR" sz="1600" dirty="0"/>
              <a:t> fructifère, aiguillons)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1518" y="99270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5 sections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91680" y="1044985"/>
            <a:ext cx="2053230" cy="182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Caninae</a:t>
            </a:r>
            <a:endParaRPr lang="fr-FR" i="1" dirty="0"/>
          </a:p>
          <a:p>
            <a:r>
              <a:rPr lang="fr-FR" i="1" dirty="0" err="1"/>
              <a:t>Gallicanae</a:t>
            </a:r>
            <a:endParaRPr lang="fr-FR" i="1" dirty="0"/>
          </a:p>
          <a:p>
            <a:r>
              <a:rPr lang="fr-FR" i="1" dirty="0" err="1"/>
              <a:t>Pimpinellifoliae</a:t>
            </a:r>
            <a:endParaRPr lang="fr-FR" i="1" dirty="0"/>
          </a:p>
          <a:p>
            <a:r>
              <a:rPr lang="fr-FR" i="1" dirty="0"/>
              <a:t>Rosa</a:t>
            </a:r>
          </a:p>
          <a:p>
            <a:r>
              <a:rPr lang="fr-FR" i="1" dirty="0" err="1"/>
              <a:t>Synstylae</a:t>
            </a:r>
            <a:endParaRPr lang="fr-FR" i="1" dirty="0"/>
          </a:p>
          <a:p>
            <a:endParaRPr lang="fr-FR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399" y="3188820"/>
            <a:ext cx="2520280" cy="18482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00" y="1229651"/>
            <a:ext cx="2485767" cy="18228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029" y="2588472"/>
            <a:ext cx="1742064" cy="25550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660" y="1229651"/>
            <a:ext cx="2453971" cy="17995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093" y="3124145"/>
            <a:ext cx="2762008" cy="202547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725482" y="860319"/>
            <a:ext cx="36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44208" y="79102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91680" y="268620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924612" y="287087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1228EB-7246-49E5-2016-0CF21BBD5AE9}"/>
              </a:ext>
            </a:extLst>
          </p:cNvPr>
          <p:cNvSpPr txBox="1"/>
          <p:nvPr/>
        </p:nvSpPr>
        <p:spPr>
          <a:xfrm>
            <a:off x="5447332" y="1260700"/>
            <a:ext cx="43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7B3812-9D59-044F-7122-C302A09399C4}"/>
              </a:ext>
            </a:extLst>
          </p:cNvPr>
          <p:cNvSpPr txBox="1"/>
          <p:nvPr/>
        </p:nvSpPr>
        <p:spPr>
          <a:xfrm>
            <a:off x="8710598" y="1195659"/>
            <a:ext cx="43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1DF6708-F1D7-84B6-989B-9CC046B8403C}"/>
              </a:ext>
            </a:extLst>
          </p:cNvPr>
          <p:cNvSpPr txBox="1"/>
          <p:nvPr/>
        </p:nvSpPr>
        <p:spPr>
          <a:xfrm>
            <a:off x="3206907" y="3121151"/>
            <a:ext cx="43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3C1A5FF-DDD7-7BB7-4095-76F69A544C70}"/>
              </a:ext>
            </a:extLst>
          </p:cNvPr>
          <p:cNvSpPr txBox="1"/>
          <p:nvPr/>
        </p:nvSpPr>
        <p:spPr>
          <a:xfrm>
            <a:off x="6547095" y="3188820"/>
            <a:ext cx="43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2266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480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pic>
        <p:nvPicPr>
          <p:cNvPr id="1026" name="Picture 2" descr="T:\Users\Geneviève\Pictures\rosacées\220px-Rosa_tomentosa_flower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891" y="352095"/>
            <a:ext cx="2810487" cy="302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3" y="0"/>
            <a:ext cx="3203848" cy="339691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875130"/>
            <a:ext cx="2594722" cy="31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14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1128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rgbClr val="C00000"/>
                </a:solidFill>
              </a:rPr>
              <a:t>Rubus </a:t>
            </a:r>
            <a:r>
              <a:rPr lang="fr-FR" sz="3200" dirty="0">
                <a:solidFill>
                  <a:srgbClr val="C00000"/>
                </a:solidFill>
              </a:rPr>
              <a:t>L.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63688" y="96435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Ronce, framboisier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491880" y="56999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Genre complexe 400 espèces sexuées, plus de 1000 espèces apomictiques, et de nombreux biotypes ….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671928"/>
            <a:ext cx="9324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Espèces sexuées : 6 en France, chacune bien homogène </a:t>
            </a:r>
            <a:r>
              <a:rPr lang="fr-FR" sz="1400" i="1" dirty="0"/>
              <a:t>(R.canescens,R.idaeus,R.incanescens,R.ulmifolius,R.saxatilis,R.caesius</a:t>
            </a:r>
            <a:r>
              <a:rPr lang="fr-FR" sz="1400" dirty="0"/>
              <a:t>,</a:t>
            </a:r>
          </a:p>
          <a:p>
            <a:r>
              <a:rPr lang="fr-FR" sz="1400" dirty="0"/>
              <a:t>Hybrides plantes stériles ou peu fertiles</a:t>
            </a:r>
          </a:p>
          <a:p>
            <a:r>
              <a:rPr lang="fr-FR" sz="1400" dirty="0"/>
              <a:t>Espèces apomictiques : plus de 500 en France</a:t>
            </a:r>
          </a:p>
          <a:p>
            <a:r>
              <a:rPr lang="fr-FR" sz="1400" dirty="0"/>
              <a:t>Biotypes : plus de 10 millions en France , polyploïdes….</a:t>
            </a:r>
          </a:p>
          <a:p>
            <a:r>
              <a:rPr lang="fr-FR" sz="1400" dirty="0"/>
              <a:t>Entités non stabilisées, Morphotypes ….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160" y="1526724"/>
            <a:ext cx="4896544" cy="35907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211710"/>
            <a:ext cx="3841009" cy="281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03784"/>
            <a:ext cx="133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Rubus </a:t>
            </a:r>
            <a:r>
              <a:rPr lang="fr-FR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28673" y="-36550"/>
            <a:ext cx="8072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Arbustes ou sous arbrisseaux sarmenteux à souche vivace, ligneuse, émettant des pousses (turions ou </a:t>
            </a:r>
            <a:r>
              <a:rPr lang="fr-FR" dirty="0" err="1"/>
              <a:t>primocannes</a:t>
            </a:r>
            <a:r>
              <a:rPr lang="fr-FR" dirty="0"/>
              <a:t>) ordinairement lignifiées, dressées ou retombantes, armées d’aiguillons ou d’acicules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35" y="1166990"/>
            <a:ext cx="7029908" cy="387900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379318" y="4336815"/>
            <a:ext cx="169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Schema</a:t>
            </a:r>
            <a:r>
              <a:rPr lang="fr-FR" i="1" dirty="0"/>
              <a:t> Flora </a:t>
            </a:r>
            <a:r>
              <a:rPr lang="fr-FR" i="1" dirty="0" err="1"/>
              <a:t>gallica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017224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Camille granger\Fleurs numeriques granger\FL40-1151-2007 rubus\108RubusHirtusLizieux260707-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4" b="-1126"/>
          <a:stretch/>
        </p:blipFill>
        <p:spPr bwMode="auto">
          <a:xfrm>
            <a:off x="95685" y="1059582"/>
            <a:ext cx="3028319" cy="329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8207" y="915566"/>
            <a:ext cx="2625793" cy="259554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7584" y="168916"/>
            <a:ext cx="90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détermination exige 2 prélèvements : un rameau fleuri et un segment de turion,</a:t>
            </a:r>
          </a:p>
          <a:p>
            <a:r>
              <a:rPr lang="fr-FR" dirty="0"/>
              <a:t>l’indument de ces organes étant différent (de même pour les feuilles)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915566"/>
            <a:ext cx="2952328" cy="21650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823" y="3060116"/>
            <a:ext cx="1800200" cy="21512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-11286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Rubus</a:t>
            </a:r>
            <a:r>
              <a:rPr lang="fr-FR" sz="20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6027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11286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Rubus</a:t>
            </a:r>
            <a:r>
              <a:rPr lang="fr-FR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03807" y="24248"/>
            <a:ext cx="810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feuilles composées  imparipennées ou palmées, (3-7 folioles)  stipulées, les stipules soudées au pétiole – folioles (</a:t>
            </a:r>
            <a:r>
              <a:rPr lang="fr-FR" dirty="0" err="1"/>
              <a:t>ob</a:t>
            </a:r>
            <a:r>
              <a:rPr lang="fr-FR" dirty="0"/>
              <a:t>)ovales dentées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2" y="874281"/>
            <a:ext cx="2806468" cy="20335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191" y="706025"/>
            <a:ext cx="3175673" cy="23288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097" y="3083583"/>
            <a:ext cx="3151145" cy="19988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145" y="706025"/>
            <a:ext cx="2091730" cy="242062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3055955"/>
            <a:ext cx="2952328" cy="21650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508366" y="2955758"/>
            <a:ext cx="1514888" cy="22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44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333" y="987574"/>
            <a:ext cx="2595169" cy="32067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468" y="736754"/>
            <a:ext cx="5400000" cy="396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-11286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Rubus</a:t>
            </a:r>
            <a:r>
              <a:rPr lang="fr-FR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43608" y="396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stipules</a:t>
            </a:r>
          </a:p>
        </p:txBody>
      </p:sp>
    </p:spTree>
    <p:extLst>
      <p:ext uri="{BB962C8B-B14F-4D97-AF65-F5344CB8AC3E}">
        <p14:creationId xmlns:p14="http://schemas.microsoft.com/office/powerpoint/2010/main" val="2389849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78084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I- Plantes à </a:t>
            </a:r>
            <a:r>
              <a:rPr lang="fr-FR" sz="2400" b="1" dirty="0"/>
              <a:t>aiguillons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1520" y="3225350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II –Plantes ligneuses inermes ou à épines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251" y="412295"/>
            <a:ext cx="2031788" cy="23299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7699" y="2611623"/>
            <a:ext cx="2736369" cy="22576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8282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groupes d’après Flora </a:t>
            </a:r>
            <a:r>
              <a:rPr lang="fr-FR" dirty="0" err="1"/>
              <a:t>Gallica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16154" y="135313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Les aiguillons sont des formations épidermiques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9552" y="3879141"/>
            <a:ext cx="505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Les épines sont des rameaux courts (</a:t>
            </a:r>
            <a:r>
              <a:rPr lang="fr-FR" dirty="0" err="1">
                <a:solidFill>
                  <a:srgbClr val="C00000"/>
                </a:solidFill>
              </a:rPr>
              <a:t>brachyblastes</a:t>
            </a:r>
            <a:r>
              <a:rPr lang="fr-FR" dirty="0">
                <a:solidFill>
                  <a:srgbClr val="C00000"/>
                </a:solidFill>
              </a:rPr>
              <a:t> ) à apex </a:t>
            </a:r>
            <a:r>
              <a:rPr lang="fr-FR" dirty="0" err="1">
                <a:solidFill>
                  <a:srgbClr val="C00000"/>
                </a:solidFill>
              </a:rPr>
              <a:t>spinescent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88176" y="-231278"/>
            <a:ext cx="1549702" cy="29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01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11286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Rubus</a:t>
            </a:r>
            <a:r>
              <a:rPr lang="fr-FR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73371" y="6565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Inflorescences : cymes ou panicules terminant des rameaux courts issus de tiges de l’année précédente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9370"/>
            <a:ext cx="2866833" cy="396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8376" y="711989"/>
            <a:ext cx="2877194" cy="396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146596" y="4011035"/>
            <a:ext cx="123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chemeClr val="bg1"/>
                </a:solidFill>
              </a:rPr>
              <a:t>ulmifolius</a:t>
            </a:r>
            <a:endParaRPr lang="fr-FR" sz="1400" i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855206"/>
            <a:ext cx="2344270" cy="36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0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11286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Rubus</a:t>
            </a:r>
            <a:r>
              <a:rPr lang="fr-FR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511" y="1107392"/>
            <a:ext cx="2596519" cy="294591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369"/>
            <a:ext cx="3291840" cy="310596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6448" y="1036124"/>
            <a:ext cx="3087965" cy="31059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99592" y="14623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Calice</a:t>
            </a:r>
            <a:r>
              <a:rPr lang="fr-FR" dirty="0"/>
              <a:t> : à tube évasé, 5 sépales lancéolés </a:t>
            </a:r>
            <a:r>
              <a:rPr lang="fr-FR" dirty="0" err="1"/>
              <a:t>acuminés,libres</a:t>
            </a:r>
            <a:r>
              <a:rPr lang="fr-FR" dirty="0"/>
              <a:t>, sans calicule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99592" y="388824"/>
            <a:ext cx="822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Corolle</a:t>
            </a:r>
            <a:r>
              <a:rPr lang="fr-FR" dirty="0"/>
              <a:t> : 5 pétales libres oblongs à onglets très court  </a:t>
            </a:r>
            <a:r>
              <a:rPr lang="fr-FR" b="1" dirty="0"/>
              <a:t>Etamines</a:t>
            </a:r>
            <a:r>
              <a:rPr lang="fr-FR" dirty="0"/>
              <a:t> nombreuses</a:t>
            </a:r>
          </a:p>
        </p:txBody>
      </p:sp>
    </p:spTree>
    <p:extLst>
      <p:ext uri="{BB962C8B-B14F-4D97-AF65-F5344CB8AC3E}">
        <p14:creationId xmlns:p14="http://schemas.microsoft.com/office/powerpoint/2010/main" val="4246034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11286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Rubus</a:t>
            </a:r>
            <a:r>
              <a:rPr lang="fr-FR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4" y="194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gynéc</a:t>
            </a:r>
            <a:r>
              <a:rPr lang="fr-FR" dirty="0"/>
              <a:t>ée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53926" y="19492"/>
            <a:ext cx="6534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Ovaire supère : </a:t>
            </a:r>
            <a:r>
              <a:rPr lang="fr-FR" dirty="0"/>
              <a:t>nombreux carpelles libres sur le réceptacle conique ou convexe, styles courts </a:t>
            </a:r>
            <a:r>
              <a:rPr lang="fr-FR" b="1" dirty="0"/>
              <a:t>marcescents</a:t>
            </a:r>
            <a:r>
              <a:rPr lang="fr-FR" dirty="0"/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0309" y="665823"/>
            <a:ext cx="3952875" cy="382597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508595" y="4622468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Rubus </a:t>
            </a:r>
            <a:r>
              <a:rPr lang="fr-FR" sz="1200" i="1" dirty="0" err="1"/>
              <a:t>coryfolii</a:t>
            </a:r>
            <a:endParaRPr lang="fr-FR" sz="1200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8" y="869375"/>
            <a:ext cx="4488566" cy="341887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87624" y="43815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Rubus </a:t>
            </a:r>
            <a:r>
              <a:rPr lang="fr-FR" sz="1200" i="1" dirty="0" err="1"/>
              <a:t>divaricatus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653046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11286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Rubus</a:t>
            </a:r>
            <a:r>
              <a:rPr lang="fr-FR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34302" y="6565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: groupe de petites drupes coalescentes à la base , rouges ou noires à endocarpe osseux ridé , sur le réceptacle convexe ou conique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16850" y="1474552"/>
            <a:ext cx="3942661" cy="31089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877152" y="1535166"/>
            <a:ext cx="3506161" cy="28048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689" y="1210139"/>
            <a:ext cx="3043416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80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0655" y="169644"/>
            <a:ext cx="41764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II – Plantes inermes ou à épines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64088" y="21581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groupes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11453" y="661445"/>
            <a:ext cx="8712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1 – plantes à ovaire supère ou ½ infère –fruit : groupe d’akènes ou de follicules entourés    par le calice persistant</a:t>
            </a:r>
          </a:p>
          <a:p>
            <a:r>
              <a:rPr lang="fr-FR" sz="1400" b="1" dirty="0"/>
              <a:t>	</a:t>
            </a:r>
            <a:r>
              <a:rPr lang="fr-FR" sz="1400" b="1" i="1" dirty="0" err="1"/>
              <a:t>Dasiphora</a:t>
            </a:r>
            <a:r>
              <a:rPr lang="fr-FR" sz="1400" b="1" i="1" dirty="0"/>
              <a:t>, </a:t>
            </a:r>
            <a:r>
              <a:rPr lang="fr-FR" sz="1400" b="1" i="1" dirty="0" err="1"/>
              <a:t>Sorbaria</a:t>
            </a:r>
            <a:r>
              <a:rPr lang="fr-FR" sz="1400" b="1" i="1" dirty="0"/>
              <a:t>, </a:t>
            </a:r>
            <a:r>
              <a:rPr lang="fr-FR" sz="1400" b="1" i="1" dirty="0" err="1"/>
              <a:t>Physocarpus</a:t>
            </a:r>
            <a:r>
              <a:rPr lang="fr-FR" sz="1400" b="1" i="1" dirty="0"/>
              <a:t>, </a:t>
            </a:r>
            <a:r>
              <a:rPr lang="fr-FR" sz="1400" b="1" i="1" dirty="0" err="1"/>
              <a:t>Spiraea</a:t>
            </a:r>
            <a:endParaRPr lang="fr-FR" sz="1400" b="1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11453" y="1760266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2 –</a:t>
            </a:r>
            <a:r>
              <a:rPr lang="fr-FR" b="1" dirty="0">
                <a:solidFill>
                  <a:srgbClr val="0070C0"/>
                </a:solidFill>
              </a:rPr>
              <a:t> Ovaire  infère libre- 1 carpelle caché dans le réceptacle creux donnant un fruit charnu</a:t>
            </a:r>
          </a:p>
          <a:p>
            <a:r>
              <a:rPr lang="fr-FR" b="1" dirty="0"/>
              <a:t> 	</a:t>
            </a:r>
            <a:r>
              <a:rPr lang="fr-FR" sz="1400" b="1" i="1" dirty="0"/>
              <a:t>Prunus</a:t>
            </a:r>
            <a:r>
              <a:rPr lang="fr-FR" b="1" dirty="0"/>
              <a:t>                                                                                                                               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1453" y="3219822"/>
            <a:ext cx="84249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3- ovaire infère soudé au réceptacle</a:t>
            </a:r>
          </a:p>
          <a:p>
            <a:r>
              <a:rPr lang="fr-FR" sz="1400" b="1" dirty="0"/>
              <a:t>       </a:t>
            </a:r>
            <a:r>
              <a:rPr lang="fr-FR" sz="1400" b="1" i="1" dirty="0" err="1"/>
              <a:t>Cotoneaster</a:t>
            </a:r>
            <a:r>
              <a:rPr lang="fr-FR" sz="1400" b="1" i="1" dirty="0"/>
              <a:t>, Crataegus, </a:t>
            </a:r>
            <a:r>
              <a:rPr lang="fr-FR" sz="1400" b="1" i="1" dirty="0" err="1"/>
              <a:t>Pyracantha</a:t>
            </a:r>
            <a:endParaRPr lang="fr-FR" sz="1400" b="1" i="1" dirty="0"/>
          </a:p>
          <a:p>
            <a:r>
              <a:rPr lang="fr-FR" sz="1400" b="1" i="1" dirty="0"/>
              <a:t>       </a:t>
            </a:r>
            <a:r>
              <a:rPr lang="fr-FR" sz="1400" b="1" i="1" dirty="0" err="1"/>
              <a:t>Cydonia</a:t>
            </a:r>
            <a:r>
              <a:rPr lang="fr-FR" sz="1400" b="1" i="1" dirty="0"/>
              <a:t>, </a:t>
            </a:r>
            <a:r>
              <a:rPr lang="fr-FR" sz="1400" b="1" i="1" dirty="0" err="1"/>
              <a:t>Amelanchier</a:t>
            </a:r>
            <a:r>
              <a:rPr lang="fr-FR" sz="1400" b="1" i="1" dirty="0"/>
              <a:t>, </a:t>
            </a:r>
            <a:r>
              <a:rPr lang="fr-FR" sz="1400" b="1" i="1" dirty="0" err="1"/>
              <a:t>Sorbus</a:t>
            </a:r>
            <a:r>
              <a:rPr lang="fr-FR" sz="1400" b="1" i="1" dirty="0"/>
              <a:t>, Malus, </a:t>
            </a:r>
            <a:r>
              <a:rPr lang="fr-FR" sz="1400" b="1" i="1" dirty="0" err="1"/>
              <a:t>Pyrus</a:t>
            </a:r>
            <a:endParaRPr lang="fr-FR" sz="1400" b="1" i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796" y="938996"/>
            <a:ext cx="807324" cy="67729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20735" y="2283920"/>
            <a:ext cx="1881913" cy="170677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2759899"/>
            <a:ext cx="1479331" cy="20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29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0655" y="169644"/>
            <a:ext cx="41764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II – Plantes inermes ou à épines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1172" y="699542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1 – plantes à ovaire supère ou ½ infère –fruit : groupe d’akènes ou de follicules entourés par              le calice persistant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7544" y="177465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= calicule présent – F composées, 30-60 carpelles donnant des akènes ………….</a:t>
            </a:r>
            <a:r>
              <a:rPr lang="fr-FR" i="1" dirty="0">
                <a:solidFill>
                  <a:srgbClr val="C00000"/>
                </a:solidFill>
              </a:rPr>
              <a:t>.</a:t>
            </a:r>
            <a:r>
              <a:rPr lang="fr-FR" i="1" dirty="0" err="1">
                <a:solidFill>
                  <a:srgbClr val="C00000"/>
                </a:solidFill>
              </a:rPr>
              <a:t>Dasiphora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3104" y="2345060"/>
            <a:ext cx="873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= calicule absent – 3- 5 carpelles donnant des follicules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459398" y="3274830"/>
            <a:ext cx="673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 simples     stipulées ………………………………………………………</a:t>
            </a:r>
            <a:r>
              <a:rPr lang="fr-FR" i="1" dirty="0" err="1">
                <a:solidFill>
                  <a:srgbClr val="C00000"/>
                </a:solidFill>
              </a:rPr>
              <a:t>Physocarpus</a:t>
            </a:r>
            <a:r>
              <a:rPr lang="fr-FR" dirty="0"/>
              <a:t> 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28392" y="3867894"/>
            <a:ext cx="550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Non stipulées ………………………………………………….</a:t>
            </a:r>
            <a:r>
              <a:rPr lang="fr-FR" i="1" dirty="0">
                <a:solidFill>
                  <a:srgbClr val="C00000"/>
                </a:solidFill>
              </a:rPr>
              <a:t>.</a:t>
            </a:r>
            <a:r>
              <a:rPr lang="fr-FR" i="1" dirty="0" err="1">
                <a:solidFill>
                  <a:srgbClr val="C00000"/>
                </a:solidFill>
              </a:rPr>
              <a:t>Spiraea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48394" y="278777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 composées pennées  ………………………………………………….</a:t>
            </a:r>
            <a:r>
              <a:rPr lang="fr-FR" i="1" dirty="0">
                <a:solidFill>
                  <a:srgbClr val="C00000"/>
                </a:solidFill>
              </a:rPr>
              <a:t>.</a:t>
            </a:r>
            <a:r>
              <a:rPr lang="fr-FR" i="1" dirty="0" err="1">
                <a:solidFill>
                  <a:srgbClr val="C00000"/>
                </a:solidFill>
              </a:rPr>
              <a:t>Sorbaria</a:t>
            </a:r>
            <a:endParaRPr lang="fr-FR" i="1" dirty="0">
              <a:solidFill>
                <a:srgbClr val="C0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796" y="954475"/>
            <a:ext cx="807324" cy="6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84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25732"/>
            <a:ext cx="190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 II-</a:t>
            </a:r>
            <a:r>
              <a:rPr lang="fr-FR" sz="1600" b="1" dirty="0">
                <a:solidFill>
                  <a:srgbClr val="C00000"/>
                </a:solidFill>
              </a:rPr>
              <a:t>1</a:t>
            </a:r>
            <a:r>
              <a:rPr lang="fr-FR" sz="2000" b="1" dirty="0">
                <a:solidFill>
                  <a:srgbClr val="C00000"/>
                </a:solidFill>
              </a:rPr>
              <a:t>  </a:t>
            </a:r>
            <a:r>
              <a:rPr lang="fr-FR" sz="2000" b="1" i="1" dirty="0" err="1">
                <a:solidFill>
                  <a:schemeClr val="accent5">
                    <a:lumMod val="75000"/>
                  </a:schemeClr>
                </a:solidFill>
              </a:rPr>
              <a:t>Dasiphora</a:t>
            </a:r>
            <a:r>
              <a:rPr lang="fr-FR" b="1" i="1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1619672" y="0"/>
            <a:ext cx="7524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Genre </a:t>
            </a:r>
            <a:r>
              <a:rPr lang="fr-FR" sz="1600" dirty="0" err="1"/>
              <a:t>circumboreal</a:t>
            </a:r>
            <a:r>
              <a:rPr lang="fr-FR" sz="1600" dirty="0"/>
              <a:t>  7 espèces - 1 en France </a:t>
            </a:r>
            <a:r>
              <a:rPr lang="fr-FR" sz="1600" i="1" dirty="0">
                <a:solidFill>
                  <a:srgbClr val="0070C0"/>
                </a:solidFill>
              </a:rPr>
              <a:t>D </a:t>
            </a:r>
            <a:r>
              <a:rPr lang="fr-FR" sz="1600" i="1" dirty="0" err="1">
                <a:solidFill>
                  <a:srgbClr val="0070C0"/>
                </a:solidFill>
              </a:rPr>
              <a:t>fruticosa</a:t>
            </a:r>
            <a:r>
              <a:rPr lang="fr-FR" sz="1600" i="1" dirty="0">
                <a:solidFill>
                  <a:srgbClr val="0070C0"/>
                </a:solidFill>
              </a:rPr>
              <a:t>  </a:t>
            </a:r>
            <a:r>
              <a:rPr lang="fr-FR" sz="1600" dirty="0"/>
              <a:t>(L) </a:t>
            </a:r>
            <a:r>
              <a:rPr lang="fr-FR" sz="1600" dirty="0" err="1"/>
              <a:t>Rydb</a:t>
            </a:r>
            <a:r>
              <a:rPr lang="fr-FR" sz="1600" dirty="0"/>
              <a:t> </a:t>
            </a:r>
            <a:r>
              <a:rPr lang="fr-FR" sz="1600" i="1" dirty="0"/>
              <a:t> </a:t>
            </a:r>
            <a:r>
              <a:rPr lang="fr-FR" sz="1600" b="1" i="1" dirty="0">
                <a:solidFill>
                  <a:srgbClr val="C00000"/>
                </a:solidFill>
              </a:rPr>
              <a:t>Potentille</a:t>
            </a:r>
            <a:r>
              <a:rPr lang="fr-FR" sz="1600" dirty="0">
                <a:solidFill>
                  <a:srgbClr val="C00000"/>
                </a:solidFill>
              </a:rPr>
              <a:t> arbustive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4425" y="644083"/>
            <a:ext cx="9437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Arbrisseau dressé 30-80cm velu blanchâtre  – F. petites imparipennées la plupart à 5 </a:t>
            </a:r>
            <a:r>
              <a:rPr lang="fr-FR" sz="1600" dirty="0" err="1"/>
              <a:t>folioles,blanchâtres</a:t>
            </a:r>
            <a:endParaRPr lang="fr-FR" sz="1600" dirty="0"/>
          </a:p>
          <a:p>
            <a:r>
              <a:rPr lang="fr-FR" sz="1600" dirty="0"/>
              <a:t> à la face inf.</a:t>
            </a:r>
          </a:p>
          <a:p>
            <a:endParaRPr lang="fr-FR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-61953" y="374378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Alp </a:t>
            </a:r>
            <a:r>
              <a:rPr lang="fr-FR" sz="1400" dirty="0" err="1"/>
              <a:t>mar</a:t>
            </a:r>
            <a:r>
              <a:rPr lang="fr-FR" sz="1400" dirty="0"/>
              <a:t> –</a:t>
            </a:r>
            <a:r>
              <a:rPr lang="fr-FR" sz="1400" dirty="0" err="1"/>
              <a:t>Pyr</a:t>
            </a:r>
            <a:r>
              <a:rPr lang="fr-FR" sz="1400" dirty="0"/>
              <a:t> 800-2200m bas marais </a:t>
            </a:r>
            <a:r>
              <a:rPr lang="fr-FR" sz="1400" dirty="0" err="1"/>
              <a:t>subalp</a:t>
            </a:r>
            <a:r>
              <a:rPr lang="fr-FR" sz="1400" dirty="0"/>
              <a:t> et alpins –mouillères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3568" y="4756743"/>
            <a:ext cx="2310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Photo Common </a:t>
            </a:r>
            <a:r>
              <a:rPr lang="fr-FR" sz="1000" dirty="0" err="1"/>
              <a:t>wikimedia</a:t>
            </a:r>
            <a:endParaRPr lang="fr-FR" sz="1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02" y="1208841"/>
            <a:ext cx="6119308" cy="379412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243" y="1014440"/>
            <a:ext cx="2736304" cy="410788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991764" y="4725965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F .Xavier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732740" y="239226"/>
            <a:ext cx="220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Calicule présent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10" y="1234150"/>
            <a:ext cx="3913338" cy="39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790" y="943013"/>
            <a:ext cx="3041182" cy="22691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6" y="572017"/>
            <a:ext cx="2509317" cy="301118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59631" y="34201"/>
            <a:ext cx="7884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Fl</a:t>
            </a:r>
            <a:r>
              <a:rPr lang="fr-FR" dirty="0"/>
              <a:t> en petites cymes </a:t>
            </a:r>
            <a:r>
              <a:rPr lang="fr-FR" dirty="0" err="1"/>
              <a:t>pauciflores,cor</a:t>
            </a:r>
            <a:r>
              <a:rPr lang="fr-FR" dirty="0"/>
              <a:t> jaune d’or ,</a:t>
            </a:r>
            <a:r>
              <a:rPr lang="fr-FR" b="1" dirty="0"/>
              <a:t>calicule présent </a:t>
            </a:r>
            <a:r>
              <a:rPr lang="fr-FR" dirty="0"/>
              <a:t>= calice- </a:t>
            </a:r>
            <a:r>
              <a:rPr lang="fr-FR" b="1" dirty="0"/>
              <a:t>Ovaire supère</a:t>
            </a:r>
            <a:r>
              <a:rPr lang="fr-FR" dirty="0"/>
              <a:t>,30-60 carpelles velus hérissés –fruit groupe d’akènes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503" y="3420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Dasiphora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644008" y="218867"/>
            <a:ext cx="1656184" cy="185874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968" y="1141140"/>
            <a:ext cx="3208508" cy="29189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406" y="3247899"/>
            <a:ext cx="1895601" cy="189560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932454" y="3767772"/>
            <a:ext cx="1452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Hervé </a:t>
            </a:r>
            <a:r>
              <a:rPr lang="fr-FR" sz="1200" dirty="0" err="1">
                <a:solidFill>
                  <a:schemeClr val="bg1"/>
                </a:solidFill>
              </a:rPr>
              <a:t>GoEau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7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05" y="0"/>
            <a:ext cx="1738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II- 1 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sz="2000" b="1" i="1" dirty="0" err="1">
                <a:solidFill>
                  <a:schemeClr val="accent5">
                    <a:lumMod val="75000"/>
                  </a:schemeClr>
                </a:solidFill>
              </a:rPr>
              <a:t>Sorbaria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fr-FR" b="1" dirty="0"/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12599" y="17314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Genre centre et E. asiatique -2 espèces en Fr : </a:t>
            </a:r>
            <a:r>
              <a:rPr lang="fr-FR" sz="1600" i="1" dirty="0"/>
              <a:t>S </a:t>
            </a:r>
            <a:r>
              <a:rPr lang="fr-FR" sz="1600" i="1" dirty="0" err="1"/>
              <a:t>sorbifolia</a:t>
            </a:r>
            <a:r>
              <a:rPr lang="fr-FR" sz="1600" dirty="0"/>
              <a:t>  (ripisylves  Centre)et</a:t>
            </a:r>
          </a:p>
          <a:p>
            <a:r>
              <a:rPr lang="fr-FR" sz="1600" dirty="0"/>
              <a:t> </a:t>
            </a:r>
            <a:r>
              <a:rPr lang="fr-FR" sz="1600" i="1" dirty="0"/>
              <a:t>S .</a:t>
            </a:r>
            <a:r>
              <a:rPr lang="fr-FR" sz="1600" i="1" dirty="0" err="1"/>
              <a:t>tomentosa</a:t>
            </a:r>
            <a:r>
              <a:rPr lang="fr-FR" sz="1600" i="1" dirty="0"/>
              <a:t> </a:t>
            </a:r>
            <a:r>
              <a:rPr lang="fr-FR" sz="1600" dirty="0"/>
              <a:t>(fourrés hygrophiles Midi)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-31279" y="830283"/>
            <a:ext cx="744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F composées pennées – stipulées ,à fol. dentées- </a:t>
            </a:r>
            <a:r>
              <a:rPr lang="fr-FR" b="1" dirty="0" err="1">
                <a:solidFill>
                  <a:srgbClr val="C00000"/>
                </a:solidFill>
              </a:rPr>
              <a:t>Inflor</a:t>
            </a:r>
            <a:r>
              <a:rPr lang="fr-FR" b="1" dirty="0">
                <a:solidFill>
                  <a:srgbClr val="C00000"/>
                </a:solidFill>
              </a:rPr>
              <a:t> en panicule terminale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37" y="1542071"/>
            <a:ext cx="4446144" cy="33346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235" y="5396956"/>
            <a:ext cx="1728192" cy="18280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69199" y="24854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Cultivés parfois naturalisés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-1505" y="507831"/>
            <a:ext cx="4472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Arbustes à F caduques 2-6m pour </a:t>
            </a:r>
            <a:r>
              <a:rPr lang="fr-FR" sz="1600" i="1" dirty="0"/>
              <a:t>S </a:t>
            </a:r>
            <a:r>
              <a:rPr lang="fr-FR" sz="1600" i="1" dirty="0" err="1"/>
              <a:t>tome</a:t>
            </a:r>
            <a:r>
              <a:rPr lang="fr-FR" sz="1600" dirty="0" err="1"/>
              <a:t>ntosa</a:t>
            </a:r>
            <a:endParaRPr lang="fr-FR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340" y="1549863"/>
            <a:ext cx="4593470" cy="344510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536951" y="4554493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A  Cl </a:t>
            </a:r>
            <a:r>
              <a:rPr lang="fr-FR" sz="1200" dirty="0" err="1">
                <a:solidFill>
                  <a:schemeClr val="bg1"/>
                </a:solidFill>
              </a:rPr>
              <a:t>Bolomier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83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51316"/>
            <a:ext cx="173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II- 1  </a:t>
            </a:r>
            <a:r>
              <a:rPr lang="fr-FR" b="1" i="1" dirty="0" err="1">
                <a:solidFill>
                  <a:schemeClr val="accent5">
                    <a:lumMod val="75000"/>
                  </a:schemeClr>
                </a:solidFill>
              </a:rPr>
              <a:t>Sorbaria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fr-FR" dirty="0"/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75656" y="51315"/>
            <a:ext cx="7668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Fl</a:t>
            </a:r>
            <a:r>
              <a:rPr lang="fr-FR" sz="1600" dirty="0"/>
              <a:t> bisexuée- pas de calicule -20-50 étamines-- </a:t>
            </a:r>
            <a:r>
              <a:rPr lang="fr-FR" sz="1600" b="1" dirty="0"/>
              <a:t>ovaire supère- </a:t>
            </a:r>
            <a:r>
              <a:rPr lang="fr-FR" sz="1600" dirty="0"/>
              <a:t>de 4-5 -(8) carpelles</a:t>
            </a:r>
            <a:r>
              <a:rPr lang="fr-FR" sz="1600" b="1" dirty="0"/>
              <a:t>, </a:t>
            </a:r>
            <a:r>
              <a:rPr lang="fr-FR" sz="1600" dirty="0"/>
              <a:t>5 styles-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494387" y="4632254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Schemas</a:t>
            </a:r>
            <a:r>
              <a:rPr lang="fr-FR" sz="1600" dirty="0"/>
              <a:t> Flora </a:t>
            </a:r>
            <a:r>
              <a:rPr lang="fr-FR" sz="1600" dirty="0" err="1"/>
              <a:t>iberica</a:t>
            </a:r>
            <a:endParaRPr lang="fr-FR" sz="16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C4429AB-0DE9-CC6E-1276-624CCCE6A4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1108" y="1067155"/>
            <a:ext cx="2664295" cy="21386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C4F72D-D441-906C-FB62-D8C2580BC0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131" y="868819"/>
            <a:ext cx="2304256" cy="2535305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A2C205-A0CE-793F-D3CD-F8A0C2A2AB73}"/>
              </a:ext>
            </a:extLst>
          </p:cNvPr>
          <p:cNvGrpSpPr/>
          <p:nvPr/>
        </p:nvGrpSpPr>
        <p:grpSpPr>
          <a:xfrm>
            <a:off x="311042" y="699542"/>
            <a:ext cx="2651193" cy="3932712"/>
            <a:chOff x="4620241" y="181737"/>
            <a:chExt cx="4724056" cy="622195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C4429AB-0DE9-CC6E-1276-624CCCE6A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4543" y="181737"/>
              <a:ext cx="4274415" cy="3092637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2C4F72D-D441-906C-FB62-D8C2580BC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3375" y="3110536"/>
              <a:ext cx="4630922" cy="2943187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6F7DAD1-5A2F-C4E1-5FC7-577020094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0241" y="5705582"/>
              <a:ext cx="4630922" cy="698106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6348804" y="444781"/>
            <a:ext cx="2428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Fruit :groupe de follicules</a:t>
            </a:r>
          </a:p>
        </p:txBody>
      </p:sp>
    </p:spTree>
    <p:extLst>
      <p:ext uri="{BB962C8B-B14F-4D97-AF65-F5344CB8AC3E}">
        <p14:creationId xmlns:p14="http://schemas.microsoft.com/office/powerpoint/2010/main" val="175252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16469294"/>
            <a:ext cx="5953195" cy="446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3804998"/>
            <a:ext cx="5953195" cy="446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80340"/>
            <a:ext cx="302433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I - Plantes à aiguillons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7777" y="3237839"/>
            <a:ext cx="411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– </a:t>
            </a:r>
            <a:r>
              <a:rPr lang="fr-FR" b="1" i="1" dirty="0">
                <a:solidFill>
                  <a:srgbClr val="C00000"/>
                </a:solidFill>
              </a:rPr>
              <a:t>Rubus </a:t>
            </a:r>
            <a:r>
              <a:rPr lang="fr-FR" b="1" i="1" dirty="0"/>
              <a:t>-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/>
              <a:t>fruit= </a:t>
            </a:r>
            <a:r>
              <a:rPr lang="fr-FR" dirty="0" err="1"/>
              <a:t>polydrupe</a:t>
            </a:r>
            <a:r>
              <a:rPr lang="fr-FR" dirty="0"/>
              <a:t> (mûre)  -</a:t>
            </a:r>
            <a:r>
              <a:rPr lang="fr-FR" b="1" dirty="0"/>
              <a:t>ovaire supère </a:t>
            </a:r>
            <a:r>
              <a:rPr lang="fr-FR" dirty="0"/>
              <a:t>à carpelles nombreux -</a:t>
            </a:r>
            <a:endParaRPr lang="fr-FR" b="1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411510"/>
            <a:ext cx="2187306" cy="24125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647693" y="54318"/>
            <a:ext cx="127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genres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915566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</a:t>
            </a:r>
            <a:r>
              <a:rPr lang="fr-FR" b="1" i="1" dirty="0">
                <a:solidFill>
                  <a:srgbClr val="C00000"/>
                </a:solidFill>
              </a:rPr>
              <a:t> Rosa </a:t>
            </a:r>
            <a:r>
              <a:rPr lang="fr-FR" dirty="0"/>
              <a:t>–fruit : polyakène  - </a:t>
            </a:r>
            <a:r>
              <a:rPr lang="fr-FR" b="1" dirty="0"/>
              <a:t>ovaire infère </a:t>
            </a:r>
            <a:r>
              <a:rPr lang="fr-FR" dirty="0"/>
              <a:t>à nombreux carpelles 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2707596"/>
            <a:ext cx="2228892" cy="243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13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7504" y="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II-1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29041" y="3919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70C0"/>
                </a:solidFill>
              </a:rPr>
              <a:t>Physocarpus</a:t>
            </a:r>
            <a:endParaRPr lang="fr-FR" b="1" i="1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5830" y="3030391"/>
            <a:ext cx="2045279" cy="23525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2896" y="1860004"/>
            <a:ext cx="2701104" cy="29293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2288" y="1472128"/>
            <a:ext cx="3312277" cy="352287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35696" y="69971"/>
            <a:ext cx="7308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Genre N Am et NE asiatique 1 espèce en Fr 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b="1" i="1" dirty="0" err="1">
                <a:solidFill>
                  <a:srgbClr val="0070C0"/>
                </a:solidFill>
              </a:rPr>
              <a:t>Ph.opulifolius</a:t>
            </a:r>
            <a:r>
              <a:rPr lang="fr-FR" sz="1600" b="1" i="1" dirty="0">
                <a:solidFill>
                  <a:srgbClr val="0070C0"/>
                </a:solidFill>
              </a:rPr>
              <a:t> </a:t>
            </a:r>
            <a:r>
              <a:rPr lang="fr-FR" sz="1600" dirty="0"/>
              <a:t>vallée de l’Ain naturalisé ailleurs planté et parfois échappé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4003" y="555526"/>
            <a:ext cx="906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10-30dm –F caduques </a:t>
            </a:r>
            <a:r>
              <a:rPr lang="fr-FR" sz="1600" b="1" dirty="0"/>
              <a:t>simples </a:t>
            </a:r>
            <a:r>
              <a:rPr lang="fr-FR" sz="1600" dirty="0"/>
              <a:t>palmatilobées ,</a:t>
            </a:r>
            <a:r>
              <a:rPr lang="fr-FR" sz="1600" b="1" dirty="0"/>
              <a:t>stipules </a:t>
            </a:r>
            <a:r>
              <a:rPr lang="fr-FR" sz="1600" dirty="0"/>
              <a:t>caduques – </a:t>
            </a:r>
            <a:r>
              <a:rPr lang="fr-FR" sz="1600" dirty="0" err="1"/>
              <a:t>Inflor</a:t>
            </a:r>
            <a:r>
              <a:rPr lang="fr-FR" sz="1600" dirty="0"/>
              <a:t> en corymbe –</a:t>
            </a:r>
            <a:r>
              <a:rPr lang="fr-FR" sz="1600" dirty="0" err="1"/>
              <a:t>Fl</a:t>
            </a:r>
            <a:r>
              <a:rPr lang="fr-FR" sz="1600" dirty="0"/>
              <a:t> 5-mères 20-40 étamines – </a:t>
            </a:r>
            <a:r>
              <a:rPr lang="fr-FR" sz="1600" b="1" dirty="0"/>
              <a:t>ovaire supère </a:t>
            </a:r>
            <a:r>
              <a:rPr lang="fr-FR" sz="1600" dirty="0"/>
              <a:t>de1-5 carpelles qui donnent des follicules déhiscents renflés</a:t>
            </a:r>
          </a:p>
        </p:txBody>
      </p:sp>
      <p:pic>
        <p:nvPicPr>
          <p:cNvPr id="1026" name="Picture 2" descr="t:\Users\Geneviève\Downloads\R.jfif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23733" y="1719746"/>
            <a:ext cx="3690111" cy="302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02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4398" y="294217"/>
            <a:ext cx="4877982" cy="45365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80112" y="1009733"/>
            <a:ext cx="3059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Fl</a:t>
            </a:r>
            <a:r>
              <a:rPr lang="fr-FR" dirty="0"/>
              <a:t> pentamères </a:t>
            </a:r>
          </a:p>
          <a:p>
            <a:r>
              <a:rPr lang="fr-FR" dirty="0"/>
              <a:t>20-40 étamines</a:t>
            </a:r>
          </a:p>
          <a:p>
            <a:r>
              <a:rPr lang="fr-FR" dirty="0"/>
              <a:t>Ovaire supère -1-5 carpelles </a:t>
            </a:r>
          </a:p>
          <a:p>
            <a:r>
              <a:rPr lang="fr-FR" dirty="0"/>
              <a:t>Follicules déhiscents-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116622" y="451596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Flora </a:t>
            </a:r>
            <a:r>
              <a:rPr lang="fr-FR" dirty="0" err="1"/>
              <a:t>iberica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944714" y="8364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1"/>
                </a:solidFill>
              </a:rPr>
              <a:t>Physocarpus</a:t>
            </a:r>
            <a:endParaRPr lang="fr-FR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9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133" y="0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II-1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46734" y="0"/>
            <a:ext cx="109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70C0"/>
                </a:solidFill>
              </a:rPr>
              <a:t>Spiraea</a:t>
            </a:r>
            <a:r>
              <a:rPr lang="fr-FR" b="1" i="1" dirty="0">
                <a:solidFill>
                  <a:srgbClr val="0070C0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55977" y="33754"/>
            <a:ext cx="784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Genre </a:t>
            </a:r>
            <a:r>
              <a:rPr lang="fr-FR" sz="1400" dirty="0" err="1"/>
              <a:t>holartique</a:t>
            </a:r>
            <a:r>
              <a:rPr lang="fr-FR" sz="1400" dirty="0"/>
              <a:t> 80 espèces ≈10 en France- souvent plantées, certaines survivent </a:t>
            </a:r>
            <a:r>
              <a:rPr lang="fr-FR" sz="1400" dirty="0" err="1"/>
              <a:t>qq</a:t>
            </a:r>
            <a:r>
              <a:rPr lang="fr-FR" sz="1400" dirty="0"/>
              <a:t> années – 1  espèce </a:t>
            </a:r>
            <a:r>
              <a:rPr lang="fr-FR" sz="1400" i="1" dirty="0"/>
              <a:t> </a:t>
            </a:r>
            <a:r>
              <a:rPr lang="fr-FR" sz="1400" b="1" i="1" dirty="0">
                <a:solidFill>
                  <a:schemeClr val="accent2"/>
                </a:solidFill>
              </a:rPr>
              <a:t>S</a:t>
            </a:r>
            <a:r>
              <a:rPr lang="fr-FR" sz="1400" b="1" i="1" dirty="0"/>
              <a:t>. </a:t>
            </a:r>
            <a:r>
              <a:rPr lang="fr-FR" sz="1400" b="1" i="1" dirty="0" err="1">
                <a:solidFill>
                  <a:schemeClr val="accent2"/>
                </a:solidFill>
              </a:rPr>
              <a:t>hypericifolia</a:t>
            </a:r>
            <a:r>
              <a:rPr lang="fr-FR" sz="1400" b="1" i="1" dirty="0">
                <a:solidFill>
                  <a:schemeClr val="accent2"/>
                </a:solidFill>
              </a:rPr>
              <a:t>  (</a:t>
            </a:r>
            <a:r>
              <a:rPr lang="fr-FR" sz="1400" b="1" i="1" dirty="0" err="1">
                <a:solidFill>
                  <a:schemeClr val="accent2"/>
                </a:solidFill>
              </a:rPr>
              <a:t>ssp</a:t>
            </a:r>
            <a:r>
              <a:rPr lang="fr-FR" sz="1400" b="1" i="1" dirty="0">
                <a:solidFill>
                  <a:schemeClr val="accent2"/>
                </a:solidFill>
              </a:rPr>
              <a:t> </a:t>
            </a:r>
            <a:r>
              <a:rPr lang="fr-FR" sz="1400" b="1" i="1" dirty="0" err="1">
                <a:solidFill>
                  <a:schemeClr val="accent2"/>
                </a:solidFill>
              </a:rPr>
              <a:t>obovata</a:t>
            </a:r>
            <a:r>
              <a:rPr lang="fr-FR" sz="1400" b="1" i="1" dirty="0">
                <a:solidFill>
                  <a:schemeClr val="accent2"/>
                </a:solidFill>
              </a:rPr>
              <a:t>) </a:t>
            </a:r>
            <a:r>
              <a:rPr lang="fr-FR" sz="1400" b="1" dirty="0">
                <a:solidFill>
                  <a:schemeClr val="accent2"/>
                </a:solidFill>
              </a:rPr>
              <a:t>subspontanée </a:t>
            </a:r>
            <a:r>
              <a:rPr lang="fr-FR" sz="1400" b="1" dirty="0"/>
              <a:t>dans les fruticées sèches des Causses, Massif Central    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22" y="1387379"/>
            <a:ext cx="3176514" cy="32835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828" y="1680232"/>
            <a:ext cx="2697858" cy="26978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0417" y="664100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Arbrisseaux , F .indivises ou lobées, sans stipules- </a:t>
            </a:r>
            <a:r>
              <a:rPr lang="fr-FR" sz="1600" dirty="0" err="1"/>
              <a:t>inflor</a:t>
            </a:r>
            <a:r>
              <a:rPr lang="fr-FR" sz="1600" dirty="0"/>
              <a:t> latérales ou terminales en corymbe ou panicule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878" y="1491630"/>
            <a:ext cx="2808312" cy="351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76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612" y="45522"/>
            <a:ext cx="234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70C0"/>
                </a:solidFill>
              </a:rPr>
              <a:t>Spiraea</a:t>
            </a:r>
            <a:r>
              <a:rPr lang="fr-FR" b="1" i="1" dirty="0">
                <a:solidFill>
                  <a:srgbClr val="0070C0"/>
                </a:solidFill>
              </a:rPr>
              <a:t>  </a:t>
            </a:r>
            <a:r>
              <a:rPr lang="fr-FR" b="1" i="1" dirty="0" err="1">
                <a:solidFill>
                  <a:srgbClr val="0070C0"/>
                </a:solidFill>
              </a:rPr>
              <a:t>hypericifolia</a:t>
            </a:r>
            <a:endParaRPr lang="fr-FR" b="1" i="1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67744" y="-39976"/>
            <a:ext cx="788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Fl</a:t>
            </a:r>
            <a:r>
              <a:rPr lang="fr-FR" sz="1600" dirty="0"/>
              <a:t> petites nombreuses, en fascicules latéraux  rapprochés en longue panicule</a:t>
            </a:r>
          </a:p>
          <a:p>
            <a:r>
              <a:rPr lang="fr-FR" sz="1600" dirty="0"/>
              <a:t> </a:t>
            </a:r>
            <a:r>
              <a:rPr lang="fr-FR" sz="1600" dirty="0" err="1"/>
              <a:t>fl</a:t>
            </a:r>
            <a:r>
              <a:rPr lang="fr-FR" sz="1600" dirty="0"/>
              <a:t> 5-mères sans </a:t>
            </a:r>
            <a:r>
              <a:rPr lang="fr-FR" sz="1600" dirty="0" err="1"/>
              <a:t>épicalice</a:t>
            </a:r>
            <a:r>
              <a:rPr lang="fr-FR" sz="1600" dirty="0"/>
              <a:t>, 15-40 étamines,</a:t>
            </a:r>
          </a:p>
          <a:p>
            <a:r>
              <a:rPr lang="fr-FR" sz="1600" dirty="0"/>
              <a:t>ovaire supère de 5 carpelles libres donnant des follicules </a:t>
            </a:r>
          </a:p>
        </p:txBody>
      </p:sp>
      <p:pic>
        <p:nvPicPr>
          <p:cNvPr id="1026" name="Picture 2" descr="Spiraea hypericifolia obovata - Flor (geral) | Carlos Aguiar; CC BY-NC 4.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88" y="518166"/>
            <a:ext cx="2047234" cy="45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958416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28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8013D4-4128-9319-FBA9-6E9887815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39173" y="1401951"/>
            <a:ext cx="3983705" cy="30109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7179A9-D800-32B2-6144-D1C46949F2ED}"/>
              </a:ext>
            </a:extLst>
          </p:cNvPr>
          <p:cNvSpPr txBox="1"/>
          <p:nvPr/>
        </p:nvSpPr>
        <p:spPr>
          <a:xfrm>
            <a:off x="179512" y="123478"/>
            <a:ext cx="234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0070C0"/>
                </a:solidFill>
              </a:rPr>
              <a:t>Spiraea</a:t>
            </a:r>
            <a:r>
              <a:rPr lang="fr-FR" b="1" i="1" dirty="0">
                <a:solidFill>
                  <a:srgbClr val="0070C0"/>
                </a:solidFill>
              </a:rPr>
              <a:t>  </a:t>
            </a:r>
            <a:r>
              <a:rPr lang="fr-FR" b="1" i="1" dirty="0" err="1">
                <a:solidFill>
                  <a:srgbClr val="0070C0"/>
                </a:solidFill>
              </a:rPr>
              <a:t>hypericifolia</a:t>
            </a:r>
            <a:endParaRPr lang="fr-FR" b="1" i="1" dirty="0">
              <a:solidFill>
                <a:srgbClr val="0070C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6DF119-E1B0-3D00-8C7D-D6E5B5A9F6B4}"/>
              </a:ext>
            </a:extLst>
          </p:cNvPr>
          <p:cNvSpPr txBox="1"/>
          <p:nvPr/>
        </p:nvSpPr>
        <p:spPr>
          <a:xfrm>
            <a:off x="467544" y="411510"/>
            <a:ext cx="8424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Ovaire supère de 5 carpelles libres donnant des follicules longs de 3 mm environ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CE88DC-D80D-4017-CFDE-8789574DA6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0" y="1419622"/>
            <a:ext cx="4257123" cy="347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49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380153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2"/>
                </a:solidFill>
              </a:rPr>
              <a:t>II - </a:t>
            </a:r>
            <a:r>
              <a:rPr lang="fr-FR" sz="2400" b="1" dirty="0">
                <a:solidFill>
                  <a:schemeClr val="tx2"/>
                </a:solidFill>
              </a:rPr>
              <a:t>2</a:t>
            </a:r>
            <a:r>
              <a:rPr lang="fr-FR" sz="3200" b="1" dirty="0">
                <a:solidFill>
                  <a:schemeClr val="tx2"/>
                </a:solidFill>
              </a:rPr>
              <a:t>  - ovaire infère libre    </a:t>
            </a:r>
            <a:r>
              <a:rPr lang="fr-FR" sz="3200" b="1" i="1" dirty="0">
                <a:solidFill>
                  <a:schemeClr val="accent2"/>
                </a:solidFill>
              </a:rPr>
              <a:t>Prunus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67476" y="1402017"/>
            <a:ext cx="3532288" cy="32035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410361" y="67254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charnu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06779" y="1701584"/>
            <a:ext cx="3093373" cy="26044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-15800"/>
            <a:ext cx="830249" cy="99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93" y="22781"/>
            <a:ext cx="4176464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II – Plantes inermes ou à épines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62970" y="1635611"/>
            <a:ext cx="368121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79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13675" y="1140115"/>
            <a:ext cx="4386315" cy="32897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32248" y="102673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Arbres , arbustes, arbrisseaux –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7544" y="-7582"/>
            <a:ext cx="156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>
                <a:solidFill>
                  <a:schemeClr val="accent6">
                    <a:lumMod val="75000"/>
                  </a:schemeClr>
                </a:solidFill>
              </a:rPr>
              <a:t>Prunus</a:t>
            </a:r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</a:rPr>
              <a:t> .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6936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II- 2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651828" y="432478"/>
            <a:ext cx="5237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F. naissant parfois après les fleurs . Nombreuses espèces sauvages dans les haies ,</a:t>
            </a:r>
          </a:p>
          <a:p>
            <a:r>
              <a:rPr lang="fr-FR" sz="1600" dirty="0"/>
              <a:t>arbres fruitiers , sauvages et cultivés : cerisier, merisier abricotier, amandier, pruniers…certaines espèces épineuses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596" y="1743472"/>
            <a:ext cx="4265712" cy="31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3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961967" y="81220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 – </a:t>
            </a:r>
            <a:r>
              <a:rPr lang="fr-FR" sz="1600" dirty="0" err="1"/>
              <a:t>F.simples</a:t>
            </a:r>
            <a:r>
              <a:rPr lang="fr-FR" sz="1600" dirty="0"/>
              <a:t>, dentées, stipulées (stipules caduques) </a:t>
            </a:r>
          </a:p>
        </p:txBody>
      </p:sp>
      <p:pic>
        <p:nvPicPr>
          <p:cNvPr id="8" name="Picture 2" descr="T:\Users\Geneviève\Pictures\archivage photos JLM\an 2017\juillet\Queyras 2017\9 juil sentier astragales\P7090629 prunus mahaleb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67269" y="608430"/>
            <a:ext cx="3457010" cy="479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79550" y="415555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2"/>
                </a:solidFill>
              </a:rPr>
              <a:t>Prunus mahaleb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05753" y="1175667"/>
            <a:ext cx="3396974" cy="339697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194224" y="409681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P .</a:t>
            </a:r>
            <a:r>
              <a:rPr lang="fr-FR" i="1" dirty="0" err="1">
                <a:solidFill>
                  <a:schemeClr val="bg1"/>
                </a:solidFill>
              </a:rPr>
              <a:t>brigantina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5044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C00000"/>
                </a:solidFill>
              </a:rPr>
              <a:t>Prunus</a:t>
            </a:r>
          </a:p>
        </p:txBody>
      </p:sp>
    </p:spTree>
    <p:extLst>
      <p:ext uri="{BB962C8B-B14F-4D97-AF65-F5344CB8AC3E}">
        <p14:creationId xmlns:p14="http://schemas.microsoft.com/office/powerpoint/2010/main" val="910752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5576" y="361008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P .</a:t>
            </a:r>
            <a:r>
              <a:rPr lang="fr-FR" i="1" dirty="0" err="1">
                <a:solidFill>
                  <a:schemeClr val="bg1"/>
                </a:solidFill>
              </a:rPr>
              <a:t>brigantina</a:t>
            </a:r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72" y="627534"/>
            <a:ext cx="4176464" cy="41764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8080" y="331686"/>
            <a:ext cx="2952328" cy="48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44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1550"/>
            <a:ext cx="4464496" cy="359825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Prunus</a:t>
            </a:r>
            <a:r>
              <a:rPr lang="fr-FR" b="1" dirty="0">
                <a:solidFill>
                  <a:schemeClr val="accent2"/>
                </a:solidFill>
              </a:rPr>
              <a:t>  </a:t>
            </a:r>
            <a:r>
              <a:rPr lang="fr-FR" dirty="0">
                <a:solidFill>
                  <a:schemeClr val="accent2"/>
                </a:solidFill>
              </a:rPr>
              <a:t>L-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59632" y="38499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Inflor</a:t>
            </a:r>
            <a:r>
              <a:rPr lang="fr-FR" sz="1600" dirty="0"/>
              <a:t> latérales en grappe, corymbe, ombelle, fascicules ou </a:t>
            </a:r>
            <a:r>
              <a:rPr lang="fr-FR" sz="1600" dirty="0" err="1"/>
              <a:t>fl</a:t>
            </a:r>
            <a:r>
              <a:rPr lang="fr-FR" sz="1600" dirty="0"/>
              <a:t> solitaire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035" y="1457256"/>
            <a:ext cx="4549595" cy="346002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330841" y="4643878"/>
            <a:ext cx="1336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P .mahaleb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9756" y="427272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Bois puant</a:t>
            </a:r>
          </a:p>
        </p:txBody>
      </p:sp>
    </p:spTree>
    <p:extLst>
      <p:ext uri="{BB962C8B-B14F-4D97-AF65-F5344CB8AC3E}">
        <p14:creationId xmlns:p14="http://schemas.microsoft.com/office/powerpoint/2010/main" val="56367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0655" y="169644"/>
            <a:ext cx="41764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II – Plantes inermes ou à épines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64088" y="21581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groupes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11453" y="661445"/>
            <a:ext cx="8712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1 – plantes à ovaire supère ou ½ infère –fruit : groupe d’akènes ou de follicules entourés    par le calice persistant</a:t>
            </a:r>
          </a:p>
          <a:p>
            <a:r>
              <a:rPr lang="fr-FR" sz="1400" b="1" dirty="0"/>
              <a:t>	</a:t>
            </a:r>
            <a:r>
              <a:rPr lang="fr-FR" sz="1400" b="1" i="1" dirty="0" err="1"/>
              <a:t>Dasiphora</a:t>
            </a:r>
            <a:r>
              <a:rPr lang="fr-FR" sz="1400" b="1" i="1" dirty="0"/>
              <a:t>, </a:t>
            </a:r>
            <a:r>
              <a:rPr lang="fr-FR" sz="1400" b="1" i="1" dirty="0" err="1"/>
              <a:t>Sorbaria</a:t>
            </a:r>
            <a:r>
              <a:rPr lang="fr-FR" sz="1400" b="1" i="1" dirty="0"/>
              <a:t>, </a:t>
            </a:r>
            <a:r>
              <a:rPr lang="fr-FR" sz="1400" b="1" i="1" dirty="0" err="1"/>
              <a:t>Phyocarpus</a:t>
            </a:r>
            <a:r>
              <a:rPr lang="fr-FR" sz="1400" b="1" i="1" dirty="0"/>
              <a:t>, </a:t>
            </a:r>
            <a:r>
              <a:rPr lang="fr-FR" sz="1400" b="1" i="1" dirty="0" err="1"/>
              <a:t>Spiraea</a:t>
            </a:r>
            <a:endParaRPr lang="fr-FR" sz="1400" b="1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11453" y="1760266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2 –</a:t>
            </a:r>
            <a:r>
              <a:rPr lang="fr-FR" b="1" dirty="0">
                <a:solidFill>
                  <a:srgbClr val="0070C0"/>
                </a:solidFill>
              </a:rPr>
              <a:t> Ovaire  infère libre- 1 carpelle caché dans le réceptacle creux donnant un fruit charnu</a:t>
            </a:r>
          </a:p>
          <a:p>
            <a:r>
              <a:rPr lang="fr-FR" b="1" dirty="0"/>
              <a:t> 	</a:t>
            </a:r>
            <a:r>
              <a:rPr lang="fr-FR" sz="1400" b="1" i="1" dirty="0"/>
              <a:t>Prunus</a:t>
            </a:r>
            <a:r>
              <a:rPr lang="fr-FR" b="1" dirty="0"/>
              <a:t>                                                                                                                               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1453" y="3219822"/>
            <a:ext cx="84249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3- ovaire infère soudé au réceptacle</a:t>
            </a:r>
          </a:p>
          <a:p>
            <a:r>
              <a:rPr lang="fr-FR" sz="1400" b="1" dirty="0"/>
              <a:t>       </a:t>
            </a:r>
            <a:r>
              <a:rPr lang="fr-FR" sz="1400" b="1" i="1" dirty="0" err="1"/>
              <a:t>Cotoneaster</a:t>
            </a:r>
            <a:r>
              <a:rPr lang="fr-FR" sz="1400" b="1" i="1" dirty="0"/>
              <a:t>, Crataegus, </a:t>
            </a:r>
            <a:r>
              <a:rPr lang="fr-FR" sz="1400" b="1" i="1" dirty="0" err="1"/>
              <a:t>Pyracantha</a:t>
            </a:r>
            <a:endParaRPr lang="fr-FR" sz="1400" b="1" i="1" dirty="0"/>
          </a:p>
          <a:p>
            <a:r>
              <a:rPr lang="fr-FR" sz="1400" b="1" i="1" dirty="0"/>
              <a:t>       </a:t>
            </a:r>
            <a:r>
              <a:rPr lang="fr-FR" sz="1400" b="1" i="1" dirty="0" err="1"/>
              <a:t>Cydonia</a:t>
            </a:r>
            <a:r>
              <a:rPr lang="fr-FR" sz="1400" b="1" i="1" dirty="0"/>
              <a:t>, </a:t>
            </a:r>
            <a:r>
              <a:rPr lang="fr-FR" sz="1400" b="1" i="1" dirty="0" err="1"/>
              <a:t>Amelanchier</a:t>
            </a:r>
            <a:r>
              <a:rPr lang="fr-FR" sz="1400" b="1" i="1" dirty="0"/>
              <a:t>, </a:t>
            </a:r>
            <a:r>
              <a:rPr lang="fr-FR" sz="1400" b="1" i="1" dirty="0" err="1"/>
              <a:t>Sorbus</a:t>
            </a:r>
            <a:r>
              <a:rPr lang="fr-FR" sz="1400" b="1" i="1" dirty="0"/>
              <a:t>, Malus, </a:t>
            </a:r>
            <a:r>
              <a:rPr lang="fr-FR" sz="1400" b="1" i="1" dirty="0" err="1"/>
              <a:t>Pyrus</a:t>
            </a:r>
            <a:endParaRPr lang="fr-FR" sz="1400" b="1" i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796" y="938996"/>
            <a:ext cx="807324" cy="67729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20735" y="2283920"/>
            <a:ext cx="1881913" cy="170677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2759899"/>
            <a:ext cx="1479331" cy="20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8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940152" y="70029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Prunus mahaleb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862" y="1203598"/>
            <a:ext cx="4317072" cy="37502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17930" y="1088069"/>
            <a:ext cx="463524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70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29" y="339502"/>
            <a:ext cx="4323222" cy="38164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390" y="339502"/>
            <a:ext cx="4522610" cy="38164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0598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268" y="1059581"/>
            <a:ext cx="4582391" cy="36436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180" y="40184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Prunus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99592" y="8635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Fl</a:t>
            </a:r>
            <a:r>
              <a:rPr lang="fr-FR" dirty="0"/>
              <a:t> 5-mères cor blanche ou rose – pas d’</a:t>
            </a:r>
            <a:r>
              <a:rPr lang="fr-FR" dirty="0" err="1"/>
              <a:t>épicalice</a:t>
            </a:r>
            <a:r>
              <a:rPr lang="fr-FR" dirty="0"/>
              <a:t> – calice caduc en cloche à 5 lobes –</a:t>
            </a:r>
          </a:p>
          <a:p>
            <a:r>
              <a:rPr lang="fr-FR" dirty="0"/>
              <a:t>15-30 étamines –</a:t>
            </a:r>
            <a:r>
              <a:rPr lang="fr-FR" b="1" dirty="0">
                <a:solidFill>
                  <a:srgbClr val="C00000"/>
                </a:solidFill>
              </a:rPr>
              <a:t>ovaire, infère libre,1 carpelle</a:t>
            </a:r>
            <a:r>
              <a:rPr lang="fr-FR" dirty="0"/>
              <a:t>, 1 style.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9335" y="1073065"/>
            <a:ext cx="4465892" cy="35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46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27529" y="1222607"/>
            <a:ext cx="4184519" cy="313838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49490" y="812292"/>
            <a:ext cx="4180360" cy="37913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07602" y="123478"/>
            <a:ext cx="452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Ovaire infère libre,1 carpelle, 1 style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1914" y="7031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Prunus</a:t>
            </a:r>
          </a:p>
        </p:txBody>
      </p:sp>
    </p:spTree>
    <p:extLst>
      <p:ext uri="{BB962C8B-B14F-4D97-AF65-F5344CB8AC3E}">
        <p14:creationId xmlns:p14="http://schemas.microsoft.com/office/powerpoint/2010/main" val="38863548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64835"/>
            <a:ext cx="867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Fruit charnu (drupe</a:t>
            </a:r>
            <a:r>
              <a:rPr lang="fr-FR" dirty="0"/>
              <a:t>) sans restes de calice. Noyau ovoïde ou oblong ± comprimé</a:t>
            </a:r>
          </a:p>
          <a:p>
            <a:r>
              <a:rPr lang="fr-FR" dirty="0"/>
              <a:t>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4766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Prunus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77180" y="1111087"/>
            <a:ext cx="3602183" cy="30328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31579" y="1188939"/>
            <a:ext cx="3648406" cy="2736304"/>
          </a:xfrm>
          <a:prstGeom prst="rect">
            <a:avLst/>
          </a:prstGeom>
        </p:spPr>
      </p:pic>
      <p:pic>
        <p:nvPicPr>
          <p:cNvPr id="1026" name="Picture 2" descr="t:\Users\Geneviève\Pictures\rosacées\001-prunus-brigantin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707" y="763806"/>
            <a:ext cx="3134003" cy="41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070523" y="741324"/>
            <a:ext cx="1575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>
                <a:solidFill>
                  <a:schemeClr val="bg2"/>
                </a:solidFill>
              </a:rPr>
              <a:t>P.brigantina</a:t>
            </a:r>
            <a:endParaRPr lang="fr-FR" sz="1600" b="1" i="1" dirty="0">
              <a:solidFill>
                <a:schemeClr val="bg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29107" y="85072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2"/>
                </a:solidFill>
              </a:rPr>
              <a:t>P mahaleb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2869306"/>
            <a:ext cx="1667062" cy="224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3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19672" y="164708"/>
            <a:ext cx="525658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Plantes inermes ou à épines –(suite)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5526" y="1647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II -3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3527" y="915566"/>
            <a:ext cx="9118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3- ovaire infère soudé au réceptacle ,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donnant un faux fruit avec restes du calice à l’apex -1-5 C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3578" y="2606883"/>
            <a:ext cx="221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à noyau </a:t>
            </a:r>
          </a:p>
          <a:p>
            <a:r>
              <a:rPr lang="fr-FR" dirty="0"/>
              <a:t>Fruit à pépins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2031167"/>
            <a:ext cx="2232248" cy="23652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0622" y="1973622"/>
            <a:ext cx="1944216" cy="225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68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014" y="131071"/>
            <a:ext cx="9070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3- ovaire infère soudé au réceptacle ,donnant un faux fruit avec restes du calice à l’apex -1-5 C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68" y="807859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«  fruit à noyaux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07603" y="113018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≈- F entière  P ≤ 4mm de long  fruit≤ 8mm ………………………………………..</a:t>
            </a:r>
            <a:r>
              <a:rPr lang="fr-FR" i="1" dirty="0" err="1">
                <a:solidFill>
                  <a:srgbClr val="C00000"/>
                </a:solidFill>
              </a:rPr>
              <a:t>Cotoneaster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0264" y="1442863"/>
            <a:ext cx="784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≈F divisées ou non, caduques  ,1-5 styles ,</a:t>
            </a:r>
            <a:r>
              <a:rPr lang="fr-FR" dirty="0" err="1"/>
              <a:t>Fl</a:t>
            </a:r>
            <a:r>
              <a:rPr lang="fr-FR" dirty="0"/>
              <a:t> en corymbe ………………… </a:t>
            </a:r>
            <a:r>
              <a:rPr lang="fr-FR" i="1" dirty="0">
                <a:solidFill>
                  <a:srgbClr val="C00000"/>
                </a:solidFill>
              </a:rPr>
              <a:t>Crataegus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27584" y="2292238"/>
            <a:ext cx="784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≈ </a:t>
            </a:r>
            <a:r>
              <a:rPr lang="fr-FR" dirty="0" err="1"/>
              <a:t>Fl</a:t>
            </a:r>
            <a:r>
              <a:rPr lang="fr-FR" dirty="0"/>
              <a:t> et fruit solitaires F entières ,nombreux C ……………………………………..….</a:t>
            </a:r>
            <a:r>
              <a:rPr lang="fr-FR" i="1" dirty="0" err="1">
                <a:solidFill>
                  <a:srgbClr val="C00000"/>
                </a:solidFill>
              </a:rPr>
              <a:t>cydonia</a:t>
            </a:r>
            <a:r>
              <a:rPr lang="fr-FR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8798" y="201619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« fruit à pépins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60973" y="172445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≈F indivises persistantes 5 styles et noyaux ,</a:t>
            </a:r>
            <a:r>
              <a:rPr lang="fr-FR" dirty="0" err="1"/>
              <a:t>Fl</a:t>
            </a:r>
            <a:r>
              <a:rPr lang="fr-FR" dirty="0"/>
              <a:t> en corymbe………………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Pyracantha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3885" y="2547143"/>
            <a:ext cx="758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≈ </a:t>
            </a:r>
            <a:r>
              <a:rPr lang="fr-FR" dirty="0" err="1"/>
              <a:t>Inflor</a:t>
            </a:r>
            <a:r>
              <a:rPr lang="fr-FR" dirty="0"/>
              <a:t> </a:t>
            </a:r>
            <a:r>
              <a:rPr lang="fr-FR" dirty="0" err="1"/>
              <a:t>pluriflores</a:t>
            </a:r>
            <a:r>
              <a:rPr lang="fr-FR" dirty="0"/>
              <a:t> ,fruits groupés (ou 1 seul) C à 1-2 ovules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07602" y="3383444"/>
            <a:ext cx="8136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 </a:t>
            </a:r>
            <a:r>
              <a:rPr lang="fr-FR" dirty="0" err="1"/>
              <a:t>Inflor</a:t>
            </a:r>
            <a:r>
              <a:rPr lang="fr-FR" dirty="0"/>
              <a:t> en corymbe régulier ,+ de 40fl, rameaux anciens  non </a:t>
            </a:r>
            <a:r>
              <a:rPr lang="fr-FR" dirty="0" err="1"/>
              <a:t>spinecents</a:t>
            </a:r>
            <a:r>
              <a:rPr lang="fr-FR" dirty="0"/>
              <a:t> .</a:t>
            </a:r>
            <a:r>
              <a:rPr lang="fr-FR" i="1" dirty="0" err="1">
                <a:solidFill>
                  <a:srgbClr val="C00000"/>
                </a:solidFill>
              </a:rPr>
              <a:t>Sorbu</a:t>
            </a:r>
            <a:r>
              <a:rPr lang="fr-FR" dirty="0" err="1"/>
              <a:t>s</a:t>
            </a:r>
            <a:endParaRPr lang="fr-FR" dirty="0"/>
          </a:p>
          <a:p>
            <a:r>
              <a:rPr lang="fr-FR" dirty="0"/>
              <a:t>&gt; </a:t>
            </a:r>
            <a:r>
              <a:rPr lang="fr-FR" dirty="0" err="1"/>
              <a:t>Inflor</a:t>
            </a:r>
            <a:r>
              <a:rPr lang="fr-FR" dirty="0"/>
              <a:t> en fausse ombelle ,moins de 10fl ,</a:t>
            </a:r>
            <a:r>
              <a:rPr lang="fr-FR" dirty="0" err="1"/>
              <a:t>ramx</a:t>
            </a:r>
            <a:r>
              <a:rPr lang="fr-FR" dirty="0"/>
              <a:t> anciens </a:t>
            </a:r>
            <a:r>
              <a:rPr lang="fr-FR" dirty="0" err="1"/>
              <a:t>spinescents</a:t>
            </a:r>
            <a:endParaRPr lang="fr-FR" dirty="0"/>
          </a:p>
          <a:p>
            <a:r>
              <a:rPr lang="fr-FR" dirty="0"/>
              <a:t>    +Styles soudés à la base P lavés de rose, anthères jaunâtres……                 </a:t>
            </a:r>
            <a:r>
              <a:rPr lang="fr-FR" i="1" dirty="0">
                <a:solidFill>
                  <a:srgbClr val="C00000"/>
                </a:solidFill>
              </a:rPr>
              <a:t>Malus</a:t>
            </a:r>
          </a:p>
          <a:p>
            <a:r>
              <a:rPr lang="fr-FR" dirty="0"/>
              <a:t>    + Styles libres ,anthères </a:t>
            </a:r>
            <a:r>
              <a:rPr lang="fr-FR" dirty="0" err="1"/>
              <a:t>rouges,P</a:t>
            </a:r>
            <a:r>
              <a:rPr lang="fr-FR" dirty="0"/>
              <a:t> blanc pur ,chair granuleuse, fruit non ombiliqué                     ……………………………………………………………………………………….                                  </a:t>
            </a:r>
            <a:r>
              <a:rPr lang="fr-FR" i="1" dirty="0" err="1">
                <a:solidFill>
                  <a:srgbClr val="C00000"/>
                </a:solidFill>
              </a:rPr>
              <a:t>Pyrus</a:t>
            </a:r>
            <a:r>
              <a:rPr lang="fr-FR" i="1" dirty="0">
                <a:solidFill>
                  <a:srgbClr val="C00000"/>
                </a:solidFill>
              </a:rPr>
              <a:t>  </a:t>
            </a:r>
            <a:r>
              <a:rPr lang="fr-FR" dirty="0"/>
              <a:t>                  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42100" y="2857069"/>
            <a:ext cx="799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&gt;pétales étroitement spatulés </a:t>
            </a:r>
            <a:r>
              <a:rPr lang="fr-FR" dirty="0" err="1"/>
              <a:t>blancs,pépins</a:t>
            </a:r>
            <a:r>
              <a:rPr lang="fr-FR" dirty="0"/>
              <a:t> ligneux &lt;12mm,fruit en grappe courte </a:t>
            </a:r>
            <a:endParaRPr lang="fr-FR" i="1" dirty="0">
              <a:solidFill>
                <a:srgbClr val="C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611506" y="3036563"/>
            <a:ext cx="1466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rgbClr val="C00000"/>
                </a:solidFill>
              </a:rPr>
              <a:t>Amelanchier</a:t>
            </a:r>
            <a:endParaRPr lang="fr-FR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20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D7EFE5-FF23-8A71-7C08-6C495064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0" y="375506"/>
            <a:ext cx="9036159" cy="43924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47EBFB1-548E-249C-F87B-70BFE6F46508}"/>
              </a:ext>
            </a:extLst>
          </p:cNvPr>
          <p:cNvSpPr txBox="1"/>
          <p:nvPr/>
        </p:nvSpPr>
        <p:spPr>
          <a:xfrm>
            <a:off x="467544" y="372387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noyaux sont les parois épaissies et lignifiées des carpelles contenant chacun 1 ou plusieurs graines</a:t>
            </a:r>
          </a:p>
        </p:txBody>
      </p:sp>
    </p:spTree>
    <p:extLst>
      <p:ext uri="{BB962C8B-B14F-4D97-AF65-F5344CB8AC3E}">
        <p14:creationId xmlns:p14="http://schemas.microsoft.com/office/powerpoint/2010/main" val="29792990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II -3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22364" y="-63531"/>
            <a:ext cx="2646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chemeClr val="accent2"/>
                </a:solidFill>
              </a:rPr>
              <a:t>Cotoneaster</a:t>
            </a:r>
            <a:r>
              <a:rPr lang="fr-FR" b="1" i="1" dirty="0"/>
              <a:t> </a:t>
            </a:r>
            <a:r>
              <a:rPr lang="fr-FR" sz="1400" i="1" dirty="0" err="1"/>
              <a:t>Medi</a:t>
            </a:r>
            <a:r>
              <a:rPr lang="fr-FR" i="1" dirty="0" err="1"/>
              <a:t>k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72054" y="362221"/>
            <a:ext cx="896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Genre apomictique complexe, 8 taxons indigènes en France et un nombre élevé de taxons cultivés  parmi lesquels  certains ont tendance à se naturaliser ; (études de Luc Garraud 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42827" y="946996"/>
            <a:ext cx="921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Arbrisseaux peu élevés non épineux aux feuilles entières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766" y="1738980"/>
            <a:ext cx="4361681" cy="290778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79" y="1450453"/>
            <a:ext cx="4453546" cy="334016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932049" y="4790613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 </a:t>
            </a:r>
            <a:r>
              <a:rPr lang="fr-FR" sz="1400" i="1" dirty="0" err="1"/>
              <a:t>integerrimus</a:t>
            </a:r>
            <a:endParaRPr lang="fr-FR" sz="1400" i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5652120" y="4705852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c. </a:t>
            </a:r>
            <a:r>
              <a:rPr lang="fr-FR" sz="1400" i="1" dirty="0" err="1"/>
              <a:t>tomentosus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76118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0446" y="1427637"/>
            <a:ext cx="3821457" cy="2547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8844" y="1151553"/>
            <a:ext cx="3960103" cy="309980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65355" y="184934"/>
            <a:ext cx="7748643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/>
              <a:t>Feuilles entières, court pétiole, tomenteuses dessous (au moins au début)stipules caduques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001" y="-43657"/>
            <a:ext cx="136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</a:rPr>
              <a:t>Cotoneaster</a:t>
            </a:r>
            <a:endParaRPr lang="fr-FR" i="1" dirty="0">
              <a:solidFill>
                <a:schemeClr val="accent2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697" y="721406"/>
            <a:ext cx="2931779" cy="42999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563888" y="467150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C. </a:t>
            </a:r>
            <a:r>
              <a:rPr lang="fr-FR" sz="1400" i="1" dirty="0" err="1"/>
              <a:t>tomentosus</a:t>
            </a:r>
            <a:endParaRPr lang="fr-FR" sz="14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35892" y="4671499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C. </a:t>
            </a:r>
            <a:r>
              <a:rPr lang="fr-FR" sz="1400" i="1" dirty="0" err="1"/>
              <a:t>integerrimus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28153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95736" y="30134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</a:rPr>
              <a:t>Plantes à aiguillons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530" y="1354473"/>
            <a:ext cx="1868356" cy="22420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361780" y="1354473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>
                <a:solidFill>
                  <a:srgbClr val="C00000"/>
                </a:solidFill>
              </a:rPr>
              <a:t>Rosa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17794" y="1414597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>
                <a:solidFill>
                  <a:srgbClr val="C00000"/>
                </a:solidFill>
              </a:rPr>
              <a:t>Rubus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354473"/>
            <a:ext cx="1999109" cy="23989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52352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0820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2"/>
                </a:solidFill>
              </a:rPr>
              <a:t>Cotoneaster</a:t>
            </a:r>
            <a:endParaRPr lang="fr-FR" b="1" i="1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35696" y="50048"/>
            <a:ext cx="6408712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/>
              <a:t>Inflor</a:t>
            </a:r>
            <a:r>
              <a:rPr lang="fr-FR" sz="1600" dirty="0"/>
              <a:t> en petits corymbes-ou </a:t>
            </a:r>
            <a:r>
              <a:rPr lang="fr-FR" sz="1600" dirty="0" err="1"/>
              <a:t>Fl</a:t>
            </a:r>
            <a:r>
              <a:rPr lang="fr-FR" sz="1600" dirty="0"/>
              <a:t> solitaire ou petite cyme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9" y="771550"/>
            <a:ext cx="2632589" cy="399571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915566"/>
            <a:ext cx="4025302" cy="29518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4450" y="793281"/>
            <a:ext cx="2294625" cy="37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16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9" y="845020"/>
            <a:ext cx="3960440" cy="29043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547" y="750987"/>
            <a:ext cx="2262445" cy="392980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3114" y="164708"/>
            <a:ext cx="1524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>
                <a:solidFill>
                  <a:schemeClr val="accent2"/>
                </a:solidFill>
              </a:rPr>
              <a:t>Cotoneaster</a:t>
            </a:r>
            <a:endParaRPr lang="fr-FR" sz="1600" b="1" i="1" dirty="0">
              <a:solidFill>
                <a:schemeClr val="accent2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2631" y="987574"/>
            <a:ext cx="2377882" cy="3960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39144" y="41598"/>
            <a:ext cx="770485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/>
              <a:t>Fl</a:t>
            </a:r>
            <a:r>
              <a:rPr lang="fr-FR" sz="1600" dirty="0"/>
              <a:t> petites blanches ou roses :5 P connivents  &lt; 4mm –calice à 5 lobes courts persistants –</a:t>
            </a:r>
          </a:p>
          <a:p>
            <a:r>
              <a:rPr lang="fr-FR" sz="1600" dirty="0"/>
              <a:t> 2-5 styles libres – 2-5 carpelles soudés, ovaire infère adhérent sauf au sommet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358501" y="452690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Ovaire infère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8017510" y="4359419"/>
            <a:ext cx="216024" cy="247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8996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12" y="762525"/>
            <a:ext cx="5193659" cy="41431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1275606"/>
            <a:ext cx="2982191" cy="255122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3989" y="8844"/>
            <a:ext cx="1524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>
                <a:solidFill>
                  <a:schemeClr val="accent2"/>
                </a:solidFill>
              </a:rPr>
              <a:t>Cotoneaster</a:t>
            </a:r>
            <a:endParaRPr lang="fr-FR" sz="1600" b="1" i="1" dirty="0">
              <a:solidFill>
                <a:schemeClr val="accent2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682700" y="8844"/>
            <a:ext cx="746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charnu petit &lt; 8mm , recouvert sans adhérence par les dents infléchies et charnues du calice -2-5 noyaux osseux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68" y="932984"/>
            <a:ext cx="4439674" cy="38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81"/>
          <a:stretch/>
        </p:blipFill>
        <p:spPr>
          <a:xfrm>
            <a:off x="5364088" y="843558"/>
            <a:ext cx="3626824" cy="36203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19" y="987574"/>
            <a:ext cx="4752528" cy="31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13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278" y="10820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II-3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5098" y="10820"/>
            <a:ext cx="1682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accent2"/>
                </a:solidFill>
              </a:rPr>
              <a:t>Crataegu</a:t>
            </a:r>
            <a:r>
              <a:rPr lang="fr-FR" sz="2000" b="1" i="1" dirty="0">
                <a:solidFill>
                  <a:schemeClr val="accent2"/>
                </a:solidFill>
              </a:rPr>
              <a:t>s</a:t>
            </a:r>
            <a:r>
              <a:rPr lang="fr-FR" dirty="0"/>
              <a:t> L.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97727" y="5698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Aubépine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59048" y="5698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holarctique -280 espèces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-17745" y="384076"/>
            <a:ext cx="867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En France 9 espèces dont</a:t>
            </a:r>
            <a:r>
              <a:rPr lang="fr-FR" sz="1600" i="1" dirty="0"/>
              <a:t> </a:t>
            </a:r>
            <a:r>
              <a:rPr lang="fr-FR" sz="1600" i="1" dirty="0" err="1"/>
              <a:t>Mespilus</a:t>
            </a:r>
            <a:r>
              <a:rPr lang="fr-FR" sz="1600" i="1" dirty="0"/>
              <a:t> (C .</a:t>
            </a:r>
            <a:r>
              <a:rPr lang="fr-FR" sz="1600" i="1" dirty="0" err="1"/>
              <a:t>germanica</a:t>
            </a:r>
            <a:r>
              <a:rPr lang="fr-FR" sz="1600" dirty="0"/>
              <a:t>) et des hybrides fixés-   font d’excellentes haies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3794" y="685780"/>
            <a:ext cx="883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Arbres ou arbrisseaux  épineux très rameux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8562" y="1423294"/>
            <a:ext cx="4245649" cy="31842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19706" y="1798983"/>
            <a:ext cx="4059689" cy="270645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64" y="1055112"/>
            <a:ext cx="2706614" cy="41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938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Crataegus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59632" y="67996"/>
            <a:ext cx="763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Feuilles petites </a:t>
            </a:r>
            <a:r>
              <a:rPr lang="fr-FR" sz="1600" dirty="0" err="1"/>
              <a:t>pennatipartites</a:t>
            </a:r>
            <a:r>
              <a:rPr lang="fr-FR" sz="1600" dirty="0"/>
              <a:t> ou </a:t>
            </a:r>
            <a:r>
              <a:rPr lang="fr-FR" sz="1600" dirty="0" err="1"/>
              <a:t>pennatilobées,stipulées</a:t>
            </a:r>
            <a:r>
              <a:rPr lang="fr-FR" sz="1600" dirty="0"/>
              <a:t> (paraissent avant les fleurs)</a:t>
            </a:r>
          </a:p>
        </p:txBody>
      </p:sp>
      <p:pic>
        <p:nvPicPr>
          <p:cNvPr id="1026" name="Picture 2" descr="E:\Camille granger\Fleurs numeriques granger\FL40-1240-1273 rosacées\1255CrataegusOxyacantha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8012" y="716376"/>
            <a:ext cx="3356387" cy="40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21" y="778895"/>
            <a:ext cx="2667897" cy="36724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34" y="793499"/>
            <a:ext cx="2684066" cy="34467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0375" y="854295"/>
            <a:ext cx="3264024" cy="32640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37170" y="890100"/>
            <a:ext cx="134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monogyna</a:t>
            </a:r>
            <a:endParaRPr lang="fr-FR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153" y="890100"/>
            <a:ext cx="2528048" cy="32854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236296" y="449273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c. </a:t>
            </a:r>
            <a:r>
              <a:rPr lang="fr-FR" i="1" dirty="0" err="1"/>
              <a:t>azarolus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836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1"/>
          <a:stretch/>
        </p:blipFill>
        <p:spPr>
          <a:xfrm>
            <a:off x="148520" y="637504"/>
            <a:ext cx="2901458" cy="443323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468" y="520323"/>
            <a:ext cx="4176464" cy="30953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358" y="0"/>
            <a:ext cx="124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>
                <a:solidFill>
                  <a:schemeClr val="accent2"/>
                </a:solidFill>
              </a:rPr>
              <a:t>Crataegus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59632" y="52729"/>
            <a:ext cx="769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Inflorescence en corymbes terminant des rameaux latéraux courts  (ou fleur solitaire  pour </a:t>
            </a:r>
            <a:r>
              <a:rPr lang="fr-FR" sz="1600" i="1" dirty="0"/>
              <a:t>C . </a:t>
            </a:r>
            <a:r>
              <a:rPr lang="fr-FR" sz="1600" i="1" dirty="0" err="1"/>
              <a:t>germanica</a:t>
            </a:r>
            <a:r>
              <a:rPr lang="fr-FR" sz="1600" dirty="0"/>
              <a:t>)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042" y="2443420"/>
            <a:ext cx="1915067" cy="270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029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157338" y="1001680"/>
            <a:ext cx="4084738" cy="367963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48371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Crataegus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13190" y="48371"/>
            <a:ext cx="793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Fl</a:t>
            </a:r>
            <a:r>
              <a:rPr lang="fr-FR" sz="1600" dirty="0"/>
              <a:t> petites à </a:t>
            </a:r>
            <a:r>
              <a:rPr lang="fr-FR" sz="1600" dirty="0" err="1"/>
              <a:t>cor.blanche,pas</a:t>
            </a:r>
            <a:r>
              <a:rPr lang="fr-FR" sz="1600" dirty="0"/>
              <a:t> d’</a:t>
            </a:r>
            <a:r>
              <a:rPr lang="fr-FR" sz="1600" dirty="0" err="1"/>
              <a:t>épicalice</a:t>
            </a:r>
            <a:r>
              <a:rPr lang="fr-FR" sz="1600" dirty="0"/>
              <a:t>, calice à 5 lobes courts marcescents </a:t>
            </a:r>
            <a:r>
              <a:rPr lang="fr-FR" sz="1600" dirty="0" err="1"/>
              <a:t>étam.nombreuses</a:t>
            </a:r>
            <a:r>
              <a:rPr lang="fr-FR" sz="1600" dirty="0"/>
              <a:t>, </a:t>
            </a:r>
            <a:r>
              <a:rPr lang="fr-FR" sz="1600" b="1" dirty="0"/>
              <a:t>ovaire infère à carpelles soudé</a:t>
            </a:r>
            <a:r>
              <a:rPr lang="fr-FR" sz="1600" dirty="0"/>
              <a:t>s : 1- 2-(5) carpelles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958" y="1369129"/>
            <a:ext cx="3339193" cy="309979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20" y="854888"/>
            <a:ext cx="1563446" cy="244118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409174" y="102553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style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90570" y="799128"/>
            <a:ext cx="115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styles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3923929" y="2571750"/>
            <a:ext cx="288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8" idx="2"/>
          </p:cNvCxnSpPr>
          <p:nvPr/>
        </p:nvCxnSpPr>
        <p:spPr>
          <a:xfrm flipH="1">
            <a:off x="3851920" y="1168460"/>
            <a:ext cx="215369" cy="14032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4056013" y="1168460"/>
            <a:ext cx="155947" cy="14032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7268169" y="1168460"/>
            <a:ext cx="760215" cy="19124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07504" y="3239633"/>
            <a:ext cx="78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944042" y="1427885"/>
            <a:ext cx="3936436" cy="29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cription de cette image, également commentée ci-aprè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1816947"/>
            <a:ext cx="2376264" cy="186146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0653" y="1078481"/>
            <a:ext cx="2990125" cy="26642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411760" y="12347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Ovaire infère à carpelles soudés-( 1-2 – 5 carpelles )</a:t>
            </a:r>
          </a:p>
        </p:txBody>
      </p:sp>
    </p:spTree>
    <p:extLst>
      <p:ext uri="{BB962C8B-B14F-4D97-AF65-F5344CB8AC3E}">
        <p14:creationId xmlns:p14="http://schemas.microsoft.com/office/powerpoint/2010/main" val="135102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07504" y="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Crataegus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331640" y="36823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Fruit charnu couronné au sommet par les lobes du calice desséchés- 1-2 (5) noyaux à paroi épaisse à consistance pierreuse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6415" y="803562"/>
            <a:ext cx="3828151" cy="4411157"/>
          </a:xfrm>
          <a:prstGeom prst="rect">
            <a:avLst/>
          </a:prstGeom>
        </p:spPr>
      </p:pic>
      <p:pic>
        <p:nvPicPr>
          <p:cNvPr id="1026" name="Picture 2" descr="t:\Users\Geneviève\Downloads\télécharger.jf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32985"/>
            <a:ext cx="5279159" cy="446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356485"/>
            <a:ext cx="2785106" cy="27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3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-9289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Rosa </a:t>
            </a:r>
            <a:r>
              <a:rPr lang="fr-FR" sz="2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fr-F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63688" y="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Rosier, églantier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79912" y="53057"/>
            <a:ext cx="5508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Genre tempéré de l’hémisphère nord et des montagnes tropicales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3528" y="36933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Arbrisseaux à tiges généralement épineuses. Plantes dressées ou grimpantes ou rampantes, pérennes plusieurs dizaines d’années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640" y="1250743"/>
            <a:ext cx="2520024" cy="38927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786" y="1133012"/>
            <a:ext cx="5256584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77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0688" y="7037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Crataegus  </a:t>
            </a:r>
            <a:r>
              <a:rPr lang="fr-FR" b="1" i="1" dirty="0" err="1">
                <a:solidFill>
                  <a:schemeClr val="accent2"/>
                </a:solidFill>
              </a:rPr>
              <a:t>germanica</a:t>
            </a:r>
            <a:endParaRPr lang="fr-FR" b="1" i="1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87824" y="760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Anciennement</a:t>
            </a:r>
            <a:r>
              <a:rPr lang="fr-FR" i="1" dirty="0"/>
              <a:t>  </a:t>
            </a:r>
            <a:r>
              <a:rPr lang="fr-FR" i="1" dirty="0" err="1"/>
              <a:t>Mespilus</a:t>
            </a:r>
            <a:r>
              <a:rPr lang="fr-FR" i="1" dirty="0"/>
              <a:t> </a:t>
            </a:r>
            <a:r>
              <a:rPr lang="fr-FR" i="1" dirty="0" err="1"/>
              <a:t>germanica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11606" y="817995"/>
            <a:ext cx="8752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Fl</a:t>
            </a:r>
            <a:r>
              <a:rPr lang="fr-FR" sz="2000" b="1" dirty="0"/>
              <a:t> solitaires  -</a:t>
            </a:r>
            <a:r>
              <a:rPr lang="fr-FR" dirty="0"/>
              <a:t>F entières-  fruit charnu  (5 noyaux)assez gros avec calice très accrescent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948264" y="14404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Néflier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15616" y="448663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Bois frais humides haies 0-800m dans le SE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752" y="1347614"/>
            <a:ext cx="4932248" cy="36169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3" y="1347614"/>
            <a:ext cx="3976505" cy="291610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542" y="3271147"/>
            <a:ext cx="1822958" cy="18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48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08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II-3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89468" y="4297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>
                <a:solidFill>
                  <a:schemeClr val="accent2"/>
                </a:solidFill>
              </a:rPr>
              <a:t>Pyracantha</a:t>
            </a:r>
            <a:r>
              <a:rPr lang="fr-FR" sz="2000" b="1" i="1" dirty="0">
                <a:solidFill>
                  <a:schemeClr val="tx2"/>
                </a:solidFill>
              </a:rPr>
              <a:t> </a:t>
            </a:r>
            <a:r>
              <a:rPr lang="fr-FR" dirty="0"/>
              <a:t> M. </a:t>
            </a:r>
            <a:r>
              <a:rPr lang="fr-FR" dirty="0" err="1"/>
              <a:t>Roem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419872" y="4297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espèce en Fr :</a:t>
            </a:r>
            <a:r>
              <a:rPr lang="fr-FR" i="1" dirty="0" err="1">
                <a:solidFill>
                  <a:srgbClr val="C00000"/>
                </a:solidFill>
              </a:rPr>
              <a:t>P.coccinea</a:t>
            </a:r>
            <a:r>
              <a:rPr lang="fr-FR" i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380152"/>
            <a:ext cx="8640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Unique espèce du genre, indigène depuis l’époque préhistorique,  existe  encore localement dans la région de Forcalquier  ?– nombreux taxons horticoles ,échappés difficilement identifiables..;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622" y="2085692"/>
            <a:ext cx="1766352" cy="242773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891962"/>
            <a:ext cx="864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2"/>
                </a:solidFill>
              </a:rPr>
              <a:t>P. </a:t>
            </a:r>
            <a:r>
              <a:rPr lang="fr-FR" i="1" dirty="0" err="1">
                <a:solidFill>
                  <a:schemeClr val="accent2"/>
                </a:solidFill>
              </a:rPr>
              <a:t>Coccinea</a:t>
            </a:r>
            <a:r>
              <a:rPr lang="fr-FR" i="1" dirty="0">
                <a:solidFill>
                  <a:schemeClr val="accent2"/>
                </a:solidFill>
              </a:rPr>
              <a:t> </a:t>
            </a:r>
            <a:r>
              <a:rPr lang="fr-FR" dirty="0"/>
              <a:t>: arbrisseau  1à 2m ,dense épineux, rameaux ,face </a:t>
            </a:r>
            <a:r>
              <a:rPr lang="fr-FR" dirty="0" err="1"/>
              <a:t>inf</a:t>
            </a:r>
            <a:r>
              <a:rPr lang="fr-FR" dirty="0"/>
              <a:t> des F, pédicelles, calice pubescents dans leur jeunesse- F .entières dentées , oblongues persistantes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4524"/>
            <a:ext cx="3760407" cy="31838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940" y="1874524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04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58863"/>
            <a:ext cx="90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Inflor</a:t>
            </a:r>
            <a:r>
              <a:rPr lang="fr-FR" dirty="0"/>
              <a:t> en corymbes serrés pubérulents –calice pubescent –ovaire infère,5 styles-(5 carpelles soudés) fruit dressé à 5 noyaux à paroi mince, rouge vermillon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6545" y="1411325"/>
            <a:ext cx="4128459" cy="30963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705" y="1704516"/>
            <a:ext cx="2627670" cy="26276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826" y="895266"/>
            <a:ext cx="2592288" cy="25922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32240" y="4654394"/>
            <a:ext cx="2219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Cichés</a:t>
            </a:r>
            <a:r>
              <a:rPr lang="fr-FR" sz="1400" dirty="0"/>
              <a:t> Tela </a:t>
            </a:r>
            <a:r>
              <a:rPr lang="fr-FR" sz="1400" dirty="0" err="1"/>
              <a:t>botanica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5848623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3886" y="108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</a:rPr>
              <a:t>Pyracantha</a:t>
            </a:r>
            <a:endParaRPr lang="fr-FR" i="1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87624" y="27290"/>
            <a:ext cx="795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-fruit dressé à 5 noyaux à paroi mince, rouge vermillon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555526"/>
            <a:ext cx="4625123" cy="43227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820" y="364550"/>
            <a:ext cx="3096344" cy="16994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618" y="2097594"/>
            <a:ext cx="2629546" cy="26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43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3577" y="717657"/>
            <a:ext cx="3984398" cy="41764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3568" y="11044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Pyracantha</a:t>
            </a:r>
            <a:endParaRPr lang="fr-FR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149705"/>
            <a:ext cx="3312368" cy="331236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62753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751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3852"/>
            <a:ext cx="5327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III  3-Ovaire infère soudé au réceptacle </a:t>
            </a:r>
          </a:p>
          <a:p>
            <a:r>
              <a:rPr lang="fr-FR" sz="2400" b="1" dirty="0"/>
              <a:t>  Fruit à pépins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707654"/>
            <a:ext cx="3558395" cy="3284673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4325" y="2147703"/>
            <a:ext cx="3239333" cy="24499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63567" y="429350"/>
            <a:ext cx="6228913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i="1" dirty="0" err="1"/>
              <a:t>Cydonia</a:t>
            </a:r>
            <a:r>
              <a:rPr lang="fr-FR" sz="2400" i="1" dirty="0"/>
              <a:t>- </a:t>
            </a:r>
            <a:r>
              <a:rPr lang="fr-FR" sz="2400" i="1" dirty="0" err="1"/>
              <a:t>Amelanchier</a:t>
            </a:r>
            <a:r>
              <a:rPr lang="fr-FR" sz="2400" i="1" dirty="0"/>
              <a:t>- </a:t>
            </a:r>
            <a:r>
              <a:rPr lang="fr-FR" sz="2400" i="1" dirty="0" err="1"/>
              <a:t>Sorbus</a:t>
            </a:r>
            <a:r>
              <a:rPr lang="fr-FR" sz="2400" i="1" dirty="0"/>
              <a:t> –Malus- </a:t>
            </a:r>
            <a:r>
              <a:rPr lang="fr-FR" sz="2400" i="1" dirty="0" err="1"/>
              <a:t>Pyrus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3838" y="107526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pépins sont des graines contenues dans un carpelle à endocarpe mince</a:t>
            </a:r>
          </a:p>
        </p:txBody>
      </p:sp>
    </p:spTree>
    <p:extLst>
      <p:ext uri="{BB962C8B-B14F-4D97-AF65-F5344CB8AC3E}">
        <p14:creationId xmlns:p14="http://schemas.microsoft.com/office/powerpoint/2010/main" val="37000303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8349" y="-5346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chemeClr val="accent2"/>
                </a:solidFill>
              </a:rPr>
              <a:t>Cydonia</a:t>
            </a:r>
            <a:endParaRPr lang="fr-FR" sz="2400" b="1" i="1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3886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II-3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19672" y="3886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Mill.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267744" y="7200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</a:t>
            </a:r>
            <a:r>
              <a:rPr lang="fr-FR" dirty="0" err="1"/>
              <a:t>monospécifique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554726" y="3886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2"/>
                </a:solidFill>
              </a:rPr>
              <a:t>Cydonia</a:t>
            </a:r>
            <a:r>
              <a:rPr lang="fr-FR" b="1" i="1" dirty="0">
                <a:solidFill>
                  <a:schemeClr val="accent2"/>
                </a:solidFill>
              </a:rPr>
              <a:t> </a:t>
            </a:r>
            <a:r>
              <a:rPr lang="fr-FR" b="1" i="1" dirty="0" err="1">
                <a:solidFill>
                  <a:schemeClr val="accent2"/>
                </a:solidFill>
              </a:rPr>
              <a:t>oblonga</a:t>
            </a:r>
            <a:r>
              <a:rPr lang="fr-FR" b="1" i="1" dirty="0">
                <a:solidFill>
                  <a:schemeClr val="accent2"/>
                </a:solidFill>
              </a:rPr>
              <a:t> </a:t>
            </a:r>
            <a:r>
              <a:rPr lang="fr-FR" dirty="0"/>
              <a:t>Mill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8385" y="638587"/>
            <a:ext cx="924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Arbrisseau ou arbuste 2-7m -tortueux sans épines –F de 10cm ovales tomenteuses à la face </a:t>
            </a:r>
            <a:r>
              <a:rPr lang="fr-FR" dirty="0" err="1"/>
              <a:t>inf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19600" y="1645596"/>
            <a:ext cx="3809455" cy="288032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732240" y="3886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Bois frais fonds de vallons Haies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5" y="1181028"/>
            <a:ext cx="5664390" cy="37762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4072" y="287443"/>
            <a:ext cx="1259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cognassier</a:t>
            </a:r>
          </a:p>
        </p:txBody>
      </p:sp>
    </p:spTree>
    <p:extLst>
      <p:ext uri="{BB962C8B-B14F-4D97-AF65-F5344CB8AC3E}">
        <p14:creationId xmlns:p14="http://schemas.microsoft.com/office/powerpoint/2010/main" val="823976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114" y="108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2"/>
                </a:solidFill>
              </a:rPr>
              <a:t>Cydonia</a:t>
            </a:r>
            <a:endParaRPr lang="fr-FR" b="1" i="1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31640" y="5698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Fleurs solitaires, grandes, subsessiles, terminales-  calice à lobes glanduleux ,</a:t>
            </a:r>
            <a:r>
              <a:rPr lang="fr-FR" sz="1600" dirty="0" err="1"/>
              <a:t>pét</a:t>
            </a:r>
            <a:r>
              <a:rPr lang="fr-FR" sz="1600" dirty="0"/>
              <a:t> rose clair ou blancs- 5 styles soudés à la </a:t>
            </a:r>
            <a:r>
              <a:rPr lang="fr-FR" sz="1600" dirty="0" err="1"/>
              <a:t>base,ovaire</a:t>
            </a:r>
            <a:r>
              <a:rPr lang="fr-FR" sz="1600" dirty="0"/>
              <a:t> infère et adhérent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882" y="1679263"/>
            <a:ext cx="2845044" cy="29043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9000" y="641761"/>
            <a:ext cx="2562721" cy="24883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2"/>
          <a:stretch/>
        </p:blipFill>
        <p:spPr>
          <a:xfrm>
            <a:off x="4359741" y="1051991"/>
            <a:ext cx="2395759" cy="39311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281" y="829763"/>
            <a:ext cx="1577252" cy="2821681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2915816" y="641761"/>
            <a:ext cx="624950" cy="142593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71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114" y="108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2"/>
                </a:solidFill>
              </a:rPr>
              <a:t>Cydonia</a:t>
            </a:r>
            <a:endParaRPr lang="fr-FR" b="1" i="1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03234" y="123478"/>
            <a:ext cx="786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Fruit gros en poire, cotonneux, odorant, à 5 loges contenant chacune 10-15 graines entourées de mucilage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76387" y="1592059"/>
            <a:ext cx="3686156" cy="27098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069" y="708253"/>
            <a:ext cx="1402011" cy="16824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987574"/>
            <a:ext cx="1640916" cy="324261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528581"/>
            <a:ext cx="1664904" cy="31763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4701986" y="-2556059"/>
            <a:ext cx="1168531" cy="29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687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3689" y="-2744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chemeClr val="accent2"/>
                </a:solidFill>
              </a:rPr>
              <a:t>Amelanchier</a:t>
            </a:r>
            <a:r>
              <a:rPr lang="fr-FR" dirty="0"/>
              <a:t> </a:t>
            </a:r>
            <a:r>
              <a:rPr lang="fr-FR" dirty="0" err="1"/>
              <a:t>Medik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411760" y="-27443"/>
            <a:ext cx="672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Genre holarctique de 20 espèces –en Fr 2 espèces dont </a:t>
            </a:r>
            <a:r>
              <a:rPr lang="fr-FR" sz="1600" i="1" dirty="0">
                <a:solidFill>
                  <a:schemeClr val="accent2"/>
                </a:solidFill>
              </a:rPr>
              <a:t>A. </a:t>
            </a:r>
            <a:r>
              <a:rPr lang="fr-FR" sz="1600" i="1" dirty="0" err="1">
                <a:solidFill>
                  <a:schemeClr val="accent2"/>
                </a:solidFill>
              </a:rPr>
              <a:t>lamarckii</a:t>
            </a:r>
            <a:r>
              <a:rPr lang="fr-FR" sz="1600" i="1" dirty="0">
                <a:solidFill>
                  <a:schemeClr val="accent2"/>
                </a:solidFill>
              </a:rPr>
              <a:t> </a:t>
            </a:r>
            <a:r>
              <a:rPr lang="fr-FR" sz="1600" dirty="0"/>
              <a:t>naturalisée </a:t>
            </a:r>
            <a:r>
              <a:rPr lang="fr-FR" sz="1600" b="1" i="1" dirty="0">
                <a:solidFill>
                  <a:schemeClr val="accent2"/>
                </a:solidFill>
              </a:rPr>
              <a:t> A. </a:t>
            </a:r>
            <a:r>
              <a:rPr lang="fr-FR" sz="1600" b="1" i="1" dirty="0" err="1">
                <a:solidFill>
                  <a:schemeClr val="accent2"/>
                </a:solidFill>
              </a:rPr>
              <a:t>ovalis</a:t>
            </a:r>
            <a:r>
              <a:rPr lang="fr-FR" sz="1600" b="1" i="1" dirty="0">
                <a:solidFill>
                  <a:schemeClr val="accent2"/>
                </a:solidFill>
              </a:rPr>
              <a:t> </a:t>
            </a:r>
            <a:r>
              <a:rPr lang="fr-FR" sz="1600" dirty="0"/>
              <a:t>indigène avec 2 sous esp difficiles à distinguer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5138" y="483654"/>
            <a:ext cx="902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Arbuste  1à 3m peu dense non épineux-</a:t>
            </a:r>
            <a:r>
              <a:rPr lang="fr-FR" b="1" dirty="0"/>
              <a:t>jeunes rameaux tomenteux-blanchâtres-</a:t>
            </a:r>
            <a:r>
              <a:rPr lang="fr-FR" dirty="0"/>
              <a:t>F ovales </a:t>
            </a:r>
            <a:r>
              <a:rPr lang="fr-FR" b="1" dirty="0"/>
              <a:t>arrondies, dentées blanches tomenteuses dessous </a:t>
            </a:r>
            <a:r>
              <a:rPr lang="fr-FR" dirty="0"/>
              <a:t>,à la fin glabres coriaces</a:t>
            </a:r>
          </a:p>
        </p:txBody>
      </p:sp>
      <p:pic>
        <p:nvPicPr>
          <p:cNvPr id="1026" name="Picture 2" descr="t:\Users\Geneviève\Pictures\rosacées\images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43" y="1381666"/>
            <a:ext cx="2448836" cy="36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569" y="1263744"/>
            <a:ext cx="3915788" cy="39157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75856" y="138676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</a:rPr>
              <a:t>A.ovalis</a:t>
            </a:r>
            <a:endParaRPr lang="fr-FR" i="1" dirty="0">
              <a:solidFill>
                <a:schemeClr val="accent2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25" y="1263744"/>
            <a:ext cx="5778264" cy="38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0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317679"/>
            <a:ext cx="5091007" cy="37334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0686" y="1274235"/>
            <a:ext cx="2878546" cy="38215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8156" y="123478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Env</a:t>
            </a:r>
            <a:r>
              <a:rPr lang="fr-FR" dirty="0"/>
              <a:t> 80 espèces, plusieurs exotiques ou obtenues par hybridation, sont cultivées pour leur beauté ou le parfum des fleurs. Les pétales →essence de rose, parfum de l’Orient, une eau distillée pour les yeux , et le miel rosat édulcorant. Les feuilles sont astringentes.</a:t>
            </a:r>
          </a:p>
        </p:txBody>
      </p:sp>
    </p:spTree>
    <p:extLst>
      <p:ext uri="{BB962C8B-B14F-4D97-AF65-F5344CB8AC3E}">
        <p14:creationId xmlns:p14="http://schemas.microsoft.com/office/powerpoint/2010/main" val="9677304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8744" y="108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2"/>
                </a:solidFill>
              </a:rPr>
              <a:t>Amelanchier</a:t>
            </a:r>
            <a:endParaRPr lang="fr-FR" b="1" i="1" dirty="0">
              <a:solidFill>
                <a:schemeClr val="accent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75656" y="1660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en corymbe irrégulier à 1-10 fleurs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68860" y="1496444"/>
            <a:ext cx="4267950" cy="279514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055" y="428311"/>
            <a:ext cx="3519401" cy="459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631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808" y="13017"/>
            <a:ext cx="204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2"/>
                </a:solidFill>
              </a:rPr>
              <a:t>Amelanchier</a:t>
            </a:r>
            <a:r>
              <a:rPr lang="fr-FR" b="1" i="1" dirty="0">
                <a:solidFill>
                  <a:schemeClr val="accent2"/>
                </a:solidFill>
              </a:rPr>
              <a:t> </a:t>
            </a:r>
            <a:r>
              <a:rPr lang="fr-FR" b="1" i="1" dirty="0" err="1">
                <a:solidFill>
                  <a:schemeClr val="accent2"/>
                </a:solidFill>
              </a:rPr>
              <a:t>ovalis</a:t>
            </a:r>
            <a:endParaRPr lang="fr-FR" b="1" i="1" dirty="0">
              <a:solidFill>
                <a:schemeClr val="accent2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95736" y="59183"/>
            <a:ext cx="7653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Calice à 5 dents acuminées persistantes-</a:t>
            </a:r>
            <a:r>
              <a:rPr lang="fr-FR" sz="1600" b="1" dirty="0"/>
              <a:t>5 pétales étroits </a:t>
            </a:r>
            <a:r>
              <a:rPr lang="fr-FR" sz="1600" dirty="0"/>
              <a:t>spatulés blancs -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4" y="937565"/>
            <a:ext cx="2936838" cy="32576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95"/>
          <a:stretch/>
        </p:blipFill>
        <p:spPr>
          <a:xfrm>
            <a:off x="-2651825" y="1259989"/>
            <a:ext cx="1816082" cy="267475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21169" y="366355"/>
            <a:ext cx="6609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5 styles soudés à la base, ovaire infère de 5 carpelles soudés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43210" y="1359699"/>
            <a:ext cx="3688075" cy="28438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058" y="1131590"/>
            <a:ext cx="3223284" cy="37795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28800" y="-329089"/>
            <a:ext cx="2039705" cy="25333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76256" y="752899"/>
            <a:ext cx="16561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styles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7587247" y="937565"/>
            <a:ext cx="117101" cy="16288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7" y="742108"/>
            <a:ext cx="3528392" cy="35283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855" y="593552"/>
            <a:ext cx="2880320" cy="38404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504" y="796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2"/>
                </a:solidFill>
              </a:rPr>
              <a:t>Amelanchier</a:t>
            </a:r>
            <a:r>
              <a:rPr lang="fr-FR" b="1" i="1" dirty="0">
                <a:solidFill>
                  <a:schemeClr val="accent2"/>
                </a:solidFill>
              </a:rPr>
              <a:t> </a:t>
            </a:r>
            <a:r>
              <a:rPr lang="fr-FR" b="1" i="1" dirty="0" err="1">
                <a:solidFill>
                  <a:schemeClr val="accent2"/>
                </a:solidFill>
              </a:rPr>
              <a:t>ovalis</a:t>
            </a:r>
            <a:endParaRPr lang="fr-FR" b="1" i="1" dirty="0">
              <a:solidFill>
                <a:schemeClr val="accent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95736" y="7965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noir violacé de 5-10mm à 5 pépins –endocarpe très mince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622" y="993125"/>
            <a:ext cx="2048447" cy="24581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7544" y="4499850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/>
              <a:t>Amelanchier</a:t>
            </a:r>
            <a:r>
              <a:rPr lang="fr-FR" sz="1600" b="1" i="1" dirty="0"/>
              <a:t> </a:t>
            </a:r>
            <a:r>
              <a:rPr lang="fr-FR" sz="1600" b="1" i="1" dirty="0" err="1"/>
              <a:t>ovalis</a:t>
            </a:r>
            <a:r>
              <a:rPr lang="fr-FR" sz="1600" b="1" i="1" dirty="0"/>
              <a:t>  </a:t>
            </a:r>
            <a:r>
              <a:rPr lang="fr-FR" sz="1600" dirty="0"/>
              <a:t>0-2200 m   fourrés thermophiles subméditerranéens </a:t>
            </a:r>
          </a:p>
        </p:txBody>
      </p:sp>
    </p:spTree>
    <p:extLst>
      <p:ext uri="{BB962C8B-B14F-4D97-AF65-F5344CB8AC3E}">
        <p14:creationId xmlns:p14="http://schemas.microsoft.com/office/powerpoint/2010/main" val="27592238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4789" y="390781"/>
            <a:ext cx="3918981" cy="48245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9402" y="108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err="1">
                <a:solidFill>
                  <a:srgbClr val="C00000"/>
                </a:solidFill>
              </a:rPr>
              <a:t>Amelanchier</a:t>
            </a:r>
            <a:endParaRPr lang="fr-FR" i="1" u="sng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67744" y="828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68093" y="195486"/>
            <a:ext cx="520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graines par carpelle plus ou moins rudimentaires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30444" y="46913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Flora </a:t>
            </a:r>
            <a:r>
              <a:rPr lang="fr-FR" dirty="0" err="1"/>
              <a:t>iberica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796136" y="56481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(fausse cloison)</a:t>
            </a:r>
          </a:p>
        </p:txBody>
      </p:sp>
    </p:spTree>
    <p:extLst>
      <p:ext uri="{BB962C8B-B14F-4D97-AF65-F5344CB8AC3E}">
        <p14:creationId xmlns:p14="http://schemas.microsoft.com/office/powerpoint/2010/main" val="7739477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188" y="38456"/>
            <a:ext cx="175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II-3 </a:t>
            </a:r>
            <a:r>
              <a:rPr lang="fr-FR" dirty="0"/>
              <a:t> </a:t>
            </a:r>
            <a:r>
              <a:rPr lang="fr-FR" sz="2400" b="1" i="1" dirty="0" err="1">
                <a:solidFill>
                  <a:schemeClr val="accent2"/>
                </a:solidFill>
              </a:rPr>
              <a:t>Sorbu</a:t>
            </a:r>
            <a:r>
              <a:rPr lang="fr-FR" b="1" i="1" dirty="0" err="1">
                <a:solidFill>
                  <a:schemeClr val="accent2"/>
                </a:solidFill>
              </a:rPr>
              <a:t>S</a:t>
            </a:r>
            <a:r>
              <a:rPr lang="fr-FR" b="1" i="1" dirty="0">
                <a:solidFill>
                  <a:schemeClr val="accent2"/>
                </a:solidFill>
              </a:rPr>
              <a:t> </a:t>
            </a:r>
            <a:r>
              <a:rPr lang="fr-FR" b="1" dirty="0">
                <a:solidFill>
                  <a:schemeClr val="accent2"/>
                </a:solidFill>
              </a:rPr>
              <a:t>L.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19672" y="9482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Sorbiers</a:t>
            </a:r>
            <a:r>
              <a:rPr lang="fr-FR" sz="1600" b="1" dirty="0"/>
              <a:t> </a:t>
            </a:r>
            <a:r>
              <a:rPr lang="fr-FR" sz="1600" dirty="0"/>
              <a:t>(F composées) </a:t>
            </a:r>
            <a:r>
              <a:rPr lang="fr-FR" sz="1600" dirty="0">
                <a:solidFill>
                  <a:srgbClr val="C00000"/>
                </a:solidFill>
              </a:rPr>
              <a:t>– </a:t>
            </a:r>
            <a:r>
              <a:rPr lang="fr-FR" sz="1600" b="1" dirty="0">
                <a:solidFill>
                  <a:srgbClr val="C00000"/>
                </a:solidFill>
              </a:rPr>
              <a:t>Alisiers </a:t>
            </a:r>
            <a:r>
              <a:rPr lang="fr-FR" sz="1600" b="1" dirty="0"/>
              <a:t>(</a:t>
            </a:r>
            <a:r>
              <a:rPr lang="fr-FR" sz="1600" dirty="0"/>
              <a:t>F simples) En Europe </a:t>
            </a:r>
            <a:r>
              <a:rPr lang="fr-FR" sz="1600" dirty="0" err="1"/>
              <a:t>occ</a:t>
            </a:r>
            <a:r>
              <a:rPr lang="fr-FR" sz="1600" dirty="0"/>
              <a:t>  5 esp. sexuées et de </a:t>
            </a:r>
          </a:p>
          <a:p>
            <a:r>
              <a:rPr lang="fr-FR" sz="1600" dirty="0"/>
              <a:t>nombreuses  esp. </a:t>
            </a:r>
            <a:r>
              <a:rPr lang="fr-FR" sz="1600" dirty="0" err="1"/>
              <a:t>hybridogènes</a:t>
            </a:r>
            <a:r>
              <a:rPr lang="fr-FR" sz="1600" dirty="0"/>
              <a:t> </a:t>
            </a:r>
            <a:r>
              <a:rPr lang="fr-FR" sz="1600" dirty="0" err="1"/>
              <a:t>apomictiques</a:t>
            </a:r>
            <a:r>
              <a:rPr lang="fr-FR" sz="1600" dirty="0"/>
              <a:t> </a:t>
            </a:r>
            <a:r>
              <a:rPr lang="fr-FR" sz="1600" dirty="0" err="1"/>
              <a:t>svt</a:t>
            </a:r>
            <a:r>
              <a:rPr lang="fr-FR" sz="1600" dirty="0"/>
              <a:t> </a:t>
            </a:r>
            <a:r>
              <a:rPr lang="fr-FR" sz="1600" dirty="0" err="1"/>
              <a:t>locales,et</a:t>
            </a:r>
            <a:r>
              <a:rPr lang="fr-FR" sz="1600" dirty="0"/>
              <a:t> des hybrides occasionnels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530" y="679603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Arbres,arbustes</a:t>
            </a:r>
            <a:r>
              <a:rPr lang="fr-FR" sz="1600" b="1" dirty="0"/>
              <a:t> ou arbrisseaux non épineux-F indivises à composées imparipennées stipulées</a:t>
            </a:r>
          </a:p>
        </p:txBody>
      </p:sp>
      <p:pic>
        <p:nvPicPr>
          <p:cNvPr id="1026" name="Picture 2" descr="E:\haies photos\P5220659 sorbus torminali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743" y="986786"/>
            <a:ext cx="3024336" cy="226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8" y="1298014"/>
            <a:ext cx="5066799" cy="38000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72" y="3105946"/>
            <a:ext cx="3050231" cy="203755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2462" y="122075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bg2"/>
                </a:solidFill>
              </a:rPr>
              <a:t>Sorbus</a:t>
            </a:r>
            <a:r>
              <a:rPr lang="fr-FR" i="1" dirty="0">
                <a:solidFill>
                  <a:schemeClr val="bg2"/>
                </a:solidFill>
              </a:rPr>
              <a:t> aria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229743" y="92868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S. </a:t>
            </a:r>
            <a:r>
              <a:rPr lang="fr-FR" i="1" dirty="0" err="1">
                <a:solidFill>
                  <a:schemeClr val="bg1"/>
                </a:solidFill>
              </a:rPr>
              <a:t>torminalis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960115" y="4444491"/>
            <a:ext cx="233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S  </a:t>
            </a:r>
            <a:r>
              <a:rPr lang="fr-FR" i="1" dirty="0" err="1">
                <a:solidFill>
                  <a:schemeClr val="bg1"/>
                </a:solidFill>
              </a:rPr>
              <a:t>chamaemespilus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462" y="1495044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Alisier blanc</a:t>
            </a:r>
          </a:p>
        </p:txBody>
      </p:sp>
      <p:sp>
        <p:nvSpPr>
          <p:cNvPr id="8" name="ZoneTexte 7"/>
          <p:cNvSpPr txBox="1"/>
          <p:nvPr/>
        </p:nvSpPr>
        <p:spPr>
          <a:xfrm flipH="1">
            <a:off x="6417918" y="4759582"/>
            <a:ext cx="1394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Alisier nain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08096" y="1220753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Alisier </a:t>
            </a:r>
            <a:r>
              <a:rPr lang="fr-FR" sz="1400" dirty="0" err="1">
                <a:solidFill>
                  <a:schemeClr val="bg1"/>
                </a:solidFill>
              </a:rPr>
              <a:t>torminal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8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96025" y="526286"/>
            <a:ext cx="199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</a:rPr>
              <a:t>Sorbus</a:t>
            </a:r>
            <a:r>
              <a:rPr lang="fr-FR" i="1" dirty="0">
                <a:solidFill>
                  <a:schemeClr val="accent2"/>
                </a:solidFill>
              </a:rPr>
              <a:t> </a:t>
            </a:r>
            <a:r>
              <a:rPr lang="fr-FR" i="1" dirty="0" err="1">
                <a:solidFill>
                  <a:schemeClr val="accent2"/>
                </a:solidFill>
              </a:rPr>
              <a:t>domestica</a:t>
            </a:r>
            <a:endParaRPr lang="fr-FR" i="1" dirty="0">
              <a:solidFill>
                <a:schemeClr val="accent2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04" y="1354552"/>
            <a:ext cx="4314297" cy="316381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5862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</a:rPr>
              <a:t>Sorbus</a:t>
            </a:r>
            <a:endParaRPr lang="fr-FR" i="1" dirty="0">
              <a:solidFill>
                <a:schemeClr val="accent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10244" y="100619"/>
            <a:ext cx="285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composées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317" y="1107646"/>
            <a:ext cx="2832179" cy="316327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031901" y="326256"/>
            <a:ext cx="211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</a:rPr>
              <a:t>Sorbus</a:t>
            </a:r>
            <a:r>
              <a:rPr lang="fr-FR" i="1" dirty="0">
                <a:solidFill>
                  <a:schemeClr val="accent2"/>
                </a:solidFill>
              </a:rPr>
              <a:t> </a:t>
            </a:r>
            <a:r>
              <a:rPr lang="fr-FR" i="1" dirty="0" err="1">
                <a:solidFill>
                  <a:schemeClr val="accent2"/>
                </a:solidFill>
              </a:rPr>
              <a:t>aucuparia</a:t>
            </a:r>
            <a:endParaRPr lang="fr-FR" i="1" dirty="0">
              <a:solidFill>
                <a:schemeClr val="accent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97921" y="3003027"/>
            <a:ext cx="2509967" cy="18824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41633" y="538462"/>
            <a:ext cx="2400619" cy="18004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71600" y="64295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à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71600" y="89487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cormier</a:t>
            </a:r>
          </a:p>
        </p:txBody>
      </p:sp>
    </p:spTree>
    <p:extLst>
      <p:ext uri="{BB962C8B-B14F-4D97-AF65-F5344CB8AC3E}">
        <p14:creationId xmlns:p14="http://schemas.microsoft.com/office/powerpoint/2010/main" val="35817398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037" y="3248706"/>
            <a:ext cx="3888432" cy="28515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728" y="433546"/>
            <a:ext cx="4205989" cy="328705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039" y="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accent2"/>
                </a:solidFill>
              </a:rPr>
              <a:t>Sorbus</a:t>
            </a:r>
            <a:endParaRPr lang="fr-FR" i="1" dirty="0">
              <a:solidFill>
                <a:schemeClr val="accent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32060" y="0"/>
            <a:ext cx="764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Inflorescences en corymbes terminaux denses et multiflores (+de 40fl)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469" y="699542"/>
            <a:ext cx="3703900" cy="32431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4"/>
          <a:stretch/>
        </p:blipFill>
        <p:spPr>
          <a:xfrm>
            <a:off x="3203848" y="2643758"/>
            <a:ext cx="2276842" cy="23641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060" y="3299499"/>
            <a:ext cx="1562360" cy="18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12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50123" y="-38957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2"/>
                </a:solidFill>
              </a:rPr>
              <a:t>Sorbus</a:t>
            </a:r>
            <a:endParaRPr lang="fr-FR" b="1" i="1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55576" y="37987"/>
            <a:ext cx="873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Fl</a:t>
            </a:r>
            <a:r>
              <a:rPr lang="fr-FR" sz="1600" dirty="0"/>
              <a:t> petites à cor. blanche ou rose, pas d’</a:t>
            </a:r>
            <a:r>
              <a:rPr lang="fr-FR" sz="1600" dirty="0" err="1"/>
              <a:t>épicalice</a:t>
            </a:r>
            <a:r>
              <a:rPr lang="fr-FR" sz="1600" dirty="0"/>
              <a:t> calice à lobes marcescents, </a:t>
            </a:r>
            <a:r>
              <a:rPr lang="fr-FR" sz="1600" dirty="0" err="1"/>
              <a:t>étam.nombreuses</a:t>
            </a:r>
            <a:r>
              <a:rPr lang="fr-FR" sz="1600" dirty="0"/>
              <a:t>;</a:t>
            </a:r>
          </a:p>
          <a:p>
            <a:r>
              <a:rPr lang="fr-FR" sz="1600" dirty="0"/>
              <a:t> ovaire infère-2-5 carpelles soudés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10" y="736215"/>
            <a:ext cx="2575508" cy="29840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994" y="646574"/>
            <a:ext cx="2841669" cy="255683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024" y="483518"/>
            <a:ext cx="2497307" cy="24973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70" t="71434" b="5703"/>
          <a:stretch/>
        </p:blipFill>
        <p:spPr>
          <a:xfrm>
            <a:off x="3075437" y="3214329"/>
            <a:ext cx="1750391" cy="17317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97" t="73896" r="5252" b="3936"/>
          <a:stretch/>
        </p:blipFill>
        <p:spPr>
          <a:xfrm>
            <a:off x="1187624" y="3324854"/>
            <a:ext cx="2063126" cy="16212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3024461"/>
            <a:ext cx="2196265" cy="211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933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262" y="756800"/>
            <a:ext cx="2992101" cy="23723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847118"/>
            <a:ext cx="4764046" cy="329954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3657" y="488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accent2"/>
                </a:solidFill>
              </a:rPr>
              <a:t>Sorbus</a:t>
            </a:r>
            <a:endParaRPr lang="fr-FR" b="1" i="1" dirty="0">
              <a:solidFill>
                <a:schemeClr val="accent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27584" y="48840"/>
            <a:ext cx="831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Fruit charnu à pépins, assez petit, rouge ou jaune-brun -endocarpe mince </a:t>
            </a:r>
          </a:p>
          <a:p>
            <a:r>
              <a:rPr lang="fr-FR" b="1" dirty="0"/>
              <a:t>2-5 loges à 1 graine</a:t>
            </a:r>
          </a:p>
        </p:txBody>
      </p:sp>
    </p:spTree>
    <p:extLst>
      <p:ext uri="{BB962C8B-B14F-4D97-AF65-F5344CB8AC3E}">
        <p14:creationId xmlns:p14="http://schemas.microsoft.com/office/powerpoint/2010/main" val="13635721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8600" y="71201"/>
            <a:ext cx="2938844" cy="46275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385176"/>
            <a:ext cx="2570163" cy="19996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3528" y="828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C00000"/>
                </a:solidFill>
              </a:rPr>
              <a:t>Sorbus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91680" y="26749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</a:t>
            </a:r>
          </a:p>
        </p:txBody>
      </p:sp>
    </p:spTree>
    <p:extLst>
      <p:ext uri="{BB962C8B-B14F-4D97-AF65-F5344CB8AC3E}">
        <p14:creationId xmlns:p14="http://schemas.microsoft.com/office/powerpoint/2010/main" val="139235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072" y="10820"/>
            <a:ext cx="6480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Rosa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66648" y="56986"/>
            <a:ext cx="837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tiges portent plus ou moins des aiguillons droits, arqués, ou crochus (</a:t>
            </a:r>
            <a:r>
              <a:rPr lang="fr-FR" sz="1600" dirty="0"/>
              <a:t>critère de détermination) parfois mélangés  avec des glandes</a:t>
            </a:r>
            <a:r>
              <a:rPr lang="fr-FR" dirty="0"/>
              <a:t> .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69023" y="1382281"/>
            <a:ext cx="2800293" cy="186686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05108" y="1689293"/>
            <a:ext cx="3417174" cy="201622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940152" y="4314226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Flore </a:t>
            </a:r>
            <a:r>
              <a:rPr lang="fr-FR" sz="1600" dirty="0" err="1"/>
              <a:t>med</a:t>
            </a:r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43E933-6EC1-DF91-9A1D-D2416223EF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575" y="915565"/>
            <a:ext cx="5177874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590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25608" y="-61189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II 3</a:t>
            </a:r>
            <a:r>
              <a:rPr lang="fr-FR" b="1" i="1" dirty="0">
                <a:solidFill>
                  <a:schemeClr val="accent2"/>
                </a:solidFill>
              </a:rPr>
              <a:t> </a:t>
            </a:r>
            <a:r>
              <a:rPr lang="fr-FR" sz="2400" b="1" i="1" dirty="0">
                <a:solidFill>
                  <a:schemeClr val="accent2"/>
                </a:solidFill>
              </a:rPr>
              <a:t>Malus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115616" y="809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Mill.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70440" y="8093"/>
            <a:ext cx="7266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Pommier  2 espèces en Fr </a:t>
            </a:r>
            <a:r>
              <a:rPr lang="fr-FR" sz="1600" b="1" i="1" dirty="0"/>
              <a:t>:</a:t>
            </a:r>
            <a:r>
              <a:rPr lang="fr-FR" sz="1600" b="1" i="1" dirty="0">
                <a:solidFill>
                  <a:schemeClr val="accent2"/>
                </a:solidFill>
              </a:rPr>
              <a:t> </a:t>
            </a:r>
            <a:r>
              <a:rPr lang="fr-FR" sz="1600" b="1" i="1" u="sng" dirty="0" err="1">
                <a:solidFill>
                  <a:schemeClr val="accent2"/>
                </a:solidFill>
              </a:rPr>
              <a:t>M.sylvestris</a:t>
            </a:r>
            <a:r>
              <a:rPr lang="fr-FR" sz="1600" b="1" i="1" u="sng" dirty="0">
                <a:solidFill>
                  <a:schemeClr val="accent2"/>
                </a:solidFill>
              </a:rPr>
              <a:t>  </a:t>
            </a:r>
            <a:r>
              <a:rPr lang="fr-FR" sz="1600" u="sng" dirty="0"/>
              <a:t>(pommier sauva</a:t>
            </a:r>
            <a:r>
              <a:rPr lang="fr-FR" sz="1600" dirty="0"/>
              <a:t>ge) et </a:t>
            </a:r>
            <a:r>
              <a:rPr lang="fr-FR" sz="1600" i="1" dirty="0"/>
              <a:t>M. </a:t>
            </a:r>
            <a:r>
              <a:rPr lang="fr-FR" sz="1600" i="1" dirty="0" err="1"/>
              <a:t>pumila</a:t>
            </a:r>
            <a:r>
              <a:rPr lang="fr-FR" sz="1600" dirty="0"/>
              <a:t> taxon </a:t>
            </a:r>
            <a:r>
              <a:rPr lang="fr-FR" sz="1600" dirty="0" err="1"/>
              <a:t>hybridogène</a:t>
            </a:r>
            <a:r>
              <a:rPr lang="fr-FR" sz="1600" dirty="0"/>
              <a:t> planté dans </a:t>
            </a:r>
            <a:r>
              <a:rPr lang="fr-FR" sz="1600" dirty="0" err="1"/>
              <a:t>tte</a:t>
            </a:r>
            <a:r>
              <a:rPr lang="fr-FR" sz="1600" dirty="0"/>
              <a:t> la France  20000 cultivars connus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2218" y="658892"/>
            <a:ext cx="896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Arbres souvent épineux :les rameaux courts anciens sont souvent </a:t>
            </a:r>
            <a:r>
              <a:rPr lang="fr-FR" dirty="0" err="1"/>
              <a:t>spinescents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32" y="1113819"/>
            <a:ext cx="4932040" cy="37787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986979"/>
            <a:ext cx="3298482" cy="3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696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34" y="678130"/>
            <a:ext cx="5037131" cy="400201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009561" y="92720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Feuilles </a:t>
            </a:r>
            <a:r>
              <a:rPr lang="fr-FR" sz="1600" dirty="0"/>
              <a:t>simples crénelées, pubescentes dans leur jeunesse, 4 à 8 paires </a:t>
            </a:r>
            <a:r>
              <a:rPr lang="fr-FR" sz="1600" b="1" dirty="0"/>
              <a:t>de nervures saillant</a:t>
            </a:r>
            <a:r>
              <a:rPr lang="fr-FR" sz="1600" dirty="0"/>
              <a:t>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40957" y="54193"/>
            <a:ext cx="86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>
                <a:solidFill>
                  <a:schemeClr val="accent2"/>
                </a:solidFill>
              </a:rPr>
              <a:t>Malus</a:t>
            </a:r>
          </a:p>
        </p:txBody>
      </p:sp>
      <p:pic>
        <p:nvPicPr>
          <p:cNvPr id="1026" name="Picture 2" descr="t:\Users\Geneviève\Pictures\rosacées\007-malus-sylvestri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91" y="433091"/>
            <a:ext cx="3889429" cy="292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042" y="2475414"/>
            <a:ext cx="1936092" cy="26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824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48" y="57605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Inflorescences en corymbes ou ombelles simples à moins de 10fleurs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512" y="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Malus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70305" y="1228883"/>
            <a:ext cx="3639728" cy="28438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5456"/>
            <a:ext cx="3491880" cy="29914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902" y="631472"/>
            <a:ext cx="2448272" cy="316568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253084" y="3195811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M .</a:t>
            </a:r>
            <a:r>
              <a:rPr lang="fr-FR" sz="1200" i="1" dirty="0" err="1">
                <a:solidFill>
                  <a:schemeClr val="bg1"/>
                </a:solidFill>
              </a:rPr>
              <a:t>sylvestris</a:t>
            </a:r>
            <a:endParaRPr lang="fr-FR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129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75656" y="79245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Fleurs blanches rosées en dehors à odeur agréable –calice à 5 lobes marcescents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375841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Anthères blanchâtres </a:t>
            </a:r>
            <a:r>
              <a:rPr lang="fr-FR" sz="1600" dirty="0"/>
              <a:t>ou jaunâtres- </a:t>
            </a:r>
            <a:r>
              <a:rPr lang="fr-FR" sz="1600" b="1" dirty="0"/>
              <a:t>5 styles soudés à la base</a:t>
            </a:r>
            <a:r>
              <a:rPr lang="fr-FR" sz="1600" dirty="0"/>
              <a:t>-ovaire infère et adhérent (5 carpelles soudés)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5041" y="650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Malus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41" y="1414178"/>
            <a:ext cx="2873687" cy="346547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76565" y="2278539"/>
            <a:ext cx="3471212" cy="193672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87480" y="2241348"/>
            <a:ext cx="3624808" cy="20882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920447" y="1550829"/>
            <a:ext cx="3398493" cy="19839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32240" y="98757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Styles  soudés</a:t>
            </a:r>
          </a:p>
        </p:txBody>
      </p:sp>
      <p:cxnSp>
        <p:nvCxnSpPr>
          <p:cNvPr id="11" name="Connecteur droit avec flèche 10"/>
          <p:cNvCxnSpPr>
            <a:stCxn id="5" idx="1"/>
          </p:cNvCxnSpPr>
          <p:nvPr/>
        </p:nvCxnSpPr>
        <p:spPr>
          <a:xfrm flipH="1">
            <a:off x="5724128" y="1156851"/>
            <a:ext cx="1008112" cy="83883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6384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4968" y="874730"/>
            <a:ext cx="3528392" cy="33183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915566"/>
            <a:ext cx="5292080" cy="39701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9980" y="5845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C00000"/>
                </a:solidFill>
              </a:rPr>
              <a:t>Malus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1590" y="4298110"/>
            <a:ext cx="230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Styles soudés à la base</a:t>
            </a:r>
          </a:p>
        </p:txBody>
      </p:sp>
    </p:spTree>
    <p:extLst>
      <p:ext uri="{BB962C8B-B14F-4D97-AF65-F5344CB8AC3E}">
        <p14:creationId xmlns:p14="http://schemas.microsoft.com/office/powerpoint/2010/main" val="42208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983" y="915566"/>
            <a:ext cx="2460017" cy="369674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2" y="915566"/>
            <a:ext cx="3959941" cy="43437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3329956"/>
            <a:ext cx="1876186" cy="17428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690" y="14664"/>
            <a:ext cx="97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Malus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95841" y="43031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charnu arrondi ombiliqué au sommet et à la base ,glabre sans granules, ligneux au centre- </a:t>
            </a:r>
            <a:r>
              <a:rPr lang="fr-FR" sz="1600" dirty="0"/>
              <a:t>endocarpe membraneux cartilagineux, à 5 loges contenant chacune 1-2 graines</a:t>
            </a:r>
            <a:r>
              <a:rPr lang="fr-FR" dirty="0"/>
              <a:t>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658444"/>
            <a:ext cx="1932215" cy="257451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3200762"/>
            <a:ext cx="2125922" cy="19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656" y="0"/>
            <a:ext cx="181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II- 3 </a:t>
            </a:r>
            <a:r>
              <a:rPr lang="fr-FR" sz="2400" b="1" i="1" dirty="0" err="1">
                <a:solidFill>
                  <a:schemeClr val="accent2"/>
                </a:solidFill>
              </a:rPr>
              <a:t>Pyrus</a:t>
            </a:r>
            <a:r>
              <a:rPr lang="fr-FR" sz="2400" b="1" i="1" dirty="0">
                <a:solidFill>
                  <a:schemeClr val="accent2"/>
                </a:solidFill>
              </a:rPr>
              <a:t> </a:t>
            </a:r>
            <a:r>
              <a:rPr lang="fr-FR" b="1" dirty="0">
                <a:solidFill>
                  <a:schemeClr val="accent2"/>
                </a:solidFill>
              </a:rPr>
              <a:t>L.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76354" y="24133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Poirier  genre eurasiatique 15 espèces –En Fr  4 espèces </a:t>
            </a:r>
            <a:r>
              <a:rPr lang="fr-FR" i="1" dirty="0"/>
              <a:t>(</a:t>
            </a:r>
            <a:r>
              <a:rPr lang="fr-FR" sz="1600" i="1" dirty="0" err="1"/>
              <a:t>cordata</a:t>
            </a:r>
            <a:r>
              <a:rPr lang="fr-FR" sz="1600" i="1" dirty="0"/>
              <a:t>, </a:t>
            </a:r>
            <a:r>
              <a:rPr lang="fr-FR" sz="1600" i="1" dirty="0" err="1"/>
              <a:t>communis</a:t>
            </a:r>
            <a:r>
              <a:rPr lang="fr-FR" i="1" dirty="0"/>
              <a:t>,</a:t>
            </a:r>
          </a:p>
          <a:p>
            <a:r>
              <a:rPr lang="fr-FR" i="1" dirty="0" err="1"/>
              <a:t>spinosa</a:t>
            </a:r>
            <a:r>
              <a:rPr lang="fr-FR" i="1" dirty="0"/>
              <a:t>, </a:t>
            </a:r>
            <a:r>
              <a:rPr lang="fr-FR" i="1" dirty="0" err="1"/>
              <a:t>nivalis</a:t>
            </a:r>
            <a:r>
              <a:rPr lang="fr-FR" i="1" dirty="0"/>
              <a:t>)</a:t>
            </a:r>
            <a:r>
              <a:rPr lang="fr-FR" dirty="0"/>
              <a:t> et les nombreux cultivars de </a:t>
            </a:r>
            <a:r>
              <a:rPr lang="fr-FR" i="1" dirty="0"/>
              <a:t>P </a:t>
            </a:r>
            <a:r>
              <a:rPr lang="fr-FR" i="1" dirty="0" err="1"/>
              <a:t>com</a:t>
            </a:r>
            <a:r>
              <a:rPr lang="fr-FR" dirty="0" err="1"/>
              <a:t>munis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339" y="1002482"/>
            <a:ext cx="3888432" cy="4141018"/>
          </a:xfrm>
          <a:prstGeom prst="rect">
            <a:avLst/>
          </a:prstGeom>
        </p:spPr>
      </p:pic>
      <p:pic>
        <p:nvPicPr>
          <p:cNvPr id="1026" name="Picture 2" descr="t:\Users\Geneviève\Pictures\rosacées\poirier-a-f-d-amandier-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860032" y="1002481"/>
            <a:ext cx="3820415" cy="382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158970" y="4763348"/>
            <a:ext cx="2557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P .</a:t>
            </a:r>
            <a:r>
              <a:rPr lang="fr-FR" sz="1600" i="1" dirty="0" err="1"/>
              <a:t>Spinosa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9252153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322173" y="2125833"/>
            <a:ext cx="3419353" cy="28710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770" y="0"/>
            <a:ext cx="157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sz="2400" b="1" i="1" dirty="0" err="1">
                <a:solidFill>
                  <a:schemeClr val="accent2"/>
                </a:solidFill>
              </a:rPr>
              <a:t>Pyrus</a:t>
            </a:r>
            <a:r>
              <a:rPr lang="fr-FR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87624" y="-11576"/>
            <a:ext cx="77030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Feuilles</a:t>
            </a:r>
            <a:r>
              <a:rPr lang="fr-FR" sz="1600" b="1" dirty="0"/>
              <a:t> simples entières ou denticulées, velues tomenteuses dans leur jeunesse avec au moins 10 paires  de nervures latérales peu saillantes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301" y="1082419"/>
            <a:ext cx="2561481" cy="341530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646331"/>
            <a:ext cx="2885517" cy="38473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36" t="60239" r="8003" b="4619"/>
          <a:stretch/>
        </p:blipFill>
        <p:spPr>
          <a:xfrm>
            <a:off x="6458136" y="3499715"/>
            <a:ext cx="1907451" cy="1626290"/>
          </a:xfrm>
          <a:prstGeom prst="rect">
            <a:avLst/>
          </a:prstGeom>
        </p:spPr>
      </p:pic>
      <p:pic>
        <p:nvPicPr>
          <p:cNvPr id="1026" name="Picture 2" descr="E:\Camille granger\Fleurs numeriques granger\FL40-1240-1273 rosacées\1263PirusNivalis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632814"/>
            <a:ext cx="2414290" cy="41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7544" y="4515966"/>
            <a:ext cx="1152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P .</a:t>
            </a:r>
            <a:r>
              <a:rPr lang="fr-FR" sz="1200" i="1" dirty="0" err="1">
                <a:solidFill>
                  <a:schemeClr val="bg1"/>
                </a:solidFill>
              </a:rPr>
              <a:t>nivalis</a:t>
            </a:r>
            <a:endParaRPr lang="fr-FR" sz="1200" i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166945" y="455363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Pyrus</a:t>
            </a:r>
            <a:r>
              <a:rPr lang="fr-FR" sz="1400" i="1" dirty="0"/>
              <a:t> </a:t>
            </a:r>
            <a:r>
              <a:rPr lang="fr-FR" sz="1400" i="1" dirty="0" err="1"/>
              <a:t>cordata</a:t>
            </a:r>
            <a:endParaRPr lang="fr-FR" sz="14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3347864" y="4792965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Chênaies acidophiles ouest</a:t>
            </a:r>
          </a:p>
        </p:txBody>
      </p:sp>
    </p:spTree>
    <p:extLst>
      <p:ext uri="{BB962C8B-B14F-4D97-AF65-F5344CB8AC3E}">
        <p14:creationId xmlns:p14="http://schemas.microsoft.com/office/powerpoint/2010/main" val="29015951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2"/>
          <a:stretch/>
        </p:blipFill>
        <p:spPr>
          <a:xfrm>
            <a:off x="21656" y="1037145"/>
            <a:ext cx="2534359" cy="35379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7140" y="1062814"/>
            <a:ext cx="2824980" cy="388174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656" y="0"/>
            <a:ext cx="181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chemeClr val="accent2"/>
                </a:solidFill>
              </a:rPr>
              <a:t>Pyrus</a:t>
            </a:r>
            <a:r>
              <a:rPr lang="fr-FR" sz="2400" b="1" i="1" dirty="0">
                <a:solidFill>
                  <a:schemeClr val="accent2"/>
                </a:solidFill>
              </a:rPr>
              <a:t> </a:t>
            </a:r>
            <a:r>
              <a:rPr lang="fr-FR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28675" y="92333"/>
            <a:ext cx="875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en corymbes pauciflores (moins de 10 fleurs)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851920" y="3737512"/>
            <a:ext cx="950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=</a:t>
            </a:r>
            <a:r>
              <a:rPr lang="fr-FR" sz="1400" i="1" dirty="0" err="1"/>
              <a:t>spinosa</a:t>
            </a:r>
            <a:endParaRPr lang="fr-FR" sz="1400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-164554"/>
            <a:ext cx="1583477" cy="19001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424" y="2035357"/>
            <a:ext cx="3643964" cy="289596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73216" y="885046"/>
            <a:ext cx="4320480" cy="316835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4481" y="4446993"/>
            <a:ext cx="2448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=P </a:t>
            </a:r>
            <a:r>
              <a:rPr lang="fr-FR" sz="1200" dirty="0" err="1"/>
              <a:t>communis</a:t>
            </a:r>
            <a:r>
              <a:rPr lang="fr-FR" sz="1200" dirty="0"/>
              <a:t> </a:t>
            </a:r>
            <a:r>
              <a:rPr lang="fr-FR" sz="1200" dirty="0" err="1"/>
              <a:t>ssp</a:t>
            </a:r>
            <a:r>
              <a:rPr lang="fr-FR" sz="1200" dirty="0"/>
              <a:t> </a:t>
            </a:r>
            <a:r>
              <a:rPr lang="fr-FR" sz="1200" dirty="0" err="1"/>
              <a:t>pyraster</a:t>
            </a: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3340986" y="4806061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 .</a:t>
            </a:r>
            <a:r>
              <a:rPr lang="fr-FR" sz="1200" dirty="0" err="1"/>
              <a:t>spinosa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79175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11510"/>
            <a:ext cx="6192688" cy="45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82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4728</TotalTime>
  <Words>2982</Words>
  <Application>Microsoft Office PowerPoint</Application>
  <PresentationFormat>Affichage à l'écran (16:9)</PresentationFormat>
  <Paragraphs>408</Paragraphs>
  <Slides>102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102</vt:i4>
      </vt:variant>
    </vt:vector>
  </HeadingPairs>
  <TitlesOfParts>
    <vt:vector size="105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Geneviève macqueron</dc:creator>
  <cp:lastModifiedBy>jeanl</cp:lastModifiedBy>
  <cp:revision>489</cp:revision>
  <dcterms:created xsi:type="dcterms:W3CDTF">2022-04-02T09:42:16Z</dcterms:created>
  <dcterms:modified xsi:type="dcterms:W3CDTF">2023-02-24T08:28:11Z</dcterms:modified>
</cp:coreProperties>
</file>