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60" r:id="rId2"/>
    <p:sldId id="346" r:id="rId3"/>
    <p:sldId id="259" r:id="rId4"/>
    <p:sldId id="262" r:id="rId5"/>
    <p:sldId id="263" r:id="rId6"/>
    <p:sldId id="285" r:id="rId7"/>
    <p:sldId id="264" r:id="rId8"/>
    <p:sldId id="342" r:id="rId9"/>
    <p:sldId id="362" r:id="rId10"/>
    <p:sldId id="284" r:id="rId11"/>
    <p:sldId id="266" r:id="rId12"/>
    <p:sldId id="352" r:id="rId13"/>
    <p:sldId id="267" r:id="rId14"/>
    <p:sldId id="268" r:id="rId15"/>
    <p:sldId id="347" r:id="rId16"/>
    <p:sldId id="269" r:id="rId17"/>
    <p:sldId id="270" r:id="rId18"/>
    <p:sldId id="273" r:id="rId19"/>
    <p:sldId id="357" r:id="rId20"/>
    <p:sldId id="353" r:id="rId21"/>
    <p:sldId id="345" r:id="rId22"/>
    <p:sldId id="332" r:id="rId23"/>
    <p:sldId id="337" r:id="rId24"/>
    <p:sldId id="271" r:id="rId25"/>
    <p:sldId id="327" r:id="rId26"/>
    <p:sldId id="283" r:id="rId27"/>
    <p:sldId id="272" r:id="rId28"/>
    <p:sldId id="354" r:id="rId29"/>
    <p:sldId id="331" r:id="rId30"/>
    <p:sldId id="355" r:id="rId31"/>
    <p:sldId id="274" r:id="rId32"/>
    <p:sldId id="276" r:id="rId33"/>
    <p:sldId id="275" r:id="rId34"/>
    <p:sldId id="348" r:id="rId35"/>
    <p:sldId id="277" r:id="rId36"/>
    <p:sldId id="349" r:id="rId37"/>
    <p:sldId id="278" r:id="rId38"/>
    <p:sldId id="279" r:id="rId39"/>
    <p:sldId id="304" r:id="rId40"/>
    <p:sldId id="280" r:id="rId41"/>
    <p:sldId id="350" r:id="rId42"/>
    <p:sldId id="288" r:id="rId43"/>
    <p:sldId id="287" r:id="rId44"/>
    <p:sldId id="289" r:id="rId45"/>
    <p:sldId id="290" r:id="rId46"/>
    <p:sldId id="291" r:id="rId47"/>
    <p:sldId id="292" r:id="rId48"/>
    <p:sldId id="293" r:id="rId49"/>
    <p:sldId id="344" r:id="rId50"/>
    <p:sldId id="294" r:id="rId51"/>
    <p:sldId id="338" r:id="rId52"/>
    <p:sldId id="335" r:id="rId53"/>
    <p:sldId id="340" r:id="rId54"/>
    <p:sldId id="297" r:id="rId55"/>
    <p:sldId id="351" r:id="rId56"/>
    <p:sldId id="296" r:id="rId57"/>
    <p:sldId id="358" r:id="rId58"/>
    <p:sldId id="298" r:id="rId59"/>
    <p:sldId id="299" r:id="rId60"/>
    <p:sldId id="300" r:id="rId61"/>
    <p:sldId id="301" r:id="rId62"/>
    <p:sldId id="334" r:id="rId63"/>
    <p:sldId id="302" r:id="rId64"/>
    <p:sldId id="306" r:id="rId65"/>
    <p:sldId id="341" r:id="rId66"/>
    <p:sldId id="312" r:id="rId67"/>
    <p:sldId id="307" r:id="rId68"/>
    <p:sldId id="311" r:id="rId69"/>
    <p:sldId id="336" r:id="rId70"/>
    <p:sldId id="314" r:id="rId71"/>
    <p:sldId id="316" r:id="rId72"/>
    <p:sldId id="318" r:id="rId73"/>
    <p:sldId id="359" r:id="rId74"/>
    <p:sldId id="317" r:id="rId75"/>
    <p:sldId id="326" r:id="rId76"/>
    <p:sldId id="320" r:id="rId77"/>
    <p:sldId id="321" r:id="rId7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8FE74"/>
    <a:srgbClr val="FFFFFF"/>
    <a:srgbClr val="D7FEB0"/>
    <a:srgbClr val="FBE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78784" autoAdjust="0"/>
  </p:normalViewPr>
  <p:slideViewPr>
    <p:cSldViewPr>
      <p:cViewPr varScale="1">
        <p:scale>
          <a:sx n="57" d="100"/>
          <a:sy n="57" d="100"/>
        </p:scale>
        <p:origin x="136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B503B-D26C-4417-9887-C1111FC42556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75F12-C6AD-4478-85C7-EE8F7A86AB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17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75F12-C6AD-4478-85C7-EE8F7A86ABE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704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Reprise des cistes </a:t>
            </a:r>
            <a:r>
              <a:rPr lang="fr-FR"/>
              <a:t>après incendie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75F12-C6AD-4478-85C7-EE8F7A86ABE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9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64230-718A-D746-8560-D0F0DCBA15D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5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6BDEA-0BE3-496F-B2CD-318CF1C7F24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40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75F12-C6AD-4478-85C7-EE8F7A86ABEF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02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499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17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8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91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935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72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64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230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60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04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48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83F78-FE69-43F0-9D3D-1D22EABB2F3D}" type="datetimeFigureOut">
              <a:rPr lang="fr-FR" smtClean="0"/>
              <a:t>30/03/2022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0EB3-72AB-4C5F-873D-B026BBCCA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03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g"/><Relationship Id="rId4" Type="http://schemas.openxmlformats.org/officeDocument/2006/relationships/image" Target="../media/image109.png"/><Relationship Id="rId9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21.jpe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469048" y="76125"/>
            <a:ext cx="4859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CISTACEAE </a:t>
            </a:r>
            <a:r>
              <a:rPr lang="fr-FR" sz="44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Juss</a:t>
            </a:r>
            <a:r>
              <a:rPr lang="fr-FR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9" name="Picture 2" descr="T:\Users\Geneviève\Pictures\archivage photos JLM\an 2019\avril\karpathos\1 12 vendredi\station 2\P4122974 cistus creticu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559" y="1146585"/>
            <a:ext cx="3563488" cy="33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76056" y="177281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Atelier du 29 mars 2022</a:t>
            </a:r>
          </a:p>
          <a:p>
            <a:r>
              <a:rPr lang="fr-FR" dirty="0"/>
              <a:t>Montage : Geneviève </a:t>
            </a:r>
            <a:r>
              <a:rPr lang="fr-FR" dirty="0" err="1"/>
              <a:t>Macqueron</a:t>
            </a:r>
            <a:endParaRPr lang="fr-FR" dirty="0"/>
          </a:p>
        </p:txBody>
      </p:sp>
      <p:pic>
        <p:nvPicPr>
          <p:cNvPr id="10" name="Image 9" descr="Logo Linnéen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2924944"/>
            <a:ext cx="1790495" cy="17904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486916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Documents :  </a:t>
            </a:r>
          </a:p>
          <a:p>
            <a:r>
              <a:rPr lang="fr-FR" dirty="0"/>
              <a:t>Botanique systématique </a:t>
            </a:r>
            <a:r>
              <a:rPr lang="fr-FR" dirty="0" err="1"/>
              <a:t>Judd</a:t>
            </a:r>
            <a:r>
              <a:rPr lang="fr-FR" dirty="0"/>
              <a:t> et Campbell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627" y="5399410"/>
            <a:ext cx="737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Flora </a:t>
            </a:r>
            <a:r>
              <a:rPr lang="fr-FR" dirty="0" err="1"/>
              <a:t>gallica</a:t>
            </a:r>
            <a:r>
              <a:rPr lang="fr-FR" dirty="0"/>
              <a:t> et Flore de la France </a:t>
            </a:r>
            <a:r>
              <a:rPr lang="fr-FR" dirty="0" err="1"/>
              <a:t>méditerraneenne</a:t>
            </a:r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6627" y="6093296"/>
            <a:ext cx="905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Photos : JL </a:t>
            </a:r>
            <a:r>
              <a:rPr lang="fr-FR" dirty="0" err="1"/>
              <a:t>Macqueron</a:t>
            </a:r>
            <a:r>
              <a:rPr lang="fr-FR" dirty="0"/>
              <a:t> –  C .granger - </a:t>
            </a:r>
            <a:r>
              <a:rPr lang="fr-FR" dirty="0" err="1"/>
              <a:t>tela</a:t>
            </a:r>
            <a:r>
              <a:rPr lang="fr-FR" dirty="0"/>
              <a:t> </a:t>
            </a:r>
            <a:r>
              <a:rPr lang="fr-FR" dirty="0" err="1"/>
              <a:t>botanica</a:t>
            </a:r>
            <a:r>
              <a:rPr lang="fr-FR" dirty="0"/>
              <a:t> –  Pascale Servais – Flora-on. pt </a:t>
            </a:r>
          </a:p>
          <a:p>
            <a:r>
              <a:rPr lang="fr-FR" dirty="0"/>
              <a:t> Gerard Guillot « une famille dure de la graine «  </a:t>
            </a:r>
          </a:p>
        </p:txBody>
      </p:sp>
    </p:spTree>
    <p:extLst>
      <p:ext uri="{BB962C8B-B14F-4D97-AF65-F5344CB8AC3E}">
        <p14:creationId xmlns:p14="http://schemas.microsoft.com/office/powerpoint/2010/main" val="83021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3" y="2276872"/>
            <a:ext cx="2857500" cy="20478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55" y="1985628"/>
            <a:ext cx="3588828" cy="25361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6" y="508300"/>
            <a:ext cx="8858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</a:t>
            </a:r>
            <a:r>
              <a:rPr lang="fr-FR" dirty="0" err="1"/>
              <a:t>exotegmen</a:t>
            </a:r>
            <a:r>
              <a:rPr lang="fr-FR" dirty="0"/>
              <a:t>, couche interne du tégument de la graine  est épais et lignifié,  la graine est ainsi résistante à l’exposition solaire prolongée et aux incendies !</a:t>
            </a:r>
          </a:p>
          <a:p>
            <a:r>
              <a:rPr lang="fr-FR" dirty="0"/>
              <a:t>La chaleur de l’incendie permet de lever la dormance des graines  (les graines situées dans la couche 2-5cm du sol voient leur pouvoir germinatif augmenté)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98597" y="5278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Plantes pyrophytes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79243" y="463648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Graines </a:t>
            </a:r>
            <a:r>
              <a:rPr lang="fr-FR" i="1" dirty="0"/>
              <a:t>d’</a:t>
            </a:r>
            <a:r>
              <a:rPr lang="fr-FR" i="1" dirty="0" err="1"/>
              <a:t>Helianthemum</a:t>
            </a:r>
            <a:r>
              <a:rPr lang="fr-FR" i="1" dirty="0"/>
              <a:t> </a:t>
            </a:r>
            <a:r>
              <a:rPr lang="fr-FR" i="1" dirty="0" err="1"/>
              <a:t>apennin</a:t>
            </a:r>
            <a:r>
              <a:rPr lang="fr-FR" dirty="0" err="1"/>
              <a:t>um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66" y="5337897"/>
            <a:ext cx="9143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graines très petites et nombreuses souvent ingérées par moutons et chèvres se retrouvent dans les excréments avec un tégument aminci qui facilite la germination . De plus le tégument externe devient mucilagineux à l’humidité.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98796" y="6347263"/>
            <a:ext cx="7145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Document  zoom nature – » une famille dure de la graine «  </a:t>
            </a:r>
            <a:r>
              <a:rPr lang="fr-FR" sz="1600" dirty="0" err="1"/>
              <a:t>Gerard</a:t>
            </a:r>
            <a:r>
              <a:rPr lang="fr-FR" sz="1600" dirty="0"/>
              <a:t> Guillot 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8597" y="4968565"/>
            <a:ext cx="329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Dissémination par les ovins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8597" y="180433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Multiplication des cistes après incendie !</a:t>
            </a:r>
          </a:p>
        </p:txBody>
      </p:sp>
    </p:spTree>
    <p:extLst>
      <p:ext uri="{BB962C8B-B14F-4D97-AF65-F5344CB8AC3E}">
        <p14:creationId xmlns:p14="http://schemas.microsoft.com/office/powerpoint/2010/main" val="4058856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72100"/>
            <a:ext cx="912321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Plantes parfois  à tanins, huiles essentielles (le ladanum) Revêtement pileux souvent abondant sur feuilles et tiges donnant un aspect soyeux argenté (poils étoilés, poils glanduleux 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5" y="1420598"/>
            <a:ext cx="5148064" cy="55855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0"/>
          <a:stretch/>
        </p:blipFill>
        <p:spPr>
          <a:xfrm>
            <a:off x="-108520" y="1835206"/>
            <a:ext cx="5125717" cy="4756354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21\juin\meyzieu\P6171887  poils étoilés de Cistu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39"/>
          <a:stretch/>
        </p:blipFill>
        <p:spPr bwMode="auto">
          <a:xfrm rot="5400000">
            <a:off x="4633881" y="2305544"/>
            <a:ext cx="5793624" cy="40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25632" y="903097"/>
            <a:ext cx="315750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Protection contre la sècheresse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84578" y="5427212"/>
            <a:ext cx="2304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Cistus</a:t>
            </a:r>
            <a:r>
              <a:rPr lang="fr-FR" i="1" dirty="0"/>
              <a:t> </a:t>
            </a:r>
            <a:r>
              <a:rPr lang="fr-FR" i="1" dirty="0" err="1"/>
              <a:t>albidus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38260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4" y="175027"/>
            <a:ext cx="6523754" cy="34494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4" y="3765848"/>
            <a:ext cx="3890114" cy="29953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50165" y="3793765"/>
            <a:ext cx="3135416" cy="28114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73660" y="4509120"/>
            <a:ext cx="176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Poils en touffes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04248" y="6926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Poils glanduleux</a:t>
            </a:r>
          </a:p>
        </p:txBody>
      </p:sp>
    </p:spTree>
    <p:extLst>
      <p:ext uri="{BB962C8B-B14F-4D97-AF65-F5344CB8AC3E}">
        <p14:creationId xmlns:p14="http://schemas.microsoft.com/office/powerpoint/2010/main" val="315911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100" y="0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Feuilles entières simples à nervation pennée parfois réduite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à 1 nervure – parfois ondulées crispées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en majorité opposées (sauf certains </a:t>
            </a:r>
            <a:r>
              <a:rPr lang="fr-FR" sz="2400" b="1" i="1" dirty="0" err="1">
                <a:solidFill>
                  <a:srgbClr val="C00000"/>
                </a:solidFill>
              </a:rPr>
              <a:t>Fumana</a:t>
            </a:r>
            <a:r>
              <a:rPr lang="fr-FR" sz="2400" b="1" i="1" dirty="0">
                <a:solidFill>
                  <a:srgbClr val="C00000"/>
                </a:solidFill>
              </a:rPr>
              <a:t> </a:t>
            </a:r>
            <a:r>
              <a:rPr lang="fr-FR" sz="2400" b="1" dirty="0">
                <a:solidFill>
                  <a:srgbClr val="C00000"/>
                </a:solidFill>
              </a:rPr>
              <a:t>) , souvent sessiles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Stipules présentes ou absentes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9" y="1969544"/>
            <a:ext cx="4536504" cy="45365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963" y="1412776"/>
            <a:ext cx="4248472" cy="52580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25668" y="1969544"/>
            <a:ext cx="31529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Pas de stipules chez </a:t>
            </a:r>
            <a:r>
              <a:rPr lang="fr-FR" i="1" dirty="0" err="1"/>
              <a:t>Cistus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5342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82" y="1422068"/>
            <a:ext cx="3675111" cy="4930994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18\mai\La Ciotat\3 secs et fretouse\P5261531 fumana laevip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33216" y="2287220"/>
            <a:ext cx="5320507" cy="354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0382" y="95751"/>
            <a:ext cx="5594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rgbClr val="C00000"/>
                </a:solidFill>
              </a:rPr>
              <a:t>Fumana</a:t>
            </a:r>
            <a:r>
              <a:rPr lang="fr-FR" sz="2000" b="1" i="1" dirty="0">
                <a:solidFill>
                  <a:srgbClr val="C00000"/>
                </a:solidFill>
              </a:rPr>
              <a:t> et </a:t>
            </a:r>
            <a:r>
              <a:rPr lang="fr-FR" sz="2000" b="1" i="1" dirty="0" err="1">
                <a:solidFill>
                  <a:srgbClr val="C00000"/>
                </a:solidFill>
              </a:rPr>
              <a:t>Helianthemum</a:t>
            </a:r>
            <a:r>
              <a:rPr lang="fr-FR" sz="2000" b="1" dirty="0">
                <a:solidFill>
                  <a:srgbClr val="C00000"/>
                </a:solidFill>
              </a:rPr>
              <a:t> avec ou sans stipules </a:t>
            </a:r>
          </a:p>
          <a:p>
            <a:r>
              <a:rPr lang="fr-FR" sz="2000" b="1" dirty="0">
                <a:solidFill>
                  <a:srgbClr val="C00000"/>
                </a:solidFill>
              </a:rPr>
              <a:t> Feuille étroitement linéaire chez</a:t>
            </a:r>
            <a:r>
              <a:rPr lang="fr-FR" sz="2000" b="1" i="1" dirty="0">
                <a:solidFill>
                  <a:srgbClr val="C00000"/>
                </a:solidFill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</a:rPr>
              <a:t>Fumana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1052736"/>
            <a:ext cx="28083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Fumana</a:t>
            </a:r>
            <a:r>
              <a:rPr lang="fr-FR" i="1" dirty="0"/>
              <a:t> </a:t>
            </a:r>
            <a:r>
              <a:rPr lang="fr-FR" i="1" dirty="0" err="1"/>
              <a:t>procumbens</a:t>
            </a:r>
            <a:endParaRPr lang="fr-FR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273389" y="967682"/>
            <a:ext cx="21066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Fumana</a:t>
            </a:r>
            <a:r>
              <a:rPr lang="fr-FR" i="1" dirty="0"/>
              <a:t> </a:t>
            </a:r>
            <a:r>
              <a:rPr lang="fr-FR" i="1" dirty="0" err="1"/>
              <a:t>laevipes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79012" y="137129"/>
            <a:ext cx="376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 Critère de détermination)</a:t>
            </a:r>
          </a:p>
        </p:txBody>
      </p:sp>
    </p:spTree>
    <p:extLst>
      <p:ext uri="{BB962C8B-B14F-4D97-AF65-F5344CB8AC3E}">
        <p14:creationId xmlns:p14="http://schemas.microsoft.com/office/powerpoint/2010/main" val="1251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751" y="844471"/>
            <a:ext cx="5139249" cy="43719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96151" y="5661248"/>
            <a:ext cx="30963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Helianthemum</a:t>
            </a:r>
            <a:r>
              <a:rPr lang="fr-FR" i="1" dirty="0"/>
              <a:t> </a:t>
            </a:r>
            <a:r>
              <a:rPr lang="fr-FR" i="1" dirty="0" err="1"/>
              <a:t>italicum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89" y="814863"/>
            <a:ext cx="3372802" cy="5385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67744" y="555788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H.hirtum</a:t>
            </a:r>
            <a:endParaRPr lang="fr-FR" b="1" i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55776" y="161078"/>
            <a:ext cx="598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ou absence de stipules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16107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Observer !</a:t>
            </a:r>
          </a:p>
        </p:txBody>
      </p:sp>
    </p:spTree>
    <p:extLst>
      <p:ext uri="{BB962C8B-B14F-4D97-AF65-F5344CB8AC3E}">
        <p14:creationId xmlns:p14="http://schemas.microsoft.com/office/powerpoint/2010/main" val="3236950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4" y="1072091"/>
            <a:ext cx="4347646" cy="57968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1052" y="1103186"/>
            <a:ext cx="2640784" cy="563817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84913" y="1072341"/>
            <a:ext cx="227704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« Grappe » lâche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9" y="1030727"/>
            <a:ext cx="4311131" cy="57830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886" y="1233174"/>
            <a:ext cx="1951766" cy="537820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51520" y="161766"/>
            <a:ext cx="9170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Inflorescence déterminée (cyme) parfois réduite à 1 fleur, terminale ou axillaire, souvent en forme de grappe, parfois d’ombelle ou de corymbe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40486" y="29610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1072091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Fl</a:t>
            </a:r>
            <a:r>
              <a:rPr lang="fr-FR" b="1" dirty="0">
                <a:solidFill>
                  <a:srgbClr val="C00000"/>
                </a:solidFill>
              </a:rPr>
              <a:t> solitaire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69390" y="1048508"/>
            <a:ext cx="17287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Grappe courte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03266" y="6372025"/>
            <a:ext cx="160308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Fumana</a:t>
            </a:r>
            <a:r>
              <a:rPr lang="fr-FR" i="1" dirty="0"/>
              <a:t> viridis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6242043"/>
            <a:ext cx="245653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Fumana</a:t>
            </a:r>
            <a:r>
              <a:rPr lang="fr-FR" i="1" dirty="0"/>
              <a:t>  </a:t>
            </a:r>
            <a:r>
              <a:rPr lang="fr-FR" i="1" dirty="0" err="1"/>
              <a:t>procumbens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4208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811" y="415228"/>
            <a:ext cx="4774737" cy="63663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45434" y="66500"/>
            <a:ext cx="26642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En corymbe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3855" y="7124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Inflorescences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26" y="660944"/>
            <a:ext cx="3866996" cy="62094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6559" y="556450"/>
            <a:ext cx="35998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Plusieurs grappes en corymbe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50361" y="5085184"/>
            <a:ext cx="25922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Helianthemum</a:t>
            </a:r>
            <a:r>
              <a:rPr lang="fr-FR" i="1" dirty="0"/>
              <a:t> </a:t>
            </a:r>
            <a:r>
              <a:rPr lang="fr-FR" i="1" dirty="0" err="1"/>
              <a:t>syriacum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272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34" y="1555105"/>
            <a:ext cx="8888389" cy="51493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468" y="1057311"/>
            <a:ext cx="4182060" cy="492341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0" y="58625"/>
            <a:ext cx="168248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La Fleur</a:t>
            </a: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1821097" y="54927"/>
            <a:ext cx="338138" cy="387350"/>
            <a:chOff x="8025" y="967"/>
            <a:chExt cx="532" cy="805"/>
          </a:xfrm>
        </p:grpSpPr>
        <p:sp>
          <p:nvSpPr>
            <p:cNvPr id="17" name="Oval 3"/>
            <p:cNvSpPr>
              <a:spLocks noChangeArrowheads="1"/>
            </p:cNvSpPr>
            <p:nvPr/>
          </p:nvSpPr>
          <p:spPr bwMode="auto">
            <a:xfrm>
              <a:off x="8025" y="1106"/>
              <a:ext cx="379" cy="3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8217" y="1471"/>
              <a:ext cx="0" cy="30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8086" y="1604"/>
              <a:ext cx="245" cy="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8332" y="967"/>
              <a:ext cx="225" cy="19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n>
                  <a:solidFill>
                    <a:srgbClr val="C00000"/>
                  </a:solidFill>
                </a:ln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365" y="1578274"/>
            <a:ext cx="4139635" cy="41396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59235" y="79896"/>
            <a:ext cx="700334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Actinomorphe – 5 sépales libres, persistants (souvent 2 </a:t>
            </a:r>
            <a:r>
              <a:rPr lang="fr-FR" b="1" dirty="0" err="1"/>
              <a:t>ext</a:t>
            </a:r>
            <a:r>
              <a:rPr lang="fr-FR" b="1" dirty="0"/>
              <a:t> plus petits ) ou 3 sépales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009166" y="1555105"/>
            <a:ext cx="188751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C .</a:t>
            </a:r>
            <a:r>
              <a:rPr lang="fr-FR" i="1" dirty="0" err="1"/>
              <a:t>umbellatus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6435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968" y="1340768"/>
            <a:ext cx="4758032" cy="42261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07704" y="346531"/>
            <a:ext cx="6416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</a:rPr>
              <a:t>5 pétales libres très caducs contournés dans le bouton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3" y="1164620"/>
            <a:ext cx="4339595" cy="4392982"/>
          </a:xfrm>
          <a:prstGeom prst="ellipse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8625"/>
            <a:ext cx="168248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La Fleur</a:t>
            </a:r>
          </a:p>
        </p:txBody>
      </p:sp>
    </p:spTree>
    <p:extLst>
      <p:ext uri="{BB962C8B-B14F-4D97-AF65-F5344CB8AC3E}">
        <p14:creationId xmlns:p14="http://schemas.microsoft.com/office/powerpoint/2010/main" val="365944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115" y="5000670"/>
            <a:ext cx="48645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Clade des </a:t>
            </a:r>
            <a:r>
              <a:rPr lang="fr-FR" sz="2800" dirty="0" err="1"/>
              <a:t>Rosidées</a:t>
            </a:r>
            <a:r>
              <a:rPr lang="fr-FR" sz="2800" dirty="0"/>
              <a:t> vraies II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39558" y="5868009"/>
            <a:ext cx="3024336" cy="523220"/>
          </a:xfrm>
          <a:prstGeom prst="rect">
            <a:avLst/>
          </a:prstGeom>
          <a:solidFill>
            <a:srgbClr val="98FE74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Ordre des </a:t>
            </a:r>
            <a:r>
              <a:rPr lang="fr-FR" sz="2800" dirty="0" err="1"/>
              <a:t>Malvales</a:t>
            </a:r>
            <a:endParaRPr lang="fr-FR" sz="2800" dirty="0"/>
          </a:p>
        </p:txBody>
      </p:sp>
      <p:pic>
        <p:nvPicPr>
          <p:cNvPr id="4" name="Picture 2" descr="T:\Users\Geneviève\Pictures\archivage photos JLM\an 2016\Liliane Photos-Portugal\27 merc\Helianthemum marifolium ssp. origanifolium-Portugal-DSC072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726" y="137699"/>
            <a:ext cx="5284556" cy="37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1520" y="3904351"/>
            <a:ext cx="7300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Famille des </a:t>
            </a:r>
            <a:r>
              <a:rPr lang="fr-FR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Cistaceae</a:t>
            </a:r>
            <a:endParaRPr lang="fr-FR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315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12" y="980728"/>
            <a:ext cx="4565652" cy="31159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91883" y="5813849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Fin de matinée d’un ciste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27584" y="206504"/>
            <a:ext cx="8035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Floraison fugace, éphémère (qq heures), au soleil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859" y="1700808"/>
            <a:ext cx="3456384" cy="25577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581128"/>
            <a:ext cx="2661965" cy="204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4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783" y="87831"/>
            <a:ext cx="13681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Les fleurs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0402" y="548680"/>
            <a:ext cx="8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Peuvent être spectaculaires  et attirent diverses abeilles  mouches ou coléoptères, ou bien elles peuvent être minuscules  et alors autogames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281" y="1210322"/>
            <a:ext cx="4829738" cy="32198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2" y="1340768"/>
            <a:ext cx="4249185" cy="3427871"/>
          </a:xfrm>
          <a:prstGeom prst="rect">
            <a:avLst/>
          </a:prstGeom>
        </p:spPr>
      </p:pic>
      <p:pic>
        <p:nvPicPr>
          <p:cNvPr id="7" name="Picture 2" descr="T:\Users\Geneviève\Pictures\archivage photos JLM\an 2017\Avril\Corse\Mardi 25\P4250206 tuberaria praecox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2346" y="1210322"/>
            <a:ext cx="4702651" cy="56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974997" y="5443954"/>
            <a:ext cx="214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Tuberaria</a:t>
            </a:r>
            <a:r>
              <a:rPr lang="fr-FR" i="1" dirty="0"/>
              <a:t> </a:t>
            </a:r>
            <a:r>
              <a:rPr lang="fr-FR" i="1" dirty="0" err="1"/>
              <a:t>praecox</a:t>
            </a:r>
            <a:r>
              <a:rPr lang="fr-FR" i="1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12160" y="588568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Souvent </a:t>
            </a:r>
            <a:r>
              <a:rPr lang="fr-FR" dirty="0" err="1"/>
              <a:t>cleistogamme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74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95736" y="5185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Ovaire  supère à 3 ou 5  ou 10 carpelles soudés à 1 seule loge (ou   3 -5 -10 loges incomplètes) Placentation pariétale avec des placentas souvent intrusifs . Chaque placenta porte 4 ou de nombreux ovules 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58625"/>
            <a:ext cx="168248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La Fleur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042" y="3383280"/>
            <a:ext cx="89916" cy="914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685" y="1179574"/>
            <a:ext cx="1931856" cy="23369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8685" y="3759740"/>
            <a:ext cx="175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helianthemum</a:t>
            </a:r>
            <a:endParaRPr lang="fr-FR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30056" y="1636081"/>
            <a:ext cx="5173803" cy="42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2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3974"/>
            <a:ext cx="1224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La fleur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80728"/>
            <a:ext cx="5821529" cy="57629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95736" y="18864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nombreuses, filets libres</a:t>
            </a:r>
          </a:p>
        </p:txBody>
      </p:sp>
    </p:spTree>
    <p:extLst>
      <p:ext uri="{BB962C8B-B14F-4D97-AF65-F5344CB8AC3E}">
        <p14:creationId xmlns:p14="http://schemas.microsoft.com/office/powerpoint/2010/main" val="388591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5160" y="6208"/>
            <a:ext cx="158417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La fleur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52282" y="6208"/>
            <a:ext cx="757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Style droit ou contourné  ou réduit–stigmate punctiforme à capité, souvent trilobé – Présence d’un disque nectarifère –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91" y="1810009"/>
            <a:ext cx="3278315" cy="309602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524684"/>
            <a:ext cx="3536013" cy="366667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9894" y="1201956"/>
            <a:ext cx="4404106" cy="46563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0" y="1423421"/>
            <a:ext cx="4600107" cy="41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822" y="1418781"/>
            <a:ext cx="4869936" cy="44992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259" y="1425886"/>
            <a:ext cx="4566581" cy="47461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260648"/>
            <a:ext cx="12961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Fruit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54455" y="57387"/>
            <a:ext cx="3782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Capsule </a:t>
            </a:r>
            <a:r>
              <a:rPr lang="fr-FR" sz="2400" b="1" dirty="0" err="1">
                <a:solidFill>
                  <a:srgbClr val="C00000"/>
                </a:solidFill>
              </a:rPr>
              <a:t>loculicide</a:t>
            </a:r>
            <a:r>
              <a:rPr lang="fr-FR" sz="2400" b="1" dirty="0">
                <a:solidFill>
                  <a:srgbClr val="C00000"/>
                </a:solidFill>
              </a:rPr>
              <a:t>  placentation pariétale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37354" y="6071439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Cistus</a:t>
            </a:r>
            <a:r>
              <a:rPr lang="fr-FR" i="1" dirty="0"/>
              <a:t> </a:t>
            </a:r>
            <a:r>
              <a:rPr lang="fr-FR" i="1" dirty="0" err="1"/>
              <a:t>albidus</a:t>
            </a:r>
            <a:endParaRPr lang="fr-FR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324" y="1418781"/>
            <a:ext cx="4344843" cy="43394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71630" y="426719"/>
            <a:ext cx="3664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placentas tapissent les sutures unissant les carpelles</a:t>
            </a:r>
          </a:p>
        </p:txBody>
      </p:sp>
    </p:spTree>
    <p:extLst>
      <p:ext uri="{BB962C8B-B14F-4D97-AF65-F5344CB8AC3E}">
        <p14:creationId xmlns:p14="http://schemas.microsoft.com/office/powerpoint/2010/main" val="5431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sule loculicide12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5407" y="318855"/>
            <a:ext cx="3069742" cy="2851971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214803" y="166710"/>
            <a:ext cx="6463688" cy="3467665"/>
            <a:chOff x="700096" y="797726"/>
            <a:chExt cx="6463688" cy="3467665"/>
          </a:xfrm>
        </p:grpSpPr>
        <p:grpSp>
          <p:nvGrpSpPr>
            <p:cNvPr id="6" name="Grouper 5"/>
            <p:cNvGrpSpPr/>
            <p:nvPr/>
          </p:nvGrpSpPr>
          <p:grpSpPr>
            <a:xfrm>
              <a:off x="700096" y="797726"/>
              <a:ext cx="5649621" cy="3467665"/>
              <a:chOff x="1107130" y="1155888"/>
              <a:chExt cx="5220147" cy="3109503"/>
            </a:xfrm>
          </p:grpSpPr>
          <p:sp>
            <p:nvSpPr>
              <p:cNvPr id="4" name="Cadre 3"/>
              <p:cNvSpPr/>
              <p:nvPr/>
            </p:nvSpPr>
            <p:spPr>
              <a:xfrm>
                <a:off x="1107130" y="1155888"/>
                <a:ext cx="4265708" cy="3109503"/>
              </a:xfrm>
              <a:prstGeom prst="fram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ZoneTexte 4"/>
              <p:cNvSpPr txBox="1"/>
              <p:nvPr/>
            </p:nvSpPr>
            <p:spPr>
              <a:xfrm>
                <a:off x="1449038" y="1839653"/>
                <a:ext cx="4878239" cy="1462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/>
                  <a:t>Rappel</a:t>
                </a:r>
                <a:r>
                  <a:rPr lang="fr-FR" sz="2000" dirty="0"/>
                  <a:t> : une capsule est un fruit</a:t>
                </a:r>
              </a:p>
              <a:p>
                <a:r>
                  <a:rPr lang="fr-FR" sz="2000" dirty="0"/>
                  <a:t> sec déhiscent</a:t>
                </a:r>
              </a:p>
              <a:p>
                <a:r>
                  <a:rPr lang="fr-FR" sz="2000" dirty="0"/>
                  <a:t>Quand elle est</a:t>
                </a:r>
                <a:r>
                  <a:rPr lang="fr-FR" sz="2000" b="1" dirty="0"/>
                  <a:t> </a:t>
                </a:r>
                <a:r>
                  <a:rPr lang="fr-FR" sz="2000" b="1" dirty="0" err="1"/>
                  <a:t>loculicide</a:t>
                </a:r>
                <a:r>
                  <a:rPr lang="fr-FR" sz="2000" dirty="0"/>
                  <a:t>, la capsule </a:t>
                </a:r>
              </a:p>
              <a:p>
                <a:r>
                  <a:rPr lang="fr-FR" sz="2000" dirty="0"/>
                  <a:t>s’ouvre au niveau de la nervure </a:t>
                </a:r>
              </a:p>
              <a:p>
                <a:r>
                  <a:rPr lang="fr-FR" sz="2000" dirty="0"/>
                  <a:t>dorsale de la feuille carpellaire </a:t>
                </a:r>
              </a:p>
            </p:txBody>
          </p:sp>
        </p:grpSp>
        <p:cxnSp>
          <p:nvCxnSpPr>
            <p:cNvPr id="9" name="Connecteur droit avec flèche 8"/>
            <p:cNvCxnSpPr/>
            <p:nvPr/>
          </p:nvCxnSpPr>
          <p:spPr>
            <a:xfrm flipV="1">
              <a:off x="4461083" y="2637379"/>
              <a:ext cx="2702701" cy="488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59322" y="3929222"/>
            <a:ext cx="485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la fécondation, l’ovaire triloculaire donne naissance à une capsule à 3 loges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8" y="2839971"/>
            <a:ext cx="272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Doc  Liliane </a:t>
            </a:r>
            <a:r>
              <a:rPr lang="fr-FR" dirty="0" err="1"/>
              <a:t>Roubaudi</a:t>
            </a:r>
            <a:r>
              <a:rPr lang="fr-FR" dirty="0"/>
              <a:t>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8051" y="4941049"/>
            <a:ext cx="489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Chaque valve et formée de 2 demi carpelles, la suture des carpelles est au milieu de la valve ainsi que les placentas  qui portent les graines (placentation pariétale)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10" y="3126058"/>
            <a:ext cx="3301578" cy="34777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39661" y="4571717"/>
            <a:ext cx="232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la déhiscence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24328" y="2700979"/>
            <a:ext cx="127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placenta</a:t>
            </a:r>
          </a:p>
        </p:txBody>
      </p:sp>
      <p:cxnSp>
        <p:nvCxnSpPr>
          <p:cNvPr id="18" name="Connecteur droit avec flèche 17"/>
          <p:cNvCxnSpPr>
            <a:stCxn id="11" idx="2"/>
          </p:cNvCxnSpPr>
          <p:nvPr/>
        </p:nvCxnSpPr>
        <p:spPr>
          <a:xfrm flipH="1">
            <a:off x="7269681" y="3070311"/>
            <a:ext cx="891483" cy="115163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3635896" y="4437112"/>
            <a:ext cx="2027014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1603569-2DD2-40C4-A292-57AAA78F2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07" y="3070311"/>
            <a:ext cx="3493008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3646" y="14799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Capsule  à 3-5-10 loges s’ouvrant par 3-5- 10 valves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3" y="1412776"/>
            <a:ext cx="4800264" cy="44644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372200" y="3326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placenta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99792" y="5485666"/>
            <a:ext cx="1008112" cy="3754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Fumana</a:t>
            </a:r>
            <a:endParaRPr lang="fr-FR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8658" y="1268759"/>
            <a:ext cx="4104456" cy="477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droit avec flèche 13"/>
          <p:cNvCxnSpPr>
            <a:stCxn id="2" idx="2"/>
          </p:cNvCxnSpPr>
          <p:nvPr/>
        </p:nvCxnSpPr>
        <p:spPr>
          <a:xfrm flipH="1">
            <a:off x="6876256" y="701988"/>
            <a:ext cx="216024" cy="21509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660232" y="57332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</a:rPr>
              <a:t>Cistus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ladanifer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979" y="367944"/>
            <a:ext cx="909502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Les Racines des Cistacées développent souvent des relations avec  des mycéliums  favorisant la nutrition minérale et l’absorption de l’eau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512" y="1198941"/>
            <a:ext cx="9491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genre </a:t>
            </a:r>
            <a:r>
              <a:rPr lang="fr-FR" sz="2400" i="1" dirty="0" err="1"/>
              <a:t>Tuberaria</a:t>
            </a:r>
            <a:r>
              <a:rPr lang="fr-FR" sz="2400" dirty="0"/>
              <a:t> développe sur ses racines des excroissances (tuber) </a:t>
            </a:r>
          </a:p>
          <a:p>
            <a:endParaRPr lang="fr-FR" sz="2400" dirty="0"/>
          </a:p>
          <a:p>
            <a:r>
              <a:rPr lang="fr-FR" sz="2400" dirty="0"/>
              <a:t> Un petit </a:t>
            </a:r>
            <a:r>
              <a:rPr lang="fr-FR" sz="2400" dirty="0" err="1"/>
              <a:t>tuberaria</a:t>
            </a:r>
            <a:r>
              <a:rPr lang="fr-FR" sz="2400" dirty="0"/>
              <a:t> est associé à diverses petites    truffes    comestibles récoltées en Afrique du Nord  les « Terfez ou </a:t>
            </a:r>
            <a:r>
              <a:rPr lang="fr-FR" sz="2400" dirty="0" err="1"/>
              <a:t>Terfass</a:t>
            </a:r>
            <a:r>
              <a:rPr lang="fr-FR" sz="2400" dirty="0"/>
              <a:t>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0" y="3439863"/>
            <a:ext cx="3133725" cy="26384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368" y="3418516"/>
            <a:ext cx="3804992" cy="28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74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9514" y="116632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C00000"/>
                </a:solidFill>
              </a:rPr>
              <a:t>Cytinus</a:t>
            </a:r>
            <a:r>
              <a:rPr lang="fr-FR" sz="2400" b="1" i="1" dirty="0">
                <a:solidFill>
                  <a:srgbClr val="C00000"/>
                </a:solidFill>
              </a:rPr>
              <a:t> </a:t>
            </a:r>
            <a:r>
              <a:rPr lang="fr-FR" sz="2400" b="1" i="1" dirty="0" err="1">
                <a:solidFill>
                  <a:srgbClr val="C00000"/>
                </a:solidFill>
              </a:rPr>
              <a:t>hypocistis</a:t>
            </a:r>
            <a:r>
              <a:rPr lang="fr-FR" sz="2400" b="1" i="1" dirty="0">
                <a:solidFill>
                  <a:srgbClr val="C00000"/>
                </a:solidFill>
              </a:rPr>
              <a:t> et </a:t>
            </a:r>
            <a:r>
              <a:rPr lang="fr-FR" sz="2400" b="1" i="1" dirty="0" err="1">
                <a:solidFill>
                  <a:srgbClr val="C00000"/>
                </a:solidFill>
              </a:rPr>
              <a:t>Cytinus</a:t>
            </a:r>
            <a:r>
              <a:rPr lang="fr-FR" sz="2400" b="1" i="1" dirty="0">
                <a:solidFill>
                  <a:srgbClr val="C00000"/>
                </a:solidFill>
              </a:rPr>
              <a:t> </a:t>
            </a:r>
            <a:r>
              <a:rPr lang="fr-FR" sz="2400" b="1" i="1" dirty="0" err="1">
                <a:solidFill>
                  <a:srgbClr val="C00000"/>
                </a:solidFill>
              </a:rPr>
              <a:t>ruber</a:t>
            </a:r>
            <a:r>
              <a:rPr lang="fr-FR" sz="2400" b="1" i="1" dirty="0">
                <a:solidFill>
                  <a:srgbClr val="C00000"/>
                </a:solidFill>
              </a:rPr>
              <a:t>  </a:t>
            </a:r>
            <a:r>
              <a:rPr lang="fr-FR" sz="2400" b="1" dirty="0"/>
              <a:t>(</a:t>
            </a:r>
            <a:r>
              <a:rPr lang="fr-FR" sz="2400" b="1" dirty="0" err="1"/>
              <a:t>Cytinaceae</a:t>
            </a:r>
            <a:r>
              <a:rPr lang="fr-FR" sz="2400" b="1" dirty="0"/>
              <a:t> ) endoparasites des cistes  : on retrouve dans les tissus de ces parasites des filaments </a:t>
            </a:r>
            <a:r>
              <a:rPr lang="fr-FR" sz="2400" b="1" dirty="0" err="1"/>
              <a:t>myceliens</a:t>
            </a:r>
            <a:r>
              <a:rPr lang="fr-FR" sz="2400" b="1" dirty="0"/>
              <a:t> associés aux cistes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96" y="1640422"/>
            <a:ext cx="7169897" cy="4951657"/>
          </a:xfrm>
          <a:prstGeom prst="rect">
            <a:avLst/>
          </a:prstGeom>
        </p:spPr>
      </p:pic>
      <p:pic>
        <p:nvPicPr>
          <p:cNvPr id="8" name="Picture 2" descr="T:\Users\Geneviève\Pictures\archivage photos JLM\an 2001\avril italie toscane\italie\avril3- italie\cytinus hypocist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687" y="2039013"/>
            <a:ext cx="5689592" cy="42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9552" y="1777403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</a:rPr>
              <a:t> C </a:t>
            </a:r>
            <a:r>
              <a:rPr lang="fr-FR" sz="2800" i="1" dirty="0" err="1">
                <a:solidFill>
                  <a:schemeClr val="bg1"/>
                </a:solidFill>
              </a:rPr>
              <a:t>hypocistis</a:t>
            </a:r>
            <a:endParaRPr lang="fr-FR" sz="2800" i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17352" y="630403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/>
              <a:t>C </a:t>
            </a:r>
            <a:r>
              <a:rPr lang="fr-FR" sz="2000" b="1" i="1" dirty="0" err="1"/>
              <a:t>ruber</a:t>
            </a:r>
            <a:endParaRPr lang="fr-FR" sz="2000" b="1" i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2" y="1492017"/>
            <a:ext cx="6912768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548679"/>
            <a:ext cx="21884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Principaux clades au sein  des </a:t>
            </a:r>
            <a:r>
              <a:rPr lang="fr-FR" dirty="0" err="1"/>
              <a:t>tricolpés</a:t>
            </a:r>
            <a:r>
              <a:rPr lang="fr-FR" dirty="0"/>
              <a:t>     </a:t>
            </a:r>
            <a:r>
              <a:rPr lang="fr-FR" sz="2000" b="1" dirty="0"/>
              <a:t>= </a:t>
            </a:r>
            <a:r>
              <a:rPr lang="fr-FR" sz="2000" b="1" dirty="0">
                <a:solidFill>
                  <a:srgbClr val="C00000"/>
                </a:solidFill>
              </a:rPr>
              <a:t>dicotylées vraies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062590" y="5533919"/>
            <a:ext cx="130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Malvales</a:t>
            </a: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48033">
            <a:off x="1090031" y="22943168"/>
            <a:ext cx="8065429" cy="60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7730" y="5085184"/>
            <a:ext cx="149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Botanique </a:t>
            </a:r>
            <a:r>
              <a:rPr lang="fr-FR" sz="1600" dirty="0" err="1"/>
              <a:t>systematique</a:t>
            </a:r>
            <a:r>
              <a:rPr lang="fr-FR" sz="1600" dirty="0"/>
              <a:t> </a:t>
            </a:r>
          </a:p>
          <a:p>
            <a:r>
              <a:rPr lang="fr-FR" sz="1600" dirty="0" err="1"/>
              <a:t>Judd</a:t>
            </a:r>
            <a:r>
              <a:rPr lang="fr-FR" sz="1600" dirty="0"/>
              <a:t> et </a:t>
            </a:r>
            <a:r>
              <a:rPr lang="fr-FR" sz="1600" dirty="0" err="1"/>
              <a:t>campbell</a:t>
            </a:r>
            <a:endParaRPr lang="fr-FR" sz="16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A5B323-61DE-423C-AC6E-98D6F5B1DE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292" y="457734"/>
            <a:ext cx="5123885" cy="6067610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cxnSpLocks/>
          </p:cNvCxnSpPr>
          <p:nvPr/>
        </p:nvCxnSpPr>
        <p:spPr>
          <a:xfrm flipH="1" flipV="1">
            <a:off x="6012160" y="5373216"/>
            <a:ext cx="1944216" cy="34536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233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097"/>
            <a:ext cx="9144000" cy="64881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07704" y="271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parasite et son hôte le ciste de Montpellier</a:t>
            </a:r>
          </a:p>
        </p:txBody>
      </p:sp>
    </p:spTree>
    <p:extLst>
      <p:ext uri="{BB962C8B-B14F-4D97-AF65-F5344CB8AC3E}">
        <p14:creationId xmlns:p14="http://schemas.microsoft.com/office/powerpoint/2010/main" val="697414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73461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Clé des genres d’après </a:t>
            </a:r>
            <a:r>
              <a:rPr lang="fr-FR" b="1" dirty="0" err="1"/>
              <a:t>flora</a:t>
            </a:r>
            <a:r>
              <a:rPr lang="fr-FR" b="1" dirty="0"/>
              <a:t> </a:t>
            </a:r>
            <a:r>
              <a:rPr lang="fr-FR" b="1" dirty="0" err="1"/>
              <a:t>gallica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687038" y="5523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 genres dont 5 dans l’Ancien Monde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9771" y="584693"/>
            <a:ext cx="8949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Etamines externes stériles- graines à raphé apparent- corolle jaune </a:t>
            </a:r>
            <a:r>
              <a:rPr lang="fr-FR" b="1" dirty="0"/>
              <a:t> </a:t>
            </a:r>
          </a:p>
          <a:p>
            <a:r>
              <a:rPr lang="fr-FR" b="1" dirty="0"/>
              <a:t> </a:t>
            </a:r>
            <a:r>
              <a:rPr lang="fr-FR" dirty="0"/>
              <a:t>Feuilles étroitement linéaires</a:t>
            </a:r>
            <a:r>
              <a:rPr lang="fr-FR" b="1" dirty="0"/>
              <a:t> -</a:t>
            </a:r>
            <a:r>
              <a:rPr lang="fr-FR" dirty="0"/>
              <a:t> capsule à 2- 3 loges</a:t>
            </a:r>
            <a:r>
              <a:rPr lang="fr-FR" b="1" dirty="0"/>
              <a:t>…………………………………………….</a:t>
            </a:r>
            <a:r>
              <a:rPr lang="fr-FR" b="1" i="1" dirty="0" err="1">
                <a:solidFill>
                  <a:srgbClr val="C00000"/>
                </a:solidFill>
              </a:rPr>
              <a:t>Fumana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5160" y="1338489"/>
            <a:ext cx="88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1’ -  Etamines externes fertiles, graines sans raphé apparent ……………………………………………..2.                                             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1898" y="1839972"/>
            <a:ext cx="912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plante ligneuse sans stipules - corolle jaune, mauve, rouge ou blanche ……………..</a:t>
            </a:r>
            <a:r>
              <a:rPr lang="fr-FR" b="1" i="1" dirty="0" err="1">
                <a:solidFill>
                  <a:srgbClr val="C00000"/>
                </a:solidFill>
              </a:rPr>
              <a:t>Cistus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dirty="0"/>
              <a:t>                                                                                        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5335" y="2399697"/>
            <a:ext cx="901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2’ plante herbacée ou ligneuse à la base ou arbustive avec stipules -   capsule à 3 valves ……3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500" y="2981252"/>
            <a:ext cx="90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–plante sans rosette foliaire basale; cor jaune, orangée, rose ou blanche  ……  </a:t>
            </a:r>
            <a:r>
              <a:rPr lang="fr-FR" b="1" i="1" dirty="0" err="1">
                <a:solidFill>
                  <a:srgbClr val="C00000"/>
                </a:solidFill>
              </a:rPr>
              <a:t>Helianthem</a:t>
            </a:r>
            <a:r>
              <a:rPr lang="fr-FR" b="1" dirty="0" err="1">
                <a:solidFill>
                  <a:srgbClr val="C00000"/>
                </a:solidFill>
              </a:rPr>
              <a:t>um</a:t>
            </a:r>
            <a:endParaRPr lang="fr-FR" b="1" dirty="0">
              <a:solidFill>
                <a:srgbClr val="C00000"/>
              </a:solidFill>
            </a:endParaRPr>
          </a:p>
          <a:p>
            <a:r>
              <a:rPr lang="fr-FR" dirty="0"/>
              <a:t>               F à 1 nervure longitudinale marquée                      cor rouge chez les cultivars 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7160" y="3789040"/>
            <a:ext cx="886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3’ plante avec rosette foliaire basale, au moins dans sa jeunesse ; cor jaune ……………….        4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7160" y="4509120"/>
            <a:ext cx="886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 plante à rejets stériles ;tiges florifères latérales; </a:t>
            </a:r>
            <a:r>
              <a:rPr lang="fr-FR" dirty="0" err="1"/>
              <a:t>inflor</a:t>
            </a:r>
            <a:r>
              <a:rPr lang="fr-FR" dirty="0"/>
              <a:t> en cyme </a:t>
            </a:r>
            <a:r>
              <a:rPr lang="fr-FR" dirty="0" err="1"/>
              <a:t>helicoide</a:t>
            </a:r>
            <a:r>
              <a:rPr lang="fr-FR" dirty="0"/>
              <a:t> avec bractées sépales </a:t>
            </a:r>
            <a:r>
              <a:rPr lang="fr-FR" dirty="0" err="1"/>
              <a:t>int</a:t>
            </a:r>
            <a:r>
              <a:rPr lang="fr-FR" dirty="0"/>
              <a:t> &gt; 8mmde long; plus de 50 étamines style court élargi ……………    …     </a:t>
            </a:r>
            <a:r>
              <a:rPr lang="fr-FR" b="1" i="1" dirty="0" err="1">
                <a:solidFill>
                  <a:srgbClr val="C00000"/>
                </a:solidFill>
              </a:rPr>
              <a:t>Diatelia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7160" y="5445224"/>
            <a:ext cx="90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4’ – pl sans rejets stériles ; tige florifère terminale, </a:t>
            </a:r>
            <a:r>
              <a:rPr lang="fr-FR" dirty="0" err="1"/>
              <a:t>inflor</a:t>
            </a:r>
            <a:r>
              <a:rPr lang="fr-FR" dirty="0"/>
              <a:t> en cyme </a:t>
            </a:r>
            <a:r>
              <a:rPr lang="fr-FR" dirty="0" err="1"/>
              <a:t>scorpioide</a:t>
            </a:r>
            <a:r>
              <a:rPr lang="fr-FR" dirty="0"/>
              <a:t>, sans bractées; sépales </a:t>
            </a:r>
            <a:r>
              <a:rPr lang="fr-FR" dirty="0" err="1"/>
              <a:t>int</a:t>
            </a:r>
            <a:r>
              <a:rPr lang="fr-FR" dirty="0"/>
              <a:t> &lt; 8mmde long; moins de 50 étamines style inapparent…………            </a:t>
            </a:r>
            <a:r>
              <a:rPr lang="fr-FR" b="1" i="1" dirty="0" err="1">
                <a:solidFill>
                  <a:srgbClr val="C00000"/>
                </a:solidFill>
              </a:rPr>
              <a:t>Tuberaria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3605" y="4070934"/>
            <a:ext cx="807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Flles</a:t>
            </a:r>
            <a:r>
              <a:rPr lang="fr-FR" dirty="0"/>
              <a:t> à 3 (parfois 5) nervures longitudinales bien marquées capsule à 3 valves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2E3415D-4369-4F0E-9D28-7B73B0A0C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642374"/>
            <a:ext cx="493776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10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7218" y="-9768"/>
            <a:ext cx="237626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4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Fumana</a:t>
            </a:r>
            <a:r>
              <a:rPr lang="fr-FR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03482" y="2457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Spach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701407"/>
            <a:ext cx="954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      Plantes vivaces ligneuses à la base, 8-30 cm,</a:t>
            </a:r>
          </a:p>
          <a:p>
            <a:r>
              <a:rPr lang="fr-FR" sz="2400" dirty="0"/>
              <a:t>        habitant garrigues, pelouses sèches et coteaux calcaires,</a:t>
            </a:r>
          </a:p>
        </p:txBody>
      </p:sp>
      <p:pic>
        <p:nvPicPr>
          <p:cNvPr id="1026" name="Picture 2" descr="T:\Users\Geneviève\Pictures\archivage photos JLM\an 2019\katpathos\1 12 vendredi\station 2\P4122967 fumana arabic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1538469"/>
            <a:ext cx="7979296" cy="53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12" y="1449652"/>
            <a:ext cx="8250904" cy="549716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48064" y="1242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espèces en France</a:t>
            </a:r>
          </a:p>
        </p:txBody>
      </p:sp>
      <p:pic>
        <p:nvPicPr>
          <p:cNvPr id="8" name="Picture 2" descr="T:\Users\Geneviève\Pictures\archivage photos JLM\an 2014\Aout\Les Goudes Mt Roze\P1100391 fumana thymifoli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34" y="1493693"/>
            <a:ext cx="8551663" cy="54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1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57756" y="-24733"/>
            <a:ext cx="726015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petites linéaires, parfois bords révolutés, alternes ou les </a:t>
            </a:r>
            <a:r>
              <a:rPr lang="fr-FR" sz="2400" b="1" dirty="0" err="1">
                <a:solidFill>
                  <a:srgbClr val="C00000"/>
                </a:solidFill>
              </a:rPr>
              <a:t>inf</a:t>
            </a:r>
            <a:r>
              <a:rPr lang="fr-FR" sz="2400" b="1" dirty="0">
                <a:solidFill>
                  <a:srgbClr val="C00000"/>
                </a:solidFill>
              </a:rPr>
              <a:t> opposées, avec ou sans stipules –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94132" y="2169728"/>
            <a:ext cx="6065590" cy="40773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40732" y="1929655"/>
            <a:ext cx="5903640" cy="39357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4" y="1539484"/>
            <a:ext cx="4008120" cy="521433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051848" y="1170152"/>
            <a:ext cx="14085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F .</a:t>
            </a:r>
            <a:r>
              <a:rPr lang="fr-FR" i="1" dirty="0" err="1"/>
              <a:t>laevipes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6085" y="22385"/>
            <a:ext cx="137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C00000"/>
                </a:solidFill>
              </a:rPr>
              <a:t>Fumana</a:t>
            </a:r>
            <a:endParaRPr lang="fr-FR" sz="2400" b="1" i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378" y="457299"/>
            <a:ext cx="179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Les feuilles</a:t>
            </a:r>
          </a:p>
        </p:txBody>
      </p:sp>
    </p:spTree>
    <p:extLst>
      <p:ext uri="{BB962C8B-B14F-4D97-AF65-F5344CB8AC3E}">
        <p14:creationId xmlns:p14="http://schemas.microsoft.com/office/powerpoint/2010/main" val="101517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794" y="352718"/>
            <a:ext cx="4653295" cy="61716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92280" y="5188580"/>
            <a:ext cx="17923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F .</a:t>
            </a:r>
            <a:r>
              <a:rPr lang="fr-FR" i="1" dirty="0" err="1"/>
              <a:t>thymifolia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188640"/>
            <a:ext cx="4653295" cy="63356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67544" y="49339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F </a:t>
            </a:r>
            <a:r>
              <a:rPr lang="fr-FR" i="1" dirty="0" err="1">
                <a:solidFill>
                  <a:schemeClr val="bg1"/>
                </a:solidFill>
              </a:rPr>
              <a:t>ericifoiia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24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3950" y="603085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Fleurs </a:t>
            </a:r>
            <a:r>
              <a:rPr lang="fr-FR" sz="2400" dirty="0">
                <a:solidFill>
                  <a:srgbClr val="C00000"/>
                </a:solidFill>
              </a:rPr>
              <a:t>petites jaunes solitaires ou en «  grappes »  -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0" y="1313243"/>
            <a:ext cx="3635853" cy="52719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533" y="1615398"/>
            <a:ext cx="4013365" cy="52285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6832" y="2111287"/>
            <a:ext cx="2583437" cy="378904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-18200"/>
            <a:ext cx="1907704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Genre </a:t>
            </a:r>
            <a:r>
              <a:rPr lang="fr-FR" b="1" i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Fumana</a:t>
            </a:r>
            <a:endParaRPr lang="fr-FR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39751" y="5938899"/>
            <a:ext cx="16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F. </a:t>
            </a:r>
            <a:r>
              <a:rPr lang="fr-FR" i="1" dirty="0" err="1">
                <a:solidFill>
                  <a:schemeClr val="bg1"/>
                </a:solidFill>
              </a:rPr>
              <a:t>thymifolia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0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Users\Geneviève\Pictures\archivage photos JLM\an 2008\Crète 2008\Flore de CRETE Liliane\CISTACEES\FUMANA\Fumana arabica-DSC0464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9070" y="903199"/>
            <a:ext cx="5254389" cy="521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6"/>
            <a:ext cx="4122712" cy="50361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1600" y="15310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5 sépales inégaux –les 2 externes plus petits</a:t>
            </a:r>
          </a:p>
        </p:txBody>
      </p:sp>
    </p:spTree>
    <p:extLst>
      <p:ext uri="{BB962C8B-B14F-4D97-AF65-F5344CB8AC3E}">
        <p14:creationId xmlns:p14="http://schemas.microsoft.com/office/powerpoint/2010/main" val="3696180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4"/>
          <a:stretch/>
        </p:blipFill>
        <p:spPr>
          <a:xfrm>
            <a:off x="-154296" y="887729"/>
            <a:ext cx="5276127" cy="59977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69148" y="0"/>
            <a:ext cx="666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Etamines externes stériles </a:t>
            </a:r>
            <a:r>
              <a:rPr lang="fr-FR" sz="2000" dirty="0"/>
              <a:t>réduites aux filets  -stigmate trilobé   -ovaire à 3 carpelles soudés incomplètement</a:t>
            </a:r>
          </a:p>
          <a:p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69211" y="1596972"/>
            <a:ext cx="4161414" cy="37930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7218" y="0"/>
            <a:ext cx="21565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Fumana</a:t>
            </a:r>
            <a:r>
              <a:rPr lang="fr-FR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2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34999" y="122134"/>
            <a:ext cx="8136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Capsule</a:t>
            </a:r>
            <a:r>
              <a:rPr lang="fr-FR" sz="2400" dirty="0">
                <a:solidFill>
                  <a:srgbClr val="C00000"/>
                </a:solidFill>
              </a:rPr>
              <a:t> </a:t>
            </a:r>
            <a:r>
              <a:rPr lang="fr-FR" dirty="0"/>
              <a:t>ovoïde trigone  à 3 loges s’ouvrant par 3 valves -  capsules penchées</a:t>
            </a:r>
          </a:p>
          <a:p>
            <a:r>
              <a:rPr lang="fr-FR" dirty="0"/>
              <a:t>Graines munies d’un raphé apparent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263" y="914998"/>
            <a:ext cx="3203848" cy="31148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568" y="3949823"/>
            <a:ext cx="3526837" cy="352391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43645" y="-80509"/>
            <a:ext cx="2520280" cy="66328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740" y="1146408"/>
            <a:ext cx="3511346" cy="468179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451" y="3487305"/>
            <a:ext cx="3888432" cy="308877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26" name="Picture 2" descr="T:\Users\Geneviève\Pictures\archivage photos JLM\an 2012\Avril\Crête\Crète 2008\Flore de CRETE Liliane\CISTACEES\FUMANA\Fumana arabica-DSC0475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066" y="1310903"/>
            <a:ext cx="1996440" cy="52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0" y="119971"/>
            <a:ext cx="15476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Fumana</a:t>
            </a:r>
            <a:r>
              <a:rPr lang="fr-FR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30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918012"/>
            <a:ext cx="3312368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S  2+ 3 – P 5 – E </a:t>
            </a:r>
            <a:r>
              <a:rPr lang="fr-FR" sz="2000" b="1" dirty="0" err="1">
                <a:solidFill>
                  <a:srgbClr val="C00000"/>
                </a:solidFill>
              </a:rPr>
              <a:t>n+n</a:t>
            </a:r>
            <a:r>
              <a:rPr lang="fr-FR" sz="2000" b="1" dirty="0">
                <a:solidFill>
                  <a:srgbClr val="C00000"/>
                </a:solidFill>
              </a:rPr>
              <a:t>°-  (C 3)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4"/>
          <a:stretch/>
        </p:blipFill>
        <p:spPr>
          <a:xfrm>
            <a:off x="179512" y="2800118"/>
            <a:ext cx="2951396" cy="31833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35996" y="1418229"/>
            <a:ext cx="428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linéaires presqu’en aiguille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39952" y="33265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Petites plantes vivaces ligneuses  à la base vivant dans les garrigues et lieux arides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5" y="2372304"/>
            <a:ext cx="2654433" cy="38672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1584" y="151814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Étamines externes stériles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1520" y="143841"/>
            <a:ext cx="244827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genre </a:t>
            </a:r>
            <a:r>
              <a:rPr lang="fr-FR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Fumana</a:t>
            </a:r>
            <a:r>
              <a:rPr lang="fr-FR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3746" y="188747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Capsule à 3 loges</a:t>
            </a:r>
          </a:p>
        </p:txBody>
      </p:sp>
    </p:spTree>
    <p:extLst>
      <p:ext uri="{BB962C8B-B14F-4D97-AF65-F5344CB8AC3E}">
        <p14:creationId xmlns:p14="http://schemas.microsoft.com/office/powerpoint/2010/main" val="154793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4750" y="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Rosideae</a:t>
            </a:r>
            <a:r>
              <a:rPr lang="fr-F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vraies II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141" y="525387"/>
            <a:ext cx="8989784" cy="10156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2">
                    <a:lumMod val="75000"/>
                  </a:schemeClr>
                </a:solidFill>
              </a:rPr>
              <a:t>Eudicotyledones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 supérieures, dialypétales, à fleurs cycliques, </a:t>
            </a:r>
            <a:r>
              <a:rPr lang="fr-FR" sz="2000" b="1" dirty="0" err="1">
                <a:solidFill>
                  <a:schemeClr val="accent2">
                    <a:lumMod val="75000"/>
                  </a:schemeClr>
                </a:solidFill>
              </a:rPr>
              <a:t>héterochlamydes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(tetra) pentamères, à ovaire supère ( fleurs hypogynes), carpelles soudés, ovule bitégumenté et à nucelle épais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3801" y="1464965"/>
            <a:ext cx="285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ordres principaux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45577" y="1834298"/>
            <a:ext cx="1710199" cy="13234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Brassicales </a:t>
            </a:r>
          </a:p>
          <a:p>
            <a:r>
              <a:rPr lang="fr-FR" sz="2000" b="1" dirty="0" err="1"/>
              <a:t>Malvales</a:t>
            </a:r>
            <a:r>
              <a:rPr lang="fr-FR" sz="2000" b="1" dirty="0"/>
              <a:t> </a:t>
            </a:r>
          </a:p>
          <a:p>
            <a:r>
              <a:rPr lang="fr-FR" sz="2000" b="1" dirty="0" err="1"/>
              <a:t>Sapindales</a:t>
            </a:r>
            <a:endParaRPr lang="fr-FR" sz="2000" b="1" dirty="0"/>
          </a:p>
          <a:p>
            <a:r>
              <a:rPr lang="fr-FR" sz="2000" b="1" dirty="0" err="1"/>
              <a:t>Geraniales</a:t>
            </a:r>
            <a:endParaRPr lang="fr-FR" sz="2000" b="1" dirty="0"/>
          </a:p>
        </p:txBody>
      </p:sp>
      <p:pic>
        <p:nvPicPr>
          <p:cNvPr id="7" name="Picture 4" descr="ovaie positio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76" y="3344207"/>
            <a:ext cx="2733696" cy="31550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3077" y="3920370"/>
            <a:ext cx="3131840" cy="2244934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915" y="1361519"/>
            <a:ext cx="2539814" cy="2571059"/>
          </a:xfrm>
          <a:prstGeom prst="ellipse">
            <a:avLst/>
          </a:prstGeom>
        </p:spPr>
      </p:pic>
      <p:pic>
        <p:nvPicPr>
          <p:cNvPr id="13" name="Picture 2" descr="E:\Camille granger\Fleurs numeriques granger\FL6-0151-0186 brassicacées\0156SinapisPubescens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4543" y="1448938"/>
            <a:ext cx="2669485" cy="23962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48519" y="3673112"/>
            <a:ext cx="2775396" cy="2937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27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89499"/>
            <a:ext cx="1858186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400" b="1" i="1" dirty="0" err="1"/>
              <a:t>Cistus</a:t>
            </a:r>
            <a:endParaRPr lang="fr-FR" sz="4400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037698" y="89499"/>
            <a:ext cx="7078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Arbrisseaux ou arbustes, parfois à résine aromatique-  30cm à 2m - 13 espèces en France </a:t>
            </a:r>
            <a:r>
              <a:rPr lang="fr-FR" b="1" dirty="0">
                <a:solidFill>
                  <a:srgbClr val="C00000"/>
                </a:solidFill>
              </a:rPr>
              <a:t>(inclus </a:t>
            </a:r>
            <a:r>
              <a:rPr lang="fr-FR" b="1" i="1" dirty="0">
                <a:solidFill>
                  <a:srgbClr val="C00000"/>
                </a:solidFill>
              </a:rPr>
              <a:t>C. </a:t>
            </a:r>
            <a:r>
              <a:rPr lang="fr-FR" b="1" i="1" dirty="0" err="1">
                <a:solidFill>
                  <a:srgbClr val="C00000"/>
                </a:solidFill>
              </a:rPr>
              <a:t>umbellatus</a:t>
            </a:r>
            <a:r>
              <a:rPr lang="fr-FR" b="1" i="1" dirty="0">
                <a:solidFill>
                  <a:srgbClr val="C00000"/>
                </a:solidFill>
              </a:rPr>
              <a:t> </a:t>
            </a:r>
          </a:p>
          <a:p>
            <a:r>
              <a:rPr lang="fr-FR" b="1" i="1" dirty="0">
                <a:solidFill>
                  <a:srgbClr val="C00000"/>
                </a:solidFill>
              </a:rPr>
              <a:t> C. </a:t>
            </a:r>
            <a:r>
              <a:rPr lang="fr-FR" b="1" i="1" dirty="0" err="1">
                <a:solidFill>
                  <a:srgbClr val="C00000"/>
                </a:solidFill>
              </a:rPr>
              <a:t>lasianthus</a:t>
            </a:r>
            <a:r>
              <a:rPr lang="fr-FR" b="1" i="1" dirty="0">
                <a:solidFill>
                  <a:srgbClr val="C00000"/>
                </a:solidFill>
              </a:rPr>
              <a:t> , C </a:t>
            </a:r>
            <a:r>
              <a:rPr lang="fr-FR" b="1" i="1" dirty="0" err="1">
                <a:solidFill>
                  <a:srgbClr val="C00000"/>
                </a:solidFill>
              </a:rPr>
              <a:t>halimifolius</a:t>
            </a:r>
            <a:r>
              <a:rPr lang="fr-FR" b="1" i="1" dirty="0">
                <a:solidFill>
                  <a:srgbClr val="C00000"/>
                </a:solidFill>
              </a:rPr>
              <a:t>      ex </a:t>
            </a:r>
            <a:r>
              <a:rPr lang="fr-FR" b="1" i="1" dirty="0" err="1">
                <a:solidFill>
                  <a:srgbClr val="C00000"/>
                </a:solidFill>
              </a:rPr>
              <a:t>Halimium</a:t>
            </a:r>
            <a:r>
              <a:rPr lang="fr-FR" b="1" dirty="0">
                <a:solidFill>
                  <a:srgbClr val="C00000"/>
                </a:solidFill>
              </a:rPr>
              <a:t> 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8796"/>
            <a:ext cx="4436453" cy="578798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81728" y="2102612"/>
            <a:ext cx="6626217" cy="44329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612560" y="139293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chemeClr val="bg1"/>
                </a:solidFill>
              </a:rPr>
              <a:t>c.laurifolius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3295" y="1012829"/>
            <a:ext cx="230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espèces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1536050"/>
            <a:ext cx="4355976" cy="54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994"/>
            <a:ext cx="8496944" cy="56844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675636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1"/>
                </a:solidFill>
              </a:rPr>
              <a:t>C .</a:t>
            </a:r>
            <a:r>
              <a:rPr lang="fr-FR" sz="2000" b="1" i="1" dirty="0" err="1">
                <a:solidFill>
                  <a:schemeClr val="bg1"/>
                </a:solidFill>
              </a:rPr>
              <a:t>lasianthus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31" y="636690"/>
            <a:ext cx="9149131" cy="60848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47664" y="80968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chemeClr val="bg1"/>
                </a:solidFill>
              </a:rPr>
              <a:t>Cistus</a:t>
            </a:r>
            <a:r>
              <a:rPr lang="fr-FR" sz="2000" b="1" i="1" dirty="0">
                <a:solidFill>
                  <a:schemeClr val="bg1"/>
                </a:solidFill>
              </a:rPr>
              <a:t> </a:t>
            </a:r>
            <a:r>
              <a:rPr lang="fr-FR" sz="2000" b="1" i="1" dirty="0" err="1">
                <a:solidFill>
                  <a:schemeClr val="bg1"/>
                </a:solidFill>
              </a:rPr>
              <a:t>umbellatus</a:t>
            </a:r>
            <a:endParaRPr lang="fr-FR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0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28619" y="579466"/>
            <a:ext cx="1304009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Feuilles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59209" y="128012"/>
            <a:ext cx="6333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Grandes lancéolées à cordées-opposées –</a:t>
            </a:r>
          </a:p>
          <a:p>
            <a:r>
              <a:rPr lang="fr-FR" sz="2800" b="1" dirty="0">
                <a:solidFill>
                  <a:srgbClr val="C00000"/>
                </a:solidFill>
              </a:rPr>
              <a:t>                  sans stipules -persistantes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07278"/>
            <a:ext cx="3858634" cy="51448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67" y="1344079"/>
            <a:ext cx="3528638" cy="527124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378" y="1552065"/>
            <a:ext cx="4767448" cy="47674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101" y="81853"/>
            <a:ext cx="147209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i="1" dirty="0" err="1"/>
              <a:t>Cistus</a:t>
            </a:r>
            <a:endParaRPr lang="fr-FR" sz="24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637264" y="1538738"/>
            <a:ext cx="19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</a:rPr>
              <a:t>Cistus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ladanifer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32243" y="1663073"/>
            <a:ext cx="232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</a:rPr>
              <a:t>Cistus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monspeliensis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9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22902" y="-30388"/>
            <a:ext cx="284380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Inflorescences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7" y="1343357"/>
            <a:ext cx="3977934" cy="49430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08575" y="6982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fascicules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554387"/>
            <a:ext cx="4572000" cy="267497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68184" y="487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ombelle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53179"/>
            <a:ext cx="151761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i="1" dirty="0" err="1"/>
              <a:t>Cistus</a:t>
            </a:r>
            <a:endParaRPr lang="fr-FR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139952" y="422108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Pseudos verticilles</a:t>
            </a:r>
          </a:p>
          <a:p>
            <a:r>
              <a:rPr lang="fr-FR" sz="1400" dirty="0"/>
              <a:t>Le dernier en ombelle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548" y="3640276"/>
            <a:ext cx="3222652" cy="32226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04416" y="6286392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</a:rPr>
              <a:t>Cistus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umbellatus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quelle-est-cette-fleur.com/img/coste/heliantheme-en-ombelle-visqueuse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3193" y="3427939"/>
            <a:ext cx="3294125" cy="33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5547" y="18975"/>
            <a:ext cx="252028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Inflorescences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2816" y="728196"/>
            <a:ext cx="1775502" cy="24385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1412776"/>
            <a:ext cx="3127094" cy="46137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87924" y="80424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corymbe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116" y="850412"/>
            <a:ext cx="256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Fl</a:t>
            </a:r>
            <a:r>
              <a:rPr lang="fr-FR" dirty="0"/>
              <a:t> solitaires ou 2-  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8" r="10869"/>
          <a:stretch/>
        </p:blipFill>
        <p:spPr>
          <a:xfrm>
            <a:off x="6475432" y="2042643"/>
            <a:ext cx="2651760" cy="378407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024529" y="93845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Grappe unilatérale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6" y="1532279"/>
            <a:ext cx="3440501" cy="53142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95936" y="5373216"/>
            <a:ext cx="15121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C. </a:t>
            </a:r>
            <a:r>
              <a:rPr lang="fr-FR" i="1" dirty="0" err="1"/>
              <a:t>populifolius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009224" y="6220967"/>
            <a:ext cx="188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C. </a:t>
            </a:r>
            <a:r>
              <a:rPr lang="fr-FR" i="1" dirty="0" err="1"/>
              <a:t>monspeliensis</a:t>
            </a:r>
            <a:endParaRPr lang="fr-FR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7291" y="18975"/>
            <a:ext cx="127081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Cistus</a:t>
            </a:r>
            <a:endParaRPr lang="fr-FR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6952" y="3470715"/>
            <a:ext cx="3429856" cy="2515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5988" y="589336"/>
            <a:ext cx="3986343" cy="292331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71596" y="2507467"/>
            <a:ext cx="4455885" cy="265476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496" y="3934682"/>
            <a:ext cx="2602128" cy="26021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560" y="113560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3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39552" y="507894"/>
            <a:ext cx="864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Moyennes à grandes, blanches ou roses,  parfois jaunes (</a:t>
            </a:r>
            <a:r>
              <a:rPr lang="fr-FR" sz="2000" b="1" i="1" dirty="0" err="1">
                <a:solidFill>
                  <a:srgbClr val="C00000"/>
                </a:solidFill>
              </a:rPr>
              <a:t>cistus</a:t>
            </a:r>
            <a:r>
              <a:rPr lang="fr-FR" sz="2000" b="1" i="1" dirty="0">
                <a:solidFill>
                  <a:srgbClr val="C00000"/>
                </a:solidFill>
              </a:rPr>
              <a:t> </a:t>
            </a:r>
            <a:r>
              <a:rPr lang="fr-FR" sz="2000" b="1" i="1" dirty="0" err="1">
                <a:solidFill>
                  <a:srgbClr val="C00000"/>
                </a:solidFill>
              </a:rPr>
              <a:t>lasianthus</a:t>
            </a:r>
            <a:r>
              <a:rPr lang="fr-FR" sz="2000" b="1" dirty="0">
                <a:solidFill>
                  <a:srgbClr val="C00000"/>
                </a:solidFill>
              </a:rPr>
              <a:t>), pédicellées, rarement sessiles, actinomorphes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349519"/>
            <a:ext cx="3600400" cy="56600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3140" y="84458"/>
            <a:ext cx="115212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Cistus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893833" y="-44284"/>
            <a:ext cx="20882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 Les Fleurs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78481"/>
            <a:ext cx="4162919" cy="55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3508" y="50891"/>
            <a:ext cx="2376264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 Fleurs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31840" y="5089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Sépales 3 ou 5  égaux ou les extérieurs plus grands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591667"/>
            <a:ext cx="3489527" cy="46607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537" y="1588950"/>
            <a:ext cx="4896589" cy="39424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1560" y="952491"/>
            <a:ext cx="351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 sépales presque égaux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3508" y="553136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C. </a:t>
            </a:r>
            <a:r>
              <a:rPr lang="fr-FR" i="1" dirty="0" err="1"/>
              <a:t>albidus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5436096" y="553136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c. </a:t>
            </a:r>
            <a:r>
              <a:rPr lang="fr-FR" i="1" dirty="0" err="1"/>
              <a:t>monspeliensis</a:t>
            </a:r>
            <a:endParaRPr lang="fr-FR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265" y="1052736"/>
            <a:ext cx="4014217" cy="544302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40051" y="5723964"/>
            <a:ext cx="3381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C </a:t>
            </a:r>
            <a:r>
              <a:rPr lang="fr-FR" i="1" dirty="0" err="1">
                <a:solidFill>
                  <a:schemeClr val="bg1"/>
                </a:solidFill>
              </a:rPr>
              <a:t>populifolus</a:t>
            </a:r>
            <a:r>
              <a:rPr lang="fr-FR" i="1" dirty="0">
                <a:solidFill>
                  <a:schemeClr val="bg1"/>
                </a:solidFill>
              </a:rPr>
              <a:t>. (sépales </a:t>
            </a:r>
            <a:r>
              <a:rPr lang="fr-FR" i="1" dirty="0" err="1">
                <a:solidFill>
                  <a:schemeClr val="bg1"/>
                </a:solidFill>
              </a:rPr>
              <a:t>ext</a:t>
            </a:r>
            <a:r>
              <a:rPr lang="fr-FR" i="1" dirty="0">
                <a:solidFill>
                  <a:schemeClr val="bg1"/>
                </a:solidFill>
              </a:rPr>
              <a:t> plus grands )</a:t>
            </a:r>
          </a:p>
        </p:txBody>
      </p:sp>
    </p:spTree>
    <p:extLst>
      <p:ext uri="{BB962C8B-B14F-4D97-AF65-F5344CB8AC3E}">
        <p14:creationId xmlns:p14="http://schemas.microsoft.com/office/powerpoint/2010/main" val="129495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86" y="0"/>
            <a:ext cx="2338466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 Fleurs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27784" y="1166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Sépales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310652"/>
            <a:ext cx="2651651" cy="27593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556" y="41788"/>
            <a:ext cx="3067924" cy="33210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86" y="823677"/>
            <a:ext cx="514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 sépales presque égaux </a:t>
            </a:r>
            <a:r>
              <a:rPr lang="fr-FR" sz="1600" b="1" dirty="0">
                <a:solidFill>
                  <a:srgbClr val="C00000"/>
                </a:solidFill>
              </a:rPr>
              <a:t>(pas de S externe)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73794" y="3669944"/>
            <a:ext cx="153191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Cladanifer</a:t>
            </a:r>
            <a:endParaRPr lang="fr-FR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940152" y="59492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C. </a:t>
            </a:r>
            <a:r>
              <a:rPr lang="fr-FR" i="1" dirty="0" err="1">
                <a:solidFill>
                  <a:schemeClr val="bg1"/>
                </a:solidFill>
              </a:rPr>
              <a:t>populifolius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00" y="4186025"/>
            <a:ext cx="2492896" cy="249289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92361" y="6309589"/>
            <a:ext cx="16823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C. </a:t>
            </a:r>
            <a:r>
              <a:rPr lang="fr-FR" i="1" dirty="0" err="1"/>
              <a:t>lasianthus</a:t>
            </a:r>
            <a:endParaRPr lang="fr-FR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528" y="3142294"/>
            <a:ext cx="2896740" cy="347608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260632" y="59492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lasianthus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40968" y="2432480"/>
            <a:ext cx="3521954" cy="35219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277" y="3529473"/>
            <a:ext cx="2789139" cy="278913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018544" y="6433716"/>
            <a:ext cx="180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 </a:t>
            </a:r>
            <a:r>
              <a:rPr lang="fr-FR" i="1" dirty="0" err="1"/>
              <a:t>umbellatus</a:t>
            </a:r>
            <a:endParaRPr lang="fr-FR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823935" y="122173"/>
            <a:ext cx="180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C . </a:t>
            </a:r>
            <a:r>
              <a:rPr lang="fr-FR" i="1" dirty="0" err="1">
                <a:solidFill>
                  <a:schemeClr val="bg1"/>
                </a:solidFill>
              </a:rPr>
              <a:t>laurifolius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7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88" y="474412"/>
            <a:ext cx="152502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 Fleurs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104" y="1785888"/>
            <a:ext cx="4673814" cy="481697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78922" y="1827335"/>
            <a:ext cx="5241569" cy="44999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02116" y="0"/>
            <a:ext cx="751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Etamines toutes fertiles sur plusieurs rangs-Style droit, égalant les étamines  ou très court–stigmate discoïde à  lobes peu marqués- ovaire à 3. 5. 10 carpelles soudés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8" y="1803289"/>
            <a:ext cx="4572000" cy="4766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66668" y="-16173"/>
            <a:ext cx="1186723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i="1" dirty="0" err="1"/>
              <a:t>Cistus</a:t>
            </a:r>
            <a:endParaRPr lang="fr-FR" sz="2400" b="1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1803289"/>
            <a:ext cx="3888432" cy="47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6834" y="779430"/>
            <a:ext cx="3125796" cy="41044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26935" y="1521937"/>
            <a:ext cx="2818042" cy="3319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27584" y="40466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Ovaire à 3-5-10 carpelles soudés</a:t>
            </a:r>
          </a:p>
        </p:txBody>
      </p:sp>
    </p:spTree>
    <p:extLst>
      <p:ext uri="{BB962C8B-B14F-4D97-AF65-F5344CB8AC3E}">
        <p14:creationId xmlns:p14="http://schemas.microsoft.com/office/powerpoint/2010/main" val="165902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4254" y="131552"/>
            <a:ext cx="3096344" cy="4616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Ordre des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Malvales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78008"/>
            <a:ext cx="483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outre les caractères moléculaires, les fleurs  ont de nombreuses étamines et les graines ont un </a:t>
            </a:r>
            <a:r>
              <a:rPr lang="fr-FR" dirty="0" err="1"/>
              <a:t>exotégument</a:t>
            </a:r>
            <a:r>
              <a:rPr lang="fr-FR" dirty="0"/>
              <a:t> épais lignifié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0783" y="1802561"/>
            <a:ext cx="3895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Familles principales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    </a:t>
            </a:r>
            <a:r>
              <a:rPr lang="fr-FR" sz="2400" b="1" i="1" dirty="0" err="1">
                <a:ln>
                  <a:solidFill>
                    <a:srgbClr val="FF0000"/>
                  </a:solidFill>
                </a:ln>
              </a:rPr>
              <a:t>Thymeleaceae</a:t>
            </a:r>
            <a:endParaRPr lang="fr-FR" sz="2400" b="1" i="1" dirty="0">
              <a:ln>
                <a:solidFill>
                  <a:srgbClr val="FF0000"/>
                </a:solidFill>
              </a:ln>
            </a:endParaRPr>
          </a:p>
          <a:p>
            <a:r>
              <a:rPr lang="fr-FR" sz="2400" b="1" dirty="0">
                <a:ln>
                  <a:solidFill>
                    <a:srgbClr val="FF0000"/>
                  </a:solidFill>
                </a:ln>
              </a:rPr>
              <a:t>   </a:t>
            </a:r>
            <a:r>
              <a:rPr lang="fr-FR" sz="2400" b="1" i="1" dirty="0" err="1">
                <a:ln>
                  <a:solidFill>
                    <a:srgbClr val="FF0000"/>
                  </a:solidFill>
                </a:ln>
              </a:rPr>
              <a:t>Cistaceae</a:t>
            </a:r>
            <a:endParaRPr lang="fr-FR" sz="2400" b="1" i="1" dirty="0">
              <a:ln>
                <a:solidFill>
                  <a:srgbClr val="FF0000"/>
                </a:solidFill>
              </a:ln>
            </a:endParaRPr>
          </a:p>
          <a:p>
            <a:r>
              <a:rPr lang="fr-FR" sz="2400" b="1" i="1" dirty="0">
                <a:ln>
                  <a:solidFill>
                    <a:srgbClr val="FF0000"/>
                  </a:solidFill>
                </a:ln>
              </a:rPr>
              <a:t>   </a:t>
            </a:r>
            <a:r>
              <a:rPr lang="fr-FR" sz="2400" b="1" i="1" dirty="0" err="1">
                <a:ln>
                  <a:solidFill>
                    <a:srgbClr val="FF0000"/>
                  </a:solidFill>
                </a:ln>
              </a:rPr>
              <a:t>Malvaceae</a:t>
            </a:r>
            <a:endParaRPr lang="fr-FR" sz="2400" b="1" i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903" y="-1"/>
            <a:ext cx="3940312" cy="34554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389409"/>
            <a:ext cx="3443316" cy="34554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832" y="3605123"/>
            <a:ext cx="3530383" cy="325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65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001" y="29815"/>
            <a:ext cx="442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C00000"/>
                </a:solidFill>
              </a:rPr>
              <a:t>Cistus</a:t>
            </a:r>
            <a:r>
              <a:rPr lang="fr-FR" sz="2400" dirty="0"/>
              <a:t>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08350" y="0"/>
            <a:ext cx="223224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La capsule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26414" y="29815"/>
            <a:ext cx="531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3-5 -10 loges  ,s’ouvrant par  3- 5-10 valves ,graines nombreuses tétraèdres ou </a:t>
            </a:r>
            <a:r>
              <a:rPr lang="fr-FR" dirty="0" err="1"/>
              <a:t>subtrigones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6791"/>
            <a:ext cx="4044645" cy="4710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329" y="1324709"/>
            <a:ext cx="5080689" cy="48870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8800" y="2354789"/>
            <a:ext cx="1984041" cy="311494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94701" y="1617509"/>
            <a:ext cx="5072682" cy="463142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563889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Cistus</a:t>
            </a:r>
            <a:r>
              <a:rPr lang="fr-FR" i="1" dirty="0"/>
              <a:t> </a:t>
            </a:r>
            <a:r>
              <a:rPr lang="fr-FR" i="1" dirty="0" err="1"/>
              <a:t>albidus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5449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332656"/>
            <a:ext cx="20162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Capsules de </a:t>
            </a:r>
            <a:r>
              <a:rPr lang="fr-FR" dirty="0" err="1"/>
              <a:t>cistus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354" y="1057560"/>
            <a:ext cx="1704109" cy="45657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655977"/>
            <a:ext cx="2748489" cy="48247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233" y="682942"/>
            <a:ext cx="3911743" cy="476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283968" y="55892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Cistus</a:t>
            </a:r>
            <a:r>
              <a:rPr lang="fr-FR" i="1" dirty="0"/>
              <a:t> </a:t>
            </a:r>
            <a:r>
              <a:rPr lang="fr-FR" i="1" dirty="0" err="1"/>
              <a:t>ladanifer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145735" y="600592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Cistus</a:t>
            </a:r>
            <a:r>
              <a:rPr lang="fr-FR" sz="1600" i="1" dirty="0"/>
              <a:t> </a:t>
            </a:r>
            <a:r>
              <a:rPr lang="fr-FR" sz="1600" i="1" dirty="0" err="1"/>
              <a:t>lasianthus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8118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0890"/>
            <a:ext cx="7632848" cy="57246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9"/>
          <a:stretch/>
        </p:blipFill>
        <p:spPr>
          <a:xfrm>
            <a:off x="5445130" y="0"/>
            <a:ext cx="3698870" cy="371682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9055" y="44848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Graines nombreuses  </a:t>
            </a:r>
            <a:r>
              <a:rPr lang="fr-FR" dirty="0" err="1"/>
              <a:t>tetraèdres</a:t>
            </a:r>
            <a:r>
              <a:rPr lang="fr-FR" dirty="0"/>
              <a:t> ou </a:t>
            </a:r>
            <a:r>
              <a:rPr lang="fr-FR" dirty="0" err="1"/>
              <a:t>subtrigones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9055" y="0"/>
            <a:ext cx="136815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b="1" i="1" dirty="0" err="1"/>
              <a:t>Cistus</a:t>
            </a:r>
            <a:endParaRPr lang="fr-FR" sz="2000" b="1" i="1" dirty="0"/>
          </a:p>
        </p:txBody>
      </p:sp>
    </p:spTree>
    <p:extLst>
      <p:ext uri="{BB962C8B-B14F-4D97-AF65-F5344CB8AC3E}">
        <p14:creationId xmlns:p14="http://schemas.microsoft.com/office/powerpoint/2010/main" val="7511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7"/>
            <a:ext cx="236614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Le genre  </a:t>
            </a:r>
            <a:r>
              <a:rPr lang="fr-FR" sz="2400" dirty="0" err="1"/>
              <a:t>Cistus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731393" y="86081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Arbustes ou arbrisseaux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1453781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opposées sans stipules  persistantes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4964" y="2084687"/>
            <a:ext cx="34563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S 5   P 5  E n    C  (3ou 5 ou 10 )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4964" y="2924944"/>
            <a:ext cx="429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 libres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9552" y="39330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Capsule à 3 ou 5 ou 10 loges</a:t>
            </a:r>
          </a:p>
        </p:txBody>
      </p:sp>
    </p:spTree>
    <p:extLst>
      <p:ext uri="{BB962C8B-B14F-4D97-AF65-F5344CB8AC3E}">
        <p14:creationId xmlns:p14="http://schemas.microsoft.com/office/powerpoint/2010/main" val="1296674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8009" y="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genre </a:t>
            </a:r>
            <a:r>
              <a:rPr lang="fr-FR" sz="3600" b="1" i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Helianthemum</a:t>
            </a:r>
            <a:endParaRPr lang="fr-FR" sz="36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1" y="1499225"/>
            <a:ext cx="8077512" cy="538500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644008" y="1404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35 espèces dans les régions tempérées 12 en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1520" y="660375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Herbes ou sous arbrisseaux (5-50cm) peu ou pas aromatiques-habitent les prairies et rocailles ensoleillées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300192" y="32316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Ethym</a:t>
            </a:r>
            <a:r>
              <a:rPr lang="fr-FR" dirty="0"/>
              <a:t> Fleur du soleil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86" y="1389975"/>
            <a:ext cx="7708761" cy="560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853575"/>
            <a:ext cx="7704856" cy="575415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15616" y="2606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Helianthemum</a:t>
            </a:r>
            <a:r>
              <a:rPr lang="fr-FR" dirty="0"/>
              <a:t> </a:t>
            </a:r>
            <a:r>
              <a:rPr lang="fr-FR" dirty="0" err="1"/>
              <a:t>apenninum</a:t>
            </a:r>
            <a:r>
              <a:rPr lang="fr-FR" dirty="0"/>
              <a:t>  pelouses de Miribel </a:t>
            </a:r>
            <a:r>
              <a:rPr lang="fr-FR" dirty="0" err="1"/>
              <a:t>Jonage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53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3455" y="682782"/>
            <a:ext cx="1584176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Feuilles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22367" y="20778"/>
            <a:ext cx="738868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Assez petites linéaires à ovales -1 nervure longitudinale – bords parfois enroulés  - souvent tomenteuses –opposées avec ou sans stipules (2 groupes ) -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27788"/>
            <a:ext cx="3871403" cy="53788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599" y="2799100"/>
            <a:ext cx="4619831" cy="35252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8864" y="2348880"/>
            <a:ext cx="4426259" cy="51629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1" y="121767"/>
            <a:ext cx="160924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i="1" dirty="0" err="1">
                <a:solidFill>
                  <a:srgbClr val="C00000"/>
                </a:solidFill>
              </a:rPr>
              <a:t>Helianthemum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02725" y="1036441"/>
            <a:ext cx="335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Pas de rosette foliaire basale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400286" y="5804086"/>
            <a:ext cx="16561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italicum</a:t>
            </a:r>
            <a:endParaRPr lang="fr-FR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2483768" y="6013915"/>
            <a:ext cx="1440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hirtum</a:t>
            </a:r>
            <a:endParaRPr lang="fr-FR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407" y="1785987"/>
            <a:ext cx="5202608" cy="339123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23" y="1590552"/>
            <a:ext cx="4263774" cy="49367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944140" y="5918450"/>
            <a:ext cx="144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H </a:t>
            </a:r>
            <a:r>
              <a:rPr lang="fr-FR" i="1" dirty="0" err="1">
                <a:solidFill>
                  <a:schemeClr val="bg1"/>
                </a:solidFill>
              </a:rPr>
              <a:t>apenninum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6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160345"/>
            <a:ext cx="331236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Inflorescences </a:t>
            </a:r>
            <a:r>
              <a:rPr lang="fr-FR" i="1" dirty="0"/>
              <a:t>d’</a:t>
            </a:r>
            <a:r>
              <a:rPr lang="fr-FR" i="1" dirty="0" err="1"/>
              <a:t>Helianthemum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3707904" y="-57182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sont des «  grappes  »    sauf </a:t>
            </a:r>
            <a:r>
              <a:rPr lang="fr-FR" i="1" dirty="0"/>
              <a:t>H </a:t>
            </a:r>
            <a:r>
              <a:rPr lang="fr-FR" i="1" dirty="0" err="1"/>
              <a:t>Lunulatum</a:t>
            </a:r>
            <a:r>
              <a:rPr lang="fr-FR" i="1" dirty="0"/>
              <a:t> </a:t>
            </a:r>
          </a:p>
          <a:p>
            <a:r>
              <a:rPr lang="fr-FR" i="1" dirty="0"/>
              <a:t> </a:t>
            </a:r>
            <a:r>
              <a:rPr lang="fr-FR" dirty="0"/>
              <a:t>où les fleurs sont soit solitaires soit groupées par 2 ou 3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2949" y="743488"/>
            <a:ext cx="4121051" cy="49998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2936" y="4653136"/>
            <a:ext cx="3409163" cy="5351815"/>
          </a:xfrm>
          <a:prstGeom prst="rect">
            <a:avLst/>
          </a:prstGeom>
        </p:spPr>
      </p:pic>
      <p:pic>
        <p:nvPicPr>
          <p:cNvPr id="9" name="Picture 2" descr="T:\Users\Geneviève\Pictures\archivage photos JLM\an 2007\juillet\Ligurie\Photos Jacqueline\vendredi\helianthemum lunulatum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268370" y="1682446"/>
            <a:ext cx="5405617" cy="42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19270"/>
            <a:ext cx="4151677" cy="55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618" y="55334"/>
            <a:ext cx="388843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Les Fleurs </a:t>
            </a:r>
            <a:r>
              <a:rPr lang="fr-FR" sz="2400" b="1" i="1" dirty="0">
                <a:solidFill>
                  <a:srgbClr val="C00000"/>
                </a:solidFill>
              </a:rPr>
              <a:t>d’</a:t>
            </a:r>
            <a:r>
              <a:rPr lang="fr-FR" sz="2400" b="1" i="1" dirty="0" err="1">
                <a:solidFill>
                  <a:srgbClr val="C00000"/>
                </a:solidFill>
              </a:rPr>
              <a:t>Helianthemum</a:t>
            </a:r>
            <a:endParaRPr lang="fr-FR" sz="2400" b="1" i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89269" y="101500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Petites à moyennes souvent jaunes parfois blanches ou roses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20364" y="1971586"/>
            <a:ext cx="6020982" cy="3751845"/>
          </a:xfrm>
          <a:prstGeom prst="rect">
            <a:avLst/>
          </a:prstGeom>
        </p:spPr>
      </p:pic>
      <p:pic>
        <p:nvPicPr>
          <p:cNvPr id="7" name="Picture 2" descr="t:\Users\Geneviève\Pictures\archivage photos JLM\an 2007\juillet\Ligurie\Photos Christine\jour 5\helianthemum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538099"/>
            <a:ext cx="6802353" cy="51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57" y="837017"/>
            <a:ext cx="4896544" cy="60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13226" y="116648"/>
            <a:ext cx="388843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Les Fleurs </a:t>
            </a:r>
            <a:r>
              <a:rPr lang="fr-FR" sz="2400" b="1" i="1" dirty="0">
                <a:solidFill>
                  <a:srgbClr val="C00000"/>
                </a:solidFill>
              </a:rPr>
              <a:t>d’</a:t>
            </a:r>
            <a:r>
              <a:rPr lang="fr-FR" sz="2400" b="1" i="1" dirty="0" err="1">
                <a:solidFill>
                  <a:srgbClr val="C00000"/>
                </a:solidFill>
              </a:rPr>
              <a:t>Helianthemum</a:t>
            </a:r>
            <a:endParaRPr lang="fr-FR" sz="2400" b="1" i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57550" y="625996"/>
            <a:ext cx="402087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Etamines toutes fertiles</a:t>
            </a:r>
          </a:p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Ovaire 3 carpelles soudés</a:t>
            </a:r>
          </a:p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Style droit ou contourné</a:t>
            </a:r>
          </a:p>
          <a:p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stigmate à 3 lobes peu marqués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835696" y="304235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13759" y="587074"/>
            <a:ext cx="5106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Sépales  5 inégaux les extérieurs</a:t>
            </a:r>
          </a:p>
          <a:p>
            <a:r>
              <a:rPr lang="fr-FR" sz="2400" b="1" dirty="0">
                <a:solidFill>
                  <a:srgbClr val="00B050"/>
                </a:solidFill>
              </a:rPr>
              <a:t> plus petits </a:t>
            </a:r>
            <a:r>
              <a:rPr lang="fr-FR" sz="2400" b="1" dirty="0" err="1">
                <a:solidFill>
                  <a:srgbClr val="00B050"/>
                </a:solidFill>
              </a:rPr>
              <a:t>uninervés</a:t>
            </a:r>
            <a:r>
              <a:rPr lang="fr-FR" sz="2400" b="1" dirty="0">
                <a:solidFill>
                  <a:srgbClr val="00B050"/>
                </a:solidFill>
              </a:rPr>
              <a:t>-les internes à </a:t>
            </a:r>
          </a:p>
          <a:p>
            <a:r>
              <a:rPr lang="fr-FR" sz="2400" b="1" dirty="0">
                <a:solidFill>
                  <a:srgbClr val="00B050"/>
                </a:solidFill>
              </a:rPr>
              <a:t> 3-5 nervures</a:t>
            </a:r>
          </a:p>
        </p:txBody>
      </p:sp>
      <p:pic>
        <p:nvPicPr>
          <p:cNvPr id="8" name="Picture 2" descr="E:\Camille granger\Fleurs numeriques granger\FL7-0351-0378 cistacées\0374VHelianthemumGrandiflorum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31097"/>
            <a:ext cx="4001223" cy="35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9737"/>
            <a:ext cx="5853290" cy="38355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09520" y="13006064"/>
            <a:ext cx="33412245" cy="2505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558" y="2109016"/>
            <a:ext cx="2376264" cy="260534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277" y="2109016"/>
            <a:ext cx="4096066" cy="37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619672" y="188640"/>
            <a:ext cx="4808286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000" dirty="0"/>
              <a:t> Famille des </a:t>
            </a:r>
            <a:r>
              <a:rPr lang="fr-FR" sz="4000" b="1" i="1" dirty="0"/>
              <a:t>Cistacée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57" y="109209"/>
            <a:ext cx="9019350" cy="676451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658874" y="3995678"/>
            <a:ext cx="3528392" cy="2862322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3600" b="1" i="1" dirty="0" err="1"/>
              <a:t>Cistus</a:t>
            </a:r>
            <a:endParaRPr lang="fr-FR" sz="3600" b="1" i="1" dirty="0"/>
          </a:p>
          <a:p>
            <a:r>
              <a:rPr lang="fr-FR" sz="3600" b="1" i="1" dirty="0" err="1"/>
              <a:t>Helianthemum</a:t>
            </a:r>
            <a:endParaRPr lang="fr-FR" sz="3600" b="1" i="1" dirty="0"/>
          </a:p>
          <a:p>
            <a:r>
              <a:rPr lang="fr-FR" sz="3600" b="1" i="1" dirty="0" err="1"/>
              <a:t>Fumana</a:t>
            </a:r>
            <a:endParaRPr lang="fr-FR" sz="3600" b="1" i="1" dirty="0"/>
          </a:p>
          <a:p>
            <a:r>
              <a:rPr lang="fr-FR" sz="3600" b="1" i="1" dirty="0" err="1"/>
              <a:t>Diatelia</a:t>
            </a:r>
            <a:endParaRPr lang="fr-FR" sz="3600" b="1" i="1" dirty="0"/>
          </a:p>
          <a:p>
            <a:r>
              <a:rPr lang="fr-FR" sz="3600" b="1" i="1" dirty="0" err="1"/>
              <a:t>Tuberaria</a:t>
            </a:r>
            <a:r>
              <a:rPr lang="fr-FR" sz="3600" b="1" i="1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8893" y="3001551"/>
            <a:ext cx="43924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8 genres dont 5 en France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8893" y="1268760"/>
            <a:ext cx="8208912" cy="12618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/>
              <a:t>Plantes des régions tempérées de l’hémisphère nord surtout présentes autour du bassin méditerranéen</a:t>
            </a:r>
          </a:p>
          <a:p>
            <a:r>
              <a:rPr lang="fr-FR" sz="2000" b="1" dirty="0"/>
              <a:t>Quelques genres dans le N et le S de l’Amérique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18927" y="280298"/>
            <a:ext cx="4808286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 Famille des </a:t>
            </a:r>
            <a:r>
              <a:rPr lang="fr-FR" sz="4000" b="1" i="1" dirty="0" err="1">
                <a:solidFill>
                  <a:srgbClr val="FF0000"/>
                </a:solidFill>
              </a:rPr>
              <a:t>Cistaceae</a:t>
            </a:r>
            <a:endParaRPr lang="fr-FR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14620">
            <a:off x="-4520689" y="1947960"/>
            <a:ext cx="4376587" cy="29177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8500" y="0"/>
            <a:ext cx="160196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Capsule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09773" y="169276"/>
            <a:ext cx="719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Pédicelle fructifère souvent contourné en S ou angulé dirigeant la capsule vers le haut ou vers le bas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45" y="1697105"/>
            <a:ext cx="3466457" cy="39866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245" y="2111936"/>
            <a:ext cx="5279528" cy="386748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43608" y="581785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salicifolium</a:t>
            </a:r>
            <a:endParaRPr lang="fr-FR" i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65" y="1690727"/>
            <a:ext cx="3297396" cy="470990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65220" y="5681872"/>
            <a:ext cx="136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H </a:t>
            </a:r>
            <a:r>
              <a:rPr lang="fr-FR" i="1" dirty="0" err="1">
                <a:solidFill>
                  <a:schemeClr val="bg1"/>
                </a:solidFill>
              </a:rPr>
              <a:t>lunulatum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24328" y="5392835"/>
            <a:ext cx="14401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hirtum</a:t>
            </a:r>
            <a:endParaRPr lang="fr-FR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9380"/>
            <a:ext cx="3351554" cy="500231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11560" y="1844824"/>
            <a:ext cx="23762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Capsule entourée des sépales</a:t>
            </a:r>
          </a:p>
        </p:txBody>
      </p:sp>
    </p:spTree>
    <p:extLst>
      <p:ext uri="{BB962C8B-B14F-4D97-AF65-F5344CB8AC3E}">
        <p14:creationId xmlns:p14="http://schemas.microsoft.com/office/powerpoint/2010/main" val="14403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05" y="638753"/>
            <a:ext cx="3942413" cy="38711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250" y="1019875"/>
            <a:ext cx="3672408" cy="22920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43200" y="228624"/>
            <a:ext cx="7200800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/>
              <a:t>3 loges s’ouvrant par 3 valves –graines dépourvues de raphé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257827" y="330457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 </a:t>
            </a:r>
            <a:r>
              <a:rPr lang="fr-FR" i="1" dirty="0" err="1"/>
              <a:t>nummularium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087" y="3860967"/>
            <a:ext cx="4870337" cy="296477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204" y="3498960"/>
            <a:ext cx="3611880" cy="31851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168500" y="0"/>
            <a:ext cx="160196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Capsule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53954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628800"/>
            <a:ext cx="3998218" cy="28254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05445" y="1839193"/>
            <a:ext cx="3661310" cy="26239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39752" y="33265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Graines nombreuses </a:t>
            </a:r>
            <a:r>
              <a:rPr lang="fr-FR" dirty="0" err="1"/>
              <a:t>subtrigones</a:t>
            </a:r>
            <a:r>
              <a:rPr lang="fr-FR" dirty="0"/>
              <a:t> ou </a:t>
            </a:r>
            <a:r>
              <a:rPr lang="fr-FR" dirty="0" err="1"/>
              <a:t>tetraèdres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36138" y="4648231"/>
            <a:ext cx="436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Graines </a:t>
            </a:r>
            <a:r>
              <a:rPr lang="fr-FR" i="1" dirty="0"/>
              <a:t>d’</a:t>
            </a:r>
            <a:r>
              <a:rPr lang="fr-FR" i="1" dirty="0" err="1"/>
              <a:t>helianthemum</a:t>
            </a:r>
            <a:r>
              <a:rPr lang="fr-FR" i="1" dirty="0"/>
              <a:t> </a:t>
            </a:r>
            <a:r>
              <a:rPr lang="fr-FR" i="1" dirty="0" err="1"/>
              <a:t>apen</a:t>
            </a:r>
            <a:r>
              <a:rPr lang="fr-FR" dirty="0" err="1"/>
              <a:t>ninum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686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544" y="2882776"/>
            <a:ext cx="2459046" cy="328498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26064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Résumé </a:t>
            </a:r>
            <a:r>
              <a:rPr lang="fr-FR" sz="2400" b="1" i="1" dirty="0" err="1">
                <a:solidFill>
                  <a:srgbClr val="C00000"/>
                </a:solidFill>
              </a:rPr>
              <a:t>Helianthemum</a:t>
            </a:r>
            <a:endParaRPr lang="fr-FR" sz="2400" b="1" i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148064" y="285412"/>
            <a:ext cx="38164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S. 2+ 3-  P . 5 – E. n  -( C . 3)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7504" y="112474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Sous arbrisseaux ou herbes –dans les pelouses  sèches ensoleillées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504" y="194819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opposées  avec ou sans stipules</a:t>
            </a:r>
          </a:p>
          <a:p>
            <a:r>
              <a:rPr lang="fr-FR" dirty="0"/>
              <a:t>Pas de rosette basale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771" y="2852936"/>
            <a:ext cx="3055053" cy="35372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2000" y="59492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Plusieurs rangs d’étamines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500" y="1310760"/>
            <a:ext cx="3461923" cy="44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4917" y="0"/>
            <a:ext cx="34563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32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Diatelia</a:t>
            </a:r>
            <a:r>
              <a:rPr lang="fr-FR" sz="3200" dirty="0">
                <a:solidFill>
                  <a:srgbClr val="C00000"/>
                </a:solidFill>
              </a:rPr>
              <a:t>  </a:t>
            </a:r>
            <a:r>
              <a:rPr lang="fr-FR" sz="3200" dirty="0" err="1"/>
              <a:t>Demoly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-17552" y="584775"/>
            <a:ext cx="1135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C00000"/>
                </a:solidFill>
              </a:rPr>
              <a:t>(</a:t>
            </a:r>
            <a:r>
              <a:rPr lang="fr-FR" i="1" dirty="0" err="1">
                <a:solidFill>
                  <a:srgbClr val="C00000"/>
                </a:solidFill>
              </a:rPr>
              <a:t>Xolantha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tuberaria</a:t>
            </a:r>
            <a:r>
              <a:rPr lang="fr-FR" i="1" dirty="0">
                <a:solidFill>
                  <a:srgbClr val="C00000"/>
                </a:solidFill>
              </a:rPr>
              <a:t> – </a:t>
            </a:r>
            <a:r>
              <a:rPr lang="fr-FR" i="1" dirty="0" err="1">
                <a:solidFill>
                  <a:srgbClr val="C00000"/>
                </a:solidFill>
              </a:rPr>
              <a:t>Tuberaria</a:t>
            </a:r>
            <a:r>
              <a:rPr lang="fr-FR" i="1" dirty="0">
                <a:solidFill>
                  <a:srgbClr val="C00000"/>
                </a:solidFill>
              </a:rPr>
              <a:t> </a:t>
            </a:r>
            <a:r>
              <a:rPr lang="fr-FR" i="1" dirty="0" err="1">
                <a:solidFill>
                  <a:srgbClr val="C00000"/>
                </a:solidFill>
              </a:rPr>
              <a:t>lignosa</a:t>
            </a:r>
            <a:r>
              <a:rPr lang="fr-FR" i="1" dirty="0">
                <a:solidFill>
                  <a:srgbClr val="C00000"/>
                </a:solidFill>
              </a:rPr>
              <a:t>  T </a:t>
            </a:r>
            <a:r>
              <a:rPr lang="fr-FR" i="1" dirty="0" err="1">
                <a:solidFill>
                  <a:srgbClr val="C00000"/>
                </a:solidFill>
              </a:rPr>
              <a:t>vulgaris</a:t>
            </a:r>
            <a:r>
              <a:rPr lang="fr-FR" i="1" dirty="0">
                <a:solidFill>
                  <a:srgbClr val="C00000"/>
                </a:solidFill>
              </a:rPr>
              <a:t>) Provence siliceuse Corse -sols siliceux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512" y="995600"/>
            <a:ext cx="9177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Pl vivace à rejets stériles – tiges 20-30cm -Tiges florifères latérales –</a:t>
            </a:r>
            <a:endParaRPr lang="fr-FR" sz="20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597665" y="6155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espèce en Fr   </a:t>
            </a:r>
            <a:r>
              <a:rPr lang="fr-FR" sz="2400" b="1" i="1" dirty="0" err="1">
                <a:solidFill>
                  <a:srgbClr val="C00000"/>
                </a:solidFill>
              </a:rPr>
              <a:t>Diatelia</a:t>
            </a:r>
            <a:r>
              <a:rPr lang="fr-FR" sz="2400" b="1" i="1" dirty="0">
                <a:solidFill>
                  <a:srgbClr val="C00000"/>
                </a:solidFill>
              </a:rPr>
              <a:t> </a:t>
            </a:r>
            <a:r>
              <a:rPr lang="fr-FR" sz="2400" b="1" i="1" dirty="0" err="1">
                <a:solidFill>
                  <a:srgbClr val="C00000"/>
                </a:solidFill>
              </a:rPr>
              <a:t>Tuberaria</a:t>
            </a:r>
            <a:endParaRPr lang="fr-FR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5" y="1395710"/>
            <a:ext cx="7962720" cy="58393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4743" y="2276872"/>
            <a:ext cx="7613664" cy="51300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28" y="1395710"/>
            <a:ext cx="7719310" cy="514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28192" y="101822"/>
            <a:ext cx="7815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Feuilles rapprochées en rosette basale, ovales lancéolées trinervées ,sans stipules ,argentées –les caulinaires alternes‘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144" y="1123271"/>
            <a:ext cx="4355976" cy="56614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24956" y="1901789"/>
            <a:ext cx="5472610" cy="41044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048" y="147989"/>
            <a:ext cx="12961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i="1" dirty="0" err="1"/>
              <a:t>Diatelia</a:t>
            </a:r>
            <a:endParaRPr lang="fr-FR" b="1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5895" y="1685081"/>
            <a:ext cx="5308297" cy="45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10124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Inflorescence en cyme </a:t>
            </a:r>
            <a:r>
              <a:rPr lang="fr-FR" sz="2400" b="1" dirty="0" err="1">
                <a:solidFill>
                  <a:srgbClr val="C00000"/>
                </a:solidFill>
              </a:rPr>
              <a:t>helicoïde</a:t>
            </a:r>
            <a:r>
              <a:rPr lang="fr-FR" sz="2400" b="1" dirty="0">
                <a:solidFill>
                  <a:srgbClr val="C00000"/>
                </a:solidFill>
              </a:rPr>
              <a:t> avec bractées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à la fin unilatérale -pédicelle étalé recourbé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3" y="1302319"/>
            <a:ext cx="3659476" cy="55266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9238" y="1196752"/>
            <a:ext cx="4320480" cy="561657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7504" y="116632"/>
            <a:ext cx="12241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Diatelia</a:t>
            </a:r>
            <a:endParaRPr lang="fr-FR" sz="2000" b="1" i="1" dirty="0"/>
          </a:p>
        </p:txBody>
      </p:sp>
    </p:spTree>
    <p:extLst>
      <p:ext uri="{BB962C8B-B14F-4D97-AF65-F5344CB8AC3E}">
        <p14:creationId xmlns:p14="http://schemas.microsoft.com/office/powerpoint/2010/main" val="37684820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8544" y="296984"/>
            <a:ext cx="3751033" cy="34933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0060" y="535979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S inégaux les 2 </a:t>
            </a:r>
            <a:r>
              <a:rPr lang="fr-FR" dirty="0" err="1"/>
              <a:t>ext</a:t>
            </a:r>
            <a:r>
              <a:rPr lang="fr-FR" dirty="0"/>
              <a:t> plus petits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77760" y="114441"/>
            <a:ext cx="610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</a:rPr>
              <a:t>Fl</a:t>
            </a:r>
            <a:r>
              <a:rPr lang="fr-FR" sz="2000" b="1" dirty="0">
                <a:solidFill>
                  <a:srgbClr val="FF0000"/>
                </a:solidFill>
              </a:rPr>
              <a:t> jaune soufre  non maculées s’ouvrant le matin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2072" y="937733"/>
            <a:ext cx="839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Étamines sur 1 </a:t>
            </a:r>
            <a:r>
              <a:rPr lang="fr-FR" sz="2400" b="1"/>
              <a:t>rang  : </a:t>
            </a:r>
            <a:r>
              <a:rPr lang="fr-FR" sz="2400"/>
              <a:t> </a:t>
            </a:r>
            <a:r>
              <a:rPr lang="fr-FR" sz="2400" dirty="0"/>
              <a:t>plus de </a:t>
            </a:r>
            <a:r>
              <a:rPr lang="fr-FR" sz="2400"/>
              <a:t>50 étamines,  </a:t>
            </a:r>
            <a:r>
              <a:rPr lang="fr-FR" sz="2400" dirty="0"/>
              <a:t>style très court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51674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Sépales </a:t>
            </a:r>
            <a:r>
              <a:rPr lang="fr-FR" dirty="0" err="1"/>
              <a:t>int</a:t>
            </a:r>
            <a:r>
              <a:rPr lang="fr-FR" dirty="0"/>
              <a:t> sup à 8mm de long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52" y="1453426"/>
            <a:ext cx="4419769" cy="55179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7504" y="116632"/>
            <a:ext cx="12241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Diatelia</a:t>
            </a:r>
            <a:endParaRPr lang="fr-FR" sz="2000" b="1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0280"/>
            <a:ext cx="5339966" cy="45842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930C34-BC76-4362-BCC3-A0674FAD83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834" y="1453426"/>
            <a:ext cx="3727166" cy="48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62" y="1252752"/>
            <a:ext cx="4016707" cy="51143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31640" y="1166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Capsule ovale tomenteuse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504" y="116632"/>
            <a:ext cx="12241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/>
              <a:t>Diatelia</a:t>
            </a:r>
            <a:endParaRPr lang="fr-FR" sz="2000" b="1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748" y="1252752"/>
            <a:ext cx="4032448" cy="48389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4696156" y="2315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valves</a:t>
            </a:r>
          </a:p>
        </p:txBody>
      </p:sp>
    </p:spTree>
    <p:extLst>
      <p:ext uri="{BB962C8B-B14F-4D97-AF65-F5344CB8AC3E}">
        <p14:creationId xmlns:p14="http://schemas.microsoft.com/office/powerpoint/2010/main" val="11383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44008" y="242064"/>
            <a:ext cx="38164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S. 2+ 3-  P . 5 – E. n  -( C . 3)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46552"/>
            <a:ext cx="201622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i="1" dirty="0" err="1"/>
              <a:t>Diatelia</a:t>
            </a:r>
            <a:endParaRPr lang="fr-FR" sz="2400" b="1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-24974" y="119675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à rejets stériles </a:t>
            </a:r>
          </a:p>
          <a:p>
            <a:r>
              <a:rPr lang="fr-FR" dirty="0"/>
              <a:t>F  la plupart  rapprochées en rosette basale</a:t>
            </a:r>
          </a:p>
          <a:p>
            <a:r>
              <a:rPr lang="fr-FR" dirty="0"/>
              <a:t>F trinervées</a:t>
            </a:r>
          </a:p>
          <a:p>
            <a:r>
              <a:rPr lang="fr-FR" dirty="0"/>
              <a:t>Inflorescence  avec bractées</a:t>
            </a:r>
          </a:p>
          <a:p>
            <a:r>
              <a:rPr lang="fr-FR"/>
              <a:t>Etamines nombreuses </a:t>
            </a:r>
            <a:r>
              <a:rPr lang="fr-FR" dirty="0"/>
              <a:t>sur 1 rang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81492" y="2223364"/>
            <a:ext cx="4756512" cy="35673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7544" y="30689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non maculés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728" y="3626339"/>
            <a:ext cx="2209884" cy="27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3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9400" y="188640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Souvent  (sous) arbrisseaux ou arbustes ,mais aussi plantes herbacées-( 20cm à plus d’1m ) Plantes adaptées aux lieux arides –garrigues  maquis ,pelouses sèches ,coteaux secs landes ...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116"/>
            <a:ext cx="8748464" cy="6561347"/>
          </a:xfrm>
          <a:prstGeom prst="rect">
            <a:avLst/>
          </a:prstGeom>
        </p:spPr>
      </p:pic>
      <p:pic>
        <p:nvPicPr>
          <p:cNvPr id="8" name="Picture 2" descr="T:\Users\Geneviève\Pictures\archivage photos JLM\an 2019\katpathos\1 12 vendredi\station 2\P4122967 fumana arabic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52002" y="1196329"/>
            <a:ext cx="8496461" cy="56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9400" y="1"/>
            <a:ext cx="90946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Souvent  (sous) arbrisseaux ou arbustes, mais aussi plantes herbacées-( 20cm à plus d’1m ) Plantes adaptées aux lieux arides – garrigues  maquis, pelouses sèches, coteaux secs , landes ...</a:t>
            </a:r>
          </a:p>
        </p:txBody>
      </p:sp>
    </p:spTree>
    <p:extLst>
      <p:ext uri="{BB962C8B-B14F-4D97-AF65-F5344CB8AC3E}">
        <p14:creationId xmlns:p14="http://schemas.microsoft.com/office/powerpoint/2010/main" val="38895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01008" y="2460959"/>
            <a:ext cx="4128459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071380"/>
            <a:ext cx="5975568" cy="56719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2640" y="2085766"/>
            <a:ext cx="2016224" cy="38467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512" y="100027"/>
            <a:ext cx="3816424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i="1" dirty="0" err="1"/>
              <a:t>Tuberaria</a:t>
            </a:r>
            <a:r>
              <a:rPr lang="fr-FR" sz="2400" dirty="0"/>
              <a:t> (Dunal) </a:t>
            </a:r>
            <a:r>
              <a:rPr lang="fr-FR" sz="2400" dirty="0" err="1"/>
              <a:t>Spach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4211960" y="31547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Plantes annuelles (</a:t>
            </a:r>
            <a:r>
              <a:rPr lang="fr-FR" dirty="0" err="1"/>
              <a:t>thérophytes</a:t>
            </a:r>
            <a:r>
              <a:rPr lang="fr-FR" dirty="0"/>
              <a:t>)   5- 40cm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20" y="93954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espèces en France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512" y="1700808"/>
            <a:ext cx="2290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T .</a:t>
            </a:r>
            <a:r>
              <a:rPr lang="fr-FR" b="1" i="1" dirty="0" err="1"/>
              <a:t>inconspicua</a:t>
            </a:r>
            <a:r>
              <a:rPr lang="fr-FR" b="1" i="1" dirty="0"/>
              <a:t> </a:t>
            </a:r>
            <a:r>
              <a:rPr lang="fr-FR" dirty="0"/>
              <a:t>–</a:t>
            </a:r>
            <a:r>
              <a:rPr lang="fr-FR" dirty="0" err="1"/>
              <a:t>Prov</a:t>
            </a:r>
            <a:r>
              <a:rPr lang="fr-FR" dirty="0"/>
              <a:t> siliceuse Corse</a:t>
            </a:r>
          </a:p>
          <a:p>
            <a:endParaRPr lang="fr-FR" dirty="0"/>
          </a:p>
          <a:p>
            <a:r>
              <a:rPr lang="fr-FR" b="1" i="1" dirty="0"/>
              <a:t>T . </a:t>
            </a:r>
            <a:r>
              <a:rPr lang="fr-FR" b="1" i="1" dirty="0" err="1"/>
              <a:t>Praecox</a:t>
            </a:r>
            <a:r>
              <a:rPr lang="fr-FR" b="1" i="1" dirty="0"/>
              <a:t>  </a:t>
            </a:r>
            <a:r>
              <a:rPr lang="fr-FR" dirty="0"/>
              <a:t>Corse</a:t>
            </a:r>
          </a:p>
          <a:p>
            <a:endParaRPr lang="fr-FR" dirty="0"/>
          </a:p>
          <a:p>
            <a:r>
              <a:rPr lang="fr-FR" b="1" i="1" dirty="0"/>
              <a:t>T . </a:t>
            </a:r>
            <a:r>
              <a:rPr lang="fr-FR" b="1" i="1" dirty="0" err="1"/>
              <a:t>guttata</a:t>
            </a:r>
            <a:r>
              <a:rPr lang="fr-FR" b="1" i="1" dirty="0"/>
              <a:t>  </a:t>
            </a:r>
            <a:r>
              <a:rPr lang="fr-FR" dirty="0"/>
              <a:t>sud ouest d’une  ligne Le Havre  Nice Corse</a:t>
            </a:r>
          </a:p>
        </p:txBody>
      </p:sp>
    </p:spTree>
    <p:extLst>
      <p:ext uri="{BB962C8B-B14F-4D97-AF65-F5344CB8AC3E}">
        <p14:creationId xmlns:p14="http://schemas.microsoft.com/office/powerpoint/2010/main" val="2307415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0"/>
            <a:ext cx="21602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i="1" dirty="0" err="1"/>
              <a:t>Tuberaria</a:t>
            </a:r>
            <a:endParaRPr lang="fr-FR" sz="3200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2555776" y="0"/>
            <a:ext cx="6166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Plantes avec rosette basale au moins dans leur jeunesse – souvent disparue au moment de la floraison Pas de rejets stériles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18" y="1216000"/>
            <a:ext cx="4240381" cy="555569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871" y="1919512"/>
            <a:ext cx="4263505" cy="4511982"/>
          </a:xfrm>
          <a:prstGeom prst="rect">
            <a:avLst/>
          </a:prstGeom>
        </p:spPr>
      </p:pic>
      <p:pic>
        <p:nvPicPr>
          <p:cNvPr id="12" name="Picture 2" descr="T:\Users\Geneviève\Pictures\archivage photos JLM\an 2017\Avril\Corse\Mardi 25\P4250206 tuberaria praecox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303494"/>
            <a:ext cx="7692456" cy="5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444208" y="1550180"/>
            <a:ext cx="18153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/>
              <a:t>T .</a:t>
            </a:r>
            <a:r>
              <a:rPr lang="fr-FR" i="1" dirty="0" err="1"/>
              <a:t>praecox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07466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77550" y="55342"/>
            <a:ext cx="693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Les feuilles à 3 parfois 5 nervures longitudinales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17614" y="1669285"/>
            <a:ext cx="5254923" cy="43559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52" y="918886"/>
            <a:ext cx="3720174" cy="56536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55342"/>
            <a:ext cx="13681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Tuberaria</a:t>
            </a:r>
            <a:r>
              <a:rPr lang="fr-FR" i="1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008" y="506344"/>
            <a:ext cx="417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stipules - rosette basale éphémère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19139" y="734220"/>
            <a:ext cx="410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 sup alternes et stipulées chez T </a:t>
            </a:r>
            <a:r>
              <a:rPr lang="fr-FR" i="1" dirty="0" err="1"/>
              <a:t>guttata</a:t>
            </a:r>
            <a:endParaRPr lang="fr-FR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5089207" y="484670"/>
            <a:ext cx="262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 opposées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139" y="1398119"/>
            <a:ext cx="3484763" cy="54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6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amille granger\Fleurs numeriques granger\FL7-0351-0378 cistacées\0366HelianthemumGuttatum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36660"/>
            <a:ext cx="6696744" cy="7552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0372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267744" y="35710"/>
            <a:ext cx="739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florifère terminale en cyme </a:t>
            </a:r>
            <a:r>
              <a:rPr lang="fr-FR" dirty="0" err="1"/>
              <a:t>scorpioide</a:t>
            </a:r>
            <a:r>
              <a:rPr lang="fr-FR" dirty="0"/>
              <a:t> sans bractées -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19331" y="75912"/>
            <a:ext cx="1512168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i="1" dirty="0" err="1"/>
              <a:t>Tuberaria</a:t>
            </a:r>
            <a:r>
              <a:rPr lang="fr-FR" sz="2400" b="1" i="1" dirty="0"/>
              <a:t>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589" y="880986"/>
            <a:ext cx="3174342" cy="57883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408" y="828666"/>
            <a:ext cx="3810000" cy="5715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2166"/>
            <a:ext cx="4977077" cy="490315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411760" y="475903"/>
            <a:ext cx="5616624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Pédicelles à la fin arqués ou réfléchis</a:t>
            </a:r>
          </a:p>
        </p:txBody>
      </p:sp>
    </p:spTree>
    <p:extLst>
      <p:ext uri="{BB962C8B-B14F-4D97-AF65-F5344CB8AC3E}">
        <p14:creationId xmlns:p14="http://schemas.microsoft.com/office/powerpoint/2010/main" val="40232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122413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i="1" dirty="0" err="1"/>
              <a:t>Tuberaria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763688" y="25073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C000"/>
                </a:solidFill>
              </a:rPr>
              <a:t>La fleur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15816" y="250731"/>
            <a:ext cx="622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sépales velus, les 2 </a:t>
            </a:r>
            <a:r>
              <a:rPr lang="fr-FR" dirty="0" err="1"/>
              <a:t>ext</a:t>
            </a:r>
            <a:r>
              <a:rPr lang="fr-FR" dirty="0"/>
              <a:t> plus petits ,les </a:t>
            </a:r>
            <a:r>
              <a:rPr lang="fr-FR" dirty="0" err="1"/>
              <a:t>int</a:t>
            </a:r>
            <a:r>
              <a:rPr lang="fr-FR" dirty="0"/>
              <a:t> ≤ 8mm de long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0497" y="650841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 maculés ou non selon les espèces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427984" y="650841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Étamines  sur 1 rang  - moins de 50 étamines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66" y="1840436"/>
            <a:ext cx="3376198" cy="49640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2209155"/>
            <a:ext cx="4608512" cy="38121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64125" y="11017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Style nul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35333" y="110177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Capsule </a:t>
            </a:r>
            <a:r>
              <a:rPr lang="fr-FR" dirty="0"/>
              <a:t> ovoïde pubescente –graines chagrinées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7" y="2019151"/>
            <a:ext cx="3888432" cy="441658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228184" y="147110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Cleistogamie</a:t>
            </a:r>
            <a:r>
              <a:rPr lang="fr-FR" dirty="0"/>
              <a:t> fréquente</a:t>
            </a:r>
          </a:p>
        </p:txBody>
      </p:sp>
    </p:spTree>
    <p:extLst>
      <p:ext uri="{BB962C8B-B14F-4D97-AF65-F5344CB8AC3E}">
        <p14:creationId xmlns:p14="http://schemas.microsoft.com/office/powerpoint/2010/main" val="106167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69462"/>
            <a:ext cx="18002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i="1" dirty="0" err="1"/>
              <a:t>Tuberaria</a:t>
            </a:r>
            <a:r>
              <a:rPr lang="fr-FR" b="1" i="1" dirty="0"/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1" y="1516022"/>
            <a:ext cx="3425957" cy="51389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79606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Formule comme </a:t>
            </a:r>
            <a:r>
              <a:rPr lang="fr-FR" i="1" dirty="0" err="1"/>
              <a:t>Helianthemu</a:t>
            </a:r>
            <a:r>
              <a:rPr lang="fr-FR" dirty="0" err="1"/>
              <a:t>m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79512" y="1165394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 souvent maculés</a:t>
            </a:r>
          </a:p>
          <a:p>
            <a:r>
              <a:rPr lang="fr-FR" dirty="0"/>
              <a:t>Rosette basale au début </a:t>
            </a:r>
          </a:p>
          <a:p>
            <a:r>
              <a:rPr lang="fr-FR" dirty="0"/>
              <a:t>Feuilles à 3 –5 nervures</a:t>
            </a:r>
          </a:p>
          <a:p>
            <a:r>
              <a:rPr lang="fr-FR" dirty="0"/>
              <a:t>Etamines sur 1 rang</a:t>
            </a:r>
          </a:p>
          <a:p>
            <a:r>
              <a:rPr lang="fr-FR" dirty="0"/>
              <a:t>Style nul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184" y="2428172"/>
            <a:ext cx="3528392" cy="423407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3851920" y="703729"/>
            <a:ext cx="38164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S. 2+ 3-  P . 5 – E. n  -( C . 3)</a:t>
            </a:r>
          </a:p>
        </p:txBody>
      </p:sp>
    </p:spTree>
    <p:extLst>
      <p:ext uri="{BB962C8B-B14F-4D97-AF65-F5344CB8AC3E}">
        <p14:creationId xmlns:p14="http://schemas.microsoft.com/office/powerpoint/2010/main" val="2514644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4"/>
          <a:stretch/>
        </p:blipFill>
        <p:spPr>
          <a:xfrm rot="5400000">
            <a:off x="6270518" y="-183924"/>
            <a:ext cx="2689558" cy="30574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455" y="2689557"/>
            <a:ext cx="1727297" cy="41579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807" y="3525223"/>
            <a:ext cx="3041193" cy="332541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368" y="-77399"/>
            <a:ext cx="2119085" cy="38683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043" y="181398"/>
            <a:ext cx="1839801" cy="30881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34967" y="5052503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586" y="3416524"/>
            <a:ext cx="2880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863785" y="2681079"/>
            <a:ext cx="3227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459649" y="2246210"/>
            <a:ext cx="3600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328673" y="6241828"/>
            <a:ext cx="3600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32117" y="5877031"/>
            <a:ext cx="3600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1784" y="3528375"/>
            <a:ext cx="2212345" cy="331910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852689" y="6426494"/>
            <a:ext cx="5040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7973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69289"/>
            <a:ext cx="914400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Plantes dominantes dans les espaces incendiés ou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      </a:t>
            </a:r>
            <a:r>
              <a:rPr lang="fr-FR" sz="2400" b="1" dirty="0" err="1">
                <a:solidFill>
                  <a:srgbClr val="C00000"/>
                </a:solidFill>
              </a:rPr>
              <a:t>paturés</a:t>
            </a:r>
            <a:r>
              <a:rPr lang="fr-FR" sz="2400" b="1" dirty="0">
                <a:solidFill>
                  <a:srgbClr val="C00000"/>
                </a:solidFill>
              </a:rPr>
              <a:t> par moutons et chèvres</a:t>
            </a:r>
          </a:p>
        </p:txBody>
      </p:sp>
      <p:pic>
        <p:nvPicPr>
          <p:cNvPr id="1026" name="Picture 2" descr="T:\Users\Geneviève\Pictures\archivage photos JLM\an 2018\mai\chypre\Photos flore jean-Luc et autres\7 Drousia 19\2 jeudi  19 après midi\P4191042 cistus monspeliensi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392" y="934020"/>
            <a:ext cx="8280920" cy="593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519" y="934020"/>
            <a:ext cx="9428081" cy="63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B75618-1040-4D33-BAB2-0D8D1A8684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0639" y="0"/>
            <a:ext cx="9637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48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2170</Words>
  <Application>Microsoft Office PowerPoint</Application>
  <PresentationFormat>Affichage à l'écran (4:3)</PresentationFormat>
  <Paragraphs>342</Paragraphs>
  <Slides>77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80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Geneviève macqueron</dc:creator>
  <cp:lastModifiedBy>jeanl</cp:lastModifiedBy>
  <cp:revision>450</cp:revision>
  <dcterms:created xsi:type="dcterms:W3CDTF">2021-06-14T19:28:35Z</dcterms:created>
  <dcterms:modified xsi:type="dcterms:W3CDTF">2022-03-30T06:47:50Z</dcterms:modified>
</cp:coreProperties>
</file>