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handoutMasterIdLst>
    <p:handoutMasterId r:id="rId62"/>
  </p:handoutMasterIdLst>
  <p:sldIdLst>
    <p:sldId id="256" r:id="rId2"/>
    <p:sldId id="257" r:id="rId3"/>
    <p:sldId id="258" r:id="rId4"/>
    <p:sldId id="352" r:id="rId5"/>
    <p:sldId id="268" r:id="rId6"/>
    <p:sldId id="272" r:id="rId7"/>
    <p:sldId id="269" r:id="rId8"/>
    <p:sldId id="270" r:id="rId9"/>
    <p:sldId id="273" r:id="rId10"/>
    <p:sldId id="275" r:id="rId11"/>
    <p:sldId id="279" r:id="rId12"/>
    <p:sldId id="280" r:id="rId13"/>
    <p:sldId id="277" r:id="rId14"/>
    <p:sldId id="281" r:id="rId15"/>
    <p:sldId id="282" r:id="rId16"/>
    <p:sldId id="348" r:id="rId17"/>
    <p:sldId id="374" r:id="rId18"/>
    <p:sldId id="354" r:id="rId19"/>
    <p:sldId id="355" r:id="rId20"/>
    <p:sldId id="356" r:id="rId21"/>
    <p:sldId id="357" r:id="rId22"/>
    <p:sldId id="359" r:id="rId23"/>
    <p:sldId id="360" r:id="rId24"/>
    <p:sldId id="361" r:id="rId25"/>
    <p:sldId id="358" r:id="rId26"/>
    <p:sldId id="372" r:id="rId27"/>
    <p:sldId id="373" r:id="rId28"/>
    <p:sldId id="371" r:id="rId29"/>
    <p:sldId id="369" r:id="rId30"/>
    <p:sldId id="375" r:id="rId31"/>
    <p:sldId id="344" r:id="rId32"/>
    <p:sldId id="345" r:id="rId33"/>
    <p:sldId id="349" r:id="rId34"/>
    <p:sldId id="350" r:id="rId35"/>
    <p:sldId id="351" r:id="rId36"/>
    <p:sldId id="346" r:id="rId37"/>
    <p:sldId id="353" r:id="rId38"/>
    <p:sldId id="331" r:id="rId39"/>
    <p:sldId id="332" r:id="rId40"/>
    <p:sldId id="335" r:id="rId41"/>
    <p:sldId id="336" r:id="rId42"/>
    <p:sldId id="334" r:id="rId43"/>
    <p:sldId id="310" r:id="rId44"/>
    <p:sldId id="311" r:id="rId45"/>
    <p:sldId id="314" r:id="rId46"/>
    <p:sldId id="312" r:id="rId47"/>
    <p:sldId id="313" r:id="rId48"/>
    <p:sldId id="318" r:id="rId49"/>
    <p:sldId id="319" r:id="rId50"/>
    <p:sldId id="320" r:id="rId51"/>
    <p:sldId id="321" r:id="rId52"/>
    <p:sldId id="376" r:id="rId53"/>
    <p:sldId id="264" r:id="rId54"/>
    <p:sldId id="267" r:id="rId55"/>
    <p:sldId id="265" r:id="rId56"/>
    <p:sldId id="259" r:id="rId57"/>
    <p:sldId id="260" r:id="rId58"/>
    <p:sldId id="261" r:id="rId59"/>
    <p:sldId id="377" r:id="rId6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076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4E3D6-1839-4982-A40E-F8DFB8B0BD2E}" type="datetimeFigureOut">
              <a:rPr lang="fr-FR" smtClean="0"/>
              <a:pPr/>
              <a:t>28/09/2023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19CB67-2484-4BA9-A86A-F4F66795205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EC10D1-6D22-4FE4-BA89-49004299762F}" type="datetimeFigureOut">
              <a:rPr lang="fr-FR" smtClean="0"/>
              <a:pPr/>
              <a:t>28/09/2023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24D15F-03D7-43C1-A199-50FC2E3B816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4D15F-03D7-43C1-A199-50FC2E3B816F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4D15F-03D7-43C1-A199-50FC2E3B816F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4D15F-03D7-43C1-A199-50FC2E3B816F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4D15F-03D7-43C1-A199-50FC2E3B816F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4D15F-03D7-43C1-A199-50FC2E3B816F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4D15F-03D7-43C1-A199-50FC2E3B816F}" type="slidenum">
              <a:rPr lang="fr-FR" smtClean="0"/>
              <a:pPr/>
              <a:t>19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4D15F-03D7-43C1-A199-50FC2E3B816F}" type="slidenum">
              <a:rPr lang="fr-FR" smtClean="0"/>
              <a:pPr/>
              <a:t>20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4D15F-03D7-43C1-A199-50FC2E3B816F}" type="slidenum">
              <a:rPr lang="fr-FR" smtClean="0"/>
              <a:pPr/>
              <a:t>21</a:t>
            </a:fld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4D15F-03D7-43C1-A199-50FC2E3B816F}" type="slidenum">
              <a:rPr lang="fr-FR" smtClean="0"/>
              <a:pPr/>
              <a:t>22</a:t>
            </a:fld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4D15F-03D7-43C1-A199-50FC2E3B816F}" type="slidenum">
              <a:rPr lang="fr-FR" smtClean="0"/>
              <a:pPr/>
              <a:t>23</a:t>
            </a:fld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4D15F-03D7-43C1-A199-50FC2E3B816F}" type="slidenum">
              <a:rPr lang="fr-FR" smtClean="0"/>
              <a:pPr/>
              <a:t>24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4D15F-03D7-43C1-A199-50FC2E3B816F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4D15F-03D7-43C1-A199-50FC2E3B816F}" type="slidenum">
              <a:rPr lang="fr-FR" smtClean="0"/>
              <a:pPr/>
              <a:t>25</a:t>
            </a:fld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4D15F-03D7-43C1-A199-50FC2E3B816F}" type="slidenum">
              <a:rPr lang="fr-FR" smtClean="0"/>
              <a:pPr/>
              <a:t>26</a:t>
            </a:fld>
            <a:endParaRPr 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Fleurs petites</a:t>
            </a:r>
            <a:r>
              <a:rPr lang="fr-FR" baseline="0" dirty="0"/>
              <a:t> sauf </a:t>
            </a:r>
            <a:r>
              <a:rPr lang="fr-FR" baseline="0" dirty="0" err="1"/>
              <a:t>nodosa</a:t>
            </a:r>
            <a:r>
              <a:rPr lang="fr-FR" baseline="0" dirty="0"/>
              <a:t>. 3 tétramères et 5 pentamères (rajouter </a:t>
            </a:r>
            <a:r>
              <a:rPr lang="fr-FR" baseline="0" dirty="0" err="1"/>
              <a:t>pilifera</a:t>
            </a:r>
            <a:r>
              <a:rPr lang="fr-FR" baseline="0" dirty="0"/>
              <a:t> et </a:t>
            </a:r>
            <a:r>
              <a:rPr lang="fr-FR" baseline="0" dirty="0" err="1"/>
              <a:t>nodosa</a:t>
            </a:r>
            <a:r>
              <a:rPr lang="fr-FR" baseline="0" dirty="0"/>
              <a:t>). Les pétales sont très variables ; souvent nuls ou rudimentaires (chez les tétramères + des pentamères).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4D15F-03D7-43C1-A199-50FC2E3B816F}" type="slidenum">
              <a:rPr lang="fr-FR" smtClean="0"/>
              <a:pPr/>
              <a:t>27</a:t>
            </a:fld>
            <a:endParaRPr 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4D15F-03D7-43C1-A199-50FC2E3B816F}" type="slidenum">
              <a:rPr lang="fr-FR" smtClean="0"/>
              <a:pPr/>
              <a:t>28</a:t>
            </a:fld>
            <a:endParaRPr lang="fr-F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4D15F-03D7-43C1-A199-50FC2E3B816F}" type="slidenum">
              <a:rPr lang="fr-FR" smtClean="0"/>
              <a:pPr/>
              <a:t>31</a:t>
            </a:fld>
            <a:endParaRPr lang="fr-F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4D15F-03D7-43C1-A199-50FC2E3B816F}" type="slidenum">
              <a:rPr lang="fr-FR" smtClean="0"/>
              <a:pPr/>
              <a:t>32</a:t>
            </a:fld>
            <a:endParaRPr lang="fr-F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4D15F-03D7-43C1-A199-50FC2E3B816F}" type="slidenum">
              <a:rPr lang="fr-FR" smtClean="0"/>
              <a:pPr/>
              <a:t>33</a:t>
            </a:fld>
            <a:endParaRPr lang="fr-F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4D15F-03D7-43C1-A199-50FC2E3B816F}" type="slidenum">
              <a:rPr lang="fr-FR" smtClean="0"/>
              <a:pPr/>
              <a:t>34</a:t>
            </a:fld>
            <a:endParaRPr lang="fr-F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4D15F-03D7-43C1-A199-50FC2E3B816F}" type="slidenum">
              <a:rPr lang="fr-FR" smtClean="0"/>
              <a:pPr/>
              <a:t>35</a:t>
            </a:fld>
            <a:endParaRPr lang="fr-F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4D15F-03D7-43C1-A199-50FC2E3B816F}" type="slidenum">
              <a:rPr lang="fr-FR" smtClean="0"/>
              <a:pPr/>
              <a:t>36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4D15F-03D7-43C1-A199-50FC2E3B816F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4D15F-03D7-43C1-A199-50FC2E3B816F}" type="slidenum">
              <a:rPr lang="fr-FR" smtClean="0"/>
              <a:pPr/>
              <a:t>38</a:t>
            </a:fld>
            <a:endParaRPr lang="fr-F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4D15F-03D7-43C1-A199-50FC2E3B816F}" type="slidenum">
              <a:rPr lang="fr-FR" smtClean="0"/>
              <a:pPr/>
              <a:t>39</a:t>
            </a:fld>
            <a:endParaRPr lang="fr-F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4D15F-03D7-43C1-A199-50FC2E3B816F}" type="slidenum">
              <a:rPr lang="fr-FR" smtClean="0"/>
              <a:pPr/>
              <a:t>40</a:t>
            </a:fld>
            <a:endParaRPr lang="fr-F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4D15F-03D7-43C1-A199-50FC2E3B816F}" type="slidenum">
              <a:rPr lang="fr-FR" smtClean="0"/>
              <a:pPr/>
              <a:t>41</a:t>
            </a:fld>
            <a:endParaRPr lang="fr-F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endParaRPr lang="fr-FR" b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4D15F-03D7-43C1-A199-50FC2E3B816F}" type="slidenum">
              <a:rPr lang="fr-FR" smtClean="0"/>
              <a:pPr/>
              <a:t>43</a:t>
            </a:fld>
            <a:endParaRPr lang="fr-F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4D15F-03D7-43C1-A199-50FC2E3B816F}" type="slidenum">
              <a:rPr lang="fr-FR" smtClean="0"/>
              <a:pPr/>
              <a:t>44</a:t>
            </a:fld>
            <a:endParaRPr lang="fr-F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4D15F-03D7-43C1-A199-50FC2E3B816F}" type="slidenum">
              <a:rPr lang="fr-FR" smtClean="0"/>
              <a:pPr/>
              <a:t>46</a:t>
            </a:fld>
            <a:endParaRPr lang="fr-F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4D15F-03D7-43C1-A199-50FC2E3B816F}" type="slidenum">
              <a:rPr lang="fr-FR" smtClean="0"/>
              <a:pPr/>
              <a:t>48</a:t>
            </a:fld>
            <a:endParaRPr lang="fr-F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4D15F-03D7-43C1-A199-50FC2E3B816F}" type="slidenum">
              <a:rPr lang="fr-FR" smtClean="0"/>
              <a:pPr/>
              <a:t>49</a:t>
            </a:fld>
            <a:endParaRPr lang="fr-F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4D15F-03D7-43C1-A199-50FC2E3B816F}" type="slidenum">
              <a:rPr lang="fr-FR" smtClean="0"/>
              <a:pPr/>
              <a:t>50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4D15F-03D7-43C1-A199-50FC2E3B816F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4D15F-03D7-43C1-A199-50FC2E3B816F}" type="slidenum">
              <a:rPr lang="fr-FR" smtClean="0"/>
              <a:pPr/>
              <a:t>53</a:t>
            </a:fld>
            <a:endParaRPr lang="fr-FR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4D15F-03D7-43C1-A199-50FC2E3B816F}" type="slidenum">
              <a:rPr lang="fr-FR" smtClean="0"/>
              <a:pPr/>
              <a:t>54</a:t>
            </a:fld>
            <a:endParaRPr lang="fr-FR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4D15F-03D7-43C1-A199-50FC2E3B816F}" type="slidenum">
              <a:rPr lang="fr-FR" smtClean="0"/>
              <a:pPr/>
              <a:t>55</a:t>
            </a:fld>
            <a:endParaRPr lang="fr-FR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4D15F-03D7-43C1-A199-50FC2E3B816F}" type="slidenum">
              <a:rPr lang="fr-FR" smtClean="0"/>
              <a:pPr/>
              <a:t>56</a:t>
            </a:fld>
            <a:endParaRPr lang="fr-FR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4D15F-03D7-43C1-A199-50FC2E3B816F}" type="slidenum">
              <a:rPr lang="fr-FR" smtClean="0"/>
              <a:pPr/>
              <a:t>57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4D15F-03D7-43C1-A199-50FC2E3B816F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4D15F-03D7-43C1-A199-50FC2E3B816F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4D15F-03D7-43C1-A199-50FC2E3B816F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4D15F-03D7-43C1-A199-50FC2E3B816F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4D15F-03D7-43C1-A199-50FC2E3B816F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4003D-ADC1-43D6-90F3-84710F1BA5CD}" type="datetimeFigureOut">
              <a:rPr lang="fr-FR" smtClean="0"/>
              <a:pPr/>
              <a:t>28/09/2023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BABAD-D6A8-4B05-84D8-79DD10064BA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4003D-ADC1-43D6-90F3-84710F1BA5CD}" type="datetimeFigureOut">
              <a:rPr lang="fr-FR" smtClean="0"/>
              <a:pPr/>
              <a:t>28/09/2023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BABAD-D6A8-4B05-84D8-79DD10064BA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4003D-ADC1-43D6-90F3-84710F1BA5CD}" type="datetimeFigureOut">
              <a:rPr lang="fr-FR" smtClean="0"/>
              <a:pPr/>
              <a:t>28/09/2023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BABAD-D6A8-4B05-84D8-79DD10064BA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4003D-ADC1-43D6-90F3-84710F1BA5CD}" type="datetimeFigureOut">
              <a:rPr lang="fr-FR" smtClean="0"/>
              <a:pPr/>
              <a:t>28/09/2023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BABAD-D6A8-4B05-84D8-79DD10064BA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4003D-ADC1-43D6-90F3-84710F1BA5CD}" type="datetimeFigureOut">
              <a:rPr lang="fr-FR" smtClean="0"/>
              <a:pPr/>
              <a:t>28/09/2023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BABAD-D6A8-4B05-84D8-79DD10064BA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4003D-ADC1-43D6-90F3-84710F1BA5CD}" type="datetimeFigureOut">
              <a:rPr lang="fr-FR" smtClean="0"/>
              <a:pPr/>
              <a:t>28/09/2023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BABAD-D6A8-4B05-84D8-79DD10064BA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4003D-ADC1-43D6-90F3-84710F1BA5CD}" type="datetimeFigureOut">
              <a:rPr lang="fr-FR" smtClean="0"/>
              <a:pPr/>
              <a:t>28/09/2023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BABAD-D6A8-4B05-84D8-79DD10064BA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4003D-ADC1-43D6-90F3-84710F1BA5CD}" type="datetimeFigureOut">
              <a:rPr lang="fr-FR" smtClean="0"/>
              <a:pPr/>
              <a:t>28/09/2023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BABAD-D6A8-4B05-84D8-79DD10064BA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4003D-ADC1-43D6-90F3-84710F1BA5CD}" type="datetimeFigureOut">
              <a:rPr lang="fr-FR" smtClean="0"/>
              <a:pPr/>
              <a:t>28/09/2023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BABAD-D6A8-4B05-84D8-79DD10064BA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4003D-ADC1-43D6-90F3-84710F1BA5CD}" type="datetimeFigureOut">
              <a:rPr lang="fr-FR" smtClean="0"/>
              <a:pPr/>
              <a:t>28/09/2023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BABAD-D6A8-4B05-84D8-79DD10064BA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4003D-ADC1-43D6-90F3-84710F1BA5CD}" type="datetimeFigureOut">
              <a:rPr lang="fr-FR" smtClean="0"/>
              <a:pPr/>
              <a:t>28/09/2023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BABAD-D6A8-4B05-84D8-79DD10064BA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4003D-ADC1-43D6-90F3-84710F1BA5CD}" type="datetimeFigureOut">
              <a:rPr lang="fr-FR" smtClean="0"/>
              <a:pPr/>
              <a:t>28/09/2023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BABAD-D6A8-4B05-84D8-79DD10064BA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3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6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1.jpeg"/><Relationship Id="rId4" Type="http://schemas.openxmlformats.org/officeDocument/2006/relationships/image" Target="../media/image90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jpeg"/><Relationship Id="rId5" Type="http://schemas.openxmlformats.org/officeDocument/2006/relationships/image" Target="../media/image94.jpeg"/><Relationship Id="rId4" Type="http://schemas.openxmlformats.org/officeDocument/2006/relationships/image" Target="../media/image9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9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1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5.jpeg"/><Relationship Id="rId4" Type="http://schemas.openxmlformats.org/officeDocument/2006/relationships/image" Target="../media/image104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7.jpe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Cerastium arvense 1.JPG"/>
          <p:cNvPicPr>
            <a:picLocks noChangeAspect="1"/>
          </p:cNvPicPr>
          <p:nvPr/>
        </p:nvPicPr>
        <p:blipFill>
          <a:blip r:embed="rId3" cstate="screen">
            <a:lum bright="-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re 1"/>
          <p:cNvSpPr txBox="1">
            <a:spLocks/>
          </p:cNvSpPr>
          <p:nvPr/>
        </p:nvSpPr>
        <p:spPr>
          <a:xfrm>
            <a:off x="827584" y="1412777"/>
            <a:ext cx="7560840" cy="79208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</a:t>
            </a:r>
            <a:r>
              <a:rPr kumimoji="0" lang="fr-FR" sz="40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famille des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FR" sz="4000" b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Caryophyllaceae</a:t>
            </a:r>
            <a:r>
              <a:rPr kumimoji="0" lang="fr-FR" sz="40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(3</a:t>
            </a:r>
            <a:r>
              <a:rPr lang="fr-FR" sz="4000" b="1" dirty="0">
                <a:latin typeface="+mj-lt"/>
                <a:ea typeface="+mj-ea"/>
                <a:cs typeface="+mj-cs"/>
              </a:rPr>
              <a:t>)</a:t>
            </a:r>
            <a:endParaRPr kumimoji="0" lang="fr-FR" sz="40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1371600" y="2348880"/>
            <a:ext cx="6400800" cy="2016224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Ateliers de perfectionnement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Société Linnéenne de Lyon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Véronique Guérin-</a:t>
            </a:r>
            <a:r>
              <a:rPr kumimoji="0" lang="fr-FR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Faublée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79512" y="5818038"/>
            <a:ext cx="5608523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b="1" i="1" dirty="0"/>
              <a:t>Pour les photos, merci aux contributeurs de </a:t>
            </a:r>
            <a:r>
              <a:rPr lang="fr-FR" b="1" i="1" dirty="0" err="1"/>
              <a:t>TelaBotanica</a:t>
            </a:r>
            <a:endParaRPr lang="fr-FR" b="1" i="1" dirty="0"/>
          </a:p>
          <a:p>
            <a:r>
              <a:rPr lang="fr-FR" b="1" i="1" dirty="0"/>
              <a:t>En particulier Liliane et Didier </a:t>
            </a:r>
            <a:r>
              <a:rPr lang="fr-FR" b="1" i="1" dirty="0" err="1"/>
              <a:t>Roubaudi</a:t>
            </a:r>
            <a:endParaRPr lang="fr-FR" b="1" i="1" dirty="0"/>
          </a:p>
          <a:p>
            <a:r>
              <a:rPr lang="fr-FR" b="1" i="1" dirty="0"/>
              <a:t>Et à Franck Le Driant (</a:t>
            </a:r>
            <a:r>
              <a:rPr lang="fr-FR" b="1" i="1" dirty="0" err="1"/>
              <a:t>FloreAlpes</a:t>
            </a:r>
            <a:r>
              <a:rPr lang="fr-FR" b="1" i="1" dirty="0"/>
              <a:t>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11560" y="188640"/>
            <a:ext cx="3312368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Le genre </a:t>
            </a:r>
            <a:r>
              <a:rPr lang="fr-FR" sz="2400" b="1" i="1" dirty="0" err="1"/>
              <a:t>Holosteum</a:t>
            </a:r>
            <a:r>
              <a:rPr lang="fr-FR" sz="2400" b="1" i="1" dirty="0"/>
              <a:t> </a:t>
            </a:r>
            <a:r>
              <a:rPr lang="fr-FR" sz="2400" b="1" dirty="0"/>
              <a:t>(2)</a:t>
            </a:r>
            <a:endParaRPr lang="fr-FR" sz="2400" dirty="0"/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>
          <a:xfrm>
            <a:off x="4355976" y="1412776"/>
            <a:ext cx="4608512" cy="14127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2000" b="1" noProof="0" dirty="0"/>
              <a:t>Inflorescence en </a:t>
            </a:r>
            <a:r>
              <a:rPr lang="fr-FR" sz="2000" b="1" noProof="0" dirty="0">
                <a:solidFill>
                  <a:srgbClr val="FF0000"/>
                </a:solidFill>
              </a:rPr>
              <a:t>fausse ombelle </a:t>
            </a:r>
            <a:r>
              <a:rPr lang="fr-FR" sz="2000" b="1" noProof="0" dirty="0"/>
              <a:t>longuement pédonculée, à </a:t>
            </a:r>
            <a:r>
              <a:rPr lang="fr-FR" sz="2000" b="1" noProof="0" dirty="0">
                <a:solidFill>
                  <a:srgbClr val="FF0000"/>
                </a:solidFill>
              </a:rPr>
              <a:t>pédicelles inégaux</a:t>
            </a:r>
            <a:r>
              <a:rPr lang="fr-FR" sz="2000" b="1" noProof="0" dirty="0"/>
              <a:t> réfléchis après l’anthèse puis redressés quand les fruits sont mûrs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Image 4" descr="Holosteum umbellatum Franck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908720"/>
            <a:ext cx="3795130" cy="5688632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7308304" y="1412776"/>
            <a:ext cx="100811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3419872" y="6334780"/>
            <a:ext cx="1363963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dirty="0"/>
              <a:t>Franck Le Driant</a:t>
            </a:r>
          </a:p>
          <a:p>
            <a:r>
              <a:rPr lang="fr-FR" sz="1400" dirty="0"/>
              <a:t>@</a:t>
            </a:r>
            <a:r>
              <a:rPr lang="fr-FR" sz="1400" dirty="0" err="1"/>
              <a:t>FloreAlpes</a:t>
            </a:r>
            <a:endParaRPr lang="fr-FR" sz="1400" dirty="0"/>
          </a:p>
        </p:txBody>
      </p:sp>
      <p:sp>
        <p:nvSpPr>
          <p:cNvPr id="9" name="ZoneTexte 8"/>
          <p:cNvSpPr txBox="1"/>
          <p:nvPr/>
        </p:nvSpPr>
        <p:spPr>
          <a:xfrm>
            <a:off x="179512" y="908720"/>
            <a:ext cx="145264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600" b="1" i="1" dirty="0"/>
              <a:t>H. </a:t>
            </a:r>
            <a:r>
              <a:rPr lang="fr-FR" sz="1600" b="1" i="1" dirty="0" err="1"/>
              <a:t>umbellatum</a:t>
            </a:r>
            <a:endParaRPr lang="fr-FR" sz="1600" b="1" i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23528" y="447055"/>
            <a:ext cx="3312368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Le genre </a:t>
            </a:r>
            <a:r>
              <a:rPr lang="fr-FR" sz="2400" b="1" i="1" dirty="0" err="1"/>
              <a:t>Holosteum</a:t>
            </a:r>
            <a:r>
              <a:rPr lang="fr-FR" sz="2400" b="1" i="1" dirty="0"/>
              <a:t> </a:t>
            </a:r>
            <a:r>
              <a:rPr lang="fr-FR" sz="2400" b="1" dirty="0"/>
              <a:t>(3)</a:t>
            </a:r>
            <a:endParaRPr lang="fr-FR" sz="2400" dirty="0"/>
          </a:p>
        </p:txBody>
      </p:sp>
      <p:pic>
        <p:nvPicPr>
          <p:cNvPr id="5" name="Image 4" descr="Holosteum Breistrofferi Franck 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6512" y="2420888"/>
            <a:ext cx="5112568" cy="4464496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4211960" y="6362164"/>
            <a:ext cx="1363963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dirty="0"/>
              <a:t>Franck Le Driant</a:t>
            </a:r>
          </a:p>
          <a:p>
            <a:r>
              <a:rPr lang="fr-FR" sz="1400" dirty="0"/>
              <a:t>@</a:t>
            </a:r>
            <a:r>
              <a:rPr lang="fr-FR" sz="1400" dirty="0" err="1"/>
              <a:t>FloreAlpes</a:t>
            </a:r>
            <a:endParaRPr lang="fr-FR" sz="1400" dirty="0"/>
          </a:p>
        </p:txBody>
      </p:sp>
      <p:sp>
        <p:nvSpPr>
          <p:cNvPr id="8" name="ZoneTexte 7"/>
          <p:cNvSpPr txBox="1"/>
          <p:nvPr/>
        </p:nvSpPr>
        <p:spPr>
          <a:xfrm>
            <a:off x="-36512" y="2276872"/>
            <a:ext cx="1430007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600" b="1" i="1" dirty="0"/>
              <a:t>H. </a:t>
            </a:r>
            <a:r>
              <a:rPr lang="fr-FR" sz="1600" b="1" i="1" dirty="0" err="1"/>
              <a:t>breistrofferi</a:t>
            </a:r>
            <a:endParaRPr lang="fr-FR" sz="1600" b="1" i="1" dirty="0"/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>
          <a:xfrm>
            <a:off x="3995936" y="0"/>
            <a:ext cx="5148064" cy="27089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2000" b="1" noProof="0" dirty="0"/>
              <a:t>Petites </a:t>
            </a:r>
            <a:r>
              <a:rPr lang="fr-FR" sz="2000" b="1" noProof="0" dirty="0">
                <a:solidFill>
                  <a:srgbClr val="FF0000"/>
                </a:solidFill>
              </a:rPr>
              <a:t>fleurs pentamères</a:t>
            </a:r>
            <a:endParaRPr kumimoji="0" lang="fr-FR" sz="20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2000" b="1" noProof="0" dirty="0"/>
              <a:t>5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sépales libres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000" b="1" dirty="0"/>
              <a:t>5 </a:t>
            </a:r>
            <a:r>
              <a:rPr lang="fr-FR" sz="2000" b="1" dirty="0">
                <a:solidFill>
                  <a:srgbClr val="FF0000"/>
                </a:solidFill>
              </a:rPr>
              <a:t>pétales sinués denticulés </a:t>
            </a:r>
            <a:r>
              <a:rPr lang="fr-FR" sz="2000" b="1" dirty="0"/>
              <a:t>blancs parfois rosés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000" b="1" dirty="0"/>
              <a:t>Etamines </a:t>
            </a:r>
            <a:r>
              <a:rPr lang="fr-FR" sz="2000" i="1" dirty="0"/>
              <a:t>H. </a:t>
            </a:r>
            <a:r>
              <a:rPr lang="fr-FR" sz="2000" i="1" dirty="0" err="1"/>
              <a:t>umbellatum</a:t>
            </a:r>
            <a:r>
              <a:rPr lang="fr-FR" sz="2000" i="1" dirty="0"/>
              <a:t> </a:t>
            </a:r>
            <a:r>
              <a:rPr lang="fr-FR" sz="2000" dirty="0"/>
              <a:t>3-5, </a:t>
            </a:r>
            <a:r>
              <a:rPr lang="fr-FR" sz="2000" i="1" dirty="0"/>
              <a:t>H. </a:t>
            </a:r>
            <a:r>
              <a:rPr lang="fr-FR" sz="2000" i="1" dirty="0" err="1"/>
              <a:t>breistrofferi</a:t>
            </a:r>
            <a:r>
              <a:rPr lang="fr-FR" sz="2000" i="1" dirty="0"/>
              <a:t> </a:t>
            </a:r>
            <a:r>
              <a:rPr lang="fr-FR" sz="2000" dirty="0"/>
              <a:t>(7) 10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000" b="1" dirty="0"/>
              <a:t>Ovaire supère uniloculaire ; </a:t>
            </a:r>
            <a:r>
              <a:rPr lang="fr-FR" sz="2000" b="1" dirty="0">
                <a:solidFill>
                  <a:srgbClr val="FF0000"/>
                </a:solidFill>
              </a:rPr>
              <a:t>3 styles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11560" y="188640"/>
            <a:ext cx="3312368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Le genre </a:t>
            </a:r>
            <a:r>
              <a:rPr lang="fr-FR" sz="2400" b="1" i="1" dirty="0" err="1"/>
              <a:t>Holosteum</a:t>
            </a:r>
            <a:r>
              <a:rPr lang="fr-FR" sz="2400" b="1" i="1" dirty="0"/>
              <a:t> </a:t>
            </a:r>
            <a:r>
              <a:rPr lang="fr-FR" sz="2400" b="1" dirty="0"/>
              <a:t>(4)</a:t>
            </a:r>
            <a:endParaRPr lang="fr-FR" sz="2400" dirty="0"/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>
          <a:xfrm>
            <a:off x="4716016" y="144016"/>
            <a:ext cx="3744416" cy="8367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Capsule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fr-FR" sz="2000" b="1" noProof="0" dirty="0"/>
              <a:t>cylindrique &gt; calice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2000" b="1" noProof="0" dirty="0">
                <a:solidFill>
                  <a:srgbClr val="FF0000"/>
                </a:solidFill>
              </a:rPr>
              <a:t>6 dents révolutées</a:t>
            </a:r>
            <a:endParaRPr kumimoji="0" lang="fr-FR" sz="2000" b="1" i="0" u="none" strike="noStrike" kern="1200" cap="none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Image 3" descr="Holosteum Breistrofferi Franck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4936" y="954360"/>
            <a:ext cx="3924300" cy="5715000"/>
          </a:xfrm>
          <a:prstGeom prst="rect">
            <a:avLst/>
          </a:prstGeom>
        </p:spPr>
      </p:pic>
      <p:pic>
        <p:nvPicPr>
          <p:cNvPr id="5" name="Image 4" descr="Holosteum Breistrofferi Franck 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9912" y="1430610"/>
            <a:ext cx="3352800" cy="523875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027512" y="1052736"/>
            <a:ext cx="1430007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600" b="1" i="1" dirty="0"/>
              <a:t>H. </a:t>
            </a:r>
            <a:r>
              <a:rPr lang="fr-FR" sz="1600" b="1" i="1" dirty="0" err="1"/>
              <a:t>breistrofferi</a:t>
            </a:r>
            <a:endParaRPr lang="fr-FR" sz="1600" b="1" i="1" dirty="0"/>
          </a:p>
        </p:txBody>
      </p:sp>
      <p:sp>
        <p:nvSpPr>
          <p:cNvPr id="7" name="ZoneTexte 6"/>
          <p:cNvSpPr txBox="1"/>
          <p:nvPr/>
        </p:nvSpPr>
        <p:spPr>
          <a:xfrm>
            <a:off x="0" y="6334780"/>
            <a:ext cx="1363963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dirty="0"/>
              <a:t>Franck Le Driant</a:t>
            </a:r>
          </a:p>
          <a:p>
            <a:r>
              <a:rPr lang="fr-FR" sz="1400" dirty="0"/>
              <a:t>@</a:t>
            </a:r>
            <a:r>
              <a:rPr lang="fr-FR" sz="1400" dirty="0" err="1"/>
              <a:t>FloreAlpes</a:t>
            </a:r>
            <a:endParaRPr lang="fr-FR" sz="1400" dirty="0"/>
          </a:p>
        </p:txBody>
      </p:sp>
      <p:pic>
        <p:nvPicPr>
          <p:cNvPr id="8" name="Image 7" descr="DSCN0030.JPG"/>
          <p:cNvPicPr>
            <a:picLocks noChangeAspect="1"/>
          </p:cNvPicPr>
          <p:nvPr/>
        </p:nvPicPr>
        <p:blipFill>
          <a:blip r:embed="rId5" cstate="screen">
            <a:lum bright="-2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6815594" y="4497774"/>
            <a:ext cx="2283326" cy="201798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7308304" y="3861048"/>
            <a:ext cx="145264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600" b="1" i="1" dirty="0"/>
              <a:t>H. </a:t>
            </a:r>
            <a:r>
              <a:rPr lang="fr-FR" sz="1600" b="1" i="1" dirty="0" err="1"/>
              <a:t>umbellatum</a:t>
            </a:r>
            <a:endParaRPr lang="fr-FR" sz="1600" b="1" i="1" dirty="0"/>
          </a:p>
        </p:txBody>
      </p:sp>
      <p:sp>
        <p:nvSpPr>
          <p:cNvPr id="10" name="ZoneTexte 9"/>
          <p:cNvSpPr txBox="1"/>
          <p:nvPr/>
        </p:nvSpPr>
        <p:spPr>
          <a:xfrm>
            <a:off x="8172400" y="6453336"/>
            <a:ext cx="85119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dirty="0"/>
              <a:t>V. Guérin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Holosteum umbellatum dessin Wikiped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3" y="0"/>
            <a:ext cx="4481465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6228184" y="3212976"/>
            <a:ext cx="190462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b="1" dirty="0"/>
              <a:t>Pétales denticulés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228184" y="4005064"/>
            <a:ext cx="89543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b="1" dirty="0"/>
              <a:t>3 styles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6228184" y="4726885"/>
            <a:ext cx="194200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b="1" dirty="0"/>
              <a:t>Capsule </a:t>
            </a:r>
          </a:p>
          <a:p>
            <a:r>
              <a:rPr lang="fr-FR" b="1" dirty="0"/>
              <a:t>6 dents révolutées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6228184" y="2339588"/>
            <a:ext cx="201622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1" dirty="0"/>
              <a:t>"Ombelle"  à pédicelles inégaux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6084168" y="260648"/>
            <a:ext cx="2088232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i="1" dirty="0" err="1"/>
              <a:t>Holosteum</a:t>
            </a:r>
            <a:endParaRPr lang="fr-FR" sz="2400" b="1" i="1" dirty="0"/>
          </a:p>
        </p:txBody>
      </p:sp>
      <p:sp>
        <p:nvSpPr>
          <p:cNvPr id="10" name="ZoneTexte 9"/>
          <p:cNvSpPr txBox="1"/>
          <p:nvPr/>
        </p:nvSpPr>
        <p:spPr>
          <a:xfrm>
            <a:off x="6300192" y="836712"/>
            <a:ext cx="1765227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000" b="1" i="1" dirty="0"/>
              <a:t>H. </a:t>
            </a:r>
            <a:r>
              <a:rPr lang="fr-FR" sz="2000" b="1" i="1" dirty="0" err="1"/>
              <a:t>umbellatum</a:t>
            </a:r>
            <a:endParaRPr lang="fr-FR" sz="2000" b="1" i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Bufonia perennis Franck 2.jp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tretch>
            <a:fillRect/>
          </a:stretch>
        </p:blipFill>
        <p:spPr>
          <a:xfrm>
            <a:off x="467544" y="2060848"/>
            <a:ext cx="3104307" cy="4653136"/>
          </a:xfrm>
          <a:prstGeom prst="rect">
            <a:avLst/>
          </a:prstGeom>
        </p:spPr>
      </p:pic>
      <p:sp>
        <p:nvSpPr>
          <p:cNvPr id="2" name="Espace réservé du contenu 2"/>
          <p:cNvSpPr txBox="1">
            <a:spLocks/>
          </p:cNvSpPr>
          <p:nvPr/>
        </p:nvSpPr>
        <p:spPr>
          <a:xfrm>
            <a:off x="4644008" y="116632"/>
            <a:ext cx="3600400" cy="6480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2000" dirty="0"/>
              <a:t>4 </a:t>
            </a:r>
            <a:r>
              <a:rPr kumimoji="0" lang="fr-FR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 ≈ 20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2000" dirty="0"/>
              <a:t>Méditerranéen → Asie occidentale</a:t>
            </a:r>
            <a:endParaRPr kumimoji="0" lang="fr-FR" sz="20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>
          <a:xfrm>
            <a:off x="395536" y="908720"/>
            <a:ext cx="6336704" cy="43204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2000" b="1" dirty="0">
                <a:solidFill>
                  <a:srgbClr val="FF0000"/>
                </a:solidFill>
              </a:rPr>
              <a:t>Plantes</a:t>
            </a:r>
            <a:r>
              <a:rPr lang="fr-FR" sz="2000" b="1" dirty="0"/>
              <a:t> herbacées grêles, annuelles ou vivaces, glabres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611560" y="188640"/>
            <a:ext cx="2952328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Le genre </a:t>
            </a:r>
            <a:r>
              <a:rPr lang="fr-FR" sz="2400" b="1" i="1" dirty="0" err="1"/>
              <a:t>Bufonia</a:t>
            </a:r>
            <a:r>
              <a:rPr lang="fr-FR" sz="2400" b="1" i="1" dirty="0"/>
              <a:t> </a:t>
            </a:r>
            <a:r>
              <a:rPr lang="fr-FR" sz="2400" b="1" dirty="0"/>
              <a:t>(1)</a:t>
            </a:r>
            <a:endParaRPr lang="fr-FR" sz="2400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395536" y="1412776"/>
            <a:ext cx="5472608" cy="5040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2000" b="1" dirty="0">
                <a:solidFill>
                  <a:srgbClr val="FF0000"/>
                </a:solidFill>
              </a:rPr>
              <a:t>Feuilles linéaires soudées en gaine à leur base </a:t>
            </a:r>
            <a:endParaRPr kumimoji="0" lang="fr-FR" sz="2000" i="0" u="none" strike="noStrike" kern="1200" cap="none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75507" y="2060848"/>
            <a:ext cx="110479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600" i="1" dirty="0"/>
              <a:t>B. </a:t>
            </a:r>
            <a:r>
              <a:rPr lang="fr-FR" sz="1600" i="1" dirty="0" err="1"/>
              <a:t>perennis</a:t>
            </a:r>
            <a:endParaRPr lang="fr-FR" sz="1600" i="1" dirty="0"/>
          </a:p>
        </p:txBody>
      </p:sp>
      <p:sp>
        <p:nvSpPr>
          <p:cNvPr id="7" name="ZoneTexte 6"/>
          <p:cNvSpPr txBox="1"/>
          <p:nvPr/>
        </p:nvSpPr>
        <p:spPr>
          <a:xfrm>
            <a:off x="0" y="6362164"/>
            <a:ext cx="1363963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dirty="0"/>
              <a:t>Franck Le Driant</a:t>
            </a:r>
          </a:p>
          <a:p>
            <a:r>
              <a:rPr lang="fr-FR" sz="1400" dirty="0"/>
              <a:t>@</a:t>
            </a:r>
            <a:r>
              <a:rPr lang="fr-FR" sz="1400" dirty="0" err="1"/>
              <a:t>FloreAlpes</a:t>
            </a:r>
            <a:endParaRPr lang="fr-FR" sz="1400" dirty="0"/>
          </a:p>
        </p:txBody>
      </p:sp>
      <p:pic>
        <p:nvPicPr>
          <p:cNvPr id="9" name="Image 8" descr="Bufonia paniculata Franck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8314" y="2060848"/>
            <a:ext cx="3033937" cy="4608512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4075907" y="2060848"/>
            <a:ext cx="127349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600" i="1" dirty="0"/>
              <a:t>B. </a:t>
            </a:r>
            <a:r>
              <a:rPr lang="fr-FR" sz="1600" i="1" dirty="0" err="1"/>
              <a:t>paniculata</a:t>
            </a:r>
            <a:endParaRPr lang="fr-FR" sz="1600" i="1" dirty="0"/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6551712" y="1556792"/>
            <a:ext cx="2592288" cy="7647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2000" b="1" noProof="0" dirty="0">
                <a:solidFill>
                  <a:srgbClr val="FF0000"/>
                </a:solidFill>
              </a:rPr>
              <a:t>Panicules de cymes </a:t>
            </a:r>
            <a:r>
              <a:rPr lang="fr-FR" sz="2000" b="1" noProof="0" dirty="0" err="1"/>
              <a:t>monochasiales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436096" y="188640"/>
            <a:ext cx="2952328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Le genre </a:t>
            </a:r>
            <a:r>
              <a:rPr lang="fr-FR" sz="2400" b="1" i="1" dirty="0" err="1"/>
              <a:t>Bufonia</a:t>
            </a:r>
            <a:r>
              <a:rPr lang="fr-FR" sz="2400" b="1" i="1" dirty="0"/>
              <a:t> </a:t>
            </a:r>
            <a:r>
              <a:rPr lang="fr-FR" sz="2400" b="1" dirty="0"/>
              <a:t>(2)</a:t>
            </a:r>
            <a:endParaRPr lang="fr-FR" sz="2400" dirty="0"/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>
          <a:xfrm>
            <a:off x="107504" y="260648"/>
            <a:ext cx="4392488" cy="25202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2000" b="1" u="sng" dirty="0">
                <a:solidFill>
                  <a:srgbClr val="FF0000"/>
                </a:solidFill>
              </a:rPr>
              <a:t>Fleurs </a:t>
            </a:r>
            <a:r>
              <a:rPr lang="fr-FR" sz="2000" b="1" u="sng" dirty="0" err="1">
                <a:solidFill>
                  <a:srgbClr val="FF0000"/>
                </a:solidFill>
              </a:rPr>
              <a:t>crytiques</a:t>
            </a:r>
            <a:r>
              <a:rPr lang="fr-FR" sz="2000" b="1" u="sng" dirty="0">
                <a:solidFill>
                  <a:srgbClr val="FF0000"/>
                </a:solidFill>
              </a:rPr>
              <a:t> ; </a:t>
            </a:r>
            <a:r>
              <a:rPr lang="fr-FR" sz="2000" b="1" u="sng" dirty="0" err="1">
                <a:solidFill>
                  <a:srgbClr val="FF0000"/>
                </a:solidFill>
              </a:rPr>
              <a:t>cléistogamie</a:t>
            </a:r>
            <a:r>
              <a:rPr lang="fr-FR" sz="2000" b="1" u="sng" dirty="0">
                <a:solidFill>
                  <a:srgbClr val="FF0000"/>
                </a:solidFill>
              </a:rPr>
              <a:t> fréquente</a:t>
            </a:r>
            <a:endParaRPr kumimoji="0" lang="fr-FR" sz="20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000" b="1" dirty="0"/>
              <a:t>Petites </a:t>
            </a:r>
            <a:r>
              <a:rPr lang="fr-FR" sz="2000" b="1" dirty="0">
                <a:solidFill>
                  <a:srgbClr val="FF0000"/>
                </a:solidFill>
              </a:rPr>
              <a:t>fleurs</a:t>
            </a:r>
            <a:r>
              <a:rPr lang="fr-FR" sz="2000" b="1" dirty="0"/>
              <a:t> blanches </a:t>
            </a:r>
            <a:r>
              <a:rPr lang="fr-FR" sz="2000" b="1" u="sng" dirty="0">
                <a:solidFill>
                  <a:srgbClr val="FF0000"/>
                </a:solidFill>
              </a:rPr>
              <a:t>tétramères</a:t>
            </a:r>
            <a:endParaRPr kumimoji="0" lang="fr-FR" sz="20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2000" b="1" dirty="0"/>
              <a:t>4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sépales libres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000" b="1" dirty="0"/>
              <a:t>4 </a:t>
            </a:r>
            <a:r>
              <a:rPr lang="fr-FR" sz="2000" b="1" dirty="0">
                <a:solidFill>
                  <a:srgbClr val="FF0000"/>
                </a:solidFill>
              </a:rPr>
              <a:t>pétales</a:t>
            </a:r>
            <a:r>
              <a:rPr lang="fr-FR" sz="2000" b="1" dirty="0"/>
              <a:t> entiers ou à peine bidentés </a:t>
            </a:r>
            <a:r>
              <a:rPr lang="fr-FR" sz="2000" b="1" dirty="0">
                <a:solidFill>
                  <a:srgbClr val="FF0000"/>
                </a:solidFill>
              </a:rPr>
              <a:t>&lt; sépales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000" b="1" dirty="0">
                <a:solidFill>
                  <a:srgbClr val="FF0000"/>
                </a:solidFill>
              </a:rPr>
              <a:t>2-4 ou 8 étamines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000" b="1" dirty="0"/>
              <a:t>Ovaire supère uniloculaire ; </a:t>
            </a:r>
            <a:r>
              <a:rPr lang="fr-FR" sz="2000" b="1" dirty="0">
                <a:solidFill>
                  <a:srgbClr val="FF0000"/>
                </a:solidFill>
              </a:rPr>
              <a:t>2 styles</a:t>
            </a:r>
          </a:p>
        </p:txBody>
      </p:sp>
      <p:pic>
        <p:nvPicPr>
          <p:cNvPr id="4" name="Image 3" descr="Bufonia perennis H Tinguy.jpg"/>
          <p:cNvPicPr>
            <a:picLocks noChangeAspect="1"/>
          </p:cNvPicPr>
          <p:nvPr/>
        </p:nvPicPr>
        <p:blipFill>
          <a:blip r:embed="rId3" cstate="screen">
            <a:lum bright="-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3096343"/>
            <a:ext cx="4572001" cy="3429001"/>
          </a:xfrm>
          <a:prstGeom prst="rect">
            <a:avLst/>
          </a:prstGeom>
        </p:spPr>
      </p:pic>
      <p:pic>
        <p:nvPicPr>
          <p:cNvPr id="5" name="Image 4" descr="Bufonia perennis Sylvain Piry.jpg"/>
          <p:cNvPicPr>
            <a:picLocks noChangeAspect="1"/>
          </p:cNvPicPr>
          <p:nvPr/>
        </p:nvPicPr>
        <p:blipFill>
          <a:blip r:embed="rId4" cstate="screen">
            <a:lum bright="-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16016" y="2832560"/>
            <a:ext cx="4427984" cy="402544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139952" y="2780928"/>
            <a:ext cx="110479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600" i="1" dirty="0"/>
              <a:t>B. </a:t>
            </a:r>
            <a:r>
              <a:rPr lang="fr-FR" sz="1600" i="1" dirty="0" err="1"/>
              <a:t>perennis</a:t>
            </a:r>
            <a:endParaRPr lang="fr-FR" sz="1600" i="1" dirty="0"/>
          </a:p>
        </p:txBody>
      </p:sp>
      <p:sp>
        <p:nvSpPr>
          <p:cNvPr id="7" name="ZoneTexte 6"/>
          <p:cNvSpPr txBox="1"/>
          <p:nvPr/>
        </p:nvSpPr>
        <p:spPr>
          <a:xfrm>
            <a:off x="4716016" y="6550223"/>
            <a:ext cx="100950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dirty="0"/>
              <a:t>Sylvain </a:t>
            </a:r>
            <a:r>
              <a:rPr lang="fr-FR" sz="1400" dirty="0" err="1"/>
              <a:t>Piry</a:t>
            </a:r>
            <a:endParaRPr lang="fr-FR" sz="1400" dirty="0"/>
          </a:p>
        </p:txBody>
      </p:sp>
      <p:sp>
        <p:nvSpPr>
          <p:cNvPr id="10" name="ZoneTexte 9"/>
          <p:cNvSpPr txBox="1"/>
          <p:nvPr/>
        </p:nvSpPr>
        <p:spPr>
          <a:xfrm>
            <a:off x="0" y="6237312"/>
            <a:ext cx="125707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dirty="0"/>
              <a:t>Hugues </a:t>
            </a:r>
            <a:r>
              <a:rPr lang="fr-FR" sz="1400" dirty="0" err="1"/>
              <a:t>Tinguy</a:t>
            </a:r>
            <a:endParaRPr lang="fr-FR" sz="1400" dirty="0"/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6300192" y="764704"/>
            <a:ext cx="2736304" cy="12241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Capsule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fr-FR" sz="2000" b="1" dirty="0"/>
              <a:t>comprimée membraneuse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valves entières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2000" b="1" noProof="0" dirty="0">
                <a:solidFill>
                  <a:srgbClr val="FF0000"/>
                </a:solidFill>
              </a:rPr>
              <a:t>1(2) graine</a:t>
            </a:r>
            <a:endParaRPr kumimoji="0" lang="fr-FR" sz="2000" b="1" i="0" u="none" strike="noStrike" kern="1200" cap="none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Image 11" descr="capsule paniculata.jpg"/>
          <p:cNvPicPr>
            <a:picLocks noChangeAspect="1"/>
          </p:cNvPicPr>
          <p:nvPr/>
        </p:nvPicPr>
        <p:blipFill>
          <a:blip r:embed="rId5" cstate="screen">
            <a:lum bright="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0" y="836712"/>
            <a:ext cx="1656184" cy="1656184"/>
          </a:xfrm>
          <a:prstGeom prst="round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5796136" y="1916832"/>
            <a:ext cx="127349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600" i="1" dirty="0"/>
              <a:t>B. </a:t>
            </a:r>
            <a:r>
              <a:rPr lang="fr-FR" sz="1600" i="1" dirty="0" err="1"/>
              <a:t>paniculata</a:t>
            </a:r>
            <a:endParaRPr lang="fr-FR" sz="1600" i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5838808" y="2204864"/>
            <a:ext cx="2045560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dirty="0"/>
              <a:t>P. </a:t>
            </a:r>
            <a:r>
              <a:rPr lang="fr-FR" sz="1400" dirty="0" err="1"/>
              <a:t>Jauzein</a:t>
            </a:r>
            <a:endParaRPr lang="fr-FR" sz="1400" dirty="0"/>
          </a:p>
          <a:p>
            <a:r>
              <a:rPr lang="fr-FR" sz="1400" dirty="0"/>
              <a:t>Flore des champs cultivés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oste Bufonia panicula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2" y="0"/>
            <a:ext cx="5715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084168" y="260648"/>
            <a:ext cx="2088232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i="1" dirty="0" err="1"/>
              <a:t>Bufonia</a:t>
            </a:r>
            <a:endParaRPr lang="fr-FR" sz="2400" b="1" i="1" dirty="0"/>
          </a:p>
        </p:txBody>
      </p:sp>
      <p:sp>
        <p:nvSpPr>
          <p:cNvPr id="4" name="ZoneTexte 3"/>
          <p:cNvSpPr txBox="1"/>
          <p:nvPr/>
        </p:nvSpPr>
        <p:spPr>
          <a:xfrm>
            <a:off x="6300192" y="836712"/>
            <a:ext cx="1579471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000" b="1" i="1" dirty="0"/>
              <a:t>B. </a:t>
            </a:r>
            <a:r>
              <a:rPr lang="fr-FR" sz="2000" b="1" i="1" dirty="0" err="1"/>
              <a:t>paniculata</a:t>
            </a:r>
            <a:endParaRPr lang="fr-FR" sz="2000" b="1" i="1" dirty="0"/>
          </a:p>
        </p:txBody>
      </p:sp>
      <p:sp>
        <p:nvSpPr>
          <p:cNvPr id="5" name="ZoneTexte 4"/>
          <p:cNvSpPr txBox="1"/>
          <p:nvPr/>
        </p:nvSpPr>
        <p:spPr>
          <a:xfrm>
            <a:off x="1187624" y="26064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Plante grêle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0" y="5962054"/>
            <a:ext cx="18239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Capsule </a:t>
            </a:r>
          </a:p>
          <a:p>
            <a:r>
              <a:rPr lang="fr-FR" b="1" dirty="0"/>
              <a:t>2 valves entières </a:t>
            </a:r>
          </a:p>
          <a:p>
            <a:r>
              <a:rPr lang="fr-FR" b="1" dirty="0"/>
              <a:t>1(2) graine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930573" y="5805264"/>
            <a:ext cx="27134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Feuilles linéaires</a:t>
            </a:r>
          </a:p>
          <a:p>
            <a:r>
              <a:rPr lang="fr-FR" b="1" dirty="0"/>
              <a:t>soudées en gaine à la base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139952" y="2134597"/>
            <a:ext cx="2144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4 pétales &lt; 4 sépales</a:t>
            </a:r>
          </a:p>
          <a:p>
            <a:r>
              <a:rPr lang="fr-FR" b="1" dirty="0"/>
              <a:t>2 styles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51520" y="6300028"/>
            <a:ext cx="2119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D’après Flora </a:t>
            </a:r>
            <a:r>
              <a:rPr lang="fr-FR" b="1" dirty="0" err="1"/>
              <a:t>Gallica</a:t>
            </a:r>
            <a:endParaRPr lang="fr-FR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0" y="1958057"/>
            <a:ext cx="91440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► </a:t>
            </a:r>
            <a:r>
              <a:rPr lang="fr-FR" sz="2000" b="1" dirty="0">
                <a:solidFill>
                  <a:schemeClr val="accent2">
                    <a:lumMod val="75000"/>
                  </a:schemeClr>
                </a:solidFill>
              </a:rPr>
              <a:t>Capsule à 2 valves entières, 1(2) graine, fleurs tétramères cryptiques </a:t>
            </a:r>
            <a:r>
              <a:rPr lang="fr-FR" sz="2000" b="1" dirty="0"/>
              <a:t>….… </a:t>
            </a:r>
            <a:r>
              <a:rPr lang="fr-FR" sz="2000" b="1" i="1" dirty="0" err="1">
                <a:solidFill>
                  <a:srgbClr val="FF0000"/>
                </a:solidFill>
              </a:rPr>
              <a:t>Bufonia</a:t>
            </a:r>
            <a:endParaRPr lang="fr-FR" sz="2000" b="1" i="1" dirty="0">
              <a:solidFill>
                <a:srgbClr val="FF0000"/>
              </a:solidFill>
            </a:endParaRPr>
          </a:p>
          <a:p>
            <a:endParaRPr lang="fr-FR" sz="2000" b="1" i="1" dirty="0">
              <a:solidFill>
                <a:srgbClr val="FF0000"/>
              </a:solidFill>
            </a:endParaRPr>
          </a:p>
          <a:p>
            <a:r>
              <a:rPr lang="fr-FR" sz="24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► </a:t>
            </a:r>
            <a:r>
              <a:rPr lang="fr-FR" sz="2000" b="1" dirty="0">
                <a:solidFill>
                  <a:schemeClr val="accent2">
                    <a:lumMod val="75000"/>
                  </a:schemeClr>
                </a:solidFill>
              </a:rPr>
              <a:t>Capsule 4-10 dents ou valves (2 valves bifides), graines nombreuses</a:t>
            </a:r>
            <a:endParaRPr lang="fr-FR" sz="2000" b="1" i="1" dirty="0">
              <a:solidFill>
                <a:srgbClr val="FF0000"/>
              </a:solidFill>
            </a:endParaRPr>
          </a:p>
          <a:p>
            <a:r>
              <a:rPr lang="fr-FR" sz="2800" b="1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   ● </a:t>
            </a:r>
            <a:r>
              <a:rPr lang="fr-FR" sz="2000" b="1" dirty="0">
                <a:solidFill>
                  <a:schemeClr val="accent5">
                    <a:lumMod val="75000"/>
                  </a:schemeClr>
                </a:solidFill>
              </a:rPr>
              <a:t>Lignes de déhiscence de la capsule = 1 X styles ; pétales si présents entiers</a:t>
            </a:r>
          </a:p>
          <a:p>
            <a:r>
              <a:rPr lang="fr-FR" sz="2000" b="1" dirty="0">
                <a:solidFill>
                  <a:srgbClr val="7030A0"/>
                </a:solidFill>
              </a:rPr>
              <a:t>         → 3 styles ; inflorescences : cymes </a:t>
            </a:r>
            <a:r>
              <a:rPr lang="fr-FR" sz="2000" b="1" dirty="0" err="1">
                <a:solidFill>
                  <a:srgbClr val="7030A0"/>
                </a:solidFill>
              </a:rPr>
              <a:t>dichasiales</a:t>
            </a:r>
            <a:r>
              <a:rPr lang="fr-FR" sz="2000" b="1" dirty="0">
                <a:solidFill>
                  <a:srgbClr val="7030A0"/>
                </a:solidFill>
              </a:rPr>
              <a:t> terminales </a:t>
            </a:r>
            <a:r>
              <a:rPr lang="fr-FR" sz="2000" b="1" dirty="0"/>
              <a:t>…………... </a:t>
            </a:r>
            <a:r>
              <a:rPr lang="fr-FR" sz="2000" b="1" i="1" dirty="0" err="1">
                <a:solidFill>
                  <a:srgbClr val="FF0000"/>
                </a:solidFill>
              </a:rPr>
              <a:t>Minuartia</a:t>
            </a:r>
            <a:r>
              <a:rPr lang="fr-FR" sz="2000" b="1" i="1" dirty="0">
                <a:solidFill>
                  <a:srgbClr val="FF0000"/>
                </a:solidFill>
              </a:rPr>
              <a:t> </a:t>
            </a:r>
            <a:r>
              <a:rPr lang="fr-FR" sz="2000" b="1" dirty="0" err="1">
                <a:solidFill>
                  <a:srgbClr val="FF0000"/>
                </a:solidFill>
              </a:rPr>
              <a:t>sl</a:t>
            </a:r>
            <a:endParaRPr lang="fr-FR" sz="2000" b="1" dirty="0">
              <a:solidFill>
                <a:srgbClr val="FF0000"/>
              </a:solidFill>
            </a:endParaRPr>
          </a:p>
          <a:p>
            <a:r>
              <a:rPr lang="fr-FR" sz="2000" b="1" dirty="0"/>
              <a:t>         </a:t>
            </a:r>
            <a:r>
              <a:rPr lang="fr-FR" sz="2000" b="1" dirty="0">
                <a:solidFill>
                  <a:srgbClr val="7030A0"/>
                </a:solidFill>
              </a:rPr>
              <a:t>→ 4 ou 5 styles  ; fleurs paraissant solitaires aux nœuds </a:t>
            </a:r>
            <a:r>
              <a:rPr lang="fr-FR" sz="2000" b="1" dirty="0"/>
              <a:t>…………….……... </a:t>
            </a:r>
            <a:r>
              <a:rPr lang="fr-FR" sz="2000" b="1" i="1" dirty="0">
                <a:solidFill>
                  <a:srgbClr val="FF0000"/>
                </a:solidFill>
              </a:rPr>
              <a:t>Sagina</a:t>
            </a:r>
          </a:p>
          <a:p>
            <a:r>
              <a:rPr lang="fr-FR" sz="2000" b="1" i="1" dirty="0"/>
              <a:t>   </a:t>
            </a:r>
            <a:r>
              <a:rPr lang="fr-FR" sz="2800" b="1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 ● </a:t>
            </a:r>
            <a:r>
              <a:rPr lang="fr-FR" sz="2000" b="1" dirty="0">
                <a:solidFill>
                  <a:schemeClr val="accent5">
                    <a:lumMod val="75000"/>
                  </a:schemeClr>
                </a:solidFill>
              </a:rPr>
              <a:t>Lignes de déhiscence de la capsule = 2 X styles ; pétales si présents entiers à        	</a:t>
            </a:r>
            <a:r>
              <a:rPr lang="fr-FR" sz="2000" b="1" dirty="0" err="1">
                <a:solidFill>
                  <a:schemeClr val="accent5">
                    <a:lumMod val="75000"/>
                  </a:schemeClr>
                </a:solidFill>
              </a:rPr>
              <a:t>biséqués</a:t>
            </a:r>
            <a:endParaRPr lang="fr-FR" sz="20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fr-FR" sz="2000" b="1" dirty="0">
                <a:solidFill>
                  <a:srgbClr val="7030A0"/>
                </a:solidFill>
              </a:rPr>
              <a:t>         → capsule </a:t>
            </a:r>
            <a:r>
              <a:rPr lang="fr-FR" sz="2000" b="1" dirty="0" err="1">
                <a:solidFill>
                  <a:srgbClr val="7030A0"/>
                </a:solidFill>
              </a:rPr>
              <a:t>subcylindrique</a:t>
            </a:r>
            <a:r>
              <a:rPr lang="fr-FR" sz="2000" b="1" dirty="0">
                <a:solidFill>
                  <a:srgbClr val="7030A0"/>
                </a:solidFill>
              </a:rPr>
              <a:t> et &gt; 1,2 X calice ; pétales bifides à </a:t>
            </a:r>
            <a:r>
              <a:rPr lang="fr-FR" sz="2000" b="1" dirty="0" err="1">
                <a:solidFill>
                  <a:srgbClr val="7030A0"/>
                </a:solidFill>
              </a:rPr>
              <a:t>biséqués</a:t>
            </a:r>
            <a:r>
              <a:rPr lang="fr-FR" sz="2000" b="1" dirty="0">
                <a:solidFill>
                  <a:srgbClr val="7030A0"/>
                </a:solidFill>
              </a:rPr>
              <a:t> </a:t>
            </a:r>
            <a:r>
              <a:rPr lang="fr-FR" sz="2000" b="1" dirty="0"/>
              <a:t> </a:t>
            </a:r>
            <a:r>
              <a:rPr lang="fr-FR" sz="2000" b="1" i="1" dirty="0">
                <a:solidFill>
                  <a:srgbClr val="FF0000"/>
                </a:solidFill>
              </a:rPr>
              <a:t>Cerastium</a:t>
            </a:r>
            <a:endParaRPr lang="fr-FR" sz="2000" b="1" dirty="0">
              <a:solidFill>
                <a:srgbClr val="7030A0"/>
              </a:solidFill>
            </a:endParaRPr>
          </a:p>
          <a:p>
            <a:r>
              <a:rPr lang="fr-FR" sz="2000" b="1" dirty="0">
                <a:solidFill>
                  <a:srgbClr val="FF0000"/>
                </a:solidFill>
              </a:rPr>
              <a:t>        </a:t>
            </a:r>
            <a:r>
              <a:rPr lang="fr-FR" sz="2000" b="1" dirty="0"/>
              <a:t> </a:t>
            </a:r>
            <a:r>
              <a:rPr lang="fr-FR" sz="2000" b="1" dirty="0">
                <a:solidFill>
                  <a:srgbClr val="7030A0"/>
                </a:solidFill>
              </a:rPr>
              <a:t>→ capsule de forme variable, si </a:t>
            </a:r>
            <a:r>
              <a:rPr lang="fr-FR" sz="2000" b="1" dirty="0" err="1">
                <a:solidFill>
                  <a:srgbClr val="7030A0"/>
                </a:solidFill>
              </a:rPr>
              <a:t>subcylindrique</a:t>
            </a:r>
            <a:r>
              <a:rPr lang="fr-FR" sz="2000" b="1" dirty="0">
                <a:solidFill>
                  <a:srgbClr val="7030A0"/>
                </a:solidFill>
              </a:rPr>
              <a:t> et &gt; 1,2 X calice , alors pétales 	entiers</a:t>
            </a:r>
            <a:endParaRPr lang="fr-FR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867297" y="188640"/>
            <a:ext cx="7449119" cy="70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err="1"/>
              <a:t>Caryophyllaceae</a:t>
            </a:r>
            <a:r>
              <a:rPr lang="fr-FR" sz="2000" b="1" dirty="0"/>
              <a:t> à feuilles dépourvues de stipules, à sépales libres </a:t>
            </a:r>
          </a:p>
          <a:p>
            <a:pPr algn="ctr"/>
            <a:r>
              <a:rPr lang="fr-FR" sz="2000" b="1" dirty="0"/>
              <a:t>Pétales, si présents, à onglet rudimentaire ou nul (1)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987824" y="1052736"/>
            <a:ext cx="284642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2000" b="1" i="1" dirty="0" err="1">
                <a:solidFill>
                  <a:srgbClr val="FF0000"/>
                </a:solidFill>
              </a:rPr>
              <a:t>Honckenya</a:t>
            </a:r>
            <a:r>
              <a:rPr lang="fr-FR" sz="2000" b="1" dirty="0"/>
              <a:t> et </a:t>
            </a:r>
            <a:r>
              <a:rPr lang="fr-FR" sz="2000" b="1" i="1" dirty="0" err="1">
                <a:solidFill>
                  <a:srgbClr val="FF0000"/>
                </a:solidFill>
              </a:rPr>
              <a:t>Holosteum</a:t>
            </a:r>
            <a:endParaRPr lang="fr-FR" sz="2000" b="1" i="1" dirty="0">
              <a:solidFill>
                <a:srgbClr val="FF0000"/>
              </a:solidFill>
            </a:endParaRPr>
          </a:p>
        </p:txBody>
      </p:sp>
      <p:sp>
        <p:nvSpPr>
          <p:cNvPr id="6" name="Flèche vers le haut 5"/>
          <p:cNvSpPr/>
          <p:nvPr/>
        </p:nvSpPr>
        <p:spPr>
          <a:xfrm flipV="1">
            <a:off x="8460432" y="2420888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3851920" y="260648"/>
            <a:ext cx="5112568" cy="7920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2000" dirty="0"/>
              <a:t>Genre boréal à extension sud-américaine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0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 / ≈ 120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95536" y="188640"/>
            <a:ext cx="3168352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Le genre </a:t>
            </a:r>
            <a:r>
              <a:rPr lang="fr-FR" sz="2400" b="1" i="1" dirty="0" err="1"/>
              <a:t>Minuartia</a:t>
            </a:r>
            <a:r>
              <a:rPr lang="fr-FR" sz="2400" b="1" dirty="0"/>
              <a:t> et genres apparentés</a:t>
            </a:r>
            <a:r>
              <a:rPr lang="fr-FR" sz="2400" b="1" i="1" dirty="0"/>
              <a:t> </a:t>
            </a:r>
            <a:r>
              <a:rPr lang="fr-FR" sz="2400" b="1" dirty="0"/>
              <a:t>(1)</a:t>
            </a:r>
            <a:endParaRPr lang="fr-FR" sz="2400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395536" y="1124744"/>
            <a:ext cx="8208912" cy="504056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000" b="1" i="1" dirty="0"/>
              <a:t>Flora </a:t>
            </a:r>
            <a:r>
              <a:rPr lang="fr-FR" sz="2000" b="1" i="1" dirty="0" err="1"/>
              <a:t>Gallica</a:t>
            </a:r>
            <a:r>
              <a:rPr lang="fr-FR" sz="2000" b="1" i="1" dirty="0"/>
              <a:t> : "genre polyphylétique probablement à démembrer"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" y="155679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600" dirty="0" err="1"/>
              <a:t>Dillenberger</a:t>
            </a:r>
            <a:r>
              <a:rPr lang="fr-FR" sz="1600" dirty="0"/>
              <a:t> MS &amp; </a:t>
            </a:r>
            <a:r>
              <a:rPr lang="fr-FR" sz="1600" dirty="0" err="1"/>
              <a:t>Kadereit</a:t>
            </a:r>
            <a:r>
              <a:rPr lang="fr-FR" sz="1600" dirty="0"/>
              <a:t> JW, 2014. Maximum </a:t>
            </a:r>
            <a:r>
              <a:rPr lang="fr-FR" sz="1600" dirty="0" err="1"/>
              <a:t>polyphyly</a:t>
            </a:r>
            <a:r>
              <a:rPr lang="fr-FR" sz="1600" dirty="0"/>
              <a:t>: multiple </a:t>
            </a:r>
            <a:r>
              <a:rPr lang="fr-FR" sz="1600" dirty="0" err="1"/>
              <a:t>origins</a:t>
            </a:r>
            <a:r>
              <a:rPr lang="fr-FR" sz="1600" dirty="0"/>
              <a:t> and </a:t>
            </a:r>
            <a:r>
              <a:rPr lang="fr-FR" sz="1600" dirty="0" err="1"/>
              <a:t>delimitation</a:t>
            </a:r>
            <a:r>
              <a:rPr lang="fr-FR" sz="1600" dirty="0"/>
              <a:t> </a:t>
            </a:r>
            <a:r>
              <a:rPr lang="fr-FR" sz="1600" dirty="0" err="1"/>
              <a:t>with</a:t>
            </a:r>
            <a:r>
              <a:rPr lang="fr-FR" sz="1600" dirty="0"/>
              <a:t> </a:t>
            </a:r>
            <a:r>
              <a:rPr lang="fr-FR" sz="1600" dirty="0" err="1"/>
              <a:t>plesiomorphic</a:t>
            </a:r>
            <a:r>
              <a:rPr lang="fr-FR" sz="1600" dirty="0"/>
              <a:t> </a:t>
            </a:r>
            <a:r>
              <a:rPr lang="fr-FR" sz="1600" dirty="0" err="1"/>
              <a:t>characters</a:t>
            </a:r>
            <a:r>
              <a:rPr lang="fr-FR" sz="1600" dirty="0"/>
              <a:t> </a:t>
            </a:r>
            <a:r>
              <a:rPr lang="fr-FR" sz="1600" dirty="0" err="1"/>
              <a:t>require</a:t>
            </a:r>
            <a:r>
              <a:rPr lang="fr-FR" sz="1600" dirty="0"/>
              <a:t> a new </a:t>
            </a:r>
            <a:r>
              <a:rPr lang="fr-FR" sz="1600" dirty="0" err="1"/>
              <a:t>circumscription</a:t>
            </a:r>
            <a:r>
              <a:rPr lang="fr-FR" sz="1600" dirty="0"/>
              <a:t> of </a:t>
            </a:r>
            <a:r>
              <a:rPr lang="fr-FR" sz="1600" i="1" dirty="0" err="1"/>
              <a:t>Minuartia</a:t>
            </a:r>
            <a:r>
              <a:rPr lang="fr-FR" sz="1600" dirty="0"/>
              <a:t> (</a:t>
            </a:r>
            <a:r>
              <a:rPr lang="fr-FR" sz="1600" dirty="0" err="1"/>
              <a:t>Caryophyllaceae</a:t>
            </a:r>
            <a:r>
              <a:rPr lang="fr-FR" sz="1600" dirty="0"/>
              <a:t>). Taxon </a:t>
            </a:r>
            <a:r>
              <a:rPr lang="fr-FR" sz="1600" u="sng" dirty="0"/>
              <a:t>63</a:t>
            </a:r>
            <a:r>
              <a:rPr lang="fr-FR" sz="1600" dirty="0"/>
              <a:t> (1) : 64-88. </a:t>
            </a:r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0" y="2348880"/>
          <a:ext cx="9144000" cy="421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96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55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i="1" dirty="0" err="1"/>
                        <a:t>Cherleria</a:t>
                      </a:r>
                      <a:endParaRPr lang="fr-FR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i="1" dirty="0" err="1"/>
                        <a:t>Facchinia</a:t>
                      </a:r>
                      <a:endParaRPr lang="fr-FR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i="1" dirty="0" err="1"/>
                        <a:t>Minuartia</a:t>
                      </a:r>
                      <a:endParaRPr lang="fr-FR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i="1" dirty="0" err="1"/>
                        <a:t>Sabulina</a:t>
                      </a:r>
                      <a:endParaRPr lang="fr-FR" b="1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/>
                        <a:t>20 espèces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/>
                        <a:t>3/?</a:t>
                      </a:r>
                    </a:p>
                    <a:p>
                      <a:r>
                        <a:rPr lang="fr-FR" b="0" i="1" dirty="0"/>
                        <a:t>C. </a:t>
                      </a:r>
                      <a:r>
                        <a:rPr lang="fr-FR" b="0" i="1" dirty="0" err="1"/>
                        <a:t>sedoides</a:t>
                      </a:r>
                      <a:endParaRPr lang="fr-FR" b="0" i="1" dirty="0"/>
                    </a:p>
                    <a:p>
                      <a:r>
                        <a:rPr lang="fr-FR" b="0" i="1" dirty="0"/>
                        <a:t>C. </a:t>
                      </a:r>
                      <a:r>
                        <a:rPr lang="fr-FR" b="0" i="1" dirty="0" err="1"/>
                        <a:t>laricifolia</a:t>
                      </a:r>
                      <a:endParaRPr lang="fr-FR" b="0" i="1" dirty="0"/>
                    </a:p>
                    <a:p>
                      <a:r>
                        <a:rPr lang="fr-FR" b="0" i="1" dirty="0"/>
                        <a:t>C. </a:t>
                      </a:r>
                      <a:r>
                        <a:rPr lang="fr-FR" b="0" i="1" dirty="0" err="1"/>
                        <a:t>capillaceae</a:t>
                      </a:r>
                      <a:endParaRPr lang="fr-FR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/>
                        <a:t>3/6</a:t>
                      </a:r>
                    </a:p>
                    <a:p>
                      <a:r>
                        <a:rPr lang="fr-FR" b="0" i="1" dirty="0"/>
                        <a:t>F. </a:t>
                      </a:r>
                      <a:r>
                        <a:rPr lang="fr-FR" b="0" i="1" dirty="0" err="1"/>
                        <a:t>cerastiifolia</a:t>
                      </a:r>
                      <a:endParaRPr lang="fr-FR" b="0" i="1" dirty="0"/>
                    </a:p>
                    <a:p>
                      <a:r>
                        <a:rPr lang="fr-FR" b="0" i="1" dirty="0"/>
                        <a:t>F. </a:t>
                      </a:r>
                      <a:r>
                        <a:rPr lang="fr-FR" b="0" i="1" dirty="0" err="1"/>
                        <a:t>rupestris</a:t>
                      </a:r>
                      <a:endParaRPr lang="fr-FR" b="0" i="1" dirty="0"/>
                    </a:p>
                    <a:p>
                      <a:r>
                        <a:rPr lang="fr-FR" b="0" i="1" dirty="0"/>
                        <a:t>F. </a:t>
                      </a:r>
                      <a:r>
                        <a:rPr lang="fr-FR" b="0" i="1" dirty="0" err="1"/>
                        <a:t>lanceolata</a:t>
                      </a:r>
                      <a:endParaRPr lang="fr-FR" b="0" i="1" dirty="0"/>
                    </a:p>
                    <a:p>
                      <a:r>
                        <a:rPr lang="fr-FR" sz="1600" b="0" dirty="0"/>
                        <a:t>(= </a:t>
                      </a:r>
                      <a:r>
                        <a:rPr lang="fr-FR" sz="1600" b="0" i="1" dirty="0"/>
                        <a:t>M. </a:t>
                      </a:r>
                      <a:r>
                        <a:rPr lang="fr-FR" sz="1600" b="0" i="1" dirty="0" err="1"/>
                        <a:t>rupestris</a:t>
                      </a:r>
                      <a:r>
                        <a:rPr lang="fr-FR" sz="1600" b="0" dirty="0"/>
                        <a:t> </a:t>
                      </a:r>
                      <a:r>
                        <a:rPr lang="fr-FR" sz="1600" b="0" dirty="0" err="1"/>
                        <a:t>subsp</a:t>
                      </a:r>
                      <a:r>
                        <a:rPr lang="fr-FR" sz="1600" b="0" dirty="0"/>
                        <a:t>.</a:t>
                      </a:r>
                      <a:r>
                        <a:rPr lang="fr-FR" sz="1600" b="0" baseline="0" dirty="0"/>
                        <a:t> </a:t>
                      </a:r>
                      <a:r>
                        <a:rPr lang="fr-FR" sz="1600" b="0" i="1" baseline="0" dirty="0" err="1"/>
                        <a:t>clementei</a:t>
                      </a:r>
                      <a:r>
                        <a:rPr lang="fr-FR" sz="1600" b="0" baseline="0" dirty="0"/>
                        <a:t>)</a:t>
                      </a:r>
                      <a:endParaRPr lang="fr-F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/>
                        <a:t>8/≈65</a:t>
                      </a:r>
                    </a:p>
                    <a:p>
                      <a:r>
                        <a:rPr lang="fr-FR" b="0" i="1" dirty="0"/>
                        <a:t>M. </a:t>
                      </a:r>
                      <a:r>
                        <a:rPr lang="fr-FR" b="0" i="1" dirty="0" err="1"/>
                        <a:t>recurva</a:t>
                      </a:r>
                      <a:endParaRPr lang="fr-FR" b="0" i="1" dirty="0"/>
                    </a:p>
                    <a:p>
                      <a:r>
                        <a:rPr lang="fr-FR" b="0" i="1" dirty="0"/>
                        <a:t>M. </a:t>
                      </a:r>
                      <a:r>
                        <a:rPr lang="fr-FR" b="0" i="1" dirty="0" err="1"/>
                        <a:t>montana</a:t>
                      </a:r>
                      <a:endParaRPr lang="fr-FR" b="0" i="1" dirty="0"/>
                    </a:p>
                    <a:p>
                      <a:r>
                        <a:rPr lang="fr-FR" b="0" i="1" dirty="0"/>
                        <a:t>M. </a:t>
                      </a:r>
                      <a:r>
                        <a:rPr lang="fr-FR" b="0" i="1" dirty="0" err="1"/>
                        <a:t>setacea</a:t>
                      </a:r>
                      <a:endParaRPr lang="fr-FR" b="0" i="1" dirty="0"/>
                    </a:p>
                    <a:p>
                      <a:r>
                        <a:rPr lang="fr-FR" b="0" i="1" dirty="0"/>
                        <a:t>M. </a:t>
                      </a:r>
                      <a:r>
                        <a:rPr lang="fr-FR" b="0" i="1" dirty="0" err="1"/>
                        <a:t>rostrata</a:t>
                      </a:r>
                      <a:endParaRPr lang="fr-FR" b="0" i="1" dirty="0"/>
                    </a:p>
                    <a:p>
                      <a:r>
                        <a:rPr lang="fr-FR" b="0" i="1" dirty="0"/>
                        <a:t>M. </a:t>
                      </a:r>
                      <a:r>
                        <a:rPr lang="fr-FR" b="0" i="1" dirty="0" err="1"/>
                        <a:t>glomerata</a:t>
                      </a:r>
                      <a:endParaRPr lang="fr-FR" b="0" i="1" dirty="0"/>
                    </a:p>
                    <a:p>
                      <a:r>
                        <a:rPr lang="fr-FR" b="0" i="1" dirty="0"/>
                        <a:t>M. </a:t>
                      </a:r>
                      <a:r>
                        <a:rPr lang="fr-FR" b="0" i="1" dirty="0" err="1"/>
                        <a:t>lanuginosa</a:t>
                      </a:r>
                      <a:endParaRPr lang="fr-FR" b="0" i="1" dirty="0"/>
                    </a:p>
                    <a:p>
                      <a:r>
                        <a:rPr lang="fr-FR" b="0" i="1" dirty="0"/>
                        <a:t>M. </a:t>
                      </a:r>
                      <a:r>
                        <a:rPr lang="fr-FR" b="0" i="1" dirty="0" err="1"/>
                        <a:t>rubra</a:t>
                      </a:r>
                      <a:endParaRPr lang="fr-FR" b="0" i="1" dirty="0"/>
                    </a:p>
                    <a:p>
                      <a:r>
                        <a:rPr lang="fr-FR" b="0" i="1" dirty="0"/>
                        <a:t>M. </a:t>
                      </a:r>
                      <a:r>
                        <a:rPr lang="fr-FR" b="0" i="1" dirty="0" err="1"/>
                        <a:t>funkii</a:t>
                      </a:r>
                      <a:endParaRPr lang="fr-FR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/>
                        <a:t>6/≈65</a:t>
                      </a:r>
                    </a:p>
                    <a:p>
                      <a:r>
                        <a:rPr lang="fr-FR" b="0" i="1" dirty="0"/>
                        <a:t>S. </a:t>
                      </a:r>
                      <a:r>
                        <a:rPr lang="fr-FR" b="0" i="1" dirty="0" err="1"/>
                        <a:t>mediterranea</a:t>
                      </a:r>
                      <a:endParaRPr lang="fr-FR" b="0" i="1" dirty="0"/>
                    </a:p>
                    <a:p>
                      <a:r>
                        <a:rPr lang="fr-FR" b="0" i="1" dirty="0"/>
                        <a:t>S. </a:t>
                      </a:r>
                      <a:r>
                        <a:rPr lang="fr-FR" b="0" i="1" dirty="0" err="1"/>
                        <a:t>tenuifolia</a:t>
                      </a:r>
                      <a:endParaRPr lang="fr-FR" b="0" i="1" dirty="0"/>
                    </a:p>
                    <a:p>
                      <a:r>
                        <a:rPr lang="fr-FR" sz="1600" b="0" i="0" dirty="0"/>
                        <a:t>(= ex groupe </a:t>
                      </a:r>
                      <a:r>
                        <a:rPr lang="fr-FR" sz="1600" b="0" i="1" dirty="0"/>
                        <a:t>M. hybrida</a:t>
                      </a:r>
                      <a:r>
                        <a:rPr lang="fr-FR" sz="1600" b="0" i="0" dirty="0"/>
                        <a:t>)</a:t>
                      </a:r>
                    </a:p>
                    <a:p>
                      <a:r>
                        <a:rPr lang="fr-FR" b="0" i="1" dirty="0"/>
                        <a:t>S. </a:t>
                      </a:r>
                      <a:r>
                        <a:rPr lang="fr-FR" b="0" i="1" dirty="0" err="1"/>
                        <a:t>viscosa</a:t>
                      </a:r>
                      <a:endParaRPr lang="fr-FR" b="0" i="1" dirty="0"/>
                    </a:p>
                    <a:p>
                      <a:r>
                        <a:rPr lang="fr-FR" b="0" i="1" dirty="0"/>
                        <a:t>S. </a:t>
                      </a:r>
                      <a:r>
                        <a:rPr lang="fr-FR" b="0" i="1" dirty="0" err="1"/>
                        <a:t>verna</a:t>
                      </a:r>
                      <a:endParaRPr lang="fr-FR" b="0" i="1" dirty="0"/>
                    </a:p>
                    <a:p>
                      <a:r>
                        <a:rPr lang="fr-FR" b="0" i="1" dirty="0"/>
                        <a:t>S. </a:t>
                      </a:r>
                      <a:r>
                        <a:rPr lang="fr-FR" b="0" i="1" dirty="0" err="1"/>
                        <a:t>villarii</a:t>
                      </a:r>
                      <a:endParaRPr lang="fr-FR" b="0" i="1" dirty="0"/>
                    </a:p>
                    <a:p>
                      <a:r>
                        <a:rPr lang="fr-FR" b="0" i="1" dirty="0"/>
                        <a:t>S. </a:t>
                      </a:r>
                      <a:r>
                        <a:rPr lang="fr-FR" b="0" i="1" dirty="0" err="1"/>
                        <a:t>stricta</a:t>
                      </a:r>
                      <a:endParaRPr lang="fr-FR" b="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0" i="0" dirty="0"/>
                        <a:t>Eurasiatique</a:t>
                      </a:r>
                      <a:r>
                        <a:rPr lang="fr-FR" b="0" i="0" baseline="0" dirty="0"/>
                        <a:t> </a:t>
                      </a:r>
                      <a:endParaRPr lang="fr-FR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0" i="0" dirty="0"/>
                        <a:t>Alpes, Pyrénées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0" i="0" dirty="0" err="1"/>
                        <a:t>Paléotempéré</a:t>
                      </a:r>
                      <a:r>
                        <a:rPr lang="fr-FR" b="0" i="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0" i="0" dirty="0"/>
                        <a:t>Boréal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/>
                        <a:t>Sépales obtus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/>
                        <a:t>Feuilles lancéolées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/>
                        <a:t>Sépales</a:t>
                      </a:r>
                      <a:r>
                        <a:rPr lang="fr-FR" b="1" baseline="0" dirty="0"/>
                        <a:t> aigus</a:t>
                      </a:r>
                    </a:p>
                    <a:p>
                      <a:r>
                        <a:rPr lang="fr-FR" b="1" u="sng" baseline="0" dirty="0"/>
                        <a:t>Soit</a:t>
                      </a:r>
                      <a:r>
                        <a:rPr lang="fr-FR" b="1" baseline="0" dirty="0"/>
                        <a:t>  </a:t>
                      </a:r>
                      <a:r>
                        <a:rPr lang="fr-FR" b="1" baseline="0" dirty="0" err="1"/>
                        <a:t>plurinervés</a:t>
                      </a:r>
                      <a:endParaRPr lang="fr-FR" b="1" baseline="0" dirty="0"/>
                    </a:p>
                    <a:p>
                      <a:r>
                        <a:rPr lang="fr-FR" b="1" u="sng" baseline="0" dirty="0"/>
                        <a:t>Soit</a:t>
                      </a:r>
                      <a:r>
                        <a:rPr lang="fr-FR" b="1" baseline="0" dirty="0"/>
                        <a:t> à base ligneuse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/>
                        <a:t>Pas de marqueur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79512" y="116632"/>
            <a:ext cx="5256584" cy="1800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000" b="1" dirty="0"/>
              <a:t>Plantes annuelles ou vivaces, herbacées ou ligneuses à la base, des sous-arbrisseaux nains, glanduleuses ou pas, des rejets stériles ou pas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2000" b="1" dirty="0"/>
              <a:t>Tiges développées, dressées ou rampantes, ou tiges rudimentaires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5724128" y="437763"/>
            <a:ext cx="3168352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Le genre </a:t>
            </a:r>
            <a:r>
              <a:rPr lang="fr-FR" sz="2400" b="1" i="1" dirty="0" err="1"/>
              <a:t>Minuartia</a:t>
            </a:r>
            <a:r>
              <a:rPr lang="fr-FR" sz="2400" b="1" dirty="0"/>
              <a:t> et genres apparentés</a:t>
            </a:r>
            <a:r>
              <a:rPr lang="fr-FR" sz="2400" b="1" i="1" dirty="0"/>
              <a:t> </a:t>
            </a:r>
            <a:r>
              <a:rPr lang="fr-FR" sz="2400" b="1" dirty="0"/>
              <a:t>(2)</a:t>
            </a:r>
            <a:endParaRPr lang="fr-FR" sz="2400" dirty="0"/>
          </a:p>
        </p:txBody>
      </p:sp>
      <p:pic>
        <p:nvPicPr>
          <p:cNvPr id="4" name="Image 3" descr="minuartia laricifolia laricifolia Franck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6512" y="2060848"/>
            <a:ext cx="3170615" cy="475252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0" y="6300609"/>
            <a:ext cx="1745093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600" i="1" dirty="0" err="1"/>
              <a:t>Cherleria</a:t>
            </a:r>
            <a:r>
              <a:rPr lang="fr-FR" sz="1600" i="1" dirty="0"/>
              <a:t> </a:t>
            </a:r>
            <a:r>
              <a:rPr lang="fr-FR" sz="1600" i="1" dirty="0" err="1"/>
              <a:t>laricifolia</a:t>
            </a:r>
            <a:endParaRPr lang="fr-FR" sz="1600" i="1" dirty="0"/>
          </a:p>
          <a:p>
            <a:r>
              <a:rPr lang="fr-FR" sz="1600" dirty="0" err="1"/>
              <a:t>subsp</a:t>
            </a:r>
            <a:r>
              <a:rPr lang="fr-FR" sz="1600" i="1" dirty="0"/>
              <a:t>. </a:t>
            </a:r>
            <a:r>
              <a:rPr lang="fr-FR" sz="1600" i="1" dirty="0" err="1"/>
              <a:t>laricifolia</a:t>
            </a:r>
            <a:endParaRPr lang="fr-FR" sz="1600" i="1" dirty="0"/>
          </a:p>
        </p:txBody>
      </p:sp>
      <p:pic>
        <p:nvPicPr>
          <p:cNvPr id="6" name="Image 5" descr="Minuartia rupestris rupestris Franck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2060848"/>
            <a:ext cx="3173226" cy="4752528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059832" y="6519446"/>
            <a:ext cx="173105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600" i="1" dirty="0" err="1"/>
              <a:t>Facchinia</a:t>
            </a:r>
            <a:r>
              <a:rPr lang="fr-FR" sz="1600" i="1" dirty="0"/>
              <a:t> </a:t>
            </a:r>
            <a:r>
              <a:rPr lang="fr-FR" sz="1600" i="1" dirty="0" err="1"/>
              <a:t>rupestris</a:t>
            </a:r>
            <a:endParaRPr lang="fr-FR" sz="1600" i="1" dirty="0"/>
          </a:p>
        </p:txBody>
      </p:sp>
      <p:pic>
        <p:nvPicPr>
          <p:cNvPr id="8" name="Image 7" descr="DSCN0554.JPG"/>
          <p:cNvPicPr>
            <a:picLocks noChangeAspect="1"/>
          </p:cNvPicPr>
          <p:nvPr/>
        </p:nvPicPr>
        <p:blipFill>
          <a:blip r:embed="rId5" cstate="screen">
            <a:lum brigh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7706" y="2060848"/>
            <a:ext cx="264629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6444208" y="4725144"/>
            <a:ext cx="1699504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600" i="1" dirty="0" err="1"/>
              <a:t>Cherleria</a:t>
            </a:r>
            <a:r>
              <a:rPr lang="fr-FR" sz="1600" i="1" dirty="0"/>
              <a:t> </a:t>
            </a:r>
            <a:r>
              <a:rPr lang="fr-FR" sz="1600" i="1" dirty="0" err="1"/>
              <a:t>sedoides</a:t>
            </a:r>
            <a:endParaRPr lang="fr-FR" sz="1600" i="1" dirty="0"/>
          </a:p>
        </p:txBody>
      </p:sp>
      <p:sp>
        <p:nvSpPr>
          <p:cNvPr id="10" name="ZoneTexte 9"/>
          <p:cNvSpPr txBox="1"/>
          <p:nvPr/>
        </p:nvSpPr>
        <p:spPr>
          <a:xfrm>
            <a:off x="6376389" y="6334780"/>
            <a:ext cx="1363963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dirty="0"/>
              <a:t>Franck Le Driant</a:t>
            </a:r>
          </a:p>
          <a:p>
            <a:r>
              <a:rPr lang="fr-FR" sz="1400" dirty="0"/>
              <a:t>@</a:t>
            </a:r>
            <a:r>
              <a:rPr lang="fr-FR" sz="1400" dirty="0" err="1"/>
              <a:t>FloreAlpes</a:t>
            </a:r>
            <a:endParaRPr lang="fr-FR" sz="1400" dirty="0"/>
          </a:p>
        </p:txBody>
      </p:sp>
      <p:sp>
        <p:nvSpPr>
          <p:cNvPr id="11" name="ZoneTexte 10"/>
          <p:cNvSpPr txBox="1"/>
          <p:nvPr/>
        </p:nvSpPr>
        <p:spPr>
          <a:xfrm>
            <a:off x="6489042" y="5013176"/>
            <a:ext cx="85119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dirty="0"/>
              <a:t>V. Guérin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0" y="476672"/>
            <a:ext cx="9144000" cy="16561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Plantes généralement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herbacées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fr-FR" sz="2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annuelles ou vivaces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Tiges à ramifications dichotomiques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renflées aux nœuds  où s’insèrent les feuilles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Feuilles </a:t>
            </a:r>
            <a:r>
              <a:rPr kumimoji="0" lang="fr-FR" sz="20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/>
              </a:rPr>
              <a:t>simples sessiles , toujours entières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000" b="1" dirty="0"/>
              <a:t>Opposées</a:t>
            </a:r>
            <a:r>
              <a:rPr lang="fr-FR" sz="2000" dirty="0"/>
              <a:t>, souvent décussées, ou verticillées, rarement alternes</a:t>
            </a:r>
            <a:endParaRPr kumimoji="0" lang="fr-FR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>
          <a:xfrm>
            <a:off x="179512" y="2760463"/>
            <a:ext cx="3960440" cy="225271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0" y="2708920"/>
            <a:ext cx="7020272" cy="2952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Inflorescences</a:t>
            </a: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souvent en </a:t>
            </a:r>
            <a:r>
              <a:rPr kumimoji="0" lang="fr-FR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cymes bipares</a:t>
            </a: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ou cymes unipares, parfois glomérules, …</a:t>
            </a:r>
            <a:endParaRPr kumimoji="0" lang="fr-FR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Fleurs</a:t>
            </a:r>
            <a:r>
              <a:rPr kumimoji="0" lang="fr-FR" sz="2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hermaphrodites, </a:t>
            </a:r>
            <a:r>
              <a:rPr kumimoji="0" lang="fr-FR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pentamères </a:t>
            </a:r>
            <a:r>
              <a:rPr kumimoji="0" lang="fr-FR" sz="2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 tétramères,</a:t>
            </a:r>
            <a:r>
              <a:rPr kumimoji="0" lang="fr-FR" sz="22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actinomorphes</a:t>
            </a:r>
            <a:r>
              <a:rPr kumimoji="0" lang="fr-FR" sz="22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en général </a:t>
            </a:r>
            <a:r>
              <a:rPr kumimoji="0" lang="fr-FR" sz="220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pentacycliques</a:t>
            </a:r>
            <a:endParaRPr kumimoji="0" lang="fr-FR" sz="2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4-</a:t>
            </a:r>
            <a:r>
              <a:rPr kumimoji="0" lang="fr-FR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 sépales</a:t>
            </a:r>
            <a:r>
              <a:rPr kumimoji="0" lang="fr-FR" sz="2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libres ou soudés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2200" dirty="0">
                <a:sym typeface="Wingdings"/>
              </a:rPr>
              <a:t>4-</a:t>
            </a:r>
            <a:r>
              <a:rPr lang="fr-FR" sz="2200" b="1" dirty="0">
                <a:sym typeface="Wingdings"/>
              </a:rPr>
              <a:t>5 pétales libres</a:t>
            </a:r>
            <a:r>
              <a:rPr lang="fr-FR" sz="2200" dirty="0">
                <a:sym typeface="Wingdings"/>
              </a:rPr>
              <a:t>, des apétales</a:t>
            </a:r>
            <a:endParaRPr kumimoji="0" lang="fr-FR" sz="220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200" b="1" dirty="0"/>
              <a:t>Ovaire généralement supère,</a:t>
            </a:r>
            <a:r>
              <a:rPr lang="fr-FR" sz="2200" dirty="0"/>
              <a:t> uniloculaire (</a:t>
            </a:r>
            <a:r>
              <a:rPr lang="fr-FR" sz="2200" b="1" dirty="0"/>
              <a:t>2- 5 carpelles soudés</a:t>
            </a:r>
            <a:r>
              <a:rPr lang="fr-FR" sz="2200" dirty="0"/>
              <a:t>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200" dirty="0"/>
              <a:t>Nombreux ovules (parfois 1), placentation centrale</a:t>
            </a:r>
            <a:endParaRPr kumimoji="0" lang="fr-FR" sz="2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2000" b="1" dirty="0"/>
              <a:t>C</a:t>
            </a:r>
            <a:r>
              <a:rPr kumimoji="0" lang="fr-FR" sz="20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apsule</a:t>
            </a:r>
            <a:r>
              <a:rPr kumimoji="0" lang="fr-FR" sz="20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déhiscente par des dents ou des fentes longitudinales, parfois akène ou "utricule"</a:t>
            </a:r>
            <a:endParaRPr kumimoji="0" lang="fr-FR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Image 5" descr="Caryophyllaceae_flowerdiagram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36296" y="2780928"/>
            <a:ext cx="1800200" cy="2557831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7596336" y="5281463"/>
            <a:ext cx="1112036" cy="307777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fr-FR" sz="1400" dirty="0"/>
              <a:t>Genre </a:t>
            </a:r>
            <a:r>
              <a:rPr lang="fr-FR" sz="1400" i="1" dirty="0" err="1"/>
              <a:t>Silene</a:t>
            </a:r>
            <a:endParaRPr lang="fr-FR" sz="1400" i="1" dirty="0"/>
          </a:p>
        </p:txBody>
      </p:sp>
      <p:sp>
        <p:nvSpPr>
          <p:cNvPr id="8" name="ZoneTexte 7"/>
          <p:cNvSpPr txBox="1"/>
          <p:nvPr/>
        </p:nvSpPr>
        <p:spPr>
          <a:xfrm>
            <a:off x="0" y="0"/>
            <a:ext cx="2462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>
                <a:solidFill>
                  <a:srgbClr val="00B050"/>
                </a:solidFill>
              </a:rPr>
              <a:t>Appareil végétatif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-34094" y="2204864"/>
            <a:ext cx="3021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>
                <a:solidFill>
                  <a:srgbClr val="FF0000"/>
                </a:solidFill>
              </a:rPr>
              <a:t>Appareil reproducteur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-36512" y="5733256"/>
            <a:ext cx="9060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accent1">
                    <a:lumMod val="75000"/>
                  </a:schemeClr>
                </a:solidFill>
              </a:rPr>
              <a:t>Fruits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Minuartia rupestris Marie Portas 2.jpg"/>
          <p:cNvPicPr>
            <a:picLocks noChangeAspect="1"/>
          </p:cNvPicPr>
          <p:nvPr/>
        </p:nvPicPr>
        <p:blipFill>
          <a:blip r:embed="rId3" cstate="screen">
            <a:lum bright="-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92080" y="836712"/>
            <a:ext cx="3672408" cy="5884058"/>
          </a:xfrm>
          <a:prstGeom prst="rect">
            <a:avLst/>
          </a:prstGeom>
        </p:spPr>
      </p:pic>
      <p:sp>
        <p:nvSpPr>
          <p:cNvPr id="3" name="Espace réservé du contenu 2"/>
          <p:cNvSpPr txBox="1">
            <a:spLocks/>
          </p:cNvSpPr>
          <p:nvPr/>
        </p:nvSpPr>
        <p:spPr>
          <a:xfrm>
            <a:off x="3563888" y="260648"/>
            <a:ext cx="5184576" cy="43204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2000" b="1" dirty="0">
                <a:solidFill>
                  <a:srgbClr val="FF0000"/>
                </a:solidFill>
              </a:rPr>
              <a:t>Feuilles linéaires ou lancéolées </a:t>
            </a:r>
            <a:r>
              <a:rPr lang="fr-FR" sz="2000" b="1" dirty="0"/>
              <a:t>(</a:t>
            </a:r>
            <a:r>
              <a:rPr lang="fr-FR" sz="2000" b="1" i="1" dirty="0" err="1"/>
              <a:t>Facchinia</a:t>
            </a:r>
            <a:r>
              <a:rPr lang="fr-FR" sz="2000" b="1" dirty="0"/>
              <a:t>)</a:t>
            </a:r>
            <a:endParaRPr kumimoji="0" lang="fr-FR" sz="2000" i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0" y="6334780"/>
            <a:ext cx="1363963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dirty="0"/>
              <a:t>Franck Le Driant</a:t>
            </a:r>
          </a:p>
          <a:p>
            <a:r>
              <a:rPr lang="fr-FR" sz="1400" dirty="0"/>
              <a:t>@</a:t>
            </a:r>
            <a:r>
              <a:rPr lang="fr-FR" sz="1400" dirty="0" err="1"/>
              <a:t>FloreAlpes</a:t>
            </a:r>
            <a:endParaRPr lang="fr-FR" sz="1400" dirty="0"/>
          </a:p>
        </p:txBody>
      </p:sp>
      <p:sp>
        <p:nvSpPr>
          <p:cNvPr id="5" name="ZoneTexte 4"/>
          <p:cNvSpPr txBox="1"/>
          <p:nvPr/>
        </p:nvSpPr>
        <p:spPr>
          <a:xfrm>
            <a:off x="251520" y="188640"/>
            <a:ext cx="3168352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Le genre </a:t>
            </a:r>
            <a:r>
              <a:rPr lang="fr-FR" sz="2400" b="1" i="1" dirty="0" err="1"/>
              <a:t>Minuartia</a:t>
            </a:r>
            <a:r>
              <a:rPr lang="fr-FR" sz="2400" b="1" dirty="0"/>
              <a:t> et genres apparentés</a:t>
            </a:r>
            <a:r>
              <a:rPr lang="fr-FR" sz="2400" b="1" i="1" dirty="0"/>
              <a:t> </a:t>
            </a:r>
            <a:r>
              <a:rPr lang="fr-FR" sz="2400" b="1" dirty="0"/>
              <a:t>(3)</a:t>
            </a:r>
            <a:endParaRPr lang="fr-FR" sz="2400" dirty="0"/>
          </a:p>
        </p:txBody>
      </p:sp>
      <p:pic>
        <p:nvPicPr>
          <p:cNvPr id="6" name="Image 5" descr="minuartia rubra Franck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39752" y="2537520"/>
            <a:ext cx="2882377" cy="432048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339752" y="6519446"/>
            <a:ext cx="151996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600" i="1" dirty="0" err="1"/>
              <a:t>Minuartia</a:t>
            </a:r>
            <a:r>
              <a:rPr lang="fr-FR" sz="1600" i="1" dirty="0"/>
              <a:t> </a:t>
            </a:r>
            <a:r>
              <a:rPr lang="fr-FR" sz="1600" i="1" dirty="0" err="1"/>
              <a:t>rubra</a:t>
            </a:r>
            <a:endParaRPr lang="fr-FR" sz="1600" i="1" dirty="0"/>
          </a:p>
        </p:txBody>
      </p:sp>
      <p:pic>
        <p:nvPicPr>
          <p:cNvPr id="8" name="Image 7" descr="minuartia laricifolia laricifolia Franck 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196752"/>
            <a:ext cx="2644625" cy="3698776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2483768" y="1196752"/>
            <a:ext cx="1745093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600" i="1" dirty="0" err="1"/>
              <a:t>Cherleria</a:t>
            </a:r>
            <a:r>
              <a:rPr lang="fr-FR" sz="1600" i="1" dirty="0"/>
              <a:t> </a:t>
            </a:r>
            <a:r>
              <a:rPr lang="fr-FR" sz="1600" i="1" dirty="0" err="1"/>
              <a:t>laricifolia</a:t>
            </a:r>
            <a:endParaRPr lang="fr-FR" sz="1600" i="1" dirty="0"/>
          </a:p>
          <a:p>
            <a:r>
              <a:rPr lang="fr-FR" sz="1600" dirty="0" err="1"/>
              <a:t>subsp</a:t>
            </a:r>
            <a:r>
              <a:rPr lang="fr-FR" sz="1600" i="1" dirty="0"/>
              <a:t>. </a:t>
            </a:r>
            <a:r>
              <a:rPr lang="fr-FR" sz="1600" i="1" dirty="0" err="1"/>
              <a:t>laricifolia</a:t>
            </a:r>
            <a:endParaRPr lang="fr-FR" sz="1600" i="1" dirty="0"/>
          </a:p>
        </p:txBody>
      </p:sp>
      <p:sp>
        <p:nvSpPr>
          <p:cNvPr id="10" name="ZoneTexte 9"/>
          <p:cNvSpPr txBox="1"/>
          <p:nvPr/>
        </p:nvSpPr>
        <p:spPr>
          <a:xfrm>
            <a:off x="5292080" y="6519446"/>
            <a:ext cx="173105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600" i="1" dirty="0" err="1"/>
              <a:t>Facchinia</a:t>
            </a:r>
            <a:r>
              <a:rPr lang="fr-FR" sz="1600" i="1" dirty="0"/>
              <a:t> </a:t>
            </a:r>
            <a:r>
              <a:rPr lang="fr-FR" sz="1600" i="1" dirty="0" err="1"/>
              <a:t>rupestris</a:t>
            </a:r>
            <a:endParaRPr lang="fr-FR" sz="1600" i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8022539" y="6550223"/>
            <a:ext cx="112146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dirty="0"/>
              <a:t>Marie Portas</a:t>
            </a:r>
          </a:p>
        </p:txBody>
      </p:sp>
      <p:cxnSp>
        <p:nvCxnSpPr>
          <p:cNvPr id="12" name="Connecteur droit avec flèche 11"/>
          <p:cNvCxnSpPr/>
          <p:nvPr/>
        </p:nvCxnSpPr>
        <p:spPr>
          <a:xfrm flipH="1">
            <a:off x="7524328" y="3789040"/>
            <a:ext cx="792088" cy="14401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7504" y="188640"/>
            <a:ext cx="3168352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Le genre </a:t>
            </a:r>
            <a:r>
              <a:rPr lang="fr-FR" sz="2400" b="1" i="1" dirty="0" err="1"/>
              <a:t>Minuartia</a:t>
            </a:r>
            <a:r>
              <a:rPr lang="fr-FR" sz="2400" b="1" dirty="0"/>
              <a:t> et genres apparentés</a:t>
            </a:r>
            <a:r>
              <a:rPr lang="fr-FR" sz="2400" b="1" i="1" dirty="0"/>
              <a:t> </a:t>
            </a:r>
            <a:r>
              <a:rPr lang="fr-FR" sz="2400" b="1" dirty="0"/>
              <a:t>(4)</a:t>
            </a:r>
            <a:endParaRPr lang="fr-FR" sz="2400" dirty="0"/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>
          <a:xfrm>
            <a:off x="3347864" y="260648"/>
            <a:ext cx="5616624" cy="4766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2000" b="1" noProof="0" dirty="0"/>
              <a:t>Cymes </a:t>
            </a:r>
            <a:r>
              <a:rPr lang="fr-FR" sz="2000" b="1" noProof="0" dirty="0" err="1"/>
              <a:t>dichasiales</a:t>
            </a:r>
            <a:r>
              <a:rPr lang="fr-FR" sz="2000" b="1" noProof="0" dirty="0"/>
              <a:t> terminales </a:t>
            </a:r>
            <a:r>
              <a:rPr lang="fr-FR" sz="2000" noProof="0" dirty="0"/>
              <a:t>ou fleurs solitaires</a:t>
            </a:r>
            <a:endParaRPr kumimoji="0" lang="fr-FR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Image 3" descr="minuartia rostrata franck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268760"/>
            <a:ext cx="3632742" cy="544522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775989" y="6334780"/>
            <a:ext cx="1363963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dirty="0"/>
              <a:t>Franck Le Driant</a:t>
            </a:r>
          </a:p>
          <a:p>
            <a:r>
              <a:rPr lang="fr-FR" sz="1400" dirty="0"/>
              <a:t>@</a:t>
            </a:r>
            <a:r>
              <a:rPr lang="fr-FR" sz="1400" dirty="0" err="1"/>
              <a:t>FloreAlpes</a:t>
            </a:r>
            <a:endParaRPr lang="fr-FR" sz="1400" dirty="0"/>
          </a:p>
        </p:txBody>
      </p:sp>
      <p:sp>
        <p:nvSpPr>
          <p:cNvPr id="6" name="ZoneTexte 5"/>
          <p:cNvSpPr txBox="1"/>
          <p:nvPr/>
        </p:nvSpPr>
        <p:spPr>
          <a:xfrm>
            <a:off x="179512" y="1124744"/>
            <a:ext cx="1732847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600" i="1" dirty="0" err="1"/>
              <a:t>Minuartia</a:t>
            </a:r>
            <a:r>
              <a:rPr lang="fr-FR" sz="1600" i="1" dirty="0"/>
              <a:t> </a:t>
            </a:r>
            <a:r>
              <a:rPr lang="fr-FR" sz="1600" i="1" dirty="0" err="1"/>
              <a:t>rostrata</a:t>
            </a:r>
            <a:endParaRPr lang="fr-FR" sz="1600" i="1" dirty="0"/>
          </a:p>
        </p:txBody>
      </p:sp>
      <p:pic>
        <p:nvPicPr>
          <p:cNvPr id="7" name="Image 6" descr="P7100898.JPG"/>
          <p:cNvPicPr>
            <a:picLocks noChangeAspect="1"/>
          </p:cNvPicPr>
          <p:nvPr/>
        </p:nvPicPr>
        <p:blipFill>
          <a:blip r:embed="rId4" cstate="screen">
            <a:lum bright="-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3788964" y="1475731"/>
            <a:ext cx="5850039" cy="4860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4139952" y="836712"/>
            <a:ext cx="1699504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600" i="1" dirty="0" err="1"/>
              <a:t>Cherleria</a:t>
            </a:r>
            <a:r>
              <a:rPr lang="fr-FR" sz="1600" i="1" dirty="0"/>
              <a:t> </a:t>
            </a:r>
            <a:r>
              <a:rPr lang="fr-FR" sz="1600" i="1" dirty="0" err="1"/>
              <a:t>sedoides</a:t>
            </a:r>
            <a:endParaRPr lang="fr-FR" sz="1600" i="1" dirty="0"/>
          </a:p>
        </p:txBody>
      </p:sp>
      <p:sp>
        <p:nvSpPr>
          <p:cNvPr id="9" name="ZoneTexte 8"/>
          <p:cNvSpPr txBox="1"/>
          <p:nvPr/>
        </p:nvSpPr>
        <p:spPr>
          <a:xfrm>
            <a:off x="8252730" y="6550223"/>
            <a:ext cx="85119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dirty="0"/>
              <a:t>V. Guérin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3383360" y="0"/>
            <a:ext cx="4284984" cy="11247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2000" b="1" noProof="0" dirty="0">
                <a:solidFill>
                  <a:srgbClr val="FF0000"/>
                </a:solidFill>
              </a:rPr>
              <a:t>F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leurs </a:t>
            </a:r>
            <a:r>
              <a:rPr lang="fr-FR" sz="2000" b="1" dirty="0">
                <a:solidFill>
                  <a:srgbClr val="FF0000"/>
                </a:solidFill>
              </a:rPr>
              <a:t>pentamères</a:t>
            </a:r>
            <a:endParaRPr kumimoji="0" lang="fr-FR" sz="2000" b="1" i="0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2000" b="1" noProof="0" dirty="0">
                <a:solidFill>
                  <a:srgbClr val="FF0000"/>
                </a:solidFill>
              </a:rPr>
              <a:t>5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sépales libres aigus à acuminés ou obtus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fr-FR" sz="20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Cherleria</a:t>
            </a:r>
            <a:r>
              <a:rPr kumimoji="0" lang="fr-FR" sz="20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) </a:t>
            </a:r>
          </a:p>
        </p:txBody>
      </p:sp>
      <p:grpSp>
        <p:nvGrpSpPr>
          <p:cNvPr id="3" name="Groupe 2"/>
          <p:cNvGrpSpPr/>
          <p:nvPr/>
        </p:nvGrpSpPr>
        <p:grpSpPr>
          <a:xfrm>
            <a:off x="7236296" y="476672"/>
            <a:ext cx="1656184" cy="864096"/>
            <a:chOff x="3096590" y="4630223"/>
            <a:chExt cx="3881888" cy="1368152"/>
          </a:xfrm>
        </p:grpSpPr>
        <p:sp>
          <p:nvSpPr>
            <p:cNvPr id="4" name="Explosion 1 3"/>
            <p:cNvSpPr/>
            <p:nvPr/>
          </p:nvSpPr>
          <p:spPr>
            <a:xfrm>
              <a:off x="4278927" y="4630223"/>
              <a:ext cx="1440160" cy="1368152"/>
            </a:xfrm>
            <a:prstGeom prst="irregularSeal1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3096590" y="5076465"/>
              <a:ext cx="3881888" cy="389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/>
                <a:t>Identification</a:t>
              </a:r>
              <a:r>
                <a:rPr lang="fr-FR" dirty="0"/>
                <a:t> </a:t>
              </a:r>
            </a:p>
          </p:txBody>
        </p:sp>
      </p:grpSp>
      <p:sp>
        <p:nvSpPr>
          <p:cNvPr id="6" name="ZoneTexte 5"/>
          <p:cNvSpPr txBox="1"/>
          <p:nvPr/>
        </p:nvSpPr>
        <p:spPr>
          <a:xfrm>
            <a:off x="107504" y="188640"/>
            <a:ext cx="3168352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Le genre </a:t>
            </a:r>
            <a:r>
              <a:rPr lang="fr-FR" sz="2400" b="1" i="1" dirty="0" err="1"/>
              <a:t>Minuartia</a:t>
            </a:r>
            <a:r>
              <a:rPr lang="fr-FR" sz="2400" b="1" dirty="0"/>
              <a:t> et genres apparentés</a:t>
            </a:r>
            <a:r>
              <a:rPr lang="fr-FR" sz="2400" b="1" i="1" dirty="0"/>
              <a:t> </a:t>
            </a:r>
            <a:r>
              <a:rPr lang="fr-FR" sz="2400" b="1" dirty="0"/>
              <a:t>(5)</a:t>
            </a:r>
            <a:endParaRPr lang="fr-FR" sz="2400" dirty="0"/>
          </a:p>
        </p:txBody>
      </p:sp>
      <p:sp>
        <p:nvSpPr>
          <p:cNvPr id="7" name="ZoneTexte 6"/>
          <p:cNvSpPr txBox="1"/>
          <p:nvPr/>
        </p:nvSpPr>
        <p:spPr>
          <a:xfrm>
            <a:off x="107504" y="1268760"/>
            <a:ext cx="324036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i="1" dirty="0" err="1"/>
              <a:t>Cherleria</a:t>
            </a:r>
            <a:r>
              <a:rPr lang="fr-FR" sz="1600" i="1" dirty="0"/>
              <a:t> </a:t>
            </a:r>
            <a:r>
              <a:rPr lang="fr-FR" sz="1600" i="1" dirty="0" err="1"/>
              <a:t>laricifolia</a:t>
            </a:r>
            <a:r>
              <a:rPr lang="fr-FR" sz="1600" i="1" dirty="0"/>
              <a:t> </a:t>
            </a:r>
            <a:r>
              <a:rPr lang="fr-FR" sz="1600" dirty="0" err="1"/>
              <a:t>subsp</a:t>
            </a:r>
            <a:r>
              <a:rPr lang="fr-FR" sz="1600" i="1" dirty="0"/>
              <a:t>. </a:t>
            </a:r>
            <a:r>
              <a:rPr lang="fr-FR" sz="1600" i="1" dirty="0" err="1"/>
              <a:t>laricifolia</a:t>
            </a:r>
            <a:endParaRPr lang="fr-FR" sz="1600" i="1" dirty="0"/>
          </a:p>
        </p:txBody>
      </p:sp>
      <p:pic>
        <p:nvPicPr>
          <p:cNvPr id="8" name="Image 7" descr="Minuartia laricifolia.jpg"/>
          <p:cNvPicPr>
            <a:picLocks noChangeAspect="1"/>
          </p:cNvPicPr>
          <p:nvPr/>
        </p:nvPicPr>
        <p:blipFill>
          <a:blip r:embed="rId3" cstate="screen">
            <a:lum bright="-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628800"/>
            <a:ext cx="3643336" cy="3384376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355976" y="1484784"/>
            <a:ext cx="1732847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1600" i="1" dirty="0" err="1"/>
              <a:t>Minuartia</a:t>
            </a:r>
            <a:r>
              <a:rPr lang="fr-FR" sz="1600" i="1" dirty="0"/>
              <a:t> </a:t>
            </a:r>
            <a:r>
              <a:rPr lang="fr-FR" sz="1600" i="1" dirty="0" err="1"/>
              <a:t>rostrata</a:t>
            </a:r>
            <a:endParaRPr lang="fr-FR" sz="1600" i="1" dirty="0"/>
          </a:p>
        </p:txBody>
      </p:sp>
      <p:pic>
        <p:nvPicPr>
          <p:cNvPr id="10" name="Image 9" descr="minuartia rubra Franck 1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888" y="3284984"/>
            <a:ext cx="2383712" cy="3573016"/>
          </a:xfrm>
          <a:prstGeom prst="rect">
            <a:avLst/>
          </a:prstGeom>
        </p:spPr>
      </p:pic>
      <p:pic>
        <p:nvPicPr>
          <p:cNvPr id="11" name="Image 10" descr="minuartia rostrata franck 1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15608" y="1196752"/>
            <a:ext cx="3528392" cy="3212976"/>
          </a:xfrm>
          <a:prstGeom prst="ellipse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2051720" y="6519446"/>
            <a:ext cx="151996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1600" i="1" dirty="0" err="1"/>
              <a:t>Minuartia</a:t>
            </a:r>
            <a:r>
              <a:rPr lang="fr-FR" sz="1600" i="1" dirty="0"/>
              <a:t> </a:t>
            </a:r>
            <a:r>
              <a:rPr lang="fr-FR" sz="1600" i="1" dirty="0" err="1"/>
              <a:t>rubra</a:t>
            </a:r>
            <a:endParaRPr lang="fr-FR" sz="1600" i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7672533" y="6218148"/>
            <a:ext cx="1363963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dirty="0"/>
              <a:t>Franck Le Driant</a:t>
            </a:r>
          </a:p>
          <a:p>
            <a:r>
              <a:rPr lang="fr-FR" sz="1400" dirty="0"/>
              <a:t>@</a:t>
            </a:r>
            <a:r>
              <a:rPr lang="fr-FR" sz="1400" dirty="0" err="1"/>
              <a:t>FloreAlpes</a:t>
            </a:r>
            <a:endParaRPr lang="fr-FR" sz="1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5868144" y="5373216"/>
            <a:ext cx="3168352" cy="7920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Capsule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fr-FR" sz="2000" b="1" noProof="0" dirty="0">
                <a:solidFill>
                  <a:srgbClr val="FF0000"/>
                </a:solidFill>
              </a:rPr>
              <a:t>3 valves entières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fr-FR" sz="2000" b="1" i="0" u="none" strike="noStrike" kern="1200" cap="none" spc="0" normalizeH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Graines</a:t>
            </a:r>
            <a:r>
              <a:rPr kumimoji="0" lang="fr-FR" sz="2000" b="1" i="0" u="none" strike="noStrike" kern="1200" cap="none" spc="0" normalizeH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fr-FR" sz="2000" b="1" i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7380312" y="5589240"/>
            <a:ext cx="1512168" cy="1152128"/>
            <a:chOff x="3096590" y="4630223"/>
            <a:chExt cx="3881888" cy="1368152"/>
          </a:xfrm>
        </p:grpSpPr>
        <p:sp>
          <p:nvSpPr>
            <p:cNvPr id="4" name="Explosion 1 3"/>
            <p:cNvSpPr/>
            <p:nvPr/>
          </p:nvSpPr>
          <p:spPr>
            <a:xfrm>
              <a:off x="4278927" y="4630223"/>
              <a:ext cx="1440160" cy="1368152"/>
            </a:xfrm>
            <a:prstGeom prst="irregularSeal1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3096590" y="5076465"/>
              <a:ext cx="3881888" cy="389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/>
                <a:t>Identification</a:t>
              </a:r>
              <a:r>
                <a:rPr lang="fr-FR" dirty="0"/>
                <a:t> </a:t>
              </a:r>
            </a:p>
          </p:txBody>
        </p:sp>
      </p:grpSp>
      <p:pic>
        <p:nvPicPr>
          <p:cNvPr id="6" name="Image 5" descr="Minuartia recurva Marie Portas 2.jpg"/>
          <p:cNvPicPr>
            <a:picLocks noChangeAspect="1"/>
          </p:cNvPicPr>
          <p:nvPr/>
        </p:nvPicPr>
        <p:blipFill>
          <a:blip r:embed="rId3" cstate="screen">
            <a:lum bright="-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556792"/>
            <a:ext cx="4248472" cy="396044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0" y="1268760"/>
            <a:ext cx="169020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1600" i="1" dirty="0" err="1"/>
              <a:t>Minuartia</a:t>
            </a:r>
            <a:r>
              <a:rPr lang="fr-FR" sz="1600" i="1" dirty="0"/>
              <a:t> </a:t>
            </a:r>
            <a:r>
              <a:rPr lang="fr-FR" sz="1600" i="1" dirty="0" err="1"/>
              <a:t>recurva</a:t>
            </a:r>
            <a:endParaRPr lang="fr-FR" sz="1600" i="1" dirty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3383360" y="0"/>
            <a:ext cx="5760640" cy="14847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000" b="1" dirty="0">
                <a:solidFill>
                  <a:srgbClr val="FF0000"/>
                </a:solidFill>
              </a:rPr>
              <a:t>5 pétales </a:t>
            </a:r>
            <a:r>
              <a:rPr lang="fr-FR" sz="2000" b="1" dirty="0"/>
              <a:t>entiers généralement blancs </a:t>
            </a:r>
            <a:r>
              <a:rPr lang="fr-FR" sz="2000" dirty="0"/>
              <a:t>parfois apétales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000" b="1" dirty="0">
                <a:solidFill>
                  <a:srgbClr val="FF0000"/>
                </a:solidFill>
              </a:rPr>
              <a:t>2 X 5 </a:t>
            </a:r>
            <a:r>
              <a:rPr lang="fr-FR" sz="2000" dirty="0"/>
              <a:t>ou 5</a:t>
            </a:r>
            <a:r>
              <a:rPr lang="fr-FR" sz="2000" b="1" dirty="0"/>
              <a:t> </a:t>
            </a:r>
            <a:r>
              <a:rPr lang="fr-FR" sz="2000" b="1" dirty="0">
                <a:solidFill>
                  <a:srgbClr val="FF0000"/>
                </a:solidFill>
              </a:rPr>
              <a:t>étamines</a:t>
            </a:r>
            <a:r>
              <a:rPr lang="fr-FR" sz="2000" b="1" dirty="0"/>
              <a:t> </a:t>
            </a:r>
            <a:r>
              <a:rPr lang="fr-FR" sz="2000" dirty="0"/>
              <a:t>(</a:t>
            </a:r>
            <a:r>
              <a:rPr lang="fr-FR" sz="2000" i="1" dirty="0" err="1"/>
              <a:t>Sabulina</a:t>
            </a:r>
            <a:r>
              <a:rPr lang="fr-FR" sz="2000" dirty="0"/>
              <a:t> : 3-10 étamines)</a:t>
            </a:r>
            <a:endParaRPr lang="fr-FR" sz="2000" b="1" dirty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000" b="1" dirty="0"/>
              <a:t>Ovaire supère uniloculaire ; </a:t>
            </a:r>
            <a:r>
              <a:rPr lang="fr-FR" sz="2000" b="1" u="sng" dirty="0">
                <a:solidFill>
                  <a:srgbClr val="FF0000"/>
                </a:solidFill>
              </a:rPr>
              <a:t>3 styles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07504" y="188640"/>
            <a:ext cx="3168352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Le genre </a:t>
            </a:r>
            <a:r>
              <a:rPr lang="fr-FR" sz="2400" b="1" i="1" dirty="0" err="1"/>
              <a:t>Minuartia</a:t>
            </a:r>
            <a:r>
              <a:rPr lang="fr-FR" sz="2400" b="1" dirty="0"/>
              <a:t> et genres apparentés</a:t>
            </a:r>
            <a:r>
              <a:rPr lang="fr-FR" sz="2400" b="1" i="1" dirty="0"/>
              <a:t> </a:t>
            </a:r>
            <a:r>
              <a:rPr lang="fr-FR" sz="2400" b="1" dirty="0"/>
              <a:t>(5)</a:t>
            </a:r>
            <a:endParaRPr lang="fr-FR" sz="2400" dirty="0"/>
          </a:p>
        </p:txBody>
      </p:sp>
      <p:sp>
        <p:nvSpPr>
          <p:cNvPr id="10" name="ZoneTexte 9"/>
          <p:cNvSpPr txBox="1"/>
          <p:nvPr/>
        </p:nvSpPr>
        <p:spPr>
          <a:xfrm>
            <a:off x="0" y="6550223"/>
            <a:ext cx="112146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dirty="0"/>
              <a:t>Marie Portas</a:t>
            </a:r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1115616" y="3356992"/>
            <a:ext cx="792088" cy="7200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H="1">
            <a:off x="2123728" y="2780928"/>
            <a:ext cx="432048" cy="36004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H="1" flipV="1">
            <a:off x="2339752" y="3429000"/>
            <a:ext cx="504056" cy="21602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Minuartia verna.jpg"/>
          <p:cNvPicPr>
            <a:picLocks noChangeAspect="1"/>
          </p:cNvPicPr>
          <p:nvPr/>
        </p:nvPicPr>
        <p:blipFill>
          <a:blip r:embed="rId4" cstate="screen">
            <a:lum bright="-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6185" y="1628800"/>
            <a:ext cx="3647815" cy="3212976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5220072" y="1556792"/>
            <a:ext cx="141737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1600" i="1" dirty="0" err="1"/>
              <a:t>Sabulina</a:t>
            </a:r>
            <a:r>
              <a:rPr lang="fr-FR" sz="1600" i="1" dirty="0"/>
              <a:t> </a:t>
            </a:r>
            <a:r>
              <a:rPr lang="fr-FR" sz="1600" i="1" dirty="0" err="1"/>
              <a:t>verna</a:t>
            </a:r>
            <a:endParaRPr lang="fr-FR" sz="1600" i="1" dirty="0"/>
          </a:p>
        </p:txBody>
      </p:sp>
      <p:pic>
        <p:nvPicPr>
          <p:cNvPr id="16" name="Image 15" descr="Minuartia rupestris Marie Portas.jpg"/>
          <p:cNvPicPr>
            <a:picLocks noChangeAspect="1"/>
          </p:cNvPicPr>
          <p:nvPr/>
        </p:nvPicPr>
        <p:blipFill>
          <a:blip r:embed="rId5" cstate="screen">
            <a:lum bright="-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59832" y="4077072"/>
            <a:ext cx="2845601" cy="2780928"/>
          </a:xfrm>
          <a:prstGeom prst="ellipse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2267744" y="6519446"/>
            <a:ext cx="173105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1600" i="1" dirty="0" err="1"/>
              <a:t>Facchinia</a:t>
            </a:r>
            <a:r>
              <a:rPr lang="fr-FR" sz="1600" i="1" dirty="0"/>
              <a:t> </a:t>
            </a:r>
            <a:r>
              <a:rPr lang="fr-FR" sz="1600" i="1" dirty="0" err="1"/>
              <a:t>rupestris</a:t>
            </a:r>
            <a:endParaRPr lang="fr-FR" sz="1600" i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Minuartia_verna_Sturm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788024" cy="688015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804248" y="260648"/>
            <a:ext cx="2088232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i="1" dirty="0" err="1"/>
              <a:t>Cherleria</a:t>
            </a:r>
            <a:r>
              <a:rPr lang="fr-FR" sz="2400" b="1" i="1" dirty="0"/>
              <a:t> </a:t>
            </a:r>
          </a:p>
          <a:p>
            <a:pPr algn="ctr"/>
            <a:r>
              <a:rPr lang="fr-FR" sz="2400" b="1" i="1" dirty="0" err="1"/>
              <a:t>Facchinia</a:t>
            </a:r>
            <a:endParaRPr lang="fr-FR" sz="2400" b="1" i="1" dirty="0"/>
          </a:p>
          <a:p>
            <a:pPr algn="ctr"/>
            <a:r>
              <a:rPr lang="fr-FR" sz="2400" b="1" i="1" dirty="0" err="1"/>
              <a:t>Minuartia</a:t>
            </a:r>
            <a:r>
              <a:rPr lang="fr-FR" sz="2400" b="1" i="1" dirty="0"/>
              <a:t> </a:t>
            </a:r>
          </a:p>
          <a:p>
            <a:pPr algn="ctr"/>
            <a:r>
              <a:rPr lang="fr-FR" sz="2400" b="1" i="1" dirty="0" err="1"/>
              <a:t>Sabulina</a:t>
            </a:r>
            <a:r>
              <a:rPr lang="fr-FR" sz="2400" b="1" i="1" dirty="0"/>
              <a:t>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6983237" y="1948770"/>
            <a:ext cx="1765227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000" b="1" i="1" dirty="0" err="1"/>
              <a:t>Sabulina</a:t>
            </a:r>
            <a:r>
              <a:rPr lang="fr-FR" sz="2000" b="1" i="1" dirty="0"/>
              <a:t> </a:t>
            </a:r>
            <a:r>
              <a:rPr lang="fr-FR" sz="2000" b="1" i="1" dirty="0" err="1"/>
              <a:t>verna</a:t>
            </a:r>
            <a:endParaRPr lang="fr-FR" sz="2000" b="1" i="1" dirty="0"/>
          </a:p>
        </p:txBody>
      </p:sp>
      <p:sp>
        <p:nvSpPr>
          <p:cNvPr id="5" name="ZoneTexte 4"/>
          <p:cNvSpPr txBox="1"/>
          <p:nvPr/>
        </p:nvSpPr>
        <p:spPr>
          <a:xfrm>
            <a:off x="2627784" y="6444044"/>
            <a:ext cx="1793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/>
              <a:t>Capsule 3 valves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51520" y="1700808"/>
            <a:ext cx="9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3 styles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7504" y="303039"/>
            <a:ext cx="3024336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Le genre </a:t>
            </a:r>
            <a:r>
              <a:rPr lang="fr-FR" sz="2400" b="1" i="1" dirty="0"/>
              <a:t>Sagina</a:t>
            </a:r>
            <a:r>
              <a:rPr lang="fr-FR" sz="2400" b="1" dirty="0"/>
              <a:t> (1)</a:t>
            </a:r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>
          <a:xfrm>
            <a:off x="683568" y="980728"/>
            <a:ext cx="2016224" cy="7920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dirty="0" err="1"/>
              <a:t>Subcosmopolite</a:t>
            </a:r>
            <a:r>
              <a:rPr lang="fr-FR" dirty="0"/>
              <a:t>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dirty="0"/>
              <a:t>8 /  ≈ 25</a:t>
            </a: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3347864" y="404664"/>
            <a:ext cx="5688632" cy="129614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000" b="1" dirty="0">
                <a:solidFill>
                  <a:srgbClr val="FF0000"/>
                </a:solidFill>
              </a:rPr>
              <a:t>Plantes </a:t>
            </a:r>
            <a:r>
              <a:rPr lang="fr-FR" sz="2000" b="1" dirty="0"/>
              <a:t>herbacées</a:t>
            </a:r>
            <a:r>
              <a:rPr lang="fr-FR" sz="2000" b="1" dirty="0">
                <a:solidFill>
                  <a:srgbClr val="FF0000"/>
                </a:solidFill>
              </a:rPr>
              <a:t> de petite taille</a:t>
            </a:r>
            <a:r>
              <a:rPr lang="fr-FR" sz="2000" b="1" dirty="0"/>
              <a:t>, vivaces  </a:t>
            </a:r>
            <a:r>
              <a:rPr lang="fr-FR" sz="2000" dirty="0"/>
              <a:t>ou annuelles</a:t>
            </a:r>
            <a:r>
              <a:rPr lang="fr-FR" sz="2000" b="1" dirty="0"/>
              <a:t>, tiges couchées ou ascendantes, </a:t>
            </a:r>
            <a:r>
              <a:rPr lang="fr-FR" sz="2000" dirty="0"/>
              <a:t>parfois dressées</a:t>
            </a:r>
            <a:r>
              <a:rPr lang="fr-FR" sz="2000" b="1" dirty="0"/>
              <a:t>, </a:t>
            </a:r>
            <a:r>
              <a:rPr lang="fr-FR" sz="2000" dirty="0"/>
              <a:t>glabres ou pubescentes-glanduleuses</a:t>
            </a:r>
            <a:endParaRPr kumimoji="0" lang="fr-FR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Image 7" descr="P7090404.JPG"/>
          <p:cNvPicPr>
            <a:picLocks noChangeAspect="1"/>
          </p:cNvPicPr>
          <p:nvPr/>
        </p:nvPicPr>
        <p:blipFill>
          <a:blip r:embed="rId3" cstate="screen">
            <a:lum bright="-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501116"/>
            <a:ext cx="4531519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 descr="Sagina glabra Franck.jpg"/>
          <p:cNvPicPr>
            <a:picLocks noChangeAspect="1"/>
          </p:cNvPicPr>
          <p:nvPr/>
        </p:nvPicPr>
        <p:blipFill>
          <a:blip r:embed="rId4" cstate="screen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08512" y="2599493"/>
            <a:ext cx="4499992" cy="3258615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8228365" y="2351202"/>
            <a:ext cx="91563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600" i="1" dirty="0"/>
              <a:t>S. </a:t>
            </a:r>
            <a:r>
              <a:rPr lang="fr-FR" sz="1600" i="1" dirty="0" err="1"/>
              <a:t>glabra</a:t>
            </a:r>
            <a:endParaRPr lang="fr-FR" sz="1600" i="1" dirty="0"/>
          </a:p>
        </p:txBody>
      </p:sp>
      <p:sp>
        <p:nvSpPr>
          <p:cNvPr id="6" name="ZoneTexte 5"/>
          <p:cNvSpPr txBox="1"/>
          <p:nvPr/>
        </p:nvSpPr>
        <p:spPr>
          <a:xfrm>
            <a:off x="0" y="2401724"/>
            <a:ext cx="125547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600" i="1" dirty="0"/>
              <a:t>S. </a:t>
            </a:r>
            <a:r>
              <a:rPr lang="fr-FR" sz="1600" i="1" dirty="0" err="1"/>
              <a:t>saginoides</a:t>
            </a:r>
            <a:endParaRPr lang="fr-FR" sz="1600" i="1" dirty="0"/>
          </a:p>
        </p:txBody>
      </p:sp>
      <p:sp>
        <p:nvSpPr>
          <p:cNvPr id="7" name="ZoneTexte 6"/>
          <p:cNvSpPr txBox="1"/>
          <p:nvPr/>
        </p:nvSpPr>
        <p:spPr>
          <a:xfrm>
            <a:off x="3635896" y="5714092"/>
            <a:ext cx="85119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dirty="0"/>
              <a:t>V. Guérin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7780037" y="5570076"/>
            <a:ext cx="1363963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dirty="0"/>
              <a:t>Franck Le Driant</a:t>
            </a:r>
          </a:p>
          <a:p>
            <a:r>
              <a:rPr lang="fr-FR" sz="1400" dirty="0"/>
              <a:t>@</a:t>
            </a:r>
            <a:r>
              <a:rPr lang="fr-FR" sz="1400" dirty="0" err="1"/>
              <a:t>FloreAlpes</a:t>
            </a:r>
            <a:endParaRPr lang="fr-FR" sz="1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Sagina revelierei R Poncet.jpg"/>
          <p:cNvPicPr>
            <a:picLocks noChangeAspect="1"/>
          </p:cNvPicPr>
          <p:nvPr/>
        </p:nvPicPr>
        <p:blipFill>
          <a:blip r:embed="rId3" cstate="screen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39952" y="1052736"/>
            <a:ext cx="2813837" cy="4464496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67544" y="231031"/>
            <a:ext cx="3024336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Le genre </a:t>
            </a:r>
            <a:r>
              <a:rPr lang="fr-FR" sz="2400" b="1" i="1" dirty="0"/>
              <a:t>Sagina</a:t>
            </a:r>
            <a:r>
              <a:rPr lang="fr-FR" sz="2400" b="1" dirty="0"/>
              <a:t> (2)</a:t>
            </a: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107504" y="1052736"/>
            <a:ext cx="3816424" cy="10081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2000" b="1" dirty="0">
                <a:solidFill>
                  <a:srgbClr val="FF0000"/>
                </a:solidFill>
              </a:rPr>
              <a:t>Feuilles</a:t>
            </a:r>
            <a:r>
              <a:rPr lang="fr-FR" sz="2000" b="1" dirty="0"/>
              <a:t> opposées, simples, entières, 0 stipules, </a:t>
            </a:r>
            <a:r>
              <a:rPr lang="fr-FR" sz="2000" b="1" dirty="0">
                <a:solidFill>
                  <a:srgbClr val="FF0000"/>
                </a:solidFill>
              </a:rPr>
              <a:t>linéaires, </a:t>
            </a:r>
            <a:r>
              <a:rPr lang="fr-FR" sz="2000" b="1" dirty="0" err="1">
                <a:solidFill>
                  <a:srgbClr val="FF0000"/>
                </a:solidFill>
              </a:rPr>
              <a:t>connées</a:t>
            </a:r>
            <a:r>
              <a:rPr lang="fr-FR" sz="2000" b="1" dirty="0">
                <a:solidFill>
                  <a:srgbClr val="FF0000"/>
                </a:solidFill>
              </a:rPr>
              <a:t> à la base</a:t>
            </a: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4139952" y="188640"/>
            <a:ext cx="4752528" cy="720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2000" b="1" noProof="0" dirty="0">
                <a:solidFill>
                  <a:srgbClr val="FF0000"/>
                </a:solidFill>
              </a:rPr>
              <a:t>Fleurs paraissant solitaires aux nœuds, </a:t>
            </a:r>
            <a:r>
              <a:rPr lang="fr-FR" sz="2000" noProof="0" dirty="0"/>
              <a:t>parfois courtes cymes</a:t>
            </a:r>
            <a:endParaRPr kumimoji="0" lang="fr-FR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Image 5" descr="DSCN1082.JPG"/>
          <p:cNvPicPr>
            <a:picLocks noChangeAspect="1"/>
          </p:cNvPicPr>
          <p:nvPr/>
        </p:nvPicPr>
        <p:blipFill>
          <a:blip r:embed="rId4" cstate="screen">
            <a:lum bright="-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2996371"/>
            <a:ext cx="3766934" cy="3573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0" y="2977207"/>
            <a:ext cx="954107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600" i="1" dirty="0"/>
              <a:t>S. </a:t>
            </a:r>
            <a:r>
              <a:rPr lang="fr-FR" sz="1600" i="1" dirty="0" err="1"/>
              <a:t>pilifera</a:t>
            </a:r>
            <a:endParaRPr lang="fr-FR" sz="1600" i="1" dirty="0"/>
          </a:p>
        </p:txBody>
      </p:sp>
      <p:sp>
        <p:nvSpPr>
          <p:cNvPr id="8" name="ZoneTexte 7"/>
          <p:cNvSpPr txBox="1"/>
          <p:nvPr/>
        </p:nvSpPr>
        <p:spPr>
          <a:xfrm>
            <a:off x="3072733" y="6289575"/>
            <a:ext cx="85119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dirty="0"/>
              <a:t>V. Guérin</a:t>
            </a:r>
          </a:p>
        </p:txBody>
      </p:sp>
      <p:grpSp>
        <p:nvGrpSpPr>
          <p:cNvPr id="9" name="Groupe 8"/>
          <p:cNvGrpSpPr/>
          <p:nvPr/>
        </p:nvGrpSpPr>
        <p:grpSpPr>
          <a:xfrm>
            <a:off x="2123728" y="1916832"/>
            <a:ext cx="1656184" cy="936104"/>
            <a:chOff x="5652120" y="1268760"/>
            <a:chExt cx="1728192" cy="1008112"/>
          </a:xfrm>
        </p:grpSpPr>
        <p:sp>
          <p:nvSpPr>
            <p:cNvPr id="10" name="Explosion 1 9"/>
            <p:cNvSpPr/>
            <p:nvPr/>
          </p:nvSpPr>
          <p:spPr>
            <a:xfrm>
              <a:off x="5652120" y="1268760"/>
              <a:ext cx="1728192" cy="1008112"/>
            </a:xfrm>
            <a:prstGeom prst="irregularSeal1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5717645" y="1556792"/>
              <a:ext cx="1460554" cy="3314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i="1" dirty="0">
                  <a:solidFill>
                    <a:srgbClr val="FFFF00"/>
                  </a:solidFill>
                </a:rPr>
                <a:t>Identification</a:t>
              </a:r>
            </a:p>
          </p:txBody>
        </p:sp>
      </p:grpSp>
      <p:sp>
        <p:nvSpPr>
          <p:cNvPr id="13" name="ZoneTexte 12"/>
          <p:cNvSpPr txBox="1"/>
          <p:nvPr/>
        </p:nvSpPr>
        <p:spPr>
          <a:xfrm>
            <a:off x="6147478" y="980728"/>
            <a:ext cx="1520866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600" i="1" dirty="0"/>
              <a:t>S. </a:t>
            </a:r>
            <a:r>
              <a:rPr lang="fr-FR" sz="1600" i="1" dirty="0" err="1"/>
              <a:t>subulata</a:t>
            </a:r>
            <a:endParaRPr lang="fr-FR" sz="1600" i="1" dirty="0"/>
          </a:p>
          <a:p>
            <a:r>
              <a:rPr lang="fr-FR" sz="1600" dirty="0" err="1"/>
              <a:t>subsp</a:t>
            </a:r>
            <a:r>
              <a:rPr lang="fr-FR" sz="1600" i="1" dirty="0"/>
              <a:t>. </a:t>
            </a:r>
            <a:r>
              <a:rPr lang="fr-FR" sz="1600" i="1" dirty="0" err="1"/>
              <a:t>revelierei</a:t>
            </a:r>
            <a:endParaRPr lang="fr-FR" sz="1600" i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4067944" y="5229200"/>
            <a:ext cx="121013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dirty="0"/>
              <a:t>R. Poncet OFB</a:t>
            </a:r>
          </a:p>
        </p:txBody>
      </p:sp>
      <p:pic>
        <p:nvPicPr>
          <p:cNvPr id="16" name="Image 15" descr="Sagina nodosa Franck 1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4011" y="2780929"/>
            <a:ext cx="2719989" cy="4077072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8159435" y="2442374"/>
            <a:ext cx="98456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600" i="1" dirty="0"/>
              <a:t>S. </a:t>
            </a:r>
            <a:r>
              <a:rPr lang="fr-FR" sz="1600" i="1" dirty="0" err="1"/>
              <a:t>nodosa</a:t>
            </a:r>
            <a:endParaRPr lang="fr-FR" sz="1600" i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5148064" y="6334780"/>
            <a:ext cx="1363963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dirty="0"/>
              <a:t>Franck Le Driant</a:t>
            </a:r>
          </a:p>
          <a:p>
            <a:r>
              <a:rPr lang="fr-FR" sz="1400" dirty="0"/>
              <a:t>@</a:t>
            </a:r>
            <a:r>
              <a:rPr lang="fr-FR" sz="1400" dirty="0" err="1"/>
              <a:t>FloreAlpes</a:t>
            </a:r>
            <a:endParaRPr lang="fr-FR" sz="1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 descr="P6034486.JPG"/>
          <p:cNvPicPr>
            <a:picLocks noChangeAspect="1"/>
          </p:cNvPicPr>
          <p:nvPr/>
        </p:nvPicPr>
        <p:blipFill>
          <a:blip r:embed="rId3" cstate="screen">
            <a:lum bright="-2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3455876" y="4041068"/>
            <a:ext cx="2520280" cy="2736304"/>
          </a:xfrm>
          <a:prstGeom prst="ellipse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51520" y="231031"/>
            <a:ext cx="288032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Le genre </a:t>
            </a:r>
            <a:r>
              <a:rPr lang="fr-FR" sz="2400" b="1" i="1" dirty="0"/>
              <a:t>Sagina</a:t>
            </a:r>
            <a:r>
              <a:rPr lang="fr-FR" sz="2400" b="1" dirty="0"/>
              <a:t> (3)</a:t>
            </a: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3347864" y="116632"/>
            <a:ext cx="5616624" cy="25922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2000" b="1" noProof="0" dirty="0">
                <a:solidFill>
                  <a:srgbClr val="FF0000"/>
                </a:solidFill>
              </a:rPr>
              <a:t>F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leurs verdâtres</a:t>
            </a:r>
            <a:r>
              <a:rPr kumimoji="0" lang="fr-FR" sz="2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ou </a:t>
            </a:r>
            <a:r>
              <a:rPr lang="fr-FR" sz="2000" b="1" dirty="0">
                <a:solidFill>
                  <a:srgbClr val="FF0000"/>
                </a:solidFill>
              </a:rPr>
              <a:t>blanches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000" b="1" dirty="0">
                <a:solidFill>
                  <a:srgbClr val="FF0000"/>
                </a:solidFill>
              </a:rPr>
              <a:t>Tétramères </a:t>
            </a:r>
            <a:r>
              <a:rPr lang="fr-FR" sz="1600" dirty="0"/>
              <a:t>(</a:t>
            </a:r>
            <a:r>
              <a:rPr lang="fr-FR" sz="1600" i="1" dirty="0"/>
              <a:t>S. </a:t>
            </a:r>
            <a:r>
              <a:rPr lang="fr-FR" sz="1600" i="1" dirty="0" err="1"/>
              <a:t>procumbens</a:t>
            </a:r>
            <a:r>
              <a:rPr lang="fr-FR" sz="1600" i="1" dirty="0"/>
              <a:t>, S. </a:t>
            </a:r>
            <a:r>
              <a:rPr lang="fr-FR" sz="1600" i="1" dirty="0" err="1"/>
              <a:t>maritima</a:t>
            </a:r>
            <a:r>
              <a:rPr lang="fr-FR" sz="1600" i="1" dirty="0"/>
              <a:t>, S. </a:t>
            </a:r>
            <a:r>
              <a:rPr lang="fr-FR" sz="1600" i="1" dirty="0" err="1"/>
              <a:t>apetala</a:t>
            </a:r>
            <a:r>
              <a:rPr lang="fr-FR" sz="1600" dirty="0"/>
              <a:t>) </a:t>
            </a:r>
            <a:r>
              <a:rPr lang="fr-FR" sz="2000" b="1" dirty="0">
                <a:solidFill>
                  <a:srgbClr val="FF0000"/>
                </a:solidFill>
              </a:rPr>
              <a:t>ou pentamères </a:t>
            </a:r>
            <a:r>
              <a:rPr lang="fr-FR" sz="1600" dirty="0"/>
              <a:t>(</a:t>
            </a:r>
            <a:r>
              <a:rPr lang="fr-FR" sz="1600" i="1" dirty="0"/>
              <a:t>S. </a:t>
            </a:r>
            <a:r>
              <a:rPr lang="fr-FR" sz="1600" i="1" dirty="0" err="1"/>
              <a:t>glabra</a:t>
            </a:r>
            <a:r>
              <a:rPr lang="fr-FR" sz="1600" i="1" dirty="0"/>
              <a:t>, S. </a:t>
            </a:r>
            <a:r>
              <a:rPr lang="fr-FR" sz="1600" i="1" dirty="0" err="1"/>
              <a:t>subulata</a:t>
            </a:r>
            <a:r>
              <a:rPr lang="fr-FR" sz="1600" i="1" dirty="0"/>
              <a:t>, S. </a:t>
            </a:r>
            <a:r>
              <a:rPr lang="fr-FR" sz="1600" i="1" dirty="0" err="1"/>
              <a:t>saginoides</a:t>
            </a:r>
            <a:r>
              <a:rPr lang="fr-FR" sz="1600" i="1" dirty="0"/>
              <a:t>, …</a:t>
            </a:r>
            <a:r>
              <a:rPr lang="fr-FR" sz="1600" dirty="0"/>
              <a:t>)</a:t>
            </a:r>
            <a:r>
              <a:rPr lang="fr-FR" sz="2000" dirty="0"/>
              <a:t> </a:t>
            </a:r>
            <a:endParaRPr kumimoji="0" lang="fr-FR" sz="200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2000" b="1" dirty="0">
                <a:solidFill>
                  <a:srgbClr val="FF0000"/>
                </a:solidFill>
              </a:rPr>
              <a:t>4 ou 5 s</a:t>
            </a:r>
            <a:r>
              <a:rPr lang="fr-FR" sz="2000" b="1" noProof="0" dirty="0">
                <a:solidFill>
                  <a:srgbClr val="FF0000"/>
                </a:solidFill>
              </a:rPr>
              <a:t>épales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libres</a:t>
            </a:r>
            <a:r>
              <a:rPr kumimoji="0" lang="fr-FR" sz="2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&lt; ou = ou &gt; pétales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000" b="1" dirty="0">
                <a:solidFill>
                  <a:srgbClr val="FF0000"/>
                </a:solidFill>
              </a:rPr>
              <a:t>4 ou 5 pétales développés entiers ; </a:t>
            </a:r>
            <a:r>
              <a:rPr lang="fr-FR" sz="2000" b="1" u="sng" dirty="0">
                <a:solidFill>
                  <a:srgbClr val="FF0000"/>
                </a:solidFill>
              </a:rPr>
              <a:t>fréquemment absents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2000" b="1" dirty="0">
                <a:solidFill>
                  <a:srgbClr val="FF0000"/>
                </a:solidFill>
              </a:rPr>
              <a:t>Soit 4, soit 5 ou 10 étamines</a:t>
            </a:r>
            <a:endParaRPr kumimoji="0" lang="fr-FR" sz="20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fr-FR" sz="20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Ovaire</a:t>
            </a:r>
            <a:r>
              <a:rPr kumimoji="0" lang="fr-FR" sz="2000" b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supère uniloculaire ; </a:t>
            </a:r>
            <a:r>
              <a:rPr lang="fr-FR" sz="2000" b="1" dirty="0">
                <a:solidFill>
                  <a:srgbClr val="FF0000"/>
                </a:solidFill>
              </a:rPr>
              <a:t>4 ou 5 styles</a:t>
            </a:r>
            <a:endParaRPr kumimoji="0" lang="fr-FR" sz="20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20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Image 3" descr="Sagina procumbens Franck.jpg"/>
          <p:cNvPicPr>
            <a:picLocks noChangeAspect="1"/>
          </p:cNvPicPr>
          <p:nvPr/>
        </p:nvPicPr>
        <p:blipFill>
          <a:blip r:embed="rId4" cstate="screen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3528" y="980728"/>
            <a:ext cx="2542436" cy="2448272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23528" y="980728"/>
            <a:ext cx="139974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600" i="1" dirty="0"/>
              <a:t>S. </a:t>
            </a:r>
            <a:r>
              <a:rPr lang="fr-FR" sz="1600" i="1" dirty="0" err="1"/>
              <a:t>procumbens</a:t>
            </a:r>
            <a:endParaRPr lang="fr-FR" sz="1600" i="1" dirty="0"/>
          </a:p>
        </p:txBody>
      </p:sp>
      <p:pic>
        <p:nvPicPr>
          <p:cNvPr id="8" name="Image 7" descr="Sagina saginoides Marie Portas 1.jpg"/>
          <p:cNvPicPr>
            <a:picLocks noChangeAspect="1"/>
          </p:cNvPicPr>
          <p:nvPr/>
        </p:nvPicPr>
        <p:blipFill>
          <a:blip r:embed="rId5" cstate="screen">
            <a:lum bright="-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5536" y="3969060"/>
            <a:ext cx="2358982" cy="2268252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323528" y="3969060"/>
            <a:ext cx="125547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600" i="1" dirty="0"/>
              <a:t>S. </a:t>
            </a:r>
            <a:r>
              <a:rPr lang="fr-FR" sz="1600" i="1" dirty="0" err="1"/>
              <a:t>saginoides</a:t>
            </a:r>
            <a:endParaRPr lang="fr-FR" sz="1600" i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3955241" y="3429000"/>
            <a:ext cx="148085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600" i="1" dirty="0"/>
              <a:t>S. </a:t>
            </a:r>
            <a:r>
              <a:rPr lang="fr-FR" sz="1600" i="1" dirty="0" err="1"/>
              <a:t>subulata</a:t>
            </a:r>
            <a:endParaRPr lang="fr-FR" sz="1600" i="1" dirty="0"/>
          </a:p>
          <a:p>
            <a:r>
              <a:rPr lang="fr-FR" sz="1600" dirty="0" err="1"/>
              <a:t>subsp</a:t>
            </a:r>
            <a:r>
              <a:rPr lang="fr-FR" sz="1600" i="1" dirty="0"/>
              <a:t>. </a:t>
            </a:r>
            <a:r>
              <a:rPr lang="fr-FR" sz="1600" i="1" dirty="0" err="1"/>
              <a:t>subulata</a:t>
            </a:r>
            <a:endParaRPr lang="fr-FR" sz="1600" i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6300192" y="5949280"/>
            <a:ext cx="85119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dirty="0"/>
              <a:t>V. Guérin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551853" y="2924944"/>
            <a:ext cx="1363963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dirty="0"/>
              <a:t>Franck Le Driant</a:t>
            </a:r>
          </a:p>
          <a:p>
            <a:r>
              <a:rPr lang="fr-FR" sz="1400" dirty="0"/>
              <a:t>@</a:t>
            </a:r>
            <a:r>
              <a:rPr lang="fr-FR" sz="1400" dirty="0" err="1"/>
              <a:t>FloreAlpes</a:t>
            </a:r>
            <a:endParaRPr lang="fr-FR" sz="1400" dirty="0"/>
          </a:p>
        </p:txBody>
      </p:sp>
      <p:sp>
        <p:nvSpPr>
          <p:cNvPr id="14" name="ZoneTexte 13"/>
          <p:cNvSpPr txBox="1"/>
          <p:nvPr/>
        </p:nvSpPr>
        <p:spPr>
          <a:xfrm>
            <a:off x="1691680" y="6021288"/>
            <a:ext cx="112146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dirty="0"/>
              <a:t>Marie Portas</a:t>
            </a:r>
          </a:p>
        </p:txBody>
      </p:sp>
      <p:pic>
        <p:nvPicPr>
          <p:cNvPr id="17" name="Image 16" descr="Sagina glabra 2.JPG"/>
          <p:cNvPicPr>
            <a:picLocks noChangeAspect="1"/>
          </p:cNvPicPr>
          <p:nvPr/>
        </p:nvPicPr>
        <p:blipFill>
          <a:blip r:embed="rId6" cstate="screen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84168" y="2852936"/>
            <a:ext cx="2883669" cy="2952328"/>
          </a:xfrm>
          <a:prstGeom prst="ellipse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6156176" y="2924944"/>
            <a:ext cx="91563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600" i="1" dirty="0"/>
              <a:t>S. </a:t>
            </a:r>
            <a:r>
              <a:rPr lang="fr-FR" sz="1600" i="1" dirty="0" err="1"/>
              <a:t>glabra</a:t>
            </a:r>
            <a:endParaRPr lang="fr-FR" sz="1600" i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755576" y="1052736"/>
            <a:ext cx="7920880" cy="13681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Capsule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&gt; calice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000" b="1" noProof="0" dirty="0">
                <a:solidFill>
                  <a:srgbClr val="FF0000"/>
                </a:solidFill>
              </a:rPr>
              <a:t>4 ou 5 valves se séparant jusqu’à la base, entières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fr-FR" sz="2000" b="1" i="0" u="none" strike="noStrike" kern="1200" cap="none" spc="0" normalizeH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Graines</a:t>
            </a:r>
            <a:r>
              <a:rPr kumimoji="0" lang="fr-FR" sz="2000" b="1" i="0" u="none" strike="noStrike" kern="1200" cap="none" spc="0" normalizeH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nombreuses, très petites, en rein, chagrinées</a:t>
            </a:r>
            <a:endParaRPr kumimoji="0" lang="fr-FR" sz="2000" b="1" i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Image 2" descr="Sagina apetala erecta franck 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87957" y="2905780"/>
            <a:ext cx="3937554" cy="36004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487957" y="2833772"/>
            <a:ext cx="1282082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600" i="1" dirty="0"/>
              <a:t>S. </a:t>
            </a:r>
            <a:r>
              <a:rPr lang="fr-FR" sz="1600" i="1" dirty="0" err="1"/>
              <a:t>apetala</a:t>
            </a:r>
            <a:endParaRPr lang="fr-FR" sz="1600" i="1" dirty="0"/>
          </a:p>
          <a:p>
            <a:r>
              <a:rPr lang="fr-FR" sz="1600" dirty="0" err="1"/>
              <a:t>subsp</a:t>
            </a:r>
            <a:r>
              <a:rPr lang="fr-FR" sz="1600" i="1" dirty="0"/>
              <a:t>. </a:t>
            </a:r>
            <a:r>
              <a:rPr lang="fr-FR" sz="1600" i="1" dirty="0" err="1"/>
              <a:t>erecta</a:t>
            </a:r>
            <a:endParaRPr lang="fr-FR" sz="1600" i="1" dirty="0"/>
          </a:p>
        </p:txBody>
      </p:sp>
      <p:sp>
        <p:nvSpPr>
          <p:cNvPr id="5" name="ZoneTexte 4"/>
          <p:cNvSpPr txBox="1"/>
          <p:nvPr/>
        </p:nvSpPr>
        <p:spPr>
          <a:xfrm>
            <a:off x="5080245" y="6002124"/>
            <a:ext cx="1363963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dirty="0"/>
              <a:t>Franck Le Driant</a:t>
            </a:r>
          </a:p>
          <a:p>
            <a:r>
              <a:rPr lang="fr-FR" sz="1400" dirty="0"/>
              <a:t>@</a:t>
            </a:r>
            <a:r>
              <a:rPr lang="fr-FR" sz="1400" dirty="0" err="1"/>
              <a:t>FloreAlpes</a:t>
            </a:r>
            <a:endParaRPr lang="fr-FR" sz="1400" dirty="0"/>
          </a:p>
        </p:txBody>
      </p:sp>
      <p:sp>
        <p:nvSpPr>
          <p:cNvPr id="7" name="ZoneTexte 6"/>
          <p:cNvSpPr txBox="1"/>
          <p:nvPr/>
        </p:nvSpPr>
        <p:spPr>
          <a:xfrm>
            <a:off x="251520" y="231031"/>
            <a:ext cx="288032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Le genre </a:t>
            </a:r>
            <a:r>
              <a:rPr lang="fr-FR" sz="2400" b="1" i="1" dirty="0"/>
              <a:t>Sagina</a:t>
            </a:r>
            <a:r>
              <a:rPr lang="fr-FR" sz="2400" b="1" dirty="0"/>
              <a:t> (4)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347_Sagina_procumbens,_Sagina_subulata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63688" y="-1"/>
            <a:ext cx="4139952" cy="686499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516216" y="663079"/>
            <a:ext cx="1728192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i="1" dirty="0"/>
              <a:t>Sagina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0" y="0"/>
            <a:ext cx="1733167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000" b="1" i="1" dirty="0"/>
              <a:t>S. </a:t>
            </a:r>
            <a:r>
              <a:rPr lang="fr-FR" sz="2000" b="1" i="1" dirty="0" err="1"/>
              <a:t>procumbens</a:t>
            </a:r>
            <a:endParaRPr lang="fr-FR" sz="2000" b="1" i="1" dirty="0"/>
          </a:p>
        </p:txBody>
      </p:sp>
      <p:sp>
        <p:nvSpPr>
          <p:cNvPr id="5" name="ZoneTexte 4"/>
          <p:cNvSpPr txBox="1"/>
          <p:nvPr/>
        </p:nvSpPr>
        <p:spPr>
          <a:xfrm>
            <a:off x="195819" y="3429000"/>
            <a:ext cx="1351845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000" b="1" i="1" dirty="0"/>
              <a:t>S. </a:t>
            </a:r>
            <a:r>
              <a:rPr lang="fr-FR" sz="2000" b="1" i="1" dirty="0" err="1"/>
              <a:t>subulata</a:t>
            </a:r>
            <a:endParaRPr lang="fr-FR" sz="2000" b="1" i="1" dirty="0"/>
          </a:p>
        </p:txBody>
      </p:sp>
      <p:sp>
        <p:nvSpPr>
          <p:cNvPr id="6" name="ZoneTexte 5"/>
          <p:cNvSpPr txBox="1"/>
          <p:nvPr/>
        </p:nvSpPr>
        <p:spPr>
          <a:xfrm>
            <a:off x="6673580" y="5518973"/>
            <a:ext cx="14134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/>
              <a:t>Capsule </a:t>
            </a:r>
          </a:p>
          <a:p>
            <a:pPr algn="ctr"/>
            <a:r>
              <a:rPr lang="fr-FR" b="1" dirty="0"/>
              <a:t>4 ou 5 valves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6462464" y="1619508"/>
            <a:ext cx="1835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Petite taille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372200" y="3081734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Fleurs  solitaires pentamères</a:t>
            </a:r>
          </a:p>
          <a:p>
            <a:pPr algn="ctr"/>
            <a:r>
              <a:rPr lang="fr-FR" b="1" dirty="0"/>
              <a:t>ou tétramères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6408204" y="233958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Feuilles linéaires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6408204" y="4653136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Pétales entiers</a:t>
            </a:r>
          </a:p>
          <a:p>
            <a:pPr algn="ctr"/>
            <a:r>
              <a:rPr lang="fr-FR" b="1" dirty="0"/>
              <a:t>souvent absents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404664"/>
            <a:ext cx="9144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400" b="1" dirty="0"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  <a:p>
            <a:endParaRPr lang="fr-FR" sz="2400" b="1" dirty="0"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  <a:p>
            <a:r>
              <a:rPr lang="fr-FR" sz="28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► </a:t>
            </a:r>
            <a:r>
              <a:rPr lang="fr-FR" sz="2000" b="1" dirty="0">
                <a:solidFill>
                  <a:schemeClr val="accent2">
                    <a:lumMod val="75000"/>
                  </a:schemeClr>
                </a:solidFill>
              </a:rPr>
              <a:t>Sépales libres ; pétales si présents à onglet rudimentaire ou nul </a:t>
            </a:r>
          </a:p>
          <a:p>
            <a:r>
              <a:rPr lang="fr-FR" sz="2000" b="1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    ● </a:t>
            </a:r>
            <a:r>
              <a:rPr lang="fr-FR" sz="2000" b="1" dirty="0">
                <a:solidFill>
                  <a:schemeClr val="accent5">
                    <a:lumMod val="75000"/>
                  </a:schemeClr>
                </a:solidFill>
              </a:rPr>
              <a:t>Feuilles pourvues de stipules </a:t>
            </a:r>
            <a:r>
              <a:rPr lang="fr-FR" sz="2000" b="1" dirty="0"/>
              <a:t>…………………………………………………………….  Atelier 1</a:t>
            </a:r>
            <a:endParaRPr lang="fr-FR" sz="2000" b="1" i="1" dirty="0"/>
          </a:p>
          <a:p>
            <a:r>
              <a:rPr lang="fr-FR" sz="2000" b="1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    ● </a:t>
            </a:r>
            <a:r>
              <a:rPr lang="fr-FR" sz="2000" b="1" dirty="0">
                <a:solidFill>
                  <a:schemeClr val="accent5">
                    <a:lumMod val="75000"/>
                  </a:schemeClr>
                </a:solidFill>
              </a:rPr>
              <a:t>Feuilles sans stipules </a:t>
            </a:r>
            <a:r>
              <a:rPr lang="fr-FR" sz="2000" b="1" dirty="0"/>
              <a:t>…………………………………………………………..…………….. </a:t>
            </a:r>
            <a:r>
              <a:rPr lang="fr-FR" sz="2000" b="1" dirty="0">
                <a:solidFill>
                  <a:srgbClr val="FF0000"/>
                </a:solidFill>
              </a:rPr>
              <a:t>Atelier 3</a:t>
            </a:r>
          </a:p>
          <a:p>
            <a:endParaRPr lang="fr-FR" sz="2000" b="1" dirty="0">
              <a:solidFill>
                <a:srgbClr val="FF0000"/>
              </a:solidFill>
            </a:endParaRPr>
          </a:p>
          <a:p>
            <a:r>
              <a:rPr lang="fr-FR" sz="2400" b="1" dirty="0"/>
              <a:t>         </a:t>
            </a:r>
            <a:endParaRPr lang="fr-FR" sz="2000" b="1" i="1" dirty="0">
              <a:solidFill>
                <a:srgbClr val="FF0000"/>
              </a:solidFill>
            </a:endParaRPr>
          </a:p>
          <a:p>
            <a:r>
              <a:rPr lang="fr-FR" sz="24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► </a:t>
            </a:r>
            <a:r>
              <a:rPr lang="fr-FR" sz="2000" b="1" dirty="0">
                <a:solidFill>
                  <a:schemeClr val="accent2">
                    <a:lumMod val="75000"/>
                  </a:schemeClr>
                </a:solidFill>
              </a:rPr>
              <a:t>Sépales soudés entre eux à la base non soudés à l’ovaire</a:t>
            </a:r>
          </a:p>
          <a:p>
            <a:r>
              <a:rPr lang="fr-FR" sz="2000" b="1" i="1" dirty="0">
                <a:solidFill>
                  <a:schemeClr val="accent2">
                    <a:lumMod val="75000"/>
                  </a:schemeClr>
                </a:solidFill>
              </a:rPr>
              <a:t>       </a:t>
            </a:r>
            <a:r>
              <a:rPr lang="fr-FR" sz="2000" b="1" dirty="0">
                <a:solidFill>
                  <a:schemeClr val="accent2">
                    <a:lumMod val="75000"/>
                  </a:schemeClr>
                </a:solidFill>
              </a:rPr>
              <a:t>Pétales, si présents, à onglet développé  </a:t>
            </a:r>
            <a:r>
              <a:rPr lang="fr-FR" sz="2000" b="1" dirty="0"/>
              <a:t>…………………….………..…………….. Atelier 2</a:t>
            </a:r>
          </a:p>
          <a:p>
            <a:endParaRPr lang="fr-FR" sz="20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fr-FR" sz="2000" b="1" i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fr-FR" sz="24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► </a:t>
            </a:r>
            <a:r>
              <a:rPr lang="fr-FR" sz="2000" b="1" dirty="0">
                <a:solidFill>
                  <a:schemeClr val="accent2">
                    <a:lumMod val="75000"/>
                  </a:schemeClr>
                </a:solidFill>
              </a:rPr>
              <a:t>Sépales soudés entre eux à la base et soudés à l’ovaire</a:t>
            </a:r>
          </a:p>
          <a:p>
            <a:r>
              <a:rPr lang="fr-FR" sz="2000" b="1" i="1" dirty="0">
                <a:solidFill>
                  <a:schemeClr val="accent2">
                    <a:lumMod val="75000"/>
                  </a:schemeClr>
                </a:solidFill>
              </a:rPr>
              <a:t>       </a:t>
            </a:r>
            <a:r>
              <a:rPr lang="fr-FR" sz="2000" b="1" dirty="0">
                <a:solidFill>
                  <a:schemeClr val="accent2">
                    <a:lumMod val="75000"/>
                  </a:schemeClr>
                </a:solidFill>
              </a:rPr>
              <a:t>Pétales nuls  </a:t>
            </a:r>
            <a:r>
              <a:rPr lang="fr-FR" sz="2000" b="1" dirty="0"/>
              <a:t>……………………………………………………………….…… Atelier 2 (</a:t>
            </a:r>
            <a:r>
              <a:rPr lang="fr-FR" sz="2000" b="1" i="1" dirty="0" err="1"/>
              <a:t>Scleranthus</a:t>
            </a:r>
            <a:r>
              <a:rPr lang="fr-FR" sz="2000" b="1" dirty="0"/>
              <a:t>)</a:t>
            </a:r>
          </a:p>
          <a:p>
            <a:endParaRPr lang="fr-FR" sz="2000" b="1" i="1" dirty="0">
              <a:solidFill>
                <a:srgbClr val="FF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51520" y="6300028"/>
            <a:ext cx="2119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D’après Flora </a:t>
            </a:r>
            <a:r>
              <a:rPr lang="fr-FR" b="1" dirty="0" err="1"/>
              <a:t>Gallica</a:t>
            </a:r>
            <a:endParaRPr lang="fr-FR" b="1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51520" y="6300028"/>
            <a:ext cx="2119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D’après Flora </a:t>
            </a:r>
            <a:r>
              <a:rPr lang="fr-FR" b="1" dirty="0" err="1"/>
              <a:t>Gallica</a:t>
            </a:r>
            <a:endParaRPr lang="fr-FR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0" y="1958057"/>
            <a:ext cx="91440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► </a:t>
            </a:r>
            <a:r>
              <a:rPr lang="fr-FR" sz="2000" b="1" dirty="0">
                <a:solidFill>
                  <a:schemeClr val="accent2">
                    <a:lumMod val="75000"/>
                  </a:schemeClr>
                </a:solidFill>
              </a:rPr>
              <a:t>Capsule à 2 valves entières, 1(2) graine, fleurs tétramères cryptiques </a:t>
            </a:r>
            <a:r>
              <a:rPr lang="fr-FR" sz="2000" b="1" dirty="0"/>
              <a:t>….… </a:t>
            </a:r>
            <a:r>
              <a:rPr lang="fr-FR" sz="2000" b="1" i="1" dirty="0" err="1">
                <a:solidFill>
                  <a:srgbClr val="FF0000"/>
                </a:solidFill>
              </a:rPr>
              <a:t>Bufonia</a:t>
            </a:r>
            <a:endParaRPr lang="fr-FR" sz="2000" b="1" i="1" dirty="0">
              <a:solidFill>
                <a:srgbClr val="FF0000"/>
              </a:solidFill>
            </a:endParaRPr>
          </a:p>
          <a:p>
            <a:endParaRPr lang="fr-FR" sz="2000" b="1" i="1" dirty="0">
              <a:solidFill>
                <a:srgbClr val="FF0000"/>
              </a:solidFill>
            </a:endParaRPr>
          </a:p>
          <a:p>
            <a:r>
              <a:rPr lang="fr-FR" sz="24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► </a:t>
            </a:r>
            <a:r>
              <a:rPr lang="fr-FR" sz="2000" b="1" dirty="0">
                <a:solidFill>
                  <a:schemeClr val="accent2">
                    <a:lumMod val="75000"/>
                  </a:schemeClr>
                </a:solidFill>
              </a:rPr>
              <a:t>Capsule 4-10 dents ou valves (2 valves bifides), graines nombreuses</a:t>
            </a:r>
            <a:endParaRPr lang="fr-FR" sz="2000" b="1" i="1" dirty="0">
              <a:solidFill>
                <a:srgbClr val="FF0000"/>
              </a:solidFill>
            </a:endParaRPr>
          </a:p>
          <a:p>
            <a:r>
              <a:rPr lang="fr-FR" sz="2800" b="1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   ● </a:t>
            </a:r>
            <a:r>
              <a:rPr lang="fr-FR" sz="2000" b="1" dirty="0">
                <a:solidFill>
                  <a:schemeClr val="accent5">
                    <a:lumMod val="75000"/>
                  </a:schemeClr>
                </a:solidFill>
              </a:rPr>
              <a:t>Lignes de déhiscence de la capsule = 1 X styles ; pétales si présents entiers</a:t>
            </a:r>
          </a:p>
          <a:p>
            <a:r>
              <a:rPr lang="fr-FR" sz="2000" b="1" dirty="0">
                <a:solidFill>
                  <a:srgbClr val="7030A0"/>
                </a:solidFill>
              </a:rPr>
              <a:t>         → 3 styles ; inflorescences : cymes </a:t>
            </a:r>
            <a:r>
              <a:rPr lang="fr-FR" sz="2000" b="1" dirty="0" err="1">
                <a:solidFill>
                  <a:srgbClr val="7030A0"/>
                </a:solidFill>
              </a:rPr>
              <a:t>dichasiales</a:t>
            </a:r>
            <a:r>
              <a:rPr lang="fr-FR" sz="2000" b="1" dirty="0">
                <a:solidFill>
                  <a:srgbClr val="7030A0"/>
                </a:solidFill>
              </a:rPr>
              <a:t> terminales </a:t>
            </a:r>
            <a:r>
              <a:rPr lang="fr-FR" sz="2000" b="1" dirty="0"/>
              <a:t>…………... </a:t>
            </a:r>
            <a:r>
              <a:rPr lang="fr-FR" sz="2000" b="1" i="1" dirty="0" err="1">
                <a:solidFill>
                  <a:srgbClr val="FF0000"/>
                </a:solidFill>
              </a:rPr>
              <a:t>Minuartia</a:t>
            </a:r>
            <a:r>
              <a:rPr lang="fr-FR" sz="2000" b="1" i="1" dirty="0">
                <a:solidFill>
                  <a:srgbClr val="FF0000"/>
                </a:solidFill>
              </a:rPr>
              <a:t> </a:t>
            </a:r>
            <a:r>
              <a:rPr lang="fr-FR" sz="2000" b="1" dirty="0" err="1">
                <a:solidFill>
                  <a:srgbClr val="FF0000"/>
                </a:solidFill>
              </a:rPr>
              <a:t>sl</a:t>
            </a:r>
            <a:endParaRPr lang="fr-FR" sz="2000" b="1" dirty="0">
              <a:solidFill>
                <a:srgbClr val="FF0000"/>
              </a:solidFill>
            </a:endParaRPr>
          </a:p>
          <a:p>
            <a:r>
              <a:rPr lang="fr-FR" sz="2000" b="1" dirty="0"/>
              <a:t>         </a:t>
            </a:r>
            <a:r>
              <a:rPr lang="fr-FR" sz="2000" b="1" dirty="0">
                <a:solidFill>
                  <a:srgbClr val="7030A0"/>
                </a:solidFill>
              </a:rPr>
              <a:t>→ 4 ou 5 styles  ; fleurs paraissant solitaires aux nœuds </a:t>
            </a:r>
            <a:r>
              <a:rPr lang="fr-FR" sz="2000" b="1" dirty="0"/>
              <a:t>…………….……... </a:t>
            </a:r>
            <a:r>
              <a:rPr lang="fr-FR" sz="2000" b="1" i="1" dirty="0">
                <a:solidFill>
                  <a:srgbClr val="FF0000"/>
                </a:solidFill>
              </a:rPr>
              <a:t>Sagina</a:t>
            </a:r>
          </a:p>
          <a:p>
            <a:r>
              <a:rPr lang="fr-FR" sz="2000" b="1" i="1" dirty="0"/>
              <a:t>   </a:t>
            </a:r>
            <a:r>
              <a:rPr lang="fr-FR" sz="2800" b="1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 ● </a:t>
            </a:r>
            <a:r>
              <a:rPr lang="fr-FR" sz="2000" b="1" dirty="0">
                <a:solidFill>
                  <a:schemeClr val="accent5">
                    <a:lumMod val="75000"/>
                  </a:schemeClr>
                </a:solidFill>
              </a:rPr>
              <a:t>Lignes de déhiscence de la capsule = 2 X styles ; pétales si présents entiers à        	</a:t>
            </a:r>
            <a:r>
              <a:rPr lang="fr-FR" sz="2000" b="1" dirty="0" err="1">
                <a:solidFill>
                  <a:schemeClr val="accent5">
                    <a:lumMod val="75000"/>
                  </a:schemeClr>
                </a:solidFill>
              </a:rPr>
              <a:t>biséqués</a:t>
            </a:r>
            <a:endParaRPr lang="fr-FR" sz="20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fr-FR" sz="2000" b="1" dirty="0">
                <a:solidFill>
                  <a:srgbClr val="7030A0"/>
                </a:solidFill>
              </a:rPr>
              <a:t>         → capsule </a:t>
            </a:r>
            <a:r>
              <a:rPr lang="fr-FR" sz="2000" b="1" dirty="0" err="1">
                <a:solidFill>
                  <a:srgbClr val="7030A0"/>
                </a:solidFill>
              </a:rPr>
              <a:t>subcylindrique</a:t>
            </a:r>
            <a:r>
              <a:rPr lang="fr-FR" sz="2000" b="1" dirty="0">
                <a:solidFill>
                  <a:srgbClr val="7030A0"/>
                </a:solidFill>
              </a:rPr>
              <a:t> et &gt; 1,2 X calice ; pétales bifides à </a:t>
            </a:r>
            <a:r>
              <a:rPr lang="fr-FR" sz="2000" b="1" dirty="0" err="1">
                <a:solidFill>
                  <a:srgbClr val="7030A0"/>
                </a:solidFill>
              </a:rPr>
              <a:t>biséqués</a:t>
            </a:r>
            <a:r>
              <a:rPr lang="fr-FR" sz="2000" b="1" dirty="0">
                <a:solidFill>
                  <a:srgbClr val="7030A0"/>
                </a:solidFill>
              </a:rPr>
              <a:t> </a:t>
            </a:r>
            <a:r>
              <a:rPr lang="fr-FR" sz="2000" b="1" dirty="0"/>
              <a:t> </a:t>
            </a:r>
            <a:r>
              <a:rPr lang="fr-FR" sz="2000" b="1" i="1" dirty="0">
                <a:solidFill>
                  <a:srgbClr val="FF0000"/>
                </a:solidFill>
              </a:rPr>
              <a:t>Cerastium</a:t>
            </a:r>
            <a:endParaRPr lang="fr-FR" sz="2000" b="1" dirty="0">
              <a:solidFill>
                <a:srgbClr val="7030A0"/>
              </a:solidFill>
            </a:endParaRPr>
          </a:p>
          <a:p>
            <a:r>
              <a:rPr lang="fr-FR" sz="2000" b="1" dirty="0">
                <a:solidFill>
                  <a:srgbClr val="FF0000"/>
                </a:solidFill>
              </a:rPr>
              <a:t>        </a:t>
            </a:r>
            <a:r>
              <a:rPr lang="fr-FR" sz="2000" b="1" dirty="0"/>
              <a:t> </a:t>
            </a:r>
            <a:r>
              <a:rPr lang="fr-FR" sz="2000" b="1" dirty="0">
                <a:solidFill>
                  <a:srgbClr val="7030A0"/>
                </a:solidFill>
              </a:rPr>
              <a:t>→ capsule de forme variable, si </a:t>
            </a:r>
            <a:r>
              <a:rPr lang="fr-FR" sz="2000" b="1" dirty="0" err="1">
                <a:solidFill>
                  <a:srgbClr val="7030A0"/>
                </a:solidFill>
              </a:rPr>
              <a:t>subcylindrique</a:t>
            </a:r>
            <a:r>
              <a:rPr lang="fr-FR" sz="2000" b="1" dirty="0">
                <a:solidFill>
                  <a:srgbClr val="7030A0"/>
                </a:solidFill>
              </a:rPr>
              <a:t> et &gt; 1,2 X calice,</a:t>
            </a:r>
          </a:p>
          <a:p>
            <a:r>
              <a:rPr lang="fr-FR" sz="2000" b="1" dirty="0">
                <a:solidFill>
                  <a:srgbClr val="7030A0"/>
                </a:solidFill>
              </a:rPr>
              <a:t>                alors pétales entiers</a:t>
            </a:r>
            <a:endParaRPr lang="fr-FR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867297" y="188640"/>
            <a:ext cx="7449119" cy="70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err="1"/>
              <a:t>Caryophyllaceae</a:t>
            </a:r>
            <a:r>
              <a:rPr lang="fr-FR" sz="2000" b="1" dirty="0"/>
              <a:t> à feuilles dépourvues de stipules, à sépales libres </a:t>
            </a:r>
          </a:p>
          <a:p>
            <a:pPr algn="ctr"/>
            <a:r>
              <a:rPr lang="fr-FR" sz="2000" b="1" dirty="0"/>
              <a:t>Pétales, si présents, à onglet rudimentaire ou nul (1)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987824" y="1052736"/>
            <a:ext cx="284642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2000" b="1" i="1" dirty="0" err="1">
                <a:solidFill>
                  <a:srgbClr val="FF0000"/>
                </a:solidFill>
              </a:rPr>
              <a:t>Honckenya</a:t>
            </a:r>
            <a:r>
              <a:rPr lang="fr-FR" sz="2000" b="1" dirty="0"/>
              <a:t> et </a:t>
            </a:r>
            <a:r>
              <a:rPr lang="fr-FR" sz="2000" b="1" i="1" dirty="0" err="1">
                <a:solidFill>
                  <a:srgbClr val="FF0000"/>
                </a:solidFill>
              </a:rPr>
              <a:t>Holosteum</a:t>
            </a:r>
            <a:endParaRPr lang="fr-FR" sz="2000" b="1" i="1" dirty="0">
              <a:solidFill>
                <a:srgbClr val="FF0000"/>
              </a:solidFill>
            </a:endParaRPr>
          </a:p>
        </p:txBody>
      </p:sp>
      <p:sp>
        <p:nvSpPr>
          <p:cNvPr id="6" name="Flèche vers le haut 5"/>
          <p:cNvSpPr/>
          <p:nvPr/>
        </p:nvSpPr>
        <p:spPr>
          <a:xfrm>
            <a:off x="8263832" y="5157192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611560" y="1124744"/>
            <a:ext cx="2016224" cy="7920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dirty="0" err="1"/>
              <a:t>Subcosmopolite</a:t>
            </a:r>
            <a:r>
              <a:rPr lang="fr-FR" dirty="0"/>
              <a:t>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dirty="0"/>
              <a:t>22 /  ≈ 100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07504" y="476672"/>
            <a:ext cx="3024336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Le genre </a:t>
            </a:r>
            <a:r>
              <a:rPr lang="fr-FR" sz="2400" b="1" i="1" dirty="0"/>
              <a:t>Cerastium</a:t>
            </a:r>
            <a:r>
              <a:rPr lang="fr-FR" sz="2400" b="1" dirty="0"/>
              <a:t> (1)</a:t>
            </a: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3275856" y="476672"/>
            <a:ext cx="5688632" cy="10801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000" b="1" dirty="0">
                <a:solidFill>
                  <a:srgbClr val="FF0000"/>
                </a:solidFill>
              </a:rPr>
              <a:t>Plantes </a:t>
            </a:r>
            <a:r>
              <a:rPr lang="fr-FR" sz="2000" b="1" dirty="0"/>
              <a:t>herbacées</a:t>
            </a:r>
            <a:r>
              <a:rPr lang="fr-FR" sz="2000" b="1" dirty="0">
                <a:solidFill>
                  <a:srgbClr val="FF0000"/>
                </a:solidFill>
              </a:rPr>
              <a:t> peu élevées</a:t>
            </a:r>
            <a:r>
              <a:rPr lang="fr-FR" sz="2000" b="1" dirty="0"/>
              <a:t>, vivaces  ou annuelles, des rejets stériles ou pas, ordinairement pubescentes, glanduleuses ou pas 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Image 10" descr="DSCN2825.JPG"/>
          <p:cNvPicPr>
            <a:picLocks noChangeAspect="1"/>
          </p:cNvPicPr>
          <p:nvPr/>
        </p:nvPicPr>
        <p:blipFill>
          <a:blip r:embed="rId3" cstate="screen">
            <a:lum bright="-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967" y="2636912"/>
            <a:ext cx="4350513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35496" y="2636912"/>
            <a:ext cx="118404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600" i="1" dirty="0"/>
              <a:t>C. </a:t>
            </a:r>
            <a:r>
              <a:rPr lang="fr-FR" sz="1600" i="1" dirty="0" err="1"/>
              <a:t>latifolium</a:t>
            </a:r>
            <a:endParaRPr lang="fr-FR" sz="1600" i="1" dirty="0"/>
          </a:p>
        </p:txBody>
      </p:sp>
      <p:pic>
        <p:nvPicPr>
          <p:cNvPr id="12" name="Image 11" descr="Cerastium glomeratum 2.JPG"/>
          <p:cNvPicPr>
            <a:picLocks noChangeAspect="1"/>
          </p:cNvPicPr>
          <p:nvPr/>
        </p:nvPicPr>
        <p:blipFill>
          <a:blip r:embed="rId4" cstate="screen">
            <a:lum bright="-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08866" y="2636913"/>
            <a:ext cx="4563126" cy="3672407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4463480" y="2636912"/>
            <a:ext cx="142058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600" i="1" dirty="0"/>
              <a:t>C. </a:t>
            </a:r>
            <a:r>
              <a:rPr lang="fr-FR" sz="1600" i="1" dirty="0" err="1"/>
              <a:t>glomeratum</a:t>
            </a:r>
            <a:endParaRPr lang="fr-FR" sz="1600" i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8252730" y="6550223"/>
            <a:ext cx="85119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dirty="0"/>
              <a:t>V. Guérin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11560" y="188640"/>
            <a:ext cx="3024336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Le genre </a:t>
            </a:r>
            <a:r>
              <a:rPr lang="fr-FR" sz="2400" b="1" i="1" dirty="0"/>
              <a:t>Cerastium</a:t>
            </a:r>
            <a:r>
              <a:rPr lang="fr-FR" sz="2400" b="1" dirty="0"/>
              <a:t> (2)</a:t>
            </a: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107504" y="908720"/>
            <a:ext cx="4320480" cy="7920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2000" b="1" dirty="0">
                <a:solidFill>
                  <a:srgbClr val="FF0000"/>
                </a:solidFill>
              </a:rPr>
              <a:t>Feuilles</a:t>
            </a:r>
            <a:r>
              <a:rPr lang="fr-FR" sz="2000" b="1" dirty="0"/>
              <a:t> opposées, simples, entières, 0 stipules, sessiles, </a:t>
            </a:r>
            <a:r>
              <a:rPr lang="fr-FR" sz="2000" b="1" dirty="0">
                <a:solidFill>
                  <a:srgbClr val="FF0000"/>
                </a:solidFill>
              </a:rPr>
              <a:t>ovales → linéaires</a:t>
            </a:r>
          </a:p>
        </p:txBody>
      </p:sp>
      <p:pic>
        <p:nvPicPr>
          <p:cNvPr id="6" name="Image 5" descr="Cerastium alpinum Claude Figureau.jpg"/>
          <p:cNvPicPr>
            <a:picLocks noChangeAspect="1"/>
          </p:cNvPicPr>
          <p:nvPr/>
        </p:nvPicPr>
        <p:blipFill>
          <a:blip r:embed="rId3" cstate="screen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844824"/>
            <a:ext cx="2857500" cy="2143125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0" y="1772816"/>
            <a:ext cx="106792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600" i="1" dirty="0"/>
              <a:t>C. </a:t>
            </a:r>
            <a:r>
              <a:rPr lang="fr-FR" sz="1600" i="1" dirty="0" err="1"/>
              <a:t>alpinum</a:t>
            </a:r>
            <a:endParaRPr lang="fr-FR" sz="1600" i="1" dirty="0"/>
          </a:p>
        </p:txBody>
      </p:sp>
      <p:sp>
        <p:nvSpPr>
          <p:cNvPr id="8" name="ZoneTexte 7"/>
          <p:cNvSpPr txBox="1"/>
          <p:nvPr/>
        </p:nvSpPr>
        <p:spPr>
          <a:xfrm>
            <a:off x="0" y="3861048"/>
            <a:ext cx="136210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dirty="0"/>
              <a:t>Claude </a:t>
            </a:r>
            <a:r>
              <a:rPr lang="fr-FR" sz="1400" dirty="0" err="1"/>
              <a:t>Figureau</a:t>
            </a:r>
            <a:endParaRPr lang="fr-FR" sz="1400" dirty="0"/>
          </a:p>
        </p:txBody>
      </p:sp>
      <p:pic>
        <p:nvPicPr>
          <p:cNvPr id="9" name="Image 8" descr="Feuilles arvense Roubaudi.jpg"/>
          <p:cNvPicPr>
            <a:picLocks noChangeAspect="1"/>
          </p:cNvPicPr>
          <p:nvPr/>
        </p:nvPicPr>
        <p:blipFill>
          <a:blip r:embed="rId4" cstate="screen">
            <a:lum brigh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27784" y="3136404"/>
            <a:ext cx="2052439" cy="3721596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707904" y="2996952"/>
            <a:ext cx="104099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600" i="1" dirty="0"/>
              <a:t>C. </a:t>
            </a:r>
            <a:r>
              <a:rPr lang="fr-FR" sz="1600" i="1" dirty="0" err="1"/>
              <a:t>arvense</a:t>
            </a:r>
            <a:endParaRPr lang="fr-FR" sz="1600" i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1907704" y="6550223"/>
            <a:ext cx="136082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dirty="0"/>
              <a:t>Didier </a:t>
            </a:r>
            <a:r>
              <a:rPr lang="fr-FR" sz="1400" dirty="0" err="1"/>
              <a:t>Roubaudi</a:t>
            </a:r>
            <a:endParaRPr lang="fr-FR" sz="1400" dirty="0"/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>
          <a:xfrm>
            <a:off x="5508104" y="188640"/>
            <a:ext cx="3240360" cy="720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2000" b="1" noProof="0" dirty="0">
                <a:solidFill>
                  <a:srgbClr val="FF0000"/>
                </a:solidFill>
              </a:rPr>
              <a:t>Cymes bipares terminales</a:t>
            </a:r>
            <a:r>
              <a:rPr lang="fr-FR" sz="2000" noProof="0" dirty="0">
                <a:solidFill>
                  <a:srgbClr val="FF0000"/>
                </a:solidFill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2000" noProof="0" dirty="0"/>
              <a:t>Rarement fleurs solitaires</a:t>
            </a:r>
            <a:endParaRPr kumimoji="0" lang="fr-FR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Image 13" descr="Cerastium latifolium Roubaudi.jpg"/>
          <p:cNvPicPr>
            <a:picLocks noChangeAspect="1"/>
          </p:cNvPicPr>
          <p:nvPr/>
        </p:nvPicPr>
        <p:blipFill>
          <a:blip r:embed="rId5" cstate="screen">
            <a:lum bright="-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35688" y="4153348"/>
            <a:ext cx="2808312" cy="2704652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6012160" y="6550223"/>
            <a:ext cx="136082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dirty="0"/>
              <a:t>Didier </a:t>
            </a:r>
            <a:r>
              <a:rPr lang="fr-FR" sz="1400" dirty="0" err="1"/>
              <a:t>Roubaudi</a:t>
            </a:r>
            <a:endParaRPr lang="fr-FR" sz="1400" dirty="0"/>
          </a:p>
        </p:txBody>
      </p:sp>
      <p:pic>
        <p:nvPicPr>
          <p:cNvPr id="17" name="Image 16" descr="Cerastium glomeratum DMD.jpg"/>
          <p:cNvPicPr>
            <a:picLocks noChangeAspect="1"/>
          </p:cNvPicPr>
          <p:nvPr/>
        </p:nvPicPr>
        <p:blipFill>
          <a:blip r:embed="rId6" cstate="screen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1104999"/>
            <a:ext cx="3476249" cy="3024336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7308304" y="1104999"/>
            <a:ext cx="142058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600" i="1" dirty="0"/>
              <a:t>C. </a:t>
            </a:r>
            <a:r>
              <a:rPr lang="fr-FR" sz="1600" i="1" dirty="0" err="1"/>
              <a:t>glomeratum</a:t>
            </a:r>
            <a:endParaRPr lang="fr-FR" sz="1600" i="1" dirty="0"/>
          </a:p>
        </p:txBody>
      </p:sp>
      <p:sp>
        <p:nvSpPr>
          <p:cNvPr id="19" name="ZoneTexte 18"/>
          <p:cNvSpPr txBox="1"/>
          <p:nvPr/>
        </p:nvSpPr>
        <p:spPr>
          <a:xfrm>
            <a:off x="4788024" y="3841303"/>
            <a:ext cx="55976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dirty="0"/>
              <a:t>DMD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7959958" y="4005064"/>
            <a:ext cx="118404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600" i="1" dirty="0"/>
              <a:t>C. </a:t>
            </a:r>
            <a:r>
              <a:rPr lang="fr-FR" sz="1600" i="1" dirty="0" err="1"/>
              <a:t>latifolium</a:t>
            </a:r>
            <a:endParaRPr lang="fr-FR" sz="1600" i="1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9512" y="519063"/>
            <a:ext cx="3024336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Le genre </a:t>
            </a:r>
            <a:r>
              <a:rPr lang="fr-FR" sz="2400" b="1" i="1" dirty="0"/>
              <a:t>Cerastium</a:t>
            </a:r>
            <a:r>
              <a:rPr lang="fr-FR" sz="2400" b="1" dirty="0"/>
              <a:t> (3a)</a:t>
            </a:r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>
          <a:xfrm>
            <a:off x="3347864" y="0"/>
            <a:ext cx="5796136" cy="25649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2000" b="1" noProof="0" dirty="0">
                <a:solidFill>
                  <a:srgbClr val="FF0000"/>
                </a:solidFill>
              </a:rPr>
              <a:t>F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leurs </a:t>
            </a:r>
            <a:r>
              <a:rPr lang="fr-FR" sz="2000" b="1" dirty="0">
                <a:solidFill>
                  <a:srgbClr val="FF0000"/>
                </a:solidFill>
              </a:rPr>
              <a:t>blanches pentamères </a:t>
            </a:r>
            <a:r>
              <a:rPr lang="fr-FR" sz="2000" dirty="0">
                <a:solidFill>
                  <a:srgbClr val="FF0000"/>
                </a:solidFill>
              </a:rPr>
              <a:t>ou tétramères</a:t>
            </a:r>
            <a:r>
              <a:rPr lang="fr-FR" sz="2000" dirty="0"/>
              <a:t> (</a:t>
            </a:r>
            <a:r>
              <a:rPr lang="fr-FR" sz="2000" i="1" dirty="0"/>
              <a:t>C. </a:t>
            </a:r>
            <a:r>
              <a:rPr lang="fr-FR" sz="2000" i="1" dirty="0" err="1"/>
              <a:t>diffusum</a:t>
            </a:r>
            <a:r>
              <a:rPr lang="fr-FR" sz="2000" dirty="0"/>
              <a:t>, </a:t>
            </a:r>
            <a:r>
              <a:rPr lang="fr-FR" sz="2000" i="1" dirty="0"/>
              <a:t>C. </a:t>
            </a:r>
            <a:r>
              <a:rPr lang="fr-FR" sz="2000" i="1" dirty="0" err="1"/>
              <a:t>siculum</a:t>
            </a:r>
            <a:r>
              <a:rPr lang="fr-FR" sz="2000" dirty="0"/>
              <a:t>)</a:t>
            </a:r>
            <a:endParaRPr kumimoji="0" lang="fr-FR" sz="200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2000" b="1" dirty="0"/>
              <a:t>5 </a:t>
            </a:r>
            <a:r>
              <a:rPr lang="fr-FR" sz="2000" dirty="0"/>
              <a:t>(4)</a:t>
            </a:r>
            <a:r>
              <a:rPr lang="fr-FR" sz="2000" b="1" dirty="0"/>
              <a:t> s</a:t>
            </a:r>
            <a:r>
              <a:rPr lang="fr-FR" sz="2000" b="1" noProof="0" dirty="0"/>
              <a:t>épales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libres</a:t>
            </a:r>
            <a:r>
              <a:rPr kumimoji="0" lang="fr-FR" sz="2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&lt; </a:t>
            </a:r>
            <a:r>
              <a:rPr kumimoji="0" lang="fr-FR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ou ≥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pétales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2000" b="1" dirty="0"/>
              <a:t>5 </a:t>
            </a:r>
            <a:r>
              <a:rPr lang="fr-FR" sz="2000" dirty="0"/>
              <a:t>(4)</a:t>
            </a:r>
            <a:r>
              <a:rPr lang="fr-FR" sz="2000" b="1" dirty="0"/>
              <a:t> </a:t>
            </a:r>
            <a:r>
              <a:rPr lang="fr-FR" sz="2000" b="1" u="sng" dirty="0">
                <a:solidFill>
                  <a:srgbClr val="FF0000"/>
                </a:solidFill>
              </a:rPr>
              <a:t>pétales bilobés</a:t>
            </a:r>
            <a:r>
              <a:rPr lang="fr-FR" sz="2000" b="1" dirty="0">
                <a:solidFill>
                  <a:srgbClr val="FF0000"/>
                </a:solidFill>
              </a:rPr>
              <a:t> </a:t>
            </a:r>
            <a:r>
              <a:rPr lang="fr-FR" sz="2000" dirty="0"/>
              <a:t>(rarement absents [parfois chez </a:t>
            </a:r>
            <a:r>
              <a:rPr lang="fr-FR" sz="2000" i="1" dirty="0"/>
              <a:t>C. </a:t>
            </a:r>
            <a:r>
              <a:rPr lang="fr-FR" sz="2000" i="1" dirty="0" err="1"/>
              <a:t>glomeratum</a:t>
            </a:r>
            <a:r>
              <a:rPr lang="fr-FR" sz="2000" dirty="0"/>
              <a:t>])</a:t>
            </a:r>
            <a:endParaRPr lang="fr-FR" sz="2000" b="1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2000" b="1" dirty="0">
                <a:solidFill>
                  <a:srgbClr val="FF0000"/>
                </a:solidFill>
              </a:rPr>
              <a:t>Le plus souvent 5 ou 10 étamines</a:t>
            </a:r>
            <a:r>
              <a:rPr lang="fr-FR" sz="2000" dirty="0">
                <a:solidFill>
                  <a:srgbClr val="FF0000"/>
                </a:solidFill>
              </a:rPr>
              <a:t> </a:t>
            </a:r>
            <a:r>
              <a:rPr lang="fr-FR" sz="2000" dirty="0"/>
              <a:t>parfois 4</a:t>
            </a:r>
            <a:endParaRPr kumimoji="0" lang="fr-FR" sz="20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fr-FR" sz="20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Ovaire</a:t>
            </a:r>
            <a:r>
              <a:rPr kumimoji="0" lang="fr-FR" sz="2000" b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supère uniloculaire ; </a:t>
            </a:r>
            <a:r>
              <a:rPr lang="fr-FR" sz="2000" b="1" dirty="0">
                <a:solidFill>
                  <a:srgbClr val="FF0000"/>
                </a:solidFill>
              </a:rPr>
              <a:t>5 styles ou 4 styles </a:t>
            </a:r>
            <a:r>
              <a:rPr lang="fr-FR" sz="2000" dirty="0"/>
              <a:t>(</a:t>
            </a:r>
            <a:r>
              <a:rPr lang="fr-FR" sz="2000" i="1" dirty="0"/>
              <a:t>C. </a:t>
            </a:r>
            <a:r>
              <a:rPr lang="fr-FR" sz="2000" i="1" dirty="0" err="1"/>
              <a:t>diffusum</a:t>
            </a:r>
            <a:r>
              <a:rPr lang="fr-FR" sz="2000" dirty="0"/>
              <a:t>, </a:t>
            </a:r>
            <a:r>
              <a:rPr lang="fr-FR" sz="2000" i="1" dirty="0"/>
              <a:t>C. </a:t>
            </a:r>
            <a:r>
              <a:rPr lang="fr-FR" sz="2000" i="1" dirty="0" err="1"/>
              <a:t>siculum</a:t>
            </a:r>
            <a:r>
              <a:rPr lang="fr-FR" sz="2000" dirty="0"/>
              <a:t>)</a:t>
            </a:r>
            <a:r>
              <a:rPr lang="fr-FR" sz="2000" b="1" dirty="0"/>
              <a:t> </a:t>
            </a:r>
            <a:r>
              <a:rPr lang="fr-FR" sz="2000" b="1" dirty="0">
                <a:solidFill>
                  <a:srgbClr val="FF0000"/>
                </a:solidFill>
              </a:rPr>
              <a:t>ou 3 styles </a:t>
            </a:r>
            <a:r>
              <a:rPr lang="fr-FR" sz="2000" dirty="0"/>
              <a:t>(</a:t>
            </a:r>
            <a:r>
              <a:rPr lang="fr-FR" sz="2000" i="1" dirty="0"/>
              <a:t>C. </a:t>
            </a:r>
            <a:r>
              <a:rPr lang="fr-FR" sz="2000" i="1" dirty="0" err="1"/>
              <a:t>cerastoides</a:t>
            </a:r>
            <a:r>
              <a:rPr lang="fr-FR" sz="2000" dirty="0"/>
              <a:t>, </a:t>
            </a:r>
            <a:r>
              <a:rPr lang="fr-FR" sz="2000" i="1" dirty="0"/>
              <a:t>C. </a:t>
            </a:r>
            <a:r>
              <a:rPr lang="fr-FR" sz="2000" i="1" dirty="0" err="1"/>
              <a:t>dubium</a:t>
            </a:r>
            <a:r>
              <a:rPr lang="fr-FR" sz="2000" dirty="0"/>
              <a:t>)</a:t>
            </a:r>
            <a:r>
              <a:rPr lang="fr-FR" sz="2000" b="1" dirty="0"/>
              <a:t> </a:t>
            </a:r>
            <a:endParaRPr kumimoji="0" lang="fr-FR" sz="20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20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Image 3" descr="Cerastium arvense 2.JPG"/>
          <p:cNvPicPr>
            <a:picLocks noChangeAspect="1"/>
          </p:cNvPicPr>
          <p:nvPr/>
        </p:nvPicPr>
        <p:blipFill>
          <a:blip r:embed="rId3" cstate="screen">
            <a:lum bright="-2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40346" y="2452551"/>
            <a:ext cx="4365102" cy="4445795"/>
          </a:xfrm>
          <a:prstGeom prst="rect">
            <a:avLst/>
          </a:prstGeom>
        </p:spPr>
      </p:pic>
      <p:pic>
        <p:nvPicPr>
          <p:cNvPr id="5" name="Image 4" descr="Cerastium glomeratum 1.JPG"/>
          <p:cNvPicPr>
            <a:picLocks noChangeAspect="1"/>
          </p:cNvPicPr>
          <p:nvPr/>
        </p:nvPicPr>
        <p:blipFill>
          <a:blip r:embed="rId4" cstate="screen">
            <a:lum bright="-2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4008" y="2708920"/>
            <a:ext cx="4320480" cy="3895515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7723418" y="2636912"/>
            <a:ext cx="142058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600" i="1" dirty="0"/>
              <a:t>C. </a:t>
            </a:r>
            <a:r>
              <a:rPr lang="fr-FR" sz="1600" i="1" dirty="0" err="1"/>
              <a:t>glomeratum</a:t>
            </a:r>
            <a:endParaRPr lang="fr-FR" sz="1600" i="1" dirty="0"/>
          </a:p>
        </p:txBody>
      </p:sp>
      <p:sp>
        <p:nvSpPr>
          <p:cNvPr id="8" name="ZoneTexte 7"/>
          <p:cNvSpPr txBox="1"/>
          <p:nvPr/>
        </p:nvSpPr>
        <p:spPr>
          <a:xfrm>
            <a:off x="4427984" y="6550223"/>
            <a:ext cx="85119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dirty="0"/>
              <a:t>V. Guérin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0" y="2132856"/>
            <a:ext cx="2313069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600" i="1" dirty="0"/>
              <a:t>C. </a:t>
            </a:r>
            <a:r>
              <a:rPr lang="fr-FR" sz="1600" i="1" dirty="0" err="1"/>
              <a:t>arvense</a:t>
            </a:r>
            <a:r>
              <a:rPr lang="fr-FR" sz="1600" i="1" dirty="0"/>
              <a:t> </a:t>
            </a:r>
            <a:r>
              <a:rPr lang="fr-FR" sz="1600" dirty="0" err="1"/>
              <a:t>subsp</a:t>
            </a:r>
            <a:r>
              <a:rPr lang="fr-FR" sz="1600" i="1" dirty="0"/>
              <a:t>. </a:t>
            </a:r>
            <a:r>
              <a:rPr lang="fr-FR" sz="1600" i="1" dirty="0" err="1"/>
              <a:t>arvense</a:t>
            </a:r>
            <a:endParaRPr lang="fr-FR" sz="1600" i="1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27584" y="404664"/>
            <a:ext cx="3384376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Le genre </a:t>
            </a:r>
            <a:r>
              <a:rPr lang="fr-FR" sz="2400" b="1" i="1" dirty="0"/>
              <a:t>Cerastium</a:t>
            </a:r>
            <a:r>
              <a:rPr lang="fr-FR" sz="2400" b="1" dirty="0"/>
              <a:t> (3b)</a:t>
            </a:r>
          </a:p>
        </p:txBody>
      </p:sp>
      <p:pic>
        <p:nvPicPr>
          <p:cNvPr id="3" name="Image 2" descr="Cerastium cerastoides Franck.jp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tretch>
            <a:fillRect/>
          </a:stretch>
        </p:blipFill>
        <p:spPr>
          <a:xfrm>
            <a:off x="5148064" y="332656"/>
            <a:ext cx="3995936" cy="2976973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148064" y="332656"/>
            <a:ext cx="132792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600" i="1" dirty="0"/>
              <a:t>C. </a:t>
            </a:r>
            <a:r>
              <a:rPr lang="fr-FR" sz="1600" i="1" dirty="0" err="1"/>
              <a:t>cerastoides</a:t>
            </a:r>
            <a:endParaRPr lang="fr-FR" sz="1600" i="1" dirty="0"/>
          </a:p>
        </p:txBody>
      </p:sp>
      <p:sp>
        <p:nvSpPr>
          <p:cNvPr id="5" name="ZoneTexte 4"/>
          <p:cNvSpPr txBox="1"/>
          <p:nvPr/>
        </p:nvSpPr>
        <p:spPr>
          <a:xfrm>
            <a:off x="5148064" y="2852936"/>
            <a:ext cx="1363963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dirty="0"/>
              <a:t>Franck Le Driant</a:t>
            </a:r>
          </a:p>
          <a:p>
            <a:r>
              <a:rPr lang="fr-FR" sz="1400" dirty="0"/>
              <a:t>@</a:t>
            </a:r>
            <a:r>
              <a:rPr lang="fr-FR" sz="1400" dirty="0" err="1"/>
              <a:t>FloreAlpes</a:t>
            </a:r>
            <a:endParaRPr lang="fr-FR" sz="1400" dirty="0"/>
          </a:p>
        </p:txBody>
      </p:sp>
      <p:pic>
        <p:nvPicPr>
          <p:cNvPr id="6" name="Image 5" descr="Cerastium diffusum Hugues Tinguy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3861048"/>
            <a:ext cx="3995936" cy="2996952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043117" y="6550223"/>
            <a:ext cx="125707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dirty="0"/>
              <a:t>Hugues </a:t>
            </a:r>
            <a:r>
              <a:rPr lang="fr-FR" sz="1400" dirty="0" err="1"/>
              <a:t>Tinguy</a:t>
            </a:r>
            <a:endParaRPr lang="fr-FR" sz="1400" dirty="0"/>
          </a:p>
        </p:txBody>
      </p:sp>
      <p:sp>
        <p:nvSpPr>
          <p:cNvPr id="8" name="ZoneTexte 7"/>
          <p:cNvSpPr txBox="1"/>
          <p:nvPr/>
        </p:nvSpPr>
        <p:spPr>
          <a:xfrm>
            <a:off x="5148064" y="3717032"/>
            <a:ext cx="112133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600" i="1" dirty="0"/>
              <a:t>C. </a:t>
            </a:r>
            <a:r>
              <a:rPr lang="fr-FR" sz="1600" i="1" dirty="0" err="1"/>
              <a:t>diffusum</a:t>
            </a:r>
            <a:endParaRPr lang="fr-FR" sz="1600" i="1" dirty="0"/>
          </a:p>
        </p:txBody>
      </p:sp>
      <p:sp>
        <p:nvSpPr>
          <p:cNvPr id="9" name="ZoneTexte 8"/>
          <p:cNvSpPr txBox="1"/>
          <p:nvPr/>
        </p:nvSpPr>
        <p:spPr>
          <a:xfrm>
            <a:off x="7141656" y="0"/>
            <a:ext cx="2002344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chemeClr val="accent4">
                    <a:lumMod val="50000"/>
                  </a:schemeClr>
                </a:solidFill>
              </a:rPr>
              <a:t>Fleurs pentamères </a:t>
            </a:r>
          </a:p>
          <a:p>
            <a:pPr algn="ctr"/>
            <a:r>
              <a:rPr lang="fr-FR" b="1" dirty="0">
                <a:solidFill>
                  <a:schemeClr val="accent4">
                    <a:lumMod val="50000"/>
                  </a:schemeClr>
                </a:solidFill>
              </a:rPr>
              <a:t>3 styles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7284645" y="3573016"/>
            <a:ext cx="1859355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chemeClr val="accent4">
                    <a:lumMod val="50000"/>
                  </a:schemeClr>
                </a:solidFill>
              </a:rPr>
              <a:t>Fleurs tétramères</a:t>
            </a:r>
          </a:p>
        </p:txBody>
      </p:sp>
      <p:pic>
        <p:nvPicPr>
          <p:cNvPr id="11" name="Image 10" descr="Cerastium alpinum Hugues Tinguy.jpg"/>
          <p:cNvPicPr>
            <a:picLocks noChangeAspect="1"/>
          </p:cNvPicPr>
          <p:nvPr/>
        </p:nvPicPr>
        <p:blipFill>
          <a:blip r:embed="rId5" cstate="screen">
            <a:lum brigh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512" y="1484784"/>
            <a:ext cx="4741990" cy="4320480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0" y="5517232"/>
            <a:ext cx="125707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dirty="0"/>
              <a:t>Hugues </a:t>
            </a:r>
            <a:r>
              <a:rPr lang="fr-FR" sz="1400" dirty="0" err="1"/>
              <a:t>Tinguy</a:t>
            </a:r>
            <a:endParaRPr lang="fr-FR" sz="1400" dirty="0"/>
          </a:p>
        </p:txBody>
      </p:sp>
      <p:sp>
        <p:nvSpPr>
          <p:cNvPr id="13" name="ZoneTexte 12"/>
          <p:cNvSpPr txBox="1"/>
          <p:nvPr/>
        </p:nvSpPr>
        <p:spPr>
          <a:xfrm>
            <a:off x="0" y="1268760"/>
            <a:ext cx="106792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600" i="1" dirty="0"/>
              <a:t>C. </a:t>
            </a:r>
            <a:r>
              <a:rPr lang="fr-FR" sz="1600" i="1" dirty="0" err="1"/>
              <a:t>alpinum</a:t>
            </a:r>
            <a:endParaRPr lang="fr-FR" sz="1600" i="1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95536" y="404664"/>
            <a:ext cx="3384376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Le genre </a:t>
            </a:r>
            <a:r>
              <a:rPr lang="fr-FR" sz="2400" b="1" i="1" dirty="0"/>
              <a:t>Cerastium</a:t>
            </a:r>
            <a:r>
              <a:rPr lang="fr-FR" sz="2400" b="1" dirty="0"/>
              <a:t> (4)</a:t>
            </a:r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>
          <a:xfrm>
            <a:off x="4067944" y="188640"/>
            <a:ext cx="4968552" cy="1800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Capsule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fr-FR" sz="2000" b="1" noProof="0" dirty="0">
                <a:solidFill>
                  <a:srgbClr val="FF0000"/>
                </a:solidFill>
              </a:rPr>
              <a:t>cylindrique souvent un peu arquée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000" b="1" noProof="0" dirty="0">
                <a:solidFill>
                  <a:srgbClr val="FF0000"/>
                </a:solidFill>
              </a:rPr>
              <a:t>Nombre de lignes de déhiscence = 2 X nombre de styles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000" b="1" dirty="0">
                <a:solidFill>
                  <a:srgbClr val="FF0000"/>
                </a:solidFill>
              </a:rPr>
              <a:t>Dents </a:t>
            </a:r>
            <a:endParaRPr lang="fr-FR" sz="2000" b="1" noProof="0" dirty="0">
              <a:solidFill>
                <a:srgbClr val="FF0000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fr-FR" sz="2000" b="1" i="0" u="none" strike="noStrike" kern="1200" cap="none" spc="0" normalizeH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Graines  nombreuses réniformes tuberculeuses</a:t>
            </a:r>
            <a:endParaRPr kumimoji="0" lang="fr-FR" sz="2000" b="1" i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Image 3" descr="Graines C arvense Agence canadienne d'inspection des aliments.jpg"/>
          <p:cNvPicPr>
            <a:picLocks noChangeAspect="1"/>
          </p:cNvPicPr>
          <p:nvPr/>
        </p:nvPicPr>
        <p:blipFill>
          <a:blip r:embed="rId3" cstate="print">
            <a:lum bright="-10000" contrast="10000"/>
          </a:blip>
          <a:stretch>
            <a:fillRect/>
          </a:stretch>
        </p:blipFill>
        <p:spPr>
          <a:xfrm>
            <a:off x="4792842" y="2833191"/>
            <a:ext cx="3667590" cy="293407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644008" y="5569495"/>
            <a:ext cx="210487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dirty="0"/>
              <a:t>Gouvernement du Canada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788024" y="2636912"/>
            <a:ext cx="104099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600" i="1" dirty="0"/>
              <a:t>C. </a:t>
            </a:r>
            <a:r>
              <a:rPr lang="fr-FR" sz="1600" i="1" dirty="0" err="1"/>
              <a:t>arvense</a:t>
            </a:r>
            <a:endParaRPr lang="fr-FR" sz="1600" i="1" dirty="0"/>
          </a:p>
        </p:txBody>
      </p:sp>
      <p:pic>
        <p:nvPicPr>
          <p:cNvPr id="1026" name="Picture 2" descr="C:\Users\Veronique\Downloads\257632.jpg"/>
          <p:cNvPicPr>
            <a:picLocks noChangeAspect="1" noChangeArrowheads="1"/>
          </p:cNvPicPr>
          <p:nvPr/>
        </p:nvPicPr>
        <p:blipFill>
          <a:blip r:embed="rId4" cstate="screen">
            <a:lum bright="-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268464" y="2436816"/>
            <a:ext cx="4712376" cy="3528392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251520" y="6165304"/>
            <a:ext cx="107907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dirty="0"/>
              <a:t>Y. Martin</a:t>
            </a:r>
          </a:p>
          <a:p>
            <a:r>
              <a:rPr lang="fr-FR" sz="1400" dirty="0"/>
              <a:t>Pilat  </a:t>
            </a:r>
            <a:r>
              <a:rPr lang="fr-FR" sz="1400" dirty="0" err="1"/>
              <a:t>Biodiv</a:t>
            </a:r>
            <a:r>
              <a:rPr lang="fr-FR" sz="1400" dirty="0"/>
              <a:t>’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51520" y="1484784"/>
            <a:ext cx="245419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600" i="1" dirty="0"/>
              <a:t>C. </a:t>
            </a:r>
            <a:r>
              <a:rPr lang="fr-FR" sz="1600" i="1" dirty="0" err="1"/>
              <a:t>fontanum</a:t>
            </a:r>
            <a:r>
              <a:rPr lang="fr-FR" sz="1600" i="1" dirty="0"/>
              <a:t> </a:t>
            </a:r>
            <a:r>
              <a:rPr lang="fr-FR" sz="1600" dirty="0" err="1"/>
              <a:t>subsp</a:t>
            </a:r>
            <a:r>
              <a:rPr lang="fr-FR" sz="1600" i="1" dirty="0"/>
              <a:t>. </a:t>
            </a:r>
            <a:r>
              <a:rPr lang="fr-FR" sz="1600" i="1" dirty="0" err="1"/>
              <a:t>vulgare</a:t>
            </a:r>
            <a:endParaRPr lang="fr-FR" sz="1600" i="1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236296" y="260648"/>
            <a:ext cx="1728192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i="1" dirty="0"/>
              <a:t>Cerastium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7452320" y="836712"/>
            <a:ext cx="1280159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000" b="1" i="1" dirty="0"/>
              <a:t>C. </a:t>
            </a:r>
            <a:r>
              <a:rPr lang="fr-FR" sz="2000" b="1" i="1" dirty="0" err="1"/>
              <a:t>arvense</a:t>
            </a:r>
            <a:endParaRPr lang="fr-FR" sz="2000" b="1" i="1" dirty="0"/>
          </a:p>
        </p:txBody>
      </p:sp>
      <p:pic>
        <p:nvPicPr>
          <p:cNvPr id="4" name="Image 3" descr="Cerastium arvense.jpg"/>
          <p:cNvPicPr>
            <a:picLocks noChangeAspect="1"/>
          </p:cNvPicPr>
          <p:nvPr/>
        </p:nvPicPr>
        <p:blipFill>
          <a:blip r:embed="rId3" cstate="screen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846375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716016" y="5075892"/>
            <a:ext cx="257371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b="1" dirty="0"/>
              <a:t>Capsule dents : 2 X styles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716016" y="1556792"/>
            <a:ext cx="9716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1" dirty="0"/>
              <a:t>Pétales bilobés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716016" y="0"/>
            <a:ext cx="201622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1" dirty="0"/>
              <a:t>Fleurs pentamères</a:t>
            </a:r>
          </a:p>
          <a:p>
            <a:r>
              <a:rPr lang="fr-FR" dirty="0"/>
              <a:t>ou tétramères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716016" y="4221088"/>
            <a:ext cx="20882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5 (</a:t>
            </a:r>
            <a:r>
              <a:rPr lang="fr-FR" dirty="0"/>
              <a:t>ou 4 ou 3)</a:t>
            </a:r>
            <a:r>
              <a:rPr lang="fr-FR" b="1" dirty="0"/>
              <a:t> styles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23528" y="116632"/>
            <a:ext cx="7270132" cy="70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 err="1"/>
              <a:t>Caryophyllaceae</a:t>
            </a:r>
            <a:r>
              <a:rPr lang="fr-FR" sz="2000" b="1" dirty="0"/>
              <a:t> à feuilles dépourvues de stipules, à sépales libres </a:t>
            </a:r>
          </a:p>
          <a:p>
            <a:pPr algn="ctr"/>
            <a:r>
              <a:rPr lang="fr-FR" sz="2000" b="1" dirty="0"/>
              <a:t>Pétales, si présents, à onglet rudimentaire ou nul (2)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7024061" y="548680"/>
            <a:ext cx="211993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b="1" dirty="0"/>
              <a:t>D’après Flora </a:t>
            </a:r>
            <a:r>
              <a:rPr lang="fr-FR" b="1" dirty="0" err="1"/>
              <a:t>Gallica</a:t>
            </a:r>
            <a:endParaRPr lang="fr-FR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0" y="908720"/>
            <a:ext cx="914400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► </a:t>
            </a:r>
            <a:r>
              <a:rPr lang="fr-FR" sz="2000" b="1" dirty="0">
                <a:solidFill>
                  <a:schemeClr val="accent2">
                    <a:lumMod val="75000"/>
                  </a:schemeClr>
                </a:solidFill>
              </a:rPr>
              <a:t>Capsule à 2 valves entières, 1(2) graine, fleurs tétramères cryptiques</a:t>
            </a:r>
          </a:p>
          <a:p>
            <a:r>
              <a:rPr lang="fr-FR" sz="24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► </a:t>
            </a:r>
            <a:r>
              <a:rPr lang="fr-FR" sz="2000" b="1" dirty="0">
                <a:solidFill>
                  <a:schemeClr val="accent2">
                    <a:lumMod val="75000"/>
                  </a:schemeClr>
                </a:solidFill>
              </a:rPr>
              <a:t>Capsule 4-10 dents ou valves (2 valves bifides), graines nombreuses</a:t>
            </a:r>
            <a:endParaRPr lang="fr-FR" sz="2000" b="1" i="1" dirty="0">
              <a:solidFill>
                <a:srgbClr val="FF0000"/>
              </a:solidFill>
            </a:endParaRPr>
          </a:p>
          <a:p>
            <a:r>
              <a:rPr lang="fr-FR" sz="2800" b="1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   ● </a:t>
            </a:r>
            <a:r>
              <a:rPr lang="fr-FR" sz="2000" b="1" dirty="0">
                <a:solidFill>
                  <a:schemeClr val="accent5">
                    <a:lumMod val="75000"/>
                  </a:schemeClr>
                </a:solidFill>
              </a:rPr>
              <a:t>Lignes de déhiscence de la capsule = 1 X styles ; pétales si présents entiers</a:t>
            </a:r>
          </a:p>
          <a:p>
            <a:r>
              <a:rPr lang="fr-FR" sz="2800" b="1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   ● </a:t>
            </a:r>
            <a:r>
              <a:rPr lang="fr-FR" sz="2000" b="1" dirty="0">
                <a:solidFill>
                  <a:schemeClr val="accent5">
                    <a:lumMod val="75000"/>
                  </a:schemeClr>
                </a:solidFill>
              </a:rPr>
              <a:t>Lignes de déhiscence de la capsule = 2 X styles ; pétales si présents entiers à        	</a:t>
            </a:r>
            <a:r>
              <a:rPr lang="fr-FR" sz="2000" b="1" dirty="0" err="1">
                <a:solidFill>
                  <a:schemeClr val="accent5">
                    <a:lumMod val="75000"/>
                  </a:schemeClr>
                </a:solidFill>
              </a:rPr>
              <a:t>biséqués</a:t>
            </a:r>
            <a:endParaRPr lang="fr-FR" sz="20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fr-FR" sz="2000" b="1" dirty="0">
                <a:solidFill>
                  <a:srgbClr val="7030A0"/>
                </a:solidFill>
              </a:rPr>
              <a:t>         → capsule </a:t>
            </a:r>
            <a:r>
              <a:rPr lang="fr-FR" sz="2000" b="1" dirty="0" err="1">
                <a:solidFill>
                  <a:srgbClr val="7030A0"/>
                </a:solidFill>
              </a:rPr>
              <a:t>subcylindrique</a:t>
            </a:r>
            <a:r>
              <a:rPr lang="fr-FR" sz="2000" b="1" dirty="0">
                <a:solidFill>
                  <a:srgbClr val="7030A0"/>
                </a:solidFill>
              </a:rPr>
              <a:t> et &gt; 1,2 X calice ; pétales bifides à </a:t>
            </a:r>
            <a:r>
              <a:rPr lang="fr-FR" sz="2000" b="1" dirty="0" err="1">
                <a:solidFill>
                  <a:srgbClr val="7030A0"/>
                </a:solidFill>
              </a:rPr>
              <a:t>biséqués</a:t>
            </a:r>
            <a:r>
              <a:rPr lang="fr-FR" sz="2000" b="1" dirty="0">
                <a:solidFill>
                  <a:srgbClr val="7030A0"/>
                </a:solidFill>
              </a:rPr>
              <a:t> </a:t>
            </a:r>
            <a:r>
              <a:rPr lang="fr-FR" sz="2000" b="1" dirty="0"/>
              <a:t> </a:t>
            </a:r>
            <a:r>
              <a:rPr lang="fr-FR" sz="2000" b="1" i="1" dirty="0">
                <a:solidFill>
                  <a:srgbClr val="FF0000"/>
                </a:solidFill>
              </a:rPr>
              <a:t>Cerastium</a:t>
            </a:r>
            <a:endParaRPr lang="fr-FR" sz="2000" b="1" dirty="0">
              <a:solidFill>
                <a:srgbClr val="7030A0"/>
              </a:solidFill>
            </a:endParaRPr>
          </a:p>
          <a:p>
            <a:r>
              <a:rPr lang="fr-FR" sz="2000" b="1" dirty="0">
                <a:solidFill>
                  <a:srgbClr val="FF0000"/>
                </a:solidFill>
              </a:rPr>
              <a:t>        </a:t>
            </a:r>
            <a:r>
              <a:rPr lang="fr-FR" sz="2000" b="1" dirty="0"/>
              <a:t> </a:t>
            </a:r>
            <a:r>
              <a:rPr lang="fr-FR" sz="2000" b="1" dirty="0">
                <a:solidFill>
                  <a:srgbClr val="7030A0"/>
                </a:solidFill>
              </a:rPr>
              <a:t>→ capsule de forme variable, si </a:t>
            </a:r>
            <a:r>
              <a:rPr lang="fr-FR" sz="2000" b="1" dirty="0" err="1">
                <a:solidFill>
                  <a:srgbClr val="7030A0"/>
                </a:solidFill>
              </a:rPr>
              <a:t>subcylindrique</a:t>
            </a:r>
            <a:r>
              <a:rPr lang="fr-FR" sz="2000" b="1" dirty="0">
                <a:solidFill>
                  <a:srgbClr val="7030A0"/>
                </a:solidFill>
              </a:rPr>
              <a:t> et &gt; 1,2 X calice , alors pétales 	entiers</a:t>
            </a:r>
          </a:p>
          <a:p>
            <a:r>
              <a:rPr lang="fr-FR" sz="2000" b="1" dirty="0">
                <a:solidFill>
                  <a:srgbClr val="FF66CC"/>
                </a:solidFill>
              </a:rPr>
              <a:t>	* (2) 3 styles</a:t>
            </a:r>
          </a:p>
          <a:p>
            <a:r>
              <a:rPr lang="fr-FR" sz="2000" b="1" dirty="0">
                <a:sym typeface="Wingdings"/>
              </a:rPr>
              <a:t>	 capsule s’ouvrant sur plus de la ½ de sa longueur, pétales bipartites à 	     </a:t>
            </a:r>
            <a:r>
              <a:rPr lang="fr-FR" sz="2000" b="1" dirty="0" err="1">
                <a:sym typeface="Wingdings"/>
              </a:rPr>
              <a:t>biséqués</a:t>
            </a:r>
            <a:r>
              <a:rPr lang="fr-FR" sz="2000" b="1" dirty="0">
                <a:sym typeface="Wingdings"/>
              </a:rPr>
              <a:t> …………………………………………………………………………….…..… </a:t>
            </a:r>
            <a:r>
              <a:rPr lang="fr-FR" sz="2000" b="1" i="1" dirty="0" err="1">
                <a:solidFill>
                  <a:srgbClr val="FF0000"/>
                </a:solidFill>
                <a:sym typeface="Wingdings"/>
              </a:rPr>
              <a:t>Stellaria</a:t>
            </a:r>
            <a:endParaRPr lang="fr-FR" sz="2000" b="1" i="1" dirty="0">
              <a:solidFill>
                <a:srgbClr val="FF0000"/>
              </a:solidFill>
            </a:endParaRPr>
          </a:p>
          <a:p>
            <a:r>
              <a:rPr lang="fr-FR" sz="2000" b="1" dirty="0">
                <a:solidFill>
                  <a:srgbClr val="FF9900"/>
                </a:solidFill>
              </a:rPr>
              <a:t> 	</a:t>
            </a:r>
            <a:r>
              <a:rPr lang="fr-FR" sz="2000" b="1" dirty="0">
                <a:sym typeface="Wingdings"/>
              </a:rPr>
              <a:t> capsule s’ouvrant à l’apex ou indéhiscente, pétales (</a:t>
            </a:r>
            <a:r>
              <a:rPr lang="fr-FR" sz="2000" b="1" dirty="0" err="1">
                <a:sym typeface="Wingdings"/>
              </a:rPr>
              <a:t>sub</a:t>
            </a:r>
            <a:r>
              <a:rPr lang="fr-FR" sz="2000" b="1" dirty="0">
                <a:sym typeface="Wingdings"/>
              </a:rPr>
              <a:t>)entiers</a:t>
            </a:r>
          </a:p>
          <a:p>
            <a:r>
              <a:rPr lang="fr-FR" sz="2000" b="1" i="1" dirty="0">
                <a:solidFill>
                  <a:srgbClr val="FF0000"/>
                </a:solidFill>
                <a:sym typeface="Wingdings"/>
              </a:rPr>
              <a:t>		</a:t>
            </a:r>
            <a:r>
              <a:rPr lang="fr-FR" sz="2000" b="1" i="1" dirty="0">
                <a:solidFill>
                  <a:schemeClr val="accent3">
                    <a:lumMod val="75000"/>
                  </a:schemeClr>
                </a:solidFill>
                <a:sym typeface="Wingdings"/>
              </a:rPr>
              <a:t>  </a:t>
            </a:r>
            <a:r>
              <a:rPr lang="fr-FR" sz="2000" b="1" dirty="0">
                <a:solidFill>
                  <a:schemeClr val="accent3">
                    <a:lumMod val="75000"/>
                  </a:schemeClr>
                </a:solidFill>
                <a:sym typeface="Wingdings"/>
              </a:rPr>
              <a:t>graines sans </a:t>
            </a:r>
            <a:r>
              <a:rPr lang="fr-FR" sz="2000" b="1" dirty="0" err="1">
                <a:solidFill>
                  <a:schemeClr val="accent3">
                    <a:lumMod val="75000"/>
                  </a:schemeClr>
                </a:solidFill>
                <a:sym typeface="Wingdings"/>
              </a:rPr>
              <a:t>strophiole</a:t>
            </a:r>
            <a:r>
              <a:rPr lang="fr-FR" sz="2000" b="1" dirty="0">
                <a:solidFill>
                  <a:schemeClr val="accent3">
                    <a:lumMod val="75000"/>
                  </a:schemeClr>
                </a:solidFill>
                <a:sym typeface="Wingdings"/>
              </a:rPr>
              <a:t>, fleurs 5-mères </a:t>
            </a:r>
            <a:r>
              <a:rPr lang="fr-FR" sz="2000" b="1" dirty="0">
                <a:sym typeface="Wingdings"/>
              </a:rPr>
              <a:t>……………….…..… </a:t>
            </a:r>
            <a:r>
              <a:rPr lang="fr-FR" sz="2000" b="1" i="1" dirty="0" err="1">
                <a:solidFill>
                  <a:srgbClr val="FF0000"/>
                </a:solidFill>
                <a:sym typeface="Wingdings"/>
              </a:rPr>
              <a:t>Arenaria</a:t>
            </a:r>
            <a:endParaRPr lang="fr-FR" sz="2000" b="1" dirty="0">
              <a:solidFill>
                <a:schemeClr val="accent3">
                  <a:lumMod val="75000"/>
                </a:schemeClr>
              </a:solidFill>
              <a:sym typeface="Wingdings"/>
            </a:endParaRPr>
          </a:p>
          <a:p>
            <a:r>
              <a:rPr lang="fr-FR" sz="2000" b="1" i="1" dirty="0">
                <a:solidFill>
                  <a:schemeClr val="accent3">
                    <a:lumMod val="75000"/>
                  </a:schemeClr>
                </a:solidFill>
                <a:sym typeface="Wingdings"/>
              </a:rPr>
              <a:t>		  </a:t>
            </a:r>
            <a:r>
              <a:rPr lang="fr-FR" sz="2000" b="1" dirty="0">
                <a:solidFill>
                  <a:schemeClr val="accent3">
                    <a:lumMod val="75000"/>
                  </a:schemeClr>
                </a:solidFill>
                <a:sym typeface="Wingdings"/>
              </a:rPr>
              <a:t>graines avec </a:t>
            </a:r>
            <a:r>
              <a:rPr lang="fr-FR" sz="2000" b="1" dirty="0" err="1">
                <a:solidFill>
                  <a:schemeClr val="accent3">
                    <a:lumMod val="75000"/>
                  </a:schemeClr>
                </a:solidFill>
                <a:sym typeface="Wingdings"/>
              </a:rPr>
              <a:t>strophiole</a:t>
            </a:r>
            <a:r>
              <a:rPr lang="fr-FR" sz="2000" b="1" dirty="0">
                <a:solidFill>
                  <a:schemeClr val="accent3">
                    <a:lumMod val="75000"/>
                  </a:schemeClr>
                </a:solidFill>
                <a:sym typeface="Wingdings"/>
              </a:rPr>
              <a:t>, fleurs 4- ou 5-mères </a:t>
            </a:r>
            <a:r>
              <a:rPr lang="fr-FR" sz="2000" b="1" dirty="0">
                <a:sym typeface="Wingdings"/>
              </a:rPr>
              <a:t>……….… </a:t>
            </a:r>
            <a:r>
              <a:rPr lang="fr-FR" sz="2000" b="1" i="1" dirty="0" err="1">
                <a:solidFill>
                  <a:srgbClr val="FF0000"/>
                </a:solidFill>
                <a:sym typeface="Wingdings"/>
              </a:rPr>
              <a:t>Moehringia</a:t>
            </a:r>
            <a:endParaRPr lang="fr-FR" sz="2000" b="1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fr-FR" sz="2000" b="1" dirty="0">
                <a:solidFill>
                  <a:srgbClr val="FF66CC"/>
                </a:solidFill>
              </a:rPr>
              <a:t>	* 4 ou 5 styles</a:t>
            </a:r>
            <a:endParaRPr lang="fr-FR" sz="2000" b="1" dirty="0">
              <a:solidFill>
                <a:srgbClr val="FF0000"/>
              </a:solidFill>
            </a:endParaRPr>
          </a:p>
          <a:p>
            <a:r>
              <a:rPr lang="fr-FR" sz="2000" b="1" dirty="0">
                <a:solidFill>
                  <a:srgbClr val="FF9900"/>
                </a:solidFill>
              </a:rPr>
              <a:t> 	</a:t>
            </a:r>
            <a:r>
              <a:rPr lang="fr-FR" sz="2000" b="1" dirty="0">
                <a:sym typeface="Wingdings"/>
              </a:rPr>
              <a:t> plante glauque, fleurs 4-mères, pétales entiers ……………….…..… </a:t>
            </a:r>
            <a:r>
              <a:rPr lang="fr-FR" sz="2000" b="1" i="1" dirty="0" err="1">
                <a:solidFill>
                  <a:srgbClr val="FF0000"/>
                </a:solidFill>
                <a:sym typeface="Wingdings"/>
              </a:rPr>
              <a:t>Moenchia</a:t>
            </a:r>
            <a:endParaRPr lang="fr-FR" sz="2000" b="1" i="1" dirty="0">
              <a:solidFill>
                <a:srgbClr val="FF0000"/>
              </a:solidFill>
            </a:endParaRPr>
          </a:p>
          <a:p>
            <a:r>
              <a:rPr lang="fr-FR" sz="2000" b="1" dirty="0">
                <a:solidFill>
                  <a:srgbClr val="FF9900"/>
                </a:solidFill>
              </a:rPr>
              <a:t> 	</a:t>
            </a:r>
            <a:r>
              <a:rPr lang="fr-FR" sz="2000" b="1" dirty="0">
                <a:sym typeface="Wingdings"/>
              </a:rPr>
              <a:t> plante vert clair à vert jaunâtre, fleurs 5-mères, </a:t>
            </a:r>
          </a:p>
          <a:p>
            <a:r>
              <a:rPr lang="fr-FR" sz="2000" b="1" dirty="0">
                <a:sym typeface="Wingdings"/>
              </a:rPr>
              <a:t>	     pétales </a:t>
            </a:r>
            <a:r>
              <a:rPr lang="fr-FR" sz="2000" b="1" dirty="0" err="1">
                <a:sym typeface="Wingdings"/>
              </a:rPr>
              <a:t>biséqués</a:t>
            </a:r>
            <a:r>
              <a:rPr lang="fr-FR" sz="2000" b="1" dirty="0">
                <a:sym typeface="Wingdings"/>
              </a:rPr>
              <a:t>  ………………………………………………………………….. </a:t>
            </a:r>
            <a:r>
              <a:rPr lang="fr-FR" sz="2000" b="1" i="1" dirty="0" err="1">
                <a:solidFill>
                  <a:srgbClr val="FF0000"/>
                </a:solidFill>
                <a:sym typeface="Wingdings"/>
              </a:rPr>
              <a:t>Myosoton</a:t>
            </a:r>
            <a:endParaRPr lang="fr-FR" sz="2000" b="1" i="1" dirty="0">
              <a:solidFill>
                <a:srgbClr val="FF0000"/>
              </a:solidFill>
            </a:endParaRPr>
          </a:p>
          <a:p>
            <a:endParaRPr lang="fr-FR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S. nemorum 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76872"/>
            <a:ext cx="4184303" cy="458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ce réservé du contenu 2"/>
          <p:cNvSpPr txBox="1">
            <a:spLocks/>
          </p:cNvSpPr>
          <p:nvPr/>
        </p:nvSpPr>
        <p:spPr>
          <a:xfrm>
            <a:off x="539552" y="764704"/>
            <a:ext cx="2160240" cy="7920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dirty="0" err="1"/>
              <a:t>Subcosmopolite</a:t>
            </a:r>
            <a:r>
              <a:rPr lang="fr-FR" dirty="0"/>
              <a:t>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dirty="0"/>
              <a:t>8 /  150-200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79512" y="188640"/>
            <a:ext cx="2952328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Le genre </a:t>
            </a:r>
            <a:r>
              <a:rPr lang="fr-FR" sz="2400" b="1" i="1" dirty="0" err="1"/>
              <a:t>Stellaria</a:t>
            </a:r>
            <a:r>
              <a:rPr lang="fr-FR" sz="2400" b="1" dirty="0"/>
              <a:t> (1)</a:t>
            </a: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432048" y="1700808"/>
            <a:ext cx="8172400" cy="43204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85000" lnSpcReduction="10000"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400" b="1" dirty="0"/>
              <a:t>Plantes herbacées annuelles ou vivaces,  aux tiges dressées ou prostrées</a:t>
            </a:r>
            <a:endParaRPr kumimoji="0" lang="fr-FR" sz="2400" b="1" i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0" y="2276872"/>
            <a:ext cx="118494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600" i="1" dirty="0"/>
              <a:t>S. </a:t>
            </a:r>
            <a:r>
              <a:rPr lang="fr-FR" sz="1600" i="1" dirty="0" err="1"/>
              <a:t>nemorum</a:t>
            </a:r>
            <a:endParaRPr lang="fr-FR" sz="1600" i="1" dirty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3419872" y="360040"/>
            <a:ext cx="5472608" cy="1052736"/>
          </a:xfrm>
          <a:prstGeom prst="rect">
            <a:avLst/>
          </a:prstGeom>
          <a:solidFill>
            <a:srgbClr val="FFFF00"/>
          </a:solidFill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b="1" u="sng" dirty="0"/>
              <a:t>Flora </a:t>
            </a:r>
            <a:r>
              <a:rPr lang="fr-FR" b="1" u="sng" dirty="0" err="1"/>
              <a:t>Gallica</a:t>
            </a:r>
            <a:endParaRPr lang="fr-FR" b="1" u="sng" dirty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b="1" dirty="0"/>
              <a:t>Systématique reste à étudier (groupe </a:t>
            </a:r>
            <a:r>
              <a:rPr lang="fr-FR" b="1" i="1" dirty="0"/>
              <a:t>S. media</a:t>
            </a:r>
            <a:r>
              <a:rPr lang="fr-FR" b="1" dirty="0"/>
              <a:t>, </a:t>
            </a:r>
            <a:r>
              <a:rPr lang="fr-FR" b="1" i="1" dirty="0"/>
              <a:t>S. </a:t>
            </a:r>
            <a:r>
              <a:rPr lang="fr-FR" b="1" i="1" dirty="0" err="1"/>
              <a:t>nemorum</a:t>
            </a:r>
            <a:r>
              <a:rPr lang="fr-FR" b="1" dirty="0"/>
              <a:t>) ; </a:t>
            </a:r>
            <a:r>
              <a:rPr lang="fr-FR" b="1" i="1" dirty="0"/>
              <a:t>S. </a:t>
            </a:r>
            <a:r>
              <a:rPr lang="fr-FR" b="1" i="1" dirty="0" err="1"/>
              <a:t>holostea</a:t>
            </a:r>
            <a:r>
              <a:rPr lang="fr-FR" b="1" i="1" dirty="0"/>
              <a:t> </a:t>
            </a:r>
            <a:r>
              <a:rPr lang="fr-FR" b="1" dirty="0"/>
              <a:t>→ </a:t>
            </a:r>
            <a:r>
              <a:rPr lang="fr-FR" b="1" i="1" dirty="0" err="1"/>
              <a:t>Rabelera</a:t>
            </a:r>
            <a:r>
              <a:rPr lang="fr-FR" b="1" i="1" dirty="0"/>
              <a:t> </a:t>
            </a:r>
            <a:r>
              <a:rPr lang="fr-FR" b="1" i="1" dirty="0" err="1"/>
              <a:t>holostea</a:t>
            </a:r>
            <a:endParaRPr lang="fr-FR" b="1" i="1" dirty="0"/>
          </a:p>
        </p:txBody>
      </p:sp>
      <p:pic>
        <p:nvPicPr>
          <p:cNvPr id="10" name="Image 9" descr="Stellaria media.jpg"/>
          <p:cNvPicPr>
            <a:picLocks noChangeAspect="1"/>
          </p:cNvPicPr>
          <p:nvPr/>
        </p:nvPicPr>
        <p:blipFill>
          <a:blip r:embed="rId4" cstate="screen">
            <a:lum bright="-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83967" y="2327461"/>
            <a:ext cx="4860033" cy="4530539"/>
          </a:xfrm>
          <a:prstGeom prst="round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4355976" y="2276872"/>
            <a:ext cx="89319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600" i="1" dirty="0"/>
              <a:t>S. media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8292805" y="6550223"/>
            <a:ext cx="85119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dirty="0"/>
              <a:t>V. Guérin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3347864" y="188640"/>
            <a:ext cx="5544616" cy="10801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2000" b="1" dirty="0"/>
              <a:t>Feuilles opposées, simples, entières, 0 stipules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2000" b="1" dirty="0"/>
              <a:t>Ovales ou cordées → linéaires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2000" b="1" dirty="0">
                <a:solidFill>
                  <a:srgbClr val="FF0000"/>
                </a:solidFill>
              </a:rPr>
              <a:t>Sessiles ou pétiolées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179512" y="188640"/>
            <a:ext cx="2952328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Le genre </a:t>
            </a:r>
            <a:r>
              <a:rPr lang="fr-FR" sz="2400" b="1" i="1" dirty="0" err="1"/>
              <a:t>Stellaria</a:t>
            </a:r>
            <a:r>
              <a:rPr lang="fr-FR" sz="2400" b="1" dirty="0"/>
              <a:t> (2)</a:t>
            </a:r>
          </a:p>
        </p:txBody>
      </p:sp>
      <p:pic>
        <p:nvPicPr>
          <p:cNvPr id="5" name="Image 4" descr="P7167155.JPG"/>
          <p:cNvPicPr>
            <a:picLocks noChangeAspect="1"/>
          </p:cNvPicPr>
          <p:nvPr/>
        </p:nvPicPr>
        <p:blipFill>
          <a:blip r:embed="rId3" cstate="screen">
            <a:lum bright="-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9923" y="3356992"/>
            <a:ext cx="3960589" cy="34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7968678" y="3018438"/>
            <a:ext cx="117532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600" i="1" dirty="0"/>
              <a:t>S. </a:t>
            </a:r>
            <a:r>
              <a:rPr lang="fr-FR" sz="1600" i="1" dirty="0" err="1"/>
              <a:t>graminea</a:t>
            </a:r>
            <a:endParaRPr lang="fr-FR" sz="1600" i="1" dirty="0"/>
          </a:p>
        </p:txBody>
      </p:sp>
      <p:pic>
        <p:nvPicPr>
          <p:cNvPr id="7" name="Image 6" descr="P7167142.JPG"/>
          <p:cNvPicPr>
            <a:picLocks noChangeAspect="1"/>
          </p:cNvPicPr>
          <p:nvPr/>
        </p:nvPicPr>
        <p:blipFill>
          <a:blip r:embed="rId4" cstate="screen">
            <a:lum bright="-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1556792"/>
            <a:ext cx="1062327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 descr="Stellaria media 4.JPG"/>
          <p:cNvPicPr>
            <a:picLocks noChangeAspect="1"/>
          </p:cNvPicPr>
          <p:nvPr/>
        </p:nvPicPr>
        <p:blipFill>
          <a:blip r:embed="rId5" cstate="screen">
            <a:lum bright="-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9552" y="826868"/>
            <a:ext cx="2088232" cy="3178196"/>
          </a:xfrm>
          <a:prstGeom prst="rect">
            <a:avLst/>
          </a:prstGeom>
        </p:spPr>
      </p:pic>
      <p:pic>
        <p:nvPicPr>
          <p:cNvPr id="11" name="Image 10" descr="DSCN6798.JPG"/>
          <p:cNvPicPr>
            <a:picLocks noChangeAspect="1"/>
          </p:cNvPicPr>
          <p:nvPr/>
        </p:nvPicPr>
        <p:blipFill>
          <a:blip r:embed="rId6" cstate="screen">
            <a:lum brigh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42984"/>
            <a:ext cx="3203848" cy="264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ZoneTexte 11"/>
          <p:cNvSpPr txBox="1"/>
          <p:nvPr/>
        </p:nvSpPr>
        <p:spPr>
          <a:xfrm>
            <a:off x="3491880" y="4725144"/>
            <a:ext cx="117532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600" i="1" dirty="0"/>
              <a:t>S. </a:t>
            </a:r>
            <a:r>
              <a:rPr lang="fr-FR" sz="1600" i="1" dirty="0" err="1"/>
              <a:t>graminea</a:t>
            </a:r>
            <a:endParaRPr lang="fr-FR" sz="1600" i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2267744" y="4149080"/>
            <a:ext cx="1087477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600" i="1" dirty="0"/>
              <a:t>S. </a:t>
            </a:r>
            <a:r>
              <a:rPr lang="fr-FR" sz="1600" i="1" dirty="0" err="1"/>
              <a:t>holostea</a:t>
            </a:r>
            <a:endParaRPr lang="fr-FR" sz="1600" i="1" dirty="0"/>
          </a:p>
        </p:txBody>
      </p:sp>
      <p:sp>
        <p:nvSpPr>
          <p:cNvPr id="4" name="ZoneTexte 3"/>
          <p:cNvSpPr txBox="1"/>
          <p:nvPr/>
        </p:nvSpPr>
        <p:spPr>
          <a:xfrm>
            <a:off x="360040" y="764704"/>
            <a:ext cx="89319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600" i="1" dirty="0"/>
              <a:t>S. media</a:t>
            </a:r>
          </a:p>
        </p:txBody>
      </p:sp>
      <p:cxnSp>
        <p:nvCxnSpPr>
          <p:cNvPr id="15" name="Connecteur droit avec flèche 14"/>
          <p:cNvCxnSpPr/>
          <p:nvPr/>
        </p:nvCxnSpPr>
        <p:spPr>
          <a:xfrm flipH="1">
            <a:off x="1979712" y="1268760"/>
            <a:ext cx="792088" cy="43204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contenu 2"/>
          <p:cNvSpPr txBox="1">
            <a:spLocks/>
          </p:cNvSpPr>
          <p:nvPr/>
        </p:nvSpPr>
        <p:spPr>
          <a:xfrm>
            <a:off x="5148064" y="2420888"/>
            <a:ext cx="3816424" cy="5040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2000" b="1" noProof="0" dirty="0"/>
              <a:t>Cymes </a:t>
            </a:r>
            <a:r>
              <a:rPr lang="fr-FR" sz="2000" b="1" noProof="0" dirty="0" err="1"/>
              <a:t>dichasiales</a:t>
            </a:r>
            <a:r>
              <a:rPr lang="fr-FR" sz="2000" b="1" noProof="0" dirty="0"/>
              <a:t> terminales</a:t>
            </a:r>
            <a:endParaRPr kumimoji="0" lang="fr-FR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824746" y="6453336"/>
            <a:ext cx="85119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dirty="0"/>
              <a:t>V. Guérin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1520" y="6300028"/>
            <a:ext cx="2119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D’après Flora </a:t>
            </a:r>
            <a:r>
              <a:rPr lang="fr-FR" b="1" dirty="0" err="1"/>
              <a:t>Gallica</a:t>
            </a:r>
            <a:endParaRPr lang="fr-FR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0" y="1958057"/>
            <a:ext cx="91440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► </a:t>
            </a:r>
            <a:r>
              <a:rPr lang="fr-FR" sz="2000" b="1" dirty="0">
                <a:solidFill>
                  <a:schemeClr val="accent2">
                    <a:lumMod val="75000"/>
                  </a:schemeClr>
                </a:solidFill>
              </a:rPr>
              <a:t>Capsule à 2 valves entières, 1(2) graine, fleurs tétramères cryptiques </a:t>
            </a:r>
            <a:r>
              <a:rPr lang="fr-FR" sz="2000" b="1" dirty="0"/>
              <a:t>….… </a:t>
            </a:r>
            <a:r>
              <a:rPr lang="fr-FR" sz="2000" b="1" i="1" dirty="0" err="1">
                <a:solidFill>
                  <a:srgbClr val="FF0000"/>
                </a:solidFill>
              </a:rPr>
              <a:t>Bufonia</a:t>
            </a:r>
            <a:endParaRPr lang="fr-FR" sz="2000" b="1" i="1" dirty="0">
              <a:solidFill>
                <a:srgbClr val="FF0000"/>
              </a:solidFill>
            </a:endParaRPr>
          </a:p>
          <a:p>
            <a:endParaRPr lang="fr-FR" sz="2000" b="1" i="1" dirty="0">
              <a:solidFill>
                <a:srgbClr val="FF0000"/>
              </a:solidFill>
            </a:endParaRPr>
          </a:p>
          <a:p>
            <a:r>
              <a:rPr lang="fr-FR" sz="24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► </a:t>
            </a:r>
            <a:r>
              <a:rPr lang="fr-FR" sz="2000" b="1" dirty="0">
                <a:solidFill>
                  <a:schemeClr val="accent2">
                    <a:lumMod val="75000"/>
                  </a:schemeClr>
                </a:solidFill>
              </a:rPr>
              <a:t>Capsule 4-10 dents ou valves (2 valves bifides), graines nombreuses</a:t>
            </a:r>
            <a:endParaRPr lang="fr-FR" sz="2000" b="1" i="1" dirty="0">
              <a:solidFill>
                <a:srgbClr val="FF0000"/>
              </a:solidFill>
            </a:endParaRPr>
          </a:p>
          <a:p>
            <a:r>
              <a:rPr lang="fr-FR" sz="2800" b="1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   ● </a:t>
            </a:r>
            <a:r>
              <a:rPr lang="fr-FR" sz="2000" b="1" dirty="0">
                <a:solidFill>
                  <a:schemeClr val="accent5">
                    <a:lumMod val="75000"/>
                  </a:schemeClr>
                </a:solidFill>
              </a:rPr>
              <a:t>Lignes de déhiscence de la capsule = 1 X styles ; pétales si présents entiers</a:t>
            </a:r>
          </a:p>
          <a:p>
            <a:r>
              <a:rPr lang="fr-FR" sz="2000" b="1" dirty="0">
                <a:solidFill>
                  <a:srgbClr val="7030A0"/>
                </a:solidFill>
              </a:rPr>
              <a:t>         → 3 styles ; inflorescences : cymes </a:t>
            </a:r>
            <a:r>
              <a:rPr lang="fr-FR" sz="2000" b="1" dirty="0" err="1">
                <a:solidFill>
                  <a:srgbClr val="7030A0"/>
                </a:solidFill>
              </a:rPr>
              <a:t>dichasiales</a:t>
            </a:r>
            <a:r>
              <a:rPr lang="fr-FR" sz="2000" b="1" dirty="0">
                <a:solidFill>
                  <a:srgbClr val="7030A0"/>
                </a:solidFill>
              </a:rPr>
              <a:t> terminales </a:t>
            </a:r>
            <a:r>
              <a:rPr lang="fr-FR" sz="2000" b="1" dirty="0"/>
              <a:t>…………... </a:t>
            </a:r>
            <a:r>
              <a:rPr lang="fr-FR" sz="2000" b="1" i="1" dirty="0" err="1">
                <a:solidFill>
                  <a:srgbClr val="FF0000"/>
                </a:solidFill>
              </a:rPr>
              <a:t>Minuartia</a:t>
            </a:r>
            <a:r>
              <a:rPr lang="fr-FR" sz="2000" b="1" i="1" dirty="0">
                <a:solidFill>
                  <a:srgbClr val="FF0000"/>
                </a:solidFill>
              </a:rPr>
              <a:t> </a:t>
            </a:r>
            <a:r>
              <a:rPr lang="fr-FR" sz="2000" b="1" dirty="0" err="1">
                <a:solidFill>
                  <a:srgbClr val="FF0000"/>
                </a:solidFill>
              </a:rPr>
              <a:t>sl</a:t>
            </a:r>
            <a:endParaRPr lang="fr-FR" sz="2000" b="1" dirty="0">
              <a:solidFill>
                <a:srgbClr val="FF0000"/>
              </a:solidFill>
            </a:endParaRPr>
          </a:p>
          <a:p>
            <a:r>
              <a:rPr lang="fr-FR" sz="2000" b="1" dirty="0"/>
              <a:t>         </a:t>
            </a:r>
            <a:r>
              <a:rPr lang="fr-FR" sz="2000" b="1" dirty="0">
                <a:solidFill>
                  <a:srgbClr val="7030A0"/>
                </a:solidFill>
              </a:rPr>
              <a:t>→ 4 ou 5 styles  ; fleurs paraissant solitaires aux nœuds </a:t>
            </a:r>
            <a:r>
              <a:rPr lang="fr-FR" sz="2000" b="1" dirty="0"/>
              <a:t>…………….……... </a:t>
            </a:r>
            <a:r>
              <a:rPr lang="fr-FR" sz="2000" b="1" i="1" dirty="0">
                <a:solidFill>
                  <a:srgbClr val="FF0000"/>
                </a:solidFill>
              </a:rPr>
              <a:t>Sagina</a:t>
            </a:r>
          </a:p>
          <a:p>
            <a:r>
              <a:rPr lang="fr-FR" sz="2000" b="1" i="1" dirty="0"/>
              <a:t>   </a:t>
            </a:r>
            <a:r>
              <a:rPr lang="fr-FR" sz="2800" b="1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 ● </a:t>
            </a:r>
            <a:r>
              <a:rPr lang="fr-FR" sz="2000" b="1" dirty="0">
                <a:solidFill>
                  <a:schemeClr val="accent5">
                    <a:lumMod val="75000"/>
                  </a:schemeClr>
                </a:solidFill>
              </a:rPr>
              <a:t>Lignes de déhiscence de la capsule = 2 X styles ; pétales si présents entiers à        	</a:t>
            </a:r>
            <a:r>
              <a:rPr lang="fr-FR" sz="2000" b="1" dirty="0" err="1">
                <a:solidFill>
                  <a:schemeClr val="accent5">
                    <a:lumMod val="75000"/>
                  </a:schemeClr>
                </a:solidFill>
              </a:rPr>
              <a:t>biséqués</a:t>
            </a:r>
            <a:endParaRPr lang="fr-FR" sz="20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fr-FR" sz="2000" b="1" dirty="0">
                <a:solidFill>
                  <a:srgbClr val="7030A0"/>
                </a:solidFill>
              </a:rPr>
              <a:t>         → capsule </a:t>
            </a:r>
            <a:r>
              <a:rPr lang="fr-FR" sz="2000" b="1" dirty="0" err="1">
                <a:solidFill>
                  <a:srgbClr val="7030A0"/>
                </a:solidFill>
              </a:rPr>
              <a:t>subcylindrique</a:t>
            </a:r>
            <a:r>
              <a:rPr lang="fr-FR" sz="2000" b="1" dirty="0">
                <a:solidFill>
                  <a:srgbClr val="7030A0"/>
                </a:solidFill>
              </a:rPr>
              <a:t> et &gt; 1,2 X calice ; pétales bifides à </a:t>
            </a:r>
            <a:r>
              <a:rPr lang="fr-FR" sz="2000" b="1" dirty="0" err="1">
                <a:solidFill>
                  <a:srgbClr val="7030A0"/>
                </a:solidFill>
              </a:rPr>
              <a:t>biséqués</a:t>
            </a:r>
            <a:r>
              <a:rPr lang="fr-FR" sz="2000" b="1" dirty="0">
                <a:solidFill>
                  <a:srgbClr val="7030A0"/>
                </a:solidFill>
              </a:rPr>
              <a:t> </a:t>
            </a:r>
            <a:r>
              <a:rPr lang="fr-FR" sz="2000" b="1" dirty="0"/>
              <a:t> </a:t>
            </a:r>
            <a:r>
              <a:rPr lang="fr-FR" sz="2000" b="1" i="1" dirty="0">
                <a:solidFill>
                  <a:srgbClr val="FF0000"/>
                </a:solidFill>
              </a:rPr>
              <a:t>Cerastium</a:t>
            </a:r>
            <a:endParaRPr lang="fr-FR" sz="2000" b="1" dirty="0">
              <a:solidFill>
                <a:srgbClr val="7030A0"/>
              </a:solidFill>
            </a:endParaRPr>
          </a:p>
          <a:p>
            <a:r>
              <a:rPr lang="fr-FR" sz="2000" b="1" dirty="0">
                <a:solidFill>
                  <a:srgbClr val="FF0000"/>
                </a:solidFill>
              </a:rPr>
              <a:t>        </a:t>
            </a:r>
            <a:r>
              <a:rPr lang="fr-FR" sz="2000" b="1" dirty="0"/>
              <a:t> </a:t>
            </a:r>
            <a:r>
              <a:rPr lang="fr-FR" sz="2000" b="1" dirty="0">
                <a:solidFill>
                  <a:srgbClr val="7030A0"/>
                </a:solidFill>
              </a:rPr>
              <a:t>→ capsule de forme variable, si </a:t>
            </a:r>
            <a:r>
              <a:rPr lang="fr-FR" sz="2000" b="1" dirty="0" err="1">
                <a:solidFill>
                  <a:srgbClr val="7030A0"/>
                </a:solidFill>
              </a:rPr>
              <a:t>subcylindrique</a:t>
            </a:r>
            <a:r>
              <a:rPr lang="fr-FR" sz="2000" b="1" dirty="0">
                <a:solidFill>
                  <a:srgbClr val="7030A0"/>
                </a:solidFill>
              </a:rPr>
              <a:t> et &gt; 1,2 X calice , alors pétales 	entiers</a:t>
            </a:r>
            <a:endParaRPr lang="fr-FR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67297" y="188640"/>
            <a:ext cx="7449119" cy="70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err="1"/>
              <a:t>Caryophyllaceae</a:t>
            </a:r>
            <a:r>
              <a:rPr lang="fr-FR" sz="2000" b="1" dirty="0"/>
              <a:t> à feuilles dépourvues de stipules, à sépales libres </a:t>
            </a:r>
          </a:p>
          <a:p>
            <a:pPr algn="ctr"/>
            <a:r>
              <a:rPr lang="fr-FR" sz="2000" b="1" dirty="0"/>
              <a:t>Pétales, si présents, à onglet rudimentaire ou nul (1)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987824" y="1052736"/>
            <a:ext cx="284642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2000" b="1" i="1" dirty="0" err="1">
                <a:solidFill>
                  <a:srgbClr val="FF0000"/>
                </a:solidFill>
              </a:rPr>
              <a:t>Honckenya</a:t>
            </a:r>
            <a:r>
              <a:rPr lang="fr-FR" sz="2000" b="1" dirty="0"/>
              <a:t> et </a:t>
            </a:r>
            <a:r>
              <a:rPr lang="fr-FR" sz="2000" b="1" i="1" dirty="0" err="1">
                <a:solidFill>
                  <a:srgbClr val="FF0000"/>
                </a:solidFill>
              </a:rPr>
              <a:t>Holosteum</a:t>
            </a:r>
            <a:endParaRPr lang="fr-FR" sz="2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7504" y="188640"/>
            <a:ext cx="2952328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Le genre </a:t>
            </a:r>
            <a:r>
              <a:rPr lang="fr-FR" sz="2400" b="1" i="1" dirty="0" err="1"/>
              <a:t>Stellaria</a:t>
            </a:r>
            <a:r>
              <a:rPr lang="fr-FR" sz="2400" b="1" dirty="0"/>
              <a:t> (3)</a:t>
            </a:r>
          </a:p>
        </p:txBody>
      </p:sp>
      <p:pic>
        <p:nvPicPr>
          <p:cNvPr id="3" name="Image 2" descr="Stellaria media 1.JPG"/>
          <p:cNvPicPr>
            <a:picLocks noChangeAspect="1"/>
          </p:cNvPicPr>
          <p:nvPr/>
        </p:nvPicPr>
        <p:blipFill>
          <a:blip r:embed="rId3" cstate="screen">
            <a:lum bright="-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764704"/>
            <a:ext cx="3105034" cy="2952328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0" y="3429000"/>
            <a:ext cx="89319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600" i="1" dirty="0"/>
              <a:t>S. media</a:t>
            </a: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3131840" y="116632"/>
            <a:ext cx="5940152" cy="17281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b="1" noProof="0" dirty="0">
                <a:solidFill>
                  <a:srgbClr val="FF0000"/>
                </a:solidFill>
              </a:rPr>
              <a:t>F</a:t>
            </a: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leurs </a:t>
            </a:r>
            <a:r>
              <a:rPr lang="fr-FR" b="1" dirty="0">
                <a:solidFill>
                  <a:srgbClr val="FF0000"/>
                </a:solidFill>
              </a:rPr>
              <a:t>pentamères </a:t>
            </a:r>
            <a:endParaRPr kumimoji="0" lang="fr-FR" i="0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b="1" dirty="0"/>
              <a:t>5 s</a:t>
            </a:r>
            <a:r>
              <a:rPr lang="fr-FR" b="1" noProof="0" dirty="0"/>
              <a:t>épales </a:t>
            </a: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libres</a:t>
            </a:r>
            <a:r>
              <a:rPr kumimoji="0" lang="fr-FR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b="1" dirty="0"/>
              <a:t>5</a:t>
            </a:r>
            <a:r>
              <a:rPr lang="fr-FR" b="1" dirty="0">
                <a:solidFill>
                  <a:srgbClr val="FF0000"/>
                </a:solidFill>
              </a:rPr>
              <a:t> pétales blancs bipartites à </a:t>
            </a:r>
            <a:r>
              <a:rPr lang="fr-FR" b="1" dirty="0" err="1">
                <a:solidFill>
                  <a:srgbClr val="FF0000"/>
                </a:solidFill>
              </a:rPr>
              <a:t>biséqués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dirty="0"/>
              <a:t>(rarement absents)</a:t>
            </a:r>
            <a:endParaRPr lang="fr-FR" b="1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b="1" dirty="0"/>
              <a:t>1-</a:t>
            </a:r>
            <a:r>
              <a:rPr kumimoji="0" lang="fr-FR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 étamines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fr-FR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Ovaire</a:t>
            </a:r>
            <a:r>
              <a:rPr kumimoji="0" lang="fr-FR" b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supère uniloculaire ; </a:t>
            </a:r>
            <a:r>
              <a:rPr lang="fr-FR" b="1" dirty="0">
                <a:solidFill>
                  <a:srgbClr val="FF0000"/>
                </a:solidFill>
              </a:rPr>
              <a:t>3 styles</a:t>
            </a:r>
            <a:endParaRPr kumimoji="0" lang="fr-FR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20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51520" y="6519446"/>
            <a:ext cx="118494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600" i="1" dirty="0"/>
              <a:t>S. </a:t>
            </a:r>
            <a:r>
              <a:rPr lang="fr-FR" sz="1600" i="1" dirty="0" err="1"/>
              <a:t>nemorum</a:t>
            </a:r>
            <a:endParaRPr lang="fr-FR" sz="1600" i="1" dirty="0"/>
          </a:p>
        </p:txBody>
      </p:sp>
      <p:pic>
        <p:nvPicPr>
          <p:cNvPr id="8" name="Image 7" descr="Stellaria alsine Bertrand Bui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4314" y="1916832"/>
            <a:ext cx="2217846" cy="2880320"/>
          </a:xfrm>
          <a:prstGeom prst="round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5724128" y="1916832"/>
            <a:ext cx="857927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600" i="1" dirty="0"/>
              <a:t>S. alsine</a:t>
            </a:r>
          </a:p>
        </p:txBody>
      </p:sp>
      <p:pic>
        <p:nvPicPr>
          <p:cNvPr id="10" name="Image 9" descr="DSCN6799.JPG"/>
          <p:cNvPicPr>
            <a:picLocks noChangeAspect="1"/>
          </p:cNvPicPr>
          <p:nvPr/>
        </p:nvPicPr>
        <p:blipFill>
          <a:blip r:embed="rId5" cstate="screen">
            <a:lum brigh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97695" y="3356992"/>
            <a:ext cx="3446305" cy="3501008"/>
          </a:xfrm>
          <a:prstGeom prst="ellipse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7949019" y="3234462"/>
            <a:ext cx="1087477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600" i="1" dirty="0"/>
              <a:t>S. </a:t>
            </a:r>
            <a:r>
              <a:rPr lang="fr-FR" sz="1600" i="1" dirty="0" err="1"/>
              <a:t>holostea</a:t>
            </a:r>
            <a:endParaRPr lang="fr-FR" sz="1600" i="1" dirty="0"/>
          </a:p>
        </p:txBody>
      </p:sp>
      <p:pic>
        <p:nvPicPr>
          <p:cNvPr id="6" name="Image 5" descr="P7162625.JPG"/>
          <p:cNvPicPr>
            <a:picLocks noChangeAspect="1"/>
          </p:cNvPicPr>
          <p:nvPr/>
        </p:nvPicPr>
        <p:blipFill>
          <a:blip r:embed="rId6" cstate="screen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9552" y="3617640"/>
            <a:ext cx="3534939" cy="3240360"/>
          </a:xfrm>
          <a:prstGeom prst="ellipse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3824746" y="6453336"/>
            <a:ext cx="85119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dirty="0"/>
              <a:t>V. Guérin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6300192" y="2276872"/>
            <a:ext cx="110434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dirty="0"/>
              <a:t>Bertrand </a:t>
            </a:r>
            <a:r>
              <a:rPr lang="fr-FR" sz="1400" dirty="0" err="1"/>
              <a:t>Bui</a:t>
            </a:r>
            <a:endParaRPr lang="fr-FR" sz="14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9512" y="188640"/>
            <a:ext cx="2952328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Le genre </a:t>
            </a:r>
            <a:r>
              <a:rPr lang="fr-FR" sz="2400" b="1" i="1" dirty="0" err="1"/>
              <a:t>Stellaria</a:t>
            </a:r>
            <a:r>
              <a:rPr lang="fr-FR" sz="2400" b="1" dirty="0"/>
              <a:t> (4)</a:t>
            </a:r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>
          <a:xfrm>
            <a:off x="3491880" y="188640"/>
            <a:ext cx="5400600" cy="9361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Capsule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fr-FR" sz="2000" b="1" noProof="0" dirty="0">
                <a:solidFill>
                  <a:srgbClr val="FF0000"/>
                </a:solidFill>
              </a:rPr>
              <a:t>6 valves profondes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fr-FR" sz="2000" b="1" i="0" u="none" strike="noStrike" kern="1200" cap="none" spc="0" normalizeH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Graines  nombreuses arrondies tuberculeuses</a:t>
            </a:r>
            <a:endParaRPr kumimoji="0" lang="fr-FR" sz="2000" b="1" i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Image 3" descr="Stellaria media 1.JPG"/>
          <p:cNvPicPr>
            <a:picLocks noChangeAspect="1"/>
          </p:cNvPicPr>
          <p:nvPr/>
        </p:nvPicPr>
        <p:blipFill>
          <a:blip r:embed="rId3" cstate="screen">
            <a:lum bright="-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3839" y="2132856"/>
            <a:ext cx="4368485" cy="374441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092280" y="1700808"/>
            <a:ext cx="118494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600" i="1" dirty="0"/>
              <a:t>S. </a:t>
            </a:r>
            <a:r>
              <a:rPr lang="fr-FR" sz="1600" i="1" dirty="0" err="1"/>
              <a:t>nemorum</a:t>
            </a:r>
            <a:endParaRPr lang="fr-FR" sz="1600" i="1" dirty="0"/>
          </a:p>
        </p:txBody>
      </p:sp>
      <p:pic>
        <p:nvPicPr>
          <p:cNvPr id="6" name="Image 5" descr="Stellaria nemorum Franck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68335" y="2132856"/>
            <a:ext cx="3048081" cy="3744416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4283968" y="5589240"/>
            <a:ext cx="89127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dirty="0"/>
              <a:t>V. </a:t>
            </a:r>
            <a:r>
              <a:rPr lang="fr-FR" sz="1400" dirty="0" err="1"/>
              <a:t>Gu</a:t>
            </a:r>
            <a:r>
              <a:rPr lang="fr-FR" sz="1400" dirty="0"/>
              <a:t> </a:t>
            </a:r>
            <a:r>
              <a:rPr lang="fr-FR" sz="1400" dirty="0" err="1"/>
              <a:t>érin</a:t>
            </a:r>
            <a:endParaRPr lang="fr-FR" sz="1400" dirty="0"/>
          </a:p>
        </p:txBody>
      </p:sp>
      <p:sp>
        <p:nvSpPr>
          <p:cNvPr id="8" name="ZoneTexte 7"/>
          <p:cNvSpPr txBox="1"/>
          <p:nvPr/>
        </p:nvSpPr>
        <p:spPr>
          <a:xfrm>
            <a:off x="5220072" y="5445224"/>
            <a:ext cx="1363963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dirty="0"/>
              <a:t>Franck Le Driant</a:t>
            </a:r>
          </a:p>
          <a:p>
            <a:r>
              <a:rPr lang="fr-FR" sz="1400" dirty="0"/>
              <a:t>@</a:t>
            </a:r>
            <a:r>
              <a:rPr lang="fr-FR" sz="1400" dirty="0" err="1"/>
              <a:t>FloreAlpes</a:t>
            </a:r>
            <a:endParaRPr lang="fr-FR" sz="1400" dirty="0"/>
          </a:p>
        </p:txBody>
      </p:sp>
      <p:sp>
        <p:nvSpPr>
          <p:cNvPr id="10" name="ZoneTexte 9"/>
          <p:cNvSpPr txBox="1"/>
          <p:nvPr/>
        </p:nvSpPr>
        <p:spPr>
          <a:xfrm>
            <a:off x="971600" y="1700808"/>
            <a:ext cx="89319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600" i="1" dirty="0"/>
              <a:t>S. media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tellaria media Stur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65312"/>
            <a:ext cx="4272955" cy="6192688"/>
          </a:xfrm>
          <a:prstGeom prst="rect">
            <a:avLst/>
          </a:prstGeom>
        </p:spPr>
      </p:pic>
      <p:pic>
        <p:nvPicPr>
          <p:cNvPr id="3" name="Image 2" descr="Stellaria_graminea_Sturm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657750"/>
            <a:ext cx="4283968" cy="617286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923928" y="0"/>
            <a:ext cx="1656184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i="1" dirty="0" err="1"/>
              <a:t>Stellaria</a:t>
            </a:r>
            <a:endParaRPr lang="fr-FR" sz="2400" b="1" i="1" dirty="0"/>
          </a:p>
        </p:txBody>
      </p:sp>
      <p:sp>
        <p:nvSpPr>
          <p:cNvPr id="5" name="ZoneTexte 4"/>
          <p:cNvSpPr txBox="1"/>
          <p:nvPr/>
        </p:nvSpPr>
        <p:spPr>
          <a:xfrm>
            <a:off x="1187624" y="188640"/>
            <a:ext cx="1095173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2000" b="1" i="1" dirty="0"/>
              <a:t>S. media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6646148" y="188640"/>
            <a:ext cx="1454244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2000" b="1" i="1" dirty="0"/>
              <a:t>S. </a:t>
            </a:r>
            <a:r>
              <a:rPr lang="fr-FR" sz="2000" b="1" i="1" dirty="0" err="1"/>
              <a:t>graminea</a:t>
            </a:r>
            <a:endParaRPr lang="fr-FR" sz="2000" b="1" i="1" dirty="0"/>
          </a:p>
        </p:txBody>
      </p:sp>
      <p:sp>
        <p:nvSpPr>
          <p:cNvPr id="7" name="ZoneTexte 6"/>
          <p:cNvSpPr txBox="1"/>
          <p:nvPr/>
        </p:nvSpPr>
        <p:spPr>
          <a:xfrm>
            <a:off x="4355976" y="6519446"/>
            <a:ext cx="70404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/>
              <a:t>Sturm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235423" y="1268760"/>
            <a:ext cx="9966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/>
              <a:t>Capsule </a:t>
            </a:r>
          </a:p>
          <a:p>
            <a:pPr algn="ctr"/>
            <a:r>
              <a:rPr lang="fr-FR" b="1" dirty="0"/>
              <a:t>6 valves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283968" y="980728"/>
            <a:ext cx="9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3 styles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247964" y="404664"/>
            <a:ext cx="9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Pétales bifides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 txBox="1">
            <a:spLocks/>
          </p:cNvSpPr>
          <p:nvPr/>
        </p:nvSpPr>
        <p:spPr>
          <a:xfrm>
            <a:off x="3491880" y="188640"/>
            <a:ext cx="5400600" cy="100811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dirty="0"/>
              <a:t>Originaire des régions tempérées à arctiques de l’hémisphère nord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dirty="0"/>
              <a:t>20 /  ≈ 150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79512" y="188640"/>
            <a:ext cx="3168352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Le genre </a:t>
            </a:r>
            <a:r>
              <a:rPr lang="fr-FR" sz="2400" b="1" i="1" dirty="0" err="1"/>
              <a:t>Arenaria</a:t>
            </a:r>
            <a:r>
              <a:rPr lang="fr-FR" sz="2400" b="1" dirty="0"/>
              <a:t> (1)</a:t>
            </a:r>
          </a:p>
          <a:p>
            <a:pPr algn="ctr"/>
            <a:r>
              <a:rPr lang="fr-FR" sz="2400" b="1" dirty="0"/>
              <a:t>incl. </a:t>
            </a:r>
            <a:r>
              <a:rPr lang="fr-FR" sz="2400" b="1" i="1" dirty="0" err="1"/>
              <a:t>Gouffeia</a:t>
            </a:r>
            <a:endParaRPr lang="fr-FR" sz="2400" i="1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179512" y="1340768"/>
            <a:ext cx="4752528" cy="13681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b="1" dirty="0"/>
              <a:t>Plantes herbacées annuelles ou vivaces,  souvent velues, glanduleuses ou pas, des rejets stériles ou pas </a:t>
            </a:r>
            <a:endParaRPr kumimoji="0" lang="fr-FR" b="1" i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Tiges dressées </a:t>
            </a:r>
            <a:r>
              <a:rPr lang="fr-FR" b="1" dirty="0"/>
              <a:t>→ étalées</a:t>
            </a:r>
            <a:endParaRPr kumimoji="0" lang="fr-FR" b="1" i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5004048" y="1340768"/>
            <a:ext cx="3636912" cy="86409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b="1" dirty="0"/>
              <a:t>Feuilles linéaires → lancéolées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b="1" dirty="0"/>
              <a:t>       la partie basale engaine la tige</a:t>
            </a:r>
            <a:endParaRPr kumimoji="0" lang="fr-FR" b="1" i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Image 8" descr="P5060521.JPG"/>
          <p:cNvPicPr>
            <a:picLocks noChangeAspect="1"/>
          </p:cNvPicPr>
          <p:nvPr/>
        </p:nvPicPr>
        <p:blipFill>
          <a:blip r:embed="rId3" cstate="screen">
            <a:lum bright="-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2" y="3140967"/>
            <a:ext cx="4599912" cy="3744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9"/>
          <p:cNvSpPr txBox="1"/>
          <p:nvPr/>
        </p:nvSpPr>
        <p:spPr>
          <a:xfrm>
            <a:off x="-36512" y="3068959"/>
            <a:ext cx="1350947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600" i="1" dirty="0"/>
              <a:t>A. </a:t>
            </a:r>
            <a:r>
              <a:rPr lang="fr-FR" sz="1600" i="1" dirty="0" err="1"/>
              <a:t>serpyllifolia</a:t>
            </a:r>
            <a:endParaRPr lang="fr-FR" sz="1600" i="1" dirty="0"/>
          </a:p>
        </p:txBody>
      </p:sp>
      <p:pic>
        <p:nvPicPr>
          <p:cNvPr id="7" name="Image 6" descr="P7100866.JPG"/>
          <p:cNvPicPr>
            <a:picLocks noChangeAspect="1"/>
          </p:cNvPicPr>
          <p:nvPr/>
        </p:nvPicPr>
        <p:blipFill>
          <a:blip r:embed="rId4" cstate="screen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1996" y="3140967"/>
            <a:ext cx="4576508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7890195" y="3140968"/>
            <a:ext cx="125380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600" i="1" dirty="0" err="1"/>
              <a:t>A.multicaulis</a:t>
            </a:r>
            <a:endParaRPr lang="fr-FR" sz="1600" i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8292805" y="6550223"/>
            <a:ext cx="85119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dirty="0"/>
              <a:t>V. Guérin</a:t>
            </a:r>
          </a:p>
        </p:txBody>
      </p:sp>
      <p:pic>
        <p:nvPicPr>
          <p:cNvPr id="12" name="Image 11" descr="P7242839.JPG"/>
          <p:cNvPicPr>
            <a:picLocks noChangeAspect="1"/>
          </p:cNvPicPr>
          <p:nvPr/>
        </p:nvPicPr>
        <p:blipFill>
          <a:blip r:embed="rId5" cstate="screen">
            <a:lum bright="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2132856"/>
            <a:ext cx="142205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51520" y="188640"/>
            <a:ext cx="3168352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Le genre </a:t>
            </a:r>
            <a:r>
              <a:rPr lang="fr-FR" sz="2400" b="1" i="1" dirty="0" err="1"/>
              <a:t>Arenaria</a:t>
            </a:r>
            <a:r>
              <a:rPr lang="fr-FR" sz="2400" b="1" dirty="0"/>
              <a:t> (2)</a:t>
            </a:r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>
          <a:xfrm>
            <a:off x="179512" y="764704"/>
            <a:ext cx="3240360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b="1" noProof="0" dirty="0"/>
              <a:t>Cymes </a:t>
            </a:r>
            <a:r>
              <a:rPr lang="fr-FR" b="1" dirty="0"/>
              <a:t> </a:t>
            </a:r>
            <a:r>
              <a:rPr lang="fr-FR" noProof="0" dirty="0"/>
              <a:t>parfois 1 fleur / tige</a:t>
            </a:r>
            <a:endParaRPr kumimoji="0" lang="fr-FR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3851920" y="144016"/>
            <a:ext cx="5112568" cy="24928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000" b="1" noProof="0" dirty="0">
                <a:solidFill>
                  <a:srgbClr val="FF0000"/>
                </a:solidFill>
              </a:rPr>
              <a:t>F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leurs </a:t>
            </a:r>
            <a:r>
              <a:rPr lang="fr-FR" sz="2000" b="1" dirty="0">
                <a:solidFill>
                  <a:srgbClr val="FF0000"/>
                </a:solidFill>
              </a:rPr>
              <a:t>pentamères </a:t>
            </a:r>
            <a:r>
              <a:rPr lang="fr-FR" sz="2000" dirty="0"/>
              <a:t>(tétramères </a:t>
            </a:r>
            <a:r>
              <a:rPr lang="fr-FR" sz="2000" i="1" dirty="0"/>
              <a:t>A. </a:t>
            </a:r>
            <a:r>
              <a:rPr lang="fr-FR" sz="2000" i="1" dirty="0" err="1"/>
              <a:t>aggregata</a:t>
            </a:r>
            <a:r>
              <a:rPr lang="fr-FR" sz="2000" i="1" dirty="0"/>
              <a:t> </a:t>
            </a:r>
            <a:r>
              <a:rPr lang="fr-FR" sz="2000" dirty="0"/>
              <a:t>)</a:t>
            </a:r>
            <a:endParaRPr kumimoji="0" lang="fr-FR" sz="2000" i="0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2000" b="1" noProof="0" dirty="0"/>
              <a:t>Sépales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libres persistants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2000" b="1" dirty="0">
                <a:solidFill>
                  <a:srgbClr val="FF0000"/>
                </a:solidFill>
              </a:rPr>
              <a:t>Pétales (</a:t>
            </a:r>
            <a:r>
              <a:rPr lang="fr-FR" sz="2000" b="1" dirty="0" err="1">
                <a:solidFill>
                  <a:srgbClr val="FF0000"/>
                </a:solidFill>
              </a:rPr>
              <a:t>sub</a:t>
            </a:r>
            <a:r>
              <a:rPr lang="fr-FR" sz="2000" b="1" dirty="0">
                <a:solidFill>
                  <a:srgbClr val="FF0000"/>
                </a:solidFill>
              </a:rPr>
              <a:t>)entiers blancs </a:t>
            </a:r>
            <a:r>
              <a:rPr lang="fr-FR" sz="2000" dirty="0"/>
              <a:t>(roses chez </a:t>
            </a:r>
            <a:r>
              <a:rPr lang="fr-FR" sz="2000" i="1" dirty="0"/>
              <a:t>A. </a:t>
            </a:r>
            <a:r>
              <a:rPr lang="fr-FR" sz="2000" i="1" dirty="0" err="1"/>
              <a:t>purpurascens</a:t>
            </a:r>
            <a:r>
              <a:rPr lang="fr-FR" sz="2000" dirty="0"/>
              <a:t>) </a:t>
            </a:r>
            <a:r>
              <a:rPr lang="fr-FR" sz="2000" b="1" dirty="0"/>
              <a:t>&lt; ou ≥ sépales ; parfois apétales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0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(8) 10 étamines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fr-FR" sz="20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Ovaire</a:t>
            </a:r>
            <a:r>
              <a:rPr kumimoji="0" lang="fr-FR" sz="2000" b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supère uniloculaire ; </a:t>
            </a:r>
            <a:r>
              <a:rPr lang="fr-FR" sz="2000" b="1" dirty="0">
                <a:solidFill>
                  <a:srgbClr val="FF0000"/>
                </a:solidFill>
              </a:rPr>
              <a:t>3 styles </a:t>
            </a:r>
            <a:r>
              <a:rPr lang="fr-FR" sz="2000" dirty="0"/>
              <a:t>(2 : </a:t>
            </a:r>
            <a:r>
              <a:rPr lang="fr-FR" sz="2000" i="1" dirty="0"/>
              <a:t>A. </a:t>
            </a:r>
            <a:r>
              <a:rPr lang="fr-FR" sz="2000" i="1" dirty="0" err="1"/>
              <a:t>provincialis</a:t>
            </a:r>
            <a:r>
              <a:rPr lang="fr-FR" sz="2000" dirty="0"/>
              <a:t>)</a:t>
            </a:r>
            <a:endParaRPr kumimoji="0" lang="fr-FR" sz="20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Image 4" descr="Arenaria serpyllifolia franck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7" y="1484784"/>
            <a:ext cx="3410813" cy="5112568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6817" y="6453336"/>
            <a:ext cx="229293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dirty="0"/>
              <a:t>Franck Le Driant@</a:t>
            </a:r>
            <a:r>
              <a:rPr lang="fr-FR" sz="1400" dirty="0" err="1"/>
              <a:t>FloreAlpes</a:t>
            </a:r>
            <a:endParaRPr lang="fr-FR" sz="1400" dirty="0"/>
          </a:p>
        </p:txBody>
      </p:sp>
      <p:sp>
        <p:nvSpPr>
          <p:cNvPr id="7" name="ZoneTexte 6"/>
          <p:cNvSpPr txBox="1"/>
          <p:nvPr/>
        </p:nvSpPr>
        <p:spPr>
          <a:xfrm>
            <a:off x="0" y="1412776"/>
            <a:ext cx="130446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600" i="1" dirty="0" err="1"/>
              <a:t>A.serpyllifolia</a:t>
            </a:r>
            <a:endParaRPr lang="fr-FR" sz="1600" i="1" dirty="0"/>
          </a:p>
        </p:txBody>
      </p:sp>
      <p:pic>
        <p:nvPicPr>
          <p:cNvPr id="9" name="Image 8" descr="Arenaria grandiflora grandiflora 3.JPG"/>
          <p:cNvPicPr>
            <a:picLocks noChangeAspect="1"/>
          </p:cNvPicPr>
          <p:nvPr/>
        </p:nvPicPr>
        <p:blipFill>
          <a:blip r:embed="rId4" cstate="screen">
            <a:lum bright="-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0" y="2916814"/>
            <a:ext cx="3960440" cy="3896562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8028384" y="6550223"/>
            <a:ext cx="85119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dirty="0"/>
              <a:t>V. Guérin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4499992" y="2802414"/>
            <a:ext cx="288591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342900" indent="-342900"/>
            <a:r>
              <a:rPr lang="fr-FR" sz="1600" i="1" dirty="0"/>
              <a:t>A. </a:t>
            </a:r>
            <a:r>
              <a:rPr lang="fr-FR" sz="1600" i="1" dirty="0" err="1"/>
              <a:t>grandiflora</a:t>
            </a:r>
            <a:r>
              <a:rPr lang="fr-FR" sz="1600" i="1" dirty="0"/>
              <a:t> </a:t>
            </a:r>
            <a:r>
              <a:rPr lang="fr-FR" sz="1600" i="1" dirty="0" err="1"/>
              <a:t>subsp</a:t>
            </a:r>
            <a:r>
              <a:rPr lang="fr-FR" sz="1600" i="1" dirty="0"/>
              <a:t>. </a:t>
            </a:r>
            <a:r>
              <a:rPr lang="fr-FR" sz="1600" i="1" dirty="0" err="1"/>
              <a:t>grandiflora</a:t>
            </a:r>
            <a:endParaRPr lang="fr-FR" sz="1600" i="1" dirty="0"/>
          </a:p>
        </p:txBody>
      </p:sp>
      <p:cxnSp>
        <p:nvCxnSpPr>
          <p:cNvPr id="13" name="Connecteur droit avec flèche 12"/>
          <p:cNvCxnSpPr/>
          <p:nvPr/>
        </p:nvCxnSpPr>
        <p:spPr>
          <a:xfrm flipH="1" flipV="1">
            <a:off x="6660232" y="4869160"/>
            <a:ext cx="720080" cy="14401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7212806.JPG"/>
          <p:cNvPicPr>
            <a:picLocks noChangeAspect="1"/>
          </p:cNvPicPr>
          <p:nvPr/>
        </p:nvPicPr>
        <p:blipFill>
          <a:blip r:embed="rId2" cstate="screen">
            <a:lum bright="-2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19700" cy="689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3995936" y="0"/>
            <a:ext cx="125380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600" i="1" dirty="0" err="1"/>
              <a:t>A.multicaulis</a:t>
            </a:r>
            <a:endParaRPr lang="fr-FR" sz="1600" i="1" dirty="0"/>
          </a:p>
        </p:txBody>
      </p:sp>
      <p:pic>
        <p:nvPicPr>
          <p:cNvPr id="4" name="Image 3" descr="P5060483.JPG"/>
          <p:cNvPicPr>
            <a:picLocks noChangeAspect="1"/>
          </p:cNvPicPr>
          <p:nvPr/>
        </p:nvPicPr>
        <p:blipFill>
          <a:blip r:embed="rId3" cstate="screen">
            <a:lum bright="-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6862" y="0"/>
            <a:ext cx="3967138" cy="4681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 descr="P5060486.JPG"/>
          <p:cNvPicPr>
            <a:picLocks noChangeAspect="1"/>
          </p:cNvPicPr>
          <p:nvPr/>
        </p:nvPicPr>
        <p:blipFill>
          <a:blip r:embed="rId4" cstate="screen">
            <a:lum bright="-2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0">
            <a:off x="5186417" y="4110728"/>
            <a:ext cx="2852936" cy="2641607"/>
          </a:xfrm>
          <a:prstGeom prst="ellipse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7793053" y="4509120"/>
            <a:ext cx="1350947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600" i="1" dirty="0"/>
              <a:t>A. </a:t>
            </a:r>
            <a:r>
              <a:rPr lang="fr-FR" sz="1600" i="1" dirty="0" err="1"/>
              <a:t>serpyllifolia</a:t>
            </a:r>
            <a:endParaRPr lang="fr-FR" sz="1600" i="1" dirty="0"/>
          </a:p>
        </p:txBody>
      </p:sp>
      <p:sp>
        <p:nvSpPr>
          <p:cNvPr id="7" name="ZoneTexte 6"/>
          <p:cNvSpPr txBox="1"/>
          <p:nvPr/>
        </p:nvSpPr>
        <p:spPr>
          <a:xfrm>
            <a:off x="8292805" y="6550223"/>
            <a:ext cx="85119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dirty="0"/>
              <a:t>V. Guérin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9512" y="188640"/>
            <a:ext cx="3168352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Le genre </a:t>
            </a:r>
            <a:r>
              <a:rPr lang="fr-FR" sz="2400" b="1" i="1" dirty="0" err="1"/>
              <a:t>Arenaria</a:t>
            </a:r>
            <a:r>
              <a:rPr lang="fr-FR" sz="2400" b="1" dirty="0"/>
              <a:t> (3)</a:t>
            </a:r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>
          <a:xfrm>
            <a:off x="107504" y="836712"/>
            <a:ext cx="8892480" cy="20882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Pédicelles</a:t>
            </a:r>
            <a:r>
              <a:rPr kumimoji="0" lang="fr-FR" sz="2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fructifères dressés </a:t>
            </a:r>
            <a:endParaRPr lang="fr-FR" sz="2000" dirty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000" b="1" dirty="0">
                <a:solidFill>
                  <a:srgbClr val="FF0000"/>
                </a:solidFill>
              </a:rPr>
              <a:t>Capsule</a:t>
            </a:r>
            <a:r>
              <a:rPr lang="fr-FR" sz="2000" b="1" dirty="0"/>
              <a:t> </a:t>
            </a:r>
            <a:r>
              <a:rPr lang="fr-FR" sz="2000" b="1" dirty="0">
                <a:solidFill>
                  <a:srgbClr val="FF0000"/>
                </a:solidFill>
              </a:rPr>
              <a:t>ovoïde</a:t>
            </a:r>
            <a:r>
              <a:rPr lang="fr-FR" sz="2000" b="1" dirty="0"/>
              <a:t> </a:t>
            </a:r>
            <a:r>
              <a:rPr lang="fr-FR" sz="2000" dirty="0"/>
              <a:t>(cylindrique </a:t>
            </a:r>
            <a:r>
              <a:rPr lang="fr-FR" sz="2000" i="1" dirty="0"/>
              <a:t>A. </a:t>
            </a:r>
            <a:r>
              <a:rPr lang="fr-FR" sz="2000" i="1" dirty="0" err="1"/>
              <a:t>purpurascens</a:t>
            </a:r>
            <a:r>
              <a:rPr lang="fr-FR" sz="2000" dirty="0"/>
              <a:t>)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000" b="1" dirty="0">
                <a:solidFill>
                  <a:srgbClr val="FF0000"/>
                </a:solidFill>
              </a:rPr>
              <a:t>Déhiscentes par 6 dents </a:t>
            </a:r>
            <a:r>
              <a:rPr lang="fr-FR" sz="2000" dirty="0"/>
              <a:t>(4 dents chez </a:t>
            </a:r>
            <a:r>
              <a:rPr lang="fr-FR" sz="2000" i="1" dirty="0"/>
              <a:t>A. </a:t>
            </a:r>
            <a:r>
              <a:rPr lang="fr-FR" sz="2000" i="1" dirty="0" err="1"/>
              <a:t>provincialis</a:t>
            </a:r>
            <a:r>
              <a:rPr lang="fr-FR" sz="2000" dirty="0"/>
              <a:t>) </a:t>
            </a:r>
            <a:endParaRPr lang="fr-FR" sz="2000" b="1" dirty="0">
              <a:solidFill>
                <a:srgbClr val="FF0000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000" b="1" dirty="0"/>
              <a:t>Graines nombreuses dépourvues de </a:t>
            </a:r>
            <a:r>
              <a:rPr lang="fr-FR" sz="2000" b="1" dirty="0" err="1"/>
              <a:t>strophiole</a:t>
            </a:r>
            <a:r>
              <a:rPr lang="fr-FR" sz="2000" b="1" dirty="0"/>
              <a:t>* </a:t>
            </a:r>
            <a:r>
              <a:rPr lang="fr-FR" sz="2000" dirty="0"/>
              <a:t>(2 graines chez </a:t>
            </a:r>
            <a:r>
              <a:rPr lang="fr-FR" sz="2000" i="1" dirty="0"/>
              <a:t>A. </a:t>
            </a:r>
            <a:r>
              <a:rPr lang="fr-FR" sz="2000" i="1" dirty="0" err="1"/>
              <a:t>provincialis</a:t>
            </a:r>
            <a:r>
              <a:rPr lang="fr-FR" sz="2000" dirty="0"/>
              <a:t>) </a:t>
            </a:r>
            <a:endParaRPr lang="fr-FR" sz="2000" b="1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2000" b="1" i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3779912" y="332656"/>
            <a:ext cx="1440160" cy="936104"/>
            <a:chOff x="5652120" y="1268760"/>
            <a:chExt cx="1728192" cy="1008112"/>
          </a:xfrm>
        </p:grpSpPr>
        <p:sp>
          <p:nvSpPr>
            <p:cNvPr id="4" name="Explosion 1 3"/>
            <p:cNvSpPr/>
            <p:nvPr/>
          </p:nvSpPr>
          <p:spPr>
            <a:xfrm>
              <a:off x="5652120" y="1268760"/>
              <a:ext cx="1728192" cy="1008112"/>
            </a:xfrm>
            <a:prstGeom prst="irregularSeal1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5814860" y="1556792"/>
              <a:ext cx="1266115" cy="33145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i="1" dirty="0" err="1">
                  <a:solidFill>
                    <a:srgbClr val="FF0000"/>
                  </a:solidFill>
                </a:rPr>
                <a:t>Moehringia</a:t>
              </a:r>
              <a:endParaRPr lang="fr-FR" sz="1400" b="1" i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" name="Groupe 6"/>
          <p:cNvGrpSpPr/>
          <p:nvPr/>
        </p:nvGrpSpPr>
        <p:grpSpPr>
          <a:xfrm>
            <a:off x="4427984" y="2420888"/>
            <a:ext cx="1440160" cy="936104"/>
            <a:chOff x="5652120" y="1268760"/>
            <a:chExt cx="1728192" cy="1008112"/>
          </a:xfrm>
        </p:grpSpPr>
        <p:sp>
          <p:nvSpPr>
            <p:cNvPr id="8" name="Explosion 1 7"/>
            <p:cNvSpPr/>
            <p:nvPr/>
          </p:nvSpPr>
          <p:spPr>
            <a:xfrm>
              <a:off x="5652120" y="1268760"/>
              <a:ext cx="1728192" cy="1008112"/>
            </a:xfrm>
            <a:prstGeom prst="irregularSeal1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5814860" y="1556792"/>
              <a:ext cx="1266115" cy="33145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i="1" dirty="0" err="1">
                  <a:solidFill>
                    <a:srgbClr val="FF0000"/>
                  </a:solidFill>
                </a:rPr>
                <a:t>Moehringia</a:t>
              </a:r>
              <a:endParaRPr lang="fr-FR" sz="1400" b="1" i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0" name="ZoneTexte 9"/>
          <p:cNvSpPr txBox="1"/>
          <p:nvPr/>
        </p:nvSpPr>
        <p:spPr>
          <a:xfrm>
            <a:off x="4788024" y="6093296"/>
            <a:ext cx="4251548" cy="646331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fr-FR" i="1" dirty="0"/>
              <a:t>*</a:t>
            </a:r>
            <a:r>
              <a:rPr lang="fr-FR" i="1" dirty="0" err="1"/>
              <a:t>Strophiole</a:t>
            </a:r>
            <a:r>
              <a:rPr lang="fr-FR" i="1" dirty="0"/>
              <a:t> : expansion charnue blanchâtre </a:t>
            </a:r>
          </a:p>
          <a:p>
            <a:r>
              <a:rPr lang="fr-FR" i="1" dirty="0"/>
              <a:t>au voisinage du hile de la graine.</a:t>
            </a:r>
          </a:p>
        </p:txBody>
      </p:sp>
      <p:pic>
        <p:nvPicPr>
          <p:cNvPr id="11" name="Image 10" descr="P5110534.JPG"/>
          <p:cNvPicPr>
            <a:picLocks noChangeAspect="1"/>
          </p:cNvPicPr>
          <p:nvPr/>
        </p:nvPicPr>
        <p:blipFill>
          <a:blip r:embed="rId3" cstate="screen">
            <a:lum bright="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160414"/>
            <a:ext cx="3629025" cy="343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ZoneTexte 11"/>
          <p:cNvSpPr txBox="1"/>
          <p:nvPr/>
        </p:nvSpPr>
        <p:spPr>
          <a:xfrm>
            <a:off x="395536" y="3140968"/>
            <a:ext cx="1350947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600" i="1" dirty="0"/>
              <a:t>A. </a:t>
            </a:r>
            <a:r>
              <a:rPr lang="fr-FR" sz="1600" i="1" dirty="0" err="1"/>
              <a:t>serpyllifolia</a:t>
            </a:r>
            <a:endParaRPr lang="fr-FR" sz="1600" i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251520" y="6433591"/>
            <a:ext cx="85119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dirty="0"/>
              <a:t>V. Guérin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oste arenaria grandiflor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2" y="0"/>
            <a:ext cx="5715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516216" y="260648"/>
            <a:ext cx="2088232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i="1" dirty="0" err="1"/>
              <a:t>Arenaria</a:t>
            </a:r>
            <a:endParaRPr lang="fr-FR" sz="2400" b="1" i="1" dirty="0"/>
          </a:p>
        </p:txBody>
      </p:sp>
      <p:sp>
        <p:nvSpPr>
          <p:cNvPr id="4" name="ZoneTexte 3"/>
          <p:cNvSpPr txBox="1"/>
          <p:nvPr/>
        </p:nvSpPr>
        <p:spPr>
          <a:xfrm>
            <a:off x="6788177" y="836712"/>
            <a:ext cx="1662891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2000" b="1" i="1" dirty="0"/>
              <a:t>A. </a:t>
            </a:r>
            <a:r>
              <a:rPr lang="fr-FR" sz="2000" b="1" i="1" dirty="0" err="1"/>
              <a:t>grandiflora</a:t>
            </a:r>
            <a:endParaRPr lang="fr-FR" sz="2000" b="1" i="1" dirty="0"/>
          </a:p>
        </p:txBody>
      </p:sp>
      <p:sp>
        <p:nvSpPr>
          <p:cNvPr id="5" name="ZoneTexte 4"/>
          <p:cNvSpPr txBox="1"/>
          <p:nvPr/>
        </p:nvSpPr>
        <p:spPr>
          <a:xfrm>
            <a:off x="395536" y="4005064"/>
            <a:ext cx="9818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Capsule </a:t>
            </a:r>
          </a:p>
          <a:p>
            <a:r>
              <a:rPr lang="fr-FR" b="1" dirty="0"/>
              <a:t>6 dents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118500" y="57398"/>
            <a:ext cx="1949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Fleurs pentamères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79512" y="1124744"/>
            <a:ext cx="895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3 styles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763688" y="69269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Pétales blancs entiers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79512" y="764704"/>
            <a:ext cx="1656184" cy="7920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dirty="0"/>
              <a:t>Holarctique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dirty="0"/>
              <a:t>8 /  ≈ 25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79512" y="188640"/>
            <a:ext cx="3528392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Le genre </a:t>
            </a:r>
            <a:r>
              <a:rPr lang="fr-FR" sz="2400" b="1" i="1" dirty="0" err="1"/>
              <a:t>Moehringia</a:t>
            </a:r>
            <a:r>
              <a:rPr lang="fr-FR" sz="2400" b="1" i="1" dirty="0"/>
              <a:t> </a:t>
            </a:r>
            <a:r>
              <a:rPr lang="fr-FR" sz="2400" b="1" dirty="0"/>
              <a:t>(1)</a:t>
            </a:r>
            <a:endParaRPr lang="fr-FR" sz="2400" i="1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3851920" y="188640"/>
            <a:ext cx="5112568" cy="64807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000" b="1" dirty="0"/>
              <a:t>Plantes herbacées annuelles ou vivaces, des rejets stériles ou pas </a:t>
            </a:r>
            <a:endParaRPr kumimoji="0" lang="fr-FR" sz="2000" b="1" i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3851920" y="980728"/>
            <a:ext cx="3384376" cy="43204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2000" b="1" dirty="0"/>
              <a:t>Feuilles ovales → linéaires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185301" y="3193231"/>
            <a:ext cx="85119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dirty="0"/>
              <a:t>V. Guérin</a:t>
            </a:r>
          </a:p>
        </p:txBody>
      </p:sp>
      <p:grpSp>
        <p:nvGrpSpPr>
          <p:cNvPr id="8" name="Groupe 7"/>
          <p:cNvGrpSpPr/>
          <p:nvPr/>
        </p:nvGrpSpPr>
        <p:grpSpPr>
          <a:xfrm>
            <a:off x="7236296" y="764704"/>
            <a:ext cx="1656184" cy="936104"/>
            <a:chOff x="5652120" y="1268760"/>
            <a:chExt cx="1728192" cy="1008112"/>
          </a:xfrm>
        </p:grpSpPr>
        <p:sp>
          <p:nvSpPr>
            <p:cNvPr id="9" name="Explosion 1 8"/>
            <p:cNvSpPr/>
            <p:nvPr/>
          </p:nvSpPr>
          <p:spPr>
            <a:xfrm>
              <a:off x="5652120" y="1268760"/>
              <a:ext cx="1728192" cy="1008112"/>
            </a:xfrm>
            <a:prstGeom prst="irregularSeal1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5717645" y="1556792"/>
              <a:ext cx="1460554" cy="3314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i="1" dirty="0">
                  <a:solidFill>
                    <a:srgbClr val="FFFF00"/>
                  </a:solidFill>
                </a:rPr>
                <a:t>Identification</a:t>
              </a:r>
            </a:p>
          </p:txBody>
        </p:sp>
      </p:grpSp>
      <p:pic>
        <p:nvPicPr>
          <p:cNvPr id="11" name="Image 10" descr="DSCN5126.JPG"/>
          <p:cNvPicPr>
            <a:picLocks noChangeAspect="1"/>
          </p:cNvPicPr>
          <p:nvPr/>
        </p:nvPicPr>
        <p:blipFill>
          <a:blip r:embed="rId3" cstate="screen">
            <a:lum bright="-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1" y="1700808"/>
            <a:ext cx="5390295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4427984" y="6519446"/>
            <a:ext cx="118000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600" i="1" dirty="0"/>
              <a:t>M. </a:t>
            </a:r>
            <a:r>
              <a:rPr lang="fr-FR" sz="1600" i="1" dirty="0" err="1"/>
              <a:t>muscosa</a:t>
            </a:r>
            <a:endParaRPr lang="fr-FR" sz="1600" i="1" dirty="0"/>
          </a:p>
        </p:txBody>
      </p:sp>
      <p:pic>
        <p:nvPicPr>
          <p:cNvPr id="12" name="Image 11" descr="P5303093.JPG"/>
          <p:cNvPicPr>
            <a:picLocks noChangeAspect="1"/>
          </p:cNvPicPr>
          <p:nvPr/>
        </p:nvPicPr>
        <p:blipFill>
          <a:blip r:embed="rId4" cstate="screen">
            <a:lum bright="-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24128" y="1700808"/>
            <a:ext cx="2304256" cy="2340260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6948264" y="3717032"/>
            <a:ext cx="1162819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1600" i="1" dirty="0"/>
              <a:t>M. </a:t>
            </a:r>
            <a:r>
              <a:rPr lang="fr-FR" sz="1600" i="1" dirty="0" err="1"/>
              <a:t>trinervia</a:t>
            </a:r>
            <a:endParaRPr lang="fr-FR" sz="1600" i="1" dirty="0"/>
          </a:p>
        </p:txBody>
      </p:sp>
      <p:pic>
        <p:nvPicPr>
          <p:cNvPr id="14" name="Image 13" descr="DSCN8358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4149080"/>
            <a:ext cx="3240360" cy="2443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ZoneTexte 15"/>
          <p:cNvSpPr txBox="1"/>
          <p:nvPr/>
        </p:nvSpPr>
        <p:spPr>
          <a:xfrm>
            <a:off x="7859571" y="6381328"/>
            <a:ext cx="117692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1600" i="1" dirty="0"/>
              <a:t>M. </a:t>
            </a:r>
            <a:r>
              <a:rPr lang="fr-FR" sz="1600" i="1" dirty="0" err="1"/>
              <a:t>sedoides</a:t>
            </a:r>
            <a:endParaRPr lang="fr-FR" sz="1600" i="1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7504" y="188640"/>
            <a:ext cx="3312368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Le genre </a:t>
            </a:r>
            <a:r>
              <a:rPr lang="fr-FR" sz="2400" b="1" i="1" dirty="0" err="1"/>
              <a:t>Moehringia</a:t>
            </a:r>
            <a:r>
              <a:rPr lang="fr-FR" sz="2400" b="1" i="1" dirty="0"/>
              <a:t> </a:t>
            </a:r>
            <a:r>
              <a:rPr lang="fr-FR" sz="2400" b="1" dirty="0"/>
              <a:t>(2)</a:t>
            </a:r>
            <a:endParaRPr lang="fr-FR" sz="2400" i="1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3635896" y="188640"/>
            <a:ext cx="5400600" cy="20162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2000" b="1" noProof="0" dirty="0">
                <a:solidFill>
                  <a:srgbClr val="FF0000"/>
                </a:solidFill>
              </a:rPr>
              <a:t>F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leurs </a:t>
            </a:r>
            <a:r>
              <a:rPr lang="fr-FR" sz="2000" b="1" dirty="0">
                <a:solidFill>
                  <a:srgbClr val="FF0000"/>
                </a:solidFill>
              </a:rPr>
              <a:t>pentamères ou tétramères </a:t>
            </a:r>
            <a:r>
              <a:rPr lang="fr-FR" sz="2000" dirty="0"/>
              <a:t>(parfois en mélange)</a:t>
            </a:r>
            <a:endParaRPr kumimoji="0" lang="fr-FR" sz="2000" i="0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2000" b="1" dirty="0">
                <a:solidFill>
                  <a:srgbClr val="FF0000"/>
                </a:solidFill>
              </a:rPr>
              <a:t>Pétales entiers blancs </a:t>
            </a:r>
            <a:r>
              <a:rPr lang="fr-FR" sz="2000" b="1" dirty="0"/>
              <a:t>; parfois apétales </a:t>
            </a:r>
            <a:r>
              <a:rPr lang="fr-FR" sz="2000" dirty="0"/>
              <a:t>(</a:t>
            </a:r>
            <a:r>
              <a:rPr lang="fr-FR" sz="2000" i="1" dirty="0"/>
              <a:t>M. </a:t>
            </a:r>
            <a:r>
              <a:rPr lang="fr-FR" sz="2000" i="1" dirty="0" err="1"/>
              <a:t>pentandra</a:t>
            </a:r>
            <a:r>
              <a:rPr lang="fr-FR" sz="2000" dirty="0"/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0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8-10 étamines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fr-FR" sz="20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Ovaire</a:t>
            </a:r>
            <a:r>
              <a:rPr kumimoji="0" lang="fr-FR" sz="2000" b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supère uniloculaire ; </a:t>
            </a:r>
            <a:r>
              <a:rPr lang="fr-FR" sz="2000" b="1" noProof="0" dirty="0">
                <a:solidFill>
                  <a:srgbClr val="FF0000"/>
                </a:solidFill>
              </a:rPr>
              <a:t>2 ou 3</a:t>
            </a:r>
            <a:r>
              <a:rPr lang="fr-FR" sz="2000" b="1" dirty="0">
                <a:solidFill>
                  <a:srgbClr val="FF0000"/>
                </a:solidFill>
              </a:rPr>
              <a:t> styles</a:t>
            </a:r>
            <a:endParaRPr kumimoji="0" lang="fr-FR" sz="20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35496" y="836712"/>
            <a:ext cx="3456384" cy="12241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2000" b="1" noProof="0" dirty="0"/>
              <a:t>Fleurs solitaires ou en cymes terminales pauciflores lâches</a:t>
            </a:r>
          </a:p>
        </p:txBody>
      </p:sp>
      <p:pic>
        <p:nvPicPr>
          <p:cNvPr id="8" name="Image 7" descr="ciliata franck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84154" y="2348880"/>
            <a:ext cx="3048086" cy="2862064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6156176" y="2348880"/>
            <a:ext cx="95930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1600" i="1" dirty="0"/>
              <a:t>M. </a:t>
            </a:r>
            <a:r>
              <a:rPr lang="fr-FR" sz="1600" i="1" dirty="0" err="1"/>
              <a:t>ciliata</a:t>
            </a:r>
            <a:endParaRPr lang="fr-FR" sz="1600" i="1" dirty="0"/>
          </a:p>
        </p:txBody>
      </p:sp>
      <p:pic>
        <p:nvPicPr>
          <p:cNvPr id="10" name="Image 9" descr="muscosa franck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04864"/>
            <a:ext cx="2342180" cy="2952328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0" y="4941168"/>
            <a:ext cx="118000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1600" i="1" dirty="0"/>
              <a:t>M. </a:t>
            </a:r>
            <a:r>
              <a:rPr lang="fr-FR" sz="1600" i="1" dirty="0" err="1"/>
              <a:t>muscosa</a:t>
            </a:r>
            <a:endParaRPr lang="fr-FR" sz="1600" i="1" dirty="0"/>
          </a:p>
        </p:txBody>
      </p:sp>
      <p:pic>
        <p:nvPicPr>
          <p:cNvPr id="12" name="Image 11" descr="trinervia franck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286500" y="4000500"/>
            <a:ext cx="3429000" cy="2286000"/>
          </a:xfrm>
          <a:prstGeom prst="rect">
            <a:avLst/>
          </a:prstGeom>
        </p:spPr>
      </p:pic>
      <p:pic>
        <p:nvPicPr>
          <p:cNvPr id="6" name="Image 5" descr="sedoides franck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47664" y="4625752"/>
            <a:ext cx="2664296" cy="2232248"/>
          </a:xfrm>
          <a:prstGeom prst="ellipse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971600" y="6519446"/>
            <a:ext cx="117692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1600" i="1" dirty="0"/>
              <a:t>M. </a:t>
            </a:r>
            <a:r>
              <a:rPr lang="fr-FR" sz="1600" i="1" dirty="0" err="1"/>
              <a:t>sedoides</a:t>
            </a:r>
            <a:endParaRPr lang="fr-FR" sz="1600" i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7981181" y="3068960"/>
            <a:ext cx="1162819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1600" i="1" dirty="0"/>
              <a:t>M. </a:t>
            </a:r>
            <a:r>
              <a:rPr lang="fr-FR" sz="1600" i="1" dirty="0" err="1"/>
              <a:t>trinervia</a:t>
            </a:r>
            <a:endParaRPr lang="fr-FR" sz="1600" i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4860032" y="6146140"/>
            <a:ext cx="1363963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dirty="0"/>
              <a:t>Franck Le Driant</a:t>
            </a:r>
          </a:p>
          <a:p>
            <a:r>
              <a:rPr lang="fr-FR" sz="1400" dirty="0"/>
              <a:t>@</a:t>
            </a:r>
            <a:r>
              <a:rPr lang="fr-FR" sz="1400" dirty="0" err="1"/>
              <a:t>FloreAlpes</a:t>
            </a:r>
            <a:endParaRPr lang="fr-FR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Honckenia peploides Gérard Chabanois.png"/>
          <p:cNvPicPr>
            <a:picLocks noChangeAspect="1"/>
          </p:cNvPicPr>
          <p:nvPr/>
        </p:nvPicPr>
        <p:blipFill>
          <a:blip r:embed="rId3" cstate="screen">
            <a:lum bright="-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628800"/>
            <a:ext cx="6807086" cy="5229200"/>
          </a:xfrm>
          <a:prstGeom prst="rect">
            <a:avLst/>
          </a:prstGeom>
        </p:spPr>
      </p:pic>
      <p:sp>
        <p:nvSpPr>
          <p:cNvPr id="2" name="Espace réservé du contenu 2"/>
          <p:cNvSpPr txBox="1">
            <a:spLocks/>
          </p:cNvSpPr>
          <p:nvPr/>
        </p:nvSpPr>
        <p:spPr>
          <a:xfrm>
            <a:off x="4211960" y="332656"/>
            <a:ext cx="1584176" cy="86409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2000" dirty="0"/>
              <a:t>1</a:t>
            </a:r>
            <a:r>
              <a:rPr kumimoji="0" lang="fr-FR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/1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2000" dirty="0"/>
              <a:t>Europe</a:t>
            </a:r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>
          <a:xfrm>
            <a:off x="5940152" y="2420888"/>
            <a:ext cx="3203848" cy="11521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2000" b="1" dirty="0"/>
              <a:t>P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lante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herbacée</a:t>
            </a:r>
            <a:r>
              <a:rPr lang="fr-FR" sz="2000" b="1" dirty="0"/>
              <a:t> </a:t>
            </a:r>
            <a:r>
              <a:rPr lang="fr-FR" sz="2000" b="1" dirty="0">
                <a:solidFill>
                  <a:srgbClr val="FF0000"/>
                </a:solidFill>
              </a:rPr>
              <a:t>vivace</a:t>
            </a:r>
            <a:r>
              <a:rPr lang="fr-FR" sz="2000" b="1" dirty="0"/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2000" b="1" dirty="0"/>
              <a:t>       5-30 cm </a:t>
            </a:r>
            <a:r>
              <a:rPr kumimoji="0" lang="fr-FR" sz="2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glabre</a:t>
            </a:r>
            <a:endParaRPr kumimoji="0" lang="fr-FR" sz="2000" b="1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2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gazonnante</a:t>
            </a:r>
            <a:r>
              <a:rPr kumimoji="0" lang="fr-FR" sz="20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(rhizome)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07504" y="188640"/>
            <a:ext cx="3312368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i="1" dirty="0" err="1"/>
              <a:t>Honckenya</a:t>
            </a:r>
            <a:r>
              <a:rPr lang="fr-FR" sz="2400" b="1" i="1" dirty="0"/>
              <a:t> </a:t>
            </a:r>
            <a:r>
              <a:rPr lang="fr-FR" sz="2400" b="1" i="1" dirty="0" err="1"/>
              <a:t>peploides</a:t>
            </a:r>
            <a:r>
              <a:rPr lang="fr-FR" sz="2400" b="1" i="1" dirty="0"/>
              <a:t> </a:t>
            </a:r>
          </a:p>
          <a:p>
            <a:pPr algn="ctr"/>
            <a:r>
              <a:rPr lang="fr-FR" sz="2400" b="1" dirty="0" err="1"/>
              <a:t>subsp</a:t>
            </a:r>
            <a:r>
              <a:rPr lang="fr-FR" sz="2400" b="1" i="1" dirty="0"/>
              <a:t>. </a:t>
            </a:r>
            <a:r>
              <a:rPr lang="fr-FR" sz="2400" b="1" i="1" dirty="0" err="1"/>
              <a:t>peploides</a:t>
            </a:r>
            <a:r>
              <a:rPr lang="fr-FR" sz="2400" b="1" i="1" dirty="0"/>
              <a:t> </a:t>
            </a:r>
            <a:r>
              <a:rPr lang="fr-FR" sz="2400" b="1" dirty="0"/>
              <a:t>(1)</a:t>
            </a:r>
          </a:p>
          <a:p>
            <a:pPr algn="ctr"/>
            <a:r>
              <a:rPr lang="fr-FR" sz="2400" dirty="0"/>
              <a:t>Pourpier de mer</a:t>
            </a:r>
          </a:p>
        </p:txBody>
      </p:sp>
      <p:pic>
        <p:nvPicPr>
          <p:cNvPr id="8" name="Image 7" descr="Carte Honckenia.png"/>
          <p:cNvPicPr>
            <a:picLocks noChangeAspect="1"/>
          </p:cNvPicPr>
          <p:nvPr/>
        </p:nvPicPr>
        <p:blipFill>
          <a:blip r:embed="rId4" cstate="print">
            <a:lum bright="-10000" contrast="10000"/>
          </a:blip>
          <a:stretch>
            <a:fillRect/>
          </a:stretch>
        </p:blipFill>
        <p:spPr>
          <a:xfrm>
            <a:off x="6732240" y="188640"/>
            <a:ext cx="1809524" cy="1695238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6228184" y="1628800"/>
            <a:ext cx="1965603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600" b="1" i="1" dirty="0">
                <a:solidFill>
                  <a:srgbClr val="7030A0"/>
                </a:solidFill>
              </a:rPr>
              <a:t>Dunes jeunes</a:t>
            </a:r>
          </a:p>
          <a:p>
            <a:r>
              <a:rPr lang="fr-FR" sz="1600" b="1" i="1" dirty="0">
                <a:solidFill>
                  <a:srgbClr val="7030A0"/>
                </a:solidFill>
              </a:rPr>
              <a:t>Sables enrichis en sel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6228184" y="6550223"/>
            <a:ext cx="148822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dirty="0"/>
              <a:t>Gérard </a:t>
            </a:r>
            <a:r>
              <a:rPr lang="fr-FR" sz="1400" dirty="0" err="1"/>
              <a:t>Chabanois</a:t>
            </a:r>
            <a:endParaRPr lang="fr-FR" sz="14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7504" y="231031"/>
            <a:ext cx="3312368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Le genre </a:t>
            </a:r>
            <a:r>
              <a:rPr lang="fr-FR" sz="2400" b="1" i="1" dirty="0" err="1"/>
              <a:t>Moehringia</a:t>
            </a:r>
            <a:r>
              <a:rPr lang="fr-FR" sz="2400" b="1" i="1" dirty="0"/>
              <a:t> </a:t>
            </a:r>
            <a:r>
              <a:rPr lang="fr-FR" sz="2400" b="1" dirty="0"/>
              <a:t>(3)</a:t>
            </a:r>
            <a:endParaRPr lang="fr-FR" sz="2400" i="1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107504" y="1052736"/>
            <a:ext cx="8892480" cy="12241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Pédicelles</a:t>
            </a:r>
            <a:r>
              <a:rPr kumimoji="0" lang="fr-FR" sz="20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fructifères étalés ou réfractés au début puis redressés à maturité </a:t>
            </a:r>
            <a:endParaRPr lang="fr-FR" sz="2000" dirty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000" b="1" dirty="0">
                <a:solidFill>
                  <a:srgbClr val="FF0000"/>
                </a:solidFill>
              </a:rPr>
              <a:t>Capsules</a:t>
            </a:r>
            <a:r>
              <a:rPr lang="fr-FR" sz="2000" b="1" dirty="0"/>
              <a:t> </a:t>
            </a:r>
            <a:r>
              <a:rPr lang="fr-FR" sz="2000" b="1" dirty="0">
                <a:solidFill>
                  <a:srgbClr val="FF0000"/>
                </a:solidFill>
              </a:rPr>
              <a:t>déhiscentes par 4 ou 6 dents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000" b="1" dirty="0">
                <a:solidFill>
                  <a:srgbClr val="FF0000"/>
                </a:solidFill>
              </a:rPr>
              <a:t>Graines munies d’un </a:t>
            </a:r>
            <a:r>
              <a:rPr lang="fr-FR" sz="2000" b="1" dirty="0" err="1">
                <a:solidFill>
                  <a:srgbClr val="FF0000"/>
                </a:solidFill>
              </a:rPr>
              <a:t>strophiole</a:t>
            </a:r>
            <a:r>
              <a:rPr lang="fr-FR" sz="2000" b="1" dirty="0"/>
              <a:t>* </a:t>
            </a:r>
            <a:r>
              <a:rPr lang="fr-FR" sz="2000" dirty="0"/>
              <a:t>généralement noires et brillantes</a:t>
            </a:r>
            <a:endParaRPr lang="fr-FR" sz="2000" b="1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2000" b="1" i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7524328" y="1484784"/>
            <a:ext cx="1440160" cy="936104"/>
            <a:chOff x="5652120" y="1268760"/>
            <a:chExt cx="1728192" cy="1008112"/>
          </a:xfrm>
        </p:grpSpPr>
        <p:sp>
          <p:nvSpPr>
            <p:cNvPr id="9" name="Explosion 1 8"/>
            <p:cNvSpPr/>
            <p:nvPr/>
          </p:nvSpPr>
          <p:spPr>
            <a:xfrm>
              <a:off x="5652120" y="1268760"/>
              <a:ext cx="1728192" cy="1008112"/>
            </a:xfrm>
            <a:prstGeom prst="irregularSeal1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5946628" y="1556792"/>
              <a:ext cx="1002583" cy="33145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i="1" dirty="0" err="1">
                  <a:solidFill>
                    <a:srgbClr val="FF0000"/>
                  </a:solidFill>
                </a:rPr>
                <a:t>Arenaria</a:t>
              </a:r>
              <a:endParaRPr lang="fr-FR" sz="1400" b="1" i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1" name="ZoneTexte 10"/>
          <p:cNvSpPr txBox="1"/>
          <p:nvPr/>
        </p:nvSpPr>
        <p:spPr>
          <a:xfrm>
            <a:off x="251520" y="6300028"/>
            <a:ext cx="8356004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fr-FR" i="1" dirty="0"/>
              <a:t>* </a:t>
            </a:r>
            <a:r>
              <a:rPr lang="fr-FR" i="1" dirty="0" err="1"/>
              <a:t>Strophiole</a:t>
            </a:r>
            <a:r>
              <a:rPr lang="fr-FR" i="1" dirty="0"/>
              <a:t> : expansion charnue blanchâtre au voisinage du hile de la graine.</a:t>
            </a:r>
          </a:p>
        </p:txBody>
      </p:sp>
      <p:pic>
        <p:nvPicPr>
          <p:cNvPr id="12" name="Image 11" descr="Graines Moehringia.jpg"/>
          <p:cNvPicPr>
            <a:picLocks noChangeAspect="1"/>
          </p:cNvPicPr>
          <p:nvPr/>
        </p:nvPicPr>
        <p:blipFill>
          <a:blip r:embed="rId3" cstate="screen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3193156" y="3121804"/>
            <a:ext cx="2394268" cy="2016224"/>
          </a:xfrm>
          <a:prstGeom prst="round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2977133" y="3121804"/>
            <a:ext cx="1162819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1600" i="1" dirty="0"/>
              <a:t>M. </a:t>
            </a:r>
            <a:r>
              <a:rPr lang="fr-FR" sz="1600" i="1" dirty="0" err="1"/>
              <a:t>trinervia</a:t>
            </a:r>
            <a:endParaRPr lang="fr-FR" sz="1600" i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4932040" y="4849996"/>
            <a:ext cx="2432333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dirty="0"/>
              <a:t>Flore de la France</a:t>
            </a:r>
          </a:p>
          <a:p>
            <a:r>
              <a:rPr lang="fr-FR" sz="1400" dirty="0"/>
              <a:t>Méditerranéenne continentale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oste Moehringia muscos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2" y="0"/>
            <a:ext cx="5715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516216" y="260648"/>
            <a:ext cx="2088232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i="1" dirty="0" err="1"/>
              <a:t>Moehringia</a:t>
            </a:r>
            <a:endParaRPr lang="fr-FR" sz="2400" b="1" i="1" dirty="0"/>
          </a:p>
        </p:txBody>
      </p:sp>
      <p:sp>
        <p:nvSpPr>
          <p:cNvPr id="4" name="ZoneTexte 3"/>
          <p:cNvSpPr txBox="1"/>
          <p:nvPr/>
        </p:nvSpPr>
        <p:spPr>
          <a:xfrm>
            <a:off x="6893687" y="836712"/>
            <a:ext cx="1451872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2000" b="1" i="1" dirty="0"/>
              <a:t>M. </a:t>
            </a:r>
            <a:r>
              <a:rPr lang="fr-FR" sz="2000" b="1" i="1" dirty="0" err="1"/>
              <a:t>muscosa</a:t>
            </a:r>
            <a:endParaRPr lang="fr-FR" sz="2000" b="1" i="1" dirty="0"/>
          </a:p>
        </p:txBody>
      </p:sp>
      <p:sp>
        <p:nvSpPr>
          <p:cNvPr id="5" name="ZoneTexte 4"/>
          <p:cNvSpPr txBox="1"/>
          <p:nvPr/>
        </p:nvSpPr>
        <p:spPr>
          <a:xfrm>
            <a:off x="3347864" y="6211669"/>
            <a:ext cx="13559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Capsule </a:t>
            </a:r>
          </a:p>
          <a:p>
            <a:r>
              <a:rPr lang="fr-FR" b="1" dirty="0"/>
              <a:t>4 </a:t>
            </a:r>
            <a:r>
              <a:rPr lang="fr-FR" b="1" i="1" dirty="0"/>
              <a:t>ou 6</a:t>
            </a:r>
            <a:r>
              <a:rPr lang="fr-FR" b="1" dirty="0"/>
              <a:t> dents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0" y="5446965"/>
            <a:ext cx="1949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Fleurs pentamères</a:t>
            </a:r>
          </a:p>
          <a:p>
            <a:r>
              <a:rPr lang="fr-FR" b="1" i="1" dirty="0"/>
              <a:t>ou tétramères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-36512" y="3059668"/>
            <a:ext cx="1365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2 </a:t>
            </a:r>
            <a:r>
              <a:rPr lang="fr-FR" b="1" i="1" dirty="0"/>
              <a:t>ou 3</a:t>
            </a:r>
            <a:r>
              <a:rPr lang="fr-FR" b="1" dirty="0"/>
              <a:t> styles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0" y="6095037"/>
            <a:ext cx="1619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Pétales blancs</a:t>
            </a:r>
          </a:p>
          <a:p>
            <a:r>
              <a:rPr lang="fr-FR" b="1" dirty="0"/>
              <a:t> entiers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23528" y="116632"/>
            <a:ext cx="7270132" cy="70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 err="1"/>
              <a:t>Caryophyllaceae</a:t>
            </a:r>
            <a:r>
              <a:rPr lang="fr-FR" sz="2000" b="1" dirty="0"/>
              <a:t> à feuilles dépourvues de stipules, à sépales libres </a:t>
            </a:r>
          </a:p>
          <a:p>
            <a:pPr algn="ctr"/>
            <a:r>
              <a:rPr lang="fr-FR" sz="2000" b="1" dirty="0"/>
              <a:t>Pétales, si présents, à onglet rudimentaire ou nul (2)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7024061" y="548680"/>
            <a:ext cx="211993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b="1" dirty="0"/>
              <a:t>D’après Flora </a:t>
            </a:r>
            <a:r>
              <a:rPr lang="fr-FR" b="1" dirty="0" err="1"/>
              <a:t>Gallica</a:t>
            </a:r>
            <a:endParaRPr lang="fr-FR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0" y="908720"/>
            <a:ext cx="914400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► </a:t>
            </a:r>
            <a:r>
              <a:rPr lang="fr-FR" sz="2000" b="1" dirty="0">
                <a:solidFill>
                  <a:schemeClr val="accent2">
                    <a:lumMod val="75000"/>
                  </a:schemeClr>
                </a:solidFill>
              </a:rPr>
              <a:t>Capsule à 2 valves entières, 1(2) graine, fleurs tétramères cryptiques</a:t>
            </a:r>
          </a:p>
          <a:p>
            <a:r>
              <a:rPr lang="fr-FR" sz="24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► </a:t>
            </a:r>
            <a:r>
              <a:rPr lang="fr-FR" sz="2000" b="1" dirty="0">
                <a:solidFill>
                  <a:schemeClr val="accent2">
                    <a:lumMod val="75000"/>
                  </a:schemeClr>
                </a:solidFill>
              </a:rPr>
              <a:t>Capsule 4-10 dents ou valves (2 valves bifides), graines nombreuses</a:t>
            </a:r>
            <a:endParaRPr lang="fr-FR" sz="2000" b="1" i="1" dirty="0">
              <a:solidFill>
                <a:srgbClr val="FF0000"/>
              </a:solidFill>
            </a:endParaRPr>
          </a:p>
          <a:p>
            <a:r>
              <a:rPr lang="fr-FR" sz="2800" b="1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   ● </a:t>
            </a:r>
            <a:r>
              <a:rPr lang="fr-FR" sz="2000" b="1" dirty="0">
                <a:solidFill>
                  <a:schemeClr val="accent5">
                    <a:lumMod val="75000"/>
                  </a:schemeClr>
                </a:solidFill>
              </a:rPr>
              <a:t>Lignes de déhiscence de la capsule = 1 X styles ; pétales si présents entiers</a:t>
            </a:r>
          </a:p>
          <a:p>
            <a:r>
              <a:rPr lang="fr-FR" sz="2800" b="1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   ● </a:t>
            </a:r>
            <a:r>
              <a:rPr lang="fr-FR" sz="2000" b="1" dirty="0">
                <a:solidFill>
                  <a:schemeClr val="accent5">
                    <a:lumMod val="75000"/>
                  </a:schemeClr>
                </a:solidFill>
              </a:rPr>
              <a:t>Lignes de déhiscence de la capsule = 2 X styles ; pétales si présents entiers à        	</a:t>
            </a:r>
            <a:r>
              <a:rPr lang="fr-FR" sz="2000" b="1" dirty="0" err="1">
                <a:solidFill>
                  <a:schemeClr val="accent5">
                    <a:lumMod val="75000"/>
                  </a:schemeClr>
                </a:solidFill>
              </a:rPr>
              <a:t>biséqués</a:t>
            </a:r>
            <a:endParaRPr lang="fr-FR" sz="20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fr-FR" sz="2000" b="1" dirty="0">
                <a:solidFill>
                  <a:srgbClr val="7030A0"/>
                </a:solidFill>
              </a:rPr>
              <a:t>         → capsule </a:t>
            </a:r>
            <a:r>
              <a:rPr lang="fr-FR" sz="2000" b="1" dirty="0" err="1">
                <a:solidFill>
                  <a:srgbClr val="7030A0"/>
                </a:solidFill>
              </a:rPr>
              <a:t>subcylindrique</a:t>
            </a:r>
            <a:r>
              <a:rPr lang="fr-FR" sz="2000" b="1" dirty="0">
                <a:solidFill>
                  <a:srgbClr val="7030A0"/>
                </a:solidFill>
              </a:rPr>
              <a:t> et &gt; 1,2 X calice ; pétales bifides à </a:t>
            </a:r>
            <a:r>
              <a:rPr lang="fr-FR" sz="2000" b="1" dirty="0" err="1">
                <a:solidFill>
                  <a:srgbClr val="7030A0"/>
                </a:solidFill>
              </a:rPr>
              <a:t>biséqués</a:t>
            </a:r>
            <a:r>
              <a:rPr lang="fr-FR" sz="2000" b="1" dirty="0">
                <a:solidFill>
                  <a:srgbClr val="7030A0"/>
                </a:solidFill>
              </a:rPr>
              <a:t> </a:t>
            </a:r>
            <a:r>
              <a:rPr lang="fr-FR" sz="2000" b="1" dirty="0"/>
              <a:t> </a:t>
            </a:r>
            <a:r>
              <a:rPr lang="fr-FR" sz="2000" b="1" i="1" dirty="0">
                <a:solidFill>
                  <a:srgbClr val="FF0000"/>
                </a:solidFill>
              </a:rPr>
              <a:t>Cerastium</a:t>
            </a:r>
            <a:endParaRPr lang="fr-FR" sz="2000" b="1" dirty="0">
              <a:solidFill>
                <a:srgbClr val="7030A0"/>
              </a:solidFill>
            </a:endParaRPr>
          </a:p>
          <a:p>
            <a:r>
              <a:rPr lang="fr-FR" sz="2000" b="1" dirty="0">
                <a:solidFill>
                  <a:srgbClr val="FF0000"/>
                </a:solidFill>
              </a:rPr>
              <a:t>        </a:t>
            </a:r>
            <a:r>
              <a:rPr lang="fr-FR" sz="2000" b="1" dirty="0"/>
              <a:t> </a:t>
            </a:r>
            <a:r>
              <a:rPr lang="fr-FR" sz="2000" b="1" dirty="0">
                <a:solidFill>
                  <a:srgbClr val="7030A0"/>
                </a:solidFill>
              </a:rPr>
              <a:t>→ capsule de forme variable, si </a:t>
            </a:r>
            <a:r>
              <a:rPr lang="fr-FR" sz="2000" b="1" dirty="0" err="1">
                <a:solidFill>
                  <a:srgbClr val="7030A0"/>
                </a:solidFill>
              </a:rPr>
              <a:t>subcylindrique</a:t>
            </a:r>
            <a:r>
              <a:rPr lang="fr-FR" sz="2000" b="1" dirty="0">
                <a:solidFill>
                  <a:srgbClr val="7030A0"/>
                </a:solidFill>
              </a:rPr>
              <a:t> et &gt; 1,2 X calice , alors pétales 	entiers</a:t>
            </a:r>
          </a:p>
          <a:p>
            <a:r>
              <a:rPr lang="fr-FR" sz="2000" b="1" dirty="0">
                <a:solidFill>
                  <a:srgbClr val="FF66CC"/>
                </a:solidFill>
              </a:rPr>
              <a:t>	* (2) 3 styles</a:t>
            </a:r>
          </a:p>
          <a:p>
            <a:r>
              <a:rPr lang="fr-FR" sz="2000" b="1" dirty="0">
                <a:sym typeface="Wingdings"/>
              </a:rPr>
              <a:t>	 capsule s’ouvrant sur plus de la ½ de sa longueur, pétales bipartites à 	     </a:t>
            </a:r>
            <a:r>
              <a:rPr lang="fr-FR" sz="2000" b="1" dirty="0" err="1">
                <a:sym typeface="Wingdings"/>
              </a:rPr>
              <a:t>biséqués</a:t>
            </a:r>
            <a:r>
              <a:rPr lang="fr-FR" sz="2000" b="1" dirty="0">
                <a:sym typeface="Wingdings"/>
              </a:rPr>
              <a:t> …………………………………………………………………………….…..… </a:t>
            </a:r>
            <a:r>
              <a:rPr lang="fr-FR" sz="2000" b="1" i="1" dirty="0" err="1">
                <a:solidFill>
                  <a:srgbClr val="FF0000"/>
                </a:solidFill>
                <a:sym typeface="Wingdings"/>
              </a:rPr>
              <a:t>Stellaria</a:t>
            </a:r>
            <a:endParaRPr lang="fr-FR" sz="2000" b="1" i="1" dirty="0">
              <a:solidFill>
                <a:srgbClr val="FF0000"/>
              </a:solidFill>
            </a:endParaRPr>
          </a:p>
          <a:p>
            <a:r>
              <a:rPr lang="fr-FR" sz="2000" b="1" dirty="0">
                <a:solidFill>
                  <a:srgbClr val="FF9900"/>
                </a:solidFill>
              </a:rPr>
              <a:t> 	</a:t>
            </a:r>
            <a:r>
              <a:rPr lang="fr-FR" sz="2000" b="1" dirty="0">
                <a:sym typeface="Wingdings"/>
              </a:rPr>
              <a:t> capsule s’ouvrant à l’apex ou indéhiscente, pétales (</a:t>
            </a:r>
            <a:r>
              <a:rPr lang="fr-FR" sz="2000" b="1" dirty="0" err="1">
                <a:sym typeface="Wingdings"/>
              </a:rPr>
              <a:t>sub</a:t>
            </a:r>
            <a:r>
              <a:rPr lang="fr-FR" sz="2000" b="1" dirty="0">
                <a:sym typeface="Wingdings"/>
              </a:rPr>
              <a:t>)entiers</a:t>
            </a:r>
          </a:p>
          <a:p>
            <a:r>
              <a:rPr lang="fr-FR" sz="2000" b="1" i="1" dirty="0">
                <a:solidFill>
                  <a:srgbClr val="FF0000"/>
                </a:solidFill>
                <a:sym typeface="Wingdings"/>
              </a:rPr>
              <a:t>		</a:t>
            </a:r>
            <a:r>
              <a:rPr lang="fr-FR" sz="2000" b="1" i="1" dirty="0">
                <a:solidFill>
                  <a:schemeClr val="accent3">
                    <a:lumMod val="75000"/>
                  </a:schemeClr>
                </a:solidFill>
                <a:sym typeface="Wingdings"/>
              </a:rPr>
              <a:t>  </a:t>
            </a:r>
            <a:r>
              <a:rPr lang="fr-FR" sz="2000" b="1" dirty="0">
                <a:solidFill>
                  <a:schemeClr val="accent3">
                    <a:lumMod val="75000"/>
                  </a:schemeClr>
                </a:solidFill>
                <a:sym typeface="Wingdings"/>
              </a:rPr>
              <a:t>graines sans </a:t>
            </a:r>
            <a:r>
              <a:rPr lang="fr-FR" sz="2000" b="1" dirty="0" err="1">
                <a:solidFill>
                  <a:schemeClr val="accent3">
                    <a:lumMod val="75000"/>
                  </a:schemeClr>
                </a:solidFill>
                <a:sym typeface="Wingdings"/>
              </a:rPr>
              <a:t>strophiole</a:t>
            </a:r>
            <a:r>
              <a:rPr lang="fr-FR" sz="2000" b="1" dirty="0">
                <a:solidFill>
                  <a:schemeClr val="accent3">
                    <a:lumMod val="75000"/>
                  </a:schemeClr>
                </a:solidFill>
                <a:sym typeface="Wingdings"/>
              </a:rPr>
              <a:t>, fleurs 5-mères </a:t>
            </a:r>
            <a:r>
              <a:rPr lang="fr-FR" sz="2000" b="1" dirty="0">
                <a:sym typeface="Wingdings"/>
              </a:rPr>
              <a:t>……………….…..… </a:t>
            </a:r>
            <a:r>
              <a:rPr lang="fr-FR" sz="2000" b="1" i="1" dirty="0" err="1">
                <a:solidFill>
                  <a:srgbClr val="FF0000"/>
                </a:solidFill>
                <a:sym typeface="Wingdings"/>
              </a:rPr>
              <a:t>Arenaria</a:t>
            </a:r>
            <a:endParaRPr lang="fr-FR" sz="2000" b="1" dirty="0">
              <a:solidFill>
                <a:schemeClr val="accent3">
                  <a:lumMod val="75000"/>
                </a:schemeClr>
              </a:solidFill>
              <a:sym typeface="Wingdings"/>
            </a:endParaRPr>
          </a:p>
          <a:p>
            <a:r>
              <a:rPr lang="fr-FR" sz="2000" b="1" i="1" dirty="0">
                <a:solidFill>
                  <a:schemeClr val="accent3">
                    <a:lumMod val="75000"/>
                  </a:schemeClr>
                </a:solidFill>
                <a:sym typeface="Wingdings"/>
              </a:rPr>
              <a:t>		  </a:t>
            </a:r>
            <a:r>
              <a:rPr lang="fr-FR" sz="2000" b="1" dirty="0">
                <a:solidFill>
                  <a:schemeClr val="accent3">
                    <a:lumMod val="75000"/>
                  </a:schemeClr>
                </a:solidFill>
                <a:sym typeface="Wingdings"/>
              </a:rPr>
              <a:t>graines avec </a:t>
            </a:r>
            <a:r>
              <a:rPr lang="fr-FR" sz="2000" b="1" dirty="0" err="1">
                <a:solidFill>
                  <a:schemeClr val="accent3">
                    <a:lumMod val="75000"/>
                  </a:schemeClr>
                </a:solidFill>
                <a:sym typeface="Wingdings"/>
              </a:rPr>
              <a:t>strophiole</a:t>
            </a:r>
            <a:r>
              <a:rPr lang="fr-FR" sz="2000" b="1" dirty="0">
                <a:solidFill>
                  <a:schemeClr val="accent3">
                    <a:lumMod val="75000"/>
                  </a:schemeClr>
                </a:solidFill>
                <a:sym typeface="Wingdings"/>
              </a:rPr>
              <a:t>, fleurs 4- ou 5-mères </a:t>
            </a:r>
            <a:r>
              <a:rPr lang="fr-FR" sz="2000" b="1" dirty="0">
                <a:sym typeface="Wingdings"/>
              </a:rPr>
              <a:t>……….… </a:t>
            </a:r>
            <a:r>
              <a:rPr lang="fr-FR" sz="2000" b="1" i="1" dirty="0" err="1">
                <a:solidFill>
                  <a:srgbClr val="FF0000"/>
                </a:solidFill>
                <a:sym typeface="Wingdings"/>
              </a:rPr>
              <a:t>Moehringia</a:t>
            </a:r>
            <a:endParaRPr lang="fr-FR" sz="2000" b="1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fr-FR" sz="2000" b="1" dirty="0">
                <a:solidFill>
                  <a:srgbClr val="FF66CC"/>
                </a:solidFill>
              </a:rPr>
              <a:t>	* 4 ou 5 styles</a:t>
            </a:r>
            <a:endParaRPr lang="fr-FR" sz="2000" b="1" dirty="0">
              <a:solidFill>
                <a:srgbClr val="FF0000"/>
              </a:solidFill>
            </a:endParaRPr>
          </a:p>
          <a:p>
            <a:r>
              <a:rPr lang="fr-FR" sz="2000" b="1" dirty="0">
                <a:solidFill>
                  <a:srgbClr val="FF9900"/>
                </a:solidFill>
              </a:rPr>
              <a:t> 	</a:t>
            </a:r>
            <a:r>
              <a:rPr lang="fr-FR" sz="2000" b="1" dirty="0">
                <a:sym typeface="Wingdings"/>
              </a:rPr>
              <a:t> plante glauque, fleurs 4-mères, pétales entiers ……………….…..… </a:t>
            </a:r>
            <a:r>
              <a:rPr lang="fr-FR" sz="2000" b="1" i="1" dirty="0" err="1">
                <a:solidFill>
                  <a:srgbClr val="FF0000"/>
                </a:solidFill>
                <a:sym typeface="Wingdings"/>
              </a:rPr>
              <a:t>Moenchia</a:t>
            </a:r>
            <a:endParaRPr lang="fr-FR" sz="2000" b="1" i="1" dirty="0">
              <a:solidFill>
                <a:srgbClr val="FF0000"/>
              </a:solidFill>
            </a:endParaRPr>
          </a:p>
          <a:p>
            <a:r>
              <a:rPr lang="fr-FR" sz="2000" b="1" dirty="0">
                <a:solidFill>
                  <a:srgbClr val="FF9900"/>
                </a:solidFill>
              </a:rPr>
              <a:t> 	</a:t>
            </a:r>
            <a:r>
              <a:rPr lang="fr-FR" sz="2000" b="1" dirty="0">
                <a:sym typeface="Wingdings"/>
              </a:rPr>
              <a:t> plante vert clair à vert jaunâtre, fleurs 5-mères, </a:t>
            </a:r>
          </a:p>
          <a:p>
            <a:r>
              <a:rPr lang="fr-FR" sz="2000" b="1" dirty="0">
                <a:sym typeface="Wingdings"/>
              </a:rPr>
              <a:t>	     pétales </a:t>
            </a:r>
            <a:r>
              <a:rPr lang="fr-FR" sz="2000" b="1" dirty="0" err="1">
                <a:sym typeface="Wingdings"/>
              </a:rPr>
              <a:t>biséqués</a:t>
            </a:r>
            <a:r>
              <a:rPr lang="fr-FR" sz="2000" b="1" dirty="0">
                <a:sym typeface="Wingdings"/>
              </a:rPr>
              <a:t>  ………………………………………………………………….. </a:t>
            </a:r>
            <a:r>
              <a:rPr lang="fr-FR" sz="2000" b="1" i="1" dirty="0" err="1">
                <a:solidFill>
                  <a:srgbClr val="FF0000"/>
                </a:solidFill>
                <a:sym typeface="Wingdings"/>
              </a:rPr>
              <a:t>Myosoton</a:t>
            </a:r>
            <a:endParaRPr lang="fr-FR" sz="2000" b="1" i="1" dirty="0">
              <a:solidFill>
                <a:srgbClr val="FF0000"/>
              </a:solidFill>
            </a:endParaRPr>
          </a:p>
          <a:p>
            <a:endParaRPr lang="fr-FR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3923928" y="188640"/>
            <a:ext cx="2664296" cy="7920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2000" dirty="0"/>
              <a:t>1</a:t>
            </a:r>
            <a:r>
              <a:rPr kumimoji="0" lang="fr-FR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/3</a:t>
            </a:r>
            <a:endParaRPr kumimoji="0" lang="fr-FR" sz="20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2000" dirty="0" err="1"/>
              <a:t>Euryméditerranéen</a:t>
            </a:r>
            <a:r>
              <a:rPr lang="fr-FR" sz="2000" dirty="0"/>
              <a:t> </a:t>
            </a:r>
            <a:endParaRPr kumimoji="0" lang="fr-FR" sz="20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>
          <a:xfrm>
            <a:off x="4211960" y="2564904"/>
            <a:ext cx="4752528" cy="10081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2000" b="1" dirty="0"/>
              <a:t>P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lante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herbacée</a:t>
            </a:r>
            <a:r>
              <a:rPr lang="fr-FR" sz="2000" b="1" dirty="0"/>
              <a:t> </a:t>
            </a:r>
            <a:r>
              <a:rPr lang="fr-FR" sz="2000" b="1" dirty="0">
                <a:solidFill>
                  <a:srgbClr val="FF0000"/>
                </a:solidFill>
              </a:rPr>
              <a:t>annuelle 5-20 cm </a:t>
            </a:r>
            <a:r>
              <a:rPr kumimoji="0" lang="fr-FR" sz="2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glauque </a:t>
            </a:r>
            <a:r>
              <a:rPr kumimoji="0" lang="fr-FR" sz="2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glabre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Tiges dressées raides </a:t>
            </a:r>
            <a:r>
              <a:rPr kumimoji="0" lang="fr-FR" sz="2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≈ simples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23528" y="188640"/>
            <a:ext cx="3312368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Le genre </a:t>
            </a:r>
            <a:r>
              <a:rPr lang="fr-FR" sz="2400" b="1" i="1" dirty="0" err="1"/>
              <a:t>Moenchia</a:t>
            </a:r>
            <a:r>
              <a:rPr lang="fr-FR" sz="2400" b="1" i="1" dirty="0"/>
              <a:t> : </a:t>
            </a:r>
          </a:p>
          <a:p>
            <a:pPr algn="ctr"/>
            <a:r>
              <a:rPr lang="fr-FR" sz="2400" b="1" i="1" dirty="0"/>
              <a:t>M. </a:t>
            </a:r>
            <a:r>
              <a:rPr lang="fr-FR" sz="2400" b="1" i="1" dirty="0" err="1"/>
              <a:t>erecta</a:t>
            </a:r>
            <a:r>
              <a:rPr lang="fr-FR" sz="2400" b="1" i="1" dirty="0"/>
              <a:t> </a:t>
            </a:r>
            <a:r>
              <a:rPr lang="fr-FR" sz="2400" b="1" dirty="0"/>
              <a:t>(1)</a:t>
            </a:r>
          </a:p>
        </p:txBody>
      </p:sp>
      <p:pic>
        <p:nvPicPr>
          <p:cNvPr id="7" name="Image 6" descr="moenchia erecta cart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82956" y="188640"/>
            <a:ext cx="1809524" cy="1695238"/>
          </a:xfrm>
          <a:prstGeom prst="rect">
            <a:avLst/>
          </a:prstGeom>
        </p:spPr>
      </p:pic>
      <p:pic>
        <p:nvPicPr>
          <p:cNvPr id="8" name="Image 7" descr="moenchia erecta franck 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1196752"/>
            <a:ext cx="3960440" cy="54006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6817" y="6453336"/>
            <a:ext cx="229293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dirty="0"/>
              <a:t>Franck Le Driant@</a:t>
            </a:r>
            <a:r>
              <a:rPr lang="fr-FR" sz="1400" dirty="0" err="1"/>
              <a:t>FloreAlpes</a:t>
            </a:r>
            <a:endParaRPr lang="fr-FR" sz="1400" dirty="0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4211960" y="3861048"/>
            <a:ext cx="4752528" cy="5040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2000" b="1" dirty="0">
                <a:solidFill>
                  <a:srgbClr val="FF0000"/>
                </a:solidFill>
              </a:rPr>
              <a:t>Feuilles lancéolées-linéaires</a:t>
            </a:r>
            <a:endParaRPr kumimoji="0" lang="fr-FR" sz="2000" b="1" i="0" u="none" strike="noStrike" kern="1200" cap="none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851920" y="1196752"/>
            <a:ext cx="3136756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600" b="1" i="1" dirty="0">
                <a:solidFill>
                  <a:srgbClr val="7030A0"/>
                </a:solidFill>
              </a:rPr>
              <a:t>Sur Si ; Prairies tourbeuses</a:t>
            </a:r>
          </a:p>
          <a:p>
            <a:r>
              <a:rPr lang="fr-FR" sz="1600" b="1" i="1" dirty="0">
                <a:solidFill>
                  <a:srgbClr val="7030A0"/>
                </a:solidFill>
              </a:rPr>
              <a:t>Pelouses temporairement humides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moenchia erecta Roubaudi.png"/>
          <p:cNvPicPr>
            <a:picLocks noChangeAspect="1"/>
          </p:cNvPicPr>
          <p:nvPr/>
        </p:nvPicPr>
        <p:blipFill>
          <a:blip r:embed="rId3" cstate="screen">
            <a:lum bright="-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96136" y="1143000"/>
            <a:ext cx="2952328" cy="552636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07504" y="188640"/>
            <a:ext cx="5112568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Le genre </a:t>
            </a:r>
            <a:r>
              <a:rPr lang="fr-FR" sz="2400" b="1" i="1" dirty="0" err="1"/>
              <a:t>Moenchia</a:t>
            </a:r>
            <a:r>
              <a:rPr lang="fr-FR" sz="2400" b="1" i="1" dirty="0"/>
              <a:t> : M. </a:t>
            </a:r>
            <a:r>
              <a:rPr lang="fr-FR" sz="2400" b="1" i="1" dirty="0" err="1"/>
              <a:t>erecta</a:t>
            </a:r>
            <a:r>
              <a:rPr lang="fr-FR" sz="2400" b="1" i="1" dirty="0"/>
              <a:t> </a:t>
            </a:r>
            <a:r>
              <a:rPr lang="fr-FR" sz="2400" b="1" dirty="0"/>
              <a:t>(2)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7783178" y="6505599"/>
            <a:ext cx="136082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dirty="0"/>
              <a:t>Didier </a:t>
            </a:r>
            <a:r>
              <a:rPr lang="fr-FR" sz="1400" dirty="0" err="1"/>
              <a:t>Roubaudi</a:t>
            </a:r>
            <a:endParaRPr lang="fr-FR" sz="1400" dirty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5508104" y="0"/>
            <a:ext cx="3456384" cy="10527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2000" b="1" noProof="0" dirty="0">
                <a:solidFill>
                  <a:srgbClr val="FF0000"/>
                </a:solidFill>
              </a:rPr>
              <a:t>Cymes 1-10 fleurs </a:t>
            </a:r>
            <a:r>
              <a:rPr lang="fr-FR" sz="2000" b="1" noProof="0" dirty="0"/>
              <a:t>terminales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000" b="1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Pédicelles allongés dressés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107504" y="836712"/>
            <a:ext cx="4392488" cy="19442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2000" b="1" noProof="0" dirty="0">
                <a:solidFill>
                  <a:srgbClr val="FF0000"/>
                </a:solidFill>
              </a:rPr>
              <a:t>F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leurs </a:t>
            </a:r>
            <a:r>
              <a:rPr lang="fr-FR" sz="2000" b="1" u="sng" dirty="0">
                <a:solidFill>
                  <a:srgbClr val="FF0000"/>
                </a:solidFill>
              </a:rPr>
              <a:t>tétra</a:t>
            </a:r>
            <a:r>
              <a:rPr kumimoji="0" lang="fr-FR" sz="2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mères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2000" b="1" dirty="0">
                <a:solidFill>
                  <a:srgbClr val="FF0000"/>
                </a:solidFill>
              </a:rPr>
              <a:t>4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sépales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libres à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marge scarieuse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000" b="1" dirty="0">
                <a:solidFill>
                  <a:srgbClr val="FF0000"/>
                </a:solidFill>
              </a:rPr>
              <a:t>4 pétales </a:t>
            </a:r>
            <a:r>
              <a:rPr lang="fr-FR" sz="2000" b="1" dirty="0"/>
              <a:t>≈ entiers &lt; sépales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000" b="1" dirty="0">
                <a:solidFill>
                  <a:srgbClr val="FF0000"/>
                </a:solidFill>
              </a:rPr>
              <a:t>4 ou 8 étamines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000" b="1" dirty="0"/>
              <a:t>Ovaire supère uniloculaire ; </a:t>
            </a:r>
            <a:r>
              <a:rPr lang="fr-FR" sz="2000" b="1" dirty="0">
                <a:solidFill>
                  <a:srgbClr val="FF0000"/>
                </a:solidFill>
              </a:rPr>
              <a:t>4 styles</a:t>
            </a:r>
          </a:p>
        </p:txBody>
      </p:sp>
      <p:pic>
        <p:nvPicPr>
          <p:cNvPr id="10" name="Image 9" descr="moenchia erecta Marie Portas.png"/>
          <p:cNvPicPr>
            <a:picLocks noChangeAspect="1"/>
          </p:cNvPicPr>
          <p:nvPr/>
        </p:nvPicPr>
        <p:blipFill>
          <a:blip r:embed="rId4" cstate="print">
            <a:lum bright="-10000" contrast="10000"/>
          </a:blip>
          <a:stretch>
            <a:fillRect/>
          </a:stretch>
        </p:blipFill>
        <p:spPr>
          <a:xfrm>
            <a:off x="130324" y="2852936"/>
            <a:ext cx="3937620" cy="3917932"/>
          </a:xfrm>
          <a:prstGeom prst="rect">
            <a:avLst/>
          </a:prstGeom>
        </p:spPr>
      </p:pic>
      <p:sp>
        <p:nvSpPr>
          <p:cNvPr id="9" name="Espace réservé du contenu 2"/>
          <p:cNvSpPr txBox="1">
            <a:spLocks/>
          </p:cNvSpPr>
          <p:nvPr/>
        </p:nvSpPr>
        <p:spPr>
          <a:xfrm>
            <a:off x="3851920" y="6093296"/>
            <a:ext cx="2736304" cy="7920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Capsule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fr-FR" sz="2000" b="1" noProof="0" dirty="0">
                <a:solidFill>
                  <a:srgbClr val="FF0000"/>
                </a:solidFill>
              </a:rPr>
              <a:t>8 dents </a:t>
            </a:r>
            <a:r>
              <a:rPr lang="fr-FR" sz="2000" b="1" noProof="0" dirty="0"/>
              <a:t>&lt; calice</a:t>
            </a:r>
            <a:endParaRPr kumimoji="0" lang="fr-FR" sz="2000" b="1" i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0" y="6550223"/>
            <a:ext cx="112146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dirty="0"/>
              <a:t>Marie Portas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300192" y="375047"/>
            <a:ext cx="2664296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i="1" dirty="0" err="1"/>
              <a:t>Moenchia</a:t>
            </a:r>
            <a:r>
              <a:rPr lang="fr-FR" sz="2400" b="1" i="1" dirty="0"/>
              <a:t> </a:t>
            </a:r>
            <a:r>
              <a:rPr lang="fr-FR" sz="2400" b="1" i="1" dirty="0" err="1"/>
              <a:t>erecta</a:t>
            </a:r>
            <a:endParaRPr lang="fr-FR" sz="2400" b="1" i="1" dirty="0"/>
          </a:p>
        </p:txBody>
      </p:sp>
      <p:pic>
        <p:nvPicPr>
          <p:cNvPr id="5" name="Image 4" descr="Cerastium erectum Coste.jpg"/>
          <p:cNvPicPr>
            <a:picLocks noChangeAspect="1"/>
          </p:cNvPicPr>
          <p:nvPr/>
        </p:nvPicPr>
        <p:blipFill>
          <a:blip r:embed="rId3" cstate="screen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0" y="188639"/>
            <a:ext cx="6083710" cy="669674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15805" y="334397"/>
            <a:ext cx="193591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b="1" dirty="0"/>
              <a:t>Capsule oblongue</a:t>
            </a:r>
          </a:p>
          <a:p>
            <a:pPr algn="ctr"/>
            <a:r>
              <a:rPr lang="fr-FR" b="1" dirty="0"/>
              <a:t>8 dents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0" y="4017838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Fleurs tétramères</a:t>
            </a:r>
          </a:p>
          <a:p>
            <a:r>
              <a:rPr lang="fr-FR" b="1" dirty="0"/>
              <a:t>Pétales &lt; sépales</a:t>
            </a:r>
          </a:p>
          <a:p>
            <a:r>
              <a:rPr lang="fr-FR" b="1" dirty="0"/>
              <a:t>4 styles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355976" y="5877272"/>
            <a:ext cx="146040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b="1" dirty="0"/>
              <a:t>Petite plante </a:t>
            </a:r>
          </a:p>
          <a:p>
            <a:r>
              <a:rPr lang="fr-FR" b="1" dirty="0"/>
              <a:t>dressée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 txBox="1">
            <a:spLocks/>
          </p:cNvSpPr>
          <p:nvPr/>
        </p:nvSpPr>
        <p:spPr>
          <a:xfrm>
            <a:off x="3563888" y="188640"/>
            <a:ext cx="3888432" cy="7920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2000" dirty="0"/>
              <a:t>1</a:t>
            </a:r>
            <a:r>
              <a:rPr kumimoji="0" lang="fr-FR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/1</a:t>
            </a:r>
            <a:endParaRPr kumimoji="0" lang="fr-FR" sz="20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2000" dirty="0"/>
              <a:t>Europe, Asie régions tempérées</a:t>
            </a:r>
            <a:endParaRPr kumimoji="0" lang="fr-FR" sz="20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3851920" y="1772816"/>
            <a:ext cx="5040560" cy="10081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2000" b="1" dirty="0"/>
              <a:t>P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lante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herbacée</a:t>
            </a:r>
            <a:r>
              <a:rPr lang="fr-FR" sz="2000" b="1" dirty="0"/>
              <a:t> </a:t>
            </a:r>
            <a:r>
              <a:rPr lang="fr-FR" sz="2000" b="1" dirty="0">
                <a:solidFill>
                  <a:srgbClr val="FF0000"/>
                </a:solidFill>
              </a:rPr>
              <a:t>vivace</a:t>
            </a:r>
            <a:r>
              <a:rPr lang="fr-FR" sz="2000" b="1" dirty="0"/>
              <a:t> 20-60 cm </a:t>
            </a:r>
            <a:r>
              <a:rPr kumimoji="0" lang="fr-FR" sz="20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diffuse pouvant devenir grimpante, vert clair à jaunâtre, </a:t>
            </a:r>
            <a:r>
              <a:rPr kumimoji="0" lang="fr-FR" sz="2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</a:rPr>
              <a:t>± </a:t>
            </a:r>
            <a:r>
              <a:rPr kumimoji="0" lang="fr-FR" sz="2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pubescente-glanduleuse</a:t>
            </a:r>
            <a:r>
              <a:rPr kumimoji="0" lang="fr-FR" sz="20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0" y="6550223"/>
            <a:ext cx="229293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dirty="0"/>
              <a:t>Franck Le Driant@</a:t>
            </a:r>
            <a:r>
              <a:rPr lang="fr-FR" sz="1400" dirty="0" err="1"/>
              <a:t>FloreAlpes</a:t>
            </a:r>
            <a:endParaRPr lang="fr-FR" sz="1400" dirty="0"/>
          </a:p>
        </p:txBody>
      </p:sp>
      <p:sp>
        <p:nvSpPr>
          <p:cNvPr id="7" name="ZoneTexte 6"/>
          <p:cNvSpPr txBox="1"/>
          <p:nvPr/>
        </p:nvSpPr>
        <p:spPr>
          <a:xfrm>
            <a:off x="107504" y="188640"/>
            <a:ext cx="3312368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i="1" dirty="0" err="1"/>
              <a:t>Myosoton</a:t>
            </a:r>
            <a:r>
              <a:rPr lang="fr-FR" sz="2400" b="1" i="1" dirty="0"/>
              <a:t> </a:t>
            </a:r>
            <a:r>
              <a:rPr lang="fr-FR" sz="2400" b="1" i="1" dirty="0" err="1"/>
              <a:t>aquaticum</a:t>
            </a:r>
            <a:r>
              <a:rPr lang="fr-FR" sz="2400" b="1" i="1" dirty="0"/>
              <a:t> </a:t>
            </a:r>
            <a:r>
              <a:rPr lang="fr-FR" sz="2400" b="1" dirty="0"/>
              <a:t>(1)</a:t>
            </a:r>
          </a:p>
        </p:txBody>
      </p:sp>
      <p:pic>
        <p:nvPicPr>
          <p:cNvPr id="8" name="Image 7" descr="Myosoton cart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48117" y="44624"/>
            <a:ext cx="1460387" cy="1368152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6801130" y="1218238"/>
            <a:ext cx="1587294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1600" b="1" i="1" dirty="0">
                <a:solidFill>
                  <a:srgbClr val="7030A0"/>
                </a:solidFill>
              </a:rPr>
              <a:t>Milieux humides</a:t>
            </a:r>
          </a:p>
        </p:txBody>
      </p:sp>
      <p:pic>
        <p:nvPicPr>
          <p:cNvPr id="10" name="Image 9" descr="Myosoton Franck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1124744"/>
            <a:ext cx="3602972" cy="5400600"/>
          </a:xfrm>
          <a:prstGeom prst="rect">
            <a:avLst/>
          </a:prstGeom>
        </p:spPr>
      </p:pic>
      <p:sp>
        <p:nvSpPr>
          <p:cNvPr id="11" name="Espace réservé du contenu 2"/>
          <p:cNvSpPr txBox="1">
            <a:spLocks/>
          </p:cNvSpPr>
          <p:nvPr/>
        </p:nvSpPr>
        <p:spPr>
          <a:xfrm>
            <a:off x="3851920" y="2924944"/>
            <a:ext cx="5040560" cy="129614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2000" b="1" dirty="0"/>
              <a:t>Tige quadrangulaire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Feuilles ovales</a:t>
            </a:r>
            <a:r>
              <a:rPr kumimoji="0" lang="fr-FR" sz="2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 peu en cœur à la base, les supérieures sessiles, les inférieures pétiolées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Image 11" descr="Myosoton Franck 2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0" y="4293096"/>
            <a:ext cx="3600400" cy="2365159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3707904" y="188640"/>
            <a:ext cx="4896544" cy="7920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2000" b="1" noProof="0" dirty="0">
                <a:solidFill>
                  <a:srgbClr val="FF0000"/>
                </a:solidFill>
              </a:rPr>
              <a:t>Cymes dichotomes </a:t>
            </a:r>
            <a:r>
              <a:rPr lang="fr-FR" sz="2000" b="1" noProof="0" dirty="0"/>
              <a:t>lâches glanduleuses  </a:t>
            </a:r>
            <a:r>
              <a:rPr lang="fr-FR" sz="2000" b="1" noProof="0" dirty="0">
                <a:solidFill>
                  <a:srgbClr val="FF0000"/>
                </a:solidFill>
              </a:rPr>
              <a:t>bractées foliacées  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>
          <a:xfrm>
            <a:off x="107504" y="1628800"/>
            <a:ext cx="4392488" cy="19442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2000" b="1" noProof="0" dirty="0"/>
              <a:t>F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leurs pentamères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5 sépales libres à marge scarieuse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000" b="1" dirty="0"/>
              <a:t>5 </a:t>
            </a:r>
            <a:r>
              <a:rPr lang="fr-FR" sz="2000" b="1" dirty="0">
                <a:solidFill>
                  <a:srgbClr val="FF0000"/>
                </a:solidFill>
              </a:rPr>
              <a:t>pétales </a:t>
            </a:r>
            <a:r>
              <a:rPr lang="fr-FR" sz="2000" b="1" dirty="0" err="1">
                <a:solidFill>
                  <a:srgbClr val="FF0000"/>
                </a:solidFill>
              </a:rPr>
              <a:t>biséqués</a:t>
            </a:r>
            <a:endParaRPr lang="fr-FR" sz="2000" b="1" dirty="0">
              <a:solidFill>
                <a:srgbClr val="FF0000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000" b="1" dirty="0"/>
              <a:t>5 X 2 étamines bleues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000" b="1" dirty="0"/>
              <a:t>Ovaire supère uniloculaire ; </a:t>
            </a:r>
            <a:r>
              <a:rPr lang="fr-FR" sz="2000" b="1" dirty="0">
                <a:solidFill>
                  <a:srgbClr val="FF0000"/>
                </a:solidFill>
              </a:rPr>
              <a:t>5 styles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79512" y="303039"/>
            <a:ext cx="3312368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i="1" dirty="0" err="1"/>
              <a:t>Myosoton</a:t>
            </a:r>
            <a:r>
              <a:rPr lang="fr-FR" sz="2400" b="1" i="1" dirty="0"/>
              <a:t> </a:t>
            </a:r>
            <a:r>
              <a:rPr lang="fr-FR" sz="2400" b="1" i="1" dirty="0" err="1"/>
              <a:t>aquaticum</a:t>
            </a:r>
            <a:r>
              <a:rPr lang="fr-FR" sz="2400" b="1" i="1" dirty="0"/>
              <a:t> </a:t>
            </a:r>
            <a:r>
              <a:rPr lang="fr-FR" sz="2400" b="1" dirty="0"/>
              <a:t>(2)</a:t>
            </a:r>
          </a:p>
        </p:txBody>
      </p:sp>
      <p:pic>
        <p:nvPicPr>
          <p:cNvPr id="6" name="Image 5" descr="Myosoton aquaticum Marie Portas.jpg"/>
          <p:cNvPicPr>
            <a:picLocks noChangeAspect="1"/>
          </p:cNvPicPr>
          <p:nvPr/>
        </p:nvPicPr>
        <p:blipFill>
          <a:blip r:embed="rId3" cstate="screen">
            <a:lum bright="-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80520" y="1340768"/>
            <a:ext cx="4355976" cy="4316312"/>
          </a:xfrm>
          <a:prstGeom prst="ellipse">
            <a:avLst/>
          </a:prstGeom>
        </p:spPr>
      </p:pic>
      <p:pic>
        <p:nvPicPr>
          <p:cNvPr id="7" name="Image 6" descr="Myosoton Liliane Roubaudi.jpg"/>
          <p:cNvPicPr>
            <a:picLocks noChangeAspect="1"/>
          </p:cNvPicPr>
          <p:nvPr/>
        </p:nvPicPr>
        <p:blipFill>
          <a:blip r:embed="rId4" cstate="screen">
            <a:lum bright="-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11760" y="4109864"/>
            <a:ext cx="2088232" cy="2748136"/>
          </a:xfrm>
          <a:prstGeom prst="round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7915035" y="5373216"/>
            <a:ext cx="112146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dirty="0"/>
              <a:t>Marie Portas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635896" y="6550223"/>
            <a:ext cx="136082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dirty="0"/>
              <a:t>Didier </a:t>
            </a:r>
            <a:r>
              <a:rPr lang="fr-FR" sz="1400" dirty="0" err="1"/>
              <a:t>Roubaudi</a:t>
            </a:r>
            <a:endParaRPr lang="fr-FR" sz="1400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107504" y="5661248"/>
            <a:ext cx="2376264" cy="5040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Capsule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fr-FR" sz="2000" b="1" noProof="0" dirty="0">
                <a:solidFill>
                  <a:srgbClr val="FF0000"/>
                </a:solidFill>
              </a:rPr>
              <a:t>10 dents</a:t>
            </a:r>
            <a:endParaRPr kumimoji="0" lang="fr-FR" sz="2000" b="1" i="0" u="none" strike="noStrike" kern="1200" cap="none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Myosoton dess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754318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796136" y="1340768"/>
            <a:ext cx="295232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1" dirty="0"/>
              <a:t>Feuilles inférieures pétiolées</a:t>
            </a:r>
          </a:p>
          <a:p>
            <a:r>
              <a:rPr lang="fr-FR" b="1" dirty="0"/>
              <a:t>Les supérieures sessiles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5796136" y="3212976"/>
            <a:ext cx="176567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b="1" dirty="0"/>
              <a:t>Pétales </a:t>
            </a:r>
            <a:r>
              <a:rPr lang="fr-FR" b="1" dirty="0" err="1"/>
              <a:t>biséqués</a:t>
            </a:r>
            <a:endParaRPr lang="fr-FR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5796136" y="4005064"/>
            <a:ext cx="89543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b="1" dirty="0"/>
              <a:t>5 styles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796136" y="4726885"/>
            <a:ext cx="100328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b="1" dirty="0"/>
              <a:t>Capsule </a:t>
            </a:r>
          </a:p>
          <a:p>
            <a:r>
              <a:rPr lang="fr-FR" b="1" dirty="0"/>
              <a:t>10 dents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796136" y="2339588"/>
            <a:ext cx="201622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1" dirty="0"/>
              <a:t>Bractées foliacées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5652120" y="260648"/>
            <a:ext cx="288032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i="1" dirty="0" err="1"/>
              <a:t>Myosoton</a:t>
            </a:r>
            <a:r>
              <a:rPr lang="fr-FR" sz="2400" b="1" i="1" dirty="0"/>
              <a:t> </a:t>
            </a:r>
            <a:r>
              <a:rPr lang="fr-FR" sz="2400" b="1" i="1" dirty="0" err="1"/>
              <a:t>aquaticum</a:t>
            </a:r>
            <a:endParaRPr lang="fr-FR" sz="2400" b="1" i="1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267744" y="251937"/>
            <a:ext cx="4975849" cy="584775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 err="1"/>
              <a:t>Caryophyllaceae</a:t>
            </a:r>
            <a:r>
              <a:rPr lang="fr-FR" sz="1600" b="1" dirty="0"/>
              <a:t> à feuilles non stipulées et sépales libres</a:t>
            </a:r>
          </a:p>
          <a:p>
            <a:pPr algn="ctr"/>
            <a:r>
              <a:rPr lang="fr-FR" sz="1600" b="1" dirty="0"/>
              <a:t>Pétales , si présents, à onglet rudimentaire ou nul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0" y="1124744"/>
          <a:ext cx="9144000" cy="549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05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93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24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924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200" dirty="0"/>
                        <a:t>Genres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Feuilles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Fleurs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Gynécées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Capsules 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i="1" dirty="0" err="1"/>
                        <a:t>Myosoton</a:t>
                      </a:r>
                      <a:endParaRPr lang="fr-FR" sz="1200" i="1" dirty="0"/>
                    </a:p>
                    <a:p>
                      <a:r>
                        <a:rPr lang="fr-FR" sz="1200" i="1" baseline="0" dirty="0" err="1"/>
                        <a:t>aquaticum</a:t>
                      </a:r>
                      <a:endParaRPr lang="fr-FR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aseline="0" dirty="0"/>
                        <a:t> Inférieures pétiolées, supérieures sessiles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Fleurs pentamères</a:t>
                      </a:r>
                    </a:p>
                    <a:p>
                      <a:r>
                        <a:rPr lang="fr-FR" sz="1200" dirty="0"/>
                        <a:t>Pétales </a:t>
                      </a:r>
                      <a:r>
                        <a:rPr lang="fr-FR" sz="1200" dirty="0" err="1"/>
                        <a:t>biséqués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5 styles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fr-FR" sz="1200" baseline="0" dirty="0">
                          <a:solidFill>
                            <a:schemeClr val="tx1"/>
                          </a:solidFill>
                        </a:rPr>
                        <a:t> dents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i="1" dirty="0"/>
                        <a:t>Cerastium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Ovales → linéaires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Fleurs pentamères (ou tétramères)</a:t>
                      </a:r>
                    </a:p>
                    <a:p>
                      <a:r>
                        <a:rPr lang="fr-FR" sz="1200" dirty="0"/>
                        <a:t>Pétales bilobés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5 styles (ou </a:t>
                      </a:r>
                      <a:r>
                        <a:rPr lang="fr-FR" sz="1200" baseline="0" dirty="0">
                          <a:solidFill>
                            <a:schemeClr val="tx1"/>
                          </a:solidFill>
                        </a:rPr>
                        <a:t>4, ou 3)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10 (ou 8, ou 6) dents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i="1" dirty="0"/>
                        <a:t>Sagina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Linéaires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Fleurs</a:t>
                      </a:r>
                      <a:r>
                        <a:rPr lang="fr-FR" sz="1200" baseline="0" dirty="0"/>
                        <a:t> solitaires, </a:t>
                      </a:r>
                      <a:r>
                        <a:rPr lang="fr-FR" sz="1200" dirty="0"/>
                        <a:t>pentamères ou tétramères</a:t>
                      </a:r>
                    </a:p>
                    <a:p>
                      <a:r>
                        <a:rPr lang="fr-FR" sz="1200" dirty="0"/>
                        <a:t>Pétales souvent</a:t>
                      </a:r>
                      <a:r>
                        <a:rPr lang="fr-FR" sz="1200" baseline="0" dirty="0"/>
                        <a:t> nuls ou réduits, entiers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5 ou 4 styles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5 ou 4 valves s’ouvrant jusqu’à la base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i="1" dirty="0" err="1"/>
                        <a:t>Moenchia</a:t>
                      </a:r>
                      <a:endParaRPr lang="fr-FR" sz="1200" i="1" dirty="0"/>
                    </a:p>
                    <a:p>
                      <a:r>
                        <a:rPr lang="fr-FR" sz="1200" i="1" dirty="0"/>
                        <a:t>M. </a:t>
                      </a:r>
                      <a:r>
                        <a:rPr lang="fr-FR" sz="1200" i="1" dirty="0" err="1"/>
                        <a:t>erecta</a:t>
                      </a:r>
                      <a:endParaRPr lang="fr-FR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Lancéolées-linéaires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Fleurs tétramères</a:t>
                      </a:r>
                    </a:p>
                    <a:p>
                      <a:r>
                        <a:rPr lang="fr-FR" sz="1200" dirty="0"/>
                        <a:t>Pétales</a:t>
                      </a:r>
                      <a:r>
                        <a:rPr lang="fr-FR" sz="1200" baseline="0" dirty="0"/>
                        <a:t> entiers &lt; sépales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4 styles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8</a:t>
                      </a:r>
                      <a:r>
                        <a:rPr lang="fr-FR" sz="1200" baseline="0" dirty="0">
                          <a:solidFill>
                            <a:schemeClr val="tx1"/>
                          </a:solidFill>
                        </a:rPr>
                        <a:t> dents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i="1" dirty="0" err="1"/>
                        <a:t>Stellaria</a:t>
                      </a:r>
                      <a:endParaRPr lang="fr-FR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Ovales ou cordées → linéaires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Sessiles ou pétiolées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Pétales bipartites à </a:t>
                      </a:r>
                      <a:r>
                        <a:rPr lang="fr-FR" sz="1200" dirty="0" err="1"/>
                        <a:t>biséqués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3 styles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6 valves</a:t>
                      </a:r>
                      <a:r>
                        <a:rPr lang="fr-FR" sz="1200" baseline="0" dirty="0">
                          <a:solidFill>
                            <a:schemeClr val="tx1"/>
                          </a:solidFill>
                        </a:rPr>
                        <a:t> profondes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i="1" dirty="0" err="1"/>
                        <a:t>Cherleria</a:t>
                      </a:r>
                      <a:endParaRPr lang="fr-FR" sz="1200" i="1" dirty="0"/>
                    </a:p>
                    <a:p>
                      <a:r>
                        <a:rPr lang="fr-FR" sz="1200" i="1" dirty="0" err="1"/>
                        <a:t>Facchinia</a:t>
                      </a:r>
                      <a:endParaRPr lang="fr-FR" sz="1200" i="1" dirty="0"/>
                    </a:p>
                    <a:p>
                      <a:r>
                        <a:rPr lang="fr-FR" sz="1200" i="1" dirty="0" err="1"/>
                        <a:t>Minuartia</a:t>
                      </a:r>
                      <a:endParaRPr lang="fr-FR" sz="1200" i="1" dirty="0"/>
                    </a:p>
                    <a:p>
                      <a:endParaRPr lang="fr-FR" sz="1200" i="1" dirty="0"/>
                    </a:p>
                    <a:p>
                      <a:r>
                        <a:rPr lang="fr-FR" sz="1200" i="1" dirty="0" err="1"/>
                        <a:t>Sabulina</a:t>
                      </a:r>
                      <a:r>
                        <a:rPr lang="fr-FR" sz="1200" i="1" baseline="0" dirty="0"/>
                        <a:t> </a:t>
                      </a:r>
                      <a:endParaRPr lang="fr-FR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Linéaires </a:t>
                      </a:r>
                    </a:p>
                    <a:p>
                      <a:r>
                        <a:rPr lang="fr-FR" sz="1200" i="1" dirty="0"/>
                        <a:t>Lancéolées</a:t>
                      </a:r>
                      <a:r>
                        <a:rPr lang="fr-FR" sz="1200" dirty="0"/>
                        <a:t> </a:t>
                      </a:r>
                    </a:p>
                    <a:p>
                      <a:r>
                        <a:rPr lang="fr-FR" sz="1200" dirty="0"/>
                        <a:t>Linéaires </a:t>
                      </a:r>
                    </a:p>
                    <a:p>
                      <a:endParaRPr lang="fr-FR" sz="1200" dirty="0"/>
                    </a:p>
                    <a:p>
                      <a:r>
                        <a:rPr lang="fr-FR" sz="1200" dirty="0"/>
                        <a:t>Linéaires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i="1" dirty="0"/>
                        <a:t>Sépales obtus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Sépales aigus ou acuminés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Sépales aigus ou acuminés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i="1" dirty="0" err="1"/>
                        <a:t>plurinervés</a:t>
                      </a:r>
                      <a:r>
                        <a:rPr lang="fr-FR" sz="1200" i="1" dirty="0"/>
                        <a:t> ou à base ligneuse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Sépales aigus ou acuminés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  <a:p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     3 styles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  <a:p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     3</a:t>
                      </a:r>
                      <a:r>
                        <a:rPr lang="fr-FR" sz="1200" baseline="0" dirty="0">
                          <a:solidFill>
                            <a:schemeClr val="tx1"/>
                          </a:solidFill>
                        </a:rPr>
                        <a:t> valves entières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i="1" dirty="0" err="1"/>
                        <a:t>Arenaria</a:t>
                      </a:r>
                      <a:endParaRPr lang="fr-FR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Linéaires → lancéolées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Pétales blancs entiers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3 styles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6 dents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i="1" dirty="0" err="1"/>
                        <a:t>Moehringia</a:t>
                      </a:r>
                      <a:endParaRPr lang="fr-FR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Ovales → linéaires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Fleurs tétramères ou pentamères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Pétales blancs entiers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2 ou 3 styles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4 ou 6 dents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i="1" dirty="0" err="1"/>
                        <a:t>Bufonia</a:t>
                      </a:r>
                      <a:r>
                        <a:rPr lang="fr-FR" sz="1200" i="1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Linéaires soudées en gaine</a:t>
                      </a:r>
                      <a:r>
                        <a:rPr lang="fr-FR" sz="1200" baseline="0" dirty="0"/>
                        <a:t> à leur base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Fleurs tétramères cryptiques</a:t>
                      </a:r>
                    </a:p>
                    <a:p>
                      <a:r>
                        <a:rPr lang="fr-FR" sz="1200" dirty="0"/>
                        <a:t>Sépales &gt; pétales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2 styles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2 valves entières</a:t>
                      </a:r>
                    </a:p>
                    <a:p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1 (2) graine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Parenthèse fermante 3"/>
          <p:cNvSpPr/>
          <p:nvPr/>
        </p:nvSpPr>
        <p:spPr>
          <a:xfrm>
            <a:off x="5580112" y="4437112"/>
            <a:ext cx="144016" cy="864096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Parenthèse fermante 4"/>
          <p:cNvSpPr/>
          <p:nvPr/>
        </p:nvSpPr>
        <p:spPr>
          <a:xfrm>
            <a:off x="7380312" y="4437112"/>
            <a:ext cx="144016" cy="864096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39552" y="221739"/>
            <a:ext cx="3312368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i="1" dirty="0" err="1"/>
              <a:t>Honckenya</a:t>
            </a:r>
            <a:r>
              <a:rPr lang="fr-FR" sz="2400" b="1" i="1" dirty="0"/>
              <a:t> </a:t>
            </a:r>
            <a:r>
              <a:rPr lang="fr-FR" sz="2400" b="1" i="1" dirty="0" err="1"/>
              <a:t>peploides</a:t>
            </a:r>
            <a:r>
              <a:rPr lang="fr-FR" sz="2400" b="1" i="1" dirty="0"/>
              <a:t> </a:t>
            </a:r>
          </a:p>
          <a:p>
            <a:pPr algn="ctr"/>
            <a:r>
              <a:rPr lang="fr-FR" sz="2400" b="1" dirty="0" err="1"/>
              <a:t>subsp</a:t>
            </a:r>
            <a:r>
              <a:rPr lang="fr-FR" sz="2400" b="1" i="1" dirty="0"/>
              <a:t>. </a:t>
            </a:r>
            <a:r>
              <a:rPr lang="fr-FR" sz="2400" b="1" i="1" dirty="0" err="1"/>
              <a:t>peploides</a:t>
            </a:r>
            <a:r>
              <a:rPr lang="fr-FR" sz="2400" b="1" i="1" dirty="0"/>
              <a:t> </a:t>
            </a:r>
            <a:r>
              <a:rPr lang="fr-FR" sz="2400" b="1" dirty="0"/>
              <a:t>(2)</a:t>
            </a:r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>
          <a:xfrm>
            <a:off x="251520" y="1916832"/>
            <a:ext cx="3816424" cy="1728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2000" b="1" dirty="0">
                <a:solidFill>
                  <a:srgbClr val="FF0000"/>
                </a:solidFill>
              </a:rPr>
              <a:t>Tiges couchées </a:t>
            </a:r>
            <a:r>
              <a:rPr lang="fr-FR" sz="2000" b="1" dirty="0"/>
              <a:t>dichotomes </a:t>
            </a:r>
            <a:r>
              <a:rPr lang="fr-FR" sz="2000" b="1" dirty="0">
                <a:solidFill>
                  <a:srgbClr val="FF0000"/>
                </a:solidFill>
              </a:rPr>
              <a:t>densément feuillées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Feuilles </a:t>
            </a:r>
            <a:r>
              <a:rPr lang="fr-FR" sz="2000" b="1" dirty="0"/>
              <a:t>opposées </a:t>
            </a:r>
            <a:r>
              <a:rPr lang="fr-FR" sz="2000" b="1" dirty="0">
                <a:solidFill>
                  <a:srgbClr val="FF0000"/>
                </a:solidFill>
              </a:rPr>
              <a:t>décussées charnues </a:t>
            </a:r>
            <a:r>
              <a:rPr lang="fr-FR" sz="2000" b="1" dirty="0"/>
              <a:t>ovales, à apex aigu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000" b="1" dirty="0"/>
              <a:t>Des rejets stériles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kumimoji="0" lang="fr-FR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Image 3" descr="Honckenia peploides Daniel Mathieu 3.png"/>
          <p:cNvPicPr>
            <a:picLocks noChangeAspect="1"/>
          </p:cNvPicPr>
          <p:nvPr/>
        </p:nvPicPr>
        <p:blipFill>
          <a:blip r:embed="rId3" cstate="screen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99992" y="0"/>
            <a:ext cx="4644008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419872" y="6550223"/>
            <a:ext cx="130991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dirty="0"/>
              <a:t>Daniel Mathieu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51520" y="188640"/>
            <a:ext cx="3312368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i="1" dirty="0" err="1"/>
              <a:t>Honckenya</a:t>
            </a:r>
            <a:r>
              <a:rPr lang="fr-FR" sz="2400" b="1" i="1" dirty="0"/>
              <a:t> </a:t>
            </a:r>
            <a:r>
              <a:rPr lang="fr-FR" sz="2400" b="1" i="1" dirty="0" err="1"/>
              <a:t>peploides</a:t>
            </a:r>
            <a:r>
              <a:rPr lang="fr-FR" sz="2400" b="1" i="1" dirty="0"/>
              <a:t> </a:t>
            </a:r>
          </a:p>
          <a:p>
            <a:pPr algn="ctr"/>
            <a:r>
              <a:rPr lang="fr-FR" sz="2400" b="1" dirty="0" err="1"/>
              <a:t>subsp</a:t>
            </a:r>
            <a:r>
              <a:rPr lang="fr-FR" sz="2400" b="1" i="1" dirty="0"/>
              <a:t>. </a:t>
            </a:r>
            <a:r>
              <a:rPr lang="fr-FR" sz="2400" b="1" i="1" dirty="0" err="1"/>
              <a:t>peploides</a:t>
            </a:r>
            <a:r>
              <a:rPr lang="fr-FR" sz="2400" b="1" i="1" dirty="0"/>
              <a:t> </a:t>
            </a:r>
            <a:r>
              <a:rPr lang="fr-FR" sz="2400" b="1" dirty="0"/>
              <a:t>(3)</a:t>
            </a:r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>
          <a:xfrm>
            <a:off x="4211960" y="260648"/>
            <a:ext cx="3888432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2000" b="1" noProof="0" dirty="0">
                <a:solidFill>
                  <a:srgbClr val="FF0000"/>
                </a:solidFill>
              </a:rPr>
              <a:t>Cymes dichotomes </a:t>
            </a:r>
            <a:r>
              <a:rPr lang="fr-FR" sz="2000" b="1" noProof="0" dirty="0"/>
              <a:t>"feuillées"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251520" y="1196752"/>
            <a:ext cx="4392488" cy="20162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2000" b="1" noProof="0" dirty="0"/>
              <a:t>F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leurs pentamères petites blanches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Hermaphrodites ou unisexuées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5 sépales</a:t>
            </a:r>
            <a:r>
              <a:rPr kumimoji="0" lang="fr-FR" sz="2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≈ </a:t>
            </a:r>
            <a:r>
              <a:rPr kumimoji="0" lang="fr-FR" sz="2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0-</a:t>
            </a:r>
            <a:r>
              <a:rPr lang="fr-FR" sz="2000" b="1" dirty="0">
                <a:solidFill>
                  <a:srgbClr val="FF0000"/>
                </a:solidFill>
              </a:rPr>
              <a:t>5 pétales entiers blancs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000" b="1" dirty="0"/>
              <a:t>5 X 2 étamines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000" b="1" dirty="0"/>
              <a:t>Ovaire supère uniloculaire ; </a:t>
            </a:r>
            <a:r>
              <a:rPr lang="fr-FR" sz="2000" b="1" dirty="0">
                <a:solidFill>
                  <a:srgbClr val="FF0000"/>
                </a:solidFill>
              </a:rPr>
              <a:t>3 styles</a:t>
            </a: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4139952" y="5445224"/>
            <a:ext cx="4896544" cy="129614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Capsule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fr-FR" sz="2000" b="1" noProof="0" dirty="0" err="1">
                <a:solidFill>
                  <a:srgbClr val="FF0000"/>
                </a:solidFill>
              </a:rPr>
              <a:t>subsphérique</a:t>
            </a:r>
            <a:r>
              <a:rPr lang="fr-FR" sz="2000" b="1" noProof="0" dirty="0"/>
              <a:t> &gt; calice </a:t>
            </a:r>
            <a:r>
              <a:rPr lang="fr-FR" sz="2000" b="1" noProof="0" dirty="0">
                <a:solidFill>
                  <a:srgbClr val="FF0000"/>
                </a:solidFill>
              </a:rPr>
              <a:t>charnue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000" b="1" i="0" u="none" strike="noStrike" kern="1200" cap="none" spc="0" normalizeH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Déhiscente par </a:t>
            </a:r>
            <a:r>
              <a:rPr kumimoji="0" lang="fr-FR" sz="2000" b="1" i="0" u="none" strike="noStrike" kern="1200" cap="none" spc="0" normalizeH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 valves entières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2000" b="1" noProof="0" dirty="0"/>
              <a:t>&lt; 10 </a:t>
            </a:r>
            <a:r>
              <a:rPr lang="fr-FR" sz="2000" b="1" noProof="0" dirty="0">
                <a:solidFill>
                  <a:srgbClr val="FF0000"/>
                </a:solidFill>
              </a:rPr>
              <a:t>graines</a:t>
            </a:r>
            <a:r>
              <a:rPr lang="fr-FR" sz="2000" b="1" noProof="0" dirty="0"/>
              <a:t> grosses </a:t>
            </a:r>
            <a:r>
              <a:rPr lang="fr-FR" sz="2000" b="1" noProof="0" dirty="0">
                <a:solidFill>
                  <a:srgbClr val="FF0000"/>
                </a:solidFill>
              </a:rPr>
              <a:t>pyriformes lisses</a:t>
            </a:r>
            <a:endParaRPr kumimoji="0" lang="fr-FR" sz="2000" b="1" i="0" u="none" strike="noStrike" kern="1200" cap="none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Image 6" descr="Honckenia peploides Marie-Reine Dubois.png"/>
          <p:cNvPicPr>
            <a:picLocks noChangeAspect="1"/>
          </p:cNvPicPr>
          <p:nvPr/>
        </p:nvPicPr>
        <p:blipFill>
          <a:blip r:embed="rId3" cstate="screen">
            <a:lum bright="-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04048" y="908720"/>
            <a:ext cx="4032448" cy="3888432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7513361" y="4653136"/>
            <a:ext cx="163063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dirty="0"/>
              <a:t>Marie-Reine Dubois</a:t>
            </a:r>
          </a:p>
        </p:txBody>
      </p:sp>
      <p:pic>
        <p:nvPicPr>
          <p:cNvPr id="9" name="Image 8" descr="Honckenia peploides Daniel Mathieu 2.png"/>
          <p:cNvPicPr>
            <a:picLocks noChangeAspect="1"/>
          </p:cNvPicPr>
          <p:nvPr/>
        </p:nvPicPr>
        <p:blipFill>
          <a:blip r:embed="rId4" cstate="screen">
            <a:lum bright="-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9552" y="3501008"/>
            <a:ext cx="3419872" cy="3108975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0" y="6550223"/>
            <a:ext cx="130991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dirty="0"/>
              <a:t>Daniel Mathieu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652120" y="260648"/>
            <a:ext cx="288032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i="1" dirty="0" err="1"/>
              <a:t>Honckenya</a:t>
            </a:r>
            <a:r>
              <a:rPr lang="fr-FR" sz="2400" b="1" i="1" dirty="0"/>
              <a:t> </a:t>
            </a:r>
            <a:r>
              <a:rPr lang="fr-FR" sz="2400" b="1" i="1" dirty="0" err="1"/>
              <a:t>peploides</a:t>
            </a:r>
            <a:endParaRPr lang="fr-FR" sz="2400" b="1" i="1" dirty="0"/>
          </a:p>
        </p:txBody>
      </p:sp>
      <p:pic>
        <p:nvPicPr>
          <p:cNvPr id="3" name="Image 2" descr="Honckenya_peploides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6512" y="0"/>
            <a:ext cx="4587774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796136" y="1558533"/>
            <a:ext cx="29523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1" dirty="0"/>
              <a:t>Feuilles sur 4 rangs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796136" y="3068960"/>
            <a:ext cx="194559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b="1" dirty="0" err="1"/>
              <a:t>Triécie</a:t>
            </a:r>
            <a:endParaRPr lang="fr-FR" b="1" dirty="0"/>
          </a:p>
          <a:p>
            <a:r>
              <a:rPr lang="fr-FR" b="1" dirty="0"/>
              <a:t>0-5 pétales entiers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5796136" y="4005064"/>
            <a:ext cx="89543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b="1" dirty="0"/>
              <a:t>3 styles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796136" y="4726885"/>
            <a:ext cx="175926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b="1" dirty="0"/>
              <a:t>Capsule charnue</a:t>
            </a:r>
          </a:p>
          <a:p>
            <a:r>
              <a:rPr lang="fr-FR" b="1" dirty="0"/>
              <a:t>3 valves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796136" y="2339588"/>
            <a:ext cx="201622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1" dirty="0"/>
              <a:t>Bractées foliacées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5796136" y="1052736"/>
            <a:ext cx="29523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1" dirty="0"/>
              <a:t>Plante littorale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 descr="carte Holosteum umbellatu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21486"/>
            <a:ext cx="1656184" cy="1551583"/>
          </a:xfrm>
          <a:prstGeom prst="rect">
            <a:avLst/>
          </a:prstGeom>
        </p:spPr>
      </p:pic>
      <p:sp>
        <p:nvSpPr>
          <p:cNvPr id="2" name="Espace réservé du contenu 2"/>
          <p:cNvSpPr txBox="1">
            <a:spLocks/>
          </p:cNvSpPr>
          <p:nvPr/>
        </p:nvSpPr>
        <p:spPr>
          <a:xfrm>
            <a:off x="467544" y="836712"/>
            <a:ext cx="2592288" cy="7920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2000" noProof="0" dirty="0"/>
              <a:t>2</a:t>
            </a:r>
            <a:r>
              <a:rPr kumimoji="0" lang="fr-FR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/3-7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2000" dirty="0" err="1"/>
              <a:t>Euryméditérranéen</a:t>
            </a:r>
            <a:endParaRPr kumimoji="0" lang="fr-FR" sz="20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>
          <a:xfrm>
            <a:off x="107504" y="1772816"/>
            <a:ext cx="5472608" cy="10801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2000" b="1" dirty="0">
                <a:solidFill>
                  <a:srgbClr val="FF0000"/>
                </a:solidFill>
              </a:rPr>
              <a:t>Plantes</a:t>
            </a:r>
            <a:r>
              <a:rPr lang="fr-FR" sz="2000" b="1" dirty="0"/>
              <a:t> herbacées </a:t>
            </a:r>
            <a:r>
              <a:rPr lang="fr-FR" sz="2000" b="1" dirty="0">
                <a:solidFill>
                  <a:srgbClr val="FF0000"/>
                </a:solidFill>
              </a:rPr>
              <a:t>annuelles</a:t>
            </a:r>
            <a:r>
              <a:rPr lang="fr-FR" sz="2000" b="1" dirty="0"/>
              <a:t> </a:t>
            </a:r>
            <a:r>
              <a:rPr lang="fr-FR" sz="2000" b="1" dirty="0">
                <a:solidFill>
                  <a:srgbClr val="FF0000"/>
                </a:solidFill>
              </a:rPr>
              <a:t>glauques</a:t>
            </a:r>
            <a:r>
              <a:rPr lang="fr-FR" sz="2000" b="1" dirty="0"/>
              <a:t> </a:t>
            </a:r>
            <a:r>
              <a:rPr lang="fr-FR" sz="2000" b="1" dirty="0">
                <a:solidFill>
                  <a:srgbClr val="FF0000"/>
                </a:solidFill>
              </a:rPr>
              <a:t>5-30 cm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dirty="0"/>
              <a:t>Tige glanduleuse (</a:t>
            </a:r>
            <a:r>
              <a:rPr lang="fr-FR" i="1" dirty="0"/>
              <a:t>H. </a:t>
            </a:r>
            <a:r>
              <a:rPr lang="fr-FR" i="1" dirty="0" err="1"/>
              <a:t>umbellatum</a:t>
            </a:r>
            <a:r>
              <a:rPr lang="fr-FR" dirty="0"/>
              <a:t>) ou glabre (</a:t>
            </a:r>
            <a:r>
              <a:rPr lang="fr-FR" i="1" dirty="0"/>
              <a:t>H. </a:t>
            </a:r>
            <a:r>
              <a:rPr lang="fr-FR" i="1" dirty="0" err="1"/>
              <a:t>breistrofferi</a:t>
            </a:r>
            <a:r>
              <a:rPr lang="fr-FR" dirty="0"/>
              <a:t>)</a:t>
            </a:r>
            <a:endParaRPr kumimoji="0" lang="fr-FR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07504" y="188640"/>
            <a:ext cx="3312368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Le genre </a:t>
            </a:r>
            <a:r>
              <a:rPr lang="fr-FR" sz="2400" b="1" i="1" dirty="0" err="1"/>
              <a:t>Holosteum</a:t>
            </a:r>
            <a:r>
              <a:rPr lang="fr-FR" sz="2400" b="1" i="1" dirty="0"/>
              <a:t> </a:t>
            </a:r>
            <a:r>
              <a:rPr lang="fr-FR" sz="2400" b="1" dirty="0"/>
              <a:t>(1)</a:t>
            </a:r>
            <a:endParaRPr lang="fr-FR" sz="2400" dirty="0"/>
          </a:p>
        </p:txBody>
      </p:sp>
      <p:sp>
        <p:nvSpPr>
          <p:cNvPr id="5" name="ZoneTexte 4"/>
          <p:cNvSpPr txBox="1"/>
          <p:nvPr/>
        </p:nvSpPr>
        <p:spPr>
          <a:xfrm>
            <a:off x="3851920" y="221739"/>
            <a:ext cx="928459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600" b="1" i="1" dirty="0">
                <a:solidFill>
                  <a:srgbClr val="7030A0"/>
                </a:solidFill>
              </a:rPr>
              <a:t>Friches </a:t>
            </a:r>
          </a:p>
          <a:p>
            <a:r>
              <a:rPr lang="fr-FR" sz="1600" b="1" i="1" dirty="0">
                <a:solidFill>
                  <a:srgbClr val="7030A0"/>
                </a:solidFill>
              </a:rPr>
              <a:t>Pelouses</a:t>
            </a:r>
          </a:p>
          <a:p>
            <a:r>
              <a:rPr lang="fr-FR" sz="1600" b="1" i="1" dirty="0">
                <a:solidFill>
                  <a:srgbClr val="7030A0"/>
                </a:solidFill>
              </a:rPr>
              <a:t>Cultures </a:t>
            </a:r>
          </a:p>
        </p:txBody>
      </p:sp>
      <p:pic>
        <p:nvPicPr>
          <p:cNvPr id="7" name="Image 6" descr="carte Holosteum breistroffer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52320" y="-5898"/>
            <a:ext cx="1656184" cy="1551583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6958417" y="1290246"/>
            <a:ext cx="1430007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600" b="1" i="1" dirty="0"/>
              <a:t>H. </a:t>
            </a:r>
            <a:r>
              <a:rPr lang="fr-FR" sz="1600" b="1" i="1" dirty="0" err="1"/>
              <a:t>breistrofferi</a:t>
            </a:r>
            <a:endParaRPr lang="fr-FR" sz="1600" b="1" i="1" dirty="0"/>
          </a:p>
        </p:txBody>
      </p:sp>
      <p:sp>
        <p:nvSpPr>
          <p:cNvPr id="10" name="ZoneTexte 9"/>
          <p:cNvSpPr txBox="1"/>
          <p:nvPr/>
        </p:nvSpPr>
        <p:spPr>
          <a:xfrm>
            <a:off x="4631526" y="1290246"/>
            <a:ext cx="145264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600" b="1" i="1" dirty="0"/>
              <a:t>H. </a:t>
            </a:r>
            <a:r>
              <a:rPr lang="fr-FR" sz="1600" b="1" i="1" dirty="0" err="1"/>
              <a:t>umbellatum</a:t>
            </a:r>
            <a:endParaRPr lang="fr-FR" sz="1600" b="1" i="1" dirty="0"/>
          </a:p>
        </p:txBody>
      </p:sp>
      <p:pic>
        <p:nvPicPr>
          <p:cNvPr id="11" name="Image 10" descr="DSCN0028.JPG"/>
          <p:cNvPicPr>
            <a:picLocks noChangeAspect="1"/>
          </p:cNvPicPr>
          <p:nvPr/>
        </p:nvPicPr>
        <p:blipFill>
          <a:blip r:embed="rId5" cstate="screen">
            <a:lum bright="-2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1097" y="1772816"/>
            <a:ext cx="3452903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Espace réservé du contenu 2"/>
          <p:cNvSpPr txBox="1">
            <a:spLocks/>
          </p:cNvSpPr>
          <p:nvPr/>
        </p:nvSpPr>
        <p:spPr>
          <a:xfrm>
            <a:off x="107504" y="2996952"/>
            <a:ext cx="5472608" cy="11521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2000" b="1" dirty="0">
                <a:solidFill>
                  <a:srgbClr val="FF0000"/>
                </a:solidFill>
              </a:rPr>
              <a:t>Feuilles</a:t>
            </a:r>
            <a:r>
              <a:rPr lang="fr-FR" sz="2000" b="1" dirty="0"/>
              <a:t> rosette basale + 2-3 paires caulinaires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Lancéolées-linéaires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2000" dirty="0"/>
              <a:t>Marges glanduleuses ou pas</a:t>
            </a:r>
            <a:endParaRPr kumimoji="0" lang="fr-FR" sz="200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292805" y="6550223"/>
            <a:ext cx="85119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dirty="0"/>
              <a:t>V. Guérin</a:t>
            </a:r>
          </a:p>
        </p:txBody>
      </p:sp>
      <p:pic>
        <p:nvPicPr>
          <p:cNvPr id="13" name="Image 12" descr="Holosteum Breistrofferi Franck 4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4293096"/>
            <a:ext cx="2988237" cy="2564904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5652120" y="1700808"/>
            <a:ext cx="145264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600" i="1" dirty="0"/>
              <a:t>H. </a:t>
            </a:r>
            <a:r>
              <a:rPr lang="fr-FR" sz="1600" i="1" dirty="0" err="1"/>
              <a:t>umbellatum</a:t>
            </a:r>
            <a:endParaRPr lang="fr-FR" sz="1600" i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1403649" y="4293096"/>
            <a:ext cx="1430007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600" i="1" dirty="0"/>
              <a:t>H. </a:t>
            </a:r>
            <a:r>
              <a:rPr lang="fr-FR" sz="1600" i="1" dirty="0" err="1"/>
              <a:t>breistrofferi</a:t>
            </a:r>
            <a:endParaRPr lang="fr-FR" sz="1600" i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0" y="6334780"/>
            <a:ext cx="1363963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dirty="0"/>
              <a:t>Franck Le Driant</a:t>
            </a:r>
          </a:p>
          <a:p>
            <a:r>
              <a:rPr lang="fr-FR" sz="1400" dirty="0"/>
              <a:t>@</a:t>
            </a:r>
            <a:r>
              <a:rPr lang="fr-FR" sz="1400" dirty="0" err="1"/>
              <a:t>FloreAlpes</a:t>
            </a:r>
            <a:endParaRPr lang="fr-FR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4096</TotalTime>
  <Words>3668</Words>
  <Application>Microsoft Office PowerPoint</Application>
  <PresentationFormat>Affichage à l'écran (4:3)</PresentationFormat>
  <Paragraphs>754</Paragraphs>
  <Slides>59</Slides>
  <Notes>44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59</vt:i4>
      </vt:variant>
    </vt:vector>
  </HeadingPairs>
  <TitlesOfParts>
    <vt:vector size="62" baseType="lpstr">
      <vt:lpstr>Arial</vt:lpstr>
      <vt:lpstr>Calibri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lecteur bactério</dc:creator>
  <cp:lastModifiedBy>jeanlucmacqueron@outlouk.fr</cp:lastModifiedBy>
  <cp:revision>298</cp:revision>
  <dcterms:created xsi:type="dcterms:W3CDTF">2023-05-15T17:32:06Z</dcterms:created>
  <dcterms:modified xsi:type="dcterms:W3CDTF">2023-09-28T09:26:57Z</dcterms:modified>
</cp:coreProperties>
</file>