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7"/>
  </p:notesMasterIdLst>
  <p:sldIdLst>
    <p:sldId id="256" r:id="rId2"/>
    <p:sldId id="291" r:id="rId3"/>
    <p:sldId id="307" r:id="rId4"/>
    <p:sldId id="308" r:id="rId5"/>
    <p:sldId id="309" r:id="rId6"/>
    <p:sldId id="310" r:id="rId7"/>
    <p:sldId id="312" r:id="rId8"/>
    <p:sldId id="313" r:id="rId9"/>
    <p:sldId id="314" r:id="rId10"/>
    <p:sldId id="311" r:id="rId11"/>
    <p:sldId id="315" r:id="rId12"/>
    <p:sldId id="316" r:id="rId13"/>
    <p:sldId id="317" r:id="rId14"/>
    <p:sldId id="367" r:id="rId15"/>
    <p:sldId id="318" r:id="rId16"/>
    <p:sldId id="320" r:id="rId17"/>
    <p:sldId id="321" r:id="rId18"/>
    <p:sldId id="322" r:id="rId19"/>
    <p:sldId id="323" r:id="rId20"/>
    <p:sldId id="325" r:id="rId21"/>
    <p:sldId id="326" r:id="rId22"/>
    <p:sldId id="327" r:id="rId23"/>
    <p:sldId id="328" r:id="rId24"/>
    <p:sldId id="330" r:id="rId25"/>
    <p:sldId id="331" r:id="rId26"/>
    <p:sldId id="332" r:id="rId27"/>
    <p:sldId id="333" r:id="rId28"/>
    <p:sldId id="345" r:id="rId29"/>
    <p:sldId id="346" r:id="rId30"/>
    <p:sldId id="347" r:id="rId31"/>
    <p:sldId id="348" r:id="rId32"/>
    <p:sldId id="350" r:id="rId33"/>
    <p:sldId id="351" r:id="rId34"/>
    <p:sldId id="352" r:id="rId35"/>
    <p:sldId id="353" r:id="rId36"/>
    <p:sldId id="335" r:id="rId37"/>
    <p:sldId id="336" r:id="rId38"/>
    <p:sldId id="337" r:id="rId39"/>
    <p:sldId id="338" r:id="rId40"/>
    <p:sldId id="359" r:id="rId41"/>
    <p:sldId id="360" r:id="rId42"/>
    <p:sldId id="361" r:id="rId43"/>
    <p:sldId id="362" r:id="rId44"/>
    <p:sldId id="363" r:id="rId45"/>
    <p:sldId id="364" r:id="rId46"/>
    <p:sldId id="365" r:id="rId47"/>
    <p:sldId id="366" r:id="rId48"/>
    <p:sldId id="340" r:id="rId49"/>
    <p:sldId id="341" r:id="rId50"/>
    <p:sldId id="342" r:id="rId51"/>
    <p:sldId id="343" r:id="rId52"/>
    <p:sldId id="355" r:id="rId53"/>
    <p:sldId id="356" r:id="rId54"/>
    <p:sldId id="357" r:id="rId55"/>
    <p:sldId id="358" r:id="rId56"/>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F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30BF868-BCEB-4EFD-9208-2A58F2991907}">
  <a:tblStyle styleId="{530BF868-BCEB-4EFD-9208-2A58F299190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838" autoAdjust="0"/>
  </p:normalViewPr>
  <p:slideViewPr>
    <p:cSldViewPr snapToGrid="0">
      <p:cViewPr varScale="1">
        <p:scale>
          <a:sx n="73" d="100"/>
          <a:sy n="73" d="100"/>
        </p:scale>
        <p:origin x="912"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79768" y="4715153"/>
            <a:ext cx="5438140" cy="4466987"/>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p: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Les fruits sont des baies polyspermes (tomate) ou des capsules</a:t>
            </a:r>
          </a:p>
          <a:p>
            <a:pPr marL="0" lvl="0" indent="0" algn="l" rtl="0">
              <a:spcBef>
                <a:spcPts val="0"/>
              </a:spcBef>
              <a:spcAft>
                <a:spcPts val="0"/>
              </a:spcAft>
              <a:buNone/>
            </a:pPr>
            <a:r>
              <a:rPr lang="fr-FR" b="1" dirty="0"/>
              <a:t>Septicide </a:t>
            </a:r>
            <a:r>
              <a:rPr lang="fr-FR" dirty="0"/>
              <a:t>: la déhiscence se fait par des fentes le long des lignes de suture des carpelles, qui se trouvent ainsi séparés</a:t>
            </a:r>
          </a:p>
          <a:p>
            <a:pPr marL="0" lvl="0" indent="0" algn="l" rtl="0">
              <a:spcBef>
                <a:spcPts val="0"/>
              </a:spcBef>
              <a:spcAft>
                <a:spcPts val="0"/>
              </a:spcAft>
              <a:buNone/>
            </a:pPr>
            <a:r>
              <a:rPr lang="fr-FR" b="1" dirty="0"/>
              <a:t>Pyxide</a:t>
            </a:r>
            <a:r>
              <a:rPr lang="fr-FR" dirty="0"/>
              <a:t> : capsule qui s'ouvre par déhiscence circulaire, le sommet de la capsule se détachant comme un couvercle (opercule), libérant les graines contenues dans le récipient basal (urne), qui peut comporter une ou plusieurs cavités. </a:t>
            </a:r>
          </a:p>
        </p:txBody>
      </p:sp>
    </p:spTree>
    <p:extLst>
      <p:ext uri="{BB962C8B-B14F-4D97-AF65-F5344CB8AC3E}">
        <p14:creationId xmlns:p14="http://schemas.microsoft.com/office/powerpoint/2010/main" val="3483902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80342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6359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158750" indent="0">
              <a:buNone/>
            </a:pPr>
            <a:r>
              <a:rPr lang="fr-FR" sz="1100" b="1" i="0" u="none" strike="noStrike" cap="none" baseline="0" dirty="0">
                <a:solidFill>
                  <a:srgbClr val="000000"/>
                </a:solidFill>
                <a:latin typeface="Arial"/>
                <a:ea typeface="Arial"/>
                <a:cs typeface="Arial"/>
                <a:sym typeface="Arial"/>
              </a:rPr>
              <a:t>Solanum </a:t>
            </a:r>
            <a:r>
              <a:rPr lang="fr-FR" sz="1100" b="1" i="0" u="none" strike="noStrike" cap="none" baseline="0" dirty="0" err="1">
                <a:solidFill>
                  <a:srgbClr val="000000"/>
                </a:solidFill>
                <a:latin typeface="Arial"/>
                <a:ea typeface="Arial"/>
                <a:cs typeface="Arial"/>
                <a:sym typeface="Arial"/>
              </a:rPr>
              <a:t>nigrum</a:t>
            </a:r>
            <a:r>
              <a:rPr lang="fr-FR" sz="1100" b="1" i="0" u="none" strike="noStrike" cap="none" baseline="0" dirty="0">
                <a:solidFill>
                  <a:srgbClr val="000000"/>
                </a:solidFill>
                <a:latin typeface="Arial"/>
                <a:ea typeface="Arial"/>
                <a:cs typeface="Arial"/>
                <a:sym typeface="Arial"/>
              </a:rPr>
              <a:t> </a:t>
            </a:r>
            <a:r>
              <a:rPr lang="fr-FR" sz="1100" b="0" i="0" u="none" strike="noStrike" cap="none" baseline="0" dirty="0">
                <a:solidFill>
                  <a:srgbClr val="000000"/>
                </a:solidFill>
                <a:latin typeface="Arial"/>
                <a:ea typeface="Arial"/>
                <a:cs typeface="Arial"/>
                <a:sym typeface="Arial"/>
              </a:rPr>
              <a:t>: Une succession de segments de sympode constitués chacun de deux préfeuilles et d'une inflorescence terminale avec « concrescence » de l'axe </a:t>
            </a:r>
            <a:r>
              <a:rPr lang="fr-FR" sz="1100" b="0" i="0" u="none" strike="noStrike" cap="none" baseline="0" dirty="0" err="1">
                <a:solidFill>
                  <a:srgbClr val="000000"/>
                </a:solidFill>
                <a:latin typeface="Arial"/>
                <a:ea typeface="Arial"/>
                <a:cs typeface="Arial"/>
                <a:sym typeface="Arial"/>
              </a:rPr>
              <a:t>inflorescentiel</a:t>
            </a:r>
            <a:r>
              <a:rPr lang="fr-FR" sz="1100" b="0" i="0" u="none" strike="noStrike" cap="none" baseline="0" dirty="0">
                <a:solidFill>
                  <a:srgbClr val="000000"/>
                </a:solidFill>
                <a:latin typeface="Arial"/>
                <a:ea typeface="Arial"/>
                <a:cs typeface="Arial"/>
                <a:sym typeface="Arial"/>
              </a:rPr>
              <a:t> et de la base du segment suivant du sympode.</a:t>
            </a:r>
          </a:p>
          <a:p>
            <a:pPr marL="158750" indent="0">
              <a:buNone/>
            </a:pPr>
            <a:r>
              <a:rPr lang="fr-FR" sz="1100" b="0" i="0" u="none" strike="noStrike" cap="none" baseline="0" dirty="0">
                <a:solidFill>
                  <a:srgbClr val="000000"/>
                </a:solidFill>
                <a:latin typeface="Arial"/>
                <a:cs typeface="Arial"/>
                <a:sym typeface="Arial"/>
              </a:rPr>
              <a:t>La concrescence (s</a:t>
            </a:r>
            <a:r>
              <a:rPr lang="fr-FR" dirty="0"/>
              <a:t>oudure  de deux organes végétaux)</a:t>
            </a:r>
            <a:r>
              <a:rPr lang="fr-FR" sz="1100" b="0" i="0" u="none" strike="noStrike" cap="none" baseline="0" dirty="0">
                <a:solidFill>
                  <a:srgbClr val="000000"/>
                </a:solidFill>
                <a:latin typeface="Arial"/>
                <a:cs typeface="Arial"/>
                <a:sym typeface="Arial"/>
              </a:rPr>
              <a:t> de l’axe </a:t>
            </a:r>
            <a:r>
              <a:rPr lang="fr-FR" sz="1100" b="0" i="0" u="none" strike="noStrike" cap="none" baseline="0" dirty="0" err="1">
                <a:solidFill>
                  <a:srgbClr val="000000"/>
                </a:solidFill>
                <a:latin typeface="Arial"/>
                <a:cs typeface="Arial"/>
                <a:sym typeface="Arial"/>
              </a:rPr>
              <a:t>inflorentiel</a:t>
            </a:r>
            <a:r>
              <a:rPr lang="fr-FR" sz="1100" b="0" i="0" u="none" strike="noStrike" cap="none" baseline="0" dirty="0">
                <a:solidFill>
                  <a:srgbClr val="000000"/>
                </a:solidFill>
                <a:latin typeface="Arial"/>
                <a:cs typeface="Arial"/>
                <a:sym typeface="Arial"/>
              </a:rPr>
              <a:t> et de la base du segment suivant peut donner l’impression d’avoir une ombelle ou un corymbe</a:t>
            </a:r>
            <a:endParaRPr dirty="0"/>
          </a:p>
        </p:txBody>
      </p:sp>
    </p:spTree>
    <p:extLst>
      <p:ext uri="{BB962C8B-B14F-4D97-AF65-F5344CB8AC3E}">
        <p14:creationId xmlns:p14="http://schemas.microsoft.com/office/powerpoint/2010/main" val="2240985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158750" indent="0">
              <a:buNone/>
            </a:pPr>
            <a:r>
              <a:rPr lang="fr-FR" b="1" dirty="0"/>
              <a:t>Corolle rotacée </a:t>
            </a:r>
            <a:r>
              <a:rPr lang="fr-FR" dirty="0"/>
              <a:t>: tube très court sur lequel sont insérés, plus ou moins à angle droit, de grands lobes simulant des rayons d’une roue. Ces lobes peuvent être soudés seulement à leur base ou complètement.</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505136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a:t>Couleur</a:t>
            </a:r>
            <a:r>
              <a:rPr lang="fr-FR" dirty="0"/>
              <a:t> : rouge, noir, orange, jaune, avec ou sans marbrures…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5015077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95312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25060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86194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On voit la </a:t>
            </a:r>
            <a:r>
              <a:rPr lang="fr-FR" b="1" dirty="0"/>
              <a:t>membrane translucide </a:t>
            </a:r>
            <a:r>
              <a:rPr lang="fr-FR" dirty="0"/>
              <a:t>qui réunit les dents du calice</a:t>
            </a:r>
            <a:endParaRPr dirty="0"/>
          </a:p>
        </p:txBody>
      </p:sp>
    </p:spTree>
    <p:extLst>
      <p:ext uri="{BB962C8B-B14F-4D97-AF65-F5344CB8AC3E}">
        <p14:creationId xmlns:p14="http://schemas.microsoft.com/office/powerpoint/2010/main" val="190995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Les Astéridées sont des </a:t>
            </a:r>
            <a:r>
              <a:rPr lang="fr-FR" b="1" dirty="0" err="1"/>
              <a:t>Triporées</a:t>
            </a:r>
            <a:r>
              <a:rPr lang="fr-FR" dirty="0"/>
              <a:t> (dicotylédones </a:t>
            </a:r>
            <a:r>
              <a:rPr lang="fr-FR" dirty="0" err="1"/>
              <a:t>triaperturés</a:t>
            </a:r>
            <a:r>
              <a:rPr lang="fr-FR" dirty="0"/>
              <a:t> = apparition des sépales, phénomène de </a:t>
            </a:r>
            <a:r>
              <a:rPr lang="fr-FR" dirty="0" err="1"/>
              <a:t>pentamérisation</a:t>
            </a:r>
            <a:r>
              <a:rPr lang="fr-FR" dirty="0"/>
              <a:t> de la fleur)</a:t>
            </a:r>
          </a:p>
          <a:p>
            <a:pPr marL="0" lvl="0" indent="0" algn="l" rtl="0">
              <a:spcBef>
                <a:spcPts val="0"/>
              </a:spcBef>
              <a:spcAft>
                <a:spcPts val="0"/>
              </a:spcAft>
              <a:buNone/>
            </a:pPr>
            <a:r>
              <a:rPr lang="fr-FR" b="1" dirty="0"/>
              <a:t>Caractéristique des Astéridées </a:t>
            </a:r>
            <a:r>
              <a:rPr lang="fr-FR" dirty="0"/>
              <a:t>:</a:t>
            </a:r>
          </a:p>
          <a:p>
            <a:pPr marL="171450" lvl="0" indent="-171450" algn="l" rtl="0">
              <a:spcBef>
                <a:spcPts val="0"/>
              </a:spcBef>
              <a:spcAft>
                <a:spcPts val="0"/>
              </a:spcAft>
              <a:buFontTx/>
              <a:buChar char="-"/>
            </a:pPr>
            <a:r>
              <a:rPr lang="fr-FR" dirty="0" err="1"/>
              <a:t>Triporées</a:t>
            </a:r>
            <a:r>
              <a:rPr lang="fr-FR" dirty="0"/>
              <a:t> à </a:t>
            </a:r>
            <a:r>
              <a:rPr lang="fr-FR" b="1" dirty="0"/>
              <a:t>pétales et carpelles soudés </a:t>
            </a:r>
            <a:r>
              <a:rPr lang="fr-FR" dirty="0"/>
              <a:t>:</a:t>
            </a:r>
          </a:p>
          <a:p>
            <a:pPr marL="628650" lvl="1" indent="-171450" algn="l" rtl="0">
              <a:spcBef>
                <a:spcPts val="0"/>
              </a:spcBef>
              <a:spcAft>
                <a:spcPts val="0"/>
              </a:spcAft>
              <a:buFontTx/>
              <a:buChar char="-"/>
            </a:pPr>
            <a:r>
              <a:rPr lang="fr-FR" dirty="0"/>
              <a:t>Meilleure protection des organes reproducteurs</a:t>
            </a:r>
          </a:p>
          <a:p>
            <a:pPr marL="628650" lvl="1" indent="-171450" algn="l" rtl="0">
              <a:spcBef>
                <a:spcPts val="0"/>
              </a:spcBef>
              <a:spcAft>
                <a:spcPts val="0"/>
              </a:spcAft>
              <a:buFontTx/>
              <a:buChar char="-"/>
            </a:pPr>
            <a:r>
              <a:rPr lang="fr-FR" dirty="0"/>
              <a:t>Meilleure adaptation à un type déterminé d’insecte pollinisateur</a:t>
            </a:r>
          </a:p>
          <a:p>
            <a:pPr marL="171450" lvl="0" indent="-171450" algn="l" rtl="0">
              <a:spcBef>
                <a:spcPts val="0"/>
              </a:spcBef>
              <a:spcAft>
                <a:spcPts val="0"/>
              </a:spcAft>
              <a:buFontTx/>
              <a:buChar char="-"/>
            </a:pPr>
            <a:r>
              <a:rPr lang="fr-FR" dirty="0"/>
              <a:t>Les </a:t>
            </a:r>
            <a:r>
              <a:rPr lang="fr-FR" b="1" dirty="0"/>
              <a:t>feuilles sont presque toujours simples et sans stipule</a:t>
            </a:r>
          </a:p>
        </p:txBody>
      </p:sp>
    </p:spTree>
    <p:extLst>
      <p:ext uri="{BB962C8B-B14F-4D97-AF65-F5344CB8AC3E}">
        <p14:creationId xmlns:p14="http://schemas.microsoft.com/office/powerpoint/2010/main" val="24747378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i="1" dirty="0"/>
              <a:t>Physalis </a:t>
            </a:r>
            <a:r>
              <a:rPr lang="fr-FR" b="1" i="1" dirty="0" err="1"/>
              <a:t>alkekengi</a:t>
            </a:r>
            <a:r>
              <a:rPr lang="fr-FR" b="1" i="1" dirty="0"/>
              <a:t> </a:t>
            </a:r>
            <a:r>
              <a:rPr lang="fr-FR" dirty="0"/>
              <a:t>est en voie de raréfaction en France</a:t>
            </a:r>
            <a:endParaRPr dirty="0"/>
          </a:p>
        </p:txBody>
      </p:sp>
    </p:spTree>
    <p:extLst>
      <p:ext uri="{BB962C8B-B14F-4D97-AF65-F5344CB8AC3E}">
        <p14:creationId xmlns:p14="http://schemas.microsoft.com/office/powerpoint/2010/main" val="33429667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42410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2548040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b="1" dirty="0"/>
              <a:t>Induvie</a:t>
            </a:r>
            <a:r>
              <a:rPr lang="fr-FR" dirty="0"/>
              <a:t> : organe de la fleur qui accompagne le fruit sans appartenir aux carpelles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993328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i="0" dirty="0"/>
              <a:t>thérophytes</a:t>
            </a:r>
            <a:r>
              <a:rPr lang="fr-FR" dirty="0"/>
              <a:t> : plantes annuelles</a:t>
            </a:r>
            <a:endParaRPr dirty="0"/>
          </a:p>
        </p:txBody>
      </p:sp>
    </p:spTree>
    <p:extLst>
      <p:ext uri="{BB962C8B-B14F-4D97-AF65-F5344CB8AC3E}">
        <p14:creationId xmlns:p14="http://schemas.microsoft.com/office/powerpoint/2010/main" val="447315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Beaucoup de genres vireux chez les Solanacées</a:t>
            </a:r>
            <a:endParaRPr dirty="0"/>
          </a:p>
        </p:txBody>
      </p:sp>
    </p:spTree>
    <p:extLst>
      <p:ext uri="{BB962C8B-B14F-4D97-AF65-F5344CB8AC3E}">
        <p14:creationId xmlns:p14="http://schemas.microsoft.com/office/powerpoint/2010/main" val="26472869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39837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Placentas</a:t>
            </a:r>
            <a:r>
              <a:rPr lang="fr-FR" dirty="0"/>
              <a:t> bien visibles</a:t>
            </a:r>
            <a:endParaRPr dirty="0"/>
          </a:p>
        </p:txBody>
      </p:sp>
    </p:spTree>
    <p:extLst>
      <p:ext uri="{BB962C8B-B14F-4D97-AF65-F5344CB8AC3E}">
        <p14:creationId xmlns:p14="http://schemas.microsoft.com/office/powerpoint/2010/main" val="1478081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63579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9329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Ordre des Solanales </a:t>
            </a:r>
            <a:r>
              <a:rPr lang="fr-FR" dirty="0"/>
              <a:t>: Espèces surtout tropicales avec de rares représentants dans nos régions.</a:t>
            </a:r>
          </a:p>
          <a:p>
            <a:pPr marL="0" lvl="0" indent="0" algn="l" rtl="0">
              <a:spcBef>
                <a:spcPts val="0"/>
              </a:spcBef>
              <a:spcAft>
                <a:spcPts val="0"/>
              </a:spcAft>
              <a:buNone/>
            </a:pPr>
            <a:r>
              <a:rPr lang="fr-FR" b="1" dirty="0"/>
              <a:t>Zygomorphie à peine esquissée </a:t>
            </a:r>
            <a:r>
              <a:rPr lang="fr-FR" dirty="0">
                <a:sym typeface="Wingdings" panose="05000000000000000000" pitchFamily="2" charset="2"/>
              </a:rPr>
              <a:t> la plupart des fleurs sont régulières et conservent leurs 5 étamines (pas de staminodes)</a:t>
            </a:r>
            <a:endParaRPr dirty="0"/>
          </a:p>
        </p:txBody>
      </p:sp>
    </p:spTree>
    <p:extLst>
      <p:ext uri="{BB962C8B-B14F-4D97-AF65-F5344CB8AC3E}">
        <p14:creationId xmlns:p14="http://schemas.microsoft.com/office/powerpoint/2010/main" val="34874265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Infundibuliforme</a:t>
            </a:r>
            <a:r>
              <a:rPr lang="fr-FR" dirty="0"/>
              <a:t> : en forme d’entonnoir</a:t>
            </a:r>
          </a:p>
          <a:p>
            <a:pPr marL="0" lvl="0" indent="0" algn="l" rtl="0">
              <a:spcBef>
                <a:spcPts val="0"/>
              </a:spcBef>
              <a:spcAft>
                <a:spcPts val="0"/>
              </a:spcAft>
              <a:buNone/>
            </a:pPr>
            <a:r>
              <a:rPr lang="fr-FR" dirty="0"/>
              <a:t>Particularité du Datura : Cyme bipare. On trouve des informations sur le fait qu’il s’agit d’inflorescences à une fleur aux embranchements de la plante.</a:t>
            </a:r>
          </a:p>
          <a:p>
            <a:pPr marL="0" lvl="0" indent="0" algn="l" rtl="0">
              <a:spcBef>
                <a:spcPts val="0"/>
              </a:spcBef>
              <a:spcAft>
                <a:spcPts val="0"/>
              </a:spcAft>
              <a:buNone/>
            </a:pPr>
            <a:r>
              <a:rPr lang="fr-FR" dirty="0"/>
              <a:t>Autre particularité : calice non marcescent.</a:t>
            </a:r>
          </a:p>
        </p:txBody>
      </p:sp>
    </p:spTree>
    <p:extLst>
      <p:ext uri="{BB962C8B-B14F-4D97-AF65-F5344CB8AC3E}">
        <p14:creationId xmlns:p14="http://schemas.microsoft.com/office/powerpoint/2010/main" val="4173122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Dorsale = loculicide</a:t>
            </a:r>
            <a:endParaRPr dirty="0"/>
          </a:p>
        </p:txBody>
      </p:sp>
    </p:spTree>
    <p:extLst>
      <p:ext uri="{BB962C8B-B14F-4D97-AF65-F5344CB8AC3E}">
        <p14:creationId xmlns:p14="http://schemas.microsoft.com/office/powerpoint/2010/main" val="14234666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76552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16125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212706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993074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74046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Vireux</a:t>
            </a:r>
            <a:r>
              <a:rPr lang="fr-FR" dirty="0"/>
              <a:t> : [En parlant de l'odeur de certaines plantes toxiques ou de la saveur d'un produit] Désagréable, puant, nauséabond.</a:t>
            </a:r>
          </a:p>
        </p:txBody>
      </p:sp>
    </p:spTree>
    <p:extLst>
      <p:ext uri="{BB962C8B-B14F-4D97-AF65-F5344CB8AC3E}">
        <p14:creationId xmlns:p14="http://schemas.microsoft.com/office/powerpoint/2010/main" val="2995583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En forme de cloche : campanulé</a:t>
            </a:r>
            <a:endParaRPr dirty="0"/>
          </a:p>
        </p:txBody>
      </p:sp>
    </p:spTree>
    <p:extLst>
      <p:ext uri="{BB962C8B-B14F-4D97-AF65-F5344CB8AC3E}">
        <p14:creationId xmlns:p14="http://schemas.microsoft.com/office/powerpoint/2010/main" val="20950356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Pyxide</a:t>
            </a:r>
            <a:r>
              <a:rPr lang="fr-FR" dirty="0"/>
              <a:t> : capsule dont la déhiscence délimite une boite contenant des graines et un couvercle</a:t>
            </a:r>
            <a:endParaRPr dirty="0"/>
          </a:p>
        </p:txBody>
      </p:sp>
    </p:spTree>
    <p:extLst>
      <p:ext uri="{BB962C8B-B14F-4D97-AF65-F5344CB8AC3E}">
        <p14:creationId xmlns:p14="http://schemas.microsoft.com/office/powerpoint/2010/main" val="1158041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158750" indent="0">
              <a:buNone/>
            </a:pPr>
            <a:r>
              <a:rPr lang="fr-FR" sz="1100" b="1" i="0" u="none" strike="noStrike" cap="none" dirty="0">
                <a:solidFill>
                  <a:srgbClr val="000000"/>
                </a:solidFill>
                <a:effectLst/>
                <a:latin typeface="Arial"/>
                <a:ea typeface="Arial"/>
                <a:cs typeface="Arial"/>
                <a:sym typeface="Arial"/>
              </a:rPr>
              <a:t>Alcaloïdes</a:t>
            </a:r>
            <a:r>
              <a:rPr lang="fr-FR" sz="1100" b="0" i="0" u="none" strike="noStrike" cap="none" dirty="0">
                <a:solidFill>
                  <a:srgbClr val="000000"/>
                </a:solidFill>
                <a:effectLst/>
                <a:latin typeface="Arial"/>
                <a:ea typeface="Arial"/>
                <a:cs typeface="Arial"/>
                <a:sym typeface="Arial"/>
              </a:rPr>
              <a:t> : atropine, hyoscyamine, nicotine, solanine, capsaïcine, scopolamine</a:t>
            </a:r>
          </a:p>
          <a:p>
            <a:pPr lvl="0"/>
            <a:r>
              <a:rPr lang="fr-FR" sz="1100" b="0" i="0" u="none" strike="noStrike" cap="none" dirty="0">
                <a:solidFill>
                  <a:srgbClr val="000000"/>
                </a:solidFill>
                <a:effectLst/>
                <a:latin typeface="Arial"/>
                <a:ea typeface="Arial"/>
                <a:cs typeface="Arial"/>
                <a:sym typeface="Arial"/>
              </a:rPr>
              <a:t>propriétés psychotropes</a:t>
            </a:r>
          </a:p>
          <a:p>
            <a:pPr lvl="0"/>
            <a:r>
              <a:rPr lang="fr-FR" sz="1100" b="0" i="0" u="none" strike="noStrike" cap="none" dirty="0">
                <a:solidFill>
                  <a:srgbClr val="000000"/>
                </a:solidFill>
                <a:effectLst/>
                <a:latin typeface="Arial"/>
                <a:ea typeface="Arial"/>
                <a:cs typeface="Arial"/>
                <a:sym typeface="Arial"/>
              </a:rPr>
              <a:t>toxicité de tout ou partie de la plante chez la plupart des espèces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910668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1283263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508098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Campanulée </a:t>
            </a:r>
            <a:r>
              <a:rPr lang="fr-FR" dirty="0"/>
              <a:t>: en cloche</a:t>
            </a:r>
          </a:p>
          <a:p>
            <a:pPr marL="0" lvl="0" indent="0" algn="l" rtl="0">
              <a:spcBef>
                <a:spcPts val="0"/>
              </a:spcBef>
              <a:spcAft>
                <a:spcPts val="0"/>
              </a:spcAft>
              <a:buNone/>
            </a:pPr>
            <a:r>
              <a:rPr lang="fr-FR" b="1" dirty="0"/>
              <a:t>Pubérulente</a:t>
            </a:r>
            <a:r>
              <a:rPr lang="fr-FR" dirty="0"/>
              <a:t> : faiblement et brièvement pubescent</a:t>
            </a:r>
            <a:endParaRPr dirty="0"/>
          </a:p>
        </p:txBody>
      </p:sp>
    </p:spTree>
    <p:extLst>
      <p:ext uri="{BB962C8B-B14F-4D97-AF65-F5344CB8AC3E}">
        <p14:creationId xmlns:p14="http://schemas.microsoft.com/office/powerpoint/2010/main" val="12747480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407959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987663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7457946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81429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06936511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080044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2731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158750" indent="0">
              <a:buNone/>
            </a:pPr>
            <a:r>
              <a:rPr lang="fr-FR" sz="1100" b="1" i="0" u="none" strike="noStrike" cap="none" dirty="0">
                <a:solidFill>
                  <a:srgbClr val="000000"/>
                </a:solidFill>
                <a:effectLst/>
                <a:latin typeface="Arial"/>
                <a:ea typeface="Arial"/>
                <a:cs typeface="Arial"/>
                <a:sym typeface="Arial"/>
              </a:rPr>
              <a:t>Sous-familles et tribus</a:t>
            </a:r>
          </a:p>
          <a:p>
            <a:pPr marL="158750" indent="0">
              <a:buNone/>
            </a:pPr>
            <a:r>
              <a:rPr lang="fr-FR" sz="1100" b="1" i="0" u="none" strike="noStrike" cap="none" dirty="0" err="1">
                <a:solidFill>
                  <a:srgbClr val="000000"/>
                </a:solidFill>
                <a:effectLst/>
                <a:latin typeface="Arial"/>
                <a:ea typeface="Arial"/>
                <a:cs typeface="Arial"/>
                <a:sym typeface="Arial"/>
              </a:rPr>
              <a:t>Cestroideae</a:t>
            </a:r>
            <a:r>
              <a:rPr lang="fr-FR" sz="1100" b="0" i="0" u="none" strike="noStrike" cap="none" dirty="0">
                <a:solidFill>
                  <a:srgbClr val="000000"/>
                </a:solidFill>
                <a:effectLst/>
                <a:latin typeface="Arial"/>
                <a:ea typeface="Arial"/>
                <a:cs typeface="Arial"/>
                <a:sym typeface="Arial"/>
              </a:rPr>
              <a:t> </a:t>
            </a:r>
          </a:p>
          <a:p>
            <a:r>
              <a:rPr lang="fr-FR" sz="1100" b="0" i="0" u="none" strike="noStrike" cap="none" dirty="0" err="1">
                <a:solidFill>
                  <a:srgbClr val="000000"/>
                </a:solidFill>
                <a:effectLst/>
                <a:latin typeface="Arial"/>
                <a:ea typeface="Arial"/>
                <a:cs typeface="Arial"/>
                <a:sym typeface="Arial"/>
              </a:rPr>
              <a:t>Cestreae</a:t>
            </a:r>
            <a:r>
              <a:rPr lang="fr-FR" sz="1100" b="0" i="0" u="none" strike="noStrike" cap="none" dirty="0">
                <a:solidFill>
                  <a:srgbClr val="000000"/>
                </a:solidFill>
                <a:effectLst/>
                <a:latin typeface="Arial"/>
                <a:ea typeface="Arial"/>
                <a:cs typeface="Arial"/>
                <a:sym typeface="Arial"/>
              </a:rPr>
              <a:t> : </a:t>
            </a:r>
            <a:r>
              <a:rPr lang="fr-FR" sz="1100" b="0" i="1" u="none" strike="noStrike" cap="none" dirty="0" err="1">
                <a:solidFill>
                  <a:srgbClr val="000000"/>
                </a:solidFill>
                <a:effectLst/>
                <a:latin typeface="Arial"/>
                <a:ea typeface="Arial"/>
                <a:cs typeface="Arial"/>
                <a:sym typeface="Arial"/>
              </a:rPr>
              <a:t>Cestrum</a:t>
            </a:r>
            <a:endParaRPr lang="fr-FR" sz="1100" b="0" i="0" u="none" strike="noStrike" cap="none" dirty="0">
              <a:solidFill>
                <a:srgbClr val="000000"/>
              </a:solidFill>
              <a:effectLst/>
              <a:latin typeface="Arial"/>
              <a:ea typeface="Arial"/>
              <a:cs typeface="Arial"/>
              <a:sym typeface="Arial"/>
            </a:endParaRPr>
          </a:p>
          <a:p>
            <a:r>
              <a:rPr lang="fr-FR" sz="1100" b="0" i="0" u="none" strike="noStrike" cap="none" dirty="0" err="1">
                <a:solidFill>
                  <a:srgbClr val="000000"/>
                </a:solidFill>
                <a:effectLst/>
                <a:latin typeface="Arial"/>
                <a:ea typeface="Arial"/>
                <a:cs typeface="Arial"/>
                <a:sym typeface="Arial"/>
              </a:rPr>
              <a:t>Nicotianeae</a:t>
            </a:r>
            <a:r>
              <a:rPr lang="fr-FR" sz="1100" b="0" i="0" u="none" strike="noStrike" cap="none" dirty="0">
                <a:solidFill>
                  <a:srgbClr val="000000"/>
                </a:solidFill>
                <a:effectLst/>
                <a:latin typeface="Arial"/>
                <a:ea typeface="Arial"/>
                <a:cs typeface="Arial"/>
                <a:sym typeface="Arial"/>
              </a:rPr>
              <a:t> : </a:t>
            </a:r>
            <a:r>
              <a:rPr lang="fr-FR" sz="1100" b="0" i="1" u="none" strike="noStrike" cap="none" dirty="0">
                <a:solidFill>
                  <a:srgbClr val="000000"/>
                </a:solidFill>
                <a:effectLst/>
                <a:latin typeface="Arial"/>
                <a:ea typeface="Arial"/>
                <a:cs typeface="Arial"/>
                <a:sym typeface="Arial"/>
              </a:rPr>
              <a:t>Nicotiana</a:t>
            </a:r>
            <a:endParaRPr lang="fr-FR" sz="1100" b="0" i="0" u="none" strike="noStrike" cap="none" dirty="0">
              <a:solidFill>
                <a:srgbClr val="000000"/>
              </a:solidFill>
              <a:effectLst/>
              <a:latin typeface="Arial"/>
              <a:ea typeface="Arial"/>
              <a:cs typeface="Arial"/>
              <a:sym typeface="Arial"/>
            </a:endParaRPr>
          </a:p>
          <a:p>
            <a:pPr marL="158750" indent="0">
              <a:buNone/>
            </a:pPr>
            <a:r>
              <a:rPr lang="fr-FR" sz="1100" b="1" i="0" u="none" strike="noStrike" cap="none" dirty="0" err="1">
                <a:solidFill>
                  <a:srgbClr val="000000"/>
                </a:solidFill>
                <a:effectLst/>
                <a:latin typeface="Arial"/>
                <a:ea typeface="Arial"/>
                <a:cs typeface="Arial"/>
                <a:sym typeface="Arial"/>
              </a:rPr>
              <a:t>Solenoideae</a:t>
            </a:r>
            <a:r>
              <a:rPr lang="fr-FR" sz="1100" b="0" i="0" u="none" strike="noStrike" cap="none" dirty="0">
                <a:solidFill>
                  <a:srgbClr val="000000"/>
                </a:solidFill>
                <a:effectLst/>
                <a:latin typeface="Arial"/>
                <a:ea typeface="Arial"/>
                <a:cs typeface="Arial"/>
                <a:sym typeface="Arial"/>
              </a:rPr>
              <a:t> </a:t>
            </a:r>
          </a:p>
          <a:p>
            <a:r>
              <a:rPr lang="fr-FR" sz="1100" b="0" i="0" u="none" strike="noStrike" cap="none" dirty="0" err="1">
                <a:solidFill>
                  <a:srgbClr val="000000"/>
                </a:solidFill>
                <a:effectLst/>
                <a:latin typeface="Arial"/>
                <a:ea typeface="Arial"/>
                <a:cs typeface="Arial"/>
                <a:sym typeface="Arial"/>
              </a:rPr>
              <a:t>Solaneae</a:t>
            </a:r>
            <a:r>
              <a:rPr lang="fr-FR" sz="1100" b="0" i="0" u="none" strike="noStrike" cap="none" dirty="0">
                <a:solidFill>
                  <a:srgbClr val="000000"/>
                </a:solidFill>
                <a:effectLst/>
                <a:latin typeface="Arial"/>
                <a:ea typeface="Arial"/>
                <a:cs typeface="Arial"/>
                <a:sym typeface="Arial"/>
              </a:rPr>
              <a:t> : </a:t>
            </a:r>
            <a:r>
              <a:rPr lang="fr-FR" sz="1100" b="0" i="1" u="none" strike="noStrike" cap="none" dirty="0">
                <a:solidFill>
                  <a:srgbClr val="000000"/>
                </a:solidFill>
                <a:effectLst/>
                <a:latin typeface="Arial"/>
                <a:ea typeface="Arial"/>
                <a:cs typeface="Arial"/>
                <a:sym typeface="Arial"/>
              </a:rPr>
              <a:t>Solanum</a:t>
            </a:r>
            <a:r>
              <a:rPr lang="fr-FR" sz="1100" b="0" i="0" u="none" strike="noStrike" cap="none" dirty="0">
                <a:solidFill>
                  <a:srgbClr val="000000"/>
                </a:solidFill>
                <a:effectLst/>
                <a:latin typeface="Arial"/>
                <a:ea typeface="Arial"/>
                <a:cs typeface="Arial"/>
                <a:sym typeface="Arial"/>
              </a:rPr>
              <a:t>, </a:t>
            </a:r>
            <a:r>
              <a:rPr lang="fr-FR" sz="1100" b="0" i="1" u="none" strike="noStrike" cap="none" dirty="0" err="1">
                <a:solidFill>
                  <a:srgbClr val="000000"/>
                </a:solidFill>
                <a:effectLst/>
                <a:latin typeface="Arial"/>
                <a:ea typeface="Arial"/>
                <a:cs typeface="Arial"/>
                <a:sym typeface="Arial"/>
              </a:rPr>
              <a:t>Lycianthes</a:t>
            </a:r>
            <a:r>
              <a:rPr lang="fr-FR" sz="1100" b="0" i="0" u="none" strike="noStrike" cap="none" dirty="0">
                <a:solidFill>
                  <a:srgbClr val="000000"/>
                </a:solidFill>
                <a:effectLst/>
                <a:latin typeface="Arial"/>
                <a:ea typeface="Arial"/>
                <a:cs typeface="Arial"/>
                <a:sym typeface="Arial"/>
              </a:rPr>
              <a:t>, </a:t>
            </a:r>
            <a:r>
              <a:rPr lang="fr-FR" sz="1100" b="0" i="1" u="none" strike="noStrike" cap="none" dirty="0">
                <a:solidFill>
                  <a:srgbClr val="000000"/>
                </a:solidFill>
                <a:effectLst/>
                <a:latin typeface="Arial"/>
                <a:ea typeface="Arial"/>
                <a:cs typeface="Arial"/>
                <a:sym typeface="Arial"/>
              </a:rPr>
              <a:t>Physalis</a:t>
            </a:r>
            <a:endParaRPr lang="fr-FR" sz="1100" b="0" i="0" u="none" strike="noStrike" cap="none" dirty="0">
              <a:solidFill>
                <a:srgbClr val="000000"/>
              </a:solidFill>
              <a:effectLst/>
              <a:latin typeface="Arial"/>
              <a:ea typeface="Arial"/>
              <a:cs typeface="Arial"/>
              <a:sym typeface="Arial"/>
            </a:endParaRPr>
          </a:p>
          <a:p>
            <a:r>
              <a:rPr lang="fr-FR" sz="1100" b="0" i="0" u="none" strike="noStrike" cap="none" dirty="0" err="1">
                <a:solidFill>
                  <a:srgbClr val="000000"/>
                </a:solidFill>
                <a:effectLst/>
                <a:latin typeface="Arial"/>
                <a:ea typeface="Arial"/>
                <a:cs typeface="Arial"/>
                <a:sym typeface="Arial"/>
              </a:rPr>
              <a:t>Datureae</a:t>
            </a:r>
            <a:r>
              <a:rPr lang="fr-FR" sz="1100" b="0" i="0" u="none" strike="noStrike" cap="none" dirty="0">
                <a:solidFill>
                  <a:srgbClr val="000000"/>
                </a:solidFill>
                <a:effectLst/>
                <a:latin typeface="Arial"/>
                <a:ea typeface="Arial"/>
                <a:cs typeface="Arial"/>
                <a:sym typeface="Arial"/>
              </a:rPr>
              <a:t> : </a:t>
            </a:r>
            <a:r>
              <a:rPr lang="fr-FR" sz="1100" b="0" i="1" u="none" strike="noStrike" cap="none" dirty="0">
                <a:solidFill>
                  <a:srgbClr val="000000"/>
                </a:solidFill>
                <a:effectLst/>
                <a:latin typeface="Arial"/>
                <a:ea typeface="Arial"/>
                <a:cs typeface="Arial"/>
                <a:sym typeface="Arial"/>
              </a:rPr>
              <a:t>Datura</a:t>
            </a:r>
            <a:endParaRPr lang="fr-FR" sz="1100" b="0" i="0" u="none" strike="noStrike" cap="none" dirty="0">
              <a:solidFill>
                <a:srgbClr val="000000"/>
              </a:solidFill>
              <a:effectLst/>
              <a:latin typeface="Arial"/>
              <a:ea typeface="Arial"/>
              <a:cs typeface="Arial"/>
              <a:sym typeface="Arial"/>
            </a:endParaRPr>
          </a:p>
          <a:p>
            <a:r>
              <a:rPr lang="fr-FR" sz="1100" b="0" i="0" u="none" strike="noStrike" cap="none" dirty="0" err="1">
                <a:solidFill>
                  <a:srgbClr val="000000"/>
                </a:solidFill>
                <a:effectLst/>
                <a:latin typeface="Arial"/>
                <a:ea typeface="Arial"/>
                <a:cs typeface="Arial"/>
                <a:sym typeface="Arial"/>
              </a:rPr>
              <a:t>Jaboroseae</a:t>
            </a:r>
            <a:r>
              <a:rPr lang="fr-FR" sz="1100" b="0" i="0" u="none" strike="noStrike" cap="none" dirty="0">
                <a:solidFill>
                  <a:srgbClr val="000000"/>
                </a:solidFill>
                <a:effectLst/>
                <a:latin typeface="Arial"/>
                <a:ea typeface="Arial"/>
                <a:cs typeface="Arial"/>
                <a:sym typeface="Arial"/>
              </a:rPr>
              <a:t> : </a:t>
            </a:r>
            <a:r>
              <a:rPr lang="fr-FR" sz="1100" b="0" i="1" u="none" strike="noStrike" cap="none" dirty="0" err="1">
                <a:solidFill>
                  <a:srgbClr val="000000"/>
                </a:solidFill>
                <a:effectLst/>
                <a:latin typeface="Arial"/>
                <a:ea typeface="Arial"/>
                <a:cs typeface="Arial"/>
                <a:sym typeface="Arial"/>
              </a:rPr>
              <a:t>Salpichroa</a:t>
            </a:r>
            <a:endParaRPr lang="fr-FR" sz="1100" b="0" i="0" u="none" strike="noStrike" cap="none" dirty="0">
              <a:solidFill>
                <a:srgbClr val="000000"/>
              </a:solidFill>
              <a:effectLst/>
              <a:latin typeface="Arial"/>
              <a:ea typeface="Arial"/>
              <a:cs typeface="Arial"/>
              <a:sym typeface="Arial"/>
            </a:endParaRPr>
          </a:p>
          <a:p>
            <a:r>
              <a:rPr lang="fr-FR" sz="1100" b="0" i="0" u="none" strike="noStrike" cap="none" dirty="0" err="1">
                <a:solidFill>
                  <a:srgbClr val="000000"/>
                </a:solidFill>
                <a:effectLst/>
                <a:latin typeface="Arial"/>
                <a:ea typeface="Arial"/>
                <a:cs typeface="Arial"/>
                <a:sym typeface="Arial"/>
              </a:rPr>
              <a:t>Lycieae</a:t>
            </a:r>
            <a:r>
              <a:rPr lang="fr-FR" sz="1100" b="0" i="0" u="none" strike="noStrike" cap="none" dirty="0">
                <a:solidFill>
                  <a:srgbClr val="000000"/>
                </a:solidFill>
                <a:effectLst/>
                <a:latin typeface="Arial"/>
                <a:ea typeface="Arial"/>
                <a:cs typeface="Arial"/>
                <a:sym typeface="Arial"/>
              </a:rPr>
              <a:t> : </a:t>
            </a:r>
            <a:r>
              <a:rPr lang="fr-FR" sz="1100" b="0" i="1" u="none" strike="noStrike" cap="none" dirty="0" err="1">
                <a:solidFill>
                  <a:srgbClr val="000000"/>
                </a:solidFill>
                <a:effectLst/>
                <a:latin typeface="Arial"/>
                <a:ea typeface="Arial"/>
                <a:cs typeface="Arial"/>
                <a:sym typeface="Arial"/>
              </a:rPr>
              <a:t>Lycium</a:t>
            </a:r>
            <a:r>
              <a:rPr lang="fr-FR" sz="1100" b="0" i="0" u="none" strike="noStrike" cap="none" dirty="0">
                <a:solidFill>
                  <a:srgbClr val="000000"/>
                </a:solidFill>
                <a:effectLst/>
                <a:latin typeface="Arial"/>
                <a:ea typeface="Arial"/>
                <a:cs typeface="Arial"/>
                <a:sym typeface="Arial"/>
              </a:rPr>
              <a:t> </a:t>
            </a:r>
          </a:p>
          <a:p>
            <a:r>
              <a:rPr lang="fr-FR" sz="1100" b="0" i="0" u="none" strike="noStrike" cap="none" dirty="0" err="1">
                <a:solidFill>
                  <a:srgbClr val="000000"/>
                </a:solidFill>
                <a:effectLst/>
                <a:latin typeface="Arial"/>
                <a:ea typeface="Arial"/>
                <a:cs typeface="Arial"/>
                <a:sym typeface="Arial"/>
              </a:rPr>
              <a:t>Nicandreae</a:t>
            </a:r>
            <a:r>
              <a:rPr lang="fr-FR" sz="1100" b="0" i="0" u="none" strike="noStrike" cap="none" dirty="0">
                <a:solidFill>
                  <a:srgbClr val="000000"/>
                </a:solidFill>
                <a:effectLst/>
                <a:latin typeface="Arial"/>
                <a:ea typeface="Arial"/>
                <a:cs typeface="Arial"/>
                <a:sym typeface="Arial"/>
              </a:rPr>
              <a:t> : </a:t>
            </a:r>
            <a:r>
              <a:rPr lang="fr-FR" sz="1100" b="0" i="1" u="none" strike="noStrike" cap="none" dirty="0" err="1">
                <a:solidFill>
                  <a:srgbClr val="000000"/>
                </a:solidFill>
                <a:effectLst/>
                <a:latin typeface="Arial"/>
                <a:ea typeface="Arial"/>
                <a:cs typeface="Arial"/>
                <a:sym typeface="Arial"/>
              </a:rPr>
              <a:t>Nicandra</a:t>
            </a:r>
            <a:endParaRPr lang="fr-FR" sz="1100" b="0" i="0" u="none" strike="noStrike" cap="none" dirty="0">
              <a:solidFill>
                <a:srgbClr val="000000"/>
              </a:solidFill>
              <a:effectLst/>
              <a:latin typeface="Arial"/>
              <a:ea typeface="Arial"/>
              <a:cs typeface="Arial"/>
              <a:sym typeface="Arial"/>
            </a:endParaRPr>
          </a:p>
          <a:p>
            <a:r>
              <a:rPr lang="fr-FR" sz="1100" b="0" i="0" u="none" strike="noStrike" cap="none" dirty="0" err="1">
                <a:solidFill>
                  <a:srgbClr val="000000"/>
                </a:solidFill>
                <a:effectLst/>
                <a:latin typeface="Arial"/>
                <a:ea typeface="Arial"/>
                <a:cs typeface="Arial"/>
                <a:sym typeface="Arial"/>
              </a:rPr>
              <a:t>Hyoscyameae</a:t>
            </a:r>
            <a:r>
              <a:rPr lang="fr-FR" sz="1100" b="0" i="0" u="none" strike="noStrike" cap="none" dirty="0">
                <a:solidFill>
                  <a:srgbClr val="000000"/>
                </a:solidFill>
                <a:effectLst/>
                <a:latin typeface="Arial"/>
                <a:ea typeface="Arial"/>
                <a:cs typeface="Arial"/>
                <a:sym typeface="Arial"/>
              </a:rPr>
              <a:t> : </a:t>
            </a:r>
            <a:r>
              <a:rPr lang="fr-FR" sz="1100" b="0" i="1" u="none" strike="noStrike" cap="none" dirty="0" err="1">
                <a:solidFill>
                  <a:srgbClr val="000000"/>
                </a:solidFill>
                <a:effectLst/>
                <a:latin typeface="Arial"/>
                <a:ea typeface="Arial"/>
                <a:cs typeface="Arial"/>
                <a:sym typeface="Arial"/>
              </a:rPr>
              <a:t>Hyoscyamus</a:t>
            </a:r>
            <a:r>
              <a:rPr lang="fr-FR" sz="1100" b="0" i="1" u="none" strike="noStrike" cap="none" dirty="0">
                <a:solidFill>
                  <a:srgbClr val="000000"/>
                </a:solidFill>
                <a:effectLst/>
                <a:latin typeface="Arial"/>
                <a:ea typeface="Arial"/>
                <a:cs typeface="Arial"/>
                <a:sym typeface="Arial"/>
              </a:rPr>
              <a:t>, Atropa</a:t>
            </a:r>
            <a:endParaRPr lang="fr-FR" sz="1100" b="0" i="0" u="none" strike="noStrike" cap="none" dirty="0">
              <a:solidFill>
                <a:srgbClr val="000000"/>
              </a:solidFill>
              <a:effectLst/>
              <a:latin typeface="Arial"/>
              <a:ea typeface="Arial"/>
              <a:cs typeface="Arial"/>
              <a:sym typeface="Arial"/>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34491441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4760250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Septicide</a:t>
            </a:r>
            <a:r>
              <a:rPr lang="fr-FR" dirty="0"/>
              <a:t> : qualifie une capsule qui s’ouvre au niveau des sutures placentaires</a:t>
            </a:r>
            <a:endParaRPr dirty="0"/>
          </a:p>
        </p:txBody>
      </p:sp>
    </p:spTree>
    <p:extLst>
      <p:ext uri="{BB962C8B-B14F-4D97-AF65-F5344CB8AC3E}">
        <p14:creationId xmlns:p14="http://schemas.microsoft.com/office/powerpoint/2010/main" val="339348495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4085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870088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83251598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8631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04086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Ramifications sympodiales </a:t>
            </a:r>
            <a:r>
              <a:rPr lang="fr-FR" dirty="0"/>
              <a:t>: inflorescence définie de type cyme avec avortement d’une des deux branches </a:t>
            </a:r>
            <a:r>
              <a:rPr lang="fr-FR" dirty="0">
                <a:sym typeface="Wingdings" panose="05000000000000000000" pitchFamily="2" charset="2"/>
              </a:rPr>
              <a:t> cyme unipare.</a:t>
            </a:r>
          </a:p>
          <a:p>
            <a:pPr marL="0" lvl="0" indent="0" algn="l" rtl="0">
              <a:spcBef>
                <a:spcPts val="0"/>
              </a:spcBef>
              <a:spcAft>
                <a:spcPts val="0"/>
              </a:spcAft>
              <a:buNone/>
            </a:pPr>
            <a:r>
              <a:rPr lang="fr-FR" dirty="0">
                <a:sym typeface="Wingdings" panose="05000000000000000000" pitchFamily="2" charset="2"/>
              </a:rPr>
              <a:t>Il s’agit de cymes bipares à l’origine qui sont devenues unipares</a:t>
            </a:r>
            <a:endParaRPr dirty="0"/>
          </a:p>
        </p:txBody>
      </p:sp>
    </p:spTree>
    <p:extLst>
      <p:ext uri="{BB962C8B-B14F-4D97-AF65-F5344CB8AC3E}">
        <p14:creationId xmlns:p14="http://schemas.microsoft.com/office/powerpoint/2010/main" val="96516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b="1" dirty="0"/>
              <a:t>Calice marcescent </a:t>
            </a:r>
            <a:r>
              <a:rPr lang="fr-FR" dirty="0"/>
              <a:t>: organe qui, après son flétrissement, demeure </a:t>
            </a:r>
            <a:r>
              <a:rPr lang="fr-FR" dirty="0" err="1"/>
              <a:t>désséché</a:t>
            </a:r>
            <a:r>
              <a:rPr lang="fr-FR" dirty="0"/>
              <a:t> sur la plante</a:t>
            </a:r>
          </a:p>
          <a:p>
            <a:pPr marL="0" lvl="0" indent="0" algn="l" rtl="0">
              <a:spcBef>
                <a:spcPts val="0"/>
              </a:spcBef>
              <a:spcAft>
                <a:spcPts val="0"/>
              </a:spcAft>
              <a:buNone/>
            </a:pPr>
            <a:r>
              <a:rPr lang="fr-FR" dirty="0"/>
              <a:t>Corolle </a:t>
            </a:r>
          </a:p>
          <a:p>
            <a:pPr marL="171450" lvl="0" indent="-171450" algn="l" rtl="0">
              <a:spcBef>
                <a:spcPts val="0"/>
              </a:spcBef>
              <a:spcAft>
                <a:spcPts val="0"/>
              </a:spcAft>
            </a:pPr>
            <a:r>
              <a:rPr lang="fr-FR" b="1" dirty="0"/>
              <a:t>rotacée</a:t>
            </a:r>
            <a:r>
              <a:rPr lang="fr-FR" dirty="0"/>
              <a:t> (en forme de roue)</a:t>
            </a:r>
          </a:p>
          <a:p>
            <a:pPr marL="171450" lvl="0" indent="-171450" algn="l" rtl="0">
              <a:spcBef>
                <a:spcPts val="0"/>
              </a:spcBef>
              <a:spcAft>
                <a:spcPts val="0"/>
              </a:spcAft>
            </a:pPr>
            <a:r>
              <a:rPr lang="fr-FR" b="1" dirty="0"/>
              <a:t>en tube  </a:t>
            </a:r>
            <a:r>
              <a:rPr lang="fr-FR" dirty="0"/>
              <a:t>:</a:t>
            </a:r>
          </a:p>
          <a:p>
            <a:pPr marL="171450" lvl="0" indent="-171450" algn="l" rtl="0">
              <a:spcBef>
                <a:spcPts val="0"/>
              </a:spcBef>
              <a:spcAft>
                <a:spcPts val="0"/>
              </a:spcAft>
              <a:buFontTx/>
              <a:buChar char="-"/>
            </a:pPr>
            <a:r>
              <a:rPr lang="fr-FR" b="1" dirty="0"/>
              <a:t>Infundibuliforme</a:t>
            </a:r>
            <a:r>
              <a:rPr lang="fr-FR" dirty="0"/>
              <a:t> : en forme de d’entonnoir</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b="1" dirty="0" err="1"/>
              <a:t>Hypocratériforme</a:t>
            </a:r>
            <a:r>
              <a:rPr lang="fr-FR" dirty="0"/>
              <a:t> : en forme de trompette </a:t>
            </a:r>
            <a:r>
              <a:rPr lang="fr-FR" dirty="0">
                <a:sym typeface="Wingdings" panose="05000000000000000000" pitchFamily="2" charset="2"/>
              </a:rPr>
              <a:t> pétales soudés en un long tube étroit qui se déploie en pavillon au sommet</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1" dirty="0">
                <a:sym typeface="Wingdings" panose="05000000000000000000" pitchFamily="2" charset="2"/>
              </a:rPr>
              <a:t>Campanulée</a:t>
            </a:r>
            <a:r>
              <a:rPr lang="fr-FR" sz="1100" dirty="0">
                <a:sym typeface="Wingdings" panose="05000000000000000000" pitchFamily="2" charset="2"/>
              </a:rPr>
              <a:t> : en forme de cloche (</a:t>
            </a:r>
            <a:r>
              <a:rPr lang="fr-FR" sz="1100" i="1" dirty="0" err="1">
                <a:sym typeface="Wingdings" panose="05000000000000000000" pitchFamily="2" charset="2"/>
              </a:rPr>
              <a:t>Salpichroa</a:t>
            </a:r>
            <a:r>
              <a:rPr lang="fr-FR" sz="1100" dirty="0">
                <a:sym typeface="Wingdings" panose="05000000000000000000" pitchFamily="2" charset="2"/>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Tx/>
              <a:buChar char="-"/>
              <a:tabLst/>
              <a:defRPr/>
            </a:pPr>
            <a:r>
              <a:rPr lang="fr-FR" sz="1100" b="1" dirty="0"/>
              <a:t>basifixes</a:t>
            </a:r>
            <a:r>
              <a:rPr lang="fr-FR" sz="1100" dirty="0"/>
              <a:t> : anthères soudées au filet par leur base</a:t>
            </a:r>
          </a:p>
          <a:p>
            <a:pPr marL="0" lvl="0" indent="0" algn="l" rtl="0">
              <a:spcBef>
                <a:spcPts val="0"/>
              </a:spcBef>
              <a:spcAft>
                <a:spcPts val="0"/>
              </a:spcAft>
              <a:buFontTx/>
              <a:buNone/>
            </a:pPr>
            <a:endParaRPr dirty="0"/>
          </a:p>
        </p:txBody>
      </p:sp>
    </p:spTree>
    <p:extLst>
      <p:ext uri="{BB962C8B-B14F-4D97-AF65-F5344CB8AC3E}">
        <p14:creationId xmlns:p14="http://schemas.microsoft.com/office/powerpoint/2010/main" val="25964538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944b003bf_0_228: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944b003bf_0_228:notes"/>
          <p:cNvSpPr txBox="1">
            <a:spLocks noGrp="1"/>
          </p:cNvSpPr>
          <p:nvPr>
            <p:ph type="body" idx="1"/>
          </p:nvPr>
        </p:nvSpPr>
        <p:spPr>
          <a:xfrm>
            <a:off x="679768" y="4715153"/>
            <a:ext cx="5438140" cy="4466987"/>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1" dirty="0" err="1"/>
              <a:t>gamocarpique</a:t>
            </a:r>
            <a:r>
              <a:rPr lang="fr-FR" sz="1100" b="1" dirty="0"/>
              <a:t> biloculaire </a:t>
            </a:r>
            <a:r>
              <a:rPr lang="fr-FR" sz="1100" dirty="0"/>
              <a:t>: 2 carpelles soudés en un ovaire unique et séparés par une cloison médiane sur laquelle sont insérés 2 volumineux placentas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FR" sz="1100" b="1" dirty="0"/>
              <a:t>placentation axile </a:t>
            </a:r>
            <a:r>
              <a:rPr lang="fr-FR" sz="1100" dirty="0"/>
              <a:t>: les placentas occupent l’angle interne de chaque loge et leur ensemble forme, au centre, une sorte de colonne</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467609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669775" y="1491525"/>
            <a:ext cx="5804400" cy="1808400"/>
          </a:xfrm>
          <a:prstGeom prst="rect">
            <a:avLst/>
          </a:prstGeom>
        </p:spPr>
        <p:txBody>
          <a:bodyPr spcFirstLastPara="1" wrap="square" lIns="91425" tIns="91425" rIns="91425" bIns="91425" anchor="t"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3013575" y="3299875"/>
            <a:ext cx="3116700" cy="358800"/>
          </a:xfrm>
          <a:prstGeom prst="rect">
            <a:avLst/>
          </a:prstGeom>
          <a:solidFill>
            <a:schemeClr val="accent2"/>
          </a:solidFill>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7"/>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4"/>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 name="Google Shape;15;p4"/>
          <p:cNvSpPr txBox="1">
            <a:spLocks noGrp="1"/>
          </p:cNvSpPr>
          <p:nvPr>
            <p:ph type="body" idx="1"/>
          </p:nvPr>
        </p:nvSpPr>
        <p:spPr>
          <a:xfrm>
            <a:off x="1986750" y="1492950"/>
            <a:ext cx="5170500" cy="25572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4A6EA3"/>
              </a:buClr>
              <a:buSzPts val="1800"/>
              <a:buFont typeface="Varela Round"/>
              <a:buChar char="●"/>
              <a:defRPr/>
            </a:lvl1pPr>
            <a:lvl2pPr marL="914400" lvl="1" indent="-317500">
              <a:lnSpc>
                <a:spcPct val="100000"/>
              </a:lnSpc>
              <a:spcBef>
                <a:spcPts val="0"/>
              </a:spcBef>
              <a:spcAft>
                <a:spcPts val="0"/>
              </a:spcAft>
              <a:buClr>
                <a:srgbClr val="4A6EA3"/>
              </a:buClr>
              <a:buSzPts val="1400"/>
              <a:buFont typeface="Varela Round"/>
              <a:buChar char="○"/>
              <a:defRPr/>
            </a:lvl2pPr>
            <a:lvl3pPr marL="1371600" lvl="2" indent="-317500">
              <a:spcBef>
                <a:spcPts val="0"/>
              </a:spcBef>
              <a:spcAft>
                <a:spcPts val="0"/>
              </a:spcAft>
              <a:buClr>
                <a:srgbClr val="4A6EA3"/>
              </a:buClr>
              <a:buSzPts val="1400"/>
              <a:buFont typeface="Varela Round"/>
              <a:buChar char="■"/>
              <a:defRPr/>
            </a:lvl3pPr>
            <a:lvl4pPr marL="1828800" lvl="3" indent="-317500">
              <a:spcBef>
                <a:spcPts val="0"/>
              </a:spcBef>
              <a:spcAft>
                <a:spcPts val="0"/>
              </a:spcAft>
              <a:buClr>
                <a:srgbClr val="4A6EA3"/>
              </a:buClr>
              <a:buSzPts val="1400"/>
              <a:buFont typeface="Varela Round"/>
              <a:buChar char="●"/>
              <a:defRPr/>
            </a:lvl4pPr>
            <a:lvl5pPr marL="2286000" lvl="4" indent="-317500">
              <a:spcBef>
                <a:spcPts val="0"/>
              </a:spcBef>
              <a:spcAft>
                <a:spcPts val="0"/>
              </a:spcAft>
              <a:buClr>
                <a:srgbClr val="4A6EA3"/>
              </a:buClr>
              <a:buSzPts val="1400"/>
              <a:buFont typeface="Varela Round"/>
              <a:buChar char="○"/>
              <a:defRPr/>
            </a:lvl5pPr>
            <a:lvl6pPr marL="2743200" lvl="5" indent="-317500">
              <a:spcBef>
                <a:spcPts val="0"/>
              </a:spcBef>
              <a:spcAft>
                <a:spcPts val="0"/>
              </a:spcAft>
              <a:buClr>
                <a:srgbClr val="4A6EA3"/>
              </a:buClr>
              <a:buSzPts val="1400"/>
              <a:buFont typeface="Varela Round"/>
              <a:buChar char="■"/>
              <a:defRPr/>
            </a:lvl6pPr>
            <a:lvl7pPr marL="3200400" lvl="6" indent="-317500">
              <a:spcBef>
                <a:spcPts val="0"/>
              </a:spcBef>
              <a:spcAft>
                <a:spcPts val="0"/>
              </a:spcAft>
              <a:buClr>
                <a:srgbClr val="4A6EA3"/>
              </a:buClr>
              <a:buSzPts val="1400"/>
              <a:buFont typeface="Varela Round"/>
              <a:buChar char="●"/>
              <a:defRPr/>
            </a:lvl7pPr>
            <a:lvl8pPr marL="3657600" lvl="7" indent="-317500">
              <a:spcBef>
                <a:spcPts val="0"/>
              </a:spcBef>
              <a:spcAft>
                <a:spcPts val="0"/>
              </a:spcAft>
              <a:buClr>
                <a:srgbClr val="4A6EA3"/>
              </a:buClr>
              <a:buSzPts val="1400"/>
              <a:buFont typeface="Varela Round"/>
              <a:buChar char="○"/>
              <a:defRPr/>
            </a:lvl8pPr>
            <a:lvl9pPr marL="4114800" lvl="8" indent="-317500">
              <a:spcBef>
                <a:spcPts val="0"/>
              </a:spcBef>
              <a:spcAft>
                <a:spcPts val="0"/>
              </a:spcAft>
              <a:buClr>
                <a:srgbClr val="4A6EA3"/>
              </a:buClr>
              <a:buSzPts val="1400"/>
              <a:buFont typeface="Varela Round"/>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
        <p:cNvGrpSpPr/>
        <p:nvPr/>
      </p:nvGrpSpPr>
      <p:grpSpPr>
        <a:xfrm>
          <a:off x="0" y="0"/>
          <a:ext cx="0" cy="0"/>
          <a:chOff x="0" y="0"/>
          <a:chExt cx="0" cy="0"/>
        </a:xfrm>
      </p:grpSpPr>
      <p:sp>
        <p:nvSpPr>
          <p:cNvPr id="17" name="Google Shape;17;p5"/>
          <p:cNvSpPr txBox="1">
            <a:spLocks noGrp="1"/>
          </p:cNvSpPr>
          <p:nvPr>
            <p:ph type="title"/>
          </p:nvPr>
        </p:nvSpPr>
        <p:spPr>
          <a:xfrm>
            <a:off x="713225" y="539500"/>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9" name="Google Shape;1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2"/>
        <p:cNvGrpSpPr/>
        <p:nvPr/>
      </p:nvGrpSpPr>
      <p:grpSpPr>
        <a:xfrm>
          <a:off x="0" y="0"/>
          <a:ext cx="0" cy="0"/>
          <a:chOff x="0" y="0"/>
          <a:chExt cx="0" cy="0"/>
        </a:xfrm>
      </p:grpSpPr>
      <p:sp>
        <p:nvSpPr>
          <p:cNvPr id="23" name="Google Shape;2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24" name="Google Shape;2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27"/>
        <p:cNvGrpSpPr/>
        <p:nvPr/>
      </p:nvGrpSpPr>
      <p:grpSpPr>
        <a:xfrm>
          <a:off x="0" y="0"/>
          <a:ext cx="0" cy="0"/>
          <a:chOff x="0" y="0"/>
          <a:chExt cx="0" cy="0"/>
        </a:xfrm>
      </p:grpSpPr>
      <p:sp>
        <p:nvSpPr>
          <p:cNvPr id="28" name="Google Shape;2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0" name="Google Shape;3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1" name="Google Shape;3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2"/>
        <p:cNvGrpSpPr/>
        <p:nvPr/>
      </p:nvGrpSpPr>
      <p:grpSpPr>
        <a:xfrm>
          <a:off x="0" y="0"/>
          <a:ext cx="0" cy="0"/>
          <a:chOff x="0" y="0"/>
          <a:chExt cx="0" cy="0"/>
        </a:xfrm>
      </p:grpSpPr>
      <p:sp>
        <p:nvSpPr>
          <p:cNvPr id="33" name="Google Shape;33;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200"/>
              <a:buNone/>
              <a:defRPr/>
            </a:lvl1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4"/>
        <p:cNvGrpSpPr/>
        <p:nvPr/>
      </p:nvGrpSpPr>
      <p:grpSpPr>
        <a:xfrm>
          <a:off x="0" y="0"/>
          <a:ext cx="0" cy="0"/>
          <a:chOff x="0" y="0"/>
          <a:chExt cx="0" cy="0"/>
        </a:xfrm>
      </p:grpSpPr>
      <p:sp>
        <p:nvSpPr>
          <p:cNvPr id="35" name="Google Shape;3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 name="Google Shape;3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1pPr>
            <a:lvl2pPr lvl="1"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2pPr>
            <a:lvl3pPr lvl="2"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3pPr>
            <a:lvl4pPr lvl="3"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4pPr>
            <a:lvl5pPr lvl="4"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5pPr>
            <a:lvl6pPr lvl="5"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6pPr>
            <a:lvl7pPr lvl="6"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7pPr>
            <a:lvl8pPr lvl="7"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8pPr>
            <a:lvl9pPr lvl="8" algn="ctr">
              <a:spcBef>
                <a:spcPts val="0"/>
              </a:spcBef>
              <a:spcAft>
                <a:spcPts val="0"/>
              </a:spcAft>
              <a:buClr>
                <a:schemeClr val="dk1"/>
              </a:buClr>
              <a:buSzPts val="2800"/>
              <a:buFont typeface="Marcellus"/>
              <a:buNone/>
              <a:defRPr sz="2800">
                <a:solidFill>
                  <a:schemeClr val="dk1"/>
                </a:solidFill>
                <a:latin typeface="Marcellus"/>
                <a:ea typeface="Marcellus"/>
                <a:cs typeface="Marcellus"/>
                <a:sym typeface="Marcellus"/>
              </a:defRPr>
            </a:lvl9pPr>
          </a:lstStyle>
          <a:p>
            <a:endParaRPr/>
          </a:p>
        </p:txBody>
      </p:sp>
      <p:sp>
        <p:nvSpPr>
          <p:cNvPr id="7" name="Google Shape;7;p1"/>
          <p:cNvSpPr txBox="1">
            <a:spLocks noGrp="1"/>
          </p:cNvSpPr>
          <p:nvPr>
            <p:ph type="body" idx="1"/>
          </p:nvPr>
        </p:nvSpPr>
        <p:spPr>
          <a:xfrm>
            <a:off x="713225" y="1246950"/>
            <a:ext cx="7717500" cy="33570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1pPr>
            <a:lvl2pPr marL="914400" lvl="1"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2pPr>
            <a:lvl3pPr marL="1371600" lvl="2"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3pPr>
            <a:lvl4pPr marL="1828800" lvl="3"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4pPr>
            <a:lvl5pPr marL="2286000" lvl="4"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5pPr>
            <a:lvl6pPr marL="2743200" lvl="5"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6pPr>
            <a:lvl7pPr marL="3200400" lvl="6"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7pPr>
            <a:lvl8pPr marL="3657600" lvl="7"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8pPr>
            <a:lvl9pPr marL="4114800" lvl="8" indent="-304800">
              <a:lnSpc>
                <a:spcPct val="115000"/>
              </a:lnSpc>
              <a:spcBef>
                <a:spcPts val="0"/>
              </a:spcBef>
              <a:spcAft>
                <a:spcPts val="0"/>
              </a:spcAft>
              <a:buClr>
                <a:schemeClr val="dk1"/>
              </a:buClr>
              <a:buSzPts val="1200"/>
              <a:buFont typeface="Montserrat"/>
              <a:buChar char="■"/>
              <a:defRPr sz="1200">
                <a:solidFill>
                  <a:schemeClr val="dk1"/>
                </a:solidFill>
                <a:latin typeface="Montserrat"/>
                <a:ea typeface="Montserrat"/>
                <a:cs typeface="Montserrat"/>
                <a:sym typeface="Montserra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alflora.org/" TargetMode="External"/><Relationship Id="rId3" Type="http://schemas.openxmlformats.org/officeDocument/2006/relationships/image" Target="../media/image1.jpg"/><Relationship Id="rId7" Type="http://schemas.openxmlformats.org/officeDocument/2006/relationships/hyperlink" Target="https://abiris.snv.jussieu.fr/flore/herbier1.html"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tela-botanica.org/flore/france-metropolitaine/" TargetMode="External"/><Relationship Id="rId5" Type="http://schemas.openxmlformats.org/officeDocument/2006/relationships/hyperlink" Target="https://commons.wikimedia.org/wiki/Main_Page"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10" Type="http://schemas.openxmlformats.org/officeDocument/2006/relationships/image" Target="../media/image42.jpeg"/><Relationship Id="rId4" Type="http://schemas.openxmlformats.org/officeDocument/2006/relationships/image" Target="../media/image36.jpeg"/><Relationship Id="rId9" Type="http://schemas.openxmlformats.org/officeDocument/2006/relationships/image" Target="../media/image41.jpeg"/></Relationships>
</file>

<file path=ppt/slides/_rels/slide15.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3.jpeg"/><Relationship Id="rId4" Type="http://schemas.openxmlformats.org/officeDocument/2006/relationships/image" Target="../media/image52.jpeg"/></Relationships>
</file>

<file path=ppt/slides/_rels/slide1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55.jpg"/></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s>
</file>

<file path=ppt/slides/_rels/slide22.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68.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67.jpeg"/><Relationship Id="rId5" Type="http://schemas.openxmlformats.org/officeDocument/2006/relationships/image" Target="../media/image66.jpeg"/><Relationship Id="rId4" Type="http://schemas.openxmlformats.org/officeDocument/2006/relationships/image" Target="../media/image65.jpeg"/></Relationships>
</file>

<file path=ppt/slides/_rels/slide2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72.jpeg"/><Relationship Id="rId5" Type="http://schemas.openxmlformats.org/officeDocument/2006/relationships/image" Target="../media/image71.jpeg"/><Relationship Id="rId4" Type="http://schemas.openxmlformats.org/officeDocument/2006/relationships/image" Target="../media/image70.jpeg"/></Relationships>
</file>

<file path=ppt/slides/_rels/slide2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74.jpeg"/></Relationships>
</file>

<file path=ppt/slides/_rels/slide25.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78.jpeg"/><Relationship Id="rId4" Type="http://schemas.openxmlformats.org/officeDocument/2006/relationships/image" Target="../media/image77.jpeg"/></Relationships>
</file>

<file path=ppt/slides/_rels/slide2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notesSlide" Target="../notesSlides/notesSlide29.xml"/><Relationship Id="rId1" Type="http://schemas.openxmlformats.org/officeDocument/2006/relationships/slideLayout" Target="../slideLayouts/slideLayout3.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92.jpeg"/><Relationship Id="rId3" Type="http://schemas.openxmlformats.org/officeDocument/2006/relationships/image" Target="../media/image87.jpeg"/><Relationship Id="rId7" Type="http://schemas.openxmlformats.org/officeDocument/2006/relationships/image" Target="../media/image91.jpe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90.jpeg"/><Relationship Id="rId5" Type="http://schemas.openxmlformats.org/officeDocument/2006/relationships/image" Target="../media/image89.jpeg"/><Relationship Id="rId4" Type="http://schemas.openxmlformats.org/officeDocument/2006/relationships/image" Target="../media/image88.jpeg"/></Relationships>
</file>

<file path=ppt/slides/_rels/slide31.xml.rels><?xml version="1.0" encoding="UTF-8" standalone="yes"?>
<Relationships xmlns="http://schemas.openxmlformats.org/package/2006/relationships"><Relationship Id="rId3" Type="http://schemas.openxmlformats.org/officeDocument/2006/relationships/image" Target="../media/image93.jpeg"/><Relationship Id="rId7" Type="http://schemas.openxmlformats.org/officeDocument/2006/relationships/image" Target="../media/image96.jpe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95.jpeg"/><Relationship Id="rId5" Type="http://schemas.microsoft.com/office/2007/relationships/hdphoto" Target="../media/hdphoto4.wdp"/><Relationship Id="rId4" Type="http://schemas.openxmlformats.org/officeDocument/2006/relationships/image" Target="../media/image94.png"/></Relationships>
</file>

<file path=ppt/slides/_rels/slide3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3.jpe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image" Target="../media/image106.jpeg"/><Relationship Id="rId5" Type="http://schemas.openxmlformats.org/officeDocument/2006/relationships/image" Target="../media/image105.jpeg"/><Relationship Id="rId4" Type="http://schemas.openxmlformats.org/officeDocument/2006/relationships/image" Target="../media/image104.jpeg"/></Relationships>
</file>

<file path=ppt/slides/_rels/slide35.xml.rels><?xml version="1.0" encoding="UTF-8" standalone="yes"?>
<Relationships xmlns="http://schemas.openxmlformats.org/package/2006/relationships"><Relationship Id="rId3" Type="http://schemas.openxmlformats.org/officeDocument/2006/relationships/image" Target="../media/image107.jpe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10.jpeg"/><Relationship Id="rId5" Type="http://schemas.openxmlformats.org/officeDocument/2006/relationships/image" Target="../media/image109.jpeg"/><Relationship Id="rId4" Type="http://schemas.openxmlformats.org/officeDocument/2006/relationships/image" Target="../media/image108.jpeg"/></Relationships>
</file>

<file path=ppt/slides/_rels/slide36.xml.rels><?xml version="1.0" encoding="UTF-8" standalone="yes"?>
<Relationships xmlns="http://schemas.openxmlformats.org/package/2006/relationships"><Relationship Id="rId3" Type="http://schemas.openxmlformats.org/officeDocument/2006/relationships/image" Target="../media/image111.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112.jpeg"/></Relationships>
</file>

<file path=ppt/slides/_rels/slide3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image" Target="../media/image116.jpeg"/><Relationship Id="rId5" Type="http://schemas.openxmlformats.org/officeDocument/2006/relationships/image" Target="../media/image115.jpeg"/><Relationship Id="rId4" Type="http://schemas.openxmlformats.org/officeDocument/2006/relationships/image" Target="../media/image114.jpeg"/></Relationships>
</file>

<file path=ppt/slides/_rels/slide3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119.jpeg"/><Relationship Id="rId4" Type="http://schemas.openxmlformats.org/officeDocument/2006/relationships/image" Target="../media/image118.jpeg"/></Relationships>
</file>

<file path=ppt/slides/_rels/slide39.xml.rels><?xml version="1.0" encoding="UTF-8" standalone="yes"?>
<Relationships xmlns="http://schemas.openxmlformats.org/package/2006/relationships"><Relationship Id="rId3" Type="http://schemas.openxmlformats.org/officeDocument/2006/relationships/image" Target="../media/image120.JP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123.jpeg"/><Relationship Id="rId5" Type="http://schemas.openxmlformats.org/officeDocument/2006/relationships/image" Target="../media/image122.jpeg"/><Relationship Id="rId4" Type="http://schemas.openxmlformats.org/officeDocument/2006/relationships/image" Target="../media/image12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125.jpeg"/><Relationship Id="rId4" Type="http://schemas.microsoft.com/office/2007/relationships/hdphoto" Target="../media/hdphoto5.wdp"/></Relationships>
</file>

<file path=ppt/slides/_rels/slide41.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notesSlide" Target="../notesSlides/notesSlide41.xml"/><Relationship Id="rId1" Type="http://schemas.openxmlformats.org/officeDocument/2006/relationships/slideLayout" Target="../slideLayouts/slideLayout3.xml"/><Relationship Id="rId6" Type="http://schemas.openxmlformats.org/officeDocument/2006/relationships/image" Target="../media/image129.jpeg"/><Relationship Id="rId5" Type="http://schemas.openxmlformats.org/officeDocument/2006/relationships/image" Target="../media/image128.jpeg"/><Relationship Id="rId4" Type="http://schemas.openxmlformats.org/officeDocument/2006/relationships/image" Target="../media/image127.jpeg"/></Relationships>
</file>

<file path=ppt/slides/_rels/slide42.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42.xml"/><Relationship Id="rId1" Type="http://schemas.openxmlformats.org/officeDocument/2006/relationships/slideLayout" Target="../slideLayouts/slideLayout3.xml"/><Relationship Id="rId6" Type="http://schemas.openxmlformats.org/officeDocument/2006/relationships/image" Target="../media/image133.jpeg"/><Relationship Id="rId5" Type="http://schemas.openxmlformats.org/officeDocument/2006/relationships/image" Target="../media/image132.jpeg"/><Relationship Id="rId4" Type="http://schemas.openxmlformats.org/officeDocument/2006/relationships/image" Target="../media/image131.jpeg"/></Relationships>
</file>

<file path=ppt/slides/_rels/slide43.xml.rels><?xml version="1.0" encoding="UTF-8" standalone="yes"?>
<Relationships xmlns="http://schemas.openxmlformats.org/package/2006/relationships"><Relationship Id="rId3" Type="http://schemas.openxmlformats.org/officeDocument/2006/relationships/image" Target="../media/image134.jpe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137.jpeg"/><Relationship Id="rId5" Type="http://schemas.openxmlformats.org/officeDocument/2006/relationships/image" Target="../media/image136.jpeg"/><Relationship Id="rId4" Type="http://schemas.openxmlformats.org/officeDocument/2006/relationships/image" Target="../media/image135.jpeg"/></Relationships>
</file>

<file path=ppt/slides/_rels/slide44.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141.jpeg"/><Relationship Id="rId4" Type="http://schemas.openxmlformats.org/officeDocument/2006/relationships/image" Target="../media/image140.jpeg"/></Relationships>
</file>

<file path=ppt/slides/_rels/slide46.xml.rels><?xml version="1.0" encoding="UTF-8" standalone="yes"?>
<Relationships xmlns="http://schemas.openxmlformats.org/package/2006/relationships"><Relationship Id="rId3" Type="http://schemas.openxmlformats.org/officeDocument/2006/relationships/image" Target="../media/image142.jpeg"/><Relationship Id="rId2" Type="http://schemas.openxmlformats.org/officeDocument/2006/relationships/notesSlide" Target="../notesSlides/notesSlide46.xml"/><Relationship Id="rId1" Type="http://schemas.openxmlformats.org/officeDocument/2006/relationships/slideLayout" Target="../slideLayouts/slideLayout3.xml"/><Relationship Id="rId6" Type="http://schemas.openxmlformats.org/officeDocument/2006/relationships/image" Target="../media/image145.jpeg"/><Relationship Id="rId5" Type="http://schemas.openxmlformats.org/officeDocument/2006/relationships/image" Target="../media/image144.jpeg"/><Relationship Id="rId4" Type="http://schemas.openxmlformats.org/officeDocument/2006/relationships/image" Target="../media/image143.jpeg"/></Relationships>
</file>

<file path=ppt/slides/_rels/slide47.xml.rels><?xml version="1.0" encoding="UTF-8" standalone="yes"?>
<Relationships xmlns="http://schemas.openxmlformats.org/package/2006/relationships"><Relationship Id="rId3" Type="http://schemas.openxmlformats.org/officeDocument/2006/relationships/image" Target="../media/image146.jpeg"/><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148.jpeg"/><Relationship Id="rId4" Type="http://schemas.openxmlformats.org/officeDocument/2006/relationships/image" Target="../media/image147.jpeg"/></Relationships>
</file>

<file path=ppt/slides/_rels/slide48.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150.jpeg"/></Relationships>
</file>

<file path=ppt/slides/_rels/slide49.xml.rels><?xml version="1.0" encoding="UTF-8" standalone="yes"?>
<Relationships xmlns="http://schemas.openxmlformats.org/package/2006/relationships"><Relationship Id="rId3" Type="http://schemas.openxmlformats.org/officeDocument/2006/relationships/image" Target="../media/image151.jpeg"/><Relationship Id="rId2" Type="http://schemas.openxmlformats.org/officeDocument/2006/relationships/notesSlide" Target="../notesSlides/notesSlide49.xml"/><Relationship Id="rId1" Type="http://schemas.openxmlformats.org/officeDocument/2006/relationships/slideLayout" Target="../slideLayouts/slideLayout3.xml"/><Relationship Id="rId6" Type="http://schemas.openxmlformats.org/officeDocument/2006/relationships/image" Target="../media/image154.jpeg"/><Relationship Id="rId5" Type="http://schemas.openxmlformats.org/officeDocument/2006/relationships/image" Target="../media/image153.jpeg"/><Relationship Id="rId4" Type="http://schemas.openxmlformats.org/officeDocument/2006/relationships/image" Target="../media/image152.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55.jpeg"/><Relationship Id="rId2" Type="http://schemas.openxmlformats.org/officeDocument/2006/relationships/notesSlide" Target="../notesSlides/notesSlide50.xml"/><Relationship Id="rId1" Type="http://schemas.openxmlformats.org/officeDocument/2006/relationships/slideLayout" Target="../slideLayouts/slideLayout3.xml"/><Relationship Id="rId6" Type="http://schemas.openxmlformats.org/officeDocument/2006/relationships/image" Target="../media/image158.jpeg"/><Relationship Id="rId5" Type="http://schemas.openxmlformats.org/officeDocument/2006/relationships/image" Target="../media/image157.jpeg"/><Relationship Id="rId4" Type="http://schemas.openxmlformats.org/officeDocument/2006/relationships/image" Target="../media/image156.jpeg"/></Relationships>
</file>

<file path=ppt/slides/_rels/slide51.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image" Target="../media/image162.jpeg"/><Relationship Id="rId5" Type="http://schemas.openxmlformats.org/officeDocument/2006/relationships/image" Target="../media/image161.jpeg"/><Relationship Id="rId4" Type="http://schemas.openxmlformats.org/officeDocument/2006/relationships/image" Target="../media/image160.jpeg"/></Relationships>
</file>

<file path=ppt/slides/_rels/slide52.xml.rels><?xml version="1.0" encoding="UTF-8" standalone="yes"?>
<Relationships xmlns="http://schemas.openxmlformats.org/package/2006/relationships"><Relationship Id="rId3" Type="http://schemas.openxmlformats.org/officeDocument/2006/relationships/image" Target="../media/image163.jpe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166.jpeg"/><Relationship Id="rId4" Type="http://schemas.openxmlformats.org/officeDocument/2006/relationships/image" Target="../media/image165.jpeg"/></Relationships>
</file>

<file path=ppt/slides/_rels/slide54.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169.jpeg"/><Relationship Id="rId4" Type="http://schemas.openxmlformats.org/officeDocument/2006/relationships/image" Target="../media/image168.jpeg"/></Relationships>
</file>

<file path=ppt/slides/_rels/slide55.xml.rels><?xml version="1.0" encoding="UTF-8" standalone="yes"?>
<Relationships xmlns="http://schemas.openxmlformats.org/package/2006/relationships"><Relationship Id="rId3" Type="http://schemas.openxmlformats.org/officeDocument/2006/relationships/image" Target="../media/image170.jpeg"/><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image" Target="../media/image171.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3.jpe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3.wdp"/><Relationship Id="rId5" Type="http://schemas.openxmlformats.org/officeDocument/2006/relationships/image" Target="../media/image18.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15"/>
          <p:cNvSpPr txBox="1">
            <a:spLocks noGrp="1"/>
          </p:cNvSpPr>
          <p:nvPr>
            <p:ph type="ctrTitle"/>
          </p:nvPr>
        </p:nvSpPr>
        <p:spPr>
          <a:xfrm>
            <a:off x="29446" y="2258472"/>
            <a:ext cx="4409544" cy="145943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sz="4000" dirty="0"/>
              <a:t>Les Solanacées</a:t>
            </a:r>
            <a:endParaRPr sz="4000" dirty="0"/>
          </a:p>
        </p:txBody>
      </p:sp>
      <p:sp>
        <p:nvSpPr>
          <p:cNvPr id="47" name="Google Shape;47;p15"/>
          <p:cNvSpPr txBox="1">
            <a:spLocks noGrp="1"/>
          </p:cNvSpPr>
          <p:nvPr>
            <p:ph type="subTitle" idx="1"/>
          </p:nvPr>
        </p:nvSpPr>
        <p:spPr>
          <a:xfrm>
            <a:off x="649879" y="4196021"/>
            <a:ext cx="3116700" cy="358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FR" dirty="0"/>
              <a:t>27 octobre </a:t>
            </a:r>
            <a:r>
              <a:rPr lang="en" dirty="0"/>
              <a:t>2022</a:t>
            </a:r>
            <a:endParaRPr dirty="0"/>
          </a:p>
        </p:txBody>
      </p:sp>
      <p:sp>
        <p:nvSpPr>
          <p:cNvPr id="54" name="Google Shape;54;p15"/>
          <p:cNvSpPr txBox="1"/>
          <p:nvPr/>
        </p:nvSpPr>
        <p:spPr>
          <a:xfrm>
            <a:off x="649879" y="3104055"/>
            <a:ext cx="3244743" cy="483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dirty="0">
                <a:solidFill>
                  <a:srgbClr val="282520"/>
                </a:solidFill>
                <a:latin typeface="Montserrat"/>
                <a:ea typeface="Montserrat"/>
                <a:cs typeface="Montserrat"/>
                <a:sym typeface="Montserrat"/>
              </a:rPr>
              <a:t>Jean-Luc de Ochandiano</a:t>
            </a:r>
            <a:endParaRPr sz="1600" b="1" dirty="0">
              <a:solidFill>
                <a:srgbClr val="282520"/>
              </a:solidFill>
              <a:latin typeface="Montserrat"/>
              <a:ea typeface="Montserrat"/>
              <a:cs typeface="Montserrat"/>
              <a:sym typeface="Montserrat"/>
            </a:endParaRPr>
          </a:p>
        </p:txBody>
      </p:sp>
      <p:cxnSp>
        <p:nvCxnSpPr>
          <p:cNvPr id="55" name="Google Shape;55;p15"/>
          <p:cNvCxnSpPr/>
          <p:nvPr/>
        </p:nvCxnSpPr>
        <p:spPr>
          <a:xfrm>
            <a:off x="1311004" y="3871861"/>
            <a:ext cx="1794600" cy="0"/>
          </a:xfrm>
          <a:prstGeom prst="straightConnector1">
            <a:avLst/>
          </a:prstGeom>
          <a:noFill/>
          <a:ln w="19050" cap="flat" cmpd="sng">
            <a:solidFill>
              <a:srgbClr val="E5D5C3"/>
            </a:solidFill>
            <a:prstDash val="solid"/>
            <a:round/>
            <a:headEnd type="oval" w="med" len="med"/>
            <a:tailEnd type="oval" w="med" len="med"/>
          </a:ln>
        </p:spPr>
      </p:cxnSp>
      <p:pic>
        <p:nvPicPr>
          <p:cNvPr id="310" name="Image 309">
            <a:extLst>
              <a:ext uri="{FF2B5EF4-FFF2-40B4-BE49-F238E27FC236}">
                <a16:creationId xmlns:a16="http://schemas.microsoft.com/office/drawing/2014/main" id="{A60A998C-BEED-B042-83B5-E839EEE383CC}"/>
              </a:ext>
            </a:extLst>
          </p:cNvPr>
          <p:cNvPicPr>
            <a:picLocks noChangeAspect="1"/>
          </p:cNvPicPr>
          <p:nvPr/>
        </p:nvPicPr>
        <p:blipFill>
          <a:blip r:embed="rId3"/>
          <a:stretch>
            <a:fillRect/>
          </a:stretch>
        </p:blipFill>
        <p:spPr>
          <a:xfrm>
            <a:off x="1340790" y="395553"/>
            <a:ext cx="1862919" cy="1862919"/>
          </a:xfrm>
          <a:prstGeom prst="rect">
            <a:avLst/>
          </a:prstGeom>
        </p:spPr>
      </p:pic>
      <p:pic>
        <p:nvPicPr>
          <p:cNvPr id="3" name="Image 2">
            <a:extLst>
              <a:ext uri="{FF2B5EF4-FFF2-40B4-BE49-F238E27FC236}">
                <a16:creationId xmlns:a16="http://schemas.microsoft.com/office/drawing/2014/main" id="{38C6B7B9-5824-42CA-98F6-79E0D4EB61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30688"/>
          <a:stretch/>
        </p:blipFill>
        <p:spPr>
          <a:xfrm>
            <a:off x="4572000" y="0"/>
            <a:ext cx="4572000" cy="5143500"/>
          </a:xfrm>
          <a:prstGeom prst="rect">
            <a:avLst/>
          </a:prstGeom>
        </p:spPr>
      </p:pic>
      <p:sp>
        <p:nvSpPr>
          <p:cNvPr id="4" name="Rectangle 3">
            <a:extLst>
              <a:ext uri="{FF2B5EF4-FFF2-40B4-BE49-F238E27FC236}">
                <a16:creationId xmlns:a16="http://schemas.microsoft.com/office/drawing/2014/main" id="{3D58C94D-D44C-4A4F-A90D-59DEB658596E}"/>
              </a:ext>
            </a:extLst>
          </p:cNvPr>
          <p:cNvSpPr/>
          <p:nvPr/>
        </p:nvSpPr>
        <p:spPr>
          <a:xfrm>
            <a:off x="4572000" y="3871862"/>
            <a:ext cx="4572000" cy="12716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ZoneTexte 4">
            <a:extLst>
              <a:ext uri="{FF2B5EF4-FFF2-40B4-BE49-F238E27FC236}">
                <a16:creationId xmlns:a16="http://schemas.microsoft.com/office/drawing/2014/main" id="{FBFE1DAC-AFF3-4C89-A482-9EB01825E7DD}"/>
              </a:ext>
            </a:extLst>
          </p:cNvPr>
          <p:cNvSpPr txBox="1"/>
          <p:nvPr/>
        </p:nvSpPr>
        <p:spPr>
          <a:xfrm>
            <a:off x="4641686" y="4115264"/>
            <a:ext cx="4480714" cy="784830"/>
          </a:xfrm>
          <a:prstGeom prst="rect">
            <a:avLst/>
          </a:prstGeom>
          <a:noFill/>
        </p:spPr>
        <p:txBody>
          <a:bodyPr wrap="none" rtlCol="0">
            <a:spAutoFit/>
          </a:bodyPr>
          <a:lstStyle/>
          <a:p>
            <a:r>
              <a:rPr lang="fr-FR" sz="900" b="1" dirty="0"/>
              <a:t>Sources des images :</a:t>
            </a:r>
          </a:p>
          <a:p>
            <a:pPr marL="171450" indent="-171450">
              <a:buFontTx/>
              <a:buChar char="-"/>
            </a:pPr>
            <a:r>
              <a:rPr lang="fr-FR" sz="900" dirty="0" err="1"/>
              <a:t>Wikimedia</a:t>
            </a:r>
            <a:r>
              <a:rPr lang="fr-FR" sz="900" dirty="0"/>
              <a:t> Commons : </a:t>
            </a:r>
            <a:r>
              <a:rPr lang="fr-FR" sz="900" dirty="0">
                <a:hlinkClick r:id="rId5"/>
              </a:rPr>
              <a:t>https://commons.wikimedia.org/wiki/Main_Page</a:t>
            </a:r>
            <a:r>
              <a:rPr lang="fr-FR" sz="900" dirty="0"/>
              <a:t> </a:t>
            </a:r>
          </a:p>
          <a:p>
            <a:pPr marL="171450" indent="-171450">
              <a:buFontTx/>
              <a:buChar char="-"/>
            </a:pPr>
            <a:r>
              <a:rPr lang="fr-FR" sz="900" dirty="0" err="1"/>
              <a:t>eflore</a:t>
            </a:r>
            <a:r>
              <a:rPr lang="fr-FR" sz="900" dirty="0"/>
              <a:t> (Tela </a:t>
            </a:r>
            <a:r>
              <a:rPr lang="fr-FR" sz="900" dirty="0" err="1"/>
              <a:t>Botanica</a:t>
            </a:r>
            <a:r>
              <a:rPr lang="fr-FR" sz="900" dirty="0"/>
              <a:t>) : </a:t>
            </a:r>
            <a:r>
              <a:rPr lang="fr-FR" sz="900" dirty="0">
                <a:hlinkClick r:id="rId6"/>
              </a:rPr>
              <a:t>https://www.tela-botanica.org/flore/france-metropolitaine/</a:t>
            </a:r>
            <a:r>
              <a:rPr lang="fr-FR" sz="900" dirty="0"/>
              <a:t> </a:t>
            </a:r>
          </a:p>
          <a:p>
            <a:pPr marL="171450" indent="-171450">
              <a:buFontTx/>
              <a:buChar char="-"/>
            </a:pPr>
            <a:r>
              <a:rPr lang="fr-FR" sz="900" dirty="0"/>
              <a:t>L'herbier en images : </a:t>
            </a:r>
            <a:r>
              <a:rPr lang="fr-FR" sz="900" dirty="0">
                <a:hlinkClick r:id="rId7"/>
              </a:rPr>
              <a:t>https://abiris.snv.jussieu.fr/flore/herbier1.html</a:t>
            </a:r>
            <a:endParaRPr lang="fr-FR" sz="900" dirty="0"/>
          </a:p>
          <a:p>
            <a:pPr marL="171450" indent="-171450">
              <a:buFontTx/>
              <a:buChar char="-"/>
            </a:pPr>
            <a:r>
              <a:rPr lang="fr-FR" sz="900" dirty="0" err="1"/>
              <a:t>Calflora</a:t>
            </a:r>
            <a:r>
              <a:rPr lang="fr-FR" sz="900" dirty="0"/>
              <a:t> :  </a:t>
            </a:r>
            <a:r>
              <a:rPr lang="fr-FR" sz="900" dirty="0">
                <a:hlinkClick r:id="rId8"/>
              </a:rPr>
              <a:t>https://www.calflora.org</a:t>
            </a:r>
            <a:endParaRPr lang="fr-FR" sz="900" dirty="0"/>
          </a:p>
        </p:txBody>
      </p:sp>
      <p:sp>
        <p:nvSpPr>
          <p:cNvPr id="11" name="Rectangle 10">
            <a:extLst>
              <a:ext uri="{FF2B5EF4-FFF2-40B4-BE49-F238E27FC236}">
                <a16:creationId xmlns:a16="http://schemas.microsoft.com/office/drawing/2014/main" id="{0A51DF6C-7902-4BA9-8DBC-F8969AFE70AE}"/>
              </a:ext>
            </a:extLst>
          </p:cNvPr>
          <p:cNvSpPr/>
          <p:nvPr/>
        </p:nvSpPr>
        <p:spPr>
          <a:xfrm>
            <a:off x="8094051" y="3604532"/>
            <a:ext cx="1108244" cy="215444"/>
          </a:xfrm>
          <a:prstGeom prst="rect">
            <a:avLst/>
          </a:prstGeom>
        </p:spPr>
        <p:txBody>
          <a:bodyPr wrap="square">
            <a:spAutoFit/>
          </a:bodyPr>
          <a:lstStyle/>
          <a:p>
            <a:r>
              <a:rPr lang="fr-FR" sz="800" i="1" dirty="0">
                <a:solidFill>
                  <a:schemeClr val="bg1"/>
                </a:solidFill>
              </a:rPr>
              <a:t>Datura stramonium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495187" y="1310614"/>
            <a:ext cx="3608813" cy="3231654"/>
          </a:xfrm>
          <a:prstGeom prst="rect">
            <a:avLst/>
          </a:prstGeom>
        </p:spPr>
        <p:txBody>
          <a:bodyPr wrap="square">
            <a:spAutoFit/>
          </a:bodyPr>
          <a:lstStyle/>
          <a:p>
            <a:r>
              <a:rPr lang="fr-FR" b="1" dirty="0"/>
              <a:t>Fruit</a:t>
            </a:r>
            <a:endParaRPr lang="fr-FR" i="1" dirty="0"/>
          </a:p>
          <a:p>
            <a:endParaRPr lang="fr-FR" dirty="0"/>
          </a:p>
          <a:p>
            <a:r>
              <a:rPr lang="fr-FR" dirty="0"/>
              <a:t>Ce peut être : </a:t>
            </a:r>
          </a:p>
          <a:p>
            <a:endParaRPr lang="fr-FR" sz="600" dirty="0"/>
          </a:p>
          <a:p>
            <a:pPr marL="285750" indent="-285750">
              <a:buFont typeface="Wingdings" panose="05000000000000000000" pitchFamily="2" charset="2"/>
              <a:buChar char="§"/>
            </a:pPr>
            <a:r>
              <a:rPr lang="fr-FR" dirty="0"/>
              <a:t>Un </a:t>
            </a:r>
            <a:r>
              <a:rPr lang="fr-FR" b="1" dirty="0"/>
              <a:t>fruit charnu </a:t>
            </a:r>
            <a:r>
              <a:rPr lang="fr-FR" dirty="0"/>
              <a:t>: baie polysperme </a:t>
            </a:r>
          </a:p>
          <a:p>
            <a:pPr marL="285750" indent="-285750">
              <a:buFont typeface="Wingdings" panose="05000000000000000000" pitchFamily="2" charset="2"/>
              <a:buChar char="§"/>
            </a:pPr>
            <a:endParaRPr lang="fr-FR" sz="800" dirty="0"/>
          </a:p>
          <a:p>
            <a:pPr marL="285750" indent="-285750">
              <a:buFont typeface="Wingdings" panose="05000000000000000000" pitchFamily="2" charset="2"/>
              <a:buChar char="§"/>
            </a:pPr>
            <a:r>
              <a:rPr lang="fr-FR" dirty="0"/>
              <a:t>Un </a:t>
            </a:r>
            <a:r>
              <a:rPr lang="fr-FR" b="1" dirty="0"/>
              <a:t>fruit sec </a:t>
            </a:r>
            <a:r>
              <a:rPr lang="fr-FR" dirty="0"/>
              <a:t>:</a:t>
            </a:r>
          </a:p>
          <a:p>
            <a:pPr marL="539750" lvl="1" indent="-539750">
              <a:buFont typeface="Courier New" panose="02070309020205020404" pitchFamily="49" charset="0"/>
              <a:buChar char="o"/>
            </a:pPr>
            <a:r>
              <a:rPr lang="fr-FR" dirty="0"/>
              <a:t>capsule septicide (ex : </a:t>
            </a:r>
            <a:r>
              <a:rPr lang="fr-FR" i="1" dirty="0"/>
              <a:t>Nicotiana</a:t>
            </a:r>
            <a:r>
              <a:rPr lang="fr-FR" dirty="0"/>
              <a:t>)</a:t>
            </a:r>
          </a:p>
          <a:p>
            <a:pPr marL="539750" lvl="1" indent="-539750">
              <a:buFont typeface="Courier New" panose="02070309020205020404" pitchFamily="49" charset="0"/>
              <a:buChar char="o"/>
            </a:pPr>
            <a:r>
              <a:rPr lang="fr-FR" dirty="0"/>
              <a:t>capsule </a:t>
            </a:r>
            <a:r>
              <a:rPr lang="fr-FR" dirty="0" err="1"/>
              <a:t>pyxidaire</a:t>
            </a:r>
            <a:r>
              <a:rPr lang="fr-FR" dirty="0"/>
              <a:t> (ex : </a:t>
            </a:r>
            <a:r>
              <a:rPr lang="fr-FR" i="1" dirty="0" err="1"/>
              <a:t>Hyosciamus</a:t>
            </a:r>
            <a:r>
              <a:rPr lang="fr-FR" dirty="0"/>
              <a:t>)</a:t>
            </a:r>
          </a:p>
          <a:p>
            <a:endParaRPr lang="fr-FR" dirty="0"/>
          </a:p>
          <a:p>
            <a:r>
              <a:rPr lang="fr-FR" dirty="0"/>
              <a:t>Présence du calice marcescent et quelques fois accrescent (sauf </a:t>
            </a:r>
            <a:r>
              <a:rPr lang="fr-FR" i="1" dirty="0"/>
              <a:t>Datura</a:t>
            </a:r>
            <a:r>
              <a:rPr lang="fr-FR" dirty="0"/>
              <a:t>)</a:t>
            </a:r>
          </a:p>
          <a:p>
            <a:endParaRPr lang="fr-FR" dirty="0"/>
          </a:p>
          <a:p>
            <a:pPr marL="285750" indent="-285750">
              <a:buFont typeface="Wingdings" panose="05000000000000000000" pitchFamily="2" charset="2"/>
              <a:buChar char="§"/>
            </a:pPr>
            <a:endParaRPr lang="fr-FR" dirty="0"/>
          </a:p>
          <a:p>
            <a:endParaRPr lang="fr-FR" dirty="0"/>
          </a:p>
        </p:txBody>
      </p:sp>
      <p:pic>
        <p:nvPicPr>
          <p:cNvPr id="3" name="Image 2">
            <a:extLst>
              <a:ext uri="{FF2B5EF4-FFF2-40B4-BE49-F238E27FC236}">
                <a16:creationId xmlns:a16="http://schemas.microsoft.com/office/drawing/2014/main" id="{7FEE2C88-EAAD-4765-90AC-03B4909A627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83620" y="0"/>
            <a:ext cx="2460380" cy="2888896"/>
          </a:xfrm>
          <a:prstGeom prst="rect">
            <a:avLst/>
          </a:prstGeom>
        </p:spPr>
      </p:pic>
      <p:sp>
        <p:nvSpPr>
          <p:cNvPr id="7" name="ZoneTexte 6">
            <a:extLst>
              <a:ext uri="{FF2B5EF4-FFF2-40B4-BE49-F238E27FC236}">
                <a16:creationId xmlns:a16="http://schemas.microsoft.com/office/drawing/2014/main" id="{6088D5DD-3DE7-4AF3-9C4F-BC21994E0874}"/>
              </a:ext>
            </a:extLst>
          </p:cNvPr>
          <p:cNvSpPr txBox="1"/>
          <p:nvPr/>
        </p:nvSpPr>
        <p:spPr>
          <a:xfrm>
            <a:off x="1155126" y="256012"/>
            <a:ext cx="2480166" cy="338554"/>
          </a:xfrm>
          <a:prstGeom prst="rect">
            <a:avLst/>
          </a:prstGeom>
          <a:noFill/>
        </p:spPr>
        <p:txBody>
          <a:bodyPr wrap="none" rtlCol="0">
            <a:spAutoFit/>
          </a:bodyPr>
          <a:lstStyle/>
          <a:p>
            <a:r>
              <a:rPr lang="fr-FR" sz="1600" b="1" dirty="0"/>
              <a:t>Caractères de la famille</a:t>
            </a:r>
          </a:p>
        </p:txBody>
      </p:sp>
      <p:pic>
        <p:nvPicPr>
          <p:cNvPr id="11" name="Image 10">
            <a:extLst>
              <a:ext uri="{FF2B5EF4-FFF2-40B4-BE49-F238E27FC236}">
                <a16:creationId xmlns:a16="http://schemas.microsoft.com/office/drawing/2014/main" id="{B6C390AF-79F2-474E-A0B9-001C5EA9455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341540" y="0"/>
            <a:ext cx="2319453" cy="2888896"/>
          </a:xfrm>
          <a:prstGeom prst="rect">
            <a:avLst/>
          </a:prstGeom>
        </p:spPr>
      </p:pic>
      <p:sp>
        <p:nvSpPr>
          <p:cNvPr id="12" name="Rectangle 11">
            <a:extLst>
              <a:ext uri="{FF2B5EF4-FFF2-40B4-BE49-F238E27FC236}">
                <a16:creationId xmlns:a16="http://schemas.microsoft.com/office/drawing/2014/main" id="{A88E99A0-592C-4721-ABFB-095ECED8362B}"/>
              </a:ext>
            </a:extLst>
          </p:cNvPr>
          <p:cNvSpPr/>
          <p:nvPr/>
        </p:nvSpPr>
        <p:spPr>
          <a:xfrm>
            <a:off x="4331363" y="2673452"/>
            <a:ext cx="1199367" cy="215444"/>
          </a:xfrm>
          <a:prstGeom prst="rect">
            <a:avLst/>
          </a:prstGeom>
        </p:spPr>
        <p:txBody>
          <a:bodyPr wrap="none">
            <a:spAutoFit/>
          </a:bodyPr>
          <a:lstStyle/>
          <a:p>
            <a:r>
              <a:rPr lang="fr-FR" sz="800" i="1" dirty="0" err="1">
                <a:solidFill>
                  <a:schemeClr val="bg1"/>
                </a:solidFill>
              </a:rPr>
              <a:t>Salpichroa</a:t>
            </a:r>
            <a:r>
              <a:rPr lang="fr-FR" sz="800" i="1" dirty="0">
                <a:solidFill>
                  <a:schemeClr val="bg1"/>
                </a:solidFill>
              </a:rPr>
              <a:t> </a:t>
            </a:r>
            <a:r>
              <a:rPr lang="fr-FR" sz="800" i="1" dirty="0" err="1">
                <a:solidFill>
                  <a:schemeClr val="bg1"/>
                </a:solidFill>
              </a:rPr>
              <a:t>origanifolia</a:t>
            </a:r>
            <a:endParaRPr lang="fr-FR" sz="800" i="1" dirty="0">
              <a:solidFill>
                <a:schemeClr val="bg1"/>
              </a:solidFill>
            </a:endParaRPr>
          </a:p>
        </p:txBody>
      </p:sp>
      <p:sp>
        <p:nvSpPr>
          <p:cNvPr id="13" name="Rectangle 12">
            <a:extLst>
              <a:ext uri="{FF2B5EF4-FFF2-40B4-BE49-F238E27FC236}">
                <a16:creationId xmlns:a16="http://schemas.microsoft.com/office/drawing/2014/main" id="{A403FC01-9F2A-44EC-B8E9-265B8B100F03}"/>
              </a:ext>
            </a:extLst>
          </p:cNvPr>
          <p:cNvSpPr/>
          <p:nvPr/>
        </p:nvSpPr>
        <p:spPr>
          <a:xfrm>
            <a:off x="8111345" y="2673452"/>
            <a:ext cx="1032655" cy="215444"/>
          </a:xfrm>
          <a:prstGeom prst="rect">
            <a:avLst/>
          </a:prstGeom>
        </p:spPr>
        <p:txBody>
          <a:bodyPr wrap="none">
            <a:spAutoFit/>
          </a:bodyPr>
          <a:lstStyle/>
          <a:p>
            <a:r>
              <a:rPr lang="fr-FR" sz="800" i="1" dirty="0">
                <a:solidFill>
                  <a:schemeClr val="bg1"/>
                </a:solidFill>
              </a:rPr>
              <a:t>Physalis alkekengi</a:t>
            </a:r>
          </a:p>
        </p:txBody>
      </p:sp>
      <p:pic>
        <p:nvPicPr>
          <p:cNvPr id="15" name="Image 14">
            <a:extLst>
              <a:ext uri="{FF2B5EF4-FFF2-40B4-BE49-F238E27FC236}">
                <a16:creationId xmlns:a16="http://schemas.microsoft.com/office/drawing/2014/main" id="{C698A5D9-15B3-4948-BDC4-4A28E291AE5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83618" y="2911198"/>
            <a:ext cx="2460381" cy="2232302"/>
          </a:xfrm>
          <a:prstGeom prst="rect">
            <a:avLst/>
          </a:prstGeom>
        </p:spPr>
      </p:pic>
      <p:pic>
        <p:nvPicPr>
          <p:cNvPr id="17" name="Image 16">
            <a:extLst>
              <a:ext uri="{FF2B5EF4-FFF2-40B4-BE49-F238E27FC236}">
                <a16:creationId xmlns:a16="http://schemas.microsoft.com/office/drawing/2014/main" id="{DFA4276B-2CCA-4E72-8340-79647CE26E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341540" y="2911198"/>
            <a:ext cx="2319453" cy="2232302"/>
          </a:xfrm>
          <a:prstGeom prst="rect">
            <a:avLst/>
          </a:prstGeom>
        </p:spPr>
      </p:pic>
      <p:sp>
        <p:nvSpPr>
          <p:cNvPr id="18" name="Rectangle 17">
            <a:extLst>
              <a:ext uri="{FF2B5EF4-FFF2-40B4-BE49-F238E27FC236}">
                <a16:creationId xmlns:a16="http://schemas.microsoft.com/office/drawing/2014/main" id="{21C6D4DA-58AE-4FAE-B58D-B7F8339C5024}"/>
              </a:ext>
            </a:extLst>
          </p:cNvPr>
          <p:cNvSpPr/>
          <p:nvPr/>
        </p:nvSpPr>
        <p:spPr>
          <a:xfrm>
            <a:off x="4351241" y="4910273"/>
            <a:ext cx="1059906" cy="215444"/>
          </a:xfrm>
          <a:prstGeom prst="rect">
            <a:avLst/>
          </a:prstGeom>
        </p:spPr>
        <p:txBody>
          <a:bodyPr wrap="none">
            <a:spAutoFit/>
          </a:bodyPr>
          <a:lstStyle/>
          <a:p>
            <a:r>
              <a:rPr lang="fr-FR" sz="800" i="1" dirty="0">
                <a:solidFill>
                  <a:schemeClr val="bg1"/>
                </a:solidFill>
              </a:rPr>
              <a:t>Datura stramonium</a:t>
            </a:r>
          </a:p>
        </p:txBody>
      </p:sp>
      <p:sp>
        <p:nvSpPr>
          <p:cNvPr id="19" name="Rectangle 18">
            <a:extLst>
              <a:ext uri="{FF2B5EF4-FFF2-40B4-BE49-F238E27FC236}">
                <a16:creationId xmlns:a16="http://schemas.microsoft.com/office/drawing/2014/main" id="{3758507D-58D5-4385-8B1E-B8D4122A1700}"/>
              </a:ext>
            </a:extLst>
          </p:cNvPr>
          <p:cNvSpPr/>
          <p:nvPr/>
        </p:nvSpPr>
        <p:spPr>
          <a:xfrm>
            <a:off x="8077075" y="4910273"/>
            <a:ext cx="1048685" cy="215444"/>
          </a:xfrm>
          <a:prstGeom prst="rect">
            <a:avLst/>
          </a:prstGeom>
        </p:spPr>
        <p:txBody>
          <a:bodyPr wrap="none">
            <a:spAutoFit/>
          </a:bodyPr>
          <a:lstStyle/>
          <a:p>
            <a:r>
              <a:rPr lang="fr-FR" sz="800" i="1" dirty="0">
                <a:solidFill>
                  <a:schemeClr val="bg1"/>
                </a:solidFill>
              </a:rPr>
              <a:t>Hyoscyamus </a:t>
            </a:r>
            <a:r>
              <a:rPr lang="fr-FR" sz="800" i="1" dirty="0" err="1">
                <a:solidFill>
                  <a:schemeClr val="bg1"/>
                </a:solidFill>
              </a:rPr>
              <a:t>albus</a:t>
            </a:r>
            <a:endParaRPr lang="fr-FR" sz="800" i="1" dirty="0">
              <a:solidFill>
                <a:schemeClr val="bg1"/>
              </a:solidFill>
            </a:endParaRPr>
          </a:p>
        </p:txBody>
      </p:sp>
    </p:spTree>
    <p:extLst>
      <p:ext uri="{BB962C8B-B14F-4D97-AF65-F5344CB8AC3E}">
        <p14:creationId xmlns:p14="http://schemas.microsoft.com/office/powerpoint/2010/main" val="1360739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1744901" y="330560"/>
            <a:ext cx="1279517" cy="338554"/>
          </a:xfrm>
          <a:prstGeom prst="rect">
            <a:avLst/>
          </a:prstGeom>
          <a:noFill/>
        </p:spPr>
        <p:txBody>
          <a:bodyPr wrap="none" rtlCol="0">
            <a:spAutoFit/>
          </a:bodyPr>
          <a:lstStyle/>
          <a:p>
            <a:r>
              <a:rPr lang="fr-FR" sz="1600" b="1" dirty="0">
                <a:solidFill>
                  <a:srgbClr val="FF0000"/>
                </a:solidFill>
              </a:rPr>
              <a:t>1. Solanum</a:t>
            </a:r>
          </a:p>
        </p:txBody>
      </p:sp>
      <p:sp>
        <p:nvSpPr>
          <p:cNvPr id="5" name="Rectangle 4">
            <a:extLst>
              <a:ext uri="{FF2B5EF4-FFF2-40B4-BE49-F238E27FC236}">
                <a16:creationId xmlns:a16="http://schemas.microsoft.com/office/drawing/2014/main" id="{FF568507-DA37-4E2C-AB72-EEC0811E0130}"/>
              </a:ext>
            </a:extLst>
          </p:cNvPr>
          <p:cNvSpPr/>
          <p:nvPr/>
        </p:nvSpPr>
        <p:spPr>
          <a:xfrm>
            <a:off x="607039" y="1073014"/>
            <a:ext cx="3555243" cy="3585597"/>
          </a:xfrm>
          <a:prstGeom prst="rect">
            <a:avLst/>
          </a:prstGeom>
        </p:spPr>
        <p:txBody>
          <a:bodyPr wrap="square">
            <a:spAutoFit/>
          </a:bodyPr>
          <a:lstStyle/>
          <a:p>
            <a:r>
              <a:rPr lang="fr-FR" b="1" dirty="0"/>
              <a:t>1) Milieu de vie</a:t>
            </a:r>
            <a:endParaRPr lang="fr-FR" i="1" dirty="0"/>
          </a:p>
          <a:p>
            <a:endParaRPr lang="fr-FR" dirty="0"/>
          </a:p>
          <a:p>
            <a:r>
              <a:rPr lang="fr-FR" dirty="0"/>
              <a:t>1400 espèces dans le monde (genre cosmopolitique d’optimum tropical)</a:t>
            </a:r>
          </a:p>
          <a:p>
            <a:endParaRPr lang="fr-FR" sz="1100" dirty="0"/>
          </a:p>
          <a:p>
            <a:r>
              <a:rPr lang="fr-FR" dirty="0"/>
              <a:t>16 espèces en France :</a:t>
            </a:r>
          </a:p>
          <a:p>
            <a:endParaRPr lang="fr-FR" sz="800" dirty="0"/>
          </a:p>
          <a:p>
            <a:pPr lvl="0"/>
            <a:r>
              <a:rPr lang="fr-FR" sz="1200" i="1" dirty="0"/>
              <a:t>S. </a:t>
            </a:r>
            <a:r>
              <a:rPr lang="fr-FR" sz="1200" i="1" dirty="0" err="1"/>
              <a:t>rostratum</a:t>
            </a:r>
            <a:endParaRPr lang="fr-FR" sz="1200" dirty="0"/>
          </a:p>
          <a:p>
            <a:pPr lvl="0"/>
            <a:r>
              <a:rPr lang="fr-FR" sz="1200" i="1" dirty="0"/>
              <a:t>S. </a:t>
            </a:r>
            <a:r>
              <a:rPr lang="fr-FR" sz="1200" i="1" dirty="0" err="1"/>
              <a:t>linnaeanum</a:t>
            </a:r>
            <a:endParaRPr lang="fr-FR" sz="1200" dirty="0"/>
          </a:p>
          <a:p>
            <a:pPr lvl="0"/>
            <a:r>
              <a:rPr lang="fr-FR" sz="1200" i="1" dirty="0"/>
              <a:t>S. </a:t>
            </a:r>
            <a:r>
              <a:rPr lang="fr-FR" sz="1200" i="1" dirty="0" err="1"/>
              <a:t>melongena</a:t>
            </a:r>
            <a:endParaRPr lang="fr-FR" sz="1200" dirty="0"/>
          </a:p>
          <a:p>
            <a:pPr lvl="0"/>
            <a:r>
              <a:rPr lang="fr-FR" sz="1200" i="1" dirty="0"/>
              <a:t>S. </a:t>
            </a:r>
            <a:r>
              <a:rPr lang="fr-FR" sz="1200" i="1" dirty="0" err="1"/>
              <a:t>elaeagnifolium</a:t>
            </a:r>
            <a:endParaRPr lang="fr-FR" sz="1200" dirty="0"/>
          </a:p>
          <a:p>
            <a:pPr lvl="0"/>
            <a:r>
              <a:rPr lang="fr-FR" sz="1200" i="1" dirty="0"/>
              <a:t>S. </a:t>
            </a:r>
            <a:r>
              <a:rPr lang="fr-FR" sz="1200" i="1" dirty="0" err="1"/>
              <a:t>bonariense</a:t>
            </a:r>
            <a:endParaRPr lang="fr-FR" sz="1200" dirty="0"/>
          </a:p>
          <a:p>
            <a:pPr lvl="0"/>
            <a:r>
              <a:rPr lang="fr-FR" sz="1200" i="1" dirty="0"/>
              <a:t>S. </a:t>
            </a:r>
            <a:r>
              <a:rPr lang="fr-FR" sz="1200" i="1" dirty="0" err="1"/>
              <a:t>laciniatum</a:t>
            </a:r>
            <a:endParaRPr lang="fr-FR" sz="1200" dirty="0"/>
          </a:p>
          <a:p>
            <a:pPr lvl="0"/>
            <a:r>
              <a:rPr lang="fr-FR" sz="1200" i="1" dirty="0"/>
              <a:t>S. </a:t>
            </a:r>
            <a:r>
              <a:rPr lang="fr-FR" sz="1200" i="1" dirty="0" err="1"/>
              <a:t>pseudocapsicum</a:t>
            </a:r>
            <a:endParaRPr lang="fr-FR" sz="1200" dirty="0"/>
          </a:p>
          <a:p>
            <a:pPr lvl="0"/>
            <a:r>
              <a:rPr lang="fr-FR" sz="1200" i="1" dirty="0"/>
              <a:t>S. </a:t>
            </a:r>
            <a:r>
              <a:rPr lang="fr-FR" sz="1200" i="1" dirty="0" err="1"/>
              <a:t>dulcamara</a:t>
            </a:r>
            <a:endParaRPr lang="fr-FR" sz="1200" dirty="0"/>
          </a:p>
          <a:p>
            <a:pPr marL="285750" indent="-285750">
              <a:buFont typeface="Wingdings" panose="05000000000000000000" pitchFamily="2" charset="2"/>
              <a:buChar char="§"/>
            </a:pPr>
            <a:endParaRPr lang="fr-FR" dirty="0"/>
          </a:p>
          <a:p>
            <a:r>
              <a:rPr lang="fr-FR" dirty="0">
                <a:sym typeface="Wingdings" panose="05000000000000000000" pitchFamily="2" charset="2"/>
              </a:rPr>
              <a:t> </a:t>
            </a:r>
            <a:r>
              <a:rPr lang="fr-FR" dirty="0"/>
              <a:t>Friches, fourrés, cultures, reliques culturales</a:t>
            </a:r>
          </a:p>
        </p:txBody>
      </p:sp>
      <p:sp>
        <p:nvSpPr>
          <p:cNvPr id="2" name="Rectangle 1">
            <a:extLst>
              <a:ext uri="{FF2B5EF4-FFF2-40B4-BE49-F238E27FC236}">
                <a16:creationId xmlns:a16="http://schemas.microsoft.com/office/drawing/2014/main" id="{D5D8DBF4-1368-42B0-9D6B-76632B22E874}"/>
              </a:ext>
            </a:extLst>
          </p:cNvPr>
          <p:cNvSpPr/>
          <p:nvPr/>
        </p:nvSpPr>
        <p:spPr>
          <a:xfrm>
            <a:off x="2129883" y="2439270"/>
            <a:ext cx="1460810" cy="1631216"/>
          </a:xfrm>
          <a:prstGeom prst="rect">
            <a:avLst/>
          </a:prstGeom>
        </p:spPr>
        <p:txBody>
          <a:bodyPr wrap="square">
            <a:spAutoFit/>
          </a:bodyPr>
          <a:lstStyle/>
          <a:p>
            <a:pPr lvl="0"/>
            <a:r>
              <a:rPr lang="fr-FR" sz="1200" i="1" dirty="0"/>
              <a:t>S. </a:t>
            </a:r>
            <a:r>
              <a:rPr lang="fr-FR" sz="1200" i="1" dirty="0" err="1"/>
              <a:t>physalifolium</a:t>
            </a:r>
            <a:endParaRPr lang="fr-FR" sz="1200" dirty="0"/>
          </a:p>
          <a:p>
            <a:pPr lvl="0"/>
            <a:r>
              <a:rPr lang="fr-FR" sz="1200" i="1" dirty="0"/>
              <a:t>S. </a:t>
            </a:r>
            <a:r>
              <a:rPr lang="fr-FR" sz="1200" i="1" dirty="0" err="1"/>
              <a:t>sarachoises</a:t>
            </a:r>
            <a:endParaRPr lang="fr-FR" sz="1200" dirty="0"/>
          </a:p>
          <a:p>
            <a:pPr lvl="0"/>
            <a:r>
              <a:rPr lang="fr-FR" sz="1200" i="1" dirty="0"/>
              <a:t>S. </a:t>
            </a:r>
            <a:r>
              <a:rPr lang="fr-FR" sz="1200" i="1" dirty="0" err="1"/>
              <a:t>chenopodioides</a:t>
            </a:r>
            <a:endParaRPr lang="fr-FR" sz="1200" dirty="0"/>
          </a:p>
          <a:p>
            <a:pPr lvl="0"/>
            <a:r>
              <a:rPr lang="fr-FR" sz="1200" i="1" dirty="0"/>
              <a:t>S. </a:t>
            </a:r>
            <a:r>
              <a:rPr lang="fr-FR" sz="1200" i="1" dirty="0" err="1"/>
              <a:t>nigrum</a:t>
            </a:r>
            <a:endParaRPr lang="fr-FR" sz="1200" dirty="0"/>
          </a:p>
          <a:p>
            <a:pPr lvl="0"/>
            <a:r>
              <a:rPr lang="fr-FR" sz="1200" i="1" dirty="0"/>
              <a:t>S. </a:t>
            </a:r>
            <a:r>
              <a:rPr lang="fr-FR" sz="1200" i="1" dirty="0" err="1"/>
              <a:t>villosum</a:t>
            </a:r>
            <a:endParaRPr lang="fr-FR" sz="1200" dirty="0"/>
          </a:p>
          <a:p>
            <a:pPr lvl="0"/>
            <a:r>
              <a:rPr lang="fr-FR" sz="1200" i="1" dirty="0"/>
              <a:t>S. </a:t>
            </a:r>
            <a:r>
              <a:rPr lang="fr-FR" sz="1200" i="1" dirty="0" err="1"/>
              <a:t>lycopersicum</a:t>
            </a:r>
            <a:endParaRPr lang="fr-FR" sz="1200" dirty="0"/>
          </a:p>
          <a:p>
            <a:pPr lvl="0"/>
            <a:r>
              <a:rPr lang="fr-FR" sz="1200" i="1" dirty="0"/>
              <a:t>S. </a:t>
            </a:r>
            <a:r>
              <a:rPr lang="fr-FR" sz="1200" i="1" dirty="0" err="1"/>
              <a:t>tuberosum</a:t>
            </a:r>
            <a:endParaRPr lang="fr-FR" sz="1200" dirty="0"/>
          </a:p>
          <a:p>
            <a:pPr lvl="0"/>
            <a:r>
              <a:rPr lang="fr-FR" sz="1200" i="1" dirty="0"/>
              <a:t>S. </a:t>
            </a:r>
            <a:r>
              <a:rPr lang="fr-FR" sz="1200" i="1" dirty="0" err="1"/>
              <a:t>chacoense</a:t>
            </a:r>
            <a:endParaRPr lang="fr-FR" dirty="0"/>
          </a:p>
        </p:txBody>
      </p:sp>
      <p:pic>
        <p:nvPicPr>
          <p:cNvPr id="6" name="Image 5">
            <a:extLst>
              <a:ext uri="{FF2B5EF4-FFF2-40B4-BE49-F238E27FC236}">
                <a16:creationId xmlns:a16="http://schemas.microsoft.com/office/drawing/2014/main" id="{7E40C263-E53C-4341-B717-109BDA39E6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34121" y="0"/>
            <a:ext cx="4309879" cy="5143500"/>
          </a:xfrm>
          <a:prstGeom prst="rect">
            <a:avLst/>
          </a:prstGeom>
        </p:spPr>
      </p:pic>
      <p:sp>
        <p:nvSpPr>
          <p:cNvPr id="7" name="Rectangle 6">
            <a:extLst>
              <a:ext uri="{FF2B5EF4-FFF2-40B4-BE49-F238E27FC236}">
                <a16:creationId xmlns:a16="http://schemas.microsoft.com/office/drawing/2014/main" id="{47C2926B-8C66-4D06-A637-47E7EE16134D}"/>
              </a:ext>
            </a:extLst>
          </p:cNvPr>
          <p:cNvSpPr/>
          <p:nvPr/>
        </p:nvSpPr>
        <p:spPr>
          <a:xfrm>
            <a:off x="8042416" y="4862252"/>
            <a:ext cx="1101584" cy="215444"/>
          </a:xfrm>
          <a:prstGeom prst="rect">
            <a:avLst/>
          </a:prstGeom>
        </p:spPr>
        <p:txBody>
          <a:bodyPr wrap="none">
            <a:spAutoFit/>
          </a:bodyPr>
          <a:lstStyle/>
          <a:p>
            <a:r>
              <a:rPr lang="fr-FR" sz="800" i="1" dirty="0">
                <a:solidFill>
                  <a:schemeClr val="bg1"/>
                </a:solidFill>
              </a:rPr>
              <a:t>Solanum </a:t>
            </a:r>
            <a:r>
              <a:rPr lang="fr-FR" sz="800" i="1" dirty="0" err="1">
                <a:solidFill>
                  <a:schemeClr val="bg1"/>
                </a:solidFill>
              </a:rPr>
              <a:t>dulcamara</a:t>
            </a:r>
            <a:endParaRPr lang="fr-FR" sz="800" i="1" dirty="0">
              <a:solidFill>
                <a:schemeClr val="bg1"/>
              </a:solidFill>
            </a:endParaRPr>
          </a:p>
        </p:txBody>
      </p:sp>
    </p:spTree>
    <p:extLst>
      <p:ext uri="{BB962C8B-B14F-4D97-AF65-F5344CB8AC3E}">
        <p14:creationId xmlns:p14="http://schemas.microsoft.com/office/powerpoint/2010/main" val="3068207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1488767" y="315612"/>
            <a:ext cx="1050288" cy="338554"/>
          </a:xfrm>
          <a:prstGeom prst="rect">
            <a:avLst/>
          </a:prstGeom>
          <a:noFill/>
        </p:spPr>
        <p:txBody>
          <a:bodyPr wrap="none" rtlCol="0">
            <a:spAutoFit/>
          </a:bodyPr>
          <a:lstStyle/>
          <a:p>
            <a:r>
              <a:rPr lang="fr-FR" sz="1600" b="1" dirty="0"/>
              <a:t>Solanum</a:t>
            </a:r>
          </a:p>
        </p:txBody>
      </p:sp>
      <p:sp>
        <p:nvSpPr>
          <p:cNvPr id="5" name="Rectangle 4">
            <a:extLst>
              <a:ext uri="{FF2B5EF4-FFF2-40B4-BE49-F238E27FC236}">
                <a16:creationId xmlns:a16="http://schemas.microsoft.com/office/drawing/2014/main" id="{FF568507-DA37-4E2C-AB72-EEC0811E0130}"/>
              </a:ext>
            </a:extLst>
          </p:cNvPr>
          <p:cNvSpPr/>
          <p:nvPr/>
        </p:nvSpPr>
        <p:spPr>
          <a:xfrm>
            <a:off x="607039" y="1073014"/>
            <a:ext cx="2683363" cy="4185761"/>
          </a:xfrm>
          <a:prstGeom prst="rect">
            <a:avLst/>
          </a:prstGeom>
        </p:spPr>
        <p:txBody>
          <a:bodyPr wrap="square">
            <a:spAutoFit/>
          </a:bodyPr>
          <a:lstStyle/>
          <a:p>
            <a:r>
              <a:rPr lang="fr-FR" b="1" dirty="0"/>
              <a:t>2) Appareil végétatif</a:t>
            </a:r>
            <a:endParaRPr lang="fr-FR" i="1" dirty="0"/>
          </a:p>
          <a:p>
            <a:endParaRPr lang="fr-FR" dirty="0"/>
          </a:p>
          <a:p>
            <a:pPr marL="285750" indent="-285750">
              <a:buFont typeface="Wingdings" panose="05000000000000000000" pitchFamily="2" charset="2"/>
              <a:buChar char="§"/>
            </a:pPr>
            <a:r>
              <a:rPr lang="fr-FR" dirty="0"/>
              <a:t>Plantes herbacées ou ligneuses (arbustes ou arbres, ex. : </a:t>
            </a:r>
            <a:r>
              <a:rPr lang="fr-FR" i="1" dirty="0"/>
              <a:t>S. </a:t>
            </a:r>
            <a:r>
              <a:rPr lang="fr-FR" i="1" dirty="0" err="1"/>
              <a:t>bonariense</a:t>
            </a:r>
            <a:r>
              <a:rPr lang="fr-FR" i="1" dirty="0"/>
              <a:t> </a:t>
            </a:r>
            <a:r>
              <a:rPr lang="fr-FR" dirty="0"/>
              <a:t>ou </a:t>
            </a:r>
            <a:r>
              <a:rPr lang="fr-FR" i="1" dirty="0"/>
              <a:t>S. </a:t>
            </a:r>
            <a:r>
              <a:rPr lang="fr-FR" i="1" dirty="0" err="1"/>
              <a:t>pseudocapsicum</a:t>
            </a:r>
            <a:r>
              <a:rPr lang="fr-FR" dirty="0"/>
              <a:t>), parfois sarmenteuses-grimpantes (</a:t>
            </a:r>
            <a:r>
              <a:rPr lang="fr-FR" i="1" dirty="0"/>
              <a:t>S. </a:t>
            </a:r>
            <a:r>
              <a:rPr lang="fr-FR" i="1" dirty="0" err="1"/>
              <a:t>dulcamara</a:t>
            </a:r>
            <a:r>
              <a:rPr lang="fr-FR" dirty="0"/>
              <a:t>)</a:t>
            </a:r>
          </a:p>
          <a:p>
            <a:pPr marL="285750" indent="-285750">
              <a:buFont typeface="Wingdings" panose="05000000000000000000" pitchFamily="2" charset="2"/>
              <a:buChar char="§"/>
            </a:pPr>
            <a:endParaRPr lang="fr-FR" sz="1050" dirty="0"/>
          </a:p>
          <a:p>
            <a:pPr marL="285750" indent="-285750">
              <a:buFont typeface="Wingdings" panose="05000000000000000000" pitchFamily="2" charset="2"/>
              <a:buChar char="§"/>
            </a:pPr>
            <a:r>
              <a:rPr lang="fr-FR" dirty="0"/>
              <a:t>Pilosité souvent présente</a:t>
            </a:r>
          </a:p>
          <a:p>
            <a:endParaRPr lang="fr-FR" sz="1050" dirty="0"/>
          </a:p>
          <a:p>
            <a:pPr marL="285750" indent="-285750">
              <a:buFont typeface="Wingdings" panose="05000000000000000000" pitchFamily="2" charset="2"/>
              <a:buChar char="§"/>
            </a:pPr>
            <a:r>
              <a:rPr lang="fr-FR" dirty="0"/>
              <a:t>Feuilles :</a:t>
            </a:r>
          </a:p>
          <a:p>
            <a:pPr marL="539750" indent="-285750">
              <a:buFont typeface="Courier New" panose="02070309020205020404" pitchFamily="49" charset="0"/>
              <a:buChar char="o"/>
            </a:pPr>
            <a:r>
              <a:rPr lang="fr-FR" dirty="0"/>
              <a:t>alternes, pétiolées, </a:t>
            </a:r>
          </a:p>
          <a:p>
            <a:pPr marL="539750" indent="-285750">
              <a:buFont typeface="Courier New" panose="02070309020205020404" pitchFamily="49" charset="0"/>
              <a:buChar char="o"/>
            </a:pPr>
            <a:r>
              <a:rPr lang="fr-FR" dirty="0"/>
              <a:t>d’entière à pennatiséquées</a:t>
            </a:r>
          </a:p>
          <a:p>
            <a:pPr marL="539750" indent="-285750">
              <a:buFont typeface="Courier New" panose="02070309020205020404" pitchFamily="49" charset="0"/>
              <a:buChar char="o"/>
            </a:pPr>
            <a:r>
              <a:rPr lang="fr-FR" dirty="0"/>
              <a:t>quelques fois épineuses (</a:t>
            </a:r>
            <a:r>
              <a:rPr lang="fr-FR" i="1" dirty="0"/>
              <a:t>S. </a:t>
            </a:r>
            <a:r>
              <a:rPr lang="fr-FR" i="1" dirty="0" err="1"/>
              <a:t>linnaeanum</a:t>
            </a:r>
            <a:r>
              <a:rPr lang="fr-FR" dirty="0"/>
              <a:t>)</a:t>
            </a:r>
          </a:p>
          <a:p>
            <a:endParaRPr lang="fr-FR" dirty="0"/>
          </a:p>
          <a:p>
            <a:endParaRPr lang="fr-FR" dirty="0"/>
          </a:p>
        </p:txBody>
      </p:sp>
      <p:pic>
        <p:nvPicPr>
          <p:cNvPr id="3" name="Image 2">
            <a:extLst>
              <a:ext uri="{FF2B5EF4-FFF2-40B4-BE49-F238E27FC236}">
                <a16:creationId xmlns:a16="http://schemas.microsoft.com/office/drawing/2014/main" id="{ADDD2397-581F-46DF-B73C-B5FC21DEF7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5600" y="2681372"/>
            <a:ext cx="1418400" cy="2462128"/>
          </a:xfrm>
          <a:prstGeom prst="rect">
            <a:avLst/>
          </a:prstGeom>
        </p:spPr>
      </p:pic>
      <p:pic>
        <p:nvPicPr>
          <p:cNvPr id="7" name="Image 6">
            <a:extLst>
              <a:ext uri="{FF2B5EF4-FFF2-40B4-BE49-F238E27FC236}">
                <a16:creationId xmlns:a16="http://schemas.microsoft.com/office/drawing/2014/main" id="{1ABE746B-E4C8-4614-8DEB-3C19221F065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3751681" y="3069373"/>
            <a:ext cx="2463141" cy="1683091"/>
          </a:xfrm>
          <a:prstGeom prst="rect">
            <a:avLst/>
          </a:prstGeom>
        </p:spPr>
      </p:pic>
      <p:sp>
        <p:nvSpPr>
          <p:cNvPr id="9" name="Rectangle 8">
            <a:extLst>
              <a:ext uri="{FF2B5EF4-FFF2-40B4-BE49-F238E27FC236}">
                <a16:creationId xmlns:a16="http://schemas.microsoft.com/office/drawing/2014/main" id="{F3D3EA14-D485-49D4-B56B-E5E57C3E26AE}"/>
              </a:ext>
            </a:extLst>
          </p:cNvPr>
          <p:cNvSpPr/>
          <p:nvPr/>
        </p:nvSpPr>
        <p:spPr>
          <a:xfrm>
            <a:off x="8375278" y="4892934"/>
            <a:ext cx="798617"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tuberosum</a:t>
            </a:r>
            <a:endParaRPr lang="fr-FR" sz="800" i="1" dirty="0">
              <a:solidFill>
                <a:schemeClr val="bg1"/>
              </a:solidFill>
            </a:endParaRPr>
          </a:p>
        </p:txBody>
      </p:sp>
      <p:sp>
        <p:nvSpPr>
          <p:cNvPr id="6" name="Rectangle 5">
            <a:extLst>
              <a:ext uri="{FF2B5EF4-FFF2-40B4-BE49-F238E27FC236}">
                <a16:creationId xmlns:a16="http://schemas.microsoft.com/office/drawing/2014/main" id="{5EB2800D-5D85-445B-AFC0-DB3913AE052B}"/>
              </a:ext>
            </a:extLst>
          </p:cNvPr>
          <p:cNvSpPr/>
          <p:nvPr/>
        </p:nvSpPr>
        <p:spPr>
          <a:xfrm>
            <a:off x="5046446" y="4920912"/>
            <a:ext cx="792205"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dulcamara</a:t>
            </a:r>
            <a:endParaRPr lang="fr-FR" sz="800" i="1" dirty="0">
              <a:solidFill>
                <a:schemeClr val="bg1"/>
              </a:solidFill>
            </a:endParaRPr>
          </a:p>
        </p:txBody>
      </p:sp>
      <p:pic>
        <p:nvPicPr>
          <p:cNvPr id="11" name="Image 10">
            <a:extLst>
              <a:ext uri="{FF2B5EF4-FFF2-40B4-BE49-F238E27FC236}">
                <a16:creationId xmlns:a16="http://schemas.microsoft.com/office/drawing/2014/main" id="{3420B596-81E5-4828-9CEB-59BBFC1641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5543588" y="2990372"/>
            <a:ext cx="2462127" cy="1842104"/>
          </a:xfrm>
          <a:prstGeom prst="rect">
            <a:avLst/>
          </a:prstGeom>
        </p:spPr>
      </p:pic>
      <p:sp>
        <p:nvSpPr>
          <p:cNvPr id="12" name="Rectangle 11">
            <a:extLst>
              <a:ext uri="{FF2B5EF4-FFF2-40B4-BE49-F238E27FC236}">
                <a16:creationId xmlns:a16="http://schemas.microsoft.com/office/drawing/2014/main" id="{66CC645F-F9AA-44DF-A933-21336FCACAF9}"/>
              </a:ext>
            </a:extLst>
          </p:cNvPr>
          <p:cNvSpPr/>
          <p:nvPr/>
        </p:nvSpPr>
        <p:spPr>
          <a:xfrm>
            <a:off x="6879403" y="2691694"/>
            <a:ext cx="845103"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linnaeanum</a:t>
            </a:r>
            <a:endParaRPr lang="fr-FR" sz="800" i="1" dirty="0">
              <a:solidFill>
                <a:schemeClr val="bg1"/>
              </a:solidFill>
            </a:endParaRPr>
          </a:p>
        </p:txBody>
      </p:sp>
      <p:pic>
        <p:nvPicPr>
          <p:cNvPr id="16" name="Image 15">
            <a:extLst>
              <a:ext uri="{FF2B5EF4-FFF2-40B4-BE49-F238E27FC236}">
                <a16:creationId xmlns:a16="http://schemas.microsoft.com/office/drawing/2014/main" id="{151625D5-7267-4E42-84E0-D48B416FE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16200000">
            <a:off x="7002931" y="511366"/>
            <a:ext cx="2652438" cy="1629702"/>
          </a:xfrm>
          <a:prstGeom prst="rect">
            <a:avLst/>
          </a:prstGeom>
        </p:spPr>
      </p:pic>
      <p:sp>
        <p:nvSpPr>
          <p:cNvPr id="17" name="Rectangle 16">
            <a:extLst>
              <a:ext uri="{FF2B5EF4-FFF2-40B4-BE49-F238E27FC236}">
                <a16:creationId xmlns:a16="http://schemas.microsoft.com/office/drawing/2014/main" id="{E84EA3EC-461E-4FEB-AC0C-6617A1ACAA31}"/>
              </a:ext>
            </a:extLst>
          </p:cNvPr>
          <p:cNvSpPr/>
          <p:nvPr/>
        </p:nvSpPr>
        <p:spPr>
          <a:xfrm>
            <a:off x="8518508" y="-18082"/>
            <a:ext cx="625492"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nigrum</a:t>
            </a:r>
            <a:endParaRPr lang="fr-FR" sz="800" i="1" dirty="0">
              <a:solidFill>
                <a:schemeClr val="bg1"/>
              </a:solidFill>
            </a:endParaRPr>
          </a:p>
        </p:txBody>
      </p:sp>
      <p:pic>
        <p:nvPicPr>
          <p:cNvPr id="19" name="Image 18">
            <a:extLst>
              <a:ext uri="{FF2B5EF4-FFF2-40B4-BE49-F238E27FC236}">
                <a16:creationId xmlns:a16="http://schemas.microsoft.com/office/drawing/2014/main" id="{14BB8E58-7AEA-4534-A906-DF6E5C96EBE7}"/>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b="-292"/>
          <a:stretch/>
        </p:blipFill>
        <p:spPr>
          <a:xfrm>
            <a:off x="4141707" y="-10882"/>
            <a:ext cx="1769940" cy="2664332"/>
          </a:xfrm>
          <a:prstGeom prst="rect">
            <a:avLst/>
          </a:prstGeom>
        </p:spPr>
      </p:pic>
      <p:pic>
        <p:nvPicPr>
          <p:cNvPr id="21" name="Image 20">
            <a:extLst>
              <a:ext uri="{FF2B5EF4-FFF2-40B4-BE49-F238E27FC236}">
                <a16:creationId xmlns:a16="http://schemas.microsoft.com/office/drawing/2014/main" id="{01F5EA84-6189-4447-80A4-153BFBFE51B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940447" y="0"/>
            <a:ext cx="1545052" cy="2646250"/>
          </a:xfrm>
          <a:prstGeom prst="rect">
            <a:avLst/>
          </a:prstGeom>
        </p:spPr>
      </p:pic>
      <p:sp>
        <p:nvSpPr>
          <p:cNvPr id="22" name="Rectangle 21">
            <a:extLst>
              <a:ext uri="{FF2B5EF4-FFF2-40B4-BE49-F238E27FC236}">
                <a16:creationId xmlns:a16="http://schemas.microsoft.com/office/drawing/2014/main" id="{E62A1BA8-7B5B-4E0F-99B0-943A768A7862}"/>
              </a:ext>
            </a:extLst>
          </p:cNvPr>
          <p:cNvSpPr/>
          <p:nvPr/>
        </p:nvSpPr>
        <p:spPr>
          <a:xfrm>
            <a:off x="5314954" y="6322"/>
            <a:ext cx="625492"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nigrum</a:t>
            </a:r>
            <a:endParaRPr lang="fr-FR" sz="800" i="1" dirty="0">
              <a:solidFill>
                <a:schemeClr val="bg1"/>
              </a:solidFill>
            </a:endParaRPr>
          </a:p>
        </p:txBody>
      </p:sp>
      <p:sp>
        <p:nvSpPr>
          <p:cNvPr id="23" name="Rectangle 22">
            <a:extLst>
              <a:ext uri="{FF2B5EF4-FFF2-40B4-BE49-F238E27FC236}">
                <a16:creationId xmlns:a16="http://schemas.microsoft.com/office/drawing/2014/main" id="{B1A0F21F-FED8-4352-8E42-08723EECF10D}"/>
              </a:ext>
            </a:extLst>
          </p:cNvPr>
          <p:cNvSpPr/>
          <p:nvPr/>
        </p:nvSpPr>
        <p:spPr>
          <a:xfrm>
            <a:off x="5911647" y="2418054"/>
            <a:ext cx="1085554"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pseudocapsicum</a:t>
            </a:r>
            <a:endParaRPr lang="fr-FR" sz="800" i="1" dirty="0">
              <a:solidFill>
                <a:schemeClr val="bg1"/>
              </a:solidFill>
            </a:endParaRPr>
          </a:p>
        </p:txBody>
      </p:sp>
    </p:spTree>
    <p:extLst>
      <p:ext uri="{BB962C8B-B14F-4D97-AF65-F5344CB8AC3E}">
        <p14:creationId xmlns:p14="http://schemas.microsoft.com/office/powerpoint/2010/main" val="2921288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2339261" y="322409"/>
            <a:ext cx="1050288" cy="338554"/>
          </a:xfrm>
          <a:prstGeom prst="rect">
            <a:avLst/>
          </a:prstGeom>
          <a:noFill/>
        </p:spPr>
        <p:txBody>
          <a:bodyPr wrap="none" rtlCol="0">
            <a:spAutoFit/>
          </a:bodyPr>
          <a:lstStyle/>
          <a:p>
            <a:r>
              <a:rPr lang="fr-FR" sz="1600" b="1" dirty="0"/>
              <a:t>Solanum</a:t>
            </a:r>
          </a:p>
        </p:txBody>
      </p:sp>
      <p:sp>
        <p:nvSpPr>
          <p:cNvPr id="5" name="Rectangle 4">
            <a:extLst>
              <a:ext uri="{FF2B5EF4-FFF2-40B4-BE49-F238E27FC236}">
                <a16:creationId xmlns:a16="http://schemas.microsoft.com/office/drawing/2014/main" id="{FF568507-DA37-4E2C-AB72-EEC0811E0130}"/>
              </a:ext>
            </a:extLst>
          </p:cNvPr>
          <p:cNvSpPr/>
          <p:nvPr/>
        </p:nvSpPr>
        <p:spPr>
          <a:xfrm>
            <a:off x="1418418" y="1105336"/>
            <a:ext cx="3199333" cy="846386"/>
          </a:xfrm>
          <a:prstGeom prst="rect">
            <a:avLst/>
          </a:prstGeom>
        </p:spPr>
        <p:txBody>
          <a:bodyPr wrap="square">
            <a:spAutoFit/>
          </a:bodyPr>
          <a:lstStyle/>
          <a:p>
            <a:r>
              <a:rPr lang="fr-FR" b="1" dirty="0"/>
              <a:t>3) Inflorescence</a:t>
            </a:r>
            <a:endParaRPr lang="fr-FR" i="1" dirty="0"/>
          </a:p>
          <a:p>
            <a:endParaRPr lang="fr-FR" sz="700" dirty="0"/>
          </a:p>
          <a:p>
            <a:r>
              <a:rPr lang="fr-FR" dirty="0"/>
              <a:t>Inflorescences cymeuses </a:t>
            </a:r>
            <a:r>
              <a:rPr lang="fr-FR" dirty="0">
                <a:solidFill>
                  <a:schemeClr val="tx1"/>
                </a:solidFill>
              </a:rPr>
              <a:t>unipares</a:t>
            </a:r>
            <a:r>
              <a:rPr lang="fr-FR" dirty="0"/>
              <a:t> axillaires souvent sans bractée</a:t>
            </a:r>
            <a:endParaRPr lang="fr-FR" dirty="0">
              <a:solidFill>
                <a:schemeClr val="tx1"/>
              </a:solidFill>
            </a:endParaRPr>
          </a:p>
        </p:txBody>
      </p:sp>
      <p:pic>
        <p:nvPicPr>
          <p:cNvPr id="3" name="Image 2">
            <a:extLst>
              <a:ext uri="{FF2B5EF4-FFF2-40B4-BE49-F238E27FC236}">
                <a16:creationId xmlns:a16="http://schemas.microsoft.com/office/drawing/2014/main" id="{D722535A-1F03-4972-BA65-C94A84A66FE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25916" y="0"/>
            <a:ext cx="3018084" cy="2477729"/>
          </a:xfrm>
          <a:prstGeom prst="rect">
            <a:avLst/>
          </a:prstGeom>
        </p:spPr>
      </p:pic>
      <p:pic>
        <p:nvPicPr>
          <p:cNvPr id="6" name="Image 5">
            <a:extLst>
              <a:ext uri="{FF2B5EF4-FFF2-40B4-BE49-F238E27FC236}">
                <a16:creationId xmlns:a16="http://schemas.microsoft.com/office/drawing/2014/main" id="{9A4CC492-AA70-4B2A-B591-9C2A28B5257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35886" y="2501915"/>
            <a:ext cx="3034775" cy="2641585"/>
          </a:xfrm>
          <a:prstGeom prst="rect">
            <a:avLst/>
          </a:prstGeom>
        </p:spPr>
      </p:pic>
      <p:pic>
        <p:nvPicPr>
          <p:cNvPr id="9" name="Image 8">
            <a:extLst>
              <a:ext uri="{FF2B5EF4-FFF2-40B4-BE49-F238E27FC236}">
                <a16:creationId xmlns:a16="http://schemas.microsoft.com/office/drawing/2014/main" id="{9A1C0DC6-30A2-41BC-95FD-9A88875E52C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032835" y="2501915"/>
            <a:ext cx="3073554" cy="2641585"/>
          </a:xfrm>
          <a:prstGeom prst="rect">
            <a:avLst/>
          </a:prstGeom>
        </p:spPr>
      </p:pic>
      <p:pic>
        <p:nvPicPr>
          <p:cNvPr id="11" name="Image 10">
            <a:extLst>
              <a:ext uri="{FF2B5EF4-FFF2-40B4-BE49-F238E27FC236}">
                <a16:creationId xmlns:a16="http://schemas.microsoft.com/office/drawing/2014/main" id="{449F6711-AF48-468C-A6BD-9414AB9FC79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4745" y="2501915"/>
            <a:ext cx="3018084" cy="2641585"/>
          </a:xfrm>
          <a:prstGeom prst="rect">
            <a:avLst/>
          </a:prstGeom>
        </p:spPr>
      </p:pic>
      <p:sp>
        <p:nvSpPr>
          <p:cNvPr id="12" name="Rectangle 11">
            <a:extLst>
              <a:ext uri="{FF2B5EF4-FFF2-40B4-BE49-F238E27FC236}">
                <a16:creationId xmlns:a16="http://schemas.microsoft.com/office/drawing/2014/main" id="{222E83CE-902B-49EA-A2B7-EB7F18DEDCE4}"/>
              </a:ext>
            </a:extLst>
          </p:cNvPr>
          <p:cNvSpPr/>
          <p:nvPr/>
        </p:nvSpPr>
        <p:spPr>
          <a:xfrm>
            <a:off x="2258264" y="4928056"/>
            <a:ext cx="774571"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laciniatum</a:t>
            </a:r>
            <a:endParaRPr lang="fr-FR" sz="800" i="1" dirty="0">
              <a:solidFill>
                <a:schemeClr val="bg1"/>
              </a:solidFill>
            </a:endParaRPr>
          </a:p>
        </p:txBody>
      </p:sp>
      <p:sp>
        <p:nvSpPr>
          <p:cNvPr id="13" name="Rectangle 12">
            <a:extLst>
              <a:ext uri="{FF2B5EF4-FFF2-40B4-BE49-F238E27FC236}">
                <a16:creationId xmlns:a16="http://schemas.microsoft.com/office/drawing/2014/main" id="{E6E023E8-1775-4553-8C3B-CCA0CC0696F2}"/>
              </a:ext>
            </a:extLst>
          </p:cNvPr>
          <p:cNvSpPr/>
          <p:nvPr/>
        </p:nvSpPr>
        <p:spPr>
          <a:xfrm>
            <a:off x="5480897" y="4928056"/>
            <a:ext cx="625492"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nigrum</a:t>
            </a:r>
            <a:endParaRPr lang="fr-FR" sz="800" i="1" dirty="0">
              <a:solidFill>
                <a:schemeClr val="bg1"/>
              </a:solidFill>
            </a:endParaRPr>
          </a:p>
        </p:txBody>
      </p:sp>
      <p:sp>
        <p:nvSpPr>
          <p:cNvPr id="14" name="Rectangle 13">
            <a:extLst>
              <a:ext uri="{FF2B5EF4-FFF2-40B4-BE49-F238E27FC236}">
                <a16:creationId xmlns:a16="http://schemas.microsoft.com/office/drawing/2014/main" id="{A2B62BFB-0C88-4198-BA8B-DDAFB95F5B7C}"/>
              </a:ext>
            </a:extLst>
          </p:cNvPr>
          <p:cNvSpPr/>
          <p:nvPr/>
        </p:nvSpPr>
        <p:spPr>
          <a:xfrm>
            <a:off x="8378456" y="4928056"/>
            <a:ext cx="792205"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dulcamara</a:t>
            </a:r>
            <a:endParaRPr lang="fr-FR" sz="800" i="1" dirty="0">
              <a:solidFill>
                <a:schemeClr val="bg1"/>
              </a:solidFill>
            </a:endParaRPr>
          </a:p>
        </p:txBody>
      </p:sp>
      <p:sp>
        <p:nvSpPr>
          <p:cNvPr id="15" name="Rectangle 14">
            <a:extLst>
              <a:ext uri="{FF2B5EF4-FFF2-40B4-BE49-F238E27FC236}">
                <a16:creationId xmlns:a16="http://schemas.microsoft.com/office/drawing/2014/main" id="{8806323C-FBA5-425A-8084-D41D22CD8C64}"/>
              </a:ext>
            </a:extLst>
          </p:cNvPr>
          <p:cNvSpPr/>
          <p:nvPr/>
        </p:nvSpPr>
        <p:spPr>
          <a:xfrm>
            <a:off x="8106515" y="2262285"/>
            <a:ext cx="910827"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lycopersicum</a:t>
            </a:r>
            <a:endParaRPr lang="fr-FR" sz="800" i="1" dirty="0">
              <a:solidFill>
                <a:schemeClr val="bg1"/>
              </a:solidFill>
            </a:endParaRPr>
          </a:p>
        </p:txBody>
      </p:sp>
    </p:spTree>
    <p:extLst>
      <p:ext uri="{BB962C8B-B14F-4D97-AF65-F5344CB8AC3E}">
        <p14:creationId xmlns:p14="http://schemas.microsoft.com/office/powerpoint/2010/main" val="3453873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1751111" y="330276"/>
            <a:ext cx="1050288" cy="338554"/>
          </a:xfrm>
          <a:prstGeom prst="rect">
            <a:avLst/>
          </a:prstGeom>
          <a:noFill/>
        </p:spPr>
        <p:txBody>
          <a:bodyPr wrap="none" rtlCol="0">
            <a:spAutoFit/>
          </a:bodyPr>
          <a:lstStyle/>
          <a:p>
            <a:r>
              <a:rPr lang="fr-FR" sz="1600" b="1" dirty="0"/>
              <a:t>Solanum</a:t>
            </a:r>
          </a:p>
        </p:txBody>
      </p:sp>
      <p:sp>
        <p:nvSpPr>
          <p:cNvPr id="5" name="Rectangle 4">
            <a:extLst>
              <a:ext uri="{FF2B5EF4-FFF2-40B4-BE49-F238E27FC236}">
                <a16:creationId xmlns:a16="http://schemas.microsoft.com/office/drawing/2014/main" id="{FF568507-DA37-4E2C-AB72-EEC0811E0130}"/>
              </a:ext>
            </a:extLst>
          </p:cNvPr>
          <p:cNvSpPr/>
          <p:nvPr/>
        </p:nvSpPr>
        <p:spPr>
          <a:xfrm>
            <a:off x="638267" y="986837"/>
            <a:ext cx="3609733" cy="2015936"/>
          </a:xfrm>
          <a:prstGeom prst="rect">
            <a:avLst/>
          </a:prstGeom>
        </p:spPr>
        <p:txBody>
          <a:bodyPr wrap="square">
            <a:spAutoFit/>
          </a:bodyPr>
          <a:lstStyle/>
          <a:p>
            <a:r>
              <a:rPr lang="fr-FR" b="1" dirty="0"/>
              <a:t>3) Fleur</a:t>
            </a:r>
            <a:endParaRPr lang="fr-FR" i="1" dirty="0"/>
          </a:p>
          <a:p>
            <a:endParaRPr lang="fr-FR" sz="700" dirty="0"/>
          </a:p>
          <a:p>
            <a:pPr marL="285750" indent="-285750">
              <a:buFont typeface="Wingdings" panose="05000000000000000000" pitchFamily="2" charset="2"/>
              <a:buChar char="§"/>
            </a:pPr>
            <a:r>
              <a:rPr lang="fr-FR" dirty="0"/>
              <a:t>Corolle rotacée, de couleur très diverse</a:t>
            </a:r>
          </a:p>
          <a:p>
            <a:endParaRPr lang="fr-FR" sz="600" dirty="0"/>
          </a:p>
          <a:p>
            <a:pPr marL="285750" indent="-285750">
              <a:buFont typeface="Wingdings" panose="05000000000000000000" pitchFamily="2" charset="2"/>
              <a:buChar char="§"/>
            </a:pPr>
            <a:r>
              <a:rPr lang="fr-FR" dirty="0"/>
              <a:t>5 étamines soudées à la corolle, aux anthères généralement conniventes autour du style </a:t>
            </a:r>
          </a:p>
          <a:p>
            <a:pPr marL="171450" indent="-1714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1 style dépassant ou non les étamines.</a:t>
            </a:r>
          </a:p>
          <a:p>
            <a:pPr marL="171450" indent="-1714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Ovaire supère à 2 loges</a:t>
            </a:r>
          </a:p>
        </p:txBody>
      </p:sp>
      <p:pic>
        <p:nvPicPr>
          <p:cNvPr id="3" name="Image 2">
            <a:extLst>
              <a:ext uri="{FF2B5EF4-FFF2-40B4-BE49-F238E27FC236}">
                <a16:creationId xmlns:a16="http://schemas.microsoft.com/office/drawing/2014/main" id="{0DB1EA12-CD61-4710-BADA-5953AD6EB2E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67016" y="3317058"/>
            <a:ext cx="1976983" cy="1826442"/>
          </a:xfrm>
          <a:prstGeom prst="rect">
            <a:avLst/>
          </a:prstGeom>
        </p:spPr>
      </p:pic>
      <p:pic>
        <p:nvPicPr>
          <p:cNvPr id="9" name="Image 8">
            <a:extLst>
              <a:ext uri="{FF2B5EF4-FFF2-40B4-BE49-F238E27FC236}">
                <a16:creationId xmlns:a16="http://schemas.microsoft.com/office/drawing/2014/main" id="{F239B332-0C97-4175-879B-BBC940ACCE8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164000" y="0"/>
            <a:ext cx="1980000" cy="1726632"/>
          </a:xfrm>
          <a:prstGeom prst="rect">
            <a:avLst/>
          </a:prstGeom>
        </p:spPr>
      </p:pic>
      <p:pic>
        <p:nvPicPr>
          <p:cNvPr id="13" name="Image 12">
            <a:extLst>
              <a:ext uri="{FF2B5EF4-FFF2-40B4-BE49-F238E27FC236}">
                <a16:creationId xmlns:a16="http://schemas.microsoft.com/office/drawing/2014/main" id="{4F321601-4F5C-477D-BC4A-8CA4C283684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44439" y="3317058"/>
            <a:ext cx="2098029" cy="1826442"/>
          </a:xfrm>
          <a:prstGeom prst="rect">
            <a:avLst/>
          </a:prstGeom>
        </p:spPr>
      </p:pic>
      <p:pic>
        <p:nvPicPr>
          <p:cNvPr id="15" name="Image 14">
            <a:extLst>
              <a:ext uri="{FF2B5EF4-FFF2-40B4-BE49-F238E27FC236}">
                <a16:creationId xmlns:a16="http://schemas.microsoft.com/office/drawing/2014/main" id="{BEDDCD00-8DD8-467C-96C0-D81401AE2F6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377"/>
          <a:stretch/>
        </p:blipFill>
        <p:spPr>
          <a:xfrm>
            <a:off x="5044440" y="0"/>
            <a:ext cx="2098029" cy="1726632"/>
          </a:xfrm>
          <a:prstGeom prst="rect">
            <a:avLst/>
          </a:prstGeom>
        </p:spPr>
      </p:pic>
      <p:pic>
        <p:nvPicPr>
          <p:cNvPr id="16" name="Image 15">
            <a:extLst>
              <a:ext uri="{FF2B5EF4-FFF2-40B4-BE49-F238E27FC236}">
                <a16:creationId xmlns:a16="http://schemas.microsoft.com/office/drawing/2014/main" id="{3DEF49FB-44F6-4FC6-92E1-2EF6E3FB9CD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5400000">
            <a:off x="5312643" y="1465631"/>
            <a:ext cx="1561625" cy="2098029"/>
          </a:xfrm>
          <a:prstGeom prst="rect">
            <a:avLst/>
          </a:prstGeom>
        </p:spPr>
      </p:pic>
      <p:pic>
        <p:nvPicPr>
          <p:cNvPr id="17" name="Image 16">
            <a:extLst>
              <a:ext uri="{FF2B5EF4-FFF2-40B4-BE49-F238E27FC236}">
                <a16:creationId xmlns:a16="http://schemas.microsoft.com/office/drawing/2014/main" id="{55910443-D566-4910-9598-6CB0A0002DEE}"/>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64000" y="1741033"/>
            <a:ext cx="1980000" cy="1561624"/>
          </a:xfrm>
          <a:prstGeom prst="rect">
            <a:avLst/>
          </a:prstGeom>
        </p:spPr>
      </p:pic>
      <p:sp>
        <p:nvSpPr>
          <p:cNvPr id="10" name="Rectangle 9">
            <a:extLst>
              <a:ext uri="{FF2B5EF4-FFF2-40B4-BE49-F238E27FC236}">
                <a16:creationId xmlns:a16="http://schemas.microsoft.com/office/drawing/2014/main" id="{EC6DD26F-D5DF-46A4-8B4E-93894576DE6E}"/>
              </a:ext>
            </a:extLst>
          </p:cNvPr>
          <p:cNvSpPr/>
          <p:nvPr/>
        </p:nvSpPr>
        <p:spPr>
          <a:xfrm>
            <a:off x="6516976" y="0"/>
            <a:ext cx="625492"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nigrum</a:t>
            </a:r>
            <a:endParaRPr lang="fr-FR" sz="800" i="1" dirty="0">
              <a:solidFill>
                <a:schemeClr val="bg1"/>
              </a:solidFill>
            </a:endParaRPr>
          </a:p>
        </p:txBody>
      </p:sp>
      <p:sp>
        <p:nvSpPr>
          <p:cNvPr id="11" name="Rectangle 10">
            <a:extLst>
              <a:ext uri="{FF2B5EF4-FFF2-40B4-BE49-F238E27FC236}">
                <a16:creationId xmlns:a16="http://schemas.microsoft.com/office/drawing/2014/main" id="{C0F86F1C-0570-4B9A-8C19-D8946EAD9271}"/>
              </a:ext>
            </a:extLst>
          </p:cNvPr>
          <p:cNvSpPr/>
          <p:nvPr/>
        </p:nvSpPr>
        <p:spPr>
          <a:xfrm>
            <a:off x="8496906" y="0"/>
            <a:ext cx="625492"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nigrum</a:t>
            </a:r>
            <a:endParaRPr lang="fr-FR" sz="800" i="1" dirty="0">
              <a:solidFill>
                <a:schemeClr val="bg1"/>
              </a:solidFill>
            </a:endParaRPr>
          </a:p>
        </p:txBody>
      </p:sp>
      <p:sp>
        <p:nvSpPr>
          <p:cNvPr id="12" name="Rectangle 11">
            <a:extLst>
              <a:ext uri="{FF2B5EF4-FFF2-40B4-BE49-F238E27FC236}">
                <a16:creationId xmlns:a16="http://schemas.microsoft.com/office/drawing/2014/main" id="{A5C333FB-4EE2-43A7-A8A6-257BCECB6D49}"/>
              </a:ext>
            </a:extLst>
          </p:cNvPr>
          <p:cNvSpPr/>
          <p:nvPr/>
        </p:nvSpPr>
        <p:spPr>
          <a:xfrm>
            <a:off x="6371795" y="1748232"/>
            <a:ext cx="792205"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dulcamara</a:t>
            </a:r>
            <a:endParaRPr lang="fr-FR" sz="800" i="1" dirty="0">
              <a:solidFill>
                <a:schemeClr val="bg1"/>
              </a:solidFill>
            </a:endParaRPr>
          </a:p>
        </p:txBody>
      </p:sp>
      <p:sp>
        <p:nvSpPr>
          <p:cNvPr id="14" name="Rectangle 13">
            <a:extLst>
              <a:ext uri="{FF2B5EF4-FFF2-40B4-BE49-F238E27FC236}">
                <a16:creationId xmlns:a16="http://schemas.microsoft.com/office/drawing/2014/main" id="{941C13DE-9A6B-4576-B878-E3A553860168}"/>
              </a:ext>
            </a:extLst>
          </p:cNvPr>
          <p:cNvSpPr/>
          <p:nvPr/>
        </p:nvSpPr>
        <p:spPr>
          <a:xfrm>
            <a:off x="8373325" y="1748232"/>
            <a:ext cx="792205"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dulcamara</a:t>
            </a:r>
            <a:endParaRPr lang="fr-FR" sz="800" i="1" dirty="0">
              <a:solidFill>
                <a:schemeClr val="bg1"/>
              </a:solidFill>
            </a:endParaRPr>
          </a:p>
        </p:txBody>
      </p:sp>
      <p:sp>
        <p:nvSpPr>
          <p:cNvPr id="18" name="Rectangle 17">
            <a:extLst>
              <a:ext uri="{FF2B5EF4-FFF2-40B4-BE49-F238E27FC236}">
                <a16:creationId xmlns:a16="http://schemas.microsoft.com/office/drawing/2014/main" id="{35323BC2-A18B-421F-AF90-EC45E4285266}"/>
              </a:ext>
            </a:extLst>
          </p:cNvPr>
          <p:cNvSpPr/>
          <p:nvPr/>
        </p:nvSpPr>
        <p:spPr>
          <a:xfrm>
            <a:off x="6367897" y="4900509"/>
            <a:ext cx="774571"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laciniatum</a:t>
            </a:r>
            <a:endParaRPr lang="fr-FR" sz="800" i="1" dirty="0">
              <a:solidFill>
                <a:schemeClr val="bg1"/>
              </a:solidFill>
            </a:endParaRPr>
          </a:p>
        </p:txBody>
      </p:sp>
      <p:sp>
        <p:nvSpPr>
          <p:cNvPr id="19" name="Rectangle 18">
            <a:extLst>
              <a:ext uri="{FF2B5EF4-FFF2-40B4-BE49-F238E27FC236}">
                <a16:creationId xmlns:a16="http://schemas.microsoft.com/office/drawing/2014/main" id="{5A2CFB3A-3003-448C-B99B-0EE8FF64886F}"/>
              </a:ext>
            </a:extLst>
          </p:cNvPr>
          <p:cNvSpPr/>
          <p:nvPr/>
        </p:nvSpPr>
        <p:spPr>
          <a:xfrm>
            <a:off x="8330195" y="4896341"/>
            <a:ext cx="822661"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melongena</a:t>
            </a:r>
            <a:endParaRPr lang="fr-FR" sz="800" i="1" dirty="0">
              <a:solidFill>
                <a:schemeClr val="bg1"/>
              </a:solidFill>
            </a:endParaRPr>
          </a:p>
        </p:txBody>
      </p:sp>
      <p:pic>
        <p:nvPicPr>
          <p:cNvPr id="4" name="Image 3">
            <a:extLst>
              <a:ext uri="{FF2B5EF4-FFF2-40B4-BE49-F238E27FC236}">
                <a16:creationId xmlns:a16="http://schemas.microsoft.com/office/drawing/2014/main" id="{12B384A3-9CD8-4ACE-9B7C-30C2A0E382C0}"/>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548800" y="3320780"/>
            <a:ext cx="2471090" cy="1822720"/>
          </a:xfrm>
          <a:prstGeom prst="rect">
            <a:avLst/>
          </a:prstGeom>
        </p:spPr>
      </p:pic>
      <p:sp>
        <p:nvSpPr>
          <p:cNvPr id="20" name="Rectangle 19">
            <a:extLst>
              <a:ext uri="{FF2B5EF4-FFF2-40B4-BE49-F238E27FC236}">
                <a16:creationId xmlns:a16="http://schemas.microsoft.com/office/drawing/2014/main" id="{E6D295CB-6A2A-4C05-909D-6625C826F266}"/>
              </a:ext>
            </a:extLst>
          </p:cNvPr>
          <p:cNvSpPr/>
          <p:nvPr/>
        </p:nvSpPr>
        <p:spPr>
          <a:xfrm>
            <a:off x="2524251" y="4896341"/>
            <a:ext cx="910827"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lycopersicum</a:t>
            </a:r>
            <a:endParaRPr lang="fr-FR" sz="800" i="1" dirty="0">
              <a:solidFill>
                <a:schemeClr val="bg1"/>
              </a:solidFill>
            </a:endParaRPr>
          </a:p>
        </p:txBody>
      </p:sp>
      <p:pic>
        <p:nvPicPr>
          <p:cNvPr id="7" name="Image 6">
            <a:extLst>
              <a:ext uri="{FF2B5EF4-FFF2-40B4-BE49-F238E27FC236}">
                <a16:creationId xmlns:a16="http://schemas.microsoft.com/office/drawing/2014/main" id="{EDAA3135-C732-433D-96B1-AC9D869023E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0" y="3317057"/>
            <a:ext cx="2519303" cy="1827991"/>
          </a:xfrm>
          <a:prstGeom prst="rect">
            <a:avLst/>
          </a:prstGeom>
        </p:spPr>
      </p:pic>
      <p:sp>
        <p:nvSpPr>
          <p:cNvPr id="21" name="Rectangle 20">
            <a:extLst>
              <a:ext uri="{FF2B5EF4-FFF2-40B4-BE49-F238E27FC236}">
                <a16:creationId xmlns:a16="http://schemas.microsoft.com/office/drawing/2014/main" id="{A3939BF4-C0FF-4630-BB1E-4F0F6C731C89}"/>
              </a:ext>
            </a:extLst>
          </p:cNvPr>
          <p:cNvSpPr/>
          <p:nvPr/>
        </p:nvSpPr>
        <p:spPr>
          <a:xfrm>
            <a:off x="1723160" y="4900509"/>
            <a:ext cx="798617"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tuberosum</a:t>
            </a:r>
            <a:endParaRPr lang="fr-FR" sz="800" i="1" dirty="0">
              <a:solidFill>
                <a:schemeClr val="bg1"/>
              </a:solidFill>
            </a:endParaRPr>
          </a:p>
        </p:txBody>
      </p:sp>
    </p:spTree>
    <p:extLst>
      <p:ext uri="{BB962C8B-B14F-4D97-AF65-F5344CB8AC3E}">
        <p14:creationId xmlns:p14="http://schemas.microsoft.com/office/powerpoint/2010/main" val="17528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10" name="Image 9">
            <a:extLst>
              <a:ext uri="{FF2B5EF4-FFF2-40B4-BE49-F238E27FC236}">
                <a16:creationId xmlns:a16="http://schemas.microsoft.com/office/drawing/2014/main" id="{A9BAA040-87C7-4E10-9620-982627060F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368444" y="1"/>
            <a:ext cx="1775556" cy="1775244"/>
          </a:xfrm>
          <a:prstGeom prst="rect">
            <a:avLst/>
          </a:prstGeom>
        </p:spPr>
      </p:pic>
      <p:sp>
        <p:nvSpPr>
          <p:cNvPr id="8" name="ZoneTexte 7">
            <a:extLst>
              <a:ext uri="{FF2B5EF4-FFF2-40B4-BE49-F238E27FC236}">
                <a16:creationId xmlns:a16="http://schemas.microsoft.com/office/drawing/2014/main" id="{6E26E42B-0A69-47F1-B961-D80D9C6A9689}"/>
              </a:ext>
            </a:extLst>
          </p:cNvPr>
          <p:cNvSpPr txBox="1"/>
          <p:nvPr/>
        </p:nvSpPr>
        <p:spPr>
          <a:xfrm>
            <a:off x="1803076" y="330560"/>
            <a:ext cx="1050288" cy="338554"/>
          </a:xfrm>
          <a:prstGeom prst="rect">
            <a:avLst/>
          </a:prstGeom>
          <a:noFill/>
        </p:spPr>
        <p:txBody>
          <a:bodyPr wrap="none" rtlCol="0">
            <a:spAutoFit/>
          </a:bodyPr>
          <a:lstStyle/>
          <a:p>
            <a:r>
              <a:rPr lang="fr-FR" sz="1600" b="1" dirty="0"/>
              <a:t>Solanum</a:t>
            </a:r>
          </a:p>
        </p:txBody>
      </p:sp>
      <p:sp>
        <p:nvSpPr>
          <p:cNvPr id="5" name="Rectangle 4">
            <a:extLst>
              <a:ext uri="{FF2B5EF4-FFF2-40B4-BE49-F238E27FC236}">
                <a16:creationId xmlns:a16="http://schemas.microsoft.com/office/drawing/2014/main" id="{FF568507-DA37-4E2C-AB72-EEC0811E0130}"/>
              </a:ext>
            </a:extLst>
          </p:cNvPr>
          <p:cNvSpPr/>
          <p:nvPr/>
        </p:nvSpPr>
        <p:spPr>
          <a:xfrm>
            <a:off x="607037" y="1278314"/>
            <a:ext cx="3555243" cy="1384995"/>
          </a:xfrm>
          <a:prstGeom prst="rect">
            <a:avLst/>
          </a:prstGeom>
        </p:spPr>
        <p:txBody>
          <a:bodyPr wrap="square">
            <a:spAutoFit/>
          </a:bodyPr>
          <a:lstStyle/>
          <a:p>
            <a:r>
              <a:rPr lang="fr-FR" b="1" dirty="0"/>
              <a:t>4) Fruit</a:t>
            </a:r>
            <a:endParaRPr lang="fr-FR" i="1" dirty="0"/>
          </a:p>
          <a:p>
            <a:endParaRPr lang="fr-FR" dirty="0"/>
          </a:p>
          <a:p>
            <a:r>
              <a:rPr lang="fr-FR" dirty="0"/>
              <a:t>Baie globuleuse ou ovoïde à 2 loges et de couleurs très diverses. Calice marcescent.</a:t>
            </a:r>
          </a:p>
          <a:p>
            <a:r>
              <a:rPr lang="fr-FR" i="1" dirty="0"/>
              <a:t>S. </a:t>
            </a:r>
            <a:r>
              <a:rPr lang="fr-FR" i="1" dirty="0" err="1"/>
              <a:t>Lycopersicum</a:t>
            </a:r>
            <a:r>
              <a:rPr lang="fr-FR" i="1" dirty="0"/>
              <a:t> </a:t>
            </a:r>
            <a:r>
              <a:rPr lang="fr-FR" dirty="0"/>
              <a:t>a 2 loges ou plus dans les espèces cultivées.</a:t>
            </a:r>
          </a:p>
        </p:txBody>
      </p:sp>
      <p:sp>
        <p:nvSpPr>
          <p:cNvPr id="9" name="Rectangle 8">
            <a:extLst>
              <a:ext uri="{FF2B5EF4-FFF2-40B4-BE49-F238E27FC236}">
                <a16:creationId xmlns:a16="http://schemas.microsoft.com/office/drawing/2014/main" id="{B34C655B-0E92-49B4-AE99-77A279DFD7CE}"/>
              </a:ext>
            </a:extLst>
          </p:cNvPr>
          <p:cNvSpPr/>
          <p:nvPr/>
        </p:nvSpPr>
        <p:spPr>
          <a:xfrm>
            <a:off x="8462403" y="1559801"/>
            <a:ext cx="681597"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villosum</a:t>
            </a:r>
            <a:endParaRPr lang="fr-FR" sz="800" i="1" dirty="0">
              <a:solidFill>
                <a:schemeClr val="bg1"/>
              </a:solidFill>
            </a:endParaRPr>
          </a:p>
        </p:txBody>
      </p:sp>
      <p:pic>
        <p:nvPicPr>
          <p:cNvPr id="12" name="Image 11">
            <a:extLst>
              <a:ext uri="{FF2B5EF4-FFF2-40B4-BE49-F238E27FC236}">
                <a16:creationId xmlns:a16="http://schemas.microsoft.com/office/drawing/2014/main" id="{B79328D5-2304-45EE-9CCC-FA8C23A983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372800" y="1805157"/>
            <a:ext cx="1771200" cy="1775244"/>
          </a:xfrm>
          <a:prstGeom prst="rect">
            <a:avLst/>
          </a:prstGeom>
        </p:spPr>
      </p:pic>
      <p:sp>
        <p:nvSpPr>
          <p:cNvPr id="13" name="Rectangle 12">
            <a:extLst>
              <a:ext uri="{FF2B5EF4-FFF2-40B4-BE49-F238E27FC236}">
                <a16:creationId xmlns:a16="http://schemas.microsoft.com/office/drawing/2014/main" id="{2A4137A7-AB9B-44AE-911D-2011C6F6B9B6}"/>
              </a:ext>
            </a:extLst>
          </p:cNvPr>
          <p:cNvSpPr/>
          <p:nvPr/>
        </p:nvSpPr>
        <p:spPr>
          <a:xfrm>
            <a:off x="8407097" y="3364957"/>
            <a:ext cx="792205"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dulcamara</a:t>
            </a:r>
            <a:endParaRPr lang="fr-FR" sz="800" i="1" dirty="0">
              <a:solidFill>
                <a:schemeClr val="bg1"/>
              </a:solidFill>
            </a:endParaRPr>
          </a:p>
        </p:txBody>
      </p:sp>
      <p:pic>
        <p:nvPicPr>
          <p:cNvPr id="15" name="Image 14">
            <a:extLst>
              <a:ext uri="{FF2B5EF4-FFF2-40B4-BE49-F238E27FC236}">
                <a16:creationId xmlns:a16="http://schemas.microsoft.com/office/drawing/2014/main" id="{ADB499F6-3BA9-4E1C-BAE6-D0CE1C71EEA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813453" y="1812531"/>
            <a:ext cx="2526191" cy="3338342"/>
          </a:xfrm>
          <a:prstGeom prst="rect">
            <a:avLst/>
          </a:prstGeom>
        </p:spPr>
      </p:pic>
      <p:sp>
        <p:nvSpPr>
          <p:cNvPr id="16" name="Rectangle 15">
            <a:extLst>
              <a:ext uri="{FF2B5EF4-FFF2-40B4-BE49-F238E27FC236}">
                <a16:creationId xmlns:a16="http://schemas.microsoft.com/office/drawing/2014/main" id="{AD397528-DE74-4FA6-8216-E0916866796D}"/>
              </a:ext>
            </a:extLst>
          </p:cNvPr>
          <p:cNvSpPr/>
          <p:nvPr/>
        </p:nvSpPr>
        <p:spPr>
          <a:xfrm>
            <a:off x="6459550" y="4928055"/>
            <a:ext cx="822661"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bonariense</a:t>
            </a:r>
            <a:endParaRPr lang="fr-FR" sz="800" i="1" dirty="0">
              <a:solidFill>
                <a:schemeClr val="bg1"/>
              </a:solidFill>
            </a:endParaRPr>
          </a:p>
        </p:txBody>
      </p:sp>
      <p:pic>
        <p:nvPicPr>
          <p:cNvPr id="18" name="Image 17">
            <a:extLst>
              <a:ext uri="{FF2B5EF4-FFF2-40B4-BE49-F238E27FC236}">
                <a16:creationId xmlns:a16="http://schemas.microsoft.com/office/drawing/2014/main" id="{9D277D6D-2DB2-4FE1-A29F-AD691792D3C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368444" y="3612673"/>
            <a:ext cx="1775556" cy="1534902"/>
          </a:xfrm>
          <a:prstGeom prst="rect">
            <a:avLst/>
          </a:prstGeom>
        </p:spPr>
      </p:pic>
      <p:sp>
        <p:nvSpPr>
          <p:cNvPr id="19" name="Rectangle 18">
            <a:extLst>
              <a:ext uri="{FF2B5EF4-FFF2-40B4-BE49-F238E27FC236}">
                <a16:creationId xmlns:a16="http://schemas.microsoft.com/office/drawing/2014/main" id="{D2A5E125-026B-4606-B710-A6EB56B24668}"/>
              </a:ext>
            </a:extLst>
          </p:cNvPr>
          <p:cNvSpPr/>
          <p:nvPr/>
        </p:nvSpPr>
        <p:spPr>
          <a:xfrm>
            <a:off x="8298897" y="4906456"/>
            <a:ext cx="845103"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linnaeanum</a:t>
            </a:r>
            <a:endParaRPr lang="fr-FR" sz="800" i="1" dirty="0">
              <a:solidFill>
                <a:schemeClr val="bg1"/>
              </a:solidFill>
            </a:endParaRPr>
          </a:p>
        </p:txBody>
      </p:sp>
      <p:pic>
        <p:nvPicPr>
          <p:cNvPr id="21" name="Image 20">
            <a:extLst>
              <a:ext uri="{FF2B5EF4-FFF2-40B4-BE49-F238E27FC236}">
                <a16:creationId xmlns:a16="http://schemas.microsoft.com/office/drawing/2014/main" id="{CF1130D9-883B-4DDA-A3F5-BA1FEE11CB74}"/>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827124" y="0"/>
            <a:ext cx="2512519" cy="1775244"/>
          </a:xfrm>
          <a:prstGeom prst="rect">
            <a:avLst/>
          </a:prstGeom>
        </p:spPr>
      </p:pic>
      <p:sp>
        <p:nvSpPr>
          <p:cNvPr id="22" name="Rectangle 21">
            <a:extLst>
              <a:ext uri="{FF2B5EF4-FFF2-40B4-BE49-F238E27FC236}">
                <a16:creationId xmlns:a16="http://schemas.microsoft.com/office/drawing/2014/main" id="{4B929D34-9EDE-4B83-A828-6A7C56EECA0C}"/>
              </a:ext>
            </a:extLst>
          </p:cNvPr>
          <p:cNvSpPr/>
          <p:nvPr/>
        </p:nvSpPr>
        <p:spPr>
          <a:xfrm>
            <a:off x="4827125" y="1574757"/>
            <a:ext cx="625492"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nigrum</a:t>
            </a:r>
            <a:endParaRPr lang="fr-FR" sz="800" i="1" dirty="0">
              <a:solidFill>
                <a:schemeClr val="bg1"/>
              </a:solidFill>
            </a:endParaRPr>
          </a:p>
        </p:txBody>
      </p:sp>
      <p:pic>
        <p:nvPicPr>
          <p:cNvPr id="26" name="Image 25">
            <a:extLst>
              <a:ext uri="{FF2B5EF4-FFF2-40B4-BE49-F238E27FC236}">
                <a16:creationId xmlns:a16="http://schemas.microsoft.com/office/drawing/2014/main" id="{0B74F92C-1EFA-4D3F-9E81-718EC3FA95D4}"/>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0" y="3104383"/>
            <a:ext cx="2991486" cy="2039116"/>
          </a:xfrm>
          <a:prstGeom prst="rect">
            <a:avLst/>
          </a:prstGeom>
        </p:spPr>
      </p:pic>
      <p:sp>
        <p:nvSpPr>
          <p:cNvPr id="27" name="Rectangle 26">
            <a:extLst>
              <a:ext uri="{FF2B5EF4-FFF2-40B4-BE49-F238E27FC236}">
                <a16:creationId xmlns:a16="http://schemas.microsoft.com/office/drawing/2014/main" id="{77CD3CE1-9301-4DE2-B02E-C04A57B7C73C}"/>
              </a:ext>
            </a:extLst>
          </p:cNvPr>
          <p:cNvSpPr/>
          <p:nvPr/>
        </p:nvSpPr>
        <p:spPr>
          <a:xfrm>
            <a:off x="3989979" y="4906456"/>
            <a:ext cx="822661"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melongena</a:t>
            </a:r>
            <a:endParaRPr lang="fr-FR" sz="800" i="1" dirty="0">
              <a:solidFill>
                <a:schemeClr val="bg1"/>
              </a:solidFill>
            </a:endParaRPr>
          </a:p>
        </p:txBody>
      </p:sp>
      <p:sp>
        <p:nvSpPr>
          <p:cNvPr id="28" name="Rectangle 27">
            <a:extLst>
              <a:ext uri="{FF2B5EF4-FFF2-40B4-BE49-F238E27FC236}">
                <a16:creationId xmlns:a16="http://schemas.microsoft.com/office/drawing/2014/main" id="{56140CF2-77AE-4D34-AEA7-7705B2C63F37}"/>
              </a:ext>
            </a:extLst>
          </p:cNvPr>
          <p:cNvSpPr/>
          <p:nvPr/>
        </p:nvSpPr>
        <p:spPr>
          <a:xfrm>
            <a:off x="2109459" y="4906456"/>
            <a:ext cx="910827"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lycopersicum</a:t>
            </a:r>
            <a:endParaRPr lang="fr-FR" sz="800" i="1" dirty="0">
              <a:solidFill>
                <a:schemeClr val="bg1"/>
              </a:solidFill>
            </a:endParaRPr>
          </a:p>
        </p:txBody>
      </p:sp>
      <p:pic>
        <p:nvPicPr>
          <p:cNvPr id="30" name="Image 29">
            <a:extLst>
              <a:ext uri="{FF2B5EF4-FFF2-40B4-BE49-F238E27FC236}">
                <a16:creationId xmlns:a16="http://schemas.microsoft.com/office/drawing/2014/main" id="{6B0B5D54-68BF-409D-AD91-B91A17CE2BE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020287" y="3108457"/>
            <a:ext cx="1765554" cy="2039117"/>
          </a:xfrm>
          <a:prstGeom prst="rect">
            <a:avLst/>
          </a:prstGeom>
        </p:spPr>
      </p:pic>
      <p:sp>
        <p:nvSpPr>
          <p:cNvPr id="31" name="Rectangle 30">
            <a:extLst>
              <a:ext uri="{FF2B5EF4-FFF2-40B4-BE49-F238E27FC236}">
                <a16:creationId xmlns:a16="http://schemas.microsoft.com/office/drawing/2014/main" id="{507FF05E-AD63-4B19-B715-FF24DD6228B6}"/>
              </a:ext>
            </a:extLst>
          </p:cNvPr>
          <p:cNvSpPr/>
          <p:nvPr/>
        </p:nvSpPr>
        <p:spPr>
          <a:xfrm>
            <a:off x="2987131" y="4899234"/>
            <a:ext cx="910827" cy="215444"/>
          </a:xfrm>
          <a:prstGeom prst="rect">
            <a:avLst/>
          </a:prstGeom>
        </p:spPr>
        <p:txBody>
          <a:bodyPr wrap="none">
            <a:spAutoFit/>
          </a:bodyPr>
          <a:lstStyle/>
          <a:p>
            <a:r>
              <a:rPr lang="fr-FR" sz="800" i="1" dirty="0">
                <a:solidFill>
                  <a:schemeClr val="bg1"/>
                </a:solidFill>
              </a:rPr>
              <a:t>S. </a:t>
            </a:r>
            <a:r>
              <a:rPr lang="fr-FR" sz="800" i="1" dirty="0" err="1">
                <a:solidFill>
                  <a:schemeClr val="bg1"/>
                </a:solidFill>
              </a:rPr>
              <a:t>lycopersicum</a:t>
            </a:r>
            <a:endParaRPr lang="fr-FR" sz="800" i="1" dirty="0">
              <a:solidFill>
                <a:schemeClr val="bg1"/>
              </a:solidFill>
            </a:endParaRPr>
          </a:p>
        </p:txBody>
      </p:sp>
    </p:spTree>
    <p:extLst>
      <p:ext uri="{BB962C8B-B14F-4D97-AF65-F5344CB8AC3E}">
        <p14:creationId xmlns:p14="http://schemas.microsoft.com/office/powerpoint/2010/main" val="595353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1539161" y="330560"/>
            <a:ext cx="1484702" cy="338554"/>
          </a:xfrm>
          <a:prstGeom prst="rect">
            <a:avLst/>
          </a:prstGeom>
          <a:noFill/>
        </p:spPr>
        <p:txBody>
          <a:bodyPr wrap="none" rtlCol="0">
            <a:spAutoFit/>
          </a:bodyPr>
          <a:lstStyle/>
          <a:p>
            <a:r>
              <a:rPr lang="fr-FR" sz="1600" b="1" dirty="0">
                <a:solidFill>
                  <a:srgbClr val="FF0000"/>
                </a:solidFill>
              </a:rPr>
              <a:t>2. </a:t>
            </a:r>
            <a:r>
              <a:rPr lang="fr-FR" sz="1600" b="1" dirty="0" err="1">
                <a:solidFill>
                  <a:srgbClr val="FF0000"/>
                </a:solidFill>
              </a:rPr>
              <a:t>Lycianthes</a:t>
            </a:r>
            <a:endParaRPr lang="fr-FR" sz="1600" b="1" dirty="0">
              <a:solidFill>
                <a:srgbClr val="FF0000"/>
              </a:solidFill>
            </a:endParaRPr>
          </a:p>
        </p:txBody>
      </p:sp>
      <p:sp>
        <p:nvSpPr>
          <p:cNvPr id="5" name="Rectangle 4">
            <a:extLst>
              <a:ext uri="{FF2B5EF4-FFF2-40B4-BE49-F238E27FC236}">
                <a16:creationId xmlns:a16="http://schemas.microsoft.com/office/drawing/2014/main" id="{FF568507-DA37-4E2C-AB72-EEC0811E0130}"/>
              </a:ext>
            </a:extLst>
          </p:cNvPr>
          <p:cNvSpPr/>
          <p:nvPr/>
        </p:nvSpPr>
        <p:spPr>
          <a:xfrm>
            <a:off x="607039" y="1073014"/>
            <a:ext cx="3555243" cy="2893100"/>
          </a:xfrm>
          <a:prstGeom prst="rect">
            <a:avLst/>
          </a:prstGeom>
        </p:spPr>
        <p:txBody>
          <a:bodyPr wrap="square">
            <a:spAutoFit/>
          </a:bodyPr>
          <a:lstStyle/>
          <a:p>
            <a:r>
              <a:rPr lang="fr-FR" b="1" dirty="0"/>
              <a:t>1) Milieu de vie</a:t>
            </a:r>
            <a:endParaRPr lang="fr-FR" i="1" dirty="0"/>
          </a:p>
          <a:p>
            <a:endParaRPr lang="fr-FR" dirty="0"/>
          </a:p>
          <a:p>
            <a:r>
              <a:rPr lang="fr-FR" dirty="0"/>
              <a:t>200 espèces dans le monde, surtout Amérique latine. Genre tropical.</a:t>
            </a:r>
          </a:p>
          <a:p>
            <a:endParaRPr lang="fr-FR" dirty="0"/>
          </a:p>
          <a:p>
            <a:r>
              <a:rPr lang="fr-FR" dirty="0"/>
              <a:t>1 espèce en France, originaire d’Amérique du Sud :</a:t>
            </a:r>
          </a:p>
          <a:p>
            <a:pPr lvl="0"/>
            <a:r>
              <a:rPr lang="fr-FR" i="1" dirty="0"/>
              <a:t>- </a:t>
            </a:r>
            <a:r>
              <a:rPr lang="fr-FR" i="1" dirty="0" err="1"/>
              <a:t>Lycianthes</a:t>
            </a:r>
            <a:r>
              <a:rPr lang="fr-FR" i="1" dirty="0"/>
              <a:t> </a:t>
            </a:r>
            <a:r>
              <a:rPr lang="fr-FR" i="1" dirty="0" err="1"/>
              <a:t>rantonnetii</a:t>
            </a:r>
            <a:endParaRPr lang="fr-FR" i="1" dirty="0"/>
          </a:p>
          <a:p>
            <a:pPr lvl="0"/>
            <a:endParaRPr lang="fr-FR" dirty="0"/>
          </a:p>
          <a:p>
            <a:endParaRPr lang="fr-FR" dirty="0"/>
          </a:p>
          <a:p>
            <a:r>
              <a:rPr lang="fr-FR" dirty="0">
                <a:sym typeface="Wingdings" panose="05000000000000000000" pitchFamily="2" charset="2"/>
              </a:rPr>
              <a:t> </a:t>
            </a:r>
            <a:r>
              <a:rPr lang="fr-FR" dirty="0"/>
              <a:t>Souvent plantées dans le midi. Bord des routes. </a:t>
            </a:r>
          </a:p>
          <a:p>
            <a:endParaRPr lang="fr-FR" dirty="0"/>
          </a:p>
        </p:txBody>
      </p:sp>
      <p:pic>
        <p:nvPicPr>
          <p:cNvPr id="3" name="Image 2">
            <a:extLst>
              <a:ext uri="{FF2B5EF4-FFF2-40B4-BE49-F238E27FC236}">
                <a16:creationId xmlns:a16="http://schemas.microsoft.com/office/drawing/2014/main" id="{49DA592A-B44C-4F0D-BD2C-2137676593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7"/>
          <a:stretch/>
        </p:blipFill>
        <p:spPr>
          <a:xfrm>
            <a:off x="4490224" y="0"/>
            <a:ext cx="4653776" cy="5143500"/>
          </a:xfrm>
          <a:prstGeom prst="rect">
            <a:avLst/>
          </a:prstGeom>
        </p:spPr>
      </p:pic>
    </p:spTree>
    <p:extLst>
      <p:ext uri="{BB962C8B-B14F-4D97-AF65-F5344CB8AC3E}">
        <p14:creationId xmlns:p14="http://schemas.microsoft.com/office/powerpoint/2010/main" val="132547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488093" y="1080448"/>
            <a:ext cx="4388707" cy="2439129"/>
          </a:xfrm>
          <a:prstGeom prst="rect">
            <a:avLst/>
          </a:prstGeom>
        </p:spPr>
        <p:txBody>
          <a:bodyPr wrap="square">
            <a:spAutoFit/>
          </a:bodyPr>
          <a:lstStyle/>
          <a:p>
            <a:r>
              <a:rPr lang="fr-FR" b="1" dirty="0"/>
              <a:t>2) Appareil végétatif</a:t>
            </a:r>
            <a:endParaRPr lang="fr-FR" i="1" dirty="0"/>
          </a:p>
          <a:p>
            <a:endParaRPr lang="fr-FR" sz="1050" dirty="0"/>
          </a:p>
          <a:p>
            <a:pPr marL="285750" indent="-285750">
              <a:buFont typeface="Wingdings" panose="05000000000000000000" pitchFamily="2" charset="2"/>
              <a:buChar char="§"/>
            </a:pPr>
            <a:r>
              <a:rPr lang="fr-FR" dirty="0"/>
              <a:t>Arbrisseau de 2 à 3 m de haut</a:t>
            </a:r>
          </a:p>
          <a:p>
            <a:pPr marL="285750" indent="-285750">
              <a:buFont typeface="Wingdings" panose="05000000000000000000" pitchFamily="2" charset="2"/>
              <a:buChar char="§"/>
            </a:pPr>
            <a:endParaRPr lang="fr-FR" sz="800" dirty="0"/>
          </a:p>
          <a:p>
            <a:pPr marL="285750" indent="-285750">
              <a:buFont typeface="Wingdings" panose="05000000000000000000" pitchFamily="2" charset="2"/>
              <a:buChar char="§"/>
            </a:pPr>
            <a:r>
              <a:rPr lang="fr-FR" dirty="0"/>
              <a:t>Rameaux retombants et souples, légèrement pubescents</a:t>
            </a:r>
          </a:p>
          <a:p>
            <a:pPr marL="285750" indent="-285750">
              <a:buFont typeface="Wingdings" panose="05000000000000000000" pitchFamily="2" charset="2"/>
              <a:buChar char="§"/>
            </a:pPr>
            <a:endParaRPr lang="fr-FR" sz="800" dirty="0"/>
          </a:p>
          <a:p>
            <a:pPr marL="285750" indent="-285750">
              <a:buFont typeface="Wingdings" panose="05000000000000000000" pitchFamily="2" charset="2"/>
              <a:buChar char="§"/>
            </a:pPr>
            <a:r>
              <a:rPr lang="fr-FR" dirty="0"/>
              <a:t>Feuilles simples, ovales, alternes, </a:t>
            </a:r>
            <a:br>
              <a:rPr lang="fr-FR" dirty="0"/>
            </a:br>
            <a:r>
              <a:rPr lang="fr-FR" dirty="0"/>
              <a:t>à marge légèrement ondulée et pétiole court</a:t>
            </a:r>
          </a:p>
          <a:p>
            <a:endParaRPr lang="fr-FR" dirty="0"/>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FF915559-F50A-41F2-B3C3-3549EEAFFFE1}"/>
              </a:ext>
            </a:extLst>
          </p:cNvPr>
          <p:cNvSpPr txBox="1"/>
          <p:nvPr/>
        </p:nvSpPr>
        <p:spPr>
          <a:xfrm>
            <a:off x="1843961" y="330560"/>
            <a:ext cx="1255472" cy="338554"/>
          </a:xfrm>
          <a:prstGeom prst="rect">
            <a:avLst/>
          </a:prstGeom>
          <a:noFill/>
        </p:spPr>
        <p:txBody>
          <a:bodyPr wrap="none" rtlCol="0">
            <a:spAutoFit/>
          </a:bodyPr>
          <a:lstStyle/>
          <a:p>
            <a:r>
              <a:rPr lang="fr-FR" sz="1600" b="1" dirty="0" err="1"/>
              <a:t>Lycianthes</a:t>
            </a:r>
            <a:endParaRPr lang="fr-FR" sz="1600" b="1" dirty="0"/>
          </a:p>
        </p:txBody>
      </p:sp>
      <p:pic>
        <p:nvPicPr>
          <p:cNvPr id="3" name="Image 2">
            <a:extLst>
              <a:ext uri="{FF2B5EF4-FFF2-40B4-BE49-F238E27FC236}">
                <a16:creationId xmlns:a16="http://schemas.microsoft.com/office/drawing/2014/main" id="{7B921C6C-5544-4223-9408-83B1E5EAAC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15175" y="0"/>
            <a:ext cx="3857625" cy="5143500"/>
          </a:xfrm>
          <a:prstGeom prst="rect">
            <a:avLst/>
          </a:prstGeom>
        </p:spPr>
      </p:pic>
      <p:pic>
        <p:nvPicPr>
          <p:cNvPr id="9" name="Image 8">
            <a:extLst>
              <a:ext uri="{FF2B5EF4-FFF2-40B4-BE49-F238E27FC236}">
                <a16:creationId xmlns:a16="http://schemas.microsoft.com/office/drawing/2014/main" id="{6AC0B263-3D2F-45D8-ACF8-A07EA8378A6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72904" y="3189600"/>
            <a:ext cx="2313472" cy="1953900"/>
          </a:xfrm>
          <a:prstGeom prst="rect">
            <a:avLst/>
          </a:prstGeom>
        </p:spPr>
      </p:pic>
      <p:pic>
        <p:nvPicPr>
          <p:cNvPr id="21" name="Image 20">
            <a:extLst>
              <a:ext uri="{FF2B5EF4-FFF2-40B4-BE49-F238E27FC236}">
                <a16:creationId xmlns:a16="http://schemas.microsoft.com/office/drawing/2014/main" id="{6EE671B5-D572-48C3-9C9F-7D27EC0CCC0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r="-1880" b="-503"/>
          <a:stretch/>
        </p:blipFill>
        <p:spPr>
          <a:xfrm>
            <a:off x="0" y="3189600"/>
            <a:ext cx="3001336" cy="1953900"/>
          </a:xfrm>
          <a:prstGeom prst="rect">
            <a:avLst/>
          </a:prstGeom>
        </p:spPr>
      </p:pic>
    </p:spTree>
    <p:extLst>
      <p:ext uri="{BB962C8B-B14F-4D97-AF65-F5344CB8AC3E}">
        <p14:creationId xmlns:p14="http://schemas.microsoft.com/office/powerpoint/2010/main" val="2813249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475621" y="921298"/>
            <a:ext cx="3621179" cy="3731791"/>
          </a:xfrm>
          <a:prstGeom prst="rect">
            <a:avLst/>
          </a:prstGeom>
        </p:spPr>
        <p:txBody>
          <a:bodyPr wrap="square">
            <a:spAutoFit/>
          </a:bodyPr>
          <a:lstStyle/>
          <a:p>
            <a:r>
              <a:rPr lang="fr-FR" b="1" dirty="0"/>
              <a:t>3) Fleur</a:t>
            </a:r>
            <a:endParaRPr lang="fr-FR" i="1" dirty="0"/>
          </a:p>
          <a:p>
            <a:endParaRPr lang="fr-FR" dirty="0"/>
          </a:p>
          <a:p>
            <a:r>
              <a:rPr lang="fr-FR" dirty="0"/>
              <a:t>Grandes fleurs de couleur bleu-violet et gorge jaune en cymes axillaires à l’extrémité d’un pédicelle long de 1 à 5 cm :</a:t>
            </a:r>
          </a:p>
          <a:p>
            <a:pPr lvl="0"/>
            <a:endParaRPr lang="fr-FR" sz="1050" dirty="0"/>
          </a:p>
          <a:p>
            <a:pPr marL="285750" lvl="0" indent="-285750">
              <a:buFont typeface="Wingdings" panose="05000000000000000000" pitchFamily="2" charset="2"/>
              <a:buChar char="§"/>
            </a:pPr>
            <a:r>
              <a:rPr lang="fr-FR" dirty="0"/>
              <a:t>Calice : sinus calicinaux tronqués par une membrane translucide</a:t>
            </a:r>
          </a:p>
          <a:p>
            <a:pPr marL="285750" lvl="0" indent="-285750">
              <a:buFont typeface="Wingdings" panose="05000000000000000000" pitchFamily="2" charset="2"/>
              <a:buChar char="§"/>
            </a:pPr>
            <a:endParaRPr lang="fr-FR" sz="800" dirty="0"/>
          </a:p>
          <a:p>
            <a:pPr marL="285750" lvl="0" indent="-285750">
              <a:buFont typeface="Wingdings" panose="05000000000000000000" pitchFamily="2" charset="2"/>
              <a:buChar char="§"/>
            </a:pPr>
            <a:r>
              <a:rPr lang="fr-FR" dirty="0"/>
              <a:t>Corolle :</a:t>
            </a:r>
          </a:p>
          <a:p>
            <a:pPr marL="539750" lvl="0" indent="-285750">
              <a:buFont typeface="Courier New" panose="02070309020205020404" pitchFamily="49" charset="0"/>
              <a:buChar char="o"/>
            </a:pPr>
            <a:r>
              <a:rPr lang="fr-FR" dirty="0"/>
              <a:t>gamopétale, pentamère, entière</a:t>
            </a:r>
          </a:p>
          <a:p>
            <a:pPr marL="539750" lvl="0" indent="-285750">
              <a:buFont typeface="Courier New" panose="02070309020205020404" pitchFamily="49" charset="0"/>
              <a:buChar char="o"/>
            </a:pPr>
            <a:r>
              <a:rPr lang="fr-FR" dirty="0"/>
              <a:t>bandes plus sombres à la suture des lobes</a:t>
            </a:r>
          </a:p>
          <a:p>
            <a:pPr marL="285750" lvl="0" indent="-285750">
              <a:buFont typeface="Wingdings" panose="05000000000000000000" pitchFamily="2" charset="2"/>
              <a:buChar char="§"/>
            </a:pPr>
            <a:endParaRPr lang="fr-FR" sz="800" dirty="0"/>
          </a:p>
          <a:p>
            <a:pPr marL="285750" lvl="0" indent="-285750">
              <a:buFont typeface="Wingdings" panose="05000000000000000000" pitchFamily="2" charset="2"/>
              <a:buChar char="§"/>
            </a:pPr>
            <a:r>
              <a:rPr lang="fr-FR" dirty="0"/>
              <a:t>Étamines conniventes jaunes-orangées</a:t>
            </a:r>
          </a:p>
          <a:p>
            <a:endParaRPr lang="fr-FR" dirty="0"/>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416544AA-C6C7-47A4-A619-08D467AB11A1}"/>
              </a:ext>
            </a:extLst>
          </p:cNvPr>
          <p:cNvSpPr txBox="1"/>
          <p:nvPr/>
        </p:nvSpPr>
        <p:spPr>
          <a:xfrm>
            <a:off x="1744901" y="330560"/>
            <a:ext cx="1255472" cy="338554"/>
          </a:xfrm>
          <a:prstGeom prst="rect">
            <a:avLst/>
          </a:prstGeom>
          <a:noFill/>
        </p:spPr>
        <p:txBody>
          <a:bodyPr wrap="none" rtlCol="0">
            <a:spAutoFit/>
          </a:bodyPr>
          <a:lstStyle/>
          <a:p>
            <a:r>
              <a:rPr lang="fr-FR" sz="1600" b="1" dirty="0" err="1"/>
              <a:t>Lycianthes</a:t>
            </a:r>
            <a:endParaRPr lang="fr-FR" sz="1600" b="1" dirty="0"/>
          </a:p>
        </p:txBody>
      </p:sp>
      <p:pic>
        <p:nvPicPr>
          <p:cNvPr id="3" name="Image 2">
            <a:extLst>
              <a:ext uri="{FF2B5EF4-FFF2-40B4-BE49-F238E27FC236}">
                <a16:creationId xmlns:a16="http://schemas.microsoft.com/office/drawing/2014/main" id="{C3C8DD18-B3D4-4C96-9614-EC717E902D5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1020" y="0"/>
            <a:ext cx="4792980" cy="1494263"/>
          </a:xfrm>
          <a:prstGeom prst="rect">
            <a:avLst/>
          </a:prstGeom>
        </p:spPr>
      </p:pic>
      <p:pic>
        <p:nvPicPr>
          <p:cNvPr id="7" name="Image 6">
            <a:extLst>
              <a:ext uri="{FF2B5EF4-FFF2-40B4-BE49-F238E27FC236}">
                <a16:creationId xmlns:a16="http://schemas.microsoft.com/office/drawing/2014/main" id="{CB267390-CDF7-4EC5-BB3F-2D2DA72070A0}"/>
              </a:ext>
            </a:extLst>
          </p:cNvPr>
          <p:cNvPicPr>
            <a:picLocks noChangeAspect="1"/>
          </p:cNvPicPr>
          <p:nvPr/>
        </p:nvPicPr>
        <p:blipFill>
          <a:blip r:embed="rId4"/>
          <a:stretch>
            <a:fillRect/>
          </a:stretch>
        </p:blipFill>
        <p:spPr>
          <a:xfrm>
            <a:off x="4351020" y="1516565"/>
            <a:ext cx="4865650" cy="3649237"/>
          </a:xfrm>
          <a:prstGeom prst="rect">
            <a:avLst/>
          </a:prstGeom>
        </p:spPr>
      </p:pic>
    </p:spTree>
    <p:extLst>
      <p:ext uri="{BB962C8B-B14F-4D97-AF65-F5344CB8AC3E}">
        <p14:creationId xmlns:p14="http://schemas.microsoft.com/office/powerpoint/2010/main" val="41712787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1073014"/>
            <a:ext cx="4015361" cy="1308050"/>
          </a:xfrm>
          <a:prstGeom prst="rect">
            <a:avLst/>
          </a:prstGeom>
        </p:spPr>
        <p:txBody>
          <a:bodyPr wrap="square">
            <a:spAutoFit/>
          </a:bodyPr>
          <a:lstStyle/>
          <a:p>
            <a:r>
              <a:rPr lang="fr-FR" b="1" dirty="0"/>
              <a:t>4) Fruit</a:t>
            </a:r>
            <a:endParaRPr lang="fr-FR" i="1" dirty="0"/>
          </a:p>
          <a:p>
            <a:endParaRPr lang="fr-FR" sz="900" dirty="0"/>
          </a:p>
          <a:p>
            <a:r>
              <a:rPr lang="fr-FR" dirty="0"/>
              <a:t>Baie globuleuse orangée de 10-15 mm, toxique, sur long pédoncule. Calice persistant</a:t>
            </a:r>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67739B2E-1174-4DC2-9FB9-D6202E759352}"/>
              </a:ext>
            </a:extLst>
          </p:cNvPr>
          <p:cNvSpPr txBox="1"/>
          <p:nvPr/>
        </p:nvSpPr>
        <p:spPr>
          <a:xfrm>
            <a:off x="2108381" y="322940"/>
            <a:ext cx="1255472" cy="338554"/>
          </a:xfrm>
          <a:prstGeom prst="rect">
            <a:avLst/>
          </a:prstGeom>
          <a:noFill/>
        </p:spPr>
        <p:txBody>
          <a:bodyPr wrap="none" rtlCol="0">
            <a:spAutoFit/>
          </a:bodyPr>
          <a:lstStyle/>
          <a:p>
            <a:r>
              <a:rPr lang="fr-FR" sz="1600" b="1" dirty="0" err="1"/>
              <a:t>Lycianthes</a:t>
            </a:r>
            <a:endParaRPr lang="fr-FR" sz="1600" b="1" dirty="0"/>
          </a:p>
        </p:txBody>
      </p:sp>
      <p:pic>
        <p:nvPicPr>
          <p:cNvPr id="3" name="Image 2">
            <a:extLst>
              <a:ext uri="{FF2B5EF4-FFF2-40B4-BE49-F238E27FC236}">
                <a16:creationId xmlns:a16="http://schemas.microsoft.com/office/drawing/2014/main" id="{E69BCD9D-703C-47BB-9F48-5929C9F5C9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493834" y="0"/>
            <a:ext cx="3650166" cy="5143499"/>
          </a:xfrm>
          <a:prstGeom prst="rect">
            <a:avLst/>
          </a:prstGeom>
        </p:spPr>
      </p:pic>
      <p:pic>
        <p:nvPicPr>
          <p:cNvPr id="7" name="Image 6">
            <a:extLst>
              <a:ext uri="{FF2B5EF4-FFF2-40B4-BE49-F238E27FC236}">
                <a16:creationId xmlns:a16="http://schemas.microsoft.com/office/drawing/2014/main" id="{B78D4634-EAE4-4FA0-AF24-6D4B89F4BC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108175"/>
            <a:ext cx="5472234" cy="3035325"/>
          </a:xfrm>
          <a:prstGeom prst="rect">
            <a:avLst/>
          </a:prstGeom>
        </p:spPr>
      </p:pic>
    </p:spTree>
    <p:extLst>
      <p:ext uri="{BB962C8B-B14F-4D97-AF65-F5344CB8AC3E}">
        <p14:creationId xmlns:p14="http://schemas.microsoft.com/office/powerpoint/2010/main" val="151050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7" name="Google Shape;317;p16"/>
          <p:cNvSpPr txBox="1">
            <a:spLocks noGrp="1"/>
          </p:cNvSpPr>
          <p:nvPr>
            <p:ph type="body" idx="1"/>
          </p:nvPr>
        </p:nvSpPr>
        <p:spPr>
          <a:xfrm>
            <a:off x="247957" y="3100324"/>
            <a:ext cx="2171699" cy="1374521"/>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Clr>
                <a:schemeClr val="dk1"/>
              </a:buClr>
              <a:buSzPts val="1200"/>
              <a:buNone/>
            </a:pPr>
            <a:r>
              <a:rPr lang="fr-FR" sz="1600" dirty="0">
                <a:latin typeface="+mj-lt"/>
              </a:rPr>
              <a:t>Les Solanacées sont des </a:t>
            </a:r>
            <a:r>
              <a:rPr lang="fr-FR" sz="1600" b="1" dirty="0">
                <a:latin typeface="+mj-lt"/>
              </a:rPr>
              <a:t>Astéridées</a:t>
            </a:r>
            <a:r>
              <a:rPr lang="fr-FR" sz="1600" dirty="0">
                <a:latin typeface="+mj-lt"/>
              </a:rPr>
              <a:t>. </a:t>
            </a:r>
            <a:br>
              <a:rPr lang="fr-FR" sz="1600" dirty="0">
                <a:latin typeface="+mj-lt"/>
              </a:rPr>
            </a:br>
            <a:r>
              <a:rPr lang="fr-FR" sz="1600" dirty="0">
                <a:latin typeface="+mj-lt"/>
              </a:rPr>
              <a:t>Ce sont donc des eudicotylédones évoluées</a:t>
            </a:r>
            <a:endParaRPr sz="1600" dirty="0">
              <a:latin typeface="+mj-lt"/>
            </a:endParaRPr>
          </a:p>
        </p:txBody>
      </p:sp>
      <p:pic>
        <p:nvPicPr>
          <p:cNvPr id="3" name="Image 2">
            <a:extLst>
              <a:ext uri="{FF2B5EF4-FFF2-40B4-BE49-F238E27FC236}">
                <a16:creationId xmlns:a16="http://schemas.microsoft.com/office/drawing/2014/main" id="{B0FE045B-3AB6-42FD-BEBE-93E82F0E57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9476" y="757995"/>
            <a:ext cx="7924493" cy="4106704"/>
          </a:xfrm>
          <a:prstGeom prst="rect">
            <a:avLst/>
          </a:prstGeom>
        </p:spPr>
      </p:pic>
      <p:sp>
        <p:nvSpPr>
          <p:cNvPr id="6" name="Ellipse 5">
            <a:extLst>
              <a:ext uri="{FF2B5EF4-FFF2-40B4-BE49-F238E27FC236}">
                <a16:creationId xmlns:a16="http://schemas.microsoft.com/office/drawing/2014/main" id="{8F6E03CA-8588-424C-A809-7CBBF67A2E7D}"/>
              </a:ext>
            </a:extLst>
          </p:cNvPr>
          <p:cNvSpPr/>
          <p:nvPr/>
        </p:nvSpPr>
        <p:spPr>
          <a:xfrm>
            <a:off x="6869430" y="4080510"/>
            <a:ext cx="2148840" cy="537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E26E42B-0A69-47F1-B961-D80D9C6A9689}"/>
              </a:ext>
            </a:extLst>
          </p:cNvPr>
          <p:cNvSpPr txBox="1"/>
          <p:nvPr/>
        </p:nvSpPr>
        <p:spPr>
          <a:xfrm>
            <a:off x="1745745" y="277800"/>
            <a:ext cx="5652509" cy="338554"/>
          </a:xfrm>
          <a:prstGeom prst="rect">
            <a:avLst/>
          </a:prstGeom>
          <a:noFill/>
        </p:spPr>
        <p:txBody>
          <a:bodyPr wrap="none" rtlCol="0">
            <a:spAutoFit/>
          </a:bodyPr>
          <a:lstStyle/>
          <a:p>
            <a:r>
              <a:rPr lang="fr-FR" sz="1600" b="1" dirty="0"/>
              <a:t>Place de la famille dans la classification phylogénétique</a:t>
            </a:r>
          </a:p>
        </p:txBody>
      </p:sp>
    </p:spTree>
    <p:extLst>
      <p:ext uri="{BB962C8B-B14F-4D97-AF65-F5344CB8AC3E}">
        <p14:creationId xmlns:p14="http://schemas.microsoft.com/office/powerpoint/2010/main" val="1181409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1676321" y="330560"/>
            <a:ext cx="1245854" cy="338554"/>
          </a:xfrm>
          <a:prstGeom prst="rect">
            <a:avLst/>
          </a:prstGeom>
          <a:noFill/>
        </p:spPr>
        <p:txBody>
          <a:bodyPr wrap="none" rtlCol="0">
            <a:spAutoFit/>
          </a:bodyPr>
          <a:lstStyle/>
          <a:p>
            <a:r>
              <a:rPr lang="fr-FR" sz="1600" b="1" dirty="0">
                <a:solidFill>
                  <a:srgbClr val="FF0000"/>
                </a:solidFill>
              </a:rPr>
              <a:t>3. Physalis</a:t>
            </a:r>
          </a:p>
        </p:txBody>
      </p:sp>
      <p:sp>
        <p:nvSpPr>
          <p:cNvPr id="5" name="Rectangle 4">
            <a:extLst>
              <a:ext uri="{FF2B5EF4-FFF2-40B4-BE49-F238E27FC236}">
                <a16:creationId xmlns:a16="http://schemas.microsoft.com/office/drawing/2014/main" id="{FF568507-DA37-4E2C-AB72-EEC0811E0130}"/>
              </a:ext>
            </a:extLst>
          </p:cNvPr>
          <p:cNvSpPr/>
          <p:nvPr/>
        </p:nvSpPr>
        <p:spPr>
          <a:xfrm>
            <a:off x="412639" y="1080214"/>
            <a:ext cx="3568961" cy="3970318"/>
          </a:xfrm>
          <a:prstGeom prst="rect">
            <a:avLst/>
          </a:prstGeom>
        </p:spPr>
        <p:txBody>
          <a:bodyPr wrap="square">
            <a:spAutoFit/>
          </a:bodyPr>
          <a:lstStyle/>
          <a:p>
            <a:r>
              <a:rPr lang="fr-FR" b="1" dirty="0"/>
              <a:t>1) Milieu de vie</a:t>
            </a:r>
            <a:endParaRPr lang="fr-FR" i="1" dirty="0"/>
          </a:p>
          <a:p>
            <a:endParaRPr lang="fr-FR" dirty="0"/>
          </a:p>
          <a:p>
            <a:r>
              <a:rPr lang="fr-FR" dirty="0"/>
              <a:t>80 espèces dans le monde</a:t>
            </a:r>
          </a:p>
          <a:p>
            <a:endParaRPr lang="fr-FR" dirty="0"/>
          </a:p>
          <a:p>
            <a:r>
              <a:rPr lang="fr-FR" dirty="0"/>
              <a:t>4 espèces en France :</a:t>
            </a:r>
          </a:p>
          <a:p>
            <a:pPr marL="285750" indent="-285750">
              <a:buFont typeface="Wingdings" panose="05000000000000000000" pitchFamily="2" charset="2"/>
              <a:buChar char="§"/>
            </a:pPr>
            <a:r>
              <a:rPr lang="fr-FR" i="1" dirty="0"/>
              <a:t>Ph. alkekengi </a:t>
            </a:r>
            <a:r>
              <a:rPr lang="fr-FR" dirty="0"/>
              <a:t>(eurasiatique)</a:t>
            </a:r>
          </a:p>
          <a:p>
            <a:pPr marL="285750" indent="-285750">
              <a:buFont typeface="Wingdings" panose="05000000000000000000" pitchFamily="2" charset="2"/>
              <a:buChar char="§"/>
            </a:pPr>
            <a:r>
              <a:rPr lang="fr-FR" i="1" dirty="0"/>
              <a:t>Ph. </a:t>
            </a:r>
            <a:r>
              <a:rPr lang="fr-FR" i="1" dirty="0" err="1"/>
              <a:t>viscosa</a:t>
            </a:r>
            <a:endParaRPr lang="fr-FR" i="1" dirty="0"/>
          </a:p>
          <a:p>
            <a:pPr marL="285750" indent="-285750">
              <a:buFont typeface="Wingdings" panose="05000000000000000000" pitchFamily="2" charset="2"/>
              <a:buChar char="§"/>
            </a:pPr>
            <a:r>
              <a:rPr lang="fr-FR" i="1" dirty="0"/>
              <a:t>Ph. </a:t>
            </a:r>
            <a:r>
              <a:rPr lang="fr-FR" i="1" dirty="0" err="1"/>
              <a:t>peruviana</a:t>
            </a:r>
            <a:endParaRPr lang="fr-FR" i="1" dirty="0"/>
          </a:p>
          <a:p>
            <a:pPr marL="285750" indent="-285750">
              <a:buFont typeface="Wingdings" panose="05000000000000000000" pitchFamily="2" charset="2"/>
              <a:buChar char="§"/>
            </a:pPr>
            <a:r>
              <a:rPr lang="fr-FR" i="1" dirty="0"/>
              <a:t>Ph. </a:t>
            </a:r>
            <a:r>
              <a:rPr lang="fr-FR" i="1" dirty="0" err="1"/>
              <a:t>philadelphica</a:t>
            </a:r>
            <a:endParaRPr lang="fr-FR" i="1" dirty="0"/>
          </a:p>
          <a:p>
            <a:endParaRPr lang="fr-FR" i="1" dirty="0"/>
          </a:p>
          <a:p>
            <a:endParaRPr lang="fr-FR" i="1" dirty="0"/>
          </a:p>
          <a:p>
            <a:r>
              <a:rPr lang="fr-FR" dirty="0">
                <a:sym typeface="Wingdings" panose="05000000000000000000" pitchFamily="2" charset="2"/>
              </a:rPr>
              <a:t> </a:t>
            </a:r>
            <a:r>
              <a:rPr lang="fr-FR" dirty="0"/>
              <a:t>Bords des champs et des vignes, friches. Certaines espèces (</a:t>
            </a:r>
            <a:r>
              <a:rPr lang="fr-FR" i="1" dirty="0"/>
              <a:t>Ph. </a:t>
            </a:r>
            <a:r>
              <a:rPr lang="fr-FR" i="1" dirty="0" err="1"/>
              <a:t>Peruviana</a:t>
            </a:r>
            <a:r>
              <a:rPr lang="fr-FR" i="1" dirty="0"/>
              <a:t>,</a:t>
            </a:r>
          </a:p>
          <a:p>
            <a:r>
              <a:rPr lang="fr-FR" i="1" dirty="0"/>
              <a:t>Ph. </a:t>
            </a:r>
            <a:r>
              <a:rPr lang="fr-FR" i="1" dirty="0" err="1"/>
              <a:t>philadelphica</a:t>
            </a:r>
            <a:r>
              <a:rPr lang="fr-FR" dirty="0"/>
              <a:t>) en voie de naturalisation</a:t>
            </a:r>
          </a:p>
          <a:p>
            <a:endParaRPr lang="fr-FR" dirty="0"/>
          </a:p>
          <a:p>
            <a:endParaRPr lang="fr-FR" dirty="0"/>
          </a:p>
          <a:p>
            <a:pPr marL="285750" indent="-285750">
              <a:buFont typeface="Wingdings" panose="05000000000000000000" pitchFamily="2" charset="2"/>
              <a:buChar char="§"/>
            </a:pPr>
            <a:endParaRPr lang="fr-FR" dirty="0"/>
          </a:p>
          <a:p>
            <a:endParaRPr lang="fr-FR" dirty="0"/>
          </a:p>
        </p:txBody>
      </p:sp>
      <p:pic>
        <p:nvPicPr>
          <p:cNvPr id="2" name="Image 1">
            <a:extLst>
              <a:ext uri="{FF2B5EF4-FFF2-40B4-BE49-F238E27FC236}">
                <a16:creationId xmlns:a16="http://schemas.microsoft.com/office/drawing/2014/main" id="{D6B05229-0EBA-403E-8BBC-BE2DF34298F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9599" y="0"/>
            <a:ext cx="4874401" cy="5143500"/>
          </a:xfrm>
          <a:prstGeom prst="rect">
            <a:avLst/>
          </a:prstGeom>
        </p:spPr>
      </p:pic>
      <p:sp>
        <p:nvSpPr>
          <p:cNvPr id="6" name="Rectangle 5">
            <a:extLst>
              <a:ext uri="{FF2B5EF4-FFF2-40B4-BE49-F238E27FC236}">
                <a16:creationId xmlns:a16="http://schemas.microsoft.com/office/drawing/2014/main" id="{BB192BB4-5A13-400E-90EA-C7FC5F365CF0}"/>
              </a:ext>
            </a:extLst>
          </p:cNvPr>
          <p:cNvSpPr/>
          <p:nvPr/>
        </p:nvSpPr>
        <p:spPr>
          <a:xfrm>
            <a:off x="8035756" y="115116"/>
            <a:ext cx="1108244" cy="215444"/>
          </a:xfrm>
          <a:prstGeom prst="rect">
            <a:avLst/>
          </a:prstGeom>
        </p:spPr>
        <p:txBody>
          <a:bodyPr wrap="square">
            <a:spAutoFit/>
          </a:bodyPr>
          <a:lstStyle/>
          <a:p>
            <a:r>
              <a:rPr lang="fr-FR" sz="800" i="1" dirty="0">
                <a:solidFill>
                  <a:schemeClr val="bg1"/>
                </a:solidFill>
              </a:rPr>
              <a:t>Physalis </a:t>
            </a:r>
            <a:r>
              <a:rPr lang="fr-FR" sz="800" i="1" dirty="0" err="1">
                <a:solidFill>
                  <a:schemeClr val="bg1"/>
                </a:solidFill>
              </a:rPr>
              <a:t>alkekengi</a:t>
            </a:r>
            <a:endParaRPr lang="fr-FR" sz="800" i="1" dirty="0">
              <a:solidFill>
                <a:schemeClr val="bg1"/>
              </a:solidFill>
            </a:endParaRPr>
          </a:p>
        </p:txBody>
      </p:sp>
    </p:spTree>
    <p:extLst>
      <p:ext uri="{BB962C8B-B14F-4D97-AF65-F5344CB8AC3E}">
        <p14:creationId xmlns:p14="http://schemas.microsoft.com/office/powerpoint/2010/main" val="1297290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54616" y="832812"/>
            <a:ext cx="3633761" cy="3431709"/>
          </a:xfrm>
          <a:prstGeom prst="rect">
            <a:avLst/>
          </a:prstGeom>
        </p:spPr>
        <p:txBody>
          <a:bodyPr wrap="square">
            <a:spAutoFit/>
          </a:bodyPr>
          <a:lstStyle/>
          <a:p>
            <a:r>
              <a:rPr lang="fr-FR" b="1" dirty="0"/>
              <a:t>2) Appareil végétatif</a:t>
            </a:r>
            <a:endParaRPr lang="fr-FR" i="1" dirty="0"/>
          </a:p>
          <a:p>
            <a:endParaRPr lang="fr-FR" sz="600" dirty="0"/>
          </a:p>
          <a:p>
            <a:pPr marL="285750" indent="-285750">
              <a:buFont typeface="Wingdings" panose="05000000000000000000" pitchFamily="2" charset="2"/>
              <a:buChar char="§"/>
            </a:pPr>
            <a:r>
              <a:rPr lang="fr-FR" dirty="0"/>
              <a:t>Plante annuelle ou vivace, parfois ligneuses à la base. Tiges dressées, simples ou ramifiées. </a:t>
            </a:r>
          </a:p>
          <a:p>
            <a:endParaRPr lang="fr-FR" sz="700" dirty="0"/>
          </a:p>
          <a:p>
            <a:pPr marL="285750" indent="-285750">
              <a:buFont typeface="Wingdings" panose="05000000000000000000" pitchFamily="2" charset="2"/>
              <a:buChar char="§"/>
            </a:pPr>
            <a:r>
              <a:rPr lang="fr-FR" dirty="0"/>
              <a:t>Glabrescente (</a:t>
            </a:r>
            <a:r>
              <a:rPr lang="fr-FR" i="1" dirty="0"/>
              <a:t>Ph. </a:t>
            </a:r>
            <a:r>
              <a:rPr lang="fr-FR" i="1" dirty="0" err="1"/>
              <a:t>philadelphica</a:t>
            </a:r>
            <a:r>
              <a:rPr lang="fr-FR" dirty="0"/>
              <a:t>) à densément pubescente (</a:t>
            </a:r>
            <a:r>
              <a:rPr lang="fr-FR" i="1" dirty="0"/>
              <a:t>Ph. </a:t>
            </a:r>
            <a:r>
              <a:rPr lang="fr-FR" i="1" dirty="0" err="1"/>
              <a:t>peruviana</a:t>
            </a:r>
            <a:r>
              <a:rPr lang="fr-FR" dirty="0"/>
              <a:t>)</a:t>
            </a:r>
          </a:p>
          <a:p>
            <a:pPr marL="285750" indent="-285750">
              <a:buFont typeface="Wingdings" panose="05000000000000000000" pitchFamily="2" charset="2"/>
              <a:buChar char="§"/>
            </a:pPr>
            <a:endParaRPr lang="fr-FR" sz="500" dirty="0"/>
          </a:p>
          <a:p>
            <a:pPr marL="285750" indent="-285750">
              <a:buFont typeface="Wingdings" panose="05000000000000000000" pitchFamily="2" charset="2"/>
              <a:buChar char="§"/>
            </a:pPr>
            <a:r>
              <a:rPr lang="fr-FR" dirty="0"/>
              <a:t>Feuilles entières ou dentées-sinuées</a:t>
            </a:r>
          </a:p>
          <a:p>
            <a:pPr marL="285750" indent="-285750">
              <a:buFont typeface="Wingdings" panose="05000000000000000000" pitchFamily="2" charset="2"/>
              <a:buChar char="§"/>
            </a:pPr>
            <a:endParaRPr lang="fr-FR" sz="500" dirty="0"/>
          </a:p>
          <a:p>
            <a:pPr marL="285750" indent="-285750">
              <a:buFont typeface="Wingdings" panose="05000000000000000000" pitchFamily="2" charset="2"/>
              <a:buChar char="§"/>
            </a:pPr>
            <a:r>
              <a:rPr lang="fr-FR" dirty="0"/>
              <a:t>Espèces à rhizomes ou à racines pivotantes</a:t>
            </a:r>
          </a:p>
          <a:p>
            <a:endParaRPr lang="fr-FR" dirty="0"/>
          </a:p>
          <a:p>
            <a:endParaRPr lang="fr-FR" dirty="0"/>
          </a:p>
          <a:p>
            <a:endParaRPr lang="fr-FR" dirty="0"/>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5A89F6BF-7E2F-4FC2-9EFC-6B37BE1E7285}"/>
              </a:ext>
            </a:extLst>
          </p:cNvPr>
          <p:cNvSpPr txBox="1"/>
          <p:nvPr/>
        </p:nvSpPr>
        <p:spPr>
          <a:xfrm>
            <a:off x="2118281" y="338180"/>
            <a:ext cx="1016625" cy="338554"/>
          </a:xfrm>
          <a:prstGeom prst="rect">
            <a:avLst/>
          </a:prstGeom>
          <a:noFill/>
        </p:spPr>
        <p:txBody>
          <a:bodyPr wrap="none" rtlCol="0">
            <a:spAutoFit/>
          </a:bodyPr>
          <a:lstStyle/>
          <a:p>
            <a:r>
              <a:rPr lang="fr-FR" sz="1600" b="1" dirty="0"/>
              <a:t>Physalis</a:t>
            </a:r>
          </a:p>
        </p:txBody>
      </p:sp>
      <p:pic>
        <p:nvPicPr>
          <p:cNvPr id="3" name="Image 2">
            <a:extLst>
              <a:ext uri="{FF2B5EF4-FFF2-40B4-BE49-F238E27FC236}">
                <a16:creationId xmlns:a16="http://schemas.microsoft.com/office/drawing/2014/main" id="{2DC5BB5C-814F-4DE6-B68A-D0293A02B5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837404" y="2836905"/>
            <a:ext cx="2789099" cy="1824092"/>
          </a:xfrm>
          <a:prstGeom prst="rect">
            <a:avLst/>
          </a:prstGeom>
        </p:spPr>
      </p:pic>
      <p:pic>
        <p:nvPicPr>
          <p:cNvPr id="8" name="Image 7">
            <a:extLst>
              <a:ext uri="{FF2B5EF4-FFF2-40B4-BE49-F238E27FC236}">
                <a16:creationId xmlns:a16="http://schemas.microsoft.com/office/drawing/2014/main" id="{5196668A-0E17-4AC1-9A79-EF8D422AD6E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202107" y="2354401"/>
            <a:ext cx="2090810" cy="2789099"/>
          </a:xfrm>
          <a:prstGeom prst="rect">
            <a:avLst/>
          </a:prstGeom>
        </p:spPr>
      </p:pic>
      <p:sp>
        <p:nvSpPr>
          <p:cNvPr id="11" name="Rectangle 10">
            <a:extLst>
              <a:ext uri="{FF2B5EF4-FFF2-40B4-BE49-F238E27FC236}">
                <a16:creationId xmlns:a16="http://schemas.microsoft.com/office/drawing/2014/main" id="{14E28D07-03C6-461A-8A53-2A8EBA9E94B6}"/>
              </a:ext>
            </a:extLst>
          </p:cNvPr>
          <p:cNvSpPr/>
          <p:nvPr/>
        </p:nvSpPr>
        <p:spPr>
          <a:xfrm>
            <a:off x="5202107" y="4913957"/>
            <a:ext cx="939681" cy="215444"/>
          </a:xfrm>
          <a:prstGeom prst="rect">
            <a:avLst/>
          </a:prstGeom>
        </p:spPr>
        <p:txBody>
          <a:bodyPr wrap="none">
            <a:spAutoFit/>
          </a:bodyPr>
          <a:lstStyle/>
          <a:p>
            <a:r>
              <a:rPr lang="fr-FR" sz="800" i="1" dirty="0">
                <a:solidFill>
                  <a:schemeClr val="bg1"/>
                </a:solidFill>
              </a:rPr>
              <a:t>Physalis </a:t>
            </a:r>
            <a:r>
              <a:rPr lang="fr-FR" sz="800" i="1" dirty="0" err="1">
                <a:solidFill>
                  <a:schemeClr val="bg1"/>
                </a:solidFill>
              </a:rPr>
              <a:t>viscosa</a:t>
            </a:r>
            <a:endParaRPr lang="fr-FR" sz="800" i="1" dirty="0">
              <a:solidFill>
                <a:schemeClr val="bg1"/>
              </a:solidFill>
            </a:endParaRPr>
          </a:p>
        </p:txBody>
      </p:sp>
      <p:pic>
        <p:nvPicPr>
          <p:cNvPr id="15" name="Image 14">
            <a:extLst>
              <a:ext uri="{FF2B5EF4-FFF2-40B4-BE49-F238E27FC236}">
                <a16:creationId xmlns:a16="http://schemas.microsoft.com/office/drawing/2014/main" id="{DF1CDFD4-8C0A-4E94-8AB2-22DDEB1D3CA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08905" y="3260784"/>
            <a:ext cx="1256122" cy="1878554"/>
          </a:xfrm>
          <a:prstGeom prst="rect">
            <a:avLst/>
          </a:prstGeom>
        </p:spPr>
      </p:pic>
      <p:pic>
        <p:nvPicPr>
          <p:cNvPr id="17" name="Image 16">
            <a:extLst>
              <a:ext uri="{FF2B5EF4-FFF2-40B4-BE49-F238E27FC236}">
                <a16:creationId xmlns:a16="http://schemas.microsoft.com/office/drawing/2014/main" id="{CBA7606C-BCBC-4DB8-BC3E-CB163DC787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492017" y="3260783"/>
            <a:ext cx="1199537" cy="1882717"/>
          </a:xfrm>
          <a:prstGeom prst="rect">
            <a:avLst/>
          </a:prstGeom>
        </p:spPr>
      </p:pic>
      <p:sp>
        <p:nvSpPr>
          <p:cNvPr id="22" name="Rectangle 21">
            <a:extLst>
              <a:ext uri="{FF2B5EF4-FFF2-40B4-BE49-F238E27FC236}">
                <a16:creationId xmlns:a16="http://schemas.microsoft.com/office/drawing/2014/main" id="{F23AF46B-2157-4E2E-90E0-D050D85B8A08}"/>
              </a:ext>
            </a:extLst>
          </p:cNvPr>
          <p:cNvSpPr/>
          <p:nvPr/>
        </p:nvSpPr>
        <p:spPr>
          <a:xfrm>
            <a:off x="2561708" y="4912045"/>
            <a:ext cx="915216" cy="215444"/>
          </a:xfrm>
          <a:prstGeom prst="rect">
            <a:avLst/>
          </a:prstGeom>
        </p:spPr>
        <p:txBody>
          <a:bodyPr wrap="square">
            <a:spAutoFit/>
          </a:bodyPr>
          <a:lstStyle/>
          <a:p>
            <a:r>
              <a:rPr lang="fr-FR" sz="800" i="1" dirty="0">
                <a:solidFill>
                  <a:schemeClr val="bg1"/>
                </a:solidFill>
              </a:rPr>
              <a:t>Ph. </a:t>
            </a:r>
            <a:r>
              <a:rPr lang="fr-FR" sz="800" i="1" dirty="0" err="1">
                <a:solidFill>
                  <a:schemeClr val="bg1"/>
                </a:solidFill>
              </a:rPr>
              <a:t>viscosa</a:t>
            </a:r>
            <a:endParaRPr lang="fr-FR" sz="800" i="1" dirty="0">
              <a:solidFill>
                <a:schemeClr val="bg1"/>
              </a:solidFill>
            </a:endParaRPr>
          </a:p>
        </p:txBody>
      </p:sp>
      <p:sp>
        <p:nvSpPr>
          <p:cNvPr id="23" name="Rectangle 22">
            <a:extLst>
              <a:ext uri="{FF2B5EF4-FFF2-40B4-BE49-F238E27FC236}">
                <a16:creationId xmlns:a16="http://schemas.microsoft.com/office/drawing/2014/main" id="{615D276F-E176-4EA1-B83A-0E12D73E8C20}"/>
              </a:ext>
            </a:extLst>
          </p:cNvPr>
          <p:cNvSpPr/>
          <p:nvPr/>
        </p:nvSpPr>
        <p:spPr>
          <a:xfrm>
            <a:off x="1181915" y="4909671"/>
            <a:ext cx="1022942" cy="215444"/>
          </a:xfrm>
          <a:prstGeom prst="rect">
            <a:avLst/>
          </a:prstGeom>
        </p:spPr>
        <p:txBody>
          <a:bodyPr wrap="square">
            <a:spAutoFit/>
          </a:bodyPr>
          <a:lstStyle/>
          <a:p>
            <a:r>
              <a:rPr lang="fr-FR" sz="800" i="1" dirty="0">
                <a:solidFill>
                  <a:schemeClr val="bg1"/>
                </a:solidFill>
              </a:rPr>
              <a:t>Ph. </a:t>
            </a:r>
            <a:r>
              <a:rPr lang="fr-FR" sz="800" i="1" dirty="0" err="1">
                <a:solidFill>
                  <a:schemeClr val="bg1"/>
                </a:solidFill>
              </a:rPr>
              <a:t>peruviana</a:t>
            </a:r>
            <a:endParaRPr lang="fr-FR" sz="800" i="1" dirty="0">
              <a:solidFill>
                <a:schemeClr val="bg1"/>
              </a:solidFill>
            </a:endParaRPr>
          </a:p>
        </p:txBody>
      </p:sp>
      <p:sp>
        <p:nvSpPr>
          <p:cNvPr id="13" name="Rectangle 12">
            <a:extLst>
              <a:ext uri="{FF2B5EF4-FFF2-40B4-BE49-F238E27FC236}">
                <a16:creationId xmlns:a16="http://schemas.microsoft.com/office/drawing/2014/main" id="{BC0B03BB-642A-4D58-8CD1-E4B20DEB13F4}"/>
              </a:ext>
            </a:extLst>
          </p:cNvPr>
          <p:cNvSpPr/>
          <p:nvPr/>
        </p:nvSpPr>
        <p:spPr>
          <a:xfrm>
            <a:off x="8062746" y="4909671"/>
            <a:ext cx="1108244" cy="215444"/>
          </a:xfrm>
          <a:prstGeom prst="rect">
            <a:avLst/>
          </a:prstGeom>
        </p:spPr>
        <p:txBody>
          <a:bodyPr wrap="square">
            <a:spAutoFit/>
          </a:bodyPr>
          <a:lstStyle/>
          <a:p>
            <a:r>
              <a:rPr lang="fr-FR" sz="800" i="1" dirty="0">
                <a:solidFill>
                  <a:schemeClr val="bg1"/>
                </a:solidFill>
              </a:rPr>
              <a:t>Physalis </a:t>
            </a:r>
            <a:r>
              <a:rPr lang="fr-FR" sz="800" i="1" dirty="0" err="1">
                <a:solidFill>
                  <a:schemeClr val="bg1"/>
                </a:solidFill>
              </a:rPr>
              <a:t>alkekengi</a:t>
            </a:r>
            <a:endParaRPr lang="fr-FR" sz="800" i="1" dirty="0">
              <a:solidFill>
                <a:schemeClr val="bg1"/>
              </a:solidFill>
            </a:endParaRPr>
          </a:p>
        </p:txBody>
      </p:sp>
      <p:pic>
        <p:nvPicPr>
          <p:cNvPr id="6" name="Image 5">
            <a:extLst>
              <a:ext uri="{FF2B5EF4-FFF2-40B4-BE49-F238E27FC236}">
                <a16:creationId xmlns:a16="http://schemas.microsoft.com/office/drawing/2014/main" id="{87BA0C90-8BC6-4064-B3A8-C84423AD860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202107" y="0"/>
            <a:ext cx="3941893" cy="2326260"/>
          </a:xfrm>
          <a:prstGeom prst="rect">
            <a:avLst/>
          </a:prstGeom>
        </p:spPr>
      </p:pic>
      <p:sp>
        <p:nvSpPr>
          <p:cNvPr id="16" name="Rectangle 15">
            <a:extLst>
              <a:ext uri="{FF2B5EF4-FFF2-40B4-BE49-F238E27FC236}">
                <a16:creationId xmlns:a16="http://schemas.microsoft.com/office/drawing/2014/main" id="{1A495AA1-1EC2-4C0B-BDA7-C1A4B3A1877F}"/>
              </a:ext>
            </a:extLst>
          </p:cNvPr>
          <p:cNvSpPr/>
          <p:nvPr/>
        </p:nvSpPr>
        <p:spPr>
          <a:xfrm>
            <a:off x="5202107" y="2110816"/>
            <a:ext cx="1199367" cy="215444"/>
          </a:xfrm>
          <a:prstGeom prst="rect">
            <a:avLst/>
          </a:prstGeom>
        </p:spPr>
        <p:txBody>
          <a:bodyPr wrap="none">
            <a:spAutoFit/>
          </a:bodyPr>
          <a:lstStyle/>
          <a:p>
            <a:r>
              <a:rPr lang="fr-FR" sz="800" i="1" dirty="0">
                <a:solidFill>
                  <a:schemeClr val="bg1"/>
                </a:solidFill>
              </a:rPr>
              <a:t>Physalis </a:t>
            </a:r>
            <a:r>
              <a:rPr lang="fr-FR" sz="800" i="1" dirty="0" err="1">
                <a:solidFill>
                  <a:schemeClr val="bg1"/>
                </a:solidFill>
              </a:rPr>
              <a:t>philadelphica</a:t>
            </a:r>
            <a:endParaRPr lang="fr-FR" sz="800" i="1" dirty="0">
              <a:solidFill>
                <a:schemeClr val="bg1"/>
              </a:solidFill>
            </a:endParaRPr>
          </a:p>
        </p:txBody>
      </p:sp>
    </p:spTree>
    <p:extLst>
      <p:ext uri="{BB962C8B-B14F-4D97-AF65-F5344CB8AC3E}">
        <p14:creationId xmlns:p14="http://schemas.microsoft.com/office/powerpoint/2010/main" val="2519605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384915" y="840294"/>
            <a:ext cx="4035329" cy="1862048"/>
          </a:xfrm>
          <a:prstGeom prst="rect">
            <a:avLst/>
          </a:prstGeom>
        </p:spPr>
        <p:txBody>
          <a:bodyPr wrap="square">
            <a:spAutoFit/>
          </a:bodyPr>
          <a:lstStyle/>
          <a:p>
            <a:r>
              <a:rPr lang="fr-FR" b="1" dirty="0"/>
              <a:t>3) Fleur</a:t>
            </a:r>
            <a:endParaRPr lang="fr-FR" i="1" dirty="0"/>
          </a:p>
          <a:p>
            <a:endParaRPr lang="fr-FR" sz="800" dirty="0"/>
          </a:p>
          <a:p>
            <a:pPr marL="285750" indent="-285750">
              <a:buFont typeface="Wingdings" panose="05000000000000000000" pitchFamily="2" charset="2"/>
              <a:buChar char="§"/>
            </a:pPr>
            <a:r>
              <a:rPr lang="fr-FR" dirty="0"/>
              <a:t>Inflorescences en cymes unipares hélicoïdes</a:t>
            </a:r>
          </a:p>
          <a:p>
            <a:pPr marL="285750" indent="-285750">
              <a:buFont typeface="Wingdings" panose="05000000000000000000" pitchFamily="2" charset="2"/>
              <a:buChar char="§"/>
            </a:pPr>
            <a:endParaRPr lang="fr-FR" sz="300" dirty="0"/>
          </a:p>
          <a:p>
            <a:pPr marL="285750" indent="-285750">
              <a:buFont typeface="Wingdings" panose="05000000000000000000" pitchFamily="2" charset="2"/>
              <a:buChar char="§"/>
            </a:pPr>
            <a:r>
              <a:rPr lang="fr-FR" dirty="0"/>
              <a:t>Corolle à tube court, pentamère, blanche (</a:t>
            </a:r>
            <a:r>
              <a:rPr lang="fr-FR" i="1" dirty="0"/>
              <a:t>Ph. </a:t>
            </a:r>
            <a:r>
              <a:rPr lang="fr-FR" i="1" dirty="0" err="1"/>
              <a:t>Alkekengi</a:t>
            </a:r>
            <a:r>
              <a:rPr lang="fr-FR" dirty="0"/>
              <a:t>)</a:t>
            </a:r>
            <a:r>
              <a:rPr lang="fr-FR" i="1" dirty="0"/>
              <a:t> </a:t>
            </a:r>
            <a:r>
              <a:rPr lang="fr-FR" dirty="0"/>
              <a:t>ou jaunes (autres espèces, avec ou sans macules sombres)</a:t>
            </a:r>
          </a:p>
          <a:p>
            <a:pPr marL="285750" indent="-285750">
              <a:buFont typeface="Wingdings" panose="05000000000000000000" pitchFamily="2" charset="2"/>
              <a:buChar char="§"/>
            </a:pPr>
            <a:endParaRPr lang="fr-FR" sz="300" dirty="0"/>
          </a:p>
          <a:p>
            <a:pPr marL="285750" indent="-285750">
              <a:buFont typeface="Wingdings" panose="05000000000000000000" pitchFamily="2" charset="2"/>
              <a:buChar char="§"/>
            </a:pPr>
            <a:r>
              <a:rPr lang="fr-FR" dirty="0"/>
              <a:t>Calice marcescent, fortement accrescent</a:t>
            </a:r>
          </a:p>
          <a:p>
            <a:endParaRPr lang="fr-FR" sz="300" dirty="0"/>
          </a:p>
          <a:p>
            <a:pPr marL="285750" indent="-285750">
              <a:buFont typeface="Wingdings" panose="05000000000000000000" pitchFamily="2" charset="2"/>
              <a:buChar char="§"/>
            </a:pPr>
            <a:r>
              <a:rPr lang="fr-FR" dirty="0"/>
              <a:t>Étamines non-conniventes, égales</a:t>
            </a:r>
          </a:p>
        </p:txBody>
      </p:sp>
      <p:sp>
        <p:nvSpPr>
          <p:cNvPr id="6" name="ZoneTexte 5">
            <a:extLst>
              <a:ext uri="{FF2B5EF4-FFF2-40B4-BE49-F238E27FC236}">
                <a16:creationId xmlns:a16="http://schemas.microsoft.com/office/drawing/2014/main" id="{D385D8B3-AF2D-4EF3-B851-087F164FF711}"/>
              </a:ext>
            </a:extLst>
          </p:cNvPr>
          <p:cNvSpPr txBox="1"/>
          <p:nvPr/>
        </p:nvSpPr>
        <p:spPr>
          <a:xfrm>
            <a:off x="1867500" y="361040"/>
            <a:ext cx="1016625" cy="338554"/>
          </a:xfrm>
          <a:prstGeom prst="rect">
            <a:avLst/>
          </a:prstGeom>
          <a:noFill/>
        </p:spPr>
        <p:txBody>
          <a:bodyPr wrap="none" rtlCol="0">
            <a:spAutoFit/>
          </a:bodyPr>
          <a:lstStyle/>
          <a:p>
            <a:r>
              <a:rPr lang="fr-FR" sz="1600" b="1" dirty="0"/>
              <a:t>Physalis</a:t>
            </a:r>
          </a:p>
        </p:txBody>
      </p:sp>
      <p:pic>
        <p:nvPicPr>
          <p:cNvPr id="3" name="Image 2">
            <a:extLst>
              <a:ext uri="{FF2B5EF4-FFF2-40B4-BE49-F238E27FC236}">
                <a16:creationId xmlns:a16="http://schemas.microsoft.com/office/drawing/2014/main" id="{7E1A2EC7-6094-4027-9664-36B4912B4FE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3756" y="0"/>
            <a:ext cx="2211016" cy="2299926"/>
          </a:xfrm>
          <a:prstGeom prst="rect">
            <a:avLst/>
          </a:prstGeom>
        </p:spPr>
      </p:pic>
      <p:pic>
        <p:nvPicPr>
          <p:cNvPr id="8" name="Image 7">
            <a:extLst>
              <a:ext uri="{FF2B5EF4-FFF2-40B4-BE49-F238E27FC236}">
                <a16:creationId xmlns:a16="http://schemas.microsoft.com/office/drawing/2014/main" id="{573E2852-9540-4635-BC2F-2F1773FC9C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6956372" y="0"/>
            <a:ext cx="2187627" cy="2299926"/>
          </a:xfrm>
          <a:prstGeom prst="rect">
            <a:avLst/>
          </a:prstGeom>
        </p:spPr>
      </p:pic>
      <p:pic>
        <p:nvPicPr>
          <p:cNvPr id="10" name="Image 9">
            <a:extLst>
              <a:ext uri="{FF2B5EF4-FFF2-40B4-BE49-F238E27FC236}">
                <a16:creationId xmlns:a16="http://schemas.microsoft.com/office/drawing/2014/main" id="{1D9E6EF6-E173-4AFC-90F8-6B3B00B639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57679" y="2322952"/>
            <a:ext cx="2186320" cy="2820548"/>
          </a:xfrm>
          <a:prstGeom prst="rect">
            <a:avLst/>
          </a:prstGeom>
        </p:spPr>
      </p:pic>
      <p:pic>
        <p:nvPicPr>
          <p:cNvPr id="12" name="Image 11">
            <a:extLst>
              <a:ext uri="{FF2B5EF4-FFF2-40B4-BE49-F238E27FC236}">
                <a16:creationId xmlns:a16="http://schemas.microsoft.com/office/drawing/2014/main" id="{3503D800-6713-48CE-A040-75C316EFB9B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23756" y="2321526"/>
            <a:ext cx="2211016" cy="2821974"/>
          </a:xfrm>
          <a:prstGeom prst="rect">
            <a:avLst/>
          </a:prstGeom>
        </p:spPr>
      </p:pic>
      <p:sp>
        <p:nvSpPr>
          <p:cNvPr id="9" name="Rectangle 8">
            <a:extLst>
              <a:ext uri="{FF2B5EF4-FFF2-40B4-BE49-F238E27FC236}">
                <a16:creationId xmlns:a16="http://schemas.microsoft.com/office/drawing/2014/main" id="{DEAA610F-6197-40FF-80B5-8617BF0C3682}"/>
              </a:ext>
            </a:extLst>
          </p:cNvPr>
          <p:cNvSpPr/>
          <p:nvPr/>
        </p:nvSpPr>
        <p:spPr>
          <a:xfrm>
            <a:off x="8050185" y="2084482"/>
            <a:ext cx="1050288" cy="215444"/>
          </a:xfrm>
          <a:prstGeom prst="rect">
            <a:avLst/>
          </a:prstGeom>
        </p:spPr>
        <p:txBody>
          <a:bodyPr wrap="none">
            <a:spAutoFit/>
          </a:bodyPr>
          <a:lstStyle/>
          <a:p>
            <a:r>
              <a:rPr lang="fr-FR" sz="800" i="1" dirty="0">
                <a:solidFill>
                  <a:schemeClr val="bg1"/>
                </a:solidFill>
              </a:rPr>
              <a:t>Physalis </a:t>
            </a:r>
            <a:r>
              <a:rPr lang="fr-FR" sz="800" i="1" dirty="0" err="1">
                <a:solidFill>
                  <a:schemeClr val="bg1"/>
                </a:solidFill>
              </a:rPr>
              <a:t>peruviana</a:t>
            </a:r>
            <a:endParaRPr lang="fr-FR" sz="800" i="1" dirty="0">
              <a:solidFill>
                <a:schemeClr val="bg1"/>
              </a:solidFill>
            </a:endParaRPr>
          </a:p>
        </p:txBody>
      </p:sp>
      <p:sp>
        <p:nvSpPr>
          <p:cNvPr id="11" name="Rectangle 10">
            <a:extLst>
              <a:ext uri="{FF2B5EF4-FFF2-40B4-BE49-F238E27FC236}">
                <a16:creationId xmlns:a16="http://schemas.microsoft.com/office/drawing/2014/main" id="{642FCB8B-E305-4354-A9D8-A54F383D9B51}"/>
              </a:ext>
            </a:extLst>
          </p:cNvPr>
          <p:cNvSpPr/>
          <p:nvPr/>
        </p:nvSpPr>
        <p:spPr>
          <a:xfrm>
            <a:off x="8050185" y="4874138"/>
            <a:ext cx="1050288" cy="215444"/>
          </a:xfrm>
          <a:prstGeom prst="rect">
            <a:avLst/>
          </a:prstGeom>
        </p:spPr>
        <p:txBody>
          <a:bodyPr wrap="none">
            <a:spAutoFit/>
          </a:bodyPr>
          <a:lstStyle/>
          <a:p>
            <a:r>
              <a:rPr lang="fr-FR" sz="800" i="1" dirty="0">
                <a:solidFill>
                  <a:schemeClr val="bg1"/>
                </a:solidFill>
              </a:rPr>
              <a:t>Physalis </a:t>
            </a:r>
            <a:r>
              <a:rPr lang="fr-FR" sz="800" i="1" dirty="0" err="1">
                <a:solidFill>
                  <a:schemeClr val="bg1"/>
                </a:solidFill>
              </a:rPr>
              <a:t>peruviana</a:t>
            </a:r>
            <a:endParaRPr lang="fr-FR" sz="800" i="1" dirty="0">
              <a:solidFill>
                <a:schemeClr val="bg1"/>
              </a:solidFill>
            </a:endParaRPr>
          </a:p>
        </p:txBody>
      </p:sp>
      <p:sp>
        <p:nvSpPr>
          <p:cNvPr id="13" name="Rectangle 12">
            <a:extLst>
              <a:ext uri="{FF2B5EF4-FFF2-40B4-BE49-F238E27FC236}">
                <a16:creationId xmlns:a16="http://schemas.microsoft.com/office/drawing/2014/main" id="{5DCF9F2B-38D7-4ED0-8E11-E150954A90F7}"/>
              </a:ext>
            </a:extLst>
          </p:cNvPr>
          <p:cNvSpPr/>
          <p:nvPr/>
        </p:nvSpPr>
        <p:spPr>
          <a:xfrm>
            <a:off x="4723756" y="1929054"/>
            <a:ext cx="620683" cy="338554"/>
          </a:xfrm>
          <a:prstGeom prst="rect">
            <a:avLst/>
          </a:prstGeom>
        </p:spPr>
        <p:txBody>
          <a:bodyPr wrap="none">
            <a:spAutoFit/>
          </a:bodyPr>
          <a:lstStyle/>
          <a:p>
            <a:r>
              <a:rPr lang="fr-FR" sz="800" i="1" dirty="0">
                <a:solidFill>
                  <a:schemeClr val="bg1"/>
                </a:solidFill>
              </a:rPr>
              <a:t>Physalis</a:t>
            </a:r>
          </a:p>
          <a:p>
            <a:r>
              <a:rPr lang="fr-FR" sz="800" i="1" dirty="0">
                <a:solidFill>
                  <a:schemeClr val="bg1"/>
                </a:solidFill>
              </a:rPr>
              <a:t>alkekengi</a:t>
            </a:r>
          </a:p>
        </p:txBody>
      </p:sp>
      <p:sp>
        <p:nvSpPr>
          <p:cNvPr id="14" name="Rectangle 13">
            <a:extLst>
              <a:ext uri="{FF2B5EF4-FFF2-40B4-BE49-F238E27FC236}">
                <a16:creationId xmlns:a16="http://schemas.microsoft.com/office/drawing/2014/main" id="{A143F724-BDEC-420E-94CC-286A5612478B}"/>
              </a:ext>
            </a:extLst>
          </p:cNvPr>
          <p:cNvSpPr/>
          <p:nvPr/>
        </p:nvSpPr>
        <p:spPr>
          <a:xfrm>
            <a:off x="4791707" y="4874138"/>
            <a:ext cx="939681" cy="215444"/>
          </a:xfrm>
          <a:prstGeom prst="rect">
            <a:avLst/>
          </a:prstGeom>
        </p:spPr>
        <p:txBody>
          <a:bodyPr wrap="none">
            <a:spAutoFit/>
          </a:bodyPr>
          <a:lstStyle/>
          <a:p>
            <a:r>
              <a:rPr lang="fr-FR" sz="800" i="1" dirty="0">
                <a:solidFill>
                  <a:schemeClr val="bg1"/>
                </a:solidFill>
              </a:rPr>
              <a:t>Physalis </a:t>
            </a:r>
            <a:r>
              <a:rPr lang="fr-FR" sz="800" i="1" dirty="0" err="1">
                <a:solidFill>
                  <a:schemeClr val="bg1"/>
                </a:solidFill>
              </a:rPr>
              <a:t>viscosa</a:t>
            </a:r>
            <a:endParaRPr lang="fr-FR" sz="800" i="1" dirty="0">
              <a:solidFill>
                <a:schemeClr val="bg1"/>
              </a:solidFill>
            </a:endParaRPr>
          </a:p>
        </p:txBody>
      </p:sp>
      <p:pic>
        <p:nvPicPr>
          <p:cNvPr id="4" name="Image 3">
            <a:extLst>
              <a:ext uri="{FF2B5EF4-FFF2-40B4-BE49-F238E27FC236}">
                <a16:creationId xmlns:a16="http://schemas.microsoft.com/office/drawing/2014/main" id="{3DC59EE7-2FF7-4370-A930-023AF264940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76"/>
          <a:stretch/>
        </p:blipFill>
        <p:spPr>
          <a:xfrm>
            <a:off x="-3600" y="2833147"/>
            <a:ext cx="4698001" cy="2310354"/>
          </a:xfrm>
          <a:prstGeom prst="rect">
            <a:avLst/>
          </a:prstGeom>
        </p:spPr>
      </p:pic>
    </p:spTree>
    <p:extLst>
      <p:ext uri="{BB962C8B-B14F-4D97-AF65-F5344CB8AC3E}">
        <p14:creationId xmlns:p14="http://schemas.microsoft.com/office/powerpoint/2010/main" val="7048585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891287"/>
            <a:ext cx="3964961" cy="2154436"/>
          </a:xfrm>
          <a:prstGeom prst="rect">
            <a:avLst/>
          </a:prstGeom>
        </p:spPr>
        <p:txBody>
          <a:bodyPr wrap="square">
            <a:spAutoFit/>
          </a:bodyPr>
          <a:lstStyle/>
          <a:p>
            <a:r>
              <a:rPr lang="fr-FR" b="1" dirty="0"/>
              <a:t>4) Fruit</a:t>
            </a:r>
            <a:endParaRPr lang="fr-FR" i="1" dirty="0"/>
          </a:p>
          <a:p>
            <a:endParaRPr lang="fr-FR" sz="1050" dirty="0"/>
          </a:p>
          <a:p>
            <a:pPr marL="285750" indent="-285750">
              <a:buFont typeface="Wingdings" panose="05000000000000000000" pitchFamily="2" charset="2"/>
              <a:buChar char="§"/>
            </a:pPr>
            <a:r>
              <a:rPr lang="fr-FR" dirty="0"/>
              <a:t>Baie globuleuse, toxiques ou comestibles à maturité selon les espèces</a:t>
            </a:r>
          </a:p>
          <a:p>
            <a:endParaRPr lang="fr-FR" sz="800" dirty="0"/>
          </a:p>
          <a:p>
            <a:pPr marL="285750" indent="-285750">
              <a:buFont typeface="Wingdings" panose="05000000000000000000" pitchFamily="2" charset="2"/>
              <a:buChar char="§"/>
            </a:pPr>
            <a:r>
              <a:rPr lang="fr-FR" dirty="0"/>
              <a:t>Calice marcescent et accrescent :</a:t>
            </a:r>
          </a:p>
          <a:p>
            <a:pPr marL="539750" indent="-285750">
              <a:buFont typeface="Courier New" panose="02070309020205020404" pitchFamily="49" charset="0"/>
              <a:buChar char="o"/>
            </a:pPr>
            <a:r>
              <a:rPr lang="fr-FR" dirty="0"/>
              <a:t>entoure le fruit à maturité</a:t>
            </a:r>
          </a:p>
          <a:p>
            <a:pPr marL="539750" indent="-285750">
              <a:buFont typeface="Courier New" panose="02070309020205020404" pitchFamily="49" charset="0"/>
              <a:buChar char="o"/>
            </a:pPr>
            <a:r>
              <a:rPr lang="fr-FR" dirty="0"/>
              <a:t>peut former une sorte de lanterne enfermant le fruit chez certaines espèces (</a:t>
            </a:r>
            <a:r>
              <a:rPr lang="fr-FR" i="1" dirty="0"/>
              <a:t>Ph. </a:t>
            </a:r>
            <a:r>
              <a:rPr lang="fr-FR" i="1" dirty="0" err="1"/>
              <a:t>alkekengi</a:t>
            </a:r>
            <a:r>
              <a:rPr lang="fr-FR" i="1" dirty="0"/>
              <a:t>, Ph. </a:t>
            </a:r>
            <a:r>
              <a:rPr lang="fr-FR" i="1" dirty="0" err="1"/>
              <a:t>peruviana</a:t>
            </a:r>
            <a:r>
              <a:rPr lang="fr-FR" dirty="0"/>
              <a:t>)</a:t>
            </a:r>
          </a:p>
        </p:txBody>
      </p:sp>
      <p:sp>
        <p:nvSpPr>
          <p:cNvPr id="6" name="ZoneTexte 5">
            <a:extLst>
              <a:ext uri="{FF2B5EF4-FFF2-40B4-BE49-F238E27FC236}">
                <a16:creationId xmlns:a16="http://schemas.microsoft.com/office/drawing/2014/main" id="{B2A220C5-1329-4CB5-9821-01EFCDA4B84D}"/>
              </a:ext>
            </a:extLst>
          </p:cNvPr>
          <p:cNvSpPr txBox="1"/>
          <p:nvPr/>
        </p:nvSpPr>
        <p:spPr>
          <a:xfrm>
            <a:off x="1889681" y="320861"/>
            <a:ext cx="1016625" cy="338554"/>
          </a:xfrm>
          <a:prstGeom prst="rect">
            <a:avLst/>
          </a:prstGeom>
          <a:noFill/>
        </p:spPr>
        <p:txBody>
          <a:bodyPr wrap="none" rtlCol="0">
            <a:spAutoFit/>
          </a:bodyPr>
          <a:lstStyle/>
          <a:p>
            <a:r>
              <a:rPr lang="fr-FR" sz="1600" b="1" dirty="0"/>
              <a:t>Physalis</a:t>
            </a:r>
          </a:p>
        </p:txBody>
      </p:sp>
      <p:pic>
        <p:nvPicPr>
          <p:cNvPr id="3" name="Image 2">
            <a:extLst>
              <a:ext uri="{FF2B5EF4-FFF2-40B4-BE49-F238E27FC236}">
                <a16:creationId xmlns:a16="http://schemas.microsoft.com/office/drawing/2014/main" id="{131E3393-EF0E-4C1F-87AF-00226A9EBA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29600" y="3170914"/>
            <a:ext cx="2887200" cy="1972586"/>
          </a:xfrm>
          <a:prstGeom prst="rect">
            <a:avLst/>
          </a:prstGeom>
        </p:spPr>
      </p:pic>
      <p:pic>
        <p:nvPicPr>
          <p:cNvPr id="7" name="Image 6">
            <a:extLst>
              <a:ext uri="{FF2B5EF4-FFF2-40B4-BE49-F238E27FC236}">
                <a16:creationId xmlns:a16="http://schemas.microsoft.com/office/drawing/2014/main" id="{87DBCE89-23EC-4127-AECB-0A5430B4D87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6665080" y="1"/>
            <a:ext cx="2478919" cy="1814399"/>
          </a:xfrm>
          <a:prstGeom prst="rect">
            <a:avLst/>
          </a:prstGeom>
        </p:spPr>
      </p:pic>
      <p:pic>
        <p:nvPicPr>
          <p:cNvPr id="9" name="Image 8">
            <a:extLst>
              <a:ext uri="{FF2B5EF4-FFF2-40B4-BE49-F238E27FC236}">
                <a16:creationId xmlns:a16="http://schemas.microsoft.com/office/drawing/2014/main" id="{0C06AFCE-664D-4569-A758-AE1D2AF0CBB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3"/>
          <a:stretch/>
        </p:blipFill>
        <p:spPr>
          <a:xfrm>
            <a:off x="4742447" y="0"/>
            <a:ext cx="1888534" cy="1814400"/>
          </a:xfrm>
          <a:prstGeom prst="rect">
            <a:avLst/>
          </a:prstGeom>
        </p:spPr>
      </p:pic>
      <p:pic>
        <p:nvPicPr>
          <p:cNvPr id="11" name="Image 10">
            <a:extLst>
              <a:ext uri="{FF2B5EF4-FFF2-40B4-BE49-F238E27FC236}">
                <a16:creationId xmlns:a16="http://schemas.microsoft.com/office/drawing/2014/main" id="{78795011-142E-492E-BE83-99FAEDCE8B0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42447" y="1835999"/>
            <a:ext cx="4401552" cy="3329099"/>
          </a:xfrm>
          <a:prstGeom prst="rect">
            <a:avLst/>
          </a:prstGeom>
        </p:spPr>
      </p:pic>
      <p:sp>
        <p:nvSpPr>
          <p:cNvPr id="12" name="Rectangle 11">
            <a:extLst>
              <a:ext uri="{FF2B5EF4-FFF2-40B4-BE49-F238E27FC236}">
                <a16:creationId xmlns:a16="http://schemas.microsoft.com/office/drawing/2014/main" id="{929B75A9-1CD5-4D46-B6AF-A9E9238CCED9}"/>
              </a:ext>
            </a:extLst>
          </p:cNvPr>
          <p:cNvSpPr/>
          <p:nvPr/>
        </p:nvSpPr>
        <p:spPr>
          <a:xfrm>
            <a:off x="4742447" y="4869746"/>
            <a:ext cx="1108244" cy="215444"/>
          </a:xfrm>
          <a:prstGeom prst="rect">
            <a:avLst/>
          </a:prstGeom>
        </p:spPr>
        <p:txBody>
          <a:bodyPr wrap="square">
            <a:spAutoFit/>
          </a:bodyPr>
          <a:lstStyle/>
          <a:p>
            <a:r>
              <a:rPr lang="fr-FR" sz="800" i="1" dirty="0">
                <a:solidFill>
                  <a:schemeClr val="bg1"/>
                </a:solidFill>
              </a:rPr>
              <a:t>Physalis </a:t>
            </a:r>
            <a:r>
              <a:rPr lang="fr-FR" sz="800" i="1" dirty="0" err="1">
                <a:solidFill>
                  <a:schemeClr val="bg1"/>
                </a:solidFill>
              </a:rPr>
              <a:t>alkekengi</a:t>
            </a:r>
            <a:endParaRPr lang="fr-FR" sz="800" i="1" dirty="0">
              <a:solidFill>
                <a:schemeClr val="bg1"/>
              </a:solidFill>
            </a:endParaRPr>
          </a:p>
        </p:txBody>
      </p:sp>
      <p:sp>
        <p:nvSpPr>
          <p:cNvPr id="13" name="Rectangle 12">
            <a:extLst>
              <a:ext uri="{FF2B5EF4-FFF2-40B4-BE49-F238E27FC236}">
                <a16:creationId xmlns:a16="http://schemas.microsoft.com/office/drawing/2014/main" id="{D6B86F6E-3E60-4EC5-8D8C-96C3E372650F}"/>
              </a:ext>
            </a:extLst>
          </p:cNvPr>
          <p:cNvSpPr/>
          <p:nvPr/>
        </p:nvSpPr>
        <p:spPr>
          <a:xfrm>
            <a:off x="4785173" y="51110"/>
            <a:ext cx="1050288" cy="215444"/>
          </a:xfrm>
          <a:prstGeom prst="rect">
            <a:avLst/>
          </a:prstGeom>
        </p:spPr>
        <p:txBody>
          <a:bodyPr wrap="none">
            <a:spAutoFit/>
          </a:bodyPr>
          <a:lstStyle/>
          <a:p>
            <a:r>
              <a:rPr lang="fr-FR" sz="800" i="1" dirty="0">
                <a:solidFill>
                  <a:schemeClr val="bg1"/>
                </a:solidFill>
              </a:rPr>
              <a:t>Physalis </a:t>
            </a:r>
            <a:r>
              <a:rPr lang="fr-FR" sz="800" i="1" dirty="0" err="1">
                <a:solidFill>
                  <a:schemeClr val="bg1"/>
                </a:solidFill>
              </a:rPr>
              <a:t>peruviana</a:t>
            </a:r>
            <a:endParaRPr lang="fr-FR" sz="800" i="1" dirty="0">
              <a:solidFill>
                <a:schemeClr val="bg1"/>
              </a:solidFill>
            </a:endParaRPr>
          </a:p>
        </p:txBody>
      </p:sp>
      <p:sp>
        <p:nvSpPr>
          <p:cNvPr id="14" name="Rectangle 13">
            <a:extLst>
              <a:ext uri="{FF2B5EF4-FFF2-40B4-BE49-F238E27FC236}">
                <a16:creationId xmlns:a16="http://schemas.microsoft.com/office/drawing/2014/main" id="{1ECA6CDB-7832-40B3-BBA1-694FC3C79320}"/>
              </a:ext>
            </a:extLst>
          </p:cNvPr>
          <p:cNvSpPr/>
          <p:nvPr/>
        </p:nvSpPr>
        <p:spPr>
          <a:xfrm>
            <a:off x="8068858" y="0"/>
            <a:ext cx="1050288" cy="215444"/>
          </a:xfrm>
          <a:prstGeom prst="rect">
            <a:avLst/>
          </a:prstGeom>
        </p:spPr>
        <p:txBody>
          <a:bodyPr wrap="none">
            <a:spAutoFit/>
          </a:bodyPr>
          <a:lstStyle/>
          <a:p>
            <a:r>
              <a:rPr lang="fr-FR" sz="800" i="1" dirty="0">
                <a:solidFill>
                  <a:schemeClr val="bg1"/>
                </a:solidFill>
              </a:rPr>
              <a:t>Physalis </a:t>
            </a:r>
            <a:r>
              <a:rPr lang="fr-FR" sz="800" i="1" dirty="0" err="1">
                <a:solidFill>
                  <a:schemeClr val="bg1"/>
                </a:solidFill>
              </a:rPr>
              <a:t>peruviana</a:t>
            </a:r>
            <a:endParaRPr lang="fr-FR" sz="800" i="1" dirty="0">
              <a:solidFill>
                <a:schemeClr val="bg1"/>
              </a:solidFill>
            </a:endParaRPr>
          </a:p>
        </p:txBody>
      </p:sp>
      <p:sp>
        <p:nvSpPr>
          <p:cNvPr id="15" name="Rectangle 14">
            <a:extLst>
              <a:ext uri="{FF2B5EF4-FFF2-40B4-BE49-F238E27FC236}">
                <a16:creationId xmlns:a16="http://schemas.microsoft.com/office/drawing/2014/main" id="{E293904E-19B4-46BE-812C-12D2B52FCB8C}"/>
              </a:ext>
            </a:extLst>
          </p:cNvPr>
          <p:cNvSpPr/>
          <p:nvPr/>
        </p:nvSpPr>
        <p:spPr>
          <a:xfrm>
            <a:off x="1041369" y="3170914"/>
            <a:ext cx="1199367" cy="215444"/>
          </a:xfrm>
          <a:prstGeom prst="rect">
            <a:avLst/>
          </a:prstGeom>
        </p:spPr>
        <p:txBody>
          <a:bodyPr wrap="none">
            <a:spAutoFit/>
          </a:bodyPr>
          <a:lstStyle/>
          <a:p>
            <a:r>
              <a:rPr lang="fr-FR" sz="800" i="1" dirty="0">
                <a:solidFill>
                  <a:schemeClr val="bg1"/>
                </a:solidFill>
              </a:rPr>
              <a:t>Physalis </a:t>
            </a:r>
            <a:r>
              <a:rPr lang="fr-FR" sz="800" i="1" dirty="0" err="1">
                <a:solidFill>
                  <a:schemeClr val="bg1"/>
                </a:solidFill>
              </a:rPr>
              <a:t>philadelphica</a:t>
            </a:r>
            <a:endParaRPr lang="fr-FR" sz="800" i="1" dirty="0">
              <a:solidFill>
                <a:schemeClr val="bg1"/>
              </a:solidFill>
            </a:endParaRPr>
          </a:p>
        </p:txBody>
      </p:sp>
    </p:spTree>
    <p:extLst>
      <p:ext uri="{BB962C8B-B14F-4D97-AF65-F5344CB8AC3E}">
        <p14:creationId xmlns:p14="http://schemas.microsoft.com/office/powerpoint/2010/main" val="1428155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1668701" y="330560"/>
            <a:ext cx="1290738" cy="338554"/>
          </a:xfrm>
          <a:prstGeom prst="rect">
            <a:avLst/>
          </a:prstGeom>
          <a:noFill/>
        </p:spPr>
        <p:txBody>
          <a:bodyPr wrap="none" rtlCol="0">
            <a:spAutoFit/>
          </a:bodyPr>
          <a:lstStyle/>
          <a:p>
            <a:r>
              <a:rPr lang="fr-FR" sz="1600" b="1" dirty="0">
                <a:solidFill>
                  <a:srgbClr val="FF0000"/>
                </a:solidFill>
              </a:rPr>
              <a:t>4. </a:t>
            </a:r>
            <a:r>
              <a:rPr lang="fr-FR" sz="1600" b="1" dirty="0" err="1">
                <a:solidFill>
                  <a:srgbClr val="FF0000"/>
                </a:solidFill>
              </a:rPr>
              <a:t>Nicandra</a:t>
            </a:r>
            <a:endParaRPr lang="fr-FR" sz="1600" b="1" dirty="0">
              <a:solidFill>
                <a:srgbClr val="FF0000"/>
              </a:solidFill>
            </a:endParaRPr>
          </a:p>
        </p:txBody>
      </p:sp>
      <p:sp>
        <p:nvSpPr>
          <p:cNvPr id="5" name="Rectangle 4">
            <a:extLst>
              <a:ext uri="{FF2B5EF4-FFF2-40B4-BE49-F238E27FC236}">
                <a16:creationId xmlns:a16="http://schemas.microsoft.com/office/drawing/2014/main" id="{FF568507-DA37-4E2C-AB72-EEC0811E0130}"/>
              </a:ext>
            </a:extLst>
          </p:cNvPr>
          <p:cNvSpPr/>
          <p:nvPr/>
        </p:nvSpPr>
        <p:spPr>
          <a:xfrm>
            <a:off x="692041" y="1047394"/>
            <a:ext cx="3555243" cy="1738938"/>
          </a:xfrm>
          <a:prstGeom prst="rect">
            <a:avLst/>
          </a:prstGeom>
        </p:spPr>
        <p:txBody>
          <a:bodyPr wrap="square">
            <a:spAutoFit/>
          </a:bodyPr>
          <a:lstStyle/>
          <a:p>
            <a:r>
              <a:rPr lang="fr-FR" b="1" dirty="0"/>
              <a:t>1) Milieu de vie</a:t>
            </a:r>
            <a:endParaRPr lang="fr-FR" i="1" dirty="0"/>
          </a:p>
          <a:p>
            <a:endParaRPr lang="fr-FR" dirty="0"/>
          </a:p>
          <a:p>
            <a:r>
              <a:rPr lang="fr-FR" dirty="0"/>
              <a:t>Genre monospécifique, originaire du Pérou : </a:t>
            </a:r>
            <a:r>
              <a:rPr lang="fr-FR" i="1" dirty="0"/>
              <a:t>N. </a:t>
            </a:r>
            <a:r>
              <a:rPr lang="fr-FR" i="1" dirty="0" err="1"/>
              <a:t>physalodes</a:t>
            </a:r>
            <a:endParaRPr lang="fr-FR" dirty="0"/>
          </a:p>
          <a:p>
            <a:endParaRPr lang="fr-FR" sz="800" dirty="0"/>
          </a:p>
          <a:p>
            <a:r>
              <a:rPr lang="fr-FR" dirty="0"/>
              <a:t>Friches et décombres à </a:t>
            </a:r>
            <a:r>
              <a:rPr lang="fr-FR" dirty="0" err="1"/>
              <a:t>therophytes</a:t>
            </a:r>
            <a:r>
              <a:rPr lang="fr-FR" dirty="0"/>
              <a:t> </a:t>
            </a:r>
          </a:p>
          <a:p>
            <a:pPr marL="285750" indent="-285750">
              <a:buFont typeface="Wingdings" panose="05000000000000000000" pitchFamily="2" charset="2"/>
              <a:buChar char="§"/>
            </a:pPr>
            <a:endParaRPr lang="fr-FR" dirty="0"/>
          </a:p>
          <a:p>
            <a:endParaRPr lang="fr-FR" dirty="0"/>
          </a:p>
        </p:txBody>
      </p:sp>
      <p:pic>
        <p:nvPicPr>
          <p:cNvPr id="3" name="Image 2">
            <a:extLst>
              <a:ext uri="{FF2B5EF4-FFF2-40B4-BE49-F238E27FC236}">
                <a16:creationId xmlns:a16="http://schemas.microsoft.com/office/drawing/2014/main" id="{9B39DB25-D343-4631-BA1C-DCFEA12D2B9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3" r="-5845"/>
          <a:stretch/>
        </p:blipFill>
        <p:spPr>
          <a:xfrm>
            <a:off x="4104000" y="1047395"/>
            <a:ext cx="5334586" cy="4096105"/>
          </a:xfrm>
          <a:prstGeom prst="rect">
            <a:avLst/>
          </a:prstGeom>
        </p:spPr>
      </p:pic>
      <p:pic>
        <p:nvPicPr>
          <p:cNvPr id="6" name="Image 5">
            <a:extLst>
              <a:ext uri="{FF2B5EF4-FFF2-40B4-BE49-F238E27FC236}">
                <a16:creationId xmlns:a16="http://schemas.microsoft.com/office/drawing/2014/main" id="{2408AF14-2108-4196-86AA-9664BACAB2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7537" y="2584531"/>
            <a:ext cx="3411959" cy="2558969"/>
          </a:xfrm>
          <a:prstGeom prst="rect">
            <a:avLst/>
          </a:prstGeom>
        </p:spPr>
      </p:pic>
    </p:spTree>
    <p:extLst>
      <p:ext uri="{BB962C8B-B14F-4D97-AF65-F5344CB8AC3E}">
        <p14:creationId xmlns:p14="http://schemas.microsoft.com/office/powerpoint/2010/main" val="28672124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1073014"/>
            <a:ext cx="3122561" cy="2754600"/>
          </a:xfrm>
          <a:prstGeom prst="rect">
            <a:avLst/>
          </a:prstGeom>
        </p:spPr>
        <p:txBody>
          <a:bodyPr wrap="square">
            <a:spAutoFit/>
          </a:bodyPr>
          <a:lstStyle/>
          <a:p>
            <a:r>
              <a:rPr lang="fr-FR" b="1" dirty="0"/>
              <a:t>2) Appareil végétatif</a:t>
            </a:r>
            <a:endParaRPr lang="fr-FR" i="1" dirty="0"/>
          </a:p>
          <a:p>
            <a:endParaRPr lang="fr-FR" dirty="0"/>
          </a:p>
          <a:p>
            <a:pPr marL="285750" indent="-285750">
              <a:buFont typeface="Wingdings" panose="05000000000000000000" pitchFamily="2" charset="2"/>
              <a:buChar char="§"/>
            </a:pPr>
            <a:r>
              <a:rPr lang="fr-FR" dirty="0"/>
              <a:t>Plante annuelle robuste de 30 à </a:t>
            </a:r>
            <a:br>
              <a:rPr lang="fr-FR" dirty="0"/>
            </a:br>
            <a:r>
              <a:rPr lang="fr-FR" dirty="0"/>
              <a:t>80 cm. </a:t>
            </a:r>
          </a:p>
          <a:p>
            <a:pPr marL="171450" indent="-171450">
              <a:buFont typeface="Wingdings" panose="05000000000000000000" pitchFamily="2" charset="2"/>
              <a:buChar char="§"/>
            </a:pPr>
            <a:endParaRPr lang="fr-FR" sz="1000" dirty="0"/>
          </a:p>
          <a:p>
            <a:pPr marL="285750" indent="-285750">
              <a:buFont typeface="Wingdings" panose="05000000000000000000" pitchFamily="2" charset="2"/>
              <a:buChar char="§"/>
            </a:pPr>
            <a:r>
              <a:rPr lang="fr-FR" dirty="0"/>
              <a:t>Odeur désagréable</a:t>
            </a:r>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Tiges anguleuses</a:t>
            </a:r>
          </a:p>
          <a:p>
            <a:pPr marL="171450" indent="-171450">
              <a:buFont typeface="Wingdings" panose="05000000000000000000" pitchFamily="2" charset="2"/>
              <a:buChar char="§"/>
            </a:pPr>
            <a:endParaRPr lang="fr-FR" sz="900" dirty="0"/>
          </a:p>
          <a:p>
            <a:pPr marL="285750" indent="-285750">
              <a:buFont typeface="Wingdings" panose="05000000000000000000" pitchFamily="2" charset="2"/>
              <a:buChar char="§"/>
            </a:pPr>
            <a:r>
              <a:rPr lang="fr-FR" dirty="0"/>
              <a:t>Feuilles alternes longuement pétiolées, ovales, lobées ou profondément dentées</a:t>
            </a:r>
          </a:p>
          <a:p>
            <a:endParaRPr lang="fr-FR" dirty="0"/>
          </a:p>
        </p:txBody>
      </p:sp>
      <p:sp>
        <p:nvSpPr>
          <p:cNvPr id="6" name="ZoneTexte 5">
            <a:extLst>
              <a:ext uri="{FF2B5EF4-FFF2-40B4-BE49-F238E27FC236}">
                <a16:creationId xmlns:a16="http://schemas.microsoft.com/office/drawing/2014/main" id="{AD62EAEE-C6A2-4F2A-845A-0A877EB1F988}"/>
              </a:ext>
            </a:extLst>
          </p:cNvPr>
          <p:cNvSpPr txBox="1"/>
          <p:nvPr/>
        </p:nvSpPr>
        <p:spPr>
          <a:xfrm>
            <a:off x="1523921" y="330560"/>
            <a:ext cx="1061509" cy="338554"/>
          </a:xfrm>
          <a:prstGeom prst="rect">
            <a:avLst/>
          </a:prstGeom>
          <a:noFill/>
        </p:spPr>
        <p:txBody>
          <a:bodyPr wrap="none" rtlCol="0">
            <a:spAutoFit/>
          </a:bodyPr>
          <a:lstStyle/>
          <a:p>
            <a:r>
              <a:rPr lang="fr-FR" sz="1600" b="1" dirty="0" err="1"/>
              <a:t>Nicandra</a:t>
            </a:r>
            <a:endParaRPr lang="fr-FR" sz="1600" b="1" dirty="0"/>
          </a:p>
        </p:txBody>
      </p:sp>
      <p:pic>
        <p:nvPicPr>
          <p:cNvPr id="3" name="Image 2">
            <a:extLst>
              <a:ext uri="{FF2B5EF4-FFF2-40B4-BE49-F238E27FC236}">
                <a16:creationId xmlns:a16="http://schemas.microsoft.com/office/drawing/2014/main" id="{A1CAA48E-0633-4B35-9F92-2B13CE506B2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10400" y="0"/>
            <a:ext cx="5133600" cy="5143500"/>
          </a:xfrm>
          <a:prstGeom prst="rect">
            <a:avLst/>
          </a:prstGeom>
        </p:spPr>
      </p:pic>
    </p:spTree>
    <p:extLst>
      <p:ext uri="{BB962C8B-B14F-4D97-AF65-F5344CB8AC3E}">
        <p14:creationId xmlns:p14="http://schemas.microsoft.com/office/powerpoint/2010/main" val="17292678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7" name="Image 6">
            <a:extLst>
              <a:ext uri="{FF2B5EF4-FFF2-40B4-BE49-F238E27FC236}">
                <a16:creationId xmlns:a16="http://schemas.microsoft.com/office/drawing/2014/main" id="{964DB287-A97F-4F61-AD03-9C8BBAD053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31429" y="74083"/>
            <a:ext cx="2209092" cy="2719517"/>
          </a:xfrm>
          <a:prstGeom prst="rect">
            <a:avLst/>
          </a:prstGeom>
        </p:spPr>
      </p:pic>
      <p:sp>
        <p:nvSpPr>
          <p:cNvPr id="5" name="Rectangle 4">
            <a:extLst>
              <a:ext uri="{FF2B5EF4-FFF2-40B4-BE49-F238E27FC236}">
                <a16:creationId xmlns:a16="http://schemas.microsoft.com/office/drawing/2014/main" id="{FF568507-DA37-4E2C-AB72-EEC0811E0130}"/>
              </a:ext>
            </a:extLst>
          </p:cNvPr>
          <p:cNvSpPr/>
          <p:nvPr/>
        </p:nvSpPr>
        <p:spPr>
          <a:xfrm>
            <a:off x="612648" y="1095366"/>
            <a:ext cx="3555243" cy="3862596"/>
          </a:xfrm>
          <a:prstGeom prst="rect">
            <a:avLst/>
          </a:prstGeom>
        </p:spPr>
        <p:txBody>
          <a:bodyPr wrap="square">
            <a:spAutoFit/>
          </a:bodyPr>
          <a:lstStyle/>
          <a:p>
            <a:r>
              <a:rPr lang="fr-FR" b="1" dirty="0"/>
              <a:t>3) Fleur</a:t>
            </a:r>
            <a:endParaRPr lang="fr-FR" i="1" dirty="0"/>
          </a:p>
          <a:p>
            <a:endParaRPr lang="fr-FR" dirty="0"/>
          </a:p>
          <a:p>
            <a:pPr marL="285750" indent="-285750">
              <a:buFont typeface="Wingdings" panose="05000000000000000000" pitchFamily="2" charset="2"/>
              <a:buChar char="§"/>
            </a:pPr>
            <a:r>
              <a:rPr lang="fr-FR" dirty="0"/>
              <a:t>Inflorescences en cyme unipare hélicoïde</a:t>
            </a:r>
          </a:p>
          <a:p>
            <a:pPr marL="285750" indent="-285750">
              <a:buFont typeface="Wingdings" panose="05000000000000000000" pitchFamily="2" charset="2"/>
              <a:buChar char="§"/>
            </a:pPr>
            <a:endParaRPr lang="fr-FR" sz="800" dirty="0"/>
          </a:p>
          <a:p>
            <a:pPr marL="285750" indent="-285750">
              <a:buFont typeface="Wingdings" panose="05000000000000000000" pitchFamily="2" charset="2"/>
              <a:buChar char="§"/>
            </a:pPr>
            <a:r>
              <a:rPr lang="fr-FR" dirty="0"/>
              <a:t>Fleurs dressées à l’épanouissement</a:t>
            </a:r>
          </a:p>
          <a:p>
            <a:pPr marL="285750" indent="-285750">
              <a:buFont typeface="Wingdings" panose="05000000000000000000" pitchFamily="2" charset="2"/>
              <a:buChar char="§"/>
            </a:pPr>
            <a:endParaRPr lang="fr-FR" sz="800" dirty="0"/>
          </a:p>
          <a:p>
            <a:pPr marL="285750" indent="-285750">
              <a:buFont typeface="Wingdings" panose="05000000000000000000" pitchFamily="2" charset="2"/>
              <a:buChar char="§"/>
            </a:pPr>
            <a:r>
              <a:rPr lang="fr-FR" dirty="0"/>
              <a:t>Corolle en cloche, bleu-violet clair</a:t>
            </a:r>
          </a:p>
          <a:p>
            <a:pPr marL="285750" indent="-285750">
              <a:buFont typeface="Wingdings" panose="05000000000000000000" pitchFamily="2" charset="2"/>
              <a:buChar char="§"/>
            </a:pPr>
            <a:endParaRPr lang="fr-FR" sz="800" dirty="0"/>
          </a:p>
          <a:p>
            <a:pPr marL="285750" indent="-285750">
              <a:buFont typeface="Wingdings" panose="05000000000000000000" pitchFamily="2" charset="2"/>
              <a:buChar char="§"/>
            </a:pPr>
            <a:r>
              <a:rPr lang="fr-FR" dirty="0"/>
              <a:t>Calice profondément divisé en 5 lobes largement ovales mucronés, très accrescents, devenant coriaces, veinés en réseau, recouvrant le fruit en prenant une forme étoilée</a:t>
            </a:r>
          </a:p>
          <a:p>
            <a:pPr marL="285750" indent="-285750">
              <a:buFont typeface="Wingdings" panose="05000000000000000000" pitchFamily="2" charset="2"/>
              <a:buChar char="§"/>
            </a:pPr>
            <a:endParaRPr lang="fr-FR" sz="800" dirty="0"/>
          </a:p>
          <a:p>
            <a:pPr marL="285750" indent="-285750">
              <a:buFont typeface="Wingdings" panose="05000000000000000000" pitchFamily="2" charset="2"/>
              <a:buChar char="§"/>
            </a:pPr>
            <a:r>
              <a:rPr lang="fr-FR" dirty="0"/>
              <a:t>5 étamines, à anthères jaunes bordées de noir s'ouvrant en long</a:t>
            </a:r>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21F094ED-4692-40AD-B00D-737E6B3E4B7B}"/>
              </a:ext>
            </a:extLst>
          </p:cNvPr>
          <p:cNvSpPr txBox="1"/>
          <p:nvPr/>
        </p:nvSpPr>
        <p:spPr>
          <a:xfrm>
            <a:off x="1767761" y="330560"/>
            <a:ext cx="1061509" cy="338554"/>
          </a:xfrm>
          <a:prstGeom prst="rect">
            <a:avLst/>
          </a:prstGeom>
          <a:noFill/>
        </p:spPr>
        <p:txBody>
          <a:bodyPr wrap="none" rtlCol="0">
            <a:spAutoFit/>
          </a:bodyPr>
          <a:lstStyle/>
          <a:p>
            <a:r>
              <a:rPr lang="fr-FR" sz="1600" b="1" dirty="0" err="1"/>
              <a:t>Nicandra</a:t>
            </a:r>
            <a:endParaRPr lang="fr-FR" sz="1600" b="1" dirty="0"/>
          </a:p>
        </p:txBody>
      </p:sp>
      <p:pic>
        <p:nvPicPr>
          <p:cNvPr id="3" name="Image 2">
            <a:extLst>
              <a:ext uri="{FF2B5EF4-FFF2-40B4-BE49-F238E27FC236}">
                <a16:creationId xmlns:a16="http://schemas.microsoft.com/office/drawing/2014/main" id="{D23C92CE-28F4-4299-A8FE-BFBCA3345C2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03199" y="0"/>
            <a:ext cx="2028229" cy="3009412"/>
          </a:xfrm>
          <a:prstGeom prst="rect">
            <a:avLst/>
          </a:prstGeom>
        </p:spPr>
      </p:pic>
      <p:pic>
        <p:nvPicPr>
          <p:cNvPr id="9" name="Image 8">
            <a:extLst>
              <a:ext uri="{FF2B5EF4-FFF2-40B4-BE49-F238E27FC236}">
                <a16:creationId xmlns:a16="http://schemas.microsoft.com/office/drawing/2014/main" id="{ACDE29F7-3D15-42AB-A2FA-1268BF65FFB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903199" y="3038386"/>
            <a:ext cx="4240801" cy="2198713"/>
          </a:xfrm>
          <a:prstGeom prst="rect">
            <a:avLst/>
          </a:prstGeom>
        </p:spPr>
      </p:pic>
    </p:spTree>
    <p:extLst>
      <p:ext uri="{BB962C8B-B14F-4D97-AF65-F5344CB8AC3E}">
        <p14:creationId xmlns:p14="http://schemas.microsoft.com/office/powerpoint/2010/main" val="6166064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964509" y="1034914"/>
            <a:ext cx="3820961" cy="1331134"/>
          </a:xfrm>
          <a:prstGeom prst="rect">
            <a:avLst/>
          </a:prstGeom>
        </p:spPr>
        <p:txBody>
          <a:bodyPr wrap="square">
            <a:spAutoFit/>
          </a:bodyPr>
          <a:lstStyle/>
          <a:p>
            <a:r>
              <a:rPr lang="fr-FR" b="1" dirty="0"/>
              <a:t>4) Fruit</a:t>
            </a:r>
            <a:endParaRPr lang="fr-FR" i="1" dirty="0"/>
          </a:p>
          <a:p>
            <a:endParaRPr lang="fr-FR" sz="1000" dirty="0"/>
          </a:p>
          <a:p>
            <a:r>
              <a:rPr lang="fr-FR" dirty="0"/>
              <a:t>Baie non juteuse à 3-5 loges, globuleuse, brune</a:t>
            </a:r>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F433A5BD-3F40-42EE-B585-9A39998AE5FF}"/>
              </a:ext>
            </a:extLst>
          </p:cNvPr>
          <p:cNvSpPr txBox="1"/>
          <p:nvPr/>
        </p:nvSpPr>
        <p:spPr>
          <a:xfrm>
            <a:off x="1813481" y="330560"/>
            <a:ext cx="1061509" cy="338554"/>
          </a:xfrm>
          <a:prstGeom prst="rect">
            <a:avLst/>
          </a:prstGeom>
          <a:noFill/>
        </p:spPr>
        <p:txBody>
          <a:bodyPr wrap="none" rtlCol="0">
            <a:spAutoFit/>
          </a:bodyPr>
          <a:lstStyle/>
          <a:p>
            <a:r>
              <a:rPr lang="fr-FR" sz="1600" b="1" dirty="0" err="1"/>
              <a:t>Nicandra</a:t>
            </a:r>
            <a:endParaRPr lang="fr-FR" sz="1600" b="1" dirty="0"/>
          </a:p>
        </p:txBody>
      </p:sp>
      <p:pic>
        <p:nvPicPr>
          <p:cNvPr id="3" name="Image 2">
            <a:extLst>
              <a:ext uri="{FF2B5EF4-FFF2-40B4-BE49-F238E27FC236}">
                <a16:creationId xmlns:a16="http://schemas.microsoft.com/office/drawing/2014/main" id="{20736264-1B8E-4656-954E-5BB0309B42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277574" y="0"/>
            <a:ext cx="3866426" cy="2542950"/>
          </a:xfrm>
          <a:prstGeom prst="rect">
            <a:avLst/>
          </a:prstGeom>
        </p:spPr>
      </p:pic>
      <p:pic>
        <p:nvPicPr>
          <p:cNvPr id="7" name="Image 6">
            <a:extLst>
              <a:ext uri="{FF2B5EF4-FFF2-40B4-BE49-F238E27FC236}">
                <a16:creationId xmlns:a16="http://schemas.microsoft.com/office/drawing/2014/main" id="{866B22DD-7E27-40F0-906F-F14EACF236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7574" y="2564550"/>
            <a:ext cx="3866426" cy="2578950"/>
          </a:xfrm>
          <a:prstGeom prst="rect">
            <a:avLst/>
          </a:prstGeom>
        </p:spPr>
      </p:pic>
      <p:pic>
        <p:nvPicPr>
          <p:cNvPr id="9" name="Image 8">
            <a:extLst>
              <a:ext uri="{FF2B5EF4-FFF2-40B4-BE49-F238E27FC236}">
                <a16:creationId xmlns:a16="http://schemas.microsoft.com/office/drawing/2014/main" id="{AE20C28D-316B-43F7-B88A-B70BDF71040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10186" y="2133600"/>
            <a:ext cx="4637093" cy="3009900"/>
          </a:xfrm>
          <a:prstGeom prst="rect">
            <a:avLst/>
          </a:prstGeom>
        </p:spPr>
      </p:pic>
    </p:spTree>
    <p:extLst>
      <p:ext uri="{BB962C8B-B14F-4D97-AF65-F5344CB8AC3E}">
        <p14:creationId xmlns:p14="http://schemas.microsoft.com/office/powerpoint/2010/main" val="20235575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1073014"/>
            <a:ext cx="3555243" cy="3616375"/>
          </a:xfrm>
          <a:prstGeom prst="rect">
            <a:avLst/>
          </a:prstGeom>
        </p:spPr>
        <p:txBody>
          <a:bodyPr wrap="square">
            <a:spAutoFit/>
          </a:bodyPr>
          <a:lstStyle/>
          <a:p>
            <a:r>
              <a:rPr lang="fr-FR" b="1" dirty="0"/>
              <a:t>1) Milieu de vie</a:t>
            </a:r>
            <a:endParaRPr lang="fr-FR" i="1" dirty="0"/>
          </a:p>
          <a:p>
            <a:endParaRPr lang="fr-FR" sz="1200" dirty="0"/>
          </a:p>
          <a:p>
            <a:r>
              <a:rPr lang="fr-FR" dirty="0"/>
              <a:t>Genre originaire du Mexique et du sud-ouest des États-Unis. </a:t>
            </a:r>
          </a:p>
          <a:p>
            <a:endParaRPr lang="fr-FR" sz="700" dirty="0"/>
          </a:p>
          <a:p>
            <a:r>
              <a:rPr lang="fr-FR" dirty="0"/>
              <a:t>3 espèces en France :</a:t>
            </a:r>
          </a:p>
          <a:p>
            <a:pPr marL="285750" lvl="0" indent="-285750">
              <a:buFont typeface="Wingdings" panose="05000000000000000000" pitchFamily="2" charset="2"/>
              <a:buChar char="§"/>
            </a:pPr>
            <a:r>
              <a:rPr lang="fr-FR" i="1" dirty="0"/>
              <a:t>D. stramonium</a:t>
            </a:r>
            <a:endParaRPr lang="fr-FR" dirty="0"/>
          </a:p>
          <a:p>
            <a:pPr marL="285750" lvl="0" indent="-285750">
              <a:buFont typeface="Wingdings" panose="05000000000000000000" pitchFamily="2" charset="2"/>
              <a:buChar char="§"/>
            </a:pPr>
            <a:r>
              <a:rPr lang="fr-FR" i="1" dirty="0"/>
              <a:t>D. </a:t>
            </a:r>
            <a:r>
              <a:rPr lang="fr-FR" i="1" dirty="0" err="1"/>
              <a:t>wrightii</a:t>
            </a:r>
            <a:endParaRPr lang="fr-FR" dirty="0"/>
          </a:p>
          <a:p>
            <a:pPr marL="285750" lvl="0" indent="-285750">
              <a:buFont typeface="Wingdings" panose="05000000000000000000" pitchFamily="2" charset="2"/>
              <a:buChar char="§"/>
            </a:pPr>
            <a:r>
              <a:rPr lang="fr-FR" i="1" dirty="0"/>
              <a:t>D. </a:t>
            </a:r>
            <a:r>
              <a:rPr lang="fr-FR" i="1" dirty="0" err="1"/>
              <a:t>ferox</a:t>
            </a:r>
            <a:endParaRPr lang="fr-FR" dirty="0"/>
          </a:p>
          <a:p>
            <a:endParaRPr lang="fr-FR" sz="800" dirty="0"/>
          </a:p>
          <a:p>
            <a:r>
              <a:rPr lang="fr-FR" dirty="0"/>
              <a:t>Plantes toxiques, riches en alcaloïde (hyoscyamine, scopolamine, atropine) dans tous leurs organes</a:t>
            </a:r>
          </a:p>
          <a:p>
            <a:endParaRPr lang="fr-FR" sz="800" dirty="0"/>
          </a:p>
          <a:p>
            <a:r>
              <a:rPr lang="fr-FR" dirty="0"/>
              <a:t>Terrains incultes, friches, vignes, cultures sarclées (plante adventice)</a:t>
            </a:r>
          </a:p>
          <a:p>
            <a:endParaRPr lang="fr-FR" dirty="0"/>
          </a:p>
          <a:p>
            <a:endParaRPr lang="fr-FR" dirty="0"/>
          </a:p>
        </p:txBody>
      </p:sp>
      <p:sp>
        <p:nvSpPr>
          <p:cNvPr id="4" name="ZoneTexte 3">
            <a:extLst>
              <a:ext uri="{FF2B5EF4-FFF2-40B4-BE49-F238E27FC236}">
                <a16:creationId xmlns:a16="http://schemas.microsoft.com/office/drawing/2014/main" id="{91544E89-C347-481A-BAB5-5B0ED7BE0B85}"/>
              </a:ext>
            </a:extLst>
          </p:cNvPr>
          <p:cNvSpPr txBox="1"/>
          <p:nvPr/>
        </p:nvSpPr>
        <p:spPr>
          <a:xfrm>
            <a:off x="1706801" y="330560"/>
            <a:ext cx="1063112" cy="338554"/>
          </a:xfrm>
          <a:prstGeom prst="rect">
            <a:avLst/>
          </a:prstGeom>
          <a:noFill/>
        </p:spPr>
        <p:txBody>
          <a:bodyPr wrap="none" rtlCol="0">
            <a:spAutoFit/>
          </a:bodyPr>
          <a:lstStyle/>
          <a:p>
            <a:r>
              <a:rPr lang="fr-FR" sz="1600" b="1" dirty="0">
                <a:solidFill>
                  <a:srgbClr val="FF0000"/>
                </a:solidFill>
              </a:rPr>
              <a:t>5. Datura</a:t>
            </a:r>
          </a:p>
        </p:txBody>
      </p:sp>
      <p:pic>
        <p:nvPicPr>
          <p:cNvPr id="3" name="Image 2">
            <a:extLst>
              <a:ext uri="{FF2B5EF4-FFF2-40B4-BE49-F238E27FC236}">
                <a16:creationId xmlns:a16="http://schemas.microsoft.com/office/drawing/2014/main" id="{AFF84289-86D0-4885-BFA6-2D484E776D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2282" y="0"/>
            <a:ext cx="4981718" cy="5143500"/>
          </a:xfrm>
          <a:prstGeom prst="rect">
            <a:avLst/>
          </a:prstGeom>
        </p:spPr>
      </p:pic>
      <p:sp>
        <p:nvSpPr>
          <p:cNvPr id="6" name="Rectangle 5">
            <a:extLst>
              <a:ext uri="{FF2B5EF4-FFF2-40B4-BE49-F238E27FC236}">
                <a16:creationId xmlns:a16="http://schemas.microsoft.com/office/drawing/2014/main" id="{5CBC5DB0-3709-4BEB-B45F-34A0451FCF49}"/>
              </a:ext>
            </a:extLst>
          </p:cNvPr>
          <p:cNvSpPr/>
          <p:nvPr/>
        </p:nvSpPr>
        <p:spPr>
          <a:xfrm>
            <a:off x="4162282" y="53714"/>
            <a:ext cx="1108244" cy="215444"/>
          </a:xfrm>
          <a:prstGeom prst="rect">
            <a:avLst/>
          </a:prstGeom>
        </p:spPr>
        <p:txBody>
          <a:bodyPr wrap="square">
            <a:spAutoFit/>
          </a:bodyPr>
          <a:lstStyle/>
          <a:p>
            <a:r>
              <a:rPr lang="fr-FR" sz="800" b="1" i="1" dirty="0">
                <a:solidFill>
                  <a:schemeClr val="tx1"/>
                </a:solidFill>
              </a:rPr>
              <a:t>Datura </a:t>
            </a:r>
            <a:r>
              <a:rPr lang="fr-FR" sz="800" b="1" i="1" dirty="0" err="1">
                <a:solidFill>
                  <a:schemeClr val="tx1"/>
                </a:solidFill>
              </a:rPr>
              <a:t>ferox</a:t>
            </a:r>
            <a:endParaRPr lang="fr-FR" sz="800" b="1" i="1" dirty="0">
              <a:solidFill>
                <a:schemeClr val="tx1"/>
              </a:solidFill>
            </a:endParaRPr>
          </a:p>
        </p:txBody>
      </p:sp>
    </p:spTree>
    <p:extLst>
      <p:ext uri="{BB962C8B-B14F-4D97-AF65-F5344CB8AC3E}">
        <p14:creationId xmlns:p14="http://schemas.microsoft.com/office/powerpoint/2010/main" val="512097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1073014"/>
            <a:ext cx="2986548" cy="3816429"/>
          </a:xfrm>
          <a:prstGeom prst="rect">
            <a:avLst/>
          </a:prstGeom>
        </p:spPr>
        <p:txBody>
          <a:bodyPr wrap="square">
            <a:spAutoFit/>
          </a:bodyPr>
          <a:lstStyle/>
          <a:p>
            <a:r>
              <a:rPr lang="fr-FR" b="1" dirty="0"/>
              <a:t>2) Appareil végétatif</a:t>
            </a:r>
            <a:endParaRPr lang="fr-FR" i="1" dirty="0"/>
          </a:p>
          <a:p>
            <a:endParaRPr lang="fr-FR" dirty="0"/>
          </a:p>
          <a:p>
            <a:pPr marL="285750" lvl="0" indent="-285750">
              <a:buFont typeface="Wingdings" panose="05000000000000000000" pitchFamily="2" charset="2"/>
              <a:buChar char="§"/>
            </a:pPr>
            <a:r>
              <a:rPr lang="fr-FR" dirty="0"/>
              <a:t>En France, espèces toutes annuelles (mais espèces vivaces ailleurs)</a:t>
            </a:r>
          </a:p>
          <a:p>
            <a:pPr marL="285750" lvl="0" indent="-285750">
              <a:buFont typeface="Wingdings" panose="05000000000000000000" pitchFamily="2" charset="2"/>
              <a:buChar char="§"/>
            </a:pPr>
            <a:endParaRPr lang="fr-FR" sz="1000" dirty="0"/>
          </a:p>
          <a:p>
            <a:pPr marL="285750" lvl="0" indent="-285750">
              <a:buFont typeface="Wingdings" panose="05000000000000000000" pitchFamily="2" charset="2"/>
              <a:buChar char="§"/>
            </a:pPr>
            <a:r>
              <a:rPr lang="fr-FR" dirty="0"/>
              <a:t>Plante très robuste, jusqu’à 1,50 m, à odeur vireuse</a:t>
            </a:r>
          </a:p>
          <a:p>
            <a:pPr marL="285750" lvl="0" indent="-285750">
              <a:buFont typeface="Wingdings" panose="05000000000000000000" pitchFamily="2" charset="2"/>
              <a:buChar char="§"/>
            </a:pPr>
            <a:endParaRPr lang="fr-FR" sz="1000" dirty="0"/>
          </a:p>
          <a:p>
            <a:pPr marL="285750" lvl="0" indent="-285750">
              <a:buFont typeface="Wingdings" panose="05000000000000000000" pitchFamily="2" charset="2"/>
              <a:buChar char="§"/>
            </a:pPr>
            <a:r>
              <a:rPr lang="fr-FR" dirty="0"/>
              <a:t>Tige dressée, ramifiée</a:t>
            </a:r>
          </a:p>
          <a:p>
            <a:pPr marL="285750" lvl="0" indent="-285750">
              <a:buFont typeface="Wingdings" panose="05000000000000000000" pitchFamily="2" charset="2"/>
              <a:buChar char="§"/>
            </a:pPr>
            <a:endParaRPr lang="fr-FR" sz="1000" dirty="0"/>
          </a:p>
          <a:p>
            <a:pPr marL="285750" lvl="0" indent="-285750">
              <a:buFont typeface="Wingdings" panose="05000000000000000000" pitchFamily="2" charset="2"/>
              <a:buChar char="§"/>
            </a:pPr>
            <a:r>
              <a:rPr lang="fr-FR" dirty="0"/>
              <a:t>Les feuilles sont alternes, pétiolées, entières ou grossièrement dentées (dents acuminées ou non)</a:t>
            </a:r>
          </a:p>
          <a:p>
            <a:endParaRPr lang="fr-FR" dirty="0"/>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58A1EE91-0B12-4E01-BA76-51F798ED5DFC}"/>
              </a:ext>
            </a:extLst>
          </p:cNvPr>
          <p:cNvSpPr txBox="1"/>
          <p:nvPr/>
        </p:nvSpPr>
        <p:spPr>
          <a:xfrm>
            <a:off x="1744901" y="330560"/>
            <a:ext cx="1063112" cy="338554"/>
          </a:xfrm>
          <a:prstGeom prst="rect">
            <a:avLst/>
          </a:prstGeom>
          <a:noFill/>
        </p:spPr>
        <p:txBody>
          <a:bodyPr wrap="none" rtlCol="0">
            <a:spAutoFit/>
          </a:bodyPr>
          <a:lstStyle/>
          <a:p>
            <a:r>
              <a:rPr lang="fr-FR" sz="1600" b="1" dirty="0">
                <a:solidFill>
                  <a:schemeClr val="tx1"/>
                </a:solidFill>
              </a:rPr>
              <a:t>7. Datura</a:t>
            </a:r>
          </a:p>
        </p:txBody>
      </p:sp>
      <p:pic>
        <p:nvPicPr>
          <p:cNvPr id="3" name="Image 2">
            <a:extLst>
              <a:ext uri="{FF2B5EF4-FFF2-40B4-BE49-F238E27FC236}">
                <a16:creationId xmlns:a16="http://schemas.microsoft.com/office/drawing/2014/main" id="{F15D5768-AF13-4331-92FE-A16FD81105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57453" y="0"/>
            <a:ext cx="2986548" cy="2389239"/>
          </a:xfrm>
          <a:prstGeom prst="rect">
            <a:avLst/>
          </a:prstGeom>
        </p:spPr>
      </p:pic>
      <p:pic>
        <p:nvPicPr>
          <p:cNvPr id="7" name="Image 6">
            <a:extLst>
              <a:ext uri="{FF2B5EF4-FFF2-40B4-BE49-F238E27FC236}">
                <a16:creationId xmlns:a16="http://schemas.microsoft.com/office/drawing/2014/main" id="{5A366B80-B875-4D14-8DDB-0A0C9377B89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157452" y="2418734"/>
            <a:ext cx="2986548" cy="2724765"/>
          </a:xfrm>
          <a:prstGeom prst="rect">
            <a:avLst/>
          </a:prstGeom>
        </p:spPr>
      </p:pic>
      <p:sp>
        <p:nvSpPr>
          <p:cNvPr id="8" name="Rectangle 7">
            <a:extLst>
              <a:ext uri="{FF2B5EF4-FFF2-40B4-BE49-F238E27FC236}">
                <a16:creationId xmlns:a16="http://schemas.microsoft.com/office/drawing/2014/main" id="{9B9F491E-05CA-45B1-A13C-63FCAD93C927}"/>
              </a:ext>
            </a:extLst>
          </p:cNvPr>
          <p:cNvSpPr/>
          <p:nvPr/>
        </p:nvSpPr>
        <p:spPr>
          <a:xfrm>
            <a:off x="6157452" y="2173795"/>
            <a:ext cx="1108244" cy="215444"/>
          </a:xfrm>
          <a:prstGeom prst="rect">
            <a:avLst/>
          </a:prstGeom>
        </p:spPr>
        <p:txBody>
          <a:bodyPr wrap="square">
            <a:spAutoFit/>
          </a:bodyPr>
          <a:lstStyle/>
          <a:p>
            <a:r>
              <a:rPr lang="fr-FR" sz="800" i="1" dirty="0">
                <a:solidFill>
                  <a:schemeClr val="bg1"/>
                </a:solidFill>
              </a:rPr>
              <a:t>Datura stramonium</a:t>
            </a:r>
          </a:p>
        </p:txBody>
      </p:sp>
      <p:sp>
        <p:nvSpPr>
          <p:cNvPr id="9" name="Rectangle 8">
            <a:extLst>
              <a:ext uri="{FF2B5EF4-FFF2-40B4-BE49-F238E27FC236}">
                <a16:creationId xmlns:a16="http://schemas.microsoft.com/office/drawing/2014/main" id="{65A4EF4C-3746-4156-A180-DFF3DCECC00D}"/>
              </a:ext>
            </a:extLst>
          </p:cNvPr>
          <p:cNvSpPr/>
          <p:nvPr/>
        </p:nvSpPr>
        <p:spPr>
          <a:xfrm>
            <a:off x="6157452" y="2464028"/>
            <a:ext cx="1108244" cy="338554"/>
          </a:xfrm>
          <a:prstGeom prst="rect">
            <a:avLst/>
          </a:prstGeom>
        </p:spPr>
        <p:txBody>
          <a:bodyPr wrap="square">
            <a:spAutoFit/>
          </a:bodyPr>
          <a:lstStyle/>
          <a:p>
            <a:r>
              <a:rPr lang="fr-FR" sz="800" i="1" dirty="0">
                <a:solidFill>
                  <a:schemeClr val="bg1"/>
                </a:solidFill>
              </a:rPr>
              <a:t>Datura </a:t>
            </a:r>
            <a:r>
              <a:rPr lang="fr-FR" sz="800" i="1" dirty="0" err="1">
                <a:solidFill>
                  <a:schemeClr val="bg1"/>
                </a:solidFill>
              </a:rPr>
              <a:t>wrightii</a:t>
            </a:r>
            <a:endParaRPr lang="fr-FR" sz="800" dirty="0">
              <a:solidFill>
                <a:schemeClr val="bg1"/>
              </a:solidFill>
            </a:endParaRPr>
          </a:p>
          <a:p>
            <a:endParaRPr lang="fr-FR" sz="800" i="1" dirty="0">
              <a:solidFill>
                <a:schemeClr val="bg1"/>
              </a:solidFill>
            </a:endParaRPr>
          </a:p>
        </p:txBody>
      </p:sp>
      <p:pic>
        <p:nvPicPr>
          <p:cNvPr id="4" name="Image 3">
            <a:extLst>
              <a:ext uri="{FF2B5EF4-FFF2-40B4-BE49-F238E27FC236}">
                <a16:creationId xmlns:a16="http://schemas.microsoft.com/office/drawing/2014/main" id="{1EF00017-4793-4736-9A78-BE6FBC5E7C6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69965" y="2418734"/>
            <a:ext cx="2451487" cy="2724766"/>
          </a:xfrm>
          <a:prstGeom prst="rect">
            <a:avLst/>
          </a:prstGeom>
        </p:spPr>
      </p:pic>
      <p:sp>
        <p:nvSpPr>
          <p:cNvPr id="10" name="Rectangle 9">
            <a:extLst>
              <a:ext uri="{FF2B5EF4-FFF2-40B4-BE49-F238E27FC236}">
                <a16:creationId xmlns:a16="http://schemas.microsoft.com/office/drawing/2014/main" id="{DD383D6B-CCDE-4E06-8260-092008AB7981}"/>
              </a:ext>
            </a:extLst>
          </p:cNvPr>
          <p:cNvSpPr/>
          <p:nvPr/>
        </p:nvSpPr>
        <p:spPr>
          <a:xfrm>
            <a:off x="5381052" y="2464028"/>
            <a:ext cx="1108244" cy="215444"/>
          </a:xfrm>
          <a:prstGeom prst="rect">
            <a:avLst/>
          </a:prstGeom>
        </p:spPr>
        <p:txBody>
          <a:bodyPr wrap="square">
            <a:spAutoFit/>
          </a:bodyPr>
          <a:lstStyle/>
          <a:p>
            <a:r>
              <a:rPr lang="fr-FR" sz="800" i="1" dirty="0">
                <a:solidFill>
                  <a:schemeClr val="bg1"/>
                </a:solidFill>
              </a:rPr>
              <a:t>Datura </a:t>
            </a:r>
            <a:r>
              <a:rPr lang="fr-FR" sz="800" i="1" dirty="0" err="1">
                <a:solidFill>
                  <a:schemeClr val="bg1"/>
                </a:solidFill>
              </a:rPr>
              <a:t>ferox</a:t>
            </a:r>
            <a:endParaRPr lang="fr-FR" sz="800" dirty="0">
              <a:solidFill>
                <a:schemeClr val="bg1"/>
              </a:solidFill>
            </a:endParaRPr>
          </a:p>
        </p:txBody>
      </p:sp>
      <p:pic>
        <p:nvPicPr>
          <p:cNvPr id="12" name="Image 11">
            <a:extLst>
              <a:ext uri="{FF2B5EF4-FFF2-40B4-BE49-F238E27FC236}">
                <a16:creationId xmlns:a16="http://schemas.microsoft.com/office/drawing/2014/main" id="{9A17B988-0BE3-4B12-BC38-1313A29864A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69964" y="0"/>
            <a:ext cx="2451488" cy="2389239"/>
          </a:xfrm>
          <a:prstGeom prst="rect">
            <a:avLst/>
          </a:prstGeom>
        </p:spPr>
      </p:pic>
      <p:sp>
        <p:nvSpPr>
          <p:cNvPr id="13" name="Rectangle 12">
            <a:extLst>
              <a:ext uri="{FF2B5EF4-FFF2-40B4-BE49-F238E27FC236}">
                <a16:creationId xmlns:a16="http://schemas.microsoft.com/office/drawing/2014/main" id="{A44CE8E9-2E69-461A-BCCC-79F66844D654}"/>
              </a:ext>
            </a:extLst>
          </p:cNvPr>
          <p:cNvSpPr/>
          <p:nvPr/>
        </p:nvSpPr>
        <p:spPr>
          <a:xfrm>
            <a:off x="5031208" y="2167190"/>
            <a:ext cx="1108244" cy="215444"/>
          </a:xfrm>
          <a:prstGeom prst="rect">
            <a:avLst/>
          </a:prstGeom>
        </p:spPr>
        <p:txBody>
          <a:bodyPr wrap="square">
            <a:spAutoFit/>
          </a:bodyPr>
          <a:lstStyle/>
          <a:p>
            <a:r>
              <a:rPr lang="fr-FR" sz="800" i="1" dirty="0">
                <a:solidFill>
                  <a:schemeClr val="bg1"/>
                </a:solidFill>
              </a:rPr>
              <a:t>Datura stramonium</a:t>
            </a:r>
          </a:p>
        </p:txBody>
      </p:sp>
    </p:spTree>
    <p:extLst>
      <p:ext uri="{BB962C8B-B14F-4D97-AF65-F5344CB8AC3E}">
        <p14:creationId xmlns:p14="http://schemas.microsoft.com/office/powerpoint/2010/main" val="317021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7" name="Google Shape;317;p16"/>
          <p:cNvSpPr txBox="1">
            <a:spLocks noGrp="1"/>
          </p:cNvSpPr>
          <p:nvPr>
            <p:ph type="body" idx="1"/>
          </p:nvPr>
        </p:nvSpPr>
        <p:spPr>
          <a:xfrm>
            <a:off x="301446" y="1336814"/>
            <a:ext cx="2226164" cy="1374521"/>
          </a:xfrm>
          <a:prstGeom prst="rect">
            <a:avLst/>
          </a:prstGeom>
        </p:spPr>
        <p:txBody>
          <a:bodyPr spcFirstLastPara="1" wrap="square" lIns="91425" tIns="91425" rIns="91425" bIns="91425" anchor="t" anchorCtr="0">
            <a:noAutofit/>
          </a:bodyPr>
          <a:lstStyle/>
          <a:p>
            <a:pPr marL="152400" lvl="0" indent="0" algn="l" rtl="0">
              <a:spcBef>
                <a:spcPts val="0"/>
              </a:spcBef>
              <a:spcAft>
                <a:spcPts val="0"/>
              </a:spcAft>
              <a:buClr>
                <a:schemeClr val="dk1"/>
              </a:buClr>
              <a:buSzPts val="1200"/>
              <a:buNone/>
            </a:pPr>
            <a:r>
              <a:rPr lang="fr-FR" sz="1400" dirty="0">
                <a:latin typeface="+mj-lt"/>
              </a:rPr>
              <a:t>Les Solanacées appartiennent  à l’ordre des </a:t>
            </a:r>
            <a:r>
              <a:rPr lang="fr-FR" sz="1400" b="1" dirty="0">
                <a:latin typeface="+mj-lt"/>
              </a:rPr>
              <a:t>Solanales</a:t>
            </a:r>
            <a:r>
              <a:rPr lang="fr-FR" sz="1400" dirty="0">
                <a:latin typeface="+mj-lt"/>
              </a:rPr>
              <a:t> qui regroupe 4 autres familles et 4100 espèces :</a:t>
            </a:r>
          </a:p>
          <a:p>
            <a:pPr marL="438150" lvl="0" indent="-285750" algn="l" rtl="0">
              <a:spcBef>
                <a:spcPts val="0"/>
              </a:spcBef>
              <a:spcAft>
                <a:spcPts val="0"/>
              </a:spcAft>
              <a:buClr>
                <a:schemeClr val="dk1"/>
              </a:buClr>
              <a:buSzPts val="1200"/>
              <a:buFont typeface="Wingdings" panose="05000000000000000000" pitchFamily="2" charset="2"/>
              <a:buChar char="§"/>
            </a:pPr>
            <a:r>
              <a:rPr lang="fr-FR" sz="1400" dirty="0">
                <a:latin typeface="+mj-lt"/>
              </a:rPr>
              <a:t>Convolvulacées</a:t>
            </a:r>
          </a:p>
          <a:p>
            <a:pPr marL="438150" lvl="0" indent="-285750" algn="l" rtl="0">
              <a:spcBef>
                <a:spcPts val="0"/>
              </a:spcBef>
              <a:spcAft>
                <a:spcPts val="0"/>
              </a:spcAft>
              <a:buClr>
                <a:schemeClr val="dk1"/>
              </a:buClr>
              <a:buSzPts val="1200"/>
              <a:buFont typeface="Wingdings" panose="05000000000000000000" pitchFamily="2" charset="2"/>
              <a:buChar char="§"/>
            </a:pPr>
            <a:r>
              <a:rPr lang="fr-FR" sz="1400" dirty="0" err="1">
                <a:latin typeface="+mj-lt"/>
              </a:rPr>
              <a:t>Hydroléacées</a:t>
            </a:r>
            <a:endParaRPr lang="fr-FR" sz="1400" dirty="0">
              <a:latin typeface="+mj-lt"/>
            </a:endParaRPr>
          </a:p>
          <a:p>
            <a:pPr marL="438150" lvl="0" indent="-285750" algn="l" rtl="0">
              <a:spcBef>
                <a:spcPts val="0"/>
              </a:spcBef>
              <a:spcAft>
                <a:spcPts val="0"/>
              </a:spcAft>
              <a:buClr>
                <a:schemeClr val="dk1"/>
              </a:buClr>
              <a:buSzPts val="1200"/>
              <a:buFont typeface="Wingdings" panose="05000000000000000000" pitchFamily="2" charset="2"/>
              <a:buChar char="§"/>
            </a:pPr>
            <a:r>
              <a:rPr lang="fr-FR" sz="1400" dirty="0" err="1">
                <a:latin typeface="+mj-lt"/>
              </a:rPr>
              <a:t>Montiniacées</a:t>
            </a:r>
            <a:endParaRPr lang="fr-FR" sz="1400" dirty="0">
              <a:latin typeface="+mj-lt"/>
            </a:endParaRPr>
          </a:p>
          <a:p>
            <a:pPr marL="438150" lvl="0" indent="-285750" algn="l" rtl="0">
              <a:spcBef>
                <a:spcPts val="0"/>
              </a:spcBef>
              <a:spcAft>
                <a:spcPts val="0"/>
              </a:spcAft>
              <a:buClr>
                <a:schemeClr val="dk1"/>
              </a:buClr>
              <a:buSzPts val="1200"/>
              <a:buFont typeface="Wingdings" panose="05000000000000000000" pitchFamily="2" charset="2"/>
              <a:buChar char="§"/>
            </a:pPr>
            <a:r>
              <a:rPr lang="fr-FR" sz="1400" dirty="0" err="1">
                <a:latin typeface="+mj-lt"/>
              </a:rPr>
              <a:t>Sphenocléacées</a:t>
            </a:r>
            <a:endParaRPr lang="fr-FR" sz="1400" dirty="0">
              <a:latin typeface="+mj-lt"/>
            </a:endParaRPr>
          </a:p>
          <a:p>
            <a:pPr marL="152400" lvl="0" indent="0" algn="l" rtl="0">
              <a:spcBef>
                <a:spcPts val="0"/>
              </a:spcBef>
              <a:spcAft>
                <a:spcPts val="0"/>
              </a:spcAft>
              <a:buClr>
                <a:schemeClr val="dk1"/>
              </a:buClr>
              <a:buSzPts val="1200"/>
              <a:buNone/>
            </a:pPr>
            <a:endParaRPr lang="fr-FR" sz="1400" dirty="0">
              <a:latin typeface="+mj-lt"/>
            </a:endParaRPr>
          </a:p>
          <a:p>
            <a:pPr marL="152400" lvl="0" indent="0" algn="l" rtl="0">
              <a:spcBef>
                <a:spcPts val="0"/>
              </a:spcBef>
              <a:spcAft>
                <a:spcPts val="0"/>
              </a:spcAft>
              <a:buClr>
                <a:schemeClr val="dk1"/>
              </a:buClr>
              <a:buSzPts val="1200"/>
              <a:buNone/>
            </a:pPr>
            <a:r>
              <a:rPr lang="fr-FR" sz="1400" dirty="0">
                <a:latin typeface="+mj-lt"/>
              </a:rPr>
              <a:t>Solanacées et Convolvulacées regroupent la quasi-totalité des espèces</a:t>
            </a:r>
            <a:br>
              <a:rPr lang="fr-FR" sz="1400" dirty="0">
                <a:latin typeface="+mj-lt"/>
              </a:rPr>
            </a:br>
            <a:endParaRPr sz="1400" dirty="0">
              <a:latin typeface="+mj-lt"/>
            </a:endParaRPr>
          </a:p>
        </p:txBody>
      </p:sp>
      <p:sp>
        <p:nvSpPr>
          <p:cNvPr id="8" name="ZoneTexte 7">
            <a:extLst>
              <a:ext uri="{FF2B5EF4-FFF2-40B4-BE49-F238E27FC236}">
                <a16:creationId xmlns:a16="http://schemas.microsoft.com/office/drawing/2014/main" id="{6E26E42B-0A69-47F1-B961-D80D9C6A9689}"/>
              </a:ext>
            </a:extLst>
          </p:cNvPr>
          <p:cNvSpPr txBox="1"/>
          <p:nvPr/>
        </p:nvSpPr>
        <p:spPr>
          <a:xfrm>
            <a:off x="1745745" y="277800"/>
            <a:ext cx="5652509" cy="338554"/>
          </a:xfrm>
          <a:prstGeom prst="rect">
            <a:avLst/>
          </a:prstGeom>
          <a:noFill/>
        </p:spPr>
        <p:txBody>
          <a:bodyPr wrap="none" rtlCol="0">
            <a:spAutoFit/>
          </a:bodyPr>
          <a:lstStyle/>
          <a:p>
            <a:r>
              <a:rPr lang="fr-FR" sz="1600" b="1" dirty="0"/>
              <a:t>Place de la famille dans la classification phylogénétique</a:t>
            </a:r>
          </a:p>
        </p:txBody>
      </p:sp>
      <p:pic>
        <p:nvPicPr>
          <p:cNvPr id="4" name="Image 3">
            <a:extLst>
              <a:ext uri="{FF2B5EF4-FFF2-40B4-BE49-F238E27FC236}">
                <a16:creationId xmlns:a16="http://schemas.microsoft.com/office/drawing/2014/main" id="{EC9CC967-BFFB-4F6C-972A-E4528596C17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923723" y="1039448"/>
            <a:ext cx="6220277" cy="4104052"/>
          </a:xfrm>
          <a:prstGeom prst="rect">
            <a:avLst/>
          </a:prstGeom>
        </p:spPr>
      </p:pic>
      <p:sp>
        <p:nvSpPr>
          <p:cNvPr id="6" name="Ellipse 5">
            <a:extLst>
              <a:ext uri="{FF2B5EF4-FFF2-40B4-BE49-F238E27FC236}">
                <a16:creationId xmlns:a16="http://schemas.microsoft.com/office/drawing/2014/main" id="{8F6E03CA-8588-424C-A809-7CBBF67A2E7D}"/>
              </a:ext>
            </a:extLst>
          </p:cNvPr>
          <p:cNvSpPr/>
          <p:nvPr/>
        </p:nvSpPr>
        <p:spPr>
          <a:xfrm>
            <a:off x="5707873" y="3165769"/>
            <a:ext cx="3380762" cy="5372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627872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556447" y="778951"/>
            <a:ext cx="4137228" cy="3370153"/>
          </a:xfrm>
          <a:prstGeom prst="rect">
            <a:avLst/>
          </a:prstGeom>
        </p:spPr>
        <p:txBody>
          <a:bodyPr wrap="square">
            <a:spAutoFit/>
          </a:bodyPr>
          <a:lstStyle/>
          <a:p>
            <a:r>
              <a:rPr lang="fr-FR" b="1" dirty="0"/>
              <a:t>3) Fleur</a:t>
            </a:r>
            <a:endParaRPr lang="fr-FR" i="1" dirty="0"/>
          </a:p>
          <a:p>
            <a:endParaRPr lang="fr-FR" sz="700" dirty="0"/>
          </a:p>
          <a:p>
            <a:pPr marL="285750" lvl="0" indent="-285750">
              <a:buFont typeface="Wingdings" panose="05000000000000000000" pitchFamily="2" charset="2"/>
              <a:buChar char="§"/>
            </a:pPr>
            <a:r>
              <a:rPr lang="fr-FR" dirty="0"/>
              <a:t>Inflorescences en cymes bipares</a:t>
            </a:r>
          </a:p>
          <a:p>
            <a:pPr marL="285750" lvl="0" indent="-285750">
              <a:buFont typeface="Wingdings" panose="05000000000000000000" pitchFamily="2" charset="2"/>
              <a:buChar char="§"/>
            </a:pPr>
            <a:endParaRPr lang="fr-FR" sz="800" dirty="0"/>
          </a:p>
          <a:p>
            <a:pPr marL="285750" lvl="0" indent="-285750">
              <a:buFont typeface="Wingdings" panose="05000000000000000000" pitchFamily="2" charset="2"/>
              <a:buChar char="§"/>
            </a:pPr>
            <a:r>
              <a:rPr lang="fr-FR" dirty="0"/>
              <a:t>fleurs courtement pédonculées</a:t>
            </a:r>
          </a:p>
          <a:p>
            <a:pPr marL="171450" lvl="1" indent="-171450">
              <a:buFont typeface="Wingdings" panose="05000000000000000000" pitchFamily="2" charset="2"/>
              <a:buChar char="§"/>
            </a:pPr>
            <a:endParaRPr lang="fr-FR" sz="700" dirty="0"/>
          </a:p>
          <a:p>
            <a:pPr marL="285750" lvl="0" indent="-285750">
              <a:buFont typeface="Wingdings" panose="05000000000000000000" pitchFamily="2" charset="2"/>
              <a:buChar char="§"/>
            </a:pPr>
            <a:r>
              <a:rPr lang="fr-FR" dirty="0"/>
              <a:t>Corolle infundibuliforme, à 5 lobes terminés par une pointe, de 5 à 13 cm, blanc à mauve</a:t>
            </a:r>
          </a:p>
          <a:p>
            <a:pPr marL="171450" lvl="0" indent="-171450">
              <a:buFont typeface="Wingdings" panose="05000000000000000000" pitchFamily="2" charset="2"/>
              <a:buChar char="§"/>
            </a:pPr>
            <a:endParaRPr lang="fr-FR" sz="900" dirty="0"/>
          </a:p>
          <a:p>
            <a:pPr marL="285750" indent="-285750">
              <a:buFont typeface="Wingdings" panose="05000000000000000000" pitchFamily="2" charset="2"/>
              <a:buChar char="§"/>
            </a:pPr>
            <a:r>
              <a:rPr lang="fr-FR" dirty="0"/>
              <a:t>Calice en tube, à 5 dents, égalant presque la moitié ou les 2/3 de la corolle. </a:t>
            </a:r>
            <a:br>
              <a:rPr lang="fr-FR" dirty="0"/>
            </a:br>
            <a:r>
              <a:rPr lang="fr-FR" dirty="0"/>
              <a:t>Se détache précocement en laissant une petite « jupe » récurvée</a:t>
            </a:r>
          </a:p>
          <a:p>
            <a:pPr lvl="0"/>
            <a:endParaRPr lang="fr-FR" dirty="0"/>
          </a:p>
          <a:p>
            <a:endParaRPr lang="fr-FR" dirty="0"/>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5AE06B7C-766B-4D48-8A7C-80AB0CD938E6}"/>
              </a:ext>
            </a:extLst>
          </p:cNvPr>
          <p:cNvSpPr txBox="1"/>
          <p:nvPr/>
        </p:nvSpPr>
        <p:spPr>
          <a:xfrm>
            <a:off x="1950641" y="330560"/>
            <a:ext cx="833883" cy="338554"/>
          </a:xfrm>
          <a:prstGeom prst="rect">
            <a:avLst/>
          </a:prstGeom>
          <a:noFill/>
        </p:spPr>
        <p:txBody>
          <a:bodyPr wrap="none" rtlCol="0">
            <a:spAutoFit/>
          </a:bodyPr>
          <a:lstStyle/>
          <a:p>
            <a:r>
              <a:rPr lang="fr-FR" sz="1600" b="1" dirty="0">
                <a:solidFill>
                  <a:schemeClr val="tx1"/>
                </a:solidFill>
              </a:rPr>
              <a:t>Datura</a:t>
            </a:r>
          </a:p>
        </p:txBody>
      </p:sp>
      <p:pic>
        <p:nvPicPr>
          <p:cNvPr id="3" name="Image 2">
            <a:extLst>
              <a:ext uri="{FF2B5EF4-FFF2-40B4-BE49-F238E27FC236}">
                <a16:creationId xmlns:a16="http://schemas.microsoft.com/office/drawing/2014/main" id="{5D0C9577-020D-4B0C-9302-4A9F455A93F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82903" y="0"/>
            <a:ext cx="4061098" cy="2491200"/>
          </a:xfrm>
          <a:prstGeom prst="rect">
            <a:avLst/>
          </a:prstGeom>
        </p:spPr>
      </p:pic>
      <p:pic>
        <p:nvPicPr>
          <p:cNvPr id="7" name="Image 6">
            <a:extLst>
              <a:ext uri="{FF2B5EF4-FFF2-40B4-BE49-F238E27FC236}">
                <a16:creationId xmlns:a16="http://schemas.microsoft.com/office/drawing/2014/main" id="{2C87414A-1F10-42B0-AAB3-2B7F4A625D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3600" y="2520239"/>
            <a:ext cx="2210400" cy="2623261"/>
          </a:xfrm>
          <a:prstGeom prst="rect">
            <a:avLst/>
          </a:prstGeom>
        </p:spPr>
      </p:pic>
      <p:pic>
        <p:nvPicPr>
          <p:cNvPr id="9" name="Image 8">
            <a:extLst>
              <a:ext uri="{FF2B5EF4-FFF2-40B4-BE49-F238E27FC236}">
                <a16:creationId xmlns:a16="http://schemas.microsoft.com/office/drawing/2014/main" id="{2E186D80-A0D8-4B66-A3DA-303252A0BDF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082902" y="2520238"/>
            <a:ext cx="1814697" cy="2623261"/>
          </a:xfrm>
          <a:prstGeom prst="rect">
            <a:avLst/>
          </a:prstGeom>
        </p:spPr>
      </p:pic>
      <p:pic>
        <p:nvPicPr>
          <p:cNvPr id="11" name="Image 10">
            <a:extLst>
              <a:ext uri="{FF2B5EF4-FFF2-40B4-BE49-F238E27FC236}">
                <a16:creationId xmlns:a16="http://schemas.microsoft.com/office/drawing/2014/main" id="{719DFB6D-1918-44BB-8858-06A1325A213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51854" y="3576065"/>
            <a:ext cx="1559815" cy="1568441"/>
          </a:xfrm>
          <a:prstGeom prst="rect">
            <a:avLst/>
          </a:prstGeom>
        </p:spPr>
      </p:pic>
      <p:pic>
        <p:nvPicPr>
          <p:cNvPr id="15" name="Image 14">
            <a:extLst>
              <a:ext uri="{FF2B5EF4-FFF2-40B4-BE49-F238E27FC236}">
                <a16:creationId xmlns:a16="http://schemas.microsoft.com/office/drawing/2014/main" id="{64B56F0A-C0F7-41C4-935D-AEF788315FB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40470" y="3576065"/>
            <a:ext cx="1241930" cy="1568207"/>
          </a:xfrm>
          <a:prstGeom prst="rect">
            <a:avLst/>
          </a:prstGeom>
        </p:spPr>
      </p:pic>
      <p:pic>
        <p:nvPicPr>
          <p:cNvPr id="17" name="Image 16">
            <a:extLst>
              <a:ext uri="{FF2B5EF4-FFF2-40B4-BE49-F238E27FC236}">
                <a16:creationId xmlns:a16="http://schemas.microsoft.com/office/drawing/2014/main" id="{3FDA89A5-AE20-4FC5-8F54-92ED51CEAB7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204485" y="3576065"/>
            <a:ext cx="1623330" cy="1568441"/>
          </a:xfrm>
          <a:prstGeom prst="rect">
            <a:avLst/>
          </a:prstGeom>
        </p:spPr>
      </p:pic>
      <p:sp>
        <p:nvSpPr>
          <p:cNvPr id="18" name="Rectangle 17">
            <a:extLst>
              <a:ext uri="{FF2B5EF4-FFF2-40B4-BE49-F238E27FC236}">
                <a16:creationId xmlns:a16="http://schemas.microsoft.com/office/drawing/2014/main" id="{92814DFB-181A-410A-9300-E7E1B869B84B}"/>
              </a:ext>
            </a:extLst>
          </p:cNvPr>
          <p:cNvSpPr/>
          <p:nvPr/>
        </p:nvSpPr>
        <p:spPr>
          <a:xfrm>
            <a:off x="8094051" y="2275756"/>
            <a:ext cx="1108244" cy="215444"/>
          </a:xfrm>
          <a:prstGeom prst="rect">
            <a:avLst/>
          </a:prstGeom>
        </p:spPr>
        <p:txBody>
          <a:bodyPr wrap="square">
            <a:spAutoFit/>
          </a:bodyPr>
          <a:lstStyle/>
          <a:p>
            <a:r>
              <a:rPr lang="fr-FR" sz="800" i="1" dirty="0">
                <a:solidFill>
                  <a:schemeClr val="bg1"/>
                </a:solidFill>
              </a:rPr>
              <a:t>Datura stramonium</a:t>
            </a:r>
          </a:p>
        </p:txBody>
      </p:sp>
      <p:sp>
        <p:nvSpPr>
          <p:cNvPr id="19" name="Rectangle 18">
            <a:extLst>
              <a:ext uri="{FF2B5EF4-FFF2-40B4-BE49-F238E27FC236}">
                <a16:creationId xmlns:a16="http://schemas.microsoft.com/office/drawing/2014/main" id="{9C213F41-CEAE-4639-8EEF-FB54B21E3896}"/>
              </a:ext>
            </a:extLst>
          </p:cNvPr>
          <p:cNvSpPr/>
          <p:nvPr/>
        </p:nvSpPr>
        <p:spPr>
          <a:xfrm>
            <a:off x="8071757" y="4928055"/>
            <a:ext cx="1108244" cy="215444"/>
          </a:xfrm>
          <a:prstGeom prst="rect">
            <a:avLst/>
          </a:prstGeom>
        </p:spPr>
        <p:txBody>
          <a:bodyPr wrap="square">
            <a:spAutoFit/>
          </a:bodyPr>
          <a:lstStyle/>
          <a:p>
            <a:r>
              <a:rPr lang="fr-FR" sz="800" i="1" dirty="0">
                <a:solidFill>
                  <a:schemeClr val="bg1"/>
                </a:solidFill>
              </a:rPr>
              <a:t>Datura stramonium</a:t>
            </a:r>
          </a:p>
        </p:txBody>
      </p:sp>
      <p:sp>
        <p:nvSpPr>
          <p:cNvPr id="20" name="Rectangle 19">
            <a:extLst>
              <a:ext uri="{FF2B5EF4-FFF2-40B4-BE49-F238E27FC236}">
                <a16:creationId xmlns:a16="http://schemas.microsoft.com/office/drawing/2014/main" id="{7AFD282A-60C0-4D84-9583-D9032AF5E3D9}"/>
              </a:ext>
            </a:extLst>
          </p:cNvPr>
          <p:cNvSpPr/>
          <p:nvPr/>
        </p:nvSpPr>
        <p:spPr>
          <a:xfrm>
            <a:off x="3174901" y="4797326"/>
            <a:ext cx="841249" cy="338554"/>
          </a:xfrm>
          <a:prstGeom prst="rect">
            <a:avLst/>
          </a:prstGeom>
        </p:spPr>
        <p:txBody>
          <a:bodyPr wrap="square">
            <a:spAutoFit/>
          </a:bodyPr>
          <a:lstStyle/>
          <a:p>
            <a:r>
              <a:rPr lang="fr-FR" sz="800" i="1" dirty="0">
                <a:solidFill>
                  <a:schemeClr val="bg1"/>
                </a:solidFill>
              </a:rPr>
              <a:t>Datura </a:t>
            </a:r>
          </a:p>
          <a:p>
            <a:r>
              <a:rPr lang="fr-FR" sz="800" i="1" dirty="0">
                <a:solidFill>
                  <a:schemeClr val="bg1"/>
                </a:solidFill>
              </a:rPr>
              <a:t>stramonium</a:t>
            </a:r>
          </a:p>
        </p:txBody>
      </p:sp>
      <p:sp>
        <p:nvSpPr>
          <p:cNvPr id="21" name="Rectangle 20">
            <a:extLst>
              <a:ext uri="{FF2B5EF4-FFF2-40B4-BE49-F238E27FC236}">
                <a16:creationId xmlns:a16="http://schemas.microsoft.com/office/drawing/2014/main" id="{CDA3F3A6-BDD0-47F8-8E79-4CB9892D48F8}"/>
              </a:ext>
            </a:extLst>
          </p:cNvPr>
          <p:cNvSpPr/>
          <p:nvPr/>
        </p:nvSpPr>
        <p:spPr>
          <a:xfrm>
            <a:off x="1895027" y="4812940"/>
            <a:ext cx="841249" cy="307777"/>
          </a:xfrm>
          <a:prstGeom prst="rect">
            <a:avLst/>
          </a:prstGeom>
        </p:spPr>
        <p:txBody>
          <a:bodyPr wrap="square">
            <a:spAutoFit/>
          </a:bodyPr>
          <a:lstStyle/>
          <a:p>
            <a:r>
              <a:rPr lang="fr-FR" sz="700" i="1" dirty="0">
                <a:solidFill>
                  <a:schemeClr val="bg1"/>
                </a:solidFill>
              </a:rPr>
              <a:t>Datura </a:t>
            </a:r>
          </a:p>
          <a:p>
            <a:r>
              <a:rPr lang="fr-FR" sz="700" i="1" dirty="0">
                <a:solidFill>
                  <a:schemeClr val="bg1"/>
                </a:solidFill>
              </a:rPr>
              <a:t>stramonium</a:t>
            </a:r>
          </a:p>
        </p:txBody>
      </p:sp>
      <p:sp>
        <p:nvSpPr>
          <p:cNvPr id="22" name="Rectangle 21">
            <a:extLst>
              <a:ext uri="{FF2B5EF4-FFF2-40B4-BE49-F238E27FC236}">
                <a16:creationId xmlns:a16="http://schemas.microsoft.com/office/drawing/2014/main" id="{D90ABFA2-2A52-4AB4-97BB-034BE4BC691A}"/>
              </a:ext>
            </a:extLst>
          </p:cNvPr>
          <p:cNvSpPr/>
          <p:nvPr/>
        </p:nvSpPr>
        <p:spPr>
          <a:xfrm>
            <a:off x="315853" y="4928055"/>
            <a:ext cx="1108244" cy="338554"/>
          </a:xfrm>
          <a:prstGeom prst="rect">
            <a:avLst/>
          </a:prstGeom>
        </p:spPr>
        <p:txBody>
          <a:bodyPr wrap="square">
            <a:spAutoFit/>
          </a:bodyPr>
          <a:lstStyle/>
          <a:p>
            <a:r>
              <a:rPr lang="fr-FR" sz="800" i="1" dirty="0">
                <a:solidFill>
                  <a:schemeClr val="bg1"/>
                </a:solidFill>
              </a:rPr>
              <a:t>Datura </a:t>
            </a:r>
            <a:r>
              <a:rPr lang="fr-FR" sz="800" i="1" dirty="0" err="1">
                <a:solidFill>
                  <a:schemeClr val="bg1"/>
                </a:solidFill>
              </a:rPr>
              <a:t>wrightii</a:t>
            </a:r>
            <a:endParaRPr lang="fr-FR" sz="800" dirty="0">
              <a:solidFill>
                <a:schemeClr val="bg1"/>
              </a:solidFill>
            </a:endParaRPr>
          </a:p>
          <a:p>
            <a:endParaRPr lang="fr-FR" sz="800" i="1" dirty="0">
              <a:solidFill>
                <a:schemeClr val="bg1"/>
              </a:solidFill>
            </a:endParaRPr>
          </a:p>
        </p:txBody>
      </p:sp>
      <p:sp>
        <p:nvSpPr>
          <p:cNvPr id="23" name="Rectangle 22">
            <a:extLst>
              <a:ext uri="{FF2B5EF4-FFF2-40B4-BE49-F238E27FC236}">
                <a16:creationId xmlns:a16="http://schemas.microsoft.com/office/drawing/2014/main" id="{0CDB5CCC-1926-49E4-A214-488011A7BEDF}"/>
              </a:ext>
            </a:extLst>
          </p:cNvPr>
          <p:cNvSpPr/>
          <p:nvPr/>
        </p:nvSpPr>
        <p:spPr>
          <a:xfrm>
            <a:off x="5046901" y="4916910"/>
            <a:ext cx="1108244" cy="338554"/>
          </a:xfrm>
          <a:prstGeom prst="rect">
            <a:avLst/>
          </a:prstGeom>
        </p:spPr>
        <p:txBody>
          <a:bodyPr wrap="square">
            <a:spAutoFit/>
          </a:bodyPr>
          <a:lstStyle/>
          <a:p>
            <a:r>
              <a:rPr lang="fr-FR" sz="800" i="1" dirty="0">
                <a:solidFill>
                  <a:schemeClr val="bg1"/>
                </a:solidFill>
              </a:rPr>
              <a:t>Datura </a:t>
            </a:r>
            <a:r>
              <a:rPr lang="fr-FR" sz="800" i="1" dirty="0" err="1">
                <a:solidFill>
                  <a:schemeClr val="bg1"/>
                </a:solidFill>
              </a:rPr>
              <a:t>wrightii</a:t>
            </a:r>
            <a:endParaRPr lang="fr-FR" sz="800" dirty="0">
              <a:solidFill>
                <a:schemeClr val="bg1"/>
              </a:solidFill>
            </a:endParaRPr>
          </a:p>
          <a:p>
            <a:endParaRPr lang="fr-FR" sz="800" i="1" dirty="0">
              <a:solidFill>
                <a:schemeClr val="bg1"/>
              </a:solidFill>
            </a:endParaRPr>
          </a:p>
        </p:txBody>
      </p:sp>
    </p:spTree>
    <p:extLst>
      <p:ext uri="{BB962C8B-B14F-4D97-AF65-F5344CB8AC3E}">
        <p14:creationId xmlns:p14="http://schemas.microsoft.com/office/powerpoint/2010/main" val="10501679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7" name="Image 6">
            <a:extLst>
              <a:ext uri="{FF2B5EF4-FFF2-40B4-BE49-F238E27FC236}">
                <a16:creationId xmlns:a16="http://schemas.microsoft.com/office/drawing/2014/main" id="{1309ACDC-2D8E-4FA2-ACB4-A136CA3FA97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05418" y="2363427"/>
            <a:ext cx="2648074" cy="2780072"/>
          </a:xfrm>
          <a:prstGeom prst="rect">
            <a:avLst/>
          </a:prstGeom>
        </p:spPr>
      </p:pic>
      <p:sp>
        <p:nvSpPr>
          <p:cNvPr id="5" name="Rectangle 4">
            <a:extLst>
              <a:ext uri="{FF2B5EF4-FFF2-40B4-BE49-F238E27FC236}">
                <a16:creationId xmlns:a16="http://schemas.microsoft.com/office/drawing/2014/main" id="{FF568507-DA37-4E2C-AB72-EEC0811E0130}"/>
              </a:ext>
            </a:extLst>
          </p:cNvPr>
          <p:cNvSpPr/>
          <p:nvPr/>
        </p:nvSpPr>
        <p:spPr>
          <a:xfrm>
            <a:off x="516912" y="1090425"/>
            <a:ext cx="3331360" cy="3416320"/>
          </a:xfrm>
          <a:prstGeom prst="rect">
            <a:avLst/>
          </a:prstGeom>
        </p:spPr>
        <p:txBody>
          <a:bodyPr wrap="square">
            <a:spAutoFit/>
          </a:bodyPr>
          <a:lstStyle/>
          <a:p>
            <a:r>
              <a:rPr lang="fr-FR" b="1" dirty="0"/>
              <a:t>4) Fruit</a:t>
            </a:r>
            <a:endParaRPr lang="fr-FR" i="1" dirty="0"/>
          </a:p>
          <a:p>
            <a:endParaRPr lang="fr-FR" dirty="0"/>
          </a:p>
          <a:p>
            <a:pPr marL="285750" lvl="0" indent="-285750">
              <a:buFont typeface="Wingdings" panose="05000000000000000000" pitchFamily="2" charset="2"/>
              <a:buChar char="§"/>
            </a:pPr>
            <a:r>
              <a:rPr lang="fr-FR" dirty="0"/>
              <a:t>Grosse capsule hérissée d’épines d’origine épidermique</a:t>
            </a:r>
          </a:p>
          <a:p>
            <a:pPr marL="171450" lvl="0" indent="-171450">
              <a:buFont typeface="Wingdings" panose="05000000000000000000" pitchFamily="2" charset="2"/>
              <a:buChar char="§"/>
            </a:pPr>
            <a:endParaRPr lang="fr-FR" sz="1000" dirty="0"/>
          </a:p>
          <a:p>
            <a:pPr marL="285750" lvl="0" indent="-285750">
              <a:buFont typeface="Wingdings" panose="05000000000000000000" pitchFamily="2" charset="2"/>
              <a:buChar char="§"/>
            </a:pPr>
            <a:r>
              <a:rPr lang="fr-FR" dirty="0"/>
              <a:t>2 carpelles soudés  :</a:t>
            </a:r>
          </a:p>
          <a:p>
            <a:pPr lvl="0"/>
            <a:endParaRPr lang="fr-FR" sz="400" dirty="0"/>
          </a:p>
          <a:p>
            <a:pPr marL="539750" lvl="1" indent="-285750">
              <a:buFont typeface="Courier New" panose="02070309020205020404" pitchFamily="49" charset="0"/>
              <a:buChar char="o"/>
            </a:pPr>
            <a:r>
              <a:rPr lang="fr-FR" dirty="0"/>
              <a:t>Chaque loge ovarienne se partage en son milieu par une fausse cloison : à maturité, présence de 4 loges multi-ovulées</a:t>
            </a:r>
          </a:p>
          <a:p>
            <a:pPr marL="539750" lvl="1" indent="-285750">
              <a:buFont typeface="Courier New" panose="02070309020205020404" pitchFamily="49" charset="0"/>
              <a:buChar char="o"/>
            </a:pPr>
            <a:endParaRPr lang="fr-FR" sz="600" dirty="0"/>
          </a:p>
          <a:p>
            <a:pPr marL="539750" lvl="1" indent="-285750">
              <a:buFont typeface="Courier New" panose="02070309020205020404" pitchFamily="49" charset="0"/>
              <a:buChar char="o"/>
            </a:pPr>
            <a:r>
              <a:rPr lang="fr-FR" dirty="0"/>
              <a:t>À dessiccation, ouverture par 4 fentes : 2 sont dorsales, à l’endroit où s’attache les fausses cloisons, et 2 sont suturales </a:t>
            </a:r>
          </a:p>
        </p:txBody>
      </p:sp>
      <p:sp>
        <p:nvSpPr>
          <p:cNvPr id="6" name="ZoneTexte 5">
            <a:extLst>
              <a:ext uri="{FF2B5EF4-FFF2-40B4-BE49-F238E27FC236}">
                <a16:creationId xmlns:a16="http://schemas.microsoft.com/office/drawing/2014/main" id="{EA4064A1-AD37-4422-A85C-FAC969C3541C}"/>
              </a:ext>
            </a:extLst>
          </p:cNvPr>
          <p:cNvSpPr txBox="1"/>
          <p:nvPr/>
        </p:nvSpPr>
        <p:spPr>
          <a:xfrm>
            <a:off x="1744901" y="330560"/>
            <a:ext cx="833883" cy="338554"/>
          </a:xfrm>
          <a:prstGeom prst="rect">
            <a:avLst/>
          </a:prstGeom>
          <a:noFill/>
        </p:spPr>
        <p:txBody>
          <a:bodyPr wrap="none" rtlCol="0">
            <a:spAutoFit/>
          </a:bodyPr>
          <a:lstStyle/>
          <a:p>
            <a:r>
              <a:rPr lang="fr-FR" sz="1600" b="1" dirty="0">
                <a:solidFill>
                  <a:schemeClr val="tx1"/>
                </a:solidFill>
              </a:rPr>
              <a:t>Datura</a:t>
            </a:r>
          </a:p>
        </p:txBody>
      </p:sp>
      <p:pic>
        <p:nvPicPr>
          <p:cNvPr id="3" name="Image 2">
            <a:extLst>
              <a:ext uri="{FF2B5EF4-FFF2-40B4-BE49-F238E27FC236}">
                <a16:creationId xmlns:a16="http://schemas.microsoft.com/office/drawing/2014/main" id="{A9481A03-CA21-46FD-8716-48AC93C802FB}"/>
              </a:ext>
            </a:extLst>
          </p:cNvPr>
          <p:cNvPicPr>
            <a:picLocks noChangeAspect="1"/>
          </p:cNvPicPr>
          <p:nvPr/>
        </p:nvPicPr>
        <p:blipFill>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317860" y="2363428"/>
            <a:ext cx="2145351" cy="2787445"/>
          </a:xfrm>
          <a:prstGeom prst="rect">
            <a:avLst/>
          </a:prstGeom>
        </p:spPr>
      </p:pic>
      <p:sp>
        <p:nvSpPr>
          <p:cNvPr id="4" name="ZoneTexte 3">
            <a:extLst>
              <a:ext uri="{FF2B5EF4-FFF2-40B4-BE49-F238E27FC236}">
                <a16:creationId xmlns:a16="http://schemas.microsoft.com/office/drawing/2014/main" id="{23BA095F-D833-4DE0-8266-1B90B4702D40}"/>
              </a:ext>
            </a:extLst>
          </p:cNvPr>
          <p:cNvSpPr txBox="1"/>
          <p:nvPr/>
        </p:nvSpPr>
        <p:spPr>
          <a:xfrm>
            <a:off x="92846" y="4928056"/>
            <a:ext cx="3600666" cy="215444"/>
          </a:xfrm>
          <a:prstGeom prst="rect">
            <a:avLst/>
          </a:prstGeom>
          <a:noFill/>
        </p:spPr>
        <p:txBody>
          <a:bodyPr wrap="none" rtlCol="0">
            <a:spAutoFit/>
          </a:bodyPr>
          <a:lstStyle/>
          <a:p>
            <a:r>
              <a:rPr lang="fr-FR" sz="800" dirty="0"/>
              <a:t>Source du schéma : Maurice Reille, </a:t>
            </a:r>
            <a:r>
              <a:rPr lang="fr-FR" sz="800" i="1" dirty="0"/>
              <a:t>Dictionnaire visuel de botanique</a:t>
            </a:r>
            <a:r>
              <a:rPr lang="fr-FR" sz="800" dirty="0"/>
              <a:t>, Ulmer</a:t>
            </a:r>
            <a:endParaRPr lang="fr-FR" sz="800" i="1" dirty="0"/>
          </a:p>
        </p:txBody>
      </p:sp>
      <p:pic>
        <p:nvPicPr>
          <p:cNvPr id="12" name="Image 11">
            <a:extLst>
              <a:ext uri="{FF2B5EF4-FFF2-40B4-BE49-F238E27FC236}">
                <a16:creationId xmlns:a16="http://schemas.microsoft.com/office/drawing/2014/main" id="{E463FC18-07A5-4FE8-A0D7-FF25BB7D5C1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98648" y="0"/>
            <a:ext cx="2145352" cy="2333932"/>
          </a:xfrm>
          <a:prstGeom prst="rect">
            <a:avLst/>
          </a:prstGeom>
        </p:spPr>
      </p:pic>
      <p:pic>
        <p:nvPicPr>
          <p:cNvPr id="14" name="Image 13">
            <a:extLst>
              <a:ext uri="{FF2B5EF4-FFF2-40B4-BE49-F238E27FC236}">
                <a16:creationId xmlns:a16="http://schemas.microsoft.com/office/drawing/2014/main" id="{F45CAC44-52DA-4E7E-8A4C-D8EA38B865A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313334" y="1"/>
            <a:ext cx="2648074" cy="2333932"/>
          </a:xfrm>
          <a:prstGeom prst="rect">
            <a:avLst/>
          </a:prstGeom>
        </p:spPr>
      </p:pic>
      <p:sp>
        <p:nvSpPr>
          <p:cNvPr id="15" name="Rectangle 14">
            <a:extLst>
              <a:ext uri="{FF2B5EF4-FFF2-40B4-BE49-F238E27FC236}">
                <a16:creationId xmlns:a16="http://schemas.microsoft.com/office/drawing/2014/main" id="{2CA693E0-8B79-4573-B0BF-5F0693AD2C1F}"/>
              </a:ext>
            </a:extLst>
          </p:cNvPr>
          <p:cNvSpPr/>
          <p:nvPr/>
        </p:nvSpPr>
        <p:spPr>
          <a:xfrm>
            <a:off x="4282291" y="2118488"/>
            <a:ext cx="1108244" cy="215444"/>
          </a:xfrm>
          <a:prstGeom prst="rect">
            <a:avLst/>
          </a:prstGeom>
        </p:spPr>
        <p:txBody>
          <a:bodyPr wrap="square">
            <a:spAutoFit/>
          </a:bodyPr>
          <a:lstStyle/>
          <a:p>
            <a:r>
              <a:rPr lang="fr-FR" sz="800" i="1" dirty="0">
                <a:solidFill>
                  <a:schemeClr val="bg1"/>
                </a:solidFill>
              </a:rPr>
              <a:t>Datura </a:t>
            </a:r>
            <a:r>
              <a:rPr lang="fr-FR" sz="800" i="1" dirty="0" err="1">
                <a:solidFill>
                  <a:schemeClr val="bg1"/>
                </a:solidFill>
              </a:rPr>
              <a:t>ferox</a:t>
            </a:r>
            <a:endParaRPr lang="fr-FR" sz="800" i="1" dirty="0">
              <a:solidFill>
                <a:schemeClr val="bg1"/>
              </a:solidFill>
            </a:endParaRPr>
          </a:p>
        </p:txBody>
      </p:sp>
      <p:sp>
        <p:nvSpPr>
          <p:cNvPr id="16" name="Rectangle 15">
            <a:extLst>
              <a:ext uri="{FF2B5EF4-FFF2-40B4-BE49-F238E27FC236}">
                <a16:creationId xmlns:a16="http://schemas.microsoft.com/office/drawing/2014/main" id="{2E2D69EE-E7EA-4C9D-95FD-CA5344A516A5}"/>
              </a:ext>
            </a:extLst>
          </p:cNvPr>
          <p:cNvSpPr/>
          <p:nvPr/>
        </p:nvSpPr>
        <p:spPr>
          <a:xfrm>
            <a:off x="6992451" y="2118488"/>
            <a:ext cx="1108244" cy="215444"/>
          </a:xfrm>
          <a:prstGeom prst="rect">
            <a:avLst/>
          </a:prstGeom>
        </p:spPr>
        <p:txBody>
          <a:bodyPr wrap="square">
            <a:spAutoFit/>
          </a:bodyPr>
          <a:lstStyle/>
          <a:p>
            <a:r>
              <a:rPr lang="fr-FR" sz="800" i="1" dirty="0">
                <a:solidFill>
                  <a:schemeClr val="bg1"/>
                </a:solidFill>
              </a:rPr>
              <a:t>Datura stramonium</a:t>
            </a:r>
          </a:p>
        </p:txBody>
      </p:sp>
      <p:sp>
        <p:nvSpPr>
          <p:cNvPr id="17" name="Rectangle 16">
            <a:extLst>
              <a:ext uri="{FF2B5EF4-FFF2-40B4-BE49-F238E27FC236}">
                <a16:creationId xmlns:a16="http://schemas.microsoft.com/office/drawing/2014/main" id="{540CCC84-9ED1-4511-8A5A-39D4D3D20FC8}"/>
              </a:ext>
            </a:extLst>
          </p:cNvPr>
          <p:cNvSpPr/>
          <p:nvPr/>
        </p:nvSpPr>
        <p:spPr>
          <a:xfrm>
            <a:off x="6554915" y="4908824"/>
            <a:ext cx="1108244" cy="215444"/>
          </a:xfrm>
          <a:prstGeom prst="rect">
            <a:avLst/>
          </a:prstGeom>
        </p:spPr>
        <p:txBody>
          <a:bodyPr wrap="square">
            <a:spAutoFit/>
          </a:bodyPr>
          <a:lstStyle/>
          <a:p>
            <a:r>
              <a:rPr lang="fr-FR" sz="800" i="1" dirty="0">
                <a:solidFill>
                  <a:schemeClr val="bg1"/>
                </a:solidFill>
              </a:rPr>
              <a:t>Datura stramonium</a:t>
            </a:r>
          </a:p>
        </p:txBody>
      </p:sp>
    </p:spTree>
    <p:extLst>
      <p:ext uri="{BB962C8B-B14F-4D97-AF65-F5344CB8AC3E}">
        <p14:creationId xmlns:p14="http://schemas.microsoft.com/office/powerpoint/2010/main" val="32463507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1073014"/>
            <a:ext cx="3151361" cy="3539430"/>
          </a:xfrm>
          <a:prstGeom prst="rect">
            <a:avLst/>
          </a:prstGeom>
        </p:spPr>
        <p:txBody>
          <a:bodyPr wrap="square">
            <a:spAutoFit/>
          </a:bodyPr>
          <a:lstStyle/>
          <a:p>
            <a:r>
              <a:rPr lang="fr-FR" b="1" dirty="0"/>
              <a:t>1) Milieu de vie</a:t>
            </a:r>
            <a:endParaRPr lang="fr-FR" i="1" dirty="0"/>
          </a:p>
          <a:p>
            <a:endParaRPr lang="fr-FR" dirty="0"/>
          </a:p>
          <a:p>
            <a:r>
              <a:rPr lang="fr-FR" dirty="0"/>
              <a:t>Genre subtropical comptant 100 espèces dans le monde.</a:t>
            </a:r>
          </a:p>
          <a:p>
            <a:endParaRPr lang="fr-FR" dirty="0"/>
          </a:p>
          <a:p>
            <a:r>
              <a:rPr lang="fr-FR" dirty="0"/>
              <a:t>3 espèces en France :</a:t>
            </a:r>
          </a:p>
          <a:p>
            <a:pPr marL="285750" indent="-285750">
              <a:buFont typeface="Wingdings" panose="05000000000000000000" pitchFamily="2" charset="2"/>
              <a:buChar char="§"/>
            </a:pPr>
            <a:r>
              <a:rPr lang="fr-FR" i="1" dirty="0"/>
              <a:t>L. </a:t>
            </a:r>
            <a:r>
              <a:rPr lang="fr-FR" i="1" dirty="0" err="1"/>
              <a:t>europeaum</a:t>
            </a:r>
            <a:r>
              <a:rPr lang="fr-FR" i="1" dirty="0"/>
              <a:t> </a:t>
            </a:r>
            <a:r>
              <a:rPr lang="fr-FR" dirty="0"/>
              <a:t>(indigène en Europe méridionale)</a:t>
            </a:r>
          </a:p>
          <a:p>
            <a:pPr marL="285750" indent="-285750">
              <a:buFont typeface="Wingdings" panose="05000000000000000000" pitchFamily="2" charset="2"/>
              <a:buChar char="§"/>
            </a:pPr>
            <a:r>
              <a:rPr lang="fr-FR" i="1" dirty="0"/>
              <a:t>L. </a:t>
            </a:r>
            <a:r>
              <a:rPr lang="fr-FR" i="1" dirty="0" err="1"/>
              <a:t>barbarum</a:t>
            </a:r>
            <a:r>
              <a:rPr lang="fr-FR" i="1" dirty="0"/>
              <a:t> </a:t>
            </a:r>
            <a:r>
              <a:rPr lang="fr-FR" dirty="0"/>
              <a:t>(indigène en Europe méridionale)</a:t>
            </a:r>
          </a:p>
          <a:p>
            <a:pPr marL="285750" indent="-285750">
              <a:buFont typeface="Wingdings" panose="05000000000000000000" pitchFamily="2" charset="2"/>
              <a:buChar char="§"/>
            </a:pPr>
            <a:r>
              <a:rPr lang="fr-FR" i="1" dirty="0"/>
              <a:t>L. </a:t>
            </a:r>
            <a:r>
              <a:rPr lang="fr-FR" i="1" dirty="0" err="1"/>
              <a:t>chinense</a:t>
            </a:r>
            <a:r>
              <a:rPr lang="fr-FR" i="1" dirty="0"/>
              <a:t> </a:t>
            </a:r>
            <a:r>
              <a:rPr lang="fr-FR" dirty="0"/>
              <a:t>(originaire d’Asie orientale)</a:t>
            </a:r>
          </a:p>
          <a:p>
            <a:endParaRPr lang="fr-FR" dirty="0"/>
          </a:p>
          <a:p>
            <a:r>
              <a:rPr lang="fr-FR" dirty="0"/>
              <a:t>Haies, chemins, broussailles</a:t>
            </a:r>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68C2B72E-39EF-4DB3-BA23-0CB19527BACF}"/>
              </a:ext>
            </a:extLst>
          </p:cNvPr>
          <p:cNvSpPr txBox="1"/>
          <p:nvPr/>
        </p:nvSpPr>
        <p:spPr>
          <a:xfrm>
            <a:off x="1744901" y="330560"/>
            <a:ext cx="1132041" cy="338554"/>
          </a:xfrm>
          <a:prstGeom prst="rect">
            <a:avLst/>
          </a:prstGeom>
          <a:noFill/>
        </p:spPr>
        <p:txBody>
          <a:bodyPr wrap="none" rtlCol="0">
            <a:spAutoFit/>
          </a:bodyPr>
          <a:lstStyle/>
          <a:p>
            <a:r>
              <a:rPr lang="fr-FR" sz="1600" b="1" dirty="0">
                <a:solidFill>
                  <a:srgbClr val="FF0000"/>
                </a:solidFill>
              </a:rPr>
              <a:t>6. </a:t>
            </a:r>
            <a:r>
              <a:rPr lang="fr-FR" sz="1600" b="1" dirty="0" err="1">
                <a:solidFill>
                  <a:srgbClr val="FF0000"/>
                </a:solidFill>
              </a:rPr>
              <a:t>Lycium</a:t>
            </a:r>
            <a:endParaRPr lang="fr-FR" sz="1600" b="1" dirty="0">
              <a:solidFill>
                <a:srgbClr val="FF0000"/>
              </a:solidFill>
            </a:endParaRPr>
          </a:p>
        </p:txBody>
      </p:sp>
      <p:pic>
        <p:nvPicPr>
          <p:cNvPr id="4" name="Image 3">
            <a:extLst>
              <a:ext uri="{FF2B5EF4-FFF2-40B4-BE49-F238E27FC236}">
                <a16:creationId xmlns:a16="http://schemas.microsoft.com/office/drawing/2014/main" id="{A4EB9E66-4797-4F86-8709-F154AF0AFE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5143500"/>
          </a:xfrm>
          <a:prstGeom prst="rect">
            <a:avLst/>
          </a:prstGeom>
        </p:spPr>
      </p:pic>
      <p:sp>
        <p:nvSpPr>
          <p:cNvPr id="7" name="Rectangle 6">
            <a:extLst>
              <a:ext uri="{FF2B5EF4-FFF2-40B4-BE49-F238E27FC236}">
                <a16:creationId xmlns:a16="http://schemas.microsoft.com/office/drawing/2014/main" id="{E663D0EA-FA39-4183-A3B7-9E3BE9ECEB35}"/>
              </a:ext>
            </a:extLst>
          </p:cNvPr>
          <p:cNvSpPr/>
          <p:nvPr/>
        </p:nvSpPr>
        <p:spPr>
          <a:xfrm>
            <a:off x="8100556" y="0"/>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barbarum</a:t>
            </a:r>
            <a:endParaRPr lang="fr-FR" sz="800" i="1" dirty="0">
              <a:solidFill>
                <a:schemeClr val="bg1"/>
              </a:solidFill>
            </a:endParaRPr>
          </a:p>
        </p:txBody>
      </p:sp>
    </p:spTree>
    <p:extLst>
      <p:ext uri="{BB962C8B-B14F-4D97-AF65-F5344CB8AC3E}">
        <p14:creationId xmlns:p14="http://schemas.microsoft.com/office/powerpoint/2010/main" val="21045176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509793" y="1020348"/>
            <a:ext cx="3360161" cy="2192908"/>
          </a:xfrm>
          <a:prstGeom prst="rect">
            <a:avLst/>
          </a:prstGeom>
        </p:spPr>
        <p:txBody>
          <a:bodyPr wrap="square">
            <a:spAutoFit/>
          </a:bodyPr>
          <a:lstStyle/>
          <a:p>
            <a:r>
              <a:rPr lang="fr-FR" b="1" dirty="0"/>
              <a:t>2) Appareil végétatif</a:t>
            </a:r>
            <a:endParaRPr lang="fr-FR" i="1" dirty="0"/>
          </a:p>
          <a:p>
            <a:endParaRPr lang="fr-FR" sz="900" dirty="0"/>
          </a:p>
          <a:p>
            <a:pPr marL="285750" lvl="0" indent="-285750">
              <a:buFont typeface="Wingdings" panose="05000000000000000000" pitchFamily="2" charset="2"/>
              <a:buChar char="§"/>
            </a:pPr>
            <a:r>
              <a:rPr lang="fr-FR" dirty="0"/>
              <a:t>Arbrisseaux (jusqu’à 3 m), plus ou moins épineux selon les espèces</a:t>
            </a:r>
          </a:p>
          <a:p>
            <a:pPr marL="285750" lvl="0" indent="-285750">
              <a:buFont typeface="Wingdings" panose="05000000000000000000" pitchFamily="2" charset="2"/>
              <a:buChar char="§"/>
            </a:pPr>
            <a:endParaRPr lang="fr-FR" sz="700" dirty="0"/>
          </a:p>
          <a:p>
            <a:pPr marL="285750" lvl="0" indent="-285750">
              <a:buFont typeface="Wingdings" panose="05000000000000000000" pitchFamily="2" charset="2"/>
              <a:buChar char="§"/>
            </a:pPr>
            <a:r>
              <a:rPr lang="fr-FR" dirty="0"/>
              <a:t>Longs rameaux arqués, retombant ou non (</a:t>
            </a:r>
            <a:r>
              <a:rPr lang="fr-FR" i="1" dirty="0"/>
              <a:t>L. </a:t>
            </a:r>
            <a:r>
              <a:rPr lang="fr-FR" i="1" dirty="0" err="1"/>
              <a:t>europaeum</a:t>
            </a:r>
            <a:r>
              <a:rPr lang="fr-FR" dirty="0"/>
              <a:t>)</a:t>
            </a:r>
          </a:p>
          <a:p>
            <a:pPr marL="285750" lvl="0" indent="-285750">
              <a:buFont typeface="Wingdings" panose="05000000000000000000" pitchFamily="2" charset="2"/>
              <a:buChar char="§"/>
            </a:pPr>
            <a:endParaRPr lang="fr-FR" sz="700" dirty="0"/>
          </a:p>
          <a:p>
            <a:pPr marL="285750" lvl="0" indent="-285750">
              <a:buFont typeface="Wingdings" panose="05000000000000000000" pitchFamily="2" charset="2"/>
              <a:buChar char="§"/>
            </a:pPr>
            <a:r>
              <a:rPr lang="fr-FR" dirty="0"/>
              <a:t>Feuilles alternes, ovales à lancéolées, entières, souvent en faisceaux</a:t>
            </a:r>
          </a:p>
        </p:txBody>
      </p:sp>
      <p:sp>
        <p:nvSpPr>
          <p:cNvPr id="6" name="ZoneTexte 5">
            <a:extLst>
              <a:ext uri="{FF2B5EF4-FFF2-40B4-BE49-F238E27FC236}">
                <a16:creationId xmlns:a16="http://schemas.microsoft.com/office/drawing/2014/main" id="{58A1EE91-0B12-4E01-BA76-51F798ED5DFC}"/>
              </a:ext>
            </a:extLst>
          </p:cNvPr>
          <p:cNvSpPr txBox="1"/>
          <p:nvPr/>
        </p:nvSpPr>
        <p:spPr>
          <a:xfrm>
            <a:off x="1722041" y="330560"/>
            <a:ext cx="902811" cy="338554"/>
          </a:xfrm>
          <a:prstGeom prst="rect">
            <a:avLst/>
          </a:prstGeom>
          <a:noFill/>
        </p:spPr>
        <p:txBody>
          <a:bodyPr wrap="none" rtlCol="0">
            <a:spAutoFit/>
          </a:bodyPr>
          <a:lstStyle/>
          <a:p>
            <a:r>
              <a:rPr lang="fr-FR" sz="1600" b="1" dirty="0" err="1">
                <a:solidFill>
                  <a:schemeClr val="tx1"/>
                </a:solidFill>
              </a:rPr>
              <a:t>Lycium</a:t>
            </a:r>
            <a:endParaRPr lang="fr-FR" sz="1600" b="1" dirty="0">
              <a:solidFill>
                <a:schemeClr val="tx1"/>
              </a:solidFill>
            </a:endParaRPr>
          </a:p>
        </p:txBody>
      </p:sp>
      <p:pic>
        <p:nvPicPr>
          <p:cNvPr id="3" name="Image 2">
            <a:extLst>
              <a:ext uri="{FF2B5EF4-FFF2-40B4-BE49-F238E27FC236}">
                <a16:creationId xmlns:a16="http://schemas.microsoft.com/office/drawing/2014/main" id="{133C0807-746D-4EE6-9AA3-199219B50E8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3297600"/>
            <a:ext cx="4172121" cy="1845900"/>
          </a:xfrm>
          <a:prstGeom prst="rect">
            <a:avLst/>
          </a:prstGeom>
        </p:spPr>
      </p:pic>
      <p:sp>
        <p:nvSpPr>
          <p:cNvPr id="7" name="Rectangle 6">
            <a:extLst>
              <a:ext uri="{FF2B5EF4-FFF2-40B4-BE49-F238E27FC236}">
                <a16:creationId xmlns:a16="http://schemas.microsoft.com/office/drawing/2014/main" id="{B2D7E2B3-E27C-42E9-A7C9-BBC4297BBD89}"/>
              </a:ext>
            </a:extLst>
          </p:cNvPr>
          <p:cNvSpPr/>
          <p:nvPr/>
        </p:nvSpPr>
        <p:spPr>
          <a:xfrm>
            <a:off x="3197078" y="3297600"/>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barbarum</a:t>
            </a:r>
            <a:endParaRPr lang="fr-FR" sz="800" i="1" dirty="0">
              <a:solidFill>
                <a:schemeClr val="bg1"/>
              </a:solidFill>
            </a:endParaRPr>
          </a:p>
        </p:txBody>
      </p:sp>
      <p:pic>
        <p:nvPicPr>
          <p:cNvPr id="8" name="Image 7">
            <a:extLst>
              <a:ext uri="{FF2B5EF4-FFF2-40B4-BE49-F238E27FC236}">
                <a16:creationId xmlns:a16="http://schemas.microsoft.com/office/drawing/2014/main" id="{B9CFB2AD-1843-4509-A8B5-A180112BFEC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249600" y="2"/>
            <a:ext cx="2894400" cy="2116800"/>
          </a:xfrm>
          <a:prstGeom prst="rect">
            <a:avLst/>
          </a:prstGeom>
        </p:spPr>
      </p:pic>
      <p:pic>
        <p:nvPicPr>
          <p:cNvPr id="10" name="Image 9">
            <a:extLst>
              <a:ext uri="{FF2B5EF4-FFF2-40B4-BE49-F238E27FC236}">
                <a16:creationId xmlns:a16="http://schemas.microsoft.com/office/drawing/2014/main" id="{F1CB28BE-A4E9-43FE-A6F6-36A093C3F9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0800000">
            <a:off x="6243628" y="2138401"/>
            <a:ext cx="2900371" cy="1317598"/>
          </a:xfrm>
          <a:prstGeom prst="rect">
            <a:avLst/>
          </a:prstGeom>
        </p:spPr>
      </p:pic>
      <p:pic>
        <p:nvPicPr>
          <p:cNvPr id="12" name="Image 11">
            <a:extLst>
              <a:ext uri="{FF2B5EF4-FFF2-40B4-BE49-F238E27FC236}">
                <a16:creationId xmlns:a16="http://schemas.microsoft.com/office/drawing/2014/main" id="{8A258EE9-A328-4A99-A689-9099CD3CFEF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867449" y="2866952"/>
            <a:ext cx="1658700" cy="2894399"/>
          </a:xfrm>
          <a:prstGeom prst="rect">
            <a:avLst/>
          </a:prstGeom>
        </p:spPr>
      </p:pic>
      <p:sp>
        <p:nvSpPr>
          <p:cNvPr id="13" name="Rectangle 12">
            <a:extLst>
              <a:ext uri="{FF2B5EF4-FFF2-40B4-BE49-F238E27FC236}">
                <a16:creationId xmlns:a16="http://schemas.microsoft.com/office/drawing/2014/main" id="{F50276F1-87D8-4E3D-80CE-6A03317F8F3C}"/>
              </a:ext>
            </a:extLst>
          </p:cNvPr>
          <p:cNvSpPr/>
          <p:nvPr/>
        </p:nvSpPr>
        <p:spPr>
          <a:xfrm>
            <a:off x="8194157" y="3495257"/>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barbarum</a:t>
            </a:r>
            <a:endParaRPr lang="fr-FR" sz="800" i="1" dirty="0">
              <a:solidFill>
                <a:schemeClr val="bg1"/>
              </a:solidFill>
            </a:endParaRPr>
          </a:p>
        </p:txBody>
      </p:sp>
      <p:sp>
        <p:nvSpPr>
          <p:cNvPr id="14" name="Rectangle 13">
            <a:extLst>
              <a:ext uri="{FF2B5EF4-FFF2-40B4-BE49-F238E27FC236}">
                <a16:creationId xmlns:a16="http://schemas.microsoft.com/office/drawing/2014/main" id="{25AC1BD5-E81B-47A5-B2C6-83A19EC332D8}"/>
              </a:ext>
            </a:extLst>
          </p:cNvPr>
          <p:cNvSpPr/>
          <p:nvPr/>
        </p:nvSpPr>
        <p:spPr>
          <a:xfrm>
            <a:off x="8091897" y="2145604"/>
            <a:ext cx="108810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europaeum</a:t>
            </a:r>
            <a:endParaRPr lang="fr-FR" sz="800" i="1" dirty="0">
              <a:solidFill>
                <a:schemeClr val="bg1"/>
              </a:solidFill>
            </a:endParaRPr>
          </a:p>
        </p:txBody>
      </p:sp>
      <p:sp>
        <p:nvSpPr>
          <p:cNvPr id="15" name="Rectangle 14">
            <a:extLst>
              <a:ext uri="{FF2B5EF4-FFF2-40B4-BE49-F238E27FC236}">
                <a16:creationId xmlns:a16="http://schemas.microsoft.com/office/drawing/2014/main" id="{A773E967-A860-42EA-AD81-021A4EE4B3BB}"/>
              </a:ext>
            </a:extLst>
          </p:cNvPr>
          <p:cNvSpPr/>
          <p:nvPr/>
        </p:nvSpPr>
        <p:spPr>
          <a:xfrm>
            <a:off x="8194157" y="4454"/>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chinense</a:t>
            </a:r>
            <a:endParaRPr lang="fr-FR" sz="800" i="1" dirty="0">
              <a:solidFill>
                <a:schemeClr val="bg1"/>
              </a:solidFill>
            </a:endParaRPr>
          </a:p>
        </p:txBody>
      </p:sp>
      <p:pic>
        <p:nvPicPr>
          <p:cNvPr id="17" name="Image 16">
            <a:extLst>
              <a:ext uri="{FF2B5EF4-FFF2-40B4-BE49-F238E27FC236}">
                <a16:creationId xmlns:a16="http://schemas.microsoft.com/office/drawing/2014/main" id="{DA6C6B38-411C-405E-B4F9-86BFB7F822C9}"/>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r="-39"/>
          <a:stretch/>
        </p:blipFill>
        <p:spPr>
          <a:xfrm rot="5400000">
            <a:off x="2634709" y="1557411"/>
            <a:ext cx="5141501" cy="2030676"/>
          </a:xfrm>
          <a:prstGeom prst="rect">
            <a:avLst/>
          </a:prstGeom>
        </p:spPr>
      </p:pic>
    </p:spTree>
    <p:extLst>
      <p:ext uri="{BB962C8B-B14F-4D97-AF65-F5344CB8AC3E}">
        <p14:creationId xmlns:p14="http://schemas.microsoft.com/office/powerpoint/2010/main" val="25010981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756143" y="947653"/>
            <a:ext cx="3109555" cy="4339650"/>
          </a:xfrm>
          <a:prstGeom prst="rect">
            <a:avLst/>
          </a:prstGeom>
        </p:spPr>
        <p:txBody>
          <a:bodyPr wrap="square">
            <a:spAutoFit/>
          </a:bodyPr>
          <a:lstStyle/>
          <a:p>
            <a:r>
              <a:rPr lang="fr-FR" b="1" dirty="0"/>
              <a:t>3) Fleur</a:t>
            </a:r>
            <a:endParaRPr lang="fr-FR" i="1" dirty="0"/>
          </a:p>
          <a:p>
            <a:endParaRPr lang="fr-FR" sz="1100" dirty="0"/>
          </a:p>
          <a:p>
            <a:pPr marL="285750" lvl="0" indent="-285750">
              <a:buFont typeface="Wingdings" panose="05000000000000000000" pitchFamily="2" charset="2"/>
              <a:buChar char="§"/>
            </a:pPr>
            <a:r>
              <a:rPr lang="fr-FR" dirty="0"/>
              <a:t>Inflorescences en cymes unipares : fleurs isolées, par deux ou en petits bouquets, selon les espèces</a:t>
            </a:r>
          </a:p>
          <a:p>
            <a:pPr marL="285750" indent="-285750">
              <a:buFont typeface="Wingdings" panose="05000000000000000000" pitchFamily="2" charset="2"/>
              <a:buChar char="§"/>
            </a:pPr>
            <a:endParaRPr lang="fr-FR" sz="900" dirty="0"/>
          </a:p>
          <a:p>
            <a:pPr marL="285750" indent="-285750">
              <a:buFont typeface="Wingdings" panose="05000000000000000000" pitchFamily="2" charset="2"/>
              <a:buChar char="§"/>
            </a:pPr>
            <a:r>
              <a:rPr lang="fr-FR" dirty="0"/>
              <a:t>Calice campanulé, de 2</a:t>
            </a:r>
            <a:br>
              <a:rPr lang="fr-FR" dirty="0"/>
            </a:br>
            <a:r>
              <a:rPr lang="fr-FR" dirty="0"/>
              <a:t>(</a:t>
            </a:r>
            <a:r>
              <a:rPr lang="fr-FR" i="1" dirty="0"/>
              <a:t>L. </a:t>
            </a:r>
            <a:r>
              <a:rPr lang="fr-FR" i="1" dirty="0" err="1"/>
              <a:t>barbarum</a:t>
            </a:r>
            <a:r>
              <a:rPr lang="fr-FR" dirty="0"/>
              <a:t>) à 5 dents </a:t>
            </a:r>
            <a:br>
              <a:rPr lang="fr-FR" dirty="0"/>
            </a:br>
            <a:r>
              <a:rPr lang="fr-FR" dirty="0"/>
              <a:t>(</a:t>
            </a:r>
            <a:r>
              <a:rPr lang="fr-FR" i="1" dirty="0"/>
              <a:t>L. </a:t>
            </a:r>
            <a:r>
              <a:rPr lang="fr-FR" i="1" dirty="0" err="1"/>
              <a:t>europaeum</a:t>
            </a:r>
            <a:r>
              <a:rPr lang="fr-FR" dirty="0"/>
              <a:t>)</a:t>
            </a:r>
          </a:p>
          <a:p>
            <a:pPr marL="285750" indent="-285750">
              <a:buFont typeface="Wingdings" panose="05000000000000000000" pitchFamily="2" charset="2"/>
              <a:buChar char="§"/>
            </a:pPr>
            <a:endParaRPr lang="fr-FR" sz="900" dirty="0"/>
          </a:p>
          <a:p>
            <a:pPr marL="285750" indent="-285750">
              <a:buFont typeface="Wingdings" panose="05000000000000000000" pitchFamily="2" charset="2"/>
              <a:buChar char="§"/>
            </a:pPr>
            <a:r>
              <a:rPr lang="fr-FR" dirty="0"/>
              <a:t>Corolle faiblement zygomorphes, violette ou blanchâtre-rosée </a:t>
            </a:r>
            <a:br>
              <a:rPr lang="fr-FR" dirty="0"/>
            </a:br>
            <a:r>
              <a:rPr lang="fr-FR" dirty="0"/>
              <a:t>(</a:t>
            </a:r>
            <a:r>
              <a:rPr lang="fr-FR" i="1" dirty="0"/>
              <a:t>L. </a:t>
            </a:r>
            <a:r>
              <a:rPr lang="fr-FR" i="1" dirty="0" err="1"/>
              <a:t>europaeum</a:t>
            </a:r>
            <a:r>
              <a:rPr lang="fr-FR" dirty="0"/>
              <a:t>). Tube court et limbe à 5 lobes s’étalant obliquement</a:t>
            </a:r>
          </a:p>
          <a:p>
            <a:pPr marL="285750" lvl="0" indent="-285750">
              <a:buFont typeface="Wingdings" panose="05000000000000000000" pitchFamily="2" charset="2"/>
              <a:buChar char="§"/>
            </a:pPr>
            <a:endParaRPr lang="fr-FR" sz="900" dirty="0"/>
          </a:p>
          <a:p>
            <a:pPr marL="285750" lvl="0" indent="-285750">
              <a:buFont typeface="Wingdings" panose="05000000000000000000" pitchFamily="2" charset="2"/>
              <a:buChar char="§"/>
            </a:pPr>
            <a:r>
              <a:rPr lang="fr-FR" dirty="0"/>
              <a:t>Étamines et style saillants</a:t>
            </a:r>
          </a:p>
          <a:p>
            <a:endParaRPr lang="fr-FR" dirty="0"/>
          </a:p>
          <a:p>
            <a:pPr marL="285750" indent="-285750">
              <a:buFont typeface="Wingdings" panose="05000000000000000000" pitchFamily="2" charset="2"/>
              <a:buChar char="§"/>
            </a:pPr>
            <a:endParaRPr lang="fr-FR" dirty="0"/>
          </a:p>
          <a:p>
            <a:endParaRPr lang="fr-FR" dirty="0"/>
          </a:p>
        </p:txBody>
      </p:sp>
      <p:sp>
        <p:nvSpPr>
          <p:cNvPr id="7" name="ZoneTexte 6">
            <a:extLst>
              <a:ext uri="{FF2B5EF4-FFF2-40B4-BE49-F238E27FC236}">
                <a16:creationId xmlns:a16="http://schemas.microsoft.com/office/drawing/2014/main" id="{CB98D6CB-974E-447B-9A6C-679580776CC4}"/>
              </a:ext>
            </a:extLst>
          </p:cNvPr>
          <p:cNvSpPr txBox="1"/>
          <p:nvPr/>
        </p:nvSpPr>
        <p:spPr>
          <a:xfrm>
            <a:off x="1775381" y="330560"/>
            <a:ext cx="902811" cy="338554"/>
          </a:xfrm>
          <a:prstGeom prst="rect">
            <a:avLst/>
          </a:prstGeom>
          <a:noFill/>
        </p:spPr>
        <p:txBody>
          <a:bodyPr wrap="none" rtlCol="0">
            <a:spAutoFit/>
          </a:bodyPr>
          <a:lstStyle/>
          <a:p>
            <a:r>
              <a:rPr lang="fr-FR" sz="1600" b="1" dirty="0" err="1">
                <a:solidFill>
                  <a:schemeClr val="tx1"/>
                </a:solidFill>
              </a:rPr>
              <a:t>Lycium</a:t>
            </a:r>
            <a:endParaRPr lang="fr-FR" sz="1600" b="1" dirty="0">
              <a:solidFill>
                <a:schemeClr val="tx1"/>
              </a:solidFill>
            </a:endParaRPr>
          </a:p>
        </p:txBody>
      </p:sp>
      <p:pic>
        <p:nvPicPr>
          <p:cNvPr id="8" name="Image 7">
            <a:extLst>
              <a:ext uri="{FF2B5EF4-FFF2-40B4-BE49-F238E27FC236}">
                <a16:creationId xmlns:a16="http://schemas.microsoft.com/office/drawing/2014/main" id="{D6205427-221F-47FF-9147-249C173E754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25701" y="0"/>
            <a:ext cx="2618299" cy="2199764"/>
          </a:xfrm>
          <a:prstGeom prst="rect">
            <a:avLst/>
          </a:prstGeom>
        </p:spPr>
      </p:pic>
      <p:sp>
        <p:nvSpPr>
          <p:cNvPr id="9" name="Rectangle 8">
            <a:extLst>
              <a:ext uri="{FF2B5EF4-FFF2-40B4-BE49-F238E27FC236}">
                <a16:creationId xmlns:a16="http://schemas.microsoft.com/office/drawing/2014/main" id="{9BE0188F-A68A-4992-A7E0-262D732E8456}"/>
              </a:ext>
            </a:extLst>
          </p:cNvPr>
          <p:cNvSpPr/>
          <p:nvPr/>
        </p:nvSpPr>
        <p:spPr>
          <a:xfrm>
            <a:off x="8158156" y="0"/>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barbarum</a:t>
            </a:r>
            <a:endParaRPr lang="fr-FR" sz="800" i="1" dirty="0">
              <a:solidFill>
                <a:schemeClr val="bg1"/>
              </a:solidFill>
            </a:endParaRPr>
          </a:p>
        </p:txBody>
      </p:sp>
      <p:pic>
        <p:nvPicPr>
          <p:cNvPr id="11" name="Image 10">
            <a:extLst>
              <a:ext uri="{FF2B5EF4-FFF2-40B4-BE49-F238E27FC236}">
                <a16:creationId xmlns:a16="http://schemas.microsoft.com/office/drawing/2014/main" id="{9FD025EA-EB47-4AB2-826C-BF44FA6AD6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49694" y="2229260"/>
            <a:ext cx="2194306" cy="2914240"/>
          </a:xfrm>
          <a:prstGeom prst="rect">
            <a:avLst/>
          </a:prstGeom>
        </p:spPr>
      </p:pic>
      <p:sp>
        <p:nvSpPr>
          <p:cNvPr id="15" name="Rectangle 14">
            <a:extLst>
              <a:ext uri="{FF2B5EF4-FFF2-40B4-BE49-F238E27FC236}">
                <a16:creationId xmlns:a16="http://schemas.microsoft.com/office/drawing/2014/main" id="{56E1CEDB-DC7E-4825-8901-0D380F7D9B4B}"/>
              </a:ext>
            </a:extLst>
          </p:cNvPr>
          <p:cNvSpPr/>
          <p:nvPr/>
        </p:nvSpPr>
        <p:spPr>
          <a:xfrm>
            <a:off x="8152779" y="2229260"/>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barbarum</a:t>
            </a:r>
            <a:endParaRPr lang="fr-FR" sz="800" i="1" dirty="0">
              <a:solidFill>
                <a:schemeClr val="bg1"/>
              </a:solidFill>
            </a:endParaRPr>
          </a:p>
        </p:txBody>
      </p:sp>
      <p:pic>
        <p:nvPicPr>
          <p:cNvPr id="17" name="Image 16">
            <a:extLst>
              <a:ext uri="{FF2B5EF4-FFF2-40B4-BE49-F238E27FC236}">
                <a16:creationId xmlns:a16="http://schemas.microsoft.com/office/drawing/2014/main" id="{662CCD48-649A-4C48-A043-9DE65FDE2C9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730393" y="2229260"/>
            <a:ext cx="2185680" cy="2914240"/>
          </a:xfrm>
          <a:prstGeom prst="rect">
            <a:avLst/>
          </a:prstGeom>
        </p:spPr>
      </p:pic>
      <p:sp>
        <p:nvSpPr>
          <p:cNvPr id="18" name="Rectangle 17">
            <a:extLst>
              <a:ext uri="{FF2B5EF4-FFF2-40B4-BE49-F238E27FC236}">
                <a16:creationId xmlns:a16="http://schemas.microsoft.com/office/drawing/2014/main" id="{5CDBFC84-7CB9-420E-AB01-09C83A7299DD}"/>
              </a:ext>
            </a:extLst>
          </p:cNvPr>
          <p:cNvSpPr/>
          <p:nvPr/>
        </p:nvSpPr>
        <p:spPr>
          <a:xfrm>
            <a:off x="5947666" y="2229260"/>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chinense</a:t>
            </a:r>
            <a:endParaRPr lang="fr-FR" sz="800" i="1" dirty="0">
              <a:solidFill>
                <a:schemeClr val="bg1"/>
              </a:solidFill>
            </a:endParaRPr>
          </a:p>
        </p:txBody>
      </p:sp>
      <p:pic>
        <p:nvPicPr>
          <p:cNvPr id="23" name="Image 22">
            <a:extLst>
              <a:ext uri="{FF2B5EF4-FFF2-40B4-BE49-F238E27FC236}">
                <a16:creationId xmlns:a16="http://schemas.microsoft.com/office/drawing/2014/main" id="{119DF752-8C9D-4750-AA42-827A12E4436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730393" y="0"/>
            <a:ext cx="1770498" cy="2199764"/>
          </a:xfrm>
          <a:prstGeom prst="rect">
            <a:avLst/>
          </a:prstGeom>
        </p:spPr>
      </p:pic>
      <p:sp>
        <p:nvSpPr>
          <p:cNvPr id="24" name="Rectangle 23">
            <a:extLst>
              <a:ext uri="{FF2B5EF4-FFF2-40B4-BE49-F238E27FC236}">
                <a16:creationId xmlns:a16="http://schemas.microsoft.com/office/drawing/2014/main" id="{CA41C92F-3A83-4B86-B7FB-0E0973F9D280}"/>
              </a:ext>
            </a:extLst>
          </p:cNvPr>
          <p:cNvSpPr/>
          <p:nvPr/>
        </p:nvSpPr>
        <p:spPr>
          <a:xfrm>
            <a:off x="4735129" y="1984320"/>
            <a:ext cx="108810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europaeum</a:t>
            </a:r>
            <a:endParaRPr lang="fr-FR" sz="800" i="1" dirty="0">
              <a:solidFill>
                <a:schemeClr val="bg1"/>
              </a:solidFill>
            </a:endParaRPr>
          </a:p>
        </p:txBody>
      </p:sp>
    </p:spTree>
    <p:extLst>
      <p:ext uri="{BB962C8B-B14F-4D97-AF65-F5344CB8AC3E}">
        <p14:creationId xmlns:p14="http://schemas.microsoft.com/office/powerpoint/2010/main" val="37626164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459554" y="910782"/>
            <a:ext cx="3345529" cy="1631216"/>
          </a:xfrm>
          <a:prstGeom prst="rect">
            <a:avLst/>
          </a:prstGeom>
        </p:spPr>
        <p:txBody>
          <a:bodyPr wrap="square">
            <a:spAutoFit/>
          </a:bodyPr>
          <a:lstStyle/>
          <a:p>
            <a:r>
              <a:rPr lang="fr-FR" b="1" dirty="0"/>
              <a:t>4) Fruit</a:t>
            </a:r>
            <a:endParaRPr lang="fr-FR" i="1" dirty="0"/>
          </a:p>
          <a:p>
            <a:endParaRPr lang="fr-FR" sz="700" dirty="0"/>
          </a:p>
          <a:p>
            <a:pPr lvl="0"/>
            <a:r>
              <a:rPr lang="fr-FR" dirty="0"/>
              <a:t>Baie rouge globuleuse (</a:t>
            </a:r>
            <a:r>
              <a:rPr lang="fr-FR" i="1" dirty="0"/>
              <a:t>L. </a:t>
            </a:r>
            <a:r>
              <a:rPr lang="fr-FR" i="1" dirty="0" err="1"/>
              <a:t>europaeum</a:t>
            </a:r>
            <a:r>
              <a:rPr lang="fr-FR" dirty="0"/>
              <a:t>) ou ovoïde (</a:t>
            </a:r>
            <a:r>
              <a:rPr lang="fr-FR" i="1" dirty="0"/>
              <a:t>L. </a:t>
            </a:r>
            <a:r>
              <a:rPr lang="fr-FR" i="1" dirty="0" err="1"/>
              <a:t>barbarum</a:t>
            </a:r>
            <a:r>
              <a:rPr lang="fr-FR" i="1" dirty="0"/>
              <a:t> et </a:t>
            </a:r>
            <a:r>
              <a:rPr lang="fr-FR" i="1" dirty="0" err="1"/>
              <a:t>chinense</a:t>
            </a:r>
            <a:r>
              <a:rPr lang="fr-FR" dirty="0"/>
              <a:t>) </a:t>
            </a:r>
          </a:p>
          <a:p>
            <a:pPr lvl="0"/>
            <a:endParaRPr lang="fr-FR" sz="900" dirty="0">
              <a:sym typeface="Wingdings" panose="05000000000000000000" pitchFamily="2" charset="2"/>
            </a:endParaRPr>
          </a:p>
          <a:p>
            <a:pPr lvl="0"/>
            <a:r>
              <a:rPr lang="fr-FR" dirty="0">
                <a:sym typeface="Wingdings" panose="05000000000000000000" pitchFamily="2" charset="2"/>
              </a:rPr>
              <a:t></a:t>
            </a:r>
            <a:r>
              <a:rPr lang="fr-FR" dirty="0"/>
              <a:t> « Baies de goji » de </a:t>
            </a:r>
            <a:r>
              <a:rPr lang="fr-FR" i="1" dirty="0"/>
              <a:t>L. </a:t>
            </a:r>
            <a:r>
              <a:rPr lang="fr-FR" i="1" dirty="0" err="1"/>
              <a:t>barbarum</a:t>
            </a:r>
            <a:endParaRPr lang="fr-FR" dirty="0"/>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4A90A7E1-0253-472C-859F-580939AA5DE2}"/>
              </a:ext>
            </a:extLst>
          </p:cNvPr>
          <p:cNvSpPr txBox="1"/>
          <p:nvPr/>
        </p:nvSpPr>
        <p:spPr>
          <a:xfrm>
            <a:off x="1691561" y="330560"/>
            <a:ext cx="902811" cy="338554"/>
          </a:xfrm>
          <a:prstGeom prst="rect">
            <a:avLst/>
          </a:prstGeom>
          <a:noFill/>
        </p:spPr>
        <p:txBody>
          <a:bodyPr wrap="none" rtlCol="0">
            <a:spAutoFit/>
          </a:bodyPr>
          <a:lstStyle/>
          <a:p>
            <a:r>
              <a:rPr lang="fr-FR" sz="1600" b="1" dirty="0" err="1">
                <a:solidFill>
                  <a:schemeClr val="tx1"/>
                </a:solidFill>
              </a:rPr>
              <a:t>Lycium</a:t>
            </a:r>
            <a:endParaRPr lang="fr-FR" sz="1600" b="1" dirty="0">
              <a:solidFill>
                <a:schemeClr val="tx1"/>
              </a:solidFill>
            </a:endParaRPr>
          </a:p>
        </p:txBody>
      </p:sp>
      <p:pic>
        <p:nvPicPr>
          <p:cNvPr id="3" name="Image 2">
            <a:extLst>
              <a:ext uri="{FF2B5EF4-FFF2-40B4-BE49-F238E27FC236}">
                <a16:creationId xmlns:a16="http://schemas.microsoft.com/office/drawing/2014/main" id="{5E1D358E-CFA6-4E85-BA24-CE64063A9E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92529" y="2276129"/>
            <a:ext cx="2551470" cy="2867371"/>
          </a:xfrm>
          <a:prstGeom prst="rect">
            <a:avLst/>
          </a:prstGeom>
        </p:spPr>
      </p:pic>
      <p:pic>
        <p:nvPicPr>
          <p:cNvPr id="7" name="Image 6">
            <a:extLst>
              <a:ext uri="{FF2B5EF4-FFF2-40B4-BE49-F238E27FC236}">
                <a16:creationId xmlns:a16="http://schemas.microsoft.com/office/drawing/2014/main" id="{F62DF6D2-75EC-46DD-887A-D862255E8CD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36924" y="2276129"/>
            <a:ext cx="2426109" cy="2867371"/>
          </a:xfrm>
          <a:prstGeom prst="rect">
            <a:avLst/>
          </a:prstGeom>
        </p:spPr>
      </p:pic>
      <p:sp>
        <p:nvSpPr>
          <p:cNvPr id="9" name="Rectangle 8">
            <a:extLst>
              <a:ext uri="{FF2B5EF4-FFF2-40B4-BE49-F238E27FC236}">
                <a16:creationId xmlns:a16="http://schemas.microsoft.com/office/drawing/2014/main" id="{67BBF1EC-8C7A-4DE8-81AD-A891387D1265}"/>
              </a:ext>
            </a:extLst>
          </p:cNvPr>
          <p:cNvSpPr/>
          <p:nvPr/>
        </p:nvSpPr>
        <p:spPr>
          <a:xfrm>
            <a:off x="6592529" y="4913308"/>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barbarum</a:t>
            </a:r>
            <a:endParaRPr lang="fr-FR" sz="800" i="1" dirty="0">
              <a:solidFill>
                <a:schemeClr val="bg1"/>
              </a:solidFill>
            </a:endParaRPr>
          </a:p>
        </p:txBody>
      </p:sp>
      <p:sp>
        <p:nvSpPr>
          <p:cNvPr id="10" name="Rectangle 9">
            <a:extLst>
              <a:ext uri="{FF2B5EF4-FFF2-40B4-BE49-F238E27FC236}">
                <a16:creationId xmlns:a16="http://schemas.microsoft.com/office/drawing/2014/main" id="{9074A6B9-4AF6-48C7-9D25-5BADBA970FA5}"/>
              </a:ext>
            </a:extLst>
          </p:cNvPr>
          <p:cNvSpPr/>
          <p:nvPr/>
        </p:nvSpPr>
        <p:spPr>
          <a:xfrm>
            <a:off x="4136924" y="4913308"/>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chinense</a:t>
            </a:r>
            <a:endParaRPr lang="fr-FR" sz="800" i="1" dirty="0">
              <a:solidFill>
                <a:schemeClr val="bg1"/>
              </a:solidFill>
            </a:endParaRPr>
          </a:p>
        </p:txBody>
      </p:sp>
      <p:pic>
        <p:nvPicPr>
          <p:cNvPr id="12" name="Image 11">
            <a:extLst>
              <a:ext uri="{FF2B5EF4-FFF2-40B4-BE49-F238E27FC236}">
                <a16:creationId xmlns:a16="http://schemas.microsoft.com/office/drawing/2014/main" id="{225BC69F-6F87-4E1C-AE07-926ACEF2448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35692" y="-1"/>
            <a:ext cx="5008307" cy="2247033"/>
          </a:xfrm>
          <a:prstGeom prst="rect">
            <a:avLst/>
          </a:prstGeom>
        </p:spPr>
      </p:pic>
      <p:pic>
        <p:nvPicPr>
          <p:cNvPr id="14" name="Image 13">
            <a:extLst>
              <a:ext uri="{FF2B5EF4-FFF2-40B4-BE49-F238E27FC236}">
                <a16:creationId xmlns:a16="http://schemas.microsoft.com/office/drawing/2014/main" id="{BD1BFBA5-D26D-4C82-974F-25A1FD0CCD8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47298" y="2450183"/>
            <a:ext cx="2626256" cy="2362757"/>
          </a:xfrm>
          <a:prstGeom prst="rect">
            <a:avLst/>
          </a:prstGeom>
        </p:spPr>
      </p:pic>
      <p:sp>
        <p:nvSpPr>
          <p:cNvPr id="15" name="Rectangle 14">
            <a:extLst>
              <a:ext uri="{FF2B5EF4-FFF2-40B4-BE49-F238E27FC236}">
                <a16:creationId xmlns:a16="http://schemas.microsoft.com/office/drawing/2014/main" id="{1F7EBF05-D15A-4652-9EC0-CE591C399714}"/>
              </a:ext>
            </a:extLst>
          </p:cNvPr>
          <p:cNvSpPr/>
          <p:nvPr/>
        </p:nvSpPr>
        <p:spPr>
          <a:xfrm>
            <a:off x="8158155" y="0"/>
            <a:ext cx="985844" cy="215444"/>
          </a:xfrm>
          <a:prstGeom prst="rect">
            <a:avLst/>
          </a:prstGeom>
        </p:spPr>
        <p:txBody>
          <a:bodyPr wrap="square">
            <a:spAutoFit/>
          </a:bodyPr>
          <a:lstStyle/>
          <a:p>
            <a:r>
              <a:rPr lang="fr-FR" sz="800" i="1" dirty="0" err="1">
                <a:solidFill>
                  <a:schemeClr val="bg1"/>
                </a:solidFill>
              </a:rPr>
              <a:t>Lycium</a:t>
            </a:r>
            <a:r>
              <a:rPr lang="fr-FR" sz="800" i="1" dirty="0">
                <a:solidFill>
                  <a:schemeClr val="bg1"/>
                </a:solidFill>
              </a:rPr>
              <a:t> </a:t>
            </a:r>
            <a:r>
              <a:rPr lang="fr-FR" sz="800" i="1" dirty="0" err="1">
                <a:solidFill>
                  <a:schemeClr val="bg1"/>
                </a:solidFill>
              </a:rPr>
              <a:t>barbarum</a:t>
            </a:r>
            <a:endParaRPr lang="fr-FR" sz="800" i="1" dirty="0">
              <a:solidFill>
                <a:schemeClr val="bg1"/>
              </a:solidFill>
            </a:endParaRPr>
          </a:p>
        </p:txBody>
      </p:sp>
    </p:spTree>
    <p:extLst>
      <p:ext uri="{BB962C8B-B14F-4D97-AF65-F5344CB8AC3E}">
        <p14:creationId xmlns:p14="http://schemas.microsoft.com/office/powerpoint/2010/main" val="4569771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1607741" y="330560"/>
            <a:ext cx="1677062" cy="338554"/>
          </a:xfrm>
          <a:prstGeom prst="rect">
            <a:avLst/>
          </a:prstGeom>
          <a:noFill/>
        </p:spPr>
        <p:txBody>
          <a:bodyPr wrap="none" rtlCol="0">
            <a:spAutoFit/>
          </a:bodyPr>
          <a:lstStyle/>
          <a:p>
            <a:r>
              <a:rPr lang="fr-FR" sz="1600" b="1" dirty="0">
                <a:solidFill>
                  <a:srgbClr val="FF0000"/>
                </a:solidFill>
              </a:rPr>
              <a:t>7. Hyoscyamus</a:t>
            </a:r>
          </a:p>
        </p:txBody>
      </p:sp>
      <p:sp>
        <p:nvSpPr>
          <p:cNvPr id="5" name="Rectangle 4">
            <a:extLst>
              <a:ext uri="{FF2B5EF4-FFF2-40B4-BE49-F238E27FC236}">
                <a16:creationId xmlns:a16="http://schemas.microsoft.com/office/drawing/2014/main" id="{FF568507-DA37-4E2C-AB72-EEC0811E0130}"/>
              </a:ext>
            </a:extLst>
          </p:cNvPr>
          <p:cNvSpPr/>
          <p:nvPr/>
        </p:nvSpPr>
        <p:spPr>
          <a:xfrm>
            <a:off x="614239" y="900214"/>
            <a:ext cx="3555243" cy="2554545"/>
          </a:xfrm>
          <a:prstGeom prst="rect">
            <a:avLst/>
          </a:prstGeom>
        </p:spPr>
        <p:txBody>
          <a:bodyPr wrap="square">
            <a:spAutoFit/>
          </a:bodyPr>
          <a:lstStyle/>
          <a:p>
            <a:r>
              <a:rPr lang="fr-FR" b="1" dirty="0"/>
              <a:t>1) Milieu de vie</a:t>
            </a:r>
            <a:endParaRPr lang="fr-FR" i="1" dirty="0"/>
          </a:p>
          <a:p>
            <a:endParaRPr lang="fr-FR" sz="600" dirty="0"/>
          </a:p>
          <a:p>
            <a:r>
              <a:rPr lang="fr-FR" dirty="0"/>
              <a:t>Environ 15 espèces dans le monde</a:t>
            </a:r>
          </a:p>
          <a:p>
            <a:endParaRPr lang="fr-FR" sz="700" dirty="0"/>
          </a:p>
          <a:p>
            <a:r>
              <a:rPr lang="fr-FR" dirty="0"/>
              <a:t>2 espèces en France :</a:t>
            </a:r>
          </a:p>
          <a:p>
            <a:pPr marL="285750" lvl="0" indent="-285750">
              <a:buFont typeface="Wingdings" panose="05000000000000000000" pitchFamily="2" charset="2"/>
              <a:buChar char="§"/>
            </a:pPr>
            <a:r>
              <a:rPr lang="fr-FR" i="1" dirty="0"/>
              <a:t>H. </a:t>
            </a:r>
            <a:r>
              <a:rPr lang="fr-FR" i="1" dirty="0" err="1"/>
              <a:t>niger</a:t>
            </a:r>
            <a:endParaRPr lang="fr-FR" dirty="0"/>
          </a:p>
          <a:p>
            <a:pPr marL="285750" lvl="0" indent="-285750">
              <a:buFont typeface="Wingdings" panose="05000000000000000000" pitchFamily="2" charset="2"/>
              <a:buChar char="§"/>
            </a:pPr>
            <a:r>
              <a:rPr lang="fr-FR" i="1" dirty="0"/>
              <a:t>H. </a:t>
            </a:r>
            <a:r>
              <a:rPr lang="fr-FR" i="1" dirty="0" err="1"/>
              <a:t>albus</a:t>
            </a:r>
            <a:endParaRPr lang="fr-FR" dirty="0"/>
          </a:p>
          <a:p>
            <a:endParaRPr lang="fr-FR" sz="700" dirty="0"/>
          </a:p>
          <a:p>
            <a:r>
              <a:rPr lang="fr-FR" dirty="0"/>
              <a:t>Décombres, terrains vagues, friches, grèves, bords de route…</a:t>
            </a:r>
          </a:p>
          <a:p>
            <a:endParaRPr lang="fr-FR" dirty="0"/>
          </a:p>
          <a:p>
            <a:pPr marL="285750" indent="-285750">
              <a:buFont typeface="Wingdings" panose="05000000000000000000" pitchFamily="2" charset="2"/>
              <a:buChar char="§"/>
            </a:pPr>
            <a:endParaRPr lang="fr-FR" dirty="0"/>
          </a:p>
          <a:p>
            <a:endParaRPr lang="fr-FR" dirty="0"/>
          </a:p>
        </p:txBody>
      </p:sp>
      <p:pic>
        <p:nvPicPr>
          <p:cNvPr id="3" name="Image 2">
            <a:extLst>
              <a:ext uri="{FF2B5EF4-FFF2-40B4-BE49-F238E27FC236}">
                <a16:creationId xmlns:a16="http://schemas.microsoft.com/office/drawing/2014/main" id="{12DF0AA7-879F-4D37-81C5-C8BC8119FA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37600" y="0"/>
            <a:ext cx="4406400" cy="5143500"/>
          </a:xfrm>
          <a:prstGeom prst="rect">
            <a:avLst/>
          </a:prstGeom>
        </p:spPr>
      </p:pic>
      <p:sp>
        <p:nvSpPr>
          <p:cNvPr id="6" name="Rectangle 5">
            <a:extLst>
              <a:ext uri="{FF2B5EF4-FFF2-40B4-BE49-F238E27FC236}">
                <a16:creationId xmlns:a16="http://schemas.microsoft.com/office/drawing/2014/main" id="{3EA397CB-A030-4632-853F-BDFE651BB3D4}"/>
              </a:ext>
            </a:extLst>
          </p:cNvPr>
          <p:cNvSpPr/>
          <p:nvPr/>
        </p:nvSpPr>
        <p:spPr>
          <a:xfrm>
            <a:off x="8035756" y="0"/>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niger</a:t>
            </a:r>
            <a:endParaRPr lang="fr-FR" sz="800" i="1" dirty="0">
              <a:solidFill>
                <a:schemeClr val="bg1"/>
              </a:solidFill>
            </a:endParaRPr>
          </a:p>
        </p:txBody>
      </p:sp>
      <p:pic>
        <p:nvPicPr>
          <p:cNvPr id="4" name="Image 3">
            <a:extLst>
              <a:ext uri="{FF2B5EF4-FFF2-40B4-BE49-F238E27FC236}">
                <a16:creationId xmlns:a16="http://schemas.microsoft.com/office/drawing/2014/main" id="{DB04961D-1466-4B1F-A09D-AD6D3A5C2F3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317" y="2980800"/>
            <a:ext cx="4074230" cy="2162700"/>
          </a:xfrm>
          <a:prstGeom prst="rect">
            <a:avLst/>
          </a:prstGeom>
        </p:spPr>
      </p:pic>
      <p:sp>
        <p:nvSpPr>
          <p:cNvPr id="9" name="Rectangle 8">
            <a:extLst>
              <a:ext uri="{FF2B5EF4-FFF2-40B4-BE49-F238E27FC236}">
                <a16:creationId xmlns:a16="http://schemas.microsoft.com/office/drawing/2014/main" id="{F0785389-405E-48A0-858A-5F8E84E428C9}"/>
              </a:ext>
            </a:extLst>
          </p:cNvPr>
          <p:cNvSpPr/>
          <p:nvPr/>
        </p:nvSpPr>
        <p:spPr>
          <a:xfrm>
            <a:off x="3580225" y="2980800"/>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albus</a:t>
            </a:r>
            <a:endParaRPr lang="fr-FR" sz="800" i="1" dirty="0">
              <a:solidFill>
                <a:schemeClr val="bg1"/>
              </a:solidFill>
            </a:endParaRPr>
          </a:p>
        </p:txBody>
      </p:sp>
    </p:spTree>
    <p:extLst>
      <p:ext uri="{BB962C8B-B14F-4D97-AF65-F5344CB8AC3E}">
        <p14:creationId xmlns:p14="http://schemas.microsoft.com/office/powerpoint/2010/main" val="31128651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525593" y="850017"/>
            <a:ext cx="3555243" cy="4616648"/>
          </a:xfrm>
          <a:prstGeom prst="rect">
            <a:avLst/>
          </a:prstGeom>
        </p:spPr>
        <p:txBody>
          <a:bodyPr wrap="square">
            <a:spAutoFit/>
          </a:bodyPr>
          <a:lstStyle/>
          <a:p>
            <a:r>
              <a:rPr lang="fr-FR" b="1" dirty="0"/>
              <a:t>2) Appareil végétatif</a:t>
            </a:r>
            <a:endParaRPr lang="fr-FR" i="1" dirty="0"/>
          </a:p>
          <a:p>
            <a:endParaRPr lang="fr-FR" dirty="0"/>
          </a:p>
          <a:p>
            <a:pPr marL="285750" indent="-285750">
              <a:buFont typeface="Wingdings" panose="05000000000000000000" pitchFamily="2" charset="2"/>
              <a:buChar char="§"/>
            </a:pPr>
            <a:r>
              <a:rPr lang="fr-FR" dirty="0"/>
              <a:t>Plantes </a:t>
            </a:r>
          </a:p>
          <a:p>
            <a:pPr marL="539750" indent="-285750">
              <a:buFont typeface="Courier New" panose="02070309020205020404" pitchFamily="49" charset="0"/>
              <a:buChar char="o"/>
            </a:pPr>
            <a:r>
              <a:rPr lang="fr-FR" dirty="0"/>
              <a:t>annuelles, bisannuelles voire pérennantes</a:t>
            </a:r>
          </a:p>
          <a:p>
            <a:pPr marL="539750" indent="-285750">
              <a:buFont typeface="Courier New" panose="02070309020205020404" pitchFamily="49" charset="0"/>
              <a:buChar char="o"/>
            </a:pPr>
            <a:r>
              <a:rPr lang="fr-FR" dirty="0"/>
              <a:t>à odeur vireuse</a:t>
            </a:r>
          </a:p>
          <a:p>
            <a:pPr marL="539750" indent="-285750">
              <a:buFont typeface="Courier New" panose="02070309020205020404" pitchFamily="49" charset="0"/>
              <a:buChar char="o"/>
            </a:pPr>
            <a:r>
              <a:rPr lang="fr-FR" dirty="0"/>
              <a:t>velues-glanduleuses</a:t>
            </a:r>
          </a:p>
          <a:p>
            <a:pPr marL="539750" indent="-285750">
              <a:buFont typeface="Courier New" panose="02070309020205020404" pitchFamily="49" charset="0"/>
              <a:buChar char="o"/>
            </a:pPr>
            <a:r>
              <a:rPr lang="fr-FR" dirty="0"/>
              <a:t>plus ou moins rameuses (</a:t>
            </a:r>
            <a:r>
              <a:rPr lang="fr-FR" i="1" dirty="0"/>
              <a:t>H. </a:t>
            </a:r>
            <a:r>
              <a:rPr lang="fr-FR" i="1" dirty="0" err="1"/>
              <a:t>albus</a:t>
            </a:r>
            <a:r>
              <a:rPr lang="fr-FR" i="1" dirty="0"/>
              <a:t> </a:t>
            </a:r>
            <a:r>
              <a:rPr lang="fr-FR" dirty="0"/>
              <a:t>beaucoup plus que </a:t>
            </a:r>
            <a:r>
              <a:rPr lang="fr-FR" i="1" dirty="0"/>
              <a:t>H. </a:t>
            </a:r>
            <a:r>
              <a:rPr lang="fr-FR" i="1" dirty="0" err="1"/>
              <a:t>niger</a:t>
            </a:r>
            <a:r>
              <a:rPr lang="fr-FR" dirty="0"/>
              <a:t>)</a:t>
            </a:r>
          </a:p>
          <a:p>
            <a:endParaRPr lang="fr-FR" dirty="0"/>
          </a:p>
          <a:p>
            <a:pPr marL="285750" indent="-285750">
              <a:buFont typeface="Wingdings" panose="05000000000000000000" pitchFamily="2" charset="2"/>
              <a:buChar char="§"/>
            </a:pPr>
            <a:r>
              <a:rPr lang="fr-FR" dirty="0"/>
              <a:t>Feuilles </a:t>
            </a:r>
          </a:p>
          <a:p>
            <a:pPr marL="539750" indent="-285750">
              <a:buFont typeface="Courier New" panose="02070309020205020404" pitchFamily="49" charset="0"/>
              <a:buChar char="o"/>
            </a:pPr>
            <a:r>
              <a:rPr lang="fr-FR" dirty="0"/>
              <a:t>dentées à pennatilobées, </a:t>
            </a:r>
          </a:p>
          <a:p>
            <a:pPr marL="539750" indent="-285750">
              <a:buFont typeface="Courier New" panose="02070309020205020404" pitchFamily="49" charset="0"/>
              <a:buChar char="o"/>
            </a:pPr>
            <a:r>
              <a:rPr lang="fr-FR" dirty="0"/>
              <a:t>ovales-oblongues (</a:t>
            </a:r>
            <a:r>
              <a:rPr lang="fr-FR" i="1" dirty="0"/>
              <a:t>H. </a:t>
            </a:r>
            <a:r>
              <a:rPr lang="fr-FR" i="1" dirty="0" err="1"/>
              <a:t>niger</a:t>
            </a:r>
            <a:r>
              <a:rPr lang="fr-FR" dirty="0"/>
              <a:t>) à ovales-orbiculaires (</a:t>
            </a:r>
            <a:r>
              <a:rPr lang="fr-FR" i="1" dirty="0"/>
              <a:t>H. </a:t>
            </a:r>
            <a:r>
              <a:rPr lang="fr-FR" i="1" dirty="0" err="1"/>
              <a:t>albus</a:t>
            </a:r>
            <a:r>
              <a:rPr lang="fr-FR" dirty="0"/>
              <a:t>) </a:t>
            </a:r>
          </a:p>
          <a:p>
            <a:pPr marL="539750" indent="-285750">
              <a:buFont typeface="Courier New" panose="02070309020205020404" pitchFamily="49" charset="0"/>
              <a:buChar char="o"/>
            </a:pPr>
            <a:r>
              <a:rPr lang="fr-FR" dirty="0"/>
              <a:t>molles au toucher</a:t>
            </a:r>
          </a:p>
          <a:p>
            <a:pPr marL="539750" indent="-285750">
              <a:buFont typeface="Courier New" panose="02070309020205020404" pitchFamily="49" charset="0"/>
              <a:buChar char="o"/>
            </a:pPr>
            <a:r>
              <a:rPr lang="fr-FR" dirty="0"/>
              <a:t>alternes, majoritairement toutes pétiolées (</a:t>
            </a:r>
            <a:r>
              <a:rPr lang="fr-FR" i="1" dirty="0"/>
              <a:t>H. </a:t>
            </a:r>
            <a:r>
              <a:rPr lang="fr-FR" i="1" dirty="0" err="1"/>
              <a:t>albus</a:t>
            </a:r>
            <a:r>
              <a:rPr lang="fr-FR" dirty="0"/>
              <a:t>) ou seulement les radicales (</a:t>
            </a:r>
            <a:r>
              <a:rPr lang="fr-FR" i="1" dirty="0"/>
              <a:t>H. </a:t>
            </a:r>
            <a:r>
              <a:rPr lang="fr-FR" i="1" dirty="0" err="1"/>
              <a:t>niger</a:t>
            </a:r>
            <a:r>
              <a:rPr lang="fr-FR" dirty="0"/>
              <a:t>)</a:t>
            </a:r>
          </a:p>
          <a:p>
            <a:endParaRPr lang="fr-FR" dirty="0"/>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4DD12E6A-0FD7-4EB2-9688-C705F156B04F}"/>
              </a:ext>
            </a:extLst>
          </p:cNvPr>
          <p:cNvSpPr txBox="1"/>
          <p:nvPr/>
        </p:nvSpPr>
        <p:spPr>
          <a:xfrm>
            <a:off x="1409621" y="330560"/>
            <a:ext cx="1447832" cy="338554"/>
          </a:xfrm>
          <a:prstGeom prst="rect">
            <a:avLst/>
          </a:prstGeom>
          <a:noFill/>
        </p:spPr>
        <p:txBody>
          <a:bodyPr wrap="none" rtlCol="0">
            <a:spAutoFit/>
          </a:bodyPr>
          <a:lstStyle/>
          <a:p>
            <a:r>
              <a:rPr lang="fr-FR" sz="1600" b="1" dirty="0" err="1">
                <a:solidFill>
                  <a:schemeClr val="tx1"/>
                </a:solidFill>
              </a:rPr>
              <a:t>Hyoscyamus</a:t>
            </a:r>
            <a:endParaRPr lang="fr-FR" sz="1600" b="1" dirty="0">
              <a:solidFill>
                <a:schemeClr val="tx1"/>
              </a:solidFill>
            </a:endParaRPr>
          </a:p>
        </p:txBody>
      </p:sp>
      <p:pic>
        <p:nvPicPr>
          <p:cNvPr id="8" name="Image 7">
            <a:extLst>
              <a:ext uri="{FF2B5EF4-FFF2-40B4-BE49-F238E27FC236}">
                <a16:creationId xmlns:a16="http://schemas.microsoft.com/office/drawing/2014/main" id="{EFA37CEE-F6BE-4194-A3F4-8C0C2CFE45A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48038" y="2065673"/>
            <a:ext cx="2462400" cy="3077827"/>
          </a:xfrm>
          <a:prstGeom prst="rect">
            <a:avLst/>
          </a:prstGeom>
        </p:spPr>
      </p:pic>
      <p:pic>
        <p:nvPicPr>
          <p:cNvPr id="10" name="Image 9">
            <a:extLst>
              <a:ext uri="{FF2B5EF4-FFF2-40B4-BE49-F238E27FC236}">
                <a16:creationId xmlns:a16="http://schemas.microsoft.com/office/drawing/2014/main" id="{B3D23205-BAAE-4751-8172-14FE159646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32038" y="2065672"/>
            <a:ext cx="2211962" cy="3077828"/>
          </a:xfrm>
          <a:prstGeom prst="rect">
            <a:avLst/>
          </a:prstGeom>
        </p:spPr>
      </p:pic>
      <p:sp>
        <p:nvSpPr>
          <p:cNvPr id="11" name="Rectangle 10">
            <a:extLst>
              <a:ext uri="{FF2B5EF4-FFF2-40B4-BE49-F238E27FC236}">
                <a16:creationId xmlns:a16="http://schemas.microsoft.com/office/drawing/2014/main" id="{49C28F2B-F423-489F-8DF8-23FD0A24CF2C}"/>
              </a:ext>
            </a:extLst>
          </p:cNvPr>
          <p:cNvSpPr/>
          <p:nvPr/>
        </p:nvSpPr>
        <p:spPr>
          <a:xfrm>
            <a:off x="8057356" y="4928056"/>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albus</a:t>
            </a:r>
            <a:endParaRPr lang="fr-FR" sz="800" i="1" dirty="0">
              <a:solidFill>
                <a:schemeClr val="bg1"/>
              </a:solidFill>
            </a:endParaRPr>
          </a:p>
        </p:txBody>
      </p:sp>
      <p:sp>
        <p:nvSpPr>
          <p:cNvPr id="12" name="Rectangle 11">
            <a:extLst>
              <a:ext uri="{FF2B5EF4-FFF2-40B4-BE49-F238E27FC236}">
                <a16:creationId xmlns:a16="http://schemas.microsoft.com/office/drawing/2014/main" id="{C5E233B1-1741-43BC-AF27-610B9D66FAA1}"/>
              </a:ext>
            </a:extLst>
          </p:cNvPr>
          <p:cNvSpPr/>
          <p:nvPr/>
        </p:nvSpPr>
        <p:spPr>
          <a:xfrm>
            <a:off x="5872857" y="4928056"/>
            <a:ext cx="9930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niger</a:t>
            </a:r>
            <a:endParaRPr lang="fr-FR" sz="800" i="1" dirty="0">
              <a:solidFill>
                <a:schemeClr val="bg1"/>
              </a:solidFill>
            </a:endParaRPr>
          </a:p>
        </p:txBody>
      </p:sp>
      <p:pic>
        <p:nvPicPr>
          <p:cNvPr id="14" name="Image 13">
            <a:extLst>
              <a:ext uri="{FF2B5EF4-FFF2-40B4-BE49-F238E27FC236}">
                <a16:creationId xmlns:a16="http://schemas.microsoft.com/office/drawing/2014/main" id="{CBDECE91-911F-4A06-AD86-4867DE13F67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1414"/>
          <a:stretch/>
        </p:blipFill>
        <p:spPr>
          <a:xfrm>
            <a:off x="4448038" y="-28800"/>
            <a:ext cx="1549254" cy="2065672"/>
          </a:xfrm>
          <a:prstGeom prst="rect">
            <a:avLst/>
          </a:prstGeom>
        </p:spPr>
      </p:pic>
      <p:pic>
        <p:nvPicPr>
          <p:cNvPr id="18" name="Image 17">
            <a:extLst>
              <a:ext uri="{FF2B5EF4-FFF2-40B4-BE49-F238E27FC236}">
                <a16:creationId xmlns:a16="http://schemas.microsoft.com/office/drawing/2014/main" id="{2B075353-FDD0-4635-AB0E-91BC5CCFE1B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029773" y="0"/>
            <a:ext cx="3114227" cy="2036872"/>
          </a:xfrm>
          <a:prstGeom prst="rect">
            <a:avLst/>
          </a:prstGeom>
        </p:spPr>
      </p:pic>
      <p:sp>
        <p:nvSpPr>
          <p:cNvPr id="19" name="Rectangle 18">
            <a:extLst>
              <a:ext uri="{FF2B5EF4-FFF2-40B4-BE49-F238E27FC236}">
                <a16:creationId xmlns:a16="http://schemas.microsoft.com/office/drawing/2014/main" id="{D6120B40-518D-4DAB-80B0-B6AF02F134A1}"/>
              </a:ext>
            </a:extLst>
          </p:cNvPr>
          <p:cNvSpPr/>
          <p:nvPr/>
        </p:nvSpPr>
        <p:spPr>
          <a:xfrm>
            <a:off x="8035756" y="1821428"/>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albus</a:t>
            </a:r>
            <a:endParaRPr lang="fr-FR" sz="800" i="1" dirty="0">
              <a:solidFill>
                <a:schemeClr val="bg1"/>
              </a:solidFill>
            </a:endParaRPr>
          </a:p>
        </p:txBody>
      </p:sp>
      <p:sp>
        <p:nvSpPr>
          <p:cNvPr id="20" name="Rectangle 19">
            <a:extLst>
              <a:ext uri="{FF2B5EF4-FFF2-40B4-BE49-F238E27FC236}">
                <a16:creationId xmlns:a16="http://schemas.microsoft.com/office/drawing/2014/main" id="{202D20B5-C373-476F-BABD-A197CCDDA8D1}"/>
              </a:ext>
            </a:extLst>
          </p:cNvPr>
          <p:cNvSpPr/>
          <p:nvPr/>
        </p:nvSpPr>
        <p:spPr>
          <a:xfrm>
            <a:off x="5001349" y="1821428"/>
            <a:ext cx="9930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niger</a:t>
            </a:r>
            <a:endParaRPr lang="fr-FR" sz="800" i="1" dirty="0">
              <a:solidFill>
                <a:schemeClr val="bg1"/>
              </a:solidFill>
            </a:endParaRPr>
          </a:p>
        </p:txBody>
      </p:sp>
    </p:spTree>
    <p:extLst>
      <p:ext uri="{BB962C8B-B14F-4D97-AF65-F5344CB8AC3E}">
        <p14:creationId xmlns:p14="http://schemas.microsoft.com/office/powerpoint/2010/main" val="3597155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7" name="Image 6">
            <a:extLst>
              <a:ext uri="{FF2B5EF4-FFF2-40B4-BE49-F238E27FC236}">
                <a16:creationId xmlns:a16="http://schemas.microsoft.com/office/drawing/2014/main" id="{9AD62A09-6013-49D6-B9E7-71DE51AAE0D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85470" y="2549164"/>
            <a:ext cx="2458530" cy="2594335"/>
          </a:xfrm>
          <a:prstGeom prst="rect">
            <a:avLst/>
          </a:prstGeom>
        </p:spPr>
      </p:pic>
      <p:sp>
        <p:nvSpPr>
          <p:cNvPr id="5" name="Rectangle 4">
            <a:extLst>
              <a:ext uri="{FF2B5EF4-FFF2-40B4-BE49-F238E27FC236}">
                <a16:creationId xmlns:a16="http://schemas.microsoft.com/office/drawing/2014/main" id="{FF568507-DA37-4E2C-AB72-EEC0811E0130}"/>
              </a:ext>
            </a:extLst>
          </p:cNvPr>
          <p:cNvSpPr/>
          <p:nvPr/>
        </p:nvSpPr>
        <p:spPr>
          <a:xfrm>
            <a:off x="614996" y="1186281"/>
            <a:ext cx="3482552" cy="3493264"/>
          </a:xfrm>
          <a:prstGeom prst="rect">
            <a:avLst/>
          </a:prstGeom>
        </p:spPr>
        <p:txBody>
          <a:bodyPr wrap="square">
            <a:spAutoFit/>
          </a:bodyPr>
          <a:lstStyle/>
          <a:p>
            <a:r>
              <a:rPr lang="fr-FR" b="1" dirty="0"/>
              <a:t>3) Fleur</a:t>
            </a:r>
            <a:endParaRPr lang="fr-FR" i="1" dirty="0"/>
          </a:p>
          <a:p>
            <a:endParaRPr lang="fr-FR" sz="700" dirty="0"/>
          </a:p>
          <a:p>
            <a:pPr marL="285750" indent="-285750">
              <a:buFont typeface="Wingdings" panose="05000000000000000000" pitchFamily="2" charset="2"/>
              <a:buChar char="§"/>
            </a:pPr>
            <a:r>
              <a:rPr lang="fr-FR" dirty="0"/>
              <a:t>Inflorescences en cymes unipares scorpioïdes (</a:t>
            </a:r>
            <a:r>
              <a:rPr lang="fr-FR" i="1" dirty="0"/>
              <a:t>H. </a:t>
            </a:r>
            <a:r>
              <a:rPr lang="fr-FR" i="1" dirty="0" err="1"/>
              <a:t>niger</a:t>
            </a:r>
            <a:r>
              <a:rPr lang="fr-FR" dirty="0"/>
              <a:t>) ou hélicoïdes (</a:t>
            </a:r>
            <a:r>
              <a:rPr lang="fr-FR" i="1" dirty="0"/>
              <a:t>H. </a:t>
            </a:r>
            <a:r>
              <a:rPr lang="fr-FR" i="1" dirty="0" err="1"/>
              <a:t>albus</a:t>
            </a:r>
            <a:r>
              <a:rPr lang="fr-FR" dirty="0"/>
              <a:t>) à fleurs axillaires de bractées foliacées</a:t>
            </a:r>
          </a:p>
          <a:p>
            <a:endParaRPr lang="fr-FR" sz="800" dirty="0"/>
          </a:p>
          <a:p>
            <a:pPr marL="285750" indent="-285750">
              <a:buFont typeface="Wingdings" panose="05000000000000000000" pitchFamily="2" charset="2"/>
              <a:buChar char="§"/>
            </a:pPr>
            <a:r>
              <a:rPr lang="fr-FR" dirty="0"/>
              <a:t>Fleurs </a:t>
            </a:r>
            <a:r>
              <a:rPr lang="fr-FR" dirty="0" err="1"/>
              <a:t>sessibles</a:t>
            </a:r>
            <a:r>
              <a:rPr lang="fr-FR" dirty="0"/>
              <a:t> à subsessiles (sauf les inférieures de </a:t>
            </a:r>
            <a:r>
              <a:rPr lang="fr-FR" i="1" dirty="0"/>
              <a:t>H. </a:t>
            </a:r>
            <a:r>
              <a:rPr lang="fr-FR" i="1" dirty="0" err="1"/>
              <a:t>albus</a:t>
            </a:r>
            <a:r>
              <a:rPr lang="fr-FR" i="1" dirty="0"/>
              <a:t>, </a:t>
            </a:r>
            <a:r>
              <a:rPr lang="fr-FR" dirty="0"/>
              <a:t>pétiolées) </a:t>
            </a:r>
          </a:p>
          <a:p>
            <a:endParaRPr lang="fr-FR" sz="800" dirty="0"/>
          </a:p>
          <a:p>
            <a:pPr marL="285750" indent="-285750">
              <a:buFont typeface="Wingdings" panose="05000000000000000000" pitchFamily="2" charset="2"/>
              <a:buChar char="§"/>
            </a:pPr>
            <a:r>
              <a:rPr lang="fr-FR" dirty="0"/>
              <a:t>Corolle gamopétale légèrement zygomorphe en entonnoir tachée au moins à la gorge</a:t>
            </a:r>
          </a:p>
          <a:p>
            <a:endParaRPr lang="fr-FR" sz="800" dirty="0"/>
          </a:p>
          <a:p>
            <a:pPr marL="285750" indent="-285750">
              <a:buFont typeface="Wingdings" panose="05000000000000000000" pitchFamily="2" charset="2"/>
              <a:buChar char="§"/>
            </a:pPr>
            <a:r>
              <a:rPr lang="fr-FR" dirty="0"/>
              <a:t>Calice gamopétale très velu, en forme de cloche, accrescent</a:t>
            </a:r>
          </a:p>
          <a:p>
            <a:endParaRPr lang="fr-FR" sz="800" dirty="0"/>
          </a:p>
          <a:p>
            <a:pPr marL="285750" indent="-285750">
              <a:buFont typeface="Wingdings" panose="05000000000000000000" pitchFamily="2" charset="2"/>
              <a:buChar char="§"/>
            </a:pPr>
            <a:r>
              <a:rPr lang="fr-FR" dirty="0"/>
              <a:t>Étamines dépassant peu la gorge</a:t>
            </a:r>
          </a:p>
        </p:txBody>
      </p:sp>
      <p:sp>
        <p:nvSpPr>
          <p:cNvPr id="6" name="ZoneTexte 5">
            <a:extLst>
              <a:ext uri="{FF2B5EF4-FFF2-40B4-BE49-F238E27FC236}">
                <a16:creationId xmlns:a16="http://schemas.microsoft.com/office/drawing/2014/main" id="{0276C4B8-8090-4A27-814E-E83CA89259C3}"/>
              </a:ext>
            </a:extLst>
          </p:cNvPr>
          <p:cNvSpPr txBox="1"/>
          <p:nvPr/>
        </p:nvSpPr>
        <p:spPr>
          <a:xfrm>
            <a:off x="1668701" y="330560"/>
            <a:ext cx="1447832" cy="338554"/>
          </a:xfrm>
          <a:prstGeom prst="rect">
            <a:avLst/>
          </a:prstGeom>
          <a:noFill/>
        </p:spPr>
        <p:txBody>
          <a:bodyPr wrap="none" rtlCol="0">
            <a:spAutoFit/>
          </a:bodyPr>
          <a:lstStyle/>
          <a:p>
            <a:r>
              <a:rPr lang="fr-FR" sz="1600" b="1" dirty="0" err="1">
                <a:solidFill>
                  <a:schemeClr val="tx1"/>
                </a:solidFill>
              </a:rPr>
              <a:t>Hyoscyamus</a:t>
            </a:r>
            <a:endParaRPr lang="fr-FR" sz="1600" b="1" dirty="0">
              <a:solidFill>
                <a:schemeClr val="tx1"/>
              </a:solidFill>
            </a:endParaRPr>
          </a:p>
        </p:txBody>
      </p:sp>
      <p:pic>
        <p:nvPicPr>
          <p:cNvPr id="4" name="Image 3">
            <a:extLst>
              <a:ext uri="{FF2B5EF4-FFF2-40B4-BE49-F238E27FC236}">
                <a16:creationId xmlns:a16="http://schemas.microsoft.com/office/drawing/2014/main" id="{813E1041-B333-4F25-9C89-2337F0EEAFD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1999" y="1"/>
            <a:ext cx="4572001" cy="2527564"/>
          </a:xfrm>
          <a:prstGeom prst="rect">
            <a:avLst/>
          </a:prstGeom>
        </p:spPr>
      </p:pic>
      <p:pic>
        <p:nvPicPr>
          <p:cNvPr id="8" name="Image 7">
            <a:extLst>
              <a:ext uri="{FF2B5EF4-FFF2-40B4-BE49-F238E27FC236}">
                <a16:creationId xmlns:a16="http://schemas.microsoft.com/office/drawing/2014/main" id="{9190D985-8B66-43C5-B0D9-9F0BBFFC213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0" y="2549165"/>
            <a:ext cx="2078966" cy="2594335"/>
          </a:xfrm>
          <a:prstGeom prst="rect">
            <a:avLst/>
          </a:prstGeom>
        </p:spPr>
      </p:pic>
      <p:sp>
        <p:nvSpPr>
          <p:cNvPr id="9" name="Rectangle 8">
            <a:extLst>
              <a:ext uri="{FF2B5EF4-FFF2-40B4-BE49-F238E27FC236}">
                <a16:creationId xmlns:a16="http://schemas.microsoft.com/office/drawing/2014/main" id="{E8F47D8E-5401-40D7-B1F2-919C47B3F353}"/>
              </a:ext>
            </a:extLst>
          </p:cNvPr>
          <p:cNvSpPr/>
          <p:nvPr/>
        </p:nvSpPr>
        <p:spPr>
          <a:xfrm>
            <a:off x="8160749" y="4928055"/>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niger</a:t>
            </a:r>
            <a:endParaRPr lang="fr-FR" sz="800" i="1" dirty="0">
              <a:solidFill>
                <a:schemeClr val="bg1"/>
              </a:solidFill>
            </a:endParaRPr>
          </a:p>
        </p:txBody>
      </p:sp>
      <p:sp>
        <p:nvSpPr>
          <p:cNvPr id="10" name="Rectangle 9">
            <a:extLst>
              <a:ext uri="{FF2B5EF4-FFF2-40B4-BE49-F238E27FC236}">
                <a16:creationId xmlns:a16="http://schemas.microsoft.com/office/drawing/2014/main" id="{DB11F401-75DA-4337-BB80-D7D2558900D5}"/>
              </a:ext>
            </a:extLst>
          </p:cNvPr>
          <p:cNvSpPr/>
          <p:nvPr/>
        </p:nvSpPr>
        <p:spPr>
          <a:xfrm>
            <a:off x="5611483" y="4928055"/>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albus</a:t>
            </a:r>
            <a:endParaRPr lang="fr-FR" sz="800" i="1" dirty="0">
              <a:solidFill>
                <a:schemeClr val="bg1"/>
              </a:solidFill>
            </a:endParaRPr>
          </a:p>
        </p:txBody>
      </p:sp>
      <p:sp>
        <p:nvSpPr>
          <p:cNvPr id="11" name="Rectangle 10">
            <a:extLst>
              <a:ext uri="{FF2B5EF4-FFF2-40B4-BE49-F238E27FC236}">
                <a16:creationId xmlns:a16="http://schemas.microsoft.com/office/drawing/2014/main" id="{74735FE4-F86E-4DB6-BDFD-B48025B2F8A9}"/>
              </a:ext>
            </a:extLst>
          </p:cNvPr>
          <p:cNvSpPr/>
          <p:nvPr/>
        </p:nvSpPr>
        <p:spPr>
          <a:xfrm>
            <a:off x="8160749" y="2264698"/>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albus</a:t>
            </a:r>
            <a:endParaRPr lang="fr-FR" sz="800" i="1" dirty="0">
              <a:solidFill>
                <a:schemeClr val="bg1"/>
              </a:solidFill>
            </a:endParaRPr>
          </a:p>
        </p:txBody>
      </p:sp>
    </p:spTree>
    <p:extLst>
      <p:ext uri="{BB962C8B-B14F-4D97-AF65-F5344CB8AC3E}">
        <p14:creationId xmlns:p14="http://schemas.microsoft.com/office/powerpoint/2010/main" val="29384831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579957" y="916274"/>
            <a:ext cx="3748962" cy="2462213"/>
          </a:xfrm>
          <a:prstGeom prst="rect">
            <a:avLst/>
          </a:prstGeom>
        </p:spPr>
        <p:txBody>
          <a:bodyPr wrap="square">
            <a:spAutoFit/>
          </a:bodyPr>
          <a:lstStyle/>
          <a:p>
            <a:r>
              <a:rPr lang="fr-FR" b="1" dirty="0"/>
              <a:t>4) Fruit</a:t>
            </a:r>
            <a:endParaRPr lang="fr-FR" i="1" dirty="0"/>
          </a:p>
          <a:p>
            <a:endParaRPr lang="fr-FR" sz="700" dirty="0"/>
          </a:p>
          <a:p>
            <a:r>
              <a:rPr lang="fr-FR" dirty="0"/>
              <a:t>Pyxide prenant la forme d’une marmite, renflée (</a:t>
            </a:r>
            <a:r>
              <a:rPr lang="fr-FR" i="1" dirty="0"/>
              <a:t>H. </a:t>
            </a:r>
            <a:r>
              <a:rPr lang="fr-FR" i="1" dirty="0" err="1"/>
              <a:t>niger</a:t>
            </a:r>
            <a:r>
              <a:rPr lang="fr-FR" dirty="0"/>
              <a:t>) ou pas (</a:t>
            </a:r>
            <a:r>
              <a:rPr lang="fr-FR" i="1" dirty="0"/>
              <a:t>H. </a:t>
            </a:r>
            <a:r>
              <a:rPr lang="fr-FR" i="1" dirty="0" err="1"/>
              <a:t>albus</a:t>
            </a:r>
            <a:r>
              <a:rPr lang="fr-FR" dirty="0"/>
              <a:t>) à la base. </a:t>
            </a:r>
          </a:p>
          <a:p>
            <a:endParaRPr lang="fr-FR" sz="700" dirty="0"/>
          </a:p>
          <a:p>
            <a:r>
              <a:rPr lang="fr-FR" dirty="0"/>
              <a:t>Il reste inclus dans le calice qui est accrescent et dont les dents deviennent spinescentes</a:t>
            </a:r>
          </a:p>
          <a:p>
            <a:endParaRPr lang="fr-FR" dirty="0"/>
          </a:p>
          <a:p>
            <a:endParaRPr lang="fr-FR" dirty="0"/>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02BF6486-F8EF-4793-B246-E30026C114D5}"/>
              </a:ext>
            </a:extLst>
          </p:cNvPr>
          <p:cNvSpPr txBox="1"/>
          <p:nvPr/>
        </p:nvSpPr>
        <p:spPr>
          <a:xfrm>
            <a:off x="1554401" y="330560"/>
            <a:ext cx="1447832" cy="338554"/>
          </a:xfrm>
          <a:prstGeom prst="rect">
            <a:avLst/>
          </a:prstGeom>
          <a:noFill/>
        </p:spPr>
        <p:txBody>
          <a:bodyPr wrap="none" rtlCol="0">
            <a:spAutoFit/>
          </a:bodyPr>
          <a:lstStyle/>
          <a:p>
            <a:r>
              <a:rPr lang="fr-FR" sz="1600" b="1" dirty="0" err="1">
                <a:solidFill>
                  <a:schemeClr val="tx1"/>
                </a:solidFill>
              </a:rPr>
              <a:t>Hyoscyamus</a:t>
            </a:r>
            <a:endParaRPr lang="fr-FR" sz="1600" b="1" dirty="0">
              <a:solidFill>
                <a:schemeClr val="tx1"/>
              </a:solidFill>
            </a:endParaRPr>
          </a:p>
        </p:txBody>
      </p:sp>
      <p:pic>
        <p:nvPicPr>
          <p:cNvPr id="3" name="Image 2">
            <a:extLst>
              <a:ext uri="{FF2B5EF4-FFF2-40B4-BE49-F238E27FC236}">
                <a16:creationId xmlns:a16="http://schemas.microsoft.com/office/drawing/2014/main" id="{A3037937-709D-4D5C-ADA2-6DA1731E00CB}"/>
              </a:ext>
            </a:extLst>
          </p:cNvPr>
          <p:cNvPicPr>
            <a:picLocks noChangeAspect="1"/>
          </p:cNvPicPr>
          <p:nvPr/>
        </p:nvPicPr>
        <p:blipFill>
          <a:blip r:embed="rId3"/>
          <a:stretch>
            <a:fillRect/>
          </a:stretch>
        </p:blipFill>
        <p:spPr>
          <a:xfrm>
            <a:off x="4572000" y="2400300"/>
            <a:ext cx="4572000" cy="2743200"/>
          </a:xfrm>
          <a:prstGeom prst="rect">
            <a:avLst/>
          </a:prstGeom>
        </p:spPr>
      </p:pic>
      <p:pic>
        <p:nvPicPr>
          <p:cNvPr id="7" name="Image 6">
            <a:extLst>
              <a:ext uri="{FF2B5EF4-FFF2-40B4-BE49-F238E27FC236}">
                <a16:creationId xmlns:a16="http://schemas.microsoft.com/office/drawing/2014/main" id="{A9B51BF5-659E-47A0-982F-3F7C5A8B925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572000" y="0"/>
            <a:ext cx="2073600" cy="2378767"/>
          </a:xfrm>
          <a:prstGeom prst="rect">
            <a:avLst/>
          </a:prstGeom>
        </p:spPr>
      </p:pic>
      <p:pic>
        <p:nvPicPr>
          <p:cNvPr id="9" name="Image 8">
            <a:extLst>
              <a:ext uri="{FF2B5EF4-FFF2-40B4-BE49-F238E27FC236}">
                <a16:creationId xmlns:a16="http://schemas.microsoft.com/office/drawing/2014/main" id="{03F05E65-301C-4B23-A2FA-39455FDE96C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48001" y="490826"/>
            <a:ext cx="2495999" cy="1871999"/>
          </a:xfrm>
          <a:prstGeom prst="rect">
            <a:avLst/>
          </a:prstGeom>
        </p:spPr>
      </p:pic>
      <p:sp>
        <p:nvSpPr>
          <p:cNvPr id="10" name="Rectangle 9">
            <a:extLst>
              <a:ext uri="{FF2B5EF4-FFF2-40B4-BE49-F238E27FC236}">
                <a16:creationId xmlns:a16="http://schemas.microsoft.com/office/drawing/2014/main" id="{038C692C-C58D-463A-BFC4-9EDB61BCDD72}"/>
              </a:ext>
            </a:extLst>
          </p:cNvPr>
          <p:cNvSpPr/>
          <p:nvPr/>
        </p:nvSpPr>
        <p:spPr>
          <a:xfrm>
            <a:off x="6645600" y="2147380"/>
            <a:ext cx="1108244" cy="215444"/>
          </a:xfrm>
          <a:prstGeom prst="rect">
            <a:avLst/>
          </a:prstGeom>
        </p:spPr>
        <p:txBody>
          <a:bodyPr wrap="square">
            <a:spAutoFit/>
          </a:bodyPr>
          <a:lstStyle/>
          <a:p>
            <a:r>
              <a:rPr lang="fr-FR" sz="800" i="1" dirty="0" err="1">
                <a:solidFill>
                  <a:schemeClr val="tx1"/>
                </a:solidFill>
              </a:rPr>
              <a:t>Hyosciamus</a:t>
            </a:r>
            <a:r>
              <a:rPr lang="fr-FR" sz="800" i="1" dirty="0">
                <a:solidFill>
                  <a:schemeClr val="tx1"/>
                </a:solidFill>
              </a:rPr>
              <a:t> </a:t>
            </a:r>
            <a:r>
              <a:rPr lang="fr-FR" sz="800" i="1" dirty="0" err="1">
                <a:solidFill>
                  <a:schemeClr val="tx1"/>
                </a:solidFill>
              </a:rPr>
              <a:t>albus</a:t>
            </a:r>
            <a:endParaRPr lang="fr-FR" sz="800" i="1" dirty="0">
              <a:solidFill>
                <a:schemeClr val="tx1"/>
              </a:solidFill>
            </a:endParaRPr>
          </a:p>
        </p:txBody>
      </p:sp>
      <p:sp>
        <p:nvSpPr>
          <p:cNvPr id="11" name="Rectangle 10">
            <a:extLst>
              <a:ext uri="{FF2B5EF4-FFF2-40B4-BE49-F238E27FC236}">
                <a16:creationId xmlns:a16="http://schemas.microsoft.com/office/drawing/2014/main" id="{A670702C-912A-4D9E-83D1-4477107C8FD7}"/>
              </a:ext>
            </a:extLst>
          </p:cNvPr>
          <p:cNvSpPr/>
          <p:nvPr/>
        </p:nvSpPr>
        <p:spPr>
          <a:xfrm>
            <a:off x="4652956" y="2147381"/>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albus</a:t>
            </a:r>
            <a:endParaRPr lang="fr-FR" sz="800" i="1" dirty="0">
              <a:solidFill>
                <a:schemeClr val="bg1"/>
              </a:solidFill>
            </a:endParaRPr>
          </a:p>
        </p:txBody>
      </p:sp>
      <p:sp>
        <p:nvSpPr>
          <p:cNvPr id="12" name="Rectangle 11">
            <a:extLst>
              <a:ext uri="{FF2B5EF4-FFF2-40B4-BE49-F238E27FC236}">
                <a16:creationId xmlns:a16="http://schemas.microsoft.com/office/drawing/2014/main" id="{F5BFF957-7500-4C29-B364-FB7CABA2829A}"/>
              </a:ext>
            </a:extLst>
          </p:cNvPr>
          <p:cNvSpPr/>
          <p:nvPr/>
        </p:nvSpPr>
        <p:spPr>
          <a:xfrm>
            <a:off x="4572000" y="4920268"/>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albus</a:t>
            </a:r>
            <a:endParaRPr lang="fr-FR" sz="800" i="1" dirty="0">
              <a:solidFill>
                <a:schemeClr val="bg1"/>
              </a:solidFill>
            </a:endParaRPr>
          </a:p>
        </p:txBody>
      </p:sp>
      <p:pic>
        <p:nvPicPr>
          <p:cNvPr id="16" name="Image 15">
            <a:extLst>
              <a:ext uri="{FF2B5EF4-FFF2-40B4-BE49-F238E27FC236}">
                <a16:creationId xmlns:a16="http://schemas.microsoft.com/office/drawing/2014/main" id="{01F4E712-3927-44D3-A315-8B2D1B19FAC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800" y="2635199"/>
            <a:ext cx="4572000" cy="2508301"/>
          </a:xfrm>
          <a:prstGeom prst="rect">
            <a:avLst/>
          </a:prstGeom>
        </p:spPr>
      </p:pic>
      <p:sp>
        <p:nvSpPr>
          <p:cNvPr id="17" name="Rectangle 16">
            <a:extLst>
              <a:ext uri="{FF2B5EF4-FFF2-40B4-BE49-F238E27FC236}">
                <a16:creationId xmlns:a16="http://schemas.microsoft.com/office/drawing/2014/main" id="{04A10140-FE16-4AB6-B6FF-729F6C06214A}"/>
              </a:ext>
            </a:extLst>
          </p:cNvPr>
          <p:cNvSpPr/>
          <p:nvPr/>
        </p:nvSpPr>
        <p:spPr>
          <a:xfrm>
            <a:off x="3406156" y="4920268"/>
            <a:ext cx="9930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niger</a:t>
            </a:r>
            <a:endParaRPr lang="fr-FR" sz="800" i="1" dirty="0">
              <a:solidFill>
                <a:schemeClr val="bg1"/>
              </a:solidFill>
            </a:endParaRPr>
          </a:p>
        </p:txBody>
      </p:sp>
    </p:spTree>
    <p:extLst>
      <p:ext uri="{BB962C8B-B14F-4D97-AF65-F5344CB8AC3E}">
        <p14:creationId xmlns:p14="http://schemas.microsoft.com/office/powerpoint/2010/main" val="405334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2964027" y="339215"/>
            <a:ext cx="3215945" cy="338554"/>
          </a:xfrm>
          <a:prstGeom prst="rect">
            <a:avLst/>
          </a:prstGeom>
          <a:noFill/>
        </p:spPr>
        <p:txBody>
          <a:bodyPr wrap="none" rtlCol="0">
            <a:spAutoFit/>
          </a:bodyPr>
          <a:lstStyle/>
          <a:p>
            <a:r>
              <a:rPr lang="fr-FR" sz="1600" b="1" dirty="0"/>
              <a:t>Les Solanacées dans le monde</a:t>
            </a:r>
          </a:p>
        </p:txBody>
      </p:sp>
      <p:sp>
        <p:nvSpPr>
          <p:cNvPr id="5" name="Rectangle 4">
            <a:extLst>
              <a:ext uri="{FF2B5EF4-FFF2-40B4-BE49-F238E27FC236}">
                <a16:creationId xmlns:a16="http://schemas.microsoft.com/office/drawing/2014/main" id="{FF568507-DA37-4E2C-AB72-EEC0811E0130}"/>
              </a:ext>
            </a:extLst>
          </p:cNvPr>
          <p:cNvSpPr/>
          <p:nvPr/>
        </p:nvSpPr>
        <p:spPr>
          <a:xfrm>
            <a:off x="478109" y="1071349"/>
            <a:ext cx="4346375" cy="2154436"/>
          </a:xfrm>
          <a:prstGeom prst="rect">
            <a:avLst/>
          </a:prstGeom>
        </p:spPr>
        <p:txBody>
          <a:bodyPr wrap="square">
            <a:spAutoFit/>
          </a:bodyPr>
          <a:lstStyle/>
          <a:p>
            <a:r>
              <a:rPr lang="fr-FR" b="1" dirty="0"/>
              <a:t>Dans le monde</a:t>
            </a:r>
            <a:r>
              <a:rPr lang="fr-FR" dirty="0"/>
              <a:t>, la famille des Solanacées compte :</a:t>
            </a:r>
          </a:p>
          <a:p>
            <a:endParaRPr lang="fr-FR" sz="600" dirty="0"/>
          </a:p>
          <a:p>
            <a:pPr marL="285750" indent="-285750">
              <a:buFont typeface="Wingdings" panose="05000000000000000000" pitchFamily="2" charset="2"/>
              <a:buChar char="§"/>
            </a:pPr>
            <a:r>
              <a:rPr lang="fr-FR" dirty="0"/>
              <a:t>102 genres</a:t>
            </a:r>
          </a:p>
          <a:p>
            <a:pPr marL="285750" indent="-285750">
              <a:buFont typeface="Wingdings" panose="05000000000000000000" pitchFamily="2" charset="2"/>
              <a:buChar char="§"/>
            </a:pPr>
            <a:r>
              <a:rPr lang="fr-FR" dirty="0"/>
              <a:t>environ 2500 espèces (dont les ¾ sont dans le genre </a:t>
            </a:r>
            <a:r>
              <a:rPr lang="fr-FR" i="1" dirty="0"/>
              <a:t>Solanum</a:t>
            </a:r>
            <a:r>
              <a:rPr lang="fr-FR" dirty="0"/>
              <a:t>)</a:t>
            </a:r>
          </a:p>
          <a:p>
            <a:endParaRPr lang="fr-FR" sz="800" dirty="0"/>
          </a:p>
          <a:p>
            <a:r>
              <a:rPr lang="fr-FR" dirty="0"/>
              <a:t>Elle est largement répandue sur la planète, à l’exception de l’Antarctique, mais connaît son optimum dans les régions tropicales, en particulier en Amérique centrale et du sud.</a:t>
            </a:r>
          </a:p>
          <a:p>
            <a:endParaRPr lang="fr-FR" sz="800" dirty="0"/>
          </a:p>
        </p:txBody>
      </p:sp>
      <p:sp>
        <p:nvSpPr>
          <p:cNvPr id="10" name="ZoneTexte 9">
            <a:extLst>
              <a:ext uri="{FF2B5EF4-FFF2-40B4-BE49-F238E27FC236}">
                <a16:creationId xmlns:a16="http://schemas.microsoft.com/office/drawing/2014/main" id="{0E93629D-3518-4391-B209-2836D66ED992}"/>
              </a:ext>
            </a:extLst>
          </p:cNvPr>
          <p:cNvSpPr txBox="1"/>
          <p:nvPr/>
        </p:nvSpPr>
        <p:spPr>
          <a:xfrm>
            <a:off x="5007155" y="1719575"/>
            <a:ext cx="3875966" cy="3170099"/>
          </a:xfrm>
          <a:prstGeom prst="rect">
            <a:avLst/>
          </a:prstGeom>
          <a:noFill/>
        </p:spPr>
        <p:txBody>
          <a:bodyPr wrap="square" rtlCol="0">
            <a:spAutoFit/>
          </a:bodyPr>
          <a:lstStyle/>
          <a:p>
            <a:r>
              <a:rPr lang="fr-FR" dirty="0"/>
              <a:t>Famille d'une grande importance économique :</a:t>
            </a:r>
          </a:p>
          <a:p>
            <a:endParaRPr lang="fr-FR" sz="800" dirty="0"/>
          </a:p>
          <a:p>
            <a:r>
              <a:rPr lang="fr-FR" b="1" dirty="0"/>
              <a:t>Cultures vivrières</a:t>
            </a:r>
          </a:p>
          <a:p>
            <a:pPr marL="285750" indent="-285750">
              <a:buFont typeface="Wingdings" panose="05000000000000000000" pitchFamily="2" charset="2"/>
              <a:buChar char="§"/>
            </a:pPr>
            <a:r>
              <a:rPr lang="fr-FR" dirty="0"/>
              <a:t>Tomate (</a:t>
            </a:r>
            <a:r>
              <a:rPr lang="fr-FR" i="1" dirty="0"/>
              <a:t>Lycopersicon </a:t>
            </a:r>
            <a:r>
              <a:rPr lang="fr-FR" i="1" dirty="0" err="1"/>
              <a:t>esculentum</a:t>
            </a:r>
            <a:r>
              <a:rPr lang="fr-FR" dirty="0"/>
              <a:t>)</a:t>
            </a:r>
          </a:p>
          <a:p>
            <a:pPr marL="285750" indent="-285750">
              <a:buFont typeface="Wingdings" panose="05000000000000000000" pitchFamily="2" charset="2"/>
              <a:buChar char="§"/>
            </a:pPr>
            <a:r>
              <a:rPr lang="fr-FR" dirty="0"/>
              <a:t>Pomme de terre (</a:t>
            </a:r>
            <a:r>
              <a:rPr lang="fr-FR" i="1" dirty="0"/>
              <a:t>Solanum </a:t>
            </a:r>
            <a:r>
              <a:rPr lang="fr-FR" i="1" dirty="0" err="1"/>
              <a:t>tuberosum</a:t>
            </a:r>
            <a:r>
              <a:rPr lang="fr-FR" dirty="0"/>
              <a:t>)</a:t>
            </a:r>
          </a:p>
          <a:p>
            <a:pPr marL="285750" indent="-285750">
              <a:buFont typeface="Wingdings" panose="05000000000000000000" pitchFamily="2" charset="2"/>
              <a:buChar char="§"/>
            </a:pPr>
            <a:r>
              <a:rPr lang="fr-FR" dirty="0"/>
              <a:t>Aubergine (</a:t>
            </a:r>
            <a:r>
              <a:rPr lang="fr-FR" i="1" dirty="0"/>
              <a:t>Solanum </a:t>
            </a:r>
            <a:r>
              <a:rPr lang="fr-FR" i="1" dirty="0" err="1"/>
              <a:t>melongena</a:t>
            </a:r>
            <a:r>
              <a:rPr lang="fr-FR" dirty="0"/>
              <a:t>)</a:t>
            </a:r>
          </a:p>
          <a:p>
            <a:pPr marL="285750" indent="-285750">
              <a:buFont typeface="Wingdings" panose="05000000000000000000" pitchFamily="2" charset="2"/>
              <a:buChar char="§"/>
            </a:pPr>
            <a:r>
              <a:rPr lang="fr-FR" dirty="0"/>
              <a:t>Piment et poivron (</a:t>
            </a:r>
            <a:r>
              <a:rPr lang="fr-FR" i="1" dirty="0" err="1"/>
              <a:t>Capsicum</a:t>
            </a:r>
            <a:r>
              <a:rPr lang="fr-FR" dirty="0"/>
              <a:t>)</a:t>
            </a:r>
          </a:p>
          <a:p>
            <a:pPr marL="285750" indent="-285750">
              <a:buFont typeface="Wingdings" panose="05000000000000000000" pitchFamily="2" charset="2"/>
              <a:buChar char="§"/>
            </a:pPr>
            <a:endParaRPr lang="fr-FR" sz="800" dirty="0"/>
          </a:p>
          <a:p>
            <a:r>
              <a:rPr lang="fr-FR" b="1" dirty="0"/>
              <a:t>Industrie pharmaceutique</a:t>
            </a:r>
          </a:p>
          <a:p>
            <a:r>
              <a:rPr lang="fr-FR" dirty="0" err="1"/>
              <a:t>Belladonne</a:t>
            </a:r>
            <a:r>
              <a:rPr lang="fr-FR" dirty="0"/>
              <a:t> (</a:t>
            </a:r>
            <a:r>
              <a:rPr lang="fr-FR" i="1" dirty="0"/>
              <a:t>Atropa </a:t>
            </a:r>
            <a:r>
              <a:rPr lang="fr-FR" i="1" dirty="0" err="1"/>
              <a:t>belladonna</a:t>
            </a:r>
            <a:r>
              <a:rPr lang="fr-FR" dirty="0"/>
              <a:t>), Jusquiame (</a:t>
            </a:r>
            <a:r>
              <a:rPr lang="fr-FR" i="1" dirty="0" err="1"/>
              <a:t>Hyosciamus</a:t>
            </a:r>
            <a:r>
              <a:rPr lang="fr-FR" i="1" dirty="0"/>
              <a:t> </a:t>
            </a:r>
            <a:r>
              <a:rPr lang="fr-FR" i="1" dirty="0" err="1"/>
              <a:t>niger</a:t>
            </a:r>
            <a:r>
              <a:rPr lang="fr-FR" dirty="0"/>
              <a:t>), Datura (</a:t>
            </a:r>
            <a:r>
              <a:rPr lang="fr-FR" i="1" dirty="0"/>
              <a:t>Datura</a:t>
            </a:r>
            <a:r>
              <a:rPr lang="fr-FR" dirty="0"/>
              <a:t>)…</a:t>
            </a:r>
          </a:p>
          <a:p>
            <a:pPr marL="285750" indent="-285750">
              <a:buFont typeface="Wingdings" panose="05000000000000000000" pitchFamily="2" charset="2"/>
              <a:buChar char="§"/>
            </a:pPr>
            <a:endParaRPr lang="fr-FR" sz="800" dirty="0"/>
          </a:p>
          <a:p>
            <a:r>
              <a:rPr lang="fr-FR" b="1" dirty="0"/>
              <a:t>Production de tabac </a:t>
            </a:r>
            <a:r>
              <a:rPr lang="fr-FR" dirty="0"/>
              <a:t>(</a:t>
            </a:r>
            <a:r>
              <a:rPr lang="fr-FR" i="1" dirty="0"/>
              <a:t>Nicotiana tabacum</a:t>
            </a:r>
            <a:r>
              <a:rPr lang="fr-FR" dirty="0"/>
              <a:t>)</a:t>
            </a:r>
          </a:p>
          <a:p>
            <a:pPr marL="285750" indent="-285750">
              <a:buFont typeface="Wingdings" panose="05000000000000000000" pitchFamily="2" charset="2"/>
              <a:buChar char="§"/>
            </a:pPr>
            <a:endParaRPr lang="fr-FR" sz="800" dirty="0"/>
          </a:p>
          <a:p>
            <a:r>
              <a:rPr lang="fr-FR" b="1" dirty="0"/>
              <a:t>Plantes ornementales</a:t>
            </a:r>
          </a:p>
          <a:p>
            <a:r>
              <a:rPr lang="fr-FR" dirty="0" err="1"/>
              <a:t>Petunia</a:t>
            </a:r>
            <a:r>
              <a:rPr lang="fr-FR" i="1" dirty="0"/>
              <a:t> (</a:t>
            </a:r>
            <a:r>
              <a:rPr lang="fr-FR" i="1" dirty="0" err="1"/>
              <a:t>Petunia</a:t>
            </a:r>
            <a:r>
              <a:rPr lang="fr-FR" i="1" dirty="0"/>
              <a:t>), </a:t>
            </a:r>
            <a:r>
              <a:rPr lang="fr-FR" dirty="0"/>
              <a:t>Physalis </a:t>
            </a:r>
            <a:r>
              <a:rPr lang="fr-FR" i="1" dirty="0"/>
              <a:t>(Physalis)</a:t>
            </a:r>
            <a:r>
              <a:rPr lang="fr-FR" dirty="0"/>
              <a:t>…</a:t>
            </a:r>
          </a:p>
        </p:txBody>
      </p:sp>
      <p:pic>
        <p:nvPicPr>
          <p:cNvPr id="2" name="Image 1">
            <a:extLst>
              <a:ext uri="{FF2B5EF4-FFF2-40B4-BE49-F238E27FC236}">
                <a16:creationId xmlns:a16="http://schemas.microsoft.com/office/drawing/2014/main" id="{793F1683-522D-4B84-B2EF-21E56573A7AE}"/>
              </a:ext>
            </a:extLst>
          </p:cNvPr>
          <p:cNvPicPr>
            <a:picLocks noChangeAspect="1"/>
          </p:cNvPicPr>
          <p:nvPr/>
        </p:nvPicPr>
        <p:blipFill>
          <a:blip r:embed="rId3"/>
          <a:stretch>
            <a:fillRect/>
          </a:stretch>
        </p:blipFill>
        <p:spPr>
          <a:xfrm>
            <a:off x="613013" y="3100601"/>
            <a:ext cx="3733800" cy="1943100"/>
          </a:xfrm>
          <a:prstGeom prst="rect">
            <a:avLst/>
          </a:prstGeom>
        </p:spPr>
      </p:pic>
      <p:sp>
        <p:nvSpPr>
          <p:cNvPr id="3" name="Rectangle 2">
            <a:extLst>
              <a:ext uri="{FF2B5EF4-FFF2-40B4-BE49-F238E27FC236}">
                <a16:creationId xmlns:a16="http://schemas.microsoft.com/office/drawing/2014/main" id="{BB372A74-F35E-4CB2-81CB-BCF28C5EBF40}"/>
              </a:ext>
            </a:extLst>
          </p:cNvPr>
          <p:cNvSpPr/>
          <p:nvPr/>
        </p:nvSpPr>
        <p:spPr>
          <a:xfrm>
            <a:off x="5007155" y="1071349"/>
            <a:ext cx="4572000" cy="523220"/>
          </a:xfrm>
          <a:prstGeom prst="rect">
            <a:avLst/>
          </a:prstGeom>
        </p:spPr>
        <p:txBody>
          <a:bodyPr>
            <a:spAutoFit/>
          </a:bodyPr>
          <a:lstStyle/>
          <a:p>
            <a:r>
              <a:rPr lang="fr-FR" b="1" dirty="0"/>
              <a:t>En Europe</a:t>
            </a:r>
            <a:r>
              <a:rPr lang="fr-FR" dirty="0"/>
              <a:t>, seulement 4 genres et 10 espèces indigènes</a:t>
            </a:r>
          </a:p>
        </p:txBody>
      </p:sp>
    </p:spTree>
    <p:extLst>
      <p:ext uri="{BB962C8B-B14F-4D97-AF65-F5344CB8AC3E}">
        <p14:creationId xmlns:p14="http://schemas.microsoft.com/office/powerpoint/2010/main" val="1355786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578265" y="807543"/>
            <a:ext cx="3555243" cy="2169825"/>
          </a:xfrm>
          <a:prstGeom prst="rect">
            <a:avLst/>
          </a:prstGeom>
        </p:spPr>
        <p:txBody>
          <a:bodyPr wrap="square">
            <a:spAutoFit/>
          </a:bodyPr>
          <a:lstStyle/>
          <a:p>
            <a:r>
              <a:rPr lang="fr-FR" b="1" dirty="0"/>
              <a:t>1) Milieu de vie</a:t>
            </a:r>
            <a:endParaRPr lang="fr-FR" i="1" dirty="0"/>
          </a:p>
          <a:p>
            <a:endParaRPr lang="fr-FR" sz="800" dirty="0"/>
          </a:p>
          <a:p>
            <a:r>
              <a:rPr lang="fr-FR" dirty="0"/>
              <a:t>Petit genre ouest-européen à himalayen : 12 espèces dans le monde </a:t>
            </a:r>
          </a:p>
          <a:p>
            <a:endParaRPr lang="fr-FR" sz="700" dirty="0"/>
          </a:p>
          <a:p>
            <a:r>
              <a:rPr lang="fr-FR" dirty="0"/>
              <a:t>1 seule espèce en France : </a:t>
            </a:r>
            <a:r>
              <a:rPr lang="fr-FR" i="1" dirty="0"/>
              <a:t>A. </a:t>
            </a:r>
            <a:r>
              <a:rPr lang="fr-FR" i="1" dirty="0" err="1"/>
              <a:t>belladonna</a:t>
            </a:r>
            <a:endParaRPr lang="fr-FR" dirty="0"/>
          </a:p>
          <a:p>
            <a:endParaRPr lang="fr-FR" sz="700" dirty="0"/>
          </a:p>
          <a:p>
            <a:r>
              <a:rPr lang="fr-FR" dirty="0"/>
              <a:t>Forêts montagnardes et clairières de bois humides sur sol calcaire, décombres</a:t>
            </a:r>
          </a:p>
          <a:p>
            <a:endParaRPr lang="fr-FR" dirty="0"/>
          </a:p>
          <a:p>
            <a:endParaRPr lang="fr-FR" dirty="0"/>
          </a:p>
        </p:txBody>
      </p:sp>
      <p:sp>
        <p:nvSpPr>
          <p:cNvPr id="4" name="ZoneTexte 3">
            <a:extLst>
              <a:ext uri="{FF2B5EF4-FFF2-40B4-BE49-F238E27FC236}">
                <a16:creationId xmlns:a16="http://schemas.microsoft.com/office/drawing/2014/main" id="{1051D3EE-B34A-45F1-B143-E9357CDAF742}"/>
              </a:ext>
            </a:extLst>
          </p:cNvPr>
          <p:cNvSpPr txBox="1"/>
          <p:nvPr/>
        </p:nvSpPr>
        <p:spPr>
          <a:xfrm>
            <a:off x="1744901" y="330560"/>
            <a:ext cx="1074333" cy="338554"/>
          </a:xfrm>
          <a:prstGeom prst="rect">
            <a:avLst/>
          </a:prstGeom>
          <a:noFill/>
        </p:spPr>
        <p:txBody>
          <a:bodyPr wrap="none" rtlCol="0">
            <a:spAutoFit/>
          </a:bodyPr>
          <a:lstStyle/>
          <a:p>
            <a:r>
              <a:rPr lang="fr-FR" sz="1600" b="1" dirty="0">
                <a:solidFill>
                  <a:srgbClr val="FF0000"/>
                </a:solidFill>
              </a:rPr>
              <a:t>8. Atropa</a:t>
            </a:r>
          </a:p>
        </p:txBody>
      </p:sp>
      <p:pic>
        <p:nvPicPr>
          <p:cNvPr id="7" name="Image 6">
            <a:extLst>
              <a:ext uri="{FF2B5EF4-FFF2-40B4-BE49-F238E27FC236}">
                <a16:creationId xmlns:a16="http://schemas.microsoft.com/office/drawing/2014/main" id="{E5730149-4BE1-45F0-9CC6-B927BAC79435}"/>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441465" y="2668510"/>
            <a:ext cx="3993735" cy="2474990"/>
          </a:xfrm>
          <a:prstGeom prst="rect">
            <a:avLst/>
          </a:prstGeom>
        </p:spPr>
      </p:pic>
      <p:sp>
        <p:nvSpPr>
          <p:cNvPr id="8" name="Rectangle 7">
            <a:extLst>
              <a:ext uri="{FF2B5EF4-FFF2-40B4-BE49-F238E27FC236}">
                <a16:creationId xmlns:a16="http://schemas.microsoft.com/office/drawing/2014/main" id="{D70F05FB-35AB-416A-8596-A0D9DC3711E6}"/>
              </a:ext>
            </a:extLst>
          </p:cNvPr>
          <p:cNvSpPr/>
          <p:nvPr/>
        </p:nvSpPr>
        <p:spPr>
          <a:xfrm>
            <a:off x="5287828" y="4928056"/>
            <a:ext cx="1108244" cy="215444"/>
          </a:xfrm>
          <a:prstGeom prst="rect">
            <a:avLst/>
          </a:prstGeom>
        </p:spPr>
        <p:txBody>
          <a:bodyPr wrap="square">
            <a:spAutoFit/>
          </a:bodyPr>
          <a:lstStyle/>
          <a:p>
            <a:r>
              <a:rPr lang="fr-FR" sz="800" i="1" dirty="0">
                <a:solidFill>
                  <a:schemeClr val="bg1"/>
                </a:solidFill>
              </a:rPr>
              <a:t>Atropa </a:t>
            </a:r>
            <a:r>
              <a:rPr lang="fr-FR" sz="800" i="1" dirty="0" err="1">
                <a:solidFill>
                  <a:schemeClr val="bg1"/>
                </a:solidFill>
              </a:rPr>
              <a:t>belladonna</a:t>
            </a:r>
            <a:endParaRPr lang="fr-FR" sz="800" i="1" dirty="0">
              <a:solidFill>
                <a:schemeClr val="bg1"/>
              </a:solidFill>
            </a:endParaRPr>
          </a:p>
        </p:txBody>
      </p:sp>
      <p:pic>
        <p:nvPicPr>
          <p:cNvPr id="10" name="Image 9">
            <a:extLst>
              <a:ext uri="{FF2B5EF4-FFF2-40B4-BE49-F238E27FC236}">
                <a16:creationId xmlns:a16="http://schemas.microsoft.com/office/drawing/2014/main" id="{4A649A24-A14F-45AF-9179-0B8816D1329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73600" y="0"/>
            <a:ext cx="4370400" cy="5143500"/>
          </a:xfrm>
          <a:prstGeom prst="rect">
            <a:avLst/>
          </a:prstGeom>
        </p:spPr>
      </p:pic>
    </p:spTree>
    <p:extLst>
      <p:ext uri="{BB962C8B-B14F-4D97-AF65-F5344CB8AC3E}">
        <p14:creationId xmlns:p14="http://schemas.microsoft.com/office/powerpoint/2010/main" val="31409043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6097" y="1308919"/>
            <a:ext cx="2895703" cy="3385542"/>
          </a:xfrm>
          <a:prstGeom prst="rect">
            <a:avLst/>
          </a:prstGeom>
        </p:spPr>
        <p:txBody>
          <a:bodyPr wrap="square">
            <a:spAutoFit/>
          </a:bodyPr>
          <a:lstStyle/>
          <a:p>
            <a:r>
              <a:rPr lang="fr-FR" b="1" dirty="0"/>
              <a:t>2) Appareil végétatif</a:t>
            </a:r>
            <a:endParaRPr lang="fr-FR" i="1" dirty="0"/>
          </a:p>
          <a:p>
            <a:endParaRPr lang="fr-FR" dirty="0"/>
          </a:p>
          <a:p>
            <a:pPr marL="285750" lvl="0" indent="-285750">
              <a:buFont typeface="Wingdings" panose="05000000000000000000" pitchFamily="2" charset="2"/>
              <a:buChar char="§"/>
            </a:pPr>
            <a:r>
              <a:rPr lang="fr-FR" dirty="0"/>
              <a:t>Grande plante vivace pouvant atteindre 1,5 à 2 m, ramifiée en parasol</a:t>
            </a:r>
          </a:p>
          <a:p>
            <a:pPr marL="285750" lvl="0" indent="-285750">
              <a:buFont typeface="Wingdings" panose="05000000000000000000" pitchFamily="2" charset="2"/>
              <a:buChar char="§"/>
            </a:pPr>
            <a:endParaRPr lang="fr-FR" sz="1000" dirty="0"/>
          </a:p>
          <a:p>
            <a:pPr marL="285750" lvl="0" indent="-285750">
              <a:buFont typeface="Wingdings" panose="05000000000000000000" pitchFamily="2" charset="2"/>
              <a:buChar char="§"/>
            </a:pPr>
            <a:r>
              <a:rPr lang="fr-FR" dirty="0"/>
              <a:t>Grandes feuilles alternes entières, ovales pointues, pétiolées, nervées</a:t>
            </a:r>
          </a:p>
          <a:p>
            <a:pPr marL="285750" lvl="0" indent="-285750">
              <a:buFont typeface="Wingdings" panose="05000000000000000000" pitchFamily="2" charset="2"/>
              <a:buChar char="§"/>
            </a:pPr>
            <a:endParaRPr lang="fr-FR" sz="1000" dirty="0"/>
          </a:p>
          <a:p>
            <a:pPr marL="285750" lvl="0" indent="-285750">
              <a:buFont typeface="Wingdings" panose="05000000000000000000" pitchFamily="2" charset="2"/>
              <a:buChar char="§"/>
            </a:pPr>
            <a:r>
              <a:rPr lang="fr-FR" dirty="0"/>
              <a:t>Plante finement pubescente</a:t>
            </a:r>
          </a:p>
          <a:p>
            <a:pPr marL="285750" lvl="0" indent="-285750">
              <a:buFont typeface="Wingdings" panose="05000000000000000000" pitchFamily="2" charset="2"/>
              <a:buChar char="§"/>
            </a:pPr>
            <a:endParaRPr lang="fr-FR" sz="1000" dirty="0"/>
          </a:p>
          <a:p>
            <a:pPr marL="285750" lvl="0" indent="-285750">
              <a:buFont typeface="Wingdings" panose="05000000000000000000" pitchFamily="2" charset="2"/>
              <a:buChar char="§"/>
            </a:pPr>
            <a:r>
              <a:rPr lang="fr-FR" dirty="0"/>
              <a:t>Odeur fétide</a:t>
            </a:r>
          </a:p>
          <a:p>
            <a:endParaRPr lang="fr-FR" dirty="0"/>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92FFA0CD-A162-4C3C-BB1A-44C7E0FAECDA}"/>
              </a:ext>
            </a:extLst>
          </p:cNvPr>
          <p:cNvSpPr txBox="1"/>
          <p:nvPr/>
        </p:nvSpPr>
        <p:spPr>
          <a:xfrm>
            <a:off x="1638221" y="330560"/>
            <a:ext cx="845103" cy="338554"/>
          </a:xfrm>
          <a:prstGeom prst="rect">
            <a:avLst/>
          </a:prstGeom>
          <a:noFill/>
        </p:spPr>
        <p:txBody>
          <a:bodyPr wrap="none" rtlCol="0">
            <a:spAutoFit/>
          </a:bodyPr>
          <a:lstStyle/>
          <a:p>
            <a:r>
              <a:rPr lang="fr-FR" sz="1600" b="1" dirty="0">
                <a:solidFill>
                  <a:schemeClr val="tx1"/>
                </a:solidFill>
              </a:rPr>
              <a:t>Atropa</a:t>
            </a:r>
          </a:p>
        </p:txBody>
      </p:sp>
      <p:pic>
        <p:nvPicPr>
          <p:cNvPr id="11" name="Image 10">
            <a:extLst>
              <a:ext uri="{FF2B5EF4-FFF2-40B4-BE49-F238E27FC236}">
                <a16:creationId xmlns:a16="http://schemas.microsoft.com/office/drawing/2014/main" id="{200E00C5-CB06-4C5F-933E-6573E997CF3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82820" y="0"/>
            <a:ext cx="2561179" cy="2617839"/>
          </a:xfrm>
          <a:prstGeom prst="rect">
            <a:avLst/>
          </a:prstGeom>
        </p:spPr>
      </p:pic>
      <p:pic>
        <p:nvPicPr>
          <p:cNvPr id="13" name="Image 12">
            <a:extLst>
              <a:ext uri="{FF2B5EF4-FFF2-40B4-BE49-F238E27FC236}">
                <a16:creationId xmlns:a16="http://schemas.microsoft.com/office/drawing/2014/main" id="{5CD78BE2-649F-4636-AF04-6C83F814859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070554" y="2647335"/>
            <a:ext cx="2482769" cy="2496165"/>
          </a:xfrm>
          <a:prstGeom prst="rect">
            <a:avLst/>
          </a:prstGeom>
        </p:spPr>
      </p:pic>
      <p:pic>
        <p:nvPicPr>
          <p:cNvPr id="15" name="Image 14">
            <a:extLst>
              <a:ext uri="{FF2B5EF4-FFF2-40B4-BE49-F238E27FC236}">
                <a16:creationId xmlns:a16="http://schemas.microsoft.com/office/drawing/2014/main" id="{5B8F4104-3D7A-45F9-BF60-7076FB2788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582820" y="2647335"/>
            <a:ext cx="2561180" cy="2496165"/>
          </a:xfrm>
          <a:prstGeom prst="rect">
            <a:avLst/>
          </a:prstGeom>
        </p:spPr>
      </p:pic>
      <p:pic>
        <p:nvPicPr>
          <p:cNvPr id="17" name="Image 16">
            <a:extLst>
              <a:ext uri="{FF2B5EF4-FFF2-40B4-BE49-F238E27FC236}">
                <a16:creationId xmlns:a16="http://schemas.microsoft.com/office/drawing/2014/main" id="{98CBEEC2-854A-4D0F-B8C7-1215266C4E8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87"/>
          <a:stretch/>
        </p:blipFill>
        <p:spPr>
          <a:xfrm>
            <a:off x="4070554" y="0"/>
            <a:ext cx="2482769" cy="2617838"/>
          </a:xfrm>
          <a:prstGeom prst="rect">
            <a:avLst/>
          </a:prstGeom>
        </p:spPr>
      </p:pic>
    </p:spTree>
    <p:extLst>
      <p:ext uri="{BB962C8B-B14F-4D97-AF65-F5344CB8AC3E}">
        <p14:creationId xmlns:p14="http://schemas.microsoft.com/office/powerpoint/2010/main" val="34698395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94893" y="984524"/>
            <a:ext cx="3288161" cy="4293483"/>
          </a:xfrm>
          <a:prstGeom prst="rect">
            <a:avLst/>
          </a:prstGeom>
        </p:spPr>
        <p:txBody>
          <a:bodyPr wrap="square">
            <a:spAutoFit/>
          </a:bodyPr>
          <a:lstStyle/>
          <a:p>
            <a:r>
              <a:rPr lang="fr-FR" b="1" dirty="0"/>
              <a:t>3) Fleur</a:t>
            </a:r>
            <a:endParaRPr lang="fr-FR" i="1" dirty="0"/>
          </a:p>
          <a:p>
            <a:endParaRPr lang="fr-FR" dirty="0"/>
          </a:p>
          <a:p>
            <a:pPr marL="285750" indent="-285750">
              <a:buFont typeface="Wingdings" panose="05000000000000000000" pitchFamily="2" charset="2"/>
              <a:buChar char="§"/>
            </a:pPr>
            <a:r>
              <a:rPr lang="fr-FR" dirty="0"/>
              <a:t>Fleurs hermaphrodites en cymes unipares sur des pédoncules courts et réfléchis à l’aisselle de 2 bractées</a:t>
            </a:r>
          </a:p>
          <a:p>
            <a:pPr marL="171450" indent="-1714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Calice pubescent, divisé jusqu'aux 2/3 en 5 lobes ovales-acuminés, peu accrescents, d'abord en cloche puis étalé en étoile sous le fruit </a:t>
            </a:r>
          </a:p>
          <a:p>
            <a:pPr marL="171450" indent="-1714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Corolle campanulée, pubérulente, brun-rougeâtre, à lobes courts, jusqu’à 20 à 30 mm</a:t>
            </a:r>
          </a:p>
          <a:p>
            <a:pPr marL="171450" lvl="0" indent="-171450">
              <a:buFont typeface="Wingdings" panose="05000000000000000000" pitchFamily="2" charset="2"/>
              <a:buChar char="§"/>
            </a:pPr>
            <a:endParaRPr lang="fr-FR" sz="700" dirty="0"/>
          </a:p>
          <a:p>
            <a:pPr marL="285750" lvl="0" indent="-285750">
              <a:buFont typeface="Wingdings" panose="05000000000000000000" pitchFamily="2" charset="2"/>
              <a:buChar char="§"/>
            </a:pPr>
            <a:r>
              <a:rPr lang="fr-FR" dirty="0"/>
              <a:t>Étamines à anthères non conniventes</a:t>
            </a:r>
          </a:p>
          <a:p>
            <a:endParaRPr lang="fr-FR" dirty="0"/>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A009EE9E-2FD4-4915-BB3B-BF8D013885FA}"/>
              </a:ext>
            </a:extLst>
          </p:cNvPr>
          <p:cNvSpPr txBox="1"/>
          <p:nvPr/>
        </p:nvSpPr>
        <p:spPr>
          <a:xfrm>
            <a:off x="1744901" y="330560"/>
            <a:ext cx="845103" cy="338554"/>
          </a:xfrm>
          <a:prstGeom prst="rect">
            <a:avLst/>
          </a:prstGeom>
          <a:noFill/>
        </p:spPr>
        <p:txBody>
          <a:bodyPr wrap="none" rtlCol="0">
            <a:spAutoFit/>
          </a:bodyPr>
          <a:lstStyle/>
          <a:p>
            <a:r>
              <a:rPr lang="fr-FR" sz="1600" b="1" dirty="0">
                <a:solidFill>
                  <a:schemeClr val="tx1"/>
                </a:solidFill>
              </a:rPr>
              <a:t>Atropa</a:t>
            </a:r>
          </a:p>
        </p:txBody>
      </p:sp>
      <p:pic>
        <p:nvPicPr>
          <p:cNvPr id="7" name="Image 6">
            <a:extLst>
              <a:ext uri="{FF2B5EF4-FFF2-40B4-BE49-F238E27FC236}">
                <a16:creationId xmlns:a16="http://schemas.microsoft.com/office/drawing/2014/main" id="{A48C0DF8-EE0C-4330-9E0D-E96FC848A1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61002" y="0"/>
            <a:ext cx="2272871" cy="2571750"/>
          </a:xfrm>
          <a:prstGeom prst="rect">
            <a:avLst/>
          </a:prstGeom>
        </p:spPr>
      </p:pic>
      <p:pic>
        <p:nvPicPr>
          <p:cNvPr id="9" name="Image 8">
            <a:extLst>
              <a:ext uri="{FF2B5EF4-FFF2-40B4-BE49-F238E27FC236}">
                <a16:creationId xmlns:a16="http://schemas.microsoft.com/office/drawing/2014/main" id="{7A7951E6-9AF7-4AB5-9542-AD4ACB02B4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1128" y="0"/>
            <a:ext cx="2272871" cy="2571750"/>
          </a:xfrm>
          <a:prstGeom prst="rect">
            <a:avLst/>
          </a:prstGeom>
        </p:spPr>
      </p:pic>
      <p:pic>
        <p:nvPicPr>
          <p:cNvPr id="11" name="Image 10">
            <a:extLst>
              <a:ext uri="{FF2B5EF4-FFF2-40B4-BE49-F238E27FC236}">
                <a16:creationId xmlns:a16="http://schemas.microsoft.com/office/drawing/2014/main" id="{40426720-DE0E-4120-AD01-BF821D85A0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1999" y="2603785"/>
            <a:ext cx="2261873" cy="2539715"/>
          </a:xfrm>
          <a:prstGeom prst="rect">
            <a:avLst/>
          </a:prstGeom>
        </p:spPr>
      </p:pic>
      <p:pic>
        <p:nvPicPr>
          <p:cNvPr id="15" name="Image 14">
            <a:extLst>
              <a:ext uri="{FF2B5EF4-FFF2-40B4-BE49-F238E27FC236}">
                <a16:creationId xmlns:a16="http://schemas.microsoft.com/office/drawing/2014/main" id="{66BE95AD-A9F7-4480-9135-CC9A11327718}"/>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6737707" y="2737209"/>
            <a:ext cx="2539714" cy="2272872"/>
          </a:xfrm>
          <a:prstGeom prst="rect">
            <a:avLst/>
          </a:prstGeom>
        </p:spPr>
      </p:pic>
    </p:spTree>
    <p:extLst>
      <p:ext uri="{BB962C8B-B14F-4D97-AF65-F5344CB8AC3E}">
        <p14:creationId xmlns:p14="http://schemas.microsoft.com/office/powerpoint/2010/main" val="4274010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748929" y="1021395"/>
            <a:ext cx="3168548" cy="2154436"/>
          </a:xfrm>
          <a:prstGeom prst="rect">
            <a:avLst/>
          </a:prstGeom>
        </p:spPr>
        <p:txBody>
          <a:bodyPr wrap="square">
            <a:spAutoFit/>
          </a:bodyPr>
          <a:lstStyle/>
          <a:p>
            <a:r>
              <a:rPr lang="fr-FR" b="1" dirty="0"/>
              <a:t>4) Fruit</a:t>
            </a:r>
            <a:endParaRPr lang="fr-FR" i="1" dirty="0"/>
          </a:p>
          <a:p>
            <a:endParaRPr lang="fr-FR" sz="1050" dirty="0"/>
          </a:p>
          <a:p>
            <a:pPr lvl="0"/>
            <a:r>
              <a:rPr lang="fr-FR" dirty="0"/>
              <a:t>Baie à 2 loges, globuleuse, noire et luisante, entourée d’un calice accrescent et étalé en étoile</a:t>
            </a:r>
          </a:p>
          <a:p>
            <a:pPr lvl="0"/>
            <a:endParaRPr lang="fr-FR" sz="800" dirty="0"/>
          </a:p>
          <a:p>
            <a:pPr lvl="0"/>
            <a:r>
              <a:rPr lang="fr-FR" dirty="0"/>
              <a:t>Fruit très toxique</a:t>
            </a:r>
          </a:p>
          <a:p>
            <a:endParaRPr lang="fr-FR" dirty="0"/>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4DE1AD8D-6542-4118-A3E0-ECF5229A0BA7}"/>
              </a:ext>
            </a:extLst>
          </p:cNvPr>
          <p:cNvSpPr txBox="1"/>
          <p:nvPr/>
        </p:nvSpPr>
        <p:spPr>
          <a:xfrm>
            <a:off x="1744901" y="330560"/>
            <a:ext cx="845103" cy="338554"/>
          </a:xfrm>
          <a:prstGeom prst="rect">
            <a:avLst/>
          </a:prstGeom>
          <a:noFill/>
        </p:spPr>
        <p:txBody>
          <a:bodyPr wrap="none" rtlCol="0">
            <a:spAutoFit/>
          </a:bodyPr>
          <a:lstStyle/>
          <a:p>
            <a:r>
              <a:rPr lang="fr-FR" sz="1600" b="1" dirty="0">
                <a:solidFill>
                  <a:schemeClr val="tx1"/>
                </a:solidFill>
              </a:rPr>
              <a:t>Atropa</a:t>
            </a:r>
          </a:p>
        </p:txBody>
      </p:sp>
      <p:pic>
        <p:nvPicPr>
          <p:cNvPr id="3" name="Image 2">
            <a:extLst>
              <a:ext uri="{FF2B5EF4-FFF2-40B4-BE49-F238E27FC236}">
                <a16:creationId xmlns:a16="http://schemas.microsoft.com/office/drawing/2014/main" id="{3A6014DA-7B9E-49D4-9992-6336B639B98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72897" y="2690431"/>
            <a:ext cx="2411361" cy="2453068"/>
          </a:xfrm>
          <a:prstGeom prst="rect">
            <a:avLst/>
          </a:prstGeom>
        </p:spPr>
      </p:pic>
      <p:pic>
        <p:nvPicPr>
          <p:cNvPr id="7" name="Image 6">
            <a:extLst>
              <a:ext uri="{FF2B5EF4-FFF2-40B4-BE49-F238E27FC236}">
                <a16:creationId xmlns:a16="http://schemas.microsoft.com/office/drawing/2014/main" id="{8AED30A1-5B4C-4913-AF65-96EAD1BAF60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5400000">
            <a:off x="6750865" y="2750365"/>
            <a:ext cx="2453068" cy="2333202"/>
          </a:xfrm>
          <a:prstGeom prst="rect">
            <a:avLst/>
          </a:prstGeom>
        </p:spPr>
      </p:pic>
      <p:pic>
        <p:nvPicPr>
          <p:cNvPr id="9" name="Image 8">
            <a:extLst>
              <a:ext uri="{FF2B5EF4-FFF2-40B4-BE49-F238E27FC236}">
                <a16:creationId xmlns:a16="http://schemas.microsoft.com/office/drawing/2014/main" id="{1A844124-3B25-47AC-9460-BBEE09357B7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72898" y="0"/>
            <a:ext cx="4771102" cy="2660935"/>
          </a:xfrm>
          <a:prstGeom prst="rect">
            <a:avLst/>
          </a:prstGeom>
        </p:spPr>
      </p:pic>
      <p:pic>
        <p:nvPicPr>
          <p:cNvPr id="11" name="Image 10">
            <a:extLst>
              <a:ext uri="{FF2B5EF4-FFF2-40B4-BE49-F238E27FC236}">
                <a16:creationId xmlns:a16="http://schemas.microsoft.com/office/drawing/2014/main" id="{D7705278-752F-46D6-BC8B-A940BC56E38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0" y="2690431"/>
            <a:ext cx="4346357" cy="2453068"/>
          </a:xfrm>
          <a:prstGeom prst="rect">
            <a:avLst/>
          </a:prstGeom>
        </p:spPr>
      </p:pic>
    </p:spTree>
    <p:extLst>
      <p:ext uri="{BB962C8B-B14F-4D97-AF65-F5344CB8AC3E}">
        <p14:creationId xmlns:p14="http://schemas.microsoft.com/office/powerpoint/2010/main" val="33717386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1073014"/>
            <a:ext cx="3555243" cy="3539430"/>
          </a:xfrm>
          <a:prstGeom prst="rect">
            <a:avLst/>
          </a:prstGeom>
        </p:spPr>
        <p:txBody>
          <a:bodyPr wrap="square">
            <a:spAutoFit/>
          </a:bodyPr>
          <a:lstStyle/>
          <a:p>
            <a:r>
              <a:rPr lang="fr-FR" b="1" dirty="0"/>
              <a:t>1) Milieu de vie</a:t>
            </a:r>
            <a:endParaRPr lang="fr-FR" i="1" dirty="0"/>
          </a:p>
          <a:p>
            <a:endParaRPr lang="fr-FR" dirty="0"/>
          </a:p>
          <a:p>
            <a:r>
              <a:rPr lang="fr-FR" dirty="0"/>
              <a:t>17 espèces dans le monde, surtout Amérique latine et sud-ouest des États-Unis.</a:t>
            </a:r>
          </a:p>
          <a:p>
            <a:endParaRPr lang="fr-FR" sz="1050" dirty="0"/>
          </a:p>
          <a:p>
            <a:r>
              <a:rPr lang="fr-FR" dirty="0"/>
              <a:t>1 espèce en France originaire d’Amérique du Sud :</a:t>
            </a:r>
          </a:p>
          <a:p>
            <a:pPr lvl="0"/>
            <a:r>
              <a:rPr lang="fr-FR" i="1" dirty="0" err="1"/>
              <a:t>Salpichroa</a:t>
            </a:r>
            <a:r>
              <a:rPr lang="fr-FR" i="1" dirty="0"/>
              <a:t> </a:t>
            </a:r>
            <a:r>
              <a:rPr lang="fr-FR" i="1" dirty="0" err="1"/>
              <a:t>origanifolia</a:t>
            </a:r>
            <a:endParaRPr lang="fr-FR" i="1" dirty="0"/>
          </a:p>
          <a:p>
            <a:pPr lvl="0"/>
            <a:endParaRPr lang="fr-FR" dirty="0"/>
          </a:p>
          <a:p>
            <a:r>
              <a:rPr lang="fr-FR" dirty="0"/>
              <a:t>Littoral méditerranéen et atlantique, Corse</a:t>
            </a:r>
          </a:p>
          <a:p>
            <a:r>
              <a:rPr lang="fr-FR" dirty="0"/>
              <a:t>Haies, friches, groupements rudéraux. Plante </a:t>
            </a:r>
            <a:r>
              <a:rPr lang="fr-FR" dirty="0" err="1"/>
              <a:t>hygrophyle</a:t>
            </a:r>
            <a:endParaRPr lang="fr-FR" dirty="0"/>
          </a:p>
          <a:p>
            <a:endParaRPr lang="fr-FR" dirty="0"/>
          </a:p>
          <a:p>
            <a:pPr marL="285750" indent="-285750">
              <a:buFont typeface="Wingdings" panose="05000000000000000000" pitchFamily="2" charset="2"/>
              <a:buChar char="§"/>
            </a:pPr>
            <a:endParaRPr lang="fr-FR" dirty="0"/>
          </a:p>
          <a:p>
            <a:endParaRPr lang="fr-FR" dirty="0"/>
          </a:p>
        </p:txBody>
      </p:sp>
      <p:sp>
        <p:nvSpPr>
          <p:cNvPr id="7" name="ZoneTexte 6">
            <a:extLst>
              <a:ext uri="{FF2B5EF4-FFF2-40B4-BE49-F238E27FC236}">
                <a16:creationId xmlns:a16="http://schemas.microsoft.com/office/drawing/2014/main" id="{17F5476F-7C75-4B65-BF14-CC13035CA251}"/>
              </a:ext>
            </a:extLst>
          </p:cNvPr>
          <p:cNvSpPr txBox="1"/>
          <p:nvPr/>
        </p:nvSpPr>
        <p:spPr>
          <a:xfrm>
            <a:off x="1653461" y="330560"/>
            <a:ext cx="1462260" cy="338554"/>
          </a:xfrm>
          <a:prstGeom prst="rect">
            <a:avLst/>
          </a:prstGeom>
          <a:noFill/>
        </p:spPr>
        <p:txBody>
          <a:bodyPr wrap="none" rtlCol="0">
            <a:spAutoFit/>
          </a:bodyPr>
          <a:lstStyle/>
          <a:p>
            <a:r>
              <a:rPr lang="fr-FR" sz="1600" b="1" dirty="0">
                <a:solidFill>
                  <a:srgbClr val="FF0000"/>
                </a:solidFill>
              </a:rPr>
              <a:t>9. </a:t>
            </a:r>
            <a:r>
              <a:rPr lang="fr-FR" sz="1600" b="1" dirty="0" err="1">
                <a:solidFill>
                  <a:srgbClr val="FF0000"/>
                </a:solidFill>
              </a:rPr>
              <a:t>Salpichroa</a:t>
            </a:r>
            <a:endParaRPr lang="fr-FR" sz="1600" b="1" dirty="0">
              <a:solidFill>
                <a:srgbClr val="FF0000"/>
              </a:solidFill>
            </a:endParaRPr>
          </a:p>
        </p:txBody>
      </p:sp>
      <p:pic>
        <p:nvPicPr>
          <p:cNvPr id="3" name="Image 2">
            <a:extLst>
              <a:ext uri="{FF2B5EF4-FFF2-40B4-BE49-F238E27FC236}">
                <a16:creationId xmlns:a16="http://schemas.microsoft.com/office/drawing/2014/main" id="{335D1425-2A3A-417F-B113-6253A21D745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1270"/>
            <a:ext cx="4572000" cy="5140960"/>
          </a:xfrm>
          <a:prstGeom prst="rect">
            <a:avLst/>
          </a:prstGeom>
        </p:spPr>
      </p:pic>
    </p:spTree>
    <p:extLst>
      <p:ext uri="{BB962C8B-B14F-4D97-AF65-F5344CB8AC3E}">
        <p14:creationId xmlns:p14="http://schemas.microsoft.com/office/powerpoint/2010/main" val="2042852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577562" y="952811"/>
            <a:ext cx="3910750" cy="2616101"/>
          </a:xfrm>
          <a:prstGeom prst="rect">
            <a:avLst/>
          </a:prstGeom>
        </p:spPr>
        <p:txBody>
          <a:bodyPr wrap="square">
            <a:spAutoFit/>
          </a:bodyPr>
          <a:lstStyle/>
          <a:p>
            <a:r>
              <a:rPr lang="fr-FR" b="1" dirty="0"/>
              <a:t>2) Appareil végétatif</a:t>
            </a:r>
            <a:endParaRPr lang="fr-FR" i="1" dirty="0"/>
          </a:p>
          <a:p>
            <a:endParaRPr lang="fr-FR" sz="1000" dirty="0"/>
          </a:p>
          <a:p>
            <a:pPr marL="285750" indent="-285750">
              <a:buFont typeface="Wingdings" panose="05000000000000000000" pitchFamily="2" charset="2"/>
              <a:buChar char="§"/>
            </a:pPr>
            <a:r>
              <a:rPr lang="fr-FR" dirty="0"/>
              <a:t>Plante vivace</a:t>
            </a:r>
          </a:p>
          <a:p>
            <a:pPr marL="285750" indent="-2857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Longues tiges sarmenteuses, à nombreux rameaux herbacés fragiles, entrelacés, s’étayant sur la végétation environnante.</a:t>
            </a:r>
          </a:p>
          <a:p>
            <a:pPr marL="285750" indent="-2857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Feuilles entières, alternes, ovales, vert clair, pubescentes-pubérulentes</a:t>
            </a:r>
          </a:p>
          <a:p>
            <a:endParaRPr lang="fr-FR" dirty="0"/>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92FFA0CD-A162-4C3C-BB1A-44C7E0FAECDA}"/>
              </a:ext>
            </a:extLst>
          </p:cNvPr>
          <p:cNvSpPr txBox="1"/>
          <p:nvPr/>
        </p:nvSpPr>
        <p:spPr>
          <a:xfrm>
            <a:off x="1767761" y="330560"/>
            <a:ext cx="1233030" cy="338554"/>
          </a:xfrm>
          <a:prstGeom prst="rect">
            <a:avLst/>
          </a:prstGeom>
          <a:noFill/>
        </p:spPr>
        <p:txBody>
          <a:bodyPr wrap="none" rtlCol="0">
            <a:spAutoFit/>
          </a:bodyPr>
          <a:lstStyle/>
          <a:p>
            <a:r>
              <a:rPr lang="fr-FR" sz="1600" b="1" dirty="0" err="1">
                <a:solidFill>
                  <a:schemeClr val="tx1"/>
                </a:solidFill>
              </a:rPr>
              <a:t>Salpichroa</a:t>
            </a:r>
            <a:endParaRPr lang="fr-FR" sz="1600" b="1" dirty="0">
              <a:solidFill>
                <a:schemeClr val="tx1"/>
              </a:solidFill>
            </a:endParaRPr>
          </a:p>
        </p:txBody>
      </p:sp>
      <p:pic>
        <p:nvPicPr>
          <p:cNvPr id="9" name="Image 8">
            <a:extLst>
              <a:ext uri="{FF2B5EF4-FFF2-40B4-BE49-F238E27FC236}">
                <a16:creationId xmlns:a16="http://schemas.microsoft.com/office/drawing/2014/main" id="{3B7C68B3-C1AD-45C4-A76F-FFD047BAEAD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a:off x="0" y="3196800"/>
            <a:ext cx="2659241" cy="1946700"/>
          </a:xfrm>
          <a:prstGeom prst="rect">
            <a:avLst/>
          </a:prstGeom>
        </p:spPr>
      </p:pic>
      <p:pic>
        <p:nvPicPr>
          <p:cNvPr id="6" name="Image 5">
            <a:extLst>
              <a:ext uri="{FF2B5EF4-FFF2-40B4-BE49-F238E27FC236}">
                <a16:creationId xmlns:a16="http://schemas.microsoft.com/office/drawing/2014/main" id="{7CF8B26F-D524-491E-8545-DD04C26FCEC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694567" y="3196800"/>
            <a:ext cx="2266232" cy="1946700"/>
          </a:xfrm>
          <a:prstGeom prst="rect">
            <a:avLst/>
          </a:prstGeom>
        </p:spPr>
      </p:pic>
      <p:pic>
        <p:nvPicPr>
          <p:cNvPr id="10" name="Image 9">
            <a:extLst>
              <a:ext uri="{FF2B5EF4-FFF2-40B4-BE49-F238E27FC236}">
                <a16:creationId xmlns:a16="http://schemas.microsoft.com/office/drawing/2014/main" id="{F70531EF-D4A9-412A-8EB0-07DF67A5CB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0"/>
          <a:stretch/>
        </p:blipFill>
        <p:spPr>
          <a:xfrm>
            <a:off x="4989599" y="0"/>
            <a:ext cx="4154401" cy="5143500"/>
          </a:xfrm>
          <a:prstGeom prst="rect">
            <a:avLst/>
          </a:prstGeom>
        </p:spPr>
      </p:pic>
    </p:spTree>
    <p:extLst>
      <p:ext uri="{BB962C8B-B14F-4D97-AF65-F5344CB8AC3E}">
        <p14:creationId xmlns:p14="http://schemas.microsoft.com/office/powerpoint/2010/main" val="16539338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556639" y="1375414"/>
            <a:ext cx="2848961" cy="3193182"/>
          </a:xfrm>
          <a:prstGeom prst="rect">
            <a:avLst/>
          </a:prstGeom>
        </p:spPr>
        <p:txBody>
          <a:bodyPr wrap="square">
            <a:spAutoFit/>
          </a:bodyPr>
          <a:lstStyle/>
          <a:p>
            <a:r>
              <a:rPr lang="fr-FR" b="1" dirty="0"/>
              <a:t>3) Fleur</a:t>
            </a:r>
            <a:endParaRPr lang="fr-FR" i="1" dirty="0"/>
          </a:p>
          <a:p>
            <a:endParaRPr lang="fr-FR" dirty="0"/>
          </a:p>
          <a:p>
            <a:pPr marL="285750" indent="-285750">
              <a:buFont typeface="Wingdings" panose="05000000000000000000" pitchFamily="2" charset="2"/>
              <a:buChar char="§"/>
            </a:pPr>
            <a:r>
              <a:rPr lang="fr-FR" dirty="0"/>
              <a:t>Inflorescences unipares hélicoïdes</a:t>
            </a:r>
          </a:p>
          <a:p>
            <a:pPr marL="285750" lvl="0" indent="-285750">
              <a:buFont typeface="Wingdings" panose="05000000000000000000" pitchFamily="2" charset="2"/>
              <a:buChar char="§"/>
            </a:pPr>
            <a:endParaRPr lang="fr-FR" sz="900" dirty="0"/>
          </a:p>
          <a:p>
            <a:pPr marL="285750" lvl="0" indent="-285750">
              <a:buFont typeface="Wingdings" panose="05000000000000000000" pitchFamily="2" charset="2"/>
              <a:buChar char="§"/>
            </a:pPr>
            <a:r>
              <a:rPr lang="fr-FR" dirty="0"/>
              <a:t>Corolle gamopétale blanche en grelot à dents récurvées</a:t>
            </a:r>
          </a:p>
          <a:p>
            <a:pPr marL="285750" lvl="0" indent="-285750">
              <a:buFont typeface="Wingdings" panose="05000000000000000000" pitchFamily="2" charset="2"/>
              <a:buChar char="§"/>
            </a:pPr>
            <a:endParaRPr lang="fr-FR" sz="900" dirty="0"/>
          </a:p>
          <a:p>
            <a:pPr marL="285750" lvl="0" indent="-285750">
              <a:buFont typeface="Wingdings" panose="05000000000000000000" pitchFamily="2" charset="2"/>
              <a:buChar char="§"/>
            </a:pPr>
            <a:r>
              <a:rPr lang="fr-FR" dirty="0"/>
              <a:t>Calice gamosépale, marcescent, à longues dents aiguës, non accrescent</a:t>
            </a:r>
          </a:p>
          <a:p>
            <a:pPr marL="285750" lvl="0" indent="-285750">
              <a:buFont typeface="Wingdings" panose="05000000000000000000" pitchFamily="2" charset="2"/>
              <a:buChar char="§"/>
            </a:pPr>
            <a:endParaRPr lang="fr-FR" sz="900" dirty="0"/>
          </a:p>
          <a:p>
            <a:pPr marL="285750" lvl="0" indent="-285750">
              <a:buFont typeface="Wingdings" panose="05000000000000000000" pitchFamily="2" charset="2"/>
              <a:buChar char="§"/>
            </a:pPr>
            <a:r>
              <a:rPr lang="fr-FR" dirty="0"/>
              <a:t>Étamines conniventes</a:t>
            </a:r>
          </a:p>
          <a:p>
            <a:endParaRPr lang="fr-FR" dirty="0"/>
          </a:p>
          <a:p>
            <a:endParaRPr lang="fr-FR" dirty="0"/>
          </a:p>
        </p:txBody>
      </p:sp>
      <p:sp>
        <p:nvSpPr>
          <p:cNvPr id="4" name="ZoneTexte 3">
            <a:extLst>
              <a:ext uri="{FF2B5EF4-FFF2-40B4-BE49-F238E27FC236}">
                <a16:creationId xmlns:a16="http://schemas.microsoft.com/office/drawing/2014/main" id="{49A37969-4FCB-4504-ABFD-4B68BEDDDA50}"/>
              </a:ext>
            </a:extLst>
          </p:cNvPr>
          <p:cNvSpPr txBox="1"/>
          <p:nvPr/>
        </p:nvSpPr>
        <p:spPr>
          <a:xfrm>
            <a:off x="1200703" y="352160"/>
            <a:ext cx="1233030" cy="338554"/>
          </a:xfrm>
          <a:prstGeom prst="rect">
            <a:avLst/>
          </a:prstGeom>
          <a:noFill/>
        </p:spPr>
        <p:txBody>
          <a:bodyPr wrap="none" rtlCol="0">
            <a:spAutoFit/>
          </a:bodyPr>
          <a:lstStyle/>
          <a:p>
            <a:r>
              <a:rPr lang="fr-FR" sz="1600" b="1" dirty="0" err="1">
                <a:solidFill>
                  <a:schemeClr val="tx1"/>
                </a:solidFill>
              </a:rPr>
              <a:t>Salpichroa</a:t>
            </a:r>
            <a:endParaRPr lang="fr-FR" sz="1600" b="1" dirty="0">
              <a:solidFill>
                <a:schemeClr val="tx1"/>
              </a:solidFill>
            </a:endParaRPr>
          </a:p>
        </p:txBody>
      </p:sp>
      <p:pic>
        <p:nvPicPr>
          <p:cNvPr id="3" name="Image 2">
            <a:extLst>
              <a:ext uri="{FF2B5EF4-FFF2-40B4-BE49-F238E27FC236}">
                <a16:creationId xmlns:a16="http://schemas.microsoft.com/office/drawing/2014/main" id="{8CA75CFC-2F86-459C-A597-94B3806373F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60800" y="0"/>
            <a:ext cx="2383200" cy="2646589"/>
          </a:xfrm>
          <a:prstGeom prst="rect">
            <a:avLst/>
          </a:prstGeom>
        </p:spPr>
      </p:pic>
      <p:pic>
        <p:nvPicPr>
          <p:cNvPr id="9" name="Image 8">
            <a:extLst>
              <a:ext uri="{FF2B5EF4-FFF2-40B4-BE49-F238E27FC236}">
                <a16:creationId xmlns:a16="http://schemas.microsoft.com/office/drawing/2014/main" id="{3824E19C-A0E5-4D54-BE94-513C97C69A3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760800" y="2675389"/>
            <a:ext cx="2383198" cy="2468111"/>
          </a:xfrm>
          <a:prstGeom prst="rect">
            <a:avLst/>
          </a:prstGeom>
        </p:spPr>
      </p:pic>
      <p:pic>
        <p:nvPicPr>
          <p:cNvPr id="11" name="Image 10">
            <a:extLst>
              <a:ext uri="{FF2B5EF4-FFF2-40B4-BE49-F238E27FC236}">
                <a16:creationId xmlns:a16="http://schemas.microsoft.com/office/drawing/2014/main" id="{71CDE088-2DEC-4507-8FD7-EB6DCA1D215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22400" y="-1"/>
            <a:ext cx="3009600" cy="2646589"/>
          </a:xfrm>
          <a:prstGeom prst="rect">
            <a:avLst/>
          </a:prstGeom>
        </p:spPr>
      </p:pic>
      <p:pic>
        <p:nvPicPr>
          <p:cNvPr id="13" name="Image 12">
            <a:extLst>
              <a:ext uri="{FF2B5EF4-FFF2-40B4-BE49-F238E27FC236}">
                <a16:creationId xmlns:a16="http://schemas.microsoft.com/office/drawing/2014/main" id="{9A187AA4-0427-4129-8625-7BD4D1B4F64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722400" y="2675388"/>
            <a:ext cx="3009600" cy="2468112"/>
          </a:xfrm>
          <a:prstGeom prst="rect">
            <a:avLst/>
          </a:prstGeom>
        </p:spPr>
      </p:pic>
    </p:spTree>
    <p:extLst>
      <p:ext uri="{BB962C8B-B14F-4D97-AF65-F5344CB8AC3E}">
        <p14:creationId xmlns:p14="http://schemas.microsoft.com/office/powerpoint/2010/main" val="1186526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940058" y="896067"/>
            <a:ext cx="3726833" cy="1492716"/>
          </a:xfrm>
          <a:prstGeom prst="rect">
            <a:avLst/>
          </a:prstGeom>
        </p:spPr>
        <p:txBody>
          <a:bodyPr wrap="square">
            <a:spAutoFit/>
          </a:bodyPr>
          <a:lstStyle/>
          <a:p>
            <a:r>
              <a:rPr lang="fr-FR" b="1" dirty="0"/>
              <a:t>4) Fruit</a:t>
            </a:r>
            <a:endParaRPr lang="fr-FR" i="1" dirty="0"/>
          </a:p>
          <a:p>
            <a:endParaRPr lang="fr-FR" sz="700" dirty="0"/>
          </a:p>
          <a:p>
            <a:r>
              <a:rPr lang="fr-FR" dirty="0"/>
              <a:t>Petite baie à 2 loges, ovoïde de 10-15 mm, blanche et comestible à maturité</a:t>
            </a:r>
          </a:p>
          <a:p>
            <a:endParaRPr lang="fr-FR" dirty="0"/>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46CE1E43-B3D5-4D04-998F-8678B51DB238}"/>
              </a:ext>
            </a:extLst>
          </p:cNvPr>
          <p:cNvSpPr txBox="1"/>
          <p:nvPr/>
        </p:nvSpPr>
        <p:spPr>
          <a:xfrm>
            <a:off x="1828721" y="330560"/>
            <a:ext cx="1233030" cy="338554"/>
          </a:xfrm>
          <a:prstGeom prst="rect">
            <a:avLst/>
          </a:prstGeom>
          <a:noFill/>
        </p:spPr>
        <p:txBody>
          <a:bodyPr wrap="none" rtlCol="0">
            <a:spAutoFit/>
          </a:bodyPr>
          <a:lstStyle/>
          <a:p>
            <a:r>
              <a:rPr lang="fr-FR" sz="1600" b="1" dirty="0" err="1">
                <a:solidFill>
                  <a:schemeClr val="tx1"/>
                </a:solidFill>
              </a:rPr>
              <a:t>Salpichroa</a:t>
            </a:r>
            <a:endParaRPr lang="fr-FR" sz="1600" b="1" dirty="0">
              <a:solidFill>
                <a:schemeClr val="tx1"/>
              </a:solidFill>
            </a:endParaRPr>
          </a:p>
        </p:txBody>
      </p:sp>
      <p:pic>
        <p:nvPicPr>
          <p:cNvPr id="3" name="Image 2">
            <a:extLst>
              <a:ext uri="{FF2B5EF4-FFF2-40B4-BE49-F238E27FC236}">
                <a16:creationId xmlns:a16="http://schemas.microsoft.com/office/drawing/2014/main" id="{89CF00D0-D5D2-4E53-9F7D-9C50A5A25A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5014" y="2016001"/>
            <a:ext cx="2606250" cy="3127500"/>
          </a:xfrm>
          <a:prstGeom prst="rect">
            <a:avLst/>
          </a:prstGeom>
        </p:spPr>
      </p:pic>
      <p:pic>
        <p:nvPicPr>
          <p:cNvPr id="7" name="Image 6">
            <a:extLst>
              <a:ext uri="{FF2B5EF4-FFF2-40B4-BE49-F238E27FC236}">
                <a16:creationId xmlns:a16="http://schemas.microsoft.com/office/drawing/2014/main" id="{EB28B5D2-3FFE-43DC-A3EB-26285A52E93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160124" y="0"/>
            <a:ext cx="3983876" cy="5143500"/>
          </a:xfrm>
          <a:prstGeom prst="rect">
            <a:avLst/>
          </a:prstGeom>
        </p:spPr>
      </p:pic>
      <p:pic>
        <p:nvPicPr>
          <p:cNvPr id="9" name="Image 8">
            <a:extLst>
              <a:ext uri="{FF2B5EF4-FFF2-40B4-BE49-F238E27FC236}">
                <a16:creationId xmlns:a16="http://schemas.microsoft.com/office/drawing/2014/main" id="{36188DEE-794D-4361-AC5C-339E9188D29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2016001"/>
            <a:ext cx="2496154" cy="3127500"/>
          </a:xfrm>
          <a:prstGeom prst="rect">
            <a:avLst/>
          </a:prstGeom>
        </p:spPr>
      </p:pic>
    </p:spTree>
    <p:extLst>
      <p:ext uri="{BB962C8B-B14F-4D97-AF65-F5344CB8AC3E}">
        <p14:creationId xmlns:p14="http://schemas.microsoft.com/office/powerpoint/2010/main" val="10706593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1600121" y="330560"/>
            <a:ext cx="1451038" cy="338554"/>
          </a:xfrm>
          <a:prstGeom prst="rect">
            <a:avLst/>
          </a:prstGeom>
          <a:noFill/>
        </p:spPr>
        <p:txBody>
          <a:bodyPr wrap="none" rtlCol="0">
            <a:spAutoFit/>
          </a:bodyPr>
          <a:lstStyle/>
          <a:p>
            <a:r>
              <a:rPr lang="fr-FR" sz="1600" b="1" dirty="0">
                <a:solidFill>
                  <a:srgbClr val="FF0000"/>
                </a:solidFill>
              </a:rPr>
              <a:t>10. Nicotiana</a:t>
            </a:r>
          </a:p>
        </p:txBody>
      </p:sp>
      <p:sp>
        <p:nvSpPr>
          <p:cNvPr id="5" name="Rectangle 4">
            <a:extLst>
              <a:ext uri="{FF2B5EF4-FFF2-40B4-BE49-F238E27FC236}">
                <a16:creationId xmlns:a16="http://schemas.microsoft.com/office/drawing/2014/main" id="{FF568507-DA37-4E2C-AB72-EEC0811E0130}"/>
              </a:ext>
            </a:extLst>
          </p:cNvPr>
          <p:cNvSpPr/>
          <p:nvPr/>
        </p:nvSpPr>
        <p:spPr>
          <a:xfrm>
            <a:off x="548018" y="835550"/>
            <a:ext cx="3555243" cy="2008242"/>
          </a:xfrm>
          <a:prstGeom prst="rect">
            <a:avLst/>
          </a:prstGeom>
        </p:spPr>
        <p:txBody>
          <a:bodyPr wrap="square">
            <a:spAutoFit/>
          </a:bodyPr>
          <a:lstStyle/>
          <a:p>
            <a:r>
              <a:rPr lang="fr-FR" b="1" dirty="0"/>
              <a:t>1) Milieu de vie</a:t>
            </a:r>
            <a:endParaRPr lang="fr-FR" i="1" dirty="0"/>
          </a:p>
          <a:p>
            <a:endParaRPr lang="fr-FR" sz="1050" dirty="0"/>
          </a:p>
          <a:p>
            <a:r>
              <a:rPr lang="fr-FR" dirty="0"/>
              <a:t>Entre 65 et 100 espèces dans le monde.</a:t>
            </a:r>
          </a:p>
          <a:p>
            <a:endParaRPr lang="fr-FR" sz="800" dirty="0"/>
          </a:p>
          <a:p>
            <a:r>
              <a:rPr lang="fr-FR" dirty="0"/>
              <a:t>2 espèces en France, toutes les deux originaires d’Amérique du Sud :</a:t>
            </a:r>
          </a:p>
          <a:p>
            <a:pPr marL="285750" lvl="0" indent="-285750">
              <a:buFont typeface="Wingdings" panose="05000000000000000000" pitchFamily="2" charset="2"/>
              <a:buChar char="§"/>
            </a:pPr>
            <a:r>
              <a:rPr lang="fr-FR" i="1" dirty="0"/>
              <a:t>N. tabacum </a:t>
            </a:r>
            <a:r>
              <a:rPr lang="fr-FR" dirty="0"/>
              <a:t>(Amérique du Nord)</a:t>
            </a:r>
          </a:p>
          <a:p>
            <a:pPr marL="285750" indent="-285750">
              <a:buFont typeface="Wingdings" panose="05000000000000000000" pitchFamily="2" charset="2"/>
              <a:buChar char="§"/>
            </a:pPr>
            <a:r>
              <a:rPr lang="fr-FR" i="1" dirty="0"/>
              <a:t>N. </a:t>
            </a:r>
            <a:r>
              <a:rPr lang="fr-FR" i="1" dirty="0" err="1"/>
              <a:t>glauca</a:t>
            </a:r>
            <a:r>
              <a:rPr lang="fr-FR" i="1" dirty="0"/>
              <a:t> </a:t>
            </a:r>
            <a:r>
              <a:rPr lang="fr-FR" dirty="0"/>
              <a:t>(Amérique du Sud)</a:t>
            </a:r>
          </a:p>
          <a:p>
            <a:endParaRPr lang="fr-FR" sz="700" dirty="0"/>
          </a:p>
          <a:p>
            <a:r>
              <a:rPr lang="fr-FR" dirty="0"/>
              <a:t>Fourrés, décombres, bords des routes</a:t>
            </a:r>
          </a:p>
        </p:txBody>
      </p:sp>
      <p:pic>
        <p:nvPicPr>
          <p:cNvPr id="7" name="Image 6">
            <a:extLst>
              <a:ext uri="{FF2B5EF4-FFF2-40B4-BE49-F238E27FC236}">
                <a16:creationId xmlns:a16="http://schemas.microsoft.com/office/drawing/2014/main" id="{396A3D54-D9D2-4DD4-8348-8BABF0B41C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1999" y="0"/>
            <a:ext cx="4572001" cy="5143500"/>
          </a:xfrm>
          <a:prstGeom prst="rect">
            <a:avLst/>
          </a:prstGeom>
        </p:spPr>
      </p:pic>
      <p:sp>
        <p:nvSpPr>
          <p:cNvPr id="11" name="Rectangle 10">
            <a:extLst>
              <a:ext uri="{FF2B5EF4-FFF2-40B4-BE49-F238E27FC236}">
                <a16:creationId xmlns:a16="http://schemas.microsoft.com/office/drawing/2014/main" id="{0FC62E1C-B064-4C7E-A29A-F44CBF404F8B}"/>
              </a:ext>
            </a:extLst>
          </p:cNvPr>
          <p:cNvSpPr/>
          <p:nvPr/>
        </p:nvSpPr>
        <p:spPr>
          <a:xfrm>
            <a:off x="4575755" y="4928056"/>
            <a:ext cx="1108244" cy="215444"/>
          </a:xfrm>
          <a:prstGeom prst="rect">
            <a:avLst/>
          </a:prstGeom>
        </p:spPr>
        <p:txBody>
          <a:bodyPr wrap="square">
            <a:spAutoFit/>
          </a:bodyPr>
          <a:lstStyle/>
          <a:p>
            <a:r>
              <a:rPr lang="fr-FR" sz="800" i="1" dirty="0">
                <a:solidFill>
                  <a:schemeClr val="bg1"/>
                </a:solidFill>
              </a:rPr>
              <a:t>Nicotiana </a:t>
            </a:r>
            <a:r>
              <a:rPr lang="fr-FR" sz="800" i="1" dirty="0" err="1">
                <a:solidFill>
                  <a:schemeClr val="bg1"/>
                </a:solidFill>
              </a:rPr>
              <a:t>glauca</a:t>
            </a:r>
            <a:endParaRPr lang="fr-FR" sz="800" i="1" dirty="0">
              <a:solidFill>
                <a:schemeClr val="bg1"/>
              </a:solidFill>
            </a:endParaRPr>
          </a:p>
        </p:txBody>
      </p:sp>
      <p:pic>
        <p:nvPicPr>
          <p:cNvPr id="13" name="Image 12">
            <a:extLst>
              <a:ext uri="{FF2B5EF4-FFF2-40B4-BE49-F238E27FC236}">
                <a16:creationId xmlns:a16="http://schemas.microsoft.com/office/drawing/2014/main" id="{5A8EC398-B3B3-471E-AD8C-65E22599D5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363"/>
          <a:stretch/>
        </p:blipFill>
        <p:spPr>
          <a:xfrm>
            <a:off x="276521" y="2939417"/>
            <a:ext cx="3974400" cy="2204083"/>
          </a:xfrm>
          <a:prstGeom prst="rect">
            <a:avLst/>
          </a:prstGeom>
        </p:spPr>
      </p:pic>
      <p:sp>
        <p:nvSpPr>
          <p:cNvPr id="9" name="Rectangle 8">
            <a:extLst>
              <a:ext uri="{FF2B5EF4-FFF2-40B4-BE49-F238E27FC236}">
                <a16:creationId xmlns:a16="http://schemas.microsoft.com/office/drawing/2014/main" id="{1FD2DEED-6B7C-4D5D-AF66-1416237CE8EB}"/>
              </a:ext>
            </a:extLst>
          </p:cNvPr>
          <p:cNvSpPr/>
          <p:nvPr/>
        </p:nvSpPr>
        <p:spPr>
          <a:xfrm>
            <a:off x="276521" y="4928056"/>
            <a:ext cx="1108244" cy="215444"/>
          </a:xfrm>
          <a:prstGeom prst="rect">
            <a:avLst/>
          </a:prstGeom>
        </p:spPr>
        <p:txBody>
          <a:bodyPr wrap="square">
            <a:spAutoFit/>
          </a:bodyPr>
          <a:lstStyle/>
          <a:p>
            <a:r>
              <a:rPr lang="fr-FR" sz="800" i="1" dirty="0">
                <a:solidFill>
                  <a:schemeClr val="bg1"/>
                </a:solidFill>
              </a:rPr>
              <a:t>Nicotiana tabacum</a:t>
            </a:r>
          </a:p>
        </p:txBody>
      </p:sp>
    </p:spTree>
    <p:extLst>
      <p:ext uri="{BB962C8B-B14F-4D97-AF65-F5344CB8AC3E}">
        <p14:creationId xmlns:p14="http://schemas.microsoft.com/office/powerpoint/2010/main" val="1176932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1073014"/>
            <a:ext cx="3244961" cy="3539430"/>
          </a:xfrm>
          <a:prstGeom prst="rect">
            <a:avLst/>
          </a:prstGeom>
        </p:spPr>
        <p:txBody>
          <a:bodyPr wrap="square">
            <a:spAutoFit/>
          </a:bodyPr>
          <a:lstStyle/>
          <a:p>
            <a:r>
              <a:rPr lang="fr-FR" b="1" dirty="0"/>
              <a:t>2) Appareil végétatif</a:t>
            </a:r>
            <a:endParaRPr lang="fr-FR" i="1" dirty="0"/>
          </a:p>
          <a:p>
            <a:endParaRPr lang="fr-FR" dirty="0"/>
          </a:p>
          <a:p>
            <a:pPr marL="285750" lvl="0" indent="-285750">
              <a:buFont typeface="Wingdings" panose="05000000000000000000" pitchFamily="2" charset="2"/>
              <a:buChar char="§"/>
            </a:pPr>
            <a:r>
              <a:rPr lang="fr-FR" dirty="0"/>
              <a:t>Plante herbacée annuelle robuste à tige dressée simple (</a:t>
            </a:r>
            <a:r>
              <a:rPr lang="fr-FR" i="1" dirty="0"/>
              <a:t>N. tabacum</a:t>
            </a:r>
            <a:r>
              <a:rPr lang="fr-FR" dirty="0"/>
              <a:t>) ou arbuste très lâche (</a:t>
            </a:r>
            <a:r>
              <a:rPr lang="fr-FR" i="1" dirty="0"/>
              <a:t>N. </a:t>
            </a:r>
            <a:r>
              <a:rPr lang="fr-FR" i="1" dirty="0" err="1"/>
              <a:t>glauca</a:t>
            </a:r>
            <a:r>
              <a:rPr lang="fr-FR" dirty="0"/>
              <a:t>)</a:t>
            </a:r>
          </a:p>
          <a:p>
            <a:pPr marL="285750" lvl="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Feuilles alternes, entières :</a:t>
            </a:r>
          </a:p>
          <a:p>
            <a:pPr marL="539750" indent="-285750">
              <a:buFont typeface="Courier New" panose="02070309020205020404" pitchFamily="49" charset="0"/>
              <a:buChar char="o"/>
            </a:pPr>
            <a:r>
              <a:rPr lang="fr-FR" dirty="0"/>
              <a:t>glauques à limbe elliptique et long pétiole (</a:t>
            </a:r>
            <a:r>
              <a:rPr lang="fr-FR" i="1" dirty="0"/>
              <a:t>N. </a:t>
            </a:r>
            <a:r>
              <a:rPr lang="fr-FR" i="1" dirty="0" err="1"/>
              <a:t>glauca</a:t>
            </a:r>
            <a:r>
              <a:rPr lang="fr-FR" dirty="0"/>
              <a:t>)</a:t>
            </a:r>
          </a:p>
          <a:p>
            <a:pPr marL="539750" indent="-285750">
              <a:buFont typeface="Courier New" panose="02070309020205020404" pitchFamily="49" charset="0"/>
              <a:buChar char="o"/>
            </a:pPr>
            <a:r>
              <a:rPr lang="fr-FR" dirty="0"/>
              <a:t>grandes, faiblement sinuées à limbe oblongues-lancéolées, atténuées en pétiole court (</a:t>
            </a:r>
            <a:r>
              <a:rPr lang="fr-FR" i="1" dirty="0"/>
              <a:t>N. tabacum</a:t>
            </a:r>
            <a:r>
              <a:rPr lang="fr-FR" dirty="0"/>
              <a:t>)</a:t>
            </a:r>
          </a:p>
          <a:p>
            <a:endParaRPr lang="fr-FR" dirty="0"/>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58A1EE91-0B12-4E01-BA76-51F798ED5DFC}"/>
              </a:ext>
            </a:extLst>
          </p:cNvPr>
          <p:cNvSpPr txBox="1"/>
          <p:nvPr/>
        </p:nvSpPr>
        <p:spPr>
          <a:xfrm>
            <a:off x="1722041" y="330560"/>
            <a:ext cx="1107996" cy="338554"/>
          </a:xfrm>
          <a:prstGeom prst="rect">
            <a:avLst/>
          </a:prstGeom>
          <a:noFill/>
        </p:spPr>
        <p:txBody>
          <a:bodyPr wrap="none" rtlCol="0">
            <a:spAutoFit/>
          </a:bodyPr>
          <a:lstStyle/>
          <a:p>
            <a:r>
              <a:rPr lang="fr-FR" sz="1600" b="1" dirty="0">
                <a:solidFill>
                  <a:schemeClr val="tx1"/>
                </a:solidFill>
              </a:rPr>
              <a:t>Nicotiana</a:t>
            </a:r>
          </a:p>
        </p:txBody>
      </p:sp>
      <p:pic>
        <p:nvPicPr>
          <p:cNvPr id="3" name="Image 2">
            <a:extLst>
              <a:ext uri="{FF2B5EF4-FFF2-40B4-BE49-F238E27FC236}">
                <a16:creationId xmlns:a16="http://schemas.microsoft.com/office/drawing/2014/main" id="{FFFA859A-1277-48D5-A777-E3C8F991AF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82"/>
          <a:stretch/>
        </p:blipFill>
        <p:spPr>
          <a:xfrm>
            <a:off x="6681600" y="3363636"/>
            <a:ext cx="2462400" cy="1779864"/>
          </a:xfrm>
          <a:prstGeom prst="rect">
            <a:avLst/>
          </a:prstGeom>
        </p:spPr>
      </p:pic>
      <p:pic>
        <p:nvPicPr>
          <p:cNvPr id="7" name="Image 6">
            <a:extLst>
              <a:ext uri="{FF2B5EF4-FFF2-40B4-BE49-F238E27FC236}">
                <a16:creationId xmlns:a16="http://schemas.microsoft.com/office/drawing/2014/main" id="{AD4CA8D1-9E23-4071-99FB-A7A1D6B354B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81600" y="0"/>
            <a:ext cx="2462400" cy="3332574"/>
          </a:xfrm>
          <a:prstGeom prst="rect">
            <a:avLst/>
          </a:prstGeom>
        </p:spPr>
      </p:pic>
      <p:pic>
        <p:nvPicPr>
          <p:cNvPr id="9" name="Image 8">
            <a:extLst>
              <a:ext uri="{FF2B5EF4-FFF2-40B4-BE49-F238E27FC236}">
                <a16:creationId xmlns:a16="http://schemas.microsoft.com/office/drawing/2014/main" id="{74224BE0-61CB-4597-A1DD-76EB1D2FC3B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80626" y="0"/>
            <a:ext cx="2063317" cy="2751089"/>
          </a:xfrm>
          <a:prstGeom prst="rect">
            <a:avLst/>
          </a:prstGeom>
        </p:spPr>
      </p:pic>
      <p:pic>
        <p:nvPicPr>
          <p:cNvPr id="13" name="Image 12">
            <a:extLst>
              <a:ext uri="{FF2B5EF4-FFF2-40B4-BE49-F238E27FC236}">
                <a16:creationId xmlns:a16="http://schemas.microsoft.com/office/drawing/2014/main" id="{DA15B6EF-7341-4C58-91E0-807CCAA8E22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580626" y="2779889"/>
            <a:ext cx="2063316" cy="2363612"/>
          </a:xfrm>
          <a:prstGeom prst="rect">
            <a:avLst/>
          </a:prstGeom>
        </p:spPr>
      </p:pic>
      <p:sp>
        <p:nvSpPr>
          <p:cNvPr id="8" name="Rectangle 7">
            <a:extLst>
              <a:ext uri="{FF2B5EF4-FFF2-40B4-BE49-F238E27FC236}">
                <a16:creationId xmlns:a16="http://schemas.microsoft.com/office/drawing/2014/main" id="{9384F2B1-B338-423B-B74B-1D60ADC1A1BA}"/>
              </a:ext>
            </a:extLst>
          </p:cNvPr>
          <p:cNvSpPr/>
          <p:nvPr/>
        </p:nvSpPr>
        <p:spPr>
          <a:xfrm>
            <a:off x="4580626" y="4928056"/>
            <a:ext cx="1108244" cy="215444"/>
          </a:xfrm>
          <a:prstGeom prst="rect">
            <a:avLst/>
          </a:prstGeom>
        </p:spPr>
        <p:txBody>
          <a:bodyPr wrap="square">
            <a:spAutoFit/>
          </a:bodyPr>
          <a:lstStyle/>
          <a:p>
            <a:r>
              <a:rPr lang="fr-FR" sz="800" i="1" dirty="0">
                <a:solidFill>
                  <a:schemeClr val="bg1"/>
                </a:solidFill>
              </a:rPr>
              <a:t>Nicotiana </a:t>
            </a:r>
            <a:r>
              <a:rPr lang="fr-FR" sz="800" i="1" dirty="0" err="1">
                <a:solidFill>
                  <a:schemeClr val="bg1"/>
                </a:solidFill>
              </a:rPr>
              <a:t>glauca</a:t>
            </a:r>
            <a:endParaRPr lang="fr-FR" sz="800" i="1" dirty="0">
              <a:solidFill>
                <a:schemeClr val="bg1"/>
              </a:solidFill>
            </a:endParaRPr>
          </a:p>
        </p:txBody>
      </p:sp>
      <p:sp>
        <p:nvSpPr>
          <p:cNvPr id="10" name="Rectangle 9">
            <a:extLst>
              <a:ext uri="{FF2B5EF4-FFF2-40B4-BE49-F238E27FC236}">
                <a16:creationId xmlns:a16="http://schemas.microsoft.com/office/drawing/2014/main" id="{F6486105-C034-42E5-ABE3-C6030FD1D6B9}"/>
              </a:ext>
            </a:extLst>
          </p:cNvPr>
          <p:cNvSpPr/>
          <p:nvPr/>
        </p:nvSpPr>
        <p:spPr>
          <a:xfrm>
            <a:off x="6681600" y="4925633"/>
            <a:ext cx="1108244" cy="215444"/>
          </a:xfrm>
          <a:prstGeom prst="rect">
            <a:avLst/>
          </a:prstGeom>
        </p:spPr>
        <p:txBody>
          <a:bodyPr wrap="square">
            <a:spAutoFit/>
          </a:bodyPr>
          <a:lstStyle/>
          <a:p>
            <a:r>
              <a:rPr lang="fr-FR" sz="800" i="1" dirty="0">
                <a:solidFill>
                  <a:schemeClr val="bg1"/>
                </a:solidFill>
              </a:rPr>
              <a:t>Nicotiana </a:t>
            </a:r>
            <a:r>
              <a:rPr lang="fr-FR" sz="800" i="1" dirty="0" err="1">
                <a:solidFill>
                  <a:schemeClr val="bg1"/>
                </a:solidFill>
              </a:rPr>
              <a:t>glauca</a:t>
            </a:r>
            <a:endParaRPr lang="fr-FR" sz="800" i="1" dirty="0">
              <a:solidFill>
                <a:schemeClr val="bg1"/>
              </a:solidFill>
            </a:endParaRPr>
          </a:p>
        </p:txBody>
      </p:sp>
      <p:sp>
        <p:nvSpPr>
          <p:cNvPr id="11" name="Rectangle 10">
            <a:extLst>
              <a:ext uri="{FF2B5EF4-FFF2-40B4-BE49-F238E27FC236}">
                <a16:creationId xmlns:a16="http://schemas.microsoft.com/office/drawing/2014/main" id="{4F8F5870-E901-469D-AC22-6EBBA8C57D13}"/>
              </a:ext>
            </a:extLst>
          </p:cNvPr>
          <p:cNvSpPr/>
          <p:nvPr/>
        </p:nvSpPr>
        <p:spPr>
          <a:xfrm>
            <a:off x="8073413" y="3108454"/>
            <a:ext cx="1108244" cy="215444"/>
          </a:xfrm>
          <a:prstGeom prst="rect">
            <a:avLst/>
          </a:prstGeom>
        </p:spPr>
        <p:txBody>
          <a:bodyPr wrap="square">
            <a:spAutoFit/>
          </a:bodyPr>
          <a:lstStyle/>
          <a:p>
            <a:r>
              <a:rPr lang="fr-FR" sz="800" i="1" dirty="0">
                <a:solidFill>
                  <a:schemeClr val="bg1"/>
                </a:solidFill>
              </a:rPr>
              <a:t>Nicotiana tabacum</a:t>
            </a:r>
          </a:p>
        </p:txBody>
      </p:sp>
      <p:sp>
        <p:nvSpPr>
          <p:cNvPr id="12" name="Rectangle 11">
            <a:extLst>
              <a:ext uri="{FF2B5EF4-FFF2-40B4-BE49-F238E27FC236}">
                <a16:creationId xmlns:a16="http://schemas.microsoft.com/office/drawing/2014/main" id="{6883134C-49C1-4153-83A3-BC50B3BFCE3A}"/>
              </a:ext>
            </a:extLst>
          </p:cNvPr>
          <p:cNvSpPr/>
          <p:nvPr/>
        </p:nvSpPr>
        <p:spPr>
          <a:xfrm>
            <a:off x="5602589" y="2562022"/>
            <a:ext cx="1108244" cy="215444"/>
          </a:xfrm>
          <a:prstGeom prst="rect">
            <a:avLst/>
          </a:prstGeom>
        </p:spPr>
        <p:txBody>
          <a:bodyPr wrap="square">
            <a:spAutoFit/>
          </a:bodyPr>
          <a:lstStyle/>
          <a:p>
            <a:r>
              <a:rPr lang="fr-FR" sz="800" i="1" dirty="0">
                <a:solidFill>
                  <a:schemeClr val="bg1"/>
                </a:solidFill>
              </a:rPr>
              <a:t>Nicotiana tabacum</a:t>
            </a:r>
          </a:p>
        </p:txBody>
      </p:sp>
    </p:spTree>
    <p:extLst>
      <p:ext uri="{BB962C8B-B14F-4D97-AF65-F5344CB8AC3E}">
        <p14:creationId xmlns:p14="http://schemas.microsoft.com/office/powerpoint/2010/main" val="2555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3198066" y="352863"/>
            <a:ext cx="2747868" cy="338554"/>
          </a:xfrm>
          <a:prstGeom prst="rect">
            <a:avLst/>
          </a:prstGeom>
          <a:noFill/>
        </p:spPr>
        <p:txBody>
          <a:bodyPr wrap="none" rtlCol="0">
            <a:spAutoFit/>
          </a:bodyPr>
          <a:lstStyle/>
          <a:p>
            <a:r>
              <a:rPr lang="fr-FR" sz="1600" b="1" dirty="0"/>
              <a:t>Les Solanacées en France</a:t>
            </a:r>
          </a:p>
        </p:txBody>
      </p:sp>
      <p:sp>
        <p:nvSpPr>
          <p:cNvPr id="5" name="Rectangle 4">
            <a:extLst>
              <a:ext uri="{FF2B5EF4-FFF2-40B4-BE49-F238E27FC236}">
                <a16:creationId xmlns:a16="http://schemas.microsoft.com/office/drawing/2014/main" id="{FF568507-DA37-4E2C-AB72-EEC0811E0130}"/>
              </a:ext>
            </a:extLst>
          </p:cNvPr>
          <p:cNvSpPr/>
          <p:nvPr/>
        </p:nvSpPr>
        <p:spPr>
          <a:xfrm>
            <a:off x="482298" y="961443"/>
            <a:ext cx="3555243" cy="3431709"/>
          </a:xfrm>
          <a:prstGeom prst="rect">
            <a:avLst/>
          </a:prstGeom>
        </p:spPr>
        <p:txBody>
          <a:bodyPr wrap="square">
            <a:spAutoFit/>
          </a:bodyPr>
          <a:lstStyle/>
          <a:p>
            <a:r>
              <a:rPr lang="fr-FR" b="1" dirty="0"/>
              <a:t>11 genres présents en France :</a:t>
            </a:r>
          </a:p>
          <a:p>
            <a:endParaRPr lang="fr-FR" sz="700" dirty="0"/>
          </a:p>
          <a:p>
            <a:pPr marL="285750" indent="-285750">
              <a:buFont typeface="Wingdings" panose="05000000000000000000" pitchFamily="2" charset="2"/>
              <a:buChar char="§"/>
            </a:pPr>
            <a:r>
              <a:rPr lang="fr-FR" i="1" dirty="0"/>
              <a:t>Solanum</a:t>
            </a:r>
            <a:r>
              <a:rPr lang="fr-FR" dirty="0"/>
              <a:t> </a:t>
            </a:r>
          </a:p>
          <a:p>
            <a:pPr marL="285750" indent="-285750">
              <a:buFont typeface="Wingdings" panose="05000000000000000000" pitchFamily="2" charset="2"/>
              <a:buChar char="§"/>
            </a:pPr>
            <a:r>
              <a:rPr lang="fr-FR" i="1" dirty="0" err="1"/>
              <a:t>Lycianthes</a:t>
            </a:r>
            <a:endParaRPr lang="fr-FR" i="1" dirty="0"/>
          </a:p>
          <a:p>
            <a:pPr marL="285750" indent="-285750">
              <a:buFont typeface="Wingdings" panose="05000000000000000000" pitchFamily="2" charset="2"/>
              <a:buChar char="§"/>
            </a:pPr>
            <a:r>
              <a:rPr lang="fr-FR" i="1" dirty="0"/>
              <a:t>Physalis</a:t>
            </a:r>
          </a:p>
          <a:p>
            <a:pPr marL="285750" indent="-285750">
              <a:buFont typeface="Wingdings" panose="05000000000000000000" pitchFamily="2" charset="2"/>
              <a:buChar char="§"/>
            </a:pPr>
            <a:r>
              <a:rPr lang="fr-FR" i="1" dirty="0" err="1"/>
              <a:t>Nicandra</a:t>
            </a:r>
            <a:endParaRPr lang="fr-FR" i="1" dirty="0"/>
          </a:p>
          <a:p>
            <a:pPr marL="285750" indent="-285750">
              <a:buFont typeface="Wingdings" panose="05000000000000000000" pitchFamily="2" charset="2"/>
              <a:buChar char="§"/>
            </a:pPr>
            <a:r>
              <a:rPr lang="fr-FR" i="1" dirty="0"/>
              <a:t>Datura</a:t>
            </a:r>
          </a:p>
          <a:p>
            <a:pPr marL="285750" indent="-285750">
              <a:buFont typeface="Wingdings" panose="05000000000000000000" pitchFamily="2" charset="2"/>
              <a:buChar char="§"/>
            </a:pPr>
            <a:r>
              <a:rPr lang="fr-FR" i="1" dirty="0" err="1"/>
              <a:t>Lycium</a:t>
            </a:r>
            <a:endParaRPr lang="fr-FR" i="1" dirty="0"/>
          </a:p>
          <a:p>
            <a:pPr marL="285750" indent="-285750">
              <a:buFont typeface="Wingdings" panose="05000000000000000000" pitchFamily="2" charset="2"/>
              <a:buChar char="§"/>
            </a:pPr>
            <a:r>
              <a:rPr lang="fr-FR" i="1" dirty="0" err="1"/>
              <a:t>Hyoscyamus</a:t>
            </a:r>
            <a:endParaRPr lang="fr-FR" i="1" dirty="0"/>
          </a:p>
          <a:p>
            <a:pPr marL="285750" indent="-285750">
              <a:buFont typeface="Wingdings" panose="05000000000000000000" pitchFamily="2" charset="2"/>
              <a:buChar char="§"/>
            </a:pPr>
            <a:r>
              <a:rPr lang="fr-FR" i="1" dirty="0"/>
              <a:t>Atropa</a:t>
            </a:r>
          </a:p>
          <a:p>
            <a:pPr marL="285750" indent="-285750">
              <a:buFont typeface="Wingdings" panose="05000000000000000000" pitchFamily="2" charset="2"/>
              <a:buChar char="§"/>
            </a:pPr>
            <a:r>
              <a:rPr lang="fr-FR" i="1" dirty="0" err="1"/>
              <a:t>Salpichroa</a:t>
            </a:r>
            <a:endParaRPr lang="fr-FR" i="1" dirty="0"/>
          </a:p>
          <a:p>
            <a:pPr marL="285750" indent="-285750">
              <a:buFont typeface="Wingdings" panose="05000000000000000000" pitchFamily="2" charset="2"/>
              <a:buChar char="§"/>
            </a:pPr>
            <a:r>
              <a:rPr lang="fr-FR" i="1" dirty="0"/>
              <a:t>Nicotiana</a:t>
            </a:r>
          </a:p>
          <a:p>
            <a:pPr marL="285750" indent="-285750">
              <a:buFont typeface="Wingdings" panose="05000000000000000000" pitchFamily="2" charset="2"/>
              <a:buChar char="§"/>
            </a:pPr>
            <a:r>
              <a:rPr lang="fr-FR" i="1" dirty="0" err="1"/>
              <a:t>Cestrum</a:t>
            </a:r>
            <a:endParaRPr lang="fr-FR" i="1" dirty="0"/>
          </a:p>
          <a:p>
            <a:endParaRPr lang="fr-FR" i="1" dirty="0"/>
          </a:p>
          <a:p>
            <a:endParaRPr lang="fr-FR" dirty="0"/>
          </a:p>
          <a:p>
            <a:endParaRPr lang="fr-FR" dirty="0"/>
          </a:p>
        </p:txBody>
      </p:sp>
      <p:sp>
        <p:nvSpPr>
          <p:cNvPr id="2" name="Rectangle 1">
            <a:extLst>
              <a:ext uri="{FF2B5EF4-FFF2-40B4-BE49-F238E27FC236}">
                <a16:creationId xmlns:a16="http://schemas.microsoft.com/office/drawing/2014/main" id="{1B49967B-F7A2-489D-AD1F-A0D9C9659083}"/>
              </a:ext>
            </a:extLst>
          </p:cNvPr>
          <p:cNvSpPr/>
          <p:nvPr/>
        </p:nvSpPr>
        <p:spPr>
          <a:xfrm>
            <a:off x="482299" y="3856538"/>
            <a:ext cx="2930502" cy="738664"/>
          </a:xfrm>
          <a:prstGeom prst="rect">
            <a:avLst/>
          </a:prstGeom>
        </p:spPr>
        <p:txBody>
          <a:bodyPr wrap="square">
            <a:spAutoFit/>
          </a:bodyPr>
          <a:lstStyle/>
          <a:p>
            <a:r>
              <a:rPr lang="fr-FR" b="1" dirty="0"/>
              <a:t>Quelques genres occasionnels : </a:t>
            </a:r>
          </a:p>
          <a:p>
            <a:r>
              <a:rPr lang="fr-FR" i="1" dirty="0" err="1"/>
              <a:t>Capsicum</a:t>
            </a:r>
            <a:r>
              <a:rPr lang="fr-FR" i="1" dirty="0"/>
              <a:t>, </a:t>
            </a:r>
            <a:r>
              <a:rPr lang="fr-FR" i="1" dirty="0" err="1"/>
              <a:t>Petunia</a:t>
            </a:r>
            <a:r>
              <a:rPr lang="fr-FR" i="1" dirty="0"/>
              <a:t>, </a:t>
            </a:r>
            <a:r>
              <a:rPr lang="fr-FR" i="1" dirty="0" err="1"/>
              <a:t>Salpiglossis</a:t>
            </a:r>
            <a:r>
              <a:rPr lang="fr-FR" i="1" dirty="0"/>
              <a:t>, </a:t>
            </a:r>
            <a:r>
              <a:rPr lang="fr-FR" i="1" dirty="0" err="1"/>
              <a:t>Withania</a:t>
            </a:r>
            <a:endParaRPr lang="fr-FR" i="1" dirty="0"/>
          </a:p>
        </p:txBody>
      </p:sp>
      <p:pic>
        <p:nvPicPr>
          <p:cNvPr id="7" name="Image 6">
            <a:extLst>
              <a:ext uri="{FF2B5EF4-FFF2-40B4-BE49-F238E27FC236}">
                <a16:creationId xmlns:a16="http://schemas.microsoft.com/office/drawing/2014/main" id="{37DE3BE2-8767-4254-8229-C155CDAD08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2"/>
          <a:stretch/>
        </p:blipFill>
        <p:spPr>
          <a:xfrm>
            <a:off x="4305600" y="957193"/>
            <a:ext cx="4838400" cy="4184132"/>
          </a:xfrm>
          <a:prstGeom prst="rect">
            <a:avLst/>
          </a:prstGeom>
        </p:spPr>
      </p:pic>
      <p:sp>
        <p:nvSpPr>
          <p:cNvPr id="9" name="Rectangle 8">
            <a:extLst>
              <a:ext uri="{FF2B5EF4-FFF2-40B4-BE49-F238E27FC236}">
                <a16:creationId xmlns:a16="http://schemas.microsoft.com/office/drawing/2014/main" id="{577FDF60-75A9-4469-AD83-D668C0F4A88F}"/>
              </a:ext>
            </a:extLst>
          </p:cNvPr>
          <p:cNvSpPr/>
          <p:nvPr/>
        </p:nvSpPr>
        <p:spPr>
          <a:xfrm>
            <a:off x="4305600" y="4892055"/>
            <a:ext cx="1108244" cy="215444"/>
          </a:xfrm>
          <a:prstGeom prst="rect">
            <a:avLst/>
          </a:prstGeom>
        </p:spPr>
        <p:txBody>
          <a:bodyPr wrap="square">
            <a:spAutoFit/>
          </a:bodyPr>
          <a:lstStyle/>
          <a:p>
            <a:r>
              <a:rPr lang="fr-FR" sz="800" i="1" dirty="0" err="1">
                <a:solidFill>
                  <a:schemeClr val="bg1"/>
                </a:solidFill>
              </a:rPr>
              <a:t>Hyosciamus</a:t>
            </a:r>
            <a:r>
              <a:rPr lang="fr-FR" sz="800" i="1" dirty="0">
                <a:solidFill>
                  <a:schemeClr val="bg1"/>
                </a:solidFill>
              </a:rPr>
              <a:t> </a:t>
            </a:r>
            <a:r>
              <a:rPr lang="fr-FR" sz="800" i="1" dirty="0" err="1">
                <a:solidFill>
                  <a:schemeClr val="bg1"/>
                </a:solidFill>
              </a:rPr>
              <a:t>niger</a:t>
            </a:r>
            <a:endParaRPr lang="fr-FR" sz="800" i="1" dirty="0">
              <a:solidFill>
                <a:schemeClr val="bg1"/>
              </a:solidFill>
            </a:endParaRPr>
          </a:p>
        </p:txBody>
      </p:sp>
      <p:sp>
        <p:nvSpPr>
          <p:cNvPr id="10" name="Accolade fermante 9">
            <a:extLst>
              <a:ext uri="{FF2B5EF4-FFF2-40B4-BE49-F238E27FC236}">
                <a16:creationId xmlns:a16="http://schemas.microsoft.com/office/drawing/2014/main" id="{303D2D72-ACED-4F1A-AACF-10C18E8641CB}"/>
              </a:ext>
            </a:extLst>
          </p:cNvPr>
          <p:cNvSpPr/>
          <p:nvPr/>
        </p:nvSpPr>
        <p:spPr>
          <a:xfrm>
            <a:off x="2331720" y="3337560"/>
            <a:ext cx="182880" cy="316928"/>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 name="Accolade fermante 11">
            <a:extLst>
              <a:ext uri="{FF2B5EF4-FFF2-40B4-BE49-F238E27FC236}">
                <a16:creationId xmlns:a16="http://schemas.microsoft.com/office/drawing/2014/main" id="{7347CF77-F3DD-4D5F-9B2D-CB9F737BAB4A}"/>
              </a:ext>
            </a:extLst>
          </p:cNvPr>
          <p:cNvSpPr/>
          <p:nvPr/>
        </p:nvSpPr>
        <p:spPr>
          <a:xfrm>
            <a:off x="2324100" y="1414620"/>
            <a:ext cx="182880" cy="1839119"/>
          </a:xfrm>
          <a:prstGeom prst="righ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3" name="ZoneTexte 12">
            <a:extLst>
              <a:ext uri="{FF2B5EF4-FFF2-40B4-BE49-F238E27FC236}">
                <a16:creationId xmlns:a16="http://schemas.microsoft.com/office/drawing/2014/main" id="{FF6AFAB6-73E5-425A-A0CF-A74AEE0CE6CE}"/>
              </a:ext>
            </a:extLst>
          </p:cNvPr>
          <p:cNvSpPr txBox="1"/>
          <p:nvPr/>
        </p:nvSpPr>
        <p:spPr>
          <a:xfrm>
            <a:off x="2593573" y="3346711"/>
            <a:ext cx="1063112" cy="276999"/>
          </a:xfrm>
          <a:prstGeom prst="rect">
            <a:avLst/>
          </a:prstGeom>
          <a:noFill/>
        </p:spPr>
        <p:txBody>
          <a:bodyPr wrap="none" rtlCol="0">
            <a:spAutoFit/>
          </a:bodyPr>
          <a:lstStyle/>
          <a:p>
            <a:r>
              <a:rPr lang="fr-FR" sz="1200" b="1" dirty="0" err="1"/>
              <a:t>Cestroideae</a:t>
            </a:r>
            <a:endParaRPr lang="fr-FR" sz="1100" dirty="0"/>
          </a:p>
        </p:txBody>
      </p:sp>
      <p:sp>
        <p:nvSpPr>
          <p:cNvPr id="14" name="ZoneTexte 13">
            <a:extLst>
              <a:ext uri="{FF2B5EF4-FFF2-40B4-BE49-F238E27FC236}">
                <a16:creationId xmlns:a16="http://schemas.microsoft.com/office/drawing/2014/main" id="{0FFCC172-3FF9-4AF2-97E4-44FA238E51C1}"/>
              </a:ext>
            </a:extLst>
          </p:cNvPr>
          <p:cNvSpPr txBox="1"/>
          <p:nvPr/>
        </p:nvSpPr>
        <p:spPr>
          <a:xfrm>
            <a:off x="2571669" y="2195530"/>
            <a:ext cx="1135247" cy="276999"/>
          </a:xfrm>
          <a:prstGeom prst="rect">
            <a:avLst/>
          </a:prstGeom>
          <a:noFill/>
        </p:spPr>
        <p:txBody>
          <a:bodyPr wrap="none" rtlCol="0">
            <a:spAutoFit/>
          </a:bodyPr>
          <a:lstStyle/>
          <a:p>
            <a:r>
              <a:rPr lang="fr-FR" sz="1200" b="1" dirty="0" err="1"/>
              <a:t>Solenoideae</a:t>
            </a:r>
            <a:r>
              <a:rPr lang="fr-FR" sz="1200" dirty="0"/>
              <a:t> </a:t>
            </a:r>
          </a:p>
        </p:txBody>
      </p:sp>
    </p:spTree>
    <p:extLst>
      <p:ext uri="{BB962C8B-B14F-4D97-AF65-F5344CB8AC3E}">
        <p14:creationId xmlns:p14="http://schemas.microsoft.com/office/powerpoint/2010/main" val="40950522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pic>
        <p:nvPicPr>
          <p:cNvPr id="20" name="Image 19">
            <a:extLst>
              <a:ext uri="{FF2B5EF4-FFF2-40B4-BE49-F238E27FC236}">
                <a16:creationId xmlns:a16="http://schemas.microsoft.com/office/drawing/2014/main" id="{67926352-0782-43C6-BA7B-933E0102AE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65726" y="3707690"/>
            <a:ext cx="1905827" cy="1435810"/>
          </a:xfrm>
          <a:prstGeom prst="rect">
            <a:avLst/>
          </a:prstGeom>
        </p:spPr>
      </p:pic>
      <p:sp>
        <p:nvSpPr>
          <p:cNvPr id="5" name="Rectangle 4">
            <a:extLst>
              <a:ext uri="{FF2B5EF4-FFF2-40B4-BE49-F238E27FC236}">
                <a16:creationId xmlns:a16="http://schemas.microsoft.com/office/drawing/2014/main" id="{FF568507-DA37-4E2C-AB72-EEC0811E0130}"/>
              </a:ext>
            </a:extLst>
          </p:cNvPr>
          <p:cNvSpPr/>
          <p:nvPr/>
        </p:nvSpPr>
        <p:spPr>
          <a:xfrm>
            <a:off x="370820" y="1087414"/>
            <a:ext cx="2864086" cy="3877985"/>
          </a:xfrm>
          <a:prstGeom prst="rect">
            <a:avLst/>
          </a:prstGeom>
        </p:spPr>
        <p:txBody>
          <a:bodyPr wrap="square">
            <a:spAutoFit/>
          </a:bodyPr>
          <a:lstStyle/>
          <a:p>
            <a:r>
              <a:rPr lang="fr-FR" b="1" dirty="0"/>
              <a:t>3) Fleur</a:t>
            </a:r>
            <a:endParaRPr lang="fr-FR" i="1" dirty="0"/>
          </a:p>
          <a:p>
            <a:endParaRPr lang="fr-FR" dirty="0"/>
          </a:p>
          <a:p>
            <a:pPr marL="285750" indent="-285750">
              <a:buFont typeface="Wingdings" panose="05000000000000000000" pitchFamily="2" charset="2"/>
              <a:buChar char="§"/>
            </a:pPr>
            <a:r>
              <a:rPr lang="fr-FR" dirty="0"/>
              <a:t>Inflorescence terminale en cymes denses</a:t>
            </a:r>
          </a:p>
          <a:p>
            <a:pPr lvl="0"/>
            <a:endParaRPr lang="fr-FR" sz="800" dirty="0"/>
          </a:p>
          <a:p>
            <a:pPr marL="285750" lvl="0" indent="-285750">
              <a:buFont typeface="Wingdings" panose="05000000000000000000" pitchFamily="2" charset="2"/>
              <a:buChar char="§"/>
            </a:pPr>
            <a:r>
              <a:rPr lang="fr-FR" dirty="0"/>
              <a:t>Calice campanulé gamosépale marcescent et accrescent qui enveloppe le fruit</a:t>
            </a:r>
          </a:p>
          <a:p>
            <a:pPr marL="171450" lvl="0" indent="-171450">
              <a:buFont typeface="Wingdings" panose="05000000000000000000" pitchFamily="2" charset="2"/>
              <a:buChar char="§"/>
            </a:pPr>
            <a:endParaRPr lang="fr-FR" sz="800" dirty="0"/>
          </a:p>
          <a:p>
            <a:pPr marL="285750" lvl="0" indent="-285750">
              <a:buFont typeface="Wingdings" panose="05000000000000000000" pitchFamily="2" charset="2"/>
              <a:buChar char="§"/>
            </a:pPr>
            <a:r>
              <a:rPr lang="fr-FR" dirty="0"/>
              <a:t>Corolle pentamère à long tube (4-5 fois plus long que le calice) et limbe assez court de couleur jaune (</a:t>
            </a:r>
            <a:r>
              <a:rPr lang="fr-FR" i="1" dirty="0"/>
              <a:t>N. </a:t>
            </a:r>
            <a:r>
              <a:rPr lang="fr-FR" i="1" dirty="0" err="1"/>
              <a:t>glauca</a:t>
            </a:r>
            <a:r>
              <a:rPr lang="fr-FR" dirty="0"/>
              <a:t>) ou étoilée et rose à blanchâtre (</a:t>
            </a:r>
            <a:r>
              <a:rPr lang="fr-FR" i="1" dirty="0"/>
              <a:t>N. tabacum</a:t>
            </a:r>
            <a:r>
              <a:rPr lang="fr-FR" dirty="0"/>
              <a:t>)</a:t>
            </a:r>
          </a:p>
          <a:p>
            <a:pPr marL="171450" lvl="0" indent="-171450">
              <a:buFont typeface="Wingdings" panose="05000000000000000000" pitchFamily="2" charset="2"/>
              <a:buChar char="§"/>
            </a:pPr>
            <a:endParaRPr lang="fr-FR" sz="600" dirty="0"/>
          </a:p>
          <a:p>
            <a:pPr marL="285750" lvl="0" indent="-285750">
              <a:buFont typeface="Wingdings" panose="05000000000000000000" pitchFamily="2" charset="2"/>
              <a:buChar char="§"/>
            </a:pPr>
            <a:r>
              <a:rPr lang="fr-FR" dirty="0"/>
              <a:t>Ovaire supère, biloculaire</a:t>
            </a:r>
          </a:p>
          <a:p>
            <a:endParaRPr lang="fr-FR" dirty="0"/>
          </a:p>
        </p:txBody>
      </p:sp>
      <p:sp>
        <p:nvSpPr>
          <p:cNvPr id="4" name="ZoneTexte 3">
            <a:extLst>
              <a:ext uri="{FF2B5EF4-FFF2-40B4-BE49-F238E27FC236}">
                <a16:creationId xmlns:a16="http://schemas.microsoft.com/office/drawing/2014/main" id="{70A3B9B9-DB3D-435A-BA5B-E451985CBC3D}"/>
              </a:ext>
            </a:extLst>
          </p:cNvPr>
          <p:cNvSpPr txBox="1"/>
          <p:nvPr/>
        </p:nvSpPr>
        <p:spPr>
          <a:xfrm>
            <a:off x="1234361" y="330560"/>
            <a:ext cx="1107996" cy="338554"/>
          </a:xfrm>
          <a:prstGeom prst="rect">
            <a:avLst/>
          </a:prstGeom>
          <a:noFill/>
        </p:spPr>
        <p:txBody>
          <a:bodyPr wrap="none" rtlCol="0">
            <a:spAutoFit/>
          </a:bodyPr>
          <a:lstStyle/>
          <a:p>
            <a:r>
              <a:rPr lang="fr-FR" sz="1600" b="1" dirty="0">
                <a:solidFill>
                  <a:schemeClr val="tx1"/>
                </a:solidFill>
              </a:rPr>
              <a:t>Nicotiana</a:t>
            </a:r>
          </a:p>
        </p:txBody>
      </p:sp>
      <p:pic>
        <p:nvPicPr>
          <p:cNvPr id="3" name="Image 2">
            <a:extLst>
              <a:ext uri="{FF2B5EF4-FFF2-40B4-BE49-F238E27FC236}">
                <a16:creationId xmlns:a16="http://schemas.microsoft.com/office/drawing/2014/main" id="{0D5ACE8F-0DB5-4D26-8E85-B886E8E19C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608406" y="0"/>
            <a:ext cx="3535594" cy="2469185"/>
          </a:xfrm>
          <a:prstGeom prst="rect">
            <a:avLst/>
          </a:prstGeom>
        </p:spPr>
      </p:pic>
      <p:pic>
        <p:nvPicPr>
          <p:cNvPr id="7" name="Image 6">
            <a:extLst>
              <a:ext uri="{FF2B5EF4-FFF2-40B4-BE49-F238E27FC236}">
                <a16:creationId xmlns:a16="http://schemas.microsoft.com/office/drawing/2014/main" id="{B0059780-2DF8-47F2-AD06-1D00BA05EC1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8406" y="2497985"/>
            <a:ext cx="3535594" cy="2645515"/>
          </a:xfrm>
          <a:prstGeom prst="rect">
            <a:avLst/>
          </a:prstGeom>
        </p:spPr>
      </p:pic>
      <p:pic>
        <p:nvPicPr>
          <p:cNvPr id="11" name="Image 10">
            <a:extLst>
              <a:ext uri="{FF2B5EF4-FFF2-40B4-BE49-F238E27FC236}">
                <a16:creationId xmlns:a16="http://schemas.microsoft.com/office/drawing/2014/main" id="{5B9B020A-EADA-4CD0-ACA1-DF4E6BD175B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2782088" y="884462"/>
            <a:ext cx="3673930" cy="1905000"/>
          </a:xfrm>
          <a:prstGeom prst="rect">
            <a:avLst/>
          </a:prstGeom>
        </p:spPr>
      </p:pic>
      <p:sp>
        <p:nvSpPr>
          <p:cNvPr id="15" name="Rectangle 14">
            <a:extLst>
              <a:ext uri="{FF2B5EF4-FFF2-40B4-BE49-F238E27FC236}">
                <a16:creationId xmlns:a16="http://schemas.microsoft.com/office/drawing/2014/main" id="{2BDCA500-60D7-45C4-9CFB-245FEF611D41}"/>
              </a:ext>
            </a:extLst>
          </p:cNvPr>
          <p:cNvSpPr/>
          <p:nvPr/>
        </p:nvSpPr>
        <p:spPr>
          <a:xfrm>
            <a:off x="4572000" y="4920268"/>
            <a:ext cx="1108244" cy="215444"/>
          </a:xfrm>
          <a:prstGeom prst="rect">
            <a:avLst/>
          </a:prstGeom>
        </p:spPr>
        <p:txBody>
          <a:bodyPr wrap="square">
            <a:spAutoFit/>
          </a:bodyPr>
          <a:lstStyle/>
          <a:p>
            <a:r>
              <a:rPr lang="fr-FR" sz="800" i="1" dirty="0">
                <a:solidFill>
                  <a:schemeClr val="bg1"/>
                </a:solidFill>
              </a:rPr>
              <a:t>Nicotiana tabacum</a:t>
            </a:r>
          </a:p>
        </p:txBody>
      </p:sp>
      <p:sp>
        <p:nvSpPr>
          <p:cNvPr id="16" name="Rectangle 15">
            <a:extLst>
              <a:ext uri="{FF2B5EF4-FFF2-40B4-BE49-F238E27FC236}">
                <a16:creationId xmlns:a16="http://schemas.microsoft.com/office/drawing/2014/main" id="{F5FB3330-3866-4084-BBC1-9D9D1AA97A13}"/>
              </a:ext>
            </a:extLst>
          </p:cNvPr>
          <p:cNvSpPr/>
          <p:nvPr/>
        </p:nvSpPr>
        <p:spPr>
          <a:xfrm>
            <a:off x="8072609" y="4920268"/>
            <a:ext cx="1108244" cy="215444"/>
          </a:xfrm>
          <a:prstGeom prst="rect">
            <a:avLst/>
          </a:prstGeom>
        </p:spPr>
        <p:txBody>
          <a:bodyPr wrap="square">
            <a:spAutoFit/>
          </a:bodyPr>
          <a:lstStyle/>
          <a:p>
            <a:r>
              <a:rPr lang="fr-FR" sz="800" i="1" dirty="0">
                <a:solidFill>
                  <a:schemeClr val="bg1"/>
                </a:solidFill>
              </a:rPr>
              <a:t>Nicotiana tabacum</a:t>
            </a:r>
          </a:p>
        </p:txBody>
      </p:sp>
      <p:sp>
        <p:nvSpPr>
          <p:cNvPr id="17" name="Rectangle 16">
            <a:extLst>
              <a:ext uri="{FF2B5EF4-FFF2-40B4-BE49-F238E27FC236}">
                <a16:creationId xmlns:a16="http://schemas.microsoft.com/office/drawing/2014/main" id="{01E17483-F312-43E4-9259-B721EE02BA38}"/>
              </a:ext>
            </a:extLst>
          </p:cNvPr>
          <p:cNvSpPr/>
          <p:nvPr/>
        </p:nvSpPr>
        <p:spPr>
          <a:xfrm>
            <a:off x="3629997" y="3457515"/>
            <a:ext cx="1108244" cy="215444"/>
          </a:xfrm>
          <a:prstGeom prst="rect">
            <a:avLst/>
          </a:prstGeom>
        </p:spPr>
        <p:txBody>
          <a:bodyPr wrap="square">
            <a:spAutoFit/>
          </a:bodyPr>
          <a:lstStyle/>
          <a:p>
            <a:r>
              <a:rPr lang="fr-FR" sz="800" i="1" dirty="0">
                <a:solidFill>
                  <a:schemeClr val="bg1"/>
                </a:solidFill>
              </a:rPr>
              <a:t>Nicotiana </a:t>
            </a:r>
            <a:r>
              <a:rPr lang="fr-FR" sz="800" i="1" dirty="0" err="1">
                <a:solidFill>
                  <a:schemeClr val="bg1"/>
                </a:solidFill>
              </a:rPr>
              <a:t>glauca</a:t>
            </a:r>
            <a:endParaRPr lang="fr-FR" sz="800" i="1" dirty="0">
              <a:solidFill>
                <a:schemeClr val="bg1"/>
              </a:solidFill>
            </a:endParaRPr>
          </a:p>
        </p:txBody>
      </p:sp>
      <p:sp>
        <p:nvSpPr>
          <p:cNvPr id="18" name="Rectangle 17">
            <a:extLst>
              <a:ext uri="{FF2B5EF4-FFF2-40B4-BE49-F238E27FC236}">
                <a16:creationId xmlns:a16="http://schemas.microsoft.com/office/drawing/2014/main" id="{F154274F-E77B-4D55-A16E-22C3CFEAAA9A}"/>
              </a:ext>
            </a:extLst>
          </p:cNvPr>
          <p:cNvSpPr/>
          <p:nvPr/>
        </p:nvSpPr>
        <p:spPr>
          <a:xfrm>
            <a:off x="5601857" y="2233546"/>
            <a:ext cx="1108244" cy="215444"/>
          </a:xfrm>
          <a:prstGeom prst="rect">
            <a:avLst/>
          </a:prstGeom>
        </p:spPr>
        <p:txBody>
          <a:bodyPr wrap="square">
            <a:spAutoFit/>
          </a:bodyPr>
          <a:lstStyle/>
          <a:p>
            <a:r>
              <a:rPr lang="fr-FR" sz="800" i="1" dirty="0">
                <a:solidFill>
                  <a:schemeClr val="bg1"/>
                </a:solidFill>
              </a:rPr>
              <a:t>Nicotiana </a:t>
            </a:r>
            <a:r>
              <a:rPr lang="fr-FR" sz="800" i="1" dirty="0" err="1">
                <a:solidFill>
                  <a:schemeClr val="bg1"/>
                </a:solidFill>
              </a:rPr>
              <a:t>glauca</a:t>
            </a:r>
            <a:endParaRPr lang="fr-FR" sz="800" i="1" dirty="0">
              <a:solidFill>
                <a:schemeClr val="bg1"/>
              </a:solidFill>
            </a:endParaRPr>
          </a:p>
        </p:txBody>
      </p:sp>
    </p:spTree>
    <p:extLst>
      <p:ext uri="{BB962C8B-B14F-4D97-AF65-F5344CB8AC3E}">
        <p14:creationId xmlns:p14="http://schemas.microsoft.com/office/powerpoint/2010/main" val="3545697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607039" y="1073014"/>
            <a:ext cx="3201761" cy="3647152"/>
          </a:xfrm>
          <a:prstGeom prst="rect">
            <a:avLst/>
          </a:prstGeom>
        </p:spPr>
        <p:txBody>
          <a:bodyPr wrap="square">
            <a:spAutoFit/>
          </a:bodyPr>
          <a:lstStyle/>
          <a:p>
            <a:r>
              <a:rPr lang="fr-FR" b="1" dirty="0"/>
              <a:t>4) Fruit</a:t>
            </a:r>
            <a:endParaRPr lang="fr-FR" i="1" dirty="0"/>
          </a:p>
          <a:p>
            <a:endParaRPr lang="fr-FR" dirty="0"/>
          </a:p>
          <a:p>
            <a:pPr marL="285750" indent="-285750">
              <a:buFont typeface="Wingdings" panose="05000000000000000000" pitchFamily="2" charset="2"/>
              <a:buChar char="§"/>
            </a:pPr>
            <a:r>
              <a:rPr lang="fr-FR" dirty="0"/>
              <a:t>Capsule ovoïde égalant </a:t>
            </a:r>
            <a:br>
              <a:rPr lang="fr-FR" dirty="0"/>
            </a:br>
            <a:r>
              <a:rPr lang="fr-FR" dirty="0"/>
              <a:t>(</a:t>
            </a:r>
            <a:r>
              <a:rPr lang="fr-FR" i="1" dirty="0"/>
              <a:t>N. nicotiana</a:t>
            </a:r>
            <a:r>
              <a:rPr lang="fr-FR" dirty="0"/>
              <a:t>) ou dépassant </a:t>
            </a:r>
            <a:br>
              <a:rPr lang="fr-FR" dirty="0"/>
            </a:br>
            <a:r>
              <a:rPr lang="fr-FR" dirty="0"/>
              <a:t>(</a:t>
            </a:r>
            <a:r>
              <a:rPr lang="fr-FR" i="1" dirty="0"/>
              <a:t>N. </a:t>
            </a:r>
            <a:r>
              <a:rPr lang="fr-FR" i="1" dirty="0" err="1"/>
              <a:t>glauca</a:t>
            </a:r>
            <a:r>
              <a:rPr lang="fr-FR" dirty="0"/>
              <a:t>) le calice marcescent dans lequel elle est incluse</a:t>
            </a:r>
          </a:p>
          <a:p>
            <a:pPr marL="285750" indent="-2857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Ouverture de la capsule par </a:t>
            </a:r>
            <a:br>
              <a:rPr lang="fr-FR" dirty="0"/>
            </a:br>
            <a:r>
              <a:rPr lang="fr-FR" dirty="0"/>
              <a:t>2 fentes septicides auxquelles peuvent s’ajouter de courtes fentes dorsales : les valves sont souvent bidentées au sommet</a:t>
            </a:r>
          </a:p>
          <a:p>
            <a:pPr marL="285750" indent="-2857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2 carpelles séparés par un septum. </a:t>
            </a:r>
          </a:p>
          <a:p>
            <a:pPr marL="285750" indent="-2857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Nombreuses graines</a:t>
            </a:r>
          </a:p>
          <a:p>
            <a:pPr marL="285750" indent="-285750">
              <a:buFont typeface="Wingdings" panose="05000000000000000000" pitchFamily="2" charset="2"/>
              <a:buChar char="§"/>
            </a:pPr>
            <a:endParaRPr lang="fr-FR" dirty="0"/>
          </a:p>
        </p:txBody>
      </p:sp>
      <p:sp>
        <p:nvSpPr>
          <p:cNvPr id="4" name="ZoneTexte 3">
            <a:extLst>
              <a:ext uri="{FF2B5EF4-FFF2-40B4-BE49-F238E27FC236}">
                <a16:creationId xmlns:a16="http://schemas.microsoft.com/office/drawing/2014/main" id="{B4FB88DE-4F3B-4B37-9018-9AA98F0BE9B5}"/>
              </a:ext>
            </a:extLst>
          </p:cNvPr>
          <p:cNvSpPr txBox="1"/>
          <p:nvPr/>
        </p:nvSpPr>
        <p:spPr>
          <a:xfrm>
            <a:off x="1600121" y="330560"/>
            <a:ext cx="1107996" cy="338554"/>
          </a:xfrm>
          <a:prstGeom prst="rect">
            <a:avLst/>
          </a:prstGeom>
          <a:noFill/>
        </p:spPr>
        <p:txBody>
          <a:bodyPr wrap="none" rtlCol="0">
            <a:spAutoFit/>
          </a:bodyPr>
          <a:lstStyle/>
          <a:p>
            <a:r>
              <a:rPr lang="fr-FR" sz="1600" b="1" dirty="0">
                <a:solidFill>
                  <a:schemeClr val="tx1"/>
                </a:solidFill>
              </a:rPr>
              <a:t>Nicotiana</a:t>
            </a:r>
          </a:p>
        </p:txBody>
      </p:sp>
      <p:pic>
        <p:nvPicPr>
          <p:cNvPr id="3" name="Image 2">
            <a:extLst>
              <a:ext uri="{FF2B5EF4-FFF2-40B4-BE49-F238E27FC236}">
                <a16:creationId xmlns:a16="http://schemas.microsoft.com/office/drawing/2014/main" id="{BB6318CA-26AF-4158-9DF4-9F37102689B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70908" y="0"/>
            <a:ext cx="2440800" cy="2571750"/>
          </a:xfrm>
          <a:prstGeom prst="rect">
            <a:avLst/>
          </a:prstGeom>
        </p:spPr>
      </p:pic>
      <p:pic>
        <p:nvPicPr>
          <p:cNvPr id="9" name="Image 8">
            <a:extLst>
              <a:ext uri="{FF2B5EF4-FFF2-40B4-BE49-F238E27FC236}">
                <a16:creationId xmlns:a16="http://schemas.microsoft.com/office/drawing/2014/main" id="{6EDDF912-AB16-4867-9843-A889D12B81F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37370" y="0"/>
            <a:ext cx="2506630" cy="2571750"/>
          </a:xfrm>
          <a:prstGeom prst="rect">
            <a:avLst/>
          </a:prstGeom>
        </p:spPr>
      </p:pic>
      <p:pic>
        <p:nvPicPr>
          <p:cNvPr id="13" name="Image 12">
            <a:extLst>
              <a:ext uri="{FF2B5EF4-FFF2-40B4-BE49-F238E27FC236}">
                <a16:creationId xmlns:a16="http://schemas.microsoft.com/office/drawing/2014/main" id="{DEF1807C-C762-4D28-B96D-ED2AEEEE207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637371" y="2593350"/>
            <a:ext cx="2506630" cy="2550150"/>
          </a:xfrm>
          <a:prstGeom prst="rect">
            <a:avLst/>
          </a:prstGeom>
        </p:spPr>
      </p:pic>
      <p:sp>
        <p:nvSpPr>
          <p:cNvPr id="14" name="Rectangle 13">
            <a:extLst>
              <a:ext uri="{FF2B5EF4-FFF2-40B4-BE49-F238E27FC236}">
                <a16:creationId xmlns:a16="http://schemas.microsoft.com/office/drawing/2014/main" id="{B18FF5BA-9B35-4298-9F3C-5FE3C20FF40F}"/>
              </a:ext>
            </a:extLst>
          </p:cNvPr>
          <p:cNvSpPr/>
          <p:nvPr/>
        </p:nvSpPr>
        <p:spPr>
          <a:xfrm>
            <a:off x="4127994" y="2341906"/>
            <a:ext cx="1108244" cy="215444"/>
          </a:xfrm>
          <a:prstGeom prst="rect">
            <a:avLst/>
          </a:prstGeom>
        </p:spPr>
        <p:txBody>
          <a:bodyPr wrap="square">
            <a:spAutoFit/>
          </a:bodyPr>
          <a:lstStyle/>
          <a:p>
            <a:r>
              <a:rPr lang="fr-FR" sz="800" i="1" dirty="0">
                <a:solidFill>
                  <a:schemeClr val="bg1"/>
                </a:solidFill>
              </a:rPr>
              <a:t>Nicotiana </a:t>
            </a:r>
            <a:r>
              <a:rPr lang="fr-FR" sz="800" i="1" dirty="0" err="1">
                <a:solidFill>
                  <a:schemeClr val="bg1"/>
                </a:solidFill>
              </a:rPr>
              <a:t>glauca</a:t>
            </a:r>
            <a:endParaRPr lang="fr-FR" sz="800" i="1" dirty="0">
              <a:solidFill>
                <a:schemeClr val="bg1"/>
              </a:solidFill>
            </a:endParaRPr>
          </a:p>
        </p:txBody>
      </p:sp>
      <p:sp>
        <p:nvSpPr>
          <p:cNvPr id="15" name="Rectangle 14">
            <a:extLst>
              <a:ext uri="{FF2B5EF4-FFF2-40B4-BE49-F238E27FC236}">
                <a16:creationId xmlns:a16="http://schemas.microsoft.com/office/drawing/2014/main" id="{D092A0CE-D827-4EAD-B116-664ADDB1BF9A}"/>
              </a:ext>
            </a:extLst>
          </p:cNvPr>
          <p:cNvSpPr/>
          <p:nvPr/>
        </p:nvSpPr>
        <p:spPr>
          <a:xfrm>
            <a:off x="6637370" y="2367106"/>
            <a:ext cx="1108244" cy="215444"/>
          </a:xfrm>
          <a:prstGeom prst="rect">
            <a:avLst/>
          </a:prstGeom>
        </p:spPr>
        <p:txBody>
          <a:bodyPr wrap="square">
            <a:spAutoFit/>
          </a:bodyPr>
          <a:lstStyle/>
          <a:p>
            <a:r>
              <a:rPr lang="fr-FR" sz="800" i="1" dirty="0">
                <a:solidFill>
                  <a:schemeClr val="bg1"/>
                </a:solidFill>
              </a:rPr>
              <a:t>Nicotiana </a:t>
            </a:r>
            <a:r>
              <a:rPr lang="fr-FR" sz="800" i="1" dirty="0" err="1">
                <a:solidFill>
                  <a:schemeClr val="bg1"/>
                </a:solidFill>
              </a:rPr>
              <a:t>glauca</a:t>
            </a:r>
            <a:endParaRPr lang="fr-FR" sz="800" i="1" dirty="0">
              <a:solidFill>
                <a:schemeClr val="bg1"/>
              </a:solidFill>
            </a:endParaRPr>
          </a:p>
        </p:txBody>
      </p:sp>
      <p:sp>
        <p:nvSpPr>
          <p:cNvPr id="16" name="Rectangle 15">
            <a:extLst>
              <a:ext uri="{FF2B5EF4-FFF2-40B4-BE49-F238E27FC236}">
                <a16:creationId xmlns:a16="http://schemas.microsoft.com/office/drawing/2014/main" id="{62BCCE11-BD90-45DB-BE18-A3A5F81F1D45}"/>
              </a:ext>
            </a:extLst>
          </p:cNvPr>
          <p:cNvSpPr/>
          <p:nvPr/>
        </p:nvSpPr>
        <p:spPr>
          <a:xfrm>
            <a:off x="6603082" y="4913656"/>
            <a:ext cx="1108244" cy="215444"/>
          </a:xfrm>
          <a:prstGeom prst="rect">
            <a:avLst/>
          </a:prstGeom>
        </p:spPr>
        <p:txBody>
          <a:bodyPr wrap="square">
            <a:spAutoFit/>
          </a:bodyPr>
          <a:lstStyle/>
          <a:p>
            <a:r>
              <a:rPr lang="fr-FR" sz="800" i="1" dirty="0">
                <a:solidFill>
                  <a:schemeClr val="bg1"/>
                </a:solidFill>
              </a:rPr>
              <a:t>Nicotiana tabacum</a:t>
            </a:r>
          </a:p>
        </p:txBody>
      </p:sp>
      <p:pic>
        <p:nvPicPr>
          <p:cNvPr id="18" name="Image 17">
            <a:extLst>
              <a:ext uri="{FF2B5EF4-FFF2-40B4-BE49-F238E27FC236}">
                <a16:creationId xmlns:a16="http://schemas.microsoft.com/office/drawing/2014/main" id="{9BC2B22F-42C5-4953-A625-01DD3FADAB6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r="-68"/>
          <a:stretch/>
        </p:blipFill>
        <p:spPr>
          <a:xfrm>
            <a:off x="4172575" y="2593350"/>
            <a:ext cx="2439133" cy="2550150"/>
          </a:xfrm>
          <a:prstGeom prst="rect">
            <a:avLst/>
          </a:prstGeom>
        </p:spPr>
      </p:pic>
      <p:sp>
        <p:nvSpPr>
          <p:cNvPr id="19" name="Rectangle 18">
            <a:extLst>
              <a:ext uri="{FF2B5EF4-FFF2-40B4-BE49-F238E27FC236}">
                <a16:creationId xmlns:a16="http://schemas.microsoft.com/office/drawing/2014/main" id="{DC6AF0C5-126E-4D1E-B58F-E1C7E9B33882}"/>
              </a:ext>
            </a:extLst>
          </p:cNvPr>
          <p:cNvSpPr/>
          <p:nvPr/>
        </p:nvSpPr>
        <p:spPr>
          <a:xfrm>
            <a:off x="4142520" y="4899256"/>
            <a:ext cx="1108244" cy="215444"/>
          </a:xfrm>
          <a:prstGeom prst="rect">
            <a:avLst/>
          </a:prstGeom>
        </p:spPr>
        <p:txBody>
          <a:bodyPr wrap="square">
            <a:spAutoFit/>
          </a:bodyPr>
          <a:lstStyle/>
          <a:p>
            <a:r>
              <a:rPr lang="fr-FR" sz="800" i="1" dirty="0">
                <a:solidFill>
                  <a:schemeClr val="bg1"/>
                </a:solidFill>
              </a:rPr>
              <a:t>Nicotiana tabacum</a:t>
            </a:r>
          </a:p>
        </p:txBody>
      </p:sp>
    </p:spTree>
    <p:extLst>
      <p:ext uri="{BB962C8B-B14F-4D97-AF65-F5344CB8AC3E}">
        <p14:creationId xmlns:p14="http://schemas.microsoft.com/office/powerpoint/2010/main" val="3187808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590206" y="1231414"/>
            <a:ext cx="3555243" cy="3323987"/>
          </a:xfrm>
          <a:prstGeom prst="rect">
            <a:avLst/>
          </a:prstGeom>
        </p:spPr>
        <p:txBody>
          <a:bodyPr wrap="square">
            <a:spAutoFit/>
          </a:bodyPr>
          <a:lstStyle/>
          <a:p>
            <a:r>
              <a:rPr lang="fr-FR" b="1" dirty="0"/>
              <a:t>1) Milieu de vie</a:t>
            </a:r>
            <a:endParaRPr lang="fr-FR" i="1" dirty="0"/>
          </a:p>
          <a:p>
            <a:endParaRPr lang="fr-FR" dirty="0"/>
          </a:p>
          <a:p>
            <a:r>
              <a:rPr lang="fr-FR" dirty="0"/>
              <a:t>Environ 250 espèces dans le monde</a:t>
            </a:r>
          </a:p>
          <a:p>
            <a:endParaRPr lang="fr-FR" dirty="0"/>
          </a:p>
          <a:p>
            <a:r>
              <a:rPr lang="fr-FR" dirty="0"/>
              <a:t>1 espèce en France, originaire d’Amérique du Sud : </a:t>
            </a:r>
            <a:r>
              <a:rPr lang="fr-FR" i="1" dirty="0"/>
              <a:t>C. </a:t>
            </a:r>
            <a:r>
              <a:rPr lang="fr-FR" i="1" dirty="0" err="1"/>
              <a:t>parqui</a:t>
            </a:r>
            <a:endParaRPr lang="fr-FR" dirty="0"/>
          </a:p>
          <a:p>
            <a:endParaRPr lang="fr-FR" dirty="0"/>
          </a:p>
          <a:p>
            <a:r>
              <a:rPr lang="fr-FR" dirty="0"/>
              <a:t>Plante ornementale méditerranéenne. </a:t>
            </a:r>
          </a:p>
          <a:p>
            <a:r>
              <a:rPr lang="fr-FR" dirty="0"/>
              <a:t>Haies, friches</a:t>
            </a:r>
          </a:p>
          <a:p>
            <a:endParaRPr lang="fr-FR" dirty="0"/>
          </a:p>
          <a:p>
            <a:r>
              <a:rPr lang="fr-FR" dirty="0"/>
              <a:t>Toutes les parties de la plante sont hautement toxiques</a:t>
            </a:r>
          </a:p>
          <a:p>
            <a:endParaRPr lang="fr-FR" dirty="0"/>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68C2B72E-39EF-4DB3-BA23-0CB19527BACF}"/>
              </a:ext>
            </a:extLst>
          </p:cNvPr>
          <p:cNvSpPr txBox="1"/>
          <p:nvPr/>
        </p:nvSpPr>
        <p:spPr>
          <a:xfrm>
            <a:off x="1714421" y="330560"/>
            <a:ext cx="1359668" cy="338554"/>
          </a:xfrm>
          <a:prstGeom prst="rect">
            <a:avLst/>
          </a:prstGeom>
          <a:noFill/>
        </p:spPr>
        <p:txBody>
          <a:bodyPr wrap="none" rtlCol="0">
            <a:spAutoFit/>
          </a:bodyPr>
          <a:lstStyle/>
          <a:p>
            <a:r>
              <a:rPr lang="fr-FR" sz="1600" b="1" dirty="0">
                <a:solidFill>
                  <a:srgbClr val="FF0000"/>
                </a:solidFill>
              </a:rPr>
              <a:t>11. </a:t>
            </a:r>
            <a:r>
              <a:rPr lang="fr-FR" sz="1600" b="1" dirty="0" err="1">
                <a:solidFill>
                  <a:srgbClr val="FF0000"/>
                </a:solidFill>
              </a:rPr>
              <a:t>Cestrum</a:t>
            </a:r>
            <a:endParaRPr lang="fr-FR" sz="1600" b="1" dirty="0">
              <a:solidFill>
                <a:srgbClr val="FF0000"/>
              </a:solidFill>
            </a:endParaRPr>
          </a:p>
        </p:txBody>
      </p:sp>
      <p:pic>
        <p:nvPicPr>
          <p:cNvPr id="3" name="Image 2">
            <a:extLst>
              <a:ext uri="{FF2B5EF4-FFF2-40B4-BE49-F238E27FC236}">
                <a16:creationId xmlns:a16="http://schemas.microsoft.com/office/drawing/2014/main" id="{DEA00671-798A-4BEC-916A-48A27A28BD4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572000" y="0"/>
            <a:ext cx="4572000" cy="5143500"/>
          </a:xfrm>
          <a:prstGeom prst="rect">
            <a:avLst/>
          </a:prstGeom>
        </p:spPr>
      </p:pic>
    </p:spTree>
    <p:extLst>
      <p:ext uri="{BB962C8B-B14F-4D97-AF65-F5344CB8AC3E}">
        <p14:creationId xmlns:p14="http://schemas.microsoft.com/office/powerpoint/2010/main" val="2713979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332711" y="1499962"/>
            <a:ext cx="2908783" cy="2646878"/>
          </a:xfrm>
          <a:prstGeom prst="rect">
            <a:avLst/>
          </a:prstGeom>
        </p:spPr>
        <p:txBody>
          <a:bodyPr wrap="square">
            <a:spAutoFit/>
          </a:bodyPr>
          <a:lstStyle/>
          <a:p>
            <a:r>
              <a:rPr lang="fr-FR" b="1" dirty="0"/>
              <a:t>2) Appareil végétatif</a:t>
            </a:r>
            <a:endParaRPr lang="fr-FR" i="1" dirty="0"/>
          </a:p>
          <a:p>
            <a:pPr marL="285750" indent="-285750">
              <a:buFont typeface="Wingdings" panose="05000000000000000000" pitchFamily="2" charset="2"/>
              <a:buChar char="§"/>
            </a:pPr>
            <a:endParaRPr lang="fr-FR" dirty="0"/>
          </a:p>
          <a:p>
            <a:pPr marL="285750" indent="-285750">
              <a:buFont typeface="Wingdings" panose="05000000000000000000" pitchFamily="2" charset="2"/>
              <a:buChar char="§"/>
            </a:pPr>
            <a:r>
              <a:rPr lang="fr-FR" dirty="0"/>
              <a:t>Arbuste à feuillage persistant (1 à 4 m), à souche émettant des rejets et à odeur désagréable</a:t>
            </a:r>
          </a:p>
          <a:p>
            <a:pPr marL="285750" lvl="0" indent="-285750">
              <a:buFont typeface="Wingdings" panose="05000000000000000000" pitchFamily="2" charset="2"/>
              <a:buChar char="§"/>
            </a:pPr>
            <a:endParaRPr lang="fr-FR" sz="1200" dirty="0"/>
          </a:p>
          <a:p>
            <a:pPr marL="285750" lvl="0" indent="-285750">
              <a:buFont typeface="Wingdings" panose="05000000000000000000" pitchFamily="2" charset="2"/>
              <a:buChar char="§"/>
            </a:pPr>
            <a:r>
              <a:rPr lang="fr-FR" dirty="0"/>
              <a:t>Feuilles alternes, elliptiques-lancéolées, courtement pétiolées, de 3 à 10 cm, terminée en courte pointe.</a:t>
            </a:r>
            <a:br>
              <a:rPr lang="fr-FR" dirty="0"/>
            </a:br>
            <a:endParaRPr lang="fr-FR" dirty="0"/>
          </a:p>
        </p:txBody>
      </p:sp>
      <p:sp>
        <p:nvSpPr>
          <p:cNvPr id="4" name="ZoneTexte 3">
            <a:extLst>
              <a:ext uri="{FF2B5EF4-FFF2-40B4-BE49-F238E27FC236}">
                <a16:creationId xmlns:a16="http://schemas.microsoft.com/office/drawing/2014/main" id="{92FFA0CD-A162-4C3C-BB1A-44C7E0FAECDA}"/>
              </a:ext>
            </a:extLst>
          </p:cNvPr>
          <p:cNvSpPr txBox="1"/>
          <p:nvPr/>
        </p:nvSpPr>
        <p:spPr>
          <a:xfrm>
            <a:off x="1341041" y="330560"/>
            <a:ext cx="1016625" cy="338554"/>
          </a:xfrm>
          <a:prstGeom prst="rect">
            <a:avLst/>
          </a:prstGeom>
          <a:noFill/>
        </p:spPr>
        <p:txBody>
          <a:bodyPr wrap="none" rtlCol="0">
            <a:spAutoFit/>
          </a:bodyPr>
          <a:lstStyle/>
          <a:p>
            <a:r>
              <a:rPr lang="fr-FR" sz="1600" b="1" dirty="0" err="1">
                <a:solidFill>
                  <a:schemeClr val="tx1"/>
                </a:solidFill>
              </a:rPr>
              <a:t>Cestrum</a:t>
            </a:r>
            <a:endParaRPr lang="fr-FR" sz="1600" b="1" dirty="0">
              <a:solidFill>
                <a:schemeClr val="tx1"/>
              </a:solidFill>
            </a:endParaRPr>
          </a:p>
        </p:txBody>
      </p:sp>
      <p:pic>
        <p:nvPicPr>
          <p:cNvPr id="3" name="Image 2">
            <a:extLst>
              <a:ext uri="{FF2B5EF4-FFF2-40B4-BE49-F238E27FC236}">
                <a16:creationId xmlns:a16="http://schemas.microsoft.com/office/drawing/2014/main" id="{BBFCE154-1B0E-48B0-B823-5BFDC90281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493114" y="1"/>
            <a:ext cx="2650886" cy="2664000"/>
          </a:xfrm>
          <a:prstGeom prst="rect">
            <a:avLst/>
          </a:prstGeom>
        </p:spPr>
      </p:pic>
      <p:pic>
        <p:nvPicPr>
          <p:cNvPr id="7" name="Image 6">
            <a:extLst>
              <a:ext uri="{FF2B5EF4-FFF2-40B4-BE49-F238E27FC236}">
                <a16:creationId xmlns:a16="http://schemas.microsoft.com/office/drawing/2014/main" id="{84B1816E-003C-4768-8F78-3A3A114C802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35375" y="0"/>
            <a:ext cx="2728800" cy="5143500"/>
          </a:xfrm>
          <a:prstGeom prst="rect">
            <a:avLst/>
          </a:prstGeom>
        </p:spPr>
      </p:pic>
      <p:pic>
        <p:nvPicPr>
          <p:cNvPr id="9" name="Image 8">
            <a:extLst>
              <a:ext uri="{FF2B5EF4-FFF2-40B4-BE49-F238E27FC236}">
                <a16:creationId xmlns:a16="http://schemas.microsoft.com/office/drawing/2014/main" id="{78B6A6E9-FF7E-4102-96C6-E41DD8D305D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491688" y="2685523"/>
            <a:ext cx="2660221" cy="2457975"/>
          </a:xfrm>
          <a:prstGeom prst="rect">
            <a:avLst/>
          </a:prstGeom>
        </p:spPr>
      </p:pic>
    </p:spTree>
    <p:extLst>
      <p:ext uri="{BB962C8B-B14F-4D97-AF65-F5344CB8AC3E}">
        <p14:creationId xmlns:p14="http://schemas.microsoft.com/office/powerpoint/2010/main" val="29207958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405851" y="1023765"/>
            <a:ext cx="3555243" cy="3954929"/>
          </a:xfrm>
          <a:prstGeom prst="rect">
            <a:avLst/>
          </a:prstGeom>
        </p:spPr>
        <p:txBody>
          <a:bodyPr wrap="square">
            <a:spAutoFit/>
          </a:bodyPr>
          <a:lstStyle/>
          <a:p>
            <a:r>
              <a:rPr lang="fr-FR" b="1" dirty="0"/>
              <a:t>3) Fleur</a:t>
            </a:r>
            <a:endParaRPr lang="fr-FR" i="1" dirty="0"/>
          </a:p>
          <a:p>
            <a:endParaRPr lang="fr-FR" sz="1000" dirty="0"/>
          </a:p>
          <a:p>
            <a:pPr marL="285750" indent="-285750">
              <a:buFont typeface="Wingdings" panose="05000000000000000000" pitchFamily="2" charset="2"/>
              <a:buChar char="§"/>
            </a:pPr>
            <a:r>
              <a:rPr lang="fr-FR" dirty="0"/>
              <a:t>Inflorescences cymeuses unipares terminales</a:t>
            </a:r>
          </a:p>
          <a:p>
            <a:pPr marL="285750" indent="-285750">
              <a:buFont typeface="Wingdings" panose="05000000000000000000" pitchFamily="2" charset="2"/>
              <a:buChar char="§"/>
            </a:pPr>
            <a:endParaRPr lang="fr-FR" sz="800" dirty="0"/>
          </a:p>
          <a:p>
            <a:pPr marL="285750" indent="-285750">
              <a:buFont typeface="Wingdings" panose="05000000000000000000" pitchFamily="2" charset="2"/>
              <a:buChar char="§"/>
            </a:pPr>
            <a:r>
              <a:rPr lang="fr-FR" dirty="0"/>
              <a:t>Fleurs pentamères à forte odeur de jasmin</a:t>
            </a:r>
          </a:p>
          <a:p>
            <a:pPr marL="285750" lvl="0" indent="-285750">
              <a:buFont typeface="Wingdings" panose="05000000000000000000" pitchFamily="2" charset="2"/>
              <a:buChar char="§"/>
            </a:pPr>
            <a:endParaRPr lang="fr-FR" sz="700" dirty="0"/>
          </a:p>
          <a:p>
            <a:pPr marL="285750" lvl="0" indent="-285750">
              <a:buFont typeface="Wingdings" panose="05000000000000000000" pitchFamily="2" charset="2"/>
              <a:buChar char="§"/>
            </a:pPr>
            <a:r>
              <a:rPr lang="fr-FR" dirty="0"/>
              <a:t>Calice campanulé très court, à 5-6 sépales, marcescent mais non accrescent</a:t>
            </a:r>
          </a:p>
          <a:p>
            <a:pPr marL="285750" lvl="0" indent="-285750">
              <a:buFont typeface="Wingdings" panose="05000000000000000000" pitchFamily="2" charset="2"/>
              <a:buChar char="§"/>
            </a:pPr>
            <a:endParaRPr lang="fr-FR" sz="800" dirty="0"/>
          </a:p>
          <a:p>
            <a:pPr marL="285750" lvl="0" indent="-285750">
              <a:buFont typeface="Wingdings" panose="05000000000000000000" pitchFamily="2" charset="2"/>
              <a:buChar char="§"/>
            </a:pPr>
            <a:r>
              <a:rPr lang="fr-FR" dirty="0"/>
              <a:t>Corolle tubuleuse jaune ou jaunâtre à long tube et limbe étoilé assez court doté de lobes pointus</a:t>
            </a:r>
          </a:p>
          <a:p>
            <a:pPr marL="285750" lvl="0" indent="-285750">
              <a:buFont typeface="Wingdings" panose="05000000000000000000" pitchFamily="2" charset="2"/>
              <a:buChar char="§"/>
            </a:pPr>
            <a:endParaRPr lang="fr-FR" sz="800" dirty="0"/>
          </a:p>
          <a:p>
            <a:pPr marL="285750" lvl="0" indent="-285750">
              <a:buFont typeface="Wingdings" panose="05000000000000000000" pitchFamily="2" charset="2"/>
              <a:buChar char="§"/>
            </a:pPr>
            <a:r>
              <a:rPr lang="fr-FR" dirty="0"/>
              <a:t>Étamines affleurant la gorge de la corolle</a:t>
            </a:r>
          </a:p>
          <a:p>
            <a:pPr marL="285750" indent="-285750">
              <a:buFont typeface="Wingdings" panose="05000000000000000000" pitchFamily="2" charset="2"/>
              <a:buChar char="§"/>
            </a:pPr>
            <a:endParaRPr lang="fr-FR" dirty="0"/>
          </a:p>
          <a:p>
            <a:endParaRPr lang="fr-FR" dirty="0"/>
          </a:p>
        </p:txBody>
      </p:sp>
      <p:sp>
        <p:nvSpPr>
          <p:cNvPr id="4" name="ZoneTexte 3">
            <a:extLst>
              <a:ext uri="{FF2B5EF4-FFF2-40B4-BE49-F238E27FC236}">
                <a16:creationId xmlns:a16="http://schemas.microsoft.com/office/drawing/2014/main" id="{81BC57DF-0A01-4345-92A2-DBA4AF287A48}"/>
              </a:ext>
            </a:extLst>
          </p:cNvPr>
          <p:cNvSpPr txBox="1"/>
          <p:nvPr/>
        </p:nvSpPr>
        <p:spPr>
          <a:xfrm>
            <a:off x="1691561" y="330560"/>
            <a:ext cx="1016625" cy="338554"/>
          </a:xfrm>
          <a:prstGeom prst="rect">
            <a:avLst/>
          </a:prstGeom>
          <a:noFill/>
        </p:spPr>
        <p:txBody>
          <a:bodyPr wrap="none" rtlCol="0">
            <a:spAutoFit/>
          </a:bodyPr>
          <a:lstStyle/>
          <a:p>
            <a:r>
              <a:rPr lang="fr-FR" sz="1600" b="1" dirty="0" err="1">
                <a:solidFill>
                  <a:schemeClr val="tx1"/>
                </a:solidFill>
              </a:rPr>
              <a:t>Cestrum</a:t>
            </a:r>
            <a:endParaRPr lang="fr-FR" sz="1600" b="1" dirty="0">
              <a:solidFill>
                <a:schemeClr val="tx1"/>
              </a:solidFill>
            </a:endParaRPr>
          </a:p>
        </p:txBody>
      </p:sp>
      <p:pic>
        <p:nvPicPr>
          <p:cNvPr id="7" name="Image 6">
            <a:extLst>
              <a:ext uri="{FF2B5EF4-FFF2-40B4-BE49-F238E27FC236}">
                <a16:creationId xmlns:a16="http://schemas.microsoft.com/office/drawing/2014/main" id="{CA376751-C449-45E9-8B89-3EBDDA48AA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5550" y="2794342"/>
            <a:ext cx="2519047" cy="2371279"/>
          </a:xfrm>
          <a:prstGeom prst="rect">
            <a:avLst/>
          </a:prstGeom>
        </p:spPr>
      </p:pic>
      <p:pic>
        <p:nvPicPr>
          <p:cNvPr id="11" name="Image 10">
            <a:extLst>
              <a:ext uri="{FF2B5EF4-FFF2-40B4-BE49-F238E27FC236}">
                <a16:creationId xmlns:a16="http://schemas.microsoft.com/office/drawing/2014/main" id="{584BD0B1-9BB3-4932-BE88-1AFD6C26490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902943" y="2794342"/>
            <a:ext cx="2241057" cy="2371279"/>
          </a:xfrm>
          <a:prstGeom prst="rect">
            <a:avLst/>
          </a:prstGeom>
        </p:spPr>
      </p:pic>
      <p:pic>
        <p:nvPicPr>
          <p:cNvPr id="13" name="Image 12">
            <a:extLst>
              <a:ext uri="{FF2B5EF4-FFF2-40B4-BE49-F238E27FC236}">
                <a16:creationId xmlns:a16="http://schemas.microsoft.com/office/drawing/2014/main" id="{B20E823E-4C50-4114-99B3-4CD3FD50C52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55550" y="0"/>
            <a:ext cx="4788450" cy="2770783"/>
          </a:xfrm>
          <a:prstGeom prst="rect">
            <a:avLst/>
          </a:prstGeom>
        </p:spPr>
      </p:pic>
    </p:spTree>
    <p:extLst>
      <p:ext uri="{BB962C8B-B14F-4D97-AF65-F5344CB8AC3E}">
        <p14:creationId xmlns:p14="http://schemas.microsoft.com/office/powerpoint/2010/main" val="23761812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967788" y="965014"/>
            <a:ext cx="3555243" cy="1661993"/>
          </a:xfrm>
          <a:prstGeom prst="rect">
            <a:avLst/>
          </a:prstGeom>
        </p:spPr>
        <p:txBody>
          <a:bodyPr wrap="square">
            <a:spAutoFit/>
          </a:bodyPr>
          <a:lstStyle/>
          <a:p>
            <a:r>
              <a:rPr lang="fr-FR" b="1" dirty="0"/>
              <a:t>4) Fruit</a:t>
            </a:r>
            <a:endParaRPr lang="fr-FR" i="1" dirty="0"/>
          </a:p>
          <a:p>
            <a:endParaRPr lang="fr-FR" sz="1050" dirty="0"/>
          </a:p>
          <a:p>
            <a:pPr marL="285750" indent="-285750">
              <a:buFont typeface="Wingdings" panose="05000000000000000000" pitchFamily="2" charset="2"/>
              <a:buChar char="§"/>
            </a:pPr>
            <a:r>
              <a:rPr lang="fr-FR" dirty="0"/>
              <a:t>Baie généralement piriforme, non pendante, noire à maturité</a:t>
            </a:r>
          </a:p>
          <a:p>
            <a:pPr marL="285750" indent="-285750">
              <a:buFont typeface="Wingdings" panose="05000000000000000000" pitchFamily="2" charset="2"/>
              <a:buChar char="§"/>
            </a:pPr>
            <a:endParaRPr lang="fr-FR" sz="700" dirty="0"/>
          </a:p>
          <a:p>
            <a:pPr marL="285750" indent="-285750">
              <a:buFont typeface="Wingdings" panose="05000000000000000000" pitchFamily="2" charset="2"/>
              <a:buChar char="§"/>
            </a:pPr>
            <a:r>
              <a:rPr lang="fr-FR" dirty="0"/>
              <a:t>Graines réniformes</a:t>
            </a:r>
          </a:p>
          <a:p>
            <a:pPr marL="285750" indent="-285750">
              <a:buFont typeface="Wingdings" panose="05000000000000000000" pitchFamily="2" charset="2"/>
              <a:buChar char="§"/>
            </a:pPr>
            <a:endParaRPr lang="fr-FR" dirty="0"/>
          </a:p>
          <a:p>
            <a:endParaRPr lang="fr-FR" dirty="0"/>
          </a:p>
        </p:txBody>
      </p:sp>
      <p:sp>
        <p:nvSpPr>
          <p:cNvPr id="6" name="ZoneTexte 5">
            <a:extLst>
              <a:ext uri="{FF2B5EF4-FFF2-40B4-BE49-F238E27FC236}">
                <a16:creationId xmlns:a16="http://schemas.microsoft.com/office/drawing/2014/main" id="{605728AF-B313-49D9-8AF8-366E77FD0AF9}"/>
              </a:ext>
            </a:extLst>
          </p:cNvPr>
          <p:cNvSpPr txBox="1"/>
          <p:nvPr/>
        </p:nvSpPr>
        <p:spPr>
          <a:xfrm>
            <a:off x="1950641" y="330560"/>
            <a:ext cx="1016625" cy="338554"/>
          </a:xfrm>
          <a:prstGeom prst="rect">
            <a:avLst/>
          </a:prstGeom>
          <a:noFill/>
        </p:spPr>
        <p:txBody>
          <a:bodyPr wrap="none" rtlCol="0">
            <a:spAutoFit/>
          </a:bodyPr>
          <a:lstStyle/>
          <a:p>
            <a:r>
              <a:rPr lang="fr-FR" sz="1600" b="1" dirty="0" err="1">
                <a:solidFill>
                  <a:schemeClr val="tx1"/>
                </a:solidFill>
              </a:rPr>
              <a:t>Cestrum</a:t>
            </a:r>
            <a:endParaRPr lang="fr-FR" sz="1600" b="1" dirty="0">
              <a:solidFill>
                <a:schemeClr val="tx1"/>
              </a:solidFill>
            </a:endParaRPr>
          </a:p>
        </p:txBody>
      </p:sp>
      <p:pic>
        <p:nvPicPr>
          <p:cNvPr id="4" name="Image 3">
            <a:extLst>
              <a:ext uri="{FF2B5EF4-FFF2-40B4-BE49-F238E27FC236}">
                <a16:creationId xmlns:a16="http://schemas.microsoft.com/office/drawing/2014/main" id="{1DFD79FD-97A2-442C-8526-3617EAB7A3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85410" y="0"/>
            <a:ext cx="3858590" cy="5143500"/>
          </a:xfrm>
          <a:prstGeom prst="rect">
            <a:avLst/>
          </a:prstGeom>
        </p:spPr>
      </p:pic>
      <p:pic>
        <p:nvPicPr>
          <p:cNvPr id="3" name="Image 2">
            <a:extLst>
              <a:ext uri="{FF2B5EF4-FFF2-40B4-BE49-F238E27FC236}">
                <a16:creationId xmlns:a16="http://schemas.microsoft.com/office/drawing/2014/main" id="{18302B90-C82D-4051-B9DE-30F28D2A874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409234"/>
            <a:ext cx="5256610" cy="2734265"/>
          </a:xfrm>
          <a:prstGeom prst="rect">
            <a:avLst/>
          </a:prstGeom>
        </p:spPr>
      </p:pic>
    </p:spTree>
    <p:extLst>
      <p:ext uri="{BB962C8B-B14F-4D97-AF65-F5344CB8AC3E}">
        <p14:creationId xmlns:p14="http://schemas.microsoft.com/office/powerpoint/2010/main" val="4134674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ZoneTexte 7">
            <a:extLst>
              <a:ext uri="{FF2B5EF4-FFF2-40B4-BE49-F238E27FC236}">
                <a16:creationId xmlns:a16="http://schemas.microsoft.com/office/drawing/2014/main" id="{6E26E42B-0A69-47F1-B961-D80D9C6A9689}"/>
              </a:ext>
            </a:extLst>
          </p:cNvPr>
          <p:cNvSpPr txBox="1"/>
          <p:nvPr/>
        </p:nvSpPr>
        <p:spPr>
          <a:xfrm>
            <a:off x="475175" y="323127"/>
            <a:ext cx="2480166" cy="338554"/>
          </a:xfrm>
          <a:prstGeom prst="rect">
            <a:avLst/>
          </a:prstGeom>
          <a:noFill/>
        </p:spPr>
        <p:txBody>
          <a:bodyPr wrap="none" rtlCol="0">
            <a:spAutoFit/>
          </a:bodyPr>
          <a:lstStyle/>
          <a:p>
            <a:r>
              <a:rPr lang="fr-FR" sz="1600" b="1" dirty="0"/>
              <a:t>Caractères de la famille</a:t>
            </a:r>
          </a:p>
        </p:txBody>
      </p:sp>
      <p:sp>
        <p:nvSpPr>
          <p:cNvPr id="5" name="Rectangle 4">
            <a:extLst>
              <a:ext uri="{FF2B5EF4-FFF2-40B4-BE49-F238E27FC236}">
                <a16:creationId xmlns:a16="http://schemas.microsoft.com/office/drawing/2014/main" id="{FF568507-DA37-4E2C-AB72-EEC0811E0130}"/>
              </a:ext>
            </a:extLst>
          </p:cNvPr>
          <p:cNvSpPr/>
          <p:nvPr/>
        </p:nvSpPr>
        <p:spPr>
          <a:xfrm>
            <a:off x="330495" y="1140841"/>
            <a:ext cx="3020370" cy="3954929"/>
          </a:xfrm>
          <a:prstGeom prst="rect">
            <a:avLst/>
          </a:prstGeom>
        </p:spPr>
        <p:txBody>
          <a:bodyPr wrap="square" anchor="ctr">
            <a:spAutoFit/>
          </a:bodyPr>
          <a:lstStyle/>
          <a:p>
            <a:r>
              <a:rPr lang="fr-FR" b="1" dirty="0"/>
              <a:t>Appareil végétatif</a:t>
            </a:r>
          </a:p>
          <a:p>
            <a:endParaRPr lang="fr-FR" sz="1200" dirty="0"/>
          </a:p>
          <a:p>
            <a:pPr marL="171450" indent="-171450">
              <a:buFont typeface="Wingdings" panose="05000000000000000000" pitchFamily="2" charset="2"/>
              <a:buChar char="§"/>
            </a:pPr>
            <a:r>
              <a:rPr lang="fr-FR" sz="1200" dirty="0"/>
              <a:t>Plantes surtout </a:t>
            </a:r>
            <a:r>
              <a:rPr lang="fr-FR" sz="1200" b="1" dirty="0"/>
              <a:t>herbacées</a:t>
            </a:r>
            <a:r>
              <a:rPr lang="fr-FR" sz="1200" dirty="0"/>
              <a:t> mais espèces arbustives, surtout originaires des tropiques</a:t>
            </a:r>
          </a:p>
          <a:p>
            <a:pPr marL="171450" indent="-171450">
              <a:buFont typeface="Wingdings" panose="05000000000000000000" pitchFamily="2" charset="2"/>
              <a:buChar char="§"/>
            </a:pPr>
            <a:endParaRPr lang="fr-FR" sz="800" dirty="0"/>
          </a:p>
          <a:p>
            <a:pPr marL="171450" indent="-171450">
              <a:buFont typeface="Wingdings" panose="05000000000000000000" pitchFamily="2" charset="2"/>
              <a:buChar char="§"/>
            </a:pPr>
            <a:r>
              <a:rPr lang="fr-FR" sz="1200" b="1" dirty="0"/>
              <a:t>Pilosité</a:t>
            </a:r>
            <a:r>
              <a:rPr lang="fr-FR" sz="1200" dirty="0"/>
              <a:t> souvent présente avec quelques genres très pubescents (</a:t>
            </a:r>
            <a:r>
              <a:rPr lang="fr-FR" sz="1200" i="1" dirty="0" err="1"/>
              <a:t>Hyoscyamus</a:t>
            </a:r>
            <a:r>
              <a:rPr lang="fr-FR" sz="1200" dirty="0"/>
              <a:t>)</a:t>
            </a:r>
          </a:p>
          <a:p>
            <a:endParaRPr lang="fr-FR" sz="900" dirty="0"/>
          </a:p>
          <a:p>
            <a:pPr marL="171450" indent="-171450">
              <a:buFont typeface="Wingdings" panose="05000000000000000000" pitchFamily="2" charset="2"/>
              <a:buChar char="§"/>
            </a:pPr>
            <a:r>
              <a:rPr lang="fr-FR" sz="1200" b="1" dirty="0"/>
              <a:t>Feuilles</a:t>
            </a:r>
            <a:r>
              <a:rPr lang="fr-FR" sz="1200" dirty="0"/>
              <a:t> :</a:t>
            </a:r>
          </a:p>
          <a:p>
            <a:pPr marL="361950" lvl="5" indent="-171450">
              <a:buFont typeface="Courier New" panose="02070309020205020404" pitchFamily="49" charset="0"/>
              <a:buChar char="o"/>
            </a:pPr>
            <a:r>
              <a:rPr lang="fr-FR" sz="1200" dirty="0"/>
              <a:t>toujours </a:t>
            </a:r>
            <a:r>
              <a:rPr lang="fr-FR" sz="1200" b="1" dirty="0"/>
              <a:t>dépourvues de stipules</a:t>
            </a:r>
          </a:p>
          <a:p>
            <a:pPr marL="361950" lvl="2" indent="-171450">
              <a:buFont typeface="Courier New" panose="02070309020205020404" pitchFamily="49" charset="0"/>
              <a:buChar char="o"/>
            </a:pPr>
            <a:r>
              <a:rPr lang="fr-FR" sz="1200" dirty="0"/>
              <a:t>généralement </a:t>
            </a:r>
            <a:r>
              <a:rPr lang="fr-FR" sz="1200" b="1" dirty="0"/>
              <a:t>alternes</a:t>
            </a:r>
            <a:r>
              <a:rPr lang="fr-FR" sz="1200" dirty="0"/>
              <a:t>,</a:t>
            </a:r>
          </a:p>
          <a:p>
            <a:pPr marL="361950" lvl="2" indent="-171450">
              <a:buFont typeface="Courier New" panose="02070309020205020404" pitchFamily="49" charset="0"/>
              <a:buChar char="o"/>
            </a:pPr>
            <a:r>
              <a:rPr lang="fr-FR" sz="1200" dirty="0"/>
              <a:t>généralement </a:t>
            </a:r>
            <a:r>
              <a:rPr lang="fr-FR" sz="1200" b="1" dirty="0"/>
              <a:t>entières</a:t>
            </a:r>
            <a:r>
              <a:rPr lang="fr-FR" sz="1200" dirty="0"/>
              <a:t>, </a:t>
            </a:r>
          </a:p>
          <a:p>
            <a:pPr marL="361950" lvl="2" indent="-171450">
              <a:buFont typeface="Courier New" panose="02070309020205020404" pitchFamily="49" charset="0"/>
              <a:buChar char="o"/>
            </a:pPr>
            <a:r>
              <a:rPr lang="fr-FR" sz="1200" dirty="0"/>
              <a:t>plus ou moins découpées (nervation toujours pennée) avec quelques rares cas de feuilles pennatiséquées </a:t>
            </a:r>
            <a:br>
              <a:rPr lang="fr-FR" sz="1200" dirty="0"/>
            </a:br>
            <a:r>
              <a:rPr lang="fr-FR" sz="1200" dirty="0"/>
              <a:t>(</a:t>
            </a:r>
            <a:r>
              <a:rPr lang="fr-FR" sz="1200" i="1" dirty="0"/>
              <a:t>S. </a:t>
            </a:r>
            <a:r>
              <a:rPr lang="fr-FR" sz="1200" i="1" dirty="0" err="1"/>
              <a:t>tuberosum</a:t>
            </a:r>
            <a:r>
              <a:rPr lang="fr-FR" sz="1200" i="1" dirty="0"/>
              <a:t>, S. </a:t>
            </a:r>
            <a:r>
              <a:rPr lang="fr-FR" sz="1200" i="1" dirty="0" err="1"/>
              <a:t>lycopersicum</a:t>
            </a:r>
            <a:r>
              <a:rPr lang="fr-FR" sz="1200" dirty="0"/>
              <a:t>)</a:t>
            </a:r>
          </a:p>
          <a:p>
            <a:pPr marL="361950" lvl="2" indent="-171450">
              <a:buFont typeface="Courier New" panose="02070309020205020404" pitchFamily="49" charset="0"/>
              <a:buChar char="o"/>
            </a:pPr>
            <a:r>
              <a:rPr lang="fr-FR" sz="1200" dirty="0"/>
              <a:t>nervation </a:t>
            </a:r>
            <a:r>
              <a:rPr lang="fr-FR" sz="1200" b="1" dirty="0"/>
              <a:t>réticulée </a:t>
            </a:r>
            <a:r>
              <a:rPr lang="fr-FR" sz="1200" dirty="0"/>
              <a:t>bien visible</a:t>
            </a:r>
          </a:p>
          <a:p>
            <a:endParaRPr lang="fr-FR" dirty="0"/>
          </a:p>
          <a:p>
            <a:endParaRPr lang="fr-FR" dirty="0"/>
          </a:p>
        </p:txBody>
      </p:sp>
      <p:pic>
        <p:nvPicPr>
          <p:cNvPr id="3" name="Image 2">
            <a:extLst>
              <a:ext uri="{FF2B5EF4-FFF2-40B4-BE49-F238E27FC236}">
                <a16:creationId xmlns:a16="http://schemas.microsoft.com/office/drawing/2014/main" id="{4FC1AE56-DDB6-4D3C-AA52-3680BE6B09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2968" y="0"/>
            <a:ext cx="1781032" cy="3091603"/>
          </a:xfrm>
          <a:prstGeom prst="rect">
            <a:avLst/>
          </a:prstGeom>
        </p:spPr>
      </p:pic>
      <p:sp>
        <p:nvSpPr>
          <p:cNvPr id="4" name="ZoneTexte 3">
            <a:extLst>
              <a:ext uri="{FF2B5EF4-FFF2-40B4-BE49-F238E27FC236}">
                <a16:creationId xmlns:a16="http://schemas.microsoft.com/office/drawing/2014/main" id="{8246C91D-A890-486C-9CB1-189D0C1592F9}"/>
              </a:ext>
            </a:extLst>
          </p:cNvPr>
          <p:cNvSpPr txBox="1"/>
          <p:nvPr/>
        </p:nvSpPr>
        <p:spPr>
          <a:xfrm>
            <a:off x="7321526" y="2873647"/>
            <a:ext cx="987771" cy="200055"/>
          </a:xfrm>
          <a:prstGeom prst="rect">
            <a:avLst/>
          </a:prstGeom>
          <a:noFill/>
        </p:spPr>
        <p:txBody>
          <a:bodyPr wrap="none" rtlCol="0">
            <a:spAutoFit/>
          </a:bodyPr>
          <a:lstStyle/>
          <a:p>
            <a:r>
              <a:rPr lang="fr-FR" sz="700" i="1" dirty="0"/>
              <a:t>Solanum </a:t>
            </a:r>
            <a:r>
              <a:rPr lang="fr-FR" sz="700" i="1" dirty="0" err="1"/>
              <a:t>tuberosum</a:t>
            </a:r>
            <a:endParaRPr lang="fr-FR" sz="700" i="1" dirty="0"/>
          </a:p>
        </p:txBody>
      </p:sp>
      <p:pic>
        <p:nvPicPr>
          <p:cNvPr id="7" name="Image 6">
            <a:extLst>
              <a:ext uri="{FF2B5EF4-FFF2-40B4-BE49-F238E27FC236}">
                <a16:creationId xmlns:a16="http://schemas.microsoft.com/office/drawing/2014/main" id="{9792A8E0-E860-441A-BC57-0C5D3AE3B69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0800000">
            <a:off x="7598627" y="3118306"/>
            <a:ext cx="1552805" cy="2034926"/>
          </a:xfrm>
          <a:prstGeom prst="rect">
            <a:avLst/>
          </a:prstGeom>
        </p:spPr>
      </p:pic>
      <p:sp>
        <p:nvSpPr>
          <p:cNvPr id="9" name="ZoneTexte 8">
            <a:extLst>
              <a:ext uri="{FF2B5EF4-FFF2-40B4-BE49-F238E27FC236}">
                <a16:creationId xmlns:a16="http://schemas.microsoft.com/office/drawing/2014/main" id="{48D79192-AF6C-4C64-A511-F3481C1DC486}"/>
              </a:ext>
            </a:extLst>
          </p:cNvPr>
          <p:cNvSpPr txBox="1"/>
          <p:nvPr/>
        </p:nvSpPr>
        <p:spPr>
          <a:xfrm>
            <a:off x="7548770" y="4943445"/>
            <a:ext cx="934871" cy="200055"/>
          </a:xfrm>
          <a:prstGeom prst="rect">
            <a:avLst/>
          </a:prstGeom>
          <a:noFill/>
        </p:spPr>
        <p:txBody>
          <a:bodyPr wrap="none" rtlCol="0">
            <a:spAutoFit/>
          </a:bodyPr>
          <a:lstStyle/>
          <a:p>
            <a:r>
              <a:rPr lang="fr-FR" sz="700" i="1" dirty="0">
                <a:solidFill>
                  <a:schemeClr val="bg1"/>
                </a:solidFill>
              </a:rPr>
              <a:t>Physalis </a:t>
            </a:r>
            <a:r>
              <a:rPr lang="fr-FR" sz="700" i="1" dirty="0" err="1">
                <a:solidFill>
                  <a:schemeClr val="bg1"/>
                </a:solidFill>
              </a:rPr>
              <a:t>peruviana</a:t>
            </a:r>
            <a:endParaRPr lang="fr-FR" sz="700" i="1" dirty="0">
              <a:solidFill>
                <a:schemeClr val="bg1"/>
              </a:solidFill>
            </a:endParaRPr>
          </a:p>
        </p:txBody>
      </p:sp>
      <p:pic>
        <p:nvPicPr>
          <p:cNvPr id="11" name="Image 10">
            <a:extLst>
              <a:ext uri="{FF2B5EF4-FFF2-40B4-BE49-F238E27FC236}">
                <a16:creationId xmlns:a16="http://schemas.microsoft.com/office/drawing/2014/main" id="{78B4999F-0DE0-4F39-877F-4229BDA56BB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5400000">
            <a:off x="4926769" y="677707"/>
            <a:ext cx="3091604" cy="1736190"/>
          </a:xfrm>
          <a:prstGeom prst="rect">
            <a:avLst/>
          </a:prstGeom>
        </p:spPr>
      </p:pic>
      <p:sp>
        <p:nvSpPr>
          <p:cNvPr id="12" name="ZoneTexte 11">
            <a:extLst>
              <a:ext uri="{FF2B5EF4-FFF2-40B4-BE49-F238E27FC236}">
                <a16:creationId xmlns:a16="http://schemas.microsoft.com/office/drawing/2014/main" id="{8B46DE89-0E9C-48CE-8CFC-ADA861494EB1}"/>
              </a:ext>
            </a:extLst>
          </p:cNvPr>
          <p:cNvSpPr txBox="1"/>
          <p:nvPr/>
        </p:nvSpPr>
        <p:spPr>
          <a:xfrm>
            <a:off x="6274326" y="2855745"/>
            <a:ext cx="1067921" cy="200055"/>
          </a:xfrm>
          <a:prstGeom prst="rect">
            <a:avLst/>
          </a:prstGeom>
          <a:noFill/>
        </p:spPr>
        <p:txBody>
          <a:bodyPr wrap="none" rtlCol="0">
            <a:spAutoFit/>
          </a:bodyPr>
          <a:lstStyle/>
          <a:p>
            <a:r>
              <a:rPr lang="fr-FR" sz="700" i="1" dirty="0" err="1">
                <a:solidFill>
                  <a:schemeClr val="bg1"/>
                </a:solidFill>
              </a:rPr>
              <a:t>Salpichroa</a:t>
            </a:r>
            <a:r>
              <a:rPr lang="fr-FR" sz="700" i="1" dirty="0">
                <a:solidFill>
                  <a:schemeClr val="bg1"/>
                </a:solidFill>
              </a:rPr>
              <a:t> </a:t>
            </a:r>
            <a:r>
              <a:rPr lang="fr-FR" sz="700" i="1" dirty="0" err="1">
                <a:solidFill>
                  <a:schemeClr val="bg1"/>
                </a:solidFill>
              </a:rPr>
              <a:t>origanifolia</a:t>
            </a:r>
            <a:endParaRPr lang="fr-FR" sz="700" i="1" dirty="0">
              <a:solidFill>
                <a:schemeClr val="bg1"/>
              </a:solidFill>
            </a:endParaRPr>
          </a:p>
        </p:txBody>
      </p:sp>
      <p:pic>
        <p:nvPicPr>
          <p:cNvPr id="14" name="Image 13">
            <a:extLst>
              <a:ext uri="{FF2B5EF4-FFF2-40B4-BE49-F238E27FC236}">
                <a16:creationId xmlns:a16="http://schemas.microsoft.com/office/drawing/2014/main" id="{C9E72D5D-A52B-4EEC-81F3-EA297BC8BEF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617757" y="0"/>
            <a:ext cx="1968134" cy="5143500"/>
          </a:xfrm>
          <a:prstGeom prst="rect">
            <a:avLst/>
          </a:prstGeom>
        </p:spPr>
      </p:pic>
      <p:pic>
        <p:nvPicPr>
          <p:cNvPr id="16" name="Image 15">
            <a:extLst>
              <a:ext uri="{FF2B5EF4-FFF2-40B4-BE49-F238E27FC236}">
                <a16:creationId xmlns:a16="http://schemas.microsoft.com/office/drawing/2014/main" id="{3B83ED9E-61C0-4EEC-93AE-2BF9302BD50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604476" y="3118306"/>
            <a:ext cx="1968133" cy="2025194"/>
          </a:xfrm>
          <a:prstGeom prst="rect">
            <a:avLst/>
          </a:prstGeom>
        </p:spPr>
      </p:pic>
      <p:sp>
        <p:nvSpPr>
          <p:cNvPr id="17" name="ZoneTexte 16">
            <a:extLst>
              <a:ext uri="{FF2B5EF4-FFF2-40B4-BE49-F238E27FC236}">
                <a16:creationId xmlns:a16="http://schemas.microsoft.com/office/drawing/2014/main" id="{A177A855-5F13-45E1-ACEC-96C66BF37F96}"/>
              </a:ext>
            </a:extLst>
          </p:cNvPr>
          <p:cNvSpPr txBox="1"/>
          <p:nvPr/>
        </p:nvSpPr>
        <p:spPr>
          <a:xfrm>
            <a:off x="5635748" y="3127844"/>
            <a:ext cx="922047" cy="200055"/>
          </a:xfrm>
          <a:prstGeom prst="rect">
            <a:avLst/>
          </a:prstGeom>
          <a:noFill/>
        </p:spPr>
        <p:txBody>
          <a:bodyPr wrap="none" rtlCol="0">
            <a:spAutoFit/>
          </a:bodyPr>
          <a:lstStyle/>
          <a:p>
            <a:r>
              <a:rPr lang="fr-FR" sz="700" i="1" dirty="0">
                <a:solidFill>
                  <a:schemeClr val="bg1"/>
                </a:solidFill>
              </a:rPr>
              <a:t>Hyoscyamus </a:t>
            </a:r>
            <a:r>
              <a:rPr lang="fr-FR" sz="700" i="1" dirty="0" err="1">
                <a:solidFill>
                  <a:schemeClr val="bg1"/>
                </a:solidFill>
              </a:rPr>
              <a:t>niger</a:t>
            </a:r>
            <a:endParaRPr lang="fr-FR" sz="700" i="1" dirty="0">
              <a:solidFill>
                <a:schemeClr val="bg1"/>
              </a:solidFill>
            </a:endParaRPr>
          </a:p>
        </p:txBody>
      </p:sp>
      <p:sp>
        <p:nvSpPr>
          <p:cNvPr id="18" name="ZoneTexte 17">
            <a:extLst>
              <a:ext uri="{FF2B5EF4-FFF2-40B4-BE49-F238E27FC236}">
                <a16:creationId xmlns:a16="http://schemas.microsoft.com/office/drawing/2014/main" id="{92CA2FD5-6FCC-4348-90D9-861A9F07C240}"/>
              </a:ext>
            </a:extLst>
          </p:cNvPr>
          <p:cNvSpPr txBox="1"/>
          <p:nvPr/>
        </p:nvSpPr>
        <p:spPr>
          <a:xfrm>
            <a:off x="5030118" y="15350"/>
            <a:ext cx="556563" cy="307777"/>
          </a:xfrm>
          <a:prstGeom prst="rect">
            <a:avLst/>
          </a:prstGeom>
          <a:noFill/>
        </p:spPr>
        <p:txBody>
          <a:bodyPr wrap="none" rtlCol="0">
            <a:spAutoFit/>
          </a:bodyPr>
          <a:lstStyle/>
          <a:p>
            <a:pPr algn="r"/>
            <a:r>
              <a:rPr lang="fr-FR" sz="700" i="1" dirty="0">
                <a:solidFill>
                  <a:schemeClr val="bg1"/>
                </a:solidFill>
              </a:rPr>
              <a:t>Nicotiana</a:t>
            </a:r>
          </a:p>
          <a:p>
            <a:pPr algn="r"/>
            <a:r>
              <a:rPr lang="fr-FR" sz="700" i="1" dirty="0" err="1">
                <a:solidFill>
                  <a:schemeClr val="bg1"/>
                </a:solidFill>
              </a:rPr>
              <a:t>glauca</a:t>
            </a:r>
            <a:endParaRPr lang="fr-FR" sz="700" i="1" dirty="0">
              <a:solidFill>
                <a:schemeClr val="bg1"/>
              </a:solidFill>
            </a:endParaRPr>
          </a:p>
        </p:txBody>
      </p:sp>
    </p:spTree>
    <p:extLst>
      <p:ext uri="{BB962C8B-B14F-4D97-AF65-F5344CB8AC3E}">
        <p14:creationId xmlns:p14="http://schemas.microsoft.com/office/powerpoint/2010/main" val="6458289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8" name="Rectangle 7">
            <a:extLst>
              <a:ext uri="{FF2B5EF4-FFF2-40B4-BE49-F238E27FC236}">
                <a16:creationId xmlns:a16="http://schemas.microsoft.com/office/drawing/2014/main" id="{C002EBD7-218D-4E03-8E6E-A628A14C511D}"/>
              </a:ext>
            </a:extLst>
          </p:cNvPr>
          <p:cNvSpPr/>
          <p:nvPr/>
        </p:nvSpPr>
        <p:spPr>
          <a:xfrm>
            <a:off x="5345822" y="301104"/>
            <a:ext cx="2275422" cy="32784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FF568507-DA37-4E2C-AB72-EEC0811E0130}"/>
              </a:ext>
            </a:extLst>
          </p:cNvPr>
          <p:cNvSpPr/>
          <p:nvPr/>
        </p:nvSpPr>
        <p:spPr>
          <a:xfrm>
            <a:off x="401519" y="1140075"/>
            <a:ext cx="3233773" cy="4031873"/>
          </a:xfrm>
          <a:prstGeom prst="rect">
            <a:avLst/>
          </a:prstGeom>
        </p:spPr>
        <p:txBody>
          <a:bodyPr wrap="square">
            <a:spAutoFit/>
          </a:bodyPr>
          <a:lstStyle/>
          <a:p>
            <a:r>
              <a:rPr lang="fr-FR" b="1" dirty="0"/>
              <a:t>Inflorescence</a:t>
            </a:r>
          </a:p>
          <a:p>
            <a:endParaRPr lang="fr-FR" b="1" dirty="0"/>
          </a:p>
          <a:p>
            <a:r>
              <a:rPr lang="fr-FR" sz="1200" dirty="0"/>
              <a:t>Les fleurs sont généralement organisées en </a:t>
            </a:r>
            <a:r>
              <a:rPr lang="fr-FR" sz="1200" b="1" dirty="0"/>
              <a:t>inflorescences cymeuses unipares</a:t>
            </a:r>
            <a:r>
              <a:rPr lang="fr-FR" sz="1200" dirty="0"/>
              <a:t> :</a:t>
            </a:r>
          </a:p>
          <a:p>
            <a:pPr marL="171450" indent="-171450">
              <a:buFont typeface="Wingdings" panose="05000000000000000000" pitchFamily="2" charset="2"/>
              <a:buChar char="§"/>
            </a:pPr>
            <a:r>
              <a:rPr lang="fr-FR" sz="1200" dirty="0">
                <a:solidFill>
                  <a:schemeClr val="tx1"/>
                </a:solidFill>
              </a:rPr>
              <a:t>À chaque niveau, une des branches de la cyme bipare avorte mais garde la bractée qui l’axile. </a:t>
            </a:r>
          </a:p>
          <a:p>
            <a:pPr marL="171450" indent="-171450">
              <a:buFont typeface="Wingdings" panose="05000000000000000000" pitchFamily="2" charset="2"/>
              <a:buChar char="§"/>
            </a:pPr>
            <a:r>
              <a:rPr lang="fr-FR" sz="1200" dirty="0">
                <a:solidFill>
                  <a:schemeClr val="tx1"/>
                </a:solidFill>
              </a:rPr>
              <a:t>La bractée de l’autre branche est entraînée au nœud supérieur. </a:t>
            </a:r>
          </a:p>
          <a:p>
            <a:pPr marL="171450" indent="-171450">
              <a:buFont typeface="Wingdings" panose="05000000000000000000" pitchFamily="2" charset="2"/>
              <a:buChar char="§"/>
            </a:pPr>
            <a:r>
              <a:rPr lang="fr-FR" sz="1200" dirty="0">
                <a:solidFill>
                  <a:schemeClr val="tx1"/>
                </a:solidFill>
              </a:rPr>
              <a:t>Chaque fleur est à l’aisselle de 2 bractées à 90° l’une de l’autre, la plus grande venant de la ramification immédiatement inférieure.</a:t>
            </a:r>
          </a:p>
          <a:p>
            <a:pPr marL="171450" indent="-171450">
              <a:buFont typeface="Wingdings" panose="05000000000000000000" pitchFamily="2" charset="2"/>
              <a:buChar char="§"/>
            </a:pPr>
            <a:endParaRPr lang="fr-FR" sz="200" dirty="0"/>
          </a:p>
          <a:p>
            <a:pPr marL="171450" indent="-171450">
              <a:buFont typeface="Wingdings" panose="05000000000000000000" pitchFamily="2" charset="2"/>
              <a:buChar char="à"/>
            </a:pPr>
            <a:r>
              <a:rPr lang="fr-FR" sz="1200" dirty="0"/>
              <a:t>Organisation ne se trouvant presque que chez les Solanacées.</a:t>
            </a:r>
          </a:p>
          <a:p>
            <a:pPr marL="171450" indent="-171450">
              <a:buFont typeface="Wingdings" panose="05000000000000000000" pitchFamily="2" charset="2"/>
              <a:buChar char="à"/>
            </a:pPr>
            <a:endParaRPr lang="fr-FR" sz="800" dirty="0"/>
          </a:p>
          <a:p>
            <a:pPr marL="171450" indent="-171450">
              <a:buFont typeface="Wingdings" panose="05000000000000000000" pitchFamily="2" charset="2"/>
              <a:buChar char="§"/>
            </a:pPr>
            <a:r>
              <a:rPr lang="fr-FR" sz="1200" dirty="0"/>
              <a:t>Certaines inflorescences cymeuses sont dépourvues de bractées. Ex. : </a:t>
            </a:r>
            <a:r>
              <a:rPr lang="fr-FR" sz="1200" i="1" dirty="0"/>
              <a:t>Solanum</a:t>
            </a:r>
          </a:p>
          <a:p>
            <a:pPr marL="171450" indent="-171450">
              <a:buFont typeface="Wingdings" panose="05000000000000000000" pitchFamily="2" charset="2"/>
              <a:buChar char="§"/>
            </a:pPr>
            <a:r>
              <a:rPr lang="fr-FR" sz="1200" dirty="0"/>
              <a:t>Un cas de cyme scorpioïde (</a:t>
            </a:r>
            <a:r>
              <a:rPr lang="fr-FR" sz="1200" i="1" dirty="0" err="1"/>
              <a:t>Hyoscyamus</a:t>
            </a:r>
            <a:r>
              <a:rPr lang="fr-FR" sz="1200" i="1" dirty="0"/>
              <a:t> </a:t>
            </a:r>
            <a:r>
              <a:rPr lang="fr-FR" sz="1200" i="1" dirty="0" err="1"/>
              <a:t>niger</a:t>
            </a:r>
            <a:r>
              <a:rPr lang="fr-FR" sz="1200" i="1" dirty="0"/>
              <a:t>) </a:t>
            </a:r>
            <a:r>
              <a:rPr lang="fr-FR" sz="1200" dirty="0"/>
              <a:t>et de cyme bipare </a:t>
            </a:r>
            <a:r>
              <a:rPr lang="fr-FR" sz="1200" i="1" dirty="0"/>
              <a:t>(Datura)</a:t>
            </a:r>
          </a:p>
          <a:p>
            <a:endParaRPr lang="fr-FR" dirty="0"/>
          </a:p>
        </p:txBody>
      </p:sp>
      <p:pic>
        <p:nvPicPr>
          <p:cNvPr id="3" name="Image 2">
            <a:extLst>
              <a:ext uri="{FF2B5EF4-FFF2-40B4-BE49-F238E27FC236}">
                <a16:creationId xmlns:a16="http://schemas.microsoft.com/office/drawing/2014/main" id="{6504FD10-438E-4313-8A5C-38B94BE13AB0}"/>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t="6706"/>
          <a:stretch/>
        </p:blipFill>
        <p:spPr>
          <a:xfrm rot="5400000">
            <a:off x="3277972" y="1529091"/>
            <a:ext cx="3399494" cy="2275422"/>
          </a:xfrm>
          <a:prstGeom prst="rect">
            <a:avLst/>
          </a:prstGeom>
        </p:spPr>
      </p:pic>
      <p:sp>
        <p:nvSpPr>
          <p:cNvPr id="6" name="ZoneTexte 5">
            <a:extLst>
              <a:ext uri="{FF2B5EF4-FFF2-40B4-BE49-F238E27FC236}">
                <a16:creationId xmlns:a16="http://schemas.microsoft.com/office/drawing/2014/main" id="{C9144223-843C-4636-B123-277545133533}"/>
              </a:ext>
            </a:extLst>
          </p:cNvPr>
          <p:cNvSpPr txBox="1"/>
          <p:nvPr/>
        </p:nvSpPr>
        <p:spPr>
          <a:xfrm>
            <a:off x="1155126" y="256012"/>
            <a:ext cx="2480166" cy="338554"/>
          </a:xfrm>
          <a:prstGeom prst="rect">
            <a:avLst/>
          </a:prstGeom>
          <a:noFill/>
        </p:spPr>
        <p:txBody>
          <a:bodyPr wrap="none" rtlCol="0">
            <a:spAutoFit/>
          </a:bodyPr>
          <a:lstStyle/>
          <a:p>
            <a:r>
              <a:rPr lang="fr-FR" sz="1600" b="1" dirty="0"/>
              <a:t>Caractères de la famille</a:t>
            </a:r>
          </a:p>
        </p:txBody>
      </p:sp>
      <p:sp>
        <p:nvSpPr>
          <p:cNvPr id="12" name="ZoneTexte 11">
            <a:extLst>
              <a:ext uri="{FF2B5EF4-FFF2-40B4-BE49-F238E27FC236}">
                <a16:creationId xmlns:a16="http://schemas.microsoft.com/office/drawing/2014/main" id="{F94A1AC2-632E-45AD-9696-8556CF84E398}"/>
              </a:ext>
            </a:extLst>
          </p:cNvPr>
          <p:cNvSpPr txBox="1"/>
          <p:nvPr/>
        </p:nvSpPr>
        <p:spPr>
          <a:xfrm>
            <a:off x="4324445" y="4464062"/>
            <a:ext cx="1985154" cy="307777"/>
          </a:xfrm>
          <a:prstGeom prst="rect">
            <a:avLst/>
          </a:prstGeom>
          <a:noFill/>
        </p:spPr>
        <p:txBody>
          <a:bodyPr wrap="square" rtlCol="0">
            <a:spAutoFit/>
          </a:bodyPr>
          <a:lstStyle/>
          <a:p>
            <a:r>
              <a:rPr lang="fr-FR" sz="700" dirty="0"/>
              <a:t>Source du schéma : F. Dupont, J.L. Guignard, </a:t>
            </a:r>
            <a:r>
              <a:rPr lang="fr-FR" sz="700" i="1" dirty="0"/>
              <a:t>Botanique : les familles de plantes</a:t>
            </a:r>
          </a:p>
        </p:txBody>
      </p:sp>
      <p:sp>
        <p:nvSpPr>
          <p:cNvPr id="2" name="Rectangle 1">
            <a:extLst>
              <a:ext uri="{FF2B5EF4-FFF2-40B4-BE49-F238E27FC236}">
                <a16:creationId xmlns:a16="http://schemas.microsoft.com/office/drawing/2014/main" id="{7D8A9259-48C4-4621-9208-2C4E562151DF}"/>
              </a:ext>
            </a:extLst>
          </p:cNvPr>
          <p:cNvSpPr/>
          <p:nvPr/>
        </p:nvSpPr>
        <p:spPr>
          <a:xfrm>
            <a:off x="5527182" y="326526"/>
            <a:ext cx="1912703" cy="276999"/>
          </a:xfrm>
          <a:prstGeom prst="rect">
            <a:avLst/>
          </a:prstGeom>
        </p:spPr>
        <p:txBody>
          <a:bodyPr wrap="none">
            <a:spAutoFit/>
          </a:bodyPr>
          <a:lstStyle/>
          <a:p>
            <a:r>
              <a:rPr lang="fr-FR" sz="1200" b="1" dirty="0"/>
              <a:t>Cyme unipare hélicoïde</a:t>
            </a:r>
          </a:p>
        </p:txBody>
      </p:sp>
      <p:pic>
        <p:nvPicPr>
          <p:cNvPr id="7" name="Image 6">
            <a:extLst>
              <a:ext uri="{FF2B5EF4-FFF2-40B4-BE49-F238E27FC236}">
                <a16:creationId xmlns:a16="http://schemas.microsoft.com/office/drawing/2014/main" id="{B4D2FA66-EB6A-4CED-BE06-D67B28245F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949830" y="915203"/>
            <a:ext cx="2935927" cy="3399494"/>
          </a:xfrm>
          <a:prstGeom prst="rect">
            <a:avLst/>
          </a:prstGeom>
        </p:spPr>
      </p:pic>
      <p:sp>
        <p:nvSpPr>
          <p:cNvPr id="13" name="Rectangle 12">
            <a:extLst>
              <a:ext uri="{FF2B5EF4-FFF2-40B4-BE49-F238E27FC236}">
                <a16:creationId xmlns:a16="http://schemas.microsoft.com/office/drawing/2014/main" id="{920380B6-F43C-4D86-B6BF-4C71B0DAB5BE}"/>
              </a:ext>
            </a:extLst>
          </p:cNvPr>
          <p:cNvSpPr/>
          <p:nvPr/>
        </p:nvSpPr>
        <p:spPr>
          <a:xfrm>
            <a:off x="7172696" y="4431678"/>
            <a:ext cx="1301704" cy="338554"/>
          </a:xfrm>
          <a:prstGeom prst="rect">
            <a:avLst/>
          </a:prstGeom>
        </p:spPr>
        <p:txBody>
          <a:bodyPr wrap="square">
            <a:spAutoFit/>
          </a:bodyPr>
          <a:lstStyle/>
          <a:p>
            <a:pPr algn="ctr"/>
            <a:r>
              <a:rPr lang="fr-FR" sz="800" b="1" dirty="0">
                <a:solidFill>
                  <a:schemeClr val="tx1"/>
                </a:solidFill>
              </a:rPr>
              <a:t>La cyme unipare chez Atropa </a:t>
            </a:r>
            <a:r>
              <a:rPr lang="fr-FR" sz="800" b="1" dirty="0" err="1">
                <a:solidFill>
                  <a:schemeClr val="tx1"/>
                </a:solidFill>
              </a:rPr>
              <a:t>belladonna</a:t>
            </a:r>
            <a:endParaRPr lang="fr-FR" sz="800" b="1" dirty="0">
              <a:solidFill>
                <a:schemeClr val="tx1"/>
              </a:solidFill>
            </a:endParaRPr>
          </a:p>
        </p:txBody>
      </p:sp>
    </p:spTree>
    <p:extLst>
      <p:ext uri="{BB962C8B-B14F-4D97-AF65-F5344CB8AC3E}">
        <p14:creationId xmlns:p14="http://schemas.microsoft.com/office/powerpoint/2010/main" val="854759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15" name="Rectangle 14">
            <a:extLst>
              <a:ext uri="{FF2B5EF4-FFF2-40B4-BE49-F238E27FC236}">
                <a16:creationId xmlns:a16="http://schemas.microsoft.com/office/drawing/2014/main" id="{3DFFC05B-7803-4B56-9F76-01C48442ED8B}"/>
              </a:ext>
            </a:extLst>
          </p:cNvPr>
          <p:cNvSpPr/>
          <p:nvPr/>
        </p:nvSpPr>
        <p:spPr>
          <a:xfrm>
            <a:off x="5104408" y="0"/>
            <a:ext cx="4039592" cy="109216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5" name="Rectangle 4">
            <a:extLst>
              <a:ext uri="{FF2B5EF4-FFF2-40B4-BE49-F238E27FC236}">
                <a16:creationId xmlns:a16="http://schemas.microsoft.com/office/drawing/2014/main" id="{FF568507-DA37-4E2C-AB72-EEC0811E0130}"/>
              </a:ext>
            </a:extLst>
          </p:cNvPr>
          <p:cNvSpPr/>
          <p:nvPr/>
        </p:nvSpPr>
        <p:spPr>
          <a:xfrm>
            <a:off x="553169" y="828852"/>
            <a:ext cx="4093172" cy="4670509"/>
          </a:xfrm>
          <a:prstGeom prst="rect">
            <a:avLst/>
          </a:prstGeom>
        </p:spPr>
        <p:txBody>
          <a:bodyPr wrap="square">
            <a:spAutoFit/>
          </a:bodyPr>
          <a:lstStyle/>
          <a:p>
            <a:r>
              <a:rPr lang="fr-FR" b="1" dirty="0"/>
              <a:t>Fleurs</a:t>
            </a:r>
          </a:p>
          <a:p>
            <a:endParaRPr lang="fr-FR" sz="1050" b="1" dirty="0"/>
          </a:p>
          <a:p>
            <a:pPr marL="171450" indent="-171450">
              <a:buFont typeface="Wingdings" panose="05000000000000000000" pitchFamily="2" charset="2"/>
              <a:buChar char="§"/>
            </a:pPr>
            <a:r>
              <a:rPr lang="fr-FR" sz="1200" dirty="0"/>
              <a:t>hermaphrodites</a:t>
            </a:r>
          </a:p>
          <a:p>
            <a:pPr marL="171450" indent="-171450">
              <a:buFont typeface="Wingdings" panose="05000000000000000000" pitchFamily="2" charset="2"/>
              <a:buChar char="§"/>
            </a:pPr>
            <a:r>
              <a:rPr lang="fr-FR" sz="1200" dirty="0"/>
              <a:t>actinomorphes ou faiblement zygomorphes (</a:t>
            </a:r>
            <a:r>
              <a:rPr lang="fr-FR" sz="1200" i="1" dirty="0" err="1"/>
              <a:t>Hyoscyamus</a:t>
            </a:r>
            <a:r>
              <a:rPr lang="fr-FR" sz="1200" dirty="0"/>
              <a:t>)</a:t>
            </a:r>
          </a:p>
          <a:p>
            <a:pPr marL="171450" indent="-171450">
              <a:buFont typeface="Wingdings" panose="05000000000000000000" pitchFamily="2" charset="2"/>
              <a:buChar char="§"/>
            </a:pPr>
            <a:r>
              <a:rPr lang="fr-FR" sz="1200" dirty="0"/>
              <a:t>généralement pentamères</a:t>
            </a:r>
          </a:p>
          <a:p>
            <a:endParaRPr lang="fr-FR" sz="900" dirty="0"/>
          </a:p>
          <a:p>
            <a:pPr marL="171450" indent="-171450">
              <a:buFont typeface="Wingdings" panose="05000000000000000000" pitchFamily="2" charset="2"/>
              <a:buChar char="§"/>
            </a:pPr>
            <a:r>
              <a:rPr lang="fr-FR" sz="1200" b="1" dirty="0"/>
              <a:t>Périanthe double :</a:t>
            </a:r>
          </a:p>
          <a:p>
            <a:pPr marL="450850" lvl="6" indent="-171450">
              <a:buFont typeface="Courier New" panose="02070309020205020404" pitchFamily="49" charset="0"/>
              <a:buChar char="o"/>
            </a:pPr>
            <a:r>
              <a:rPr lang="fr-FR" sz="1200" b="1" dirty="0"/>
              <a:t>Calice</a:t>
            </a:r>
          </a:p>
          <a:p>
            <a:pPr marL="627063" lvl="7" indent="-171450">
              <a:buFont typeface="Wingdings" panose="05000000000000000000" pitchFamily="2" charset="2"/>
              <a:buChar char="ü"/>
              <a:tabLst>
                <a:tab pos="627063" algn="l"/>
              </a:tabLst>
            </a:pPr>
            <a:r>
              <a:rPr lang="fr-FR" sz="1200" dirty="0"/>
              <a:t>gamosépale : sépales soudés au moins à la base </a:t>
            </a:r>
          </a:p>
          <a:p>
            <a:pPr marL="627063" lvl="6" indent="-171450">
              <a:buFont typeface="Wingdings" panose="05000000000000000000" pitchFamily="2" charset="2"/>
              <a:buChar char="ü"/>
            </a:pPr>
            <a:r>
              <a:rPr lang="fr-FR" sz="1200" dirty="0"/>
              <a:t>généralement marcescent (sauf </a:t>
            </a:r>
            <a:r>
              <a:rPr lang="fr-FR" sz="1200" i="1" dirty="0"/>
              <a:t>Datura</a:t>
            </a:r>
            <a:r>
              <a:rPr lang="fr-FR" sz="1200" dirty="0"/>
              <a:t>) et, dans certaines espèces, accrescent</a:t>
            </a:r>
          </a:p>
          <a:p>
            <a:pPr marL="450850" indent="-171450">
              <a:buFont typeface="Courier New" panose="02070309020205020404" pitchFamily="49" charset="0"/>
              <a:buChar char="o"/>
            </a:pPr>
            <a:r>
              <a:rPr lang="fr-FR" sz="1200" b="1" dirty="0"/>
              <a:t>Corolle</a:t>
            </a:r>
          </a:p>
          <a:p>
            <a:pPr marL="627063" indent="-171450">
              <a:buFont typeface="Wingdings" panose="05000000000000000000" pitchFamily="2" charset="2"/>
              <a:buChar char="ü"/>
            </a:pPr>
            <a:r>
              <a:rPr lang="fr-FR" sz="1200" dirty="0"/>
              <a:t>gamopétale : pétales soudés au moins à la base</a:t>
            </a:r>
          </a:p>
          <a:p>
            <a:pPr marL="627063" indent="-171450">
              <a:buFont typeface="Wingdings" panose="05000000000000000000" pitchFamily="2" charset="2"/>
              <a:buChar char="ü"/>
            </a:pPr>
            <a:r>
              <a:rPr lang="fr-FR" sz="1200" dirty="0"/>
              <a:t>surtout rotacée (étalée, en forme de roue) ou en tube.</a:t>
            </a:r>
          </a:p>
          <a:p>
            <a:pPr marL="627063" indent="-171450">
              <a:buFont typeface="Wingdings" panose="05000000000000000000" pitchFamily="2" charset="2"/>
              <a:buChar char="ü"/>
            </a:pPr>
            <a:endParaRPr lang="fr-FR" sz="800" dirty="0"/>
          </a:p>
          <a:p>
            <a:pPr marL="171450" indent="-171450">
              <a:buFont typeface="Wingdings" panose="05000000000000000000" pitchFamily="2" charset="2"/>
              <a:buChar char="§"/>
            </a:pPr>
            <a:r>
              <a:rPr lang="fr-FR" sz="1200" b="1" dirty="0"/>
              <a:t>Étamines :</a:t>
            </a:r>
          </a:p>
          <a:p>
            <a:pPr marL="450850" indent="-171450">
              <a:buFont typeface="Courier New" panose="02070309020205020404" pitchFamily="49" charset="0"/>
              <a:buChar char="o"/>
            </a:pPr>
            <a:r>
              <a:rPr lang="fr-FR" sz="1200" dirty="0"/>
              <a:t>en nombre égal aux pétales </a:t>
            </a:r>
          </a:p>
          <a:p>
            <a:pPr marL="450850" indent="-171450">
              <a:buFont typeface="Courier New" panose="02070309020205020404" pitchFamily="49" charset="0"/>
              <a:buChar char="o"/>
            </a:pPr>
            <a:r>
              <a:rPr lang="fr-FR" sz="1200" dirty="0"/>
              <a:t>soudés à la corolle (épipétales)</a:t>
            </a:r>
          </a:p>
          <a:p>
            <a:pPr marL="450850" indent="-171450">
              <a:buFont typeface="Courier New" panose="02070309020205020404" pitchFamily="49" charset="0"/>
              <a:buChar char="o"/>
            </a:pPr>
            <a:r>
              <a:rPr lang="fr-FR" sz="1200" dirty="0"/>
              <a:t>basifixes</a:t>
            </a:r>
          </a:p>
          <a:p>
            <a:endParaRPr lang="fr-FR" sz="1200" dirty="0"/>
          </a:p>
          <a:p>
            <a:endParaRPr lang="fr-FR" dirty="0"/>
          </a:p>
          <a:p>
            <a:endParaRPr lang="fr-FR" dirty="0"/>
          </a:p>
        </p:txBody>
      </p:sp>
      <p:sp>
        <p:nvSpPr>
          <p:cNvPr id="2" name="ZoneTexte 1">
            <a:extLst>
              <a:ext uri="{FF2B5EF4-FFF2-40B4-BE49-F238E27FC236}">
                <a16:creationId xmlns:a16="http://schemas.microsoft.com/office/drawing/2014/main" id="{246E8C4A-6BA9-451D-B417-B3C97A564CD7}"/>
              </a:ext>
            </a:extLst>
          </p:cNvPr>
          <p:cNvSpPr txBox="1"/>
          <p:nvPr/>
        </p:nvSpPr>
        <p:spPr>
          <a:xfrm>
            <a:off x="6033200" y="256259"/>
            <a:ext cx="2182008" cy="579646"/>
          </a:xfrm>
          <a:prstGeom prst="rect">
            <a:avLst/>
          </a:prstGeom>
          <a:noFill/>
        </p:spPr>
        <p:txBody>
          <a:bodyPr wrap="none" rtlCol="0">
            <a:spAutoFit/>
          </a:bodyPr>
          <a:lstStyle/>
          <a:p>
            <a:pPr algn="ctr"/>
            <a:r>
              <a:rPr lang="fr-FR" sz="1200" b="1" dirty="0"/>
              <a:t>Formule florale</a:t>
            </a:r>
          </a:p>
          <a:p>
            <a:endParaRPr lang="fr-FR" sz="100" b="1" dirty="0"/>
          </a:p>
          <a:p>
            <a:r>
              <a:rPr lang="fr-FR" sz="2800" b="1" baseline="-25000" dirty="0"/>
              <a:t>*</a:t>
            </a:r>
            <a:r>
              <a:rPr lang="fr-FR" b="1" dirty="0"/>
              <a:t> 5(S) + 5(P) + 5E + 2(</a:t>
            </a:r>
            <a:r>
              <a:rPr lang="fr-FR" b="1" u="sng" dirty="0"/>
              <a:t>C</a:t>
            </a:r>
            <a:r>
              <a:rPr lang="fr-FR" b="1" dirty="0"/>
              <a:t>)</a:t>
            </a:r>
          </a:p>
        </p:txBody>
      </p:sp>
      <p:pic>
        <p:nvPicPr>
          <p:cNvPr id="4" name="Image 3">
            <a:extLst>
              <a:ext uri="{FF2B5EF4-FFF2-40B4-BE49-F238E27FC236}">
                <a16:creationId xmlns:a16="http://schemas.microsoft.com/office/drawing/2014/main" id="{616FC312-6B2B-4381-A0E2-F586040DAD0B}"/>
              </a:ext>
            </a:extLst>
          </p:cNvPr>
          <p:cNvPicPr>
            <a:picLocks noChangeAspect="1"/>
          </p:cNvPicPr>
          <p:nvPr/>
        </p:nvPicPr>
        <p:blipFill>
          <a:blip r:embed="rId3"/>
          <a:stretch>
            <a:fillRect/>
          </a:stretch>
        </p:blipFill>
        <p:spPr>
          <a:xfrm>
            <a:off x="5104408" y="3809741"/>
            <a:ext cx="2000637" cy="1333758"/>
          </a:xfrm>
          <a:prstGeom prst="rect">
            <a:avLst/>
          </a:prstGeom>
        </p:spPr>
      </p:pic>
      <p:sp>
        <p:nvSpPr>
          <p:cNvPr id="7" name="Rectangle 6">
            <a:extLst>
              <a:ext uri="{FF2B5EF4-FFF2-40B4-BE49-F238E27FC236}">
                <a16:creationId xmlns:a16="http://schemas.microsoft.com/office/drawing/2014/main" id="{2F0120EA-B318-4888-9FD9-62C2E5310D7F}"/>
              </a:ext>
            </a:extLst>
          </p:cNvPr>
          <p:cNvSpPr/>
          <p:nvPr/>
        </p:nvSpPr>
        <p:spPr>
          <a:xfrm>
            <a:off x="5079496" y="4931514"/>
            <a:ext cx="934871" cy="215444"/>
          </a:xfrm>
          <a:prstGeom prst="rect">
            <a:avLst/>
          </a:prstGeom>
        </p:spPr>
        <p:txBody>
          <a:bodyPr wrap="none">
            <a:spAutoFit/>
          </a:bodyPr>
          <a:lstStyle/>
          <a:p>
            <a:r>
              <a:rPr lang="fr-FR" sz="800" i="1" dirty="0">
                <a:solidFill>
                  <a:schemeClr val="bg1"/>
                </a:solidFill>
              </a:rPr>
              <a:t>Solanum </a:t>
            </a:r>
            <a:r>
              <a:rPr lang="fr-FR" sz="800" i="1" dirty="0" err="1">
                <a:solidFill>
                  <a:schemeClr val="bg1"/>
                </a:solidFill>
              </a:rPr>
              <a:t>nigrum</a:t>
            </a:r>
            <a:endParaRPr lang="fr-FR" sz="800" i="1" dirty="0">
              <a:solidFill>
                <a:schemeClr val="bg1"/>
              </a:solidFill>
            </a:endParaRPr>
          </a:p>
        </p:txBody>
      </p:sp>
      <p:pic>
        <p:nvPicPr>
          <p:cNvPr id="10" name="Image 9">
            <a:extLst>
              <a:ext uri="{FF2B5EF4-FFF2-40B4-BE49-F238E27FC236}">
                <a16:creationId xmlns:a16="http://schemas.microsoft.com/office/drawing/2014/main" id="{1FA37F9E-7385-44E1-939C-2ED6329048E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29957" y="3809742"/>
            <a:ext cx="2014043" cy="1333758"/>
          </a:xfrm>
          <a:prstGeom prst="rect">
            <a:avLst/>
          </a:prstGeom>
        </p:spPr>
      </p:pic>
      <p:sp>
        <p:nvSpPr>
          <p:cNvPr id="11" name="Rectangle 10">
            <a:extLst>
              <a:ext uri="{FF2B5EF4-FFF2-40B4-BE49-F238E27FC236}">
                <a16:creationId xmlns:a16="http://schemas.microsoft.com/office/drawing/2014/main" id="{668D0DF1-5C6E-4524-AFD5-76DE61447B63}"/>
              </a:ext>
            </a:extLst>
          </p:cNvPr>
          <p:cNvSpPr/>
          <p:nvPr/>
        </p:nvSpPr>
        <p:spPr>
          <a:xfrm>
            <a:off x="7082743" y="4804945"/>
            <a:ext cx="700833" cy="338554"/>
          </a:xfrm>
          <a:prstGeom prst="rect">
            <a:avLst/>
          </a:prstGeom>
        </p:spPr>
        <p:txBody>
          <a:bodyPr wrap="none">
            <a:spAutoFit/>
          </a:bodyPr>
          <a:lstStyle/>
          <a:p>
            <a:r>
              <a:rPr lang="fr-FR" sz="800" i="1" dirty="0" err="1">
                <a:solidFill>
                  <a:schemeClr val="bg1"/>
                </a:solidFill>
              </a:rPr>
              <a:t>Salpichroa</a:t>
            </a:r>
            <a:r>
              <a:rPr lang="fr-FR" sz="800" i="1" dirty="0">
                <a:solidFill>
                  <a:schemeClr val="bg1"/>
                </a:solidFill>
              </a:rPr>
              <a:t> </a:t>
            </a:r>
          </a:p>
          <a:p>
            <a:r>
              <a:rPr lang="fr-FR" sz="800" i="1" dirty="0" err="1">
                <a:solidFill>
                  <a:schemeClr val="bg1"/>
                </a:solidFill>
              </a:rPr>
              <a:t>origanifolia</a:t>
            </a:r>
            <a:endParaRPr lang="fr-FR" sz="800" i="1" dirty="0">
              <a:solidFill>
                <a:schemeClr val="bg1"/>
              </a:solidFill>
            </a:endParaRPr>
          </a:p>
        </p:txBody>
      </p:sp>
      <p:pic>
        <p:nvPicPr>
          <p:cNvPr id="13" name="Image 12">
            <a:extLst>
              <a:ext uri="{FF2B5EF4-FFF2-40B4-BE49-F238E27FC236}">
                <a16:creationId xmlns:a16="http://schemas.microsoft.com/office/drawing/2014/main" id="{1A4A9535-A406-41F1-A510-11E6423D911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5104408" y="1117927"/>
            <a:ext cx="4046710" cy="2666053"/>
          </a:xfrm>
          <a:prstGeom prst="rect">
            <a:avLst/>
          </a:prstGeom>
        </p:spPr>
      </p:pic>
      <p:sp>
        <p:nvSpPr>
          <p:cNvPr id="14" name="ZoneTexte 13">
            <a:extLst>
              <a:ext uri="{FF2B5EF4-FFF2-40B4-BE49-F238E27FC236}">
                <a16:creationId xmlns:a16="http://schemas.microsoft.com/office/drawing/2014/main" id="{A788883E-F27D-420B-A4F6-8FCFA8A72DD3}"/>
              </a:ext>
            </a:extLst>
          </p:cNvPr>
          <p:cNvSpPr txBox="1"/>
          <p:nvPr/>
        </p:nvSpPr>
        <p:spPr>
          <a:xfrm>
            <a:off x="1155126" y="256012"/>
            <a:ext cx="2480166" cy="338554"/>
          </a:xfrm>
          <a:prstGeom prst="rect">
            <a:avLst/>
          </a:prstGeom>
          <a:noFill/>
        </p:spPr>
        <p:txBody>
          <a:bodyPr wrap="none" rtlCol="0">
            <a:spAutoFit/>
          </a:bodyPr>
          <a:lstStyle/>
          <a:p>
            <a:r>
              <a:rPr lang="fr-FR" sz="1600" b="1" dirty="0"/>
              <a:t>Caractères de la famille</a:t>
            </a:r>
          </a:p>
        </p:txBody>
      </p:sp>
      <p:sp>
        <p:nvSpPr>
          <p:cNvPr id="16" name="Rectangle 15">
            <a:extLst>
              <a:ext uri="{FF2B5EF4-FFF2-40B4-BE49-F238E27FC236}">
                <a16:creationId xmlns:a16="http://schemas.microsoft.com/office/drawing/2014/main" id="{11367186-AFF9-4648-9765-C5F53049BCEC}"/>
              </a:ext>
            </a:extLst>
          </p:cNvPr>
          <p:cNvSpPr/>
          <p:nvPr/>
        </p:nvSpPr>
        <p:spPr>
          <a:xfrm>
            <a:off x="5087210" y="3567494"/>
            <a:ext cx="1074333" cy="215444"/>
          </a:xfrm>
          <a:prstGeom prst="rect">
            <a:avLst/>
          </a:prstGeom>
        </p:spPr>
        <p:txBody>
          <a:bodyPr wrap="none">
            <a:spAutoFit/>
          </a:bodyPr>
          <a:lstStyle/>
          <a:p>
            <a:r>
              <a:rPr lang="fr-FR" sz="800" i="1" dirty="0" err="1">
                <a:solidFill>
                  <a:schemeClr val="bg1"/>
                </a:solidFill>
              </a:rPr>
              <a:t>Nocotiana</a:t>
            </a:r>
            <a:r>
              <a:rPr lang="fr-FR" sz="800" i="1" dirty="0">
                <a:solidFill>
                  <a:schemeClr val="bg1"/>
                </a:solidFill>
              </a:rPr>
              <a:t> tabacum</a:t>
            </a:r>
          </a:p>
        </p:txBody>
      </p:sp>
    </p:spTree>
    <p:extLst>
      <p:ext uri="{BB962C8B-B14F-4D97-AF65-F5344CB8AC3E}">
        <p14:creationId xmlns:p14="http://schemas.microsoft.com/office/powerpoint/2010/main" val="2153189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5" name="Rectangle 4">
            <a:extLst>
              <a:ext uri="{FF2B5EF4-FFF2-40B4-BE49-F238E27FC236}">
                <a16:creationId xmlns:a16="http://schemas.microsoft.com/office/drawing/2014/main" id="{FF568507-DA37-4E2C-AB72-EEC0811E0130}"/>
              </a:ext>
            </a:extLst>
          </p:cNvPr>
          <p:cNvSpPr/>
          <p:nvPr/>
        </p:nvSpPr>
        <p:spPr>
          <a:xfrm>
            <a:off x="370528" y="1010598"/>
            <a:ext cx="3931599" cy="3770263"/>
          </a:xfrm>
          <a:prstGeom prst="rect">
            <a:avLst/>
          </a:prstGeom>
        </p:spPr>
        <p:txBody>
          <a:bodyPr wrap="square">
            <a:spAutoFit/>
          </a:bodyPr>
          <a:lstStyle/>
          <a:p>
            <a:r>
              <a:rPr lang="fr-FR" b="1" dirty="0"/>
              <a:t>Ovaire</a:t>
            </a:r>
          </a:p>
          <a:p>
            <a:endParaRPr lang="fr-FR" b="1" dirty="0"/>
          </a:p>
          <a:p>
            <a:pPr marL="171450" indent="-171450">
              <a:spcAft>
                <a:spcPts val="300"/>
              </a:spcAft>
              <a:buFont typeface="Wingdings" panose="05000000000000000000" pitchFamily="2" charset="2"/>
              <a:buChar char="§"/>
            </a:pPr>
            <a:r>
              <a:rPr lang="fr-FR" sz="1200" b="1" dirty="0"/>
              <a:t>supère</a:t>
            </a:r>
          </a:p>
          <a:p>
            <a:pPr marL="171450" indent="-171450">
              <a:buFont typeface="Wingdings" panose="05000000000000000000" pitchFamily="2" charset="2"/>
              <a:buChar char="§"/>
            </a:pPr>
            <a:r>
              <a:rPr lang="fr-FR" sz="1200" dirty="0"/>
              <a:t>généralement </a:t>
            </a:r>
            <a:r>
              <a:rPr lang="fr-FR" sz="1200" b="1" dirty="0" err="1"/>
              <a:t>gamocarpique</a:t>
            </a:r>
            <a:r>
              <a:rPr lang="fr-FR" sz="1200" b="1" dirty="0"/>
              <a:t> biloculaire </a:t>
            </a:r>
            <a:r>
              <a:rPr lang="fr-FR" sz="1200" dirty="0"/>
              <a:t>:</a:t>
            </a:r>
          </a:p>
          <a:p>
            <a:pPr marL="450850" lvl="6" indent="-171450">
              <a:spcAft>
                <a:spcPts val="300"/>
              </a:spcAft>
              <a:buFont typeface="Courier New" panose="02070309020205020404" pitchFamily="49" charset="0"/>
              <a:buChar char="o"/>
            </a:pPr>
            <a:r>
              <a:rPr lang="fr-FR" sz="1200" dirty="0"/>
              <a:t>espèces les plus primitives : on peut avoir plus de 2 carpelles (</a:t>
            </a:r>
            <a:r>
              <a:rPr lang="fr-FR" sz="1200" i="1" dirty="0" err="1"/>
              <a:t>Capsicum</a:t>
            </a:r>
            <a:r>
              <a:rPr lang="fr-FR" sz="1200" dirty="0"/>
              <a:t> = 3 carpelles ; </a:t>
            </a:r>
            <a:r>
              <a:rPr lang="fr-FR" sz="1200" i="1" dirty="0"/>
              <a:t>Nicandra</a:t>
            </a:r>
            <a:r>
              <a:rPr lang="fr-FR" sz="1200" dirty="0"/>
              <a:t> = 3 à 5 carpelles).</a:t>
            </a:r>
          </a:p>
          <a:p>
            <a:pPr marL="450850" lvl="6" indent="-171450">
              <a:spcAft>
                <a:spcPts val="300"/>
              </a:spcAft>
              <a:buFont typeface="Courier New" panose="02070309020205020404" pitchFamily="49" charset="0"/>
              <a:buChar char="o"/>
            </a:pPr>
            <a:r>
              <a:rPr lang="fr-FR" sz="1200" dirty="0"/>
              <a:t>espèces les plus évoluées : formation possible d’une fausse cloison : production de 4 loges multi-ovulées (</a:t>
            </a:r>
            <a:r>
              <a:rPr lang="fr-FR" sz="1200" i="1" dirty="0"/>
              <a:t>Datura</a:t>
            </a:r>
            <a:r>
              <a:rPr lang="fr-FR" sz="1200" dirty="0"/>
              <a:t>).</a:t>
            </a:r>
          </a:p>
          <a:p>
            <a:pPr marL="171450" indent="-171450">
              <a:spcAft>
                <a:spcPts val="300"/>
              </a:spcAft>
              <a:buFont typeface="Wingdings" panose="05000000000000000000" pitchFamily="2" charset="2"/>
              <a:buChar char="§"/>
            </a:pPr>
            <a:r>
              <a:rPr lang="fr-FR" sz="1200" b="1" dirty="0"/>
              <a:t>Nombreux ovules </a:t>
            </a:r>
            <a:r>
              <a:rPr lang="fr-FR" sz="1200" dirty="0"/>
              <a:t>dans chaque carpelle</a:t>
            </a:r>
          </a:p>
          <a:p>
            <a:pPr marL="171450" indent="-171450">
              <a:spcAft>
                <a:spcPts val="300"/>
              </a:spcAft>
              <a:buFont typeface="Wingdings" panose="05000000000000000000" pitchFamily="2" charset="2"/>
              <a:buChar char="§"/>
            </a:pPr>
            <a:r>
              <a:rPr lang="fr-FR" sz="1200" b="1" dirty="0"/>
              <a:t>Placentation axile</a:t>
            </a:r>
            <a:endParaRPr lang="fr-FR" sz="1200" dirty="0"/>
          </a:p>
          <a:p>
            <a:pPr marL="171450" indent="-171450">
              <a:spcAft>
                <a:spcPts val="300"/>
              </a:spcAft>
              <a:buFont typeface="Wingdings" panose="05000000000000000000" pitchFamily="2" charset="2"/>
              <a:buChar char="§"/>
            </a:pPr>
            <a:r>
              <a:rPr lang="fr-FR" sz="1200" b="1" dirty="0"/>
              <a:t>Plan de symétrie oblique des carpelles </a:t>
            </a:r>
            <a:r>
              <a:rPr lang="fr-FR" sz="1200" dirty="0"/>
              <a:t>: </a:t>
            </a:r>
            <a:br>
              <a:rPr lang="fr-FR" sz="1200" dirty="0"/>
            </a:br>
            <a:r>
              <a:rPr lang="fr-FR" sz="1200" dirty="0"/>
              <a:t>il entraine, chez certaines espèces, une légère zygomorphie de l’androcée et de la corolle (</a:t>
            </a:r>
            <a:r>
              <a:rPr lang="fr-FR" sz="1200" i="1" dirty="0"/>
              <a:t>Hyoscyamus</a:t>
            </a:r>
            <a:r>
              <a:rPr lang="fr-FR" sz="1200" dirty="0"/>
              <a:t>) voire une zygomorphie plus nette</a:t>
            </a:r>
          </a:p>
          <a:p>
            <a:endParaRPr lang="fr-FR" dirty="0"/>
          </a:p>
          <a:p>
            <a:endParaRPr lang="fr-FR" dirty="0"/>
          </a:p>
        </p:txBody>
      </p:sp>
      <p:pic>
        <p:nvPicPr>
          <p:cNvPr id="3" name="Image 2">
            <a:extLst>
              <a:ext uri="{FF2B5EF4-FFF2-40B4-BE49-F238E27FC236}">
                <a16:creationId xmlns:a16="http://schemas.microsoft.com/office/drawing/2014/main" id="{920A8B44-648B-42FF-898E-7024303BCFCC}"/>
              </a:ext>
            </a:extLst>
          </p:cNvPr>
          <p:cNvPicPr>
            <a:picLocks noChangeAspect="1"/>
          </p:cNvPicPr>
          <p:nvPr/>
        </p:nvPicPr>
        <p:blipFill>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5400000">
            <a:off x="5867468" y="299825"/>
            <a:ext cx="2173667" cy="2897284"/>
          </a:xfrm>
          <a:prstGeom prst="rect">
            <a:avLst/>
          </a:prstGeom>
        </p:spPr>
      </p:pic>
      <p:pic>
        <p:nvPicPr>
          <p:cNvPr id="6" name="Image 5">
            <a:extLst>
              <a:ext uri="{FF2B5EF4-FFF2-40B4-BE49-F238E27FC236}">
                <a16:creationId xmlns:a16="http://schemas.microsoft.com/office/drawing/2014/main" id="{93997AA9-064E-4B65-BB2C-6B03D6DFE567}"/>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rot="5400000">
            <a:off x="6353368" y="3302581"/>
            <a:ext cx="1328928" cy="1627632"/>
          </a:xfrm>
          <a:prstGeom prst="rect">
            <a:avLst/>
          </a:prstGeom>
        </p:spPr>
      </p:pic>
      <p:sp>
        <p:nvSpPr>
          <p:cNvPr id="7" name="ZoneTexte 6">
            <a:extLst>
              <a:ext uri="{FF2B5EF4-FFF2-40B4-BE49-F238E27FC236}">
                <a16:creationId xmlns:a16="http://schemas.microsoft.com/office/drawing/2014/main" id="{B79C7EEF-6798-4C05-BF57-9A64BFDB0D42}"/>
              </a:ext>
            </a:extLst>
          </p:cNvPr>
          <p:cNvSpPr txBox="1"/>
          <p:nvPr/>
        </p:nvSpPr>
        <p:spPr>
          <a:xfrm>
            <a:off x="5943660" y="318035"/>
            <a:ext cx="2148345" cy="253916"/>
          </a:xfrm>
          <a:prstGeom prst="rect">
            <a:avLst/>
          </a:prstGeom>
          <a:noFill/>
        </p:spPr>
        <p:txBody>
          <a:bodyPr wrap="none" rtlCol="0">
            <a:spAutoFit/>
          </a:bodyPr>
          <a:lstStyle/>
          <a:p>
            <a:r>
              <a:rPr lang="fr-FR" sz="1050" b="1" dirty="0"/>
              <a:t>Gynécées chez les solanacées</a:t>
            </a:r>
          </a:p>
        </p:txBody>
      </p:sp>
      <p:sp>
        <p:nvSpPr>
          <p:cNvPr id="9" name="ZoneTexte 8">
            <a:extLst>
              <a:ext uri="{FF2B5EF4-FFF2-40B4-BE49-F238E27FC236}">
                <a16:creationId xmlns:a16="http://schemas.microsoft.com/office/drawing/2014/main" id="{D31E6B32-ABAB-4131-875C-2E1ABCF719AF}"/>
              </a:ext>
            </a:extLst>
          </p:cNvPr>
          <p:cNvSpPr txBox="1"/>
          <p:nvPr/>
        </p:nvSpPr>
        <p:spPr>
          <a:xfrm>
            <a:off x="5685265" y="3139534"/>
            <a:ext cx="2816845" cy="261610"/>
          </a:xfrm>
          <a:prstGeom prst="rect">
            <a:avLst/>
          </a:prstGeom>
          <a:noFill/>
        </p:spPr>
        <p:txBody>
          <a:bodyPr wrap="square" rtlCol="0">
            <a:spAutoFit/>
          </a:bodyPr>
          <a:lstStyle/>
          <a:p>
            <a:r>
              <a:rPr lang="fr-FR" sz="1050" b="1" dirty="0"/>
              <a:t>Plan de symétrie oblique des carpelles</a:t>
            </a:r>
          </a:p>
        </p:txBody>
      </p:sp>
      <p:pic>
        <p:nvPicPr>
          <p:cNvPr id="11" name="Image 10">
            <a:extLst>
              <a:ext uri="{FF2B5EF4-FFF2-40B4-BE49-F238E27FC236}">
                <a16:creationId xmlns:a16="http://schemas.microsoft.com/office/drawing/2014/main" id="{3DDD361D-3EE6-44F7-A35F-DE460B3F3CDE}"/>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7968884" y="661633"/>
            <a:ext cx="804588" cy="771273"/>
          </a:xfrm>
          <a:prstGeom prst="rect">
            <a:avLst/>
          </a:prstGeom>
        </p:spPr>
      </p:pic>
      <p:sp>
        <p:nvSpPr>
          <p:cNvPr id="12" name="ZoneTexte 11">
            <a:extLst>
              <a:ext uri="{FF2B5EF4-FFF2-40B4-BE49-F238E27FC236}">
                <a16:creationId xmlns:a16="http://schemas.microsoft.com/office/drawing/2014/main" id="{BAF659F5-6A4B-48FF-8C92-504C9D3AB443}"/>
              </a:ext>
            </a:extLst>
          </p:cNvPr>
          <p:cNvSpPr txBox="1"/>
          <p:nvPr/>
        </p:nvSpPr>
        <p:spPr>
          <a:xfrm>
            <a:off x="1155126" y="256012"/>
            <a:ext cx="2480166" cy="338554"/>
          </a:xfrm>
          <a:prstGeom prst="rect">
            <a:avLst/>
          </a:prstGeom>
          <a:noFill/>
        </p:spPr>
        <p:txBody>
          <a:bodyPr wrap="none" rtlCol="0">
            <a:spAutoFit/>
          </a:bodyPr>
          <a:lstStyle/>
          <a:p>
            <a:r>
              <a:rPr lang="fr-FR" sz="1600" b="1" dirty="0"/>
              <a:t>Caractères de la famille</a:t>
            </a:r>
          </a:p>
        </p:txBody>
      </p:sp>
      <p:sp>
        <p:nvSpPr>
          <p:cNvPr id="13" name="Rectangle 12">
            <a:extLst>
              <a:ext uri="{FF2B5EF4-FFF2-40B4-BE49-F238E27FC236}">
                <a16:creationId xmlns:a16="http://schemas.microsoft.com/office/drawing/2014/main" id="{1FE80017-1EC2-46E8-BAF6-6B818EFD574A}"/>
              </a:ext>
            </a:extLst>
          </p:cNvPr>
          <p:cNvSpPr/>
          <p:nvPr/>
        </p:nvSpPr>
        <p:spPr>
          <a:xfrm>
            <a:off x="4891668" y="0"/>
            <a:ext cx="4252332" cy="5143500"/>
          </a:xfrm>
          <a:prstGeom prst="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94D4515D-F36F-4D1F-9631-5AE92A30B04A}"/>
              </a:ext>
            </a:extLst>
          </p:cNvPr>
          <p:cNvSpPr txBox="1"/>
          <p:nvPr/>
        </p:nvSpPr>
        <p:spPr>
          <a:xfrm>
            <a:off x="4948446" y="4928056"/>
            <a:ext cx="3498073" cy="200055"/>
          </a:xfrm>
          <a:prstGeom prst="rect">
            <a:avLst/>
          </a:prstGeom>
          <a:noFill/>
        </p:spPr>
        <p:txBody>
          <a:bodyPr wrap="none" rtlCol="0">
            <a:spAutoFit/>
          </a:bodyPr>
          <a:lstStyle/>
          <a:p>
            <a:r>
              <a:rPr lang="fr-FR" sz="700" dirty="0"/>
              <a:t>Source des schémas : F. Dupont, J.L. Guignard, </a:t>
            </a:r>
            <a:r>
              <a:rPr lang="fr-FR" sz="700" i="1" dirty="0"/>
              <a:t>Botanique : les familles de plantes</a:t>
            </a:r>
          </a:p>
        </p:txBody>
      </p:sp>
    </p:spTree>
    <p:extLst>
      <p:ext uri="{BB962C8B-B14F-4D97-AF65-F5344CB8AC3E}">
        <p14:creationId xmlns:p14="http://schemas.microsoft.com/office/powerpoint/2010/main" val="1789296615"/>
      </p:ext>
    </p:extLst>
  </p:cSld>
  <p:clrMapOvr>
    <a:masterClrMapping/>
  </p:clrMapOvr>
</p:sld>
</file>

<file path=ppt/theme/theme1.xml><?xml version="1.0" encoding="utf-8"?>
<a:theme xmlns:a="http://schemas.openxmlformats.org/drawingml/2006/main" name="Cottagecore Aesthetic Style Thesis Infographics by Slidesgo">
  <a:themeElements>
    <a:clrScheme name="Simple Light">
      <a:dk1>
        <a:srgbClr val="282520"/>
      </a:dk1>
      <a:lt1>
        <a:srgbClr val="FFFFFF"/>
      </a:lt1>
      <a:dk2>
        <a:srgbClr val="595959"/>
      </a:dk2>
      <a:lt2>
        <a:srgbClr val="EEEEEE"/>
      </a:lt2>
      <a:accent1>
        <a:srgbClr val="62693A"/>
      </a:accent1>
      <a:accent2>
        <a:srgbClr val="E5D5C3"/>
      </a:accent2>
      <a:accent3>
        <a:srgbClr val="E86160"/>
      </a:accent3>
      <a:accent4>
        <a:srgbClr val="FFAC7C"/>
      </a:accent4>
      <a:accent5>
        <a:srgbClr val="F5AE6C"/>
      </a:accent5>
      <a:accent6>
        <a:srgbClr val="FFF6F0"/>
      </a:accent6>
      <a:hlink>
        <a:srgbClr val="2825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4141</TotalTime>
  <Words>3707</Words>
  <Application>Microsoft Office PowerPoint</Application>
  <PresentationFormat>Affichage à l'écran (16:9)</PresentationFormat>
  <Paragraphs>754</Paragraphs>
  <Slides>55</Slides>
  <Notes>55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55</vt:i4>
      </vt:variant>
    </vt:vector>
  </HeadingPairs>
  <TitlesOfParts>
    <vt:vector size="62" baseType="lpstr">
      <vt:lpstr>Arial</vt:lpstr>
      <vt:lpstr>Courier New</vt:lpstr>
      <vt:lpstr>Marcellus</vt:lpstr>
      <vt:lpstr>Montserrat</vt:lpstr>
      <vt:lpstr>Varela Round</vt:lpstr>
      <vt:lpstr>Wingdings</vt:lpstr>
      <vt:lpstr>Cottagecore Aesthetic Style Thesis Infographics by Slidesgo</vt:lpstr>
      <vt:lpstr>Les Solanacées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Balade botanique en Andalousie</dc:title>
  <dc:creator>Jean-Luc</dc:creator>
  <cp:lastModifiedBy>jeanl</cp:lastModifiedBy>
  <cp:revision>199</cp:revision>
  <cp:lastPrinted>2022-10-27T09:46:35Z</cp:lastPrinted>
  <dcterms:modified xsi:type="dcterms:W3CDTF">2022-10-28T11:30:21Z</dcterms:modified>
</cp:coreProperties>
</file>