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61" r:id="rId2"/>
    <p:sldId id="380" r:id="rId3"/>
    <p:sldId id="258" r:id="rId4"/>
    <p:sldId id="261" r:id="rId5"/>
    <p:sldId id="264" r:id="rId6"/>
    <p:sldId id="304" r:id="rId7"/>
    <p:sldId id="305" r:id="rId8"/>
    <p:sldId id="306" r:id="rId9"/>
    <p:sldId id="374" r:id="rId10"/>
    <p:sldId id="259" r:id="rId11"/>
    <p:sldId id="266" r:id="rId12"/>
    <p:sldId id="265" r:id="rId13"/>
    <p:sldId id="267" r:id="rId14"/>
    <p:sldId id="360" r:id="rId15"/>
    <p:sldId id="268" r:id="rId16"/>
    <p:sldId id="270" r:id="rId17"/>
    <p:sldId id="272" r:id="rId18"/>
    <p:sldId id="271" r:id="rId19"/>
    <p:sldId id="269" r:id="rId20"/>
    <p:sldId id="273" r:id="rId21"/>
    <p:sldId id="381" r:id="rId22"/>
    <p:sldId id="275" r:id="rId23"/>
    <p:sldId id="326" r:id="rId24"/>
    <p:sldId id="276" r:id="rId25"/>
    <p:sldId id="281" r:id="rId26"/>
    <p:sldId id="277" r:id="rId27"/>
    <p:sldId id="280" r:id="rId28"/>
    <p:sldId id="278" r:id="rId29"/>
    <p:sldId id="327" r:id="rId30"/>
    <p:sldId id="282" r:id="rId31"/>
    <p:sldId id="289" r:id="rId32"/>
    <p:sldId id="290" r:id="rId33"/>
    <p:sldId id="291" r:id="rId34"/>
    <p:sldId id="363" r:id="rId35"/>
    <p:sldId id="334" r:id="rId36"/>
    <p:sldId id="307" r:id="rId37"/>
    <p:sldId id="308" r:id="rId38"/>
    <p:sldId id="310" r:id="rId39"/>
    <p:sldId id="383" r:id="rId40"/>
    <p:sldId id="311" r:id="rId41"/>
    <p:sldId id="384" r:id="rId42"/>
    <p:sldId id="309" r:id="rId43"/>
    <p:sldId id="340" r:id="rId44"/>
    <p:sldId id="312" r:id="rId45"/>
    <p:sldId id="313" r:id="rId46"/>
    <p:sldId id="314" r:id="rId47"/>
    <p:sldId id="339" r:id="rId48"/>
    <p:sldId id="328" r:id="rId49"/>
    <p:sldId id="300" r:id="rId50"/>
    <p:sldId id="299" r:id="rId51"/>
    <p:sldId id="365" r:id="rId52"/>
    <p:sldId id="302" r:id="rId53"/>
    <p:sldId id="303" r:id="rId54"/>
    <p:sldId id="368" r:id="rId55"/>
    <p:sldId id="292" r:id="rId56"/>
    <p:sldId id="293" r:id="rId57"/>
    <p:sldId id="295" r:id="rId58"/>
    <p:sldId id="294" r:id="rId59"/>
    <p:sldId id="366" r:id="rId60"/>
    <p:sldId id="297" r:id="rId61"/>
    <p:sldId id="342" r:id="rId62"/>
    <p:sldId id="298" r:id="rId63"/>
    <p:sldId id="317" r:id="rId64"/>
    <p:sldId id="318" r:id="rId65"/>
    <p:sldId id="319" r:id="rId66"/>
    <p:sldId id="371" r:id="rId67"/>
    <p:sldId id="320" r:id="rId68"/>
    <p:sldId id="324" r:id="rId69"/>
    <p:sldId id="325" r:id="rId70"/>
    <p:sldId id="376" r:id="rId71"/>
    <p:sldId id="367" r:id="rId72"/>
    <p:sldId id="362" r:id="rId73"/>
    <p:sldId id="323" r:id="rId74"/>
    <p:sldId id="332" r:id="rId75"/>
    <p:sldId id="333" r:id="rId76"/>
    <p:sldId id="344" r:id="rId77"/>
    <p:sldId id="331" r:id="rId78"/>
    <p:sldId id="336" r:id="rId79"/>
    <p:sldId id="359" r:id="rId80"/>
    <p:sldId id="337" r:id="rId81"/>
    <p:sldId id="370" r:id="rId82"/>
    <p:sldId id="335" r:id="rId83"/>
    <p:sldId id="338" r:id="rId84"/>
    <p:sldId id="345" r:id="rId85"/>
    <p:sldId id="346" r:id="rId86"/>
    <p:sldId id="377" r:id="rId87"/>
    <p:sldId id="348" r:id="rId88"/>
    <p:sldId id="349" r:id="rId89"/>
    <p:sldId id="350" r:id="rId90"/>
    <p:sldId id="352" r:id="rId91"/>
    <p:sldId id="354" r:id="rId92"/>
    <p:sldId id="364" r:id="rId93"/>
    <p:sldId id="353" r:id="rId94"/>
    <p:sldId id="372" r:id="rId95"/>
    <p:sldId id="369" r:id="rId96"/>
    <p:sldId id="355" r:id="rId97"/>
    <p:sldId id="356" r:id="rId98"/>
    <p:sldId id="378" r:id="rId99"/>
    <p:sldId id="379" r:id="rId10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4" autoAdjust="0"/>
    <p:restoredTop sz="70285" autoAdjust="0"/>
  </p:normalViewPr>
  <p:slideViewPr>
    <p:cSldViewPr>
      <p:cViewPr varScale="1">
        <p:scale>
          <a:sx n="52" d="100"/>
          <a:sy n="52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E5858-860A-4AFF-91F0-2394ED1B573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F9A06-A5DB-412F-8529-83A1E1F89C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11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F9A06-A5DB-412F-8529-83A1E1F89C1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20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L’inflorescence des Astéracées est un capitule dont l’involucre est constituée de bractées stériles . Ces </a:t>
            </a:r>
            <a:r>
              <a:rPr lang="fr-FR" dirty="0" err="1" smtClean="0"/>
              <a:t>bractéesl</a:t>
            </a:r>
            <a:r>
              <a:rPr lang="fr-FR" baseline="0" dirty="0" smtClean="0"/>
              <a:t> sont caractéristiques des genres par leur </a:t>
            </a:r>
            <a:r>
              <a:rPr lang="fr-FR" dirty="0" smtClean="0"/>
              <a:t>forme</a:t>
            </a:r>
            <a:r>
              <a:rPr lang="fr-FR" baseline="0" dirty="0" smtClean="0"/>
              <a:t> , leur nombre , leur disposition …donc bien regarder l’involucre pour les déterminations ( et le photographier !)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F9A06-A5DB-412F-8529-83A1E1F89C1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289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Du grec </a:t>
            </a:r>
            <a:r>
              <a:rPr lang="fr-FR" dirty="0" err="1" smtClean="0"/>
              <a:t>turos</a:t>
            </a:r>
            <a:r>
              <a:rPr lang="fr-FR" dirty="0" smtClean="0"/>
              <a:t> fromage plante qui fait cailler le lait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F9A06-A5DB-412F-8529-83A1E1F89C13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62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6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2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6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21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4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9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6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9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2E09A-A706-4D53-B282-73495A6C5B02}" type="datetimeFigureOut">
              <a:rPr lang="fr-FR" smtClean="0"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5114-D189-4EA5-BB94-8E78674FC7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4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Users\Geneviève\Pictures\archivage photos JLM\an 2004\aout\mont cenis\carduus sp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86" y="0"/>
            <a:ext cx="9242173" cy="69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50546" y="14001"/>
            <a:ext cx="576064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Tribu des </a:t>
            </a:r>
            <a:r>
              <a:rPr lang="fr-FR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cardueae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4745" y="3244334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8991" y="4797152"/>
            <a:ext cx="743365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Première partie : les </a:t>
            </a:r>
            <a:r>
              <a:rPr lang="fr-FR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Cardueae</a:t>
            </a:r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épineuses</a:t>
            </a:r>
            <a:endParaRPr lang="fr-F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18" y="6377590"/>
            <a:ext cx="46805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Atelier </a:t>
            </a:r>
            <a:r>
              <a:rPr lang="fr-FR" smtClean="0"/>
              <a:t>du   </a:t>
            </a:r>
            <a:r>
              <a:rPr lang="fr-FR" smtClean="0"/>
              <a:t>24  </a:t>
            </a:r>
            <a:r>
              <a:rPr lang="fr-FR" dirty="0" smtClean="0"/>
              <a:t>septembre 2020    -G </a:t>
            </a:r>
            <a:r>
              <a:rPr lang="fr-FR" dirty="0" err="1" smtClean="0"/>
              <a:t>Macqueron</a:t>
            </a:r>
            <a:endParaRPr lang="fr-FR" dirty="0"/>
          </a:p>
        </p:txBody>
      </p:sp>
      <p:pic>
        <p:nvPicPr>
          <p:cNvPr id="7" name="Image 6" descr="Logo Linnéen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008" y="5310336"/>
            <a:ext cx="1547664" cy="15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68808"/>
            <a:ext cx="266429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Echinops</a:t>
            </a:r>
            <a:r>
              <a:rPr lang="fr-FR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fr-F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endParaRPr lang="fr-FR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592" y="-243408"/>
            <a:ext cx="6156384" cy="4514682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12\Aout\grand Caunet\P1060696 echinops ritr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08972" y="993516"/>
            <a:ext cx="6702267" cy="50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243" y="163963"/>
            <a:ext cx="5220072" cy="66439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772816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robustes bisannuelles ou vivaces </a:t>
            </a:r>
          </a:p>
          <a:p>
            <a:r>
              <a:rPr lang="fr-FR" dirty="0" smtClean="0"/>
              <a:t>Plus ou moins épineuses</a:t>
            </a:r>
          </a:p>
          <a:p>
            <a:r>
              <a:rPr lang="fr-FR" dirty="0" smtClean="0"/>
              <a:t>Feuilles alternes </a:t>
            </a:r>
            <a:r>
              <a:rPr lang="fr-FR" dirty="0" err="1" smtClean="0"/>
              <a:t>pennatilobées</a:t>
            </a:r>
            <a:r>
              <a:rPr lang="fr-FR" dirty="0" smtClean="0"/>
              <a:t> à </a:t>
            </a:r>
            <a:r>
              <a:rPr lang="fr-FR" dirty="0" err="1" smtClean="0"/>
              <a:t>pennatiséquées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683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espèces en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8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3326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Inflorescence en boule </a:t>
            </a:r>
            <a:r>
              <a:rPr lang="fr-FR" sz="2400" b="1" dirty="0" err="1" smtClean="0"/>
              <a:t>régulière,formée</a:t>
            </a:r>
            <a:r>
              <a:rPr lang="fr-FR" sz="2400" b="1" dirty="0" smtClean="0"/>
              <a:t> de nombreux                                           capitules uniflores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68760"/>
            <a:ext cx="7765018" cy="56943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300878"/>
            <a:ext cx="6297093" cy="49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26" y="1340768"/>
            <a:ext cx="7017507" cy="51461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Chaque capitule est formé d’1 fleur munie d’un involucre oblong anguleux entouré de poils à sa base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1999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 à </a:t>
            </a:r>
            <a:r>
              <a:rPr lang="fr-FR" smtClean="0"/>
              <a:t>aigrette rudimentaire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7654" y="1917162"/>
            <a:ext cx="5015346" cy="40065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430288"/>
            <a:ext cx="3906982" cy="41563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6356" y="634502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 </a:t>
            </a:r>
            <a:r>
              <a:rPr lang="fr-FR" dirty="0" err="1" smtClean="0"/>
              <a:t>Foise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8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542194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Plantes robustes plus ou moins épineuses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24448" y="210091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Feuilles alternes </a:t>
            </a:r>
            <a:r>
              <a:rPr lang="fr-FR" sz="2000" b="1" dirty="0" err="1" smtClean="0"/>
              <a:t>pennatilobées</a:t>
            </a:r>
            <a:r>
              <a:rPr lang="fr-FR" sz="2000" b="1" dirty="0" smtClean="0"/>
              <a:t> à </a:t>
            </a:r>
            <a:r>
              <a:rPr lang="fr-FR" sz="2000" b="1" dirty="0" err="1" smtClean="0"/>
              <a:t>pennatiséquées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2827782"/>
            <a:ext cx="8798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Inflorescence en boule régulière </a:t>
            </a:r>
          </a:p>
          <a:p>
            <a:r>
              <a:rPr lang="fr-FR" sz="3200" b="1" dirty="0" smtClean="0">
                <a:solidFill>
                  <a:srgbClr val="C00000"/>
                </a:solidFill>
              </a:rPr>
              <a:t>formée de capitules uniflores 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090636"/>
            <a:ext cx="554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Fleurs bleues ou bleuâtres</a:t>
            </a:r>
            <a:endParaRPr lang="fr-FR" sz="20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630" y="3383904"/>
            <a:ext cx="4320480" cy="3427147"/>
          </a:xfrm>
          <a:prstGeom prst="ellipse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-49966"/>
            <a:ext cx="2194684" cy="318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147990"/>
            <a:ext cx="32043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Reconnaître le </a:t>
            </a:r>
            <a:r>
              <a:rPr lang="fr-FR" i="1" dirty="0" smtClean="0"/>
              <a:t>genre </a:t>
            </a:r>
            <a:r>
              <a:rPr lang="fr-FR" b="1" i="1" dirty="0" err="1" smtClean="0"/>
              <a:t>Echinops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7631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332656"/>
            <a:ext cx="20882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Carlina</a:t>
            </a:r>
            <a:r>
              <a:rPr lang="fr-F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L.</a:t>
            </a:r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T:\Users\Geneviève\Pictures\archivage photos JLM\an 2003\juillet\parnal sous dine\carlina acaulis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584" y="198827"/>
            <a:ext cx="6117516" cy="45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647" y="1730778"/>
            <a:ext cx="5072178" cy="49955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71800" y="417173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 grêles à assez robustes , épineuses  </a:t>
            </a:r>
            <a:r>
              <a:rPr lang="fr-FR" smtClean="0"/>
              <a:t>– annuelles </a:t>
            </a:r>
            <a:r>
              <a:rPr lang="fr-FR" dirty="0" smtClean="0"/>
              <a:t>à vivaces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34" y="1730778"/>
            <a:ext cx="3700085" cy="51244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71800" y="-36676"/>
            <a:ext cx="225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 espèces en France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6965" y="5973412"/>
            <a:ext cx="119704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 </a:t>
            </a:r>
            <a:r>
              <a:rPr lang="fr-FR" dirty="0" err="1" smtClean="0"/>
              <a:t>vulgaris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99992" y="104344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Certaines espèces acaules à gros capitules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00234" y="1228110"/>
            <a:ext cx="331236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Espèces caulescentes à plusieurs capitules  de taille médiocre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73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7758" y="10565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alternes dentées à </a:t>
            </a:r>
            <a:r>
              <a:rPr lang="fr-FR" dirty="0" err="1" smtClean="0"/>
              <a:t>pennatiséquées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988"/>
            <a:ext cx="1944216" cy="31508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2114094"/>
            <a:ext cx="2955373" cy="42611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0040" y="380076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Segments épineux</a:t>
            </a:r>
            <a:endParaRPr lang="fr-FR" dirty="0"/>
          </a:p>
        </p:txBody>
      </p:sp>
      <p:pic>
        <p:nvPicPr>
          <p:cNvPr id="1026" name="Picture 2" descr="T:\Users\Geneviève\Pictures\archivage photos JLM\an 2001\juillet\la favière\carlina acanthifoli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857836" y="2227701"/>
            <a:ext cx="5056600" cy="37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508104" y="921569"/>
            <a:ext cx="36358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F grandes en rosette appliquée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267744" y="6058849"/>
            <a:ext cx="30243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</a:t>
            </a:r>
            <a:r>
              <a:rPr lang="fr-FR" i="1" dirty="0" err="1" smtClean="0"/>
              <a:t>hispanica</a:t>
            </a:r>
            <a:r>
              <a:rPr lang="fr-FR" i="1" dirty="0" smtClean="0"/>
              <a:t>  (</a:t>
            </a:r>
            <a:r>
              <a:rPr lang="fr-FR" i="1" dirty="0" err="1" smtClean="0"/>
              <a:t>corymbosa</a:t>
            </a:r>
            <a:r>
              <a:rPr lang="fr-FR" i="1" dirty="0" smtClean="0"/>
              <a:t> 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5953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5" y="32405"/>
            <a:ext cx="91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Capitules à bractées </a:t>
            </a:r>
            <a:r>
              <a:rPr lang="fr-FR" sz="2400" b="1" dirty="0" smtClean="0">
                <a:solidFill>
                  <a:srgbClr val="C00000"/>
                </a:solidFill>
              </a:rPr>
              <a:t> externes </a:t>
            </a:r>
            <a:r>
              <a:rPr lang="fr-FR" sz="2400" dirty="0" smtClean="0">
                <a:solidFill>
                  <a:srgbClr val="C00000"/>
                </a:solidFill>
              </a:rPr>
              <a:t>et médianes </a:t>
            </a:r>
            <a:r>
              <a:rPr lang="fr-FR" sz="2400" b="1" dirty="0" smtClean="0">
                <a:solidFill>
                  <a:srgbClr val="C00000"/>
                </a:solidFill>
              </a:rPr>
              <a:t>épineuses et </a:t>
            </a:r>
            <a:r>
              <a:rPr lang="fr-FR" sz="3200" b="1" dirty="0" smtClean="0">
                <a:solidFill>
                  <a:srgbClr val="C00000"/>
                </a:solidFill>
              </a:rPr>
              <a:t>pectinées</a:t>
            </a:r>
          </a:p>
          <a:p>
            <a:r>
              <a:rPr lang="fr-FR" sz="3200" b="1" dirty="0">
                <a:solidFill>
                  <a:srgbClr val="C00000"/>
                </a:solidFill>
              </a:rPr>
              <a:t>d</a:t>
            </a:r>
            <a:r>
              <a:rPr lang="fr-FR" sz="3200" b="1" dirty="0" smtClean="0">
                <a:solidFill>
                  <a:srgbClr val="C00000"/>
                </a:solidFill>
              </a:rPr>
              <a:t>ès la base</a:t>
            </a:r>
            <a:endParaRPr lang="fr-FR" sz="3200" b="1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916831"/>
            <a:ext cx="2650290" cy="32357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25444" y="1546657"/>
            <a:ext cx="5578036" cy="51125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443671"/>
            <a:ext cx="5633157" cy="47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1262" y="81624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Bractées internes entières </a:t>
            </a:r>
            <a:r>
              <a:rPr lang="fr-FR" sz="2400" b="1" dirty="0" smtClean="0">
                <a:solidFill>
                  <a:srgbClr val="C00000"/>
                </a:solidFill>
              </a:rPr>
              <a:t>scarieuses colorées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     étalées </a:t>
            </a:r>
            <a:r>
              <a:rPr lang="fr-FR" sz="2400" dirty="0" smtClean="0">
                <a:solidFill>
                  <a:srgbClr val="C00000"/>
                </a:solidFill>
              </a:rPr>
              <a:t> le plus souvent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9552" y="90940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(S’ouvrant par temps sec se refermant par temps humide  (hygromètre-baromètre !)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782" y="1455143"/>
            <a:ext cx="3995690" cy="51764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1470401"/>
            <a:ext cx="5088734" cy="5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606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Corolles toutes tubulées peu colorées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254570"/>
            <a:ext cx="4305654" cy="46425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743" y="1306794"/>
            <a:ext cx="4384608" cy="46967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779" y="1254570"/>
            <a:ext cx="6772789" cy="49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22238"/>
            <a:ext cx="6646863" cy="66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116632"/>
            <a:ext cx="13681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Rappel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795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38575" y="1781175"/>
            <a:ext cx="6096000" cy="40576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24439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alvéolé (paillettes  du réceptacle soudées en structure alvéolaire qui engaine la base des </a:t>
            </a:r>
            <a:r>
              <a:rPr lang="fr-FR" dirty="0" err="1" smtClean="0"/>
              <a:t>fl</a:t>
            </a:r>
            <a:r>
              <a:rPr lang="fr-FR" dirty="0" smtClean="0"/>
              <a:t> 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37" y="1350965"/>
            <a:ext cx="4393059" cy="49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4" y="603599"/>
            <a:ext cx="5340224" cy="62544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647" y="-198784"/>
            <a:ext cx="4713932" cy="70567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36" y="691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Paillettes filiformes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796136" y="691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 velu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4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38373"/>
            <a:ext cx="7920880" cy="65218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9592" y="423039"/>
            <a:ext cx="37504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Akènes à aigrette plumeuse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138" y="271247"/>
            <a:ext cx="437374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Reconnaître  le genre </a:t>
            </a:r>
            <a:r>
              <a:rPr lang="fr-FR" sz="2400" dirty="0" err="1" smtClean="0"/>
              <a:t>C</a:t>
            </a:r>
            <a:r>
              <a:rPr lang="fr-FR" sz="2400" i="1" dirty="0" err="1" smtClean="0"/>
              <a:t>arlina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44477" y="103383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Plantes sans latex épineuses  dressées ou acaules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607845" y="1811245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Feuilles épineuses dentées à </a:t>
            </a:r>
            <a:r>
              <a:rPr lang="fr-FR" sz="2400" dirty="0" err="1" smtClean="0"/>
              <a:t>pennatiséquées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91658" y="2773113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Gros capitules à bractées </a:t>
            </a:r>
            <a:r>
              <a:rPr lang="fr-FR" sz="2400" b="1" dirty="0" err="1" smtClean="0">
                <a:solidFill>
                  <a:srgbClr val="C00000"/>
                </a:solidFill>
              </a:rPr>
              <a:t>ext</a:t>
            </a:r>
            <a:r>
              <a:rPr lang="fr-FR" sz="2400" b="1" dirty="0" smtClean="0">
                <a:solidFill>
                  <a:srgbClr val="C00000"/>
                </a:solidFill>
              </a:rPr>
              <a:t> et médianes épineuses et pectinées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 bractées internes étalées  à la floraison(pouvant se refermer )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9123" y="453844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Fleurs toutes tubulées et identiques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378411" y="527914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Akènes  velus à aigrette plumeuse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09122" y="3809563"/>
            <a:ext cx="797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Réceptacle alvéolé paillettes filiformes soudées en réseau</a:t>
            </a:r>
            <a:endParaRPr lang="fr-FR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016" y="4405026"/>
            <a:ext cx="2696016" cy="22098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50129" y="160509"/>
            <a:ext cx="227835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25922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Atractylis</a:t>
            </a:r>
            <a:r>
              <a:rPr lang="fr-FR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L.</a:t>
            </a:r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5856" y="759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espèces en Fr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131840" y="508699"/>
            <a:ext cx="601215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 espèce vivace à souche ligneuse 5 -30cm, souvent ramifiée</a:t>
            </a:r>
          </a:p>
          <a:p>
            <a:r>
              <a:rPr lang="fr-FR" dirty="0" smtClean="0"/>
              <a:t>1 esp annuelle grêle herbacée  5 -20cm  </a:t>
            </a:r>
            <a:r>
              <a:rPr lang="fr-FR" dirty="0" err="1" smtClean="0"/>
              <a:t>monocéphale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932040" y="75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Lieux arides  garrigues - </a:t>
            </a:r>
            <a:r>
              <a:rPr lang="fr-FR" dirty="0" err="1" smtClean="0"/>
              <a:t>med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2" y="1346569"/>
            <a:ext cx="4438112" cy="5485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444" y="1345156"/>
            <a:ext cx="3717269" cy="54633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45156"/>
            <a:ext cx="3725234" cy="53936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6381328"/>
            <a:ext cx="1440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A </a:t>
            </a:r>
            <a:r>
              <a:rPr lang="fr-FR" i="1" dirty="0" err="1" smtClean="0"/>
              <a:t>cancellata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143078" y="6381328"/>
            <a:ext cx="15333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A humilis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691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34" y="1195697"/>
            <a:ext cx="4304792" cy="53161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357" y="942718"/>
            <a:ext cx="4644643" cy="56339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600" y="222642"/>
            <a:ext cx="360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</a:t>
            </a:r>
            <a:r>
              <a:rPr lang="fr-FR" dirty="0" err="1" smtClean="0"/>
              <a:t>caul</a:t>
            </a:r>
            <a:r>
              <a:rPr lang="fr-FR" dirty="0" smtClean="0"/>
              <a:t> dentées molles pubescentes bordées de soies </a:t>
            </a:r>
            <a:r>
              <a:rPr lang="fr-FR" dirty="0" err="1" smtClean="0"/>
              <a:t>spinuleuses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697442" y="16022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</a:t>
            </a:r>
            <a:r>
              <a:rPr lang="fr-FR" dirty="0" err="1" smtClean="0"/>
              <a:t>caul</a:t>
            </a:r>
            <a:r>
              <a:rPr lang="fr-FR" dirty="0" smtClean="0"/>
              <a:t> </a:t>
            </a:r>
            <a:r>
              <a:rPr lang="fr-FR" dirty="0" err="1" smtClean="0"/>
              <a:t>pennatilobées</a:t>
            </a:r>
            <a:r>
              <a:rPr lang="fr-FR" dirty="0" smtClean="0"/>
              <a:t>  -épines assez fortes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802312" y="499641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(Peu différentes des </a:t>
            </a:r>
            <a:r>
              <a:rPr lang="fr-FR" dirty="0" err="1" smtClean="0"/>
              <a:t>br</a:t>
            </a:r>
            <a:r>
              <a:rPr lang="fr-FR" dirty="0" smtClean="0"/>
              <a:t> </a:t>
            </a:r>
            <a:r>
              <a:rPr lang="fr-FR" dirty="0" err="1" smtClean="0"/>
              <a:t>involucrales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8472" y="5641933"/>
            <a:ext cx="20882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A </a:t>
            </a:r>
            <a:r>
              <a:rPr lang="fr-FR" i="1" dirty="0" err="1" smtClean="0"/>
              <a:t>cancellata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697442" y="5903369"/>
            <a:ext cx="17467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A humilis</a:t>
            </a:r>
            <a:endParaRPr lang="fr-FR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452" y="1195697"/>
            <a:ext cx="4068452" cy="55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76" y="1212094"/>
            <a:ext cx="3754582" cy="56526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1918" y="2348880"/>
            <a:ext cx="5832764" cy="42515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430" y="28297"/>
            <a:ext cx="30963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Bractées du capitule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083287" y="1513570"/>
            <a:ext cx="498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 </a:t>
            </a:r>
            <a:r>
              <a:rPr lang="fr-FR" dirty="0" err="1" smtClean="0"/>
              <a:t>ext</a:t>
            </a:r>
            <a:r>
              <a:rPr lang="fr-FR" dirty="0" smtClean="0"/>
              <a:t> appliquées contre les </a:t>
            </a:r>
            <a:r>
              <a:rPr lang="fr-FR" dirty="0" err="1" smtClean="0"/>
              <a:t>int</a:t>
            </a:r>
            <a:r>
              <a:rPr lang="fr-FR" dirty="0" smtClean="0"/>
              <a:t> à la base ne forment pas de treillis globuleux –rachis plus large 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43064" y="483476"/>
            <a:ext cx="846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Bractées internes toujours &lt; corolle  invisibles sans dissection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85961" y="2524254"/>
            <a:ext cx="14756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A humilis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3374148" y="28297"/>
            <a:ext cx="537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externes</a:t>
            </a:r>
            <a:r>
              <a:rPr lang="fr-FR" sz="2400" b="1" dirty="0" smtClean="0"/>
              <a:t> pectinées </a:t>
            </a:r>
            <a:r>
              <a:rPr lang="fr-FR" sz="2400" dirty="0" smtClean="0"/>
              <a:t>comme </a:t>
            </a:r>
            <a:r>
              <a:rPr lang="fr-FR" sz="2400" i="1" dirty="0" err="1" smtClean="0"/>
              <a:t>Carlina</a:t>
            </a:r>
            <a:endParaRPr lang="fr-FR" sz="2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155340" y="1163261"/>
            <a:ext cx="335657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Bractées </a:t>
            </a:r>
            <a:r>
              <a:rPr lang="fr-FR" dirty="0" err="1" smtClean="0"/>
              <a:t>ext</a:t>
            </a:r>
            <a:r>
              <a:rPr lang="fr-FR" dirty="0" smtClean="0"/>
              <a:t> forment un </a:t>
            </a:r>
            <a:r>
              <a:rPr lang="fr-FR" dirty="0" err="1" smtClean="0"/>
              <a:t>treilis</a:t>
            </a:r>
            <a:r>
              <a:rPr lang="fr-FR" dirty="0" smtClean="0"/>
              <a:t> globuleux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9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211" y="2010156"/>
            <a:ext cx="4513770" cy="4251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35" y="784274"/>
            <a:ext cx="3754582" cy="612903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3686" y="168315"/>
            <a:ext cx="359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tubulées-rose terne –dépassant peu les bractées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860032" y="44531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Corolles périphériques ligulées  </a:t>
            </a:r>
            <a:r>
              <a:rPr lang="fr-FR" b="1" dirty="0" smtClean="0"/>
              <a:t>rayonnantes</a:t>
            </a:r>
            <a:r>
              <a:rPr lang="fr-FR" dirty="0" smtClean="0"/>
              <a:t> à l’anthèse –rose pourpre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1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153" y="451728"/>
            <a:ext cx="5472608" cy="6230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3528" y="451728"/>
            <a:ext cx="39604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Akènes à aigrette plumeuse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2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88640"/>
            <a:ext cx="417646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Reconnaître le genre </a:t>
            </a:r>
            <a:r>
              <a:rPr lang="fr-FR" sz="2400" i="1" dirty="0" err="1" smtClean="0"/>
              <a:t>Atractylis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105273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Petites plantes (5-30 cm) plus ou moins épineuses selon l’espèce </a:t>
            </a:r>
          </a:p>
          <a:p>
            <a:r>
              <a:rPr lang="fr-FR" b="1" dirty="0" smtClean="0"/>
              <a:t>plante sans latex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198884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Bractées </a:t>
            </a:r>
            <a:r>
              <a:rPr lang="fr-FR" sz="28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800" b="1" dirty="0" smtClean="0">
                <a:solidFill>
                  <a:srgbClr val="C00000"/>
                </a:solidFill>
              </a:rPr>
              <a:t> externes pectinées dents épineuses 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3254531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Bractées </a:t>
            </a:r>
            <a:r>
              <a:rPr lang="fr-FR" sz="2800" b="1" dirty="0" err="1" smtClean="0">
                <a:solidFill>
                  <a:srgbClr val="C00000"/>
                </a:solidFill>
              </a:rPr>
              <a:t>invol</a:t>
            </a:r>
            <a:r>
              <a:rPr lang="fr-FR" sz="2800" b="1" dirty="0" smtClean="0">
                <a:solidFill>
                  <a:srgbClr val="C00000"/>
                </a:solidFill>
              </a:rPr>
              <a:t> internes non visibles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0397" y="4581128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Fleurs toutes tubulées roses dépassant plus ou moins les bractées 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558924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Akènes velus à aigrette plumeuse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50397" y="3887993"/>
            <a:ext cx="6021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Réceptacle alvéolé comme </a:t>
            </a:r>
            <a:r>
              <a:rPr lang="fr-FR" sz="2400" b="1" dirty="0" err="1" smtClean="0"/>
              <a:t>carlina</a:t>
            </a:r>
            <a:endParaRPr lang="fr-FR" sz="24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706" y="1037438"/>
            <a:ext cx="1877291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59078"/>
            <a:ext cx="903649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Caractères  généraux des genres de la tribu des </a:t>
            </a:r>
            <a:r>
              <a:rPr lang="fr-FR" sz="2800" b="1" dirty="0" err="1" smtClean="0">
                <a:solidFill>
                  <a:srgbClr val="C00000"/>
                </a:solidFill>
              </a:rPr>
              <a:t>Cardueae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417" y="1348127"/>
            <a:ext cx="8892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Capitules  à fleurs </a:t>
            </a:r>
            <a:r>
              <a:rPr lang="fr-FR" sz="2400" b="1" dirty="0" smtClean="0">
                <a:solidFill>
                  <a:srgbClr val="C00000"/>
                </a:solidFill>
              </a:rPr>
              <a:t>toutes tubuleuses 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 les externes  stériles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Involucre à bractées </a:t>
            </a:r>
            <a:r>
              <a:rPr lang="fr-FR" sz="2400" b="1" dirty="0" smtClean="0">
                <a:solidFill>
                  <a:srgbClr val="C00000"/>
                </a:solidFill>
              </a:rPr>
              <a:t>imbriquées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Feuilles et/ou bractées </a:t>
            </a:r>
          </a:p>
          <a:p>
            <a:r>
              <a:rPr lang="fr-FR" sz="24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400" b="1" dirty="0" smtClean="0">
                <a:solidFill>
                  <a:srgbClr val="C00000"/>
                </a:solidFill>
              </a:rPr>
              <a:t> souvent épineuses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(Bractées épineuses ou frangées)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85949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Plantes sans latex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700" y="1029941"/>
            <a:ext cx="4813300" cy="58018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44342" y="6462444"/>
            <a:ext cx="25723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Cirsium </a:t>
            </a:r>
            <a:r>
              <a:rPr lang="fr-FR" i="1" dirty="0" err="1" smtClean="0"/>
              <a:t>monspessulanum</a:t>
            </a:r>
            <a:endParaRPr lang="fr-FR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524809"/>
            <a:ext cx="2953961" cy="3427009"/>
          </a:xfrm>
          <a:prstGeom prst="rect">
            <a:avLst/>
          </a:prstGeom>
        </p:spPr>
      </p:pic>
      <p:pic>
        <p:nvPicPr>
          <p:cNvPr id="10" name="Picture 2" descr="T:\Users\Geneviève\Pictures\archivage photos JLM\an 2016\Juillet\Session Queras\4 jui agnel et astragale\P7040131 centaurea scabios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20" y="3560918"/>
            <a:ext cx="301363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2585"/>
            <a:ext cx="295232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Onopordum</a:t>
            </a:r>
            <a:r>
              <a:rPr lang="fr-FR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fr-FR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fr-FR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 rot="10800000" flipH="1" flipV="1">
            <a:off x="3239406" y="110154"/>
            <a:ext cx="267251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6 espèces en France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61230" y="2158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bisannuelles </a:t>
            </a:r>
          </a:p>
          <a:p>
            <a:r>
              <a:rPr lang="fr-FR" dirty="0" smtClean="0"/>
              <a:t>Robustes épineuses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8028384" cy="60212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36521" y="1076174"/>
            <a:ext cx="6049418" cy="523290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9328" y="4221088"/>
            <a:ext cx="309451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Tige souvent élevée épineuse  ailée jusqu’au sommet</a:t>
            </a:r>
          </a:p>
          <a:p>
            <a:r>
              <a:rPr lang="fr-FR" b="1" dirty="0" smtClean="0"/>
              <a:t>(</a:t>
            </a:r>
            <a:r>
              <a:rPr lang="fr-FR" dirty="0" smtClean="0"/>
              <a:t>sauf 1 espèce acaule)</a:t>
            </a:r>
          </a:p>
          <a:p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777" y="1462660"/>
            <a:ext cx="4857879" cy="47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602" y="168289"/>
            <a:ext cx="694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grandes alternes </a:t>
            </a:r>
            <a:r>
              <a:rPr lang="fr-FR" dirty="0" err="1" smtClean="0"/>
              <a:t>pennatilobées</a:t>
            </a:r>
            <a:r>
              <a:rPr lang="fr-FR" dirty="0" smtClean="0"/>
              <a:t> à </a:t>
            </a:r>
            <a:r>
              <a:rPr lang="fr-FR" dirty="0" err="1" smtClean="0"/>
              <a:t>pennatipartites</a:t>
            </a:r>
            <a:r>
              <a:rPr lang="fr-FR" dirty="0" smtClean="0"/>
              <a:t> -</a:t>
            </a:r>
            <a:r>
              <a:rPr lang="fr-FR" sz="2400" b="1" dirty="0" smtClean="0">
                <a:solidFill>
                  <a:srgbClr val="C00000"/>
                </a:solidFill>
              </a:rPr>
              <a:t>épineuses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2" y="860120"/>
            <a:ext cx="8159894" cy="61199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37" y="860120"/>
            <a:ext cx="7416824" cy="55626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719" y="1016148"/>
            <a:ext cx="4824536" cy="54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1585" y="109429"/>
            <a:ext cx="811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Capitules gros solitaires </a:t>
            </a:r>
            <a:r>
              <a:rPr lang="fr-FR" sz="2400" dirty="0" smtClean="0"/>
              <a:t>terminaux,  involucre à nombreuses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bractées linéaires ou lancéolées terminées par une forte épine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90968" y="1921587"/>
            <a:ext cx="5558637" cy="4418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3" y="1214717"/>
            <a:ext cx="4596439" cy="56432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1564876"/>
            <a:ext cx="5084915" cy="51324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31634" y="1386115"/>
            <a:ext cx="543865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Corolles toutes tubulées rose pourpre ou blanche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075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8779" y="117118"/>
            <a:ext cx="4998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Réceptacle sans paillettes</a:t>
            </a:r>
          </a:p>
          <a:p>
            <a:r>
              <a:rPr lang="fr-FR" dirty="0" smtClean="0"/>
              <a:t>alvéoles bordées de dents membraneuses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64" y="1315856"/>
            <a:ext cx="4963164" cy="51392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68" y="1508332"/>
            <a:ext cx="4911788" cy="47543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5536" y="1052736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27091" y="1956034"/>
            <a:ext cx="5842532" cy="3600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3519" y="16925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Akène à aigrette caduque - </a:t>
            </a:r>
            <a:r>
              <a:rPr lang="fr-FR" sz="2400" b="1" dirty="0" smtClean="0">
                <a:solidFill>
                  <a:srgbClr val="C00000"/>
                </a:solidFill>
              </a:rPr>
              <a:t>soies </a:t>
            </a:r>
            <a:r>
              <a:rPr lang="fr-FR" sz="2400" b="1" dirty="0" err="1" smtClean="0">
                <a:solidFill>
                  <a:srgbClr val="C00000"/>
                </a:solidFill>
              </a:rPr>
              <a:t>scabr</a:t>
            </a:r>
            <a:r>
              <a:rPr lang="fr-FR" sz="2400" dirty="0" err="1" smtClean="0"/>
              <a:t>es</a:t>
            </a:r>
            <a:r>
              <a:rPr lang="fr-FR" sz="2400" dirty="0" smtClean="0"/>
              <a:t> soudées en anneau à la base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284488" y="836712"/>
            <a:ext cx="4384193" cy="58407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18201" y="1796706"/>
            <a:ext cx="582100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9550" y="147990"/>
            <a:ext cx="4444458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Reconnaitre le genre </a:t>
            </a:r>
            <a:r>
              <a:rPr lang="fr-FR" sz="2000" b="1" i="1" dirty="0" smtClean="0"/>
              <a:t> </a:t>
            </a:r>
            <a:r>
              <a:rPr lang="fr-FR" sz="2000" b="1" i="1" dirty="0"/>
              <a:t>O</a:t>
            </a:r>
            <a:r>
              <a:rPr lang="fr-FR" sz="2000" b="1" i="1" dirty="0" smtClean="0"/>
              <a:t>nopordon</a:t>
            </a:r>
            <a:endParaRPr lang="fr-FR" sz="20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827383"/>
            <a:ext cx="574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robustes épineuses sans latex  -Tige ailée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0521" y="1444134"/>
            <a:ext cx="710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Grandes feuilles </a:t>
            </a:r>
            <a:r>
              <a:rPr lang="fr-FR" dirty="0" err="1" smtClean="0"/>
              <a:t>épineusses</a:t>
            </a:r>
            <a:r>
              <a:rPr lang="fr-FR" dirty="0" smtClean="0"/>
              <a:t> alternes </a:t>
            </a:r>
            <a:r>
              <a:rPr lang="fr-FR" dirty="0" err="1" smtClean="0"/>
              <a:t>pennatilobées</a:t>
            </a:r>
            <a:r>
              <a:rPr lang="fr-FR" dirty="0" smtClean="0"/>
              <a:t> à </a:t>
            </a:r>
            <a:r>
              <a:rPr lang="fr-FR" dirty="0" err="1" smtClean="0"/>
              <a:t>pennatiséquées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4537" y="2040214"/>
            <a:ext cx="696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Gros capitules terminaux solitaires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64157" y="2473782"/>
            <a:ext cx="843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Involucre à nombreuses bractées  linéaires ou lancéolées terminées par une forte épine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3715291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Corolles toutes tubulées rose rouge ou blanche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3205" y="44371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alvéolé </a:t>
            </a:r>
            <a:r>
              <a:rPr lang="fr-FR" b="1" dirty="0" smtClean="0"/>
              <a:t>sans paillettes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7544" y="537321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à soies </a:t>
            </a:r>
            <a:r>
              <a:rPr lang="fr-FR" dirty="0" err="1"/>
              <a:t>s</a:t>
            </a:r>
            <a:r>
              <a:rPr lang="fr-FR" dirty="0" err="1" smtClean="0"/>
              <a:t>cabres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537" y="228361"/>
            <a:ext cx="1885728" cy="19033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957" y="3111639"/>
            <a:ext cx="3452498" cy="3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8594" y="188640"/>
            <a:ext cx="229718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Carthamus</a:t>
            </a:r>
            <a:r>
              <a:rPr lang="fr-F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L.</a:t>
            </a:r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05545" y="188639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4 espèces C. </a:t>
            </a:r>
            <a:r>
              <a:rPr lang="fr-FR" i="1" dirty="0" err="1" smtClean="0"/>
              <a:t>lanatus</a:t>
            </a:r>
            <a:r>
              <a:rPr lang="fr-FR" i="1" dirty="0" smtClean="0"/>
              <a:t> –C .</a:t>
            </a:r>
            <a:r>
              <a:rPr lang="fr-FR" i="1" dirty="0" err="1" smtClean="0"/>
              <a:t>caeruleus</a:t>
            </a:r>
            <a:endParaRPr lang="fr-FR" i="1" dirty="0" smtClean="0"/>
          </a:p>
          <a:p>
            <a:r>
              <a:rPr lang="fr-FR" i="1" dirty="0" smtClean="0"/>
              <a:t>C .</a:t>
            </a:r>
            <a:r>
              <a:rPr lang="fr-FR" i="1" dirty="0" err="1" smtClean="0"/>
              <a:t>carduncellus</a:t>
            </a:r>
            <a:r>
              <a:rPr lang="fr-FR" i="1" dirty="0" smtClean="0"/>
              <a:t> – C.  </a:t>
            </a:r>
            <a:r>
              <a:rPr lang="fr-FR" i="1" dirty="0" err="1" smtClean="0"/>
              <a:t>mitissimus</a:t>
            </a:r>
            <a:r>
              <a:rPr lang="fr-FR" i="1" dirty="0" smtClean="0"/>
              <a:t>  (ex </a:t>
            </a:r>
            <a:r>
              <a:rPr lang="fr-FR" i="1" dirty="0" err="1" smtClean="0"/>
              <a:t>Carduncellus</a:t>
            </a:r>
            <a:r>
              <a:rPr lang="fr-FR" i="1" dirty="0"/>
              <a:t> </a:t>
            </a:r>
            <a:r>
              <a:rPr lang="fr-FR" i="1" dirty="0" smtClean="0"/>
              <a:t>et </a:t>
            </a:r>
            <a:r>
              <a:rPr lang="fr-FR" i="1" dirty="0" err="1"/>
              <a:t>K</a:t>
            </a:r>
            <a:r>
              <a:rPr lang="fr-FR" i="1" dirty="0" err="1" smtClean="0"/>
              <a:t>entrophyllum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37" y="1426757"/>
            <a:ext cx="4032448" cy="53154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456420"/>
            <a:ext cx="3107768" cy="5285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3316" y="908720"/>
            <a:ext cx="896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Plantes annuelles ou vivaces  épineuses ou non </a:t>
            </a:r>
            <a:r>
              <a:rPr lang="fr-FR" b="1" dirty="0" err="1" smtClean="0">
                <a:solidFill>
                  <a:srgbClr val="C00000"/>
                </a:solidFill>
              </a:rPr>
              <a:t>Flles</a:t>
            </a:r>
            <a:r>
              <a:rPr lang="fr-FR" b="1" dirty="0" smtClean="0">
                <a:solidFill>
                  <a:srgbClr val="C00000"/>
                </a:solidFill>
              </a:rPr>
              <a:t> alternes dentées à </a:t>
            </a:r>
            <a:r>
              <a:rPr lang="fr-FR" b="1" dirty="0" err="1" smtClean="0">
                <a:solidFill>
                  <a:srgbClr val="C00000"/>
                </a:solidFill>
              </a:rPr>
              <a:t>pennatiséquées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T:\Users\Geneviève\Documents\Documents\Cours Botanique\Asteracees\Tribu des cardueae\sans-titre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6520" y="1584386"/>
            <a:ext cx="3430234" cy="47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424" y="2060848"/>
            <a:ext cx="5112568" cy="3422463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07\mai\Causses Corbieres Florac\dimanche\carduncellus mitissimus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11811" cy="58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6" y="1886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Carthamus</a:t>
            </a:r>
            <a:r>
              <a:rPr lang="fr-FR" b="1" i="1" dirty="0" smtClean="0"/>
              <a:t> </a:t>
            </a:r>
            <a:r>
              <a:rPr lang="fr-FR" b="1" i="1" dirty="0" err="1" smtClean="0"/>
              <a:t>mitissimus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0488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690" y="82306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solitaires gros –</a:t>
            </a:r>
          </a:p>
          <a:p>
            <a:r>
              <a:rPr lang="fr-FR" sz="2400" b="1" dirty="0" smtClean="0"/>
              <a:t>3 sortes de bractées</a:t>
            </a:r>
            <a:endParaRPr lang="fr-FR" sz="2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175" y="60364"/>
            <a:ext cx="4824536" cy="67520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393" y="836712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Les externes  terminées par une portion foliacée -  souvent </a:t>
            </a:r>
            <a:r>
              <a:rPr lang="fr-FR" sz="2400" b="1" dirty="0" err="1" smtClean="0">
                <a:solidFill>
                  <a:srgbClr val="C00000"/>
                </a:solidFill>
              </a:rPr>
              <a:t>pennatifides</a:t>
            </a:r>
            <a:r>
              <a:rPr lang="fr-FR" sz="2400" b="1" dirty="0" smtClean="0">
                <a:solidFill>
                  <a:srgbClr val="C00000"/>
                </a:solidFill>
              </a:rPr>
              <a:t> ou piquantes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301045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médianes sont entières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7393" y="3789040"/>
            <a:ext cx="281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internes à appendice </a:t>
            </a:r>
          </a:p>
          <a:p>
            <a:r>
              <a:rPr lang="fr-FR" dirty="0" smtClean="0"/>
              <a:t>scarieux ou lancéolé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427984" y="220805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 c </a:t>
            </a:r>
            <a:r>
              <a:rPr lang="fr-FR" i="1" dirty="0" err="1" smtClean="0"/>
              <a:t>mitissimus</a:t>
            </a:r>
            <a:endParaRPr lang="fr-FR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131" y="1255878"/>
            <a:ext cx="5256584" cy="53499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08304" y="1255878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C. </a:t>
            </a:r>
            <a:r>
              <a:rPr lang="fr-FR" i="1" dirty="0" err="1" smtClean="0"/>
              <a:t>lanatus</a:t>
            </a:r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604" y="1625210"/>
            <a:ext cx="5162111" cy="47971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76056" y="5373216"/>
            <a:ext cx="16873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</a:t>
            </a:r>
            <a:r>
              <a:rPr lang="fr-FR" i="1" dirty="0" err="1" smtClean="0"/>
              <a:t>caeruleus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671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8911" y="1613127"/>
            <a:ext cx="5110982" cy="34141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73053" y="1677308"/>
            <a:ext cx="5497617" cy="36724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07596" y="1808250"/>
            <a:ext cx="6130427" cy="40951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81849" y="1577603"/>
            <a:ext cx="5796136" cy="38718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3513" y="1994494"/>
            <a:ext cx="5572807" cy="37226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06172" y="1793048"/>
            <a:ext cx="5327576" cy="35588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71600" y="26064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différentes bractées : de l’extérieur vers l’intérieur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26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3152" y="75982"/>
            <a:ext cx="316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Caractères des genres (suite 2)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062" y="877205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Style velu ou épaissi </a:t>
            </a:r>
          </a:p>
          <a:p>
            <a:r>
              <a:rPr lang="fr-FR" b="1" dirty="0" smtClean="0"/>
              <a:t>sous la bifurcation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-54259" y="3191447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Ovaires et akènes </a:t>
            </a:r>
          </a:p>
          <a:p>
            <a:r>
              <a:rPr lang="fr-FR" b="1" dirty="0" smtClean="0"/>
              <a:t>souvent à aigrette de soies , plumeuses ou non </a:t>
            </a:r>
          </a:p>
          <a:p>
            <a:r>
              <a:rPr lang="fr-FR" b="1" dirty="0"/>
              <a:t>(</a:t>
            </a:r>
            <a:r>
              <a:rPr lang="fr-FR" b="1" dirty="0" smtClean="0"/>
              <a:t>sauf </a:t>
            </a:r>
            <a:r>
              <a:rPr lang="fr-FR" b="1" i="1" dirty="0" err="1" smtClean="0"/>
              <a:t>Echinops,Xeranthemum,</a:t>
            </a:r>
            <a:r>
              <a:rPr lang="fr-FR" b="1" dirty="0" err="1" smtClean="0"/>
              <a:t>et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certaines </a:t>
            </a:r>
            <a:r>
              <a:rPr lang="fr-FR" b="1" i="1" dirty="0" smtClean="0"/>
              <a:t>Centaurées )</a:t>
            </a:r>
            <a:endParaRPr lang="fr-FR" b="1" i="1" dirty="0"/>
          </a:p>
        </p:txBody>
      </p:sp>
      <p:pic>
        <p:nvPicPr>
          <p:cNvPr id="6" name="Picture 2" descr="T:\Users\Geneviève\Pictures\archivage photos JLM\an 2006\mai\Turquie\Olivier\1 mai\2 station - vers Karine\Ptilostemon chamaepeuce f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0237" y="0"/>
            <a:ext cx="2459649" cy="30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arduus tenuiflorus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164838"/>
            <a:ext cx="5331991" cy="355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3528" y="496877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Soies souvent réunies à la base en anneau –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5"/>
          <a:stretch/>
        </p:blipFill>
        <p:spPr>
          <a:xfrm>
            <a:off x="4639669" y="3047075"/>
            <a:ext cx="4529305" cy="3502334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2483082" y="1200370"/>
            <a:ext cx="2304942" cy="140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2466021" y="1052736"/>
            <a:ext cx="3690155" cy="147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886" y="445314"/>
            <a:ext cx="2303473" cy="19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556124"/>
            <a:ext cx="4455871" cy="4317348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07\avril\Tunisies photos\olivier\6°&amp; 7° jour Djerba\Phare\Carthamus lanatus f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463909"/>
            <a:ext cx="4032932" cy="44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2606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Corolles bleues ou jaunes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2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Granger Camille\FL63-2062-2117 asteracées\2099CentrophyllumCaeruleum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570" y="904263"/>
            <a:ext cx="8568952" cy="57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9328" y="21999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avec paillettes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4570" y="968980"/>
            <a:ext cx="24482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Carthamus</a:t>
            </a:r>
            <a:r>
              <a:rPr lang="fr-FR" i="1" dirty="0" smtClean="0"/>
              <a:t> </a:t>
            </a:r>
            <a:r>
              <a:rPr lang="fr-FR" i="1" dirty="0" err="1" smtClean="0"/>
              <a:t>caeruleus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771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7916" y="334285"/>
            <a:ext cx="336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à soies non plumeuses</a:t>
            </a:r>
          </a:p>
          <a:p>
            <a:r>
              <a:rPr lang="fr-FR" dirty="0" smtClean="0"/>
              <a:t>  (</a:t>
            </a:r>
            <a:r>
              <a:rPr lang="fr-FR" i="1" dirty="0" smtClean="0"/>
              <a:t>c </a:t>
            </a:r>
            <a:r>
              <a:rPr lang="fr-FR" i="1" dirty="0" err="1" smtClean="0"/>
              <a:t>lanatus</a:t>
            </a:r>
            <a:r>
              <a:rPr lang="fr-FR" i="1" dirty="0" smtClean="0"/>
              <a:t> ,  </a:t>
            </a:r>
            <a:r>
              <a:rPr lang="fr-FR" dirty="0" smtClean="0"/>
              <a:t>c </a:t>
            </a:r>
            <a:r>
              <a:rPr lang="fr-FR" i="1" dirty="0" err="1" smtClean="0"/>
              <a:t>caeruleus</a:t>
            </a:r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7123"/>
            <a:ext cx="5553429" cy="49402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76256" y="53679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à soies plumeuses chez </a:t>
            </a:r>
            <a:r>
              <a:rPr lang="fr-FR" i="1" dirty="0" smtClean="0"/>
              <a:t>c </a:t>
            </a:r>
            <a:r>
              <a:rPr lang="fr-FR" i="1" dirty="0" err="1" smtClean="0"/>
              <a:t>carduncellus</a:t>
            </a:r>
            <a:r>
              <a:rPr lang="fr-FR" i="1" dirty="0" smtClean="0"/>
              <a:t> et c </a:t>
            </a:r>
            <a:r>
              <a:rPr lang="fr-FR" i="1" dirty="0" err="1" smtClean="0"/>
              <a:t>mitiss</a:t>
            </a:r>
            <a:r>
              <a:rPr lang="fr-FR" dirty="0" err="1" smtClean="0"/>
              <a:t>imus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429" y="2637862"/>
            <a:ext cx="3960440" cy="35191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37894" y="2145930"/>
            <a:ext cx="5649964" cy="37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812" y="219998"/>
            <a:ext cx="505626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Reconnaitre le genre </a:t>
            </a:r>
            <a:r>
              <a:rPr lang="fr-FR" sz="2400" b="1" i="1" dirty="0" err="1" smtClean="0"/>
              <a:t>Carthamus</a:t>
            </a:r>
            <a:endParaRPr lang="fr-FR" sz="24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908719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Plantes sans latex annuelles ou vivaces de taille petite à moyenne</a:t>
            </a:r>
          </a:p>
          <a:p>
            <a:r>
              <a:rPr lang="fr-FR" b="1" dirty="0"/>
              <a:t> 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C00000"/>
                </a:solidFill>
              </a:rPr>
              <a:t>épineuse ou no</a:t>
            </a:r>
            <a:r>
              <a:rPr lang="fr-FR" b="1" dirty="0" smtClean="0"/>
              <a:t>n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1555051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alternes dentées à </a:t>
            </a:r>
            <a:r>
              <a:rPr lang="fr-FR" dirty="0" err="1" smtClean="0"/>
              <a:t>pennatiséquées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63813" y="2492896"/>
            <a:ext cx="85126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Bractées </a:t>
            </a:r>
            <a:r>
              <a:rPr lang="fr-FR" sz="24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400" b="1" dirty="0" smtClean="0">
                <a:solidFill>
                  <a:srgbClr val="C00000"/>
                </a:solidFill>
              </a:rPr>
              <a:t> de 3 sortes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= les externes à appendice semblable à une portion de feuille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 </a:t>
            </a:r>
            <a:r>
              <a:rPr lang="fr-FR" sz="2400" b="1" dirty="0" err="1" smtClean="0">
                <a:solidFill>
                  <a:srgbClr val="C00000"/>
                </a:solidFill>
              </a:rPr>
              <a:t>pennatiséquées</a:t>
            </a:r>
            <a:r>
              <a:rPr lang="fr-FR" sz="2400" b="1" dirty="0" smtClean="0">
                <a:solidFill>
                  <a:srgbClr val="C00000"/>
                </a:solidFill>
              </a:rPr>
              <a:t> ou épineuses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=les médianes entières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=les internes à appendice membraneux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 ou lancéolé           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   </a:t>
            </a:r>
          </a:p>
          <a:p>
            <a:endParaRPr lang="fr-FR" sz="2400" b="1" dirty="0" smtClean="0">
              <a:solidFill>
                <a:srgbClr val="C00000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  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7544" y="194819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Capitules gros solitaires , fleurs jaune citrin( 1espèce ) ou bleues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51845" y="4809824"/>
            <a:ext cx="728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Réceptacle avec paillettes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537321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avec aigrette plumeuse ou non selon l’espèce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513" y="3439133"/>
            <a:ext cx="2350134" cy="32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504" y="12498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Picnomon</a:t>
            </a:r>
            <a:endParaRPr lang="fr-FR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96541" y="2327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Adanson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75856" y="27887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espèce </a:t>
            </a:r>
            <a:r>
              <a:rPr lang="fr-FR" i="1" dirty="0" smtClean="0"/>
              <a:t>P </a:t>
            </a:r>
            <a:r>
              <a:rPr lang="fr-FR" i="1" dirty="0" err="1" smtClean="0"/>
              <a:t>acar</a:t>
            </a:r>
            <a:r>
              <a:rPr lang="fr-FR" dirty="0" err="1" smtClean="0"/>
              <a:t>na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580112" y="27887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Pelouses rocailleuses  </a:t>
            </a:r>
            <a:r>
              <a:rPr lang="fr-FR" dirty="0" err="1" smtClean="0"/>
              <a:t>méd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07504" y="83671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dressée 10-60 cm -aranéeuse grisâtre</a:t>
            </a:r>
          </a:p>
          <a:p>
            <a:r>
              <a:rPr lang="fr-FR" dirty="0" smtClean="0"/>
              <a:t>Simple ou ramifiée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12417" y="1693289"/>
            <a:ext cx="5628793" cy="422159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7504" y="1483043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Flles</a:t>
            </a:r>
            <a:r>
              <a:rPr lang="fr-FR" dirty="0" smtClean="0"/>
              <a:t> caulinaires nombreuses linéaires lancéolées aranéeuses  épineuses décurrentes(épines jaunes )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279" y="2420888"/>
            <a:ext cx="6209726" cy="47184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946" y="26996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Bord cilié </a:t>
            </a:r>
            <a:r>
              <a:rPr lang="fr-FR" dirty="0" err="1" smtClean="0"/>
              <a:t>spinuleux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625" y="2274447"/>
            <a:ext cx="4777562" cy="43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5" y="1256719"/>
            <a:ext cx="7142050" cy="55803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383" y="1256719"/>
            <a:ext cx="5564613" cy="535326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6076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agrégés en têtes terminales entourées de feuilles qui les cachent partiellement –</a:t>
            </a:r>
            <a:r>
              <a:rPr lang="fr-FR" sz="2400" b="1" dirty="0" smtClean="0">
                <a:solidFill>
                  <a:srgbClr val="C00000"/>
                </a:solidFill>
              </a:rPr>
              <a:t>involucre ovoïde  à bractées étroites terminées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par une épine </a:t>
            </a:r>
            <a:r>
              <a:rPr lang="fr-FR" sz="2400" b="1" dirty="0" err="1" smtClean="0">
                <a:solidFill>
                  <a:srgbClr val="C00000"/>
                </a:solidFill>
              </a:rPr>
              <a:t>pennatiséquée</a:t>
            </a:r>
            <a:endParaRPr lang="fr-F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00966" y="87361"/>
            <a:ext cx="671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Bractées de l’involucre terminées par une épine  </a:t>
            </a:r>
            <a:r>
              <a:rPr lang="fr-FR" dirty="0" err="1" smtClean="0"/>
              <a:t>pennatiséquée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87"/>
            <a:ext cx="5268551" cy="5618249"/>
          </a:xfrm>
          <a:prstGeom prst="rect">
            <a:avLst/>
          </a:prstGeom>
        </p:spPr>
      </p:pic>
      <p:pic>
        <p:nvPicPr>
          <p:cNvPr id="11" name="Picture 2" descr="t:\Users\Geneviève\Desktop\picnomon ex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" y="1127020"/>
            <a:ext cx="8796089" cy="54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099" y="578924"/>
            <a:ext cx="2787092" cy="27870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581099" y="394258"/>
            <a:ext cx="28083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Akènes à soies plumeuses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6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35332"/>
            <a:ext cx="403244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Reconnaître </a:t>
            </a:r>
            <a:r>
              <a:rPr lang="fr-FR" sz="2400" b="1" i="1" dirty="0" err="1"/>
              <a:t>P</a:t>
            </a:r>
            <a:r>
              <a:rPr lang="fr-FR" sz="2400" b="1" i="1" dirty="0" err="1" smtClean="0"/>
              <a:t>icnomon</a:t>
            </a:r>
            <a:endParaRPr lang="fr-FR" sz="2400" b="1" i="1" dirty="0"/>
          </a:p>
        </p:txBody>
      </p:sp>
      <p:pic>
        <p:nvPicPr>
          <p:cNvPr id="3" name="Picture 2" descr="t:\Users\Geneviève\Desktop\picnomon ex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7"/>
          <a:stretch/>
        </p:blipFill>
        <p:spPr bwMode="auto">
          <a:xfrm rot="16200000">
            <a:off x="5806869" y="3638161"/>
            <a:ext cx="3627818" cy="24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58933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dressées aranéeuse grisâtre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105273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Nombreuses F caulinaires linéaires lancéolées avec des </a:t>
            </a:r>
            <a:r>
              <a:rPr lang="fr-FR" sz="2400" b="1" dirty="0" smtClean="0">
                <a:solidFill>
                  <a:srgbClr val="FF0000"/>
                </a:solidFill>
              </a:rPr>
              <a:t>épines jaunes </a:t>
            </a:r>
            <a:r>
              <a:rPr lang="fr-FR" sz="2400" dirty="0" smtClean="0"/>
              <a:t>et le bord cilié </a:t>
            </a:r>
            <a:r>
              <a:rPr lang="fr-FR" sz="2400" dirty="0" err="1" smtClean="0"/>
              <a:t>spinuleux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275781" y="2412013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Plusieurs capitules en tête terminale cachés par des feuilles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323528" y="3068960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Involucre ovoïde à petites bractées étroites terminées par une épine </a:t>
            </a:r>
            <a:r>
              <a:rPr lang="fr-FR" sz="2800" b="1" dirty="0" err="1" smtClean="0">
                <a:solidFill>
                  <a:srgbClr val="C00000"/>
                </a:solidFill>
              </a:rPr>
              <a:t>pennatiséquée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5781" y="5013713"/>
            <a:ext cx="5520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Réceptacle avec paillettes 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75781" y="5733256"/>
            <a:ext cx="4728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Akènes à soies plumeuses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429" y="400349"/>
            <a:ext cx="3113289" cy="23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8582" y="615781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6’ –</a:t>
            </a:r>
            <a:r>
              <a:rPr lang="fr-FR" b="1" dirty="0" err="1" smtClean="0"/>
              <a:t>Bract</a:t>
            </a:r>
            <a:r>
              <a:rPr lang="fr-FR" b="1" dirty="0" smtClean="0"/>
              <a:t> </a:t>
            </a:r>
            <a:r>
              <a:rPr lang="fr-FR" b="1" dirty="0" err="1" smtClean="0"/>
              <a:t>invol</a:t>
            </a:r>
            <a:r>
              <a:rPr lang="fr-FR" b="1" dirty="0" smtClean="0"/>
              <a:t> sans partie foliacée ni pectinée…………………….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460432" y="70760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8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99592" y="1122251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8 – Aigrettes des </a:t>
            </a:r>
            <a:r>
              <a:rPr lang="fr-FR" sz="2000" b="1" dirty="0" err="1" smtClean="0">
                <a:solidFill>
                  <a:srgbClr val="C00000"/>
                </a:solidFill>
              </a:rPr>
              <a:t>fl</a:t>
            </a:r>
            <a:r>
              <a:rPr lang="fr-FR" sz="2000" b="1" dirty="0" smtClean="0">
                <a:solidFill>
                  <a:srgbClr val="C00000"/>
                </a:solidFill>
              </a:rPr>
              <a:t> centrales à soies en majorité plumeuses……………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63544" y="1122251"/>
            <a:ext cx="20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9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474627" y="1507935"/>
            <a:ext cx="61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9- grandes plantes de 1m et plus à </a:t>
            </a:r>
            <a:r>
              <a:rPr lang="fr-FR" dirty="0" err="1"/>
              <a:t>f</a:t>
            </a:r>
            <a:r>
              <a:rPr lang="fr-FR" dirty="0" err="1" smtClean="0"/>
              <a:t>lles</a:t>
            </a:r>
            <a:r>
              <a:rPr lang="fr-FR" dirty="0" smtClean="0"/>
              <a:t> basales 2-3 fois divisées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851356" y="1568061"/>
            <a:ext cx="11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Cynara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74627" y="1977541"/>
            <a:ext cx="600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9’ –F </a:t>
            </a:r>
            <a:r>
              <a:rPr lang="fr-FR" dirty="0" err="1" smtClean="0"/>
              <a:t>inf</a:t>
            </a:r>
            <a:r>
              <a:rPr lang="fr-FR" dirty="0" smtClean="0"/>
              <a:t> indivises ou à segment 1</a:t>
            </a:r>
            <a:r>
              <a:rPr lang="fr-FR" baseline="30000" dirty="0" smtClean="0"/>
              <a:t>re</a:t>
            </a:r>
            <a:r>
              <a:rPr lang="fr-FR" dirty="0" smtClean="0"/>
              <a:t> </a:t>
            </a:r>
            <a:r>
              <a:rPr lang="fr-FR" dirty="0" err="1" smtClean="0"/>
              <a:t>pennatilobé</a:t>
            </a:r>
            <a:r>
              <a:rPr lang="fr-FR" dirty="0" smtClean="0"/>
              <a:t>…………………..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121735" y="1977541"/>
            <a:ext cx="6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563808" y="2346873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 –F marbrées de blanc le long des nervures 1res</a:t>
            </a:r>
          </a:p>
          <a:p>
            <a:r>
              <a:rPr lang="fr-FR" dirty="0" smtClean="0"/>
              <a:t>Corolle de </a:t>
            </a:r>
            <a:r>
              <a:rPr lang="fr-FR" dirty="0" err="1" smtClean="0"/>
              <a:t>fl</a:t>
            </a:r>
            <a:r>
              <a:rPr lang="fr-FR" dirty="0" smtClean="0"/>
              <a:t> </a:t>
            </a:r>
            <a:r>
              <a:rPr lang="fr-FR" dirty="0" err="1" smtClean="0"/>
              <a:t>ext</a:t>
            </a:r>
            <a:r>
              <a:rPr lang="fr-FR" dirty="0" smtClean="0"/>
              <a:t> rayonnantes et plus grandes que les </a:t>
            </a:r>
            <a:r>
              <a:rPr lang="fr-FR" dirty="0" err="1" smtClean="0"/>
              <a:t>int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772997" y="2629879"/>
            <a:ext cx="13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Galactites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635816" y="311380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10’ – corolles toutes semblables……………………………………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181360" y="3298468"/>
            <a:ext cx="80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11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356601" y="3760466"/>
            <a:ext cx="53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 – akènes mûrs </a:t>
            </a:r>
            <a:r>
              <a:rPr lang="fr-FR" dirty="0" err="1" smtClean="0"/>
              <a:t>subcylindriques</a:t>
            </a:r>
            <a:endParaRPr lang="fr-FR" dirty="0" smtClean="0"/>
          </a:p>
          <a:p>
            <a:r>
              <a:rPr lang="fr-FR" dirty="0" smtClean="0"/>
              <a:t>Bourrelet  à  l’insertion de l’aigrette…………………………..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882704" y="4037465"/>
            <a:ext cx="126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Cirsium</a:t>
            </a:r>
            <a:endParaRPr lang="fr-FR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411760" y="523454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11’ –Akènes mûrs en forme de tonnelet</a:t>
            </a:r>
          </a:p>
          <a:p>
            <a:r>
              <a:rPr lang="fr-FR" dirty="0" smtClean="0"/>
              <a:t>Pas de bourrelet –</a:t>
            </a:r>
            <a:r>
              <a:rPr lang="fr-FR" dirty="0" err="1" smtClean="0"/>
              <a:t>Flles</a:t>
            </a:r>
            <a:r>
              <a:rPr lang="fr-FR" dirty="0" smtClean="0"/>
              <a:t> étroites indivises……….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452320" y="5389021"/>
            <a:ext cx="13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Ptilostemon</a:t>
            </a:r>
            <a:endParaRPr lang="fr-FR" b="1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79512" y="35332"/>
            <a:ext cx="100811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Clé  p 2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695672" y="184666"/>
            <a:ext cx="498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5’ réceptacles </a:t>
            </a:r>
            <a:r>
              <a:rPr lang="fr-FR" b="1" dirty="0" smtClean="0"/>
              <a:t>avec paillettes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860032" y="2199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(suite)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61071">
            <a:off x="-1725752" y="1375892"/>
            <a:ext cx="1494262" cy="1071310"/>
          </a:xfrm>
          <a:prstGeom prst="rect">
            <a:avLst/>
          </a:prstGeom>
        </p:spPr>
      </p:pic>
      <p:pic>
        <p:nvPicPr>
          <p:cNvPr id="22" name="Picture 2" descr="T:\Users\Geneviève\Pictures\cardueae\cynara car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316" y="1491583"/>
            <a:ext cx="1432311" cy="14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1" y="2887973"/>
            <a:ext cx="1465255" cy="127495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12" y="4245268"/>
            <a:ext cx="1401504" cy="19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25202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Cynara</a:t>
            </a:r>
            <a:r>
              <a:rPr lang="fr-FR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L.</a:t>
            </a:r>
            <a:endParaRPr lang="fr-F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9333" y="1272241"/>
            <a:ext cx="594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2 espèces  : </a:t>
            </a:r>
            <a:r>
              <a:rPr lang="fr-FR" i="1" dirty="0" smtClean="0"/>
              <a:t>C. </a:t>
            </a:r>
            <a:r>
              <a:rPr lang="fr-FR" i="1" dirty="0" err="1" smtClean="0"/>
              <a:t>Cardunculus</a:t>
            </a:r>
            <a:r>
              <a:rPr lang="fr-FR" i="1" dirty="0"/>
              <a:t> </a:t>
            </a:r>
            <a:r>
              <a:rPr lang="fr-FR" i="1" dirty="0" smtClean="0"/>
              <a:t> </a:t>
            </a:r>
            <a:r>
              <a:rPr lang="fr-FR" dirty="0" smtClean="0"/>
              <a:t>(cardon</a:t>
            </a:r>
            <a:r>
              <a:rPr lang="fr-FR" i="1" dirty="0" smtClean="0"/>
              <a:t>)</a:t>
            </a:r>
          </a:p>
          <a:p>
            <a:r>
              <a:rPr lang="fr-FR" i="1" dirty="0" smtClean="0"/>
              <a:t> et  C.  </a:t>
            </a:r>
            <a:r>
              <a:rPr lang="fr-FR" i="1" dirty="0" err="1" smtClean="0"/>
              <a:t>Scoly</a:t>
            </a:r>
            <a:r>
              <a:rPr lang="fr-FR" dirty="0" err="1" smtClean="0"/>
              <a:t>mus</a:t>
            </a:r>
            <a:r>
              <a:rPr lang="fr-FR" dirty="0" smtClean="0"/>
              <a:t> ( </a:t>
            </a:r>
            <a:r>
              <a:rPr lang="fr-FR" dirty="0"/>
              <a:t>a</a:t>
            </a:r>
            <a:r>
              <a:rPr lang="fr-FR" dirty="0" smtClean="0"/>
              <a:t>rtichaut)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9333" y="2564904"/>
            <a:ext cx="350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vivaces 8 -15dm dressées</a:t>
            </a:r>
          </a:p>
          <a:p>
            <a:r>
              <a:rPr lang="fr-FR" dirty="0" smtClean="0"/>
              <a:t> raides robustes anguleuses</a:t>
            </a:r>
            <a:endParaRPr lang="fr-FR" dirty="0"/>
          </a:p>
        </p:txBody>
      </p:sp>
      <p:pic>
        <p:nvPicPr>
          <p:cNvPr id="8" name="Picture 2" descr="T:\Users\Geneviève\Pictures\archivage photos JLM\an 2020\mars\sans-titre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5237" y="9498"/>
            <a:ext cx="5076101" cy="66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37434" y="4942909"/>
            <a:ext cx="319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Vert franc (C </a:t>
            </a:r>
            <a:r>
              <a:rPr lang="fr-FR" dirty="0" err="1" smtClean="0"/>
              <a:t>cardunculus</a:t>
            </a:r>
            <a:r>
              <a:rPr lang="fr-FR" dirty="0" smtClean="0"/>
              <a:t>  ) </a:t>
            </a:r>
          </a:p>
          <a:p>
            <a:r>
              <a:rPr lang="fr-FR" dirty="0"/>
              <a:t>o</a:t>
            </a:r>
            <a:r>
              <a:rPr lang="fr-FR" dirty="0" smtClean="0"/>
              <a:t>u vert grisâtre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889214"/>
            <a:ext cx="3882384" cy="5515195"/>
          </a:xfrm>
          <a:prstGeom prst="rect">
            <a:avLst/>
          </a:prstGeom>
        </p:spPr>
      </p:pic>
      <p:pic>
        <p:nvPicPr>
          <p:cNvPr id="12" name="Picture 2" descr="t:\Users\Geneviève\Pictures\archivage photos JLM\Cynara_cardunculu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727" y="483326"/>
            <a:ext cx="4874610" cy="60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Granger Camille\FL63-2062-2117 asteracées\2099CentrophyllumCaeruleum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9395"/>
            <a:ext cx="8568952" cy="57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33023" y="402513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Réceptacle généralement avec paillettes (sauf </a:t>
            </a:r>
            <a:r>
              <a:rPr lang="fr-FR" sz="2000" b="1" dirty="0" err="1" smtClean="0"/>
              <a:t>Onopordum</a:t>
            </a:r>
            <a:r>
              <a:rPr lang="fr-FR" sz="2000" b="1" dirty="0" smtClean="0"/>
              <a:t> ) 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Caractères des genres  (suite 3)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06" y="2244868"/>
            <a:ext cx="5157325" cy="42151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41176" y="2981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F </a:t>
            </a:r>
            <a:r>
              <a:rPr lang="fr-FR" sz="2000" dirty="0" err="1" smtClean="0"/>
              <a:t>lles</a:t>
            </a:r>
            <a:r>
              <a:rPr lang="fr-FR" sz="2000" dirty="0" smtClean="0"/>
              <a:t> </a:t>
            </a:r>
            <a:r>
              <a:rPr lang="fr-FR" sz="2000" dirty="0" err="1" smtClean="0"/>
              <a:t>inf</a:t>
            </a:r>
            <a:r>
              <a:rPr lang="fr-FR" sz="2000" dirty="0" smtClean="0"/>
              <a:t> adultes à segments primaires </a:t>
            </a:r>
            <a:r>
              <a:rPr lang="fr-FR" sz="2400" b="1" dirty="0" err="1" smtClean="0">
                <a:solidFill>
                  <a:srgbClr val="C00000"/>
                </a:solidFill>
              </a:rPr>
              <a:t>pennatipartites</a:t>
            </a:r>
            <a:r>
              <a:rPr lang="fr-FR" sz="2400" b="1" dirty="0" smtClean="0">
                <a:solidFill>
                  <a:srgbClr val="C00000"/>
                </a:solidFill>
              </a:rPr>
              <a:t> à </a:t>
            </a:r>
            <a:r>
              <a:rPr lang="fr-FR" sz="2400" b="1" dirty="0" err="1" smtClean="0">
                <a:solidFill>
                  <a:srgbClr val="C00000"/>
                </a:solidFill>
              </a:rPr>
              <a:t>pennatiséqués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530250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Segments bordés d’épines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79512" y="567184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Cynara</a:t>
            </a:r>
            <a:r>
              <a:rPr lang="fr-FR" i="1" dirty="0" smtClean="0"/>
              <a:t> </a:t>
            </a:r>
            <a:r>
              <a:rPr lang="fr-FR" i="1" dirty="0" err="1" smtClean="0"/>
              <a:t>carduncellus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264308" y="113957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Cynara</a:t>
            </a:r>
            <a:r>
              <a:rPr lang="fr-FR" i="1" dirty="0" smtClean="0"/>
              <a:t> </a:t>
            </a:r>
            <a:r>
              <a:rPr lang="fr-FR" i="1" dirty="0" err="1" smtClean="0"/>
              <a:t>scolymus</a:t>
            </a:r>
            <a:endParaRPr lang="fr-FR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2" y="1508909"/>
            <a:ext cx="4176210" cy="55682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54" y="2268774"/>
            <a:ext cx="4193348" cy="419334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20492" y="12636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d’épines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" y="70999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Cynara</a:t>
            </a:r>
            <a:r>
              <a:rPr lang="fr-FR" i="1" dirty="0" smtClean="0"/>
              <a:t> </a:t>
            </a:r>
            <a:r>
              <a:rPr lang="fr-FR" i="1" dirty="0" err="1"/>
              <a:t>c</a:t>
            </a:r>
            <a:r>
              <a:rPr lang="fr-FR" i="1" dirty="0" err="1" smtClean="0"/>
              <a:t>ardunculus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73976" y="108409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Flles</a:t>
            </a:r>
            <a:r>
              <a:rPr lang="fr-FR" dirty="0" smtClean="0"/>
              <a:t> épineuses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30160" y="1067429"/>
            <a:ext cx="146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Vert franc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370476" y="1028187"/>
            <a:ext cx="158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Vert grisâtre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843" y="2372008"/>
            <a:ext cx="2129130" cy="40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412776"/>
            <a:ext cx="5832648" cy="41817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7647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</a:t>
            </a:r>
            <a:r>
              <a:rPr lang="fr-FR" b="1" i="1" dirty="0" err="1"/>
              <a:t>C</a:t>
            </a:r>
            <a:r>
              <a:rPr lang="fr-FR" b="1" i="1" dirty="0" err="1" smtClean="0"/>
              <a:t>ynara</a:t>
            </a:r>
            <a:r>
              <a:rPr lang="fr-FR" dirty="0" smtClean="0"/>
              <a:t> de </a:t>
            </a:r>
            <a:r>
              <a:rPr lang="fr-FR" dirty="0" err="1" smtClean="0"/>
              <a:t>Karpathos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1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23528" y="1886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gros –Involucre à bractées lancéolées  imbriquées terminées soit par </a:t>
            </a:r>
            <a:r>
              <a:rPr lang="fr-FR" b="1" dirty="0" smtClean="0">
                <a:solidFill>
                  <a:srgbClr val="C00000"/>
                </a:solidFill>
              </a:rPr>
              <a:t>une épine robuste</a:t>
            </a:r>
            <a:r>
              <a:rPr lang="fr-FR" dirty="0" smtClean="0"/>
              <a:t> (cardon) soit </a:t>
            </a:r>
            <a:r>
              <a:rPr lang="fr-FR" b="1" dirty="0" err="1" smtClean="0">
                <a:solidFill>
                  <a:srgbClr val="C00000"/>
                </a:solidFill>
              </a:rPr>
              <a:t>mucronées</a:t>
            </a:r>
            <a:r>
              <a:rPr lang="fr-FR" b="1" dirty="0" smtClean="0">
                <a:solidFill>
                  <a:srgbClr val="C00000"/>
                </a:solidFill>
              </a:rPr>
              <a:t> échancrées </a:t>
            </a:r>
            <a:r>
              <a:rPr lang="fr-FR" dirty="0" smtClean="0"/>
              <a:t>charnues à la base (artichaut)</a:t>
            </a:r>
            <a:endParaRPr lang="fr-FR" dirty="0"/>
          </a:p>
        </p:txBody>
      </p:sp>
      <p:pic>
        <p:nvPicPr>
          <p:cNvPr id="1026" name="Picture 2" descr="T:\Users\Geneviève\Pictures\archivage photos JLM\an 2020\janvier fevrier\seyssuel meyzieu\cynara-cardunculus-subsp-scolymus410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143" y="1864098"/>
            <a:ext cx="4819663" cy="43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524" y="1676618"/>
            <a:ext cx="4003964" cy="45142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8250" y="81799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égales –soies de l’aigrette plumeuses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76688"/>
            <a:ext cx="3379366" cy="45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4" y="980728"/>
            <a:ext cx="5050963" cy="51591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3326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Soies de l’aigrette plumeuses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916" y="1771673"/>
            <a:ext cx="4123544" cy="35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0047" y="318948"/>
            <a:ext cx="37444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Reconnaître le genre </a:t>
            </a:r>
            <a:r>
              <a:rPr lang="fr-FR" b="1" i="1" dirty="0" err="1" smtClean="0"/>
              <a:t>Cynara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105273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Grandes plantes vivaces de 1m et plus raides  anguleuses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0047" y="1700808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inferieures à </a:t>
            </a:r>
            <a:r>
              <a:rPr lang="fr-FR" b="1" dirty="0" smtClean="0"/>
              <a:t>segments primaires </a:t>
            </a:r>
            <a:r>
              <a:rPr lang="fr-FR" b="1" dirty="0" err="1" smtClean="0"/>
              <a:t>pennatipartites</a:t>
            </a:r>
            <a:r>
              <a:rPr lang="fr-FR" b="1" dirty="0" smtClean="0"/>
              <a:t> à </a:t>
            </a:r>
            <a:r>
              <a:rPr lang="fr-FR" b="1" dirty="0" err="1" smtClean="0"/>
              <a:t>pennati</a:t>
            </a:r>
            <a:r>
              <a:rPr lang="fr-FR" dirty="0" err="1" smtClean="0"/>
              <a:t>séqués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320" y="497221"/>
            <a:ext cx="1563363" cy="30017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0047" y="234888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Gros capitules ,involucre à bractées  lancéolées atténuées en épine ou obtuses </a:t>
            </a:r>
            <a:r>
              <a:rPr lang="fr-FR" dirty="0" err="1" smtClean="0"/>
              <a:t>émarginées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80047" y="349893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hérissé de soies filiformes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18969" y="505239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à soies plumeuses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8039" y="421271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bleues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310923"/>
            <a:ext cx="2304256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47990"/>
            <a:ext cx="21631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Galactites</a:t>
            </a:r>
            <a:r>
              <a:rPr lang="fr-FR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fr-F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48" y="75712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espèces en France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9307" y="116577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Lieux incultes région médit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13898" y="409600"/>
            <a:ext cx="3613898" cy="27104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2464" y="201777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bisannuelle </a:t>
            </a:r>
          </a:p>
          <a:p>
            <a:r>
              <a:rPr lang="fr-FR" dirty="0" smtClean="0"/>
              <a:t>15 -150cm</a:t>
            </a:r>
          </a:p>
          <a:p>
            <a:r>
              <a:rPr lang="fr-FR" dirty="0" smtClean="0"/>
              <a:t>Dressée rameuse</a:t>
            </a:r>
          </a:p>
          <a:p>
            <a:r>
              <a:rPr lang="fr-FR" dirty="0" smtClean="0"/>
              <a:t>tomenteuse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080" y="-65602"/>
            <a:ext cx="4765977" cy="69236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313" y="2266054"/>
            <a:ext cx="6261744" cy="41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890" y="0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 caulinaires </a:t>
            </a:r>
            <a:r>
              <a:rPr lang="fr-FR" dirty="0" err="1" smtClean="0"/>
              <a:t>pennatipartites</a:t>
            </a:r>
            <a:r>
              <a:rPr lang="fr-FR" dirty="0" smtClean="0"/>
              <a:t> épineuses  sessiles–face sup marbrée de blanc</a:t>
            </a:r>
          </a:p>
          <a:p>
            <a:r>
              <a:rPr lang="fr-FR" dirty="0"/>
              <a:t> </a:t>
            </a:r>
            <a:r>
              <a:rPr lang="fr-FR" dirty="0" smtClean="0"/>
              <a:t>      face </a:t>
            </a:r>
            <a:r>
              <a:rPr lang="fr-FR" dirty="0" err="1" smtClean="0"/>
              <a:t>inf</a:t>
            </a:r>
            <a:r>
              <a:rPr lang="fr-FR" dirty="0" smtClean="0"/>
              <a:t>  blanche –tomenteuse  F </a:t>
            </a:r>
            <a:r>
              <a:rPr lang="fr-FR" dirty="0"/>
              <a:t> </a:t>
            </a:r>
            <a:r>
              <a:rPr lang="fr-FR" dirty="0" smtClean="0"/>
              <a:t>basales à segments 1res  </a:t>
            </a:r>
            <a:r>
              <a:rPr lang="fr-FR" dirty="0" err="1" smtClean="0"/>
              <a:t>indivivis</a:t>
            </a:r>
            <a:r>
              <a:rPr lang="fr-FR" dirty="0" smtClean="0"/>
              <a:t> ou </a:t>
            </a:r>
            <a:r>
              <a:rPr lang="fr-FR" dirty="0" err="1" smtClean="0"/>
              <a:t>pennatilobés</a:t>
            </a:r>
            <a:r>
              <a:rPr lang="fr-FR" dirty="0" smtClean="0"/>
              <a:t>  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252" y="788378"/>
            <a:ext cx="4387654" cy="58502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252" y="1529169"/>
            <a:ext cx="4819253" cy="40334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3"/>
          <a:stretch/>
        </p:blipFill>
        <p:spPr>
          <a:xfrm>
            <a:off x="37748" y="704840"/>
            <a:ext cx="4704650" cy="5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5158" y="116632"/>
            <a:ext cx="7903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Involucre </a:t>
            </a:r>
            <a:r>
              <a:rPr lang="fr-FR" b="1" dirty="0" err="1" smtClean="0"/>
              <a:t>ovoide</a:t>
            </a:r>
            <a:r>
              <a:rPr lang="fr-FR" b="1" dirty="0" smtClean="0"/>
              <a:t> aranéeux à bractées terminées </a:t>
            </a:r>
            <a:r>
              <a:rPr lang="fr-FR" b="1" dirty="0" smtClean="0">
                <a:solidFill>
                  <a:srgbClr val="C00000"/>
                </a:solidFill>
              </a:rPr>
              <a:t>en pointe aigüe  triquètre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Fleurs périphériques rayonnantes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9" y="1412776"/>
            <a:ext cx="6902896" cy="51771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810164"/>
            <a:ext cx="3563888" cy="50289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89" y="1412776"/>
            <a:ext cx="3486575" cy="464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10497"/>
            <a:ext cx="7920880" cy="59475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44679" y="21999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à soies plumeuses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21999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avec paillettes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56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446449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Reconnaître le genre </a:t>
            </a:r>
            <a:r>
              <a:rPr lang="fr-FR" sz="2400" b="1" i="1" dirty="0" err="1" smtClean="0"/>
              <a:t>Galactites</a:t>
            </a:r>
            <a:endParaRPr lang="fr-FR" sz="24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34311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bisannuelles  dressées rameuses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13285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Feuilles  sessiles maculées de blanc  en dessus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285293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ovoïde à bractées terminées en pointe triquètre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496" y="41306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assez grands à </a:t>
            </a:r>
            <a:r>
              <a:rPr lang="fr-FR" b="1" dirty="0" smtClean="0">
                <a:solidFill>
                  <a:srgbClr val="C00000"/>
                </a:solidFill>
              </a:rPr>
              <a:t>fleurs périphériques plus grandes rayonnante</a:t>
            </a:r>
            <a:r>
              <a:rPr lang="fr-FR" dirty="0" smtClean="0"/>
              <a:t>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3756" y="49032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garni de longs poils lisses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9292" y="57425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à  soies plumeuses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5690" y="4500004"/>
            <a:ext cx="3057121" cy="20253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3"/>
          <a:stretch/>
        </p:blipFill>
        <p:spPr>
          <a:xfrm>
            <a:off x="6012160" y="368299"/>
            <a:ext cx="2915816" cy="35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26096" y="245044"/>
            <a:ext cx="60486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Clé simplifiée  d’après la flore de la France </a:t>
            </a:r>
            <a:r>
              <a:rPr lang="fr-FR" dirty="0" err="1" smtClean="0"/>
              <a:t>méditerraneenne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2074" y="928749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–Capitules à une seule fleur, agglomérés en inflorescence sphérique…………..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668345" y="9400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Echinops</a:t>
            </a:r>
            <a:endParaRPr lang="fr-FR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462074" y="1315407"/>
            <a:ext cx="868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1’ –Capitules à plusieurs fleurs     ………………………………………………………………………………..2                                                                                              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24871" y="1730904"/>
            <a:ext cx="2993357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2 –Feuilles épineuses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72360" y="2192569"/>
            <a:ext cx="837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3- Bractées </a:t>
            </a:r>
            <a:r>
              <a:rPr lang="fr-FR" b="1" dirty="0" err="1" smtClean="0"/>
              <a:t>involucrales</a:t>
            </a:r>
            <a:r>
              <a:rPr lang="fr-FR" b="1" dirty="0" smtClean="0"/>
              <a:t> </a:t>
            </a:r>
            <a:r>
              <a:rPr lang="fr-FR" b="1" dirty="0" err="1" smtClean="0"/>
              <a:t>ext</a:t>
            </a:r>
            <a:r>
              <a:rPr lang="fr-FR" b="1" dirty="0" smtClean="0"/>
              <a:t> divisées dès la base –réceptacle alvéolé(paillettes soudées)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71601" y="261990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–Bractées </a:t>
            </a:r>
            <a:r>
              <a:rPr lang="fr-FR" dirty="0" err="1" smtClean="0"/>
              <a:t>invol</a:t>
            </a:r>
            <a:r>
              <a:rPr lang="fr-FR" dirty="0" smtClean="0"/>
              <a:t> </a:t>
            </a:r>
            <a:r>
              <a:rPr lang="fr-FR" dirty="0" err="1" smtClean="0"/>
              <a:t>int</a:t>
            </a:r>
            <a:r>
              <a:rPr lang="fr-FR" dirty="0" smtClean="0"/>
              <a:t> non étalées à la floraison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97111" y="2626610"/>
            <a:ext cx="117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Atractylis</a:t>
            </a:r>
            <a:endParaRPr lang="fr-FR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07500" y="3065667"/>
            <a:ext cx="70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4’ –Bractées </a:t>
            </a:r>
            <a:r>
              <a:rPr lang="fr-FR" dirty="0" err="1" smtClean="0"/>
              <a:t>invol</a:t>
            </a:r>
            <a:r>
              <a:rPr lang="fr-FR" dirty="0" smtClean="0"/>
              <a:t>  </a:t>
            </a:r>
            <a:r>
              <a:rPr lang="fr-FR" dirty="0" err="1" smtClean="0"/>
              <a:t>int</a:t>
            </a:r>
            <a:r>
              <a:rPr lang="fr-FR" dirty="0" smtClean="0"/>
              <a:t> étalées à la floraison……………………………………………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739578" y="3134753"/>
            <a:ext cx="115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Carlina</a:t>
            </a:r>
            <a:endParaRPr lang="fr-FR" b="1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13289" y="3576767"/>
            <a:ext cx="834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3’ Bractées </a:t>
            </a:r>
            <a:r>
              <a:rPr lang="fr-FR" b="1" dirty="0" err="1" smtClean="0"/>
              <a:t>invol</a:t>
            </a:r>
            <a:r>
              <a:rPr lang="fr-FR" b="1" dirty="0" smtClean="0"/>
              <a:t> </a:t>
            </a:r>
            <a:r>
              <a:rPr lang="fr-FR" b="1" dirty="0" err="1" smtClean="0"/>
              <a:t>ext</a:t>
            </a:r>
            <a:r>
              <a:rPr lang="fr-FR" b="1" dirty="0" smtClean="0"/>
              <a:t> </a:t>
            </a:r>
            <a:r>
              <a:rPr lang="fr-FR" b="1" dirty="0" err="1" smtClean="0"/>
              <a:t>gen</a:t>
            </a:r>
            <a:r>
              <a:rPr lang="fr-FR" b="1" dirty="0" smtClean="0"/>
              <a:t> entières ou avec un appendice- réceptacle nu ou paillettes libres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225803" y="3992326"/>
            <a:ext cx="672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5 –Réceptacle sans paillettes……………………………………………………….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564051" y="4013230"/>
            <a:ext cx="143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Onopordum</a:t>
            </a:r>
            <a:endParaRPr lang="fr-FR" b="1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259631" y="4437112"/>
            <a:ext cx="751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5’ –Réceptacle avec paillettes</a:t>
            </a:r>
            <a:r>
              <a:rPr lang="fr-FR" dirty="0" smtClean="0"/>
              <a:t>………………………………………………                              6                               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458381" y="4827111"/>
            <a:ext cx="768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6 –</a:t>
            </a:r>
            <a:r>
              <a:rPr lang="fr-FR" b="1" dirty="0" err="1" smtClean="0">
                <a:solidFill>
                  <a:srgbClr val="00B050"/>
                </a:solidFill>
              </a:rPr>
              <a:t>Bract</a:t>
            </a:r>
            <a:r>
              <a:rPr lang="fr-FR" b="1" dirty="0" smtClean="0">
                <a:solidFill>
                  <a:srgbClr val="00B050"/>
                </a:solidFill>
              </a:rPr>
              <a:t>  </a:t>
            </a:r>
            <a:r>
              <a:rPr lang="fr-FR" b="1" dirty="0" err="1" smtClean="0">
                <a:solidFill>
                  <a:srgbClr val="00B050"/>
                </a:solidFill>
              </a:rPr>
              <a:t>invol</a:t>
            </a:r>
            <a:r>
              <a:rPr lang="fr-FR" b="1" dirty="0" smtClean="0">
                <a:solidFill>
                  <a:srgbClr val="00B050"/>
                </a:solidFill>
              </a:rPr>
              <a:t> terminées par un appendice foliacé ou une épine pectinée ..7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49852" y="5357922"/>
            <a:ext cx="634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</a:t>
            </a:r>
            <a:r>
              <a:rPr lang="fr-FR" dirty="0" err="1" smtClean="0"/>
              <a:t>Bract</a:t>
            </a:r>
            <a:r>
              <a:rPr lang="fr-FR" dirty="0" smtClean="0"/>
              <a:t> </a:t>
            </a:r>
            <a:r>
              <a:rPr lang="fr-FR" dirty="0" err="1" smtClean="0"/>
              <a:t>invol</a:t>
            </a:r>
            <a:r>
              <a:rPr lang="fr-FR" dirty="0" smtClean="0"/>
              <a:t>  </a:t>
            </a:r>
            <a:r>
              <a:rPr lang="fr-FR" dirty="0" err="1" smtClean="0"/>
              <a:t>ext</a:t>
            </a:r>
            <a:r>
              <a:rPr lang="fr-FR" dirty="0" smtClean="0"/>
              <a:t> terminées par un appendice foliacé………………….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649618" y="5357922"/>
            <a:ext cx="143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Carthamus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849852" y="5949280"/>
            <a:ext cx="574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7’ –</a:t>
            </a:r>
            <a:r>
              <a:rPr lang="fr-FR" dirty="0" err="1" smtClean="0"/>
              <a:t>Brac</a:t>
            </a:r>
            <a:r>
              <a:rPr lang="fr-FR" dirty="0" smtClean="0"/>
              <a:t> </a:t>
            </a:r>
            <a:r>
              <a:rPr lang="fr-FR" dirty="0" err="1" smtClean="0"/>
              <a:t>invol</a:t>
            </a:r>
            <a:r>
              <a:rPr lang="fr-FR" dirty="0" smtClean="0"/>
              <a:t> terminées par une épine pectinée</a:t>
            </a:r>
          </a:p>
          <a:p>
            <a:r>
              <a:rPr lang="fr-FR" dirty="0" smtClean="0"/>
              <a:t>       Aigrette à soies plumeuses…………………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793989" y="5982669"/>
            <a:ext cx="136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Picnomom</a:t>
            </a:r>
            <a:endParaRPr lang="fr-FR" b="1" i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00" y="3625104"/>
            <a:ext cx="914400" cy="113537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4008" y="69676"/>
            <a:ext cx="6808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1</a:t>
            </a:r>
            <a:endParaRPr lang="fr-FR" dirty="0"/>
          </a:p>
        </p:txBody>
      </p:sp>
      <p:pic>
        <p:nvPicPr>
          <p:cNvPr id="26" name="Picture 2" descr="t:\Users\Geneviève\Pictures\Granger Camille\FL63-2062-2117 asteracées\2099CentrophyllumCaeruleum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3529" y="4013230"/>
            <a:ext cx="748768" cy="9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804688" y="1654973"/>
            <a:ext cx="519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à aigrette caduque , soies réunies à la base en anneau …………………………………………………………………3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70" y="4980594"/>
            <a:ext cx="1144361" cy="182826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314" y="2480968"/>
            <a:ext cx="894797" cy="109245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2505900"/>
            <a:ext cx="1136693" cy="106082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560" y="151353"/>
            <a:ext cx="1418267" cy="1125016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819296" y="963712"/>
            <a:ext cx="12697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Echinops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722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6" grpId="0"/>
      <p:bldP spid="11" grpId="0"/>
      <p:bldP spid="12" grpId="0"/>
      <p:bldP spid="21" grpId="0"/>
      <p:bldP spid="3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26248"/>
            <a:ext cx="183569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Cirsium</a:t>
            </a:r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 </a:t>
            </a:r>
            <a:endParaRPr lang="fr-FR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39075" y="72686"/>
            <a:ext cx="734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épineuses à aspect très varié </a:t>
            </a:r>
          </a:p>
          <a:p>
            <a:r>
              <a:rPr lang="fr-FR" dirty="0"/>
              <a:t>p</a:t>
            </a:r>
            <a:r>
              <a:rPr lang="fr-FR" dirty="0" smtClean="0"/>
              <a:t>lus ou moins élevées </a:t>
            </a:r>
            <a:r>
              <a:rPr lang="fr-FR" dirty="0"/>
              <a:t> </a:t>
            </a:r>
            <a:r>
              <a:rPr lang="fr-FR" dirty="0" smtClean="0"/>
              <a:t>ou presque acaules 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83" y="1381418"/>
            <a:ext cx="4536504" cy="54635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48469" y="1769535"/>
            <a:ext cx="6193687" cy="41526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3425" y="827420"/>
            <a:ext cx="24589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 cirsium </a:t>
            </a:r>
            <a:r>
              <a:rPr lang="fr-FR" i="1" dirty="0" err="1" smtClean="0"/>
              <a:t>helenioides</a:t>
            </a:r>
            <a:endParaRPr lang="fr-FR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82" y="827420"/>
            <a:ext cx="4272096" cy="5694093"/>
          </a:xfrm>
          <a:prstGeom prst="rect">
            <a:avLst/>
          </a:prstGeom>
        </p:spPr>
      </p:pic>
      <p:pic>
        <p:nvPicPr>
          <p:cNvPr id="1026" name="Picture 2" descr="T:\Users\Geneviève\Pictures\photos fleurs familles\photos fleurs familles\photos triées\photos gilles dut\cirsium eriophorum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51732"/>
            <a:ext cx="3312368" cy="5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558679" y="13068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de 20 espèces en 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9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rsium vulga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802849" cy="66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94046"/>
            <a:ext cx="8989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  2 groupes de Cirses : face supérieure des Feuilles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hérissées de spinules ou non  (F  lisses ou hérissées dessus)</a:t>
            </a:r>
            <a:r>
              <a:rPr lang="fr-FR" sz="2400" dirty="0" smtClean="0">
                <a:solidFill>
                  <a:srgbClr val="C00000"/>
                </a:solidFill>
              </a:rPr>
              <a:t>-   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131" y="2508392"/>
            <a:ext cx="4674182" cy="332315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660232" y="5657204"/>
            <a:ext cx="21586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</a:t>
            </a:r>
            <a:r>
              <a:rPr lang="fr-FR" i="1" dirty="0" err="1" smtClean="0"/>
              <a:t>monspessulanum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10" y="1517562"/>
            <a:ext cx="4163381" cy="54343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20442" y="136884"/>
            <a:ext cx="196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Feuilles</a:t>
            </a:r>
            <a:endParaRPr lang="fr-FR" sz="28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875875" y="1052736"/>
            <a:ext cx="1247853" cy="223142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236296" y="184482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004048" y="925043"/>
            <a:ext cx="822187" cy="293600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150" y="1339026"/>
            <a:ext cx="5082140" cy="38116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48219" y="1610943"/>
            <a:ext cx="19442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</a:t>
            </a:r>
            <a:r>
              <a:rPr lang="fr-FR" i="1" dirty="0" err="1" smtClean="0"/>
              <a:t>montanum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768694" y="-2344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Feuilles</a:t>
            </a:r>
            <a:r>
              <a:rPr lang="fr-FR" dirty="0" smtClean="0"/>
              <a:t> entières ou découpées  à segments  épineux ou non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7" y="1523692"/>
            <a:ext cx="3456384" cy="50295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676" y="560902"/>
            <a:ext cx="4817302" cy="66461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76167" y="1154360"/>
            <a:ext cx="17823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</a:t>
            </a:r>
            <a:r>
              <a:rPr lang="fr-FR" i="1" dirty="0" err="1" smtClean="0"/>
              <a:t>oleraceum</a:t>
            </a:r>
            <a:endParaRPr lang="fr-FR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7214" y="438219"/>
            <a:ext cx="370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ou moins décurrentes sur la tige 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1339026"/>
            <a:ext cx="5724128" cy="53385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7" y="3371521"/>
            <a:ext cx="4355976" cy="343635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85799" y="3699293"/>
            <a:ext cx="14041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C palustre 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77214" y="772279"/>
            <a:ext cx="312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Rosettes basales parfois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38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2314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Bractées </a:t>
            </a:r>
            <a:r>
              <a:rPr lang="fr-FR" sz="2400" dirty="0" err="1" smtClean="0"/>
              <a:t>involucrales</a:t>
            </a:r>
            <a:r>
              <a:rPr lang="fr-FR" sz="2400" dirty="0" smtClean="0"/>
              <a:t>  herbacées  imbriquées atténuées au sommet  à </a:t>
            </a:r>
            <a:r>
              <a:rPr lang="fr-FR" sz="2400" b="1" dirty="0" smtClean="0">
                <a:solidFill>
                  <a:srgbClr val="C00000"/>
                </a:solidFill>
              </a:rPr>
              <a:t>pointe souvent épineuse–</a:t>
            </a:r>
            <a:r>
              <a:rPr lang="fr-FR" sz="2400" b="1" dirty="0" smtClean="0"/>
              <a:t>bord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dirty="0" smtClean="0"/>
              <a:t>non membraneux 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781" y="1124744"/>
            <a:ext cx="5625401" cy="59807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91331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égales purpurines jaunes jaunâtres blanches</a:t>
            </a:r>
            <a:endParaRPr lang="fr-FR" dirty="0"/>
          </a:p>
        </p:txBody>
      </p:sp>
      <p:pic>
        <p:nvPicPr>
          <p:cNvPr id="8" name="Picture 2" descr="T:\Users\Geneviève\Pictures\archivage photos JLM\an 2010\Juillet\Session Mercantour\10 juillet\cirsium tuberosum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7387" y="1233681"/>
            <a:ext cx="5334000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282" y="1955300"/>
            <a:ext cx="6264696" cy="52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3352" y="35332"/>
            <a:ext cx="888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 comprimé lisse glabre  à sommet </a:t>
            </a:r>
            <a:r>
              <a:rPr lang="fr-FR" b="1" dirty="0" err="1" smtClean="0">
                <a:solidFill>
                  <a:srgbClr val="C00000"/>
                </a:solidFill>
              </a:rPr>
              <a:t>epaissi</a:t>
            </a:r>
            <a:r>
              <a:rPr lang="fr-FR" b="1" dirty="0" smtClean="0">
                <a:solidFill>
                  <a:srgbClr val="C00000"/>
                </a:solidFill>
              </a:rPr>
              <a:t> en bourrelet circulaire  </a:t>
            </a:r>
            <a:r>
              <a:rPr lang="fr-FR" dirty="0" smtClean="0"/>
              <a:t>à l’insertion de l’aigrette  à soies plumeuses sur plusieurs rangs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09328"/>
            <a:ext cx="8064896" cy="60486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5"/>
          <a:stretch/>
        </p:blipFill>
        <p:spPr>
          <a:xfrm>
            <a:off x="990878" y="1086629"/>
            <a:ext cx="3754582" cy="5806542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20\juillet\saint nicolas et fleurs\P7060772 fruit et pappus cirsium oleraceum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676467" y="1560845"/>
            <a:ext cx="5906659" cy="44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1484" y="260648"/>
            <a:ext cx="424847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Reconnaître le genre </a:t>
            </a:r>
            <a:r>
              <a:rPr lang="fr-FR" sz="2400" b="1" i="1" dirty="0" smtClean="0"/>
              <a:t>Cirsium</a:t>
            </a:r>
            <a:endParaRPr lang="fr-FR" sz="24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105273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à aspect très varié (plus ou moins élevées, acaules ou presque parfois non épineuses …)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844824"/>
            <a:ext cx="853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à face supérieure </a:t>
            </a:r>
            <a:r>
              <a:rPr lang="fr-FR" dirty="0" err="1" smtClean="0"/>
              <a:t>spinuleuse</a:t>
            </a:r>
            <a:r>
              <a:rPr lang="fr-FR" dirty="0" smtClean="0"/>
              <a:t> ou non (2 groupes dans les flores )</a:t>
            </a:r>
          </a:p>
          <a:p>
            <a:r>
              <a:rPr lang="fr-FR" dirty="0"/>
              <a:t> </a:t>
            </a:r>
            <a:r>
              <a:rPr lang="fr-FR" dirty="0" smtClean="0"/>
              <a:t>feuilles entières ou découpées …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2601778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Bractées </a:t>
            </a:r>
            <a:r>
              <a:rPr lang="fr-FR" sz="20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000" b="1" dirty="0" smtClean="0">
                <a:solidFill>
                  <a:srgbClr val="C00000"/>
                </a:solidFill>
              </a:rPr>
              <a:t> herbacées imbriquées , atténuées au sommet en pointe souvent épineuse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371" y="2955721"/>
            <a:ext cx="2087629" cy="25541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7739" y="371703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avec paillettes </a:t>
            </a:r>
          </a:p>
          <a:p>
            <a:r>
              <a:rPr lang="fr-FR" dirty="0"/>
              <a:t> </a:t>
            </a:r>
            <a:r>
              <a:rPr lang="fr-FR" dirty="0" smtClean="0"/>
              <a:t>fleurs toutes égales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3528" y="4363363"/>
            <a:ext cx="5688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Akènes comprimé lisse  à </a:t>
            </a:r>
            <a:r>
              <a:rPr lang="fr-FR" sz="2000" b="1" dirty="0" smtClean="0">
                <a:solidFill>
                  <a:srgbClr val="C00000"/>
                </a:solidFill>
              </a:rPr>
              <a:t>sommet</a:t>
            </a:r>
            <a:r>
              <a:rPr lang="fr-FR" b="1" dirty="0" smtClean="0">
                <a:solidFill>
                  <a:srgbClr val="C00000"/>
                </a:solidFill>
              </a:rPr>
              <a:t> épaissi en bourrelet circulaire à l’insertion de l’aigrette à soies plumeuses 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1145" y="951337"/>
            <a:ext cx="2632364" cy="1126127"/>
          </a:xfrm>
          <a:prstGeom prst="rect">
            <a:avLst/>
          </a:prstGeom>
        </p:spPr>
      </p:pic>
      <p:pic>
        <p:nvPicPr>
          <p:cNvPr id="11" name="Picture 2" descr="t:\Users\Geneviève\Pictures\archivage photos JLM\an 2020\juillet\saint nicolas et fleurs\P7060772 fruit et pappus cirsium oleraceum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9780" y="5040471"/>
            <a:ext cx="2058236" cy="15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7739" y="5004944"/>
            <a:ext cx="342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Soies disposées sur plusieurs rangs</a:t>
            </a:r>
          </a:p>
        </p:txBody>
      </p:sp>
    </p:spTree>
    <p:extLst>
      <p:ext uri="{BB962C8B-B14F-4D97-AF65-F5344CB8AC3E}">
        <p14:creationId xmlns:p14="http://schemas.microsoft.com/office/powerpoint/2010/main" val="20904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14044"/>
            <a:ext cx="32403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Ptilostemon</a:t>
            </a:r>
            <a:r>
              <a:rPr lang="fr-FR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28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Cass</a:t>
            </a:r>
            <a:endParaRPr lang="fr-F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937" y="705985"/>
            <a:ext cx="3762391" cy="61653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07904" y="11404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espèces en Fr  Provence Corse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88897" y="1770373"/>
            <a:ext cx="5760640" cy="43204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78937" y="7595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Pt </a:t>
            </a:r>
            <a:r>
              <a:rPr lang="fr-FR" i="1" dirty="0" err="1" smtClean="0"/>
              <a:t>casabonae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6427109" y="751554"/>
            <a:ext cx="277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 </a:t>
            </a:r>
            <a:r>
              <a:rPr lang="fr-FR" dirty="0" err="1" smtClean="0"/>
              <a:t>unique,épineuse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72031" y="1022572"/>
            <a:ext cx="96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hemi</a:t>
            </a:r>
            <a:r>
              <a:rPr lang="fr-FR" dirty="0" smtClean="0"/>
              <a:t>.)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04842" y="1081215"/>
            <a:ext cx="39731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Pt </a:t>
            </a:r>
            <a:r>
              <a:rPr lang="fr-FR" i="1" dirty="0" err="1" smtClean="0"/>
              <a:t>gnaphaloides</a:t>
            </a:r>
            <a:r>
              <a:rPr lang="fr-FR" i="1" dirty="0" smtClean="0"/>
              <a:t>   </a:t>
            </a:r>
            <a:r>
              <a:rPr lang="fr-FR" dirty="0" smtClean="0"/>
              <a:t>buissonnante (cham.)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5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8358" y="75982"/>
            <a:ext cx="3425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caulinaires nombreuses serrées  blanches tomenteuses dessous </a:t>
            </a:r>
            <a:r>
              <a:rPr lang="fr-FR" b="1" dirty="0" smtClean="0"/>
              <a:t>Epines par 3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3" y="1841807"/>
            <a:ext cx="5893057" cy="4419793"/>
          </a:xfrm>
          <a:prstGeom prst="rect">
            <a:avLst/>
          </a:prstGeom>
        </p:spPr>
      </p:pic>
      <p:pic>
        <p:nvPicPr>
          <p:cNvPr id="8" name="Picture 2" descr="t:\Users\Geneviève\Pictures\archivage photos JLM\sans-titr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358" y="1131252"/>
            <a:ext cx="4872844" cy="56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9243" y="1621389"/>
            <a:ext cx="5536865" cy="41526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4383" y="1446953"/>
            <a:ext cx="6020163" cy="45151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3541" y="6052540"/>
            <a:ext cx="21602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Pt.casabonae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895778" y="214481"/>
            <a:ext cx="34926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Flles</a:t>
            </a:r>
            <a:r>
              <a:rPr lang="fr-FR" dirty="0" smtClean="0"/>
              <a:t> linéaires acuminées –blanches dessous -  peu épineuses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991350" y="5867874"/>
            <a:ext cx="187311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Pt. </a:t>
            </a:r>
            <a:r>
              <a:rPr lang="fr-FR" i="1" dirty="0" err="1" smtClean="0"/>
              <a:t>gnaphaloides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473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30"/>
          <a:stretch/>
        </p:blipFill>
        <p:spPr>
          <a:xfrm>
            <a:off x="-180528" y="310912"/>
            <a:ext cx="4680520" cy="65997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600" y="1729047"/>
            <a:ext cx="3600400" cy="44831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6140" y="10353"/>
            <a:ext cx="39604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Capitules terminaux et axillaires </a:t>
            </a:r>
            <a:r>
              <a:rPr lang="fr-FR" dirty="0" err="1" smtClean="0"/>
              <a:t>subsessiles</a:t>
            </a:r>
            <a:r>
              <a:rPr lang="fr-FR" dirty="0" smtClean="0"/>
              <a:t> –bractées </a:t>
            </a:r>
            <a:r>
              <a:rPr lang="fr-FR" dirty="0" err="1" smtClean="0"/>
              <a:t>invol</a:t>
            </a:r>
            <a:r>
              <a:rPr lang="fr-FR" dirty="0" smtClean="0"/>
              <a:t> à apex fortement épineux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43600" y="116632"/>
            <a:ext cx="36004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Capitules tous terminaux  pédonculés, bractées à apex inerme ou </a:t>
            </a:r>
            <a:r>
              <a:rPr lang="fr-FR" dirty="0" err="1" smtClean="0"/>
              <a:t>spinuleux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9753" y="1737644"/>
            <a:ext cx="5078969" cy="38195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99784" y="1876182"/>
            <a:ext cx="19442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 </a:t>
            </a:r>
            <a:r>
              <a:rPr lang="fr-FR" dirty="0" err="1" smtClean="0"/>
              <a:t>gnaphaloides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9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0198" y="553998"/>
            <a:ext cx="607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6’ –</a:t>
            </a:r>
            <a:r>
              <a:rPr lang="fr-FR" b="1" dirty="0" err="1" smtClean="0">
                <a:solidFill>
                  <a:srgbClr val="00B050"/>
                </a:solidFill>
              </a:rPr>
              <a:t>Bract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invol</a:t>
            </a:r>
            <a:r>
              <a:rPr lang="fr-FR" b="1" dirty="0" smtClean="0">
                <a:solidFill>
                  <a:srgbClr val="00B050"/>
                </a:solidFill>
              </a:rPr>
              <a:t> sans partie foliacée ni pectinée…………………….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460432" y="70760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8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187624" y="1122251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8 – Aigrettes des </a:t>
            </a:r>
            <a:r>
              <a:rPr lang="fr-FR" b="1" dirty="0" err="1" smtClean="0">
                <a:solidFill>
                  <a:srgbClr val="C00000"/>
                </a:solidFill>
              </a:rPr>
              <a:t>fl</a:t>
            </a:r>
            <a:r>
              <a:rPr lang="fr-FR" b="1" dirty="0" smtClean="0">
                <a:solidFill>
                  <a:srgbClr val="C00000"/>
                </a:solidFill>
              </a:rPr>
              <a:t> centrales à soies en majorité plumeuses……………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47353" y="1076937"/>
            <a:ext cx="20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9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514604" y="1664272"/>
            <a:ext cx="625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9- grandes plantes de 1m et plus à </a:t>
            </a:r>
            <a:r>
              <a:rPr lang="fr-FR" dirty="0" err="1"/>
              <a:t>f</a:t>
            </a:r>
            <a:r>
              <a:rPr lang="fr-FR" dirty="0" err="1" smtClean="0"/>
              <a:t>lles</a:t>
            </a:r>
            <a:r>
              <a:rPr lang="fr-FR" dirty="0" smtClean="0"/>
              <a:t> basales 2-3 fois divisées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849188" y="1664273"/>
            <a:ext cx="11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Cynara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529947" y="2016736"/>
            <a:ext cx="577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9’ –F </a:t>
            </a:r>
            <a:r>
              <a:rPr lang="fr-FR" dirty="0" err="1" smtClean="0"/>
              <a:t>inf</a:t>
            </a:r>
            <a:r>
              <a:rPr lang="fr-FR" dirty="0" smtClean="0"/>
              <a:t> indivises ou à segment 1</a:t>
            </a:r>
            <a:r>
              <a:rPr lang="fr-FR" baseline="30000" dirty="0" smtClean="0"/>
              <a:t>re</a:t>
            </a:r>
            <a:r>
              <a:rPr lang="fr-FR" dirty="0" smtClean="0"/>
              <a:t> </a:t>
            </a:r>
            <a:r>
              <a:rPr lang="fr-FR" dirty="0" err="1" smtClean="0"/>
              <a:t>pennatilobé</a:t>
            </a:r>
            <a:r>
              <a:rPr lang="fr-FR" dirty="0" smtClean="0"/>
              <a:t>…………………..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151414" y="2132176"/>
            <a:ext cx="6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814945" y="258908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 –F marbrées de blanc le long des nervures 1res</a:t>
            </a:r>
          </a:p>
          <a:p>
            <a:r>
              <a:rPr lang="fr-FR" dirty="0" smtClean="0"/>
              <a:t>Corolle de </a:t>
            </a:r>
            <a:r>
              <a:rPr lang="fr-FR" dirty="0" err="1" smtClean="0"/>
              <a:t>fl</a:t>
            </a:r>
            <a:r>
              <a:rPr lang="fr-FR" dirty="0" smtClean="0"/>
              <a:t> </a:t>
            </a:r>
            <a:r>
              <a:rPr lang="fr-FR" dirty="0" err="1" smtClean="0"/>
              <a:t>ext</a:t>
            </a:r>
            <a:r>
              <a:rPr lang="fr-FR" dirty="0" smtClean="0"/>
              <a:t> rayonnantes et plus grandes que les </a:t>
            </a:r>
            <a:r>
              <a:rPr lang="fr-FR" dirty="0" err="1" smtClean="0"/>
              <a:t>int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582913" y="2779187"/>
            <a:ext cx="135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Galactites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958961" y="348313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10’ – corolles toutes semblables……………………………………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151414" y="3483134"/>
            <a:ext cx="80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11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429660" y="4045714"/>
            <a:ext cx="53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 – akènes mûrs </a:t>
            </a:r>
            <a:r>
              <a:rPr lang="fr-FR" dirty="0" err="1" smtClean="0"/>
              <a:t>subcylindriques</a:t>
            </a:r>
            <a:endParaRPr lang="fr-FR" dirty="0" smtClean="0"/>
          </a:p>
          <a:p>
            <a:r>
              <a:rPr lang="fr-FR" dirty="0" smtClean="0"/>
              <a:t>Bourrelet  à  l’insertion de l’aigrette…………………………..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829784" y="4322713"/>
            <a:ext cx="126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Cirsium</a:t>
            </a:r>
            <a:endParaRPr lang="fr-FR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411760" y="523454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11’ –Akènes mûrs en forme de tonnelet</a:t>
            </a:r>
          </a:p>
          <a:p>
            <a:r>
              <a:rPr lang="fr-FR" dirty="0" smtClean="0"/>
              <a:t>Pas de bourrelet –</a:t>
            </a:r>
            <a:r>
              <a:rPr lang="fr-FR" dirty="0" err="1" smtClean="0"/>
              <a:t>Flles</a:t>
            </a:r>
            <a:r>
              <a:rPr lang="fr-FR" dirty="0" smtClean="0"/>
              <a:t> étroites indivises……….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452320" y="5389021"/>
            <a:ext cx="13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Ptilostemon</a:t>
            </a:r>
            <a:endParaRPr lang="fr-FR" b="1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79512" y="35332"/>
            <a:ext cx="100811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Clé  p 2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695672" y="184666"/>
            <a:ext cx="498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5’ réceptacles avec paillettes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860032" y="2199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(suite)</a:t>
            </a:r>
            <a:endParaRPr lang="fr-FR" dirty="0"/>
          </a:p>
        </p:txBody>
      </p:sp>
      <p:pic>
        <p:nvPicPr>
          <p:cNvPr id="1026" name="Picture 2" descr="T:\Users\Geneviève\Pictures\cardueae\cynara car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64563" y="947618"/>
            <a:ext cx="1452187" cy="145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2" y="2779187"/>
            <a:ext cx="1465255" cy="127495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11" y="4268927"/>
            <a:ext cx="1314430" cy="12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71408" y="845714"/>
            <a:ext cx="6574405" cy="54315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16394" y="59140"/>
            <a:ext cx="3636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Akènes courts et larges</a:t>
            </a:r>
          </a:p>
          <a:p>
            <a:r>
              <a:rPr lang="fr-FR" sz="2400" b="1" dirty="0"/>
              <a:t>e</a:t>
            </a:r>
            <a:r>
              <a:rPr lang="fr-FR" sz="2400" b="1" dirty="0" smtClean="0"/>
              <a:t>n forme de tonneau</a:t>
            </a:r>
          </a:p>
          <a:p>
            <a:r>
              <a:rPr lang="fr-FR" sz="2400" b="1" dirty="0" smtClean="0"/>
              <a:t> sans bourrelet sommital (</a:t>
            </a:r>
            <a:r>
              <a:rPr lang="fr-FR" sz="2400" b="1" dirty="0" err="1" smtClean="0"/>
              <a:t>diférence</a:t>
            </a:r>
            <a:r>
              <a:rPr lang="fr-FR" sz="2400" b="1" dirty="0" smtClean="0"/>
              <a:t> avec cirsium )</a:t>
            </a:r>
            <a:endParaRPr lang="fr-FR" sz="24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54871" y="2442174"/>
            <a:ext cx="4170040" cy="41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26064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Reconnaître le genre </a:t>
            </a:r>
            <a:r>
              <a:rPr lang="fr-FR" sz="2400" b="1" i="1" dirty="0" err="1" smtClean="0"/>
              <a:t>Ptilostemo</a:t>
            </a:r>
            <a:r>
              <a:rPr lang="fr-FR" sz="2400" i="1" dirty="0" err="1" smtClean="0"/>
              <a:t>n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812286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Bractées </a:t>
            </a:r>
            <a:r>
              <a:rPr lang="fr-FR" sz="28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800" b="1" dirty="0" smtClean="0">
                <a:solidFill>
                  <a:srgbClr val="C00000"/>
                </a:solidFill>
              </a:rPr>
              <a:t> imbriquées entières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 à apex inerme ou épineux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012" y="491480"/>
            <a:ext cx="2243189" cy="313818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119675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plus ou moins épineuses selon l’espèce</a:t>
            </a:r>
          </a:p>
          <a:p>
            <a:r>
              <a:rPr lang="fr-FR" dirty="0" smtClean="0"/>
              <a:t>Épines par 3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191683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caulinaires nombreuses indivises blanches dessous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3528" y="5229200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sans bourrelet circulaire à l’insertion de l’aigrette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égales-réceptacle avec paillettes</a:t>
            </a:r>
            <a:endParaRPr lang="fr-FR" dirty="0"/>
          </a:p>
        </p:txBody>
      </p:sp>
      <p:pic>
        <p:nvPicPr>
          <p:cNvPr id="2050" name="Picture 2" descr="t:\Users\Geneviève\Pictures\Nouveau dossier\211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764045"/>
            <a:ext cx="225743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404664"/>
            <a:ext cx="894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8’ –Aigrettes des </a:t>
            </a:r>
            <a:r>
              <a:rPr lang="fr-FR" sz="2000" b="1" dirty="0" err="1" smtClean="0">
                <a:solidFill>
                  <a:srgbClr val="C00000"/>
                </a:solidFill>
              </a:rPr>
              <a:t>fl</a:t>
            </a:r>
            <a:r>
              <a:rPr lang="fr-FR" sz="2000" b="1" dirty="0" smtClean="0">
                <a:solidFill>
                  <a:srgbClr val="C00000"/>
                </a:solidFill>
              </a:rPr>
              <a:t> centrales à soies à majorité non plumeuses………………………..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43608" y="9807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12-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bract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</a:rPr>
              <a:t>invol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terminées par un appendice épineux……………………</a:t>
            </a:r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00140" y="99619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75656" y="155679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13- appendice portant une épine pectinée.</a:t>
            </a:r>
          </a:p>
          <a:p>
            <a:r>
              <a:rPr lang="fr-FR" dirty="0" smtClean="0"/>
              <a:t>     </a:t>
            </a:r>
            <a:r>
              <a:rPr lang="fr-FR" dirty="0" err="1" smtClean="0"/>
              <a:t>Flles</a:t>
            </a:r>
            <a:r>
              <a:rPr lang="fr-FR" dirty="0" smtClean="0"/>
              <a:t> peu piquantes corolle jaune…………………………………………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389293" y="1695291"/>
            <a:ext cx="161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Centaurea</a:t>
            </a:r>
            <a:r>
              <a:rPr lang="fr-FR" b="1" i="1" dirty="0" smtClean="0"/>
              <a:t> </a:t>
            </a:r>
            <a:r>
              <a:rPr lang="fr-FR" b="1" dirty="0" smtClean="0"/>
              <a:t>pp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403648" y="229731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13’-Flles très piquantes marbrées de  blanc suivant les nervures  </a:t>
            </a:r>
          </a:p>
          <a:p>
            <a:r>
              <a:rPr lang="fr-FR" dirty="0"/>
              <a:t> </a:t>
            </a:r>
            <a:r>
              <a:rPr lang="fr-FR" dirty="0" smtClean="0"/>
              <a:t>     bractées </a:t>
            </a:r>
            <a:r>
              <a:rPr lang="fr-FR" dirty="0" err="1" smtClean="0"/>
              <a:t>invol</a:t>
            </a:r>
            <a:r>
              <a:rPr lang="fr-FR" dirty="0" smtClean="0"/>
              <a:t> médianes à épine terminale simple bordée </a:t>
            </a:r>
          </a:p>
          <a:p>
            <a:r>
              <a:rPr lang="fr-FR" dirty="0" smtClean="0"/>
              <a:t>       d’épines latérales petites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82974" y="256307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Silybum</a:t>
            </a:r>
            <a:endParaRPr lang="fr-FR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394667" y="3414543"/>
            <a:ext cx="634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12’- </a:t>
            </a:r>
            <a:r>
              <a:rPr lang="fr-FR" b="1" dirty="0" err="1" smtClean="0">
                <a:solidFill>
                  <a:schemeClr val="accent5">
                    <a:lumMod val="50000"/>
                  </a:schemeClr>
                </a:solidFill>
              </a:rPr>
              <a:t>Bract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5">
                    <a:lumMod val="50000"/>
                  </a:schemeClr>
                </a:solidFill>
              </a:rPr>
              <a:t>invol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 sans épine ou à épine simple………………………………</a:t>
            </a: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90384" y="3599209"/>
            <a:ext cx="135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14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547663" y="3975447"/>
            <a:ext cx="768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 –</a:t>
            </a:r>
            <a:r>
              <a:rPr lang="fr-FR" dirty="0" err="1" smtClean="0"/>
              <a:t>flles</a:t>
            </a:r>
            <a:r>
              <a:rPr lang="fr-FR" dirty="0" smtClean="0"/>
              <a:t> caulinaires réduites maculées de blanc dessus</a:t>
            </a:r>
          </a:p>
          <a:p>
            <a:r>
              <a:rPr lang="fr-FR" dirty="0"/>
              <a:t> </a:t>
            </a:r>
            <a:r>
              <a:rPr lang="fr-FR" dirty="0" smtClean="0"/>
              <a:t>    cotonneuses dessous akènes prismatiques………………………………………………………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596336" y="4252446"/>
            <a:ext cx="165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Tyrimnus</a:t>
            </a:r>
            <a:endParaRPr lang="fr-FR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547664" y="4941277"/>
            <a:ext cx="576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14’ – </a:t>
            </a:r>
            <a:r>
              <a:rPr lang="fr-FR" dirty="0" err="1" smtClean="0"/>
              <a:t>Flles</a:t>
            </a:r>
            <a:r>
              <a:rPr lang="fr-FR" dirty="0" smtClean="0"/>
              <a:t> caulinaires présentes rarement indivises</a:t>
            </a:r>
          </a:p>
          <a:p>
            <a:r>
              <a:rPr lang="fr-FR" dirty="0"/>
              <a:t> </a:t>
            </a:r>
            <a:r>
              <a:rPr lang="fr-FR" dirty="0" smtClean="0"/>
              <a:t>           akènes ovoïdes…………….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682974" y="5079776"/>
            <a:ext cx="122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Carduus</a:t>
            </a:r>
            <a:endParaRPr lang="fr-FR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11560" y="602128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2’ – Feuilles non épineuses </a:t>
            </a:r>
            <a:r>
              <a:rPr lang="fr-FR" sz="2000" b="1" dirty="0" smtClean="0"/>
              <a:t>(à suivre )…….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3237" y="78570"/>
            <a:ext cx="101664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Clé p 3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24"/>
          <a:stretch/>
        </p:blipFill>
        <p:spPr>
          <a:xfrm rot="16200000">
            <a:off x="-156835" y="2320292"/>
            <a:ext cx="1747013" cy="109785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547664" y="7857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5’ suite…….  réceptacle  avec paillettes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37" y="3828149"/>
            <a:ext cx="1325761" cy="21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78619"/>
            <a:ext cx="352839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Centaurea</a:t>
            </a:r>
            <a:r>
              <a:rPr lang="fr-FR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benedicta</a:t>
            </a:r>
            <a:endParaRPr lang="fr-FR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76002" y="5243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 </a:t>
            </a:r>
            <a:r>
              <a:rPr lang="fr-FR" i="1" dirty="0" err="1"/>
              <a:t>C</a:t>
            </a:r>
            <a:r>
              <a:rPr lang="fr-FR" i="1" dirty="0" err="1" smtClean="0"/>
              <a:t>nicus</a:t>
            </a:r>
            <a:r>
              <a:rPr lang="fr-FR" i="1" dirty="0" smtClean="0"/>
              <a:t> benedictus</a:t>
            </a:r>
            <a:endParaRPr lang="fr-FR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6229041" y="284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Chardon </a:t>
            </a:r>
            <a:r>
              <a:rPr lang="fr-FR" dirty="0" err="1" smtClean="0"/>
              <a:t>beni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46704" y="340229"/>
            <a:ext cx="477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 annuelle laineuse un peu épineuse 10 -40cm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18962"/>
            <a:ext cx="7185856" cy="53893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769" y="6460478"/>
            <a:ext cx="22322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Olivier Gonnet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46" y="1380004"/>
            <a:ext cx="6943891" cy="520791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9512" y="836712"/>
            <a:ext cx="854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</a:t>
            </a:r>
            <a:r>
              <a:rPr lang="fr-FR" dirty="0" err="1" smtClean="0"/>
              <a:t>pennatilobées</a:t>
            </a:r>
            <a:r>
              <a:rPr lang="fr-FR" dirty="0" smtClean="0"/>
              <a:t>  à dents épineuses-nervures blanches les </a:t>
            </a:r>
            <a:r>
              <a:rPr lang="fr-FR" dirty="0" err="1" smtClean="0"/>
              <a:t>caul</a:t>
            </a:r>
            <a:r>
              <a:rPr lang="fr-FR" dirty="0" smtClean="0"/>
              <a:t> sessiles –les rad pétiolées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0" y="789557"/>
            <a:ext cx="4571278" cy="6095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1166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Gros capitule </a:t>
            </a:r>
            <a:r>
              <a:rPr lang="fr-FR" dirty="0" err="1" smtClean="0"/>
              <a:t>subsessile</a:t>
            </a:r>
            <a:r>
              <a:rPr lang="fr-FR" dirty="0" smtClean="0"/>
              <a:t> au centre d’une rosette - Involucre </a:t>
            </a:r>
            <a:r>
              <a:rPr lang="fr-FR" dirty="0" err="1" smtClean="0"/>
              <a:t>ovoÏde</a:t>
            </a:r>
            <a:r>
              <a:rPr lang="fr-FR" dirty="0" smtClean="0"/>
              <a:t> dépassé par les </a:t>
            </a:r>
            <a:r>
              <a:rPr lang="fr-FR" b="1" dirty="0" smtClean="0">
                <a:solidFill>
                  <a:srgbClr val="C00000"/>
                </a:solidFill>
              </a:rPr>
              <a:t>bractées </a:t>
            </a:r>
            <a:r>
              <a:rPr lang="fr-FR" b="1" dirty="0" err="1" smtClean="0">
                <a:solidFill>
                  <a:srgbClr val="C00000"/>
                </a:solidFill>
              </a:rPr>
              <a:t>ext</a:t>
            </a:r>
            <a:r>
              <a:rPr lang="fr-FR" b="1" dirty="0" smtClean="0">
                <a:solidFill>
                  <a:srgbClr val="C00000"/>
                </a:solidFill>
              </a:rPr>
              <a:t> herbacées dentées épineuses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113" y="1681006"/>
            <a:ext cx="4644365" cy="39270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52120" y="64905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Bractées </a:t>
            </a:r>
            <a:r>
              <a:rPr lang="fr-FR" b="1" dirty="0" err="1" smtClean="0">
                <a:solidFill>
                  <a:srgbClr val="C00000"/>
                </a:solidFill>
              </a:rPr>
              <a:t>int</a:t>
            </a:r>
            <a:r>
              <a:rPr lang="fr-FR" b="1" dirty="0" smtClean="0">
                <a:solidFill>
                  <a:srgbClr val="C00000"/>
                </a:solidFill>
              </a:rPr>
              <a:t> terminées par une épine pectinée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5536" y="1467165"/>
            <a:ext cx="6264339" cy="4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56685"/>
            <a:ext cx="5089748" cy="610769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45" y="1211488"/>
            <a:ext cx="3815916" cy="50878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205641"/>
            <a:ext cx="406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Fl</a:t>
            </a:r>
            <a:r>
              <a:rPr lang="fr-FR" dirty="0" smtClean="0"/>
              <a:t> jaunes –akènes bruns - aigrette  à soies  courtes non plumeuses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23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4536504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Reconnaître  </a:t>
            </a:r>
            <a:r>
              <a:rPr lang="fr-FR" sz="2000" b="1" i="1" dirty="0" err="1"/>
              <a:t>C</a:t>
            </a:r>
            <a:r>
              <a:rPr lang="fr-FR" sz="2000" b="1" i="1" dirty="0" err="1" smtClean="0"/>
              <a:t>entaurea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bened</a:t>
            </a:r>
            <a:r>
              <a:rPr lang="fr-FR" sz="2000" b="1" dirty="0" err="1" smtClean="0"/>
              <a:t>icta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vert clair velue –tige centrale courte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556792"/>
            <a:ext cx="63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Feuilles adultes </a:t>
            </a:r>
            <a:r>
              <a:rPr lang="fr-FR" b="1" dirty="0" err="1" smtClean="0"/>
              <a:t>pennatilobées</a:t>
            </a:r>
            <a:r>
              <a:rPr lang="fr-FR" b="1" dirty="0" smtClean="0"/>
              <a:t> à </a:t>
            </a:r>
            <a:r>
              <a:rPr lang="fr-FR" b="1" dirty="0" err="1" smtClean="0"/>
              <a:t>pennatipartites</a:t>
            </a:r>
            <a:r>
              <a:rPr lang="fr-FR" b="1" dirty="0" smtClean="0"/>
              <a:t> –</a:t>
            </a:r>
          </a:p>
          <a:p>
            <a:r>
              <a:rPr lang="fr-FR" b="1" dirty="0" smtClean="0"/>
              <a:t> dents épineuses - nervures blanches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18100"/>
            <a:ext cx="2535532" cy="19016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62569" y="2348880"/>
            <a:ext cx="2752154" cy="20641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23488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Gros capitule au centre d’une rosette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04308" y="2903884"/>
            <a:ext cx="580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Involucre à bractées internes terminées par une épine pectinée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5536" y="44129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jaunes- réceptacle </a:t>
            </a:r>
            <a:r>
              <a:rPr lang="fr-FR" smtClean="0"/>
              <a:t>avec paillettes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95536" y="52292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à aigrettes à soies courtes non plumeuses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9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103101"/>
            <a:ext cx="183887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Silybum</a:t>
            </a:r>
            <a:endParaRPr lang="fr-FR" sz="32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99792" y="103101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50-300cm sud de la France </a:t>
            </a:r>
          </a:p>
          <a:p>
            <a:r>
              <a:rPr lang="fr-FR" dirty="0" smtClean="0"/>
              <a:t>Pl épineuse très robuste 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0"/>
            <a:ext cx="3528392" cy="685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84" y="921786"/>
            <a:ext cx="4008674" cy="59478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37653" y="25995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Adanson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5524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Chardon Marie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49721" y="940078"/>
            <a:ext cx="23222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i="1" dirty="0" err="1" smtClean="0"/>
              <a:t>Silybum</a:t>
            </a:r>
            <a:r>
              <a:rPr lang="fr-FR" b="1" i="1" dirty="0" smtClean="0"/>
              <a:t> </a:t>
            </a:r>
            <a:r>
              <a:rPr lang="fr-FR" b="1" i="1" dirty="0" err="1" smtClean="0"/>
              <a:t>marianum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8171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54" y="1772816"/>
            <a:ext cx="4392488" cy="43924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2"/>
          <a:stretch/>
        </p:blipFill>
        <p:spPr>
          <a:xfrm>
            <a:off x="6183" y="851473"/>
            <a:ext cx="4799901" cy="600652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804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Flles</a:t>
            </a:r>
            <a:r>
              <a:rPr lang="fr-FR" dirty="0" smtClean="0"/>
              <a:t> rigides </a:t>
            </a:r>
            <a:r>
              <a:rPr lang="fr-FR" dirty="0" err="1" smtClean="0"/>
              <a:t>pennatilobées</a:t>
            </a:r>
            <a:r>
              <a:rPr lang="fr-FR" dirty="0" smtClean="0"/>
              <a:t> –</a:t>
            </a:r>
            <a:r>
              <a:rPr lang="fr-FR" dirty="0" err="1" smtClean="0"/>
              <a:t>pennatifides</a:t>
            </a:r>
            <a:r>
              <a:rPr lang="fr-FR" dirty="0" smtClean="0"/>
              <a:t> – bordées de cils et d’épines  plus ou moins piquantes --marbrures blanches le long des nervures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076056" y="76470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basales pétiolées très grandes</a:t>
            </a:r>
          </a:p>
          <a:p>
            <a:r>
              <a:rPr lang="fr-FR" dirty="0" smtClean="0"/>
              <a:t>Les supérieures </a:t>
            </a:r>
            <a:r>
              <a:rPr lang="fr-FR" dirty="0" err="1" smtClean="0"/>
              <a:t>embrassantes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4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lybum marianum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87" y="186071"/>
            <a:ext cx="870310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404664"/>
            <a:ext cx="894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8’ –Aigrettes des </a:t>
            </a:r>
            <a:r>
              <a:rPr lang="fr-FR" sz="2000" b="1" dirty="0" err="1" smtClean="0">
                <a:solidFill>
                  <a:srgbClr val="FF0000"/>
                </a:solidFill>
              </a:rPr>
              <a:t>fl</a:t>
            </a:r>
            <a:r>
              <a:rPr lang="fr-FR" sz="2000" b="1" dirty="0" smtClean="0">
                <a:solidFill>
                  <a:srgbClr val="FF0000"/>
                </a:solidFill>
              </a:rPr>
              <a:t> centrales à soies à majorité non plumeuses………………………..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61209" y="90717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12- </a:t>
            </a:r>
            <a:r>
              <a:rPr lang="fr-FR" b="1" dirty="0" err="1" smtClean="0">
                <a:solidFill>
                  <a:srgbClr val="00B050"/>
                </a:solidFill>
              </a:rPr>
              <a:t>bract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invol</a:t>
            </a:r>
            <a:r>
              <a:rPr lang="fr-FR" b="1" dirty="0" smtClean="0">
                <a:solidFill>
                  <a:srgbClr val="00B050"/>
                </a:solidFill>
              </a:rPr>
              <a:t>; terminées par un appendice épineux……………………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00140" y="99619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19629" y="1412173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13- appendice portant une épine pectinée.</a:t>
            </a:r>
          </a:p>
          <a:p>
            <a:r>
              <a:rPr lang="fr-FR" dirty="0" err="1" smtClean="0"/>
              <a:t>Flles</a:t>
            </a:r>
            <a:r>
              <a:rPr lang="fr-FR" dirty="0" smtClean="0"/>
              <a:t> peu piquantes corolle jaune…………………………………………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30081" y="1556791"/>
            <a:ext cx="161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Centaurea</a:t>
            </a:r>
            <a:r>
              <a:rPr lang="fr-FR" b="1" i="1" dirty="0" smtClean="0"/>
              <a:t> </a:t>
            </a:r>
            <a:r>
              <a:rPr lang="fr-FR" b="1" dirty="0" smtClean="0"/>
              <a:t>pp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624412" y="2470741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13’-Flles très piquantes marbrées de  blanc suivant les nervures  </a:t>
            </a:r>
          </a:p>
          <a:p>
            <a:r>
              <a:rPr lang="fr-FR" dirty="0"/>
              <a:t> </a:t>
            </a:r>
            <a:r>
              <a:rPr lang="fr-FR" dirty="0" smtClean="0"/>
              <a:t>     bractées </a:t>
            </a:r>
            <a:r>
              <a:rPr lang="fr-FR" dirty="0" err="1" smtClean="0"/>
              <a:t>invol</a:t>
            </a:r>
            <a:r>
              <a:rPr lang="fr-FR" dirty="0" smtClean="0"/>
              <a:t> médianes à épine terminale simple bordée </a:t>
            </a:r>
          </a:p>
          <a:p>
            <a:r>
              <a:rPr lang="fr-FR" dirty="0" smtClean="0"/>
              <a:t>       de petites </a:t>
            </a:r>
            <a:r>
              <a:rPr lang="fr-FR" smtClean="0"/>
              <a:t>épines latérales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82974" y="256307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Silybum</a:t>
            </a:r>
            <a:endParaRPr lang="fr-FR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315733" y="3414543"/>
            <a:ext cx="654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12’- </a:t>
            </a:r>
            <a:r>
              <a:rPr lang="fr-FR" b="1" dirty="0" err="1" smtClean="0">
                <a:solidFill>
                  <a:srgbClr val="00B050"/>
                </a:solidFill>
              </a:rPr>
              <a:t>Bract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invol</a:t>
            </a:r>
            <a:r>
              <a:rPr lang="fr-FR" b="1" dirty="0" smtClean="0">
                <a:solidFill>
                  <a:srgbClr val="00B050"/>
                </a:solidFill>
              </a:rPr>
              <a:t> sans épine ou à épine simple………………………………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39146" y="3462345"/>
            <a:ext cx="135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14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624412" y="4028525"/>
            <a:ext cx="906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 –</a:t>
            </a:r>
            <a:r>
              <a:rPr lang="fr-FR" dirty="0" err="1" smtClean="0"/>
              <a:t>flles</a:t>
            </a:r>
            <a:r>
              <a:rPr lang="fr-FR" dirty="0" smtClean="0"/>
              <a:t> caulinaires réduites maculées de blanc dessus</a:t>
            </a:r>
          </a:p>
          <a:p>
            <a:r>
              <a:rPr lang="fr-FR" dirty="0"/>
              <a:t> </a:t>
            </a:r>
            <a:r>
              <a:rPr lang="fr-FR" dirty="0" smtClean="0"/>
              <a:t>        cotonneuses dessous akènes prismatiques………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854970" y="4293032"/>
            <a:ext cx="165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Tyrimnus</a:t>
            </a:r>
            <a:endParaRPr lang="fr-FR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766810" y="5059462"/>
            <a:ext cx="602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14’ – </a:t>
            </a:r>
            <a:r>
              <a:rPr lang="fr-FR" dirty="0" err="1" smtClean="0"/>
              <a:t>Flles</a:t>
            </a:r>
            <a:r>
              <a:rPr lang="fr-FR" dirty="0" smtClean="0"/>
              <a:t> caulinaires présentes rarement indivises</a:t>
            </a:r>
          </a:p>
          <a:p>
            <a:r>
              <a:rPr lang="fr-FR" dirty="0"/>
              <a:t> </a:t>
            </a:r>
            <a:r>
              <a:rPr lang="fr-FR" dirty="0" smtClean="0"/>
              <a:t>           akènes ovoïdes…………….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789826" y="5059462"/>
            <a:ext cx="122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Carduus</a:t>
            </a:r>
            <a:endParaRPr lang="fr-FR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11560" y="602128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2’ – Feuilles non épineuses </a:t>
            </a:r>
            <a:r>
              <a:rPr lang="fr-FR" sz="2000" b="1" dirty="0" smtClean="0"/>
              <a:t>(à suivre )…….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3237" y="78570"/>
            <a:ext cx="101664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Clé p 3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24"/>
          <a:stretch/>
        </p:blipFill>
        <p:spPr>
          <a:xfrm rot="16200000">
            <a:off x="-261948" y="2066037"/>
            <a:ext cx="1747013" cy="10978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9" y="3599209"/>
            <a:ext cx="1325761" cy="215318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766810" y="78570"/>
            <a:ext cx="453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5’ réceptacle avec paillettes (suite)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854970" y="1818806"/>
            <a:ext cx="12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Ex </a:t>
            </a:r>
            <a:r>
              <a:rPr lang="fr-FR" i="1" dirty="0" err="1" smtClean="0"/>
              <a:t>Cnicus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559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23" y="1196752"/>
            <a:ext cx="6971144" cy="58117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47" y="1586490"/>
            <a:ext cx="3953632" cy="52715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8884" y="98172"/>
            <a:ext cx="855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Capitules solitaires pédonculés –bractées glabres les </a:t>
            </a:r>
            <a:r>
              <a:rPr lang="fr-FR" sz="2400" b="1" dirty="0" smtClean="0">
                <a:solidFill>
                  <a:srgbClr val="C00000"/>
                </a:solidFill>
              </a:rPr>
              <a:t>médianes à appendice en cuiller </a:t>
            </a:r>
            <a:r>
              <a:rPr lang="fr-FR" sz="2400" dirty="0" smtClean="0"/>
              <a:t>portant </a:t>
            </a:r>
            <a:r>
              <a:rPr lang="fr-FR" sz="2400" b="1" dirty="0" smtClean="0">
                <a:solidFill>
                  <a:srgbClr val="C00000"/>
                </a:solidFill>
              </a:rPr>
              <a:t>2-8 spinules  latérales  </a:t>
            </a:r>
            <a:r>
              <a:rPr lang="fr-FR" sz="2400" dirty="0" smtClean="0"/>
              <a:t>et terminé en </a:t>
            </a:r>
            <a:r>
              <a:rPr lang="fr-FR" sz="2400" b="1" dirty="0" smtClean="0">
                <a:solidFill>
                  <a:srgbClr val="C00000"/>
                </a:solidFill>
              </a:rPr>
              <a:t>pointe vulnér</a:t>
            </a:r>
            <a:r>
              <a:rPr lang="fr-FR" sz="2400" dirty="0" smtClean="0"/>
              <a:t>ante  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7524328" y="2151437"/>
            <a:ext cx="154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purpurines toutes égales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8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260648"/>
            <a:ext cx="7632848" cy="65044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576" y="292006"/>
            <a:ext cx="22322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Akènes gros noirs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05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24"/>
          <a:stretch/>
        </p:blipFill>
        <p:spPr>
          <a:xfrm>
            <a:off x="6300192" y="3426361"/>
            <a:ext cx="2376264" cy="14932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8464" y="5155945"/>
            <a:ext cx="2019847" cy="16138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528" y="188640"/>
            <a:ext cx="30243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Le genre </a:t>
            </a:r>
            <a:r>
              <a:rPr lang="fr-FR" sz="2400" b="1" i="1" dirty="0" err="1" smtClean="0"/>
              <a:t>Silybum</a:t>
            </a:r>
            <a:endParaRPr lang="fr-FR" sz="2400" b="1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215516" y="77926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robuste –épines vulnérantes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9724" y="1384971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rigides </a:t>
            </a:r>
            <a:r>
              <a:rPr lang="fr-FR" dirty="0" err="1" smtClean="0"/>
              <a:t>pennatilobées</a:t>
            </a:r>
            <a:r>
              <a:rPr lang="fr-FR" dirty="0" smtClean="0"/>
              <a:t> ,marbrures blanches le long des nervures – F basales pétiolées les </a:t>
            </a:r>
            <a:r>
              <a:rPr lang="fr-FR" dirty="0" err="1" smtClean="0"/>
              <a:t>sup.embrassantes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4463" y="2494117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solitaires pédonculés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3349986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Invol.globuleux</a:t>
            </a:r>
            <a:r>
              <a:rPr lang="fr-FR" sz="2400" b="1" dirty="0" smtClean="0">
                <a:solidFill>
                  <a:srgbClr val="C00000"/>
                </a:solidFill>
              </a:rPr>
              <a:t> à bractées médianes en cuiller,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portant 2-8 spinules latérales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Pointe vulnérante</a:t>
            </a:r>
          </a:p>
          <a:p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3528" y="530120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gros noirs –aigrette de soies non plumeuses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746552"/>
            <a:ext cx="1259942" cy="125994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41902"/>
            <a:ext cx="1930643" cy="28645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479715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à écailles subulées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215" y="-40155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Tyrimnus</a:t>
            </a:r>
            <a:endParaRPr lang="fr-FR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99619" y="12087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</a:t>
            </a:r>
            <a:r>
              <a:rPr lang="fr-FR" b="1" dirty="0" err="1" smtClean="0"/>
              <a:t>Cass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51747" y="1752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espèce </a:t>
            </a:r>
            <a:r>
              <a:rPr lang="fr-FR" i="1" dirty="0" smtClean="0"/>
              <a:t>T </a:t>
            </a:r>
            <a:r>
              <a:rPr lang="fr-FR" i="1" dirty="0" err="1" smtClean="0"/>
              <a:t>leucographus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580112" y="1256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Lieux incultes région </a:t>
            </a:r>
            <a:r>
              <a:rPr lang="fr-FR" dirty="0" err="1" smtClean="0"/>
              <a:t>medit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52317" y="1698918"/>
            <a:ext cx="6228970" cy="41526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024" y="1652317"/>
            <a:ext cx="4969976" cy="487481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20072" y="54462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 bisannuelle blanchâtre aranéeuse 30-60cm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320347" y="821619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Simple ou rameuse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5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341" y="1254570"/>
            <a:ext cx="4464496" cy="54974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80193" y="1557134"/>
            <a:ext cx="6762773" cy="36270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2189" y="210009"/>
            <a:ext cx="414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Feuilles maculées de blanc dessus –cotonneuses dessous –sinuées dentées </a:t>
            </a:r>
          </a:p>
          <a:p>
            <a:r>
              <a:rPr lang="fr-FR" b="1" dirty="0" smtClean="0"/>
              <a:t>épineuses -les caulinaires décurrentes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731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0" y="403945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Involucre à bractées  appliquées terminées par une épine courte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174" y="1429169"/>
            <a:ext cx="4429000" cy="49149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53045" y="1902848"/>
            <a:ext cx="5406742" cy="44250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710" y="8627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Capitules solitaires à l’extrémité de rameaux sans feuille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11" y="1408534"/>
            <a:ext cx="2880320" cy="54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852264" y="1388098"/>
            <a:ext cx="6399607" cy="40006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34993" y="6926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prismatiques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69927" y="2158866"/>
            <a:ext cx="5362103" cy="35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30963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mtClean="0"/>
              <a:t>Reconnaître le </a:t>
            </a:r>
            <a:r>
              <a:rPr lang="fr-FR" dirty="0" smtClean="0"/>
              <a:t>genre </a:t>
            </a:r>
            <a:r>
              <a:rPr lang="fr-FR" i="1" dirty="0" err="1" smtClean="0"/>
              <a:t>Tyrimnus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blanche aranéeuse de taille moyenne (30 -60 m)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177281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molles minces épineuses décurrentes  sinuées dentées </a:t>
            </a:r>
          </a:p>
          <a:p>
            <a:r>
              <a:rPr lang="fr-FR" dirty="0" smtClean="0"/>
              <a:t>Maculées de blanc dessus , blanches en dessous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1905" y="255459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Capitules solitaires à l’extrémité de rameaux </a:t>
            </a:r>
          </a:p>
          <a:p>
            <a:r>
              <a:rPr lang="fr-FR" sz="2400" b="1" dirty="0" smtClean="0"/>
              <a:t>sans feuilles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3789221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Involucre à bractées lancéolées terminées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par une épine faible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799313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prismatiques </a:t>
            </a:r>
            <a:r>
              <a:rPr lang="fr-FR" dirty="0" smtClean="0"/>
              <a:t>–aigrette à soies non plumeuses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336173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à soies filiformes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156" y="3266940"/>
            <a:ext cx="1418069" cy="26611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4" y="0"/>
            <a:ext cx="1432026" cy="30530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69054" y="4762767"/>
            <a:ext cx="2563671" cy="16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Carduus</a:t>
            </a:r>
            <a:r>
              <a:rPr lang="fr-FR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fr-FR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03648" y="1101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707904" y="1101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 espèces en France-  nombreuses </a:t>
            </a:r>
            <a:r>
              <a:rPr lang="fr-FR" dirty="0" err="1" smtClean="0"/>
              <a:t>ssp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79712" y="1101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Chardon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023663"/>
            <a:ext cx="7779117" cy="58343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13729" y="515591"/>
            <a:ext cx="913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épineuses aspect et taille très variés---- épines plus ou moins  importantes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9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340" y="694814"/>
            <a:ext cx="3508819" cy="61631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110013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Tige souvent épineuse parfois ailée</a:t>
            </a:r>
            <a:endParaRPr lang="fr-FR" dirty="0"/>
          </a:p>
        </p:txBody>
      </p:sp>
      <p:pic>
        <p:nvPicPr>
          <p:cNvPr id="12" name="Picture 2" descr="T:\Users\Geneviève\Pictures\archivage photos JLM\an 2019\Mai\la ciotat\grand connet\P5201051 carduus gr nigrescen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99479" y="1523908"/>
            <a:ext cx="5650786" cy="423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43579" y="1587087"/>
            <a:ext cx="5877272" cy="44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15716" y="230351"/>
            <a:ext cx="558062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Reconnaissance des genres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753571"/>
            <a:ext cx="212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(Page 1 de la clé) 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699792" y="1161618"/>
            <a:ext cx="25202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Echinops</a:t>
            </a:r>
            <a:endParaRPr lang="fr-FR" i="1" dirty="0" smtClean="0"/>
          </a:p>
          <a:p>
            <a:endParaRPr lang="fr-FR" i="1" dirty="0" smtClean="0"/>
          </a:p>
          <a:p>
            <a:r>
              <a:rPr lang="fr-FR" i="1" dirty="0" smtClean="0"/>
              <a:t>  </a:t>
            </a:r>
          </a:p>
          <a:p>
            <a:r>
              <a:rPr lang="fr-FR" i="1" dirty="0" err="1" smtClean="0"/>
              <a:t>Carlina</a:t>
            </a:r>
            <a:endParaRPr lang="fr-FR" i="1" dirty="0" smtClean="0"/>
          </a:p>
          <a:p>
            <a:r>
              <a:rPr lang="fr-FR" i="1" dirty="0" err="1" smtClean="0"/>
              <a:t>Atractylis</a:t>
            </a:r>
            <a:endParaRPr lang="fr-FR" i="1" dirty="0" smtClean="0"/>
          </a:p>
          <a:p>
            <a:endParaRPr lang="fr-FR" i="1" dirty="0" smtClean="0"/>
          </a:p>
          <a:p>
            <a:endParaRPr lang="fr-FR" i="1" dirty="0" smtClean="0"/>
          </a:p>
          <a:p>
            <a:endParaRPr lang="fr-FR" i="1" dirty="0" smtClean="0"/>
          </a:p>
          <a:p>
            <a:r>
              <a:rPr lang="fr-FR" i="1" dirty="0" err="1" smtClean="0"/>
              <a:t>Onopordum</a:t>
            </a:r>
            <a:endParaRPr lang="fr-FR" i="1" dirty="0" smtClean="0"/>
          </a:p>
          <a:p>
            <a:endParaRPr lang="fr-FR" i="1" dirty="0" smtClean="0"/>
          </a:p>
          <a:p>
            <a:endParaRPr lang="fr-FR" i="1" dirty="0" smtClean="0"/>
          </a:p>
          <a:p>
            <a:endParaRPr lang="fr-FR" i="1" dirty="0" smtClean="0"/>
          </a:p>
          <a:p>
            <a:r>
              <a:rPr lang="fr-FR" i="1" dirty="0" err="1" smtClean="0"/>
              <a:t>Carthamus</a:t>
            </a:r>
            <a:r>
              <a:rPr lang="fr-FR" i="1" dirty="0" smtClean="0"/>
              <a:t> </a:t>
            </a:r>
          </a:p>
          <a:p>
            <a:r>
              <a:rPr lang="fr-FR" i="1" dirty="0" err="1" smtClean="0"/>
              <a:t>Picnomon</a:t>
            </a:r>
            <a:endParaRPr lang="fr-FR" i="1" dirty="0" smtClean="0"/>
          </a:p>
          <a:p>
            <a:endParaRPr lang="fr-FR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772" y="1852334"/>
            <a:ext cx="729888" cy="9230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855" y="2924944"/>
            <a:ext cx="914400" cy="11353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627" y="4869160"/>
            <a:ext cx="1144361" cy="18282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161" y="938237"/>
            <a:ext cx="783094" cy="914097"/>
          </a:xfrm>
          <a:prstGeom prst="rect">
            <a:avLst/>
          </a:prstGeom>
        </p:spPr>
      </p:pic>
      <p:pic>
        <p:nvPicPr>
          <p:cNvPr id="11" name="Picture 2" descr="t:\Users\Geneviève\Desktop\picnomon ext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7"/>
          <a:stretch/>
        </p:blipFill>
        <p:spPr bwMode="auto">
          <a:xfrm rot="16200000">
            <a:off x="7034527" y="5144248"/>
            <a:ext cx="1753282" cy="12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048" y="147990"/>
            <a:ext cx="122758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Feuilles</a:t>
            </a:r>
            <a:endParaRPr lang="fr-FR" dirty="0"/>
          </a:p>
        </p:txBody>
      </p:sp>
      <p:pic>
        <p:nvPicPr>
          <p:cNvPr id="5" name="Picture 4" descr="carduus personata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3325"/>
            <a:ext cx="3027784" cy="59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618" y="857517"/>
            <a:ext cx="2619788" cy="4200128"/>
          </a:xfrm>
          <a:prstGeom prst="rect">
            <a:avLst/>
          </a:prstGeom>
        </p:spPr>
      </p:pic>
      <p:pic>
        <p:nvPicPr>
          <p:cNvPr id="2050" name="Picture 2" descr="T:\Users\Geneviève\Pictures\archivage photos JLM\an 2007\avril\meyieu\carduus tenuiflorus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7784" y="1722164"/>
            <a:ext cx="3580834" cy="470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7704" y="3471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Epineuses ou </a:t>
            </a:r>
            <a:r>
              <a:rPr lang="fr-FR" b="1" dirty="0" err="1" smtClean="0"/>
              <a:t>spinuleuses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342758" y="403126"/>
            <a:ext cx="805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Simples ou plus ou moins profondément découpées…plus ou moins décurrentes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60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44493"/>
            <a:ext cx="4080913" cy="56542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0256" y="36827"/>
            <a:ext cx="212372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inflorescences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71800" y="221493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souvent groupés ,parfois solitaires</a:t>
            </a:r>
            <a:endParaRPr lang="fr-FR" dirty="0"/>
          </a:p>
        </p:txBody>
      </p:sp>
      <p:pic>
        <p:nvPicPr>
          <p:cNvPr id="1026" name="Picture 2" descr="T:\Users\Geneviève\Pictures\archivage photos JLM\an 2004\mai\mont Caume\carduus pycnocephalus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472" y="1484784"/>
            <a:ext cx="44805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9578"/>
            <a:ext cx="4417320" cy="55229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06192" y="1569153"/>
            <a:ext cx="6139840" cy="4604880"/>
          </a:xfrm>
          <a:prstGeom prst="rect">
            <a:avLst/>
          </a:prstGeom>
        </p:spPr>
      </p:pic>
      <p:pic>
        <p:nvPicPr>
          <p:cNvPr id="10" name="Picture 4" descr="carduus tenuiflorus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55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7504" y="1044493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tenuiflorus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70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duus nutan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02" y="4905"/>
            <a:ext cx="9160787" cy="685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98" y="74015"/>
            <a:ext cx="173093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Capitules</a:t>
            </a:r>
            <a:endParaRPr lang="fr-FR" sz="2400" dirty="0"/>
          </a:p>
        </p:txBody>
      </p:sp>
      <p:pic>
        <p:nvPicPr>
          <p:cNvPr id="3" name="Picture 5" descr="carduus vivariensis00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0696" y="1767951"/>
            <a:ext cx="4104456" cy="49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7794" y="1404120"/>
            <a:ext cx="4572508" cy="33531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10" y="1931264"/>
            <a:ext cx="3566160" cy="47598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44018" y="74015"/>
            <a:ext cx="70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Bractées </a:t>
            </a:r>
            <a:r>
              <a:rPr lang="fr-FR" sz="20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000" b="1" dirty="0" smtClean="0">
                <a:solidFill>
                  <a:srgbClr val="C00000"/>
                </a:solidFill>
              </a:rPr>
              <a:t>  terminées par un appendice simple </a:t>
            </a:r>
          </a:p>
          <a:p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é</a:t>
            </a:r>
            <a:r>
              <a:rPr lang="fr-FR" sz="2000" b="1" dirty="0" smtClean="0">
                <a:solidFill>
                  <a:srgbClr val="C00000"/>
                </a:solidFill>
              </a:rPr>
              <a:t>pineux ou inerme – 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7504" y="781901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Capitules petits cylindriques  ou--capitules </a:t>
            </a:r>
            <a:r>
              <a:rPr lang="fr-FR" b="1" dirty="0" err="1" smtClean="0"/>
              <a:t>subsphériques</a:t>
            </a:r>
            <a:r>
              <a:rPr lang="fr-FR" b="1" dirty="0" smtClean="0"/>
              <a:t>  ou hémisphériques </a:t>
            </a:r>
            <a:r>
              <a:rPr lang="fr-FR" b="1" dirty="0" err="1" smtClean="0"/>
              <a:t>ovoîdes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2000" y="1219454"/>
            <a:ext cx="843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- fleurs  </a:t>
            </a:r>
            <a:r>
              <a:rPr lang="fr-FR" b="1" dirty="0" err="1" smtClean="0"/>
              <a:t>bl</a:t>
            </a:r>
            <a:r>
              <a:rPr lang="fr-FR" b="1" dirty="0" smtClean="0"/>
              <a:t> roses ou purpurines  - identiques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298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archivage photos JLM\an 2019\Mai\la ciotat\grand connet\P5201046 carduus gr nigrescen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7878" y="2852936"/>
            <a:ext cx="5206491" cy="37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Users\Geneviève\Pictures\archivage photos JLM\an 2020\mars\siou blanc\P3070226  carduus pycnocephalu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999387" y="1526566"/>
            <a:ext cx="6028450" cy="40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76056" y="5486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Bractées droites ou arquées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3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980728"/>
            <a:ext cx="8590946" cy="56361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avec longues soies (paillettes)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03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rduus tenuiflorus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35" y="1038006"/>
            <a:ext cx="8678571" cy="57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5235" y="0"/>
            <a:ext cx="882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ovoïdes-  aigrette </a:t>
            </a:r>
            <a:r>
              <a:rPr lang="fr-FR" b="1" dirty="0"/>
              <a:t> </a:t>
            </a:r>
            <a:r>
              <a:rPr lang="fr-FR" b="1" dirty="0" smtClean="0"/>
              <a:t>à soies lisses ou denticulées –non plumeuses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759624" y="4296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 Soies soudées en anneau)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2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7" y="198437"/>
            <a:ext cx="383392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Reconnaître le genre </a:t>
            </a:r>
            <a:r>
              <a:rPr lang="fr-FR" i="1" dirty="0" err="1" smtClean="0"/>
              <a:t>Carduu</a:t>
            </a:r>
            <a:r>
              <a:rPr lang="fr-FR" dirty="0" err="1" smtClean="0"/>
              <a:t>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76470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 et feuilles bien développées –</a:t>
            </a:r>
            <a:r>
              <a:rPr lang="fr-FR" b="1" dirty="0" smtClean="0">
                <a:solidFill>
                  <a:srgbClr val="C00000"/>
                </a:solidFill>
              </a:rPr>
              <a:t>Feuilles épineuses ou </a:t>
            </a:r>
            <a:r>
              <a:rPr lang="fr-FR" b="1" dirty="0" err="1" smtClean="0">
                <a:solidFill>
                  <a:srgbClr val="C00000"/>
                </a:solidFill>
              </a:rPr>
              <a:t>spinuleuses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2596262"/>
            <a:ext cx="795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Bractées </a:t>
            </a:r>
            <a:r>
              <a:rPr lang="fr-FR" sz="2800" b="1" dirty="0" err="1" smtClean="0">
                <a:solidFill>
                  <a:srgbClr val="C00000"/>
                </a:solidFill>
              </a:rPr>
              <a:t>involucrales</a:t>
            </a:r>
            <a:r>
              <a:rPr lang="fr-FR" sz="2800" b="1" dirty="0" smtClean="0">
                <a:solidFill>
                  <a:srgbClr val="C00000"/>
                </a:solidFill>
              </a:rPr>
              <a:t> à appendice simple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 inerme ou épineux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412264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tubulées toutes identiques roses ou purpurines ou blanches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5606" y="148903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solitaires ou groupés petits cylindriques ou</a:t>
            </a:r>
          </a:p>
          <a:p>
            <a:r>
              <a:rPr lang="fr-FR" dirty="0" smtClean="0"/>
              <a:t> plus gros </a:t>
            </a:r>
            <a:r>
              <a:rPr lang="fr-FR" dirty="0" err="1" smtClean="0"/>
              <a:t>hemisphériques</a:t>
            </a:r>
            <a:r>
              <a:rPr lang="fr-FR" dirty="0" smtClean="0"/>
              <a:t>  -</a:t>
            </a:r>
            <a:r>
              <a:rPr lang="fr-FR" dirty="0" err="1" smtClean="0"/>
              <a:t>subsphériques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6442" y="5174282"/>
            <a:ext cx="823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Aigrettes des akènes à soies dentées (</a:t>
            </a:r>
            <a:r>
              <a:rPr lang="fr-FR" sz="2000" b="1" dirty="0" smtClean="0">
                <a:solidFill>
                  <a:srgbClr val="C00000"/>
                </a:solidFill>
              </a:rPr>
              <a:t>non plumeuses)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9832" y="5547855"/>
            <a:ext cx="300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Différence avec cirsium !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366357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Réceptacle avec paillettes (longues soies)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662" y="2102003"/>
            <a:ext cx="2533338" cy="404128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3527" y="4639692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ovoïdes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395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7667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2’ Feuilles non épineuses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499992" y="60684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suivre en octobre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552" y="1422059"/>
            <a:ext cx="5688124" cy="3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47667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Documentation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126876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Flora </a:t>
            </a:r>
            <a:r>
              <a:rPr lang="fr-FR" dirty="0" err="1" smtClean="0"/>
              <a:t>gallica</a:t>
            </a:r>
            <a:r>
              <a:rPr lang="fr-FR" dirty="0" smtClean="0"/>
              <a:t>- flore de la France méditerranéenne</a:t>
            </a:r>
          </a:p>
          <a:p>
            <a:r>
              <a:rPr lang="fr-FR" dirty="0" smtClean="0"/>
              <a:t>Flore de la France  par Coste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55576" y="263691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Photographies  C Granger j L </a:t>
            </a:r>
            <a:r>
              <a:rPr lang="fr-FR" dirty="0" err="1" smtClean="0"/>
              <a:t>Macqueron</a:t>
            </a:r>
            <a:r>
              <a:rPr lang="fr-FR" dirty="0" smtClean="0"/>
              <a:t> O Gonnet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Photos internet (</a:t>
            </a:r>
            <a:r>
              <a:rPr lang="fr-FR" dirty="0" err="1" smtClean="0"/>
              <a:t>tela</a:t>
            </a:r>
            <a:r>
              <a:rPr lang="fr-FR" dirty="0" smtClean="0"/>
              <a:t> </a:t>
            </a:r>
            <a:r>
              <a:rPr lang="fr-FR" dirty="0" err="1" smtClean="0"/>
              <a:t>botanica</a:t>
            </a:r>
            <a:r>
              <a:rPr lang="fr-FR" dirty="0" smtClean="0"/>
              <a:t> –Sophy …</a:t>
            </a:r>
            <a:r>
              <a:rPr lang="fr-FR" dirty="0" err="1" smtClean="0"/>
              <a:t>luirig</a:t>
            </a:r>
            <a:r>
              <a:rPr lang="fr-FR" dirty="0" smtClean="0"/>
              <a:t> </a:t>
            </a:r>
            <a:r>
              <a:rPr lang="fr-FR" dirty="0" err="1" smtClean="0"/>
              <a:t>altervista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6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3969</TotalTime>
  <Words>2893</Words>
  <Application>Microsoft Office PowerPoint</Application>
  <PresentationFormat>Affichage à l'écran (4:3)</PresentationFormat>
  <Paragraphs>499</Paragraphs>
  <Slides>99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Tribu des cardueae</dc:title>
  <dc:creator>Geneviève macqueron</dc:creator>
  <cp:lastModifiedBy>Jean-Luc Macqueron</cp:lastModifiedBy>
  <cp:revision>457</cp:revision>
  <dcterms:created xsi:type="dcterms:W3CDTF">2020-06-04T14:44:52Z</dcterms:created>
  <dcterms:modified xsi:type="dcterms:W3CDTF">2020-09-24T21:03:35Z</dcterms:modified>
</cp:coreProperties>
</file>