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7"/>
  </p:notesMasterIdLst>
  <p:sldIdLst>
    <p:sldId id="257" r:id="rId2"/>
    <p:sldId id="259" r:id="rId3"/>
    <p:sldId id="261" r:id="rId4"/>
    <p:sldId id="266" r:id="rId5"/>
    <p:sldId id="340" r:id="rId6"/>
    <p:sldId id="256" r:id="rId7"/>
    <p:sldId id="258" r:id="rId8"/>
    <p:sldId id="275" r:id="rId9"/>
    <p:sldId id="260" r:id="rId10"/>
    <p:sldId id="262" r:id="rId11"/>
    <p:sldId id="264" r:id="rId12"/>
    <p:sldId id="282" r:id="rId13"/>
    <p:sldId id="265" r:id="rId14"/>
    <p:sldId id="263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85" r:id="rId23"/>
    <p:sldId id="292" r:id="rId24"/>
    <p:sldId id="291" r:id="rId25"/>
    <p:sldId id="277" r:id="rId26"/>
    <p:sldId id="279" r:id="rId27"/>
    <p:sldId id="283" r:id="rId28"/>
    <p:sldId id="284" r:id="rId29"/>
    <p:sldId id="280" r:id="rId30"/>
    <p:sldId id="281" r:id="rId31"/>
    <p:sldId id="288" r:id="rId32"/>
    <p:sldId id="274" r:id="rId33"/>
    <p:sldId id="278" r:id="rId34"/>
    <p:sldId id="293" r:id="rId35"/>
    <p:sldId id="289" r:id="rId36"/>
    <p:sldId id="372" r:id="rId37"/>
    <p:sldId id="290" r:id="rId38"/>
    <p:sldId id="294" r:id="rId39"/>
    <p:sldId id="295" r:id="rId40"/>
    <p:sldId id="286" r:id="rId41"/>
    <p:sldId id="296" r:id="rId42"/>
    <p:sldId id="297" r:id="rId43"/>
    <p:sldId id="299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8" r:id="rId58"/>
    <p:sldId id="312" r:id="rId59"/>
    <p:sldId id="267" r:id="rId60"/>
    <p:sldId id="313" r:id="rId61"/>
    <p:sldId id="314" r:id="rId62"/>
    <p:sldId id="315" r:id="rId63"/>
    <p:sldId id="353" r:id="rId64"/>
    <p:sldId id="316" r:id="rId65"/>
    <p:sldId id="355" r:id="rId66"/>
    <p:sldId id="356" r:id="rId67"/>
    <p:sldId id="317" r:id="rId68"/>
    <p:sldId id="319" r:id="rId69"/>
    <p:sldId id="320" r:id="rId70"/>
    <p:sldId id="325" r:id="rId71"/>
    <p:sldId id="324" r:id="rId72"/>
    <p:sldId id="321" r:id="rId73"/>
    <p:sldId id="354" r:id="rId74"/>
    <p:sldId id="322" r:id="rId75"/>
    <p:sldId id="323" r:id="rId76"/>
    <p:sldId id="326" r:id="rId77"/>
    <p:sldId id="327" r:id="rId78"/>
    <p:sldId id="328" r:id="rId79"/>
    <p:sldId id="329" r:id="rId80"/>
    <p:sldId id="330" r:id="rId81"/>
    <p:sldId id="331" r:id="rId82"/>
    <p:sldId id="333" r:id="rId83"/>
    <p:sldId id="350" r:id="rId84"/>
    <p:sldId id="334" r:id="rId85"/>
    <p:sldId id="335" r:id="rId86"/>
    <p:sldId id="336" r:id="rId87"/>
    <p:sldId id="332" r:id="rId88"/>
    <p:sldId id="338" r:id="rId89"/>
    <p:sldId id="339" r:id="rId90"/>
    <p:sldId id="341" r:id="rId91"/>
    <p:sldId id="342" r:id="rId92"/>
    <p:sldId id="343" r:id="rId93"/>
    <p:sldId id="349" r:id="rId94"/>
    <p:sldId id="344" r:id="rId95"/>
    <p:sldId id="345" r:id="rId96"/>
    <p:sldId id="351" r:id="rId97"/>
    <p:sldId id="352" r:id="rId98"/>
    <p:sldId id="347" r:id="rId99"/>
    <p:sldId id="346" r:id="rId100"/>
    <p:sldId id="348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6" r:id="rId110"/>
    <p:sldId id="367" r:id="rId111"/>
    <p:sldId id="368" r:id="rId112"/>
    <p:sldId id="365" r:id="rId113"/>
    <p:sldId id="369" r:id="rId114"/>
    <p:sldId id="370" r:id="rId115"/>
    <p:sldId id="371" r:id="rId11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9D990-D02E-8D4E-8404-DBBC539A7D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0FCCE-54B3-064C-8633-AC96D44C53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638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Clape : Située entre Narbonne et la mer dans le département de l’Aude</a:t>
            </a:r>
            <a:r>
              <a:rPr lang="fr-FR" baseline="0" dirty="0" smtClean="0"/>
              <a:t> –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176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 est entièrement situé dans ce qu’on appelle l’île Saint Martin </a:t>
            </a:r>
            <a:r>
              <a:rPr lang="fr-FR" dirty="0" err="1" smtClean="0"/>
              <a:t>c.à</a:t>
            </a:r>
            <a:r>
              <a:rPr lang="fr-FR" dirty="0" smtClean="0"/>
              <a:t> d.</a:t>
            </a:r>
            <a:r>
              <a:rPr lang="fr-FR" baseline="0" dirty="0" smtClean="0"/>
              <a:t> une partie de la Clape entourée d’étangs saumâtres</a:t>
            </a:r>
          </a:p>
          <a:p>
            <a:r>
              <a:rPr lang="fr-FR" baseline="0" dirty="0" smtClean="0"/>
              <a:t>Nous sommes toujours  sur la commune de Gruissan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3351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 supérieures à segments terminal longuement lancéolé</a:t>
            </a:r>
          </a:p>
          <a:p>
            <a:r>
              <a:rPr lang="fr-FR" dirty="0" smtClean="0"/>
              <a:t>Fleurs de la circonférence à 3 pétales rayonnants       - fruit </a:t>
            </a:r>
            <a:r>
              <a:rPr lang="fr-FR" dirty="0" err="1" smtClean="0"/>
              <a:t>suborbiculaire</a:t>
            </a:r>
            <a:r>
              <a:rPr lang="fr-FR" dirty="0" smtClean="0"/>
              <a:t> à bordure blanche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694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</a:t>
            </a:r>
            <a:r>
              <a:rPr lang="fr-FR" dirty="0" err="1" smtClean="0"/>
              <a:t>euroméditerranéenne</a:t>
            </a:r>
            <a:r>
              <a:rPr lang="fr-FR" dirty="0" smtClean="0"/>
              <a:t> assez rare  - feuilles opposées - </a:t>
            </a:r>
          </a:p>
          <a:p>
            <a:r>
              <a:rPr lang="fr-FR" dirty="0" smtClean="0"/>
              <a:t>Corolle jaune pâle tachée de jaune-orangé  -    fruit = large capsule </a:t>
            </a:r>
            <a:r>
              <a:rPr lang="fr-FR" dirty="0" err="1" smtClean="0"/>
              <a:t>pyramydale</a:t>
            </a:r>
            <a:r>
              <a:rPr lang="fr-FR" baseline="0" dirty="0" smtClean="0"/>
              <a:t> (1 cm de large ) entourée du calice persistant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135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des sables et des limons</a:t>
            </a:r>
            <a:r>
              <a:rPr lang="fr-FR" baseline="0" dirty="0" smtClean="0"/>
              <a:t> salés</a:t>
            </a:r>
          </a:p>
          <a:p>
            <a:r>
              <a:rPr lang="fr-FR" baseline="0" dirty="0" smtClean="0"/>
              <a:t>Forme des touffes couvertes d’un </a:t>
            </a:r>
            <a:r>
              <a:rPr lang="fr-FR" baseline="0" dirty="0" err="1" smtClean="0"/>
              <a:t>tomentum</a:t>
            </a:r>
            <a:r>
              <a:rPr lang="fr-FR" baseline="0" dirty="0" smtClean="0"/>
              <a:t> blanc </a:t>
            </a:r>
            <a:r>
              <a:rPr lang="fr-FR" baseline="0" dirty="0" err="1" smtClean="0"/>
              <a:t>apprimé</a:t>
            </a:r>
            <a:r>
              <a:rPr lang="fr-FR" baseline="0" dirty="0" smtClean="0"/>
              <a:t>  ( = couché le long de la surface )</a:t>
            </a:r>
          </a:p>
          <a:p>
            <a:r>
              <a:rPr lang="fr-FR" baseline="0" dirty="0" smtClean="0"/>
              <a:t>Feuilles 1 à 2 fois </a:t>
            </a:r>
            <a:r>
              <a:rPr lang="fr-FR" baseline="0" dirty="0" err="1" smtClean="0"/>
              <a:t>pennatiséquées</a:t>
            </a:r>
            <a:r>
              <a:rPr lang="fr-FR" baseline="0" dirty="0" smtClean="0"/>
              <a:t> devenant progressivement indivises  - corolles jaunâtres </a:t>
            </a:r>
            <a:r>
              <a:rPr lang="fr-FR" baseline="0" smtClean="0"/>
              <a:t>peu nombreuses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815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à racine dure    -    Tige sillonnées et anguleuses à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rameauxs</a:t>
            </a:r>
            <a:r>
              <a:rPr lang="fr-FR" baseline="0" dirty="0" smtClean="0"/>
              <a:t> flexueux      - Feuilles alternes et charnues</a:t>
            </a:r>
          </a:p>
          <a:p>
            <a:r>
              <a:rPr lang="fr-FR" baseline="0" dirty="0" smtClean="0"/>
              <a:t>Inflorescence feuillée en épi grêle de glomérules      - fleur à 5 tépales   - 5 étamines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629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glabre à ligule membraneuse</a:t>
            </a:r>
            <a:r>
              <a:rPr lang="fr-FR" baseline="0" dirty="0" smtClean="0"/>
              <a:t>      -  glumes courtes dépassées par les fleurs hermaphrodites</a:t>
            </a:r>
          </a:p>
          <a:p>
            <a:r>
              <a:rPr lang="fr-FR" baseline="0" dirty="0" smtClean="0"/>
              <a:t>Inflorescence en grappe spiciforme simple   - fleurs très imbriquées et épillets appliqués en 2 rangs contre l’axe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058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Arbuste épineux (parfois arbre)  - épines fortes et vulnérantes -   feuille à limbe lobé</a:t>
            </a:r>
            <a:r>
              <a:rPr lang="fr-FR" baseline="0" dirty="0" smtClean="0"/>
              <a:t> </a:t>
            </a:r>
            <a:r>
              <a:rPr lang="fr-FR" dirty="0" smtClean="0"/>
              <a:t> et peu denté  -3 à 5  lobes étroits et écartés – </a:t>
            </a:r>
          </a:p>
          <a:p>
            <a:r>
              <a:rPr lang="fr-FR" dirty="0" smtClean="0"/>
              <a:t>Fruits rouge-orangé à saveur de pomme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851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le monde des halophytes </a:t>
            </a:r>
          </a:p>
          <a:p>
            <a:r>
              <a:rPr lang="fr-FR" dirty="0" smtClean="0"/>
              <a:t>– les étendues d’eau visibles ici sont saumâtres car l’étang communique avec la mer par un grau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589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Symbole des </a:t>
            </a:r>
            <a:r>
              <a:rPr lang="fr-FR" dirty="0" err="1" smtClean="0"/>
              <a:t>sansouires</a:t>
            </a:r>
            <a:r>
              <a:rPr lang="fr-FR" dirty="0" smtClean="0"/>
              <a:t>, les </a:t>
            </a:r>
            <a:r>
              <a:rPr lang="fr-FR" dirty="0" err="1" smtClean="0"/>
              <a:t>saladelles</a:t>
            </a:r>
            <a:r>
              <a:rPr lang="fr-FR" dirty="0" smtClean="0"/>
              <a:t> sont présentes sur toutes les côtes françaises </a:t>
            </a:r>
          </a:p>
          <a:p>
            <a:r>
              <a:rPr lang="fr-FR" dirty="0" smtClean="0"/>
              <a:t>Poussant presqu’exclusivement en terrain salé, elles ont résolu le problème du</a:t>
            </a:r>
            <a:r>
              <a:rPr lang="fr-FR" baseline="0" dirty="0" smtClean="0"/>
              <a:t> sel en l’excrétant par des pores situés au revers de leurs feuilles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868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Grandes feuilles toutes basales longues de 10 à 30</a:t>
            </a:r>
            <a:r>
              <a:rPr lang="fr-FR" baseline="0" dirty="0" smtClean="0"/>
              <a:t> cm – c’est un des rares </a:t>
            </a:r>
            <a:r>
              <a:rPr lang="fr-FR" baseline="0" dirty="0" err="1" smtClean="0"/>
              <a:t>Limonium</a:t>
            </a:r>
            <a:r>
              <a:rPr lang="fr-FR" baseline="0" dirty="0" smtClean="0"/>
              <a:t> du coin, à nervation pennée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22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Sous-arbrisseau de</a:t>
            </a:r>
            <a:r>
              <a:rPr lang="fr-FR" baseline="0" dirty="0" smtClean="0"/>
              <a:t> 30 cm à 1 m.    </a:t>
            </a:r>
            <a:r>
              <a:rPr lang="fr-FR" dirty="0" smtClean="0"/>
              <a:t>Floraison précoce en Mai --    articles généralement aussi larges que longs</a:t>
            </a:r>
          </a:p>
          <a:p>
            <a:r>
              <a:rPr lang="fr-FR" dirty="0" smtClean="0"/>
              <a:t>      apparition des épis florifères sur le vieux bois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057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Lido = formation</a:t>
            </a:r>
            <a:r>
              <a:rPr lang="fr-FR" baseline="0" dirty="0" smtClean="0"/>
              <a:t> géologique sableuse très allongée qui ferme une lagune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401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vivace, buissonnante à port dressé – peut atteindre 1m de haut  -   épis</a:t>
            </a:r>
            <a:r>
              <a:rPr lang="fr-FR" baseline="0" dirty="0" smtClean="0"/>
              <a:t> </a:t>
            </a:r>
            <a:r>
              <a:rPr lang="fr-FR" dirty="0" smtClean="0"/>
              <a:t>florifères naissant sur le jeune bois – </a:t>
            </a:r>
          </a:p>
          <a:p>
            <a:r>
              <a:rPr lang="fr-FR" dirty="0" smtClean="0"/>
              <a:t>Tiges ligneuses rigides   se brisant quand on les plie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388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Tiges couchées, radicantes à la base puis redressées   - </a:t>
            </a:r>
          </a:p>
          <a:p>
            <a:r>
              <a:rPr lang="fr-FR" dirty="0" smtClean="0"/>
              <a:t>S’étalent en cercle pouvant atteindre 1 à 2 m de diamètre</a:t>
            </a:r>
          </a:p>
          <a:p>
            <a:r>
              <a:rPr lang="fr-FR" dirty="0" smtClean="0"/>
              <a:t>Ne cassent pas si on les plie</a:t>
            </a:r>
          </a:p>
          <a:p>
            <a:r>
              <a:rPr lang="fr-FR" dirty="0" smtClean="0"/>
              <a:t>Beaucoup moins haute que S. </a:t>
            </a:r>
            <a:r>
              <a:rPr lang="fr-FR" dirty="0" err="1" smtClean="0"/>
              <a:t>fruticosa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663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vivace, ligneuses, velue, à tiges très ramifiées et couchées</a:t>
            </a:r>
          </a:p>
          <a:p>
            <a:r>
              <a:rPr lang="fr-FR" dirty="0" smtClean="0"/>
              <a:t>Feuilles lancéolées à marge enroulées</a:t>
            </a:r>
          </a:p>
          <a:p>
            <a:r>
              <a:rPr lang="fr-FR" dirty="0" smtClean="0"/>
              <a:t>Fleurs roses (rarement blanches) à calice velu    (différence avec F. </a:t>
            </a:r>
            <a:r>
              <a:rPr lang="fr-FR" dirty="0" err="1" smtClean="0"/>
              <a:t>laevis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727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l’Obione    - Plante vivace, étalée et radicante entièrement blanche-argentée</a:t>
            </a:r>
          </a:p>
          <a:p>
            <a:r>
              <a:rPr lang="fr-FR" dirty="0" smtClean="0"/>
              <a:t>Feuilles inférieures entières, opposées et charnues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407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dirty="0" smtClean="0"/>
              <a:t>Sous arbrisseau glauque, très ramifié aux feuilles charnues, alternes (a),  obtuses qui s</a:t>
            </a:r>
            <a:r>
              <a:rPr lang="ja-JP" altLang="fr-FR" dirty="0" smtClean="0"/>
              <a:t>’</a:t>
            </a:r>
            <a:r>
              <a:rPr lang="fr-FR" altLang="ja-JP" dirty="0" smtClean="0"/>
              <a:t>enroulent à la base pour former une gaine amplexicaule -  épillets de 2 fleurs protégées par 3 bractées(b) - calice persistant couvert presque totalement par la bractée interne - 5 étamines soudées par leur filet à la moitié &gt; du tube de la corolle(d) - 5 styles soudés </a:t>
            </a:r>
            <a:r>
              <a:rPr lang="fr-FR" altLang="ja-JP" dirty="0" err="1" smtClean="0"/>
              <a:t>jusqu</a:t>
            </a:r>
            <a:r>
              <a:rPr lang="ja-JP" altLang="fr-FR" dirty="0" smtClean="0"/>
              <a:t>’</a:t>
            </a:r>
            <a:r>
              <a:rPr lang="fr-FR" altLang="ja-JP" dirty="0" smtClean="0"/>
              <a:t>au milieu-- concrétions calcaires bien visibles - Fruit membraneux, indéhiscent, inclus dans le calice (e)-</a:t>
            </a:r>
          </a:p>
          <a:p>
            <a:pPr eaLnBrk="1" hangingPunct="1"/>
            <a:r>
              <a:rPr lang="fr-FR" dirty="0" smtClean="0"/>
              <a:t>Vit dans les terrains salés de l</a:t>
            </a:r>
            <a:r>
              <a:rPr lang="ja-JP" altLang="fr-FR" dirty="0" smtClean="0"/>
              <a:t>’</a:t>
            </a:r>
            <a:r>
              <a:rPr lang="fr-FR" altLang="ja-JP" dirty="0" smtClean="0"/>
              <a:t>Aude.(endémique de l</a:t>
            </a:r>
            <a:r>
              <a:rPr lang="ja-JP" altLang="fr-FR" dirty="0" smtClean="0"/>
              <a:t>’</a:t>
            </a:r>
            <a:r>
              <a:rPr lang="fr-FR" altLang="ja-JP" dirty="0" smtClean="0"/>
              <a:t>embouchure de l</a:t>
            </a:r>
            <a:r>
              <a:rPr lang="ja-JP" altLang="fr-FR" dirty="0" smtClean="0"/>
              <a:t>’</a:t>
            </a:r>
            <a:r>
              <a:rPr lang="fr-FR" altLang="ja-JP" dirty="0" smtClean="0"/>
              <a:t>Aude)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689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dirty="0" smtClean="0"/>
              <a:t>Feuilles petites, spatulées, à nervures naissant toutes de la base et disparaissant dés le début de la floraison -- Tige et rameaux gr</a:t>
            </a:r>
            <a:r>
              <a:rPr lang="fr-FR" altLang="ja-JP" dirty="0" smtClean="0"/>
              <a:t>êles allongés retombants -</a:t>
            </a:r>
          </a:p>
          <a:p>
            <a:pPr eaLnBrk="1" hangingPunct="1"/>
            <a:r>
              <a:rPr lang="fr-FR" altLang="ja-JP" dirty="0" smtClean="0"/>
              <a:t>Fleurs très petites blanchâtres floraison précoce (Avril-Mai) -</a:t>
            </a:r>
          </a:p>
          <a:p>
            <a:pPr eaLnBrk="1" hangingPunct="1"/>
            <a:r>
              <a:rPr lang="fr-FR" altLang="ja-JP" dirty="0" smtClean="0"/>
              <a:t>Nombreux rameaux stériles.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026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vivace, ligneuse à sa base,  à feuilles charnues </a:t>
            </a:r>
          </a:p>
          <a:p>
            <a:r>
              <a:rPr lang="fr-FR" dirty="0" smtClean="0"/>
              <a:t>Fleurs groupées en petits glomérules : 5 tépales charnus et 5 étamines</a:t>
            </a:r>
          </a:p>
          <a:p>
            <a:r>
              <a:rPr lang="fr-FR" dirty="0" smtClean="0"/>
              <a:t>Plante des  bourrelets coquilliers en bords d’étang, </a:t>
            </a:r>
            <a:r>
              <a:rPr lang="fr-FR" smtClean="0"/>
              <a:t>mais aussi des </a:t>
            </a:r>
            <a:r>
              <a:rPr lang="fr-FR" dirty="0" err="1" smtClean="0"/>
              <a:t>sansouires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735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littorale glauque à  une ou plusieurs tiges robustes   - nombreuses feuilles serrées à segments</a:t>
            </a:r>
            <a:r>
              <a:rPr lang="fr-FR" baseline="0" dirty="0" smtClean="0"/>
              <a:t> lancéolés entiers</a:t>
            </a:r>
          </a:p>
          <a:p>
            <a:r>
              <a:rPr lang="fr-FR" baseline="0" dirty="0" smtClean="0"/>
              <a:t>Inflorescence étroite et dense longue de 20 à 60 cm    -capsule dressée de grande taille &gt; 60 mm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5379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à rhizomes</a:t>
            </a:r>
            <a:r>
              <a:rPr lang="fr-FR" baseline="0" dirty="0" smtClean="0"/>
              <a:t> profonds formant des colonies denses à nombreuses rosettes stériles</a:t>
            </a:r>
          </a:p>
          <a:p>
            <a:r>
              <a:rPr lang="fr-FR" baseline="0" dirty="0" smtClean="0"/>
              <a:t>Tige absente ou rudimentaire  -                   bractées médianes à épines terminales fortes et piquantes</a:t>
            </a:r>
          </a:p>
          <a:p>
            <a:r>
              <a:rPr lang="fr-FR" baseline="0" dirty="0" smtClean="0"/>
              <a:t>Akènes à aigrette  rousse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883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glabre et glauque, ligneuse à la base -  généralement</a:t>
            </a:r>
            <a:r>
              <a:rPr lang="fr-FR" baseline="0" dirty="0" smtClean="0"/>
              <a:t> plaquée au sol    -très ramifiée</a:t>
            </a:r>
          </a:p>
          <a:p>
            <a:r>
              <a:rPr lang="fr-FR" baseline="0" dirty="0" smtClean="0"/>
              <a:t>Inflorescence lâche de petites fleurs blanches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923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Ici la tour de Barberousse surplombe les ruines d’un château fort bâti fin 10</a:t>
            </a:r>
            <a:r>
              <a:rPr lang="fr-FR" baseline="30000" dirty="0" smtClean="0"/>
              <a:t>e</a:t>
            </a:r>
            <a:r>
              <a:rPr lang="fr-FR" baseline="0" dirty="0" smtClean="0"/>
              <a:t> siècle pour protéger la cité contre les raids des pirates sarrasins</a:t>
            </a:r>
          </a:p>
          <a:p>
            <a:r>
              <a:rPr lang="fr-FR" baseline="0" dirty="0" smtClean="0"/>
              <a:t>Détruit au 17</a:t>
            </a:r>
            <a:r>
              <a:rPr lang="fr-FR" baseline="30000" dirty="0" smtClean="0"/>
              <a:t>e</a:t>
            </a:r>
            <a:r>
              <a:rPr lang="fr-FR" baseline="0" dirty="0" smtClean="0"/>
              <a:t> siècle sur l’ordre de Richelieu, il est laissé à l’abandon et sert alors de carrière…</a:t>
            </a:r>
          </a:p>
          <a:p>
            <a:r>
              <a:rPr lang="fr-FR" baseline="0" dirty="0" smtClean="0"/>
              <a:t>Altitude : 35 m  - magnifique belvédère où l’on découvre tous les alentours…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554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buissonnante, glabre</a:t>
            </a:r>
          </a:p>
          <a:p>
            <a:r>
              <a:rPr lang="fr-FR" dirty="0" smtClean="0"/>
              <a:t>Feuilles caulinaires, linéaires pouvant atteindre 5 cm de long, parfois tridentées</a:t>
            </a:r>
          </a:p>
          <a:p>
            <a:r>
              <a:rPr lang="fr-FR" dirty="0" smtClean="0"/>
              <a:t>1 à 10 capitules en corymbe lâche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11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rampante à 2 sortes de feuilles : celles proche de la souche sont entières mais elles sont de + en + découpées quand on s’éloigne de la souche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549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</a:t>
            </a:r>
            <a:r>
              <a:rPr lang="fr-FR" baseline="0" dirty="0" smtClean="0"/>
              <a:t> grêle –                inflorescence de 2 à 6 fleurs espacées -    </a:t>
            </a:r>
          </a:p>
          <a:p>
            <a:r>
              <a:rPr lang="fr-FR" baseline="0" dirty="0" err="1" smtClean="0"/>
              <a:t>Épichile</a:t>
            </a:r>
            <a:r>
              <a:rPr lang="fr-FR" baseline="0" dirty="0" smtClean="0"/>
              <a:t> pendant à blanc - jaunâtre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338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glabre, à tige flexueuse et rameuse dès la base</a:t>
            </a:r>
          </a:p>
          <a:p>
            <a:r>
              <a:rPr lang="fr-FR" dirty="0" smtClean="0"/>
              <a:t>Fleurs mauves    - silique coriace à 2 articles indéhiscents, l’inférieur comportant 2 cornes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5172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-   Feuilles des tiges fertiles et bractées fortement</a:t>
            </a:r>
            <a:r>
              <a:rPr lang="fr-FR" baseline="0" dirty="0" smtClean="0"/>
              <a:t> dentées   - </a:t>
            </a:r>
          </a:p>
          <a:p>
            <a:r>
              <a:rPr lang="fr-FR" baseline="0" dirty="0" smtClean="0"/>
              <a:t>Glandes du </a:t>
            </a:r>
            <a:r>
              <a:rPr lang="fr-FR" baseline="0" dirty="0" err="1" smtClean="0"/>
              <a:t>cyathium</a:t>
            </a:r>
            <a:r>
              <a:rPr lang="fr-FR" baseline="0" dirty="0" smtClean="0"/>
              <a:t> à cornes courte et arrondies .</a:t>
            </a:r>
          </a:p>
          <a:p>
            <a:r>
              <a:rPr lang="fr-FR" baseline="0" dirty="0" smtClean="0"/>
              <a:t> 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8683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Espèces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relictuelles</a:t>
            </a:r>
            <a:r>
              <a:rPr lang="fr-FR" baseline="0" dirty="0" smtClean="0"/>
              <a:t> liées à des pelouses halophiles naturelles –</a:t>
            </a:r>
          </a:p>
          <a:p>
            <a:r>
              <a:rPr lang="fr-FR" baseline="0" dirty="0" smtClean="0"/>
              <a:t>Feuilles basales présentes mais aciculaires</a:t>
            </a:r>
          </a:p>
          <a:p>
            <a:r>
              <a:rPr lang="fr-FR" baseline="0" dirty="0" smtClean="0"/>
              <a:t>Epillets disposés en épis lâches…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1709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à souche épaisse-    Feuilles</a:t>
            </a:r>
            <a:r>
              <a:rPr lang="fr-FR" baseline="0" dirty="0" smtClean="0"/>
              <a:t> linéaires, épaisses, un peu charnues   -stipules courtes un peu acuminées</a:t>
            </a:r>
          </a:p>
          <a:p>
            <a:r>
              <a:rPr lang="fr-FR" baseline="0" dirty="0" smtClean="0"/>
              <a:t>Fleurs mauves à 10 étamines   - graines toutes ailées-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9406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</a:t>
            </a:r>
            <a:r>
              <a:rPr lang="fr-FR" baseline="0" dirty="0" smtClean="0"/>
              <a:t> vivace à souche ligneuse -  Tige herbacée portant des feuilles soyeuses, argentées sur les 2 faces, à plusieurs nervures</a:t>
            </a:r>
          </a:p>
          <a:p>
            <a:r>
              <a:rPr lang="fr-FR" baseline="0" dirty="0" smtClean="0"/>
              <a:t>Fleurs rosées à corolle 3 fois + grandes que le calice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8109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Forme de petits coussinets pubescents et glanduleux</a:t>
            </a:r>
          </a:p>
          <a:p>
            <a:r>
              <a:rPr lang="fr-FR" dirty="0" smtClean="0"/>
              <a:t>Feuilles </a:t>
            </a:r>
            <a:r>
              <a:rPr lang="fr-FR" dirty="0" err="1" smtClean="0"/>
              <a:t>bipennatiséquées</a:t>
            </a:r>
            <a:r>
              <a:rPr lang="fr-FR" dirty="0" smtClean="0"/>
              <a:t> à rachis nettement lobé    - fleurs disposées en ombelles</a:t>
            </a:r>
          </a:p>
          <a:p>
            <a:r>
              <a:rPr lang="fr-FR" dirty="0" smtClean="0"/>
              <a:t>Endémique du S</a:t>
            </a:r>
            <a:r>
              <a:rPr lang="fr-FR" baseline="0" dirty="0" smtClean="0"/>
              <a:t> de la France et du N-E de l’Espagne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6712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à tige dressée peu rameuse     -rameaux grêles et tomenteux</a:t>
            </a:r>
          </a:p>
          <a:p>
            <a:r>
              <a:rPr lang="fr-FR" dirty="0" smtClean="0"/>
              <a:t>Feuilles étroitement linéaires     -     2 à 6 capitules rarement solitaires, sessiles à l’extrémité des rameaux –fleurs jaunâtres   -      pousse dans les rochers-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805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Circulade</a:t>
            </a:r>
            <a:r>
              <a:rPr lang="fr-FR" dirty="0" smtClean="0"/>
              <a:t> : village dont les rues ont une disposition concentrique autour d’un</a:t>
            </a:r>
            <a:r>
              <a:rPr lang="fr-FR" baseline="0" dirty="0" smtClean="0"/>
              <a:t> château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1900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qui pousse dans les fentes des rochers  (Aude et P.O.)   - plante buissonnante à tiges grêles étalées</a:t>
            </a:r>
          </a:p>
          <a:p>
            <a:r>
              <a:rPr lang="fr-FR" dirty="0" smtClean="0"/>
              <a:t>Petites fleurs blanc-verdâtres en faisceaux axillaires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681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l’Alysson épineux---Sous-arbrisseau en buisson épineux qui forme des coussins dans les rochers calcaires</a:t>
            </a:r>
          </a:p>
          <a:p>
            <a:r>
              <a:rPr lang="fr-FR" dirty="0" smtClean="0"/>
              <a:t>Rameaux vieux qui se transforment en épines ramifiées   -    fleurs blanches odorantes, en grappes courtes  - graines étroitement ailées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3889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bisannuelle, </a:t>
            </a:r>
            <a:r>
              <a:rPr lang="fr-FR" dirty="0" err="1" smtClean="0"/>
              <a:t>blanchâtre,aranéeuse</a:t>
            </a:r>
            <a:r>
              <a:rPr lang="fr-FR" dirty="0" smtClean="0"/>
              <a:t>  - rameaux longuement nus au sommet</a:t>
            </a:r>
            <a:r>
              <a:rPr lang="fr-FR" baseline="0" dirty="0" smtClean="0"/>
              <a:t>   -   feuilles caulinaires, sessiles et décurrentes</a:t>
            </a:r>
          </a:p>
          <a:p>
            <a:r>
              <a:rPr lang="fr-FR" baseline="0" dirty="0" smtClean="0"/>
              <a:t>Involucre hémisphérique aux bractées appliquées    - fleurs purpurines en capitules terminaux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0023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vivace, glabre à bulbe ovale</a:t>
            </a:r>
          </a:p>
          <a:p>
            <a:r>
              <a:rPr lang="fr-FR" dirty="0" smtClean="0"/>
              <a:t>Feuilles étalées,</a:t>
            </a:r>
            <a:r>
              <a:rPr lang="fr-FR" baseline="0" dirty="0" smtClean="0"/>
              <a:t> linéaires et + courtes que la tige et présentes à la floraison  - fruit = capsule ovoïde-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5712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Rocher qui domine la plaine de Narbonne et permet en automne et au printemps d’observer la passage  des oiseaux migrateurs</a:t>
            </a:r>
          </a:p>
          <a:p>
            <a:r>
              <a:rPr lang="fr-FR" dirty="0" smtClean="0"/>
              <a:t>Bon point de vue sur les paysages environnants : Montagne Noire, </a:t>
            </a:r>
            <a:r>
              <a:rPr lang="fr-FR" dirty="0" err="1" smtClean="0"/>
              <a:t>sansouires</a:t>
            </a:r>
            <a:r>
              <a:rPr lang="fr-FR" dirty="0" smtClean="0"/>
              <a:t>, radeaux de Salicornes et</a:t>
            </a:r>
            <a:r>
              <a:rPr lang="fr-FR" baseline="0" dirty="0" smtClean="0"/>
              <a:t> rizières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7383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le </a:t>
            </a:r>
            <a:r>
              <a:rPr lang="fr-FR" dirty="0" err="1" smtClean="0"/>
              <a:t>Camélée</a:t>
            </a:r>
            <a:r>
              <a:rPr lang="fr-FR" dirty="0" smtClean="0"/>
              <a:t> à 3 coques –Sous-arbrisseau dressé et glabre-   feuilles entières, oblongues, coriaces, </a:t>
            </a:r>
            <a:r>
              <a:rPr lang="fr-FR" dirty="0" err="1" smtClean="0"/>
              <a:t>uninevées</a:t>
            </a:r>
            <a:r>
              <a:rPr lang="fr-FR" baseline="0" dirty="0" smtClean="0"/>
              <a:t> et persistantes</a:t>
            </a:r>
          </a:p>
          <a:p>
            <a:r>
              <a:rPr lang="fr-FR" baseline="0" dirty="0" smtClean="0"/>
              <a:t>Fleurs jaunes trimères par 1 – 3 à l’aisselle des feuilles supérieures – Fruit sec à 3 coques contenant chacune 2 graines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7813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très piquante à rameaux inférieurs beaucoup + longs, l’ensemble formant une pyramide</a:t>
            </a:r>
            <a:r>
              <a:rPr lang="fr-FR" baseline="0" dirty="0" smtClean="0"/>
              <a:t>  - fleurs de couleur rose saumoné striées de bleu</a:t>
            </a:r>
          </a:p>
          <a:p>
            <a:r>
              <a:rPr lang="fr-FR" baseline="0" dirty="0" smtClean="0"/>
              <a:t>Toutes les étamines saillantes à filets glabres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4125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à souche ligneuse-   Pas de tige feuillée = feuilles toutes en rosette à la base</a:t>
            </a:r>
          </a:p>
          <a:p>
            <a:r>
              <a:rPr lang="fr-FR" dirty="0" smtClean="0"/>
              <a:t>Plante velue, soyeuse, et blanchâtre    -   feuilles souvent ondulées</a:t>
            </a:r>
            <a:r>
              <a:rPr lang="fr-FR" baseline="0" dirty="0" smtClean="0"/>
              <a:t> à 3 nervures  -   fleur en épi très long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6094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ramifiée dès la base  - Feuilles oblongues, entières</a:t>
            </a:r>
          </a:p>
          <a:p>
            <a:r>
              <a:rPr lang="fr-FR" dirty="0" smtClean="0"/>
              <a:t>Fleurs jaunes en petits capitules devenant </a:t>
            </a:r>
            <a:r>
              <a:rPr lang="fr-FR" dirty="0" err="1" smtClean="0"/>
              <a:t>subsphériques</a:t>
            </a:r>
            <a:r>
              <a:rPr lang="fr-FR" dirty="0" smtClean="0"/>
              <a:t> après la floraison   - fruits arqués, étroits les externes surmontés d’une couronne, les internes de longues paillettes entourées de quelques soies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9926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bisannuelle  - Tige robuste à ailes larges, très épineuses jusqu’au sommet non dépassée par les feuilles</a:t>
            </a:r>
          </a:p>
          <a:p>
            <a:r>
              <a:rPr lang="fr-FR" dirty="0" smtClean="0"/>
              <a:t>Bractées de l’involucre à pointes larges et courtes -  corolle velue et glanduleuse -  plante des terrains incultes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6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Côte sableuse entourée de nombreux étangs saumâtres séparés de la mer par un cordon littoral appelé « lido »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massif était autrefois une île alors qu’il est, aujourd’hui, entouré de sables, de limons et d’étangs plus ou moins atterris.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fleuve Aude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Atax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débouchait autrefois dans un golfe profond, véritable mer intérieure, séparée du large par une série d’îles escarpées. L’une d’elles était la Clape. La plaine narbonnaise a été formée par les alluvions de l’Aude qui avait alors plusieurs bras.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9989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Inflorescence unilatérale à 5-20 fleurs penchées , brièvement </a:t>
            </a:r>
            <a:r>
              <a:rPr lang="fr-FR" dirty="0" err="1" smtClean="0"/>
              <a:t>pedicellées</a:t>
            </a:r>
            <a:r>
              <a:rPr lang="fr-FR" dirty="0" smtClean="0"/>
              <a:t>- feuilles glauques à épiderme médian décollé = bande argentée</a:t>
            </a:r>
          </a:p>
          <a:p>
            <a:r>
              <a:rPr lang="fr-FR" dirty="0" smtClean="0"/>
              <a:t>Pièces du périanthe linéaires, </a:t>
            </a:r>
            <a:r>
              <a:rPr lang="fr-FR" dirty="0" err="1" smtClean="0"/>
              <a:t>lanceolées</a:t>
            </a:r>
            <a:r>
              <a:rPr lang="fr-FR" dirty="0" smtClean="0"/>
              <a:t> d’un rose verdâtre voire</a:t>
            </a:r>
            <a:r>
              <a:rPr lang="fr-FR" baseline="0" dirty="0" smtClean="0"/>
              <a:t> brunâtre</a:t>
            </a:r>
          </a:p>
          <a:p>
            <a:r>
              <a:rPr lang="fr-FR" baseline="0" dirty="0" smtClean="0"/>
              <a:t>Fruit : grosse capsule anguleuse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7495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vivace, robuste,</a:t>
            </a:r>
            <a:r>
              <a:rPr lang="fr-FR" baseline="0" dirty="0" smtClean="0"/>
              <a:t> à grosse souche</a:t>
            </a:r>
          </a:p>
          <a:p>
            <a:r>
              <a:rPr lang="fr-FR" baseline="0" dirty="0" smtClean="0"/>
              <a:t>Tige épaisse, creuse et striée     ---    Feuilles en lanières étroites, filiformes      -    fleurs jaunes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2599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robuste à ligules blanches -   feuilles </a:t>
            </a:r>
            <a:r>
              <a:rPr lang="fr-FR" dirty="0" err="1" smtClean="0"/>
              <a:t>pennatiséquées</a:t>
            </a:r>
            <a:endParaRPr lang="fr-FR" dirty="0" smtClean="0"/>
          </a:p>
          <a:p>
            <a:r>
              <a:rPr lang="fr-FR" dirty="0" smtClean="0"/>
              <a:t> des paillettes entre les fleurs-   Fruits externes</a:t>
            </a:r>
            <a:r>
              <a:rPr lang="fr-FR" baseline="0" dirty="0" smtClean="0"/>
              <a:t> à larges ailes caractéristiques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353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ligneuse à sa base -      Feuilles larges, lancéolées, alternes, à une seule nervure</a:t>
            </a:r>
            <a:r>
              <a:rPr lang="fr-FR" baseline="0" dirty="0" smtClean="0"/>
              <a:t> principale</a:t>
            </a:r>
          </a:p>
          <a:p>
            <a:r>
              <a:rPr lang="fr-FR" baseline="0" dirty="0" smtClean="0"/>
              <a:t>Involucre et involucelle rabattus mais rapidement caduques</a:t>
            </a:r>
            <a:r>
              <a:rPr lang="fr-FR" dirty="0" smtClean="0"/>
              <a:t>      -  Fleurs jaunes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6015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à racine grêle -  tige dressées    - feuilles radicales </a:t>
            </a:r>
            <a:r>
              <a:rPr lang="fr-FR" dirty="0" err="1" smtClean="0"/>
              <a:t>obovales</a:t>
            </a:r>
            <a:r>
              <a:rPr lang="fr-FR" dirty="0" smtClean="0"/>
              <a:t> mais</a:t>
            </a:r>
            <a:r>
              <a:rPr lang="fr-FR" baseline="0" dirty="0" smtClean="0"/>
              <a:t> feuilles caulinaires </a:t>
            </a:r>
            <a:r>
              <a:rPr lang="fr-FR" baseline="0" dirty="0" err="1" smtClean="0"/>
              <a:t>pennatiséquées</a:t>
            </a:r>
            <a:endParaRPr lang="fr-FR" baseline="0" dirty="0" smtClean="0"/>
          </a:p>
          <a:p>
            <a:r>
              <a:rPr lang="fr-FR" baseline="0" dirty="0" smtClean="0"/>
              <a:t>Fleurs à disposition unilatérale  - corolle à éperon petit réduit à une bosse – fruit surmonté d’une aigrette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8936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à souche ligneuse, hérissée de poils étoilés-    tige très rameuse  -    pédoncule +  long que</a:t>
            </a:r>
            <a:r>
              <a:rPr lang="fr-FR" baseline="0" dirty="0" smtClean="0"/>
              <a:t> les feuilles</a:t>
            </a:r>
          </a:p>
          <a:p>
            <a:r>
              <a:rPr lang="fr-FR" baseline="0" dirty="0" smtClean="0"/>
              <a:t>Fleurs pédicellées en panicule lâche et étalée    - corolle beaucoup + longue que le calice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2064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le 3</a:t>
            </a:r>
            <a:r>
              <a:rPr lang="fr-FR" baseline="30000" dirty="0" smtClean="0"/>
              <a:t>e</a:t>
            </a:r>
            <a:r>
              <a:rPr lang="fr-FR" dirty="0" smtClean="0"/>
              <a:t> liseron rencontré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9789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vivace, velue, laineuse à souche ligneuse très rameuse  -   petites feuilles soyeuses, argentées, linéaires, les</a:t>
            </a:r>
            <a:r>
              <a:rPr lang="fr-FR" baseline="0" dirty="0" smtClean="0"/>
              <a:t> caulinaires sessiles</a:t>
            </a:r>
          </a:p>
          <a:p>
            <a:r>
              <a:rPr lang="fr-FR" baseline="0" dirty="0" smtClean="0"/>
              <a:t>Fleurs roses </a:t>
            </a:r>
            <a:r>
              <a:rPr lang="fr-FR" baseline="0" dirty="0" err="1" smtClean="0"/>
              <a:t>subsessiles</a:t>
            </a:r>
            <a:r>
              <a:rPr lang="fr-FR" baseline="0" dirty="0" smtClean="0"/>
              <a:t> involucrées au sommet des tiges longuement nues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3878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Herbe à tige dressée,</a:t>
            </a:r>
            <a:r>
              <a:rPr lang="fr-FR" baseline="0" dirty="0" smtClean="0"/>
              <a:t> raide      -     plante des rochers ensoleillé  - feuilles glauques, filiformes et enroulées</a:t>
            </a:r>
          </a:p>
          <a:p>
            <a:r>
              <a:rPr lang="fr-FR" baseline="0" dirty="0" smtClean="0"/>
              <a:t>Glumelle inférieure à arête longue et tordue en dessous du genou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234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velue et glanduleuse – </a:t>
            </a:r>
          </a:p>
          <a:p>
            <a:r>
              <a:rPr lang="fr-FR" dirty="0" smtClean="0"/>
              <a:t>Fleurs blanches –rosées parfois tachées de pourpre – inflorescence en grappes unilatérales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545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Crétacé : Albien : calcaires</a:t>
            </a:r>
          </a:p>
          <a:p>
            <a:r>
              <a:rPr lang="fr-FR" dirty="0" smtClean="0"/>
              <a:t>                Aptien : grès roux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9712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Arbrisseau épineux et très rameux   - tiges garnies de nombreuses épines latérales     - Feuilles toutes simples </a:t>
            </a:r>
          </a:p>
          <a:p>
            <a:r>
              <a:rPr lang="fr-FR" dirty="0" smtClean="0"/>
              <a:t>Fleurs latérales, en faisceaux sur les anciens rameaux   - gousse linéaire, oblongue à 3 – 7 graines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853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à racine grêle    - tiges ascendantes, rameuses dès la base    - rameaux très peu </a:t>
            </a:r>
            <a:r>
              <a:rPr lang="fr-FR" dirty="0" err="1" smtClean="0"/>
              <a:t>feuiilés</a:t>
            </a:r>
            <a:r>
              <a:rPr lang="fr-FR" dirty="0" smtClean="0"/>
              <a:t> = presque toutes les feuilles basilaires</a:t>
            </a:r>
          </a:p>
          <a:p>
            <a:r>
              <a:rPr lang="fr-FR" dirty="0" smtClean="0"/>
              <a:t>Bractées de l’involucre garnies de cils raides étalés –       petits capitules de fleurs jaunes solitaires et terminaux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6229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Arbuste au port buissonnant qui pousse très rapidement après le passage du feu = racines profondes</a:t>
            </a:r>
          </a:p>
          <a:p>
            <a:r>
              <a:rPr lang="fr-FR" dirty="0" smtClean="0"/>
              <a:t>Feuilles coriaces, persistantes,</a:t>
            </a:r>
            <a:r>
              <a:rPr lang="fr-FR" baseline="0" dirty="0" smtClean="0"/>
              <a:t> dentées, épineuses , courtement pétiolées</a:t>
            </a:r>
          </a:p>
          <a:p>
            <a:r>
              <a:rPr lang="fr-FR" baseline="0" dirty="0" smtClean="0"/>
              <a:t>Cupule des glands couverte d’écailles aiguës et redressées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1557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bisannuelle tomenteuse et rameuse au sommet</a:t>
            </a:r>
          </a:p>
          <a:p>
            <a:r>
              <a:rPr lang="fr-FR" dirty="0" smtClean="0"/>
              <a:t>Feuilles vertes maculées de blanc au dessus mais blanches tomenteuses en dessous –           </a:t>
            </a:r>
            <a:r>
              <a:rPr lang="fr-FR" dirty="0" err="1" smtClean="0"/>
              <a:t>pennatipartites</a:t>
            </a:r>
            <a:r>
              <a:rPr lang="fr-FR" dirty="0" smtClean="0"/>
              <a:t>  à segments épineux </a:t>
            </a:r>
          </a:p>
          <a:p>
            <a:r>
              <a:rPr lang="fr-FR" dirty="0" smtClean="0"/>
              <a:t>Fleurs purpurines, les externes rayonnantes</a:t>
            </a:r>
            <a:r>
              <a:rPr lang="fr-FR" baseline="0" dirty="0" smtClean="0"/>
              <a:t> – akènes surmontés d’une aigrette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2112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herbacée des pelouses sèches    - Feuilles </a:t>
            </a:r>
            <a:r>
              <a:rPr lang="fr-FR" dirty="0" err="1" smtClean="0"/>
              <a:t>imparipénnées</a:t>
            </a:r>
            <a:r>
              <a:rPr lang="fr-FR" dirty="0" smtClean="0"/>
              <a:t> formées de nombreuses folioles</a:t>
            </a:r>
          </a:p>
          <a:p>
            <a:r>
              <a:rPr lang="fr-FR" dirty="0" smtClean="0"/>
              <a:t>Inflorescence en épi terminal, court, ovoïde , et globuleux   -  fruit couvert de verrues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87415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formant de petits coussins sur les crêtes rocailleuses</a:t>
            </a:r>
          </a:p>
          <a:p>
            <a:r>
              <a:rPr lang="fr-FR" dirty="0" smtClean="0"/>
              <a:t>Forme</a:t>
            </a:r>
            <a:r>
              <a:rPr lang="fr-FR" baseline="0" dirty="0" smtClean="0"/>
              <a:t> des rejets stériles à entre-nœuds allongés    - pétales glabres à limbe légèrement denté   - pièces du calicule brusquement rétrécies au sommet et terminées par </a:t>
            </a:r>
            <a:r>
              <a:rPr lang="fr-FR" baseline="0" smtClean="0"/>
              <a:t>une pointe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2723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ligneuse, blanchâtre, à rameaux retombants   </a:t>
            </a:r>
            <a:r>
              <a:rPr lang="fr-FR" baseline="0" dirty="0" smtClean="0"/>
              <a:t> - peut atteindre 1 m de hauteur</a:t>
            </a:r>
          </a:p>
          <a:p>
            <a:r>
              <a:rPr lang="fr-FR" baseline="0" dirty="0" smtClean="0"/>
              <a:t>Feuilles à limbe pentagonal, vert au dessus mais grisâtre en dessous   - pétales roses tachés de violet sombre à l’onglet- calicule à 3 pièces à divisions soudées à la base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3681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Propriété du Conservatoire du littoral</a:t>
            </a:r>
          </a:p>
          <a:p>
            <a:r>
              <a:rPr lang="fr-FR" dirty="0" smtClean="0"/>
              <a:t>La ville de Gruissan en est le  gestionnaire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1272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à souche ligneuse -    grandes fleurs bleues en corymbe lâche    - sépales en alène scarieux aux bords</a:t>
            </a:r>
          </a:p>
          <a:p>
            <a:r>
              <a:rPr lang="fr-FR" dirty="0" smtClean="0"/>
              <a:t>Stigmates filiformes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3307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Plane vivace, glabre   - Fleur en épi long et lâche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Labelle </a:t>
            </a:r>
            <a:r>
              <a:rPr lang="fr-FR" dirty="0" err="1" smtClean="0"/>
              <a:t>suborbiculaire</a:t>
            </a:r>
            <a:r>
              <a:rPr lang="fr-FR" dirty="0" smtClean="0"/>
              <a:t> brun, pourpre, velouté marqué d’une tache </a:t>
            </a:r>
            <a:r>
              <a:rPr lang="fr-FR" baseline="0" dirty="0" smtClean="0"/>
              <a:t>   -Appendice du label recourbé en dessous</a:t>
            </a:r>
          </a:p>
          <a:p>
            <a:r>
              <a:rPr lang="fr-FR" dirty="0" smtClean="0"/>
              <a:t>répandu dans </a:t>
            </a:r>
            <a:r>
              <a:rPr lang="fr-FR" dirty="0" err="1" smtClean="0"/>
              <a:t>tte</a:t>
            </a:r>
            <a:r>
              <a:rPr lang="fr-FR" dirty="0" smtClean="0"/>
              <a:t> la France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051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Climat méditerranéen : hiver doux mais été sec</a:t>
            </a:r>
          </a:p>
          <a:p>
            <a:r>
              <a:rPr lang="fr-FR" dirty="0" smtClean="0"/>
              <a:t>En moyenne : 300 jours d’ensoleillement par an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9518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Sous-arbrisseau qui peut atteindre 1 m de hauteur  - glabre, et très rameux  (rameaux grêles)</a:t>
            </a:r>
          </a:p>
          <a:p>
            <a:r>
              <a:rPr lang="fr-FR" dirty="0" smtClean="0"/>
              <a:t>Fleurs </a:t>
            </a:r>
            <a:r>
              <a:rPr lang="fr-FR" dirty="0" err="1" smtClean="0"/>
              <a:t>dioîques</a:t>
            </a:r>
            <a:r>
              <a:rPr lang="fr-FR" dirty="0" smtClean="0"/>
              <a:t>, les mâles réunies en faisceaux,</a:t>
            </a:r>
            <a:r>
              <a:rPr lang="fr-FR" baseline="0" dirty="0" smtClean="0"/>
              <a:t> les femelles solitaires et sessiles -  fleurs trimères</a:t>
            </a:r>
          </a:p>
          <a:p>
            <a:r>
              <a:rPr lang="fr-FR" baseline="0" dirty="0" smtClean="0"/>
              <a:t>Fruit = drupe rouge de la taille d’un pois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42863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à tige creuse souvent rameuse    - feuilles semi-cylindriques </a:t>
            </a:r>
          </a:p>
          <a:p>
            <a:r>
              <a:rPr lang="fr-FR" dirty="0" smtClean="0"/>
              <a:t> Fleurs</a:t>
            </a:r>
            <a:r>
              <a:rPr lang="fr-FR" baseline="0" dirty="0" smtClean="0"/>
              <a:t> blanches en grappes lâches ,  à stries brunes   - fruit = capsules </a:t>
            </a:r>
            <a:r>
              <a:rPr lang="fr-FR" baseline="0" dirty="0" err="1" smtClean="0"/>
              <a:t>subglobuleuses</a:t>
            </a:r>
            <a:r>
              <a:rPr lang="fr-FR" baseline="0" dirty="0" smtClean="0"/>
              <a:t> 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3254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Appelé « olivier de Bohème »   - arbre souvent épineux   - feuilles courtement pétiolées vertes grisâtres en</a:t>
            </a:r>
            <a:r>
              <a:rPr lang="fr-FR" baseline="0" dirty="0" smtClean="0"/>
              <a:t> dessus mais blanches-argentées et écailleuses en dessous</a:t>
            </a:r>
          </a:p>
          <a:p>
            <a:r>
              <a:rPr lang="fr-FR" baseline="0" dirty="0" smtClean="0"/>
              <a:t>Fleurs jaunes, odorantes en petits faisceaux axillaires  - périanthe   en cloche à 4 lobes triangulaires</a:t>
            </a:r>
          </a:p>
          <a:p>
            <a:r>
              <a:rPr lang="fr-FR" baseline="0" dirty="0" smtClean="0"/>
              <a:t>Fruit ovale à </a:t>
            </a:r>
            <a:r>
              <a:rPr lang="fr-FR" baseline="0" smtClean="0"/>
              <a:t>saveur douçâtre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69534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</a:t>
            </a:r>
            <a:r>
              <a:rPr lang="fr-FR" baseline="0" dirty="0" smtClean="0"/>
              <a:t> à feuilles adultes spatulées et trinervées  -   pas de rameaux stériles –</a:t>
            </a:r>
          </a:p>
          <a:p>
            <a:r>
              <a:rPr lang="fr-FR" baseline="0" dirty="0" smtClean="0"/>
              <a:t>Epis souvent orienté horizontalement portant des épillets  densément imbriqués sur 2 rangs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89906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 spatulées – inflorescence pyramidale – </a:t>
            </a:r>
          </a:p>
          <a:p>
            <a:r>
              <a:rPr lang="fr-FR" dirty="0" smtClean="0"/>
              <a:t>Épis stériles peu nombreux      - épis florifères obliques et peu denses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0655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charnue , vivace, formant des coussinets   - feuille en gouttières</a:t>
            </a:r>
          </a:p>
          <a:p>
            <a:r>
              <a:rPr lang="fr-FR" dirty="0" smtClean="0"/>
              <a:t>Fleurs en épi cylindrique de 3 à 15 cm</a:t>
            </a:r>
          </a:p>
          <a:p>
            <a:r>
              <a:rPr lang="fr-FR" dirty="0" smtClean="0"/>
              <a:t>Pousse dans les régions inondables en bordure des étangs littoraux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7507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Petite graminée discrète des sables limoneux salés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14145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 hastées, triangulaires, à limbe</a:t>
            </a:r>
            <a:r>
              <a:rPr lang="fr-FR" baseline="0" dirty="0" smtClean="0"/>
              <a:t> tronqué à la base</a:t>
            </a:r>
          </a:p>
          <a:p>
            <a:r>
              <a:rPr lang="fr-FR" baseline="0" dirty="0" smtClean="0"/>
              <a:t>Tige cannelée verte séparées par des côtes saillantes rougeâtres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11380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à racines épaisses et profondes   -             tige robuste, sillonnées</a:t>
            </a:r>
            <a:r>
              <a:rPr lang="fr-FR" baseline="0" dirty="0" smtClean="0"/>
              <a:t> à nombreux rameaux étalés en corymbe</a:t>
            </a:r>
          </a:p>
          <a:p>
            <a:r>
              <a:rPr lang="fr-FR" baseline="0" dirty="0" smtClean="0"/>
              <a:t>Feuilles charnues </a:t>
            </a:r>
            <a:r>
              <a:rPr lang="fr-FR" baseline="0" dirty="0" err="1" smtClean="0"/>
              <a:t>bipennatiséquées</a:t>
            </a:r>
            <a:r>
              <a:rPr lang="fr-FR" baseline="0" dirty="0" smtClean="0"/>
              <a:t> à lobes épineux    -  ombelle à 5 – 8 rayons inégaux -  fleurs blanches rayonnantes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90761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Plate bisannuelle qui ne fleurit que la 2</a:t>
            </a:r>
            <a:r>
              <a:rPr lang="fr-FR" baseline="30000" dirty="0" smtClean="0"/>
              <a:t>e</a:t>
            </a:r>
            <a:r>
              <a:rPr lang="fr-FR" dirty="0" smtClean="0"/>
              <a:t> année – rosette de feuilles appliquées au</a:t>
            </a:r>
            <a:r>
              <a:rPr lang="fr-FR" baseline="0" dirty="0" smtClean="0"/>
              <a:t> sol-</a:t>
            </a:r>
          </a:p>
          <a:p>
            <a:r>
              <a:rPr lang="fr-FR" baseline="0" dirty="0" smtClean="0"/>
              <a:t>Grappe de fleurs odorantes, violettes  - siliques à graines ailées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239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la fin du Moyen Age, un déboisement intensif permit de dégager des espaces pour planter des vignobles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74595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Plane annuelle qui a</a:t>
            </a:r>
            <a:r>
              <a:rPr lang="fr-FR" baseline="0" dirty="0" smtClean="0"/>
              <a:t> tendance à s’étaler quand le milieu est ouvert </a:t>
            </a:r>
          </a:p>
          <a:p>
            <a:r>
              <a:rPr lang="fr-FR" baseline="0" dirty="0" smtClean="0"/>
              <a:t>Gousse glabre, parfois inerme, à 3 – 6 tours de spires serrés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7292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charnue-    Feuilles linéaires –     stipules membraneuses soudées à, leur base  </a:t>
            </a:r>
          </a:p>
          <a:p>
            <a:r>
              <a:rPr lang="fr-FR" dirty="0" smtClean="0"/>
              <a:t>Inflorescence une seule fois bipare  - pétales bicolores + petits que les sépales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83951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Plante basse, en touffe, vivace par un bulbe – feuilles toutes basales, charnues</a:t>
            </a:r>
          </a:p>
          <a:p>
            <a:r>
              <a:rPr lang="fr-FR" dirty="0" smtClean="0"/>
              <a:t> - inflorescence en grappe étroite</a:t>
            </a:r>
          </a:p>
          <a:p>
            <a:r>
              <a:rPr lang="fr-FR" dirty="0" smtClean="0"/>
              <a:t> - Fruit obtus à la base, écarté du rachis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36923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</a:t>
            </a:r>
            <a:r>
              <a:rPr lang="fr-FR" baseline="0" dirty="0" smtClean="0"/>
              <a:t> vivace formant des colonies denses pouvant dépasser 1 m de diamètre</a:t>
            </a:r>
          </a:p>
          <a:p>
            <a:r>
              <a:rPr lang="fr-FR" baseline="0" dirty="0" smtClean="0"/>
              <a:t>Tiges souterraines ligneuses émettant des rameaux -  feuilles à ponctuations bien visibles _</a:t>
            </a:r>
          </a:p>
          <a:p>
            <a:r>
              <a:rPr lang="fr-FR" baseline="0" dirty="0" smtClean="0"/>
              <a:t>Réceptacle contenant des écailles argentées entre les feuilles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939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Plane annuelle à racine grêle  -  fleurs nombreuses en cyme dense  </a:t>
            </a:r>
          </a:p>
          <a:p>
            <a:r>
              <a:rPr lang="fr-FR" dirty="0" smtClean="0"/>
              <a:t>Sépales verts </a:t>
            </a:r>
            <a:r>
              <a:rPr lang="fr-FR" dirty="0" err="1" smtClean="0"/>
              <a:t>mucronés</a:t>
            </a:r>
            <a:r>
              <a:rPr lang="fr-FR" dirty="0" smtClean="0"/>
              <a:t>   - pétales blancs -5 étamines -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26551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Nous sommes au bord de l’étang de l’</a:t>
            </a:r>
            <a:r>
              <a:rPr lang="fr-FR" dirty="0" err="1" smtClean="0"/>
              <a:t>Ayrolles</a:t>
            </a:r>
            <a:r>
              <a:rPr lang="fr-FR" dirty="0" smtClean="0"/>
              <a:t> en train de repérer des plantes aquatiques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87467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marine qui forme</a:t>
            </a:r>
            <a:r>
              <a:rPr lang="fr-FR" baseline="0" dirty="0" smtClean="0"/>
              <a:t> des herbiers denses – </a:t>
            </a:r>
          </a:p>
          <a:p>
            <a:r>
              <a:rPr lang="fr-FR" baseline="0" dirty="0" smtClean="0"/>
              <a:t>Ses nombreuses ramifications produisent des pousses florifères terminales</a:t>
            </a:r>
          </a:p>
          <a:p>
            <a:r>
              <a:rPr lang="fr-FR" baseline="0" dirty="0" smtClean="0"/>
              <a:t>Longues tiges rubanées larges de 3-8 </a:t>
            </a:r>
            <a:r>
              <a:rPr lang="fr-FR" baseline="0" dirty="0" err="1" smtClean="0"/>
              <a:t>mm.</a:t>
            </a:r>
            <a:r>
              <a:rPr lang="fr-FR" baseline="0" dirty="0" smtClean="0"/>
              <a:t> à extrémité arrondies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0210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Synonyme : Z. nana     -   pousses florifères sur de courts rameaux latéraux, généralement simples</a:t>
            </a:r>
          </a:p>
          <a:p>
            <a:r>
              <a:rPr lang="fr-FR" dirty="0" smtClean="0"/>
              <a:t>Feuilles moins larges : 1 à 4 </a:t>
            </a:r>
            <a:r>
              <a:rPr lang="fr-FR" dirty="0" err="1" smtClean="0"/>
              <a:t>mm.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46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Petit village de cabanes de pêcheurs aux abord de l’étang</a:t>
            </a:r>
          </a:p>
          <a:p>
            <a:r>
              <a:rPr lang="fr-FR" dirty="0" smtClean="0"/>
              <a:t>Ici la nature est restée sauvage : pas </a:t>
            </a:r>
            <a:r>
              <a:rPr lang="fr-FR" smtClean="0"/>
              <a:t>de tourisme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97503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de feuilles basales, les caulinaires réduites à des écailles rousses = limbe avorté</a:t>
            </a:r>
          </a:p>
          <a:p>
            <a:r>
              <a:rPr lang="fr-FR" dirty="0" smtClean="0"/>
              <a:t>Épillets disposés en corymbes denses – petites corolles fugaces et roses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877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 y a même une station viticole expérimentale de l’INRA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21954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Inflorescence une ou 2 fois dichotome       - stipule membraneuse large à la base et débordant du nœud</a:t>
            </a:r>
          </a:p>
          <a:p>
            <a:r>
              <a:rPr lang="fr-FR" dirty="0" smtClean="0"/>
              <a:t>Sépales  herbacés, aigus   - graines noires métalliques non ailées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132991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 de 5 à 30 cm  -    pousse dans les terrains salés du littoral méditerranéen : Provence  - Languedoc</a:t>
            </a:r>
          </a:p>
          <a:p>
            <a:r>
              <a:rPr lang="fr-FR" dirty="0" smtClean="0"/>
              <a:t>  Feuilles filiformes enroulées</a:t>
            </a:r>
          </a:p>
          <a:p>
            <a:r>
              <a:rPr lang="fr-FR" dirty="0" smtClean="0"/>
              <a:t>Panicule plusieurs fois dichotome    -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79253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Rameaux épaissis sous les épillets   - fleurs beaucoup + longues que les glumes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58486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vivace, à souche épaisse et rampante</a:t>
            </a:r>
            <a:r>
              <a:rPr lang="fr-FR" baseline="0" dirty="0" smtClean="0"/>
              <a:t>  -    inflorescence en épi ovoïde oblong  - 3 à 8 épillets ovales </a:t>
            </a:r>
          </a:p>
          <a:p>
            <a:r>
              <a:rPr lang="fr-FR" baseline="0" dirty="0" smtClean="0"/>
              <a:t>Bractée inférieure à arête fine, foliacée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98091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l’Astragale de Narbonne</a:t>
            </a:r>
          </a:p>
          <a:p>
            <a:r>
              <a:rPr lang="fr-FR" dirty="0" smtClean="0"/>
              <a:t>    - plante robuste allant de 30 cm à 1 m de haut</a:t>
            </a:r>
          </a:p>
          <a:p>
            <a:r>
              <a:rPr lang="fr-FR" dirty="0" smtClean="0"/>
              <a:t>Pousse dans des coteaux secs et arides souvent associée à des boisements de Pin d’Alep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108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1929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Pousse là au </a:t>
            </a:r>
            <a:r>
              <a:rPr lang="fr-FR" dirty="0" err="1" smtClean="0"/>
              <a:t>Pech</a:t>
            </a:r>
            <a:r>
              <a:rPr lang="fr-FR" dirty="0" smtClean="0"/>
              <a:t> </a:t>
            </a:r>
            <a:r>
              <a:rPr lang="fr-FR" dirty="0" err="1" smtClean="0"/>
              <a:t>Punchat</a:t>
            </a:r>
            <a:r>
              <a:rPr lang="fr-FR" dirty="0" smtClean="0"/>
              <a:t> sur la commune de Nissan-les-Ensérune (34)</a:t>
            </a:r>
          </a:p>
          <a:p>
            <a:r>
              <a:rPr lang="fr-FR" dirty="0" smtClean="0"/>
              <a:t>Feuille à 12 – 20 paires de folioles à face sup. glabre     - inflorescence</a:t>
            </a:r>
            <a:r>
              <a:rPr lang="fr-FR" baseline="0" dirty="0" smtClean="0"/>
              <a:t> en  grappes denses, globuleuses, sessiles à nombreuses fleurs jaunes</a:t>
            </a:r>
          </a:p>
          <a:p>
            <a:r>
              <a:rPr lang="fr-FR" baseline="0" dirty="0" smtClean="0"/>
              <a:t>Ouest du bassin méditerranéen, péninsule ibérique et Maghreb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66637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O. </a:t>
            </a:r>
            <a:r>
              <a:rPr lang="fr-FR" dirty="0" err="1" smtClean="0"/>
              <a:t>Apifera</a:t>
            </a:r>
            <a:r>
              <a:rPr lang="fr-FR" dirty="0" smtClean="0"/>
              <a:t> : tépales externes </a:t>
            </a:r>
          </a:p>
          <a:p>
            <a:r>
              <a:rPr lang="fr-FR" baseline="0" dirty="0" err="1" smtClean="0"/>
              <a:t>O.scolopax</a:t>
            </a:r>
            <a:r>
              <a:rPr lang="fr-FR" baseline="0" dirty="0" smtClean="0"/>
              <a:t> : « Ophrys bécasse » sépales larges et arrondis marqués de </a:t>
            </a:r>
            <a:r>
              <a:rPr lang="fr-FR" baseline="0" smtClean="0"/>
              <a:t>lignes vertes </a:t>
            </a:r>
            <a:r>
              <a:rPr lang="fr-FR" baseline="0" dirty="0" smtClean="0"/>
              <a:t>–</a:t>
            </a:r>
            <a:r>
              <a:rPr lang="fr-FR" baseline="0" smtClean="0"/>
              <a:t>pétales triangulaires</a:t>
            </a:r>
          </a:p>
          <a:p>
            <a:r>
              <a:rPr lang="fr-FR" baseline="0" dirty="0" smtClean="0"/>
              <a:t>  -  labelle tripartite  - ses  2 lobes latéraux sont incurvés en forme de corne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62344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</a:t>
            </a:r>
            <a:r>
              <a:rPr lang="fr-FR" baseline="0" dirty="0" smtClean="0"/>
              <a:t>couchée et velue  -     feuille à 5 – 8 paires de folioles    - </a:t>
            </a:r>
          </a:p>
          <a:p>
            <a:r>
              <a:rPr lang="fr-FR" baseline="0" dirty="0" smtClean="0"/>
              <a:t>Fleurs roses en grappes courtes  - gousse à 2 – 4 articles hérissés d’aiguillons crochus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02376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</a:t>
            </a:r>
            <a:r>
              <a:rPr lang="fr-FR" baseline="0" dirty="0" smtClean="0"/>
              <a:t> </a:t>
            </a:r>
            <a:r>
              <a:rPr lang="fr-FR" dirty="0" err="1" smtClean="0"/>
              <a:t>rhizomateuse</a:t>
            </a:r>
            <a:r>
              <a:rPr lang="fr-FR" dirty="0" smtClean="0"/>
              <a:t>   -    Feuilles en glaive     - périanthe court à divisions</a:t>
            </a:r>
            <a:r>
              <a:rPr lang="fr-FR" baseline="0" dirty="0" smtClean="0"/>
              <a:t> externes non barbues</a:t>
            </a:r>
          </a:p>
          <a:p>
            <a:r>
              <a:rPr lang="fr-FR" baseline="0" dirty="0" smtClean="0"/>
              <a:t>Prairies humides maritimes</a:t>
            </a:r>
          </a:p>
          <a:p>
            <a:r>
              <a:rPr lang="fr-FR" baseline="0" dirty="0" smtClean="0"/>
              <a:t>Provence, Languedoc, Roussillon, Charente 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09236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Grandes fleurs rose vif, odorantes en grappes lâches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0FCCE-54B3-064C-8633-AC96D44C53B2}" type="slidenum">
              <a:rPr lang="fr-FR" smtClean="0"/>
              <a:t>113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606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B77D-F228-2544-94E7-B6D5491683F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19F8-14DC-774C-8F87-51BC12A9E0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55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B77D-F228-2544-94E7-B6D5491683F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19F8-14DC-774C-8F87-51BC12A9E0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B77D-F228-2544-94E7-B6D5491683F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19F8-14DC-774C-8F87-51BC12A9E0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96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B77D-F228-2544-94E7-B6D5491683F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19F8-14DC-774C-8F87-51BC12A9E0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01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B77D-F228-2544-94E7-B6D5491683F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19F8-14DC-774C-8F87-51BC12A9E0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74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B77D-F228-2544-94E7-B6D5491683F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19F8-14DC-774C-8F87-51BC12A9E0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87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B77D-F228-2544-94E7-B6D5491683F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19F8-14DC-774C-8F87-51BC12A9E0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63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B77D-F228-2544-94E7-B6D5491683F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19F8-14DC-774C-8F87-51BC12A9E0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84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B77D-F228-2544-94E7-B6D5491683F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19F8-14DC-774C-8F87-51BC12A9E0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16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B77D-F228-2544-94E7-B6D5491683F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19F8-14DC-774C-8F87-51BC12A9E0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505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B77D-F228-2544-94E7-B6D5491683F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19F8-14DC-774C-8F87-51BC12A9E0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82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7B77D-F228-2544-94E7-B6D5491683F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C19F8-14DC-774C-8F87-51BC12A9E0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41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7" Type="http://schemas.openxmlformats.org/officeDocument/2006/relationships/image" Target="../media/image25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9.jpg"/><Relationship Id="rId4" Type="http://schemas.openxmlformats.org/officeDocument/2006/relationships/image" Target="../media/image268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2.png"/><Relationship Id="rId4" Type="http://schemas.openxmlformats.org/officeDocument/2006/relationships/image" Target="../media/image271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7.jpg"/><Relationship Id="rId4" Type="http://schemas.openxmlformats.org/officeDocument/2006/relationships/image" Target="../media/image276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g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g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g"/><Relationship Id="rId4" Type="http://schemas.openxmlformats.org/officeDocument/2006/relationships/image" Target="../media/image14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jp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le St Martin-DSC0413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325964" y="-272238"/>
            <a:ext cx="12469964" cy="7381624"/>
          </a:xfrm>
        </p:spPr>
      </p:pic>
      <p:sp>
        <p:nvSpPr>
          <p:cNvPr id="5" name="ZoneTexte 4"/>
          <p:cNvSpPr txBox="1"/>
          <p:nvPr/>
        </p:nvSpPr>
        <p:spPr>
          <a:xfrm>
            <a:off x="457200" y="4198595"/>
            <a:ext cx="7533602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Arial Black"/>
                <a:cs typeface="Arial Black"/>
              </a:rPr>
              <a:t>Mini-session dans l’Aude :</a:t>
            </a:r>
          </a:p>
          <a:p>
            <a:r>
              <a:rPr lang="fr-FR" sz="3200" b="1" dirty="0" smtClean="0">
                <a:latin typeface="Arial Black"/>
                <a:cs typeface="Arial Black"/>
              </a:rPr>
              <a:t> les 18, 19 et 20 Mai 2018</a:t>
            </a:r>
            <a:endParaRPr lang="fr-FR" sz="3200" b="1" dirty="0">
              <a:latin typeface="Arial Black"/>
              <a:cs typeface="Arial Black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05464" y="546876"/>
            <a:ext cx="4427575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Arial Black"/>
                <a:cs typeface="Arial Black"/>
              </a:rPr>
              <a:t>Le massif de la Clape</a:t>
            </a:r>
          </a:p>
          <a:p>
            <a:r>
              <a:rPr lang="fr-FR" sz="2800" b="1" dirty="0" smtClean="0">
                <a:latin typeface="Arial Black"/>
                <a:cs typeface="Arial Black"/>
              </a:rPr>
              <a:t> et son littoral</a:t>
            </a:r>
            <a:endParaRPr lang="fr-FR" sz="2800" b="1" dirty="0">
              <a:latin typeface="Arial Black"/>
              <a:cs typeface="Arial Black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21612" y="6050917"/>
            <a:ext cx="315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( Liliane &amp; Didier Roubaudi)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 descr="Logo Linnéen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867" y="5275813"/>
            <a:ext cx="1612124" cy="161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18-11-24 à 10.45.31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09" r="-9809"/>
          <a:stretch>
            <a:fillRect/>
          </a:stretch>
        </p:blipFill>
        <p:spPr>
          <a:xfrm>
            <a:off x="-1112738" y="-617440"/>
            <a:ext cx="12221367" cy="7613360"/>
          </a:xfrm>
        </p:spPr>
      </p:pic>
      <p:sp>
        <p:nvSpPr>
          <p:cNvPr id="5" name="ZoneTexte 4"/>
          <p:cNvSpPr txBox="1"/>
          <p:nvPr/>
        </p:nvSpPr>
        <p:spPr>
          <a:xfrm>
            <a:off x="1499378" y="274638"/>
            <a:ext cx="7187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Nombreux domaines vinicoles implantés dans le massif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90248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Zostera noltei-IMGP005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9" r="-558"/>
          <a:stretch/>
        </p:blipFill>
        <p:spPr>
          <a:xfrm>
            <a:off x="-264596" y="0"/>
            <a:ext cx="7751338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2418" y="274638"/>
            <a:ext cx="2211582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2000" b="1" i="1" dirty="0" err="1" smtClean="0"/>
              <a:t>Zostera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noltei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Zosteraceae</a:t>
            </a:r>
            <a:r>
              <a:rPr lang="fr-FR" sz="2000" b="1" dirty="0" smtClean="0"/>
              <a:t>)</a:t>
            </a:r>
            <a:endParaRPr lang="fr-FR" sz="2000" b="1" i="1" dirty="0"/>
          </a:p>
        </p:txBody>
      </p:sp>
    </p:spTree>
    <p:extLst>
      <p:ext uri="{BB962C8B-B14F-4D97-AF65-F5344CB8AC3E}">
        <p14:creationId xmlns:p14="http://schemas.microsoft.com/office/powerpoint/2010/main" val="31804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Nouvelle station : les Cabanes de l’Ayrolle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3" name="Espace réservé du contenu 2" descr="Capture d’écran 2019-04-05 à 13.19.17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94" b="-3294"/>
          <a:stretch>
            <a:fillRect/>
          </a:stretch>
        </p:blipFill>
        <p:spPr>
          <a:xfrm>
            <a:off x="-202485" y="737253"/>
            <a:ext cx="11099705" cy="6407416"/>
          </a:xfrm>
        </p:spPr>
      </p:pic>
    </p:spTree>
    <p:extLst>
      <p:ext uri="{BB962C8B-B14F-4D97-AF65-F5344CB8AC3E}">
        <p14:creationId xmlns:p14="http://schemas.microsoft.com/office/powerpoint/2010/main" val="37813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Nous retrouvons une 2e station de </a:t>
            </a:r>
            <a:r>
              <a:rPr lang="fr-FR" sz="2000" b="1" i="1" dirty="0" err="1" smtClean="0"/>
              <a:t>Myriolimon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diffusum</a:t>
            </a:r>
            <a:endParaRPr lang="fr-FR" sz="2000" b="1" i="1" dirty="0"/>
          </a:p>
        </p:txBody>
      </p:sp>
      <p:pic>
        <p:nvPicPr>
          <p:cNvPr id="4" name="Espace réservé du contenu 3" descr="Myriolimon diffusum-IMGP0065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250" r="-780"/>
          <a:stretch/>
        </p:blipFill>
        <p:spPr>
          <a:xfrm>
            <a:off x="-3511743" y="684106"/>
            <a:ext cx="8930827" cy="6311124"/>
          </a:xfrm>
        </p:spPr>
      </p:pic>
      <p:sp>
        <p:nvSpPr>
          <p:cNvPr id="5" name="ZoneTexte 4"/>
          <p:cNvSpPr txBox="1"/>
          <p:nvPr/>
        </p:nvSpPr>
        <p:spPr>
          <a:xfrm>
            <a:off x="5419083" y="2310992"/>
            <a:ext cx="209123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Il y a 3 stations connues sur la commune de Gruissan</a:t>
            </a:r>
            <a:endParaRPr lang="fr-FR" b="1" dirty="0"/>
          </a:p>
        </p:txBody>
      </p:sp>
      <p:grpSp>
        <p:nvGrpSpPr>
          <p:cNvPr id="8" name="Grouper 7"/>
          <p:cNvGrpSpPr/>
          <p:nvPr/>
        </p:nvGrpSpPr>
        <p:grpSpPr>
          <a:xfrm>
            <a:off x="1917700" y="684106"/>
            <a:ext cx="7226300" cy="5943708"/>
            <a:chOff x="1917700" y="684106"/>
            <a:chExt cx="7226300" cy="5943708"/>
          </a:xfrm>
        </p:grpSpPr>
        <p:pic>
          <p:nvPicPr>
            <p:cNvPr id="6" name="Image 5" descr="Limonium ferulaceum-Les Coussoules-0698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7700" y="684106"/>
              <a:ext cx="7226300" cy="513080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419084" y="5981483"/>
              <a:ext cx="3724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Il est là accompagné d’un autre </a:t>
              </a:r>
              <a:r>
                <a:rPr lang="fr-FR" dirty="0" err="1" smtClean="0"/>
                <a:t>Myriolimon</a:t>
              </a:r>
              <a:r>
                <a:rPr lang="fr-FR" dirty="0" smtClean="0"/>
                <a:t>  :</a:t>
              </a:r>
              <a:r>
                <a:rPr lang="fr-FR" b="1" i="1" dirty="0" err="1" smtClean="0"/>
                <a:t>Myriolimon</a:t>
              </a:r>
              <a:r>
                <a:rPr lang="fr-FR" b="1" i="1" dirty="0" smtClean="0"/>
                <a:t>. </a:t>
              </a:r>
              <a:r>
                <a:rPr lang="fr-FR" b="1" i="1" dirty="0" err="1" smtClean="0"/>
                <a:t>ferulaceum</a:t>
              </a:r>
              <a:endParaRPr lang="fr-FR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322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30256" y="274638"/>
            <a:ext cx="3256543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Myriolimon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ferulaceum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Plombaginaceae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Limonium ferulaceum-100_4136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2469616" y="1851818"/>
            <a:ext cx="8229600" cy="4525963"/>
          </a:xfrm>
        </p:spPr>
      </p:pic>
      <p:pic>
        <p:nvPicPr>
          <p:cNvPr id="6" name="Image 5" descr="Limonium ferulaceum-100_411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039" y="991227"/>
            <a:ext cx="3735760" cy="5192706"/>
          </a:xfrm>
          <a:prstGeom prst="rect">
            <a:avLst/>
          </a:prstGeom>
        </p:spPr>
      </p:pic>
      <p:pic>
        <p:nvPicPr>
          <p:cNvPr id="7" name="Image 6" descr="Limonium ferulaceum-64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542" y="1417638"/>
            <a:ext cx="4633257" cy="496198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8646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pergularia heldreichii-DSC0058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490666" cy="6858000"/>
          </a:xfrm>
        </p:spPr>
      </p:pic>
      <p:pic>
        <p:nvPicPr>
          <p:cNvPr id="5" name="Image 4" descr="Spergularia heldreichii-DSC0058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5352" y="0"/>
            <a:ext cx="244821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69046" y="274638"/>
            <a:ext cx="2774954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Spergularia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heldreichii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Caryophyllaceae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6" name="Image 5" descr="Spergularia heldreichii-DSC0059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54" y="128832"/>
            <a:ext cx="5670449" cy="658336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7" name="Image 6" descr="Spergularia heldreichii-DSC00587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470" y="1270401"/>
            <a:ext cx="5141700" cy="485190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8" name="Image 7" descr="Spergularia heldreichii-DSC00599_-1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8500" y="274638"/>
            <a:ext cx="2724332" cy="6029795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186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43186" y="-184045"/>
            <a:ext cx="3400813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Sphenopus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divaricatus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Poaceae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5" name="Image 4" descr="bdtf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689" y="2447807"/>
            <a:ext cx="3347839" cy="3136397"/>
          </a:xfrm>
          <a:prstGeom prst="rect">
            <a:avLst/>
          </a:prstGeom>
        </p:spPr>
      </p:pic>
      <p:pic>
        <p:nvPicPr>
          <p:cNvPr id="7" name="Espace réservé du contenu 6" descr="Sphenopus divaricatus -8.jp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6"/>
          <a:stretch/>
        </p:blipFill>
        <p:spPr>
          <a:xfrm>
            <a:off x="0" y="-184045"/>
            <a:ext cx="5098074" cy="7042045"/>
          </a:xfrm>
        </p:spPr>
      </p:pic>
    </p:spTree>
    <p:extLst>
      <p:ext uri="{BB962C8B-B14F-4D97-AF65-F5344CB8AC3E}">
        <p14:creationId xmlns:p14="http://schemas.microsoft.com/office/powerpoint/2010/main" val="181105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phenopus divaricatus-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28" r="-14128"/>
          <a:stretch>
            <a:fillRect/>
          </a:stretch>
        </p:blipFill>
        <p:spPr>
          <a:xfrm>
            <a:off x="-1401974" y="0"/>
            <a:ext cx="12469964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94460" y="274638"/>
            <a:ext cx="3219727" cy="811231"/>
          </a:xfrm>
        </p:spPr>
        <p:txBody>
          <a:bodyPr>
            <a:normAutofit/>
          </a:bodyPr>
          <a:lstStyle/>
          <a:p>
            <a:r>
              <a:rPr lang="fr-FR" sz="2000" b="1" i="1" dirty="0" err="1" smtClean="0">
                <a:solidFill>
                  <a:schemeClr val="bg1"/>
                </a:solidFill>
              </a:rPr>
              <a:t>Sphenopus</a:t>
            </a:r>
            <a:r>
              <a:rPr lang="fr-FR" sz="2000" b="1" i="1" dirty="0" smtClean="0">
                <a:solidFill>
                  <a:schemeClr val="bg1"/>
                </a:solidFill>
              </a:rPr>
              <a:t> </a:t>
            </a:r>
            <a:r>
              <a:rPr lang="fr-FR" sz="2000" b="1" i="1" dirty="0" err="1" smtClean="0">
                <a:solidFill>
                  <a:schemeClr val="bg1"/>
                </a:solidFill>
              </a:rPr>
              <a:t>divaricatus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rex divisa-DSC0204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7325"/>
            <a:ext cx="3816350" cy="6003925"/>
          </a:xfrm>
        </p:spPr>
      </p:pic>
      <p:pic>
        <p:nvPicPr>
          <p:cNvPr id="5" name="Image 4" descr="Carex divisa-DSC02046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0749" y="-31710"/>
            <a:ext cx="5453251" cy="72211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3294" y="-22565"/>
            <a:ext cx="8229600" cy="1143000"/>
          </a:xfrm>
        </p:spPr>
        <p:txBody>
          <a:bodyPr>
            <a:normAutofit/>
          </a:bodyPr>
          <a:lstStyle/>
          <a:p>
            <a:r>
              <a:rPr lang="fr-FR" sz="2200" b="1" i="1" dirty="0" smtClean="0">
                <a:solidFill>
                  <a:schemeClr val="bg1"/>
                </a:solidFill>
              </a:rPr>
              <a:t>Carex divisa</a:t>
            </a:r>
            <a:r>
              <a:rPr lang="fr-FR" sz="2200" b="1" dirty="0" smtClean="0">
                <a:solidFill>
                  <a:schemeClr val="bg1"/>
                </a:solidFill>
              </a:rPr>
              <a:t/>
            </a:r>
            <a:br>
              <a:rPr lang="fr-FR" sz="2200" b="1" dirty="0" smtClean="0">
                <a:solidFill>
                  <a:schemeClr val="bg1"/>
                </a:solidFill>
              </a:rPr>
            </a:br>
            <a:r>
              <a:rPr lang="fr-FR" sz="2200" b="1" dirty="0" smtClean="0">
                <a:solidFill>
                  <a:schemeClr val="bg1"/>
                </a:solidFill>
              </a:rPr>
              <a:t>(</a:t>
            </a:r>
            <a:r>
              <a:rPr lang="fr-FR" sz="2200" b="1" dirty="0" err="1" smtClean="0">
                <a:solidFill>
                  <a:schemeClr val="bg1"/>
                </a:solidFill>
              </a:rPr>
              <a:t>Cyperaceae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41590" y="6268147"/>
            <a:ext cx="2427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stigmates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007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Une petite intrusion dans l’Hérault pour aller voir une belle Astragale :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4" name="Espace réservé du contenu 3" descr="Astragalus alopecuroides-DSC0321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1"/>
          <a:stretch/>
        </p:blipFill>
        <p:spPr>
          <a:xfrm>
            <a:off x="-168081" y="1143000"/>
            <a:ext cx="9468488" cy="6304020"/>
          </a:xfrm>
        </p:spPr>
      </p:pic>
      <p:sp>
        <p:nvSpPr>
          <p:cNvPr id="5" name="ZoneTexte 4"/>
          <p:cNvSpPr txBox="1"/>
          <p:nvPr/>
        </p:nvSpPr>
        <p:spPr>
          <a:xfrm>
            <a:off x="5696033" y="1363197"/>
            <a:ext cx="2990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Voici l’objet de l’intrusion :</a:t>
            </a:r>
          </a:p>
          <a:p>
            <a:r>
              <a:rPr lang="fr-FR" sz="2000" b="1" i="1" dirty="0" smtClean="0">
                <a:solidFill>
                  <a:schemeClr val="bg1"/>
                </a:solidFill>
              </a:rPr>
              <a:t>A. </a:t>
            </a:r>
            <a:r>
              <a:rPr lang="fr-FR" sz="2000" b="1" i="1" dirty="0" err="1" smtClean="0">
                <a:solidFill>
                  <a:schemeClr val="bg1"/>
                </a:solidFill>
              </a:rPr>
              <a:t>alopecuroides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5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g-000051378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Espace réservé du contenu 3" descr="Astragalus alopecuroides-DSC03212.JP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89" y="130717"/>
            <a:ext cx="5303847" cy="4525963"/>
          </a:xfrm>
          <a:ln w="57150" cmpd="sng">
            <a:solidFill>
              <a:srgbClr val="FF0000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887437" y="5238878"/>
            <a:ext cx="8229600" cy="1143000"/>
          </a:xfrm>
        </p:spPr>
        <p:txBody>
          <a:bodyPr>
            <a:normAutofit/>
          </a:bodyPr>
          <a:lstStyle/>
          <a:p>
            <a:r>
              <a:rPr lang="fr-FR" sz="2000" b="1" dirty="0" err="1" smtClean="0">
                <a:solidFill>
                  <a:srgbClr val="FFFFFF"/>
                </a:solidFill>
              </a:rPr>
              <a:t>Astragalus</a:t>
            </a:r>
            <a:r>
              <a:rPr lang="fr-FR" sz="2000" b="1" dirty="0" smtClean="0">
                <a:solidFill>
                  <a:srgbClr val="FFFFFF"/>
                </a:solidFill>
              </a:rPr>
              <a:t> </a:t>
            </a:r>
            <a:r>
              <a:rPr lang="fr-FR" sz="2000" b="1" dirty="0" err="1" smtClean="0">
                <a:solidFill>
                  <a:srgbClr val="FFFFFF"/>
                </a:solidFill>
              </a:rPr>
              <a:t>alopecuroides</a:t>
            </a:r>
            <a:r>
              <a:rPr lang="fr-FR" sz="2000" b="1" dirty="0" smtClean="0">
                <a:solidFill>
                  <a:srgbClr val="FFFFFF"/>
                </a:solidFill>
              </a:rPr>
              <a:t/>
            </a:r>
            <a:br>
              <a:rPr lang="fr-FR" sz="2000" b="1" dirty="0" smtClean="0">
                <a:solidFill>
                  <a:srgbClr val="FFFFFF"/>
                </a:solidFill>
              </a:rPr>
            </a:br>
            <a:r>
              <a:rPr lang="fr-FR" sz="2000" b="1" dirty="0" smtClean="0">
                <a:solidFill>
                  <a:srgbClr val="FFFFFF"/>
                </a:solidFill>
              </a:rPr>
              <a:t>(</a:t>
            </a:r>
            <a:r>
              <a:rPr lang="fr-FR" sz="2000" b="1" dirty="0" err="1" smtClean="0">
                <a:solidFill>
                  <a:srgbClr val="FFFFFF"/>
                </a:solidFill>
              </a:rPr>
              <a:t>Fabaceae</a:t>
            </a:r>
            <a:r>
              <a:rPr lang="fr-FR" sz="2000" b="1" dirty="0" smtClean="0">
                <a:solidFill>
                  <a:srgbClr val="FFFFFF"/>
                </a:solidFill>
              </a:rPr>
              <a:t>)</a:t>
            </a:r>
            <a:endParaRPr lang="fr-FR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9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18-11-24 à 11.05.12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55" r="-20455"/>
          <a:stretch>
            <a:fillRect/>
          </a:stretch>
        </p:blipFill>
        <p:spPr>
          <a:xfrm>
            <a:off x="-1994724" y="-705646"/>
            <a:ext cx="13125399" cy="7563646"/>
          </a:xfrm>
        </p:spPr>
      </p:pic>
      <p:sp>
        <p:nvSpPr>
          <p:cNvPr id="5" name="ZoneTexte 4"/>
          <p:cNvSpPr txBox="1"/>
          <p:nvPr/>
        </p:nvSpPr>
        <p:spPr>
          <a:xfrm>
            <a:off x="5909313" y="5945070"/>
            <a:ext cx="323468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Le circuit des Goules</a:t>
            </a:r>
            <a:endParaRPr lang="fr-FR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181861" y="329129"/>
            <a:ext cx="645614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18 Mai : herborisation sur le circuit des Goules :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41021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56826" y="-140365"/>
            <a:ext cx="4129973" cy="11430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3366FF"/>
                </a:solidFill>
              </a:rPr>
              <a:t>Plantes rencontrées non loin de l’Astragale…</a:t>
            </a:r>
            <a:endParaRPr lang="fr-FR" sz="2400" b="1" dirty="0">
              <a:solidFill>
                <a:srgbClr val="3366FF"/>
              </a:solidFill>
            </a:endParaRPr>
          </a:p>
        </p:txBody>
      </p:sp>
      <p:pic>
        <p:nvPicPr>
          <p:cNvPr id="4" name="Espace réservé du contenu 3" descr="Ophrys apifera-DSC0354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446"/>
          <a:stretch/>
        </p:blipFill>
        <p:spPr>
          <a:xfrm>
            <a:off x="-1" y="-736815"/>
            <a:ext cx="4395527" cy="5171091"/>
          </a:xfrm>
        </p:spPr>
      </p:pic>
      <p:sp>
        <p:nvSpPr>
          <p:cNvPr id="5" name="ZoneTexte 4"/>
          <p:cNvSpPr txBox="1"/>
          <p:nvPr/>
        </p:nvSpPr>
        <p:spPr>
          <a:xfrm>
            <a:off x="765696" y="3966830"/>
            <a:ext cx="26519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Ophrys </a:t>
            </a:r>
            <a:r>
              <a:rPr lang="fr-FR" sz="2000" i="1" dirty="0" err="1" smtClean="0"/>
              <a:t>apifera</a:t>
            </a:r>
            <a:endParaRPr lang="fr-FR" sz="2000" i="1" dirty="0"/>
          </a:p>
        </p:txBody>
      </p:sp>
      <p:pic>
        <p:nvPicPr>
          <p:cNvPr id="6" name="Image 5" descr="Ophrys scolopax-DSC03287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5526" y="2067049"/>
            <a:ext cx="4244455" cy="407091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949012" y="6293114"/>
            <a:ext cx="332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Ophrys  </a:t>
            </a:r>
            <a:r>
              <a:rPr lang="fr-FR" sz="2000" b="1" dirty="0" err="1" smtClean="0"/>
              <a:t>scolopax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7395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655588" y="0"/>
            <a:ext cx="8904357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Hedysarum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spinosissimum</a:t>
            </a:r>
            <a:r>
              <a:rPr lang="fr-FR" sz="2000" b="1" i="1" dirty="0" smtClean="0"/>
              <a:t> </a:t>
            </a:r>
            <a:r>
              <a:rPr lang="fr-FR" sz="2000" b="1" dirty="0"/>
              <a:t>(</a:t>
            </a:r>
            <a:r>
              <a:rPr lang="fr-FR" sz="2000" b="1" dirty="0" err="1"/>
              <a:t>Fabaceae</a:t>
            </a:r>
            <a:r>
              <a:rPr lang="fr-FR" sz="2000" b="1" dirty="0"/>
              <a:t>)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endParaRPr lang="fr-FR" sz="2000" b="1" dirty="0"/>
          </a:p>
        </p:txBody>
      </p:sp>
      <p:pic>
        <p:nvPicPr>
          <p:cNvPr id="4" name="Espace réservé du contenu 3" descr="Hedysarum spinosissimum-= Sulla-DSC0795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2" r="-392"/>
          <a:stretch/>
        </p:blipFill>
        <p:spPr>
          <a:xfrm>
            <a:off x="0" y="1417638"/>
            <a:ext cx="8474512" cy="5626783"/>
          </a:xfrm>
        </p:spPr>
      </p:pic>
      <p:grpSp>
        <p:nvGrpSpPr>
          <p:cNvPr id="8" name="Grouper 7"/>
          <p:cNvGrpSpPr/>
          <p:nvPr/>
        </p:nvGrpSpPr>
        <p:grpSpPr>
          <a:xfrm>
            <a:off x="180877" y="0"/>
            <a:ext cx="8972892" cy="6868943"/>
            <a:chOff x="180877" y="0"/>
            <a:chExt cx="8972892" cy="6868943"/>
          </a:xfrm>
        </p:grpSpPr>
        <p:pic>
          <p:nvPicPr>
            <p:cNvPr id="6" name="Image 5" descr="img-000191350CR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3769" y="0"/>
              <a:ext cx="3810000" cy="3810000"/>
            </a:xfrm>
            <a:prstGeom prst="rect">
              <a:avLst/>
            </a:prstGeom>
          </p:spPr>
        </p:pic>
        <p:pic>
          <p:nvPicPr>
            <p:cNvPr id="7" name="Image 6" descr="img-000116858L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877" y="1143000"/>
              <a:ext cx="5162892" cy="5725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27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52470" y="-296862"/>
            <a:ext cx="6826252" cy="11430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3366FF"/>
                </a:solidFill>
              </a:rPr>
              <a:t>Le long de la route au bord d’un fossé humide :</a:t>
            </a:r>
            <a:endParaRPr lang="fr-FR" sz="2400" b="1" dirty="0">
              <a:solidFill>
                <a:srgbClr val="3366FF"/>
              </a:solidFill>
            </a:endParaRPr>
          </a:p>
        </p:txBody>
      </p:sp>
      <p:pic>
        <p:nvPicPr>
          <p:cNvPr id="4" name="Espace réservé du contenu 3" descr="Iris spuria ssp. maritima-IMGP011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33"/>
          <a:stretch/>
        </p:blipFill>
        <p:spPr>
          <a:xfrm>
            <a:off x="0" y="535786"/>
            <a:ext cx="4631528" cy="6322214"/>
          </a:xfrm>
        </p:spPr>
      </p:pic>
      <p:pic>
        <p:nvPicPr>
          <p:cNvPr id="5" name="Image 4" descr="Iris spuria ssp. maritima-IMGP012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103" y="846138"/>
            <a:ext cx="5408897" cy="506530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005039" y="6125048"/>
            <a:ext cx="3681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/>
              <a:t>Iris </a:t>
            </a:r>
            <a:r>
              <a:rPr lang="fr-FR" sz="2000" b="1" i="1" dirty="0" err="1" smtClean="0"/>
              <a:t>spuria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subsp</a:t>
            </a:r>
            <a:r>
              <a:rPr lang="fr-FR" sz="2000" b="1" i="1" dirty="0" smtClean="0"/>
              <a:t>. </a:t>
            </a:r>
            <a:r>
              <a:rPr lang="fr-FR" sz="2000" b="1" i="1" dirty="0" err="1" smtClean="0"/>
              <a:t>maritima</a:t>
            </a:r>
            <a:endParaRPr lang="fr-FR" sz="2000" b="1" i="1" dirty="0"/>
          </a:p>
        </p:txBody>
      </p:sp>
      <p:pic>
        <p:nvPicPr>
          <p:cNvPr id="7" name="Image 6" descr="bdtf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782" y="0"/>
            <a:ext cx="24130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5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38661" y="-173537"/>
            <a:ext cx="8229600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Lathyrus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tuberosus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Fabaceae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Lathyrus tuberosus-Nissans-IMGP012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359" r="-12"/>
          <a:stretch/>
        </p:blipFill>
        <p:spPr>
          <a:xfrm>
            <a:off x="-1391677" y="0"/>
            <a:ext cx="6882279" cy="4525963"/>
          </a:xfrm>
        </p:spPr>
      </p:pic>
      <p:pic>
        <p:nvPicPr>
          <p:cNvPr id="5" name="Image 4" descr="Lathyrus tuberosus-Nissans-IMGP013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085" y="1741213"/>
            <a:ext cx="5798383" cy="556949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" y="5060634"/>
            <a:ext cx="416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vivace munie de tubercules ovoïdes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" y="5587651"/>
            <a:ext cx="3996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 à 1 paire de folioles elliptiques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" y="6218418"/>
            <a:ext cx="3996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Vrille rameuse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822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68568" y="274638"/>
            <a:ext cx="3818232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Tordylium</a:t>
            </a:r>
            <a:r>
              <a:rPr lang="fr-FR" sz="2000" b="1" i="1" dirty="0" smtClean="0"/>
              <a:t> maximum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Apiaceae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7" name="Image 6" descr="15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693" y="1367632"/>
            <a:ext cx="4575307" cy="5490368"/>
          </a:xfrm>
          <a:prstGeom prst="rect">
            <a:avLst/>
          </a:prstGeom>
        </p:spPr>
      </p:pic>
      <p:pic>
        <p:nvPicPr>
          <p:cNvPr id="8" name="Image 7" descr="img-000203389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317" y="0"/>
            <a:ext cx="5339281" cy="511681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17515" y="5185450"/>
            <a:ext cx="408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annuelle toute hérissée de poils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17515" y="5540897"/>
            <a:ext cx="372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Tige sillonnée et anguleuse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17515" y="5910229"/>
            <a:ext cx="368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velues et </a:t>
            </a:r>
            <a:r>
              <a:rPr lang="fr-FR" dirty="0" err="1" smtClean="0"/>
              <a:t>pennatiséquées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7515" y="1600200"/>
            <a:ext cx="8229600" cy="4525963"/>
          </a:xfrm>
        </p:spPr>
        <p:txBody>
          <a:bodyPr/>
          <a:lstStyle/>
          <a:p>
            <a:endParaRPr lang="fr-FR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317515" y="959123"/>
            <a:ext cx="9327876" cy="5840856"/>
            <a:chOff x="457200" y="959123"/>
            <a:chExt cx="9327876" cy="5840856"/>
          </a:xfrm>
        </p:grpSpPr>
        <p:pic>
          <p:nvPicPr>
            <p:cNvPr id="4" name="Image 3" descr="img-000244945CR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9199" y="959123"/>
              <a:ext cx="4755877" cy="4755877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457200" y="6430647"/>
              <a:ext cx="3947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Fruit </a:t>
              </a:r>
              <a:r>
                <a:rPr lang="fr-FR" dirty="0" err="1" smtClean="0"/>
                <a:t>suborbiculaire</a:t>
              </a:r>
              <a:r>
                <a:rPr lang="fr-FR" dirty="0" smtClean="0"/>
                <a:t> à bordure blanche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72815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a Gouttine-DSC0572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22" r="-10822"/>
          <a:stretch>
            <a:fillRect/>
          </a:stretch>
        </p:blipFill>
        <p:spPr>
          <a:xfrm>
            <a:off x="-1165656" y="-74975"/>
            <a:ext cx="12703861" cy="6986634"/>
          </a:xfrm>
        </p:spPr>
      </p:pic>
      <p:sp>
        <p:nvSpPr>
          <p:cNvPr id="5" name="ZoneTexte 4"/>
          <p:cNvSpPr txBox="1"/>
          <p:nvPr/>
        </p:nvSpPr>
        <p:spPr>
          <a:xfrm>
            <a:off x="1340620" y="1781757"/>
            <a:ext cx="6085710" cy="1323439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C’est fini ! Merci pour votre attention…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rte géologique-Clape500_modifié-1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0"/>
          <a:stretch/>
        </p:blipFill>
        <p:spPr>
          <a:xfrm>
            <a:off x="0" y="0"/>
            <a:ext cx="5115884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5450226" y="274638"/>
            <a:ext cx="3424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L’île Saint Martin sur la carte géologique :</a:t>
            </a:r>
            <a:endParaRPr lang="fr-FR" sz="2000" b="1" dirty="0"/>
          </a:p>
        </p:txBody>
      </p:sp>
      <p:pic>
        <p:nvPicPr>
          <p:cNvPr id="6" name="Image 5" descr="coupe-île St Martin5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527" y="2250501"/>
            <a:ext cx="5371287" cy="23636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50226" y="4742127"/>
            <a:ext cx="3424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L’île St Martin, qui prolonge la Clape au Sud, forme un bourrelet calcaire sur lequel s’est appuyé une flèche de sable ( un lido) qui isole les étangs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258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98134" y="263342"/>
            <a:ext cx="4188666" cy="1143000"/>
          </a:xfrm>
        </p:spPr>
        <p:txBody>
          <a:bodyPr>
            <a:noAutofit/>
          </a:bodyPr>
          <a:lstStyle/>
          <a:p>
            <a:r>
              <a:rPr lang="fr-FR" sz="2400" b="1" dirty="0" smtClean="0"/>
              <a:t>Tout de suite, en sortant des voitures, découverte  de</a:t>
            </a:r>
            <a:br>
              <a:rPr lang="fr-FR" sz="2400" b="1" dirty="0" smtClean="0"/>
            </a:br>
            <a:r>
              <a:rPr lang="fr-FR" sz="2400" b="1" i="1" dirty="0" err="1" smtClean="0"/>
              <a:t>Helianthemum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ledifolium</a:t>
            </a:r>
            <a:r>
              <a:rPr lang="fr-FR" sz="2400" b="1" i="1" dirty="0" smtClean="0"/>
              <a:t/>
            </a:r>
            <a:br>
              <a:rPr lang="fr-FR" sz="2400" b="1" i="1" dirty="0" smtClean="0"/>
            </a:br>
            <a:r>
              <a:rPr lang="fr-FR" sz="2400" b="1" dirty="0" smtClean="0"/>
              <a:t>(</a:t>
            </a:r>
            <a:r>
              <a:rPr lang="fr-FR" sz="2400" b="1" dirty="0" err="1" smtClean="0"/>
              <a:t>Cistaceae</a:t>
            </a:r>
            <a:r>
              <a:rPr lang="fr-FR" sz="2400" b="1" i="1" dirty="0" smtClean="0"/>
              <a:t>)</a:t>
            </a:r>
            <a:endParaRPr lang="fr-FR" sz="2400" b="1" i="1" dirty="0"/>
          </a:p>
        </p:txBody>
      </p:sp>
      <p:pic>
        <p:nvPicPr>
          <p:cNvPr id="4" name="Espace réservé du contenu 3" descr="Helianthemum ledifolium-IMGP713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9"/>
          <a:stretch/>
        </p:blipFill>
        <p:spPr>
          <a:xfrm>
            <a:off x="0" y="-123488"/>
            <a:ext cx="4621612" cy="7179951"/>
          </a:xfrm>
        </p:spPr>
      </p:pic>
      <p:pic>
        <p:nvPicPr>
          <p:cNvPr id="5" name="Image 4" descr="Helianthemum ledifolium-IMGP713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534" y="1781757"/>
            <a:ext cx="5236101" cy="426475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6" name="Image 5" descr="Helianthemum ledifolium-DSC03173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439" y="1587703"/>
            <a:ext cx="4590361" cy="491747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7631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rtemisia caerulescens ssp. gallica-100_706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807"/>
          <a:stretch/>
        </p:blipFill>
        <p:spPr>
          <a:xfrm>
            <a:off x="-1289133" y="0"/>
            <a:ext cx="7180806" cy="452596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878" y="274638"/>
            <a:ext cx="3605122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Artemisia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caerulescens</a:t>
            </a:r>
            <a:r>
              <a:rPr lang="fr-FR" sz="2000" b="1" i="1" dirty="0" smtClean="0"/>
              <a:t> 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Asteraceae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5" name="Image 4" descr="Artemisia caerulescens-P111026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0" y="3048000"/>
            <a:ext cx="5080000" cy="3810000"/>
          </a:xfrm>
          <a:prstGeom prst="rect">
            <a:avLst/>
          </a:prstGeom>
        </p:spPr>
      </p:pic>
      <p:pic>
        <p:nvPicPr>
          <p:cNvPr id="3" name="Image 2" descr="bdtf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51" y="4597400"/>
            <a:ext cx="24130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Beta maritima-DSC0638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41130"/>
            <a:ext cx="5380121" cy="4743706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3848" y="274638"/>
            <a:ext cx="4240152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Beta </a:t>
            </a:r>
            <a:r>
              <a:rPr lang="fr-FR" sz="2000" b="1" i="1" dirty="0" err="1" smtClean="0"/>
              <a:t>vulgaris</a:t>
            </a:r>
            <a:r>
              <a:rPr lang="fr-FR" sz="2000" b="1" i="1" dirty="0" smtClean="0"/>
              <a:t> </a:t>
            </a:r>
            <a:r>
              <a:rPr lang="fr-FR" sz="2000" b="1" dirty="0" err="1" smtClean="0"/>
              <a:t>subsp</a:t>
            </a:r>
            <a:r>
              <a:rPr lang="fr-FR" sz="2000" b="1" i="1" dirty="0" err="1" smtClean="0"/>
              <a:t>.maritima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 (</a:t>
            </a:r>
            <a:r>
              <a:rPr lang="fr-FR" sz="2000" b="1" dirty="0" err="1" smtClean="0"/>
              <a:t>Amaranthaceae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5" name="Image 4" descr="Beta vulgaris ssp.maritima-f.i.-718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9682" y="1417638"/>
            <a:ext cx="2286000" cy="2575609"/>
          </a:xfrm>
          <a:prstGeom prst="rect">
            <a:avLst/>
          </a:prstGeom>
        </p:spPr>
      </p:pic>
      <p:sp>
        <p:nvSpPr>
          <p:cNvPr id="7" name="Flèche vers la gauche 6"/>
          <p:cNvSpPr/>
          <p:nvPr/>
        </p:nvSpPr>
        <p:spPr>
          <a:xfrm>
            <a:off x="7253342" y="3210691"/>
            <a:ext cx="1890658" cy="1023187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967752" y="3563515"/>
            <a:ext cx="148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La feuille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864347" y="3563515"/>
            <a:ext cx="5909313" cy="3100432"/>
            <a:chOff x="864347" y="3563515"/>
            <a:chExt cx="5909313" cy="3100432"/>
          </a:xfrm>
        </p:grpSpPr>
        <p:sp>
          <p:nvSpPr>
            <p:cNvPr id="9" name="Flèche vers la droite 8"/>
            <p:cNvSpPr/>
            <p:nvPr/>
          </p:nvSpPr>
          <p:spPr>
            <a:xfrm>
              <a:off x="864347" y="5345271"/>
              <a:ext cx="2642426" cy="970263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" name="Grouper 10"/>
            <p:cNvGrpSpPr/>
            <p:nvPr/>
          </p:nvGrpSpPr>
          <p:grpSpPr>
            <a:xfrm>
              <a:off x="1746334" y="3563515"/>
              <a:ext cx="5027326" cy="3100432"/>
              <a:chOff x="1746334" y="3563515"/>
              <a:chExt cx="5027326" cy="3100432"/>
            </a:xfrm>
          </p:grpSpPr>
          <p:pic>
            <p:nvPicPr>
              <p:cNvPr id="6" name="Image 5" descr="Beta maritima-DSC00243.JPG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06773" y="3563515"/>
                <a:ext cx="3266887" cy="3100432"/>
              </a:xfrm>
              <a:prstGeom prst="rect">
                <a:avLst/>
              </a:prstGeom>
              <a:ln w="57150" cmpd="sng">
                <a:solidFill>
                  <a:srgbClr val="FF0000"/>
                </a:solidFill>
              </a:ln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1746334" y="5601634"/>
                <a:ext cx="8832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rgbClr val="FF0000"/>
                    </a:solidFill>
                  </a:rPr>
                  <a:t>La fleur</a:t>
                </a:r>
                <a:endParaRPr lang="fr-FR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76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tapodium marinum-DSC0549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46319" cy="5008616"/>
          </a:xfrm>
        </p:spPr>
      </p:pic>
      <p:pic>
        <p:nvPicPr>
          <p:cNvPr id="5" name="Image 4" descr="Catapodium marinum-Ayrolles-IMGP289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319" y="0"/>
            <a:ext cx="3857143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41117" y="5274706"/>
            <a:ext cx="4021860" cy="105847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Catapodium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marinum</a:t>
            </a:r>
            <a:r>
              <a:rPr lang="fr-FR" sz="2000" b="1" i="1" dirty="0" smtClean="0"/>
              <a:t> 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Poaceae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6249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0120" y="274638"/>
            <a:ext cx="3763880" cy="114300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Crataegus </a:t>
            </a:r>
            <a:r>
              <a:rPr lang="fr-FR" sz="2000" b="1" dirty="0" err="1" smtClean="0"/>
              <a:t>azarolus</a:t>
            </a:r>
            <a:r>
              <a:rPr lang="fr-FR" sz="2000" b="1" dirty="0" smtClean="0"/>
              <a:t>  (</a:t>
            </a:r>
            <a:r>
              <a:rPr lang="fr-FR" sz="2000" b="1" dirty="0" err="1" smtClean="0"/>
              <a:t>Rosaceae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Crataegus azarolus-La Cotinière-100_781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80121" cy="5380554"/>
          </a:xfrm>
        </p:spPr>
      </p:pic>
      <p:pic>
        <p:nvPicPr>
          <p:cNvPr id="3" name="Image 2" descr="Crataegus azarolus-pg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2305050"/>
            <a:ext cx="5943600" cy="4552950"/>
          </a:xfrm>
          <a:prstGeom prst="rect">
            <a:avLst/>
          </a:prstGeom>
        </p:spPr>
      </p:pic>
      <p:pic>
        <p:nvPicPr>
          <p:cNvPr id="5" name="Image 4" descr="Crataegus azarolusIMG_2174 ou ruscinonensis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633" y="441482"/>
            <a:ext cx="6801198" cy="6098977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3258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LES GOULES (7)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9192" y="-352823"/>
            <a:ext cx="10237664" cy="721082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/>
              <a:t>Nous entrons maintenant dans l’espace lagunaire :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25887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32914" y="274638"/>
            <a:ext cx="3411085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Limonium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virgatum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Plumbaginaceae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6" name="Espace réservé du contenu 5" descr="Capture d’écran 2018-11-24 à 15.19.40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6"/>
          <a:stretch/>
        </p:blipFill>
        <p:spPr>
          <a:xfrm>
            <a:off x="-141118" y="-52924"/>
            <a:ext cx="5874032" cy="4364593"/>
          </a:xfrm>
        </p:spPr>
      </p:pic>
      <p:pic>
        <p:nvPicPr>
          <p:cNvPr id="7" name="Image 6" descr="Limonium virgatum-DSC0808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130" y="3651720"/>
            <a:ext cx="5079868" cy="339843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068070" y="2116939"/>
            <a:ext cx="2698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Nombreux rameaux stériles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/>
          <p:cNvCxnSpPr>
            <a:stCxn id="8" idx="1"/>
          </p:cNvCxnSpPr>
          <p:nvPr/>
        </p:nvCxnSpPr>
        <p:spPr>
          <a:xfrm flipH="1">
            <a:off x="2751799" y="2440105"/>
            <a:ext cx="3316271" cy="12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er 14"/>
          <p:cNvGrpSpPr/>
          <p:nvPr/>
        </p:nvGrpSpPr>
        <p:grpSpPr>
          <a:xfrm>
            <a:off x="635031" y="5380553"/>
            <a:ext cx="4098642" cy="646331"/>
            <a:chOff x="635031" y="5380553"/>
            <a:chExt cx="4098642" cy="646331"/>
          </a:xfrm>
        </p:grpSpPr>
        <p:sp>
          <p:nvSpPr>
            <p:cNvPr id="12" name="ZoneTexte 11"/>
            <p:cNvSpPr txBox="1"/>
            <p:nvPr/>
          </p:nvSpPr>
          <p:spPr>
            <a:xfrm>
              <a:off x="635031" y="5380553"/>
              <a:ext cx="2839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Épis unilatéraux peu nombreux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2910557" y="5574606"/>
              <a:ext cx="1823116" cy="17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r 19"/>
          <p:cNvGrpSpPr/>
          <p:nvPr/>
        </p:nvGrpSpPr>
        <p:grpSpPr>
          <a:xfrm>
            <a:off x="405715" y="883027"/>
            <a:ext cx="8361236" cy="5143857"/>
            <a:chOff x="635031" y="883027"/>
            <a:chExt cx="8361236" cy="5143857"/>
          </a:xfrm>
        </p:grpSpPr>
        <p:pic>
          <p:nvPicPr>
            <p:cNvPr id="16" name="Image 15" descr="Capture d’écran 2018-11-24 à 15.35.07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031" y="883027"/>
              <a:ext cx="5537584" cy="5143857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cxnSp>
          <p:nvCxnSpPr>
            <p:cNvPr id="18" name="Connecteur droit avec flèche 17"/>
            <p:cNvCxnSpPr/>
            <p:nvPr/>
          </p:nvCxnSpPr>
          <p:spPr>
            <a:xfrm flipH="1" flipV="1">
              <a:off x="1922732" y="2910791"/>
              <a:ext cx="4621611" cy="1234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6544343" y="2763270"/>
              <a:ext cx="24519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Feuilles spatulées </a:t>
              </a:r>
              <a:r>
                <a:rPr lang="fr-FR" dirty="0" err="1" smtClean="0">
                  <a:solidFill>
                    <a:srgbClr val="FF0000"/>
                  </a:solidFill>
                </a:rPr>
                <a:t>uninervées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Image 2" descr="Capture d’écran 2019-01-07 à 16.16.3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65" y="1417638"/>
            <a:ext cx="8811016" cy="480601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938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groupe-Goules-IMGP000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641929" y="0"/>
            <a:ext cx="12469964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3545587" y="5458322"/>
            <a:ext cx="208148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24 participants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73908" y="0"/>
            <a:ext cx="2970091" cy="864417"/>
          </a:xfrm>
        </p:spPr>
        <p:txBody>
          <a:bodyPr>
            <a:normAutofit/>
          </a:bodyPr>
          <a:lstStyle/>
          <a:p>
            <a:r>
              <a:rPr lang="fr-FR" sz="2000" b="1" dirty="0" err="1" smtClean="0"/>
              <a:t>Limonium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narbonense</a:t>
            </a:r>
            <a:r>
              <a:rPr lang="fr-FR" sz="2000" b="1" dirty="0" smtClean="0"/>
              <a:t> (</a:t>
            </a:r>
            <a:r>
              <a:rPr lang="fr-FR" sz="2000" b="1" dirty="0" err="1" smtClean="0"/>
              <a:t>Plumbaginaceae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Limonium narbonense-Orp-DSC00337 copie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434" y="0"/>
            <a:ext cx="6493893" cy="4110390"/>
          </a:xfrm>
        </p:spPr>
      </p:pic>
      <p:pic>
        <p:nvPicPr>
          <p:cNvPr id="5" name="Image 4" descr="Limonium narbonense01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893" y="1557200"/>
            <a:ext cx="2743200" cy="4336542"/>
          </a:xfrm>
          <a:prstGeom prst="rect">
            <a:avLst/>
          </a:prstGeom>
        </p:spPr>
      </p:pic>
      <p:grpSp>
        <p:nvGrpSpPr>
          <p:cNvPr id="9" name="Grouper 8"/>
          <p:cNvGrpSpPr/>
          <p:nvPr/>
        </p:nvGrpSpPr>
        <p:grpSpPr>
          <a:xfrm>
            <a:off x="3898382" y="4233878"/>
            <a:ext cx="4162979" cy="923330"/>
            <a:chOff x="3898382" y="4233878"/>
            <a:chExt cx="4162979" cy="923330"/>
          </a:xfrm>
        </p:grpSpPr>
        <p:sp>
          <p:nvSpPr>
            <p:cNvPr id="6" name="ZoneTexte 5"/>
            <p:cNvSpPr txBox="1"/>
            <p:nvPr/>
          </p:nvSpPr>
          <p:spPr>
            <a:xfrm>
              <a:off x="3898382" y="4233878"/>
              <a:ext cx="35455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Feuilles </a:t>
              </a:r>
              <a:r>
                <a:rPr lang="fr-FR" dirty="0" err="1" smtClean="0">
                  <a:solidFill>
                    <a:srgbClr val="FF0000"/>
                  </a:solidFill>
                </a:rPr>
                <a:t>obovales</a:t>
              </a:r>
              <a:r>
                <a:rPr lang="fr-FR" dirty="0" smtClean="0">
                  <a:solidFill>
                    <a:srgbClr val="FF0000"/>
                  </a:solidFill>
                </a:rPr>
                <a:t> oblongues, à nervation </a:t>
              </a:r>
              <a:r>
                <a:rPr lang="fr-FR" dirty="0" err="1" smtClean="0">
                  <a:solidFill>
                    <a:srgbClr val="FF0000"/>
                  </a:solidFill>
                </a:rPr>
                <a:t>pénnée</a:t>
              </a:r>
              <a:endParaRPr lang="fr-FR" dirty="0" smtClean="0">
                <a:solidFill>
                  <a:srgbClr val="FF0000"/>
                </a:solidFill>
              </a:endParaRPr>
            </a:p>
            <a:p>
              <a:r>
                <a:rPr lang="fr-FR" dirty="0" smtClean="0">
                  <a:solidFill>
                    <a:srgbClr val="FF0000"/>
                  </a:solidFill>
                </a:rPr>
                <a:t> de 10 à 30 cm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>
              <a:off x="6914778" y="4410289"/>
              <a:ext cx="1146583" cy="1764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r 13"/>
          <p:cNvGrpSpPr/>
          <p:nvPr/>
        </p:nvGrpSpPr>
        <p:grpSpPr>
          <a:xfrm>
            <a:off x="352796" y="4233878"/>
            <a:ext cx="2998756" cy="1305445"/>
            <a:chOff x="352796" y="4233878"/>
            <a:chExt cx="2998756" cy="1305445"/>
          </a:xfrm>
        </p:grpSpPr>
        <p:sp>
          <p:nvSpPr>
            <p:cNvPr id="10" name="Rectangle avec flèche vers le haut 9"/>
            <p:cNvSpPr/>
            <p:nvPr/>
          </p:nvSpPr>
          <p:spPr>
            <a:xfrm>
              <a:off x="352796" y="4233878"/>
              <a:ext cx="2998756" cy="1305445"/>
            </a:xfrm>
            <a:prstGeom prst="upArrowCallou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35031" y="4745471"/>
              <a:ext cx="25224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Rameaux stériles nuls (ou peu nombreux)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093664" y="5698094"/>
            <a:ext cx="6967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rameaux fleuris ( en septembre ) sont souvent ramassés pour faire des bouquets secs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546812" y="1187868"/>
            <a:ext cx="22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C’est la « </a:t>
            </a:r>
            <a:r>
              <a:rPr lang="fr-FR" dirty="0" err="1" smtClean="0"/>
              <a:t>saladelle</a:t>
            </a:r>
            <a:r>
              <a:rPr lang="fr-FR" dirty="0" smtClean="0"/>
              <a:t>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06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3762103" cy="416587"/>
          </a:xfrm>
        </p:spPr>
        <p:txBody>
          <a:bodyPr>
            <a:normAutofit fontScale="90000"/>
          </a:bodyPr>
          <a:lstStyle/>
          <a:p>
            <a:r>
              <a:rPr lang="fr-FR" sz="2000" b="1" i="1" dirty="0" err="1" smtClean="0"/>
              <a:t>Arcthronemum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macrostachyum</a:t>
            </a:r>
            <a:r>
              <a:rPr lang="fr-FR" sz="2000" b="1" i="1" dirty="0" smtClean="0"/>
              <a:t> </a:t>
            </a:r>
            <a:r>
              <a:rPr lang="fr-FR" sz="2000" dirty="0" smtClean="0"/>
              <a:t>(</a:t>
            </a:r>
            <a:r>
              <a:rPr lang="fr-FR" sz="2000" dirty="0" err="1" smtClean="0"/>
              <a:t>Amaranthaceae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pic>
        <p:nvPicPr>
          <p:cNvPr id="4" name="Espace réservé du contenu 3" descr="Athrocnemum macrostachyum-DSC0032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32037"/>
            <a:ext cx="6688184" cy="4525963"/>
          </a:xfrm>
        </p:spPr>
      </p:pic>
      <p:pic>
        <p:nvPicPr>
          <p:cNvPr id="5" name="Image 4" descr="img-001535585C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3810000" cy="3810000"/>
          </a:xfrm>
          <a:prstGeom prst="rect">
            <a:avLst/>
          </a:prstGeom>
        </p:spPr>
      </p:pic>
      <p:sp>
        <p:nvSpPr>
          <p:cNvPr id="3" name="Rectangle avec flèche vers le haut 2"/>
          <p:cNvSpPr/>
          <p:nvPr/>
        </p:nvSpPr>
        <p:spPr>
          <a:xfrm>
            <a:off x="6688184" y="3810000"/>
            <a:ext cx="2455815" cy="1835171"/>
          </a:xfrm>
          <a:prstGeom prst="upArrowCallou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Apparition des épis  florifères sur le vieux  bois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2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71772" y="274638"/>
            <a:ext cx="3488789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Sarcocornia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fruticosa</a:t>
            </a:r>
            <a:r>
              <a:rPr lang="fr-FR" sz="2000" b="1" i="1" dirty="0" smtClean="0"/>
              <a:t> </a:t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Amaranthaceae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Sarcocornia fruticosa-100_362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352331" cy="3970527"/>
          </a:xfrm>
        </p:spPr>
      </p:pic>
      <p:pic>
        <p:nvPicPr>
          <p:cNvPr id="5" name="Image 4" descr="Sarcocornia fruticosa-15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486" y="3584726"/>
            <a:ext cx="4907513" cy="327327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0774" y="4324177"/>
            <a:ext cx="379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vivace, buissonnante de couleur vert-glauque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60774" y="5288677"/>
            <a:ext cx="3794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Tiges </a:t>
            </a:r>
            <a:r>
              <a:rPr lang="fr-FR" dirty="0" smtClean="0"/>
              <a:t>ligneuses </a:t>
            </a:r>
            <a:r>
              <a:rPr lang="fr-FR" dirty="0" smtClean="0"/>
              <a:t>dressées en touffes arrondies pouvant atteindre 1 m de haut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400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arcocornia fruticosa-649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00"/>
          <a:stretch/>
        </p:blipFill>
        <p:spPr>
          <a:xfrm>
            <a:off x="0" y="0"/>
            <a:ext cx="4582638" cy="6858000"/>
          </a:xfrm>
        </p:spPr>
      </p:pic>
      <p:sp>
        <p:nvSpPr>
          <p:cNvPr id="3" name="ZoneTexte 2"/>
          <p:cNvSpPr txBox="1"/>
          <p:nvPr/>
        </p:nvSpPr>
        <p:spPr>
          <a:xfrm>
            <a:off x="5027326" y="1993451"/>
            <a:ext cx="33868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Pour lutter contre l’excès de sel du milieu de vie, les articles situés à la base des rameaux se desquament et rejettent ainsi le sel en trop…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68216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199" y="321732"/>
            <a:ext cx="5334001" cy="719667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Sarcocornia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perennis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Amaranthaceae</a:t>
            </a:r>
            <a:r>
              <a:rPr lang="fr-FR" sz="2000" b="1" i="1" dirty="0" smtClean="0"/>
              <a:t>)</a:t>
            </a:r>
            <a:endParaRPr lang="fr-FR" sz="2000" b="1" i="1" dirty="0"/>
          </a:p>
        </p:txBody>
      </p:sp>
      <p:pic>
        <p:nvPicPr>
          <p:cNvPr id="4" name="Espace réservé du contenu 3" descr="Sarcocornia perennis-DSC0806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1"/>
          <a:stretch/>
        </p:blipFill>
        <p:spPr>
          <a:xfrm>
            <a:off x="-220134" y="0"/>
            <a:ext cx="6773333" cy="4525963"/>
          </a:xfrm>
        </p:spPr>
      </p:pic>
      <p:sp>
        <p:nvSpPr>
          <p:cNvPr id="3" name="ZoneTexte 2"/>
          <p:cNvSpPr txBox="1"/>
          <p:nvPr/>
        </p:nvSpPr>
        <p:spPr>
          <a:xfrm>
            <a:off x="229317" y="4534910"/>
            <a:ext cx="8784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Tiges couchées, radicantes à la base puis redressées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9317" y="5227407"/>
            <a:ext cx="689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S’étale en cercle pouvant atteindre 1 à 2 m de diamètre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29317" y="5739768"/>
            <a:ext cx="5591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Ne cassent pas si on les plie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29317" y="6386099"/>
            <a:ext cx="389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Beaucoup moins haute que S. </a:t>
            </a:r>
            <a:r>
              <a:rPr lang="fr-FR" dirty="0" err="1"/>
              <a:t>fruticosa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208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11000" y="274638"/>
            <a:ext cx="4136906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Frankenia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hirsuta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dirty="0" smtClean="0"/>
              <a:t>(</a:t>
            </a:r>
            <a:r>
              <a:rPr lang="fr-FR" sz="2000" dirty="0" err="1" smtClean="0"/>
              <a:t>Frankeniaceae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pic>
        <p:nvPicPr>
          <p:cNvPr id="4" name="Espace réservé du contenu 3" descr="Frankenia hirsuta ssp. intermedia-DSC0306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672105" cy="4719283"/>
          </a:xfrm>
        </p:spPr>
      </p:pic>
      <p:pic>
        <p:nvPicPr>
          <p:cNvPr id="5" name="Image 4" descr="Frankenia hirsuta ssp. intermedia-DSC0306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611" y="3276311"/>
            <a:ext cx="2990389" cy="3581689"/>
          </a:xfrm>
          <a:prstGeom prst="rect">
            <a:avLst/>
          </a:prstGeom>
        </p:spPr>
      </p:pic>
      <p:pic>
        <p:nvPicPr>
          <p:cNvPr id="6" name="Image 5" descr="Frankenia hirsuta ssp. intermedia-DSC0307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17638"/>
            <a:ext cx="6430945" cy="54312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8176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Halimione portulacoides-100_050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51"/>
          <a:stretch/>
        </p:blipFill>
        <p:spPr>
          <a:xfrm>
            <a:off x="-144697" y="1157400"/>
            <a:ext cx="10627689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5723541" y="20769"/>
            <a:ext cx="536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Halimione</a:t>
            </a:r>
            <a:r>
              <a:rPr lang="fr-FR" b="1" i="1" dirty="0" smtClean="0"/>
              <a:t> </a:t>
            </a:r>
            <a:r>
              <a:rPr lang="fr-FR" b="1" i="1" dirty="0" err="1" smtClean="0"/>
              <a:t>portulacoides</a:t>
            </a:r>
            <a:endParaRPr lang="fr-FR" b="1" i="1" dirty="0" smtClean="0"/>
          </a:p>
          <a:p>
            <a:r>
              <a:rPr lang="fr-FR" b="1" i="1" dirty="0" smtClean="0"/>
              <a:t> </a:t>
            </a:r>
            <a:r>
              <a:rPr lang="fr-FR" b="1" dirty="0" smtClean="0"/>
              <a:t>(</a:t>
            </a:r>
            <a:r>
              <a:rPr lang="fr-FR" b="1" dirty="0" err="1" smtClean="0"/>
              <a:t>Amaranthacaea</a:t>
            </a:r>
            <a:r>
              <a:rPr lang="fr-FR" b="1" dirty="0" smtClean="0"/>
              <a:t>)</a:t>
            </a:r>
            <a:endParaRPr lang="fr-FR" b="1" dirty="0"/>
          </a:p>
        </p:txBody>
      </p:sp>
      <p:pic>
        <p:nvPicPr>
          <p:cNvPr id="3" name="Image 2" descr="Halimione portulacoides-DSC0279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71" y="216251"/>
            <a:ext cx="4861872" cy="6291263"/>
          </a:xfrm>
          <a:prstGeom prst="rect">
            <a:avLst/>
          </a:prstGeom>
          <a:solidFill>
            <a:srgbClr val="FF0000"/>
          </a:solidFill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8668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92" y="0"/>
            <a:ext cx="4095708" cy="1417638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Limoniastrum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monopetalum</a:t>
            </a:r>
            <a:r>
              <a:rPr lang="fr-FR" sz="2000" b="1" i="1" dirty="0" smtClean="0"/>
              <a:t> </a:t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/>
              <a:t>P</a:t>
            </a:r>
            <a:r>
              <a:rPr lang="fr-FR" sz="2000" b="1" dirty="0" err="1" smtClean="0"/>
              <a:t>lumbaginaceae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6" name="Espace réservé du contenu 5" descr="Limoniastrum monopetalum-Courtade-DSC0480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36" t="-4204"/>
          <a:stretch/>
        </p:blipFill>
        <p:spPr>
          <a:xfrm>
            <a:off x="-466243" y="-270237"/>
            <a:ext cx="6029011" cy="4525963"/>
          </a:xfrm>
        </p:spPr>
      </p:pic>
      <p:pic>
        <p:nvPicPr>
          <p:cNvPr id="7" name="Image 6" descr="Limoniastrum monopetalum  (photo Dominique R.)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2470" y="1125250"/>
            <a:ext cx="3071530" cy="5294573"/>
          </a:xfrm>
          <a:prstGeom prst="rect">
            <a:avLst/>
          </a:prstGeom>
        </p:spPr>
      </p:pic>
      <p:pic>
        <p:nvPicPr>
          <p:cNvPr id="8" name="Image 7" descr="img-000059135C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17" y="2919400"/>
            <a:ext cx="3810000" cy="38100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6463100" y="5770928"/>
            <a:ext cx="104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fleurs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60834" y="274638"/>
            <a:ext cx="3525966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Hornungia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procumbens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Brassicaceae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6" name="Espace réservé du contenu 5" descr="img-000054181CRS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01194" cy="5248015"/>
          </a:xfrm>
        </p:spPr>
      </p:pic>
      <p:pic>
        <p:nvPicPr>
          <p:cNvPr id="7" name="Image 6" descr="img-000054177C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194" y="1417638"/>
            <a:ext cx="3810000" cy="381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92928" y="5433352"/>
            <a:ext cx="895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Petite plante annuelle, discrète, à fleurs blanches minuscules disposées en grappe.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92928" y="6012053"/>
            <a:ext cx="644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Fruit = petite silicule de 1,5 à 3 mm contenant 2 à 12 graines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92928" y="6381385"/>
            <a:ext cx="50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des </a:t>
            </a:r>
            <a:r>
              <a:rPr lang="fr-FR" dirty="0" err="1" smtClean="0"/>
              <a:t>sansouires</a:t>
            </a:r>
            <a:r>
              <a:rPr lang="fr-FR" dirty="0" smtClean="0"/>
              <a:t> ou des rochers littoraux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26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16468" y="274638"/>
            <a:ext cx="3102931" cy="1143000"/>
          </a:xfrm>
        </p:spPr>
        <p:txBody>
          <a:bodyPr>
            <a:normAutofit/>
          </a:bodyPr>
          <a:lstStyle/>
          <a:p>
            <a:r>
              <a:rPr lang="fr-FR" sz="2000" b="1" dirty="0" err="1" smtClean="0"/>
              <a:t>Limonium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bellidifolium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 (</a:t>
            </a:r>
            <a:r>
              <a:rPr lang="fr-FR" sz="2000" b="1" dirty="0" err="1" smtClean="0"/>
              <a:t>Plumbaginaceae</a:t>
            </a:r>
            <a:r>
              <a:rPr lang="fr-FR" sz="2000" b="1" dirty="0" smtClean="0"/>
              <a:t>) </a:t>
            </a:r>
            <a:endParaRPr lang="fr-FR" sz="2000" b="1" dirty="0"/>
          </a:p>
        </p:txBody>
      </p:sp>
      <p:pic>
        <p:nvPicPr>
          <p:cNvPr id="4" name="Espace réservé du contenu 3" descr="Limonium_bellidifolium______14_07_2004_6.JPG.jpe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"/>
          <a:stretch/>
        </p:blipFill>
        <p:spPr>
          <a:xfrm>
            <a:off x="0" y="0"/>
            <a:ext cx="6050122" cy="4838577"/>
          </a:xfrm>
        </p:spPr>
      </p:pic>
      <p:pic>
        <p:nvPicPr>
          <p:cNvPr id="5" name="Image 4" descr="Limonium bellidifolium-DSC0314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010" y="2313489"/>
            <a:ext cx="4661990" cy="4689185"/>
          </a:xfrm>
          <a:prstGeom prst="rect">
            <a:avLst/>
          </a:prstGeom>
        </p:spPr>
      </p:pic>
      <p:pic>
        <p:nvPicPr>
          <p:cNvPr id="6" name="Image 5" descr="Limonium belledifolium-DSC022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6000"/>
            <a:ext cx="5506273" cy="55719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8791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Carte-Ayguades-89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881141"/>
            <a:ext cx="6420865" cy="87391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756020" y="529235"/>
            <a:ext cx="2387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La plupart des participants sont hébergés aux </a:t>
            </a:r>
            <a:r>
              <a:rPr lang="fr-FR" sz="2000" b="1" dirty="0" err="1" smtClean="0"/>
              <a:t>Ayguades</a:t>
            </a:r>
            <a:r>
              <a:rPr lang="fr-FR" sz="2000" b="1" dirty="0" smtClean="0"/>
              <a:t> sur le lido qui sépare l’étang de </a:t>
            </a:r>
            <a:r>
              <a:rPr lang="fr-FR" sz="2000" b="1" dirty="0" err="1" smtClean="0"/>
              <a:t>Mateille</a:t>
            </a:r>
            <a:r>
              <a:rPr lang="fr-FR" sz="2000" b="1" dirty="0" smtClean="0"/>
              <a:t> de la mer</a:t>
            </a:r>
            <a:endParaRPr lang="fr-FR" sz="2000" b="1" dirty="0"/>
          </a:p>
        </p:txBody>
      </p:sp>
      <p:pic>
        <p:nvPicPr>
          <p:cNvPr id="4" name="Espace réservé du contenu 3" descr="DSC04930.JP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94"/>
          <a:stretch/>
        </p:blipFill>
        <p:spPr>
          <a:xfrm>
            <a:off x="3200895" y="2631936"/>
            <a:ext cx="6439938" cy="4525963"/>
          </a:xfrm>
        </p:spPr>
      </p:pic>
      <p:sp>
        <p:nvSpPr>
          <p:cNvPr id="3" name="Ellipse 2"/>
          <p:cNvSpPr/>
          <p:nvPr/>
        </p:nvSpPr>
        <p:spPr>
          <a:xfrm>
            <a:off x="5362481" y="529235"/>
            <a:ext cx="529192" cy="52923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57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-000346279CR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96" r="-308"/>
          <a:stretch/>
        </p:blipFill>
        <p:spPr>
          <a:xfrm>
            <a:off x="-201971" y="0"/>
            <a:ext cx="7029770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29010" y="274638"/>
            <a:ext cx="3114989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2000" b="1" i="1" dirty="0" err="1" smtClean="0"/>
              <a:t>Sueada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vera</a:t>
            </a:r>
            <a:r>
              <a:rPr lang="fr-FR" sz="2000" b="1" i="1" dirty="0" smtClean="0"/>
              <a:t> </a:t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Amaranthaceae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6" name="Image 5" descr="img-002110991C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343" y="1197476"/>
            <a:ext cx="3978980" cy="397898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087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Reseda alba-Ayrolles-IMGP288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275" y="-6500"/>
            <a:ext cx="3860799" cy="6864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91867" y="0"/>
            <a:ext cx="2252132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>
                <a:solidFill>
                  <a:schemeClr val="bg1"/>
                </a:solidFill>
              </a:rPr>
              <a:t>Reseda</a:t>
            </a:r>
            <a:r>
              <a:rPr lang="fr-FR" sz="2000" b="1" i="1" dirty="0" smtClean="0">
                <a:solidFill>
                  <a:schemeClr val="bg1"/>
                </a:solidFill>
              </a:rPr>
              <a:t> alba</a:t>
            </a:r>
            <a:br>
              <a:rPr lang="fr-FR" sz="2000" b="1" i="1" dirty="0" smtClean="0">
                <a:solidFill>
                  <a:schemeClr val="bg1"/>
                </a:solidFill>
              </a:rPr>
            </a:br>
            <a:r>
              <a:rPr lang="fr-FR" sz="2000" b="1" i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</a:rPr>
              <a:t>(</a:t>
            </a:r>
            <a:r>
              <a:rPr lang="fr-FR" sz="2000" b="1" dirty="0" err="1" smtClean="0">
                <a:solidFill>
                  <a:schemeClr val="bg1"/>
                </a:solidFill>
              </a:rPr>
              <a:t>Resedaceae</a:t>
            </a:r>
            <a:r>
              <a:rPr lang="fr-FR" sz="2000" b="1" dirty="0" smtClean="0">
                <a:solidFill>
                  <a:schemeClr val="bg1"/>
                </a:solidFill>
              </a:rPr>
              <a:t>)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7" name="Image 6" descr="Reseda alba-DSC0365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97" y="1143000"/>
            <a:ext cx="9144000" cy="6117336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Reseda alba-00504 copie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855" y="458669"/>
            <a:ext cx="5791200" cy="6102997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6" name="Image 5" descr="Reseda alba-Ayrolles-IMGP289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465" y="263659"/>
            <a:ext cx="4189719" cy="6298007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4092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9872" y="274638"/>
            <a:ext cx="3164128" cy="1143000"/>
          </a:xfrm>
        </p:spPr>
        <p:txBody>
          <a:bodyPr/>
          <a:lstStyle/>
          <a:p>
            <a:r>
              <a:rPr lang="fr-FR" sz="2000" b="1" i="1" dirty="0" err="1" smtClean="0"/>
              <a:t>Centaurea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acaulis</a:t>
            </a:r>
            <a:r>
              <a:rPr lang="fr-FR" sz="2000" b="1" i="1" dirty="0" smtClean="0"/>
              <a:t> 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Asteraceae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Centaurea acaulis-IMGP001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79668" cy="4904242"/>
          </a:xfrm>
        </p:spPr>
      </p:pic>
      <p:grpSp>
        <p:nvGrpSpPr>
          <p:cNvPr id="8" name="Grouper 7"/>
          <p:cNvGrpSpPr/>
          <p:nvPr/>
        </p:nvGrpSpPr>
        <p:grpSpPr>
          <a:xfrm>
            <a:off x="155726" y="2639558"/>
            <a:ext cx="8897044" cy="4529367"/>
            <a:chOff x="123478" y="2293351"/>
            <a:chExt cx="8897044" cy="4529367"/>
          </a:xfrm>
        </p:grpSpPr>
        <p:pic>
          <p:nvPicPr>
            <p:cNvPr id="5" name="Image 4" descr="Centaurea acaulis-IMGP0014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1415" y="2293351"/>
              <a:ext cx="5529107" cy="4529367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sp>
          <p:nvSpPr>
            <p:cNvPr id="7" name="Flèche vers la droite 6"/>
            <p:cNvSpPr/>
            <p:nvPr/>
          </p:nvSpPr>
          <p:spPr>
            <a:xfrm>
              <a:off x="123478" y="4904242"/>
              <a:ext cx="3367937" cy="1675910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Bractées médianes à épine terminale forte et piquante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Image 5" descr="img-000054030C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248" y="2770152"/>
            <a:ext cx="3810000" cy="38100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6685461" y="1287805"/>
            <a:ext cx="2367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Signalées seulement en quelques points du département de l’Hérault et de l’Aude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7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68236" y="274638"/>
            <a:ext cx="3275763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Heliotropium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curassavicum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Boraginaceae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Heliotropium curassavicum-DSC0003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276" y="0"/>
            <a:ext cx="6061167" cy="4525963"/>
          </a:xfrm>
        </p:spPr>
      </p:pic>
      <p:pic>
        <p:nvPicPr>
          <p:cNvPr id="5" name="Image 4" descr="Heliotropium curassavicum-Doul-IMGP274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57143" cy="6858000"/>
          </a:xfrm>
          <a:prstGeom prst="rect">
            <a:avLst/>
          </a:prstGeom>
        </p:spPr>
      </p:pic>
      <p:pic>
        <p:nvPicPr>
          <p:cNvPr id="6" name="Image 5" descr="Heliotropium curassavicum-DSC00044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4381" y="2919623"/>
            <a:ext cx="5739618" cy="393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2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nula crithmoides-DSC00305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22" r="-10822"/>
          <a:stretch>
            <a:fillRect/>
          </a:stretch>
        </p:blipFill>
        <p:spPr>
          <a:xfrm>
            <a:off x="-1309934" y="-443741"/>
            <a:ext cx="12114398" cy="7299709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8103" y="-166376"/>
            <a:ext cx="2724333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Limbarda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crithmoides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Asteraceae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5" name="Image 4" descr="Inula crithmoides-DSC0812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14" y="405124"/>
            <a:ext cx="4712765" cy="592604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Image 5" descr="Inula crytmoides-DSC09188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21771" y="3555955"/>
            <a:ext cx="6581330" cy="1748726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1168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étang de l'Ayrolles-IMGP0004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12"/>
          <a:stretch/>
        </p:blipFill>
        <p:spPr>
          <a:xfrm>
            <a:off x="-1" y="0"/>
            <a:ext cx="9296401" cy="6979646"/>
          </a:xfrm>
        </p:spPr>
      </p:pic>
      <p:sp>
        <p:nvSpPr>
          <p:cNvPr id="5" name="ZoneTexte 4"/>
          <p:cNvSpPr txBox="1"/>
          <p:nvPr/>
        </p:nvSpPr>
        <p:spPr>
          <a:xfrm>
            <a:off x="3403600" y="3928533"/>
            <a:ext cx="5283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smtClean="0"/>
              <a:t>On quitte </a:t>
            </a:r>
            <a:r>
              <a:rPr lang="fr-FR" sz="2000" b="1" dirty="0" smtClean="0"/>
              <a:t>provisoirement le bord de l’étang  : on  herborise dans la garrigue proche :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427029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onvolvulus altheoides-P110090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2"/>
          <a:stretch/>
        </p:blipFill>
        <p:spPr>
          <a:xfrm>
            <a:off x="-113970" y="0"/>
            <a:ext cx="9622265" cy="7171164"/>
          </a:xfrm>
        </p:spPr>
      </p:pic>
      <p:sp>
        <p:nvSpPr>
          <p:cNvPr id="5" name="ZoneTexte 4"/>
          <p:cNvSpPr txBox="1"/>
          <p:nvPr/>
        </p:nvSpPr>
        <p:spPr>
          <a:xfrm>
            <a:off x="1269943" y="537244"/>
            <a:ext cx="5747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 smtClean="0"/>
              <a:t>Convolvulus </a:t>
            </a:r>
            <a:r>
              <a:rPr lang="fr-FR" sz="2000" b="1" i="1" dirty="0" err="1" smtClean="0"/>
              <a:t>althaeoides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Convolvulaceae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7" name="Image 6" descr="Convolvulus altheoides-DSC04016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943" y="1533723"/>
            <a:ext cx="6089216" cy="4562856"/>
          </a:xfrm>
          <a:prstGeom prst="rect">
            <a:avLst/>
          </a:prstGeom>
        </p:spPr>
      </p:pic>
      <p:pic>
        <p:nvPicPr>
          <p:cNvPr id="6" name="Image 5" descr="Convolvulus altheoides-DSC0360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39629"/>
            <a:ext cx="9144000" cy="61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Serapias lingua-DSC0464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-140228"/>
            <a:ext cx="5926668" cy="699822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283200" y="423333"/>
            <a:ext cx="3115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>
                <a:solidFill>
                  <a:srgbClr val="FFFFFF"/>
                </a:solidFill>
              </a:rPr>
              <a:t>Serapias</a:t>
            </a:r>
            <a:r>
              <a:rPr lang="fr-FR" sz="2000" b="1" i="1" dirty="0" smtClean="0">
                <a:solidFill>
                  <a:srgbClr val="FFFFFF"/>
                </a:solidFill>
              </a:rPr>
              <a:t> lingua </a:t>
            </a:r>
            <a:r>
              <a:rPr lang="fr-FR" sz="2000" b="1" dirty="0" smtClean="0">
                <a:solidFill>
                  <a:srgbClr val="FFFFFF"/>
                </a:solidFill>
              </a:rPr>
              <a:t>(</a:t>
            </a:r>
            <a:r>
              <a:rPr lang="fr-FR" sz="2000" b="1" dirty="0" err="1" smtClean="0">
                <a:solidFill>
                  <a:srgbClr val="FFFFFF"/>
                </a:solidFill>
              </a:rPr>
              <a:t>Orchidaceae</a:t>
            </a:r>
            <a:r>
              <a:rPr lang="fr-FR" dirty="0" smtClean="0">
                <a:solidFill>
                  <a:srgbClr val="FFFFFF"/>
                </a:solidFill>
              </a:rPr>
              <a:t>)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7" name="Espace réservé du contenu 6" descr="Serapias lingua-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1851818" y="1600199"/>
            <a:ext cx="8229600" cy="4525963"/>
          </a:xfrm>
        </p:spPr>
      </p:pic>
      <p:pic>
        <p:nvPicPr>
          <p:cNvPr id="8" name="Image 7" descr="Serapias lingua-09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7035" y="695735"/>
            <a:ext cx="7972903" cy="63009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368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87964" y="274638"/>
            <a:ext cx="2998836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Cakile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maritima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Brassicaceae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7" name="Espace réservé du contenu 6" descr="0347CakileMaritima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17638"/>
            <a:ext cx="9296897" cy="5112935"/>
          </a:xfrm>
        </p:spPr>
      </p:pic>
      <p:pic>
        <p:nvPicPr>
          <p:cNvPr id="6" name="Image 5" descr="Cakile maritima11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48" y="1276509"/>
            <a:ext cx="3539496" cy="498715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Image 4" descr="Cakile maritima-DSC06473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5333" y="1276509"/>
            <a:ext cx="4491467" cy="521233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9453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92294" y="274638"/>
            <a:ext cx="4294505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Euphorbia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serrata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dirty="0" err="1" smtClean="0"/>
              <a:t>Euphorbiaceae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Euphorbia serrata-DSC0204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37"/>
          <a:stretch/>
        </p:blipFill>
        <p:spPr>
          <a:xfrm>
            <a:off x="-141119" y="0"/>
            <a:ext cx="4624074" cy="6858000"/>
          </a:xfrm>
        </p:spPr>
      </p:pic>
      <p:pic>
        <p:nvPicPr>
          <p:cNvPr id="6" name="Image 5" descr="Euphorbia serrata-DSC0395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523" y="1781756"/>
            <a:ext cx="5765477" cy="3857104"/>
          </a:xfrm>
          <a:prstGeom prst="rect">
            <a:avLst/>
          </a:prstGeom>
          <a:solidFill>
            <a:srgbClr val="C0504D"/>
          </a:solidFill>
          <a:ln w="38100" cmpd="sng">
            <a:solidFill>
              <a:srgbClr val="FF0000"/>
            </a:solidFill>
          </a:ln>
        </p:spPr>
      </p:pic>
      <p:pic>
        <p:nvPicPr>
          <p:cNvPr id="3" name="Image 2" descr="Euphorbia serrata-DSC03967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22"/>
          <a:stretch/>
        </p:blipFill>
        <p:spPr>
          <a:xfrm>
            <a:off x="4188665" y="1570063"/>
            <a:ext cx="4498134" cy="4835877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4031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́tang-Gruissan-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765408" y="0"/>
            <a:ext cx="12684407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/>
              <a:t>Les </a:t>
            </a:r>
            <a:r>
              <a:rPr lang="fr-FR" sz="2800" b="1" dirty="0" err="1" smtClean="0"/>
              <a:t>Ayguades</a:t>
            </a:r>
            <a:r>
              <a:rPr lang="fr-FR" sz="2800" b="1" dirty="0" smtClean="0"/>
              <a:t> sont sur la commune de Gruissan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7230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-002186334O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0"/>
          <a:stretch/>
        </p:blipFill>
        <p:spPr>
          <a:xfrm>
            <a:off x="0" y="0"/>
            <a:ext cx="6756400" cy="6858000"/>
          </a:xfrm>
        </p:spPr>
      </p:pic>
      <p:pic>
        <p:nvPicPr>
          <p:cNvPr id="5" name="Image 4" descr="img-000054158C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550333"/>
            <a:ext cx="3810000" cy="3810000"/>
          </a:xfrm>
          <a:prstGeom prst="rect">
            <a:avLst/>
          </a:prstGeom>
        </p:spPr>
      </p:pic>
      <p:pic>
        <p:nvPicPr>
          <p:cNvPr id="6" name="Image 5" descr="img-000248079C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533" y="3132667"/>
            <a:ext cx="3556000" cy="35560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6045200" y="0"/>
            <a:ext cx="3098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 err="1" smtClean="0"/>
              <a:t>Myriolimon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diffusum</a:t>
            </a:r>
            <a:endParaRPr lang="fr-FR" sz="2000" b="1" i="1" dirty="0" smtClean="0"/>
          </a:p>
          <a:p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Plumbaginaceae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75376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09313" y="274638"/>
            <a:ext cx="2777486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Spergularia</a:t>
            </a:r>
            <a:r>
              <a:rPr lang="fr-FR" sz="2000" b="1" i="1" dirty="0" smtClean="0"/>
              <a:t> media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Caryophyllaceae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Spergularia media-P111028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7"/>
          <a:stretch/>
        </p:blipFill>
        <p:spPr>
          <a:xfrm>
            <a:off x="-229317" y="-123488"/>
            <a:ext cx="6371172" cy="5045371"/>
          </a:xfrm>
        </p:spPr>
      </p:pic>
      <p:pic>
        <p:nvPicPr>
          <p:cNvPr id="5" name="Image 4" descr="Spergularia marginata-DSC0053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295" y="1455189"/>
            <a:ext cx="4751705" cy="5402811"/>
          </a:xfrm>
          <a:prstGeom prst="rect">
            <a:avLst/>
          </a:prstGeom>
        </p:spPr>
      </p:pic>
      <p:pic>
        <p:nvPicPr>
          <p:cNvPr id="7" name="Image 6" descr="Spergularia media-Rouquette-DSC0024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741" y="2522685"/>
            <a:ext cx="4843582" cy="414126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3" name="Image 2" descr="img-000160236CR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18" y="2853947"/>
            <a:ext cx="3810000" cy="38100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9277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es Goules-IMGP717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659569" y="0"/>
            <a:ext cx="12469964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1622856" y="846776"/>
            <a:ext cx="60504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Nous quittons le bord de l’étang et empruntons un petit chemin qui monte dans la garrigue :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8426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41252" y="274638"/>
            <a:ext cx="2545548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Convolvulus </a:t>
            </a:r>
            <a:r>
              <a:rPr lang="fr-FR" sz="2000" b="1" i="1" dirty="0" err="1" smtClean="0"/>
              <a:t>lineatus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Convolvulaceae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Convolvulus lineatus-DSC0299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73"/>
          <a:stretch/>
        </p:blipFill>
        <p:spPr>
          <a:xfrm>
            <a:off x="0" y="0"/>
            <a:ext cx="6141252" cy="5627529"/>
          </a:xfrm>
        </p:spPr>
      </p:pic>
      <p:pic>
        <p:nvPicPr>
          <p:cNvPr id="3" name="Image 2" descr="img-000132166C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521" y="2899495"/>
            <a:ext cx="3810000" cy="38100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5" name="Image 4" descr="img-001495924C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86" y="829379"/>
            <a:ext cx="3810000" cy="38100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794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4050" y="5355291"/>
            <a:ext cx="2336493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Erodium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foetidum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Geraniaceae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Erodium foetidum-DSC0762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2809" y="0"/>
            <a:ext cx="6526703" cy="4784589"/>
          </a:xfrm>
        </p:spPr>
      </p:pic>
      <p:pic>
        <p:nvPicPr>
          <p:cNvPr id="5" name="Image 4" descr="Erodium foetidum-IMGP017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406" y="-423388"/>
            <a:ext cx="4721922" cy="7281388"/>
          </a:xfrm>
          <a:prstGeom prst="rect">
            <a:avLst/>
          </a:prstGeom>
        </p:spPr>
      </p:pic>
      <p:pic>
        <p:nvPicPr>
          <p:cNvPr id="6" name="Image 5" descr="Erodium foetidum-feuille-IMGP0166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8773" y="0"/>
            <a:ext cx="6332667" cy="565840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-1" y="6244970"/>
            <a:ext cx="553887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Endémique du Sud de la France et du N-E de l’Espagne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Image 2" descr="bdtf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875" y="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hagnalon sordidum-8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0" y="-1"/>
            <a:ext cx="10188812" cy="7091745"/>
          </a:xfrm>
          <a:prstGeom prst="rect">
            <a:avLst/>
          </a:prstGeom>
        </p:spPr>
      </p:pic>
      <p:pic>
        <p:nvPicPr>
          <p:cNvPr id="7" name="Espace réservé du contenu 6" descr="Phagnalon sordidum846.jp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796912" y="2156325"/>
            <a:ext cx="5725881" cy="3677468"/>
          </a:xfrm>
          <a:ln w="38100" cmpd="sng">
            <a:solidFill>
              <a:srgbClr val="FF0000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 err="1" smtClean="0">
                <a:solidFill>
                  <a:schemeClr val="bg1"/>
                </a:solidFill>
              </a:rPr>
              <a:t>Phagnalon</a:t>
            </a:r>
            <a:r>
              <a:rPr lang="fr-FR" sz="2000" b="1" i="1" dirty="0" smtClean="0">
                <a:solidFill>
                  <a:schemeClr val="bg1"/>
                </a:solidFill>
              </a:rPr>
              <a:t> </a:t>
            </a:r>
            <a:r>
              <a:rPr lang="fr-FR" sz="2000" b="1" i="1" dirty="0" err="1" smtClean="0">
                <a:solidFill>
                  <a:schemeClr val="bg1"/>
                </a:solidFill>
              </a:rPr>
              <a:t>sordidum</a:t>
            </a:r>
            <a:r>
              <a:rPr lang="fr-FR" sz="2000" b="1" i="1" dirty="0" smtClean="0">
                <a:solidFill>
                  <a:schemeClr val="bg1"/>
                </a:solidFill>
              </a:rPr>
              <a:t>  </a:t>
            </a:r>
            <a:r>
              <a:rPr lang="fr-FR" sz="2000" b="1" dirty="0" smtClean="0">
                <a:solidFill>
                  <a:schemeClr val="bg1"/>
                </a:solidFill>
              </a:rPr>
              <a:t>(</a:t>
            </a:r>
            <a:r>
              <a:rPr lang="fr-FR" sz="2000" b="1" dirty="0" err="1" smtClean="0">
                <a:solidFill>
                  <a:schemeClr val="bg1"/>
                </a:solidFill>
              </a:rPr>
              <a:t>Asteraceae</a:t>
            </a:r>
            <a:r>
              <a:rPr lang="fr-FR" sz="2000" b="1" dirty="0" smtClean="0">
                <a:solidFill>
                  <a:schemeClr val="bg1"/>
                </a:solidFill>
              </a:rPr>
              <a:t>)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3" name="Image 2" descr="img-002136538C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56" y="1583539"/>
            <a:ext cx="3810000" cy="499220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3112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90626" y="274638"/>
            <a:ext cx="2096173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Polygala </a:t>
            </a:r>
            <a:r>
              <a:rPr lang="fr-FR" sz="2000" b="1" i="1" dirty="0" err="1" smtClean="0"/>
              <a:t>rupestris</a:t>
            </a:r>
            <a:r>
              <a:rPr lang="fr-FR" sz="2000" b="1" i="1" dirty="0" smtClean="0"/>
              <a:t> 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Polygalaceae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Polygala rupestris c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391"/>
          <a:stretch/>
        </p:blipFill>
        <p:spPr>
          <a:xfrm>
            <a:off x="-1207573" y="-46578"/>
            <a:ext cx="7650445" cy="4798395"/>
          </a:xfrm>
        </p:spPr>
      </p:pic>
      <p:pic>
        <p:nvPicPr>
          <p:cNvPr id="3" name="Image 2" descr="bdtf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0" y="3905250"/>
            <a:ext cx="1270000" cy="1270000"/>
          </a:xfrm>
          <a:prstGeom prst="rect">
            <a:avLst/>
          </a:prstGeom>
        </p:spPr>
      </p:pic>
      <p:pic>
        <p:nvPicPr>
          <p:cNvPr id="5" name="Image 4" descr="Polygala rupestris-DSC0357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934" y="2012992"/>
            <a:ext cx="6650182" cy="4845008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4457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97263" y="274638"/>
            <a:ext cx="2546737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Hormatophylla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spinosa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Brassicaceae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Hormatophylla spinosa-DSC0107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22" r="-1035"/>
          <a:stretch/>
        </p:blipFill>
        <p:spPr>
          <a:xfrm>
            <a:off x="-970185" y="0"/>
            <a:ext cx="7567448" cy="4525963"/>
          </a:xfrm>
        </p:spPr>
      </p:pic>
      <p:pic>
        <p:nvPicPr>
          <p:cNvPr id="5" name="Image 4" descr="img-002262269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357" y="1563453"/>
            <a:ext cx="7739605" cy="506521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1586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50804" y="274638"/>
            <a:ext cx="3993196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Tyrimnus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leucographus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Asteraceae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Tyrimnus leucographus-P110091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80" r="-2121"/>
          <a:stretch/>
        </p:blipFill>
        <p:spPr>
          <a:xfrm>
            <a:off x="-165669" y="-368091"/>
            <a:ext cx="5472190" cy="7417038"/>
          </a:xfrm>
        </p:spPr>
      </p:pic>
      <p:pic>
        <p:nvPicPr>
          <p:cNvPr id="5" name="Image 4" descr="Tyrimnus leucographus-P1100916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0804" y="1417638"/>
            <a:ext cx="399319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86082" y="76910"/>
            <a:ext cx="3792545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Loncomelos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narbonensis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Asparagaceae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Ornithogalum narbonense-90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5" r="-348"/>
          <a:stretch/>
        </p:blipFill>
        <p:spPr>
          <a:xfrm>
            <a:off x="-282237" y="-158771"/>
            <a:ext cx="4331977" cy="7016771"/>
          </a:xfrm>
        </p:spPr>
      </p:pic>
      <p:pic>
        <p:nvPicPr>
          <p:cNvPr id="5" name="Image 4" descr="Ornithogalum narbonense-908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7522" y="1219910"/>
            <a:ext cx="5346477" cy="4326917"/>
          </a:xfrm>
          <a:prstGeom prst="rect">
            <a:avLst/>
          </a:prstGeom>
        </p:spPr>
      </p:pic>
      <p:pic>
        <p:nvPicPr>
          <p:cNvPr id="3" name="Image 2" descr="img-001495998C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468" y="164087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9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irculade de Gruissan-1255880833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954" r="-19954"/>
          <a:stretch>
            <a:fillRect/>
          </a:stretch>
        </p:blipFill>
        <p:spPr>
          <a:xfrm>
            <a:off x="-2047643" y="-277152"/>
            <a:ext cx="13463088" cy="740418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423388"/>
            <a:ext cx="8229600" cy="1428934"/>
          </a:xfrm>
        </p:spPr>
        <p:txBody>
          <a:bodyPr>
            <a:normAutofit/>
          </a:bodyPr>
          <a:lstStyle/>
          <a:p>
            <a:r>
              <a:rPr lang="fr-FR" sz="2400" b="1" dirty="0" err="1" smtClean="0"/>
              <a:t>Circulade</a:t>
            </a:r>
            <a:r>
              <a:rPr lang="fr-FR" sz="2400" b="1" dirty="0" smtClean="0"/>
              <a:t> de Gruissan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169689" y="6174405"/>
            <a:ext cx="19756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Document internet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2372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Roc de Conillac-DSC00257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22" r="-10822"/>
          <a:stretch>
            <a:fillRect/>
          </a:stretch>
        </p:blipFill>
        <p:spPr>
          <a:xfrm>
            <a:off x="-1183296" y="1"/>
            <a:ext cx="12469964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smtClean="0"/>
              <a:t>Le Roc de </a:t>
            </a:r>
            <a:r>
              <a:rPr lang="fr-FR" sz="2400" b="1" dirty="0" err="1" smtClean="0"/>
              <a:t>Conilhac</a:t>
            </a:r>
            <a:r>
              <a:rPr lang="fr-FR" sz="2400" b="1" dirty="0" smtClean="0"/>
              <a:t> :</a:t>
            </a:r>
            <a:endParaRPr lang="fr-FR" sz="2400" b="1" dirty="0"/>
          </a:p>
        </p:txBody>
      </p:sp>
      <p:grpSp>
        <p:nvGrpSpPr>
          <p:cNvPr id="7" name="Grouper 6"/>
          <p:cNvGrpSpPr/>
          <p:nvPr/>
        </p:nvGrpSpPr>
        <p:grpSpPr>
          <a:xfrm>
            <a:off x="457200" y="368300"/>
            <a:ext cx="9144000" cy="6117336"/>
            <a:chOff x="457200" y="368300"/>
            <a:chExt cx="9144000" cy="6117336"/>
          </a:xfrm>
        </p:grpSpPr>
        <p:pic>
          <p:nvPicPr>
            <p:cNvPr id="5" name="Image 4" descr="Conilhac-DSC03017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368300"/>
              <a:ext cx="9144000" cy="6117336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3580867" y="1417638"/>
              <a:ext cx="3263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sansouires</a:t>
              </a:r>
              <a:endParaRPr lang="fr-FR" dirty="0"/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0" y="368300"/>
            <a:ext cx="9144000" cy="6117336"/>
            <a:chOff x="0" y="368300"/>
            <a:chExt cx="9144000" cy="6117336"/>
          </a:xfrm>
        </p:grpSpPr>
        <p:pic>
          <p:nvPicPr>
            <p:cNvPr id="8" name="Image 7" descr="rizières-Cornnihlac-DSC03026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8300"/>
              <a:ext cx="9144000" cy="6117336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3898382" y="1786970"/>
              <a:ext cx="2945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Rizières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2696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06" y="-252122"/>
            <a:ext cx="8591987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La flore du rocher </a:t>
            </a:r>
            <a:r>
              <a:rPr lang="fr-FR" sz="2400" dirty="0" smtClean="0"/>
              <a:t>: </a:t>
            </a:r>
            <a:r>
              <a:rPr lang="fr-FR" sz="2200" b="1" i="1" dirty="0" err="1" smtClean="0"/>
              <a:t>Cneorum</a:t>
            </a:r>
            <a:r>
              <a:rPr lang="fr-FR" sz="2200" b="1" i="1" dirty="0" smtClean="0"/>
              <a:t> </a:t>
            </a:r>
            <a:r>
              <a:rPr lang="fr-FR" sz="2200" b="1" i="1" dirty="0" err="1" smtClean="0"/>
              <a:t>tricoccon</a:t>
            </a:r>
            <a:r>
              <a:rPr lang="fr-FR" sz="2200" b="1" i="1" dirty="0" smtClean="0"/>
              <a:t> </a:t>
            </a:r>
            <a:r>
              <a:rPr lang="fr-FR" sz="2200" b="1" dirty="0" smtClean="0"/>
              <a:t>(</a:t>
            </a:r>
            <a:r>
              <a:rPr lang="fr-FR" sz="2200" b="1" dirty="0" err="1" smtClean="0"/>
              <a:t>Cneoracae</a:t>
            </a:r>
            <a:r>
              <a:rPr lang="fr-FR" sz="2200" b="1" dirty="0" smtClean="0"/>
              <a:t>)</a:t>
            </a:r>
            <a:endParaRPr lang="fr-FR" sz="2200" b="1" dirty="0"/>
          </a:p>
        </p:txBody>
      </p:sp>
      <p:pic>
        <p:nvPicPr>
          <p:cNvPr id="4" name="Espace réservé du contenu 3" descr="Cneorum tricoccon-DSC0356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82"/>
          <a:stretch/>
        </p:blipFill>
        <p:spPr>
          <a:xfrm>
            <a:off x="-869088" y="859271"/>
            <a:ext cx="7060638" cy="4525963"/>
          </a:xfrm>
        </p:spPr>
      </p:pic>
      <p:pic>
        <p:nvPicPr>
          <p:cNvPr id="5" name="Image 4" descr="Cneorum tricoccon146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1295400"/>
            <a:ext cx="5715000" cy="5562600"/>
          </a:xfrm>
          <a:prstGeom prst="rect">
            <a:avLst/>
          </a:prstGeom>
        </p:spPr>
      </p:pic>
      <p:grpSp>
        <p:nvGrpSpPr>
          <p:cNvPr id="8" name="Grouper 7"/>
          <p:cNvGrpSpPr/>
          <p:nvPr/>
        </p:nvGrpSpPr>
        <p:grpSpPr>
          <a:xfrm>
            <a:off x="740869" y="1295400"/>
            <a:ext cx="8149561" cy="5276870"/>
            <a:chOff x="740869" y="1295400"/>
            <a:chExt cx="8149561" cy="5276870"/>
          </a:xfrm>
        </p:grpSpPr>
        <p:pic>
          <p:nvPicPr>
            <p:cNvPr id="6" name="Image 5" descr="Cneorum tricoccon-DSC08934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2670" y="1295400"/>
              <a:ext cx="5397760" cy="5276870"/>
            </a:xfrm>
            <a:prstGeom prst="rect">
              <a:avLst/>
            </a:prstGeom>
            <a:ln w="28575" cmpd="sng">
              <a:solidFill>
                <a:srgbClr val="FF0000"/>
              </a:solidFill>
            </a:ln>
          </p:spPr>
        </p:pic>
        <p:sp>
          <p:nvSpPr>
            <p:cNvPr id="7" name="Flèche droite rayée 6"/>
            <p:cNvSpPr/>
            <p:nvPr/>
          </p:nvSpPr>
          <p:spPr>
            <a:xfrm>
              <a:off x="740869" y="5698094"/>
              <a:ext cx="2688131" cy="874176"/>
            </a:xfrm>
            <a:prstGeom prst="striped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solidFill>
                    <a:schemeClr val="tx1"/>
                  </a:solidFill>
                </a:rPr>
                <a:t>Le fruit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01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32666" y="-76816"/>
            <a:ext cx="2811333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Echium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asperrimum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Boraginaceae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Echium asperrimym-05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35"/>
          <a:stretch/>
        </p:blipFill>
        <p:spPr>
          <a:xfrm>
            <a:off x="-989259" y="0"/>
            <a:ext cx="7551242" cy="4525963"/>
          </a:xfrm>
        </p:spPr>
      </p:pic>
      <p:pic>
        <p:nvPicPr>
          <p:cNvPr id="5" name="Image 4" descr="Echium asperrimum-DSC03126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405" y="1417638"/>
            <a:ext cx="5079595" cy="5440362"/>
          </a:xfrm>
          <a:prstGeom prst="rect">
            <a:avLst/>
          </a:prstGeom>
        </p:spPr>
      </p:pic>
      <p:pic>
        <p:nvPicPr>
          <p:cNvPr id="6" name="Image 5" descr="Echium asperrimum-DSC0311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8" y="925055"/>
            <a:ext cx="8808844" cy="5791815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4150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32790" y="-335182"/>
            <a:ext cx="3111209" cy="1372698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Plantago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albicans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Plantaginaceae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5" name="Image 4" descr="Plantago albicans-DSC0051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7516"/>
            <a:ext cx="9144000" cy="6120384"/>
          </a:xfrm>
          <a:prstGeom prst="rect">
            <a:avLst/>
          </a:prstGeom>
        </p:spPr>
      </p:pic>
      <p:pic>
        <p:nvPicPr>
          <p:cNvPr id="7" name="Espace réservé du contenu 6" descr="Plantago albicans-DSC06118.JP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37"/>
          <a:stretch/>
        </p:blipFill>
        <p:spPr>
          <a:xfrm>
            <a:off x="0" y="0"/>
            <a:ext cx="4924415" cy="7303439"/>
          </a:xfrm>
        </p:spPr>
      </p:pic>
      <p:pic>
        <p:nvPicPr>
          <p:cNvPr id="3" name="Image 2" descr="Plantago albicans-Doul-IMGP270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856" y="445439"/>
            <a:ext cx="385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5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03350" y="274638"/>
            <a:ext cx="3040649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Hedypnois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rhagadioloides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Asteraceae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Hedypnois rhagadolioides-Lespignan(34)DSC0602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22" r="-535"/>
          <a:stretch/>
        </p:blipFill>
        <p:spPr>
          <a:xfrm>
            <a:off x="-1236215" y="0"/>
            <a:ext cx="7533602" cy="4525963"/>
          </a:xfrm>
        </p:spPr>
      </p:pic>
      <p:pic>
        <p:nvPicPr>
          <p:cNvPr id="5" name="Image 4" descr="Hedypnois rhagadioloides-DSC06026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537" y="2604430"/>
            <a:ext cx="4910462" cy="4253569"/>
          </a:xfrm>
          <a:prstGeom prst="rect">
            <a:avLst/>
          </a:prstGeom>
        </p:spPr>
      </p:pic>
      <p:pic>
        <p:nvPicPr>
          <p:cNvPr id="6" name="Image 5" descr="Hedypnois rhagadioloides-DSC06028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78" y="516089"/>
            <a:ext cx="4868568" cy="616549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2701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56268" y="274638"/>
            <a:ext cx="2987731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Onopordon </a:t>
            </a:r>
            <a:r>
              <a:rPr lang="fr-FR" sz="2000" b="1" i="1" dirty="0" err="1" smtClean="0"/>
              <a:t>illyricum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Asteraceae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Onopordon illyricum-08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6"/>
          <a:stretch/>
        </p:blipFill>
        <p:spPr>
          <a:xfrm>
            <a:off x="0" y="0"/>
            <a:ext cx="4570616" cy="6858000"/>
          </a:xfrm>
        </p:spPr>
      </p:pic>
      <p:pic>
        <p:nvPicPr>
          <p:cNvPr id="5" name="Image 4" descr="Onopordum illyricum-DSC0391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083" y="2363913"/>
            <a:ext cx="5240916" cy="4494085"/>
          </a:xfrm>
          <a:prstGeom prst="rect">
            <a:avLst/>
          </a:prstGeom>
        </p:spPr>
      </p:pic>
      <p:pic>
        <p:nvPicPr>
          <p:cNvPr id="6" name="Image 5" descr="Onopordon illyricum-087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1718" y="423389"/>
            <a:ext cx="4762730" cy="6156764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673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groupe Vigie-IMGP004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23106" y="-688005"/>
            <a:ext cx="12245425" cy="7546005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7142" y="-264616"/>
            <a:ext cx="6032791" cy="987904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19 Mai 2018 : les crêtes de la Clape </a:t>
            </a:r>
            <a:r>
              <a:rPr lang="fr-FR" sz="2400" b="1" dirty="0" smtClean="0">
                <a:solidFill>
                  <a:schemeClr val="bg1"/>
                </a:solidFill>
              </a:rPr>
              <a:t>: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074780" y="4322084"/>
            <a:ext cx="46120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Nous sommes sur un large chemin qui mène de la Chapelle des </a:t>
            </a:r>
            <a:r>
              <a:rPr lang="fr-FR" b="1" dirty="0" err="1" smtClean="0"/>
              <a:t>Auzils</a:t>
            </a:r>
            <a:r>
              <a:rPr lang="fr-FR" b="1" dirty="0" smtClean="0"/>
              <a:t> à la Vigie</a:t>
            </a:r>
            <a:r>
              <a:rPr lang="fr-FR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252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32914" y="274638"/>
            <a:ext cx="2953885" cy="642702"/>
          </a:xfrm>
        </p:spPr>
        <p:txBody>
          <a:bodyPr>
            <a:normAutofit fontScale="90000"/>
          </a:bodyPr>
          <a:lstStyle/>
          <a:p>
            <a:r>
              <a:rPr lang="fr-FR" sz="2000" b="1" i="1" dirty="0" err="1" smtClean="0"/>
              <a:t>Dipcadi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serotinum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Asparagaceae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Dipcadi serotina-DSC0024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88"/>
          <a:stretch/>
        </p:blipFill>
        <p:spPr>
          <a:xfrm>
            <a:off x="0" y="0"/>
            <a:ext cx="4462854" cy="4525963"/>
          </a:xfrm>
        </p:spPr>
      </p:pic>
      <p:pic>
        <p:nvPicPr>
          <p:cNvPr id="5" name="Image 4" descr="Dipcadi serotina-DSC0025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208" y="942603"/>
            <a:ext cx="3632792" cy="5915397"/>
          </a:xfrm>
          <a:prstGeom prst="rect">
            <a:avLst/>
          </a:prstGeom>
        </p:spPr>
      </p:pic>
      <p:pic>
        <p:nvPicPr>
          <p:cNvPr id="6" name="Image 5" descr="Dipcadi serotina-DSC0025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74" y="105847"/>
            <a:ext cx="5246740" cy="658336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442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450680" y="624645"/>
            <a:ext cx="369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Ce chemin de crête nous permet d’observer le paysage environnant 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5450680" y="1940527"/>
            <a:ext cx="3236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 nombreuses Férules bordent notre chemin</a:t>
            </a:r>
            <a:endParaRPr lang="fr-FR" b="1" dirty="0"/>
          </a:p>
        </p:txBody>
      </p:sp>
      <p:pic>
        <p:nvPicPr>
          <p:cNvPr id="9" name="Image 8" descr="Ferula communis59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23"/>
            <a:ext cx="5494808" cy="3692719"/>
          </a:xfrm>
          <a:prstGeom prst="rect">
            <a:avLst/>
          </a:prstGeom>
        </p:spPr>
      </p:pic>
      <p:pic>
        <p:nvPicPr>
          <p:cNvPr id="10" name="Image 9" descr="Ferula communis-DSC02271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491" y="2857868"/>
            <a:ext cx="5333508" cy="4000131"/>
          </a:xfrm>
          <a:prstGeom prst="rect">
            <a:avLst/>
          </a:prstGeom>
        </p:spPr>
      </p:pic>
      <p:pic>
        <p:nvPicPr>
          <p:cNvPr id="11" name="Image 10" descr="Ferula communis59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78" y="3973099"/>
            <a:ext cx="3611039" cy="253647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7659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18880" y="151150"/>
            <a:ext cx="4067920" cy="825496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Anacyclus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clavatus</a:t>
            </a:r>
            <a:r>
              <a:rPr lang="fr-FR" sz="2000" b="1" i="1" dirty="0" smtClean="0"/>
              <a:t> 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Asteraceae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Anacyclus clavatus-feuilles-DSC0640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5" r="-1227"/>
          <a:stretch/>
        </p:blipFill>
        <p:spPr>
          <a:xfrm rot="16200000">
            <a:off x="444308" y="-805380"/>
            <a:ext cx="3369191" cy="4979951"/>
          </a:xfrm>
        </p:spPr>
      </p:pic>
      <p:pic>
        <p:nvPicPr>
          <p:cNvPr id="5" name="Image 4" descr="Anacyclus clavatus-P1100654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8879" y="1350463"/>
            <a:ext cx="5080000" cy="4890096"/>
          </a:xfrm>
          <a:prstGeom prst="rect">
            <a:avLst/>
          </a:prstGeom>
        </p:spPr>
      </p:pic>
      <p:pic>
        <p:nvPicPr>
          <p:cNvPr id="6" name="Image 5" descr="Anacyclus clavatus-akènes-DSC0639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6946"/>
            <a:ext cx="4868569" cy="38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7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 descr="Clape romaine499 copi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41164" cy="662482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644356" y="18390"/>
            <a:ext cx="4462854" cy="830997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En occitan, Clape signifie « tas de pierres » </a:t>
            </a:r>
            <a:endParaRPr lang="fr-FR" sz="2400" b="1" dirty="0"/>
          </a:p>
        </p:txBody>
      </p:sp>
      <p:sp>
        <p:nvSpPr>
          <p:cNvPr id="9" name="Rectangle avec flèche vers la gauche 8"/>
          <p:cNvSpPr/>
          <p:nvPr/>
        </p:nvSpPr>
        <p:spPr>
          <a:xfrm>
            <a:off x="5046118" y="2130425"/>
            <a:ext cx="3709398" cy="1947192"/>
          </a:xfrm>
          <a:prstGeom prst="leftArrowCallout">
            <a:avLst/>
          </a:prstGeom>
          <a:solidFill>
            <a:schemeClr val="bg1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La Clape était autrefois une île : c’est au Moyen Age qu’elle perd son caractère insulaire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5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Bupleurum fruticosum-DSC08028.psd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2" r="-2728"/>
          <a:stretch/>
        </p:blipFill>
        <p:spPr>
          <a:xfrm>
            <a:off x="-1" y="0"/>
            <a:ext cx="4956768" cy="6874570"/>
          </a:xfrm>
        </p:spPr>
      </p:pic>
      <p:pic>
        <p:nvPicPr>
          <p:cNvPr id="5" name="Image 4" descr="Bupleurum fruticosum-DSC0064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188" y="2363914"/>
            <a:ext cx="5276812" cy="4494085"/>
          </a:xfrm>
          <a:prstGeom prst="rect">
            <a:avLst/>
          </a:prstGeom>
        </p:spPr>
      </p:pic>
      <p:pic>
        <p:nvPicPr>
          <p:cNvPr id="6" name="Image 5" descr="Bupleurum fruticosum-DSC0801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38"/>
            <a:ext cx="9144000" cy="6117336"/>
          </a:xfrm>
          <a:prstGeom prst="ellipse">
            <a:avLst/>
          </a:prstGeom>
          <a:ln w="57150" cmpd="sng">
            <a:solidFill>
              <a:srgbClr val="FF0000"/>
            </a:solidFill>
          </a:ln>
          <a:effectLst>
            <a:softEdge rad="112500"/>
          </a:effectLst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96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entranthus calcitrapa39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01" r="-876"/>
          <a:stretch/>
        </p:blipFill>
        <p:spPr>
          <a:xfrm>
            <a:off x="-194038" y="0"/>
            <a:ext cx="4410244" cy="6858000"/>
          </a:xfrm>
        </p:spPr>
      </p:pic>
      <p:pic>
        <p:nvPicPr>
          <p:cNvPr id="5" name="Image 4" descr="Centranthus calcitrapa-DSC0134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947" y="0"/>
            <a:ext cx="4178053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4282" y="274638"/>
            <a:ext cx="3412518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>
                <a:solidFill>
                  <a:srgbClr val="FFFFFF"/>
                </a:solidFill>
              </a:rPr>
              <a:t>Centranthus</a:t>
            </a:r>
            <a:r>
              <a:rPr lang="fr-FR" sz="2000" b="1" i="1" dirty="0" smtClean="0">
                <a:solidFill>
                  <a:srgbClr val="FFFFFF"/>
                </a:solidFill>
              </a:rPr>
              <a:t> </a:t>
            </a:r>
            <a:r>
              <a:rPr lang="fr-FR" sz="2000" b="1" i="1" dirty="0" err="1" smtClean="0">
                <a:solidFill>
                  <a:srgbClr val="FFFFFF"/>
                </a:solidFill>
              </a:rPr>
              <a:t>calcitrapa</a:t>
            </a:r>
            <a:r>
              <a:rPr lang="fr-FR" sz="2000" b="1" dirty="0" smtClean="0">
                <a:solidFill>
                  <a:srgbClr val="FFFFFF"/>
                </a:solidFill>
              </a:rPr>
              <a:t/>
            </a:r>
            <a:br>
              <a:rPr lang="fr-FR" sz="2000" b="1" dirty="0" smtClean="0">
                <a:solidFill>
                  <a:srgbClr val="FFFFFF"/>
                </a:solidFill>
              </a:rPr>
            </a:br>
            <a:r>
              <a:rPr lang="fr-FR" sz="2000" b="1" dirty="0" smtClean="0">
                <a:solidFill>
                  <a:srgbClr val="FFFFFF"/>
                </a:solidFill>
              </a:rPr>
              <a:t>(</a:t>
            </a:r>
            <a:r>
              <a:rPr lang="fr-FR" sz="2000" b="1" dirty="0" err="1" smtClean="0">
                <a:solidFill>
                  <a:srgbClr val="FFFFFF"/>
                </a:solidFill>
              </a:rPr>
              <a:t>Valerianaceae</a:t>
            </a:r>
            <a:r>
              <a:rPr lang="fr-FR" sz="2000" b="1" dirty="0" smtClean="0">
                <a:solidFill>
                  <a:srgbClr val="FFFFFF"/>
                </a:solidFill>
              </a:rPr>
              <a:t>)</a:t>
            </a:r>
            <a:endParaRPr lang="fr-FR" sz="2000" b="1" dirty="0">
              <a:solidFill>
                <a:srgbClr val="FFFFFF"/>
              </a:solidFill>
            </a:endParaRPr>
          </a:p>
        </p:txBody>
      </p:sp>
      <p:pic>
        <p:nvPicPr>
          <p:cNvPr id="3" name="Image 2" descr="img-000237195C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282" y="1039730"/>
            <a:ext cx="3810000" cy="3810000"/>
          </a:xfrm>
          <a:prstGeom prst="rect">
            <a:avLst/>
          </a:prstGeom>
        </p:spPr>
      </p:pic>
      <p:pic>
        <p:nvPicPr>
          <p:cNvPr id="6" name="Image 5" descr="Centranthus calcitrapa-DSC0397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3725"/>
            <a:ext cx="9144000" cy="5468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74033" y="-296862"/>
            <a:ext cx="2812766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Convolvulus </a:t>
            </a:r>
            <a:r>
              <a:rPr lang="fr-FR" sz="2000" b="1" i="1" dirty="0" err="1" smtClean="0"/>
              <a:t>cantabrica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Convolvulaceae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6" name="Espace réservé du contenu 5" descr="Convolvulus cantabrica-IMGP007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04" r="-105"/>
          <a:stretch/>
        </p:blipFill>
        <p:spPr>
          <a:xfrm>
            <a:off x="-194037" y="0"/>
            <a:ext cx="5345750" cy="6858000"/>
          </a:xfrm>
        </p:spPr>
      </p:pic>
      <p:pic>
        <p:nvPicPr>
          <p:cNvPr id="4" name="Image 3" descr="img-000134833C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890" y="1047848"/>
            <a:ext cx="4027110" cy="4027110"/>
          </a:xfrm>
          <a:prstGeom prst="rect">
            <a:avLst/>
          </a:prstGeom>
        </p:spPr>
      </p:pic>
      <p:pic>
        <p:nvPicPr>
          <p:cNvPr id="5" name="Image 4" descr="img-000134827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822" y="595032"/>
            <a:ext cx="5720177" cy="626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3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groupe -Vigie-Liseron laineux-IMGP002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659568" y="0"/>
            <a:ext cx="12469964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3386830" y="5521682"/>
            <a:ext cx="372198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Observation d’un autre liseron !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2873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4808416"/>
            <a:ext cx="3122234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Convolvulus </a:t>
            </a:r>
            <a:r>
              <a:rPr lang="fr-FR" sz="2000" b="1" i="1" dirty="0" err="1" smtClean="0"/>
              <a:t>lanuginosus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Convolvulaceae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Convolvulus lanuginosus-Vigie-IMGP003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118" y="0"/>
            <a:ext cx="5423448" cy="4525963"/>
          </a:xfrm>
        </p:spPr>
      </p:pic>
      <p:pic>
        <p:nvPicPr>
          <p:cNvPr id="5" name="Image 4" descr="Convolvulus lanuginosus-Vigie-IMGP002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159" y="0"/>
            <a:ext cx="4432555" cy="4970396"/>
          </a:xfrm>
          <a:prstGeom prst="rect">
            <a:avLst/>
          </a:prstGeom>
        </p:spPr>
      </p:pic>
      <p:pic>
        <p:nvPicPr>
          <p:cNvPr id="6" name="Image 5" descr="Convolvulus lanuginosus-Vigie-IMGP002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228" y="1658268"/>
            <a:ext cx="5056824" cy="4829267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3345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81613" y="5715000"/>
            <a:ext cx="1824941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Stipa </a:t>
            </a:r>
            <a:r>
              <a:rPr lang="fr-FR" sz="2000" b="1" i="1" dirty="0" err="1" smtClean="0"/>
              <a:t>offneri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Poaceae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Stipa offneri-100_340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4"/>
          <a:stretch/>
        </p:blipFill>
        <p:spPr>
          <a:xfrm>
            <a:off x="-141118" y="0"/>
            <a:ext cx="6229054" cy="5345271"/>
          </a:xfrm>
        </p:spPr>
      </p:pic>
      <p:pic>
        <p:nvPicPr>
          <p:cNvPr id="5" name="Image 4" descr="Stipa offneri-DSC0041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639" y="0"/>
            <a:ext cx="4590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9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91548" y="274638"/>
            <a:ext cx="2952451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Silene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gallica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Caryophyllaceae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0451SileneGallica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117"/>
          <a:stretch/>
        </p:blipFill>
        <p:spPr>
          <a:xfrm>
            <a:off x="-1024538" y="0"/>
            <a:ext cx="7039689" cy="4075107"/>
          </a:xfrm>
        </p:spPr>
      </p:pic>
      <p:pic>
        <p:nvPicPr>
          <p:cNvPr id="5" name="Image 4" descr="Capture d’écran 2019-04-05 à 13.01.0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480" y="3193050"/>
            <a:ext cx="5534519" cy="36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Genista scorpius-La Clape-DSC0321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711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236" y="-11296"/>
            <a:ext cx="3192793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>
                <a:solidFill>
                  <a:srgbClr val="FFFFFF"/>
                </a:solidFill>
              </a:rPr>
              <a:t>Genista</a:t>
            </a:r>
            <a:r>
              <a:rPr lang="fr-FR" sz="2000" b="1" i="1" dirty="0" smtClean="0">
                <a:solidFill>
                  <a:srgbClr val="FFFFFF"/>
                </a:solidFill>
              </a:rPr>
              <a:t> </a:t>
            </a:r>
            <a:r>
              <a:rPr lang="fr-FR" sz="2000" b="1" i="1" dirty="0" err="1" smtClean="0">
                <a:solidFill>
                  <a:srgbClr val="FFFFFF"/>
                </a:solidFill>
              </a:rPr>
              <a:t>scorpius</a:t>
            </a:r>
            <a:r>
              <a:rPr lang="fr-FR" sz="2000" b="1" i="1" dirty="0" smtClean="0">
                <a:solidFill>
                  <a:srgbClr val="FFFFFF"/>
                </a:solidFill>
              </a:rPr>
              <a:t> </a:t>
            </a:r>
            <a:r>
              <a:rPr lang="fr-FR" sz="2000" b="1" dirty="0" smtClean="0">
                <a:solidFill>
                  <a:srgbClr val="FFFFFF"/>
                </a:solidFill>
              </a:rPr>
              <a:t>(</a:t>
            </a:r>
            <a:r>
              <a:rPr lang="fr-FR" sz="2000" b="1" dirty="0" err="1" smtClean="0">
                <a:solidFill>
                  <a:srgbClr val="FFFFFF"/>
                </a:solidFill>
              </a:rPr>
              <a:t>Fabaceae</a:t>
            </a:r>
            <a:r>
              <a:rPr lang="fr-FR" sz="2000" b="1" dirty="0" smtClean="0">
                <a:solidFill>
                  <a:srgbClr val="FFFFFF"/>
                </a:solidFill>
              </a:rPr>
              <a:t>)</a:t>
            </a:r>
            <a:endParaRPr lang="fr-FR" sz="2000" b="1" dirty="0">
              <a:solidFill>
                <a:srgbClr val="FFFFFF"/>
              </a:solidFill>
            </a:endParaRPr>
          </a:p>
        </p:txBody>
      </p:sp>
      <p:pic>
        <p:nvPicPr>
          <p:cNvPr id="3" name="Image 2" descr="img-000116810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004" y="894150"/>
            <a:ext cx="7657327" cy="5742995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10" name="Espace réservé du contenu 9" descr="Genista scorpius-DSC03405.JPG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731" y="1590194"/>
            <a:ext cx="8229600" cy="4525963"/>
          </a:xfr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763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68070" y="-296862"/>
            <a:ext cx="2618729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Nombreux cistes :</a:t>
            </a:r>
            <a:endParaRPr lang="fr-FR" sz="2400" b="1" dirty="0"/>
          </a:p>
        </p:txBody>
      </p:sp>
      <p:pic>
        <p:nvPicPr>
          <p:cNvPr id="4" name="Espace réservé du contenu 3" descr="Cistus albidus-103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94"/>
          <a:stretch/>
        </p:blipFill>
        <p:spPr>
          <a:xfrm>
            <a:off x="0" y="0"/>
            <a:ext cx="3593994" cy="5239424"/>
          </a:xfrm>
        </p:spPr>
      </p:pic>
      <p:pic>
        <p:nvPicPr>
          <p:cNvPr id="5" name="Image 4" descr="Cistus monspeliensis-DSC0541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739" y="3106742"/>
            <a:ext cx="5607260" cy="3751257"/>
          </a:xfrm>
          <a:prstGeom prst="rect">
            <a:avLst/>
          </a:prstGeom>
        </p:spPr>
      </p:pic>
      <p:sp>
        <p:nvSpPr>
          <p:cNvPr id="6" name="Rectangle avec flèche vers le haut 5"/>
          <p:cNvSpPr/>
          <p:nvPr/>
        </p:nvSpPr>
        <p:spPr>
          <a:xfrm>
            <a:off x="370435" y="5768659"/>
            <a:ext cx="2487203" cy="91734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i="1" dirty="0" err="1" smtClean="0">
                <a:solidFill>
                  <a:srgbClr val="FF0000"/>
                </a:solidFill>
              </a:rPr>
              <a:t>Cistus</a:t>
            </a:r>
            <a:r>
              <a:rPr lang="fr-FR" sz="2000" b="1" i="1" dirty="0" smtClean="0">
                <a:solidFill>
                  <a:srgbClr val="FF0000"/>
                </a:solidFill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</a:rPr>
              <a:t>albidus</a:t>
            </a:r>
            <a:endParaRPr lang="fr-FR" sz="2000" b="1" i="1" dirty="0">
              <a:solidFill>
                <a:srgbClr val="FF0000"/>
              </a:solidFill>
            </a:endParaRPr>
          </a:p>
        </p:txBody>
      </p:sp>
      <p:pic>
        <p:nvPicPr>
          <p:cNvPr id="9" name="Image 8" descr="Cistus albidus-DSC03684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310" y="405746"/>
            <a:ext cx="2610681" cy="364541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10" name="Image 9" descr="Cistus monspeliensis-DSC0541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3505" y="568663"/>
            <a:ext cx="3457389" cy="6117336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8" name="Rectangle avec flèche vers le bas 7"/>
          <p:cNvSpPr/>
          <p:nvPr/>
        </p:nvSpPr>
        <p:spPr>
          <a:xfrm>
            <a:off x="5686611" y="1905246"/>
            <a:ext cx="3457389" cy="970263"/>
          </a:xfrm>
          <a:prstGeom prst="downArrowCallou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i="1" dirty="0" err="1" smtClean="0">
                <a:solidFill>
                  <a:srgbClr val="FF0000"/>
                </a:solidFill>
              </a:rPr>
              <a:t>Cistus</a:t>
            </a:r>
            <a:r>
              <a:rPr lang="fr-FR" sz="2000" b="1" i="1" dirty="0" smtClean="0">
                <a:solidFill>
                  <a:srgbClr val="FF0000"/>
                </a:solidFill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</a:rPr>
              <a:t>monspeliensis</a:t>
            </a:r>
            <a:endParaRPr lang="fr-FR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8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87078" y="274638"/>
            <a:ext cx="5899721" cy="572138"/>
          </a:xfrm>
        </p:spPr>
        <p:txBody>
          <a:bodyPr>
            <a:normAutofit fontScale="90000"/>
          </a:bodyPr>
          <a:lstStyle/>
          <a:p>
            <a:r>
              <a:rPr lang="fr-FR" sz="2000" b="1" i="1" dirty="0" err="1" smtClean="0"/>
              <a:t>Hypochaeris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achyrophorus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Asteraceae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Hypochaaeris achyrophorus-0.00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23305"/>
            <a:ext cx="3898892" cy="7410137"/>
          </a:xfrm>
        </p:spPr>
      </p:pic>
      <p:pic>
        <p:nvPicPr>
          <p:cNvPr id="5" name="Image 4" descr="Hypochaaeris achyrophorus-527_90fd8fc00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227" y="932597"/>
            <a:ext cx="5580773" cy="59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Janv 06-Clape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790859" y="-131319"/>
            <a:ext cx="13344065" cy="7338722"/>
          </a:xfrm>
        </p:spPr>
      </p:pic>
      <p:sp>
        <p:nvSpPr>
          <p:cNvPr id="5" name="ZoneTexte 4"/>
          <p:cNvSpPr txBox="1"/>
          <p:nvPr/>
        </p:nvSpPr>
        <p:spPr>
          <a:xfrm>
            <a:off x="846707" y="0"/>
            <a:ext cx="5380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La Clape : massif du Crétacé recouvert à l’ouest par des formations  tertiaires</a:t>
            </a:r>
            <a:endParaRPr lang="fr-FR" sz="2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846707" y="855012"/>
            <a:ext cx="5380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Point culminant : le coffre de </a:t>
            </a:r>
            <a:r>
              <a:rPr lang="fr-FR" sz="2000" b="1" dirty="0" err="1" smtClean="0"/>
              <a:t>Pech</a:t>
            </a:r>
            <a:r>
              <a:rPr lang="fr-FR" sz="2000" b="1" dirty="0" smtClean="0"/>
              <a:t> Redon (210m)</a:t>
            </a:r>
            <a:endParaRPr lang="fr-FR" sz="2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846707" y="1453070"/>
            <a:ext cx="5380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17 km x 9 km soit environ 150 kilomètres carrés</a:t>
            </a:r>
            <a:endParaRPr lang="fr-FR" sz="20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980719" y="2330876"/>
            <a:ext cx="644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46707" y="2009376"/>
            <a:ext cx="8762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Situé sur les communes de Narbonne, Gruissan,  </a:t>
            </a:r>
            <a:r>
              <a:rPr lang="fr-FR" sz="2000" b="1" dirty="0" err="1" smtClean="0"/>
              <a:t>Armissan</a:t>
            </a:r>
            <a:r>
              <a:rPr lang="fr-FR" sz="2000" b="1" dirty="0" smtClean="0"/>
              <a:t>, Fleury, Salle d’Aude…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49826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Quercus coccifera-DSC08936.psd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22" r="-10822"/>
          <a:stretch>
            <a:fillRect/>
          </a:stretch>
        </p:blipFill>
        <p:spPr>
          <a:xfrm>
            <a:off x="-1183296" y="0"/>
            <a:ext cx="12734601" cy="7003539"/>
          </a:xfrm>
        </p:spPr>
      </p:pic>
      <p:pic>
        <p:nvPicPr>
          <p:cNvPr id="5" name="Image 4" descr="Quercus coccifera-DSC0405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79" y="529235"/>
            <a:ext cx="6136571" cy="6328765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 descr="Quercus coccifera-12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186" y="2376340"/>
            <a:ext cx="3013383" cy="44816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343350" y="1417638"/>
            <a:ext cx="29709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Quercus </a:t>
            </a:r>
            <a:r>
              <a:rPr lang="fr-FR" b="1" i="1" dirty="0" err="1" smtClean="0"/>
              <a:t>coccifera</a:t>
            </a:r>
            <a:r>
              <a:rPr lang="fr-FR" b="1" i="1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Fagaceae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11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Galactites tomentosa-DSC06163 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22" r="-10822"/>
          <a:stretch>
            <a:fillRect/>
          </a:stretch>
        </p:blipFill>
        <p:spPr>
          <a:xfrm>
            <a:off x="-1199021" y="0"/>
            <a:ext cx="12469964" cy="6858000"/>
          </a:xfrm>
        </p:spPr>
      </p:pic>
      <p:pic>
        <p:nvPicPr>
          <p:cNvPr id="6" name="Image 5" descr="Galactites elegans106_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822601"/>
            <a:ext cx="2286000" cy="3995928"/>
          </a:xfrm>
          <a:prstGeom prst="rect">
            <a:avLst/>
          </a:prstGeom>
        </p:spPr>
      </p:pic>
      <p:pic>
        <p:nvPicPr>
          <p:cNvPr id="3" name="Image 2" descr="img-000207266CRS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3737"/>
            <a:ext cx="2745731" cy="3810000"/>
          </a:xfrm>
          <a:prstGeom prst="rect">
            <a:avLst/>
          </a:prstGeom>
        </p:spPr>
      </p:pic>
      <p:pic>
        <p:nvPicPr>
          <p:cNvPr id="5" name="Image 4" descr="Galactites elegans-120 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726" y="1417638"/>
            <a:ext cx="8555274" cy="6117336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7" name="Image 6" descr="Galactites elegans-akène-DSC0594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076" y="2611596"/>
            <a:ext cx="5583794" cy="372252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8053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4966" y="274638"/>
            <a:ext cx="4099033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Sanguisorba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verrucosa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Rosaceae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Sanguisorba verrucosa-Vigie-IMGP004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3"/>
          <a:stretch/>
        </p:blipFill>
        <p:spPr>
          <a:xfrm>
            <a:off x="-380970" y="0"/>
            <a:ext cx="5425936" cy="6858000"/>
          </a:xfrm>
        </p:spPr>
      </p:pic>
      <p:pic>
        <p:nvPicPr>
          <p:cNvPr id="3" name="Image 2" descr="Sanguisorba verrucosa-Vigie-IMGP004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402" y="1840456"/>
            <a:ext cx="4319597" cy="501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5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15150" y="274638"/>
            <a:ext cx="3128849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Dianthus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pungens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Caryophyllaceae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Dianthus pungens  -IMGP004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73784" cy="4871052"/>
          </a:xfrm>
        </p:spPr>
      </p:pic>
      <p:pic>
        <p:nvPicPr>
          <p:cNvPr id="5" name="Image 4" descr="Dianthus pungens-IMGP0008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0212" y="2271348"/>
            <a:ext cx="3633787" cy="4586652"/>
          </a:xfrm>
          <a:prstGeom prst="rect">
            <a:avLst/>
          </a:prstGeom>
        </p:spPr>
      </p:pic>
      <p:pic>
        <p:nvPicPr>
          <p:cNvPr id="6" name="Image 5" descr="Dianthus pungens-IMGP0019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1739" y="1417638"/>
            <a:ext cx="2928196" cy="516885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7681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 la Vigie-IMGP006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712489" y="0"/>
            <a:ext cx="12894985" cy="7091745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30908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Nous approchons de notre objectif : </a:t>
            </a:r>
            <a:br>
              <a:rPr lang="fr-FR" sz="2000" b="1" dirty="0" smtClean="0"/>
            </a:br>
            <a:r>
              <a:rPr lang="fr-FR" sz="2000" b="1" dirty="0" smtClean="0"/>
              <a:t>le belvédère d’où un pompier surveille la garrigue quand il y a risque d’incendie</a:t>
            </a:r>
            <a:endParaRPr lang="fr-FR" sz="2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587577" y="5380553"/>
            <a:ext cx="5115524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C’est là, au pied du belvédère, tout au bord de la falaise, que  nous trouvons une belle station de </a:t>
            </a:r>
            <a:r>
              <a:rPr lang="fr-FR" i="1" dirty="0" err="1" smtClean="0">
                <a:solidFill>
                  <a:schemeClr val="bg1"/>
                </a:solidFill>
              </a:rPr>
              <a:t>Malva</a:t>
            </a:r>
            <a:r>
              <a:rPr lang="fr-FR" i="1" dirty="0" smtClean="0">
                <a:solidFill>
                  <a:schemeClr val="bg1"/>
                </a:solidFill>
              </a:rPr>
              <a:t> </a:t>
            </a:r>
            <a:r>
              <a:rPr lang="fr-FR" i="1" dirty="0" err="1" smtClean="0">
                <a:solidFill>
                  <a:schemeClr val="bg1"/>
                </a:solidFill>
              </a:rPr>
              <a:t>subovata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5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avatera maritima-DSC0376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80" y="0"/>
            <a:ext cx="4590361" cy="6858000"/>
          </a:xfrm>
          <a:prstGeom prst="rect">
            <a:avLst/>
          </a:prstGeom>
        </p:spPr>
      </p:pic>
      <p:pic>
        <p:nvPicPr>
          <p:cNvPr id="8" name="Espace réservé du contenu 7" descr="Malva subovata-IMGP7349.JP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4" r="-1349"/>
          <a:stretch/>
        </p:blipFill>
        <p:spPr>
          <a:xfrm>
            <a:off x="687738" y="1143000"/>
            <a:ext cx="3475029" cy="4525963"/>
          </a:xfrm>
          <a:ln w="57150" cmpd="sng">
            <a:solidFill>
              <a:srgbClr val="FF0000"/>
            </a:solidFill>
          </a:ln>
        </p:spPr>
      </p:pic>
      <p:pic>
        <p:nvPicPr>
          <p:cNvPr id="5" name="Image 4" descr="Malva subovata-IMGP7314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463" y="202408"/>
            <a:ext cx="6808941" cy="638168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4804" y="0"/>
            <a:ext cx="2336492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Malva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subovata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 (</a:t>
            </a:r>
            <a:r>
              <a:rPr lang="fr-FR" sz="2000" b="1" dirty="0" err="1" smtClean="0"/>
              <a:t>Malvaceae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9" name="Image 8" descr="Malva subovata-IMGP7316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463" y="202408"/>
            <a:ext cx="8456262" cy="640374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6874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offre de Pech redon-Vue de la Vigie-IMGP0058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9" r="-807"/>
          <a:stretch/>
        </p:blipFill>
        <p:spPr>
          <a:xfrm>
            <a:off x="-123479" y="-137725"/>
            <a:ext cx="9515669" cy="6995725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smtClean="0"/>
              <a:t>Le Coffre de </a:t>
            </a:r>
            <a:r>
              <a:rPr lang="fr-FR" sz="2400" b="1" dirty="0" err="1" smtClean="0"/>
              <a:t>Pech</a:t>
            </a:r>
            <a:r>
              <a:rPr lang="fr-FR" sz="2400" b="1" dirty="0" smtClean="0"/>
              <a:t> Redon vu de la Vigie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0481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Vallon du Rec d'argent-IMGP7209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800687" y="0"/>
            <a:ext cx="13023294" cy="716231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2400" b="1" dirty="0" smtClean="0"/>
              <a:t>En fin de journée, nous faisons une brève incursion dans le vallon du </a:t>
            </a:r>
            <a:r>
              <a:rPr lang="fr-FR" sz="2400" b="1" dirty="0" err="1" smtClean="0"/>
              <a:t>Rec</a:t>
            </a:r>
            <a:r>
              <a:rPr lang="fr-FR" sz="2400" b="1" dirty="0" smtClean="0"/>
              <a:t> d’Argent :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6524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inum narbonense-DSC0326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3"/>
          <a:stretch/>
        </p:blipFill>
        <p:spPr>
          <a:xfrm>
            <a:off x="-1" y="0"/>
            <a:ext cx="4597345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5009686" y="6009632"/>
            <a:ext cx="675602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 err="1" smtClean="0"/>
              <a:t>Linum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narbonense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Linaceae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6" name="Image 5" descr="Linum narbonense-DSC03034-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33" y="0"/>
            <a:ext cx="4972167" cy="491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Mercurialis tomentosa-P1080642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1" r="-816"/>
          <a:stretch/>
        </p:blipFill>
        <p:spPr>
          <a:xfrm>
            <a:off x="0" y="0"/>
            <a:ext cx="3457389" cy="4525963"/>
          </a:xfrm>
        </p:spPr>
      </p:pic>
      <p:pic>
        <p:nvPicPr>
          <p:cNvPr id="5" name="Image 4" descr="Mercurialis tomentosa-P108065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880" y="0"/>
            <a:ext cx="421512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46956" y="5274706"/>
            <a:ext cx="4021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/>
              <a:t>Mercurialis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tomentosa</a:t>
            </a:r>
            <a:endParaRPr lang="fr-FR" sz="2000" b="1" i="1" dirty="0" smtClean="0"/>
          </a:p>
          <a:p>
            <a:r>
              <a:rPr lang="fr-FR" sz="2000" b="1" dirty="0" smtClean="0"/>
              <a:t>(</a:t>
            </a:r>
            <a:r>
              <a:rPr lang="fr-FR" sz="2000" b="1" dirty="0" err="1" smtClean="0"/>
              <a:t>Euphorbiaceae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7" name="Image 6" descr="Mercurialis tomentosa-P108064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932" y="789066"/>
            <a:ext cx="5080000" cy="448564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8" name="Image 7" descr="Unknow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02" y="5463470"/>
            <a:ext cx="801836" cy="801836"/>
          </a:xfrm>
          <a:prstGeom prst="rect">
            <a:avLst/>
          </a:prstGeom>
        </p:spPr>
      </p:pic>
      <p:pic>
        <p:nvPicPr>
          <p:cNvPr id="9" name="Image 8" descr="Unknow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57" y="2434480"/>
            <a:ext cx="594286" cy="59428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6265306"/>
            <a:ext cx="3196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Plante dioïque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alaise des Karantes-IMGP004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1689"/>
            <a:ext cx="9144000" cy="6969689"/>
          </a:xfrm>
        </p:spPr>
      </p:pic>
      <p:sp>
        <p:nvSpPr>
          <p:cNvPr id="3" name="ZoneTexte 2"/>
          <p:cNvSpPr txBox="1"/>
          <p:nvPr/>
        </p:nvSpPr>
        <p:spPr>
          <a:xfrm>
            <a:off x="4265708" y="274638"/>
            <a:ext cx="400520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Les nombreuses falaises du massif :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57238" y="2507701"/>
            <a:ext cx="873000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Massif caractérisé par des  calcaires marneux limités par des faciès abrupts, verticaux , par des surfaces calcaires tabulaires, mais aussi des plateaux peu inclinés, ou horizontaux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959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Ophrys apifera-DSC06442.psd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410244" cy="6858000"/>
          </a:xfrm>
        </p:spPr>
      </p:pic>
      <p:pic>
        <p:nvPicPr>
          <p:cNvPr id="5" name="Image 4" descr="Ophrys apifera-P110094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53"/>
          <a:stretch/>
        </p:blipFill>
        <p:spPr>
          <a:xfrm>
            <a:off x="2987731" y="1965520"/>
            <a:ext cx="5979872" cy="445145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3357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flipH="1">
            <a:off x="3122235" y="274638"/>
            <a:ext cx="1711054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Osyris</a:t>
            </a:r>
            <a:r>
              <a:rPr lang="fr-FR" sz="2000" b="1" i="1" dirty="0" smtClean="0"/>
              <a:t> alba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Santalaceae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6" name="Espace réservé du contenu 5" descr="Osiris alba-DSC0773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85" r="-1138"/>
          <a:stretch/>
        </p:blipFill>
        <p:spPr>
          <a:xfrm>
            <a:off x="-176398" y="0"/>
            <a:ext cx="3175153" cy="4525963"/>
          </a:xfrm>
        </p:spPr>
      </p:pic>
      <p:pic>
        <p:nvPicPr>
          <p:cNvPr id="7" name="Image 6" descr="Osyris alba-DSC0503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334" y="0"/>
            <a:ext cx="4136665" cy="6858000"/>
          </a:xfrm>
          <a:prstGeom prst="rect">
            <a:avLst/>
          </a:prstGeom>
        </p:spPr>
      </p:pic>
      <p:pic>
        <p:nvPicPr>
          <p:cNvPr id="8" name="Image 7" descr="Osiris  alba-DSC07689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63"/>
          <a:stretch/>
        </p:blipFill>
        <p:spPr>
          <a:xfrm>
            <a:off x="1334794" y="985012"/>
            <a:ext cx="6020978" cy="547436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9" name="Image 8" descr="Osyris alba-DSC05038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1550" y="1170662"/>
            <a:ext cx="5464221" cy="544036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1968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07510" y="-296862"/>
            <a:ext cx="4079290" cy="11430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20  Mai : étang de </a:t>
            </a:r>
            <a:r>
              <a:rPr lang="fr-FR" sz="2400" b="1" dirty="0" err="1" smtClean="0">
                <a:solidFill>
                  <a:srgbClr val="0000FF"/>
                </a:solidFill>
              </a:rPr>
              <a:t>Mateille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4" name="Espace réservé du contenu 3" descr="Asphodelus fistulosus-DSC0791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15" r="-550"/>
          <a:stretch/>
        </p:blipFill>
        <p:spPr>
          <a:xfrm>
            <a:off x="-123479" y="0"/>
            <a:ext cx="4730989" cy="6858000"/>
          </a:xfrm>
        </p:spPr>
      </p:pic>
      <p:pic>
        <p:nvPicPr>
          <p:cNvPr id="6" name="Image 5" descr="Asphodelus fistulosus-DSC07917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452" y="1417638"/>
            <a:ext cx="5031548" cy="54403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68568" y="1417638"/>
            <a:ext cx="381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>
                <a:solidFill>
                  <a:schemeClr val="bg1"/>
                </a:solidFill>
              </a:rPr>
              <a:t>Asphodelus</a:t>
            </a:r>
            <a:r>
              <a:rPr lang="fr-FR" sz="2000" b="1" i="1" dirty="0" smtClean="0">
                <a:solidFill>
                  <a:schemeClr val="bg1"/>
                </a:solidFill>
              </a:rPr>
              <a:t> </a:t>
            </a:r>
            <a:r>
              <a:rPr lang="fr-FR" sz="2000" b="1" i="1" dirty="0" err="1" smtClean="0">
                <a:solidFill>
                  <a:schemeClr val="bg1"/>
                </a:solidFill>
              </a:rPr>
              <a:t>fistulosus</a:t>
            </a:r>
            <a:endParaRPr lang="fr-FR" sz="2000" b="1" i="1" dirty="0" smtClean="0">
              <a:solidFill>
                <a:schemeClr val="bg1"/>
              </a:solidFill>
            </a:endParaRPr>
          </a:p>
          <a:p>
            <a:r>
              <a:rPr lang="fr-FR" sz="2000" b="1" dirty="0" smtClean="0">
                <a:solidFill>
                  <a:schemeClr val="bg1"/>
                </a:solidFill>
              </a:rPr>
              <a:t>(</a:t>
            </a:r>
            <a:r>
              <a:rPr lang="fr-FR" sz="2000" b="1" dirty="0" err="1" smtClean="0">
                <a:solidFill>
                  <a:schemeClr val="bg1"/>
                </a:solidFill>
              </a:rPr>
              <a:t>Xanthorrhoeaceae</a:t>
            </a:r>
            <a:r>
              <a:rPr lang="fr-FR" sz="2000" b="1" dirty="0" smtClean="0">
                <a:solidFill>
                  <a:schemeClr val="bg1"/>
                </a:solidFill>
              </a:rPr>
              <a:t>)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68568" y="846138"/>
            <a:ext cx="381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Aux abords du parking </a:t>
            </a:r>
            <a:r>
              <a:rPr lang="fr-FR" dirty="0" smtClean="0"/>
              <a:t>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8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leagnus angustifolius-DSC02863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229600" cy="4525963"/>
          </a:xfrm>
        </p:spPr>
      </p:pic>
      <p:pic>
        <p:nvPicPr>
          <p:cNvPr id="5" name="Image 4" descr="Eleagnus angustifolius-DSC02867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7202" y="2699098"/>
            <a:ext cx="3968941" cy="500567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91424" y="274638"/>
            <a:ext cx="2652576" cy="62506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fr-FR" sz="2000" b="1" i="1" dirty="0" err="1" smtClean="0"/>
              <a:t>Eleagnus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angustifolius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Eleagnaceae</a:t>
            </a:r>
            <a:r>
              <a:rPr lang="fr-FR" sz="2000" b="1" dirty="0" smtClean="0"/>
              <a:t>)</a:t>
            </a:r>
            <a:endParaRPr lang="fr-FR" sz="2000" b="1" i="1" dirty="0"/>
          </a:p>
        </p:txBody>
      </p:sp>
      <p:grpSp>
        <p:nvGrpSpPr>
          <p:cNvPr id="8" name="Grouper 7"/>
          <p:cNvGrpSpPr/>
          <p:nvPr/>
        </p:nvGrpSpPr>
        <p:grpSpPr>
          <a:xfrm>
            <a:off x="0" y="3428428"/>
            <a:ext cx="3912980" cy="3712464"/>
            <a:chOff x="0" y="3428428"/>
            <a:chExt cx="3912980" cy="3712464"/>
          </a:xfrm>
        </p:grpSpPr>
        <p:pic>
          <p:nvPicPr>
            <p:cNvPr id="6" name="Image 5" descr="Eleagnus angustifolius-722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428428"/>
              <a:ext cx="2171700" cy="3656457"/>
            </a:xfrm>
            <a:prstGeom prst="rect">
              <a:avLst/>
            </a:prstGeom>
          </p:spPr>
        </p:pic>
        <p:pic>
          <p:nvPicPr>
            <p:cNvPr id="7" name="Image 6" descr="Eleagnus angustifolius-72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1280" y="3428428"/>
              <a:ext cx="2171700" cy="3712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09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85834" y="274638"/>
            <a:ext cx="3358166" cy="11430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Dans la </a:t>
            </a:r>
            <a:r>
              <a:rPr lang="fr-FR" sz="2400" b="1" dirty="0" err="1" smtClean="0">
                <a:solidFill>
                  <a:srgbClr val="0000FF"/>
                </a:solidFill>
              </a:rPr>
              <a:t>sansouire</a:t>
            </a:r>
            <a:r>
              <a:rPr lang="fr-FR" sz="2400" b="1" dirty="0" smtClean="0">
                <a:solidFill>
                  <a:srgbClr val="0000FF"/>
                </a:solidFill>
              </a:rPr>
              <a:t> :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4" name="Espace réservé du contenu 3" descr="Limonium girardi-36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54"/>
          <a:stretch/>
        </p:blipFill>
        <p:spPr>
          <a:xfrm>
            <a:off x="-1377333" y="0"/>
            <a:ext cx="6369379" cy="4525963"/>
          </a:xfrm>
        </p:spPr>
      </p:pic>
      <p:pic>
        <p:nvPicPr>
          <p:cNvPr id="5" name="Image 4" descr="Limonium girardianum-DSC0336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934" y="2870118"/>
            <a:ext cx="4873727" cy="398788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99876" y="5151218"/>
            <a:ext cx="349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/>
              <a:t>Limonium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girardianum</a:t>
            </a:r>
            <a:endParaRPr lang="fr-FR" sz="2000" b="1" i="1" dirty="0" smtClean="0"/>
          </a:p>
          <a:p>
            <a:r>
              <a:rPr lang="fr-FR" sz="2000" b="1" dirty="0" smtClean="0"/>
              <a:t>(</a:t>
            </a:r>
            <a:r>
              <a:rPr lang="fr-FR" sz="2000" b="1" dirty="0" err="1" smtClean="0"/>
              <a:t>Plombaginaceae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90020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31079" y="5869972"/>
            <a:ext cx="5768196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Limonium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legrandii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Plombaginaceae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Limonium legrandii-16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05" r="-1896"/>
          <a:stretch/>
        </p:blipFill>
        <p:spPr>
          <a:xfrm>
            <a:off x="-1" y="-378495"/>
            <a:ext cx="4141722" cy="6422685"/>
          </a:xfrm>
        </p:spPr>
      </p:pic>
      <p:pic>
        <p:nvPicPr>
          <p:cNvPr id="5" name="Image 4" descr="Limonium legrandii-16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100" y="4341103"/>
            <a:ext cx="5168900" cy="3406173"/>
          </a:xfrm>
          <a:prstGeom prst="rect">
            <a:avLst/>
          </a:prstGeom>
        </p:spPr>
      </p:pic>
      <p:pic>
        <p:nvPicPr>
          <p:cNvPr id="6" name="Image 5" descr="Limonium legrandii-DSC0391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084" y="-192888"/>
            <a:ext cx="5833206" cy="470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61983" y="274638"/>
            <a:ext cx="273416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2000" b="1" i="1" dirty="0" err="1" smtClean="0"/>
              <a:t>Plantago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crassifolia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Plantaginaceae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Plantago crassifolia-DSC0656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8948" y="0"/>
            <a:ext cx="7085290" cy="6858000"/>
          </a:xfrm>
        </p:spPr>
      </p:pic>
      <p:pic>
        <p:nvPicPr>
          <p:cNvPr id="5" name="Image 4" descr="Plantago crassifolia-DSC00308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3818" y="1417638"/>
            <a:ext cx="6491424" cy="507010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6" name="Image 5" descr="Plantago crassifolia-DSC0031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7" y="274638"/>
            <a:ext cx="2402061" cy="592301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6028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 descr="img-000237303CRS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81" b="-11481"/>
          <a:stretch/>
        </p:blipFill>
        <p:spPr>
          <a:xfrm>
            <a:off x="-705272" y="-807056"/>
            <a:ext cx="6928272" cy="851917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9192" y="4904242"/>
            <a:ext cx="3518355" cy="2839625"/>
          </a:xfrm>
        </p:spPr>
        <p:txBody>
          <a:bodyPr>
            <a:normAutofit/>
          </a:bodyPr>
          <a:lstStyle/>
          <a:p>
            <a:r>
              <a:rPr lang="fr-FR" sz="2000" b="1" i="1" dirty="0" err="1" smtClean="0">
                <a:solidFill>
                  <a:schemeClr val="bg1"/>
                </a:solidFill>
              </a:rPr>
              <a:t>Parapholis</a:t>
            </a:r>
            <a:r>
              <a:rPr lang="fr-FR" sz="2000" b="1" i="1" dirty="0" smtClean="0">
                <a:solidFill>
                  <a:schemeClr val="bg1"/>
                </a:solidFill>
              </a:rPr>
              <a:t> </a:t>
            </a:r>
            <a:r>
              <a:rPr lang="fr-FR" sz="2000" b="1" i="1" dirty="0" err="1" smtClean="0">
                <a:solidFill>
                  <a:schemeClr val="bg1"/>
                </a:solidFill>
              </a:rPr>
              <a:t>filiformis</a:t>
            </a:r>
            <a:r>
              <a:rPr lang="fr-FR" sz="2000" b="1" dirty="0" smtClean="0">
                <a:solidFill>
                  <a:schemeClr val="bg1"/>
                </a:solidFill>
              </a:rPr>
              <a:t/>
            </a:r>
            <a:br>
              <a:rPr lang="fr-FR" sz="2000" b="1" dirty="0" smtClean="0">
                <a:solidFill>
                  <a:schemeClr val="bg1"/>
                </a:solidFill>
              </a:rPr>
            </a:br>
            <a:r>
              <a:rPr lang="fr-FR" sz="2000" b="1" dirty="0" smtClean="0">
                <a:solidFill>
                  <a:schemeClr val="bg1"/>
                </a:solidFill>
              </a:rPr>
              <a:t>(</a:t>
            </a:r>
            <a:r>
              <a:rPr lang="fr-FR" sz="2000" b="1" dirty="0" err="1" smtClean="0">
                <a:solidFill>
                  <a:schemeClr val="bg1"/>
                </a:solidFill>
              </a:rPr>
              <a:t>Poaceae</a:t>
            </a:r>
            <a:r>
              <a:rPr lang="fr-FR" sz="2000" b="1" dirty="0" smtClean="0">
                <a:solidFill>
                  <a:schemeClr val="bg1"/>
                </a:solidFill>
              </a:rPr>
              <a:t>)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223000" y="2349500"/>
            <a:ext cx="292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Épi grêle, linéaire, en alène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218390" y="3460750"/>
            <a:ext cx="277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Epillets appliqués contre l’axe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218390" y="1000125"/>
            <a:ext cx="277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annuelle, à tige grêle, filiforme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279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Atriplex prostrata-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5" r="-252"/>
          <a:stretch/>
        </p:blipFill>
        <p:spPr>
          <a:xfrm>
            <a:off x="-1" y="0"/>
            <a:ext cx="7577420" cy="5786300"/>
          </a:xfrm>
        </p:spPr>
      </p:pic>
      <p:sp>
        <p:nvSpPr>
          <p:cNvPr id="5" name="ZoneTexte 4"/>
          <p:cNvSpPr txBox="1"/>
          <p:nvPr/>
        </p:nvSpPr>
        <p:spPr>
          <a:xfrm>
            <a:off x="457200" y="5946190"/>
            <a:ext cx="4728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/>
              <a:t>Atriplex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prostrata</a:t>
            </a:r>
            <a:endParaRPr lang="fr-FR" sz="2000" b="1" i="1" dirty="0" smtClean="0"/>
          </a:p>
          <a:p>
            <a:r>
              <a:rPr lang="fr-FR" sz="2000" b="1" dirty="0" smtClean="0"/>
              <a:t>(</a:t>
            </a:r>
            <a:r>
              <a:rPr lang="fr-FR" sz="2000" b="1" dirty="0" err="1" smtClean="0"/>
              <a:t>Amaranthaceae</a:t>
            </a:r>
            <a:r>
              <a:rPr lang="fr-FR" dirty="0" smtClean="0"/>
              <a:t>)</a:t>
            </a:r>
            <a:endParaRPr lang="fr-FR" dirty="0"/>
          </a:p>
        </p:txBody>
      </p:sp>
      <p:grpSp>
        <p:nvGrpSpPr>
          <p:cNvPr id="9" name="Grouper 8"/>
          <p:cNvGrpSpPr/>
          <p:nvPr/>
        </p:nvGrpSpPr>
        <p:grpSpPr>
          <a:xfrm>
            <a:off x="3810184" y="3193050"/>
            <a:ext cx="5644716" cy="923330"/>
            <a:chOff x="3810184" y="3193050"/>
            <a:chExt cx="5115524" cy="923330"/>
          </a:xfrm>
        </p:grpSpPr>
        <p:sp>
          <p:nvSpPr>
            <p:cNvPr id="6" name="ZoneTexte 5"/>
            <p:cNvSpPr txBox="1"/>
            <p:nvPr/>
          </p:nvSpPr>
          <p:spPr>
            <a:xfrm>
              <a:off x="6332667" y="3193050"/>
              <a:ext cx="2593041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Tige cannelée verte séparée par des côtes saillantes rougeâtres</a:t>
              </a:r>
              <a:endParaRPr lang="fr-FR" dirty="0"/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H="1">
              <a:off x="3810184" y="3581155"/>
              <a:ext cx="2522483" cy="7056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54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3194226" cy="11430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Sur la plage voisine :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4" name="Espace réservé du contenu 3" descr="Echinophora spinosa-IMGP287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3"/>
          <a:stretch/>
        </p:blipFill>
        <p:spPr>
          <a:xfrm>
            <a:off x="-1" y="1035683"/>
            <a:ext cx="7760740" cy="5822317"/>
          </a:xfrm>
        </p:spPr>
      </p:pic>
      <p:sp>
        <p:nvSpPr>
          <p:cNvPr id="5" name="ZoneTexte 4"/>
          <p:cNvSpPr txBox="1"/>
          <p:nvPr/>
        </p:nvSpPr>
        <p:spPr>
          <a:xfrm>
            <a:off x="4815649" y="405747"/>
            <a:ext cx="407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/>
              <a:t>Echinophora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spinosa</a:t>
            </a:r>
            <a:endParaRPr lang="fr-FR" sz="2000" b="1" i="1" dirty="0" smtClean="0"/>
          </a:p>
          <a:p>
            <a:r>
              <a:rPr lang="fr-FR" sz="2000" b="1" dirty="0" smtClean="0"/>
              <a:t>(</a:t>
            </a:r>
            <a:r>
              <a:rPr lang="fr-FR" sz="2000" b="1" dirty="0" err="1" smtClean="0"/>
              <a:t>Apiaceae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6" name="Image 5" descr="Echinophora spinosa-DSC0884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011" y="2348174"/>
            <a:ext cx="6424712" cy="429813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2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Peyral-IMGP000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765407" y="0"/>
            <a:ext cx="12766678" cy="7021181"/>
          </a:xfrm>
        </p:spPr>
      </p:pic>
      <p:pic>
        <p:nvPicPr>
          <p:cNvPr id="3" name="Image 2" descr="DSC0491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61143" y="1011006"/>
            <a:ext cx="4418204" cy="2945469"/>
          </a:xfrm>
          <a:prstGeom prst="rect">
            <a:avLst/>
          </a:prstGeom>
          <a:ln w="57150" cmpd="sng">
            <a:solidFill>
              <a:srgbClr val="FFFF0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333721" y="491313"/>
            <a:ext cx="5152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culture de la vigne est la principale activité agricole du massif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259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mbouchure de l'Aude-28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1"/>
          <a:stretch/>
        </p:blipFill>
        <p:spPr>
          <a:xfrm>
            <a:off x="-158758" y="-160280"/>
            <a:ext cx="6597262" cy="452596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i="1" dirty="0" err="1" smtClean="0"/>
              <a:t>Matthiola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sinuata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Brassicaceae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5" name="Image 4" descr="Matthiola sinuata-DSC0289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1325" y="2452120"/>
            <a:ext cx="5132675" cy="4405879"/>
          </a:xfrm>
          <a:prstGeom prst="rect">
            <a:avLst/>
          </a:prstGeom>
        </p:spPr>
      </p:pic>
      <p:pic>
        <p:nvPicPr>
          <p:cNvPr id="6" name="Image 5" descr="Matthiola sinuata-DSC0310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323" y="659069"/>
            <a:ext cx="7498477" cy="512895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714375" y="6096000"/>
            <a:ext cx="276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Rosette de la 1</a:t>
            </a:r>
            <a:r>
              <a:rPr lang="fr-FR" baseline="30000" dirty="0" smtClean="0"/>
              <a:t>e</a:t>
            </a:r>
            <a:r>
              <a:rPr lang="fr-FR" dirty="0" smtClean="0"/>
              <a:t> année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3079750" y="6302375"/>
            <a:ext cx="9315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6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21114" y="274638"/>
            <a:ext cx="3322886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Medicago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littoralis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Fabaceae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6" name="Image 5" descr="Medicago littoralis-DSC049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009" y="0"/>
            <a:ext cx="5491693" cy="7132638"/>
          </a:xfrm>
          <a:prstGeom prst="rect">
            <a:avLst/>
          </a:prstGeom>
        </p:spPr>
      </p:pic>
      <p:pic>
        <p:nvPicPr>
          <p:cNvPr id="7" name="Image 6" descr="Medicago littoralis302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4009" y="3986904"/>
            <a:ext cx="3017266" cy="3220160"/>
          </a:xfrm>
          <a:prstGeom prst="rect">
            <a:avLst/>
          </a:prstGeom>
        </p:spPr>
      </p:pic>
      <p:pic>
        <p:nvPicPr>
          <p:cNvPr id="10" name="Image 9" descr="Medicago littoralis-DSC0290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391" y="2917268"/>
            <a:ext cx="3491932" cy="3940063"/>
          </a:xfrm>
          <a:prstGeom prst="rect">
            <a:avLst/>
          </a:prstGeom>
        </p:spPr>
      </p:pic>
      <p:pic>
        <p:nvPicPr>
          <p:cNvPr id="9" name="Espace réservé du contenu 8" descr="Medicago littoralis-DSC04982.JPG"/>
          <p:cNvPicPr>
            <a:picLocks noGrp="1" noChangeAspect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688" y="2501501"/>
            <a:ext cx="3993635" cy="4215370"/>
          </a:xfr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0400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0121" y="274638"/>
            <a:ext cx="3306678" cy="1143000"/>
          </a:xfrm>
        </p:spPr>
        <p:txBody>
          <a:bodyPr>
            <a:normAutofit fontScale="90000"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Nouvelle station : au bord de l’étang de l’</a:t>
            </a:r>
            <a:r>
              <a:rPr lang="fr-FR" sz="2400" b="1" dirty="0" err="1" smtClean="0">
                <a:solidFill>
                  <a:srgbClr val="0000FF"/>
                </a:solidFill>
              </a:rPr>
              <a:t>Ayrolles</a:t>
            </a:r>
            <a:r>
              <a:rPr lang="fr-FR" sz="2400" b="1" dirty="0" smtClean="0">
                <a:solidFill>
                  <a:srgbClr val="0000FF"/>
                </a:solidFill>
              </a:rPr>
              <a:t> : 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4" name="Espace réservé du contenu 3" descr="Spergularia marina-128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021" y="3746706"/>
            <a:ext cx="4162979" cy="3111294"/>
          </a:xfrm>
        </p:spPr>
      </p:pic>
      <p:pic>
        <p:nvPicPr>
          <p:cNvPr id="5" name="Image 4" descr="Spergularia marina19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020" y="0"/>
            <a:ext cx="5630703" cy="3746706"/>
          </a:xfrm>
          <a:prstGeom prst="rect">
            <a:avLst/>
          </a:prstGeom>
        </p:spPr>
      </p:pic>
      <p:sp>
        <p:nvSpPr>
          <p:cNvPr id="6" name="Flèche vers la gauche 5"/>
          <p:cNvSpPr/>
          <p:nvPr/>
        </p:nvSpPr>
        <p:spPr>
          <a:xfrm>
            <a:off x="4780369" y="1270164"/>
            <a:ext cx="3721985" cy="1393652"/>
          </a:xfrm>
          <a:prstGeom prst="leftArrow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i="1" dirty="0" err="1" smtClean="0">
                <a:solidFill>
                  <a:srgbClr val="000000"/>
                </a:solidFill>
              </a:rPr>
              <a:t>Spergularia</a:t>
            </a:r>
            <a:r>
              <a:rPr lang="fr-FR" sz="2000" b="1" i="1" dirty="0" smtClean="0">
                <a:solidFill>
                  <a:schemeClr val="tx1"/>
                </a:solidFill>
              </a:rPr>
              <a:t> salina </a:t>
            </a:r>
            <a:r>
              <a:rPr lang="fr-FR" sz="2000" b="1" dirty="0" err="1">
                <a:solidFill>
                  <a:srgbClr val="000000"/>
                </a:solidFill>
              </a:rPr>
              <a:t>Caryophyllaceae</a:t>
            </a:r>
            <a:r>
              <a:rPr lang="fr-FR" sz="2000" b="1" dirty="0">
                <a:solidFill>
                  <a:srgbClr val="000000"/>
                </a:solidFill>
              </a:rPr>
              <a:t>)</a:t>
            </a:r>
            <a:endParaRPr lang="fr-FR" sz="2000" b="1" dirty="0"/>
          </a:p>
        </p:txBody>
      </p:sp>
      <p:pic>
        <p:nvPicPr>
          <p:cNvPr id="3" name="Image 2" descr="Spergularia marina-DSC01052 copi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53" y="467612"/>
            <a:ext cx="4060839" cy="617869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571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groupe aux Cabanes de l'Ayrolles-IMGP006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30137"/>
            <a:ext cx="8229600" cy="45259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70061" y="158770"/>
            <a:ext cx="610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 groupe à l’étang de  l’</a:t>
            </a:r>
            <a:r>
              <a:rPr lang="fr-FR" dirty="0" err="1" smtClean="0"/>
              <a:t>Ayrolles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179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531703"/>
            <a:ext cx="4188666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Triglochin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bulbosum</a:t>
            </a:r>
            <a:r>
              <a:rPr lang="fr-FR" sz="2000" b="1" i="1" dirty="0" smtClean="0"/>
              <a:t> </a:t>
            </a:r>
            <a:r>
              <a:rPr lang="fr-FR" sz="2000" b="1" dirty="0" err="1" smtClean="0"/>
              <a:t>subsp</a:t>
            </a:r>
            <a:r>
              <a:rPr lang="fr-FR" sz="2000" b="1" dirty="0" smtClean="0"/>
              <a:t>. </a:t>
            </a:r>
            <a:r>
              <a:rPr lang="fr-FR" sz="2000" b="1" i="1" dirty="0" err="1" smtClean="0"/>
              <a:t>barrelieri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Juncaginaceae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Triglochin bulbosum-DSC03307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757265" cy="5210974"/>
          </a:xfrm>
        </p:spPr>
      </p:pic>
      <p:pic>
        <p:nvPicPr>
          <p:cNvPr id="5" name="Image 4" descr="Triglochin bulbosum ssp. barrelieri-100_364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738" y="2236978"/>
            <a:ext cx="1905000" cy="2539365"/>
          </a:xfrm>
          <a:prstGeom prst="rect">
            <a:avLst/>
          </a:prstGeom>
        </p:spPr>
      </p:pic>
      <p:pic>
        <p:nvPicPr>
          <p:cNvPr id="6" name="Image 5" descr="Triglochin bulbosum-DSC0552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738" y="0"/>
            <a:ext cx="3967985" cy="6858000"/>
          </a:xfrm>
          <a:prstGeom prst="rect">
            <a:avLst/>
          </a:prstGeom>
        </p:spPr>
      </p:pic>
      <p:pic>
        <p:nvPicPr>
          <p:cNvPr id="7" name="Image 6" descr="Triglochin bulbosum-DSC0551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616" y="105043"/>
            <a:ext cx="3957626" cy="656966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4642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50182" y="274638"/>
            <a:ext cx="2493818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Anthemis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maritima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Asteraceae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Anthemis maritima-DSC0310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93"/>
          <a:stretch/>
        </p:blipFill>
        <p:spPr>
          <a:xfrm>
            <a:off x="-848140" y="0"/>
            <a:ext cx="7216086" cy="4525963"/>
          </a:xfrm>
        </p:spPr>
      </p:pic>
      <p:pic>
        <p:nvPicPr>
          <p:cNvPr id="8" name="Image 7" descr="Anthemis maritima-St Pierre (11)-DSC0904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007" y="2226947"/>
            <a:ext cx="6872993" cy="4598032"/>
          </a:xfrm>
          <a:prstGeom prst="rect">
            <a:avLst/>
          </a:prstGeom>
        </p:spPr>
      </p:pic>
      <p:grpSp>
        <p:nvGrpSpPr>
          <p:cNvPr id="9" name="Grouper 8"/>
          <p:cNvGrpSpPr/>
          <p:nvPr/>
        </p:nvGrpSpPr>
        <p:grpSpPr>
          <a:xfrm>
            <a:off x="123479" y="182373"/>
            <a:ext cx="8821178" cy="6642606"/>
            <a:chOff x="123479" y="182373"/>
            <a:chExt cx="8821178" cy="6642606"/>
          </a:xfrm>
        </p:grpSpPr>
        <p:pic>
          <p:nvPicPr>
            <p:cNvPr id="7" name="Image 6" descr="Anthemis maritima-DSC05939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479" y="182373"/>
              <a:ext cx="5227978" cy="4089147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pic>
          <p:nvPicPr>
            <p:cNvPr id="5" name="Image 4" descr="Anthemis maritima-DSC0593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1234" y="3389364"/>
              <a:ext cx="5153423" cy="3435615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8189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olycarpon alsinifolium_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1" r="-416"/>
          <a:stretch/>
        </p:blipFill>
        <p:spPr>
          <a:xfrm>
            <a:off x="-476273" y="0"/>
            <a:ext cx="5679996" cy="4525963"/>
          </a:xfrm>
        </p:spPr>
      </p:pic>
      <p:pic>
        <p:nvPicPr>
          <p:cNvPr id="5" name="Image 4" descr="Polycarpon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789" y="469900"/>
            <a:ext cx="5334000" cy="6388100"/>
          </a:xfrm>
          <a:prstGeom prst="ellipse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32790" y="0"/>
            <a:ext cx="2981117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Polycarpon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tetraphyllum</a:t>
            </a:r>
            <a:r>
              <a:rPr lang="fr-FR" sz="2000" b="1" i="1" dirty="0" smtClean="0"/>
              <a:t> </a:t>
            </a:r>
            <a:r>
              <a:rPr lang="fr-FR" sz="2000" b="1" dirty="0" err="1" smtClean="0"/>
              <a:t>subsp</a:t>
            </a:r>
            <a:r>
              <a:rPr lang="fr-FR" sz="2000" b="1" dirty="0" smtClean="0"/>
              <a:t>. </a:t>
            </a:r>
            <a:r>
              <a:rPr lang="fr-FR" sz="2000" b="1" i="1" dirty="0" err="1" smtClean="0"/>
              <a:t>alsinifolium</a:t>
            </a:r>
            <a:r>
              <a:rPr lang="fr-FR" sz="2000" b="1" dirty="0" smtClean="0"/>
              <a:t> </a:t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Caryophyllaceae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63133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9064" y="274638"/>
            <a:ext cx="2634936" cy="1143000"/>
          </a:xfrm>
        </p:spPr>
        <p:txBody>
          <a:bodyPr>
            <a:normAutofit/>
          </a:bodyPr>
          <a:lstStyle/>
          <a:p>
            <a:r>
              <a:rPr lang="fr-FR" sz="2000" b="1" i="1" dirty="0" smtClean="0"/>
              <a:t>Trifolium </a:t>
            </a:r>
            <a:r>
              <a:rPr lang="fr-FR" sz="2000" b="1" i="1" dirty="0" err="1" smtClean="0"/>
              <a:t>suffocatum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Fabaceae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pic>
        <p:nvPicPr>
          <p:cNvPr id="4" name="Espace réservé du contenu 3" descr="Capture d’écran 2019-04-05 à 10.38.20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63"/>
          <a:stretch/>
        </p:blipFill>
        <p:spPr>
          <a:xfrm>
            <a:off x="-883421" y="0"/>
            <a:ext cx="7392485" cy="4525963"/>
          </a:xfrm>
        </p:spPr>
      </p:pic>
      <p:pic>
        <p:nvPicPr>
          <p:cNvPr id="5" name="Image 4" descr="Capture d’écran 2019-04-05 à 10.39.28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6394" y="1917357"/>
            <a:ext cx="3422109" cy="49406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1" y="4841875"/>
            <a:ext cx="6509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Plante annuelle réduite à un coussinet d’inflorescences imbriquées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-1" y="5524500"/>
            <a:ext cx="585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Capitules sessiles groupés à la base des tiges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-1" y="6286500"/>
            <a:ext cx="525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toutes à long pétiole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45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groupe aux Zostères-IMGP0058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277"/>
          <a:stretch/>
        </p:blipFill>
        <p:spPr>
          <a:xfrm>
            <a:off x="-1797621" y="-101170"/>
            <a:ext cx="10941621" cy="697267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8570" y="274638"/>
            <a:ext cx="6658230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A la recherche des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Zostera</a:t>
            </a:r>
            <a:r>
              <a:rPr lang="fr-FR" sz="2400" b="1" i="1" dirty="0" smtClean="0"/>
              <a:t> </a:t>
            </a:r>
            <a:r>
              <a:rPr lang="fr-FR" sz="2400" b="1" dirty="0" smtClean="0"/>
              <a:t>…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40476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67946" y="274638"/>
            <a:ext cx="2318854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Zostera</a:t>
            </a:r>
            <a:r>
              <a:rPr lang="fr-FR" sz="2000" b="1" i="1" dirty="0" smtClean="0"/>
              <a:t> marina</a:t>
            </a:r>
            <a:br>
              <a:rPr lang="fr-FR" sz="2000" b="1" i="1" dirty="0" smtClean="0"/>
            </a:br>
            <a:r>
              <a:rPr lang="fr-FR" sz="2000" b="1" dirty="0" smtClean="0"/>
              <a:t>(</a:t>
            </a:r>
            <a:r>
              <a:rPr lang="fr-FR" sz="2000" b="1" dirty="0" err="1" smtClean="0"/>
              <a:t>Zosteraceae</a:t>
            </a:r>
            <a:r>
              <a:rPr lang="fr-FR" sz="2000" b="1" dirty="0" smtClean="0"/>
              <a:t>)</a:t>
            </a:r>
            <a:endParaRPr lang="fr-FR" sz="2000" b="1" i="1" dirty="0"/>
          </a:p>
        </p:txBody>
      </p:sp>
      <p:pic>
        <p:nvPicPr>
          <p:cNvPr id="4" name="Espace réservé du contenu 3" descr="Zostera marina-IMGP005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-229317" y="0"/>
            <a:ext cx="6941430" cy="5045371"/>
          </a:xfrm>
        </p:spPr>
      </p:pic>
      <p:pic>
        <p:nvPicPr>
          <p:cNvPr id="5" name="Image 4" descr="Zostera marina-IMGP004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532" y="2893150"/>
            <a:ext cx="5286467" cy="396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2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4068</Words>
  <Application>Microsoft Office PowerPoint</Application>
  <PresentationFormat>Affichage à l'écran (4:3)</PresentationFormat>
  <Paragraphs>508</Paragraphs>
  <Slides>115</Slides>
  <Notes>100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115</vt:i4>
      </vt:variant>
    </vt:vector>
  </HeadingPairs>
  <TitlesOfParts>
    <vt:vector size="116" baseType="lpstr">
      <vt:lpstr>Thème Office</vt:lpstr>
      <vt:lpstr>Présentation PowerPoint</vt:lpstr>
      <vt:lpstr>Présentation PowerPoint</vt:lpstr>
      <vt:lpstr>Présentation PowerPoint</vt:lpstr>
      <vt:lpstr>Les Ayguades sont sur la commune de Gruissan</vt:lpstr>
      <vt:lpstr>Circulade de Gruissan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Tout de suite, en sortant des voitures, découverte  de Helianthemum ledifolium (Cistaceae)</vt:lpstr>
      <vt:lpstr>Artemisia caerulescens  (Asteraceae)</vt:lpstr>
      <vt:lpstr>Beta vulgaris subsp.maritima  (Amaranthaceae)</vt:lpstr>
      <vt:lpstr>Catapodium marinum  (Poaceae)</vt:lpstr>
      <vt:lpstr>Crataegus azarolus  (Rosaceae)</vt:lpstr>
      <vt:lpstr>Nous entrons maintenant dans l’espace lagunaire :</vt:lpstr>
      <vt:lpstr>Limonium virgatum  (Plumbaginaceae)</vt:lpstr>
      <vt:lpstr>Limonium narbonense (Plumbaginaceae)</vt:lpstr>
      <vt:lpstr>Arcthronemum macrostachyum (Amaranthaceae)</vt:lpstr>
      <vt:lpstr>Sarcocornia fruticosa  (Amaranthaceae)</vt:lpstr>
      <vt:lpstr>Présentation PowerPoint</vt:lpstr>
      <vt:lpstr>Sarcocornia perennis  (Amaranthaceae)</vt:lpstr>
      <vt:lpstr>Frankenia hirsuta  (Frankeniaceae)</vt:lpstr>
      <vt:lpstr>Présentation PowerPoint</vt:lpstr>
      <vt:lpstr>Limoniastrum monopetalum  (Plumbaginaceae)</vt:lpstr>
      <vt:lpstr>Hornungia procumbens (Brassicaceae)</vt:lpstr>
      <vt:lpstr>Limonium bellidifolium  (Plumbaginaceae) </vt:lpstr>
      <vt:lpstr>Sueada vera  (Amaranthaceae)</vt:lpstr>
      <vt:lpstr>Reseda alba  (Resedaceae)</vt:lpstr>
      <vt:lpstr>Centaurea acaulis  (Asteraceae)</vt:lpstr>
      <vt:lpstr>Heliotropium curassavicum  (Boraginaceae)</vt:lpstr>
      <vt:lpstr>Limbarda crithmoides (Asteraceae)</vt:lpstr>
      <vt:lpstr>Présentation PowerPoint</vt:lpstr>
      <vt:lpstr>Présentation PowerPoint</vt:lpstr>
      <vt:lpstr>Présentation PowerPoint</vt:lpstr>
      <vt:lpstr>Cakile maritima (Brassicaceae)</vt:lpstr>
      <vt:lpstr>Euphorbia serrata (Euphorbiaceae)</vt:lpstr>
      <vt:lpstr>Présentation PowerPoint</vt:lpstr>
      <vt:lpstr>Spergularia media (Caryophyllaceae)</vt:lpstr>
      <vt:lpstr>Présentation PowerPoint</vt:lpstr>
      <vt:lpstr>Convolvulus lineatus (Convolvulaceae)</vt:lpstr>
      <vt:lpstr>Erodium foetidum (Geraniaceae)</vt:lpstr>
      <vt:lpstr>Phagnalon sordidum  (Asteraceae)</vt:lpstr>
      <vt:lpstr>Polygala rupestris  (Polygalaceae)</vt:lpstr>
      <vt:lpstr>Hormatophylla spinosa (Brassicaceae)</vt:lpstr>
      <vt:lpstr>Tyrimnus leucographus (Asteraceae)</vt:lpstr>
      <vt:lpstr>Loncomelos narbonensis (Asparagaceae)</vt:lpstr>
      <vt:lpstr>Le Roc de Conilhac :</vt:lpstr>
      <vt:lpstr>La flore du rocher : Cneorum tricoccon (Cneoracae)</vt:lpstr>
      <vt:lpstr>Echium asperrimum (Boraginaceae)</vt:lpstr>
      <vt:lpstr>Plantago albicans (Plantaginaceae)</vt:lpstr>
      <vt:lpstr>Hedypnois rhagadioloides  (Asteraceae)</vt:lpstr>
      <vt:lpstr>Onopordon illyricum  (Asteraceae)</vt:lpstr>
      <vt:lpstr>19 Mai 2018 : les crêtes de la Clape :</vt:lpstr>
      <vt:lpstr>Dipcadi serotinum (Asparagaceae)</vt:lpstr>
      <vt:lpstr>Présentation PowerPoint</vt:lpstr>
      <vt:lpstr>Anacyclus clavatus  (Asteraceae)</vt:lpstr>
      <vt:lpstr>Présentation PowerPoint</vt:lpstr>
      <vt:lpstr>Centranthus calcitrapa (Valerianaceae)</vt:lpstr>
      <vt:lpstr>Convolvulus cantabrica (Convolvulaceae)</vt:lpstr>
      <vt:lpstr>Présentation PowerPoint</vt:lpstr>
      <vt:lpstr>Convolvulus lanuginosus (Convolvulaceae)</vt:lpstr>
      <vt:lpstr>Stipa offneri (Poaceae)</vt:lpstr>
      <vt:lpstr>Silene gallica (Caryophyllaceae)</vt:lpstr>
      <vt:lpstr>Genista scorpius (Fabaceae)</vt:lpstr>
      <vt:lpstr>Nombreux cistes :</vt:lpstr>
      <vt:lpstr>Hypochaeris achyrophorus (Asteraceae)</vt:lpstr>
      <vt:lpstr>Présentation PowerPoint</vt:lpstr>
      <vt:lpstr>Présentation PowerPoint</vt:lpstr>
      <vt:lpstr>Sanguisorba verrucosa (Rosaceae)</vt:lpstr>
      <vt:lpstr>Dianthus pungens (Caryophyllaceae)</vt:lpstr>
      <vt:lpstr>Nous approchons de notre objectif :  le belvédère d’où un pompier surveille la garrigue quand il y a risque d’incendie</vt:lpstr>
      <vt:lpstr>Malva subovata  (Malvaceae)</vt:lpstr>
      <vt:lpstr>Le Coffre de Pech Redon vu de la Vigie</vt:lpstr>
      <vt:lpstr>En fin de journée, nous faisons une brève incursion dans le vallon du Rec d’Argent :</vt:lpstr>
      <vt:lpstr>Présentation PowerPoint</vt:lpstr>
      <vt:lpstr>Présentation PowerPoint</vt:lpstr>
      <vt:lpstr>Présentation PowerPoint</vt:lpstr>
      <vt:lpstr>Osyris alba (Santalaceae)</vt:lpstr>
      <vt:lpstr>20  Mai : étang de Mateille</vt:lpstr>
      <vt:lpstr>Eleagnus angustifolius (Eleagnaceae)</vt:lpstr>
      <vt:lpstr>Dans la sansouire :</vt:lpstr>
      <vt:lpstr>Limonium legrandii (Plombaginaceae)</vt:lpstr>
      <vt:lpstr>Plantago crassifolia (Plantaginaceae)</vt:lpstr>
      <vt:lpstr>Parapholis filiformis (Poaceae)</vt:lpstr>
      <vt:lpstr>Présentation PowerPoint</vt:lpstr>
      <vt:lpstr>Sur la plage voisine :</vt:lpstr>
      <vt:lpstr>Matthiola sinuata (Brassicaceae)</vt:lpstr>
      <vt:lpstr>Medicago littoralis (Fabaceae)</vt:lpstr>
      <vt:lpstr>Nouvelle station : au bord de l’étang de l’Ayrolles : </vt:lpstr>
      <vt:lpstr>Présentation PowerPoint</vt:lpstr>
      <vt:lpstr>Triglochin bulbosum subsp. barrelieri (Juncaginaceae)</vt:lpstr>
      <vt:lpstr>Anthemis maritima (Asteraceae)</vt:lpstr>
      <vt:lpstr>Polycarpon tetraphyllum subsp. alsinifolium  (Caryophyllaceae)</vt:lpstr>
      <vt:lpstr>Trifolium suffocatum (Fabaceae)</vt:lpstr>
      <vt:lpstr>A la recherche des Zostera …</vt:lpstr>
      <vt:lpstr>Zostera marina (Zosteraceae)</vt:lpstr>
      <vt:lpstr>Zostera noltei (Zosteraceae)</vt:lpstr>
      <vt:lpstr>Nouvelle station : les Cabanes de l’Ayrolle</vt:lpstr>
      <vt:lpstr>Nous retrouvons une 2e station de Myriolimon diffusum</vt:lpstr>
      <vt:lpstr>Myriolimon ferulaceum (Plombaginaceae)</vt:lpstr>
      <vt:lpstr>Spergularia heldreichii (Caryophyllaceae)</vt:lpstr>
      <vt:lpstr>Sphenopus divaricatus (Poaceae)</vt:lpstr>
      <vt:lpstr>Sphenopus divaricatus</vt:lpstr>
      <vt:lpstr>Carex divisa (Cyperaceae)</vt:lpstr>
      <vt:lpstr>Une petite intrusion dans l’Hérault pour aller voir une belle Astragale :</vt:lpstr>
      <vt:lpstr>Astragalus alopecuroides (Fabaceae)</vt:lpstr>
      <vt:lpstr>Plantes rencontrées non loin de l’Astragale…</vt:lpstr>
      <vt:lpstr>Hedysarum spinosissimum (Fabaceae) </vt:lpstr>
      <vt:lpstr>Le long de la route au bord d’un fossé humide :</vt:lpstr>
      <vt:lpstr>Lathyrus tuberosus  (Fabaceae)</vt:lpstr>
      <vt:lpstr>Tordylium maximum (Apiaceae)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Liliane Roubaudi</dc:creator>
  <cp:lastModifiedBy>Jean-Luc Macqueron</cp:lastModifiedBy>
  <cp:revision>424</cp:revision>
  <cp:lastPrinted>2018-11-24T15:00:15Z</cp:lastPrinted>
  <dcterms:created xsi:type="dcterms:W3CDTF">2018-11-23T15:29:46Z</dcterms:created>
  <dcterms:modified xsi:type="dcterms:W3CDTF">2019-05-16T06:34:51Z</dcterms:modified>
</cp:coreProperties>
</file>