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94" r:id="rId5"/>
    <p:sldId id="278" r:id="rId6"/>
    <p:sldId id="290" r:id="rId7"/>
    <p:sldId id="260" r:id="rId8"/>
    <p:sldId id="259" r:id="rId9"/>
    <p:sldId id="261" r:id="rId10"/>
    <p:sldId id="265" r:id="rId11"/>
    <p:sldId id="266" r:id="rId12"/>
    <p:sldId id="267" r:id="rId13"/>
    <p:sldId id="268" r:id="rId14"/>
    <p:sldId id="289" r:id="rId15"/>
    <p:sldId id="271" r:id="rId16"/>
    <p:sldId id="291" r:id="rId17"/>
    <p:sldId id="280" r:id="rId18"/>
    <p:sldId id="272" r:id="rId19"/>
    <p:sldId id="262" r:id="rId20"/>
    <p:sldId id="263" r:id="rId21"/>
    <p:sldId id="264" r:id="rId22"/>
    <p:sldId id="292" r:id="rId23"/>
    <p:sldId id="293" r:id="rId24"/>
    <p:sldId id="269" r:id="rId25"/>
    <p:sldId id="270" r:id="rId26"/>
    <p:sldId id="273" r:id="rId27"/>
    <p:sldId id="274" r:id="rId28"/>
    <p:sldId id="276" r:id="rId29"/>
    <p:sldId id="277" r:id="rId30"/>
    <p:sldId id="279" r:id="rId31"/>
    <p:sldId id="281" r:id="rId32"/>
    <p:sldId id="282" r:id="rId33"/>
    <p:sldId id="283" r:id="rId34"/>
    <p:sldId id="284" r:id="rId35"/>
    <p:sldId id="298" r:id="rId36"/>
    <p:sldId id="299" r:id="rId37"/>
    <p:sldId id="301" r:id="rId38"/>
    <p:sldId id="285" r:id="rId39"/>
    <p:sldId id="286" r:id="rId40"/>
    <p:sldId id="287" r:id="rId41"/>
    <p:sldId id="300" r:id="rId42"/>
    <p:sldId id="297" r:id="rId43"/>
    <p:sldId id="288" r:id="rId44"/>
    <p:sldId id="295" r:id="rId4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35" autoAdjust="0"/>
    <p:restoredTop sz="66005" autoAdjust="0"/>
  </p:normalViewPr>
  <p:slideViewPr>
    <p:cSldViewPr snapToGrid="0" snapToObjects="1">
      <p:cViewPr varScale="1">
        <p:scale>
          <a:sx n="48" d="100"/>
          <a:sy n="48" d="100"/>
        </p:scale>
        <p:origin x="117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14ABA-9165-8147-BB83-3795BB4B066E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968DF-247C-5340-9B2B-DD20D5200D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39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748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Deux genres dont les différences morphologiques</a:t>
            </a:r>
            <a:r>
              <a:rPr lang="fr-FR" baseline="0" dirty="0"/>
              <a:t> sont minimes. Les différences portent sur la forme du calice, incisé jusqu’en bas chez les Orobanches et en tube chez les </a:t>
            </a:r>
            <a:r>
              <a:rPr lang="fr-FR" baseline="0" dirty="0" err="1"/>
              <a:t>Phelipanches</a:t>
            </a:r>
            <a:r>
              <a:rPr lang="fr-FR" baseline="0" dirty="0"/>
              <a:t>. Les </a:t>
            </a:r>
            <a:r>
              <a:rPr lang="fr-FR" baseline="0" dirty="0" err="1"/>
              <a:t>Phelipanches</a:t>
            </a:r>
            <a:r>
              <a:rPr lang="fr-FR" baseline="0" dirty="0"/>
              <a:t> sont généralement très proches de leur plante-hôte, contrairement aux Orobanches.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376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67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Sur cette plante, le naturaliste anglais Thomas </a:t>
            </a:r>
            <a:r>
              <a:rPr lang="fr-FR" dirty="0" err="1"/>
              <a:t>Rylands</a:t>
            </a:r>
            <a:r>
              <a:rPr lang="fr-FR" dirty="0"/>
              <a:t> (1818-1900) montra que de fins</a:t>
            </a:r>
            <a:r>
              <a:rPr lang="fr-FR" baseline="0" dirty="0"/>
              <a:t> filaments colonisaient la racine en fait des hyphes de champignon. En fait, il semble que l’écrasante majorité  des plantes herbacées qui nous entourent ont recours à ce type d’association.(In </a:t>
            </a:r>
            <a:r>
              <a:rPr lang="fr-FR" baseline="0" dirty="0" err="1"/>
              <a:t>M.A.Selosse</a:t>
            </a:r>
            <a:r>
              <a:rPr lang="fr-FR" baseline="0" dirty="0"/>
              <a:t> Jamais seul. Actes Sud 2017.) »Les champignons reçoivent des molécules carbonées des sucres issus de la photosynthèse et ou des vitamines . A l’inverse, le champignon explore le sol et « rabat » de l’eau, des éléments minéraux azote, phosphore, potassium et magnésium et des </a:t>
            </a:r>
            <a:r>
              <a:rPr lang="fr-FR" baseline="0" dirty="0" err="1"/>
              <a:t>oligo-élémens</a:t>
            </a:r>
            <a:r>
              <a:rPr lang="fr-FR" baseline="0" dirty="0"/>
              <a:t> ( cuivre, zinc….)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924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880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Voir « Jamais seul »,</a:t>
            </a:r>
            <a:r>
              <a:rPr lang="fr-FR" baseline="0" dirty="0"/>
              <a:t> Marc-André </a:t>
            </a:r>
            <a:r>
              <a:rPr lang="fr-FR" baseline="0" dirty="0" err="1"/>
              <a:t>Selosse</a:t>
            </a:r>
            <a:r>
              <a:rPr lang="fr-FR" baseline="0" dirty="0"/>
              <a:t>  qui rappelle la découverte des relations entre les racines des arbres et les hyphes de champignons; c’est Frank (1885) qui décrivit les racines colonisées par les hyphes et créa le mot </a:t>
            </a:r>
            <a:r>
              <a:rPr lang="fr-FR" baseline="0" dirty="0" err="1"/>
              <a:t>Mycorhyze</a:t>
            </a:r>
            <a:r>
              <a:rPr lang="fr-FR" baseline="0" dirty="0"/>
              <a:t>. Voir aussi L’</a:t>
            </a:r>
            <a:r>
              <a:rPr lang="fr-FR" baseline="0" dirty="0" err="1"/>
              <a:t>Orchidophile</a:t>
            </a:r>
            <a:r>
              <a:rPr lang="fr-FR" baseline="0" dirty="0"/>
              <a:t> N°155 Février 2003. Page 28.A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381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Autrefois dans les </a:t>
            </a:r>
            <a:r>
              <a:rPr lang="fr-FR" dirty="0" err="1"/>
              <a:t>Viscaceae</a:t>
            </a:r>
            <a:r>
              <a:rPr lang="fr-FR" dirty="0"/>
              <a:t> ou </a:t>
            </a:r>
            <a:r>
              <a:rPr lang="fr-FR" dirty="0" err="1"/>
              <a:t>Lorantaceae</a:t>
            </a:r>
            <a:r>
              <a:rPr lang="fr-FR" dirty="0"/>
              <a:t>,</a:t>
            </a:r>
            <a:r>
              <a:rPr lang="fr-FR" baseline="0" dirty="0"/>
              <a:t>  cette famille a été incluse ( APGIV) dans les </a:t>
            </a:r>
            <a:r>
              <a:rPr lang="fr-FR" baseline="0" dirty="0" err="1"/>
              <a:t>Santalaceae</a:t>
            </a:r>
            <a:r>
              <a:rPr lang="fr-FR" baseline="0" dirty="0"/>
              <a:t>. Sur le rameau vu de près, voir les feuilles simples, opposées, la division dichotomique.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896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Noter la division dichotomique ,</a:t>
            </a:r>
            <a:r>
              <a:rPr lang="fr-FR" baseline="0" dirty="0"/>
              <a:t> les deux feuilles opposées avec stipules.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94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333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99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983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avons l’habitude</a:t>
            </a:r>
            <a:r>
              <a:rPr lang="fr-FR" baseline="0" dirty="0"/>
              <a:t> de voir autour de  nous des plantes vertes. Leur couleur est due à un pigment présent dans des organites à l’intérieur des cellules végétales appelés  </a:t>
            </a:r>
            <a:r>
              <a:rPr lang="fr-FR" b="1" baseline="0" dirty="0"/>
              <a:t>chloroplastes. 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506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011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229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L’espèce présente </a:t>
            </a:r>
            <a:r>
              <a:rPr lang="fr-FR" dirty="0"/>
              <a:t>dans</a:t>
            </a:r>
            <a:r>
              <a:rPr lang="fr-FR" baseline="0" dirty="0"/>
              <a:t> notre région est </a:t>
            </a:r>
            <a:r>
              <a:rPr lang="fr-FR" baseline="0" dirty="0" err="1"/>
              <a:t>Thesium</a:t>
            </a:r>
            <a:r>
              <a:rPr lang="fr-FR" baseline="0" dirty="0"/>
              <a:t> </a:t>
            </a:r>
            <a:r>
              <a:rPr lang="fr-FR" baseline="0" dirty="0" err="1"/>
              <a:t>humifusum</a:t>
            </a:r>
            <a:r>
              <a:rPr lang="fr-FR" baseline="0" dirty="0"/>
              <a:t> ; elle regroupe deux sous-espèces délicates à séparer. Pour </a:t>
            </a:r>
            <a:r>
              <a:rPr lang="fr-FR" baseline="0" dirty="0" err="1"/>
              <a:t>l’isle</a:t>
            </a:r>
            <a:r>
              <a:rPr lang="fr-FR" baseline="0" dirty="0"/>
              <a:t> </a:t>
            </a:r>
            <a:r>
              <a:rPr lang="fr-FR" baseline="0" dirty="0" err="1"/>
              <a:t>crémieu</a:t>
            </a:r>
            <a:r>
              <a:rPr lang="fr-FR" baseline="0" dirty="0"/>
              <a:t> ce serait plutôt </a:t>
            </a:r>
            <a:r>
              <a:rPr lang="fr-FR" i="1" baseline="0" dirty="0" err="1"/>
              <a:t>divaricatum</a:t>
            </a:r>
            <a:r>
              <a:rPr lang="fr-FR" i="1" baseline="0" dirty="0"/>
              <a:t>  </a:t>
            </a:r>
            <a:r>
              <a:rPr lang="fr-FR" i="0" baseline="0" dirty="0"/>
              <a:t> ( Flore </a:t>
            </a:r>
            <a:r>
              <a:rPr lang="fr-FR" i="0" baseline="0" dirty="0" err="1"/>
              <a:t>med</a:t>
            </a:r>
            <a:r>
              <a:rPr lang="fr-FR" i="0" baseline="0" dirty="0"/>
              <a:t>.)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91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dirty="0" err="1"/>
              <a:t>Striga</a:t>
            </a:r>
            <a:r>
              <a:rPr lang="fr-FR" dirty="0"/>
              <a:t> est une Orobanchacées.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937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816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N.B. La classification a été un peu modifiée depuis A.P.G. II ( 2003) . Les </a:t>
            </a:r>
            <a:r>
              <a:rPr lang="fr-FR" dirty="0" err="1"/>
              <a:t>Scrophulariales</a:t>
            </a:r>
            <a:r>
              <a:rPr lang="fr-FR" dirty="0"/>
              <a:t> n’existent plus et sont intégrées dans les </a:t>
            </a:r>
            <a:r>
              <a:rPr lang="fr-FR" dirty="0" err="1"/>
              <a:t>Lamiales</a:t>
            </a:r>
            <a:r>
              <a:rPr lang="fr-FR" dirty="0"/>
              <a:t>. Toutes les ex. Scrophulariacées hémiparasites ont été regroupées dans la famille des Orobanchacées.</a:t>
            </a:r>
          </a:p>
          <a:p>
            <a:r>
              <a:rPr lang="fr-FR" dirty="0"/>
              <a:t>L’interprétation de Madame Raynal-Roques est que ces parasitismes sont à l’échelle de l’évolution relativement récents.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677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Holoparasite= parasite obligatoire – Mutualisme= relations mutuelles bénéfiques entre deux espèces, sorte de symbiose.(pollinisateurs et plantes </a:t>
            </a:r>
            <a:r>
              <a:rPr lang="fr-FR"/>
              <a:t>à fleurs…</a:t>
            </a:r>
            <a:endParaRPr lang="fr-FR" dirty="0"/>
          </a:p>
          <a:p>
            <a:r>
              <a:rPr lang="fr-FR" dirty="0"/>
              <a:t>Commensalisme= une des deux espèces prélève de la nourriture de l’autre sans dommage (ex. : petits crabes vivants dans la coquille des moules…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206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509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/>
              <a:t>A l’opposé,</a:t>
            </a:r>
            <a:r>
              <a:rPr lang="fr-FR" sz="2800" baseline="0" dirty="0"/>
              <a:t> il existe des plantes non vertes, dépourvues de chlorophylle. dans ces conditions, elles ne peuvent effectuer la photosynthèse  Comment peuvent-elles répondre à leurs besoins nutritionnels et produire leurs substances carbonées? </a:t>
            </a:r>
            <a:r>
              <a:rPr lang="fr-FR" sz="2800" b="1" baseline="0" dirty="0"/>
              <a:t>Elles vont les chercher dans les plantes  chlorophylliennes et se nourrissent à leurs dépends </a:t>
            </a:r>
            <a:r>
              <a:rPr lang="fr-FR" sz="2800" baseline="0" dirty="0"/>
              <a:t>; ce sont </a:t>
            </a:r>
            <a:r>
              <a:rPr lang="fr-FR" sz="2800" b="1" baseline="0" dirty="0"/>
              <a:t>des plantes parasite</a:t>
            </a:r>
            <a:r>
              <a:rPr lang="fr-FR" sz="2800" baseline="0" dirty="0"/>
              <a:t>s  </a:t>
            </a:r>
            <a:endParaRPr lang="fr-FR" sz="2800" dirty="0"/>
          </a:p>
          <a:p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257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56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l’opposé,</a:t>
            </a:r>
            <a:r>
              <a:rPr lang="fr-FR" baseline="0" dirty="0"/>
              <a:t> il existe des plantes non vertes, dépourvues de chlorophylle. dans ces conditions, elles ne peuvent effectuer la photosynthèse  Comment peuvent-elles répondre à leurs besoins nutritionnels et produire leurs substances carbonées? </a:t>
            </a:r>
            <a:r>
              <a:rPr lang="fr-FR" b="1" baseline="0" dirty="0"/>
              <a:t>Elles vont les chercher dans les plantes  chlorophylliennes et se nourrissent à leurs dépends </a:t>
            </a:r>
            <a:r>
              <a:rPr lang="fr-FR" baseline="0" dirty="0"/>
              <a:t>; ce son </a:t>
            </a:r>
            <a:r>
              <a:rPr lang="fr-FR" b="1" baseline="0" dirty="0"/>
              <a:t>des plantes parasite</a:t>
            </a:r>
            <a:r>
              <a:rPr lang="fr-FR" baseline="0" dirty="0"/>
              <a:t>s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672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C’est un parasite des racines des arbres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384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903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plus de son rôle d’ancrage le suçoir</a:t>
            </a:r>
            <a:r>
              <a:rPr lang="fr-FR" baseline="0" dirty="0"/>
              <a:t> ( haustorium) entre en contact avec les tubes criblés du liber et permet l’absorption par le parasite de substances élaborées par l’hôte.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57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68DF-247C-5340-9B2B-DD20D5200D1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78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414D-A78D-D141-84DA-F5176E3D252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28EC-AA1A-4540-90FD-92BECF1CC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71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414D-A78D-D141-84DA-F5176E3D252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28EC-AA1A-4540-90FD-92BECF1CC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2347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414D-A78D-D141-84DA-F5176E3D252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28EC-AA1A-4540-90FD-92BECF1CC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49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414D-A78D-D141-84DA-F5176E3D252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28EC-AA1A-4540-90FD-92BECF1CC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69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414D-A78D-D141-84DA-F5176E3D252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28EC-AA1A-4540-90FD-92BECF1CC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207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414D-A78D-D141-84DA-F5176E3D252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28EC-AA1A-4540-90FD-92BECF1CC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011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414D-A78D-D141-84DA-F5176E3D252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28EC-AA1A-4540-90FD-92BECF1CC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95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414D-A78D-D141-84DA-F5176E3D252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28EC-AA1A-4540-90FD-92BECF1CC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414D-A78D-D141-84DA-F5176E3D252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28EC-AA1A-4540-90FD-92BECF1CC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11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414D-A78D-D141-84DA-F5176E3D252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28EC-AA1A-4540-90FD-92BECF1CC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67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2414D-A78D-D141-84DA-F5176E3D252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28EC-AA1A-4540-90FD-92BECF1CC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50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2414D-A78D-D141-84DA-F5176E3D252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628EC-AA1A-4540-90FD-92BECF1CCE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17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7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32302" y="6483385"/>
            <a:ext cx="112828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M.T.MEIN</a:t>
            </a:r>
          </a:p>
        </p:txBody>
      </p:sp>
      <p:pic>
        <p:nvPicPr>
          <p:cNvPr id="4" name="Image 3" descr="Dessin Revue Jardins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832" y="1076288"/>
            <a:ext cx="6097342" cy="57764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622348" y="6117275"/>
            <a:ext cx="252165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Novembre 2023 S.L.L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2302" y="110961"/>
            <a:ext cx="9061017" cy="1216366"/>
          </a:xfrm>
        </p:spPr>
        <p:txBody>
          <a:bodyPr>
            <a:prstTxWarp prst="textChevron">
              <a:avLst>
                <a:gd name="adj" fmla="val 24660"/>
              </a:avLst>
            </a:prstTxWarp>
            <a:normAutofit/>
          </a:bodyPr>
          <a:lstStyle/>
          <a:p>
            <a:r>
              <a:rPr lang="fr-FR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fr-FR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lantes parasites ou </a:t>
            </a:r>
            <a:r>
              <a:rPr lang="fr-FR" sz="1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hemiparasites</a:t>
            </a:r>
            <a:r>
              <a:rPr lang="fr-FR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07832" y="6544940"/>
            <a:ext cx="6468437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/>
              <a:t>Extrait de la revue JARDINS de France Société  nationale d’horticulture de France 2004</a:t>
            </a:r>
          </a:p>
        </p:txBody>
      </p:sp>
    </p:spTree>
    <p:extLst>
      <p:ext uri="{BB962C8B-B14F-4D97-AF65-F5344CB8AC3E}">
        <p14:creationId xmlns:p14="http://schemas.microsoft.com/office/powerpoint/2010/main" val="310168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8713" y="274638"/>
            <a:ext cx="4651140" cy="4896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La Cuscute : </a:t>
            </a:r>
            <a:r>
              <a:rPr lang="fr-FR" sz="2400" i="1" dirty="0" err="1"/>
              <a:t>Cuscuta</a:t>
            </a:r>
            <a:r>
              <a:rPr lang="fr-FR" sz="2400" i="1" dirty="0"/>
              <a:t> </a:t>
            </a:r>
            <a:r>
              <a:rPr lang="fr-FR" sz="2400" i="1" dirty="0" err="1"/>
              <a:t>sp</a:t>
            </a:r>
            <a:r>
              <a:rPr lang="fr-FR" sz="2400" dirty="0"/>
              <a:t>. </a:t>
            </a:r>
            <a:r>
              <a:rPr lang="fr-FR" sz="1800" dirty="0" err="1"/>
              <a:t>Caprifoliaceae</a:t>
            </a:r>
            <a:endParaRPr lang="fr-FR" sz="2400" dirty="0"/>
          </a:p>
        </p:txBody>
      </p:sp>
      <p:pic>
        <p:nvPicPr>
          <p:cNvPr id="5" name="Image 4" descr="56.Cuscute sur sariette Karpahos JP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21" y="1553341"/>
            <a:ext cx="5126597" cy="384494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21293" y="957328"/>
            <a:ext cx="39155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Des filaments rougeâtres recouvrent</a:t>
            </a:r>
          </a:p>
          <a:p>
            <a:r>
              <a:rPr lang="fr-FR" sz="1600" dirty="0"/>
              <a:t>une plante chlorophyllienne, ici la </a:t>
            </a:r>
            <a:r>
              <a:rPr lang="fr-FR" sz="1600" dirty="0" err="1"/>
              <a:t>sariette</a:t>
            </a:r>
            <a:r>
              <a:rPr lang="fr-FR" sz="1600" dirty="0"/>
              <a:t>.</a:t>
            </a:r>
          </a:p>
          <a:p>
            <a:r>
              <a:rPr lang="fr-FR" sz="1600" dirty="0"/>
              <a:t>On observe sur les filaments aucune feuille </a:t>
            </a:r>
          </a:p>
          <a:p>
            <a:r>
              <a:rPr lang="fr-FR" sz="1600" dirty="0"/>
              <a:t>mais de petits crampons appelés « suçoirs »</a:t>
            </a:r>
          </a:p>
          <a:p>
            <a:r>
              <a:rPr lang="fr-FR" sz="1600" dirty="0"/>
              <a:t> En réalité ces  crampons (ou haustorium)</a:t>
            </a:r>
          </a:p>
          <a:p>
            <a:r>
              <a:rPr lang="fr-FR" sz="1600" dirty="0"/>
              <a:t>pénètrent dans la tige de la plante parasitée.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298918" y="3059471"/>
            <a:ext cx="40681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Elle prélève directement dans les  </a:t>
            </a:r>
          </a:p>
          <a:p>
            <a:r>
              <a:rPr lang="fr-FR" sz="1600" dirty="0"/>
              <a:t>cellules du bois l’eau et les sels minéraux et dans les  cellules du liber, les nutriments carbonés nés de la photosynthèse de</a:t>
            </a:r>
          </a:p>
          <a:p>
            <a:r>
              <a:rPr lang="fr-FR" sz="1600" dirty="0"/>
              <a:t>la plante parasitée.</a:t>
            </a:r>
          </a:p>
          <a:p>
            <a:r>
              <a:rPr lang="fr-FR" sz="12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546125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3673" y="20291"/>
            <a:ext cx="3020493" cy="73177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La cuscute</a:t>
            </a:r>
          </a:p>
        </p:txBody>
      </p:sp>
      <p:pic>
        <p:nvPicPr>
          <p:cNvPr id="20" name="Image 19" descr="Cuscute avec suçoir 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840" y="984469"/>
            <a:ext cx="4101160" cy="1758428"/>
          </a:xfrm>
          <a:prstGeom prst="rect">
            <a:avLst/>
          </a:prstGeom>
        </p:spPr>
      </p:pic>
      <p:grpSp>
        <p:nvGrpSpPr>
          <p:cNvPr id="21" name="Grouper 20"/>
          <p:cNvGrpSpPr/>
          <p:nvPr/>
        </p:nvGrpSpPr>
        <p:grpSpPr>
          <a:xfrm>
            <a:off x="7022611" y="3143445"/>
            <a:ext cx="2121389" cy="2105003"/>
            <a:chOff x="1202765" y="4863018"/>
            <a:chExt cx="1322294" cy="1374923"/>
          </a:xfrm>
        </p:grpSpPr>
        <p:pic>
          <p:nvPicPr>
            <p:cNvPr id="22" name="Image 21" descr="44Cuscute Karpathos.suçoir JPG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2765" y="4863018"/>
              <a:ext cx="1322294" cy="1374923"/>
            </a:xfrm>
            <a:prstGeom prst="rect">
              <a:avLst/>
            </a:prstGeom>
          </p:spPr>
        </p:pic>
        <p:sp>
          <p:nvSpPr>
            <p:cNvPr id="23" name="Bouée 22"/>
            <p:cNvSpPr/>
            <p:nvPr/>
          </p:nvSpPr>
          <p:spPr>
            <a:xfrm>
              <a:off x="1460500" y="5655234"/>
              <a:ext cx="366059" cy="295089"/>
            </a:xfrm>
            <a:prstGeom prst="donut">
              <a:avLst>
                <a:gd name="adj" fmla="val 462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1703615" y="5934670"/>
            <a:ext cx="6377836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La cuscute est donc une plante complètement parasite</a:t>
            </a:r>
          </a:p>
          <a:p>
            <a:r>
              <a:rPr lang="fr-FR" dirty="0"/>
              <a:t> qui ne peut subsister sans son hôte.   </a:t>
            </a:r>
          </a:p>
          <a:p>
            <a:r>
              <a:rPr lang="fr-FR" dirty="0"/>
              <a:t>Relations  à deux partenaires reliés par le suçoir : </a:t>
            </a:r>
            <a:r>
              <a:rPr lang="fr-FR" b="1" dirty="0"/>
              <a:t>Holoparasitisme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263535" y="1300529"/>
            <a:ext cx="6511004" cy="4277621"/>
            <a:chOff x="263535" y="1300529"/>
            <a:chExt cx="6511004" cy="4277621"/>
          </a:xfrm>
        </p:grpSpPr>
        <p:sp>
          <p:nvSpPr>
            <p:cNvPr id="18" name="Accolade fermante 17"/>
            <p:cNvSpPr/>
            <p:nvPr/>
          </p:nvSpPr>
          <p:spPr>
            <a:xfrm>
              <a:off x="5409396" y="3785000"/>
              <a:ext cx="167379" cy="102330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ouper 5"/>
            <p:cNvGrpSpPr/>
            <p:nvPr/>
          </p:nvGrpSpPr>
          <p:grpSpPr>
            <a:xfrm>
              <a:off x="263535" y="1300529"/>
              <a:ext cx="6511004" cy="4277621"/>
              <a:chOff x="263535" y="1300529"/>
              <a:chExt cx="6511004" cy="4277621"/>
            </a:xfrm>
          </p:grpSpPr>
          <p:grpSp>
            <p:nvGrpSpPr>
              <p:cNvPr id="3" name="Grouper 2"/>
              <p:cNvGrpSpPr/>
              <p:nvPr/>
            </p:nvGrpSpPr>
            <p:grpSpPr>
              <a:xfrm>
                <a:off x="263535" y="1300529"/>
                <a:ext cx="6511004" cy="4277621"/>
                <a:chOff x="263535" y="1300529"/>
                <a:chExt cx="6511004" cy="4277621"/>
              </a:xfrm>
            </p:grpSpPr>
            <p:grpSp>
              <p:nvGrpSpPr>
                <p:cNvPr id="17" name="Grouper 16"/>
                <p:cNvGrpSpPr/>
                <p:nvPr/>
              </p:nvGrpSpPr>
              <p:grpSpPr>
                <a:xfrm>
                  <a:off x="263535" y="1300529"/>
                  <a:ext cx="4722666" cy="4277621"/>
                  <a:chOff x="98240" y="1393176"/>
                  <a:chExt cx="4722666" cy="4277621"/>
                </a:xfrm>
              </p:grpSpPr>
              <p:pic>
                <p:nvPicPr>
                  <p:cNvPr id="4" name="Image 3" descr="Sucoir de la cuscute E.N.png"/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240" y="1393176"/>
                    <a:ext cx="4402159" cy="4277621"/>
                  </a:xfrm>
                  <a:prstGeom prst="rect">
                    <a:avLst/>
                  </a:prstGeom>
                </p:spPr>
              </p:pic>
              <p:cxnSp>
                <p:nvCxnSpPr>
                  <p:cNvPr id="7" name="Connecteur droit avec flèche 6"/>
                  <p:cNvCxnSpPr/>
                  <p:nvPr/>
                </p:nvCxnSpPr>
                <p:spPr>
                  <a:xfrm flipH="1" flipV="1">
                    <a:off x="3439981" y="4438436"/>
                    <a:ext cx="628814" cy="98631"/>
                  </a:xfrm>
                  <a:prstGeom prst="straightConnector1">
                    <a:avLst/>
                  </a:prstGeom>
                  <a:ln>
                    <a:solidFill>
                      <a:srgbClr val="00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Connecteur droit avec flèche 9"/>
                  <p:cNvCxnSpPr/>
                  <p:nvPr/>
                </p:nvCxnSpPr>
                <p:spPr>
                  <a:xfrm flipH="1" flipV="1">
                    <a:off x="3168729" y="3920619"/>
                    <a:ext cx="900066" cy="18270"/>
                  </a:xfrm>
                  <a:prstGeom prst="straightConnector1">
                    <a:avLst/>
                  </a:prstGeom>
                  <a:ln>
                    <a:solidFill>
                      <a:srgbClr val="00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" name="ZoneTexte 10"/>
                  <p:cNvSpPr txBox="1"/>
                  <p:nvPr/>
                </p:nvSpPr>
                <p:spPr>
                  <a:xfrm>
                    <a:off x="3353674" y="2391824"/>
                    <a:ext cx="1467232" cy="307777"/>
                  </a:xfrm>
                  <a:prstGeom prst="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fr-FR" sz="1400" dirty="0"/>
                      <a:t>Tige de la cuscute </a:t>
                    </a:r>
                  </a:p>
                </p:txBody>
              </p:sp>
              <p:cxnSp>
                <p:nvCxnSpPr>
                  <p:cNvPr id="13" name="Connecteur droit avec flèche 12"/>
                  <p:cNvCxnSpPr/>
                  <p:nvPr/>
                </p:nvCxnSpPr>
                <p:spPr>
                  <a:xfrm flipH="1" flipV="1">
                    <a:off x="1639848" y="2478127"/>
                    <a:ext cx="1713825" cy="3698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ZoneTexte 13"/>
                  <p:cNvSpPr txBox="1"/>
                  <p:nvPr/>
                </p:nvSpPr>
                <p:spPr>
                  <a:xfrm>
                    <a:off x="2959125" y="2977674"/>
                    <a:ext cx="1652176" cy="307777"/>
                  </a:xfrm>
                  <a:prstGeom prst="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fr-FR" sz="1400" dirty="0"/>
                      <a:t>Suçoir de la cuscute</a:t>
                    </a:r>
                  </a:p>
                </p:txBody>
              </p:sp>
              <p:cxnSp>
                <p:nvCxnSpPr>
                  <p:cNvPr id="16" name="Connecteur droit avec flèche 15"/>
                  <p:cNvCxnSpPr/>
                  <p:nvPr/>
                </p:nvCxnSpPr>
                <p:spPr>
                  <a:xfrm flipH="1">
                    <a:off x="1380924" y="3217866"/>
                    <a:ext cx="1491892" cy="221474"/>
                  </a:xfrm>
                  <a:prstGeom prst="straightConnector1">
                    <a:avLst/>
                  </a:prstGeom>
                  <a:ln>
                    <a:solidFill>
                      <a:srgbClr val="00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" name="ZoneTexte 4"/>
                <p:cNvSpPr txBox="1"/>
                <p:nvPr/>
              </p:nvSpPr>
              <p:spPr>
                <a:xfrm>
                  <a:off x="3911705" y="4367759"/>
                  <a:ext cx="1497692" cy="307777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sz="1400" dirty="0"/>
                    <a:t>Le Bois ( Xylème)</a:t>
                  </a:r>
                </a:p>
              </p:txBody>
            </p:sp>
            <p:sp>
              <p:nvSpPr>
                <p:cNvPr id="26" name="ZoneTexte 25"/>
                <p:cNvSpPr txBox="1"/>
                <p:nvPr/>
              </p:nvSpPr>
              <p:spPr>
                <a:xfrm>
                  <a:off x="5576775" y="4158614"/>
                  <a:ext cx="1197764" cy="307777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fr-FR" sz="1400" dirty="0" err="1"/>
                    <a:t>C.T.Tige</a:t>
                  </a:r>
                  <a:r>
                    <a:rPr lang="fr-FR" sz="1400" dirty="0"/>
                    <a:t> -hôte</a:t>
                  </a:r>
                </a:p>
              </p:txBody>
            </p:sp>
          </p:grpSp>
          <p:sp>
            <p:nvSpPr>
              <p:cNvPr id="8" name="ZoneTexte 7"/>
              <p:cNvSpPr txBox="1"/>
              <p:nvPr/>
            </p:nvSpPr>
            <p:spPr>
              <a:xfrm>
                <a:off x="3883851" y="3785000"/>
                <a:ext cx="1525545" cy="30777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Le liber (</a:t>
                </a:r>
                <a:r>
                  <a:rPr lang="fr-FR" sz="1400" dirty="0" err="1"/>
                  <a:t>Phloëme</a:t>
                </a:r>
                <a:r>
                  <a:rPr lang="fr-FR" sz="1400" dirty="0"/>
                  <a:t>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033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Karp.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0243" y="79679"/>
            <a:ext cx="4293758" cy="4307787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1929488" y="3698697"/>
            <a:ext cx="3199659" cy="3159303"/>
            <a:chOff x="6067583" y="4120011"/>
            <a:chExt cx="3076417" cy="2648604"/>
          </a:xfrm>
        </p:grpSpPr>
        <p:pic>
          <p:nvPicPr>
            <p:cNvPr id="3" name="Image 2" descr="Cuscute DSCF1845 2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67583" y="4120011"/>
              <a:ext cx="3076417" cy="2648604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7523043" y="6472094"/>
              <a:ext cx="1620957" cy="27699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/>
                <a:t>La Cuscute et ses fruits 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134257" y="808084"/>
            <a:ext cx="3087919" cy="2862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Les fleurs sont petites blanches ou rosées, souvent groupées en glomérules.</a:t>
            </a:r>
          </a:p>
          <a:p>
            <a:r>
              <a:rPr lang="fr-FR" dirty="0"/>
              <a:t>Le calice a 5(4) lobes, corolle souvent en cloche à 5 (4), 5 (4) étamines , 2 styles (parfois 1 seul). </a:t>
            </a:r>
          </a:p>
          <a:p>
            <a:r>
              <a:rPr lang="fr-FR" dirty="0"/>
              <a:t>Le fruit est une capsule globuleuse avec de grosses graines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8327" y="119693"/>
            <a:ext cx="3797542" cy="57747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Reproduction de la  Cuscute</a:t>
            </a:r>
          </a:p>
        </p:txBody>
      </p:sp>
    </p:spTree>
    <p:extLst>
      <p:ext uri="{BB962C8B-B14F-4D97-AF65-F5344CB8AC3E}">
        <p14:creationId xmlns:p14="http://schemas.microsoft.com/office/powerpoint/2010/main" val="233262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69365" y="0"/>
            <a:ext cx="4045055" cy="6777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Germination de la cuscute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" y="677780"/>
            <a:ext cx="85368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Comment la cuscute rencontre-t-elle son hôte? </a:t>
            </a:r>
            <a:r>
              <a:rPr lang="fr-FR" dirty="0"/>
              <a:t>Chaque pied de cuscute produit un grand </a:t>
            </a:r>
          </a:p>
          <a:p>
            <a:r>
              <a:rPr lang="fr-FR" dirty="0"/>
              <a:t>nombre de petites graines ( 2000 à 3000). Lorsqu’une graine a germé en pleine terre,</a:t>
            </a:r>
          </a:p>
          <a:p>
            <a:r>
              <a:rPr lang="fr-FR" dirty="0"/>
              <a:t> l’extrémité de la jeune tige effectue en grandissant des mouvements de rotations</a:t>
            </a:r>
          </a:p>
          <a:p>
            <a:r>
              <a:rPr lang="fr-FR" dirty="0"/>
              <a:t> qui augmentent ses chances de  rencontrer une plante-hôte.</a:t>
            </a:r>
          </a:p>
          <a:p>
            <a:r>
              <a:rPr lang="fr-FR" dirty="0"/>
              <a:t> Si la rencontre n’a pas lieu dans les 5 à 10 jours suivant la germination, la jeune plantule meurt.</a:t>
            </a:r>
          </a:p>
          <a:p>
            <a:r>
              <a:rPr lang="fr-FR" dirty="0"/>
              <a:t>Si la rencontre a lieu, la tige produit des suçoirs </a:t>
            </a:r>
          </a:p>
          <a:p>
            <a:r>
              <a:rPr lang="fr-FR" dirty="0"/>
              <a:t>et se fixe dans la tige de l’hôte en réponse au contact</a:t>
            </a:r>
          </a:p>
          <a:p>
            <a:r>
              <a:rPr lang="fr-FR" dirty="0"/>
              <a:t> mécanique et à des substances chimiques sécrétées</a:t>
            </a:r>
          </a:p>
          <a:p>
            <a:r>
              <a:rPr lang="fr-FR" dirty="0"/>
              <a:t> par l’hôte. </a:t>
            </a:r>
          </a:p>
          <a:p>
            <a:r>
              <a:rPr lang="fr-FR" dirty="0"/>
              <a:t>Enfin, la tige de la cuscute se ramifie abondamment,</a:t>
            </a:r>
          </a:p>
          <a:p>
            <a:r>
              <a:rPr lang="fr-FR" dirty="0"/>
              <a:t> en revanche, la base de la tige dégénère.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2865" y="4986230"/>
            <a:ext cx="8509702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000" dirty="0"/>
              <a:t>Ainsi, la cuscute , sans chlorophylle ne peut assurer de photosynthèse </a:t>
            </a:r>
          </a:p>
          <a:p>
            <a:r>
              <a:rPr lang="fr-FR" sz="2000" dirty="0"/>
              <a:t>pour sa nutrition en glucides et, sans racines, ne peut prélever dans le sol, ni eau</a:t>
            </a:r>
          </a:p>
          <a:p>
            <a:r>
              <a:rPr lang="fr-FR" sz="2000" dirty="0"/>
              <a:t> ni sels minéraux. C’est un parasite obligatoire. </a:t>
            </a:r>
            <a:r>
              <a:rPr lang="fr-FR" sz="2000" b="1" dirty="0"/>
              <a:t>Elle parasite des tiges</a:t>
            </a:r>
            <a:r>
              <a:rPr lang="fr-FR" sz="2000" dirty="0"/>
              <a:t>.</a:t>
            </a:r>
          </a:p>
        </p:txBody>
      </p:sp>
      <p:pic>
        <p:nvPicPr>
          <p:cNvPr id="4" name="Image 3" descr="Cuscute cycle  - co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255" y="2141430"/>
            <a:ext cx="3515906" cy="2844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7637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1891" y="130090"/>
            <a:ext cx="5079829" cy="62197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3600" dirty="0"/>
              <a:t>Le cycle de la  Cuscute</a:t>
            </a:r>
          </a:p>
        </p:txBody>
      </p:sp>
      <p:pic>
        <p:nvPicPr>
          <p:cNvPr id="4" name="Image 3" descr="Cuscute cycle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976" y="986319"/>
            <a:ext cx="4166725" cy="566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17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967371" y="1224097"/>
            <a:ext cx="2413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Ces plantes sans feuilles sont aussi </a:t>
            </a:r>
            <a:r>
              <a:rPr lang="fr-FR" sz="1400" b="1" dirty="0"/>
              <a:t>sans chlorophylle</a:t>
            </a:r>
            <a:r>
              <a:rPr lang="fr-FR" sz="1400" dirty="0"/>
              <a:t>. L’absence de pigment vert laisse  apparaître d’autres pigments comme des </a:t>
            </a:r>
          </a:p>
          <a:p>
            <a:r>
              <a:rPr lang="fr-FR" sz="1400" dirty="0"/>
              <a:t>Anthocyanes. 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0" y="1974375"/>
            <a:ext cx="3580801" cy="4774401"/>
            <a:chOff x="0" y="1974375"/>
            <a:chExt cx="3580801" cy="4774401"/>
          </a:xfrm>
        </p:grpSpPr>
        <p:pic>
          <p:nvPicPr>
            <p:cNvPr id="9" name="Image 8" descr="Orobanche rapus genistae 67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74375"/>
              <a:ext cx="3580801" cy="4774401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165538" y="6354022"/>
              <a:ext cx="1941557" cy="27699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tx1"/>
                  </a:solidFill>
                </a:rPr>
                <a:t> Orobanche </a:t>
              </a:r>
              <a:r>
                <a:rPr lang="fr-FR" sz="1200" dirty="0" err="1">
                  <a:solidFill>
                    <a:schemeClr val="tx1"/>
                  </a:solidFill>
                </a:rPr>
                <a:t>rapum-genistae</a:t>
              </a:r>
              <a:r>
                <a:rPr lang="fr-FR" sz="1200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4167432" y="597166"/>
            <a:ext cx="4991388" cy="6151610"/>
            <a:chOff x="4167432" y="597166"/>
            <a:chExt cx="4991388" cy="6151610"/>
          </a:xfrm>
        </p:grpSpPr>
        <p:grpSp>
          <p:nvGrpSpPr>
            <p:cNvPr id="7" name="Grouper 6"/>
            <p:cNvGrpSpPr/>
            <p:nvPr/>
          </p:nvGrpSpPr>
          <p:grpSpPr>
            <a:xfrm>
              <a:off x="6380662" y="597166"/>
              <a:ext cx="2778158" cy="4162422"/>
              <a:chOff x="6126377" y="1916595"/>
              <a:chExt cx="2778158" cy="4162422"/>
            </a:xfrm>
          </p:grpSpPr>
          <p:pic>
            <p:nvPicPr>
              <p:cNvPr id="5" name="Image 4" descr="Phelipanche ramosa  - copie.png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26377" y="1916595"/>
                <a:ext cx="2763338" cy="4162422"/>
              </a:xfrm>
              <a:prstGeom prst="rect">
                <a:avLst/>
              </a:prstGeom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7450291" y="5802018"/>
                <a:ext cx="1454244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200" dirty="0" err="1"/>
                  <a:t>Phelipanche</a:t>
                </a:r>
                <a:r>
                  <a:rPr lang="fr-FR" sz="1200" dirty="0"/>
                  <a:t> </a:t>
                </a:r>
                <a:r>
                  <a:rPr lang="fr-FR" sz="1200" dirty="0" err="1"/>
                  <a:t>ramosa</a:t>
                </a:r>
                <a:r>
                  <a:rPr lang="fr-FR" sz="1200" dirty="0"/>
                  <a:t> </a:t>
                </a:r>
              </a:p>
            </p:txBody>
          </p:sp>
        </p:grpSp>
        <p:pic>
          <p:nvPicPr>
            <p:cNvPr id="12" name="Image 11" descr="Phelipanche ramosa 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7432" y="4211564"/>
              <a:ext cx="2835827" cy="2537212"/>
            </a:xfrm>
            <a:prstGeom prst="rect">
              <a:avLst/>
            </a:prstGeom>
          </p:spPr>
        </p:pic>
      </p:grpSp>
      <p:sp>
        <p:nvSpPr>
          <p:cNvPr id="4" name="ZoneTexte 3"/>
          <p:cNvSpPr txBox="1"/>
          <p:nvPr/>
        </p:nvSpPr>
        <p:spPr>
          <a:xfrm>
            <a:off x="591825" y="246580"/>
            <a:ext cx="2259052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/>
              <a:t>Une famille dont la quasi</a:t>
            </a:r>
          </a:p>
          <a:p>
            <a:r>
              <a:rPr lang="fr-FR" sz="1600" dirty="0"/>
              <a:t>totalité des genres est</a:t>
            </a:r>
          </a:p>
          <a:p>
            <a:r>
              <a:rPr lang="fr-FR" sz="1600" dirty="0"/>
              <a:t> parasite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2586" y="15729"/>
            <a:ext cx="4444857" cy="97173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Les Orobanches et </a:t>
            </a:r>
            <a:r>
              <a:rPr lang="fr-FR" sz="2400" dirty="0" err="1"/>
              <a:t>Phelipanches</a:t>
            </a:r>
            <a:r>
              <a:rPr lang="fr-FR" sz="2400" dirty="0"/>
              <a:t> </a:t>
            </a:r>
            <a:r>
              <a:rPr lang="fr-FR" sz="2000" dirty="0" err="1"/>
              <a:t>Orobanchaceae</a:t>
            </a:r>
            <a:r>
              <a:rPr lang="fr-F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67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00268" y="0"/>
            <a:ext cx="3649585" cy="887687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FR" sz="3200" dirty="0"/>
              <a:t>Différences 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698598" y="727410"/>
            <a:ext cx="8445402" cy="5930535"/>
            <a:chOff x="698598" y="727410"/>
            <a:chExt cx="8445402" cy="5930535"/>
          </a:xfrm>
        </p:grpSpPr>
        <p:pic>
          <p:nvPicPr>
            <p:cNvPr id="3" name="Image 2" descr="Capture d’écran 2019-10-15 à 11.39.2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598" y="727410"/>
              <a:ext cx="8445402" cy="5876622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698598" y="6319391"/>
              <a:ext cx="1180732" cy="33855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600" dirty="0" err="1"/>
                <a:t>Cl.J.M.Tison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0419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i="1" dirty="0"/>
              <a:t>Orobanche </a:t>
            </a:r>
            <a:r>
              <a:rPr lang="fr-FR" sz="2400" i="1" dirty="0" err="1"/>
              <a:t>rapum-genistae</a:t>
            </a:r>
            <a:r>
              <a:rPr lang="fr-FR" sz="2400" i="1" dirty="0"/>
              <a:t> 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0" y="1417638"/>
            <a:ext cx="7558925" cy="4694141"/>
            <a:chOff x="0" y="1417638"/>
            <a:chExt cx="7558925" cy="4694141"/>
          </a:xfrm>
        </p:grpSpPr>
        <p:pic>
          <p:nvPicPr>
            <p:cNvPr id="3" name="Image 2" descr="Orobanche rapum-genistae 73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17638"/>
              <a:ext cx="6258855" cy="4694141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6098569" y="4204185"/>
              <a:ext cx="1460356" cy="3077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dirty="0"/>
                <a:t>Parasite du genêt</a:t>
              </a: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5853128" y="2360777"/>
            <a:ext cx="3290872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/>
              <a:t>Corolle en tube terminée par deux lèvres.</a:t>
            </a:r>
          </a:p>
          <a:p>
            <a:r>
              <a:rPr lang="fr-FR" sz="1400" dirty="0"/>
              <a:t> La lèvre inférieure est divisée en trois</a:t>
            </a:r>
          </a:p>
          <a:p>
            <a:r>
              <a:rPr lang="fr-FR" sz="1400" dirty="0"/>
              <a:t>On aperçoit le stigmate  bilobé.</a:t>
            </a:r>
          </a:p>
          <a:p>
            <a:r>
              <a:rPr lang="fr-FR" sz="1400" dirty="0"/>
              <a:t> Sa couleur est déterminante</a:t>
            </a:r>
          </a:p>
          <a:p>
            <a:r>
              <a:rPr lang="fr-FR" sz="1400" dirty="0"/>
              <a:t> Les étamines sont incluses dans la corolle.</a:t>
            </a:r>
          </a:p>
        </p:txBody>
      </p:sp>
    </p:spTree>
    <p:extLst>
      <p:ext uri="{BB962C8B-B14F-4D97-AF65-F5344CB8AC3E}">
        <p14:creationId xmlns:p14="http://schemas.microsoft.com/office/powerpoint/2010/main" val="1706625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Orobanche sur Glabionis 6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03676" y="407023"/>
            <a:ext cx="3621735" cy="6370922"/>
          </a:xfrm>
          <a:prstGeom prst="rect">
            <a:avLst/>
          </a:prstGeom>
        </p:spPr>
      </p:pic>
      <p:pic>
        <p:nvPicPr>
          <p:cNvPr id="4" name="Image 3" descr="69. Orobanche sur Globios JPG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2091" y="917491"/>
            <a:ext cx="5330839" cy="48238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15311" y="0"/>
            <a:ext cx="3971488" cy="81887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i="1" dirty="0"/>
              <a:t>Orobanche sur </a:t>
            </a:r>
            <a:r>
              <a:rPr lang="fr-FR" sz="2400" i="1" dirty="0" err="1"/>
              <a:t>Glebionis</a:t>
            </a:r>
            <a:r>
              <a:rPr lang="fr-FR" sz="2400" i="1" dirty="0"/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55604" y="7099829"/>
            <a:ext cx="5050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Noter les relations entre les racines des deux plantes,</a:t>
            </a:r>
          </a:p>
          <a:p>
            <a:r>
              <a:rPr lang="fr-FR" sz="1600" b="1" dirty="0"/>
              <a:t>Les Orobanches sont parasites des racines=(Pl. </a:t>
            </a:r>
            <a:r>
              <a:rPr lang="fr-FR" sz="1600" b="1" dirty="0" err="1"/>
              <a:t>épirhizes</a:t>
            </a:r>
            <a:r>
              <a:rPr lang="fr-FR" sz="16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362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16400" y="105040"/>
            <a:ext cx="5479639" cy="68953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i="1" dirty="0" err="1"/>
              <a:t>Monotropa</a:t>
            </a:r>
            <a:r>
              <a:rPr lang="fr-FR" sz="2400" i="1" dirty="0"/>
              <a:t> </a:t>
            </a:r>
            <a:r>
              <a:rPr lang="fr-FR" sz="2400" i="1" dirty="0" err="1"/>
              <a:t>hypopitys</a:t>
            </a:r>
            <a:r>
              <a:rPr lang="fr-FR" sz="2400" i="1" dirty="0"/>
              <a:t> </a:t>
            </a:r>
            <a:r>
              <a:rPr lang="fr-FR" sz="2400" dirty="0" err="1"/>
              <a:t>Ericaceae</a:t>
            </a:r>
            <a:r>
              <a:rPr lang="fr-FR" sz="2400" i="1" dirty="0"/>
              <a:t> </a:t>
            </a:r>
          </a:p>
        </p:txBody>
      </p:sp>
      <p:pic>
        <p:nvPicPr>
          <p:cNvPr id="3" name="Image 2" descr="Monotropa hyopytis 15.22.50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65" y="776045"/>
            <a:ext cx="2704544" cy="5143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39484" y="1049209"/>
            <a:ext cx="4325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Dite Sucepin, car elle s’observe en sous-bois de résineux. </a:t>
            </a:r>
          </a:p>
          <a:p>
            <a:r>
              <a:rPr lang="fr-FR" sz="1400" dirty="0"/>
              <a:t>Une sous-espèce peut vivre dans la hêtraie-chênaie. 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3049995" y="2429802"/>
            <a:ext cx="4537233" cy="3125548"/>
            <a:chOff x="3049995" y="2429802"/>
            <a:chExt cx="4537233" cy="3125548"/>
          </a:xfrm>
        </p:grpSpPr>
        <p:pic>
          <p:nvPicPr>
            <p:cNvPr id="5" name="Image 4" descr="120px-Monotropa_hypopitys_L._-_scale-like_leav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2482137" y="3283918"/>
              <a:ext cx="2839290" cy="1703574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4949454" y="2429802"/>
              <a:ext cx="26377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La tige verticale porte des écailles </a:t>
              </a: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234801" y="105040"/>
            <a:ext cx="8761238" cy="5450310"/>
            <a:chOff x="-2580512" y="745622"/>
            <a:chExt cx="8761238" cy="5450310"/>
          </a:xfrm>
        </p:grpSpPr>
        <p:pic>
          <p:nvPicPr>
            <p:cNvPr id="6" name="Image 5" descr="image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8431" y="3871836"/>
              <a:ext cx="2839290" cy="2324096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185667" y="3733335"/>
              <a:ext cx="995059" cy="27699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 err="1"/>
                <a:t>CL.Wikipedia</a:t>
              </a:r>
              <a:r>
                <a:rPr lang="fr-FR" sz="1200" dirty="0"/>
                <a:t> 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-2580512" y="745622"/>
              <a:ext cx="2622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L’inflorescence est penchée ,</a:t>
              </a:r>
            </a:p>
            <a:p>
              <a:r>
                <a:rPr lang="fr-FR" sz="1400" dirty="0"/>
                <a:t> les fleurs toutes d’un même côté </a:t>
              </a: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2924189" y="5818212"/>
            <a:ext cx="5914400" cy="73866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/>
              <a:t>En fait, la plante montre des relations avec des champignons en particulier des</a:t>
            </a:r>
          </a:p>
          <a:p>
            <a:r>
              <a:rPr lang="fr-FR" sz="1400" dirty="0"/>
              <a:t>Tricholomes, qui sont eux-mêmes reliés grâce à des mycorhizes</a:t>
            </a:r>
          </a:p>
          <a:p>
            <a:r>
              <a:rPr lang="fr-FR" sz="1400" dirty="0"/>
              <a:t> aux racines des arbres. Elle est </a:t>
            </a:r>
            <a:r>
              <a:rPr lang="fr-FR" sz="1400" b="1" dirty="0" err="1"/>
              <a:t>mycohétérotrophe</a:t>
            </a:r>
            <a:r>
              <a:rPr lang="fr-FR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40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 </a:t>
            </a:r>
            <a:endParaRPr lang="fr-FR" dirty="0"/>
          </a:p>
        </p:txBody>
      </p:sp>
      <p:pic>
        <p:nvPicPr>
          <p:cNvPr id="4" name="Image 3" descr="Les Gouilles sS8 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76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40850" y="3190186"/>
            <a:ext cx="7710324" cy="73866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Les plantes, en général, sont vertes grâce à un pigment vert</a:t>
            </a:r>
          </a:p>
          <a:p>
            <a:r>
              <a:rPr lang="fr-FR" dirty="0"/>
              <a:t>				</a:t>
            </a:r>
            <a:r>
              <a:rPr lang="fr-FR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2400" dirty="0">
                <a:solidFill>
                  <a:schemeClr val="accent3">
                    <a:lumMod val="50000"/>
                  </a:schemeClr>
                </a:solidFill>
              </a:rPr>
              <a:t>la chlorophylle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826176" y="6266273"/>
            <a:ext cx="479391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dirty="0"/>
              <a:t>A quoi sert toute cette chlorophylle </a:t>
            </a:r>
            <a:r>
              <a:rPr lang="fr-FR" dirty="0"/>
              <a:t>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541209" y="4746661"/>
            <a:ext cx="691746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La chlorophylle se trouve à l’intérieur des cellules végétales sous forme </a:t>
            </a:r>
          </a:p>
          <a:p>
            <a:r>
              <a:rPr lang="fr-FR" dirty="0"/>
              <a:t>de petits corpuscules verts appelé chloroplastes </a:t>
            </a:r>
          </a:p>
        </p:txBody>
      </p:sp>
    </p:spTree>
    <p:extLst>
      <p:ext uri="{BB962C8B-B14F-4D97-AF65-F5344CB8AC3E}">
        <p14:creationId xmlns:p14="http://schemas.microsoft.com/office/powerpoint/2010/main" val="26606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1834" y="328749"/>
            <a:ext cx="5879441" cy="540880"/>
          </a:xfrm>
        </p:spPr>
        <p:txBody>
          <a:bodyPr>
            <a:normAutofit/>
          </a:bodyPr>
          <a:lstStyle/>
          <a:p>
            <a:r>
              <a:rPr lang="fr-FR" sz="2400" dirty="0"/>
              <a:t>ça ressemble à une Orchidée</a:t>
            </a:r>
            <a:r>
              <a:rPr lang="fr-FR" sz="1800" dirty="0"/>
              <a:t>, mais sans couleur</a:t>
            </a:r>
            <a:endParaRPr lang="fr-FR" sz="2400" dirty="0"/>
          </a:p>
        </p:txBody>
      </p:sp>
      <p:pic>
        <p:nvPicPr>
          <p:cNvPr id="6" name="Image 5" descr="Neottia nidus avis  Bluffy 01:06:14 4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8"/>
          <a:stretch/>
        </p:blipFill>
        <p:spPr>
          <a:xfrm>
            <a:off x="0" y="0"/>
            <a:ext cx="3421834" cy="538821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68771" y="8946"/>
            <a:ext cx="314808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i="1" dirty="0" err="1"/>
              <a:t>Neottia</a:t>
            </a:r>
            <a:r>
              <a:rPr lang="fr-FR" i="1" dirty="0"/>
              <a:t> </a:t>
            </a:r>
            <a:r>
              <a:rPr lang="fr-FR" i="1" dirty="0" err="1"/>
              <a:t>nidus</a:t>
            </a:r>
            <a:r>
              <a:rPr lang="fr-FR" i="1" dirty="0"/>
              <a:t>-avis </a:t>
            </a:r>
            <a:r>
              <a:rPr lang="fr-FR" dirty="0" err="1"/>
              <a:t>Orchidaceae</a:t>
            </a:r>
            <a:endParaRPr lang="fr-FR" i="1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3421834" y="1103880"/>
            <a:ext cx="3238418" cy="2446442"/>
            <a:chOff x="3421834" y="1146383"/>
            <a:chExt cx="3238418" cy="2446442"/>
          </a:xfrm>
        </p:grpSpPr>
        <p:pic>
          <p:nvPicPr>
            <p:cNvPr id="7" name="Image 6" descr="Neottia nidus avis Paradis :07:85:G.Collardeau :9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1834" y="1146383"/>
              <a:ext cx="3238418" cy="2169443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3727565" y="3315826"/>
              <a:ext cx="10488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Cl. </a:t>
              </a:r>
              <a:r>
                <a:rPr lang="fr-FR" sz="1200" dirty="0" err="1"/>
                <a:t>Collardeau</a:t>
              </a:r>
              <a:endParaRPr lang="fr-FR" sz="1200" dirty="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1883361" y="5603606"/>
            <a:ext cx="3076946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L’orchidée possède un réseau</a:t>
            </a:r>
          </a:p>
          <a:p>
            <a:r>
              <a:rPr lang="fr-FR" sz="1400" dirty="0"/>
              <a:t> de grosses racines sur un rhizome plus </a:t>
            </a:r>
          </a:p>
          <a:p>
            <a:r>
              <a:rPr lang="fr-FR" sz="1400" dirty="0"/>
              <a:t>ou moins horizontal.</a:t>
            </a:r>
          </a:p>
          <a:p>
            <a:r>
              <a:rPr lang="fr-FR" sz="1400" dirty="0"/>
              <a:t> 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5400172" y="3281408"/>
            <a:ext cx="3743828" cy="3443652"/>
            <a:chOff x="5400172" y="3281408"/>
            <a:chExt cx="3743828" cy="3443652"/>
          </a:xfrm>
        </p:grpSpPr>
        <p:pic>
          <p:nvPicPr>
            <p:cNvPr id="13" name="Image 12" descr="Neottia nidus-avis-2-Marcounet-34-DSC03718 copie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0172" y="3281408"/>
              <a:ext cx="3743828" cy="3276305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7644402" y="6448061"/>
              <a:ext cx="1005403" cy="27699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/>
                <a:t>Cl. </a:t>
              </a:r>
              <a:r>
                <a:rPr lang="fr-FR" sz="1200" dirty="0" err="1"/>
                <a:t>C.Granger</a:t>
              </a:r>
              <a:r>
                <a:rPr lang="fr-FR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60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4509" y="17982"/>
            <a:ext cx="5406071" cy="4661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i="1" dirty="0"/>
              <a:t>Toujours </a:t>
            </a:r>
            <a:r>
              <a:rPr lang="fr-FR" sz="2400" i="1" dirty="0" err="1"/>
              <a:t>Neottia</a:t>
            </a:r>
            <a:r>
              <a:rPr lang="fr-FR" sz="2400" i="1" dirty="0"/>
              <a:t> </a:t>
            </a:r>
            <a:r>
              <a:rPr lang="fr-FR" sz="2400" i="1" dirty="0" err="1"/>
              <a:t>nidus</a:t>
            </a:r>
            <a:r>
              <a:rPr lang="fr-FR" sz="2400" i="1" dirty="0"/>
              <a:t>-avis </a:t>
            </a:r>
          </a:p>
        </p:txBody>
      </p:sp>
      <p:pic>
        <p:nvPicPr>
          <p:cNvPr id="3" name="Image 2" descr="Neottia nidus-avis3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32985" y="828172"/>
            <a:ext cx="4827680" cy="3255878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1965447" y="5150774"/>
            <a:ext cx="1664507" cy="1707226"/>
            <a:chOff x="3280728" y="1223049"/>
            <a:chExt cx="2413000" cy="2551499"/>
          </a:xfrm>
        </p:grpSpPr>
        <p:pic>
          <p:nvPicPr>
            <p:cNvPr id="4" name="Image 3" descr="Neottia nidus-avis Tela 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0728" y="1223049"/>
              <a:ext cx="2413000" cy="24130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4080331" y="3497549"/>
              <a:ext cx="1223412" cy="276999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/>
                <a:t>Cl. Tela </a:t>
              </a:r>
              <a:r>
                <a:rPr lang="fr-FR" sz="1200" dirty="0" err="1"/>
                <a:t>Botanica</a:t>
              </a:r>
              <a:endParaRPr lang="fr-FR" sz="1200" dirty="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4557391" y="2452983"/>
            <a:ext cx="3273189" cy="8002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Mais...  les cellules de la partie corticale des racines sont occupées par des filaments d’un ou plusieurs  champignons</a:t>
            </a:r>
            <a:r>
              <a:rPr lang="fr-FR" dirty="0"/>
              <a:t>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771587" y="50918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629954" y="1375084"/>
            <a:ext cx="512411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L’orchidée est-elle parasite? Ses racines ne semblent</a:t>
            </a:r>
          </a:p>
          <a:p>
            <a:r>
              <a:rPr lang="fr-FR" dirty="0"/>
              <a:t> reliées à aucune autre plante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879897" y="4136936"/>
            <a:ext cx="4874176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En fait ces champignons sont les mêmes </a:t>
            </a:r>
          </a:p>
          <a:p>
            <a:r>
              <a:rPr lang="fr-FR" dirty="0"/>
              <a:t>que ceux des mycorhizes des arbres voisins.</a:t>
            </a:r>
          </a:p>
          <a:p>
            <a:r>
              <a:rPr lang="fr-FR" sz="1400" dirty="0"/>
              <a:t>Ils appartiennent souvent à la famille des </a:t>
            </a:r>
            <a:r>
              <a:rPr lang="fr-FR" sz="1400" dirty="0" err="1"/>
              <a:t>Sebacinae</a:t>
            </a:r>
            <a:r>
              <a:rPr lang="fr-FR" sz="1400" dirty="0"/>
              <a:t> proches des</a:t>
            </a:r>
          </a:p>
          <a:p>
            <a:r>
              <a:rPr lang="fr-FR" sz="1400" dirty="0"/>
              <a:t> champignons à lamelles (Basidiomycètes).</a:t>
            </a:r>
          </a:p>
        </p:txBody>
      </p:sp>
    </p:spTree>
    <p:extLst>
      <p:ext uri="{BB962C8B-B14F-4D97-AF65-F5344CB8AC3E}">
        <p14:creationId xmlns:p14="http://schemas.microsoft.com/office/powerpoint/2010/main" val="37765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71520" y="15730"/>
            <a:ext cx="3107080" cy="5514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dirty="0"/>
              <a:t>Mycorhize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2350345" y="813713"/>
            <a:ext cx="6793655" cy="5908668"/>
            <a:chOff x="2350345" y="813713"/>
            <a:chExt cx="6793655" cy="5908668"/>
          </a:xfrm>
        </p:grpSpPr>
        <p:pic>
          <p:nvPicPr>
            <p:cNvPr id="4" name="Image 3" descr="Cl. Baueer X1700 04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0345" y="813713"/>
              <a:ext cx="6793655" cy="5908668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5646995" y="6349429"/>
              <a:ext cx="3341344" cy="33855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/>
                <a:t>L’</a:t>
              </a:r>
              <a:r>
                <a:rPr lang="fr-FR" sz="1600" dirty="0" err="1"/>
                <a:t>Orchidophile</a:t>
              </a:r>
              <a:r>
                <a:rPr lang="fr-FR" sz="1600" dirty="0"/>
                <a:t> n°155  Fév. 2003</a:t>
              </a: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0" y="1880394"/>
            <a:ext cx="2551863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/>
              <a:t>Coupe dans une </a:t>
            </a:r>
            <a:r>
              <a:rPr lang="fr-FR" sz="1400" dirty="0" err="1"/>
              <a:t>ectomycorhize</a:t>
            </a:r>
            <a:endParaRPr lang="fr-FR" sz="1400" dirty="0"/>
          </a:p>
          <a:p>
            <a:r>
              <a:rPr lang="fr-FR" sz="1400" dirty="0"/>
              <a:t>en microscopie électronique</a:t>
            </a:r>
          </a:p>
          <a:p>
            <a:pPr marL="285750" indent="-285750">
              <a:buFont typeface="Arial"/>
              <a:buChar char="•"/>
            </a:pPr>
            <a:endParaRPr lang="fr-FR" sz="1400" dirty="0"/>
          </a:p>
          <a:p>
            <a:r>
              <a:rPr lang="fr-FR" sz="1400" dirty="0"/>
              <a:t>m = filaments de champignons </a:t>
            </a:r>
          </a:p>
          <a:p>
            <a:r>
              <a:rPr lang="fr-FR" sz="1400" dirty="0"/>
              <a:t>en manchon autour de la racine.</a:t>
            </a:r>
          </a:p>
          <a:p>
            <a:pPr marL="285750" indent="-285750">
              <a:buFont typeface="Arial"/>
              <a:buChar char="•"/>
            </a:pPr>
            <a:endParaRPr lang="fr-FR" sz="1400" dirty="0"/>
          </a:p>
          <a:p>
            <a:r>
              <a:rPr lang="fr-FR" sz="1400" dirty="0"/>
              <a:t>C= cellules de l’arbre  </a:t>
            </a:r>
          </a:p>
          <a:p>
            <a:endParaRPr lang="fr-FR" sz="1400" dirty="0"/>
          </a:p>
          <a:p>
            <a:r>
              <a:rPr lang="fr-FR" sz="1400" dirty="0"/>
              <a:t>X17000 </a:t>
            </a:r>
            <a:r>
              <a:rPr lang="fr-FR" sz="1400" dirty="0" err="1"/>
              <a:t>Cl.R.Bauer</a:t>
            </a: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7251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5212" y="274638"/>
            <a:ext cx="3144069" cy="613049"/>
          </a:xfrm>
        </p:spPr>
        <p:txBody>
          <a:bodyPr>
            <a:normAutofit/>
          </a:bodyPr>
          <a:lstStyle/>
          <a:p>
            <a:r>
              <a:rPr lang="fr-FR" sz="2800" dirty="0"/>
              <a:t>En résumé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86375" y="1039140"/>
            <a:ext cx="6949927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Des expériences de marquages ont montré que comme dans le cas de la </a:t>
            </a:r>
          </a:p>
          <a:p>
            <a:r>
              <a:rPr lang="fr-FR" dirty="0"/>
              <a:t>Monotrope, des produits sucrés sont prélevées par le champignon dans </a:t>
            </a:r>
          </a:p>
          <a:p>
            <a:r>
              <a:rPr lang="fr-FR" dirty="0"/>
              <a:t>les arbres voisins  et transmis à la Néottie. </a:t>
            </a:r>
          </a:p>
          <a:p>
            <a:r>
              <a:rPr lang="fr-FR" dirty="0"/>
              <a:t>il est probable que le champignon apporte en outre de l’eau et des</a:t>
            </a:r>
          </a:p>
          <a:p>
            <a:r>
              <a:rPr lang="fr-FR" dirty="0"/>
              <a:t> éléments minéraux </a:t>
            </a:r>
          </a:p>
          <a:p>
            <a:r>
              <a:rPr lang="fr-FR" dirty="0"/>
              <a:t>On ne sait pas ce que la Néottie peut apporter ! Vitamines? émission de </a:t>
            </a:r>
          </a:p>
          <a:p>
            <a:r>
              <a:rPr lang="fr-FR" dirty="0"/>
              <a:t>substances attractives ? . 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86375" y="3780740"/>
            <a:ext cx="688106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Les arbres sont donc clairement parasités. Qu’en est-il du champignon?</a:t>
            </a:r>
          </a:p>
          <a:p>
            <a:r>
              <a:rPr lang="fr-FR" dirty="0"/>
              <a:t> Est-il parasité par l’orchidée?</a:t>
            </a:r>
          </a:p>
          <a:p>
            <a:r>
              <a:rPr lang="fr-FR" dirty="0"/>
              <a:t> Ou bien y-a-t-il bénéfices réciproques? 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284055-3BEF-FE4B-9DAA-2AEAE053E88A}"/>
              </a:ext>
            </a:extLst>
          </p:cNvPr>
          <p:cNvSpPr txBox="1"/>
          <p:nvPr/>
        </p:nvSpPr>
        <p:spPr>
          <a:xfrm>
            <a:off x="322729" y="5414345"/>
            <a:ext cx="8700247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On a donc ici une relation entre 3 partenaires : -une plante non chlorophyllienne</a:t>
            </a:r>
          </a:p>
          <a:p>
            <a:r>
              <a:rPr lang="fr-FR" dirty="0"/>
              <a:t>             								     -un arbre qui pratique la photosynthèse-</a:t>
            </a:r>
          </a:p>
          <a:p>
            <a:r>
              <a:rPr lang="fr-FR" dirty="0"/>
              <a:t>                                                                                   -un champignon dont le </a:t>
            </a:r>
            <a:r>
              <a:rPr lang="fr-FR" dirty="0" err="1"/>
              <a:t>mycelium</a:t>
            </a:r>
            <a:r>
              <a:rPr lang="fr-FR" dirty="0"/>
              <a:t> les relie</a:t>
            </a:r>
          </a:p>
          <a:p>
            <a:r>
              <a:rPr lang="fr-FR" dirty="0"/>
              <a:t>					= </a:t>
            </a:r>
            <a:r>
              <a:rPr lang="fr-FR" b="1" dirty="0"/>
              <a:t>Mycoparasitisme </a:t>
            </a:r>
            <a:r>
              <a:rPr lang="fr-FR" dirty="0"/>
              <a:t>(</a:t>
            </a:r>
            <a:r>
              <a:rPr lang="fr-FR" dirty="0" err="1"/>
              <a:t>Cronquist</a:t>
            </a:r>
            <a:r>
              <a:rPr lang="fr-FR" dirty="0"/>
              <a:t> (1981)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9768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3129" y="138193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/>
              <a:t>Plantes hémiparasites</a:t>
            </a:r>
          </a:p>
        </p:txBody>
      </p:sp>
      <p:pic>
        <p:nvPicPr>
          <p:cNvPr id="7" name="Image 6" descr="Touffe de gui sur arbres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48" y="3074805"/>
            <a:ext cx="4204934" cy="2803289"/>
          </a:xfrm>
          <a:prstGeom prst="rect">
            <a:avLst/>
          </a:prstGeom>
        </p:spPr>
      </p:pic>
      <p:pic>
        <p:nvPicPr>
          <p:cNvPr id="8" name="Image 7" descr="melampyrum arvense 332_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533" y="1375716"/>
            <a:ext cx="2706785" cy="481206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726884" y="6266116"/>
            <a:ext cx="670877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/>
              <a:t>Le gui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73116" y="5878094"/>
            <a:ext cx="1236236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/>
              <a:t>Le </a:t>
            </a:r>
            <a:r>
              <a:rPr lang="fr-FR" sz="1400" dirty="0" err="1"/>
              <a:t>Melampyre</a:t>
            </a:r>
            <a:r>
              <a:rPr lang="fr-FR" sz="1400" dirty="0"/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63129" y="1599122"/>
            <a:ext cx="54927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Voici des plantes qui portent des feuilles vertes, donc de la chlorophylle </a:t>
            </a:r>
          </a:p>
          <a:p>
            <a:r>
              <a:rPr lang="fr-FR" sz="1400" dirty="0"/>
              <a:t>mais qui ne peuvent se développer sans l’aide d’autres plantes d’où elles </a:t>
            </a:r>
          </a:p>
          <a:p>
            <a:r>
              <a:rPr lang="fr-FR" sz="1400" dirty="0"/>
              <a:t>tirent des compléments alimentaires. Ce sont des </a:t>
            </a:r>
            <a:r>
              <a:rPr lang="fr-FR" sz="1400" b="1" dirty="0"/>
              <a:t>HÉMIPARASITES</a:t>
            </a:r>
          </a:p>
        </p:txBody>
      </p:sp>
    </p:spTree>
    <p:extLst>
      <p:ext uri="{BB962C8B-B14F-4D97-AF65-F5344CB8AC3E}">
        <p14:creationId xmlns:p14="http://schemas.microsoft.com/office/powerpoint/2010/main" val="245266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0017" y="0"/>
            <a:ext cx="5456122" cy="10229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Le Gui  (</a:t>
            </a:r>
            <a:r>
              <a:rPr lang="fr-FR" sz="2400" i="1" dirty="0" err="1"/>
              <a:t>Viscum</a:t>
            </a:r>
            <a:r>
              <a:rPr lang="fr-FR" sz="2400" i="1" dirty="0"/>
              <a:t> album </a:t>
            </a:r>
            <a:r>
              <a:rPr lang="fr-FR" sz="2000" i="1" dirty="0" err="1"/>
              <a:t>Santalaceae</a:t>
            </a:r>
            <a:r>
              <a:rPr lang="fr-FR" sz="2000" i="1" dirty="0"/>
              <a:t> </a:t>
            </a:r>
            <a:r>
              <a:rPr lang="fr-FR" sz="2000" dirty="0"/>
              <a:t>)</a:t>
            </a:r>
            <a:endParaRPr lang="fr-FR" sz="2000" i="1" dirty="0"/>
          </a:p>
        </p:txBody>
      </p:sp>
      <p:pic>
        <p:nvPicPr>
          <p:cNvPr id="3" name="Image 2" descr="220px-200501_Gui_I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25" y="1027838"/>
            <a:ext cx="3257210" cy="433801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433098" y="1387474"/>
            <a:ext cx="45499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C’est une plante épiphyte qui se développe sur les branches </a:t>
            </a:r>
          </a:p>
          <a:p>
            <a:r>
              <a:rPr lang="fr-FR" sz="1400" dirty="0"/>
              <a:t>des arbres.</a:t>
            </a:r>
          </a:p>
          <a:p>
            <a:r>
              <a:rPr lang="fr-FR" sz="1400" dirty="0"/>
              <a:t>Le gui  parasite surtout le bois et prélève essentiellement </a:t>
            </a:r>
          </a:p>
          <a:p>
            <a:r>
              <a:rPr lang="fr-FR" sz="1400" dirty="0"/>
              <a:t>de l’eau et des sels minéraux.</a:t>
            </a:r>
          </a:p>
        </p:txBody>
      </p:sp>
      <p:pic>
        <p:nvPicPr>
          <p:cNvPr id="6" name="Image 5" descr="Gui rameaau 1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636" y="2804629"/>
            <a:ext cx="4566121" cy="342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4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67682" y="274638"/>
            <a:ext cx="2645748" cy="60723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Le Gui</a:t>
            </a:r>
          </a:p>
        </p:txBody>
      </p:sp>
      <p:sp>
        <p:nvSpPr>
          <p:cNvPr id="5" name="Bouée 4"/>
          <p:cNvSpPr/>
          <p:nvPr/>
        </p:nvSpPr>
        <p:spPr>
          <a:xfrm>
            <a:off x="2351776" y="3080662"/>
            <a:ext cx="1234683" cy="823078"/>
          </a:xfrm>
          <a:prstGeom prst="donut">
            <a:avLst>
              <a:gd name="adj" fmla="val 642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293972" y="881869"/>
            <a:ext cx="7521046" cy="5976130"/>
            <a:chOff x="293972" y="881869"/>
            <a:chExt cx="7521046" cy="5976130"/>
          </a:xfrm>
        </p:grpSpPr>
        <p:pic>
          <p:nvPicPr>
            <p:cNvPr id="3" name="Image 2" descr="Croissance du gui.12.1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979" y="1362876"/>
              <a:ext cx="7180039" cy="5495123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293972" y="881869"/>
              <a:ext cx="16723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Absence de racines . </a:t>
              </a: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>
              <a:off x="740810" y="1189646"/>
              <a:ext cx="2132006" cy="23611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2398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27367" y="274638"/>
            <a:ext cx="1669762" cy="4661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Le gui</a:t>
            </a:r>
          </a:p>
        </p:txBody>
      </p:sp>
      <p:sp>
        <p:nvSpPr>
          <p:cNvPr id="4" name="Rectangle 3"/>
          <p:cNvSpPr/>
          <p:nvPr/>
        </p:nvSpPr>
        <p:spPr>
          <a:xfrm>
            <a:off x="3010274" y="5126598"/>
            <a:ext cx="1316994" cy="2939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Phytopathologie FNP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4480133" y="1305166"/>
            <a:ext cx="4565819" cy="4859097"/>
            <a:chOff x="4480133" y="1305166"/>
            <a:chExt cx="4565819" cy="4859097"/>
          </a:xfrm>
        </p:grpSpPr>
        <p:sp>
          <p:nvSpPr>
            <p:cNvPr id="5" name="ZoneTexte 4"/>
            <p:cNvSpPr txBox="1"/>
            <p:nvPr/>
          </p:nvSpPr>
          <p:spPr>
            <a:xfrm>
              <a:off x="5220943" y="1305166"/>
              <a:ext cx="35492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A partir de la graine, un suçoir est développé </a:t>
              </a:r>
            </a:p>
            <a:p>
              <a:r>
                <a:rPr lang="fr-FR" sz="1400" dirty="0"/>
                <a:t>à l’intérieur de la branche en direction du bois </a:t>
              </a:r>
            </a:p>
          </p:txBody>
        </p:sp>
        <p:pic>
          <p:nvPicPr>
            <p:cNvPr id="6" name="Image 5" descr="Coupe transv. branche .59.3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0133" y="2045936"/>
              <a:ext cx="4565819" cy="4118327"/>
            </a:xfrm>
            <a:prstGeom prst="rect">
              <a:avLst/>
            </a:prstGeom>
          </p:spPr>
        </p:pic>
      </p:grpSp>
      <p:grpSp>
        <p:nvGrpSpPr>
          <p:cNvPr id="9" name="Grouper 8"/>
          <p:cNvGrpSpPr/>
          <p:nvPr/>
        </p:nvGrpSpPr>
        <p:grpSpPr>
          <a:xfrm>
            <a:off x="0" y="1022968"/>
            <a:ext cx="4327268" cy="4397586"/>
            <a:chOff x="0" y="1022968"/>
            <a:chExt cx="4327268" cy="4397586"/>
          </a:xfrm>
        </p:grpSpPr>
        <p:pic>
          <p:nvPicPr>
            <p:cNvPr id="3" name="Image 2" descr="Germination20.58.32.png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022968"/>
              <a:ext cx="4327268" cy="4397586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3045985" y="5155542"/>
              <a:ext cx="1281283" cy="2462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000" dirty="0"/>
                <a:t>Phytopathologie FNP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80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0076" y="274638"/>
            <a:ext cx="3892190" cy="68953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2400" dirty="0"/>
              <a:t>Le Gui     D’où vient la graine?</a:t>
            </a:r>
            <a:br>
              <a:rPr lang="fr-FR" sz="2400" dirty="0"/>
            </a:br>
            <a:endParaRPr lang="fr-FR" sz="2400" dirty="0"/>
          </a:p>
        </p:txBody>
      </p:sp>
      <p:grpSp>
        <p:nvGrpSpPr>
          <p:cNvPr id="8" name="Grouper 7"/>
          <p:cNvGrpSpPr/>
          <p:nvPr/>
        </p:nvGrpSpPr>
        <p:grpSpPr>
          <a:xfrm>
            <a:off x="0" y="540880"/>
            <a:ext cx="2457606" cy="2586815"/>
            <a:chOff x="0" y="540880"/>
            <a:chExt cx="2457606" cy="2586815"/>
          </a:xfrm>
        </p:grpSpPr>
        <p:pic>
          <p:nvPicPr>
            <p:cNvPr id="4" name="Image 3" descr="Les fleurs .13.32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40880"/>
              <a:ext cx="2457606" cy="2586815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1323962" y="2850696"/>
              <a:ext cx="1133644" cy="27699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/>
                <a:t>Fleurs femelles 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4374305" y="1246375"/>
            <a:ext cx="7453030" cy="4430754"/>
            <a:chOff x="4374305" y="1246375"/>
            <a:chExt cx="7453030" cy="4430754"/>
          </a:xfrm>
        </p:grpSpPr>
        <p:pic>
          <p:nvPicPr>
            <p:cNvPr id="5" name="Image 4" descr="Fruit -09 à 20.50.50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3691" y="1246375"/>
              <a:ext cx="3630309" cy="3295867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4374305" y="4938465"/>
              <a:ext cx="7453030" cy="738664"/>
            </a:xfrm>
            <a:prstGeom prst="rect">
              <a:avLst/>
            </a:prstGeom>
            <a:noFill/>
            <a:ln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Le fruit est une baie collante dans laquelle se trouve les graines.</a:t>
              </a:r>
            </a:p>
            <a:p>
              <a:r>
                <a:rPr lang="fr-FR" sz="1400" dirty="0"/>
                <a:t> Elle est transportée le plus souvent par des oiseaux :</a:t>
              </a:r>
            </a:p>
            <a:p>
              <a:r>
                <a:rPr lang="fr-FR" sz="1400" dirty="0"/>
                <a:t> mésanges bleues, sitelles, fauvette tête noire.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2692784" y="1916595"/>
            <a:ext cx="2710145" cy="276999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Pollinisation par des insectes (mouches) 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141106" y="3470409"/>
            <a:ext cx="4007029" cy="3203079"/>
            <a:chOff x="141106" y="3470409"/>
            <a:chExt cx="4007029" cy="3203079"/>
          </a:xfrm>
        </p:grpSpPr>
        <p:sp>
          <p:nvSpPr>
            <p:cNvPr id="9" name="ZoneTexte 8"/>
            <p:cNvSpPr txBox="1"/>
            <p:nvPr/>
          </p:nvSpPr>
          <p:spPr>
            <a:xfrm>
              <a:off x="2822131" y="6396489"/>
              <a:ext cx="1326004" cy="27699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/>
                <a:t>Fleurs mâles par 3</a:t>
              </a:r>
            </a:p>
          </p:txBody>
        </p:sp>
        <p:pic>
          <p:nvPicPr>
            <p:cNvPr id="12" name="Image 11" descr="Gui Viscum album gui DSCN9853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106" y="3470409"/>
              <a:ext cx="3901440" cy="2926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22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ycle de vie 09 à 20.57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8401" y="-211647"/>
            <a:ext cx="7581042" cy="71754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38235" y="110023"/>
            <a:ext cx="3092586" cy="119514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Cycle de vie du Gui</a:t>
            </a:r>
          </a:p>
        </p:txBody>
      </p:sp>
      <p:sp>
        <p:nvSpPr>
          <p:cNvPr id="4" name="Bouée 3"/>
          <p:cNvSpPr/>
          <p:nvPr/>
        </p:nvSpPr>
        <p:spPr>
          <a:xfrm>
            <a:off x="2492882" y="11758"/>
            <a:ext cx="2469366" cy="2010661"/>
          </a:xfrm>
          <a:prstGeom prst="donut">
            <a:avLst>
              <a:gd name="adj" fmla="val 60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15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4" y="0"/>
            <a:ext cx="4327268" cy="591687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fr-FR" sz="28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fr-FR" sz="2800" dirty="0">
                <a:solidFill>
                  <a:srgbClr val="4F6228"/>
                </a:solidFill>
              </a:rPr>
              <a:t>Une usine à énergie solaire</a:t>
            </a:r>
            <a:r>
              <a:rPr lang="fr-FR" sz="28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br>
              <a:rPr lang="fr-FR" sz="2800" dirty="0">
                <a:solidFill>
                  <a:schemeClr val="accent3">
                    <a:lumMod val="75000"/>
                  </a:schemeClr>
                </a:solidFill>
              </a:rPr>
            </a:br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665802" y="6202338"/>
            <a:ext cx="367216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C’est la photosynthèse </a:t>
            </a:r>
          </a:p>
        </p:txBody>
      </p:sp>
      <p:pic>
        <p:nvPicPr>
          <p:cNvPr id="7" name="Image 6" descr="stomates 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301" y="-87742"/>
            <a:ext cx="1917553" cy="1224473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4617138" y="5925339"/>
            <a:ext cx="4526862" cy="7386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Les plantes possèdent un autre tissu conducteur: </a:t>
            </a:r>
            <a:r>
              <a:rPr lang="fr-FR" sz="1400" b="1" dirty="0"/>
              <a:t>le Liber</a:t>
            </a:r>
          </a:p>
          <a:p>
            <a:r>
              <a:rPr lang="fr-FR" sz="1400" b="1" dirty="0"/>
              <a:t>(Phloème) </a:t>
            </a:r>
            <a:r>
              <a:rPr lang="fr-FR" sz="1400" dirty="0"/>
              <a:t> qui transporte la sève élaborée  depuis les feuilles jusqu’aux racines 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1068268" y="1721899"/>
            <a:ext cx="1962615" cy="1359305"/>
            <a:chOff x="1068268" y="1721899"/>
            <a:chExt cx="1962615" cy="1359305"/>
          </a:xfrm>
        </p:grpSpPr>
        <p:pic>
          <p:nvPicPr>
            <p:cNvPr id="30" name="Image 29" descr="downloa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268" y="2140538"/>
              <a:ext cx="1962615" cy="940666"/>
            </a:xfrm>
            <a:prstGeom prst="rect">
              <a:avLst/>
            </a:prstGeom>
          </p:spPr>
        </p:pic>
        <p:cxnSp>
          <p:nvCxnSpPr>
            <p:cNvPr id="26" name="Connecteur droit avec flèche 25"/>
            <p:cNvCxnSpPr/>
            <p:nvPr/>
          </p:nvCxnSpPr>
          <p:spPr>
            <a:xfrm flipH="1">
              <a:off x="2547281" y="1721899"/>
              <a:ext cx="409690" cy="41863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r 8"/>
          <p:cNvGrpSpPr/>
          <p:nvPr/>
        </p:nvGrpSpPr>
        <p:grpSpPr>
          <a:xfrm>
            <a:off x="382370" y="744433"/>
            <a:ext cx="8509744" cy="1842952"/>
            <a:chOff x="382370" y="744433"/>
            <a:chExt cx="8509744" cy="1842952"/>
          </a:xfrm>
        </p:grpSpPr>
        <p:sp>
          <p:nvSpPr>
            <p:cNvPr id="4" name="ZoneTexte 3"/>
            <p:cNvSpPr txBox="1"/>
            <p:nvPr/>
          </p:nvSpPr>
          <p:spPr>
            <a:xfrm>
              <a:off x="382370" y="744433"/>
              <a:ext cx="3454792" cy="101566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/>
                <a:t>La recette magique :</a:t>
              </a:r>
            </a:p>
            <a:p>
              <a:r>
                <a:rPr lang="fr-FR" sz="1400" dirty="0"/>
                <a:t>-Six molécules de dioxyde de carbone (CO</a:t>
              </a:r>
              <a:r>
                <a:rPr lang="fr-FR" sz="1400" baseline="-25000" dirty="0"/>
                <a:t>2</a:t>
              </a:r>
              <a:r>
                <a:rPr lang="fr-FR" sz="1400" dirty="0"/>
                <a:t>)</a:t>
              </a:r>
              <a:endParaRPr lang="fr-FR" sz="1400" baseline="-25000" dirty="0"/>
            </a:p>
            <a:p>
              <a:r>
                <a:rPr lang="fr-FR" sz="1400" dirty="0"/>
                <a:t>-Six molécules d‘eau (H</a:t>
              </a:r>
              <a:r>
                <a:rPr lang="fr-FR" sz="1400" baseline="-25000" dirty="0"/>
                <a:t>2</a:t>
              </a:r>
              <a:r>
                <a:rPr lang="fr-FR" sz="1400" dirty="0"/>
                <a:t>O)</a:t>
              </a:r>
              <a:r>
                <a:rPr lang="fr-FR" sz="1400" baseline="-25000" dirty="0"/>
                <a:t> </a:t>
              </a:r>
              <a:endParaRPr lang="fr-FR" sz="1400" dirty="0"/>
            </a:p>
            <a:p>
              <a:r>
                <a:rPr lang="fr-FR" sz="1400" dirty="0"/>
                <a:t>-Energie solaire captée par les  </a:t>
              </a:r>
              <a:r>
                <a:rPr lang="fr-FR" sz="1400" b="1" dirty="0"/>
                <a:t>chloroplastes </a:t>
              </a:r>
            </a:p>
          </p:txBody>
        </p:sp>
        <p:grpSp>
          <p:nvGrpSpPr>
            <p:cNvPr id="8" name="Grouper 7"/>
            <p:cNvGrpSpPr/>
            <p:nvPr/>
          </p:nvGrpSpPr>
          <p:grpSpPr>
            <a:xfrm>
              <a:off x="2927444" y="877650"/>
              <a:ext cx="5964670" cy="1709735"/>
              <a:chOff x="2927444" y="877650"/>
              <a:chExt cx="5964670" cy="1709735"/>
            </a:xfrm>
          </p:grpSpPr>
          <p:sp>
            <p:nvSpPr>
              <p:cNvPr id="13" name="ZoneTexte 12"/>
              <p:cNvSpPr txBox="1"/>
              <p:nvPr/>
            </p:nvSpPr>
            <p:spPr>
              <a:xfrm>
                <a:off x="4219469" y="1417834"/>
                <a:ext cx="4672645" cy="1169551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Viennent du sol  : l’eau est absorbée par les racines avec des sels minéraux</a:t>
                </a:r>
              </a:p>
              <a:p>
                <a:r>
                  <a:rPr lang="fr-FR" sz="1400" dirty="0"/>
                  <a:t>Elle monte dans les vaisseaux du </a:t>
                </a:r>
                <a:r>
                  <a:rPr lang="fr-FR" sz="1400" b="1" dirty="0"/>
                  <a:t>bois</a:t>
                </a:r>
                <a:r>
                  <a:rPr lang="fr-FR" sz="1400" dirty="0"/>
                  <a:t> (Xylème) :  c’est la sève brute. </a:t>
                </a:r>
              </a:p>
              <a:p>
                <a:endParaRPr lang="fr-FR" sz="1400" dirty="0"/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4219469" y="877650"/>
                <a:ext cx="3835922" cy="52322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Viennent de l’air, absorbées à travers les </a:t>
                </a:r>
                <a:r>
                  <a:rPr lang="fr-FR" sz="1400" b="1" dirty="0"/>
                  <a:t>stomates</a:t>
                </a:r>
              </a:p>
              <a:p>
                <a:r>
                  <a:rPr lang="fr-FR" sz="1400" dirty="0"/>
                  <a:t> </a:t>
                </a:r>
              </a:p>
            </p:txBody>
          </p:sp>
          <p:cxnSp>
            <p:nvCxnSpPr>
              <p:cNvPr id="15" name="Connecteur droit avec flèche 14"/>
              <p:cNvCxnSpPr/>
              <p:nvPr/>
            </p:nvCxnSpPr>
            <p:spPr>
              <a:xfrm flipV="1">
                <a:off x="3672461" y="969355"/>
                <a:ext cx="692791" cy="167376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18" name="Connecteur droit avec flèche 17"/>
              <p:cNvCxnSpPr/>
              <p:nvPr/>
            </p:nvCxnSpPr>
            <p:spPr>
              <a:xfrm>
                <a:off x="2927444" y="1439562"/>
                <a:ext cx="1313707" cy="0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</p:cxnSp>
        </p:grp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ACF0BEB-5798-5D4A-AD75-7F913B0B0BB4}"/>
              </a:ext>
            </a:extLst>
          </p:cNvPr>
          <p:cNvGrpSpPr/>
          <p:nvPr/>
        </p:nvGrpSpPr>
        <p:grpSpPr>
          <a:xfrm>
            <a:off x="1103103" y="1745992"/>
            <a:ext cx="7789011" cy="4061833"/>
            <a:chOff x="1103103" y="1745992"/>
            <a:chExt cx="7789011" cy="4061833"/>
          </a:xfrm>
        </p:grpSpPr>
        <p:grpSp>
          <p:nvGrpSpPr>
            <p:cNvPr id="14" name="Grouper 13"/>
            <p:cNvGrpSpPr/>
            <p:nvPr/>
          </p:nvGrpSpPr>
          <p:grpSpPr>
            <a:xfrm>
              <a:off x="1103103" y="1745992"/>
              <a:ext cx="7789011" cy="3607751"/>
              <a:chOff x="1103103" y="1745992"/>
              <a:chExt cx="7789011" cy="3607751"/>
            </a:xfrm>
          </p:grpSpPr>
          <p:grpSp>
            <p:nvGrpSpPr>
              <p:cNvPr id="48" name="Grouper 47"/>
              <p:cNvGrpSpPr/>
              <p:nvPr/>
            </p:nvGrpSpPr>
            <p:grpSpPr>
              <a:xfrm>
                <a:off x="5364530" y="3338791"/>
                <a:ext cx="3527584" cy="2014952"/>
                <a:chOff x="5364530" y="4387441"/>
                <a:chExt cx="3527584" cy="2014952"/>
              </a:xfrm>
            </p:grpSpPr>
            <p:pic>
              <p:nvPicPr>
                <p:cNvPr id="32" name="Image 31" descr="Capture d’écran 2019-09-14 à 22.56.33.png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4530" y="4387441"/>
                  <a:ext cx="3527584" cy="2014952"/>
                </a:xfrm>
                <a:prstGeom prst="rect">
                  <a:avLst/>
                </a:prstGeom>
              </p:spPr>
            </p:pic>
            <p:cxnSp>
              <p:nvCxnSpPr>
                <p:cNvPr id="34" name="Connecteur droit avec flèche 33"/>
                <p:cNvCxnSpPr/>
                <p:nvPr/>
              </p:nvCxnSpPr>
              <p:spPr>
                <a:xfrm flipH="1">
                  <a:off x="8406708" y="5153668"/>
                  <a:ext cx="485406" cy="263657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er 32"/>
              <p:cNvGrpSpPr/>
              <p:nvPr/>
            </p:nvGrpSpPr>
            <p:grpSpPr>
              <a:xfrm>
                <a:off x="1103103" y="1745992"/>
                <a:ext cx="4704177" cy="3561237"/>
                <a:chOff x="1103103" y="1883386"/>
                <a:chExt cx="4704177" cy="3561237"/>
              </a:xfrm>
            </p:grpSpPr>
            <p:grpSp>
              <p:nvGrpSpPr>
                <p:cNvPr id="42" name="Grouper 41"/>
                <p:cNvGrpSpPr/>
                <p:nvPr/>
              </p:nvGrpSpPr>
              <p:grpSpPr>
                <a:xfrm>
                  <a:off x="1103103" y="3621603"/>
                  <a:ext cx="4704177" cy="1823020"/>
                  <a:chOff x="1103103" y="3621603"/>
                  <a:chExt cx="4575164" cy="1823020"/>
                </a:xfrm>
              </p:grpSpPr>
              <p:sp>
                <p:nvSpPr>
                  <p:cNvPr id="10" name="ZoneTexte 9"/>
                  <p:cNvSpPr txBox="1"/>
                  <p:nvPr/>
                </p:nvSpPr>
                <p:spPr>
                  <a:xfrm>
                    <a:off x="2367299" y="3898885"/>
                    <a:ext cx="58967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3200" dirty="0"/>
                      <a:t>+</a:t>
                    </a:r>
                  </a:p>
                </p:txBody>
              </p:sp>
              <p:sp>
                <p:nvSpPr>
                  <p:cNvPr id="6" name="ZoneTexte 5"/>
                  <p:cNvSpPr txBox="1"/>
                  <p:nvPr/>
                </p:nvSpPr>
                <p:spPr>
                  <a:xfrm>
                    <a:off x="1103103" y="3621603"/>
                    <a:ext cx="4010888" cy="1200329"/>
                  </a:xfrm>
                  <a:prstGeom prst="rect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fr-FR" dirty="0"/>
                      <a:t>Une molécule du glucose, en solution dans l’eau des feuilles: c ’est la sève élaborée</a:t>
                    </a:r>
                  </a:p>
                  <a:p>
                    <a:endParaRPr lang="fr-FR" dirty="0"/>
                  </a:p>
                </p:txBody>
              </p:sp>
              <p:grpSp>
                <p:nvGrpSpPr>
                  <p:cNvPr id="20" name="Grouper 19"/>
                  <p:cNvGrpSpPr/>
                  <p:nvPr/>
                </p:nvGrpSpPr>
                <p:grpSpPr>
                  <a:xfrm>
                    <a:off x="1732840" y="4115051"/>
                    <a:ext cx="3945427" cy="1329572"/>
                    <a:chOff x="2267771" y="4349363"/>
                    <a:chExt cx="3945427" cy="1329572"/>
                  </a:xfrm>
                </p:grpSpPr>
                <p:sp>
                  <p:nvSpPr>
                    <p:cNvPr id="11" name="ZoneTexte 10"/>
                    <p:cNvSpPr txBox="1"/>
                    <p:nvPr/>
                  </p:nvSpPr>
                  <p:spPr>
                    <a:xfrm>
                      <a:off x="2267771" y="4996224"/>
                      <a:ext cx="1657778" cy="369332"/>
                    </a:xfrm>
                    <a:prstGeom prst="rect">
                      <a:avLst/>
                    </a:prstGeom>
                    <a:ln/>
                  </p:spPr>
                  <p:style>
                    <a:lnRef idx="1">
                      <a:schemeClr val="accent2"/>
                    </a:lnRef>
                    <a:fillRef idx="2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dirty="0"/>
                        <a:t>Oxygène ( O</a:t>
                      </a:r>
                      <a:r>
                        <a:rPr lang="fr-FR" baseline="-25000" dirty="0"/>
                        <a:t>2</a:t>
                      </a:r>
                      <a:r>
                        <a:rPr lang="fr-FR" dirty="0"/>
                        <a:t>)</a:t>
                      </a:r>
                    </a:p>
                  </p:txBody>
                </p:sp>
                <p:sp>
                  <p:nvSpPr>
                    <p:cNvPr id="28" name="ZoneTexte 27"/>
                    <p:cNvSpPr txBox="1"/>
                    <p:nvPr/>
                  </p:nvSpPr>
                  <p:spPr>
                    <a:xfrm>
                      <a:off x="3925549" y="5155715"/>
                      <a:ext cx="2287649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400" dirty="0"/>
                        <a:t>Libéré sous</a:t>
                      </a:r>
                    </a:p>
                    <a:p>
                      <a:r>
                        <a:rPr lang="fr-FR" sz="1400" dirty="0"/>
                        <a:t> forme gazeuse.</a:t>
                      </a:r>
                    </a:p>
                  </p:txBody>
                </p:sp>
                <p:sp>
                  <p:nvSpPr>
                    <p:cNvPr id="17" name="Flèche vers la droite 16"/>
                    <p:cNvSpPr/>
                    <p:nvPr/>
                  </p:nvSpPr>
                  <p:spPr>
                    <a:xfrm rot="20020662" flipV="1">
                      <a:off x="4295391" y="4349363"/>
                      <a:ext cx="1288734" cy="610348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cxnSp>
              <p:nvCxnSpPr>
                <p:cNvPr id="16" name="Connecteur droit avec flèche 15"/>
                <p:cNvCxnSpPr/>
                <p:nvPr/>
              </p:nvCxnSpPr>
              <p:spPr>
                <a:xfrm>
                  <a:off x="3672461" y="1883386"/>
                  <a:ext cx="0" cy="1753666"/>
                </a:xfrm>
                <a:prstGeom prst="straightConnector1">
                  <a:avLst/>
                </a:prstGeom>
                <a:ln w="762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DD17778-ACF3-3F4B-8272-6E86966BDF8C}"/>
                </a:ext>
              </a:extLst>
            </p:cNvPr>
            <p:cNvSpPr txBox="1"/>
            <p:nvPr/>
          </p:nvSpPr>
          <p:spPr>
            <a:xfrm>
              <a:off x="5704764" y="5500048"/>
              <a:ext cx="29411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C.T. dans une tige d’Elodée du Canada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1E46EB2D-F81D-2041-8003-A0C22A79788B}"/>
              </a:ext>
            </a:extLst>
          </p:cNvPr>
          <p:cNvSpPr txBox="1"/>
          <p:nvPr/>
        </p:nvSpPr>
        <p:spPr>
          <a:xfrm>
            <a:off x="4013200" y="128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368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2949" y="71508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736240" y="1232989"/>
            <a:ext cx="335332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i="1" dirty="0" err="1"/>
              <a:t>Odontites</a:t>
            </a:r>
            <a:r>
              <a:rPr lang="fr-FR" i="1" dirty="0"/>
              <a:t> </a:t>
            </a:r>
            <a:r>
              <a:rPr lang="fr-FR" i="1" dirty="0" err="1"/>
              <a:t>vernus</a:t>
            </a:r>
            <a:r>
              <a:rPr lang="fr-FR" i="1" dirty="0"/>
              <a:t> </a:t>
            </a:r>
            <a:r>
              <a:rPr lang="fr-FR" dirty="0" err="1"/>
              <a:t>Orobanchaceae</a:t>
            </a:r>
            <a:r>
              <a:rPr lang="fr-FR" i="1" dirty="0"/>
              <a:t>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91731" y="274638"/>
            <a:ext cx="4852269" cy="62537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2400" dirty="0"/>
              <a:t>Quelques autres plantes hémiparasites </a:t>
            </a:r>
            <a:br>
              <a:rPr lang="fr-FR" sz="2400" dirty="0"/>
            </a:br>
            <a:r>
              <a:rPr lang="fr-FR" sz="2400" dirty="0"/>
              <a:t>dans notre région.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0" y="2872653"/>
            <a:ext cx="9128258" cy="4157951"/>
            <a:chOff x="0" y="2872653"/>
            <a:chExt cx="9128258" cy="4157951"/>
          </a:xfrm>
        </p:grpSpPr>
        <p:pic>
          <p:nvPicPr>
            <p:cNvPr id="8" name="Image 7" descr="Odontites vernus  81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5632" y="2872653"/>
              <a:ext cx="3382626" cy="415795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Image 10" descr="odontites vernus  96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89482"/>
              <a:ext cx="4813614" cy="3210280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4103910" y="3489104"/>
              <a:ext cx="2985657" cy="738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/>
                <a:t>Fleurs d’un seul côté du rameau</a:t>
              </a:r>
            </a:p>
            <a:p>
              <a:r>
                <a:rPr lang="fr-FR" sz="1400" dirty="0"/>
                <a:t>Deux lèvres, la supérieure plus </a:t>
              </a:r>
            </a:p>
            <a:p>
              <a:r>
                <a:rPr lang="fr-FR" sz="1400" dirty="0"/>
                <a:t>longue  couvrant à peine les étamines.</a:t>
              </a: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39134" y="28058"/>
            <a:ext cx="8129552" cy="3538419"/>
            <a:chOff x="123298" y="61108"/>
            <a:chExt cx="8129552" cy="3538419"/>
          </a:xfrm>
        </p:grpSpPr>
        <p:sp>
          <p:nvSpPr>
            <p:cNvPr id="7" name="ZoneTexte 6"/>
            <p:cNvSpPr txBox="1"/>
            <p:nvPr/>
          </p:nvSpPr>
          <p:spPr>
            <a:xfrm>
              <a:off x="4672949" y="1753493"/>
              <a:ext cx="357990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Petite plante à port rameux,</a:t>
              </a:r>
            </a:p>
            <a:p>
              <a:r>
                <a:rPr lang="fr-FR" sz="1400" dirty="0"/>
                <a:t>avec deux formes différentes selon qu’il </a:t>
              </a:r>
            </a:p>
            <a:p>
              <a:r>
                <a:rPr lang="fr-FR" sz="1400" dirty="0"/>
                <a:t>apparaît au printemps ou en automne; </a:t>
              </a:r>
            </a:p>
            <a:p>
              <a:r>
                <a:rPr lang="fr-FR" sz="1400" dirty="0"/>
                <a:t>Apparaît en ourlet de forêt ou sur les chemins.</a:t>
              </a:r>
            </a:p>
          </p:txBody>
        </p:sp>
        <p:pic>
          <p:nvPicPr>
            <p:cNvPr id="9" name="Image 8" descr="Odontites vernus  82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737"/>
            <a:stretch/>
          </p:blipFill>
          <p:spPr>
            <a:xfrm>
              <a:off x="123298" y="61108"/>
              <a:ext cx="3330016" cy="35384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00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308" y="0"/>
            <a:ext cx="4167432" cy="7486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i="1" dirty="0" err="1"/>
              <a:t>Euphrasia</a:t>
            </a:r>
            <a:r>
              <a:rPr lang="fr-FR" sz="2400" i="1" dirty="0"/>
              <a:t> </a:t>
            </a:r>
            <a:r>
              <a:rPr lang="fr-FR" sz="2000" dirty="0" err="1"/>
              <a:t>Orobanchaceae</a:t>
            </a:r>
            <a:endParaRPr lang="fr-FR" sz="2000" i="1" dirty="0"/>
          </a:p>
        </p:txBody>
      </p:sp>
      <p:pic>
        <p:nvPicPr>
          <p:cNvPr id="3" name="Image 2" descr="Euphrasia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8" y="899207"/>
            <a:ext cx="4373527" cy="43282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19543" y="3477223"/>
            <a:ext cx="36874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Petite plante présente dans les prairies fraiches.</a:t>
            </a:r>
          </a:p>
          <a:p>
            <a:r>
              <a:rPr lang="fr-FR" sz="1400" dirty="0"/>
              <a:t>encore appelée </a:t>
            </a:r>
            <a:r>
              <a:rPr lang="fr-FR" sz="1400" b="1" dirty="0"/>
              <a:t>casse-lunettes </a:t>
            </a:r>
            <a:r>
              <a:rPr lang="fr-FR" sz="1400" dirty="0"/>
              <a:t> en raison de ses </a:t>
            </a:r>
          </a:p>
          <a:p>
            <a:r>
              <a:rPr lang="fr-FR" sz="1400" dirty="0"/>
              <a:t>propriétés reconnues dans les soins des yeux.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48290" y="4876338"/>
            <a:ext cx="4610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Genre très difficile,  les différentes espèces sont souvent peu</a:t>
            </a:r>
          </a:p>
          <a:p>
            <a:r>
              <a:rPr lang="fr-FR" sz="1400" dirty="0"/>
              <a:t> discernables 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76770" y="5769967"/>
            <a:ext cx="740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Fleurs à deux lèvres, lèvre supérieure en casque et lèvre inférieure à trois lobes subdivisés en deux.</a:t>
            </a:r>
          </a:p>
          <a:p>
            <a:r>
              <a:rPr lang="fr-FR" sz="1400" dirty="0"/>
              <a:t>Parasite les Graminées et Cypéracées </a:t>
            </a:r>
          </a:p>
        </p:txBody>
      </p:sp>
      <p:grpSp>
        <p:nvGrpSpPr>
          <p:cNvPr id="10" name="Grouper 9"/>
          <p:cNvGrpSpPr/>
          <p:nvPr/>
        </p:nvGrpSpPr>
        <p:grpSpPr>
          <a:xfrm>
            <a:off x="4459835" y="0"/>
            <a:ext cx="4454875" cy="3341156"/>
            <a:chOff x="4459835" y="0"/>
            <a:chExt cx="4454875" cy="3341156"/>
          </a:xfrm>
        </p:grpSpPr>
        <p:pic>
          <p:nvPicPr>
            <p:cNvPr id="8" name="Image 7" descr="img_000043317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9835" y="0"/>
              <a:ext cx="4454875" cy="3341156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7550419" y="2897312"/>
              <a:ext cx="1184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Cl. </a:t>
              </a:r>
              <a:r>
                <a:rPr lang="fr-FR" sz="1200" dirty="0" err="1"/>
                <a:t>Telabotanica</a:t>
              </a:r>
              <a:r>
                <a:rPr lang="fr-FR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5504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3353673" cy="48975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2800" i="1" dirty="0" err="1"/>
              <a:t>Rhinanthus</a:t>
            </a:r>
            <a:r>
              <a:rPr lang="fr-FR" sz="2800" i="1" dirty="0"/>
              <a:t>  </a:t>
            </a:r>
            <a:r>
              <a:rPr lang="fr-FR" sz="2000" dirty="0" err="1"/>
              <a:t>Orobanchaceae</a:t>
            </a:r>
            <a:r>
              <a:rPr lang="fr-FR" sz="2800" i="1" dirty="0"/>
              <a:t> </a:t>
            </a:r>
          </a:p>
        </p:txBody>
      </p:sp>
      <p:pic>
        <p:nvPicPr>
          <p:cNvPr id="5" name="Image 4" descr="Rhinanthus alectophorus0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26" y="887688"/>
            <a:ext cx="2946715" cy="5526467"/>
          </a:xfrm>
          <a:prstGeom prst="rect">
            <a:avLst/>
          </a:prstGeom>
        </p:spPr>
      </p:pic>
      <p:grpSp>
        <p:nvGrpSpPr>
          <p:cNvPr id="8" name="Grouper 7"/>
          <p:cNvGrpSpPr/>
          <p:nvPr/>
        </p:nvGrpSpPr>
        <p:grpSpPr>
          <a:xfrm>
            <a:off x="3316684" y="0"/>
            <a:ext cx="5827316" cy="4814425"/>
            <a:chOff x="3316684" y="0"/>
            <a:chExt cx="5827316" cy="4814425"/>
          </a:xfrm>
        </p:grpSpPr>
        <p:pic>
          <p:nvPicPr>
            <p:cNvPr id="4" name="Image 3" descr="Rhinanthus alectophorus 99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3673" y="0"/>
              <a:ext cx="5790327" cy="4342745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3316684" y="4475871"/>
              <a:ext cx="32155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Feuilles opposées, étroites, dentées</a:t>
              </a:r>
              <a:r>
                <a:rPr lang="fr-FR" sz="1400" dirty="0"/>
                <a:t>.</a:t>
              </a: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3279695" y="3724586"/>
            <a:ext cx="6035380" cy="3133413"/>
            <a:chOff x="3279695" y="3724586"/>
            <a:chExt cx="6035380" cy="3133413"/>
          </a:xfrm>
        </p:grpSpPr>
        <p:sp>
          <p:nvSpPr>
            <p:cNvPr id="7" name="ZoneTexte 6"/>
            <p:cNvSpPr txBox="1"/>
            <p:nvPr/>
          </p:nvSpPr>
          <p:spPr>
            <a:xfrm>
              <a:off x="3279695" y="5178176"/>
              <a:ext cx="24042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Fleurs grandes et jaune éclatant  ; le calice en disque est comprimé latéralement, d’un blanc verdâtre et cilié dans cette espèce</a:t>
              </a:r>
              <a:r>
                <a:rPr lang="fr-FR" sz="1200" dirty="0"/>
                <a:t>.  </a:t>
              </a:r>
            </a:p>
          </p:txBody>
        </p:sp>
        <p:pic>
          <p:nvPicPr>
            <p:cNvPr id="3" name="Image 2" descr="Rhinanthus alectophorus 00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0215" y="3724586"/>
              <a:ext cx="2724860" cy="3133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117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2676" y="2573770"/>
            <a:ext cx="32842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Dans ce genre proche, ce sont les bractées </a:t>
            </a:r>
          </a:p>
          <a:p>
            <a:r>
              <a:rPr lang="fr-FR" sz="1400" dirty="0"/>
              <a:t>de l’inflorescence qui se modifient</a:t>
            </a:r>
          </a:p>
          <a:p>
            <a:r>
              <a:rPr lang="fr-FR" sz="1400" dirty="0"/>
              <a:t>Elles peuvent être simples ou découpées, </a:t>
            </a:r>
          </a:p>
          <a:p>
            <a:r>
              <a:rPr lang="fr-FR" sz="1400" dirty="0"/>
              <a:t>simples à l’extrémité.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242676" y="67275"/>
            <a:ext cx="3012493" cy="2506495"/>
            <a:chOff x="242676" y="67275"/>
            <a:chExt cx="3012493" cy="2506495"/>
          </a:xfrm>
        </p:grpSpPr>
        <p:pic>
          <p:nvPicPr>
            <p:cNvPr id="4" name="Image 3" descr="Melampyrum sylvaticum 48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676" y="67275"/>
              <a:ext cx="3012493" cy="2453469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482433" y="2296771"/>
              <a:ext cx="1760543" cy="27699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i="1" dirty="0" err="1"/>
                <a:t>Melampyrum</a:t>
              </a:r>
              <a:r>
                <a:rPr lang="fr-FR" sz="1200" i="1" dirty="0"/>
                <a:t> </a:t>
              </a:r>
              <a:r>
                <a:rPr lang="fr-FR" sz="1200" i="1" dirty="0" err="1"/>
                <a:t>sylvaticum</a:t>
              </a:r>
              <a:r>
                <a:rPr lang="fr-FR" sz="1200" i="1" dirty="0"/>
                <a:t> 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04489" y="36988"/>
            <a:ext cx="3871520" cy="6857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i="1" dirty="0" err="1"/>
              <a:t>Melampyrum</a:t>
            </a:r>
            <a:r>
              <a:rPr lang="fr-FR" sz="2400" i="1" dirty="0"/>
              <a:t> </a:t>
            </a:r>
            <a:r>
              <a:rPr lang="fr-FR" sz="2000" i="1" dirty="0" err="1"/>
              <a:t>Orobanchaceae</a:t>
            </a:r>
            <a:endParaRPr lang="fr-FR" sz="2400" i="1" dirty="0"/>
          </a:p>
        </p:txBody>
      </p:sp>
      <p:grpSp>
        <p:nvGrpSpPr>
          <p:cNvPr id="10" name="Grouper 9"/>
          <p:cNvGrpSpPr/>
          <p:nvPr/>
        </p:nvGrpSpPr>
        <p:grpSpPr>
          <a:xfrm>
            <a:off x="4740285" y="1201674"/>
            <a:ext cx="4403715" cy="5436636"/>
            <a:chOff x="4229081" y="0"/>
            <a:chExt cx="4403715" cy="5436636"/>
          </a:xfrm>
        </p:grpSpPr>
        <p:pic>
          <p:nvPicPr>
            <p:cNvPr id="7" name="Image 6" descr="Melampyrum arvens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9081" y="0"/>
              <a:ext cx="4403715" cy="5230573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4229081" y="5128859"/>
              <a:ext cx="1819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/>
                <a:t>Melampyrum</a:t>
              </a:r>
              <a:r>
                <a:rPr lang="fr-FR" sz="1400" i="1" dirty="0"/>
                <a:t> </a:t>
              </a:r>
              <a:r>
                <a:rPr lang="fr-FR" sz="1400" i="1" dirty="0" err="1"/>
                <a:t>arvense</a:t>
              </a:r>
              <a:r>
                <a:rPr lang="fr-FR" sz="1400" i="1" dirty="0"/>
                <a:t> </a:t>
              </a: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242676" y="3537219"/>
            <a:ext cx="4134788" cy="3101091"/>
            <a:chOff x="242676" y="3537219"/>
            <a:chExt cx="4134788" cy="3101091"/>
          </a:xfrm>
        </p:grpSpPr>
        <p:pic>
          <p:nvPicPr>
            <p:cNvPr id="9" name="Image 8" descr="Melampyrum cristatum IMGP1019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676" y="3537219"/>
              <a:ext cx="4134788" cy="3101091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2213874" y="6141621"/>
              <a:ext cx="1697099" cy="27699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i="1" dirty="0" err="1"/>
                <a:t>Melampyrum</a:t>
              </a:r>
              <a:r>
                <a:rPr lang="fr-FR" sz="1200" i="1" dirty="0"/>
                <a:t> </a:t>
              </a:r>
              <a:r>
                <a:rPr lang="fr-FR" sz="1200" i="1" dirty="0" err="1"/>
                <a:t>cristatum</a:t>
              </a:r>
              <a:endParaRPr lang="fr-FR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87349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esium humifusum Bertrand BUI Tela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222265"/>
            <a:ext cx="3810000" cy="381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94995" y="3400"/>
            <a:ext cx="3366003" cy="81031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i="1" dirty="0" err="1"/>
              <a:t>Thesium</a:t>
            </a:r>
            <a:r>
              <a:rPr lang="fr-FR" sz="2400" i="1" dirty="0"/>
              <a:t> </a:t>
            </a:r>
            <a:r>
              <a:rPr lang="fr-FR" sz="2400" dirty="0"/>
              <a:t> </a:t>
            </a:r>
            <a:r>
              <a:rPr lang="fr-FR" sz="2000" dirty="0" err="1"/>
              <a:t>Santalaceae</a:t>
            </a:r>
            <a:endParaRPr lang="fr-FR" sz="24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3773962" y="4833650"/>
            <a:ext cx="5307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Petite plante de 10 à 60 cm mais qui peut se lignifier au collet. </a:t>
            </a:r>
          </a:p>
          <a:p>
            <a:r>
              <a:rPr lang="fr-FR" sz="1400" dirty="0"/>
              <a:t>Les feuilles sont petites étroites, les fleurs de type 5, en panicule lâche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295913" y="3826071"/>
            <a:ext cx="8815558" cy="2770389"/>
            <a:chOff x="295913" y="3826071"/>
            <a:chExt cx="8815558" cy="2770389"/>
          </a:xfrm>
        </p:grpSpPr>
        <p:pic>
          <p:nvPicPr>
            <p:cNvPr id="5" name="Image 4" descr="Thesium ssp.divaricatum Hugues TINGUY TEL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13" y="3826071"/>
              <a:ext cx="2770389" cy="2770389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3194467" y="5483699"/>
              <a:ext cx="59170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On la rencontre sur les pelouses sèches, où elle semble parasiter des </a:t>
              </a:r>
              <a:r>
                <a:rPr lang="fr-FR" sz="1400" dirty="0" err="1"/>
                <a:t>Fabaceae</a:t>
              </a:r>
              <a:endParaRPr lang="fr-FR" sz="1400" dirty="0"/>
            </a:p>
            <a:p>
              <a:r>
                <a:rPr lang="fr-FR" sz="1400" dirty="0"/>
                <a:t>Observée ce printemps à </a:t>
              </a:r>
              <a:r>
                <a:rPr lang="fr-FR" sz="1400" dirty="0" err="1"/>
                <a:t>Larina</a:t>
              </a:r>
              <a:r>
                <a:rPr lang="fr-FR" sz="1400" dirty="0"/>
                <a:t> . </a:t>
              </a: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129397" y="16071"/>
            <a:ext cx="4420006" cy="4144291"/>
            <a:chOff x="129397" y="16071"/>
            <a:chExt cx="4420006" cy="4144291"/>
          </a:xfrm>
        </p:grpSpPr>
        <p:pic>
          <p:nvPicPr>
            <p:cNvPr id="3" name="Image 2" descr="Thesium humifusum Paul Fabre TELA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397" y="16071"/>
              <a:ext cx="3810000" cy="381000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2034397" y="3698697"/>
              <a:ext cx="251500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 err="1"/>
                <a:t>Thesium</a:t>
              </a:r>
              <a:r>
                <a:rPr lang="fr-FR" sz="1200" dirty="0"/>
                <a:t> </a:t>
              </a:r>
              <a:r>
                <a:rPr lang="fr-FR" sz="1200" dirty="0" err="1"/>
                <a:t>humifusum</a:t>
              </a:r>
              <a:r>
                <a:rPr lang="fr-FR" sz="1200" dirty="0"/>
                <a:t> </a:t>
              </a:r>
              <a:r>
                <a:rPr lang="fr-FR" sz="1200" dirty="0" err="1"/>
                <a:t>ssp</a:t>
              </a:r>
              <a:r>
                <a:rPr lang="fr-FR" sz="1200" dirty="0"/>
                <a:t>. </a:t>
              </a:r>
              <a:r>
                <a:rPr lang="fr-FR" sz="1200" dirty="0" err="1"/>
                <a:t>divaricatum</a:t>
              </a:r>
              <a:r>
                <a:rPr lang="fr-FR" sz="1200" dirty="0"/>
                <a:t> </a:t>
              </a:r>
            </a:p>
            <a:p>
              <a:r>
                <a:rPr lang="fr-FR" sz="1200" dirty="0"/>
                <a:t>Cl. Tela </a:t>
              </a:r>
              <a:r>
                <a:rPr lang="fr-FR" sz="1200" dirty="0" err="1"/>
                <a:t>Botanica</a:t>
              </a:r>
              <a:r>
                <a:rPr lang="fr-FR" sz="1200" dirty="0"/>
                <a:t> </a:t>
              </a: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3501630" y="6312442"/>
            <a:ext cx="422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Ces plantes sont des parasites des racines</a:t>
            </a:r>
            <a:r>
              <a:rPr lang="fr-F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5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37323" y="23594"/>
            <a:ext cx="3661916" cy="5020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2800" i="1" dirty="0" err="1"/>
              <a:t>Osyris</a:t>
            </a:r>
            <a:r>
              <a:rPr lang="fr-FR" sz="2800" i="1" dirty="0"/>
              <a:t> alba </a:t>
            </a:r>
            <a:r>
              <a:rPr lang="fr-FR" sz="1800" dirty="0" err="1"/>
              <a:t>Santalaceae</a:t>
            </a:r>
            <a:endParaRPr lang="fr-FR" sz="2800" dirty="0"/>
          </a:p>
        </p:txBody>
      </p:sp>
      <p:pic>
        <p:nvPicPr>
          <p:cNvPr id="4" name="Image 3" descr="290px-Osyris_alba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47" y="628778"/>
            <a:ext cx="3683000" cy="58166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0968" y="406858"/>
            <a:ext cx="3871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Petit arbrisseau vivace très </a:t>
            </a:r>
            <a:r>
              <a:rPr lang="fr-FR" sz="1400" dirty="0" err="1"/>
              <a:t>rameux,à</a:t>
            </a:r>
            <a:endParaRPr lang="fr-FR" sz="1400" dirty="0"/>
          </a:p>
          <a:p>
            <a:r>
              <a:rPr lang="fr-FR" sz="1400" dirty="0"/>
              <a:t>rameaux dressés et anguleux.</a:t>
            </a:r>
          </a:p>
          <a:p>
            <a:r>
              <a:rPr lang="fr-FR" sz="1400" dirty="0"/>
              <a:t>Plante méditerranéenne qui remonte la vallée du Rhône jusqu’à </a:t>
            </a:r>
            <a:r>
              <a:rPr lang="fr-FR" sz="1400" dirty="0" err="1"/>
              <a:t>Ampuis</a:t>
            </a:r>
            <a:r>
              <a:rPr lang="fr-FR" sz="1400" dirty="0"/>
              <a:t>, mais paradoxalement on la trouve plus au Nord dans l’Ain .</a:t>
            </a:r>
          </a:p>
          <a:p>
            <a:r>
              <a:rPr lang="fr-FR" sz="1400" dirty="0"/>
              <a:t> 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6998635" y="3002508"/>
            <a:ext cx="2145365" cy="3568395"/>
            <a:chOff x="6998635" y="3002508"/>
            <a:chExt cx="2145365" cy="3568395"/>
          </a:xfrm>
        </p:grpSpPr>
        <p:pic>
          <p:nvPicPr>
            <p:cNvPr id="3" name="Image 2" descr="Osyris alba7CRS.jp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98635" y="3002508"/>
              <a:ext cx="2145365" cy="344287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7188204" y="6263126"/>
              <a:ext cx="1124952" cy="30777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dirty="0"/>
                <a:t> cl. </a:t>
              </a:r>
              <a:r>
                <a:rPr lang="fr-FR" sz="1400" dirty="0" err="1"/>
                <a:t>Roubaudi</a:t>
              </a:r>
              <a:endParaRPr lang="fr-FR" sz="1400" dirty="0"/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845630" y="2358986"/>
            <a:ext cx="1738988" cy="2015987"/>
            <a:chOff x="233761" y="1796008"/>
            <a:chExt cx="1738988" cy="2015987"/>
          </a:xfrm>
        </p:grpSpPr>
        <p:pic>
          <p:nvPicPr>
            <p:cNvPr id="7" name="Image 6" descr="Osyris alba 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61" y="1796008"/>
              <a:ext cx="1738988" cy="1738988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345231" y="3534996"/>
              <a:ext cx="992579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 err="1"/>
                <a:t>Télabotanica</a:t>
              </a:r>
              <a:r>
                <a:rPr lang="fr-FR" sz="1200" dirty="0"/>
                <a:t> </a:t>
              </a: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505517" y="4993240"/>
            <a:ext cx="3326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Feuilles simples, alternes, allongées un peu</a:t>
            </a:r>
          </a:p>
          <a:p>
            <a:r>
              <a:rPr lang="fr-FR" sz="1400" dirty="0"/>
              <a:t> charnues. </a:t>
            </a:r>
          </a:p>
        </p:txBody>
      </p:sp>
    </p:spTree>
    <p:extLst>
      <p:ext uri="{BB962C8B-B14F-4D97-AF65-F5344CB8AC3E}">
        <p14:creationId xmlns:p14="http://schemas.microsoft.com/office/powerpoint/2010/main" val="63122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12595" y="68445"/>
            <a:ext cx="3797543" cy="58839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r-FR" sz="2800" i="1" dirty="0" err="1"/>
              <a:t>Osyris</a:t>
            </a:r>
            <a:r>
              <a:rPr lang="fr-FR" sz="2800" i="1" dirty="0"/>
              <a:t> alba </a:t>
            </a:r>
            <a:r>
              <a:rPr lang="fr-FR" sz="2000" dirty="0" err="1"/>
              <a:t>Santalaceae</a:t>
            </a:r>
            <a:br>
              <a:rPr lang="fr-FR" sz="2000" dirty="0"/>
            </a:br>
            <a:r>
              <a:rPr lang="fr-FR" sz="2000" dirty="0"/>
              <a:t> </a:t>
            </a:r>
            <a:r>
              <a:rPr lang="fr-FR" sz="2000" dirty="0" err="1"/>
              <a:t>rouvet</a:t>
            </a:r>
            <a:r>
              <a:rPr lang="fr-FR" sz="2000" dirty="0"/>
              <a:t>.</a:t>
            </a:r>
            <a:endParaRPr lang="fr-FR" sz="20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258922" y="3686200"/>
            <a:ext cx="197321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/>
              <a:t>3 pièces au périanthe</a:t>
            </a:r>
          </a:p>
          <a:p>
            <a:r>
              <a:rPr lang="fr-FR" sz="1600" dirty="0"/>
              <a:t>3 étamines </a:t>
            </a:r>
          </a:p>
          <a:p>
            <a:r>
              <a:rPr lang="fr-FR" sz="1600" dirty="0"/>
              <a:t>3 styles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35666" y="2778260"/>
            <a:ext cx="2885626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/>
              <a:t>Les fleurs sont dioïques,</a:t>
            </a:r>
          </a:p>
          <a:p>
            <a:r>
              <a:rPr lang="fr-FR" sz="1600" dirty="0"/>
              <a:t> les mâles en faisceaux </a:t>
            </a:r>
          </a:p>
          <a:p>
            <a:r>
              <a:rPr lang="fr-FR" sz="1600" dirty="0"/>
              <a:t>Formant une longue panicule , </a:t>
            </a:r>
          </a:p>
          <a:p>
            <a:r>
              <a:rPr lang="fr-FR" sz="1600" dirty="0"/>
              <a:t>les femelles isolées à l’extrémité</a:t>
            </a:r>
          </a:p>
          <a:p>
            <a:r>
              <a:rPr lang="fr-FR" sz="1600" dirty="0"/>
              <a:t>des rameaux.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58922" y="5486399"/>
            <a:ext cx="5565671" cy="5539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/>
              <a:t>On remarque bien la simplification de l’appareil végétatif sur cette plante</a:t>
            </a:r>
          </a:p>
          <a:p>
            <a:r>
              <a:rPr lang="fr-FR" sz="1400" dirty="0"/>
              <a:t> </a:t>
            </a:r>
            <a:r>
              <a:rPr lang="fr-FR" sz="1400" b="1" dirty="0"/>
              <a:t>qui </a:t>
            </a:r>
            <a:r>
              <a:rPr lang="fr-FR" sz="1600" b="1" dirty="0"/>
              <a:t>parasite les racines des plantes  voisines</a:t>
            </a:r>
            <a:r>
              <a:rPr lang="fr-FR" sz="1400" dirty="0"/>
              <a:t>.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5421292" y="1195912"/>
            <a:ext cx="3410678" cy="3598284"/>
            <a:chOff x="5421292" y="1195912"/>
            <a:chExt cx="3410678" cy="3598284"/>
          </a:xfrm>
        </p:grpSpPr>
        <p:pic>
          <p:nvPicPr>
            <p:cNvPr id="3" name="Image 2" descr="Osyris alba16CR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1292" y="1195912"/>
              <a:ext cx="3410678" cy="3410678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5893588" y="4517197"/>
              <a:ext cx="972817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/>
                <a:t>Cl. </a:t>
              </a:r>
              <a:r>
                <a:rPr lang="fr-FR" sz="1200" dirty="0" err="1"/>
                <a:t>Roubaudi</a:t>
              </a:r>
              <a:endParaRPr lang="fr-FR" sz="1200" dirty="0"/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127086" y="52716"/>
            <a:ext cx="2671991" cy="2948990"/>
            <a:chOff x="127086" y="52716"/>
            <a:chExt cx="2671991" cy="2948990"/>
          </a:xfrm>
        </p:grpSpPr>
        <p:pic>
          <p:nvPicPr>
            <p:cNvPr id="4" name="Image 3" descr="Osyris alba9CR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86" y="52716"/>
              <a:ext cx="2671991" cy="2671991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369890" y="2724707"/>
              <a:ext cx="972817" cy="27699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dirty="0"/>
                <a:t>Cl. </a:t>
              </a:r>
              <a:r>
                <a:rPr lang="fr-FR" sz="1200" dirty="0" err="1"/>
                <a:t>Roubaudi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17652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94F7F4-AFED-A44E-87B1-161A844F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79" y="236483"/>
            <a:ext cx="3452648" cy="9604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3200" dirty="0" err="1"/>
              <a:t>Rafflesiacées</a:t>
            </a:r>
            <a:endParaRPr lang="fr-FR" sz="3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F4C078-B11B-0C43-B2D6-860DC84A5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70" y="1395248"/>
            <a:ext cx="3848757" cy="51316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6CD7D-E387-6E4D-99C7-1743CD6EBE8E}"/>
              </a:ext>
            </a:extLst>
          </p:cNvPr>
          <p:cNvSpPr txBox="1"/>
          <p:nvPr/>
        </p:nvSpPr>
        <p:spPr>
          <a:xfrm>
            <a:off x="4840014" y="1195663"/>
            <a:ext cx="41463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Rafflesia est connue pour être la </a:t>
            </a:r>
          </a:p>
          <a:p>
            <a:r>
              <a:rPr lang="fr-FR" dirty="0"/>
              <a:t>plus grosse fleur du monde. Elle n’est </a:t>
            </a:r>
          </a:p>
          <a:p>
            <a:r>
              <a:rPr lang="fr-FR" dirty="0"/>
              <a:t>visible que par sa fleur  car elle représente</a:t>
            </a:r>
          </a:p>
          <a:p>
            <a:r>
              <a:rPr lang="fr-FR" dirty="0"/>
              <a:t> le seul cas d’</a:t>
            </a:r>
            <a:r>
              <a:rPr lang="fr-FR" b="1" dirty="0"/>
              <a:t>endoparasitisme</a:t>
            </a:r>
            <a:r>
              <a:rPr lang="fr-FR" dirty="0"/>
              <a:t> </a:t>
            </a:r>
            <a:r>
              <a:rPr lang="fr-FR" dirty="0" err="1"/>
              <a:t>connu:il</a:t>
            </a:r>
            <a:r>
              <a:rPr lang="fr-FR" dirty="0"/>
              <a:t> n’y a pas d’appareil végétatif, seules quelques cellules se développent à l’intérieur de la plante-hôte. Elle vit  en Indonésie, Java, Sumatra , Bornéo,  Philippines.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60B973A-6A08-9C45-9C6A-F038BFD36193}"/>
              </a:ext>
            </a:extLst>
          </p:cNvPr>
          <p:cNvSpPr txBox="1"/>
          <p:nvPr/>
        </p:nvSpPr>
        <p:spPr>
          <a:xfrm>
            <a:off x="802070" y="6249925"/>
            <a:ext cx="889987" cy="2462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/>
              <a:t>Cl. </a:t>
            </a:r>
            <a:r>
              <a:rPr lang="fr-FR" sz="1000" dirty="0" err="1"/>
              <a:t>Wikipedia</a:t>
            </a:r>
            <a:r>
              <a:rPr lang="fr-F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6876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23b03435ee_50070874_1928-16para-orobanch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780" y="3280472"/>
            <a:ext cx="5016220" cy="253344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458747" y="887687"/>
            <a:ext cx="341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Les plantes parasites qui nous paraissent </a:t>
            </a:r>
          </a:p>
          <a:p>
            <a:r>
              <a:rPr lang="fr-FR" sz="1400" dirty="0"/>
              <a:t>simplement faire partie de la Biodiversité</a:t>
            </a:r>
          </a:p>
          <a:p>
            <a:r>
              <a:rPr lang="fr-FR" sz="1400" dirty="0"/>
              <a:t>peuvent dans certaines conditions proliférer</a:t>
            </a:r>
          </a:p>
          <a:p>
            <a:r>
              <a:rPr lang="fr-FR" sz="1400" dirty="0"/>
              <a:t>et devenir de véritables fléaux.</a:t>
            </a:r>
          </a:p>
        </p:txBody>
      </p:sp>
      <p:pic>
        <p:nvPicPr>
          <p:cNvPr id="5" name="Image 4" descr="4ff67318ff_50070873_1928-15para-orobanch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47" y="0"/>
            <a:ext cx="5270500" cy="3479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6198" y="5350780"/>
            <a:ext cx="468589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/>
              <a:t>Extrait de l’article les Plantes parasites de Georges Sallé,2004.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29214" y="1972638"/>
            <a:ext cx="1340869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/>
              <a:t>Les Orobanches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03060" y="129678"/>
            <a:ext cx="4709938" cy="48975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DÉGATS DES PLANTES PARASITES </a:t>
            </a:r>
          </a:p>
        </p:txBody>
      </p:sp>
      <p:pic>
        <p:nvPicPr>
          <p:cNvPr id="12" name="Image 11" descr="Capture d’écran 2019-10-01 à 22.28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98" y="5816600"/>
            <a:ext cx="8229600" cy="1041400"/>
          </a:xfrm>
          <a:prstGeom prst="rect">
            <a:avLst/>
          </a:prstGeom>
          <a:ln w="57150" cmpd="sng">
            <a:solidFill>
              <a:srgbClr val="4F81BD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74025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18047" y="274638"/>
            <a:ext cx="3501630" cy="61304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Le cas du </a:t>
            </a:r>
            <a:r>
              <a:rPr lang="fr-FR" sz="2400" i="1" dirty="0" err="1"/>
              <a:t>Striga</a:t>
            </a:r>
            <a:r>
              <a:rPr lang="fr-FR" sz="2400" i="1" dirty="0"/>
              <a:t> </a:t>
            </a:r>
          </a:p>
        </p:txBody>
      </p:sp>
      <p:pic>
        <p:nvPicPr>
          <p:cNvPr id="4" name="Image 3" descr="Sallé 2004 Strig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97" y="1035636"/>
            <a:ext cx="7044443" cy="512898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31497" y="6435732"/>
            <a:ext cx="3666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C’est un parasite des racines (Parasite </a:t>
            </a:r>
            <a:r>
              <a:rPr lang="fr-FR" sz="1400" dirty="0" err="1"/>
              <a:t>épirhize</a:t>
            </a:r>
            <a:r>
              <a:rPr lang="fr-F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1338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9038" y="5100"/>
            <a:ext cx="3644962" cy="45107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1800" dirty="0"/>
              <a:t>à la suite de la photosynthèse</a:t>
            </a:r>
            <a:r>
              <a:rPr lang="is-IS" sz="1800" dirty="0"/>
              <a:t>…....</a:t>
            </a:r>
            <a:endParaRPr lang="fr-FR" sz="1800" dirty="0"/>
          </a:p>
        </p:txBody>
      </p:sp>
      <p:grpSp>
        <p:nvGrpSpPr>
          <p:cNvPr id="9" name="Grouper 8"/>
          <p:cNvGrpSpPr/>
          <p:nvPr/>
        </p:nvGrpSpPr>
        <p:grpSpPr>
          <a:xfrm>
            <a:off x="116237" y="246406"/>
            <a:ext cx="4914900" cy="5736363"/>
            <a:chOff x="0" y="221922"/>
            <a:chExt cx="5745632" cy="6044985"/>
          </a:xfrm>
        </p:grpSpPr>
        <p:grpSp>
          <p:nvGrpSpPr>
            <p:cNvPr id="6" name="Grouper 5"/>
            <p:cNvGrpSpPr/>
            <p:nvPr/>
          </p:nvGrpSpPr>
          <p:grpSpPr>
            <a:xfrm>
              <a:off x="0" y="221922"/>
              <a:ext cx="5745632" cy="5338452"/>
              <a:chOff x="0" y="221922"/>
              <a:chExt cx="5745632" cy="5338452"/>
            </a:xfrm>
          </p:grpSpPr>
          <p:pic>
            <p:nvPicPr>
              <p:cNvPr id="5" name="Image 4" descr="DSC04607.JPG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467"/>
              <a:stretch/>
            </p:blipFill>
            <p:spPr>
              <a:xfrm>
                <a:off x="0" y="616449"/>
                <a:ext cx="5745632" cy="4943925"/>
              </a:xfrm>
              <a:prstGeom prst="rect">
                <a:avLst/>
              </a:prstGeom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258923" y="221922"/>
                <a:ext cx="2771056" cy="35676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Circulation dans la plante</a:t>
                </a:r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123295" y="5942571"/>
              <a:ext cx="4715572" cy="324336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dirty="0"/>
                <a:t>Extrait de Sciences et Avenir N°189-Av.-Mai 2017</a:t>
              </a:r>
            </a:p>
          </p:txBody>
        </p:sp>
      </p:grpSp>
      <p:pic>
        <p:nvPicPr>
          <p:cNvPr id="4" name="Image 3" descr="DSC0460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472" b="-1"/>
          <a:stretch/>
        </p:blipFill>
        <p:spPr>
          <a:xfrm>
            <a:off x="5031137" y="456173"/>
            <a:ext cx="4112863" cy="53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8770" y="0"/>
            <a:ext cx="6788029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3200" dirty="0"/>
              <a:t>Importance des plantes parasites</a:t>
            </a:r>
          </a:p>
        </p:txBody>
      </p:sp>
      <p:pic>
        <p:nvPicPr>
          <p:cNvPr id="3" name="Image 2" descr="ALLE .2004 Graines Striga 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486" y="1278619"/>
            <a:ext cx="4574312" cy="3009246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209604" y="4774447"/>
            <a:ext cx="8934396" cy="2134433"/>
            <a:chOff x="209604" y="4774447"/>
            <a:chExt cx="8934396" cy="2134433"/>
          </a:xfrm>
        </p:grpSpPr>
        <p:pic>
          <p:nvPicPr>
            <p:cNvPr id="5" name="Image 4" descr="Striga 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604" y="4774447"/>
              <a:ext cx="8934396" cy="2134433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4377037" y="6553395"/>
              <a:ext cx="23462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Wikipedia</a:t>
              </a:r>
              <a:r>
                <a:rPr lang="fr-FR" sz="1400" dirty="0"/>
                <a:t>  article sur le </a:t>
              </a:r>
              <a:r>
                <a:rPr lang="fr-FR" sz="1400" dirty="0" err="1"/>
                <a:t>Striga</a:t>
              </a:r>
              <a:endParaRPr lang="fr-FR" sz="1400" dirty="0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2BBBD36-A7AE-104C-819D-DC33BB968FBE}"/>
              </a:ext>
            </a:extLst>
          </p:cNvPr>
          <p:cNvSpPr txBox="1"/>
          <p:nvPr/>
        </p:nvSpPr>
        <p:spPr>
          <a:xfrm>
            <a:off x="685800" y="3721100"/>
            <a:ext cx="1554656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i="1" dirty="0" err="1"/>
              <a:t>Striga</a:t>
            </a:r>
            <a:r>
              <a:rPr lang="fr-FR" sz="1200" i="1" dirty="0"/>
              <a:t> </a:t>
            </a:r>
            <a:r>
              <a:rPr lang="fr-FR" sz="1200" dirty="0" err="1"/>
              <a:t>Orobanchaceae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654376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EE84DE-5640-724D-AA67-DF6ADC9CC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06" y="140167"/>
            <a:ext cx="8229600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sz="3200" dirty="0"/>
              <a:t>Place des plantes parasites dans la </a:t>
            </a:r>
            <a:br>
              <a:rPr lang="fr-FR" sz="3200" dirty="0"/>
            </a:br>
            <a:r>
              <a:rPr lang="fr-FR" sz="3200" dirty="0"/>
              <a:t>classification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41E2D7E-72E9-974A-8827-4FC24F93B063}"/>
              </a:ext>
            </a:extLst>
          </p:cNvPr>
          <p:cNvGrpSpPr/>
          <p:nvPr/>
        </p:nvGrpSpPr>
        <p:grpSpPr>
          <a:xfrm>
            <a:off x="143198" y="1601350"/>
            <a:ext cx="4033027" cy="1681441"/>
            <a:chOff x="143198" y="1601350"/>
            <a:chExt cx="4033027" cy="1681441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9D7766FC-5A06-9F4E-A41B-E69EB4835ED5}"/>
                </a:ext>
              </a:extLst>
            </p:cNvPr>
            <p:cNvGrpSpPr/>
            <p:nvPr/>
          </p:nvGrpSpPr>
          <p:grpSpPr>
            <a:xfrm>
              <a:off x="415053" y="1953202"/>
              <a:ext cx="2640980" cy="1329589"/>
              <a:chOff x="415053" y="1953202"/>
              <a:chExt cx="2640980" cy="1329589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FBFF1030-E744-AA4C-820D-690612B30DD4}"/>
                  </a:ext>
                </a:extLst>
              </p:cNvPr>
              <p:cNvGrpSpPr/>
              <p:nvPr/>
            </p:nvGrpSpPr>
            <p:grpSpPr>
              <a:xfrm>
                <a:off x="467512" y="1953202"/>
                <a:ext cx="2156008" cy="929737"/>
                <a:chOff x="441405" y="1509461"/>
                <a:chExt cx="2156008" cy="929737"/>
              </a:xfrm>
            </p:grpSpPr>
            <p:sp>
              <p:nvSpPr>
                <p:cNvPr id="4" name="Secteurs 3">
                  <a:extLst>
                    <a:ext uri="{FF2B5EF4-FFF2-40B4-BE49-F238E27FC236}">
                      <a16:creationId xmlns:a16="http://schemas.microsoft.com/office/drawing/2014/main" id="{5AA16982-EF63-A44C-95F2-42E9491EC5EB}"/>
                    </a:ext>
                  </a:extLst>
                </p:cNvPr>
                <p:cNvSpPr/>
                <p:nvPr/>
              </p:nvSpPr>
              <p:spPr>
                <a:xfrm rot="1255960">
                  <a:off x="441405" y="1524798"/>
                  <a:ext cx="914400" cy="914400"/>
                </a:xfrm>
                <a:prstGeom prst="pie">
                  <a:avLst>
                    <a:gd name="adj1" fmla="val 15127282"/>
                    <a:gd name="adj2" fmla="val 1620000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089FC7EB-6A62-884D-815A-896A86134DA6}"/>
                    </a:ext>
                  </a:extLst>
                </p:cNvPr>
                <p:cNvSpPr txBox="1"/>
                <p:nvPr/>
              </p:nvSpPr>
              <p:spPr>
                <a:xfrm>
                  <a:off x="1000897" y="1509461"/>
                  <a:ext cx="159651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Angiospermes parasites</a:t>
                  </a:r>
                </a:p>
                <a:p>
                  <a:r>
                    <a:rPr lang="fr-FR" sz="1000" dirty="0"/>
                    <a:t>	1,9% </a:t>
                  </a:r>
                </a:p>
              </p:txBody>
            </p:sp>
          </p:grp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5D947D57-5DF8-A745-A845-54BA2B1C7106}"/>
                  </a:ext>
                </a:extLst>
              </p:cNvPr>
              <p:cNvGrpSpPr/>
              <p:nvPr/>
            </p:nvGrpSpPr>
            <p:grpSpPr>
              <a:xfrm>
                <a:off x="415053" y="2368391"/>
                <a:ext cx="2640980" cy="914400"/>
                <a:chOff x="430306" y="1966661"/>
                <a:chExt cx="2640980" cy="914400"/>
              </a:xfrm>
            </p:grpSpPr>
            <p:sp>
              <p:nvSpPr>
                <p:cNvPr id="3" name="Secteurs 2">
                  <a:extLst>
                    <a:ext uri="{FF2B5EF4-FFF2-40B4-BE49-F238E27FC236}">
                      <a16:creationId xmlns:a16="http://schemas.microsoft.com/office/drawing/2014/main" id="{A44261D2-4A12-9F43-A9E9-61343AB5AFB5}"/>
                    </a:ext>
                  </a:extLst>
                </p:cNvPr>
                <p:cNvSpPr/>
                <p:nvPr/>
              </p:nvSpPr>
              <p:spPr>
                <a:xfrm>
                  <a:off x="430306" y="1966661"/>
                  <a:ext cx="914400" cy="914400"/>
                </a:xfrm>
                <a:prstGeom prst="pie">
                  <a:avLst>
                    <a:gd name="adj1" fmla="val 17333166"/>
                    <a:gd name="adj2" fmla="val 1620000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D2416B96-8CA8-3340-B115-FFFE7E8DD14D}"/>
                    </a:ext>
                  </a:extLst>
                </p:cNvPr>
                <p:cNvSpPr txBox="1"/>
                <p:nvPr/>
              </p:nvSpPr>
              <p:spPr>
                <a:xfrm>
                  <a:off x="1416666" y="2224726"/>
                  <a:ext cx="165462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/>
                    <a:t>Angiospermes non parasites</a:t>
                  </a:r>
                </a:p>
                <a:p>
                  <a:r>
                    <a:rPr lang="fr-FR" sz="1000" dirty="0"/>
                    <a:t>	98,1%</a:t>
                  </a:r>
                </a:p>
              </p:txBody>
            </p:sp>
          </p:grpSp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5A18911-1FA3-1647-8687-CFE14D203544}"/>
                </a:ext>
              </a:extLst>
            </p:cNvPr>
            <p:cNvSpPr txBox="1"/>
            <p:nvPr/>
          </p:nvSpPr>
          <p:spPr>
            <a:xfrm>
              <a:off x="143198" y="1601350"/>
              <a:ext cx="4033027" cy="27699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Le parasitisme est un phénomène rare chez les Angiospermes 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DB23CE-F74A-9C4B-8FEC-7AC5BAF962BB}"/>
              </a:ext>
            </a:extLst>
          </p:cNvPr>
          <p:cNvGrpSpPr/>
          <p:nvPr/>
        </p:nvGrpSpPr>
        <p:grpSpPr>
          <a:xfrm>
            <a:off x="186662" y="3975764"/>
            <a:ext cx="3020058" cy="1727597"/>
            <a:chOff x="132865" y="3547261"/>
            <a:chExt cx="3020058" cy="1727597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B0EDA60B-E3E1-7044-97C8-8472680CD1CF}"/>
                </a:ext>
              </a:extLst>
            </p:cNvPr>
            <p:cNvGrpSpPr/>
            <p:nvPr/>
          </p:nvGrpSpPr>
          <p:grpSpPr>
            <a:xfrm>
              <a:off x="346405" y="4277066"/>
              <a:ext cx="2601742" cy="915565"/>
              <a:chOff x="431022" y="4277066"/>
              <a:chExt cx="2601742" cy="915565"/>
            </a:xfrm>
          </p:grpSpPr>
          <p:sp>
            <p:nvSpPr>
              <p:cNvPr id="10" name="Secteurs 9">
                <a:extLst>
                  <a:ext uri="{FF2B5EF4-FFF2-40B4-BE49-F238E27FC236}">
                    <a16:creationId xmlns:a16="http://schemas.microsoft.com/office/drawing/2014/main" id="{40886BD2-0AF3-4240-BEA4-36B079688DBD}"/>
                  </a:ext>
                </a:extLst>
              </p:cNvPr>
              <p:cNvSpPr/>
              <p:nvPr/>
            </p:nvSpPr>
            <p:spPr>
              <a:xfrm rot="12622372">
                <a:off x="431022" y="4290639"/>
                <a:ext cx="1147176" cy="901992"/>
              </a:xfrm>
              <a:prstGeom prst="pie">
                <a:avLst>
                  <a:gd name="adj1" fmla="val 4282078"/>
                  <a:gd name="adj2" fmla="val 10433027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9A03C00-EE18-4E4E-B185-7B3606753999}"/>
                  </a:ext>
                </a:extLst>
              </p:cNvPr>
              <p:cNvSpPr txBox="1"/>
              <p:nvPr/>
            </p:nvSpPr>
            <p:spPr>
              <a:xfrm>
                <a:off x="1589740" y="4277066"/>
                <a:ext cx="144302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/>
                  <a:t>Parasites épiphytes 36%</a:t>
                </a:r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AFDA7020-0DC5-B94F-BFB1-1BDFDEDA6275}"/>
                </a:ext>
              </a:extLst>
            </p:cNvPr>
            <p:cNvGrpSpPr/>
            <p:nvPr/>
          </p:nvGrpSpPr>
          <p:grpSpPr>
            <a:xfrm>
              <a:off x="132865" y="3547261"/>
              <a:ext cx="3020058" cy="1727597"/>
              <a:chOff x="217482" y="3547261"/>
              <a:chExt cx="3020058" cy="1727597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CCA106D6-A928-0342-A32A-B2F24013DBCD}"/>
                  </a:ext>
                </a:extLst>
              </p:cNvPr>
              <p:cNvGrpSpPr/>
              <p:nvPr/>
            </p:nvGrpSpPr>
            <p:grpSpPr>
              <a:xfrm>
                <a:off x="281710" y="3864990"/>
                <a:ext cx="1620298" cy="1409868"/>
                <a:chOff x="281710" y="3864990"/>
                <a:chExt cx="1620298" cy="1409868"/>
              </a:xfrm>
            </p:grpSpPr>
            <p:sp>
              <p:nvSpPr>
                <p:cNvPr id="9" name="Secteurs 8">
                  <a:extLst>
                    <a:ext uri="{FF2B5EF4-FFF2-40B4-BE49-F238E27FC236}">
                      <a16:creationId xmlns:a16="http://schemas.microsoft.com/office/drawing/2014/main" id="{57EB2B9C-665E-D742-B5E2-FBE188E8967B}"/>
                    </a:ext>
                  </a:extLst>
                </p:cNvPr>
                <p:cNvSpPr/>
                <p:nvPr/>
              </p:nvSpPr>
              <p:spPr>
                <a:xfrm>
                  <a:off x="281710" y="4277066"/>
                  <a:ext cx="1191883" cy="997792"/>
                </a:xfrm>
                <a:prstGeom prst="pie">
                  <a:avLst>
                    <a:gd name="adj1" fmla="val 1628338"/>
                    <a:gd name="adj2" fmla="val 16200000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87338ACF-9BA5-4C42-8451-D37E90672F14}"/>
                    </a:ext>
                  </a:extLst>
                </p:cNvPr>
                <p:cNvSpPr txBox="1"/>
                <p:nvPr/>
              </p:nvSpPr>
              <p:spPr>
                <a:xfrm>
                  <a:off x="502266" y="3864990"/>
                  <a:ext cx="139974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/>
                    <a:t>Parasites </a:t>
                  </a:r>
                  <a:r>
                    <a:rPr lang="fr-FR" sz="1000" dirty="0" err="1"/>
                    <a:t>épirhizes</a:t>
                  </a:r>
                  <a:r>
                    <a:rPr lang="fr-FR" sz="1000" dirty="0"/>
                    <a:t> 64%</a:t>
                  </a:r>
                </a:p>
              </p:txBody>
            </p:sp>
          </p:grp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05E0202-8085-A243-A8F4-D4E6C697EC07}"/>
                  </a:ext>
                </a:extLst>
              </p:cNvPr>
              <p:cNvSpPr txBox="1"/>
              <p:nvPr/>
            </p:nvSpPr>
            <p:spPr>
              <a:xfrm>
                <a:off x="217482" y="3547261"/>
                <a:ext cx="3020058" cy="27699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Les parasites </a:t>
                </a:r>
                <a:r>
                  <a:rPr lang="fr-FR" sz="1200" dirty="0" err="1"/>
                  <a:t>épirhizes</a:t>
                </a:r>
                <a:r>
                  <a:rPr lang="fr-FR" sz="1200" dirty="0"/>
                  <a:t> sont les plus fréquents</a:t>
                </a:r>
              </a:p>
            </p:txBody>
          </p:sp>
        </p:grp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4BF40E7D-8C16-D840-A313-E49D8973962E}"/>
              </a:ext>
            </a:extLst>
          </p:cNvPr>
          <p:cNvSpPr txBox="1"/>
          <p:nvPr/>
        </p:nvSpPr>
        <p:spPr>
          <a:xfrm>
            <a:off x="122548" y="6396335"/>
            <a:ext cx="833676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/>
              <a:t>D’après</a:t>
            </a:r>
            <a:r>
              <a:rPr lang="fr-FR" sz="1200" b="1" dirty="0"/>
              <a:t> Biodiversité des Phanérogames parasites : leur place dans la classification systématique</a:t>
            </a:r>
            <a:r>
              <a:rPr lang="fr-FR" sz="1200" dirty="0"/>
              <a:t> Aline Raynal-Roques-Josiane Paré</a:t>
            </a:r>
          </a:p>
          <a:p>
            <a:r>
              <a:rPr lang="fr-FR" sz="1200" dirty="0" err="1"/>
              <a:t>Adansonia</a:t>
            </a:r>
            <a:r>
              <a:rPr lang="fr-FR" sz="1200" dirty="0"/>
              <a:t> Série 3, 1998, 20 (2)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8D7DD7B-CA99-6447-B8A9-BA5E6577EEB1}"/>
              </a:ext>
            </a:extLst>
          </p:cNvPr>
          <p:cNvGrpSpPr/>
          <p:nvPr/>
        </p:nvGrpSpPr>
        <p:grpSpPr>
          <a:xfrm>
            <a:off x="3316181" y="1964939"/>
            <a:ext cx="5827819" cy="3872348"/>
            <a:chOff x="3316181" y="1964939"/>
            <a:chExt cx="5827819" cy="3872348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B03CBE30-952B-F446-87E9-2AA95CF02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6181" y="1964939"/>
              <a:ext cx="5827819" cy="3872348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D78851A-FA90-3B41-8147-32F59D367643}"/>
                </a:ext>
              </a:extLst>
            </p:cNvPr>
            <p:cNvSpPr txBox="1"/>
            <p:nvPr/>
          </p:nvSpPr>
          <p:spPr>
            <a:xfrm rot="16200000">
              <a:off x="6362498" y="3130530"/>
              <a:ext cx="138516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i="1" dirty="0" err="1"/>
                <a:t>Osyris,Thesium</a:t>
              </a:r>
              <a:r>
                <a:rPr lang="fr-FR" sz="800" i="1" dirty="0"/>
                <a:t>, </a:t>
              </a:r>
              <a:r>
                <a:rPr lang="fr-FR" sz="800" i="1" dirty="0" err="1"/>
                <a:t>Viscum</a:t>
              </a:r>
              <a:r>
                <a:rPr lang="fr-FR" sz="800" i="1" dirty="0"/>
                <a:t>…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A63F04C-4A1A-D041-B7CD-8D13E472AD4E}"/>
                </a:ext>
              </a:extLst>
            </p:cNvPr>
            <p:cNvSpPr txBox="1"/>
            <p:nvPr/>
          </p:nvSpPr>
          <p:spPr>
            <a:xfrm rot="16200000">
              <a:off x="7633313" y="3287635"/>
              <a:ext cx="10401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Orobanchacées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3B2C5DEC-B741-1C48-B5D0-E54A1F965AD6}"/>
              </a:ext>
            </a:extLst>
          </p:cNvPr>
          <p:cNvSpPr txBox="1"/>
          <p:nvPr/>
        </p:nvSpPr>
        <p:spPr>
          <a:xfrm>
            <a:off x="0" y="5896208"/>
            <a:ext cx="875750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A l’exception des Orchidées, qui nécessitent la présence d’un Champignon dans leur graine pour pouvoir germer, les </a:t>
            </a:r>
            <a:r>
              <a:rPr lang="fr-FR" sz="1200" dirty="0" err="1"/>
              <a:t>Monocotylésones</a:t>
            </a:r>
            <a:endParaRPr lang="fr-FR" sz="1200" dirty="0"/>
          </a:p>
          <a:p>
            <a:r>
              <a:rPr lang="fr-FR" sz="1200" dirty="0"/>
              <a:t> ne présentent pas de cas de parasitisme.  </a:t>
            </a:r>
          </a:p>
        </p:txBody>
      </p:sp>
    </p:spTree>
    <p:extLst>
      <p:ext uri="{BB962C8B-B14F-4D97-AF65-F5344CB8AC3E}">
        <p14:creationId xmlns:p14="http://schemas.microsoft.com/office/powerpoint/2010/main" val="39297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épiote 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87" y="297812"/>
            <a:ext cx="9144000" cy="61102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4" name="ZoneTexte 3"/>
          <p:cNvSpPr txBox="1"/>
          <p:nvPr/>
        </p:nvSpPr>
        <p:spPr>
          <a:xfrm>
            <a:off x="159750" y="5091872"/>
            <a:ext cx="9204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Sur le plan de la biologie des Plantes parasites , de nombreuses questions restent sans réponse :`</a:t>
            </a:r>
          </a:p>
          <a:p>
            <a:r>
              <a:rPr lang="fr-FR" dirty="0">
                <a:solidFill>
                  <a:srgbClr val="FFFF00"/>
                </a:solidFill>
              </a:rPr>
              <a:t>Holoparasitisme? Mutualisme ? Commensalisme ?</a:t>
            </a:r>
            <a:r>
              <a:rPr lang="is-IS" dirty="0">
                <a:solidFill>
                  <a:srgbClr val="FFFF00"/>
                </a:solidFill>
              </a:rPr>
              <a:t>… le rôle des champignons apparaît comme </a:t>
            </a:r>
          </a:p>
          <a:p>
            <a:r>
              <a:rPr lang="fr-FR" dirty="0">
                <a:solidFill>
                  <a:srgbClr val="FFFF00"/>
                </a:solidFill>
              </a:rPr>
              <a:t>p</a:t>
            </a:r>
            <a:r>
              <a:rPr lang="is-IS" dirty="0">
                <a:solidFill>
                  <a:srgbClr val="FFFF00"/>
                </a:solidFill>
              </a:rPr>
              <a:t>répondérant.</a:t>
            </a:r>
            <a:r>
              <a:rPr lang="fr-FR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72601" y="1540680"/>
            <a:ext cx="82490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Nous avons rencontré deux types de parasitisme complètement différents :</a:t>
            </a:r>
          </a:p>
          <a:p>
            <a:r>
              <a:rPr lang="fr-FR" dirty="0">
                <a:solidFill>
                  <a:srgbClr val="FFFF00"/>
                </a:solidFill>
              </a:rPr>
              <a:t>-</a:t>
            </a:r>
            <a:r>
              <a:rPr lang="fr-FR" b="1" dirty="0">
                <a:solidFill>
                  <a:srgbClr val="FFFF00"/>
                </a:solidFill>
              </a:rPr>
              <a:t>le parasitisme direct </a:t>
            </a:r>
            <a:r>
              <a:rPr lang="fr-FR" dirty="0">
                <a:solidFill>
                  <a:srgbClr val="FFFF00"/>
                </a:solidFill>
              </a:rPr>
              <a:t>entre deux plantes Angiospermes : phénomène rare,1,9 % seulement des Angiospermes et dans certains ordres seulement ( </a:t>
            </a:r>
            <a:r>
              <a:rPr lang="fr-FR" dirty="0" err="1">
                <a:solidFill>
                  <a:srgbClr val="FFFF00"/>
                </a:solidFill>
              </a:rPr>
              <a:t>Rosidae</a:t>
            </a:r>
            <a:r>
              <a:rPr lang="fr-FR" dirty="0">
                <a:solidFill>
                  <a:srgbClr val="FFFF00"/>
                </a:solidFill>
              </a:rPr>
              <a:t> et  </a:t>
            </a:r>
            <a:r>
              <a:rPr lang="fr-FR" dirty="0" err="1">
                <a:solidFill>
                  <a:srgbClr val="FFFF00"/>
                </a:solidFill>
              </a:rPr>
              <a:t>Astéridae</a:t>
            </a:r>
            <a:r>
              <a:rPr lang="fr-FR" dirty="0">
                <a:solidFill>
                  <a:srgbClr val="FFFF00"/>
                </a:solidFill>
              </a:rPr>
              <a:t> sauf exception)</a:t>
            </a:r>
          </a:p>
          <a:p>
            <a:r>
              <a:rPr lang="fr-FR" dirty="0">
                <a:solidFill>
                  <a:srgbClr val="FFFF00"/>
                </a:solidFill>
              </a:rPr>
              <a:t>-</a:t>
            </a:r>
            <a:r>
              <a:rPr lang="fr-FR" b="1" dirty="0">
                <a:solidFill>
                  <a:srgbClr val="FFFF00"/>
                </a:solidFill>
              </a:rPr>
              <a:t>le mycoparasitisme </a:t>
            </a:r>
            <a:r>
              <a:rPr lang="fr-FR" dirty="0">
                <a:solidFill>
                  <a:srgbClr val="FFFF00"/>
                </a:solidFill>
              </a:rPr>
              <a:t>qui fait intervenir 3 partenaires et peut se développer dans toutes les catégories végétales.</a:t>
            </a:r>
          </a:p>
          <a:p>
            <a:r>
              <a:rPr lang="fr-FR" dirty="0">
                <a:solidFill>
                  <a:srgbClr val="FFFF00"/>
                </a:solidFill>
              </a:rPr>
              <a:t>Les deux phénomènes semblent être apparus indépendamment, le mycoparasitisme étant de loin le plus ancien.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35F03B-24AF-504D-8F00-588625E89AC6}"/>
              </a:ext>
            </a:extLst>
          </p:cNvPr>
          <p:cNvSpPr/>
          <p:nvPr/>
        </p:nvSpPr>
        <p:spPr>
          <a:xfrm>
            <a:off x="757057" y="394907"/>
            <a:ext cx="2989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FFFF00"/>
                </a:solidFill>
              </a:rPr>
              <a:t>En conclusion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880628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épiote 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11024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6593" y="373270"/>
            <a:ext cx="3304355" cy="55140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FF00"/>
                </a:solidFill>
              </a:rPr>
              <a:t>En conclusion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46593" y="2792508"/>
            <a:ext cx="7822875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Les plantes parasites peuvent être sans réelle morbidité pour leur hôte</a:t>
            </a:r>
          </a:p>
          <a:p>
            <a:r>
              <a:rPr lang="fr-FR" dirty="0">
                <a:solidFill>
                  <a:srgbClr val="FFFF00"/>
                </a:solidFill>
              </a:rPr>
              <a:t> ou alors à long terme et sur les vieux arbres.</a:t>
            </a:r>
          </a:p>
          <a:p>
            <a:r>
              <a:rPr lang="fr-FR" dirty="0">
                <a:solidFill>
                  <a:srgbClr val="FFFF00"/>
                </a:solidFill>
              </a:rPr>
              <a:t>Malencontreusement elles peuvent aussi quand elles attaquent en grand nombre </a:t>
            </a:r>
          </a:p>
          <a:p>
            <a:r>
              <a:rPr lang="fr-FR" dirty="0">
                <a:solidFill>
                  <a:srgbClr val="FFFF00"/>
                </a:solidFill>
              </a:rPr>
              <a:t>des cultures vivrières être de véritables fléaux impactant les économies et </a:t>
            </a:r>
          </a:p>
          <a:p>
            <a:r>
              <a:rPr lang="fr-FR" dirty="0">
                <a:solidFill>
                  <a:srgbClr val="FFFF00"/>
                </a:solidFill>
              </a:rPr>
              <a:t>même parfois la survie des populations. </a:t>
            </a:r>
          </a:p>
        </p:txBody>
      </p:sp>
    </p:spTree>
    <p:extLst>
      <p:ext uri="{BB962C8B-B14F-4D97-AF65-F5344CB8AC3E}">
        <p14:creationId xmlns:p14="http://schemas.microsoft.com/office/powerpoint/2010/main" val="9978325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A480807-B0F5-CC42-807C-E701887326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63"/>
            <a:ext cx="9144000" cy="68537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080172"/>
            <a:ext cx="9235440" cy="160078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prstTxWarp prst="textDeflateInflate">
              <a:avLst/>
            </a:prstTxWarp>
            <a:normAutofit/>
          </a:bodyPr>
          <a:lstStyle/>
          <a:p>
            <a:r>
              <a:rPr lang="fr-FR" sz="4800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37343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1714" y="36286"/>
            <a:ext cx="5243286" cy="3918858"/>
          </a:xfrm>
        </p:spPr>
        <p:txBody>
          <a:bodyPr>
            <a:noAutofit/>
          </a:bodyPr>
          <a:lstStyle/>
          <a:p>
            <a:br>
              <a:rPr lang="fr-FR" sz="3600" dirty="0"/>
            </a:br>
            <a:br>
              <a:rPr lang="fr-FR" sz="3600" dirty="0"/>
            </a:br>
            <a:r>
              <a:rPr lang="fr-FR" sz="2000" dirty="0"/>
              <a:t>Il existe des plantes non vertes, dépourvues de chlorophylle. Dans ces conditions, elles ne peuvent effectuer la photosynthèse.  Comment peuvent-elles répondre à leurs besoins nutritionnels et produire leurs </a:t>
            </a:r>
            <a:r>
              <a:rPr lang="fr-FR" sz="2000" dirty="0" err="1"/>
              <a:t>susbstances</a:t>
            </a:r>
            <a:r>
              <a:rPr lang="fr-FR" sz="2000" dirty="0"/>
              <a:t> carbonées</a:t>
            </a:r>
            <a:br>
              <a:rPr lang="fr-FR" sz="2000" dirty="0"/>
            </a:br>
            <a:r>
              <a:rPr lang="fr-FR" sz="2000" dirty="0"/>
              <a:t> ? ? ?</a:t>
            </a:r>
            <a:br>
              <a:rPr lang="fr-FR" sz="2000" dirty="0"/>
            </a:br>
            <a:br>
              <a:rPr lang="fr-FR" sz="2000" dirty="0"/>
            </a:br>
            <a:br>
              <a:rPr lang="fr-FR" sz="2800" dirty="0"/>
            </a:br>
            <a:endParaRPr lang="fr-FR" sz="2800" dirty="0"/>
          </a:p>
        </p:txBody>
      </p:sp>
      <p:grpSp>
        <p:nvGrpSpPr>
          <p:cNvPr id="4" name="Grouper 3"/>
          <p:cNvGrpSpPr/>
          <p:nvPr/>
        </p:nvGrpSpPr>
        <p:grpSpPr>
          <a:xfrm>
            <a:off x="6405730" y="829958"/>
            <a:ext cx="2617993" cy="4361569"/>
            <a:chOff x="5939857" y="1883503"/>
            <a:chExt cx="2819362" cy="4952422"/>
          </a:xfrm>
        </p:grpSpPr>
        <p:pic>
          <p:nvPicPr>
            <p:cNvPr id="5" name="Image 4" descr="Monotropa hyopytis 15.22.50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4227" y="1883503"/>
              <a:ext cx="2305771" cy="4952422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 flipH="1">
              <a:off x="5939857" y="6445927"/>
              <a:ext cx="2819362" cy="34366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000" i="1" dirty="0" err="1"/>
                <a:t>Monotropa</a:t>
              </a:r>
              <a:r>
                <a:rPr lang="fr-FR" sz="1000" i="1" dirty="0"/>
                <a:t> </a:t>
              </a:r>
              <a:r>
                <a:rPr lang="fr-FR" sz="1000" i="1" dirty="0" err="1"/>
                <a:t>hypopitys</a:t>
              </a:r>
              <a:r>
                <a:rPr lang="fr-FR" sz="1000" i="1" dirty="0"/>
                <a:t> </a:t>
              </a:r>
              <a:r>
                <a:rPr lang="fr-FR" sz="1000" dirty="0" err="1"/>
                <a:t>Ericaceae</a:t>
              </a:r>
              <a:endParaRPr lang="fr-FR" sz="1000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86308" y="3515077"/>
            <a:ext cx="6633369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sz="2800" dirty="0"/>
              <a:t>Elles vont les  prélever</a:t>
            </a:r>
          </a:p>
          <a:p>
            <a:r>
              <a:rPr lang="fr-FR" sz="2800" dirty="0"/>
              <a:t> chez les plantes chlorophylliennes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6522" y="5913871"/>
            <a:ext cx="6079208" cy="70788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Ce sont les plantes parasites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714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0310" y="274638"/>
            <a:ext cx="5079829" cy="6500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dirty="0"/>
              <a:t>Un peu de vocabulaire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4525963"/>
          </a:xfrm>
        </p:spPr>
        <p:txBody>
          <a:bodyPr>
            <a:normAutofit/>
          </a:bodyPr>
          <a:lstStyle/>
          <a:p>
            <a:r>
              <a:rPr lang="fr-FR" sz="2000" dirty="0"/>
              <a:t>Les plantes chlorophylliennes se nourrissent par elles-mêmes: elles sont dites AUTOTROPHES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marL="0" indent="0">
              <a:buNone/>
            </a:pPr>
            <a:r>
              <a:rPr lang="fr-FR" sz="1400" i="1" dirty="0"/>
              <a:t>												</a:t>
            </a:r>
            <a:r>
              <a:rPr lang="fr-FR" sz="1400" i="1" dirty="0" err="1"/>
              <a:t>Monotropa</a:t>
            </a:r>
            <a:r>
              <a:rPr lang="fr-FR" sz="1400" i="1" dirty="0"/>
              <a:t> </a:t>
            </a:r>
            <a:r>
              <a:rPr lang="fr-FR" sz="1400" i="1" dirty="0" err="1"/>
              <a:t>hypopitis</a:t>
            </a:r>
            <a:r>
              <a:rPr lang="fr-FR" sz="1400" i="1" dirty="0"/>
              <a:t> </a:t>
            </a:r>
            <a:r>
              <a:rPr lang="fr-FR" sz="1400" i="1" dirty="0" err="1"/>
              <a:t>Ericaceae</a:t>
            </a:r>
            <a:endParaRPr lang="fr-FR" sz="1400" i="1" dirty="0"/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Les plantes non chlorophylliennes sont obligées de prélever une partie de leur nourriture sur d’autres plantes ou avec l’aide d’autres êtres vivants. Elles sont dites HETEROTROPHES</a:t>
            </a:r>
          </a:p>
          <a:p>
            <a:endParaRPr lang="fr-FR" sz="2000" dirty="0"/>
          </a:p>
        </p:txBody>
      </p:sp>
      <p:pic>
        <p:nvPicPr>
          <p:cNvPr id="5" name="Image 4" descr="Monotropa hypopitys jpg.jpg">
            <a:extLst>
              <a:ext uri="{FF2B5EF4-FFF2-40B4-BE49-F238E27FC236}">
                <a16:creationId xmlns:a16="http://schemas.microsoft.com/office/drawing/2014/main" id="{5FE8B103-FCE6-2F43-A5CF-F6612862D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729" y="2425700"/>
            <a:ext cx="1474495" cy="16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4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22313" y="2692640"/>
            <a:ext cx="7772400" cy="11052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r-FR" b="0" dirty="0"/>
              <a:t>Quelques plantes parasites</a:t>
            </a:r>
          </a:p>
        </p:txBody>
      </p:sp>
    </p:spTree>
    <p:extLst>
      <p:ext uri="{BB962C8B-B14F-4D97-AF65-F5344CB8AC3E}">
        <p14:creationId xmlns:p14="http://schemas.microsoft.com/office/powerpoint/2010/main" val="748761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4072163" y="77226"/>
            <a:ext cx="4366030" cy="29296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fr-FR" sz="2400" dirty="0"/>
              <a:t>Plantes sans chlorophylle 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half" idx="2"/>
          </p:nvPr>
        </p:nvSpPr>
        <p:spPr>
          <a:xfrm>
            <a:off x="125943" y="77226"/>
            <a:ext cx="3375628" cy="678077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r-FR" sz="1600" dirty="0"/>
              <a:t>Pas de couleur verte, mais blanchâtres ou plus ou moins colorées par d’autres pigments rouges ou jaunes. </a:t>
            </a:r>
          </a:p>
          <a:p>
            <a:r>
              <a:rPr lang="fr-FR" sz="1600" dirty="0"/>
              <a:t> Pas de photosynthèse possible</a:t>
            </a:r>
          </a:p>
          <a:p>
            <a:endParaRPr lang="fr-FR" sz="1600" dirty="0"/>
          </a:p>
          <a:p>
            <a:endParaRPr lang="fr-FR" sz="1600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Peuvent se développer à l’ombre.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2000" dirty="0"/>
              <a:t>Comment peuvent-elles se nourrir?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4072163" y="563239"/>
            <a:ext cx="4394834" cy="3230052"/>
            <a:chOff x="4072163" y="563239"/>
            <a:chExt cx="4394834" cy="3230052"/>
          </a:xfrm>
        </p:grpSpPr>
        <p:pic>
          <p:nvPicPr>
            <p:cNvPr id="19" name="Image 18" descr="Lathrea squamaria  IMGP0778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0717" y="563239"/>
              <a:ext cx="3906280" cy="3230052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4072163" y="3306325"/>
              <a:ext cx="2441694" cy="27699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200" i="1" dirty="0" err="1"/>
                <a:t>Lathrea</a:t>
              </a:r>
              <a:r>
                <a:rPr lang="fr-FR" sz="1200" i="1" dirty="0"/>
                <a:t> </a:t>
              </a:r>
              <a:r>
                <a:rPr lang="fr-FR" sz="1200" i="1" dirty="0" err="1"/>
                <a:t>squamaria</a:t>
              </a:r>
              <a:r>
                <a:rPr lang="fr-FR" sz="1200" i="1" dirty="0"/>
                <a:t>   </a:t>
              </a:r>
              <a:r>
                <a:rPr lang="fr-FR" sz="1200" dirty="0" err="1"/>
                <a:t>Orobanchaceae</a:t>
              </a:r>
              <a:endParaRPr lang="fr-FR" sz="120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99412" y="1101047"/>
            <a:ext cx="27182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Faible développement de l’appareil végétatif souvent réduit à une tige munie d’écailles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9411" y="3011974"/>
            <a:ext cx="30665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Elles peuvent appartenir à des familles différentes</a:t>
            </a:r>
            <a:r>
              <a:rPr lang="is-IS" sz="1600" dirty="0"/>
              <a:t>… cependant la famille des Orobanchacées comporte </a:t>
            </a:r>
            <a:r>
              <a:rPr lang="fr-FR" sz="1600" dirty="0"/>
              <a:t>d</a:t>
            </a:r>
            <a:r>
              <a:rPr lang="is-IS" sz="1600" dirty="0"/>
              <a:t>e nombreux genres parasites</a:t>
            </a:r>
            <a:endParaRPr lang="fr-FR" sz="1600" dirty="0"/>
          </a:p>
        </p:txBody>
      </p:sp>
      <p:grpSp>
        <p:nvGrpSpPr>
          <p:cNvPr id="28" name="Grouper 27"/>
          <p:cNvGrpSpPr/>
          <p:nvPr/>
        </p:nvGrpSpPr>
        <p:grpSpPr>
          <a:xfrm>
            <a:off x="5158924" y="3937545"/>
            <a:ext cx="3308073" cy="2920455"/>
            <a:chOff x="3960644" y="3937545"/>
            <a:chExt cx="3308073" cy="2920455"/>
          </a:xfrm>
        </p:grpSpPr>
        <p:grpSp>
          <p:nvGrpSpPr>
            <p:cNvPr id="20" name="Grouper 19"/>
            <p:cNvGrpSpPr/>
            <p:nvPr/>
          </p:nvGrpSpPr>
          <p:grpSpPr>
            <a:xfrm>
              <a:off x="3960644" y="3937545"/>
              <a:ext cx="2392922" cy="2920455"/>
              <a:chOff x="5287006" y="4112045"/>
              <a:chExt cx="2392922" cy="2920455"/>
            </a:xfrm>
          </p:grpSpPr>
          <p:pic>
            <p:nvPicPr>
              <p:cNvPr id="14" name="Image 13" descr="Cuscute sur ortie .pn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/>
              <a:stretch/>
            </p:blipFill>
            <p:spPr>
              <a:xfrm>
                <a:off x="5287006" y="4112045"/>
                <a:ext cx="1994102" cy="2920455"/>
              </a:xfrm>
              <a:prstGeom prst="rect">
                <a:avLst/>
              </a:prstGeom>
            </p:spPr>
          </p:pic>
          <p:sp>
            <p:nvSpPr>
              <p:cNvPr id="15" name="ZoneTexte 14"/>
              <p:cNvSpPr txBox="1"/>
              <p:nvPr/>
            </p:nvSpPr>
            <p:spPr>
              <a:xfrm>
                <a:off x="5492953" y="6611779"/>
                <a:ext cx="2186975" cy="24622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1000" i="1" dirty="0" err="1"/>
                  <a:t>Cuscuta</a:t>
                </a:r>
                <a:r>
                  <a:rPr lang="fr-FR" sz="1000" i="1" dirty="0"/>
                  <a:t> </a:t>
                </a:r>
                <a:r>
                  <a:rPr lang="fr-FR" sz="1000" i="1" dirty="0" err="1"/>
                  <a:t>europeae</a:t>
                </a:r>
                <a:r>
                  <a:rPr lang="fr-FR" sz="1000" i="1" dirty="0"/>
                  <a:t>  </a:t>
                </a:r>
                <a:r>
                  <a:rPr lang="fr-FR" sz="1000" dirty="0" err="1"/>
                  <a:t>Convolvulaceae</a:t>
                </a:r>
                <a:endParaRPr lang="fr-FR" sz="1000" i="1" dirty="0"/>
              </a:p>
            </p:txBody>
          </p:sp>
        </p:grpSp>
        <p:sp>
          <p:nvSpPr>
            <p:cNvPr id="25" name="ZoneTexte 24"/>
            <p:cNvSpPr txBox="1"/>
            <p:nvPr/>
          </p:nvSpPr>
          <p:spPr>
            <a:xfrm>
              <a:off x="6160721" y="6003866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Feuilles d’ortie </a:t>
              </a:r>
            </a:p>
          </p:txBody>
        </p:sp>
        <p:cxnSp>
          <p:nvCxnSpPr>
            <p:cNvPr id="27" name="Connecteur droit avec flèche 26"/>
            <p:cNvCxnSpPr>
              <a:stCxn id="25" idx="1"/>
            </p:cNvCxnSpPr>
            <p:nvPr/>
          </p:nvCxnSpPr>
          <p:spPr>
            <a:xfrm flipH="1" flipV="1">
              <a:off x="5237138" y="6003866"/>
              <a:ext cx="923583" cy="13850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oneTexte 3"/>
          <p:cNvSpPr txBox="1"/>
          <p:nvPr/>
        </p:nvSpPr>
        <p:spPr>
          <a:xfrm>
            <a:off x="762000" y="5388429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99412" y="5557590"/>
            <a:ext cx="33622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Elles sont parasites </a:t>
            </a:r>
          </a:p>
        </p:txBody>
      </p:sp>
    </p:spTree>
    <p:extLst>
      <p:ext uri="{BB962C8B-B14F-4D97-AF65-F5344CB8AC3E}">
        <p14:creationId xmlns:p14="http://schemas.microsoft.com/office/powerpoint/2010/main" val="95699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22" grpId="0"/>
      <p:bldP spid="2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669266" y="274638"/>
            <a:ext cx="6017534" cy="63074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i="1" dirty="0" err="1"/>
              <a:t>Lathrea</a:t>
            </a:r>
            <a:r>
              <a:rPr lang="fr-FR" sz="2400" i="1" dirty="0"/>
              <a:t> </a:t>
            </a:r>
            <a:r>
              <a:rPr lang="fr-FR" sz="2400" i="1" dirty="0" err="1"/>
              <a:t>squamaria</a:t>
            </a:r>
            <a:r>
              <a:rPr lang="fr-FR" sz="2400" i="1" dirty="0"/>
              <a:t> </a:t>
            </a:r>
            <a:r>
              <a:rPr lang="fr-FR" sz="2400" dirty="0" err="1"/>
              <a:t>Orobanchaceae</a:t>
            </a:r>
            <a:endParaRPr lang="fr-FR" sz="2400" i="1" dirty="0"/>
          </a:p>
        </p:txBody>
      </p:sp>
      <p:pic>
        <p:nvPicPr>
          <p:cNvPr id="7" name="Image 6" descr="220px-Lathraea_squamaria_Sturm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341" y="1987145"/>
            <a:ext cx="3095235" cy="457250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1106" y="274638"/>
            <a:ext cx="4157608" cy="69865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Plante</a:t>
            </a:r>
            <a:r>
              <a:rPr lang="fr-FR" sz="1200" dirty="0"/>
              <a:t> de 8-25 cm</a:t>
            </a:r>
          </a:p>
          <a:p>
            <a:r>
              <a:rPr lang="fr-FR" sz="1400" dirty="0"/>
              <a:t>La tige est souterraine,</a:t>
            </a:r>
          </a:p>
          <a:p>
            <a:r>
              <a:rPr lang="fr-FR" sz="1400" dirty="0"/>
              <a:t>couverte d’écailles jaunâtres</a:t>
            </a:r>
          </a:p>
          <a:p>
            <a:endParaRPr lang="fr-FR" sz="1400" dirty="0"/>
          </a:p>
          <a:p>
            <a:r>
              <a:rPr lang="fr-FR" sz="1400" dirty="0"/>
              <a:t>Les fleurs qui sont la partie visible de la plante</a:t>
            </a:r>
          </a:p>
          <a:p>
            <a:r>
              <a:rPr lang="fr-FR" sz="1400" dirty="0"/>
              <a:t>forment une grappe  de 5 à 10 cm.</a:t>
            </a:r>
          </a:p>
          <a:p>
            <a:r>
              <a:rPr lang="fr-FR" sz="1400" dirty="0"/>
              <a:t>Elles apparaissent en Avril-Mai</a:t>
            </a:r>
          </a:p>
          <a:p>
            <a:r>
              <a:rPr lang="fr-FR" sz="1400" dirty="0"/>
              <a:t>Elles sont blanches ou rosées</a:t>
            </a:r>
          </a:p>
          <a:p>
            <a:r>
              <a:rPr lang="fr-FR" sz="1400" dirty="0"/>
              <a:t>Calice à 4 lobes</a:t>
            </a:r>
          </a:p>
          <a:p>
            <a:r>
              <a:rPr lang="fr-FR" sz="1400" dirty="0"/>
              <a:t>Corolle en tube dépassant de peu </a:t>
            </a:r>
          </a:p>
          <a:p>
            <a:r>
              <a:rPr lang="fr-FR" sz="1400" dirty="0"/>
              <a:t>le calice,  divisée en deux lobes.</a:t>
            </a:r>
          </a:p>
          <a:p>
            <a:endParaRPr lang="fr-FR" sz="1400" dirty="0"/>
          </a:p>
          <a:p>
            <a:r>
              <a:rPr lang="fr-FR" sz="1400" dirty="0"/>
              <a:t>Le fruit est une capsule à</a:t>
            </a:r>
          </a:p>
          <a:p>
            <a:r>
              <a:rPr lang="fr-FR" sz="1400" dirty="0"/>
              <a:t>nombreuses graines.</a:t>
            </a:r>
          </a:p>
          <a:p>
            <a:endParaRPr lang="fr-FR" sz="1400" dirty="0"/>
          </a:p>
          <a:p>
            <a:r>
              <a:rPr lang="fr-FR" sz="1400" dirty="0"/>
              <a:t>Cette plante se développe </a:t>
            </a:r>
          </a:p>
          <a:p>
            <a:r>
              <a:rPr lang="fr-FR" sz="1400" dirty="0"/>
              <a:t>sur les racines de </a:t>
            </a:r>
          </a:p>
          <a:p>
            <a:r>
              <a:rPr lang="fr-FR" sz="1400" dirty="0"/>
              <a:t>plusieurs arbres </a:t>
            </a:r>
          </a:p>
          <a:p>
            <a:r>
              <a:rPr lang="fr-FR" sz="1400" dirty="0"/>
              <a:t>forestiers : noisetiers,</a:t>
            </a:r>
          </a:p>
          <a:p>
            <a:r>
              <a:rPr lang="fr-FR" sz="1400" dirty="0"/>
              <a:t>aulnes, ormes…… </a:t>
            </a:r>
          </a:p>
          <a:p>
            <a:endParaRPr lang="fr-FR" sz="1400" dirty="0"/>
          </a:p>
          <a:p>
            <a:r>
              <a:rPr lang="fr-FR" sz="1400" dirty="0"/>
              <a:t>Elle se fixe sur leurs racines </a:t>
            </a:r>
          </a:p>
          <a:p>
            <a:r>
              <a:rPr lang="fr-FR" sz="1400" dirty="0"/>
              <a:t>grâce à des suçoirs qui</a:t>
            </a:r>
          </a:p>
          <a:p>
            <a:r>
              <a:rPr lang="fr-FR" sz="1400" dirty="0"/>
              <a:t> prélèvent une partie de</a:t>
            </a:r>
          </a:p>
          <a:p>
            <a:r>
              <a:rPr lang="fr-FR" sz="1400" dirty="0"/>
              <a:t>la sève </a:t>
            </a:r>
          </a:p>
          <a:p>
            <a:r>
              <a:rPr lang="fr-FR" sz="1400" dirty="0"/>
              <a:t>. L’arbre n’est que peu affecté.</a:t>
            </a:r>
          </a:p>
          <a:p>
            <a:endParaRPr lang="fr-FR" sz="1400" dirty="0"/>
          </a:p>
          <a:p>
            <a:r>
              <a:rPr lang="fr-FR" sz="1400" dirty="0"/>
              <a:t>Elle existe presque partout en France</a:t>
            </a:r>
          </a:p>
          <a:p>
            <a:r>
              <a:rPr lang="fr-FR" sz="1400" dirty="0"/>
              <a:t>Et en particulier en plusieurs points dans l’Isle </a:t>
            </a:r>
            <a:r>
              <a:rPr lang="fr-FR" sz="1400" dirty="0" err="1"/>
              <a:t>crémieu</a:t>
            </a:r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</p:txBody>
      </p:sp>
      <p:pic>
        <p:nvPicPr>
          <p:cNvPr id="2" name="Image 1" descr="Lathrea Squamaria JPG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571"/>
          <a:stretch/>
        </p:blipFill>
        <p:spPr>
          <a:xfrm>
            <a:off x="5796822" y="999451"/>
            <a:ext cx="3347178" cy="54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4631</TotalTime>
  <Words>3012</Words>
  <Application>Microsoft Office PowerPoint</Application>
  <PresentationFormat>Affichage à l'écran (4:3)</PresentationFormat>
  <Paragraphs>392</Paragraphs>
  <Slides>44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7" baseType="lpstr">
      <vt:lpstr>Arial</vt:lpstr>
      <vt:lpstr>Calibri</vt:lpstr>
      <vt:lpstr>Thème Office</vt:lpstr>
      <vt:lpstr>Plantes parasites ou hemiparasites </vt:lpstr>
      <vt:lpstr> </vt:lpstr>
      <vt:lpstr> Une usine à énergie solaire. </vt:lpstr>
      <vt:lpstr>à la suite de la photosynthèse…....</vt:lpstr>
      <vt:lpstr>  Il existe des plantes non vertes, dépourvues de chlorophylle. Dans ces conditions, elles ne peuvent effectuer la photosynthèse.  Comment peuvent-elles répondre à leurs besoins nutritionnels et produire leurs susbstances carbonées  ? ? ?   </vt:lpstr>
      <vt:lpstr>Un peu de vocabulaire </vt:lpstr>
      <vt:lpstr>Quelques plantes parasites</vt:lpstr>
      <vt:lpstr>Présentation PowerPoint</vt:lpstr>
      <vt:lpstr>Lathrea squamaria Orobanchaceae</vt:lpstr>
      <vt:lpstr>La Cuscute : Cuscuta sp. Caprifoliaceae</vt:lpstr>
      <vt:lpstr>La cuscute</vt:lpstr>
      <vt:lpstr>Reproduction de la  Cuscute</vt:lpstr>
      <vt:lpstr>Germination de la cuscute </vt:lpstr>
      <vt:lpstr>Le cycle de la  Cuscute</vt:lpstr>
      <vt:lpstr>Les Orobanches et Phelipanches Orobanchaceae </vt:lpstr>
      <vt:lpstr>Différences </vt:lpstr>
      <vt:lpstr>Orobanche rapum-genistae </vt:lpstr>
      <vt:lpstr>Orobanche sur Glebionis </vt:lpstr>
      <vt:lpstr>Monotropa hypopitys Ericaceae </vt:lpstr>
      <vt:lpstr>ça ressemble à une Orchidée, mais sans couleur</vt:lpstr>
      <vt:lpstr>Toujours Neottia nidus-avis </vt:lpstr>
      <vt:lpstr>Mycorhize</vt:lpstr>
      <vt:lpstr>En résumé</vt:lpstr>
      <vt:lpstr>Plantes hémiparasites</vt:lpstr>
      <vt:lpstr>Le Gui  (Viscum album Santalaceae )</vt:lpstr>
      <vt:lpstr>Le Gui</vt:lpstr>
      <vt:lpstr>Le gui</vt:lpstr>
      <vt:lpstr>Le Gui     D’où vient la graine? </vt:lpstr>
      <vt:lpstr>Cycle de vie du Gui</vt:lpstr>
      <vt:lpstr>Quelques autres plantes hémiparasites  dans notre région.</vt:lpstr>
      <vt:lpstr>Euphrasia Orobanchaceae</vt:lpstr>
      <vt:lpstr>Rhinanthus  Orobanchaceae </vt:lpstr>
      <vt:lpstr>Melampyrum Orobanchaceae</vt:lpstr>
      <vt:lpstr>Thesium  Santalaceae</vt:lpstr>
      <vt:lpstr>Osyris alba Santalaceae</vt:lpstr>
      <vt:lpstr>Osyris alba Santalaceae  rouvet.</vt:lpstr>
      <vt:lpstr>Rafflesiacées</vt:lpstr>
      <vt:lpstr>DÉGATS DES PLANTES PARASITES </vt:lpstr>
      <vt:lpstr>Le cas du Striga </vt:lpstr>
      <vt:lpstr>Importance des plantes parasites</vt:lpstr>
      <vt:lpstr>Place des plantes parasites dans la  classification</vt:lpstr>
      <vt:lpstr>Présentation PowerPoint</vt:lpstr>
      <vt:lpstr>En conclusion</vt:lpstr>
      <vt:lpstr>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Plantes parasites ou hemiparasites</dc:title>
  <dc:creator>marie-thérèse mein</dc:creator>
  <cp:lastModifiedBy>jeanlucmacqueron@outlouk.fr</cp:lastModifiedBy>
  <cp:revision>303</cp:revision>
  <cp:lastPrinted>2019-10-04T21:01:17Z</cp:lastPrinted>
  <dcterms:created xsi:type="dcterms:W3CDTF">2019-08-31T14:56:09Z</dcterms:created>
  <dcterms:modified xsi:type="dcterms:W3CDTF">2023-11-18T16:06:45Z</dcterms:modified>
</cp:coreProperties>
</file>