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4"/>
  </p:notesMasterIdLst>
  <p:sldIdLst>
    <p:sldId id="256" r:id="rId2"/>
    <p:sldId id="257" r:id="rId3"/>
    <p:sldId id="269" r:id="rId4"/>
    <p:sldId id="259" r:id="rId5"/>
    <p:sldId id="268" r:id="rId6"/>
    <p:sldId id="332" r:id="rId7"/>
    <p:sldId id="258" r:id="rId8"/>
    <p:sldId id="267" r:id="rId9"/>
    <p:sldId id="271" r:id="rId10"/>
    <p:sldId id="273" r:id="rId11"/>
    <p:sldId id="274" r:id="rId12"/>
    <p:sldId id="275" r:id="rId13"/>
    <p:sldId id="276" r:id="rId14"/>
    <p:sldId id="270" r:id="rId15"/>
    <p:sldId id="272" r:id="rId16"/>
    <p:sldId id="289" r:id="rId17"/>
    <p:sldId id="281" r:id="rId18"/>
    <p:sldId id="283" r:id="rId19"/>
    <p:sldId id="282" r:id="rId20"/>
    <p:sldId id="284" r:id="rId21"/>
    <p:sldId id="293" r:id="rId22"/>
    <p:sldId id="277" r:id="rId23"/>
    <p:sldId id="278" r:id="rId24"/>
    <p:sldId id="279" r:id="rId25"/>
    <p:sldId id="280" r:id="rId26"/>
    <p:sldId id="290" r:id="rId27"/>
    <p:sldId id="285" r:id="rId28"/>
    <p:sldId id="286" r:id="rId29"/>
    <p:sldId id="288" r:id="rId30"/>
    <p:sldId id="292" r:id="rId31"/>
    <p:sldId id="287" r:id="rId32"/>
    <p:sldId id="291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21" r:id="rId59"/>
    <p:sldId id="322" r:id="rId60"/>
    <p:sldId id="328" r:id="rId61"/>
    <p:sldId id="329" r:id="rId62"/>
    <p:sldId id="320" r:id="rId63"/>
    <p:sldId id="319" r:id="rId64"/>
    <p:sldId id="323" r:id="rId65"/>
    <p:sldId id="324" r:id="rId66"/>
    <p:sldId id="325" r:id="rId67"/>
    <p:sldId id="326" r:id="rId68"/>
    <p:sldId id="327" r:id="rId69"/>
    <p:sldId id="263" r:id="rId70"/>
    <p:sldId id="264" r:id="rId71"/>
    <p:sldId id="331" r:id="rId72"/>
    <p:sldId id="266" r:id="rId7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dier roubaudi" initials="dr" lastIdx="1" clrIdx="0">
    <p:extLst>
      <p:ext uri="{19B8F6BF-5375-455C-9EA6-DF929625EA0E}">
        <p15:presenceInfo xmlns:p15="http://schemas.microsoft.com/office/powerpoint/2012/main" userId="9ef734c086e49e9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245"/>
    <p:restoredTop sz="86418"/>
  </p:normalViewPr>
  <p:slideViewPr>
    <p:cSldViewPr snapToGrid="0" snapToObjects="1">
      <p:cViewPr varScale="1">
        <p:scale>
          <a:sx n="63" d="100"/>
          <a:sy n="63" d="100"/>
        </p:scale>
        <p:origin x="164" y="32"/>
      </p:cViewPr>
      <p:guideLst/>
    </p:cSldViewPr>
  </p:slideViewPr>
  <p:outlineViewPr>
    <p:cViewPr>
      <p:scale>
        <a:sx n="33" d="100"/>
        <a:sy n="33" d="100"/>
      </p:scale>
      <p:origin x="0" y="-92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14" d="100"/>
          <a:sy n="114" d="100"/>
        </p:scale>
        <p:origin x="4080" y="1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19T09:07:27.349" idx="1">
    <p:pos x="10" y="10"/>
    <p:text>= 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544A64-7DB4-C348-B900-D48D05827892}" type="datetimeFigureOut">
              <a:rPr lang="fr-FR" smtClean="0"/>
              <a:t>24/03/2022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324DE-DF09-C04E-8582-43327EAE48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0175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8659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Ici, les nombreuses étamines résultent de la subdivision (par n dédoublements ) de pièces staminales situées en nombre fixe et restreint sur 2 verticilles</a:t>
            </a:r>
          </a:p>
          <a:p>
            <a:r>
              <a:rPr lang="fr-FR" b="1" dirty="0"/>
              <a:t>La coupe transversale  dans. l’ovaire montre que celui. ci résulte de la soudure bord à bord d’un nombre de carpelles égal à  celui des stigmates</a:t>
            </a:r>
          </a:p>
          <a:p>
            <a:r>
              <a:rPr lang="fr-FR" b="1" dirty="0"/>
              <a:t>Les placentas sont étalés   sur  des lames  qui convergent vers l’axe   de la  cavité commune   Placentation pariétale comme chez les </a:t>
            </a:r>
            <a:r>
              <a:rPr lang="fr-FR" b="1" dirty="0" err="1"/>
              <a:t>Brassicacées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9138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4 pétales chiffonnés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1151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A partir des graines de pavot on fabrique de l’huile d’</a:t>
            </a:r>
            <a:r>
              <a:rPr lang="fr-FR" b="1" dirty="0" err="1"/>
              <a:t>oeillette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5518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Il y a destruction partielle de la paroi du fruit qui crée des pores par lesquels les graines s’échappent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51886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Morphine et codéine sont des remèdes très actifs contre la douleur</a:t>
            </a:r>
          </a:p>
          <a:p>
            <a:r>
              <a:rPr lang="fr-FR" b="1" dirty="0"/>
              <a:t>En France, la culture est réglementée pour le compte des industries pharmaceutiques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22326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Espèce plutôt atlantique dont certaines populations se sont adaptées à la moyenne montagne</a:t>
            </a:r>
          </a:p>
          <a:p>
            <a:r>
              <a:rPr lang="fr-FR" dirty="0"/>
              <a:t>Espèce protégée en Auvergne, Bourgogne, Limousin, Midi-Pyrénées et Rhône-Alpes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52897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Pennatiséquées</a:t>
            </a:r>
            <a:r>
              <a:rPr lang="fr-FR" dirty="0"/>
              <a:t> = divisions atteignant le rachis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62617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Graine réniforme, ovoïde et réticulée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47665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 err="1"/>
              <a:t>Chelidonium</a:t>
            </a:r>
            <a:r>
              <a:rPr lang="fr-FR" b="1" dirty="0"/>
              <a:t> = du latin qui signifie Hirondelle – sa floraison coïncide avec l’arrivée des oiseaux migrateurs</a:t>
            </a:r>
          </a:p>
          <a:p>
            <a:r>
              <a:rPr lang="fr-FR" b="1" dirty="0"/>
              <a:t>Le latex jaune  ( le pigment est la </a:t>
            </a:r>
            <a:r>
              <a:rPr lang="fr-FR" b="1" dirty="0" err="1"/>
              <a:t>chelidoxanthine</a:t>
            </a:r>
            <a:r>
              <a:rPr lang="fr-FR" b="1" dirty="0"/>
              <a:t>). a des propriétés antimitotiques</a:t>
            </a:r>
          </a:p>
          <a:p>
            <a:r>
              <a:rPr lang="fr-FR" b="1" dirty="0"/>
              <a:t>Efficacité indéniable dans le traitement des verrues : application de son latex frais sur les verrues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57389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 err="1"/>
              <a:t>Pennatiséquées</a:t>
            </a:r>
            <a:r>
              <a:rPr lang="fr-FR" b="1" dirty="0"/>
              <a:t> : divisions atteignant le rachis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542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99112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Longs pédoncules inégaux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11502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Arille = expansion charnue qui enveloppe certaines graines et qui est distincte du péricarpe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02425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Plante toxique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06609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93945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Les populations fleuries ne présentent pas toujours des rosettes stériles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2369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600" b="1" dirty="0"/>
              <a:t>G. </a:t>
            </a:r>
            <a:r>
              <a:rPr lang="fr-FR" sz="1600" b="1" dirty="0" err="1"/>
              <a:t>flavum</a:t>
            </a:r>
            <a:r>
              <a:rPr lang="fr-FR" sz="1600" b="1" dirty="0"/>
              <a:t> = bisannuelle.   -G. </a:t>
            </a:r>
            <a:r>
              <a:rPr lang="fr-FR" sz="1600" b="1" dirty="0" err="1"/>
              <a:t>corniculatum</a:t>
            </a:r>
            <a:r>
              <a:rPr lang="fr-FR" sz="1600" b="1" dirty="0"/>
              <a:t> = annuelle </a:t>
            </a:r>
          </a:p>
          <a:p>
            <a:r>
              <a:rPr lang="fr-FR" sz="1600" b="1" dirty="0"/>
              <a:t> Nombreuses étamines</a:t>
            </a:r>
          </a:p>
          <a:p>
            <a:r>
              <a:rPr lang="fr-FR" sz="1600" b="1" dirty="0"/>
              <a:t>2 stigmates</a:t>
            </a:r>
          </a:p>
          <a:p>
            <a:r>
              <a:rPr lang="fr-FR" sz="1600" b="1" dirty="0"/>
              <a:t>Chez ces 2 taxons l’inflorescence est uniflore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9909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Capsule longue et mince à 2 valves qui tombent en laissant une cloison centrale                      silique????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01708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89695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95549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Photos faites dans un champ de vigne du Beaujolais-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0143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 err="1"/>
              <a:t>Monoaperturé</a:t>
            </a:r>
            <a:r>
              <a:rPr lang="fr-FR" b="1" dirty="0"/>
              <a:t> = typique des Monocotylédones mais présent chez quelques rares dicotylédones</a:t>
            </a:r>
          </a:p>
          <a:p>
            <a:r>
              <a:rPr lang="fr-FR" b="1" dirty="0"/>
              <a:t>Ne possède qu’un seul pore germinatif encore </a:t>
            </a:r>
            <a:r>
              <a:rPr lang="fr-FR" b="1" dirty="0" err="1"/>
              <a:t>appellé</a:t>
            </a:r>
            <a:r>
              <a:rPr lang="fr-FR" b="1" dirty="0"/>
              <a:t> aperture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93479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 err="1"/>
              <a:t>Pennatiséquées</a:t>
            </a:r>
            <a:r>
              <a:rPr lang="fr-FR" b="1" dirty="0"/>
              <a:t> : divisions atteignant le rachis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87752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 err="1"/>
              <a:t>Pennatiséquées</a:t>
            </a:r>
            <a:r>
              <a:rPr lang="fr-FR" b="1" dirty="0"/>
              <a:t> : divisions atteignant le rachis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16595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Inflorescence en grappe terminale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55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 err="1"/>
              <a:t>Ternée</a:t>
            </a:r>
            <a:r>
              <a:rPr lang="fr-FR" b="1" dirty="0"/>
              <a:t> = composée de 3 folioles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2289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b="1" dirty="0"/>
              <a:t>Ce long éperon est un nectaire = glande produisant le nectar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72878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Terné</a:t>
            </a:r>
            <a:r>
              <a:rPr lang="fr-FR" dirty="0"/>
              <a:t> = disposé par 3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15524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Plante vivace ,</a:t>
            </a:r>
            <a:r>
              <a:rPr lang="fr-FR" b="1" dirty="0" err="1"/>
              <a:t>subacaule</a:t>
            </a:r>
            <a:r>
              <a:rPr lang="fr-FR" b="1" dirty="0"/>
              <a:t>, à racine fibreuse. - plante ibérique qui pousse en Espagne de 0 à 1500 m mais rare en France</a:t>
            </a:r>
          </a:p>
          <a:p>
            <a:r>
              <a:rPr lang="fr-FR" b="1"/>
              <a:t>Est sur </a:t>
            </a:r>
            <a:r>
              <a:rPr lang="fr-FR" b="1" dirty="0"/>
              <a:t>la liste rouge des plantes menacées de France</a:t>
            </a:r>
          </a:p>
          <a:p>
            <a:r>
              <a:rPr lang="fr-FR" b="1" dirty="0"/>
              <a:t>Préfère le calcaire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91111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 err="1"/>
              <a:t>Subcordé</a:t>
            </a:r>
            <a:r>
              <a:rPr lang="fr-FR" b="1" dirty="0"/>
              <a:t>  = presque cordé</a:t>
            </a:r>
          </a:p>
          <a:p>
            <a:r>
              <a:rPr lang="fr-FR" b="1" dirty="0"/>
              <a:t>Remarquer le nervation palmée des folioles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70231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13081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En grec : gé = la terre et </a:t>
            </a:r>
            <a:r>
              <a:rPr lang="fr-FR" b="1" dirty="0" err="1"/>
              <a:t>carpos</a:t>
            </a:r>
            <a:r>
              <a:rPr lang="fr-FR" b="1" dirty="0"/>
              <a:t> = le fruit</a:t>
            </a:r>
          </a:p>
          <a:p>
            <a:r>
              <a:rPr lang="fr-FR" b="1" dirty="0"/>
              <a:t>il y a « GEOCARPIE » quand la plante enfonce ses fruits dans la terre</a:t>
            </a:r>
          </a:p>
          <a:p>
            <a:r>
              <a:rPr lang="fr-FR" b="1" dirty="0"/>
              <a:t>Akène à 3 nervures sur chaque face</a:t>
            </a:r>
          </a:p>
          <a:p>
            <a:endParaRPr lang="fr-FR" b="1" dirty="0"/>
          </a:p>
          <a:p>
            <a:r>
              <a:rPr lang="fr-FR" b="1" dirty="0"/>
              <a:t>Autres plantes qui font de la </a:t>
            </a:r>
            <a:r>
              <a:rPr lang="fr-FR" b="1" dirty="0" err="1"/>
              <a:t>géocarpie</a:t>
            </a:r>
            <a:r>
              <a:rPr lang="fr-FR" b="1" dirty="0"/>
              <a:t> :  </a:t>
            </a:r>
            <a:r>
              <a:rPr lang="fr-FR" b="1" dirty="0" err="1"/>
              <a:t>Linaria</a:t>
            </a:r>
            <a:r>
              <a:rPr lang="fr-FR" b="1" dirty="0"/>
              <a:t> </a:t>
            </a:r>
            <a:r>
              <a:rPr lang="fr-FR" b="1" dirty="0" err="1"/>
              <a:t>cymbalaria</a:t>
            </a:r>
            <a:r>
              <a:rPr lang="fr-FR" b="1" dirty="0"/>
              <a:t>,   </a:t>
            </a:r>
            <a:r>
              <a:rPr lang="fr-FR" b="1" dirty="0" err="1"/>
              <a:t>Arachis</a:t>
            </a:r>
            <a:r>
              <a:rPr lang="fr-FR" b="1" dirty="0"/>
              <a:t> </a:t>
            </a:r>
            <a:r>
              <a:rPr lang="fr-FR" b="1" dirty="0" err="1"/>
              <a:t>hypogea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676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Lamprocapnos</a:t>
            </a:r>
            <a:r>
              <a:rPr lang="fr-FR" dirty="0"/>
              <a:t> </a:t>
            </a:r>
            <a:r>
              <a:rPr lang="fr-FR" dirty="0" err="1"/>
              <a:t>spectabilis</a:t>
            </a:r>
            <a:r>
              <a:rPr lang="fr-FR" dirty="0"/>
              <a:t> syn. Dicentra </a:t>
            </a:r>
            <a:r>
              <a:rPr lang="fr-FR" dirty="0" err="1"/>
              <a:t>spectabilis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55959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75218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Plante endémique européenne</a:t>
            </a:r>
          </a:p>
          <a:p>
            <a:r>
              <a:rPr lang="fr-FR" b="1" dirty="0"/>
              <a:t>Plante proche des Fumeterres par la forme des fleurs et le port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30118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 err="1"/>
              <a:t>Pennatiséquée</a:t>
            </a:r>
            <a:r>
              <a:rPr lang="fr-FR" b="1" dirty="0"/>
              <a:t> = découpure atteignant le rachis</a:t>
            </a:r>
          </a:p>
          <a:p>
            <a:r>
              <a:rPr lang="fr-FR" b="1" dirty="0"/>
              <a:t>C’est le rachis de la feuille qui se  termine en vrille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37859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Fleur zygomorphe.       étamine trifide :  1 anthère     biloculaire à laquelle sont venus se souder de part et d’autre  2 demi-anthères latérales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17131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Si la fleur ressemble un peu à celle du Fumeterre, le fruit allongé est différent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37564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F.  </a:t>
            </a:r>
            <a:r>
              <a:rPr lang="fr-FR" b="1" dirty="0" err="1"/>
              <a:t>muralis</a:t>
            </a:r>
            <a:r>
              <a:rPr lang="fr-FR" b="1" dirty="0"/>
              <a:t> pousse dans les vieux mur, mais aussi les cultures et les haies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12389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Feuilles alternes à long pétiole, finement  découpée à la manière du persil.  - couleur gris-vert</a:t>
            </a:r>
          </a:p>
          <a:p>
            <a:r>
              <a:rPr lang="fr-FR" b="1" dirty="0" err="1"/>
              <a:t>Pennatiséquée</a:t>
            </a:r>
            <a:r>
              <a:rPr lang="fr-FR" b="1" dirty="0"/>
              <a:t> : découpure atteignant la nervure</a:t>
            </a:r>
            <a:r>
              <a:rPr lang="fr-FR" dirty="0"/>
              <a:t>…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39433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Ces fleurs sont tubuleuses, bilabiées et munies d’un éperon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48589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Pollinisation par les abeilles et la dissémination par les fourmis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86082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/>
              <a:t>Fruit ovoïde à une seule graine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3970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Seules quelques espèces de Corydalis sont originaires des montagnes de l’est  de l’Afrique</a:t>
            </a:r>
          </a:p>
          <a:p>
            <a:r>
              <a:rPr lang="fr-FR" b="1" dirty="0"/>
              <a:t>D’autres genres d’anciennes Fumariacées poussent dans le sud de l’Afrique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25378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2 espèces difficiles à distinguer l’une de l’autre (</a:t>
            </a:r>
            <a:r>
              <a:rPr lang="fr-FR" b="1" dirty="0" err="1"/>
              <a:t>P.spicata</a:t>
            </a:r>
            <a:r>
              <a:rPr lang="fr-FR" b="1" dirty="0"/>
              <a:t> et P. </a:t>
            </a:r>
            <a:r>
              <a:rPr lang="fr-FR" b="1" dirty="0" err="1"/>
              <a:t>tenuiloba</a:t>
            </a:r>
            <a:r>
              <a:rPr lang="fr-FR" b="1" dirty="0"/>
              <a:t>) –distinction sur la taille des fleurs : </a:t>
            </a:r>
          </a:p>
          <a:p>
            <a:r>
              <a:rPr lang="fr-FR" b="1" dirty="0"/>
              <a:t>      &lt; 5,6 ( mm de </a:t>
            </a:r>
            <a:r>
              <a:rPr lang="fr-FR" b="1" dirty="0" err="1"/>
              <a:t>lolng</a:t>
            </a:r>
            <a:r>
              <a:rPr lang="fr-FR" b="1" dirty="0"/>
              <a:t> : P. </a:t>
            </a:r>
            <a:r>
              <a:rPr lang="fr-FR" b="1" dirty="0" err="1"/>
              <a:t>spicata</a:t>
            </a:r>
            <a:endParaRPr lang="fr-FR" b="1" dirty="0"/>
          </a:p>
          <a:p>
            <a:r>
              <a:rPr lang="fr-FR" b="1" dirty="0"/>
              <a:t>       &gt; 5,6 mm de long.  : P </a:t>
            </a:r>
            <a:r>
              <a:rPr lang="fr-FR" b="1" dirty="0" err="1"/>
              <a:t>tenuiloba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276630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P. </a:t>
            </a:r>
            <a:r>
              <a:rPr lang="fr-FR" dirty="0" err="1"/>
              <a:t>spicata</a:t>
            </a:r>
            <a:r>
              <a:rPr lang="fr-FR" dirty="0"/>
              <a:t> : fruit marginé, à face tuberculée</a:t>
            </a:r>
          </a:p>
          <a:p>
            <a:r>
              <a:rPr lang="fr-FR" dirty="0"/>
              <a:t>P. </a:t>
            </a:r>
            <a:r>
              <a:rPr lang="fr-FR" dirty="0" err="1"/>
              <a:t>tenuiloba</a:t>
            </a:r>
            <a:r>
              <a:rPr lang="fr-FR" dirty="0"/>
              <a:t> : fruit non marginé à face lisse ou finement ponctuée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482118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Naturalisée aux Antilles elle est devenue pantropicale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272890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Ses graines donnent des huiles servant à la confection de savons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098849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4 pétales diversement soudés vers l’apex</a:t>
            </a:r>
          </a:p>
          <a:p>
            <a:r>
              <a:rPr lang="fr-FR" b="1" dirty="0"/>
              <a:t>Pétales externes munis d’un éperon</a:t>
            </a:r>
          </a:p>
          <a:p>
            <a:r>
              <a:rPr lang="fr-FR" b="1" dirty="0"/>
              <a:t>Apex  des pétales internes soudés autour des anthères</a:t>
            </a:r>
          </a:p>
          <a:p>
            <a:r>
              <a:rPr lang="fr-FR" b="1" dirty="0"/>
              <a:t>2 faisceaux d’étamine , la base de chaque filet se prolonge dans l’éperon et y secrète du nectar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8019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Appelé  »pavot arboricole »        originaire de Californie.        Arbuste à feuilles persistantes</a:t>
            </a:r>
          </a:p>
          <a:p>
            <a:r>
              <a:rPr lang="fr-FR" b="1" dirty="0" err="1"/>
              <a:t>Dendromecon</a:t>
            </a:r>
            <a:r>
              <a:rPr lang="fr-FR" b="1" dirty="0"/>
              <a:t> </a:t>
            </a:r>
            <a:r>
              <a:rPr lang="fr-FR" b="1" dirty="0" err="1"/>
              <a:t>rigida</a:t>
            </a:r>
            <a:r>
              <a:rPr lang="fr-FR" b="1" dirty="0"/>
              <a:t> est cultivé comme plante ornementale dans les jardins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8521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 err="1"/>
              <a:t>Pennatiséquée</a:t>
            </a:r>
            <a:r>
              <a:rPr lang="fr-FR" b="1" dirty="0"/>
              <a:t> = à divisions atteignant le rachis</a:t>
            </a:r>
          </a:p>
          <a:p>
            <a:endParaRPr lang="fr-FR" b="1" dirty="0"/>
          </a:p>
          <a:p>
            <a:r>
              <a:rPr lang="fr-FR" b="1" dirty="0"/>
              <a:t>Gynécée semi-infère = </a:t>
            </a:r>
            <a:r>
              <a:rPr lang="fr-FR" b="1" dirty="0" err="1"/>
              <a:t>Eschscholtzia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1107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Papaver : nom déjà employé par les Romains mais qui aurait une origine celtique : papa =bouillie.  - en raison d’une pratique qui consistait à calmer les enfants en ajoutant à leur nourriture des  extraits de pavot aux vertus apaisantes – </a:t>
            </a:r>
          </a:p>
          <a:p>
            <a:r>
              <a:rPr lang="fr-FR" b="1" dirty="0"/>
              <a:t>Nombreuses plantes </a:t>
            </a:r>
            <a:r>
              <a:rPr lang="fr-FR" b="1" dirty="0" err="1"/>
              <a:t>messicoles</a:t>
            </a:r>
            <a:r>
              <a:rPr lang="fr-FR" b="1" dirty="0"/>
              <a:t> ,,d’autres poussent dans les friches, les bords des chemins mais aussi en montagne, dans les éboulis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6846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 err="1"/>
              <a:t>Pennatiséquée</a:t>
            </a:r>
            <a:r>
              <a:rPr lang="fr-FR" b="1" dirty="0"/>
              <a:t> = à divisions atteignant le rachis : P. </a:t>
            </a:r>
            <a:r>
              <a:rPr lang="fr-FR" b="1" dirty="0" err="1"/>
              <a:t>argemone</a:t>
            </a:r>
            <a:endParaRPr lang="fr-FR" b="1" dirty="0"/>
          </a:p>
          <a:p>
            <a:r>
              <a:rPr lang="fr-FR" b="1" dirty="0" err="1"/>
              <a:t>Pennatipartite</a:t>
            </a:r>
            <a:r>
              <a:rPr lang="fr-FR" b="1" dirty="0"/>
              <a:t> : découpures dépassant  le milieu du limbe sans atteindre le rachis : P. </a:t>
            </a:r>
            <a:r>
              <a:rPr lang="fr-FR" b="1" dirty="0" err="1"/>
              <a:t>setiferum</a:t>
            </a:r>
            <a:endParaRPr lang="fr-FR" b="1" dirty="0"/>
          </a:p>
          <a:p>
            <a:r>
              <a:rPr lang="fr-FR" b="1" dirty="0"/>
              <a:t>Remarque : chez P. </a:t>
            </a:r>
            <a:r>
              <a:rPr lang="fr-FR" b="1" dirty="0" err="1"/>
              <a:t>setiferum</a:t>
            </a:r>
            <a:r>
              <a:rPr lang="fr-FR" b="1" dirty="0"/>
              <a:t>, les divisions des feuilles se terminent par une longue soie</a:t>
            </a:r>
          </a:p>
          <a:p>
            <a:r>
              <a:rPr lang="fr-FR" b="1" dirty="0"/>
              <a:t>Poils étalés = formant un angle droit avec la tige</a:t>
            </a:r>
          </a:p>
          <a:p>
            <a:r>
              <a:rPr lang="fr-FR" b="1" dirty="0" err="1"/>
              <a:t>Apprimés</a:t>
            </a:r>
            <a:r>
              <a:rPr lang="fr-FR" b="1" dirty="0"/>
              <a:t> = couchés à la surface de la tige sans y adhérer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24DE-DF09-C04E-8582-43327EAE481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5710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1FDED7-5E76-EA4A-A51D-F639FA5889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A92D70F-84D5-AA48-8E8B-714050F58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11A93A-C55A-C147-8CE1-F91C20E49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D048A-A8C0-3E43-AE93-6683599182BA}" type="datetimeFigureOut">
              <a:rPr lang="fr-FR" smtClean="0"/>
              <a:t>24/03/2022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D3F988-7179-3240-BB03-D5D59A34A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AEFAA0-B798-AE47-948B-5A673363C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64C3-5BAB-A94F-80B9-FDA291FF36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6339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F556FE-D15C-9242-891A-836D338B0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938194D-05AA-7841-8BFF-76338A55A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000688-7805-3144-9B22-529BF3AC0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D048A-A8C0-3E43-AE93-6683599182BA}" type="datetimeFigureOut">
              <a:rPr lang="fr-FR" smtClean="0"/>
              <a:t>24/03/2022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239FDA-D2B6-FB47-BB4B-3849ABA1D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AD9881-47D9-904F-A981-DF9C65FF9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64C3-5BAB-A94F-80B9-FDA291FF36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8834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B7DDBA3-21C6-B647-ABE3-ECC0011F9D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2BD3CD6-C219-EB48-9002-ED01DD180D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5095EE-E08D-9049-8528-D15B68C61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D048A-A8C0-3E43-AE93-6683599182BA}" type="datetimeFigureOut">
              <a:rPr lang="fr-FR" smtClean="0"/>
              <a:t>24/03/2022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EB92134-68D5-0347-98C1-0C0D2493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559EDF-A07D-BE4B-B0DD-02A4F4047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64C3-5BAB-A94F-80B9-FDA291FF36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7964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C4D66E-1CEE-DD48-9BAC-A269A35D9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3B7A95-F379-B648-866D-9C2D000481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63675D-817D-7E47-8022-DCC461985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D048A-A8C0-3E43-AE93-6683599182BA}" type="datetimeFigureOut">
              <a:rPr lang="fr-FR" smtClean="0"/>
              <a:t>24/03/2022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C072D5-A018-9346-8557-256898F20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178631-C1E3-E344-8297-AF271BDF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64C3-5BAB-A94F-80B9-FDA291FF36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1261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A16BF3-D7AF-974A-B230-31A84B19F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88CEAE-9209-F74C-B670-DD9CF47DA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A45BB6B-080F-2B4E-8EAD-E03092793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D048A-A8C0-3E43-AE93-6683599182BA}" type="datetimeFigureOut">
              <a:rPr lang="fr-FR" smtClean="0"/>
              <a:t>24/03/2022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CA628C-589F-3F46-8CBB-1D384C666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E1FE69-8283-DD4E-9E5C-6ED435825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64C3-5BAB-A94F-80B9-FDA291FF36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2104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902A69-D64A-334B-9E9B-CA8FDC0E9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4F0E55-14DA-FB44-ABCA-22395FDDBB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30D7AD-14A7-B742-9DA2-9BF68B7DF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3768D6D-D725-0542-9450-8D748DB67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D048A-A8C0-3E43-AE93-6683599182BA}" type="datetimeFigureOut">
              <a:rPr lang="fr-FR" smtClean="0"/>
              <a:t>24/03/2022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3293BB2-D46F-334D-B9AD-D7554B6C3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6906828-E898-9E46-8C37-1E6A9F67A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64C3-5BAB-A94F-80B9-FDA291FF36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2655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97EEA8-606E-9040-9025-2B3B5F850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212B6D1-61A3-5744-9DBB-EC32DB265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E693232-F448-7342-8430-2EF2634F13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D3B04F0-C4C7-5C42-8848-0B1AFB1494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84ABF2E-6EFE-2547-A8EE-425FEA811A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1D215B0-220D-9743-A599-88DE96B9A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D048A-A8C0-3E43-AE93-6683599182BA}" type="datetimeFigureOut">
              <a:rPr lang="fr-FR" smtClean="0"/>
              <a:t>24/03/2022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209A15E-299D-5140-AE3C-B7A8685BB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3171FEA-6E4F-0348-AB83-82FD38541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64C3-5BAB-A94F-80B9-FDA291FF36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1970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C016CA-B948-C744-B714-0908BFFC0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B386F26-2D96-5F43-B580-879EC3B18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D048A-A8C0-3E43-AE93-6683599182BA}" type="datetimeFigureOut">
              <a:rPr lang="fr-FR" smtClean="0"/>
              <a:t>24/03/2022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24A5BF9-3D3B-AD47-9045-212B41A8C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505CBE3-4CFA-4C4F-975F-385A0784F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64C3-5BAB-A94F-80B9-FDA291FF36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1736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E0FDAF2-745C-1241-81F9-80DF47E18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D048A-A8C0-3E43-AE93-6683599182BA}" type="datetimeFigureOut">
              <a:rPr lang="fr-FR" smtClean="0"/>
              <a:t>24/03/2022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CBE8777-195D-2E42-8624-2D7B73BA0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4CCE65D-0528-6347-A07E-0AFE386CB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64C3-5BAB-A94F-80B9-FDA291FF36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4363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59F337-3C41-D144-8932-EB884A5FB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2799FD-BF9B-E74B-A5B1-922FF84AF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D8340A0-73D8-4C49-BDDC-DB6857867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A704007-7612-7842-89D8-6D36C6DED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D048A-A8C0-3E43-AE93-6683599182BA}" type="datetimeFigureOut">
              <a:rPr lang="fr-FR" smtClean="0"/>
              <a:t>24/03/2022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9205987-DE28-DE4C-828B-A262090E3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7FF676-D8FD-9449-8D94-D42AEF674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64C3-5BAB-A94F-80B9-FDA291FF36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8270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B6E630-4A8C-334F-8B7B-3C0456B31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468C8FB-6347-CD40-83AF-20DAFD16C7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E38D22F-9F2B-8342-B6A6-594F83BCE1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B0706A-9DB8-804D-9BB0-53FC9BAA0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D048A-A8C0-3E43-AE93-6683599182BA}" type="datetimeFigureOut">
              <a:rPr lang="fr-FR" smtClean="0"/>
              <a:t>24/03/2022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993E38A-099F-344A-98FB-833838D7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D2342E3-7D25-4B44-8E37-159F77E1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64C3-5BAB-A94F-80B9-FDA291FF36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872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D865868-0876-8548-A088-BD51D9920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450D276-D3A3-7840-A846-7FAB574C8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72FDEC-C3D7-3041-A63F-19BE1C074A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D048A-A8C0-3E43-AE93-6683599182BA}" type="datetimeFigureOut">
              <a:rPr lang="fr-FR" smtClean="0"/>
              <a:t>24/03/2022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456D4B-489A-AC44-850C-CE3558AFEB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6F6C51-F522-ED4B-847B-53779B50B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664C3-5BAB-A94F-80B9-FDA291FF36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714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53.jpg"/><Relationship Id="rId4" Type="http://schemas.openxmlformats.org/officeDocument/2006/relationships/image" Target="../media/image52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gif"/><Relationship Id="rId3" Type="http://schemas.openxmlformats.org/officeDocument/2006/relationships/image" Target="../media/image148.gif"/><Relationship Id="rId7" Type="http://schemas.openxmlformats.org/officeDocument/2006/relationships/image" Target="../media/image152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gif"/><Relationship Id="rId5" Type="http://schemas.openxmlformats.org/officeDocument/2006/relationships/image" Target="../media/image150.gif"/><Relationship Id="rId10" Type="http://schemas.openxmlformats.org/officeDocument/2006/relationships/image" Target="../media/image155.gif"/><Relationship Id="rId4" Type="http://schemas.openxmlformats.org/officeDocument/2006/relationships/image" Target="../media/image149.gif"/><Relationship Id="rId9" Type="http://schemas.openxmlformats.org/officeDocument/2006/relationships/image" Target="../media/image15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244F8E-C9C0-8245-AF0E-E1C60C915D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3741A2A-5FF0-0649-8CBF-A90969B71A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C42F117-5767-F14C-8E18-EF722719B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7145" y="76528"/>
            <a:ext cx="12486289" cy="932309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5B60B29-13E0-7447-8855-6BB576038F0A}"/>
              </a:ext>
            </a:extLst>
          </p:cNvPr>
          <p:cNvSpPr txBox="1"/>
          <p:nvPr/>
        </p:nvSpPr>
        <p:spPr>
          <a:xfrm>
            <a:off x="1828800" y="1122363"/>
            <a:ext cx="7367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La nouvelle famille </a:t>
            </a:r>
            <a:r>
              <a:rPr lang="fr-FR" sz="3200" i="1" dirty="0"/>
              <a:t>des </a:t>
            </a:r>
            <a:r>
              <a:rPr lang="fr-FR" sz="3200" i="1" dirty="0" err="1"/>
              <a:t>Papaveraceae</a:t>
            </a:r>
            <a:endParaRPr lang="fr-FR" sz="3200" i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D96A8C2-94A1-2C42-A447-466501E2BC70}"/>
              </a:ext>
            </a:extLst>
          </p:cNvPr>
          <p:cNvSpPr txBox="1"/>
          <p:nvPr/>
        </p:nvSpPr>
        <p:spPr>
          <a:xfrm>
            <a:off x="2165131" y="5735637"/>
            <a:ext cx="264860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/>
              <a:t>Montage : Liliane Roubaudi</a:t>
            </a:r>
          </a:p>
          <a:p>
            <a:r>
              <a:rPr lang="fr-FR" sz="1400" dirty="0"/>
              <a:t>Photos : Didier Roubaudi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60A998C-BEED-B042-83B5-E839EEE38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8500" y="22906"/>
            <a:ext cx="2159000" cy="215900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AC8FCE01-D9F4-C943-AF09-D6B1D36155EC}"/>
              </a:ext>
            </a:extLst>
          </p:cNvPr>
          <p:cNvSpPr/>
          <p:nvPr/>
        </p:nvSpPr>
        <p:spPr>
          <a:xfrm>
            <a:off x="8624711" y="5017583"/>
            <a:ext cx="2389011" cy="17638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Atelier du 24 Mars 2022</a:t>
            </a:r>
          </a:p>
        </p:txBody>
      </p:sp>
    </p:spTree>
    <p:extLst>
      <p:ext uri="{BB962C8B-B14F-4D97-AF65-F5344CB8AC3E}">
        <p14:creationId xmlns:p14="http://schemas.microsoft.com/office/powerpoint/2010/main" val="428609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84853D-2FEF-D64B-A6B8-43ADB68AA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b="1" dirty="0"/>
              <a:t>Genre </a:t>
            </a:r>
            <a:r>
              <a:rPr lang="fr-FR" sz="2000" b="1" i="1" dirty="0"/>
              <a:t>Papaver </a:t>
            </a:r>
            <a:r>
              <a:rPr lang="fr-FR" sz="2000" b="1" dirty="0"/>
              <a:t>:</a:t>
            </a:r>
            <a:br>
              <a:rPr lang="fr-FR" sz="2000" b="1" dirty="0"/>
            </a:br>
            <a:r>
              <a:rPr lang="fr-FR" sz="2000" b="1" dirty="0">
                <a:solidFill>
                  <a:srgbClr val="0070C0"/>
                </a:solidFill>
              </a:rPr>
              <a:t>2 – l’appareil végétatif :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285E9E0-9EEB-1A46-A520-730CC96836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251744"/>
            <a:ext cx="1866900" cy="336550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0840987-23B5-9A46-8F14-7C4EB74954FC}"/>
              </a:ext>
            </a:extLst>
          </p:cNvPr>
          <p:cNvSpPr txBox="1"/>
          <p:nvPr/>
        </p:nvSpPr>
        <p:spPr>
          <a:xfrm>
            <a:off x="0" y="4568635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dentées qui peuvent être 2 à 3  fois </a:t>
            </a:r>
            <a:r>
              <a:rPr lang="fr-FR" dirty="0" err="1"/>
              <a:t>pennatiséquées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42C2694-5C8E-AB48-ADE0-BB13111ACB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0093" y="1336041"/>
            <a:ext cx="3590620" cy="24021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CC1C739-57B8-C445-997B-B22589F8C2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0713" y="2045964"/>
            <a:ext cx="3084374" cy="206344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19C3595-E845-3C43-8004-083D21C2C6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7593" y="0"/>
            <a:ext cx="2527300" cy="631825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C594C3B-793B-444D-B92D-8F9CE6ACD8BE}"/>
              </a:ext>
            </a:extLst>
          </p:cNvPr>
          <p:cNvSpPr txBox="1"/>
          <p:nvPr/>
        </p:nvSpPr>
        <p:spPr>
          <a:xfrm>
            <a:off x="1663700" y="3924300"/>
            <a:ext cx="295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(P. </a:t>
            </a:r>
            <a:r>
              <a:rPr lang="fr-FR" sz="1400" i="1" dirty="0" err="1"/>
              <a:t>somniferum</a:t>
            </a:r>
            <a:r>
              <a:rPr lang="fr-FR" dirty="0"/>
              <a:t>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06C292F-6D4E-E144-B5CD-747FF681893E}"/>
              </a:ext>
            </a:extLst>
          </p:cNvPr>
          <p:cNvSpPr txBox="1"/>
          <p:nvPr/>
        </p:nvSpPr>
        <p:spPr>
          <a:xfrm>
            <a:off x="5914500" y="1508574"/>
            <a:ext cx="233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(P. </a:t>
            </a:r>
            <a:r>
              <a:rPr lang="fr-FR" sz="1400" i="1" dirty="0" err="1"/>
              <a:t>setiferum</a:t>
            </a:r>
            <a:r>
              <a:rPr lang="fr-FR" sz="1400" dirty="0"/>
              <a:t>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7DF0937-DDF6-794F-A8F1-5F211C4940F2}"/>
              </a:ext>
            </a:extLst>
          </p:cNvPr>
          <p:cNvSpPr txBox="1"/>
          <p:nvPr/>
        </p:nvSpPr>
        <p:spPr>
          <a:xfrm>
            <a:off x="8625087" y="6469698"/>
            <a:ext cx="2596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(P. </a:t>
            </a:r>
            <a:r>
              <a:rPr lang="fr-FR" sz="1400" i="1" dirty="0" err="1"/>
              <a:t>argemone</a:t>
            </a:r>
            <a:r>
              <a:rPr lang="fr-FR" dirty="0"/>
              <a:t>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88CC2DC-5A4B-DE47-AD28-9AEF5A684CC0}"/>
              </a:ext>
            </a:extLst>
          </p:cNvPr>
          <p:cNvSpPr txBox="1"/>
          <p:nvPr/>
        </p:nvSpPr>
        <p:spPr>
          <a:xfrm>
            <a:off x="2463158" y="5030578"/>
            <a:ext cx="2527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Tige bordée de poils étalés (P</a:t>
            </a:r>
            <a:r>
              <a:rPr lang="fr-FR" i="1" dirty="0"/>
              <a:t>. </a:t>
            </a:r>
            <a:r>
              <a:rPr lang="fr-FR" i="1" dirty="0" err="1"/>
              <a:t>rhoeas</a:t>
            </a:r>
            <a:r>
              <a:rPr lang="fr-FR" dirty="0"/>
              <a:t>)ou </a:t>
            </a:r>
            <a:r>
              <a:rPr lang="fr-FR" dirty="0" err="1"/>
              <a:t>aprimés</a:t>
            </a:r>
            <a:r>
              <a:rPr lang="fr-FR" dirty="0"/>
              <a:t> (</a:t>
            </a:r>
            <a:r>
              <a:rPr lang="fr-FR" i="1" dirty="0"/>
              <a:t>P. </a:t>
            </a:r>
            <a:r>
              <a:rPr lang="fr-FR" i="1" dirty="0" err="1"/>
              <a:t>dubium</a:t>
            </a:r>
            <a:r>
              <a:rPr lang="fr-FR" dirty="0"/>
              <a:t>)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3F11DB9-88C6-2249-9A86-C13900A8F48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069739"/>
            <a:ext cx="1340384" cy="1936854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D6558FDC-46C5-1D4A-B199-DBCE1B2F63A0}"/>
              </a:ext>
            </a:extLst>
          </p:cNvPr>
          <p:cNvCxnSpPr>
            <a:stCxn id="14" idx="1"/>
          </p:cNvCxnSpPr>
          <p:nvPr/>
        </p:nvCxnSpPr>
        <p:spPr>
          <a:xfrm flipH="1">
            <a:off x="2178584" y="5492243"/>
            <a:ext cx="284574" cy="297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307CA9C4-8995-5346-A00E-D57DDB4E255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3582" y="4004309"/>
            <a:ext cx="2393951" cy="3035300"/>
          </a:xfrm>
          <a:prstGeom prst="rect">
            <a:avLst/>
          </a:prstGeom>
        </p:spPr>
      </p:pic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4FBB3B54-4233-4B4D-8FC7-4809E67287B3}"/>
              </a:ext>
            </a:extLst>
          </p:cNvPr>
          <p:cNvCxnSpPr>
            <a:cxnSpLocks/>
          </p:cNvCxnSpPr>
          <p:nvPr/>
        </p:nvCxnSpPr>
        <p:spPr>
          <a:xfrm flipV="1">
            <a:off x="4685727" y="5801612"/>
            <a:ext cx="1473319" cy="4038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87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8C2816-36F7-9345-B902-8D693D78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88308" y="79930"/>
            <a:ext cx="10515600" cy="1325563"/>
          </a:xfrm>
        </p:spPr>
        <p:txBody>
          <a:bodyPr>
            <a:normAutofit/>
          </a:bodyPr>
          <a:lstStyle/>
          <a:p>
            <a:endParaRPr lang="fr-FR" sz="2000" b="1" dirty="0">
              <a:solidFill>
                <a:srgbClr val="0070C0"/>
              </a:solidFill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F63F79E-7698-C64E-9495-10AD2BEC7F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4891"/>
            <a:ext cx="3626437" cy="3389772"/>
          </a:xfr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926B9DE7-4CD8-2C4F-9246-9366E8D102AD}"/>
              </a:ext>
            </a:extLst>
          </p:cNvPr>
          <p:cNvSpPr txBox="1">
            <a:spLocks/>
          </p:cNvSpPr>
          <p:nvPr/>
        </p:nvSpPr>
        <p:spPr>
          <a:xfrm>
            <a:off x="838199" y="-1174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b="1" i="1" dirty="0">
                <a:solidFill>
                  <a:srgbClr val="0070C0"/>
                </a:solidFill>
              </a:rPr>
              <a:t>Papaver</a:t>
            </a:r>
            <a:r>
              <a:rPr lang="fr-FR" sz="2000" b="1" dirty="0">
                <a:solidFill>
                  <a:srgbClr val="0070C0"/>
                </a:solidFill>
              </a:rPr>
              <a:t> : 5 - la fleur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45F34E4-96EE-B64A-A813-18F0D68167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5994" y="1553427"/>
            <a:ext cx="3506960" cy="300335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6DE3997-5C2A-9544-8FBE-673EB39DB577}"/>
              </a:ext>
            </a:extLst>
          </p:cNvPr>
          <p:cNvSpPr txBox="1"/>
          <p:nvPr/>
        </p:nvSpPr>
        <p:spPr>
          <a:xfrm>
            <a:off x="-12700" y="4284663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 C’est une fleur hermaphrodite, actinomorphe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6D3A062-9AB7-8545-B3D3-5B60ECF2BBF1}"/>
              </a:ext>
            </a:extLst>
          </p:cNvPr>
          <p:cNvSpPr txBox="1"/>
          <p:nvPr/>
        </p:nvSpPr>
        <p:spPr>
          <a:xfrm>
            <a:off x="-12700" y="4778097"/>
            <a:ext cx="610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  Calice à 2 sépales caducs enveloppant le bouton floral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58B1835-B800-9C4A-8705-17CA18896E0E}"/>
              </a:ext>
            </a:extLst>
          </p:cNvPr>
          <p:cNvSpPr txBox="1"/>
          <p:nvPr/>
        </p:nvSpPr>
        <p:spPr>
          <a:xfrm>
            <a:off x="-12700" y="5359400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 Corolle à 4 pétales chiffonnés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0D59E3B-5AFC-4C4A-B2F0-FA86D285043C}"/>
              </a:ext>
            </a:extLst>
          </p:cNvPr>
          <p:cNvSpPr txBox="1"/>
          <p:nvPr/>
        </p:nvSpPr>
        <p:spPr>
          <a:xfrm>
            <a:off x="-12700" y="5728732"/>
            <a:ext cx="591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 Etamines en nombre variable mais nombreuses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FAF04BB-2E99-8D41-90A6-1CFD7DF5BE0E}"/>
              </a:ext>
            </a:extLst>
          </p:cNvPr>
          <p:cNvSpPr txBox="1"/>
          <p:nvPr/>
        </p:nvSpPr>
        <p:spPr>
          <a:xfrm>
            <a:off x="7264400" y="520700"/>
            <a:ext cx="424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Formule florale : </a:t>
            </a:r>
          </a:p>
          <a:p>
            <a:endParaRPr lang="fr-FR" sz="2400" b="1" dirty="0"/>
          </a:p>
          <a:p>
            <a:r>
              <a:rPr lang="fr-FR" sz="2400" b="1" dirty="0"/>
              <a:t>2</a:t>
            </a:r>
            <a:r>
              <a:rPr lang="fr-FR" sz="2400" b="1" i="1" dirty="0"/>
              <a:t>S</a:t>
            </a:r>
            <a:r>
              <a:rPr lang="fr-FR" sz="2400" b="1" dirty="0"/>
              <a:t> + ( 2+2 ) </a:t>
            </a:r>
            <a:r>
              <a:rPr lang="fr-FR" sz="2400" b="1" i="1" dirty="0"/>
              <a:t>P</a:t>
            </a:r>
            <a:r>
              <a:rPr lang="fr-FR" sz="2400" b="1" dirty="0"/>
              <a:t> +( n +n ) </a:t>
            </a:r>
            <a:r>
              <a:rPr lang="fr-FR" sz="2400" b="1" i="1" dirty="0"/>
              <a:t>E</a:t>
            </a:r>
            <a:r>
              <a:rPr lang="fr-FR" sz="2400" b="1" dirty="0"/>
              <a:t>  + </a:t>
            </a:r>
            <a:r>
              <a:rPr lang="fr-FR" sz="2400" b="1" dirty="0" err="1"/>
              <a:t>n</a:t>
            </a:r>
            <a:r>
              <a:rPr lang="fr-FR" sz="2400" b="1" i="1" dirty="0" err="1"/>
              <a:t>C</a:t>
            </a:r>
            <a:endParaRPr lang="fr-FR" sz="2400" b="1" i="1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CF1F47A-AEBC-9C4F-BBB8-2C8F841536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6437" y="0"/>
            <a:ext cx="3024656" cy="3949698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E982A58B-DCF1-B042-A4C3-B2A17DA7DEC0}"/>
              </a:ext>
            </a:extLst>
          </p:cNvPr>
          <p:cNvGrpSpPr/>
          <p:nvPr/>
        </p:nvGrpSpPr>
        <p:grpSpPr>
          <a:xfrm>
            <a:off x="-12701" y="3950138"/>
            <a:ext cx="9761125" cy="2907862"/>
            <a:chOff x="-12701" y="3950138"/>
            <a:chExt cx="9761125" cy="2907862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C795E8CB-9A8C-754D-93C9-2DCE5F492A3B}"/>
                </a:ext>
              </a:extLst>
            </p:cNvPr>
            <p:cNvSpPr txBox="1"/>
            <p:nvPr/>
          </p:nvSpPr>
          <p:spPr>
            <a:xfrm>
              <a:off x="-12701" y="6295469"/>
              <a:ext cx="6862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- Ovaire supère,  uniloculaire  à carpelles soudés en nombre variable</a:t>
              </a: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93D7E0A-CF2B-B640-979F-10A5470BB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51093" y="3950138"/>
              <a:ext cx="3097331" cy="29078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632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42F031-647F-A94D-B7C6-9D8D035D4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6100" y="365125"/>
            <a:ext cx="3187700" cy="1325563"/>
          </a:xfrm>
        </p:spPr>
        <p:txBody>
          <a:bodyPr>
            <a:normAutofit/>
          </a:bodyPr>
          <a:lstStyle/>
          <a:p>
            <a:r>
              <a:rPr lang="fr-FR" sz="1800" b="1" dirty="0"/>
              <a:t>La corolle peut être de différentes couleurs :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989AD78-19D8-1E46-AC6E-466A7D28D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683921" cy="2464543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D62C51F-83A5-654D-A650-E3761A8C41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7729" y="622300"/>
            <a:ext cx="3683921" cy="26797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67458A8-5C6C-9545-82D2-5B6D632C7E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9379" y="2573337"/>
            <a:ext cx="2432621" cy="357291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0D74619-057F-9543-8C25-336F443642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2312988"/>
            <a:ext cx="3904654" cy="28067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4165163-6B5B-6C42-AD0A-D50908E5D9D7}"/>
              </a:ext>
            </a:extLst>
          </p:cNvPr>
          <p:cNvSpPr txBox="1"/>
          <p:nvPr/>
        </p:nvSpPr>
        <p:spPr>
          <a:xfrm>
            <a:off x="6337300" y="5283200"/>
            <a:ext cx="261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(P. </a:t>
            </a:r>
            <a:r>
              <a:rPr lang="fr-FR" sz="1400" i="1" dirty="0" err="1"/>
              <a:t>kedneri</a:t>
            </a:r>
            <a:r>
              <a:rPr lang="fr-FR" dirty="0"/>
              <a:t>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4563596-8EFA-BF49-8B22-740B0FC9867A}"/>
              </a:ext>
            </a:extLst>
          </p:cNvPr>
          <p:cNvSpPr txBox="1"/>
          <p:nvPr/>
        </p:nvSpPr>
        <p:spPr>
          <a:xfrm>
            <a:off x="393700" y="2679700"/>
            <a:ext cx="210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(P. </a:t>
            </a:r>
            <a:r>
              <a:rPr lang="fr-FR" sz="1400" i="1" dirty="0" err="1"/>
              <a:t>Rhoeas</a:t>
            </a:r>
            <a:r>
              <a:rPr lang="fr-FR" dirty="0"/>
              <a:t>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4D4B0F0-E6BC-9747-B376-098DA23D6792}"/>
              </a:ext>
            </a:extLst>
          </p:cNvPr>
          <p:cNvSpPr txBox="1"/>
          <p:nvPr/>
        </p:nvSpPr>
        <p:spPr>
          <a:xfrm>
            <a:off x="3573836" y="3429000"/>
            <a:ext cx="200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(P. </a:t>
            </a:r>
            <a:r>
              <a:rPr lang="fr-FR" sz="1400" i="1" dirty="0" err="1"/>
              <a:t>setigerum</a:t>
            </a:r>
            <a:r>
              <a:rPr lang="fr-FR" sz="1400" i="1" dirty="0"/>
              <a:t>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BB694C9-3182-1649-9B16-EC04780531BF}"/>
              </a:ext>
            </a:extLst>
          </p:cNvPr>
          <p:cNvSpPr txBox="1"/>
          <p:nvPr/>
        </p:nvSpPr>
        <p:spPr>
          <a:xfrm>
            <a:off x="10000654" y="6311900"/>
            <a:ext cx="16325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(P. </a:t>
            </a:r>
            <a:r>
              <a:rPr lang="fr-FR" sz="1400" i="1" dirty="0" err="1"/>
              <a:t>burseri</a:t>
            </a:r>
            <a:r>
              <a:rPr lang="fr-FR" sz="1400" i="1" dirty="0"/>
              <a:t>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EE59BD1-022E-C242-A3F6-3A042A180005}"/>
              </a:ext>
            </a:extLst>
          </p:cNvPr>
          <p:cNvSpPr txBox="1"/>
          <p:nvPr/>
        </p:nvSpPr>
        <p:spPr>
          <a:xfrm>
            <a:off x="393700" y="3302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rouge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3D92C2D-BC06-5547-A6C6-1E79EF16CEF6}"/>
              </a:ext>
            </a:extLst>
          </p:cNvPr>
          <p:cNvSpPr txBox="1"/>
          <p:nvPr/>
        </p:nvSpPr>
        <p:spPr>
          <a:xfrm>
            <a:off x="3467100" y="3736777"/>
            <a:ext cx="250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Rose à macule pourpre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9624F91-E04D-0B40-ADD7-2C5535185792}"/>
              </a:ext>
            </a:extLst>
          </p:cNvPr>
          <p:cNvSpPr txBox="1"/>
          <p:nvPr/>
        </p:nvSpPr>
        <p:spPr>
          <a:xfrm>
            <a:off x="6721650" y="5549900"/>
            <a:ext cx="19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jaune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EF2C194-8B04-0645-BA7F-8068D8B6E012}"/>
              </a:ext>
            </a:extLst>
          </p:cNvPr>
          <p:cNvSpPr txBox="1"/>
          <p:nvPr/>
        </p:nvSpPr>
        <p:spPr>
          <a:xfrm>
            <a:off x="9759379" y="6492875"/>
            <a:ext cx="159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blanche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7FDDFD40-EDC3-2A49-AD35-4E026C1B130F}"/>
              </a:ext>
            </a:extLst>
          </p:cNvPr>
          <p:cNvSpPr/>
          <p:nvPr/>
        </p:nvSpPr>
        <p:spPr>
          <a:xfrm>
            <a:off x="1708879" y="4392118"/>
            <a:ext cx="2788170" cy="1260414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rgbClr val="0070C0"/>
                </a:solidFill>
              </a:rPr>
              <a:t>fleur actinomorphe</a:t>
            </a:r>
          </a:p>
        </p:txBody>
      </p:sp>
    </p:spTree>
    <p:extLst>
      <p:ext uri="{BB962C8B-B14F-4D97-AF65-F5344CB8AC3E}">
        <p14:creationId xmlns:p14="http://schemas.microsoft.com/office/powerpoint/2010/main" val="403761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945461-A574-F348-A71E-5CD9B1AF9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190" y="365125"/>
            <a:ext cx="2567609" cy="1325563"/>
          </a:xfrm>
        </p:spPr>
        <p:txBody>
          <a:bodyPr>
            <a:normAutofit/>
          </a:bodyPr>
          <a:lstStyle/>
          <a:p>
            <a:r>
              <a:rPr lang="fr-FR" sz="2000" b="1" dirty="0"/>
              <a:t>C’est une capsule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8F8ECA3-219D-1845-86AF-AC0D25AB0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448" y="19861"/>
            <a:ext cx="3851826" cy="7172102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DEFD65-79D5-1A4B-BB89-D04F370C256B}"/>
              </a:ext>
            </a:extLst>
          </p:cNvPr>
          <p:cNvSpPr/>
          <p:nvPr/>
        </p:nvSpPr>
        <p:spPr>
          <a:xfrm>
            <a:off x="0" y="1459178"/>
            <a:ext cx="40551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Les styles, libres à l’origine, se soudent pour former un plateau stigmatique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E7BBA6E-8A48-504B-8C8F-939396CA95BD}"/>
              </a:ext>
            </a:extLst>
          </p:cNvPr>
          <p:cNvSpPr txBox="1"/>
          <p:nvPr/>
        </p:nvSpPr>
        <p:spPr>
          <a:xfrm>
            <a:off x="99391" y="546100"/>
            <a:ext cx="3405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70C0"/>
                </a:solidFill>
              </a:rPr>
              <a:t>4 – Papaver : le fruit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3B45C7A-DAC2-B041-A10A-C2DADE8C0ABC}"/>
              </a:ext>
            </a:extLst>
          </p:cNvPr>
          <p:cNvSpPr txBox="1"/>
          <p:nvPr/>
        </p:nvSpPr>
        <p:spPr>
          <a:xfrm>
            <a:off x="99391" y="2400300"/>
            <a:ext cx="3685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fentes qui devraient limiter les valves ne se forment qu’en haut du fruit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FB4D94D-0D9D-674A-8BC5-A54A12EBF47D}"/>
              </a:ext>
            </a:extLst>
          </p:cNvPr>
          <p:cNvSpPr txBox="1"/>
          <p:nvPr/>
        </p:nvSpPr>
        <p:spPr>
          <a:xfrm>
            <a:off x="99391" y="3822700"/>
            <a:ext cx="3685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Il y a formation de pores qui permettent le libération des graines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701BBB-2D30-8D48-B73E-E7B8F2509C3C}"/>
              </a:ext>
            </a:extLst>
          </p:cNvPr>
          <p:cNvSpPr/>
          <p:nvPr/>
        </p:nvSpPr>
        <p:spPr>
          <a:xfrm>
            <a:off x="8244922" y="2228671"/>
            <a:ext cx="31088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 Les carpelles typiquement ouverts et les placentas se réduisent à des lames portant les graines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6B73330-DE6C-8045-9962-7B366B172E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3600" y="3429000"/>
            <a:ext cx="2438400" cy="3397465"/>
          </a:xfrm>
          <a:prstGeom prst="rect">
            <a:avLst/>
          </a:prstGeom>
        </p:spPr>
      </p:pic>
      <p:sp>
        <p:nvSpPr>
          <p:cNvPr id="8" name="Flèche vers la droite 7">
            <a:extLst>
              <a:ext uri="{FF2B5EF4-FFF2-40B4-BE49-F238E27FC236}">
                <a16:creationId xmlns:a16="http://schemas.microsoft.com/office/drawing/2014/main" id="{8D0C760F-413E-114B-96A5-5E695A69E200}"/>
              </a:ext>
            </a:extLst>
          </p:cNvPr>
          <p:cNvSpPr/>
          <p:nvPr/>
        </p:nvSpPr>
        <p:spPr>
          <a:xfrm>
            <a:off x="7566990" y="3589361"/>
            <a:ext cx="2586944" cy="2903514"/>
          </a:xfrm>
          <a:prstGeom prst="rightArrow">
            <a:avLst>
              <a:gd name="adj1" fmla="val 50000"/>
              <a:gd name="adj2" fmla="val 58715"/>
            </a:avLst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Graines nombreuses, d’abord blanches puis noires à maturité </a:t>
            </a:r>
          </a:p>
        </p:txBody>
      </p:sp>
    </p:spTree>
    <p:extLst>
      <p:ext uri="{BB962C8B-B14F-4D97-AF65-F5344CB8AC3E}">
        <p14:creationId xmlns:p14="http://schemas.microsoft.com/office/powerpoint/2010/main" val="99403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66736B-4335-274F-8E41-140676097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BB590BF-5CB9-A348-98CB-AC34231164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662672" cy="4608576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211C311-DBEA-D343-A7B7-48E6DE686D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1" y="0"/>
            <a:ext cx="3895344" cy="5819645"/>
          </a:xfrm>
          <a:prstGeom prst="rect">
            <a:avLst/>
          </a:prstGeom>
        </p:spPr>
      </p:pic>
      <p:sp>
        <p:nvSpPr>
          <p:cNvPr id="8" name="Rectangle avec flèche vers le haut 7">
            <a:extLst>
              <a:ext uri="{FF2B5EF4-FFF2-40B4-BE49-F238E27FC236}">
                <a16:creationId xmlns:a16="http://schemas.microsoft.com/office/drawing/2014/main" id="{E0F21EAA-8313-7242-88D7-4E33927F5B2B}"/>
              </a:ext>
            </a:extLst>
          </p:cNvPr>
          <p:cNvSpPr/>
          <p:nvPr/>
        </p:nvSpPr>
        <p:spPr>
          <a:xfrm>
            <a:off x="202936" y="5710873"/>
            <a:ext cx="4919472" cy="768096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Capsule </a:t>
            </a:r>
            <a:r>
              <a:rPr lang="fr-FR" sz="2000" b="1" dirty="0" err="1">
                <a:solidFill>
                  <a:schemeClr val="bg1"/>
                </a:solidFill>
              </a:rPr>
              <a:t>poricide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320AAAF-AC11-F84F-A8E0-F94758FFBD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6982" y="26480"/>
            <a:ext cx="3472434" cy="516731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E1F0227-9659-D540-B717-A778171977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163"/>
          <a:stretch/>
        </p:blipFill>
        <p:spPr>
          <a:xfrm>
            <a:off x="5806958" y="26480"/>
            <a:ext cx="2550658" cy="4480235"/>
          </a:xfrm>
          <a:prstGeom prst="rect">
            <a:avLst/>
          </a:prstGeom>
        </p:spPr>
      </p:pic>
      <p:sp>
        <p:nvSpPr>
          <p:cNvPr id="14" name="Rectangle avec flèche vers le haut 13">
            <a:extLst>
              <a:ext uri="{FF2B5EF4-FFF2-40B4-BE49-F238E27FC236}">
                <a16:creationId xmlns:a16="http://schemas.microsoft.com/office/drawing/2014/main" id="{8265A91A-6E7C-E045-AFE3-57035B21F3A7}"/>
              </a:ext>
            </a:extLst>
          </p:cNvPr>
          <p:cNvSpPr/>
          <p:nvPr/>
        </p:nvSpPr>
        <p:spPr>
          <a:xfrm>
            <a:off x="6547104" y="5353971"/>
            <a:ext cx="5644896" cy="1036381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Capsule aveugle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09F9AC8-A033-AE46-A1F7-A2B99FDA603B}"/>
              </a:ext>
            </a:extLst>
          </p:cNvPr>
          <p:cNvSpPr txBox="1"/>
          <p:nvPr/>
        </p:nvSpPr>
        <p:spPr>
          <a:xfrm>
            <a:off x="6096000" y="4889500"/>
            <a:ext cx="2550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C’est une capsule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D231F09-74A4-A047-8B8D-60F430A0A190}"/>
              </a:ext>
            </a:extLst>
          </p:cNvPr>
          <p:cNvSpPr txBox="1"/>
          <p:nvPr/>
        </p:nvSpPr>
        <p:spPr>
          <a:xfrm>
            <a:off x="202936" y="6390352"/>
            <a:ext cx="9897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Chez le Pavot à opium, les valves ne se forment plus : la capsule, devenue indéhiscente, est dite </a:t>
            </a:r>
            <a:r>
              <a:rPr lang="fr-FR" b="1" dirty="0"/>
              <a:t>aveugle</a:t>
            </a:r>
          </a:p>
        </p:txBody>
      </p:sp>
    </p:spTree>
    <p:extLst>
      <p:ext uri="{BB962C8B-B14F-4D97-AF65-F5344CB8AC3E}">
        <p14:creationId xmlns:p14="http://schemas.microsoft.com/office/powerpoint/2010/main" val="3139528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847F62-4F58-A74D-862C-980107358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0"/>
            <a:ext cx="10515600" cy="1325563"/>
          </a:xfrm>
        </p:spPr>
        <p:txBody>
          <a:bodyPr>
            <a:normAutofit/>
          </a:bodyPr>
          <a:lstStyle/>
          <a:p>
            <a:r>
              <a:rPr lang="fr-FR" sz="2800" b="1" dirty="0"/>
              <a:t>Remarques sur </a:t>
            </a:r>
            <a:r>
              <a:rPr lang="fr-FR" sz="2800" b="1" i="1" dirty="0"/>
              <a:t>Papaver </a:t>
            </a:r>
            <a:r>
              <a:rPr lang="fr-FR" sz="2800" b="1" i="1" dirty="0" err="1"/>
              <a:t>somniferum</a:t>
            </a:r>
            <a:r>
              <a:rPr lang="fr-FR" sz="2800" b="1" i="1" dirty="0"/>
              <a:t> </a:t>
            </a:r>
            <a:r>
              <a:rPr lang="fr-FR" sz="2800" b="1" dirty="0"/>
              <a:t>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4F38EE-CF97-ED43-963E-0B952C6B4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325563"/>
            <a:ext cx="10820400" cy="3994835"/>
          </a:xfrm>
        </p:spPr>
        <p:txBody>
          <a:bodyPr/>
          <a:lstStyle/>
          <a:p>
            <a:r>
              <a:rPr lang="fr-FR" dirty="0"/>
              <a:t>- </a:t>
            </a:r>
            <a:r>
              <a:rPr lang="fr-FR" sz="1800" b="1" dirty="0"/>
              <a:t>la sous-espèce </a:t>
            </a:r>
            <a:r>
              <a:rPr lang="fr-FR" sz="1800" b="1" i="1" dirty="0" err="1"/>
              <a:t>somniferum</a:t>
            </a:r>
            <a:r>
              <a:rPr lang="fr-FR" sz="1800" b="1" dirty="0"/>
              <a:t> </a:t>
            </a:r>
            <a:r>
              <a:rPr lang="fr-FR" sz="1800" dirty="0"/>
              <a:t>: il  s’agit de lignées améliorées par la culture ; elles sont robustes, glabrescentes avec des capsules longues de 15 à 60 mm, mais aussi avec un disque stigmatique à plus de 8 rayons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5D59998-64BD-2740-A130-836FB19E4F45}"/>
              </a:ext>
            </a:extLst>
          </p:cNvPr>
          <p:cNvSpPr txBox="1"/>
          <p:nvPr/>
        </p:nvSpPr>
        <p:spPr>
          <a:xfrm>
            <a:off x="165100" y="95391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Il existe 2 sous-espèces dans cette espèce : 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383E231-0661-7D40-88C8-CB85E6B7A7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2574892"/>
            <a:ext cx="2705100" cy="1893570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3A89FAA2-9EC1-B242-B025-CE9B7C2FC2BD}"/>
              </a:ext>
            </a:extLst>
          </p:cNvPr>
          <p:cNvCxnSpPr>
            <a:cxnSpLocks/>
          </p:cNvCxnSpPr>
          <p:nvPr/>
        </p:nvCxnSpPr>
        <p:spPr>
          <a:xfrm>
            <a:off x="1778000" y="2041591"/>
            <a:ext cx="1117600" cy="11172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5AEA07BC-F1FD-3D42-8E6F-2CA8BF562F20}"/>
              </a:ext>
            </a:extLst>
          </p:cNvPr>
          <p:cNvSpPr txBox="1"/>
          <p:nvPr/>
        </p:nvSpPr>
        <p:spPr>
          <a:xfrm>
            <a:off x="533400" y="4484370"/>
            <a:ext cx="1070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   </a:t>
            </a:r>
            <a:r>
              <a:rPr lang="fr-FR" b="1" dirty="0"/>
              <a:t>La sous-espèce </a:t>
            </a:r>
            <a:r>
              <a:rPr lang="fr-FR" b="1" dirty="0" err="1"/>
              <a:t>setigerum</a:t>
            </a:r>
            <a:r>
              <a:rPr lang="fr-FR" b="1" dirty="0"/>
              <a:t> </a:t>
            </a:r>
            <a:r>
              <a:rPr lang="fr-FR" dirty="0"/>
              <a:t>: correspond à des plantes spontanées ; elles sont grêles, velues avec  des capsules longues de 8 à 20 mm, mais aussi un disque stigmatique à moins de 8 rayons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215568CB-2DE6-A446-AE4A-5E25D44E040E}"/>
              </a:ext>
            </a:extLst>
          </p:cNvPr>
          <p:cNvCxnSpPr/>
          <p:nvPr/>
        </p:nvCxnSpPr>
        <p:spPr>
          <a:xfrm flipV="1">
            <a:off x="2603500" y="3581400"/>
            <a:ext cx="2133600" cy="1016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E344EFDB-ED71-BB4D-AD99-DA9D640A1CE8}"/>
              </a:ext>
            </a:extLst>
          </p:cNvPr>
          <p:cNvSpPr txBox="1"/>
          <p:nvPr/>
        </p:nvSpPr>
        <p:spPr>
          <a:xfrm>
            <a:off x="6737350" y="2279482"/>
            <a:ext cx="347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</a:t>
            </a:r>
            <a:r>
              <a:rPr lang="fr-FR" b="1" dirty="0">
                <a:solidFill>
                  <a:srgbClr val="FF0000"/>
                </a:solidFill>
              </a:rPr>
              <a:t>’opium</a:t>
            </a:r>
            <a:r>
              <a:rPr lang="fr-FR" dirty="0">
                <a:solidFill>
                  <a:srgbClr val="FF0000"/>
                </a:solidFill>
              </a:rPr>
              <a:t> : latex des capsules immatures de P. </a:t>
            </a:r>
            <a:r>
              <a:rPr lang="fr-FR" dirty="0" err="1">
                <a:solidFill>
                  <a:srgbClr val="FF0000"/>
                </a:solidFill>
              </a:rPr>
              <a:t>subsp.</a:t>
            </a:r>
            <a:r>
              <a:rPr lang="fr-FR" i="1" dirty="0" err="1">
                <a:solidFill>
                  <a:srgbClr val="FF0000"/>
                </a:solidFill>
              </a:rPr>
              <a:t>somniferum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894928D-E755-654B-9D01-56390F56C63E}"/>
              </a:ext>
            </a:extLst>
          </p:cNvPr>
          <p:cNvSpPr txBox="1"/>
          <p:nvPr/>
        </p:nvSpPr>
        <p:spPr>
          <a:xfrm>
            <a:off x="838200" y="55880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Il contient des composés actifs : codéine et morphine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FECF310-78B0-C447-9D9C-A31CB329D49F}"/>
              </a:ext>
            </a:extLst>
          </p:cNvPr>
          <p:cNvSpPr txBox="1"/>
          <p:nvPr/>
        </p:nvSpPr>
        <p:spPr>
          <a:xfrm>
            <a:off x="5943600" y="5336306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 traitement chimique de la morphine donne </a:t>
            </a:r>
            <a:r>
              <a:rPr lang="fr-FR" b="1" dirty="0">
                <a:solidFill>
                  <a:srgbClr val="FF0000"/>
                </a:solidFill>
              </a:rPr>
              <a:t>l’héroïne</a:t>
            </a:r>
          </a:p>
        </p:txBody>
      </p:sp>
    </p:spTree>
    <p:extLst>
      <p:ext uri="{BB962C8B-B14F-4D97-AF65-F5344CB8AC3E}">
        <p14:creationId xmlns:p14="http://schemas.microsoft.com/office/powerpoint/2010/main" val="373199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647214-D590-254F-AB93-17F6C2C8D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/>
              <a:t>Reconnaitre le genre </a:t>
            </a:r>
            <a:r>
              <a:rPr lang="fr-FR" sz="3200" b="1" i="1" dirty="0"/>
              <a:t>Papaver </a:t>
            </a:r>
            <a:r>
              <a:rPr lang="fr-FR" sz="3200" b="1" dirty="0"/>
              <a:t>: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82898F5-5D47-1D45-BB7B-9D22E6B5C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240" y="0"/>
            <a:ext cx="571876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9A4C40D-E94E-684A-8EAD-2730C366B8FE}"/>
              </a:ext>
            </a:extLst>
          </p:cNvPr>
          <p:cNvSpPr txBox="1"/>
          <p:nvPr/>
        </p:nvSpPr>
        <p:spPr>
          <a:xfrm>
            <a:off x="218363" y="1690688"/>
            <a:ext cx="6050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dentées qui peuvent être 2 à 3 fois </a:t>
            </a:r>
            <a:r>
              <a:rPr lang="fr-FR" dirty="0" err="1"/>
              <a:t>pennatiséquées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5BE4F1A-64C2-C543-9053-3CB2F9D05F92}"/>
              </a:ext>
            </a:extLst>
          </p:cNvPr>
          <p:cNvSpPr txBox="1"/>
          <p:nvPr/>
        </p:nvSpPr>
        <p:spPr>
          <a:xfrm>
            <a:off x="218363" y="2552131"/>
            <a:ext cx="6482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Fleurs hermaphrodites, </a:t>
            </a:r>
            <a:r>
              <a:rPr lang="fr-FR" b="1" dirty="0"/>
              <a:t>actinomorphes</a:t>
            </a:r>
            <a:r>
              <a:rPr lang="fr-FR" dirty="0"/>
              <a:t>, à pétales chiffonnés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9165EAB-3C81-2849-99C3-B449E1497BA7}"/>
              </a:ext>
            </a:extLst>
          </p:cNvPr>
          <p:cNvSpPr txBox="1"/>
          <p:nvPr/>
        </p:nvSpPr>
        <p:spPr>
          <a:xfrm>
            <a:off x="218363" y="3575713"/>
            <a:ext cx="5473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2 sépales rapidement caducs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EDA898E-C415-CE41-8491-11365B447D9C}"/>
              </a:ext>
            </a:extLst>
          </p:cNvPr>
          <p:cNvSpPr txBox="1"/>
          <p:nvPr/>
        </p:nvSpPr>
        <p:spPr>
          <a:xfrm>
            <a:off x="218363" y="4558352"/>
            <a:ext cx="464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Ovaire supère uniloculaire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1EB0612-E782-BD46-BFBA-509BED062CE0}"/>
              </a:ext>
            </a:extLst>
          </p:cNvPr>
          <p:cNvSpPr txBox="1"/>
          <p:nvPr/>
        </p:nvSpPr>
        <p:spPr>
          <a:xfrm>
            <a:off x="218363" y="5268036"/>
            <a:ext cx="5322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Fruit =  </a:t>
            </a:r>
            <a:r>
              <a:rPr lang="fr-FR" b="1" dirty="0"/>
              <a:t>capsule </a:t>
            </a:r>
            <a:r>
              <a:rPr lang="fr-FR" b="1" dirty="0" err="1"/>
              <a:t>poricide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20723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3B5BF8-E71C-7A49-9878-482BC2C6E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92" y="365125"/>
            <a:ext cx="11224708" cy="132556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rgbClr val="FF0000"/>
                </a:solidFill>
              </a:rPr>
              <a:t> - Ancien genre : </a:t>
            </a:r>
            <a:r>
              <a:rPr lang="fr-FR" sz="3200" b="1" i="1" dirty="0" err="1">
                <a:solidFill>
                  <a:srgbClr val="FF0000"/>
                </a:solidFill>
              </a:rPr>
              <a:t>Meconopsis</a:t>
            </a:r>
            <a:br>
              <a:rPr lang="fr-FR" sz="3200" b="1" i="1" dirty="0">
                <a:solidFill>
                  <a:srgbClr val="FF0000"/>
                </a:solidFill>
              </a:rPr>
            </a:br>
            <a:r>
              <a:rPr lang="fr-FR" sz="3200" b="1" dirty="0">
                <a:solidFill>
                  <a:srgbClr val="FF0000"/>
                </a:solidFill>
              </a:rPr>
              <a:t>devenu</a:t>
            </a:r>
            <a:r>
              <a:rPr lang="fr-FR" sz="3200" b="1" i="1" dirty="0">
                <a:solidFill>
                  <a:srgbClr val="FF0000"/>
                </a:solidFill>
              </a:rPr>
              <a:t> Papaver </a:t>
            </a:r>
            <a:r>
              <a:rPr lang="fr-FR" sz="3200" b="1" i="1" dirty="0" err="1">
                <a:solidFill>
                  <a:srgbClr val="FF0000"/>
                </a:solidFill>
              </a:rPr>
              <a:t>cambricum</a:t>
            </a:r>
            <a:endParaRPr lang="fr-FR" sz="3200" b="1" i="1" dirty="0">
              <a:solidFill>
                <a:srgbClr val="FF00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675806-C52D-7246-9E00-7ED1EAB99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00" y="63500"/>
            <a:ext cx="6794500" cy="67945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403C770-7EAC-B242-8D6A-E166690A409C}"/>
              </a:ext>
            </a:extLst>
          </p:cNvPr>
          <p:cNvSpPr txBox="1"/>
          <p:nvPr/>
        </p:nvSpPr>
        <p:spPr>
          <a:xfrm>
            <a:off x="221457" y="1389063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Plante vivace à suc laiteux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08E8217-2F05-9F42-87FC-5D89E5A3A724}"/>
              </a:ext>
            </a:extLst>
          </p:cNvPr>
          <p:cNvSpPr txBox="1"/>
          <p:nvPr/>
        </p:nvSpPr>
        <p:spPr>
          <a:xfrm>
            <a:off x="221457" y="1992313"/>
            <a:ext cx="37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Tige rameuse de 30 à 80 cm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AE9E06E-EDA2-7341-A1CE-7627F51874AE}"/>
              </a:ext>
            </a:extLst>
          </p:cNvPr>
          <p:cNvSpPr txBox="1"/>
          <p:nvPr/>
        </p:nvSpPr>
        <p:spPr>
          <a:xfrm>
            <a:off x="221457" y="2505670"/>
            <a:ext cx="3529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Pousse dans les bois et les lieux ombragés des Pyrénées et du Massif Central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C858457-5DDF-4444-8F02-AD8932D2C7A4}"/>
              </a:ext>
            </a:extLst>
          </p:cNvPr>
          <p:cNvSpPr txBox="1"/>
          <p:nvPr/>
        </p:nvSpPr>
        <p:spPr>
          <a:xfrm>
            <a:off x="1985963" y="6357938"/>
            <a:ext cx="2600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(</a:t>
            </a:r>
            <a:r>
              <a:rPr lang="fr-FR" sz="1400" i="1" dirty="0" err="1"/>
              <a:t>Meconopsis</a:t>
            </a:r>
            <a:r>
              <a:rPr lang="fr-FR" sz="1400" i="1" dirty="0"/>
              <a:t> </a:t>
            </a:r>
            <a:r>
              <a:rPr lang="fr-FR" sz="1400" i="1" dirty="0" err="1"/>
              <a:t>cambricum</a:t>
            </a:r>
            <a:r>
              <a:rPr lang="fr-FR" sz="1400" i="1" dirty="0"/>
              <a:t>)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B8BE03D-756E-F644-9C86-FD2DD723F8E5}"/>
              </a:ext>
            </a:extLst>
          </p:cNvPr>
          <p:cNvGrpSpPr/>
          <p:nvPr/>
        </p:nvGrpSpPr>
        <p:grpSpPr>
          <a:xfrm>
            <a:off x="300038" y="3429000"/>
            <a:ext cx="4886325" cy="2500422"/>
            <a:chOff x="300038" y="3429000"/>
            <a:chExt cx="4886325" cy="2500422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945EE01-BED3-F34F-9314-0DC836E661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0038" y="3429000"/>
              <a:ext cx="2800349" cy="2500422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7F543B68-5DE0-0649-B169-28D016E4E036}"/>
                </a:ext>
              </a:extLst>
            </p:cNvPr>
            <p:cNvSpPr txBox="1"/>
            <p:nvPr/>
          </p:nvSpPr>
          <p:spPr>
            <a:xfrm>
              <a:off x="3157538" y="3886200"/>
              <a:ext cx="2028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Fleur penchée avant l’épanouissement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394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30CB00-7360-7E4A-9A1F-DBB422C0C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b="1" dirty="0"/>
              <a:t>Genre </a:t>
            </a:r>
            <a:r>
              <a:rPr lang="fr-FR" sz="2000" b="1" i="1" dirty="0" err="1"/>
              <a:t>Meconopsis</a:t>
            </a:r>
            <a:r>
              <a:rPr lang="fr-FR" sz="2000" b="1" dirty="0"/>
              <a:t> : </a:t>
            </a:r>
            <a:r>
              <a:rPr lang="fr-FR" sz="2000" b="1" dirty="0">
                <a:solidFill>
                  <a:srgbClr val="0070C0"/>
                </a:solidFill>
              </a:rPr>
              <a:t>les feuilles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218ED34-B315-0C48-9477-809F0CF878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19587" y="0"/>
            <a:ext cx="8945217" cy="685800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F4C5E7F-634B-944F-8E4B-0A9DE01EF09A}"/>
              </a:ext>
            </a:extLst>
          </p:cNvPr>
          <p:cNvSpPr txBox="1"/>
          <p:nvPr/>
        </p:nvSpPr>
        <p:spPr>
          <a:xfrm>
            <a:off x="428625" y="1690688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pennatiséquées, incisées et dentées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3032BF9-387B-E44C-A59C-67B9B939758F}"/>
              </a:ext>
            </a:extLst>
          </p:cNvPr>
          <p:cNvSpPr txBox="1"/>
          <p:nvPr/>
        </p:nvSpPr>
        <p:spPr>
          <a:xfrm>
            <a:off x="428625" y="2714625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Segments </a:t>
            </a:r>
            <a:r>
              <a:rPr lang="fr-FR" dirty="0" err="1"/>
              <a:t>obovales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1B7A87A-1201-6043-B05C-323032C622EA}"/>
              </a:ext>
            </a:extLst>
          </p:cNvPr>
          <p:cNvSpPr txBox="1"/>
          <p:nvPr/>
        </p:nvSpPr>
        <p:spPr>
          <a:xfrm>
            <a:off x="428625" y="3857625"/>
            <a:ext cx="3271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Glauques à la face inférieure</a:t>
            </a:r>
          </a:p>
        </p:txBody>
      </p:sp>
    </p:spTree>
    <p:extLst>
      <p:ext uri="{BB962C8B-B14F-4D97-AF65-F5344CB8AC3E}">
        <p14:creationId xmlns:p14="http://schemas.microsoft.com/office/powerpoint/2010/main" val="171733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02C0350-6A61-E540-AF04-A3C32A7B2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5467" y="2505074"/>
            <a:ext cx="4501357" cy="4501357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BBAA53D-7CEF-5F43-8A14-5F2271EF6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43793"/>
            <a:ext cx="4385469" cy="438546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BEB1F60-9F03-8642-8E62-310E8EA82F1F}"/>
              </a:ext>
            </a:extLst>
          </p:cNvPr>
          <p:cNvSpPr txBox="1"/>
          <p:nvPr/>
        </p:nvSpPr>
        <p:spPr>
          <a:xfrm>
            <a:off x="500063" y="365125"/>
            <a:ext cx="422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Genre </a:t>
            </a:r>
            <a:r>
              <a:rPr lang="fr-FR" sz="2000" b="1" i="1" dirty="0" err="1"/>
              <a:t>Meconopsis</a:t>
            </a:r>
            <a:r>
              <a:rPr lang="fr-FR" sz="2000" b="1" dirty="0"/>
              <a:t> </a:t>
            </a:r>
            <a:r>
              <a:rPr lang="fr-FR" sz="2000" b="1" dirty="0">
                <a:solidFill>
                  <a:srgbClr val="0070C0"/>
                </a:solidFill>
              </a:rPr>
              <a:t>: la fleur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0D62D8F-BCF3-F544-979E-580BC3EAD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6824" y="75405"/>
            <a:ext cx="3148013" cy="314801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96A788A-8D02-9044-B787-07C2D71364DE}"/>
              </a:ext>
            </a:extLst>
          </p:cNvPr>
          <p:cNvSpPr txBox="1"/>
          <p:nvPr/>
        </p:nvSpPr>
        <p:spPr>
          <a:xfrm>
            <a:off x="8886824" y="3223418"/>
            <a:ext cx="3148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Fleur jaune-soufre, solitaire et longuement pédonculée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28F063F-4423-C741-8FC6-6DFEA003D5AC}"/>
              </a:ext>
            </a:extLst>
          </p:cNvPr>
          <p:cNvSpPr txBox="1"/>
          <p:nvPr/>
        </p:nvSpPr>
        <p:spPr>
          <a:xfrm>
            <a:off x="-2" y="5715000"/>
            <a:ext cx="3871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Les 4 pétales </a:t>
            </a:r>
            <a:r>
              <a:rPr lang="fr-FR" dirty="0"/>
              <a:t>chiffonnés dans le bouton, sont contigus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F360CEF-34B2-B041-880E-9D991A1C969B}"/>
              </a:ext>
            </a:extLst>
          </p:cNvPr>
          <p:cNvSpPr txBox="1"/>
          <p:nvPr/>
        </p:nvSpPr>
        <p:spPr>
          <a:xfrm>
            <a:off x="8886824" y="4029075"/>
            <a:ext cx="2843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style court est terminé par 4 – 6 stigmates libres et rayonnants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BD49D8-C41E-6F43-8A95-286C8E7A8150}"/>
              </a:ext>
            </a:extLst>
          </p:cNvPr>
          <p:cNvSpPr/>
          <p:nvPr/>
        </p:nvSpPr>
        <p:spPr>
          <a:xfrm>
            <a:off x="8992698" y="5438921"/>
            <a:ext cx="3001108" cy="1106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Fleur</a:t>
            </a:r>
            <a:r>
              <a:rPr lang="fr-FR" dirty="0"/>
              <a:t> </a:t>
            </a:r>
            <a:r>
              <a:rPr lang="fr-FR" dirty="0">
                <a:solidFill>
                  <a:srgbClr val="0070C0"/>
                </a:solidFill>
              </a:rPr>
              <a:t>actinomorphe</a:t>
            </a:r>
          </a:p>
        </p:txBody>
      </p:sp>
    </p:spTree>
    <p:extLst>
      <p:ext uri="{BB962C8B-B14F-4D97-AF65-F5344CB8AC3E}">
        <p14:creationId xmlns:p14="http://schemas.microsoft.com/office/powerpoint/2010/main" val="260110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E95F94-5BE4-5042-B774-2FB858270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29" y="-153740"/>
            <a:ext cx="10515600" cy="1325563"/>
          </a:xfrm>
        </p:spPr>
        <p:txBody>
          <a:bodyPr>
            <a:normAutofit/>
          </a:bodyPr>
          <a:lstStyle/>
          <a:p>
            <a:r>
              <a:rPr lang="fr-FR" sz="3200" b="1" dirty="0"/>
              <a:t>Place de cette famille dans la nouvelle classification  :</a:t>
            </a:r>
          </a:p>
        </p:txBody>
      </p:sp>
      <p:pic>
        <p:nvPicPr>
          <p:cNvPr id="10" name="Espace réservé du contenu 8">
            <a:extLst>
              <a:ext uri="{FF2B5EF4-FFF2-40B4-BE49-F238E27FC236}">
                <a16:creationId xmlns:a16="http://schemas.microsoft.com/office/drawing/2014/main" id="{773CD94F-4498-CD4A-B63C-10DFFB4510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1305"/>
            <a:ext cx="9001755" cy="486340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80AA871-286A-9847-9B98-FA84B560B5AF}"/>
              </a:ext>
            </a:extLst>
          </p:cNvPr>
          <p:cNvSpPr txBox="1"/>
          <p:nvPr/>
        </p:nvSpPr>
        <p:spPr>
          <a:xfrm>
            <a:off x="1066800" y="5625738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</a:t>
            </a:r>
            <a:r>
              <a:rPr lang="fr-FR" dirty="0" err="1"/>
              <a:t>Papaveraceae</a:t>
            </a:r>
            <a:r>
              <a:rPr lang="fr-FR" dirty="0"/>
              <a:t> sont des </a:t>
            </a:r>
            <a:r>
              <a:rPr lang="fr-FR"/>
              <a:t>Magnoliidées</a:t>
            </a:r>
            <a:r>
              <a:rPr lang="fr-FR" dirty="0"/>
              <a:t> c’est-à-dire des dicotylédones archaïques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0D6E94C8-68A6-8548-A920-E571835BE5BC}"/>
              </a:ext>
            </a:extLst>
          </p:cNvPr>
          <p:cNvCxnSpPr/>
          <p:nvPr/>
        </p:nvCxnSpPr>
        <p:spPr>
          <a:xfrm flipV="1">
            <a:off x="5050971" y="2623457"/>
            <a:ext cx="2024743" cy="306716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569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116517-E4AB-8349-BE32-FFCAEE9BF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9225"/>
            <a:ext cx="10515600" cy="1325563"/>
          </a:xfrm>
        </p:spPr>
        <p:txBody>
          <a:bodyPr>
            <a:normAutofit/>
          </a:bodyPr>
          <a:lstStyle/>
          <a:p>
            <a:r>
              <a:rPr lang="fr-FR" sz="2000" b="1" dirty="0"/>
              <a:t>Genre </a:t>
            </a:r>
            <a:r>
              <a:rPr lang="fr-FR" sz="2000" b="1" i="1" dirty="0" err="1"/>
              <a:t>Meconopsis</a:t>
            </a:r>
            <a:r>
              <a:rPr lang="fr-FR" sz="2000" b="1" dirty="0"/>
              <a:t> : </a:t>
            </a:r>
            <a:r>
              <a:rPr lang="fr-FR" sz="2000" b="1" dirty="0">
                <a:solidFill>
                  <a:srgbClr val="0070C0"/>
                </a:solidFill>
              </a:rPr>
              <a:t>le fruit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ED7439E-FBF8-314C-90C0-B035715B1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913" y="-280768"/>
            <a:ext cx="6858000" cy="6858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610D942-2B80-F34E-A889-964549DEA5A7}"/>
              </a:ext>
            </a:extLst>
          </p:cNvPr>
          <p:cNvSpPr txBox="1"/>
          <p:nvPr/>
        </p:nvSpPr>
        <p:spPr>
          <a:xfrm>
            <a:off x="9615488" y="5357814"/>
            <a:ext cx="173831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/>
              <a:t>Photo : Florent Beck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EB27723-A47D-E34F-AAED-0C48E347F2F0}"/>
              </a:ext>
            </a:extLst>
          </p:cNvPr>
          <p:cNvSpPr txBox="1"/>
          <p:nvPr/>
        </p:nvSpPr>
        <p:spPr>
          <a:xfrm>
            <a:off x="-14290" y="902126"/>
            <a:ext cx="5057775" cy="649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1 - C’est une capsule de 15 – 25 mm elliptique et en massue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4A6E1C5-165E-E84B-8CED-A6A4CF10AD21}"/>
              </a:ext>
            </a:extLst>
          </p:cNvPr>
          <p:cNvSpPr txBox="1"/>
          <p:nvPr/>
        </p:nvSpPr>
        <p:spPr>
          <a:xfrm>
            <a:off x="-28579" y="1499539"/>
            <a:ext cx="5114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2 - Elle est glabre et ne comporte qu’une seule loge sans cloisons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66E3518-5770-2048-86F0-650AD56D2AA7}"/>
              </a:ext>
            </a:extLst>
          </p:cNvPr>
          <p:cNvSpPr txBox="1"/>
          <p:nvPr/>
        </p:nvSpPr>
        <p:spPr>
          <a:xfrm>
            <a:off x="28576" y="5970092"/>
            <a:ext cx="5057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3 - Elle est surmontée par la tête des stigmates , à sommet s’ouvrant à maturité par 4 – 6 valves qui se recourbent vers l’extérieur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835DB9F0-B7B4-384E-9D40-B20E1A1DAF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6995" y="2093995"/>
            <a:ext cx="1681124" cy="3876097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CC43FAC-08B0-7A46-81CF-6BD68C15497C}"/>
              </a:ext>
            </a:extLst>
          </p:cNvPr>
          <p:cNvSpPr/>
          <p:nvPr/>
        </p:nvSpPr>
        <p:spPr>
          <a:xfrm>
            <a:off x="2514597" y="5163511"/>
            <a:ext cx="364695" cy="793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561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2DC171-D862-5647-9E31-FD442044F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fr-FR" sz="3200" b="1" dirty="0"/>
              <a:t>Reconnaitre </a:t>
            </a:r>
            <a:r>
              <a:rPr lang="fr-FR" sz="3200" b="1" i="1" dirty="0"/>
              <a:t>Papaver </a:t>
            </a:r>
            <a:r>
              <a:rPr lang="fr-FR" sz="3200" b="1" i="1" dirty="0" err="1"/>
              <a:t>cambricum</a:t>
            </a:r>
            <a:endParaRPr lang="fr-FR" sz="3200" b="1" i="1" dirty="0"/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50112B4A-02EC-8C4B-A0DA-85BD472BA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4738" y="-264164"/>
            <a:ext cx="4767262" cy="7386328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CB9E558-2E00-664F-AFF8-C72350F25F11}"/>
              </a:ext>
            </a:extLst>
          </p:cNvPr>
          <p:cNvSpPr txBox="1"/>
          <p:nvPr/>
        </p:nvSpPr>
        <p:spPr>
          <a:xfrm>
            <a:off x="314325" y="1128713"/>
            <a:ext cx="6843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– Plante vivace à </a:t>
            </a:r>
            <a:r>
              <a:rPr lang="fr-FR" b="1" dirty="0"/>
              <a:t>suc laiteux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124CA1D-5B3E-CA48-82A1-321B74A69601}"/>
              </a:ext>
            </a:extLst>
          </p:cNvPr>
          <p:cNvSpPr txBox="1"/>
          <p:nvPr/>
        </p:nvSpPr>
        <p:spPr>
          <a:xfrm>
            <a:off x="314325" y="1928813"/>
            <a:ext cx="6443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2 - Fleur jaune ac</a:t>
            </a:r>
            <a:r>
              <a:rPr lang="fr-FR" b="1" dirty="0"/>
              <a:t>tinomorphe, </a:t>
            </a:r>
            <a:r>
              <a:rPr lang="fr-FR" dirty="0"/>
              <a:t>, solitaire, longuement pédonculée, </a:t>
            </a:r>
            <a:r>
              <a:rPr lang="fr-FR" b="1" dirty="0"/>
              <a:t>penchée avant l’épanouissement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B6634E7-82C1-6044-A6FB-DB968C90B715}"/>
              </a:ext>
            </a:extLst>
          </p:cNvPr>
          <p:cNvSpPr txBox="1"/>
          <p:nvPr/>
        </p:nvSpPr>
        <p:spPr>
          <a:xfrm>
            <a:off x="314325" y="3816628"/>
            <a:ext cx="6586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4 - Feuilles </a:t>
            </a:r>
            <a:r>
              <a:rPr lang="fr-FR" dirty="0" err="1"/>
              <a:t>pennatiséquées</a:t>
            </a:r>
            <a:r>
              <a:rPr lang="fr-FR" dirty="0"/>
              <a:t>, incisées et dentées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6DF691A-4202-C742-B023-F67F4ECD2D5A}"/>
              </a:ext>
            </a:extLst>
          </p:cNvPr>
          <p:cNvSpPr txBox="1"/>
          <p:nvPr/>
        </p:nvSpPr>
        <p:spPr>
          <a:xfrm>
            <a:off x="314325" y="2902724"/>
            <a:ext cx="6143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 – Les 4 pétales de la corolle sont </a:t>
            </a:r>
            <a:r>
              <a:rPr lang="fr-FR" b="1" dirty="0"/>
              <a:t>contigus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3E488B0-6245-9742-ACEE-7B3B7EE6AB08}"/>
              </a:ext>
            </a:extLst>
          </p:cNvPr>
          <p:cNvSpPr txBox="1"/>
          <p:nvPr/>
        </p:nvSpPr>
        <p:spPr>
          <a:xfrm>
            <a:off x="314325" y="4566147"/>
            <a:ext cx="6143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5 -  Le fruit est une</a:t>
            </a:r>
            <a:r>
              <a:rPr lang="fr-FR" b="1" dirty="0"/>
              <a:t> capsule </a:t>
            </a:r>
            <a:r>
              <a:rPr lang="fr-FR" dirty="0"/>
              <a:t>en massue, glabre, </a:t>
            </a:r>
            <a:r>
              <a:rPr lang="fr-FR" b="1" dirty="0"/>
              <a:t>uniloculaire</a:t>
            </a:r>
            <a:r>
              <a:rPr lang="fr-FR" dirty="0"/>
              <a:t>, </a:t>
            </a:r>
            <a:r>
              <a:rPr lang="fr-FR" b="1" dirty="0"/>
              <a:t>sans cloison</a:t>
            </a:r>
            <a:r>
              <a:rPr lang="fr-FR" dirty="0"/>
              <a:t>, qui s’ouvre au sommet par 4 – 6 valves courtes</a:t>
            </a:r>
          </a:p>
        </p:txBody>
      </p:sp>
    </p:spTree>
    <p:extLst>
      <p:ext uri="{BB962C8B-B14F-4D97-AF65-F5344CB8AC3E}">
        <p14:creationId xmlns:p14="http://schemas.microsoft.com/office/powerpoint/2010/main" val="214754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87D707-53D9-9249-B388-D1EA14FC0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06507"/>
            <a:ext cx="10515600" cy="1325563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FF0000"/>
                </a:solidFill>
              </a:rPr>
              <a:t>2 - Le genre : </a:t>
            </a:r>
            <a:r>
              <a:rPr lang="fr-FR" sz="3200" i="1" dirty="0" err="1">
                <a:solidFill>
                  <a:srgbClr val="FF0000"/>
                </a:solidFill>
              </a:rPr>
              <a:t>Chelidonium</a:t>
            </a:r>
            <a:endParaRPr lang="fr-FR" sz="3200" i="1" dirty="0">
              <a:solidFill>
                <a:srgbClr val="FF0000"/>
              </a:solidFill>
            </a:endParaRP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FC906B83-45A1-084C-8DE1-55363F1156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7955" y="3202899"/>
            <a:ext cx="2463801" cy="3537745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BD77B4E-3802-884B-A14B-7B678FCE0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2400"/>
            <a:ext cx="6553200" cy="49149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E454BF1-947A-1047-96B0-C18B6AC58EE5}"/>
              </a:ext>
            </a:extLst>
          </p:cNvPr>
          <p:cNvSpPr txBox="1"/>
          <p:nvPr/>
        </p:nvSpPr>
        <p:spPr>
          <a:xfrm>
            <a:off x="838200" y="6451600"/>
            <a:ext cx="311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</a:t>
            </a:r>
            <a:r>
              <a:rPr lang="fr-FR" sz="1200" i="1" dirty="0" err="1"/>
              <a:t>Chelidonium</a:t>
            </a:r>
            <a:r>
              <a:rPr lang="fr-FR" sz="1200" i="1" dirty="0"/>
              <a:t> </a:t>
            </a:r>
            <a:r>
              <a:rPr lang="fr-FR" sz="1200" i="1" dirty="0" err="1"/>
              <a:t>majus</a:t>
            </a:r>
            <a:r>
              <a:rPr lang="fr-FR" dirty="0"/>
              <a:t>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285ECCC-A321-914F-B8B5-B813F137BFBE}"/>
              </a:ext>
            </a:extLst>
          </p:cNvPr>
          <p:cNvSpPr txBox="1"/>
          <p:nvPr/>
        </p:nvSpPr>
        <p:spPr>
          <a:xfrm>
            <a:off x="3860800" y="711200"/>
            <a:ext cx="444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Genre </a:t>
            </a:r>
            <a:r>
              <a:rPr lang="fr-FR" dirty="0" err="1"/>
              <a:t>monospécifique</a:t>
            </a: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E9E2075-871F-8A41-8F7F-40C69F41AE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199" y="97394"/>
            <a:ext cx="2101055" cy="210105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599113C-3931-1A4E-8EDD-45CE66C5FC89}"/>
              </a:ext>
            </a:extLst>
          </p:cNvPr>
          <p:cNvSpPr txBox="1"/>
          <p:nvPr/>
        </p:nvSpPr>
        <p:spPr>
          <a:xfrm>
            <a:off x="9080500" y="341868"/>
            <a:ext cx="29463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Plante vivace à latex jaune toxique  appelée « Herbe aux verrues »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42F54DE-DBE8-184D-BB89-DC72A1BFE040}"/>
              </a:ext>
            </a:extLst>
          </p:cNvPr>
          <p:cNvSpPr txBox="1"/>
          <p:nvPr/>
        </p:nvSpPr>
        <p:spPr>
          <a:xfrm>
            <a:off x="9023048" y="4450081"/>
            <a:ext cx="2298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Tige dressée, rameuse, creuse  et velue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9B9BC32-7123-6347-B388-52BEB3014A46}"/>
              </a:ext>
            </a:extLst>
          </p:cNvPr>
          <p:cNvSpPr txBox="1"/>
          <p:nvPr/>
        </p:nvSpPr>
        <p:spPr>
          <a:xfrm>
            <a:off x="9040400" y="5435600"/>
            <a:ext cx="24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Rhizome souterrain épais</a:t>
            </a:r>
          </a:p>
        </p:txBody>
      </p:sp>
      <p:sp>
        <p:nvSpPr>
          <p:cNvPr id="3" name="Cadre 2">
            <a:extLst>
              <a:ext uri="{FF2B5EF4-FFF2-40B4-BE49-F238E27FC236}">
                <a16:creationId xmlns:a16="http://schemas.microsoft.com/office/drawing/2014/main" id="{FB0A341E-C1C9-5F4F-A8AB-445D7F8CF94A}"/>
              </a:ext>
            </a:extLst>
          </p:cNvPr>
          <p:cNvSpPr/>
          <p:nvPr/>
        </p:nvSpPr>
        <p:spPr>
          <a:xfrm>
            <a:off x="9245600" y="2198449"/>
            <a:ext cx="2514600" cy="1687751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Pousse dans les haies, les murs, les décombres…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Très fréquente</a:t>
            </a:r>
          </a:p>
        </p:txBody>
      </p:sp>
    </p:spTree>
    <p:extLst>
      <p:ext uri="{BB962C8B-B14F-4D97-AF65-F5344CB8AC3E}">
        <p14:creationId xmlns:p14="http://schemas.microsoft.com/office/powerpoint/2010/main" val="190944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8744674-FEFE-564F-B7B8-47A308E41A2B}"/>
              </a:ext>
            </a:extLst>
          </p:cNvPr>
          <p:cNvSpPr txBox="1"/>
          <p:nvPr/>
        </p:nvSpPr>
        <p:spPr>
          <a:xfrm>
            <a:off x="609600" y="365125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Genre </a:t>
            </a:r>
            <a:r>
              <a:rPr lang="fr-FR" sz="2000" b="1" i="1" dirty="0" err="1"/>
              <a:t>Chelidonium</a:t>
            </a:r>
            <a:r>
              <a:rPr lang="fr-FR" sz="2000" b="1" dirty="0"/>
              <a:t> </a:t>
            </a:r>
            <a:r>
              <a:rPr lang="fr-FR" dirty="0"/>
              <a:t>: </a:t>
            </a:r>
            <a:r>
              <a:rPr lang="fr-FR" sz="2000" dirty="0">
                <a:solidFill>
                  <a:srgbClr val="0070C0"/>
                </a:solidFill>
              </a:rPr>
              <a:t>les feuilles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8099ABA-92CD-6F4C-A0EF-547C1F4DD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06" y="881062"/>
            <a:ext cx="4204494" cy="420449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E77550E-2886-DD4B-968C-519D06B7B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2773760"/>
            <a:ext cx="4127500" cy="41275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ADFA0F7-E64A-4344-B3F4-61EFB895E5F1}"/>
              </a:ext>
            </a:extLst>
          </p:cNvPr>
          <p:cNvSpPr txBox="1"/>
          <p:nvPr/>
        </p:nvSpPr>
        <p:spPr>
          <a:xfrm>
            <a:off x="4648200" y="365125"/>
            <a:ext cx="7277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</a:t>
            </a:r>
            <a:r>
              <a:rPr lang="fr-FR" dirty="0" err="1"/>
              <a:t>pennatiséquées</a:t>
            </a:r>
            <a:r>
              <a:rPr lang="fr-FR" dirty="0"/>
              <a:t>, alternes, imparipennées, à 5 – 7 segments ovales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A76A23C-F1B9-CF44-9D71-C29FF89BDB82}"/>
              </a:ext>
            </a:extLst>
          </p:cNvPr>
          <p:cNvSpPr txBox="1"/>
          <p:nvPr/>
        </p:nvSpPr>
        <p:spPr>
          <a:xfrm>
            <a:off x="4648200" y="881062"/>
            <a:ext cx="400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glauques en dessous</a:t>
            </a:r>
          </a:p>
        </p:txBody>
      </p:sp>
    </p:spTree>
    <p:extLst>
      <p:ext uri="{BB962C8B-B14F-4D97-AF65-F5344CB8AC3E}">
        <p14:creationId xmlns:p14="http://schemas.microsoft.com/office/powerpoint/2010/main" val="191602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CFFD44-6C87-E54B-8747-99AFBB9FC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916" y="-327602"/>
            <a:ext cx="10515600" cy="1325563"/>
          </a:xfrm>
        </p:spPr>
        <p:txBody>
          <a:bodyPr>
            <a:normAutofit/>
          </a:bodyPr>
          <a:lstStyle/>
          <a:p>
            <a:r>
              <a:rPr lang="fr-FR" sz="2000" b="1" dirty="0"/>
              <a:t>Genre </a:t>
            </a:r>
            <a:r>
              <a:rPr lang="fr-FR" sz="2000" b="1" i="1" dirty="0" err="1"/>
              <a:t>Chelidonium</a:t>
            </a:r>
            <a:r>
              <a:rPr lang="fr-FR" sz="2000" b="1" dirty="0"/>
              <a:t> : </a:t>
            </a:r>
            <a:r>
              <a:rPr lang="fr-FR" sz="2000" b="1" dirty="0">
                <a:solidFill>
                  <a:srgbClr val="0070C0"/>
                </a:solidFill>
              </a:rPr>
              <a:t>la fleur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C7ED24B2-8E15-494D-BB70-B5480330BB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6993" y="511111"/>
            <a:ext cx="5401468" cy="4513412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BB348A9-032D-D247-9A97-664CC4804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625" y="-79375"/>
            <a:ext cx="6937375" cy="693737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573A5CF-8F7F-3843-809D-067AE16B4360}"/>
              </a:ext>
            </a:extLst>
          </p:cNvPr>
          <p:cNvSpPr txBox="1"/>
          <p:nvPr/>
        </p:nvSpPr>
        <p:spPr>
          <a:xfrm>
            <a:off x="0" y="5035301"/>
            <a:ext cx="5254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Inflorescence en ombelle pédonculée à 4 – 6 fleurs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DDBF39A-9909-DB48-88F1-60D80202197F}"/>
              </a:ext>
            </a:extLst>
          </p:cNvPr>
          <p:cNvSpPr txBox="1"/>
          <p:nvPr/>
        </p:nvSpPr>
        <p:spPr>
          <a:xfrm>
            <a:off x="-61718" y="5720329"/>
            <a:ext cx="5090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 pétales jaune d’or , non contigus, s’ouvrant à plat, </a:t>
            </a:r>
          </a:p>
          <a:p>
            <a:r>
              <a:rPr lang="fr-FR" dirty="0"/>
              <a:t>les externes non différents des internes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555429E-3AD9-8940-9E1D-F72C06CD4105}"/>
              </a:ext>
            </a:extLst>
          </p:cNvPr>
          <p:cNvSpPr txBox="1"/>
          <p:nvPr/>
        </p:nvSpPr>
        <p:spPr>
          <a:xfrm>
            <a:off x="0" y="5350997"/>
            <a:ext cx="422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 sépales jaunâtres caducs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C1B4418-9914-3444-AF46-C19537C1D41B}"/>
              </a:ext>
            </a:extLst>
          </p:cNvPr>
          <p:cNvSpPr txBox="1"/>
          <p:nvPr/>
        </p:nvSpPr>
        <p:spPr>
          <a:xfrm>
            <a:off x="-61718" y="6375296"/>
            <a:ext cx="405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Environ 15 étamines et style court</a:t>
            </a:r>
          </a:p>
        </p:txBody>
      </p:sp>
      <p:sp>
        <p:nvSpPr>
          <p:cNvPr id="3" name="Cadre 2">
            <a:extLst>
              <a:ext uri="{FF2B5EF4-FFF2-40B4-BE49-F238E27FC236}">
                <a16:creationId xmlns:a16="http://schemas.microsoft.com/office/drawing/2014/main" id="{599C6E17-5E84-A249-859D-B6775CA51006}"/>
              </a:ext>
            </a:extLst>
          </p:cNvPr>
          <p:cNvSpPr/>
          <p:nvPr/>
        </p:nvSpPr>
        <p:spPr>
          <a:xfrm>
            <a:off x="6096000" y="5686425"/>
            <a:ext cx="2333625" cy="947023"/>
          </a:xfrm>
          <a:prstGeom prst="fram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Fleur actinomorphe</a:t>
            </a:r>
          </a:p>
        </p:txBody>
      </p:sp>
    </p:spTree>
    <p:extLst>
      <p:ext uri="{BB962C8B-B14F-4D97-AF65-F5344CB8AC3E}">
        <p14:creationId xmlns:p14="http://schemas.microsoft.com/office/powerpoint/2010/main" val="181076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477A3E-DADB-E14B-B98E-A2CD4A4CF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" y="331787"/>
            <a:ext cx="10515600" cy="1325563"/>
          </a:xfrm>
        </p:spPr>
        <p:txBody>
          <a:bodyPr>
            <a:normAutofit/>
          </a:bodyPr>
          <a:lstStyle/>
          <a:p>
            <a:r>
              <a:rPr lang="fr-FR" sz="2000" b="1" dirty="0"/>
              <a:t>Genre </a:t>
            </a:r>
            <a:r>
              <a:rPr lang="fr-FR" sz="2000" b="1" i="1" dirty="0" err="1"/>
              <a:t>Chelidonium</a:t>
            </a:r>
            <a:r>
              <a:rPr lang="fr-FR" sz="2000" b="1" dirty="0"/>
              <a:t> : </a:t>
            </a:r>
            <a:r>
              <a:rPr lang="fr-FR" sz="2000" b="1" dirty="0">
                <a:solidFill>
                  <a:srgbClr val="0070C0"/>
                </a:solidFill>
              </a:rPr>
              <a:t>le fruit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D440A38-A77E-1741-B98D-903DDFB53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91350" y="0"/>
            <a:ext cx="5200650" cy="520065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169C602-E2AE-2646-8703-D5C66A811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0651" y="83343"/>
            <a:ext cx="3148013" cy="314801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678B6F4-F43A-F348-BFB3-E83E4467D50B}"/>
              </a:ext>
            </a:extLst>
          </p:cNvPr>
          <p:cNvSpPr txBox="1"/>
          <p:nvPr/>
        </p:nvSpPr>
        <p:spPr>
          <a:xfrm>
            <a:off x="0" y="1657350"/>
            <a:ext cx="3290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C’est une capsule de 2 – 4 cm, linéaire et bosselée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B6ED902-3A40-5247-9CB4-5FB15A559AAE}"/>
              </a:ext>
            </a:extLst>
          </p:cNvPr>
          <p:cNvSpPr txBox="1"/>
          <p:nvPr/>
        </p:nvSpPr>
        <p:spPr>
          <a:xfrm>
            <a:off x="0" y="3257550"/>
            <a:ext cx="377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Elle n’est pas cloisonnée et s’ouvre par 2 valves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1274092-C6FD-AA4E-935E-2C0C84EB42F8}"/>
              </a:ext>
            </a:extLst>
          </p:cNvPr>
          <p:cNvSpPr txBox="1"/>
          <p:nvPr/>
        </p:nvSpPr>
        <p:spPr>
          <a:xfrm>
            <a:off x="0" y="4840606"/>
            <a:ext cx="42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graines sont disposées sur 2 rangs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65FF5DF-6A34-2741-88A7-0E96320FA9F9}"/>
              </a:ext>
            </a:extLst>
          </p:cNvPr>
          <p:cNvSpPr txBox="1"/>
          <p:nvPr/>
        </p:nvSpPr>
        <p:spPr>
          <a:xfrm>
            <a:off x="0" y="5614988"/>
            <a:ext cx="37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Elles sont munies d’une arille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12F6BE2-0164-0641-9200-320BB50543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6523" y="5366544"/>
            <a:ext cx="1517265" cy="1446451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C40FC65C-CE29-5C41-8534-FC1BB8E0702A}"/>
              </a:ext>
            </a:extLst>
          </p:cNvPr>
          <p:cNvSpPr/>
          <p:nvPr/>
        </p:nvSpPr>
        <p:spPr>
          <a:xfrm>
            <a:off x="8505940" y="5532437"/>
            <a:ext cx="3561784" cy="111466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Arille : expansion charnue d’un fruit distincte du péricarpe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7640C63-F302-2845-8668-14AF527A468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4975" y="1419671"/>
            <a:ext cx="2620965" cy="455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1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3" grpId="0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94389E-7B35-8546-8EA6-3A27CA996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5125"/>
            <a:ext cx="9823403" cy="1325563"/>
          </a:xfrm>
        </p:spPr>
        <p:txBody>
          <a:bodyPr>
            <a:normAutofit/>
          </a:bodyPr>
          <a:lstStyle/>
          <a:p>
            <a:r>
              <a:rPr lang="fr-FR" sz="3200" dirty="0"/>
              <a:t>Recon</a:t>
            </a:r>
            <a:r>
              <a:rPr lang="fr-FR" sz="3200" b="1" dirty="0"/>
              <a:t>naître le genre</a:t>
            </a:r>
            <a:r>
              <a:rPr lang="fr-FR" sz="3200" b="1" i="1" dirty="0"/>
              <a:t> </a:t>
            </a:r>
            <a:r>
              <a:rPr lang="fr-FR" sz="3200" b="1" i="1" dirty="0" err="1"/>
              <a:t>Chelidonium</a:t>
            </a:r>
            <a:r>
              <a:rPr lang="fr-FR" sz="3200" b="1" i="1" dirty="0"/>
              <a:t> </a:t>
            </a:r>
            <a:r>
              <a:rPr lang="fr-FR" sz="3200" b="1" dirty="0"/>
              <a:t>: </a:t>
            </a:r>
          </a:p>
        </p:txBody>
      </p:sp>
      <p:pic>
        <p:nvPicPr>
          <p:cNvPr id="8" name="Espace réservé du contenu 4">
            <a:extLst>
              <a:ext uri="{FF2B5EF4-FFF2-40B4-BE49-F238E27FC236}">
                <a16:creationId xmlns:a16="http://schemas.microsoft.com/office/drawing/2014/main" id="{546601D2-89C3-CA4E-9B5D-E4260CC02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049" y="134937"/>
            <a:ext cx="6210300" cy="4844034"/>
          </a:xfrm>
          <a:prstGeom prst="rect">
            <a:avLst/>
          </a:prstGeom>
        </p:spPr>
      </p:pic>
      <p:pic>
        <p:nvPicPr>
          <p:cNvPr id="11" name="Espace réservé du contenu 4">
            <a:extLst>
              <a:ext uri="{FF2B5EF4-FFF2-40B4-BE49-F238E27FC236}">
                <a16:creationId xmlns:a16="http://schemas.microsoft.com/office/drawing/2014/main" id="{37593B83-32D0-0A47-90E9-C83A39ED55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3749" y="0"/>
            <a:ext cx="7054600" cy="53721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21C70EE-234D-B94E-A54D-FADD14F711A8}"/>
              </a:ext>
            </a:extLst>
          </p:cNvPr>
          <p:cNvSpPr txBox="1"/>
          <p:nvPr/>
        </p:nvSpPr>
        <p:spPr>
          <a:xfrm>
            <a:off x="371475" y="1485900"/>
            <a:ext cx="675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– Inflorescence contractée en une </a:t>
            </a:r>
            <a:r>
              <a:rPr lang="fr-FR" b="1" dirty="0"/>
              <a:t>ombell</a:t>
            </a:r>
            <a:r>
              <a:rPr lang="fr-FR" dirty="0"/>
              <a:t>e  à 4 - 6 fleurs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D847C01-564E-4143-A5A9-BC98C0B20A46}"/>
              </a:ext>
            </a:extLst>
          </p:cNvPr>
          <p:cNvSpPr txBox="1"/>
          <p:nvPr/>
        </p:nvSpPr>
        <p:spPr>
          <a:xfrm>
            <a:off x="371475" y="2457450"/>
            <a:ext cx="588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2 – Pétales jaunes, non contigus</a:t>
            </a:r>
            <a:r>
              <a:rPr lang="fr-FR" dirty="0"/>
              <a:t>, &lt; 15 mm, les externes peu différents des internes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7188A00-F127-6549-AA61-B912512ED1DB}"/>
              </a:ext>
            </a:extLst>
          </p:cNvPr>
          <p:cNvSpPr txBox="1"/>
          <p:nvPr/>
        </p:nvSpPr>
        <p:spPr>
          <a:xfrm>
            <a:off x="371475" y="3429000"/>
            <a:ext cx="5357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 – Etamines nombreuses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50AB814-53F7-D84B-BA7F-23AC1249B021}"/>
              </a:ext>
            </a:extLst>
          </p:cNvPr>
          <p:cNvSpPr txBox="1"/>
          <p:nvPr/>
        </p:nvSpPr>
        <p:spPr>
          <a:xfrm>
            <a:off x="514350" y="4214813"/>
            <a:ext cx="628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 – Capsule déhiscente, très allongée et </a:t>
            </a:r>
            <a:r>
              <a:rPr lang="fr-FR" b="1" dirty="0"/>
              <a:t>non cloisonnée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AD1D767-8B67-FF4B-978C-CD634A642723}"/>
              </a:ext>
            </a:extLst>
          </p:cNvPr>
          <p:cNvSpPr txBox="1"/>
          <p:nvPr/>
        </p:nvSpPr>
        <p:spPr>
          <a:xfrm>
            <a:off x="557213" y="5372100"/>
            <a:ext cx="5700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 – Graines munies d’une </a:t>
            </a:r>
            <a:r>
              <a:rPr lang="fr-FR" b="1" dirty="0"/>
              <a:t>arille</a:t>
            </a:r>
          </a:p>
        </p:txBody>
      </p:sp>
    </p:spTree>
    <p:extLst>
      <p:ext uri="{BB962C8B-B14F-4D97-AF65-F5344CB8AC3E}">
        <p14:creationId xmlns:p14="http://schemas.microsoft.com/office/powerpoint/2010/main" val="11177238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833A0E-381E-9645-B2DB-C0B584F20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-365522"/>
            <a:ext cx="10515600" cy="132556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rgbClr val="FF0000"/>
                </a:solidFill>
              </a:rPr>
              <a:t>3 -  Le genre </a:t>
            </a:r>
            <a:r>
              <a:rPr lang="fr-FR" sz="3200" b="1" i="1" dirty="0" err="1">
                <a:solidFill>
                  <a:srgbClr val="FF0000"/>
                </a:solidFill>
              </a:rPr>
              <a:t>Glaucium</a:t>
            </a:r>
            <a:r>
              <a:rPr lang="fr-FR" sz="3200" b="1" dirty="0">
                <a:solidFill>
                  <a:srgbClr val="FF0000"/>
                </a:solidFill>
              </a:rPr>
              <a:t> :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B85BF2B-9E55-A047-AAEB-B22D43DB9B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44923" y="260180"/>
            <a:ext cx="6780111" cy="4471988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41249DB-9667-6B44-B6DE-6A948ED4CD95}"/>
              </a:ext>
            </a:extLst>
          </p:cNvPr>
          <p:cNvSpPr txBox="1"/>
          <p:nvPr/>
        </p:nvSpPr>
        <p:spPr>
          <a:xfrm>
            <a:off x="6672264" y="500063"/>
            <a:ext cx="1143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/>
              <a:t>(G. </a:t>
            </a:r>
            <a:r>
              <a:rPr lang="fr-FR" sz="1400" dirty="0" err="1"/>
              <a:t>flavum</a:t>
            </a:r>
            <a:r>
              <a:rPr lang="fr-FR" dirty="0"/>
              <a:t>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E564F78-15A6-0B41-98A3-ACF208D259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09" y="1769269"/>
            <a:ext cx="4796580" cy="262413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E032A10-0885-1149-B5C1-035A03C365FB}"/>
              </a:ext>
            </a:extLst>
          </p:cNvPr>
          <p:cNvSpPr txBox="1"/>
          <p:nvPr/>
        </p:nvSpPr>
        <p:spPr>
          <a:xfrm>
            <a:off x="942975" y="2055813"/>
            <a:ext cx="15573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i="1" dirty="0"/>
              <a:t>(G. </a:t>
            </a:r>
            <a:r>
              <a:rPr lang="fr-FR" sz="1400" i="1" dirty="0" err="1"/>
              <a:t>corniculatum</a:t>
            </a:r>
            <a:r>
              <a:rPr lang="fr-FR" dirty="0"/>
              <a:t>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08C69CC-6432-6E48-9AD8-B8A75BA0D1C5}"/>
              </a:ext>
            </a:extLst>
          </p:cNvPr>
          <p:cNvSpPr txBox="1"/>
          <p:nvPr/>
        </p:nvSpPr>
        <p:spPr>
          <a:xfrm>
            <a:off x="615309" y="4686300"/>
            <a:ext cx="4156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Cultures  sur calcaire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1A78B97-41D6-9140-B84F-41B7AA73E723}"/>
              </a:ext>
            </a:extLst>
          </p:cNvPr>
          <p:cNvSpPr txBox="1"/>
          <p:nvPr/>
        </p:nvSpPr>
        <p:spPr>
          <a:xfrm>
            <a:off x="939800" y="1066800"/>
            <a:ext cx="345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 espèces dans la flore française</a:t>
            </a:r>
          </a:p>
        </p:txBody>
      </p:sp>
      <p:sp>
        <p:nvSpPr>
          <p:cNvPr id="10" name="Flèche vers le haut 9">
            <a:extLst>
              <a:ext uri="{FF2B5EF4-FFF2-40B4-BE49-F238E27FC236}">
                <a16:creationId xmlns:a16="http://schemas.microsoft.com/office/drawing/2014/main" id="{7DBFCB5C-E771-694D-99CA-5E7AFE0D4815}"/>
              </a:ext>
            </a:extLst>
          </p:cNvPr>
          <p:cNvSpPr/>
          <p:nvPr/>
        </p:nvSpPr>
        <p:spPr>
          <a:xfrm>
            <a:off x="2870200" y="4679951"/>
            <a:ext cx="143399" cy="32316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vers le haut 10">
            <a:extLst>
              <a:ext uri="{FF2B5EF4-FFF2-40B4-BE49-F238E27FC236}">
                <a16:creationId xmlns:a16="http://schemas.microsoft.com/office/drawing/2014/main" id="{499F4D42-9F44-A145-AE90-B82052489B4E}"/>
              </a:ext>
            </a:extLst>
          </p:cNvPr>
          <p:cNvSpPr/>
          <p:nvPr/>
        </p:nvSpPr>
        <p:spPr>
          <a:xfrm>
            <a:off x="10384902" y="4602036"/>
            <a:ext cx="143399" cy="45359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E0DA849-EE31-134A-B6B8-991F8649E6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6780" y="108857"/>
            <a:ext cx="4700480" cy="6858000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FB569415-8DD4-F247-846E-8B8CD17477C7}"/>
              </a:ext>
            </a:extLst>
          </p:cNvPr>
          <p:cNvGrpSpPr/>
          <p:nvPr/>
        </p:nvGrpSpPr>
        <p:grpSpPr>
          <a:xfrm>
            <a:off x="3405414" y="4952928"/>
            <a:ext cx="4699000" cy="1051273"/>
            <a:chOff x="3405414" y="4952928"/>
            <a:chExt cx="4699000" cy="1051273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9EABBC3-35A2-6540-B111-2FA6E0755783}"/>
                </a:ext>
              </a:extLst>
            </p:cNvPr>
            <p:cNvSpPr txBox="1"/>
            <p:nvPr/>
          </p:nvSpPr>
          <p:spPr>
            <a:xfrm>
              <a:off x="3405414" y="5357870"/>
              <a:ext cx="4699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Plante littorale (sauf Mer  du Nord)</a:t>
              </a:r>
              <a:r>
                <a:rPr lang="fr-FR" dirty="0">
                  <a:solidFill>
                    <a:schemeClr val="bg1"/>
                  </a:solidFill>
                </a:rPr>
                <a:t>du Nord )</a:t>
              </a:r>
            </a:p>
            <a:p>
              <a:r>
                <a:rPr lang="fr-FR" dirty="0"/>
                <a:t>Occasionnelle dans des friches thermophiles</a:t>
              </a:r>
            </a:p>
          </p:txBody>
        </p:sp>
        <p:sp>
          <p:nvSpPr>
            <p:cNvPr id="14" name="Flèche vers le haut 13">
              <a:extLst>
                <a:ext uri="{FF2B5EF4-FFF2-40B4-BE49-F238E27FC236}">
                  <a16:creationId xmlns:a16="http://schemas.microsoft.com/office/drawing/2014/main" id="{C96B2B2D-9575-7C49-A90B-29964B0884E8}"/>
                </a:ext>
              </a:extLst>
            </p:cNvPr>
            <p:cNvSpPr/>
            <p:nvPr/>
          </p:nvSpPr>
          <p:spPr>
            <a:xfrm>
              <a:off x="6096000" y="4952928"/>
              <a:ext cx="174047" cy="369332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16804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4B84E68-3A37-6E4C-AE89-BC63AE4EA7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71327" y="0"/>
            <a:ext cx="5920673" cy="435133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6C3E522-6515-0243-9780-EA840A50D5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" y="1133476"/>
            <a:ext cx="5219700" cy="26162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A918581-6E26-F441-B2F7-9E27F7FEF9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" y="3749676"/>
            <a:ext cx="5219700" cy="31242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B84FCE8-02FA-F743-9D64-6FEBB54DAD41}"/>
              </a:ext>
            </a:extLst>
          </p:cNvPr>
          <p:cNvSpPr txBox="1"/>
          <p:nvPr/>
        </p:nvSpPr>
        <p:spPr>
          <a:xfrm>
            <a:off x="203200" y="254000"/>
            <a:ext cx="4483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Genre </a:t>
            </a:r>
            <a:r>
              <a:rPr lang="fr-FR" sz="2000" i="1" dirty="0" err="1"/>
              <a:t>Glaucium</a:t>
            </a:r>
            <a:r>
              <a:rPr lang="fr-FR" sz="2000" dirty="0"/>
              <a:t> : </a:t>
            </a:r>
            <a:r>
              <a:rPr lang="fr-FR" sz="2000" dirty="0">
                <a:solidFill>
                  <a:srgbClr val="0070C0"/>
                </a:solidFill>
              </a:rPr>
              <a:t>la feuille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84CCDEE-AE11-D046-9706-47C32F2B348A}"/>
              </a:ext>
            </a:extLst>
          </p:cNvPr>
          <p:cNvSpPr txBox="1"/>
          <p:nvPr/>
        </p:nvSpPr>
        <p:spPr>
          <a:xfrm>
            <a:off x="5562600" y="4546600"/>
            <a:ext cx="542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Ici, les divisions de la feuille atteignent le rachis</a:t>
            </a:r>
          </a:p>
          <a:p>
            <a:r>
              <a:rPr lang="fr-FR" dirty="0"/>
              <a:t>	Elle est pennatiséquée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101CFFA-C6CF-494E-955B-944CA3E9C466}"/>
              </a:ext>
            </a:extLst>
          </p:cNvPr>
          <p:cNvSpPr txBox="1"/>
          <p:nvPr/>
        </p:nvSpPr>
        <p:spPr>
          <a:xfrm>
            <a:off x="5562600" y="5572562"/>
            <a:ext cx="5010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Ici, les divisions de la feuille atteignent le milieu du limbe 		  Elle est pennatifide</a:t>
            </a:r>
          </a:p>
        </p:txBody>
      </p:sp>
      <p:sp>
        <p:nvSpPr>
          <p:cNvPr id="11" name="Flèche vers le haut 10">
            <a:extLst>
              <a:ext uri="{FF2B5EF4-FFF2-40B4-BE49-F238E27FC236}">
                <a16:creationId xmlns:a16="http://schemas.microsoft.com/office/drawing/2014/main" id="{2F983AC1-7238-6940-856A-18C503B72AE9}"/>
              </a:ext>
            </a:extLst>
          </p:cNvPr>
          <p:cNvSpPr/>
          <p:nvPr/>
        </p:nvSpPr>
        <p:spPr>
          <a:xfrm>
            <a:off x="10457323" y="4352837"/>
            <a:ext cx="230853" cy="1612900"/>
          </a:xfrm>
          <a:prstGeom prst="upArrow">
            <a:avLst>
              <a:gd name="adj1" fmla="val 6650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3712510-7451-DA40-9A9E-8E1C8BD1AB8E}"/>
              </a:ext>
            </a:extLst>
          </p:cNvPr>
          <p:cNvSpPr txBox="1"/>
          <p:nvPr/>
        </p:nvSpPr>
        <p:spPr>
          <a:xfrm>
            <a:off x="5562600" y="6362700"/>
            <a:ext cx="405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feuille est parfois entière</a:t>
            </a:r>
          </a:p>
        </p:txBody>
      </p:sp>
      <p:sp>
        <p:nvSpPr>
          <p:cNvPr id="14" name="Flèche vers la gauche 13">
            <a:extLst>
              <a:ext uri="{FF2B5EF4-FFF2-40B4-BE49-F238E27FC236}">
                <a16:creationId xmlns:a16="http://schemas.microsoft.com/office/drawing/2014/main" id="{F332B9A1-49ED-194B-834C-5E2024A98062}"/>
              </a:ext>
            </a:extLst>
          </p:cNvPr>
          <p:cNvSpPr/>
          <p:nvPr/>
        </p:nvSpPr>
        <p:spPr>
          <a:xfrm>
            <a:off x="4814134" y="4832450"/>
            <a:ext cx="1254827" cy="2221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141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 animBg="1"/>
      <p:bldP spid="13" grpId="0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D7A584-9D0A-EF40-BF17-E1C078F65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3701"/>
            <a:ext cx="10515600" cy="1325563"/>
          </a:xfrm>
        </p:spPr>
        <p:txBody>
          <a:bodyPr>
            <a:normAutofit/>
          </a:bodyPr>
          <a:lstStyle/>
          <a:p>
            <a:r>
              <a:rPr lang="fr-FR" sz="2000" b="1" dirty="0"/>
              <a:t>Le genre </a:t>
            </a:r>
            <a:r>
              <a:rPr lang="fr-FR" sz="2000" b="1" i="1" dirty="0" err="1"/>
              <a:t>Glaucium</a:t>
            </a:r>
            <a:r>
              <a:rPr lang="fr-FR" sz="2000" b="1" dirty="0"/>
              <a:t> : </a:t>
            </a:r>
            <a:r>
              <a:rPr lang="fr-FR" sz="2000" b="1" dirty="0">
                <a:solidFill>
                  <a:srgbClr val="0070C0"/>
                </a:solidFill>
              </a:rPr>
              <a:t>la fleur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BC5E560-254B-2A40-B59C-1700196BA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3675458"/>
            <a:ext cx="4243389" cy="318254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91ABB59-8778-D74C-8163-368E57AF3E38}"/>
              </a:ext>
            </a:extLst>
          </p:cNvPr>
          <p:cNvSpPr txBox="1"/>
          <p:nvPr/>
        </p:nvSpPr>
        <p:spPr>
          <a:xfrm>
            <a:off x="6691556" y="365125"/>
            <a:ext cx="4381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</a:t>
            </a:r>
            <a:r>
              <a:rPr lang="fr-FR" baseline="30000" dirty="0"/>
              <a:t>ier</a:t>
            </a:r>
            <a:r>
              <a:rPr lang="fr-FR" dirty="0"/>
              <a:t> cas : corolle jaune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F2AAAF5-7877-0143-9B41-60DBB8C751C7}"/>
              </a:ext>
            </a:extLst>
          </p:cNvPr>
          <p:cNvSpPr txBox="1"/>
          <p:nvPr/>
        </p:nvSpPr>
        <p:spPr>
          <a:xfrm>
            <a:off x="176211" y="4306970"/>
            <a:ext cx="5438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2ieme cas : corolle orangé à rouge, à macule basale bien délimitée, cernée ou non d’une ligne claire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AA943FE-390A-E547-BBC5-E75271CBDF0B}"/>
              </a:ext>
            </a:extLst>
          </p:cNvPr>
          <p:cNvSpPr txBox="1"/>
          <p:nvPr/>
        </p:nvSpPr>
        <p:spPr>
          <a:xfrm>
            <a:off x="2571750" y="5073634"/>
            <a:ext cx="3424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Pétales toujours contigus </a:t>
            </a:r>
          </a:p>
        </p:txBody>
      </p:sp>
      <p:sp>
        <p:nvSpPr>
          <p:cNvPr id="8" name="Flèche vers la droite 7">
            <a:extLst>
              <a:ext uri="{FF2B5EF4-FFF2-40B4-BE49-F238E27FC236}">
                <a16:creationId xmlns:a16="http://schemas.microsoft.com/office/drawing/2014/main" id="{821CE9DC-8BE2-7E46-9AEB-6723ED49F927}"/>
              </a:ext>
            </a:extLst>
          </p:cNvPr>
          <p:cNvSpPr/>
          <p:nvPr/>
        </p:nvSpPr>
        <p:spPr>
          <a:xfrm>
            <a:off x="5226082" y="5159786"/>
            <a:ext cx="978408" cy="1408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FBC0469-2B2E-4947-8D6A-1625ACDFD910}"/>
              </a:ext>
            </a:extLst>
          </p:cNvPr>
          <p:cNvSpPr txBox="1"/>
          <p:nvPr/>
        </p:nvSpPr>
        <p:spPr>
          <a:xfrm>
            <a:off x="2571750" y="5442966"/>
            <a:ext cx="2654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Corolle en coupe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B0743FC8-46B0-A149-953E-4BD38462AEC9}"/>
              </a:ext>
            </a:extLst>
          </p:cNvPr>
          <p:cNvCxnSpPr>
            <a:cxnSpLocks/>
          </p:cNvCxnSpPr>
          <p:nvPr/>
        </p:nvCxnSpPr>
        <p:spPr>
          <a:xfrm flipV="1">
            <a:off x="5117592" y="3686176"/>
            <a:ext cx="978408" cy="1245156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DCF2B2F8-FF66-1546-959D-75D17A7E3255}"/>
              </a:ext>
            </a:extLst>
          </p:cNvPr>
          <p:cNvSpPr/>
          <p:nvPr/>
        </p:nvSpPr>
        <p:spPr>
          <a:xfrm>
            <a:off x="8419492" y="1171148"/>
            <a:ext cx="3188676" cy="1114158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70C0"/>
                </a:solidFill>
              </a:rPr>
              <a:t>Fleur actinomorphe</a:t>
            </a:r>
          </a:p>
        </p:txBody>
      </p:sp>
      <p:pic>
        <p:nvPicPr>
          <p:cNvPr id="15" name="Espace réservé du contenu 14">
            <a:extLst>
              <a:ext uri="{FF2B5EF4-FFF2-40B4-BE49-F238E27FC236}">
                <a16:creationId xmlns:a16="http://schemas.microsoft.com/office/drawing/2014/main" id="{7196E857-15AC-A44C-8CDF-E8C5B51E3B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8886" y="35725"/>
            <a:ext cx="3520508" cy="3816231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FBA1173-A608-3E42-9974-392F271F7A5D}"/>
              </a:ext>
            </a:extLst>
          </p:cNvPr>
          <p:cNvSpPr txBox="1"/>
          <p:nvPr/>
        </p:nvSpPr>
        <p:spPr>
          <a:xfrm>
            <a:off x="2571750" y="5812298"/>
            <a:ext cx="304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Nombreuses étamines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56DAC08-4E42-9748-B23E-C0B6C28C4479}"/>
              </a:ext>
            </a:extLst>
          </p:cNvPr>
          <p:cNvSpPr txBox="1"/>
          <p:nvPr/>
        </p:nvSpPr>
        <p:spPr>
          <a:xfrm>
            <a:off x="2571750" y="6340839"/>
            <a:ext cx="2090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 stigmates</a:t>
            </a:r>
          </a:p>
        </p:txBody>
      </p:sp>
    </p:spTree>
    <p:extLst>
      <p:ext uri="{BB962C8B-B14F-4D97-AF65-F5344CB8AC3E}">
        <p14:creationId xmlns:p14="http://schemas.microsoft.com/office/powerpoint/2010/main" val="250744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  <p:bldP spid="10" grpId="0" build="allAtOnce" animBg="1"/>
      <p:bldP spid="5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B5017B4-9DFF-7D4D-AC7E-0D99AB72D89A}"/>
              </a:ext>
            </a:extLst>
          </p:cNvPr>
          <p:cNvSpPr txBox="1"/>
          <p:nvPr/>
        </p:nvSpPr>
        <p:spPr>
          <a:xfrm>
            <a:off x="692151" y="1285519"/>
            <a:ext cx="70739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Elle comporte 6 ordres : - Magnoliales</a:t>
            </a:r>
          </a:p>
          <a:p>
            <a:r>
              <a:rPr lang="fr-FR" dirty="0"/>
              <a:t>                                          - </a:t>
            </a:r>
            <a:r>
              <a:rPr lang="fr-FR" dirty="0" err="1"/>
              <a:t>Aristolochiales</a:t>
            </a:r>
            <a:endParaRPr lang="fr-FR" dirty="0"/>
          </a:p>
          <a:p>
            <a:r>
              <a:rPr lang="fr-FR" dirty="0"/>
              <a:t>                                          - Pipérales</a:t>
            </a:r>
          </a:p>
          <a:p>
            <a:r>
              <a:rPr lang="fr-FR" dirty="0"/>
              <a:t>                                         -  </a:t>
            </a:r>
            <a:r>
              <a:rPr lang="fr-FR" dirty="0" err="1"/>
              <a:t>Nymphaeales</a:t>
            </a:r>
            <a:endParaRPr lang="fr-FR" dirty="0"/>
          </a:p>
          <a:p>
            <a:r>
              <a:rPr lang="fr-FR" dirty="0"/>
              <a:t>                                         -  </a:t>
            </a:r>
            <a:r>
              <a:rPr lang="fr-FR" dirty="0" err="1"/>
              <a:t>Ranunculales</a:t>
            </a:r>
            <a:endParaRPr lang="fr-FR" dirty="0"/>
          </a:p>
          <a:p>
            <a:r>
              <a:rPr lang="fr-FR" dirty="0"/>
              <a:t>                                          </a:t>
            </a:r>
            <a:r>
              <a:rPr lang="fr-FR" dirty="0">
                <a:solidFill>
                  <a:srgbClr val="FF0000"/>
                </a:solidFill>
              </a:rPr>
              <a:t>-  </a:t>
            </a:r>
            <a:r>
              <a:rPr lang="fr-FR" dirty="0" err="1">
                <a:solidFill>
                  <a:srgbClr val="FF0000"/>
                </a:solidFill>
              </a:rPr>
              <a:t>Papavérales</a:t>
            </a:r>
            <a:endParaRPr lang="fr-FR" dirty="0">
              <a:solidFill>
                <a:srgbClr val="FF0000"/>
              </a:solidFill>
            </a:endParaRPr>
          </a:p>
          <a:p>
            <a:r>
              <a:rPr lang="fr-FR" dirty="0"/>
              <a:t>                                         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D961E9B3-D8FD-FD4E-9C5D-A7945E90027E}"/>
              </a:ext>
            </a:extLst>
          </p:cNvPr>
          <p:cNvSpPr txBox="1">
            <a:spLocks/>
          </p:cNvSpPr>
          <p:nvPr/>
        </p:nvSpPr>
        <p:spPr>
          <a:xfrm>
            <a:off x="7239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/>
              <a:t>La sous-classe des </a:t>
            </a:r>
            <a:r>
              <a:rPr lang="fr-FR" sz="2800" b="1" dirty="0" err="1"/>
              <a:t>Magnoliideae</a:t>
            </a:r>
            <a:r>
              <a:rPr lang="fr-FR" sz="2800" b="1" dirty="0"/>
              <a:t> :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351B6B4-E9EF-664E-8494-41052BB70FE4}"/>
              </a:ext>
            </a:extLst>
          </p:cNvPr>
          <p:cNvSpPr txBox="1"/>
          <p:nvPr/>
        </p:nvSpPr>
        <p:spPr>
          <a:xfrm>
            <a:off x="227588" y="3197821"/>
            <a:ext cx="1162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Cette sous-classe montre de nombreux caractères anciens dans son </a:t>
            </a:r>
            <a:r>
              <a:rPr lang="fr-FR" dirty="0" err="1"/>
              <a:t>gènôme</a:t>
            </a:r>
            <a:r>
              <a:rPr lang="fr-FR" dirty="0"/>
              <a:t> :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7C7B9FC-3C6B-6C40-B649-A57072866639}"/>
              </a:ext>
            </a:extLst>
          </p:cNvPr>
          <p:cNvSpPr txBox="1"/>
          <p:nvPr/>
        </p:nvSpPr>
        <p:spPr>
          <a:xfrm>
            <a:off x="3252214" y="3579554"/>
            <a:ext cx="467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Etamines en insertion spiralée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6A0F355-D21D-0C41-B3C8-22F044B98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6051" y="2464099"/>
            <a:ext cx="1905000" cy="1905000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3DE112BE-B1A2-904B-BEDF-B566EA3F056B}"/>
              </a:ext>
            </a:extLst>
          </p:cNvPr>
          <p:cNvCxnSpPr/>
          <p:nvPr/>
        </p:nvCxnSpPr>
        <p:spPr>
          <a:xfrm>
            <a:off x="6455927" y="3776920"/>
            <a:ext cx="14478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5DA232A6-6A97-4847-8DE8-8BEB288EE8B4}"/>
              </a:ext>
            </a:extLst>
          </p:cNvPr>
          <p:cNvSpPr txBox="1"/>
          <p:nvPr/>
        </p:nvSpPr>
        <p:spPr>
          <a:xfrm>
            <a:off x="3409951" y="4349652"/>
            <a:ext cx="435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Pollen </a:t>
            </a:r>
            <a:r>
              <a:rPr lang="fr-FR" dirty="0" err="1"/>
              <a:t>monoaperturé</a:t>
            </a: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E7C2757-9467-F949-A779-CE704C28A7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6754" y="4045822"/>
            <a:ext cx="1506973" cy="1685925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4C04014E-AEB0-B543-A250-52352D9A6517}"/>
              </a:ext>
            </a:extLst>
          </p:cNvPr>
          <p:cNvCxnSpPr>
            <a:cxnSpLocks/>
          </p:cNvCxnSpPr>
          <p:nvPr/>
        </p:nvCxnSpPr>
        <p:spPr>
          <a:xfrm>
            <a:off x="5588001" y="4534318"/>
            <a:ext cx="83617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669C8E60-3AA6-DA4F-995E-C67C379C4035}"/>
              </a:ext>
            </a:extLst>
          </p:cNvPr>
          <p:cNvSpPr txBox="1"/>
          <p:nvPr/>
        </p:nvSpPr>
        <p:spPr>
          <a:xfrm>
            <a:off x="3252214" y="6159500"/>
            <a:ext cx="3927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 gynécée </a:t>
            </a:r>
            <a:r>
              <a:rPr lang="fr-FR" dirty="0" err="1"/>
              <a:t>dialycarpellé</a:t>
            </a:r>
            <a:endParaRPr lang="fr-FR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610EF06A-DA68-DF4F-A6DA-B0F8714567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066" y="5439411"/>
            <a:ext cx="2127884" cy="1418589"/>
          </a:xfrm>
          <a:prstGeom prst="rect">
            <a:avLst/>
          </a:prstGeom>
        </p:spPr>
      </p:pic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DE3D1AA3-26D0-1449-852D-29DF1ED3673A}"/>
              </a:ext>
            </a:extLst>
          </p:cNvPr>
          <p:cNvCxnSpPr/>
          <p:nvPr/>
        </p:nvCxnSpPr>
        <p:spPr>
          <a:xfrm>
            <a:off x="5981700" y="6344166"/>
            <a:ext cx="177736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74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11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7E05D6-4A64-1248-A428-47FE4E27A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32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2000" b="1" dirty="0"/>
              <a:t>Genre </a:t>
            </a:r>
            <a:r>
              <a:rPr lang="fr-FR" sz="2000" b="1" i="1" dirty="0" err="1"/>
              <a:t>Glaucium</a:t>
            </a:r>
            <a:r>
              <a:rPr lang="fr-FR" sz="2000" b="1" dirty="0"/>
              <a:t> : </a:t>
            </a:r>
            <a:r>
              <a:rPr lang="fr-FR" sz="2000" b="1" dirty="0">
                <a:solidFill>
                  <a:srgbClr val="0070C0"/>
                </a:solidFill>
              </a:rPr>
              <a:t>le fruit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77EA33A-752E-484C-B4CC-F3EEB95508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7065962" y="819150"/>
            <a:ext cx="4889500" cy="32512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26F5909-A246-834B-A194-9DBF6680A8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489" y="2044658"/>
            <a:ext cx="3251199" cy="486603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1DC6F65-E70B-C645-A792-569B9A4D1F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5762" y="2885422"/>
            <a:ext cx="3635484" cy="190658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E40DB8B-12B6-E447-8531-9CE991F86196}"/>
              </a:ext>
            </a:extLst>
          </p:cNvPr>
          <p:cNvSpPr txBox="1"/>
          <p:nvPr/>
        </p:nvSpPr>
        <p:spPr>
          <a:xfrm>
            <a:off x="537882" y="1559859"/>
            <a:ext cx="5150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C’est une capsule à 2 loges séparées par une cloison et s’ouvrant par 2 valves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8086E9F-EC83-3D4A-AF80-FC7F223611A6}"/>
              </a:ext>
            </a:extLst>
          </p:cNvPr>
          <p:cNvSpPr txBox="1"/>
          <p:nvPr/>
        </p:nvSpPr>
        <p:spPr>
          <a:xfrm>
            <a:off x="537882" y="3052482"/>
            <a:ext cx="1990165" cy="380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Graine sans arille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116BAAB-D10E-F14D-829D-9C87ACCFD0E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4531" y="2348343"/>
            <a:ext cx="2130896" cy="488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2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C56F1DB-CF53-5C4A-BC2D-C1476B09F8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6400" y="-1354977"/>
            <a:ext cx="4250927" cy="6460661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77C4ECB-85EF-A144-96F4-C78B9489478E}"/>
              </a:ext>
            </a:extLst>
          </p:cNvPr>
          <p:cNvSpPr txBox="1"/>
          <p:nvPr/>
        </p:nvSpPr>
        <p:spPr>
          <a:xfrm>
            <a:off x="79772" y="1288998"/>
            <a:ext cx="521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2 - Inflorescence </a:t>
            </a:r>
            <a:r>
              <a:rPr lang="fr-FR" b="1" dirty="0"/>
              <a:t>uniflore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70B5495-2CC5-8A47-9F16-364D95C6C639}"/>
              </a:ext>
            </a:extLst>
          </p:cNvPr>
          <p:cNvSpPr txBox="1"/>
          <p:nvPr/>
        </p:nvSpPr>
        <p:spPr>
          <a:xfrm>
            <a:off x="79772" y="1753580"/>
            <a:ext cx="520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 –Fleur</a:t>
            </a:r>
            <a:r>
              <a:rPr lang="fr-FR" b="1" dirty="0"/>
              <a:t> actinomorphe - </a:t>
            </a:r>
            <a:r>
              <a:rPr lang="fr-FR" dirty="0"/>
              <a:t>Pétales jaunes ou rouges, longs de plus de 15 mm s’ouvrant </a:t>
            </a:r>
            <a:r>
              <a:rPr lang="fr-FR" b="1" dirty="0"/>
              <a:t>en coupe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B0EB911-9190-124F-8542-2A6EA9266B9A}"/>
              </a:ext>
            </a:extLst>
          </p:cNvPr>
          <p:cNvSpPr txBox="1"/>
          <p:nvPr/>
        </p:nvSpPr>
        <p:spPr>
          <a:xfrm>
            <a:off x="79772" y="2782669"/>
            <a:ext cx="5736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4 - Feuilles </a:t>
            </a:r>
            <a:r>
              <a:rPr lang="fr-FR" b="1" dirty="0" err="1"/>
              <a:t>pennatifides</a:t>
            </a:r>
            <a:r>
              <a:rPr lang="fr-FR" b="1" dirty="0"/>
              <a:t> à </a:t>
            </a:r>
            <a:r>
              <a:rPr lang="fr-FR" b="1" dirty="0" err="1"/>
              <a:t>pennatiséquées</a:t>
            </a:r>
            <a:r>
              <a:rPr lang="fr-FR" b="1" dirty="0"/>
              <a:t> </a:t>
            </a:r>
            <a:r>
              <a:rPr lang="fr-FR" dirty="0"/>
              <a:t>à segments grossièrement ovales, les supérieures parfois indivises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76D2809-E700-A147-94FE-2327C338DAE5}"/>
              </a:ext>
            </a:extLst>
          </p:cNvPr>
          <p:cNvSpPr txBox="1"/>
          <p:nvPr/>
        </p:nvSpPr>
        <p:spPr>
          <a:xfrm>
            <a:off x="79772" y="774700"/>
            <a:ext cx="4250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1 - Plantes glauques assez coriaces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5909732-6100-A942-A9E2-BC87B4B03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63274"/>
            <a:ext cx="10515600" cy="1325563"/>
          </a:xfrm>
        </p:spPr>
        <p:txBody>
          <a:bodyPr>
            <a:normAutofit/>
          </a:bodyPr>
          <a:lstStyle/>
          <a:p>
            <a:r>
              <a:rPr lang="fr-FR" sz="3200" b="1" dirty="0"/>
              <a:t>Reconnaitre le genre </a:t>
            </a:r>
            <a:r>
              <a:rPr lang="fr-FR" sz="3200" b="1" i="1" dirty="0" err="1"/>
              <a:t>Glaucium</a:t>
            </a:r>
            <a:endParaRPr lang="fr-FR" sz="3200" b="1" i="1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EA320FC-4A88-E04A-A915-E869E0A009E8}"/>
              </a:ext>
            </a:extLst>
          </p:cNvPr>
          <p:cNvSpPr txBox="1"/>
          <p:nvPr/>
        </p:nvSpPr>
        <p:spPr>
          <a:xfrm>
            <a:off x="79772" y="3993508"/>
            <a:ext cx="520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5 - Capsule </a:t>
            </a:r>
            <a:r>
              <a:rPr lang="fr-FR" b="1" dirty="0" err="1"/>
              <a:t>subcylindrique</a:t>
            </a:r>
            <a:r>
              <a:rPr lang="fr-FR" b="1" dirty="0"/>
              <a:t> </a:t>
            </a:r>
            <a:r>
              <a:rPr lang="fr-FR" dirty="0"/>
              <a:t>très longue et mince, s’ouvrant par. 2 valves qui tombent en laissant une </a:t>
            </a:r>
            <a:r>
              <a:rPr lang="fr-FR" b="1" dirty="0"/>
              <a:t>cloison centrale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524A034-02A4-7B4E-8B51-6FC2410638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6599" y="3765498"/>
            <a:ext cx="2034777" cy="309250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F2013C7-7CFE-F74F-9EDB-6A40DA7ECBD7}"/>
              </a:ext>
            </a:extLst>
          </p:cNvPr>
          <p:cNvSpPr txBox="1"/>
          <p:nvPr/>
        </p:nvSpPr>
        <p:spPr>
          <a:xfrm>
            <a:off x="79772" y="5513294"/>
            <a:ext cx="4148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6 - Graine </a:t>
            </a:r>
            <a:r>
              <a:rPr lang="fr-FR" b="1" dirty="0"/>
              <a:t>sans arille</a:t>
            </a:r>
          </a:p>
        </p:txBody>
      </p:sp>
    </p:spTree>
    <p:extLst>
      <p:ext uri="{BB962C8B-B14F-4D97-AF65-F5344CB8AC3E}">
        <p14:creationId xmlns:p14="http://schemas.microsoft.com/office/powerpoint/2010/main" val="51887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498656-7D1A-FD4E-AEA5-AF8479E75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0"/>
            <a:ext cx="10515600" cy="132556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rgbClr val="FF0000"/>
                </a:solidFill>
              </a:rPr>
              <a:t>4 - Le genre </a:t>
            </a:r>
            <a:r>
              <a:rPr lang="fr-FR" sz="3200" b="1" i="1" dirty="0" err="1">
                <a:solidFill>
                  <a:srgbClr val="FF0000"/>
                </a:solidFill>
              </a:rPr>
              <a:t>Roemeria</a:t>
            </a:r>
            <a:r>
              <a:rPr lang="fr-FR" sz="3200" b="1" dirty="0">
                <a:solidFill>
                  <a:srgbClr val="FF0000"/>
                </a:solidFill>
              </a:rPr>
              <a:t> :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ADE8D8A-5C73-4640-BE9A-7909AAB975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15238" y="0"/>
            <a:ext cx="4576762" cy="6938962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5DC9D79-BF26-F444-9D8B-1B9DBC5F6246}"/>
              </a:ext>
            </a:extLst>
          </p:cNvPr>
          <p:cNvSpPr txBox="1"/>
          <p:nvPr/>
        </p:nvSpPr>
        <p:spPr>
          <a:xfrm>
            <a:off x="4300538" y="954406"/>
            <a:ext cx="2714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Genre </a:t>
            </a:r>
            <a:r>
              <a:rPr lang="fr-FR" dirty="0" err="1"/>
              <a:t>monospécifique</a:t>
            </a:r>
            <a:r>
              <a:rPr lang="fr-FR" dirty="0"/>
              <a:t> dans la flore française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C5E839-BFD6-3349-B57B-3D0EF2841C7E}"/>
              </a:ext>
            </a:extLst>
          </p:cNvPr>
          <p:cNvSpPr txBox="1"/>
          <p:nvPr/>
        </p:nvSpPr>
        <p:spPr>
          <a:xfrm>
            <a:off x="0" y="2114550"/>
            <a:ext cx="6634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Méssicole</a:t>
            </a:r>
            <a:r>
              <a:rPr lang="fr-FR" dirty="0"/>
              <a:t> relativement rare : dans  cultures sur calcaire, occasionnellement dans des friches basiphiles ouvertes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BCA130C-11AF-A741-A5E9-34F1C1490B28}"/>
              </a:ext>
            </a:extLst>
          </p:cNvPr>
          <p:cNvSpPr txBox="1"/>
          <p:nvPr/>
        </p:nvSpPr>
        <p:spPr>
          <a:xfrm>
            <a:off x="0" y="3274694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Plante velue, à poils mous, grêles + ou – crépus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BA95FFD-BE92-6A4D-AC3A-9BD2C5BE5C67}"/>
              </a:ext>
            </a:extLst>
          </p:cNvPr>
          <p:cNvSpPr txBox="1"/>
          <p:nvPr/>
        </p:nvSpPr>
        <p:spPr>
          <a:xfrm>
            <a:off x="2400300" y="6297931"/>
            <a:ext cx="4057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Photo faite dans la région de Tataouine</a:t>
            </a:r>
          </a:p>
          <a:p>
            <a:r>
              <a:rPr lang="fr-FR" sz="1400" dirty="0"/>
              <a:t> (Tunisie) en 2004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A9EFE24-C7F8-4346-AC9B-B06CF99F6389}"/>
              </a:ext>
            </a:extLst>
          </p:cNvPr>
          <p:cNvSpPr txBox="1"/>
          <p:nvPr/>
        </p:nvSpPr>
        <p:spPr>
          <a:xfrm>
            <a:off x="0" y="3717561"/>
            <a:ext cx="474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C’est une plante à latex jaune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6A32F6-9269-C24C-B6F8-1FE9EF913C9E}"/>
              </a:ext>
            </a:extLst>
          </p:cNvPr>
          <p:cNvSpPr txBox="1"/>
          <p:nvPr/>
        </p:nvSpPr>
        <p:spPr>
          <a:xfrm>
            <a:off x="0" y="5290839"/>
            <a:ext cx="3852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Bouton floral ovoïde et obtus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1A1E28A-5ABB-E34E-8DAB-0496AE479D69}"/>
              </a:ext>
            </a:extLst>
          </p:cNvPr>
          <p:cNvSpPr txBox="1"/>
          <p:nvPr/>
        </p:nvSpPr>
        <p:spPr>
          <a:xfrm>
            <a:off x="0" y="4437089"/>
            <a:ext cx="5218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fleur est solitaire à l’extrémité du rameau</a:t>
            </a:r>
          </a:p>
        </p:txBody>
      </p:sp>
    </p:spTree>
    <p:extLst>
      <p:ext uri="{BB962C8B-B14F-4D97-AF65-F5344CB8AC3E}">
        <p14:creationId xmlns:p14="http://schemas.microsoft.com/office/powerpoint/2010/main" val="400164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D783D1-3B91-674C-A711-9C09AECF7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b="1" dirty="0"/>
              <a:t>Genre </a:t>
            </a:r>
            <a:r>
              <a:rPr lang="fr-FR" sz="2000" b="1" i="1" dirty="0" err="1"/>
              <a:t>Roemeria</a:t>
            </a:r>
            <a:r>
              <a:rPr lang="fr-FR" sz="2000" b="1" i="1" dirty="0"/>
              <a:t> </a:t>
            </a:r>
            <a:r>
              <a:rPr lang="fr-FR" sz="2000" b="1" dirty="0"/>
              <a:t>: </a:t>
            </a:r>
            <a:r>
              <a:rPr lang="fr-FR" sz="2000" b="1" dirty="0">
                <a:solidFill>
                  <a:srgbClr val="0070C0"/>
                </a:solidFill>
              </a:rPr>
              <a:t>les feuilles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42C5DCC-223A-4848-B1E5-F192B60B0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429" y="-1690690"/>
            <a:ext cx="5729440" cy="85486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C5255E7-F83C-DF4F-811F-4B41FCFC5EBF}"/>
              </a:ext>
            </a:extLst>
          </p:cNvPr>
          <p:cNvSpPr txBox="1"/>
          <p:nvPr/>
        </p:nvSpPr>
        <p:spPr>
          <a:xfrm>
            <a:off x="838200" y="1690688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nombreuses et découpées en lanières- Non </a:t>
            </a:r>
            <a:r>
              <a:rPr lang="fr-FR" dirty="0" err="1"/>
              <a:t>embrassantes</a:t>
            </a:r>
            <a:r>
              <a:rPr lang="fr-FR" dirty="0"/>
              <a:t>, elles sont couvertes de poils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317D9D5-DB30-FC46-B7AC-84145469758E}"/>
              </a:ext>
            </a:extLst>
          </p:cNvPr>
          <p:cNvSpPr txBox="1"/>
          <p:nvPr/>
        </p:nvSpPr>
        <p:spPr>
          <a:xfrm>
            <a:off x="838200" y="2814638"/>
            <a:ext cx="4919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Elles sont </a:t>
            </a:r>
            <a:r>
              <a:rPr lang="fr-FR" dirty="0" err="1"/>
              <a:t>tripennatiséquées</a:t>
            </a:r>
            <a:r>
              <a:rPr lang="fr-FR" dirty="0"/>
              <a:t> à  segments ultimes linéaires et terminés par une soie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5132C01-714D-A04D-8DC8-4AA9B6A5AD89}"/>
              </a:ext>
            </a:extLst>
          </p:cNvPr>
          <p:cNvSpPr txBox="1"/>
          <p:nvPr/>
        </p:nvSpPr>
        <p:spPr>
          <a:xfrm>
            <a:off x="838200" y="4271963"/>
            <a:ext cx="4505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Elles sont portées par une tige également velue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68C1E4F-E273-C84C-88EB-3AE366C599A4}"/>
              </a:ext>
            </a:extLst>
          </p:cNvPr>
          <p:cNvSpPr txBox="1"/>
          <p:nvPr/>
        </p:nvSpPr>
        <p:spPr>
          <a:xfrm>
            <a:off x="479685" y="6176963"/>
            <a:ext cx="410730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Photo faite dans la région de Tataouine</a:t>
            </a:r>
          </a:p>
          <a:p>
            <a:r>
              <a:rPr lang="fr-FR" sz="1400" dirty="0"/>
              <a:t> (Tunisie) en 2004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88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D98BFA-A041-164D-BD9C-88721B499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b="1" dirty="0"/>
              <a:t>Genre </a:t>
            </a:r>
            <a:r>
              <a:rPr lang="fr-FR" sz="2000" b="1" i="1" dirty="0" err="1"/>
              <a:t>Roemeria</a:t>
            </a:r>
            <a:r>
              <a:rPr lang="fr-FR" sz="2000" b="1" dirty="0"/>
              <a:t> : </a:t>
            </a:r>
            <a:r>
              <a:rPr lang="fr-FR" sz="2000" b="1" dirty="0">
                <a:solidFill>
                  <a:srgbClr val="0070C0"/>
                </a:solidFill>
              </a:rPr>
              <a:t>la fleur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00A3EF7-9C87-E944-A1F0-AE590838CE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8963" y="2586037"/>
            <a:ext cx="4069414" cy="427196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F431C23-2D38-9142-9BA6-849ED2690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837" y="133347"/>
            <a:ext cx="4271963" cy="427196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4D23B48-B9AB-9143-8D24-47F988B83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850" y="115489"/>
            <a:ext cx="4271963" cy="42719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6D2F465-FDD3-7048-91FD-41B4EB804DBB}"/>
              </a:ext>
            </a:extLst>
          </p:cNvPr>
          <p:cNvSpPr/>
          <p:nvPr/>
        </p:nvSpPr>
        <p:spPr>
          <a:xfrm>
            <a:off x="1048799" y="6108813"/>
            <a:ext cx="30330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Photo faite dans la région de Tataouine</a:t>
            </a:r>
          </a:p>
          <a:p>
            <a:r>
              <a:rPr lang="fr-FR" sz="1400" dirty="0"/>
              <a:t> (Tunisie) en 2004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BE03544-437C-0D40-A48E-CD76167F8BEB}"/>
              </a:ext>
            </a:extLst>
          </p:cNvPr>
          <p:cNvSpPr txBox="1"/>
          <p:nvPr/>
        </p:nvSpPr>
        <p:spPr>
          <a:xfrm>
            <a:off x="164892" y="3480677"/>
            <a:ext cx="4249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 pétales violet sombre , glabres et éphémères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227EE61-8C5A-824A-9481-5F8B04FD08A8}"/>
              </a:ext>
            </a:extLst>
          </p:cNvPr>
          <p:cNvSpPr txBox="1"/>
          <p:nvPr/>
        </p:nvSpPr>
        <p:spPr>
          <a:xfrm>
            <a:off x="164892" y="2269328"/>
            <a:ext cx="3702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 sépales + ou – soudés, en coiffe ovoïde,  enferment le reste de la fleur avant l’anthèse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DA1ED3F-7579-034F-B8EC-CBBC11DCBF00}"/>
              </a:ext>
            </a:extLst>
          </p:cNvPr>
          <p:cNvSpPr txBox="1"/>
          <p:nvPr/>
        </p:nvSpPr>
        <p:spPr>
          <a:xfrm>
            <a:off x="164892" y="4454425"/>
            <a:ext cx="536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Nombreuses étamines à filet violet et anthères pâles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AE3C294-A495-FF40-B9F1-2AA931FBC011}"/>
              </a:ext>
            </a:extLst>
          </p:cNvPr>
          <p:cNvSpPr txBox="1"/>
          <p:nvPr/>
        </p:nvSpPr>
        <p:spPr>
          <a:xfrm>
            <a:off x="164892" y="5451462"/>
            <a:ext cx="2521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 à 4 stigmates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DBD774-9AE2-894F-B358-F9493B88929D}"/>
              </a:ext>
            </a:extLst>
          </p:cNvPr>
          <p:cNvSpPr/>
          <p:nvPr/>
        </p:nvSpPr>
        <p:spPr>
          <a:xfrm>
            <a:off x="9167446" y="365125"/>
            <a:ext cx="3024554" cy="94786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Fleur actinomorphe</a:t>
            </a:r>
          </a:p>
        </p:txBody>
      </p:sp>
    </p:spTree>
    <p:extLst>
      <p:ext uri="{BB962C8B-B14F-4D97-AF65-F5344CB8AC3E}">
        <p14:creationId xmlns:p14="http://schemas.microsoft.com/office/powerpoint/2010/main" val="262375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B0D70B-8C87-0A4A-98A6-3CEE45043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b="1" dirty="0"/>
              <a:t>Genre </a:t>
            </a:r>
            <a:r>
              <a:rPr lang="fr-FR" sz="2000" b="1" i="1" dirty="0" err="1"/>
              <a:t>Roemeria</a:t>
            </a:r>
            <a:r>
              <a:rPr lang="fr-FR" sz="2000" b="1" dirty="0"/>
              <a:t> : </a:t>
            </a:r>
            <a:r>
              <a:rPr lang="fr-FR" sz="2000" b="1" dirty="0">
                <a:solidFill>
                  <a:srgbClr val="0070C0"/>
                </a:solidFill>
              </a:rPr>
              <a:t>le fruit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C5165367-6885-034F-93DC-7188BA219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5173" y="0"/>
            <a:ext cx="1279160" cy="5576758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2C2F01B-CA62-6B48-86DB-8DF78A051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866" y="1"/>
            <a:ext cx="5736018" cy="573601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5CFB079-60B2-BD45-B5E2-E96E9F0A7A16}"/>
              </a:ext>
            </a:extLst>
          </p:cNvPr>
          <p:cNvSpPr txBox="1"/>
          <p:nvPr/>
        </p:nvSpPr>
        <p:spPr>
          <a:xfrm>
            <a:off x="419725" y="1543987"/>
            <a:ext cx="4467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C’est une capsule cylindrique, linéaire, à  2 – 5 valves  et sans cloison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4E3F2C4-21C7-F04A-A7AA-40CD7E29E0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2372" y="3429000"/>
            <a:ext cx="1257300" cy="13335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982EC51-F699-B34D-9B67-9DF92C86FB2F}"/>
              </a:ext>
            </a:extLst>
          </p:cNvPr>
          <p:cNvSpPr txBox="1"/>
          <p:nvPr/>
        </p:nvSpPr>
        <p:spPr>
          <a:xfrm>
            <a:off x="419725" y="3885887"/>
            <a:ext cx="2039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Elle renferme des graines sans arille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6C6382BA-24A1-6A44-89E7-9E71CB7CFDE5}"/>
              </a:ext>
            </a:extLst>
          </p:cNvPr>
          <p:cNvCxnSpPr>
            <a:endCxn id="9" idx="1"/>
          </p:cNvCxnSpPr>
          <p:nvPr/>
        </p:nvCxnSpPr>
        <p:spPr>
          <a:xfrm>
            <a:off x="2683239" y="4095750"/>
            <a:ext cx="4891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B84AED1E-84E8-674D-99C5-348B1661FF16}"/>
              </a:ext>
            </a:extLst>
          </p:cNvPr>
          <p:cNvSpPr txBox="1"/>
          <p:nvPr/>
        </p:nvSpPr>
        <p:spPr>
          <a:xfrm>
            <a:off x="419725" y="2578308"/>
            <a:ext cx="4841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Elle s’ouvre du sommet à la base</a:t>
            </a:r>
          </a:p>
        </p:txBody>
      </p:sp>
    </p:spTree>
    <p:extLst>
      <p:ext uri="{BB962C8B-B14F-4D97-AF65-F5344CB8AC3E}">
        <p14:creationId xmlns:p14="http://schemas.microsoft.com/office/powerpoint/2010/main" val="260711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F13078-9448-6543-BB0D-C4D042057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/>
              <a:t>Reconnaitre le genre </a:t>
            </a:r>
            <a:r>
              <a:rPr lang="fr-FR" sz="3200" b="1" i="1" dirty="0" err="1"/>
              <a:t>Roemeria</a:t>
            </a:r>
            <a:r>
              <a:rPr lang="fr-FR" sz="3200" b="1" i="1" dirty="0"/>
              <a:t> :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41FC956D-F17F-A54D-996E-52E2BFFAD4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71678" y="-1"/>
            <a:ext cx="4020322" cy="5606321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A2CAAFD-9943-4343-AEF4-6F5E69A86A70}"/>
              </a:ext>
            </a:extLst>
          </p:cNvPr>
          <p:cNvSpPr txBox="1"/>
          <p:nvPr/>
        </p:nvSpPr>
        <p:spPr>
          <a:xfrm>
            <a:off x="0" y="1484026"/>
            <a:ext cx="6071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– Plante annuelle à</a:t>
            </a:r>
            <a:r>
              <a:rPr lang="fr-FR" b="1" dirty="0"/>
              <a:t> latex </a:t>
            </a:r>
            <a:r>
              <a:rPr lang="fr-FR" dirty="0"/>
              <a:t>jaune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4009D31-688B-364E-8F5A-BEAE65767DD5}"/>
              </a:ext>
            </a:extLst>
          </p:cNvPr>
          <p:cNvSpPr txBox="1"/>
          <p:nvPr/>
        </p:nvSpPr>
        <p:spPr>
          <a:xfrm>
            <a:off x="0" y="2413417"/>
            <a:ext cx="7540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2 - Nombreuses feuilles découpées en lanières et </a:t>
            </a:r>
            <a:r>
              <a:rPr lang="fr-FR" b="1" dirty="0"/>
              <a:t>terminées par une soie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8398BC0-9E68-3A41-9E1F-4C1B4A1BB69F}"/>
              </a:ext>
            </a:extLst>
          </p:cNvPr>
          <p:cNvSpPr txBox="1"/>
          <p:nvPr/>
        </p:nvSpPr>
        <p:spPr>
          <a:xfrm>
            <a:off x="0" y="2972260"/>
            <a:ext cx="8051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 – Fleur a</a:t>
            </a:r>
            <a:r>
              <a:rPr lang="fr-FR" b="1" dirty="0"/>
              <a:t>ctinomorphe </a:t>
            </a:r>
            <a:r>
              <a:rPr lang="fr-FR" dirty="0"/>
              <a:t>à  </a:t>
            </a:r>
            <a:r>
              <a:rPr lang="fr-FR" b="1" dirty="0"/>
              <a:t>4 pétales violet sombre, </a:t>
            </a:r>
            <a:r>
              <a:rPr lang="fr-FR" dirty="0"/>
              <a:t>contigus, solitaire au sommet des rameaux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362FB93-0F34-3E43-8D00-A257BD658976}"/>
              </a:ext>
            </a:extLst>
          </p:cNvPr>
          <p:cNvSpPr txBox="1"/>
          <p:nvPr/>
        </p:nvSpPr>
        <p:spPr>
          <a:xfrm>
            <a:off x="0" y="3901652"/>
            <a:ext cx="7135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4 - – Etamines nombreuses à filet violet et anthères pâles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69A409A-5E65-584A-950B-2D7E5A4325FE}"/>
              </a:ext>
            </a:extLst>
          </p:cNvPr>
          <p:cNvSpPr txBox="1"/>
          <p:nvPr/>
        </p:nvSpPr>
        <p:spPr>
          <a:xfrm>
            <a:off x="0" y="5185848"/>
            <a:ext cx="8021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5– Fruit : capsule cylindrique, s’ouvrant par des </a:t>
            </a:r>
            <a:r>
              <a:rPr lang="fr-FR" b="1" dirty="0"/>
              <a:t>valves,</a:t>
            </a:r>
            <a:r>
              <a:rPr lang="fr-FR" dirty="0"/>
              <a:t> </a:t>
            </a:r>
            <a:r>
              <a:rPr lang="fr-FR" b="1" dirty="0"/>
              <a:t>dépourvue de cloison </a:t>
            </a:r>
            <a:r>
              <a:rPr lang="fr-FR" dirty="0"/>
              <a:t>et contenant des graines sans arille</a:t>
            </a:r>
          </a:p>
        </p:txBody>
      </p:sp>
    </p:spTree>
    <p:extLst>
      <p:ext uri="{BB962C8B-B14F-4D97-AF65-F5344CB8AC3E}">
        <p14:creationId xmlns:p14="http://schemas.microsoft.com/office/powerpoint/2010/main" val="395118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6C3A57-135A-0049-8D57-A54501690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9550"/>
            <a:ext cx="10515600" cy="132556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rgbClr val="FF0000"/>
                </a:solidFill>
              </a:rPr>
              <a:t>5 – le genre </a:t>
            </a:r>
            <a:r>
              <a:rPr lang="fr-FR" sz="3200" b="1" i="1" dirty="0" err="1">
                <a:solidFill>
                  <a:srgbClr val="FF0000"/>
                </a:solidFill>
              </a:rPr>
              <a:t>Eschscholzia</a:t>
            </a:r>
            <a:r>
              <a:rPr lang="fr-FR" sz="3200" b="1" dirty="0">
                <a:solidFill>
                  <a:srgbClr val="FF0000"/>
                </a:solidFill>
              </a:rPr>
              <a:t> :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ABE4F7F-A889-7341-A790-975D883357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267" y="0"/>
            <a:ext cx="5169733" cy="6858512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92A86BB-FA0D-D441-A5E7-225D88D705B1}"/>
              </a:ext>
            </a:extLst>
          </p:cNvPr>
          <p:cNvSpPr txBox="1"/>
          <p:nvPr/>
        </p:nvSpPr>
        <p:spPr>
          <a:xfrm>
            <a:off x="4766137" y="6488668"/>
            <a:ext cx="2023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i="1" dirty="0"/>
              <a:t>(E .  </a:t>
            </a:r>
            <a:r>
              <a:rPr lang="fr-FR" sz="1400" b="1" i="1" dirty="0" err="1"/>
              <a:t>californica</a:t>
            </a:r>
            <a:r>
              <a:rPr lang="fr-FR" dirty="0"/>
              <a:t>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18CF79C-7D40-144F-A087-89F7A3ACEC5B}"/>
              </a:ext>
            </a:extLst>
          </p:cNvPr>
          <p:cNvSpPr txBox="1"/>
          <p:nvPr/>
        </p:nvSpPr>
        <p:spPr>
          <a:xfrm>
            <a:off x="0" y="961186"/>
            <a:ext cx="6385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Plante glauque, en touffes denses, originaire de Californie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5A716A3-E686-A84F-8678-F46ACF6F08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3455" y="2792921"/>
            <a:ext cx="4949661" cy="369574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C85627A-92CB-F24E-AA67-FFB18E816996}"/>
              </a:ext>
            </a:extLst>
          </p:cNvPr>
          <p:cNvSpPr txBox="1"/>
          <p:nvPr/>
        </p:nvSpPr>
        <p:spPr>
          <a:xfrm>
            <a:off x="0" y="1439056"/>
            <a:ext cx="5583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Une seule espèce dans la flore française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EC32364-F01B-1740-AD1B-B7FCA850F542}"/>
              </a:ext>
            </a:extLst>
          </p:cNvPr>
          <p:cNvSpPr txBox="1"/>
          <p:nvPr/>
        </p:nvSpPr>
        <p:spPr>
          <a:xfrm>
            <a:off x="0" y="1886079"/>
            <a:ext cx="4706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Plante souvent cultivée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4DAD46C-8D60-FC4A-858E-31F7F28C4180}"/>
              </a:ext>
            </a:extLst>
          </p:cNvPr>
          <p:cNvSpPr txBox="1"/>
          <p:nvPr/>
        </p:nvSpPr>
        <p:spPr>
          <a:xfrm>
            <a:off x="0" y="2255411"/>
            <a:ext cx="389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Existe avec ou  sans rejets stériles</a:t>
            </a:r>
          </a:p>
        </p:txBody>
      </p:sp>
    </p:spTree>
    <p:extLst>
      <p:ext uri="{BB962C8B-B14F-4D97-AF65-F5344CB8AC3E}">
        <p14:creationId xmlns:p14="http://schemas.microsoft.com/office/powerpoint/2010/main" val="381574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1D1234-7872-9E43-9479-ED2E39775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b="1" i="1" dirty="0" err="1"/>
              <a:t>Eschscholzia</a:t>
            </a:r>
            <a:r>
              <a:rPr lang="fr-FR" sz="2000" b="1" i="1" dirty="0"/>
              <a:t> </a:t>
            </a:r>
            <a:r>
              <a:rPr lang="fr-FR" sz="2000" b="1" dirty="0"/>
              <a:t>: </a:t>
            </a:r>
            <a:r>
              <a:rPr lang="fr-FR" sz="2000" b="1" dirty="0">
                <a:solidFill>
                  <a:srgbClr val="0070C0"/>
                </a:solidFill>
              </a:rPr>
              <a:t>la feuille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47C3DE1-166C-AF41-8B49-B8D513B0A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78215" y="75406"/>
            <a:ext cx="6782594" cy="6782594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77BB7C3-CB8A-8144-B932-C33ED9F4E066}"/>
              </a:ext>
            </a:extLst>
          </p:cNvPr>
          <p:cNvSpPr txBox="1"/>
          <p:nvPr/>
        </p:nvSpPr>
        <p:spPr>
          <a:xfrm>
            <a:off x="0" y="1690688"/>
            <a:ext cx="5156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 </a:t>
            </a:r>
            <a:r>
              <a:rPr lang="fr-FR" dirty="0" err="1"/>
              <a:t>tripennatiséquée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69BB7FF-A359-744F-A6B4-D1095C6AF3BA}"/>
              </a:ext>
            </a:extLst>
          </p:cNvPr>
          <p:cNvSpPr txBox="1"/>
          <p:nvPr/>
        </p:nvSpPr>
        <p:spPr>
          <a:xfrm>
            <a:off x="0" y="2173575"/>
            <a:ext cx="5578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souvent en gouttière, rappelant celle des </a:t>
            </a:r>
            <a:r>
              <a:rPr lang="fr-FR" dirty="0" err="1"/>
              <a:t>Fumaria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713A998-A5BB-7447-BC32-FDC9FCE3F0AF}"/>
              </a:ext>
            </a:extLst>
          </p:cNvPr>
          <p:cNvSpPr txBox="1"/>
          <p:nvPr/>
        </p:nvSpPr>
        <p:spPr>
          <a:xfrm>
            <a:off x="0" y="3207147"/>
            <a:ext cx="5351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lobe ultime de la feuille est linéaire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B6E6F7F-44AA-D847-9E11-B30B6EAEEF18}"/>
              </a:ext>
            </a:extLst>
          </p:cNvPr>
          <p:cNvSpPr txBox="1"/>
          <p:nvPr/>
        </p:nvSpPr>
        <p:spPr>
          <a:xfrm>
            <a:off x="3102964" y="6123543"/>
            <a:ext cx="2683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(Photo : </a:t>
            </a:r>
            <a:r>
              <a:rPr lang="fr-FR" sz="1400" dirty="0" err="1"/>
              <a:t>Télabotanica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5962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ABF8F4-2F38-EE4C-A2FC-1D010DB98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/>
              <a:t> </a:t>
            </a:r>
            <a:r>
              <a:rPr lang="fr-FR" sz="2000" b="1" i="1" dirty="0" err="1"/>
              <a:t>Eschscholzia</a:t>
            </a:r>
            <a:r>
              <a:rPr lang="fr-FR" sz="2000" b="1" i="1" dirty="0"/>
              <a:t> </a:t>
            </a:r>
            <a:r>
              <a:rPr lang="fr-FR" sz="2000" b="1" dirty="0"/>
              <a:t>: </a:t>
            </a:r>
            <a:r>
              <a:rPr lang="fr-FR" sz="2000" b="1" dirty="0">
                <a:solidFill>
                  <a:srgbClr val="0070C0"/>
                </a:solidFill>
              </a:rPr>
              <a:t>la fleur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1621642-9F52-2B48-9041-D004082B4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4759" y="2730708"/>
            <a:ext cx="4127292" cy="4127292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AF5801E-E44B-1440-9EFA-0FF00F4E1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099" y="75405"/>
            <a:ext cx="5096201" cy="509620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5514716-16FD-9A43-B010-CF4789DD44BB}"/>
              </a:ext>
            </a:extLst>
          </p:cNvPr>
          <p:cNvSpPr txBox="1"/>
          <p:nvPr/>
        </p:nvSpPr>
        <p:spPr>
          <a:xfrm>
            <a:off x="0" y="1513258"/>
            <a:ext cx="6610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bouton floral est conique et aigu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6749302-AB5C-7147-B8FA-777E9A7B98B9}"/>
              </a:ext>
            </a:extLst>
          </p:cNvPr>
          <p:cNvSpPr txBox="1"/>
          <p:nvPr/>
        </p:nvSpPr>
        <p:spPr>
          <a:xfrm>
            <a:off x="0" y="2026032"/>
            <a:ext cx="6580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pétales, en coin,  s’ouvrent en entonnoir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AA6C2D0-A268-9649-AFA2-0B88DB919F61}"/>
              </a:ext>
            </a:extLst>
          </p:cNvPr>
          <p:cNvSpPr txBox="1"/>
          <p:nvPr/>
        </p:nvSpPr>
        <p:spPr>
          <a:xfrm>
            <a:off x="0" y="273070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Ils sont jaunes ou orangés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DE03EF3-7B81-C94B-B226-95501C0E75A0}"/>
              </a:ext>
            </a:extLst>
          </p:cNvPr>
          <p:cNvSpPr txBox="1"/>
          <p:nvPr/>
        </p:nvSpPr>
        <p:spPr>
          <a:xfrm>
            <a:off x="0" y="3672590"/>
            <a:ext cx="3087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étamines sont nombreuses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780128C-8C61-6342-AC95-534B531A013C}"/>
              </a:ext>
            </a:extLst>
          </p:cNvPr>
          <p:cNvSpPr txBox="1"/>
          <p:nvPr/>
        </p:nvSpPr>
        <p:spPr>
          <a:xfrm>
            <a:off x="0" y="4794354"/>
            <a:ext cx="3057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stigmates sont filiformes</a:t>
            </a:r>
          </a:p>
        </p:txBody>
      </p:sp>
    </p:spTree>
    <p:extLst>
      <p:ext uri="{BB962C8B-B14F-4D97-AF65-F5344CB8AC3E}">
        <p14:creationId xmlns:p14="http://schemas.microsoft.com/office/powerpoint/2010/main" val="392267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1DEB5-A33C-C84B-B892-23AAC7B37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2232"/>
            <a:ext cx="10515600" cy="1325563"/>
          </a:xfrm>
        </p:spPr>
        <p:txBody>
          <a:bodyPr>
            <a:normAutofit/>
          </a:bodyPr>
          <a:lstStyle/>
          <a:p>
            <a:r>
              <a:rPr lang="fr-FR" sz="2800" b="1" dirty="0"/>
              <a:t>Dans cette nouvelle famille : 12 genres  en France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8B954D-9C90-4F4E-9016-AE1588D39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Autofit/>
          </a:bodyPr>
          <a:lstStyle/>
          <a:p>
            <a:r>
              <a:rPr lang="fr-FR" sz="1800" b="1" i="1" dirty="0" err="1"/>
              <a:t>Hypecoum</a:t>
            </a:r>
            <a:endParaRPr lang="fr-FR" sz="1800" b="1" i="1" dirty="0"/>
          </a:p>
          <a:p>
            <a:r>
              <a:rPr lang="fr-FR" sz="1800" b="1" i="1" dirty="0"/>
              <a:t>Papaver</a:t>
            </a:r>
          </a:p>
          <a:p>
            <a:r>
              <a:rPr lang="fr-FR" sz="1800" b="1" i="1" dirty="0" err="1"/>
              <a:t>Chelidonium</a:t>
            </a:r>
            <a:endParaRPr lang="fr-FR" sz="1800" b="1" i="1" dirty="0"/>
          </a:p>
          <a:p>
            <a:r>
              <a:rPr lang="fr-FR" sz="1800" b="1" i="1" dirty="0" err="1"/>
              <a:t>Meconopsis</a:t>
            </a:r>
            <a:endParaRPr lang="fr-FR" sz="1800" b="1" i="1" dirty="0"/>
          </a:p>
          <a:p>
            <a:r>
              <a:rPr lang="fr-FR" sz="1800" b="1" i="1" dirty="0" err="1"/>
              <a:t>Glaucium</a:t>
            </a:r>
            <a:endParaRPr lang="fr-FR" sz="1800" b="1" i="1" dirty="0"/>
          </a:p>
          <a:p>
            <a:r>
              <a:rPr lang="fr-FR" sz="1800" b="1" i="1" dirty="0" err="1"/>
              <a:t>Roemeria</a:t>
            </a:r>
            <a:endParaRPr lang="fr-FR" sz="1800" b="1" i="1" dirty="0"/>
          </a:p>
          <a:p>
            <a:r>
              <a:rPr lang="fr-FR" sz="1800" b="1" i="1" dirty="0" err="1"/>
              <a:t>Eschcholzia</a:t>
            </a:r>
            <a:endParaRPr lang="fr-FR" sz="1800" b="1" i="1" dirty="0"/>
          </a:p>
          <a:p>
            <a:r>
              <a:rPr lang="fr-FR" sz="1800" b="1" i="1" dirty="0"/>
              <a:t>Corydalis</a:t>
            </a:r>
          </a:p>
          <a:p>
            <a:r>
              <a:rPr lang="fr-FR" sz="1800" b="1" i="1" dirty="0" err="1"/>
              <a:t>Sarcocapnos</a:t>
            </a:r>
            <a:endParaRPr lang="fr-FR" sz="1800" b="1" i="1" dirty="0"/>
          </a:p>
          <a:p>
            <a:r>
              <a:rPr lang="fr-FR" sz="1800" b="1" i="1" dirty="0" err="1"/>
              <a:t>Ceratocapnos</a:t>
            </a:r>
            <a:endParaRPr lang="fr-FR" sz="1800" b="1" i="1" dirty="0"/>
          </a:p>
          <a:p>
            <a:r>
              <a:rPr lang="fr-FR" sz="1800" b="1" i="1" dirty="0" err="1"/>
              <a:t>Fumaria</a:t>
            </a:r>
            <a:endParaRPr lang="fr-FR" sz="1800" b="1" i="1" dirty="0"/>
          </a:p>
          <a:p>
            <a:r>
              <a:rPr lang="fr-FR" sz="1800" b="1" i="1" dirty="0" err="1"/>
              <a:t>Platycapnos</a:t>
            </a:r>
            <a:endParaRPr lang="fr-FR" sz="1800" b="1" i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3CE899E-3679-FB42-9664-C5DE25D12BFA}"/>
              </a:ext>
            </a:extLst>
          </p:cNvPr>
          <p:cNvSpPr txBox="1"/>
          <p:nvPr/>
        </p:nvSpPr>
        <p:spPr>
          <a:xfrm>
            <a:off x="6400800" y="1600200"/>
            <a:ext cx="3309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Mais aussi des espèces occasionnelles : </a:t>
            </a:r>
          </a:p>
          <a:p>
            <a:pPr marL="285750" indent="-285750">
              <a:buFontTx/>
              <a:buChar char="-"/>
            </a:pPr>
            <a:r>
              <a:rPr lang="fr-FR" b="1" i="1" dirty="0" err="1"/>
              <a:t>Lamprocapnos</a:t>
            </a:r>
            <a:r>
              <a:rPr lang="fr-FR" b="1" i="1" dirty="0"/>
              <a:t> </a:t>
            </a:r>
            <a:r>
              <a:rPr lang="fr-FR" b="1" i="1" dirty="0" err="1"/>
              <a:t>spectabilis</a:t>
            </a:r>
            <a:endParaRPr lang="fr-FR" b="1" i="1" dirty="0"/>
          </a:p>
          <a:p>
            <a:pPr marL="285750" indent="-285750">
              <a:buFontTx/>
              <a:buChar char="-"/>
            </a:pPr>
            <a:r>
              <a:rPr lang="fr-FR" b="1" i="1" dirty="0" err="1"/>
              <a:t>Argemone</a:t>
            </a:r>
            <a:r>
              <a:rPr lang="fr-FR" b="1" i="1" dirty="0"/>
              <a:t> </a:t>
            </a:r>
            <a:r>
              <a:rPr lang="fr-FR" b="1" i="1" dirty="0" err="1"/>
              <a:t>mexicana</a:t>
            </a:r>
            <a:r>
              <a:rPr lang="fr-FR" b="1" i="1" dirty="0"/>
              <a:t>…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3E356045-7309-8044-B439-A7741333FA34}"/>
              </a:ext>
            </a:extLst>
          </p:cNvPr>
          <p:cNvCxnSpPr/>
          <p:nvPr/>
        </p:nvCxnSpPr>
        <p:spPr>
          <a:xfrm>
            <a:off x="2383971" y="1404257"/>
            <a:ext cx="140425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99D5445D-078D-E84B-BA27-07C408A9F6F1}"/>
              </a:ext>
            </a:extLst>
          </p:cNvPr>
          <p:cNvSpPr txBox="1"/>
          <p:nvPr/>
        </p:nvSpPr>
        <p:spPr>
          <a:xfrm>
            <a:off x="3788229" y="1253331"/>
            <a:ext cx="219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Ex </a:t>
            </a:r>
            <a:r>
              <a:rPr lang="fr-FR" i="1" dirty="0" err="1"/>
              <a:t>Hypecoaceae</a:t>
            </a:r>
            <a:endParaRPr lang="fr-FR" i="1" dirty="0"/>
          </a:p>
        </p:txBody>
      </p:sp>
      <p:sp>
        <p:nvSpPr>
          <p:cNvPr id="8" name="Accolade fermante 7">
            <a:extLst>
              <a:ext uri="{FF2B5EF4-FFF2-40B4-BE49-F238E27FC236}">
                <a16:creationId xmlns:a16="http://schemas.microsoft.com/office/drawing/2014/main" id="{18DB8C96-CC52-8340-B831-A5B7824455BD}"/>
              </a:ext>
            </a:extLst>
          </p:cNvPr>
          <p:cNvSpPr/>
          <p:nvPr/>
        </p:nvSpPr>
        <p:spPr>
          <a:xfrm>
            <a:off x="2383970" y="1782714"/>
            <a:ext cx="696687" cy="2035629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659FA6D-A5EE-F140-BCA0-AD3BD38F0D3B}"/>
              </a:ext>
            </a:extLst>
          </p:cNvPr>
          <p:cNvCxnSpPr/>
          <p:nvPr/>
        </p:nvCxnSpPr>
        <p:spPr>
          <a:xfrm>
            <a:off x="3211286" y="2800529"/>
            <a:ext cx="34834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7A5DE2C8-D72A-094C-BD3F-AFE63E3AB297}"/>
              </a:ext>
            </a:extLst>
          </p:cNvPr>
          <p:cNvSpPr txBox="1"/>
          <p:nvPr/>
        </p:nvSpPr>
        <p:spPr>
          <a:xfrm>
            <a:off x="3690257" y="2634343"/>
            <a:ext cx="1959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Ex. </a:t>
            </a:r>
            <a:r>
              <a:rPr lang="fr-FR" i="1" dirty="0" err="1"/>
              <a:t>Papaveracea</a:t>
            </a:r>
            <a:r>
              <a:rPr lang="fr-FR" dirty="0" err="1"/>
              <a:t>e</a:t>
            </a:r>
            <a:r>
              <a:rPr lang="fr-FR" dirty="0"/>
              <a:t>                                     </a:t>
            </a:r>
          </a:p>
        </p:txBody>
      </p:sp>
      <p:sp>
        <p:nvSpPr>
          <p:cNvPr id="12" name="Accolade fermante 11">
            <a:extLst>
              <a:ext uri="{FF2B5EF4-FFF2-40B4-BE49-F238E27FC236}">
                <a16:creationId xmlns:a16="http://schemas.microsoft.com/office/drawing/2014/main" id="{E762B580-B451-E949-AD4B-DB383F8C23A3}"/>
              </a:ext>
            </a:extLst>
          </p:cNvPr>
          <p:cNvSpPr/>
          <p:nvPr/>
        </p:nvSpPr>
        <p:spPr>
          <a:xfrm>
            <a:off x="2639786" y="3929743"/>
            <a:ext cx="244928" cy="1825852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7E157BC-B33C-E94B-A4A1-EB819B7897A3}"/>
              </a:ext>
            </a:extLst>
          </p:cNvPr>
          <p:cNvCxnSpPr/>
          <p:nvPr/>
        </p:nvCxnSpPr>
        <p:spPr>
          <a:xfrm>
            <a:off x="2939143" y="4778829"/>
            <a:ext cx="62048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E9FB8F3B-8077-8C41-BCB3-8A4E77B139B3}"/>
              </a:ext>
            </a:extLst>
          </p:cNvPr>
          <p:cNvSpPr txBox="1"/>
          <p:nvPr/>
        </p:nvSpPr>
        <p:spPr>
          <a:xfrm>
            <a:off x="3690257" y="4722224"/>
            <a:ext cx="1774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Ex. </a:t>
            </a:r>
            <a:r>
              <a:rPr lang="fr-FR" i="1" dirty="0" err="1"/>
              <a:t>Fumariaceae</a:t>
            </a:r>
            <a:endParaRPr lang="fr-FR" i="1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68F9BF4-5CC6-4A4F-9BE6-ABDBCD0D5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092" y="2550304"/>
            <a:ext cx="1669423" cy="320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5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1" grpId="0"/>
      <p:bldP spid="12" grpId="0" animBg="1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A4D04C-1C6B-BD4B-BF99-DA506799D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b="1" i="1" dirty="0" err="1"/>
              <a:t>Eschscholzia</a:t>
            </a:r>
            <a:r>
              <a:rPr lang="fr-FR" sz="2000" b="1" dirty="0"/>
              <a:t> : </a:t>
            </a:r>
            <a:r>
              <a:rPr lang="fr-FR" sz="2000" b="1" dirty="0">
                <a:solidFill>
                  <a:srgbClr val="0070C0"/>
                </a:solidFill>
              </a:rPr>
              <a:t>le fruit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39326D1-7F6C-2F43-A632-5BA66ACAE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910" y="0"/>
            <a:ext cx="7365167" cy="552387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5427C2C-31CB-6341-AF6D-EBD10D309188}"/>
              </a:ext>
            </a:extLst>
          </p:cNvPr>
          <p:cNvSpPr txBox="1"/>
          <p:nvPr/>
        </p:nvSpPr>
        <p:spPr>
          <a:xfrm>
            <a:off x="0" y="1593164"/>
            <a:ext cx="33627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C’est une capsule linéaire de 5 – 10 cm de long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54B44CD-16C6-6C41-9436-479377213B4A}"/>
              </a:ext>
            </a:extLst>
          </p:cNvPr>
          <p:cNvSpPr txBox="1"/>
          <p:nvPr/>
        </p:nvSpPr>
        <p:spPr>
          <a:xfrm>
            <a:off x="0" y="2828022"/>
            <a:ext cx="3182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Elle s’ouvre par 2 valves et ne possède pas de cloison médiane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368A220-E4D5-CC4E-B30E-419DCE6BAC44}"/>
              </a:ext>
            </a:extLst>
          </p:cNvPr>
          <p:cNvSpPr txBox="1"/>
          <p:nvPr/>
        </p:nvSpPr>
        <p:spPr>
          <a:xfrm>
            <a:off x="0" y="4709211"/>
            <a:ext cx="3182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Par contre, elle possède un anneau basal membraneux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01185FB-B2A5-CA4B-8E14-43F7098ACD1D}"/>
              </a:ext>
            </a:extLst>
          </p:cNvPr>
          <p:cNvSpPr txBox="1"/>
          <p:nvPr/>
        </p:nvSpPr>
        <p:spPr>
          <a:xfrm>
            <a:off x="6460761" y="5756223"/>
            <a:ext cx="2623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(Photo :</a:t>
            </a:r>
            <a:r>
              <a:rPr lang="fr-FR" sz="1400" dirty="0" err="1"/>
              <a:t>Télabotanica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1441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1AE312-9959-E240-A222-6447CBB80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/>
              <a:t>Reconnaitre le genre </a:t>
            </a:r>
            <a:r>
              <a:rPr lang="fr-FR" sz="3200" b="1" i="1" dirty="0" err="1"/>
              <a:t>Eschscholzia</a:t>
            </a:r>
            <a:r>
              <a:rPr lang="fr-FR" sz="3200" b="1" dirty="0"/>
              <a:t> :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5CA003B6-15B3-9E43-A3FD-E47709F3E6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121" y="-1"/>
            <a:ext cx="4756879" cy="6820427"/>
          </a:xfr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4D8922D-4019-7844-8DAC-424F5360BFAC}"/>
              </a:ext>
            </a:extLst>
          </p:cNvPr>
          <p:cNvSpPr txBox="1"/>
          <p:nvPr/>
        </p:nvSpPr>
        <p:spPr>
          <a:xfrm>
            <a:off x="119921" y="1543987"/>
            <a:ext cx="6985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  - Plante  en touffe dense , souvent cultivée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1855081-D0A8-504E-B9AD-55DDD07EA56D}"/>
              </a:ext>
            </a:extLst>
          </p:cNvPr>
          <p:cNvSpPr txBox="1"/>
          <p:nvPr/>
        </p:nvSpPr>
        <p:spPr>
          <a:xfrm>
            <a:off x="119921" y="2055814"/>
            <a:ext cx="6640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2 - Feuilles </a:t>
            </a:r>
            <a:r>
              <a:rPr lang="fr-FR" dirty="0" err="1"/>
              <a:t>tripennatiséquées</a:t>
            </a:r>
            <a:r>
              <a:rPr lang="fr-FR" dirty="0"/>
              <a:t> à lobes ultimes linéaires ou </a:t>
            </a:r>
            <a:r>
              <a:rPr lang="fr-FR" dirty="0" err="1"/>
              <a:t>oblancéolés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96FF61F-4220-8C40-95D7-480134BBAB2D}"/>
              </a:ext>
            </a:extLst>
          </p:cNvPr>
          <p:cNvSpPr txBox="1"/>
          <p:nvPr/>
        </p:nvSpPr>
        <p:spPr>
          <a:xfrm>
            <a:off x="119921" y="2953062"/>
            <a:ext cx="6610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3 - Pétales cunéiformes s’ouvrant en entonnoir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1BD7D45-3C03-5243-AE56-F841053A9153}"/>
              </a:ext>
            </a:extLst>
          </p:cNvPr>
          <p:cNvSpPr txBox="1"/>
          <p:nvPr/>
        </p:nvSpPr>
        <p:spPr>
          <a:xfrm>
            <a:off x="119921" y="4062334"/>
            <a:ext cx="6640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4 - Corolle jaune ou orangé éclatant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1E01D5F-506F-BE4E-A87D-B4462D854B07}"/>
              </a:ext>
            </a:extLst>
          </p:cNvPr>
          <p:cNvSpPr txBox="1"/>
          <p:nvPr/>
        </p:nvSpPr>
        <p:spPr>
          <a:xfrm>
            <a:off x="119921" y="5314013"/>
            <a:ext cx="6220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5 - Capsule à 2 valves sans cloison mais </a:t>
            </a:r>
            <a:r>
              <a:rPr lang="fr-FR" b="1" dirty="0"/>
              <a:t>avec anneau basal membraneux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B1C8D18-1E2C-5D44-87CC-0822114FD69D}"/>
              </a:ext>
            </a:extLst>
          </p:cNvPr>
          <p:cNvSpPr txBox="1"/>
          <p:nvPr/>
        </p:nvSpPr>
        <p:spPr>
          <a:xfrm>
            <a:off x="6340838" y="1690688"/>
            <a:ext cx="2458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(</a:t>
            </a:r>
            <a:r>
              <a:rPr lang="fr-FR" sz="1400" i="1" dirty="0" err="1"/>
              <a:t>Eschscholzia</a:t>
            </a:r>
            <a:r>
              <a:rPr lang="fr-FR" sz="1400" i="1" dirty="0"/>
              <a:t> </a:t>
            </a:r>
            <a:r>
              <a:rPr lang="fr-FR" sz="1400" i="1" dirty="0" err="1"/>
              <a:t>californonica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1661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866A35-8DB3-CC4C-B9FF-C4594D1B4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54"/>
            <a:ext cx="10515600" cy="132556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rgbClr val="FF0000"/>
                </a:solidFill>
              </a:rPr>
              <a:t>6 - le genre </a:t>
            </a:r>
            <a:r>
              <a:rPr lang="fr-FR" sz="3200" b="1" i="1" dirty="0">
                <a:solidFill>
                  <a:srgbClr val="FF0000"/>
                </a:solidFill>
              </a:rPr>
              <a:t>Corydalis</a:t>
            </a:r>
            <a:r>
              <a:rPr lang="fr-FR" sz="3200" b="1" dirty="0">
                <a:solidFill>
                  <a:srgbClr val="FF0000"/>
                </a:solidFill>
              </a:rPr>
              <a:t> :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B97209A-B38F-814E-BE10-C9D465947B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62835" y="0"/>
            <a:ext cx="6729166" cy="685800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DDDE642-14F7-3949-BD1D-166D8BCADA01}"/>
              </a:ext>
            </a:extLst>
          </p:cNvPr>
          <p:cNvSpPr txBox="1"/>
          <p:nvPr/>
        </p:nvSpPr>
        <p:spPr>
          <a:xfrm>
            <a:off x="269823" y="2405495"/>
            <a:ext cx="5193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Ce sont des plantes bulbeuses à cycle printanier court</a:t>
            </a:r>
          </a:p>
          <a:p>
            <a:r>
              <a:rPr lang="fr-FR" dirty="0"/>
              <a:t>Elles sont donc vivaces grâce à leur bulbe : ce sont des </a:t>
            </a:r>
            <a:r>
              <a:rPr lang="fr-FR" b="1" dirty="0"/>
              <a:t>géophytes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42C8C26-9F9E-5842-9A28-7ED9C6D62F69}"/>
              </a:ext>
            </a:extLst>
          </p:cNvPr>
          <p:cNvSpPr txBox="1"/>
          <p:nvPr/>
        </p:nvSpPr>
        <p:spPr>
          <a:xfrm>
            <a:off x="269823" y="3737691"/>
            <a:ext cx="4811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Elles poussent dans les hêtraies, les charmaies, et les. chênaies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7F515B5-C79E-374D-A85E-CD9E2CF7140E}"/>
              </a:ext>
            </a:extLst>
          </p:cNvPr>
          <p:cNvSpPr txBox="1"/>
          <p:nvPr/>
        </p:nvSpPr>
        <p:spPr>
          <a:xfrm>
            <a:off x="169462" y="4797980"/>
            <a:ext cx="5193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tige courte ne porte que 2,  3 feuilles  irrégulières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91917B-D28C-E049-B9CA-BB129888D97E}"/>
              </a:ext>
            </a:extLst>
          </p:cNvPr>
          <p:cNvSpPr/>
          <p:nvPr/>
        </p:nvSpPr>
        <p:spPr>
          <a:xfrm>
            <a:off x="1806498" y="1535735"/>
            <a:ext cx="2821258" cy="62760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2"/>
                </a:solidFill>
              </a:rPr>
              <a:t>4   espèces dans la flore française</a:t>
            </a:r>
          </a:p>
        </p:txBody>
      </p:sp>
    </p:spTree>
    <p:extLst>
      <p:ext uri="{BB962C8B-B14F-4D97-AF65-F5344CB8AC3E}">
        <p14:creationId xmlns:p14="http://schemas.microsoft.com/office/powerpoint/2010/main" val="120981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4E3C65-04CF-1647-AE3A-AA06B4EEA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b="1" i="1" dirty="0"/>
              <a:t>Corydalis</a:t>
            </a:r>
            <a:r>
              <a:rPr lang="fr-FR" sz="2000" dirty="0"/>
              <a:t> : </a:t>
            </a:r>
            <a:r>
              <a:rPr lang="fr-FR" sz="2000" b="1" dirty="0">
                <a:solidFill>
                  <a:srgbClr val="0070C0"/>
                </a:solidFill>
              </a:rPr>
              <a:t>les feuilles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2EFBF28-D54D-A849-90C9-59C80139A1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43499" y="75405"/>
            <a:ext cx="6969971" cy="6969971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FC2794-ADCA-8E4B-A4ED-91DA0532D186}"/>
              </a:ext>
            </a:extLst>
          </p:cNvPr>
          <p:cNvSpPr txBox="1"/>
          <p:nvPr/>
        </p:nvSpPr>
        <p:spPr>
          <a:xfrm>
            <a:off x="179882" y="1690688"/>
            <a:ext cx="4856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Ces feuilles irrégulières sont 2 fois </a:t>
            </a:r>
            <a:r>
              <a:rPr lang="fr-FR" dirty="0" err="1"/>
              <a:t>ternées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391D4B0-635C-E340-8CC3-CE4CC8657434}"/>
              </a:ext>
            </a:extLst>
          </p:cNvPr>
          <p:cNvSpPr txBox="1"/>
          <p:nvPr/>
        </p:nvSpPr>
        <p:spPr>
          <a:xfrm>
            <a:off x="179882" y="4316419"/>
            <a:ext cx="4856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segment ultime est large, en éventail, découpé en lobes obtus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DBD9E6F-4B8D-EF4D-97E4-3BFE4BD073CA}"/>
              </a:ext>
            </a:extLst>
          </p:cNvPr>
          <p:cNvSpPr txBox="1"/>
          <p:nvPr/>
        </p:nvSpPr>
        <p:spPr>
          <a:xfrm>
            <a:off x="3014896" y="6310466"/>
            <a:ext cx="2128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(Corydalis. </a:t>
            </a:r>
            <a:r>
              <a:rPr lang="fr-FR" sz="1400" i="1" dirty="0" err="1"/>
              <a:t>solida</a:t>
            </a:r>
            <a:r>
              <a:rPr lang="fr-FR" sz="1400" i="1" dirty="0"/>
              <a:t>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EB29389-4194-F942-869C-6BFCF6F0BAE6}"/>
              </a:ext>
            </a:extLst>
          </p:cNvPr>
          <p:cNvSpPr txBox="1"/>
          <p:nvPr/>
        </p:nvSpPr>
        <p:spPr>
          <a:xfrm>
            <a:off x="179882" y="3016251"/>
            <a:ext cx="4197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alternes et sans stipules</a:t>
            </a:r>
          </a:p>
        </p:txBody>
      </p:sp>
    </p:spTree>
    <p:extLst>
      <p:ext uri="{BB962C8B-B14F-4D97-AF65-F5344CB8AC3E}">
        <p14:creationId xmlns:p14="http://schemas.microsoft.com/office/powerpoint/2010/main" val="175188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29FB1F-E351-7F4F-A005-DE6AFCF01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89511"/>
            <a:ext cx="10515600" cy="1325563"/>
          </a:xfrm>
        </p:spPr>
        <p:txBody>
          <a:bodyPr>
            <a:normAutofit/>
          </a:bodyPr>
          <a:lstStyle/>
          <a:p>
            <a:r>
              <a:rPr lang="fr-FR" sz="2000" b="1" i="1" dirty="0"/>
              <a:t>Corydalis</a:t>
            </a:r>
            <a:r>
              <a:rPr lang="fr-FR" sz="2000" b="1" dirty="0"/>
              <a:t> : </a:t>
            </a:r>
            <a:r>
              <a:rPr lang="fr-FR" sz="2000" b="1" dirty="0">
                <a:solidFill>
                  <a:srgbClr val="0070C0"/>
                </a:solidFill>
              </a:rPr>
              <a:t>les fleurs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6B563E1-FDA1-6244-BC2A-A64C0F5429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36272"/>
            <a:ext cx="4785455" cy="4785455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75D7814-1A0F-3443-97FC-0611ED49C1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5455" y="49755"/>
            <a:ext cx="7406545" cy="488679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477B170-0CFE-3847-B0DB-03238D8FE7FF}"/>
              </a:ext>
            </a:extLst>
          </p:cNvPr>
          <p:cNvSpPr txBox="1"/>
          <p:nvPr/>
        </p:nvSpPr>
        <p:spPr>
          <a:xfrm>
            <a:off x="7674964" y="4242218"/>
            <a:ext cx="869430" cy="30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i="1" dirty="0"/>
              <a:t>(C. cava)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29D8744-88C4-5B45-892F-549AAFA55D5B}"/>
              </a:ext>
            </a:extLst>
          </p:cNvPr>
          <p:cNvSpPr txBox="1"/>
          <p:nvPr/>
        </p:nvSpPr>
        <p:spPr>
          <a:xfrm>
            <a:off x="689548" y="1136052"/>
            <a:ext cx="10792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i="1" dirty="0"/>
              <a:t>(C. </a:t>
            </a:r>
            <a:r>
              <a:rPr lang="fr-FR" sz="1400" i="1" dirty="0" err="1"/>
              <a:t>solida</a:t>
            </a:r>
            <a:r>
              <a:rPr lang="fr-FR" dirty="0"/>
              <a:t>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CA40014-EC37-A54B-8A14-5B0FADDD9BA0}"/>
              </a:ext>
            </a:extLst>
          </p:cNvPr>
          <p:cNvSpPr txBox="1"/>
          <p:nvPr/>
        </p:nvSpPr>
        <p:spPr>
          <a:xfrm>
            <a:off x="4835734" y="5009805"/>
            <a:ext cx="6518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Inflorescence en grappe terminale à grandes bractées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EA22A96-E37E-6140-BE29-9F74B8C0C3FE}"/>
              </a:ext>
            </a:extLst>
          </p:cNvPr>
          <p:cNvSpPr txBox="1"/>
          <p:nvPr/>
        </p:nvSpPr>
        <p:spPr>
          <a:xfrm>
            <a:off x="4785455" y="5396459"/>
            <a:ext cx="740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Chaque fleur accompagnée de grande bractée verte, entière ou palmatilobée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409C464-39C7-BD48-868A-7255C6E45BE6}"/>
              </a:ext>
            </a:extLst>
          </p:cNvPr>
          <p:cNvSpPr txBox="1"/>
          <p:nvPr/>
        </p:nvSpPr>
        <p:spPr>
          <a:xfrm>
            <a:off x="0" y="6281638"/>
            <a:ext cx="7974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Fleurs roses à pourpres sans tache sombre à l’extrémité des pétales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471C789-F2E9-C441-9194-B2DBFED68C95}"/>
              </a:ext>
            </a:extLst>
          </p:cNvPr>
          <p:cNvSpPr txBox="1"/>
          <p:nvPr/>
        </p:nvSpPr>
        <p:spPr>
          <a:xfrm>
            <a:off x="0" y="5894984"/>
            <a:ext cx="4835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Pédicelle &lt; fleur</a:t>
            </a:r>
          </a:p>
        </p:txBody>
      </p:sp>
    </p:spTree>
    <p:extLst>
      <p:ext uri="{BB962C8B-B14F-4D97-AF65-F5344CB8AC3E}">
        <p14:creationId xmlns:p14="http://schemas.microsoft.com/office/powerpoint/2010/main" val="114662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3F7AA35-71E0-EE40-A6E9-6EADE8C6D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6858000" cy="685800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BFA0F4B-BB27-BC4A-A36C-4859E7D02029}"/>
              </a:ext>
            </a:extLst>
          </p:cNvPr>
          <p:cNvSpPr txBox="1"/>
          <p:nvPr/>
        </p:nvSpPr>
        <p:spPr>
          <a:xfrm>
            <a:off x="6858000" y="365125"/>
            <a:ext cx="442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Fleur zygomorphe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544468-F50B-524A-8542-9DAF4772FB24}"/>
              </a:ext>
            </a:extLst>
          </p:cNvPr>
          <p:cNvSpPr txBox="1"/>
          <p:nvPr/>
        </p:nvSpPr>
        <p:spPr>
          <a:xfrm>
            <a:off x="6858000" y="954579"/>
            <a:ext cx="5131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Fleur munie d’un éperon formé par la base du pétale supérieur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7E19450-FC46-3C41-9ED7-CB0179820340}"/>
              </a:ext>
            </a:extLst>
          </p:cNvPr>
          <p:cNvSpPr txBox="1"/>
          <p:nvPr/>
        </p:nvSpPr>
        <p:spPr>
          <a:xfrm>
            <a:off x="6858000" y="3951178"/>
            <a:ext cx="4527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 étamines à 3 anthères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3CF4B6F-8637-AD49-8564-ED85829B2A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6183" y="2363927"/>
            <a:ext cx="2565817" cy="485596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1AEE7B5-210E-FA45-A03E-0E3359724D16}"/>
              </a:ext>
            </a:extLst>
          </p:cNvPr>
          <p:cNvSpPr txBox="1"/>
          <p:nvPr/>
        </p:nvSpPr>
        <p:spPr>
          <a:xfrm>
            <a:off x="9626183" y="6492875"/>
            <a:ext cx="1256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(C. cava</a:t>
            </a:r>
            <a:r>
              <a:rPr lang="fr-FR" dirty="0"/>
              <a:t>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E5008CA-03F1-654F-9760-4C2408BDE083}"/>
              </a:ext>
            </a:extLst>
          </p:cNvPr>
          <p:cNvSpPr txBox="1"/>
          <p:nvPr/>
        </p:nvSpPr>
        <p:spPr>
          <a:xfrm>
            <a:off x="6858000" y="1778813"/>
            <a:ext cx="3923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Petits sépales pétaloïdes caducs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03D4FD6-2A5B-0B44-B946-26FE91973F09}"/>
              </a:ext>
            </a:extLst>
          </p:cNvPr>
          <p:cNvSpPr txBox="1"/>
          <p:nvPr/>
        </p:nvSpPr>
        <p:spPr>
          <a:xfrm>
            <a:off x="6858000" y="4760361"/>
            <a:ext cx="2263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Stigmate à nombreuses papilles</a:t>
            </a:r>
          </a:p>
        </p:txBody>
      </p:sp>
    </p:spTree>
    <p:extLst>
      <p:ext uri="{BB962C8B-B14F-4D97-AF65-F5344CB8AC3E}">
        <p14:creationId xmlns:p14="http://schemas.microsoft.com/office/powerpoint/2010/main" val="326404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328379-31FB-394A-8346-D092F6ADD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b="1" i="1" dirty="0"/>
              <a:t>Corydalis</a:t>
            </a:r>
            <a:r>
              <a:rPr lang="fr-FR" sz="2000" b="1" dirty="0"/>
              <a:t> : </a:t>
            </a:r>
            <a:r>
              <a:rPr lang="fr-FR" sz="2000" b="1" dirty="0">
                <a:solidFill>
                  <a:srgbClr val="0070C0"/>
                </a:solidFill>
              </a:rPr>
              <a:t>les fruits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5CBAF50-6BE0-184B-AF47-2B2BC8CC9D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AE15145-E104-7B47-9B5E-CE5B672A65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714" y="4124689"/>
            <a:ext cx="3154285" cy="367637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E587F5A-CAFC-0F49-8254-406922D383A2}"/>
              </a:ext>
            </a:extLst>
          </p:cNvPr>
          <p:cNvSpPr txBox="1"/>
          <p:nvPr/>
        </p:nvSpPr>
        <p:spPr>
          <a:xfrm>
            <a:off x="0" y="2323475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Ce sont des capsules ovoïdes et pendantes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C70759E-5368-4E42-BB87-1B29E2BE7555}"/>
              </a:ext>
            </a:extLst>
          </p:cNvPr>
          <p:cNvSpPr txBox="1"/>
          <p:nvPr/>
        </p:nvSpPr>
        <p:spPr>
          <a:xfrm>
            <a:off x="0" y="3102964"/>
            <a:ext cx="4557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Elles sont acuminées ( = style persistant 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91CC0C4-1E6D-D14D-AAD6-81C1F4E4E11A}"/>
              </a:ext>
            </a:extLst>
          </p:cNvPr>
          <p:cNvSpPr txBox="1"/>
          <p:nvPr/>
        </p:nvSpPr>
        <p:spPr>
          <a:xfrm>
            <a:off x="58711" y="3628012"/>
            <a:ext cx="4886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Elles s’ouvrent par 2 valves et </a:t>
            </a:r>
          </a:p>
          <a:p>
            <a:r>
              <a:rPr lang="fr-FR" dirty="0"/>
              <a:t>contiennent de grosses graines</a:t>
            </a:r>
          </a:p>
        </p:txBody>
      </p:sp>
    </p:spTree>
    <p:extLst>
      <p:ext uri="{BB962C8B-B14F-4D97-AF65-F5344CB8AC3E}">
        <p14:creationId xmlns:p14="http://schemas.microsoft.com/office/powerpoint/2010/main" val="110746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A50745-9701-1342-993B-0A4D0552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/>
              <a:t>Reconnaitre le genre </a:t>
            </a:r>
            <a:r>
              <a:rPr lang="fr-FR" sz="3200" b="1" i="1" dirty="0"/>
              <a:t>Corydalis :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EE1C1A6-A89B-E343-B6D6-B3561DEB86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9718" y="-194873"/>
            <a:ext cx="4277193" cy="7410832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323C45F-3C71-8440-BBB5-009036E4F3CC}"/>
              </a:ext>
            </a:extLst>
          </p:cNvPr>
          <p:cNvSpPr txBox="1"/>
          <p:nvPr/>
        </p:nvSpPr>
        <p:spPr>
          <a:xfrm>
            <a:off x="-104931" y="1690688"/>
            <a:ext cx="7989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1 - Ce sont des plantes à</a:t>
            </a:r>
            <a:r>
              <a:rPr lang="fr-FR" b="1" dirty="0"/>
              <a:t> bulbe </a:t>
            </a:r>
            <a:r>
              <a:rPr lang="fr-FR" dirty="0"/>
              <a:t>dont le cycle se déroule au </a:t>
            </a:r>
            <a:r>
              <a:rPr lang="fr-FR" b="1" dirty="0"/>
              <a:t>printemps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E12E5CF-6FBC-6740-BBB3-23D29226BB89}"/>
              </a:ext>
            </a:extLst>
          </p:cNvPr>
          <p:cNvSpPr txBox="1"/>
          <p:nvPr/>
        </p:nvSpPr>
        <p:spPr>
          <a:xfrm>
            <a:off x="-104931" y="2503357"/>
            <a:ext cx="7030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2 - La tige courte, </a:t>
            </a:r>
            <a:r>
              <a:rPr lang="fr-FR" b="1" dirty="0"/>
              <a:t>porte 2 – 3 feuilles </a:t>
            </a:r>
            <a:r>
              <a:rPr lang="fr-FR" dirty="0"/>
              <a:t>2 fois </a:t>
            </a:r>
            <a:r>
              <a:rPr lang="fr-FR" dirty="0" err="1"/>
              <a:t>ternées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F4FE882-1AB5-B74D-B608-ABC75DA1924D}"/>
              </a:ext>
            </a:extLst>
          </p:cNvPr>
          <p:cNvSpPr txBox="1"/>
          <p:nvPr/>
        </p:nvSpPr>
        <p:spPr>
          <a:xfrm>
            <a:off x="-104931" y="3510543"/>
            <a:ext cx="6490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3 - L’inflorescence est une g</a:t>
            </a:r>
            <a:r>
              <a:rPr lang="fr-FR" b="1" dirty="0"/>
              <a:t>rappe terminale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50392B9-6FD4-9A4C-88C2-05CDF8B20B7D}"/>
              </a:ext>
            </a:extLst>
          </p:cNvPr>
          <p:cNvSpPr txBox="1"/>
          <p:nvPr/>
        </p:nvSpPr>
        <p:spPr>
          <a:xfrm>
            <a:off x="-104931" y="4517729"/>
            <a:ext cx="584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4 - Les </a:t>
            </a:r>
            <a:r>
              <a:rPr lang="fr-FR" b="1" dirty="0"/>
              <a:t>fleurs zygomorphes </a:t>
            </a:r>
            <a:r>
              <a:rPr lang="fr-FR" dirty="0"/>
              <a:t>sont à l’aisselle de </a:t>
            </a:r>
            <a:r>
              <a:rPr lang="fr-FR" b="1" dirty="0"/>
              <a:t>bractées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4C74DDD-1771-BA4E-86E5-F3FE0450BFFC}"/>
              </a:ext>
            </a:extLst>
          </p:cNvPr>
          <p:cNvSpPr txBox="1"/>
          <p:nvPr/>
        </p:nvSpPr>
        <p:spPr>
          <a:xfrm>
            <a:off x="-104931" y="5167312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5 - La corolle possède un </a:t>
            </a:r>
            <a:r>
              <a:rPr lang="fr-FR" b="1" dirty="0"/>
              <a:t>éperon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1A8230A-1745-654C-9AB1-696810E592A7}"/>
              </a:ext>
            </a:extLst>
          </p:cNvPr>
          <p:cNvSpPr txBox="1"/>
          <p:nvPr/>
        </p:nvSpPr>
        <p:spPr>
          <a:xfrm>
            <a:off x="-104931" y="5920366"/>
            <a:ext cx="6568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6 - Le fruit est une </a:t>
            </a:r>
            <a:r>
              <a:rPr lang="fr-FR" b="1" dirty="0"/>
              <a:t>capsule</a:t>
            </a:r>
            <a:r>
              <a:rPr lang="fr-FR" dirty="0"/>
              <a:t>, acuminée et  pendante</a:t>
            </a:r>
          </a:p>
        </p:txBody>
      </p:sp>
    </p:spTree>
    <p:extLst>
      <p:ext uri="{BB962C8B-B14F-4D97-AF65-F5344CB8AC3E}">
        <p14:creationId xmlns:p14="http://schemas.microsoft.com/office/powerpoint/2010/main" val="277163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02907B-5580-734F-8B0C-0EA1A246C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fr-FR" sz="3200" b="1" dirty="0">
                <a:solidFill>
                  <a:srgbClr val="FF0000"/>
                </a:solidFill>
              </a:rPr>
              <a:t>7 </a:t>
            </a:r>
            <a:r>
              <a:rPr lang="fr-FR" dirty="0">
                <a:solidFill>
                  <a:srgbClr val="FF0000"/>
                </a:solidFill>
              </a:rPr>
              <a:t>–</a:t>
            </a:r>
            <a:r>
              <a:rPr lang="fr-FR" sz="3200" b="1" dirty="0">
                <a:solidFill>
                  <a:srgbClr val="FF0000"/>
                </a:solidFill>
              </a:rPr>
              <a:t>Genre </a:t>
            </a:r>
            <a:r>
              <a:rPr lang="fr-FR" sz="3200" b="1" i="1" dirty="0" err="1">
                <a:solidFill>
                  <a:srgbClr val="FF0000"/>
                </a:solidFill>
              </a:rPr>
              <a:t>Sarcocapnos</a:t>
            </a:r>
            <a:r>
              <a:rPr lang="fr-FR" sz="3200" b="1" dirty="0">
                <a:solidFill>
                  <a:srgbClr val="FF0000"/>
                </a:solidFill>
              </a:rPr>
              <a:t> :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C52B660-2CDF-CC4E-91DC-CBA0B2906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457" y="75457"/>
            <a:ext cx="6782543" cy="678254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3555CB5-E596-A54E-A489-1883E94229F5}"/>
              </a:ext>
            </a:extLst>
          </p:cNvPr>
          <p:cNvSpPr txBox="1"/>
          <p:nvPr/>
        </p:nvSpPr>
        <p:spPr>
          <a:xfrm>
            <a:off x="8893277" y="6176963"/>
            <a:ext cx="246052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i="1" dirty="0"/>
              <a:t>(</a:t>
            </a:r>
            <a:r>
              <a:rPr lang="fr-FR" sz="1400" i="1" dirty="0" err="1"/>
              <a:t>Sarcocapnos</a:t>
            </a:r>
            <a:r>
              <a:rPr lang="fr-FR" sz="1400" i="1" dirty="0"/>
              <a:t> </a:t>
            </a:r>
            <a:r>
              <a:rPr lang="fr-FR" sz="1400" i="1" dirty="0" err="1"/>
              <a:t>enneaphylla</a:t>
            </a:r>
            <a:r>
              <a:rPr lang="fr-FR" sz="1400" i="1" dirty="0"/>
              <a:t>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1DD8F9D-7DE1-7447-8F5C-0C9B9C3D84CB}"/>
              </a:ext>
            </a:extLst>
          </p:cNvPr>
          <p:cNvSpPr txBox="1"/>
          <p:nvPr/>
        </p:nvSpPr>
        <p:spPr>
          <a:xfrm>
            <a:off x="294968" y="974486"/>
            <a:ext cx="4852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Une seule espèce dans la  flore française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037E9590-73C3-B34F-84E1-CD4D6DAE3B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9586" y="5204282"/>
            <a:ext cx="1592827" cy="1604963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043A592-1326-6B4A-A2C4-FCB0E25487C8}"/>
              </a:ext>
            </a:extLst>
          </p:cNvPr>
          <p:cNvSpPr txBox="1"/>
          <p:nvPr/>
        </p:nvSpPr>
        <p:spPr>
          <a:xfrm>
            <a:off x="349904" y="1653718"/>
            <a:ext cx="5004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Plante qui pousse dans les rochers et les vieux murs des </a:t>
            </a:r>
            <a:r>
              <a:rPr lang="fr-FR" dirty="0" err="1"/>
              <a:t>Pyr</a:t>
            </a:r>
            <a:r>
              <a:rPr lang="fr-FR" dirty="0"/>
              <a:t>. orientales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4459949-23C5-5848-A061-13FD3E118E64}"/>
              </a:ext>
            </a:extLst>
          </p:cNvPr>
          <p:cNvSpPr txBox="1"/>
          <p:nvPr/>
        </p:nvSpPr>
        <p:spPr>
          <a:xfrm>
            <a:off x="294968" y="2580968"/>
            <a:ext cx="5059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Plante vivace, grêle, en touffe,  ligneuse à la base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F3F30B5-76A4-4F40-87CA-A5F9331A0FC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923" y="3836143"/>
            <a:ext cx="3721100" cy="29464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272CA8B-A427-2640-A22D-FB99CD86CB01}"/>
              </a:ext>
            </a:extLst>
          </p:cNvPr>
          <p:cNvSpPr txBox="1"/>
          <p:nvPr/>
        </p:nvSpPr>
        <p:spPr>
          <a:xfrm>
            <a:off x="294968" y="3429000"/>
            <a:ext cx="466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Nombreuses feuilles glauques et fragiles</a:t>
            </a:r>
          </a:p>
        </p:txBody>
      </p:sp>
    </p:spTree>
    <p:extLst>
      <p:ext uri="{BB962C8B-B14F-4D97-AF65-F5344CB8AC3E}">
        <p14:creationId xmlns:p14="http://schemas.microsoft.com/office/powerpoint/2010/main" val="123222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202EE0-F17E-3346-8F87-5843339C9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b="1" i="1" dirty="0" err="1"/>
              <a:t>Sarcocapnos</a:t>
            </a:r>
            <a:r>
              <a:rPr lang="fr-FR" sz="2000" b="1" dirty="0"/>
              <a:t> : </a:t>
            </a:r>
            <a:r>
              <a:rPr lang="fr-FR" sz="2000" b="1" dirty="0">
                <a:solidFill>
                  <a:srgbClr val="0070C0"/>
                </a:solidFill>
              </a:rPr>
              <a:t>les feuilles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33F3344-AF9D-4A4A-A92D-48AC11EBB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103" y="-1"/>
            <a:ext cx="5515897" cy="551589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EF69DC8-D809-F04C-A9B4-D805F45BA85D}"/>
              </a:ext>
            </a:extLst>
          </p:cNvPr>
          <p:cNvSpPr txBox="1"/>
          <p:nvPr/>
        </p:nvSpPr>
        <p:spPr>
          <a:xfrm>
            <a:off x="10028904" y="3121223"/>
            <a:ext cx="18435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/>
              <a:t>(S. </a:t>
            </a:r>
            <a:r>
              <a:rPr lang="fr-FR" sz="1400" dirty="0" err="1"/>
              <a:t>enneaphylla</a:t>
            </a:r>
            <a:r>
              <a:rPr lang="fr-FR" sz="1400" dirty="0"/>
              <a:t>)</a:t>
            </a:r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FFDADF47-A9B2-974C-9814-33E76D45EE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6881" y="3830516"/>
            <a:ext cx="2219222" cy="3021513"/>
          </a:xfr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1717216-A4D1-084F-B289-408887F1E789}"/>
              </a:ext>
            </a:extLst>
          </p:cNvPr>
          <p:cNvSpPr txBox="1"/>
          <p:nvPr/>
        </p:nvSpPr>
        <p:spPr>
          <a:xfrm>
            <a:off x="7654412" y="5692877"/>
            <a:ext cx="4380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Nom vernaculaire : Fumeterre à 9 folioles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D36F4C4-A9E1-B741-833C-E24A5BA5DF8A}"/>
              </a:ext>
            </a:extLst>
          </p:cNvPr>
          <p:cNvSpPr txBox="1"/>
          <p:nvPr/>
        </p:nvSpPr>
        <p:spPr>
          <a:xfrm>
            <a:off x="176981" y="1690688"/>
            <a:ext cx="6032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pétiolées , divisées en 3 segments comprenant chacun 3 folioles </a:t>
            </a:r>
            <a:r>
              <a:rPr lang="fr-FR" dirty="0" err="1"/>
              <a:t>pétiolulées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216B013-2D5B-AE48-BE63-370CAA5F22E2}"/>
              </a:ext>
            </a:extLst>
          </p:cNvPr>
          <p:cNvSpPr txBox="1"/>
          <p:nvPr/>
        </p:nvSpPr>
        <p:spPr>
          <a:xfrm>
            <a:off x="176981" y="2756475"/>
            <a:ext cx="55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Segments ultimes des feuilles ronds ou </a:t>
            </a:r>
            <a:r>
              <a:rPr lang="fr-FR" dirty="0" err="1"/>
              <a:t>subcordés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C45D835-7697-2445-A280-F02A896A48E7}"/>
              </a:ext>
            </a:extLst>
          </p:cNvPr>
          <p:cNvSpPr txBox="1"/>
          <p:nvPr/>
        </p:nvSpPr>
        <p:spPr>
          <a:xfrm>
            <a:off x="176981" y="3556000"/>
            <a:ext cx="3939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Folioles épaisses, en cœur à la base</a:t>
            </a:r>
          </a:p>
        </p:txBody>
      </p:sp>
    </p:spTree>
    <p:extLst>
      <p:ext uri="{BB962C8B-B14F-4D97-AF65-F5344CB8AC3E}">
        <p14:creationId xmlns:p14="http://schemas.microsoft.com/office/powerpoint/2010/main" val="158654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EE4924-7EC5-C142-BB8E-63E7EFEE4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/>
              <a:t>Les </a:t>
            </a:r>
            <a:r>
              <a:rPr lang="fr-FR" sz="2800" b="1" dirty="0" err="1"/>
              <a:t>Papaveraceae</a:t>
            </a:r>
            <a:r>
              <a:rPr lang="fr-FR" sz="2800" b="1" dirty="0"/>
              <a:t> dans le monde : 41 genres</a:t>
            </a:r>
            <a:br>
              <a:rPr lang="fr-FR" sz="2800" b="1" dirty="0"/>
            </a:br>
            <a:r>
              <a:rPr lang="fr-FR" sz="2800" b="1" dirty="0"/>
              <a:t>                                                            780 espèces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CB4F540-A47D-2242-9BE9-13A347BDC3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147489"/>
            <a:ext cx="5791445" cy="465281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1FCF3EE-5B35-B44C-A02E-9E605B7111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525" y="2088106"/>
            <a:ext cx="5268276" cy="360300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A9555A9-6258-F248-8A2C-0D775BCEAD0C}"/>
              </a:ext>
            </a:extLst>
          </p:cNvPr>
          <p:cNvSpPr txBox="1"/>
          <p:nvPr/>
        </p:nvSpPr>
        <p:spPr>
          <a:xfrm>
            <a:off x="6096000" y="1690688"/>
            <a:ext cx="44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+ anciennes </a:t>
            </a:r>
            <a:r>
              <a:rPr lang="fr-FR" sz="2400" b="1" dirty="0" err="1"/>
              <a:t>Fumariaceae</a:t>
            </a:r>
            <a:endParaRPr lang="fr-FR" sz="2400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D7BE10F-9F11-AC41-8A33-FFDB5F890EF0}"/>
              </a:ext>
            </a:extLst>
          </p:cNvPr>
          <p:cNvSpPr txBox="1"/>
          <p:nvPr/>
        </p:nvSpPr>
        <p:spPr>
          <a:xfrm>
            <a:off x="1241946" y="6088533"/>
            <a:ext cx="7983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Vivent principalement dans les </a:t>
            </a:r>
            <a:r>
              <a:rPr lang="fr-FR" b="1"/>
              <a:t>zones tempérées  et </a:t>
            </a:r>
            <a:r>
              <a:rPr lang="fr-FR" b="1" dirty="0"/>
              <a:t>froides  de l’hémisphère nord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83AB52-DA29-E541-A2D6-4FD5BF1CDDB9}"/>
              </a:ext>
            </a:extLst>
          </p:cNvPr>
          <p:cNvSpPr/>
          <p:nvPr/>
        </p:nvSpPr>
        <p:spPr>
          <a:xfrm>
            <a:off x="327546" y="1828800"/>
            <a:ext cx="805218" cy="259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22569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4D5942-BB1E-304A-8120-70D2D6B91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967" y="-112991"/>
            <a:ext cx="10515600" cy="1325563"/>
          </a:xfrm>
        </p:spPr>
        <p:txBody>
          <a:bodyPr>
            <a:normAutofit/>
          </a:bodyPr>
          <a:lstStyle/>
          <a:p>
            <a:r>
              <a:rPr lang="fr-FR" sz="2000" b="1" i="1" dirty="0" err="1"/>
              <a:t>Sarcocapnos</a:t>
            </a:r>
            <a:r>
              <a:rPr lang="fr-FR" sz="2000" b="1" i="1" dirty="0"/>
              <a:t> </a:t>
            </a:r>
            <a:r>
              <a:rPr lang="fr-FR" sz="2000" b="1" dirty="0"/>
              <a:t>: </a:t>
            </a:r>
            <a:r>
              <a:rPr lang="fr-FR" sz="2000" b="1" dirty="0">
                <a:solidFill>
                  <a:srgbClr val="0070C0"/>
                </a:solidFill>
              </a:rPr>
              <a:t>la fleur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7EC2E58-D880-6246-B986-093D5A4C3C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2525" y="-296862"/>
            <a:ext cx="1701800" cy="39751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4C383CF-0887-EC43-A41A-D61575BA1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2931" y="0"/>
            <a:ext cx="4269069" cy="426906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7465990-D2DB-784C-B859-A17298E692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2592" y="3316568"/>
            <a:ext cx="3541431" cy="354143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194D84D-860E-7E4B-991F-19A179633D49}"/>
              </a:ext>
            </a:extLst>
          </p:cNvPr>
          <p:cNvSpPr txBox="1"/>
          <p:nvPr/>
        </p:nvSpPr>
        <p:spPr>
          <a:xfrm>
            <a:off x="8185355" y="4527755"/>
            <a:ext cx="3574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Inflorescence courte, </a:t>
            </a:r>
            <a:r>
              <a:rPr lang="fr-FR" dirty="0" err="1"/>
              <a:t>subsessile</a:t>
            </a:r>
            <a:r>
              <a:rPr lang="fr-FR" dirty="0"/>
              <a:t>, au centre de la rosette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6D07EDD-2225-2A4B-A9CF-C866BB22B486}"/>
              </a:ext>
            </a:extLst>
          </p:cNvPr>
          <p:cNvSpPr txBox="1"/>
          <p:nvPr/>
        </p:nvSpPr>
        <p:spPr>
          <a:xfrm>
            <a:off x="206478" y="1027906"/>
            <a:ext cx="5536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Fleur zygomorphe,  munie d’un éperon formé par la base</a:t>
            </a:r>
          </a:p>
          <a:p>
            <a:r>
              <a:rPr lang="fr-FR" dirty="0"/>
              <a:t>du pétale supérieur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D38E1EB-7A4B-364F-A068-1C915DE88C13}"/>
              </a:ext>
            </a:extLst>
          </p:cNvPr>
          <p:cNvSpPr txBox="1"/>
          <p:nvPr/>
        </p:nvSpPr>
        <p:spPr>
          <a:xfrm>
            <a:off x="206478" y="2134534"/>
            <a:ext cx="3676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Eperon de 4 – 7 mm court et obtus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153F839B-2A1F-194E-9134-BD06574CDE21}"/>
              </a:ext>
            </a:extLst>
          </p:cNvPr>
          <p:cNvCxnSpPr>
            <a:cxnSpLocks/>
          </p:cNvCxnSpPr>
          <p:nvPr/>
        </p:nvCxnSpPr>
        <p:spPr>
          <a:xfrm>
            <a:off x="3628103" y="2353469"/>
            <a:ext cx="2610465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3D8BC767-7C22-2143-9AFC-F4F7DE05F7CE}"/>
              </a:ext>
            </a:extLst>
          </p:cNvPr>
          <p:cNvSpPr txBox="1"/>
          <p:nvPr/>
        </p:nvSpPr>
        <p:spPr>
          <a:xfrm>
            <a:off x="206478" y="3316568"/>
            <a:ext cx="3288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Sépales pétaloïdes caducs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57BA212-9586-DE4A-A305-409E307F7CC9}"/>
              </a:ext>
            </a:extLst>
          </p:cNvPr>
          <p:cNvSpPr txBox="1"/>
          <p:nvPr/>
        </p:nvSpPr>
        <p:spPr>
          <a:xfrm>
            <a:off x="206478" y="5087283"/>
            <a:ext cx="3652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Corolle blanche ou rose</a:t>
            </a:r>
          </a:p>
        </p:txBody>
      </p:sp>
    </p:spTree>
    <p:extLst>
      <p:ext uri="{BB962C8B-B14F-4D97-AF65-F5344CB8AC3E}">
        <p14:creationId xmlns:p14="http://schemas.microsoft.com/office/powerpoint/2010/main" val="428831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6" grpId="0"/>
      <p:bldP spid="1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CA9855-418E-DF4E-8E2B-EFE30B5F5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961" y="-121572"/>
            <a:ext cx="10515600" cy="1325563"/>
          </a:xfrm>
        </p:spPr>
        <p:txBody>
          <a:bodyPr>
            <a:normAutofit/>
          </a:bodyPr>
          <a:lstStyle/>
          <a:p>
            <a:r>
              <a:rPr lang="fr-FR" sz="2000" b="1" i="1" dirty="0" err="1"/>
              <a:t>Sarcocapno</a:t>
            </a:r>
            <a:r>
              <a:rPr lang="fr-FR" sz="2000" b="1" dirty="0" err="1"/>
              <a:t>s</a:t>
            </a:r>
            <a:r>
              <a:rPr lang="fr-FR" sz="2000" b="1" dirty="0"/>
              <a:t> </a:t>
            </a:r>
            <a:r>
              <a:rPr lang="fr-FR" sz="2000" b="1" dirty="0">
                <a:solidFill>
                  <a:srgbClr val="0070C0"/>
                </a:solidFill>
              </a:rPr>
              <a:t>: le fruit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08A402C-2ACC-BE42-BFC1-74CBE9BD0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212" y="0"/>
            <a:ext cx="7106788" cy="4188542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D79ED83-F229-4544-B34C-B1BF8529D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120626" y="3429000"/>
            <a:ext cx="2517980" cy="3296265"/>
          </a:xfr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4F65BDB-528C-1943-91CB-5A87AC46053D}"/>
              </a:ext>
            </a:extLst>
          </p:cNvPr>
          <p:cNvSpPr txBox="1"/>
          <p:nvPr/>
        </p:nvSpPr>
        <p:spPr>
          <a:xfrm>
            <a:off x="235974" y="1203991"/>
            <a:ext cx="4380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C’est un </a:t>
            </a:r>
            <a:r>
              <a:rPr lang="fr-FR" b="1" dirty="0"/>
              <a:t>akène</a:t>
            </a:r>
            <a:r>
              <a:rPr lang="fr-FR" dirty="0"/>
              <a:t> porté par un pédicelle accrescent ce qui facilite la </a:t>
            </a:r>
            <a:r>
              <a:rPr lang="fr-FR" b="1" dirty="0" err="1"/>
              <a:t>géocarpie</a:t>
            </a:r>
            <a:endParaRPr lang="fr-FR" b="1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4BEB5AD-958F-A84F-A392-CC221BB72F3F}"/>
              </a:ext>
            </a:extLst>
          </p:cNvPr>
          <p:cNvSpPr txBox="1"/>
          <p:nvPr/>
        </p:nvSpPr>
        <p:spPr>
          <a:xfrm>
            <a:off x="235974" y="4188542"/>
            <a:ext cx="4144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Akène de forme ovale, aplati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18470A4-45A9-6C43-935D-3F4A8E888F4C}"/>
              </a:ext>
            </a:extLst>
          </p:cNvPr>
          <p:cNvSpPr txBox="1"/>
          <p:nvPr/>
        </p:nvSpPr>
        <p:spPr>
          <a:xfrm>
            <a:off x="235974" y="5265174"/>
            <a:ext cx="4642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Akène à côtes étroites, à sommet obtus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C7530D-B2A1-154B-8630-78572C67D640}"/>
              </a:ext>
            </a:extLst>
          </p:cNvPr>
          <p:cNvSpPr/>
          <p:nvPr/>
        </p:nvSpPr>
        <p:spPr>
          <a:xfrm>
            <a:off x="1081668" y="2263698"/>
            <a:ext cx="2029522" cy="131584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Gé : terre</a:t>
            </a:r>
          </a:p>
          <a:p>
            <a:pPr algn="ctr"/>
            <a:r>
              <a:rPr lang="fr-FR" dirty="0" err="1">
                <a:solidFill>
                  <a:srgbClr val="FF0000"/>
                </a:solidFill>
              </a:rPr>
              <a:t>Carpos</a:t>
            </a:r>
            <a:r>
              <a:rPr lang="fr-FR" dirty="0">
                <a:solidFill>
                  <a:srgbClr val="FF0000"/>
                </a:solidFill>
              </a:rPr>
              <a:t> : fruit</a:t>
            </a:r>
          </a:p>
        </p:txBody>
      </p:sp>
    </p:spTree>
    <p:extLst>
      <p:ext uri="{BB962C8B-B14F-4D97-AF65-F5344CB8AC3E}">
        <p14:creationId xmlns:p14="http://schemas.microsoft.com/office/powerpoint/2010/main" val="276582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92D9E3-8749-644D-AC0F-FCFF46CD1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232" y="365125"/>
            <a:ext cx="11191568" cy="1325563"/>
          </a:xfrm>
        </p:spPr>
        <p:txBody>
          <a:bodyPr>
            <a:normAutofit/>
          </a:bodyPr>
          <a:lstStyle/>
          <a:p>
            <a:r>
              <a:rPr lang="fr-FR" sz="3200" dirty="0"/>
              <a:t>Reconnaitre le genre </a:t>
            </a:r>
            <a:r>
              <a:rPr lang="fr-FR" sz="3200" b="1" i="1" dirty="0" err="1"/>
              <a:t>Sarcocapnos</a:t>
            </a:r>
            <a:r>
              <a:rPr lang="fr-FR" sz="3200" b="1" i="1" dirty="0"/>
              <a:t> :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0C885CE-1FB4-D145-96E6-B7D784C81C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4826307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887B8BE-3F0F-474E-B51C-2DB097DF6B0B}"/>
              </a:ext>
            </a:extLst>
          </p:cNvPr>
          <p:cNvSpPr txBox="1"/>
          <p:nvPr/>
        </p:nvSpPr>
        <p:spPr>
          <a:xfrm>
            <a:off x="280219" y="1548581"/>
            <a:ext cx="5147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– Plante grêle qui pousse </a:t>
            </a:r>
            <a:r>
              <a:rPr lang="fr-FR" b="1" dirty="0"/>
              <a:t>dans les vieux murs </a:t>
            </a:r>
            <a:r>
              <a:rPr lang="fr-FR" dirty="0"/>
              <a:t>ou les rochers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746754E-4EE5-8E4A-AA0D-ACA74C7E120A}"/>
              </a:ext>
            </a:extLst>
          </p:cNvPr>
          <p:cNvSpPr txBox="1"/>
          <p:nvPr/>
        </p:nvSpPr>
        <p:spPr>
          <a:xfrm>
            <a:off x="280219" y="2403987"/>
            <a:ext cx="5147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2 - Feuilles découpées, à segments ultimes ronds ou </a:t>
            </a:r>
            <a:r>
              <a:rPr lang="fr-FR" dirty="0" err="1"/>
              <a:t>subcordés</a:t>
            </a:r>
            <a:r>
              <a:rPr lang="fr-FR" dirty="0"/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81004F1-0EA3-AA4F-B442-79B709AC02B0}"/>
              </a:ext>
            </a:extLst>
          </p:cNvPr>
          <p:cNvSpPr txBox="1"/>
          <p:nvPr/>
        </p:nvSpPr>
        <p:spPr>
          <a:xfrm>
            <a:off x="280219" y="4029714"/>
            <a:ext cx="5147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 – Fleurs blanches ou roses, </a:t>
            </a:r>
            <a:r>
              <a:rPr lang="fr-FR" b="1" dirty="0" err="1"/>
              <a:t>zygomophes</a:t>
            </a:r>
            <a:r>
              <a:rPr lang="fr-FR" b="1" dirty="0"/>
              <a:t>, à éperon </a:t>
            </a:r>
            <a:r>
              <a:rPr lang="fr-FR" dirty="0"/>
              <a:t>droit, court et obtus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62DAAE6-A925-D14B-980A-4F7FF16ECACE}"/>
              </a:ext>
            </a:extLst>
          </p:cNvPr>
          <p:cNvSpPr txBox="1"/>
          <p:nvPr/>
        </p:nvSpPr>
        <p:spPr>
          <a:xfrm>
            <a:off x="162232" y="5238276"/>
            <a:ext cx="8811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 –</a:t>
            </a:r>
            <a:r>
              <a:rPr lang="fr-FR" b="1" dirty="0"/>
              <a:t> akènes ovales, aplatis, sillonnés en long</a:t>
            </a:r>
            <a:r>
              <a:rPr lang="fr-FR" dirty="0"/>
              <a:t>, portés par un pédicelle fructifère accrescent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9054119-DF7F-064D-9B72-3ADC812CE9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615" y="5238276"/>
            <a:ext cx="6985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8F1FC4-F1F9-0642-ADF6-70587A72B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62" y="365125"/>
            <a:ext cx="11195538" cy="132556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rgbClr val="FF0000"/>
                </a:solidFill>
              </a:rPr>
              <a:t>8 –  Genre </a:t>
            </a:r>
            <a:r>
              <a:rPr lang="fr-FR" sz="3200" b="1" i="1" dirty="0" err="1">
                <a:solidFill>
                  <a:srgbClr val="FF0000"/>
                </a:solidFill>
              </a:rPr>
              <a:t>Ceratocapnos</a:t>
            </a:r>
            <a:endParaRPr lang="fr-FR" sz="3200" b="1" i="1" dirty="0">
              <a:solidFill>
                <a:srgbClr val="FF00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868C3F5-E044-A54D-9753-6DCD40077FDF}"/>
              </a:ext>
            </a:extLst>
          </p:cNvPr>
          <p:cNvSpPr txBox="1"/>
          <p:nvPr/>
        </p:nvSpPr>
        <p:spPr>
          <a:xfrm>
            <a:off x="281354" y="1690688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Genre </a:t>
            </a:r>
            <a:r>
              <a:rPr lang="fr-FR" dirty="0" err="1"/>
              <a:t>monospécifique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052B76-84E6-A34E-B267-FA69107AD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769" y="-1"/>
            <a:ext cx="7641231" cy="479798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2E49637-8C1D-4C48-A867-816692A3B3D9}"/>
              </a:ext>
            </a:extLst>
          </p:cNvPr>
          <p:cNvSpPr txBox="1"/>
          <p:nvPr/>
        </p:nvSpPr>
        <p:spPr>
          <a:xfrm>
            <a:off x="281354" y="2831585"/>
            <a:ext cx="4026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Plante annuelle, grêle, grimpante de 0,5 à 1 m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8CAA657-4E4E-A747-8C70-62A9930D6458}"/>
              </a:ext>
            </a:extLst>
          </p:cNvPr>
          <p:cNvSpPr txBox="1"/>
          <p:nvPr/>
        </p:nvSpPr>
        <p:spPr>
          <a:xfrm>
            <a:off x="281354" y="5205280"/>
            <a:ext cx="8053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Pousse dans les buissons, les bois clairs, sur granite et schiste     (silice)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0B8B4A7-97F3-C34E-A3B9-2E4843D22984}"/>
              </a:ext>
            </a:extLst>
          </p:cNvPr>
          <p:cNvSpPr txBox="1"/>
          <p:nvPr/>
        </p:nvSpPr>
        <p:spPr>
          <a:xfrm>
            <a:off x="281354" y="3868615"/>
            <a:ext cx="3956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Tige sarmenteuse ou trainante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F58A7B0-4250-A143-9C62-6537329ED611}"/>
              </a:ext>
            </a:extLst>
          </p:cNvPr>
          <p:cNvSpPr txBox="1"/>
          <p:nvPr/>
        </p:nvSpPr>
        <p:spPr>
          <a:xfrm>
            <a:off x="5996354" y="62601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ACEAE37-3CFB-D84E-8DA2-DB3390419380}"/>
              </a:ext>
            </a:extLst>
          </p:cNvPr>
          <p:cNvSpPr txBox="1"/>
          <p:nvPr/>
        </p:nvSpPr>
        <p:spPr>
          <a:xfrm>
            <a:off x="8802806" y="4797981"/>
            <a:ext cx="255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(C. </a:t>
            </a:r>
            <a:r>
              <a:rPr lang="fr-FR" sz="1400" i="1" dirty="0" err="1"/>
              <a:t>claviculata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9437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0F9A8D-A036-6844-80F7-2AFFA6ED4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b="1" dirty="0" err="1"/>
              <a:t>Ceratocapnos</a:t>
            </a:r>
            <a:r>
              <a:rPr lang="fr-FR" sz="2000" b="1" dirty="0"/>
              <a:t> : </a:t>
            </a:r>
            <a:r>
              <a:rPr lang="fr-FR" sz="2000" b="1" dirty="0">
                <a:solidFill>
                  <a:srgbClr val="0070C0"/>
                </a:solidFill>
              </a:rPr>
              <a:t>la feuille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00EFB14-BF16-7240-9A71-FCF3A3BF3A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1639" y="0"/>
            <a:ext cx="4590361" cy="6858000"/>
          </a:xfrm>
          <a:prstGeom prst="rect">
            <a:avLst/>
          </a:prstGeo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33D6BBDE-0DA4-1840-8771-A4E293A4C9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1687" y="0"/>
            <a:ext cx="2464090" cy="526814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AF05AC4-F064-F642-920D-B24EF6430B3F}"/>
              </a:ext>
            </a:extLst>
          </p:cNvPr>
          <p:cNvSpPr txBox="1"/>
          <p:nvPr/>
        </p:nvSpPr>
        <p:spPr>
          <a:xfrm>
            <a:off x="175846" y="1987062"/>
            <a:ext cx="5310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alternes, à segments ultimes entiers et </a:t>
            </a:r>
          </a:p>
          <a:p>
            <a:r>
              <a:rPr lang="fr-FR" dirty="0" err="1"/>
              <a:t>pétiolulés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A96803B-5AA2-1842-AC77-9097CF18CE24}"/>
              </a:ext>
            </a:extLst>
          </p:cNvPr>
          <p:cNvSpPr txBox="1"/>
          <p:nvPr/>
        </p:nvSpPr>
        <p:spPr>
          <a:xfrm>
            <a:off x="175846" y="2777229"/>
            <a:ext cx="455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bi ou </a:t>
            </a:r>
            <a:r>
              <a:rPr lang="fr-FR" dirty="0" err="1"/>
              <a:t>tripennatiséquées</a:t>
            </a:r>
            <a:r>
              <a:rPr lang="fr-FR" dirty="0"/>
              <a:t>, les basales dépourvues de vrille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E446A6C5-AF16-814D-A24F-F419FB26CDDB}"/>
              </a:ext>
            </a:extLst>
          </p:cNvPr>
          <p:cNvGrpSpPr/>
          <p:nvPr/>
        </p:nvGrpSpPr>
        <p:grpSpPr>
          <a:xfrm>
            <a:off x="91542" y="738609"/>
            <a:ext cx="7467600" cy="4715052"/>
            <a:chOff x="64387" y="670740"/>
            <a:chExt cx="7467600" cy="4715052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1D442397-9EC7-E349-AEA6-D4187F853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3487" y="670740"/>
              <a:ext cx="3238500" cy="4597400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2D39E80F-B1C7-AB49-8F77-6D049486A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87" y="4052292"/>
              <a:ext cx="3810000" cy="1333500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46AE764A-070B-DA40-8218-55ACB3F88260}"/>
              </a:ext>
            </a:extLst>
          </p:cNvPr>
          <p:cNvSpPr txBox="1"/>
          <p:nvPr/>
        </p:nvSpPr>
        <p:spPr>
          <a:xfrm>
            <a:off x="175846" y="4120161"/>
            <a:ext cx="11435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968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398CDB-2A80-3947-8412-8310E15D6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b="1" i="1" dirty="0" err="1"/>
              <a:t>Ceratocapnos</a:t>
            </a:r>
            <a:r>
              <a:rPr lang="fr-FR" sz="2000" b="1" dirty="0"/>
              <a:t> : </a:t>
            </a:r>
            <a:r>
              <a:rPr lang="fr-FR" sz="2000" b="1" dirty="0">
                <a:solidFill>
                  <a:srgbClr val="0070C0"/>
                </a:solidFill>
              </a:rPr>
              <a:t>la fleur</a:t>
            </a:r>
            <a:br>
              <a:rPr lang="fr-FR" dirty="0"/>
            </a:br>
            <a:endParaRPr lang="fr-FR" sz="2000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7033983-0E3B-C14A-B6CC-FEE37710A5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661" y="50799"/>
            <a:ext cx="8112340" cy="6807201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D62CDF6-4E1C-CD4C-BA49-F9F593896A3C}"/>
              </a:ext>
            </a:extLst>
          </p:cNvPr>
          <p:cNvSpPr txBox="1"/>
          <p:nvPr/>
        </p:nvSpPr>
        <p:spPr>
          <a:xfrm>
            <a:off x="211015" y="1376362"/>
            <a:ext cx="5556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Fleur blanc-jaunâtre, lavée de rose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597129D-764C-D24D-AB3C-A52439DB2653}"/>
              </a:ext>
            </a:extLst>
          </p:cNvPr>
          <p:cNvSpPr txBox="1"/>
          <p:nvPr/>
        </p:nvSpPr>
        <p:spPr>
          <a:xfrm>
            <a:off x="211015" y="2198077"/>
            <a:ext cx="5046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Corolle à symétrie bilatérale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B330DE8-2DCA-1844-8ADD-33F1A7DDF7A7}"/>
              </a:ext>
            </a:extLst>
          </p:cNvPr>
          <p:cNvSpPr txBox="1"/>
          <p:nvPr/>
        </p:nvSpPr>
        <p:spPr>
          <a:xfrm>
            <a:off x="211015" y="3077308"/>
            <a:ext cx="4624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 pétale éperonné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B5AAE75-A9E2-F545-8C97-E482DB749A62}"/>
              </a:ext>
            </a:extLst>
          </p:cNvPr>
          <p:cNvSpPr txBox="1"/>
          <p:nvPr/>
        </p:nvSpPr>
        <p:spPr>
          <a:xfrm>
            <a:off x="211015" y="4290592"/>
            <a:ext cx="2672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 étamines trifides</a:t>
            </a:r>
          </a:p>
        </p:txBody>
      </p:sp>
    </p:spTree>
    <p:extLst>
      <p:ext uri="{BB962C8B-B14F-4D97-AF65-F5344CB8AC3E}">
        <p14:creationId xmlns:p14="http://schemas.microsoft.com/office/powerpoint/2010/main" val="109608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EF8273-C2AB-F448-89FB-EC7C0B4EA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7541"/>
            <a:ext cx="2713892" cy="1325563"/>
          </a:xfrm>
        </p:spPr>
        <p:txBody>
          <a:bodyPr>
            <a:normAutofit/>
          </a:bodyPr>
          <a:lstStyle/>
          <a:p>
            <a:r>
              <a:rPr lang="fr-FR" sz="2000" b="1" i="1" dirty="0" err="1"/>
              <a:t>Ceratocapnos</a:t>
            </a:r>
            <a:r>
              <a:rPr lang="fr-FR" sz="2000" b="1" i="1" dirty="0"/>
              <a:t> </a:t>
            </a:r>
            <a:r>
              <a:rPr lang="fr-FR" sz="2000" b="1" dirty="0"/>
              <a:t>: </a:t>
            </a:r>
            <a:r>
              <a:rPr lang="fr-FR" sz="2000" b="1" dirty="0">
                <a:solidFill>
                  <a:srgbClr val="0070C0"/>
                </a:solidFill>
              </a:rPr>
              <a:t>le fruit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E0EA358-2362-4446-834D-E3FCE8AADA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7747" y="-72413"/>
            <a:ext cx="3685799" cy="2795954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030B51E-5EC9-5D4F-B3B0-999C8A39B7CF}"/>
              </a:ext>
            </a:extLst>
          </p:cNvPr>
          <p:cNvSpPr txBox="1"/>
          <p:nvPr/>
        </p:nvSpPr>
        <p:spPr>
          <a:xfrm>
            <a:off x="5807647" y="148843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capsule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8711F1E-E093-0445-B0BE-A6C546384845}"/>
              </a:ext>
            </a:extLst>
          </p:cNvPr>
          <p:cNvSpPr txBox="1"/>
          <p:nvPr/>
        </p:nvSpPr>
        <p:spPr>
          <a:xfrm>
            <a:off x="402411" y="2057400"/>
            <a:ext cx="642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Fruit allongés de 3 à 5 mm irrégulièrement ovoïde ou réniforme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7369366-F8F9-3242-B3E1-975769FFD9FE}"/>
              </a:ext>
            </a:extLst>
          </p:cNvPr>
          <p:cNvSpPr txBox="1"/>
          <p:nvPr/>
        </p:nvSpPr>
        <p:spPr>
          <a:xfrm>
            <a:off x="402411" y="3182815"/>
            <a:ext cx="5244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C’est une capsule qui s’ouvre à maturité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9C89EDF-5922-4D44-AEEB-625D6FA7BC79}"/>
              </a:ext>
            </a:extLst>
          </p:cNvPr>
          <p:cNvSpPr txBox="1"/>
          <p:nvPr/>
        </p:nvSpPr>
        <p:spPr>
          <a:xfrm>
            <a:off x="402411" y="4684543"/>
            <a:ext cx="5873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Cette capsule contient des graines  luisantes et lisses</a:t>
            </a:r>
          </a:p>
        </p:txBody>
      </p:sp>
    </p:spTree>
    <p:extLst>
      <p:ext uri="{BB962C8B-B14F-4D97-AF65-F5344CB8AC3E}">
        <p14:creationId xmlns:p14="http://schemas.microsoft.com/office/powerpoint/2010/main" val="158940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3C99CC-F2DD-1A45-9B3C-E55C888F4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</p:spPr>
        <p:txBody>
          <a:bodyPr>
            <a:normAutofit/>
          </a:bodyPr>
          <a:lstStyle/>
          <a:p>
            <a:r>
              <a:rPr lang="fr-FR" sz="3200" b="1" dirty="0"/>
              <a:t>Reconnaître le genre </a:t>
            </a:r>
            <a:r>
              <a:rPr lang="fr-FR" sz="3200" b="1" i="1" dirty="0" err="1"/>
              <a:t>Ceratocapnos</a:t>
            </a:r>
            <a:r>
              <a:rPr lang="fr-FR" sz="3200" b="1" dirty="0"/>
              <a:t> :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86E4A2F-3255-CB46-9B84-0BC8CA1819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8188" y="0"/>
            <a:ext cx="6713620" cy="685800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10F836D-139F-3C4E-80CF-32C35DD6735A}"/>
              </a:ext>
            </a:extLst>
          </p:cNvPr>
          <p:cNvSpPr txBox="1"/>
          <p:nvPr/>
        </p:nvSpPr>
        <p:spPr>
          <a:xfrm>
            <a:off x="8366078" y="6291618"/>
            <a:ext cx="2429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(C. </a:t>
            </a:r>
            <a:r>
              <a:rPr lang="fr-FR" sz="1400" i="1" dirty="0" err="1"/>
              <a:t>claviculata</a:t>
            </a:r>
            <a:r>
              <a:rPr lang="fr-FR" dirty="0"/>
              <a:t>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ACD90B5-8658-074F-BD5D-E81DC5242944}"/>
              </a:ext>
            </a:extLst>
          </p:cNvPr>
          <p:cNvSpPr txBox="1"/>
          <p:nvPr/>
        </p:nvSpPr>
        <p:spPr>
          <a:xfrm>
            <a:off x="0" y="1690688"/>
            <a:ext cx="5363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Plante grimpante </a:t>
            </a:r>
            <a:r>
              <a:rPr lang="fr-FR" dirty="0"/>
              <a:t>à tige sarmenteuse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AA02C7A-0413-E946-899A-23BDADB02217}"/>
              </a:ext>
            </a:extLst>
          </p:cNvPr>
          <p:cNvSpPr txBox="1"/>
          <p:nvPr/>
        </p:nvSpPr>
        <p:spPr>
          <a:xfrm>
            <a:off x="0" y="2224585"/>
            <a:ext cx="4667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à segments ultimes </a:t>
            </a:r>
            <a:r>
              <a:rPr lang="fr-FR" b="1" dirty="0" err="1"/>
              <a:t>pétiolulés</a:t>
            </a:r>
            <a:endParaRPr lang="fr-FR" b="1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4AC495B-D4CE-9A41-B220-5BD9A69569D1}"/>
              </a:ext>
            </a:extLst>
          </p:cNvPr>
          <p:cNvSpPr txBox="1"/>
          <p:nvPr/>
        </p:nvSpPr>
        <p:spPr>
          <a:xfrm>
            <a:off x="0" y="2893325"/>
            <a:ext cx="5853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Folioles des feuilles supérieures se transformant en vrille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C2C43D6-7ACF-3342-BCCF-F0A5830CAED2}"/>
              </a:ext>
            </a:extLst>
          </p:cNvPr>
          <p:cNvSpPr txBox="1"/>
          <p:nvPr/>
        </p:nvSpPr>
        <p:spPr>
          <a:xfrm>
            <a:off x="0" y="3889612"/>
            <a:ext cx="5853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Fleur </a:t>
            </a:r>
            <a:r>
              <a:rPr lang="fr-FR" b="1" dirty="0"/>
              <a:t>zygomorphe à éper</a:t>
            </a:r>
            <a:r>
              <a:rPr lang="fr-FR" dirty="0"/>
              <a:t>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E20B935-D94D-8B47-8032-0F95B4B28CC6}"/>
              </a:ext>
            </a:extLst>
          </p:cNvPr>
          <p:cNvSpPr txBox="1"/>
          <p:nvPr/>
        </p:nvSpPr>
        <p:spPr>
          <a:xfrm>
            <a:off x="0" y="5167312"/>
            <a:ext cx="4913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fruit est une </a:t>
            </a:r>
            <a:r>
              <a:rPr lang="fr-FR" b="1" dirty="0"/>
              <a:t>capsule ovoïde ou réniforme</a:t>
            </a:r>
          </a:p>
        </p:txBody>
      </p:sp>
    </p:spTree>
    <p:extLst>
      <p:ext uri="{BB962C8B-B14F-4D97-AF65-F5344CB8AC3E}">
        <p14:creationId xmlns:p14="http://schemas.microsoft.com/office/powerpoint/2010/main" val="64657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6FCCAB-F5DE-E644-BDD5-4165F6F76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>
                <a:solidFill>
                  <a:srgbClr val="FF0000"/>
                </a:solidFill>
              </a:rPr>
              <a:t>9 - Genre </a:t>
            </a:r>
            <a:r>
              <a:rPr lang="fr-FR" sz="3200" b="1" i="1" dirty="0" err="1">
                <a:solidFill>
                  <a:srgbClr val="FF0000"/>
                </a:solidFill>
              </a:rPr>
              <a:t>Fumaria</a:t>
            </a:r>
            <a:r>
              <a:rPr lang="fr-FR" sz="3200" b="1" dirty="0">
                <a:solidFill>
                  <a:srgbClr val="FF0000"/>
                </a:solidFill>
              </a:rPr>
              <a:t> :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6982635-0EAD-8947-9A8F-2E7A0BD4E8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3228" y="-288046"/>
            <a:ext cx="5138772" cy="7434091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F53D021-973B-9944-BA1F-9B856F222D34}"/>
              </a:ext>
            </a:extLst>
          </p:cNvPr>
          <p:cNvSpPr txBox="1"/>
          <p:nvPr/>
        </p:nvSpPr>
        <p:spPr>
          <a:xfrm>
            <a:off x="5568287" y="6318913"/>
            <a:ext cx="140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(F. </a:t>
            </a:r>
            <a:r>
              <a:rPr lang="fr-FR" sz="1400" i="1" dirty="0" err="1"/>
              <a:t>muralis</a:t>
            </a:r>
            <a:r>
              <a:rPr lang="fr-FR" sz="1400" i="1" dirty="0"/>
              <a:t>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85FAB10-D024-404C-9243-EFE0587C6DA2}"/>
              </a:ext>
            </a:extLst>
          </p:cNvPr>
          <p:cNvSpPr txBox="1"/>
          <p:nvPr/>
        </p:nvSpPr>
        <p:spPr>
          <a:xfrm>
            <a:off x="177421" y="1506022"/>
            <a:ext cx="4804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12 espèces dans la flore française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54149F6-1B43-ED42-BE5A-8C55D0608642}"/>
              </a:ext>
            </a:extLst>
          </p:cNvPr>
          <p:cNvSpPr txBox="1"/>
          <p:nvPr/>
        </p:nvSpPr>
        <p:spPr>
          <a:xfrm>
            <a:off x="0" y="2343859"/>
            <a:ext cx="6930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Plantes annuelles, glabres, à tiges ramifiées plus ou moins emmêlées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0D6E58A-D533-7549-833F-C508B2FCDD1D}"/>
              </a:ext>
            </a:extLst>
          </p:cNvPr>
          <p:cNvSpPr txBox="1"/>
          <p:nvPr/>
        </p:nvSpPr>
        <p:spPr>
          <a:xfrm>
            <a:off x="0" y="3098042"/>
            <a:ext cx="5882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Tiges anguleuses parfois grimpantes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9358514-3A13-774D-A94D-5BCC55BA020B}"/>
              </a:ext>
            </a:extLst>
          </p:cNvPr>
          <p:cNvSpPr txBox="1"/>
          <p:nvPr/>
        </p:nvSpPr>
        <p:spPr>
          <a:xfrm>
            <a:off x="0" y="4572000"/>
            <a:ext cx="5513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Poussent dans les pelouses, les cultures, les friches mais aussi les décombres</a:t>
            </a:r>
          </a:p>
        </p:txBody>
      </p:sp>
    </p:spTree>
    <p:extLst>
      <p:ext uri="{BB962C8B-B14F-4D97-AF65-F5344CB8AC3E}">
        <p14:creationId xmlns:p14="http://schemas.microsoft.com/office/powerpoint/2010/main" val="133688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7387F1-56CA-F148-BD95-AAFEFB0EC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b="1" i="1" dirty="0" err="1"/>
              <a:t>Fumaria</a:t>
            </a:r>
            <a:r>
              <a:rPr lang="fr-FR" sz="2000" b="1" dirty="0"/>
              <a:t> : </a:t>
            </a:r>
            <a:r>
              <a:rPr lang="fr-FR" sz="2000" b="1" dirty="0">
                <a:solidFill>
                  <a:srgbClr val="0070C0"/>
                </a:solidFill>
              </a:rPr>
              <a:t>la feuille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F121989-293F-2244-A1A6-C93A9A331E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507" y="-1"/>
            <a:ext cx="6980493" cy="4612943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83D9013-08CE-A94C-8C58-86BA2F304CBB}"/>
              </a:ext>
            </a:extLst>
          </p:cNvPr>
          <p:cNvSpPr txBox="1"/>
          <p:nvPr/>
        </p:nvSpPr>
        <p:spPr>
          <a:xfrm>
            <a:off x="7779224" y="4612943"/>
            <a:ext cx="2838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(F. </a:t>
            </a:r>
            <a:r>
              <a:rPr lang="fr-FR" sz="1400" i="1" dirty="0" err="1"/>
              <a:t>densiflora</a:t>
            </a:r>
            <a:r>
              <a:rPr lang="fr-FR" sz="1400" i="1" dirty="0"/>
              <a:t>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DEE9803-2120-5141-AD1D-A1C67D878EED}"/>
              </a:ext>
            </a:extLst>
          </p:cNvPr>
          <p:cNvSpPr txBox="1"/>
          <p:nvPr/>
        </p:nvSpPr>
        <p:spPr>
          <a:xfrm>
            <a:off x="136478" y="2374710"/>
            <a:ext cx="4449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Elles sont bi ou </a:t>
            </a:r>
            <a:r>
              <a:rPr lang="fr-FR" dirty="0" err="1"/>
              <a:t>tripennatiséquées</a:t>
            </a:r>
            <a:endParaRPr lang="fr-FR" dirty="0"/>
          </a:p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CE7F032-5BCD-B042-ADD3-B2A041630301}"/>
              </a:ext>
            </a:extLst>
          </p:cNvPr>
          <p:cNvSpPr txBox="1"/>
          <p:nvPr/>
        </p:nvSpPr>
        <p:spPr>
          <a:xfrm>
            <a:off x="136478" y="3261815"/>
            <a:ext cx="4462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Elles sont à segments ovales, lancéolés, ou linéaires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09A996C-538D-4549-A035-6E0BBF21A2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3823" y="4063816"/>
            <a:ext cx="2099977" cy="279418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C806620-2E2F-B54D-8ADD-BE1ABC501F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344" y="3941962"/>
            <a:ext cx="3016156" cy="248184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1A49DAA-E5C7-5646-9712-95F7184573D1}"/>
              </a:ext>
            </a:extLst>
          </p:cNvPr>
          <p:cNvSpPr txBox="1"/>
          <p:nvPr/>
        </p:nvSpPr>
        <p:spPr>
          <a:xfrm>
            <a:off x="545910" y="6423806"/>
            <a:ext cx="24293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err="1"/>
              <a:t>Fumaria</a:t>
            </a:r>
            <a:r>
              <a:rPr lang="fr-FR" sz="1200" i="1" dirty="0"/>
              <a:t> </a:t>
            </a:r>
            <a:r>
              <a:rPr lang="fr-FR" sz="1200" i="1" dirty="0" err="1"/>
              <a:t>petteri</a:t>
            </a:r>
            <a:endParaRPr lang="fr-FR" sz="1200" i="1" dirty="0"/>
          </a:p>
        </p:txBody>
      </p:sp>
    </p:spTree>
    <p:extLst>
      <p:ext uri="{BB962C8B-B14F-4D97-AF65-F5344CB8AC3E}">
        <p14:creationId xmlns:p14="http://schemas.microsoft.com/office/powerpoint/2010/main" val="238289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12D3E8-340D-9246-B4C8-36C632098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59429" cy="1325563"/>
          </a:xfrm>
        </p:spPr>
        <p:txBody>
          <a:bodyPr>
            <a:normAutofit/>
          </a:bodyPr>
          <a:lstStyle/>
          <a:p>
            <a:r>
              <a:rPr lang="fr-FR" sz="3200" b="1" dirty="0"/>
              <a:t>A l’ouest de l’ Amérique du nord il </a:t>
            </a:r>
            <a:r>
              <a:rPr lang="fr-FR" sz="3200" b="1"/>
              <a:t>existe   </a:t>
            </a:r>
            <a:r>
              <a:rPr lang="fr-FR" sz="3200" b="1" dirty="0"/>
              <a:t>des </a:t>
            </a:r>
            <a:r>
              <a:rPr lang="fr-FR" sz="3200" b="1" dirty="0" err="1"/>
              <a:t>Papaveracées</a:t>
            </a:r>
            <a:r>
              <a:rPr lang="fr-FR" sz="3200" b="1" dirty="0"/>
              <a:t> qui sont des arbustes :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A7BA6F7-C83C-C54F-BB7B-6D7246639F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9919" y="1235476"/>
            <a:ext cx="6335919" cy="5622524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7969222-C8A6-1D40-8465-1524421DA706}"/>
              </a:ext>
            </a:extLst>
          </p:cNvPr>
          <p:cNvSpPr txBox="1"/>
          <p:nvPr/>
        </p:nvSpPr>
        <p:spPr>
          <a:xfrm>
            <a:off x="6233532" y="662781"/>
            <a:ext cx="4326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Par exemple,  le genre  </a:t>
            </a:r>
            <a:r>
              <a:rPr lang="fr-FR" b="1" i="1" dirty="0" err="1"/>
              <a:t>Dendromecon</a:t>
            </a:r>
            <a:r>
              <a:rPr lang="fr-FR" b="1" i="1" dirty="0"/>
              <a:t> :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C5D5421-ED2F-3648-99F9-15262C0AC1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66" r="2469"/>
          <a:stretch/>
        </p:blipFill>
        <p:spPr>
          <a:xfrm>
            <a:off x="5971478" y="1786969"/>
            <a:ext cx="6220522" cy="511025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FAF7BBE-5A98-2A49-A98A-A23B99B06776}"/>
              </a:ext>
            </a:extLst>
          </p:cNvPr>
          <p:cNvSpPr txBox="1"/>
          <p:nvPr/>
        </p:nvSpPr>
        <p:spPr>
          <a:xfrm>
            <a:off x="7482468" y="1309521"/>
            <a:ext cx="2486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(</a:t>
            </a:r>
            <a:r>
              <a:rPr lang="fr-FR" sz="1200" i="1" dirty="0" err="1"/>
              <a:t>D.harfordii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899579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D212C1-6639-9249-A397-08F1BFE0A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7" y="365125"/>
            <a:ext cx="2581835" cy="1325563"/>
          </a:xfrm>
        </p:spPr>
        <p:txBody>
          <a:bodyPr>
            <a:normAutofit/>
          </a:bodyPr>
          <a:lstStyle/>
          <a:p>
            <a:r>
              <a:rPr lang="fr-FR" sz="2000" b="1" i="1" dirty="0" err="1"/>
              <a:t>Fumaria</a:t>
            </a:r>
            <a:r>
              <a:rPr lang="fr-FR" sz="2000" b="1" dirty="0"/>
              <a:t> : </a:t>
            </a:r>
            <a:r>
              <a:rPr lang="fr-FR" sz="2000" b="1" dirty="0">
                <a:solidFill>
                  <a:srgbClr val="0070C0"/>
                </a:solidFill>
              </a:rPr>
              <a:t>les fleurs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FD43E8B-5569-0C4E-8077-1FC684274A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337"/>
          <a:stretch/>
        </p:blipFill>
        <p:spPr>
          <a:xfrm>
            <a:off x="6837528" y="-326543"/>
            <a:ext cx="5354472" cy="6077862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40F86D5-EA72-2A40-AC6B-7B613B2F3E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943" y="23253"/>
            <a:ext cx="4366585" cy="278718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016E6E2-E470-A54F-94DD-2D9BB1D0E89C}"/>
              </a:ext>
            </a:extLst>
          </p:cNvPr>
          <p:cNvSpPr txBox="1"/>
          <p:nvPr/>
        </p:nvSpPr>
        <p:spPr>
          <a:xfrm>
            <a:off x="8283388" y="5957047"/>
            <a:ext cx="2541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i="1" dirty="0"/>
              <a:t>(</a:t>
            </a:r>
            <a:r>
              <a:rPr lang="fr-FR" sz="1400" b="1" i="1" dirty="0" err="1"/>
              <a:t>Fumaria</a:t>
            </a:r>
            <a:r>
              <a:rPr lang="fr-FR" sz="1400" b="1" i="1" dirty="0"/>
              <a:t> </a:t>
            </a:r>
            <a:r>
              <a:rPr lang="fr-FR" sz="1400" b="1" i="1" dirty="0" err="1"/>
              <a:t>officinalis</a:t>
            </a:r>
            <a:r>
              <a:rPr lang="fr-FR" sz="1400" b="1" i="1" dirty="0"/>
              <a:t>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F0BD958-10CB-0249-8580-F2D792FC0437}"/>
              </a:ext>
            </a:extLst>
          </p:cNvPr>
          <p:cNvSpPr txBox="1"/>
          <p:nvPr/>
        </p:nvSpPr>
        <p:spPr>
          <a:xfrm>
            <a:off x="3227294" y="2931459"/>
            <a:ext cx="2127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(</a:t>
            </a:r>
            <a:r>
              <a:rPr lang="fr-FR" sz="1400" i="1" dirty="0" err="1"/>
              <a:t>Fumaria</a:t>
            </a:r>
            <a:r>
              <a:rPr lang="fr-FR" sz="1400" i="1" dirty="0"/>
              <a:t> </a:t>
            </a:r>
            <a:r>
              <a:rPr lang="fr-FR" sz="1400" i="1" dirty="0" err="1"/>
              <a:t>capreolata</a:t>
            </a:r>
            <a:r>
              <a:rPr lang="fr-FR" sz="1400" i="1" dirty="0"/>
              <a:t>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F4ABA13-DB20-1F48-8D53-8B0048508141}"/>
              </a:ext>
            </a:extLst>
          </p:cNvPr>
          <p:cNvSpPr txBox="1"/>
          <p:nvPr/>
        </p:nvSpPr>
        <p:spPr>
          <a:xfrm>
            <a:off x="365613" y="3563471"/>
            <a:ext cx="5876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L’ inflorescence  est une grappe axillaire pédonculée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C5E2589-6033-514B-B9BE-186030F550BB}"/>
              </a:ext>
            </a:extLst>
          </p:cNvPr>
          <p:cNvSpPr txBox="1"/>
          <p:nvPr/>
        </p:nvSpPr>
        <p:spPr>
          <a:xfrm>
            <a:off x="365613" y="4316506"/>
            <a:ext cx="5394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Cette grappe est opposée à la feuille correspondante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E98FE9B-3D04-334C-9529-AA5661DD41A0}"/>
              </a:ext>
            </a:extLst>
          </p:cNvPr>
          <p:cNvSpPr txBox="1"/>
          <p:nvPr/>
        </p:nvSpPr>
        <p:spPr>
          <a:xfrm>
            <a:off x="365613" y="5069541"/>
            <a:ext cx="6075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Fleurs blanches ou roses tachées de pourpre au sommet</a:t>
            </a:r>
          </a:p>
        </p:txBody>
      </p:sp>
    </p:spTree>
    <p:extLst>
      <p:ext uri="{BB962C8B-B14F-4D97-AF65-F5344CB8AC3E}">
        <p14:creationId xmlns:p14="http://schemas.microsoft.com/office/powerpoint/2010/main" val="373469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8E92C3B-10BB-E840-979D-21F4F74E8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9600" y="3713331"/>
            <a:ext cx="5428876" cy="2615553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6ED1977-7671-544C-A12E-AA9380F45F64}"/>
              </a:ext>
            </a:extLst>
          </p:cNvPr>
          <p:cNvSpPr txBox="1"/>
          <p:nvPr/>
        </p:nvSpPr>
        <p:spPr>
          <a:xfrm>
            <a:off x="828962" y="6373294"/>
            <a:ext cx="3491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(</a:t>
            </a:r>
            <a:r>
              <a:rPr lang="fr-FR" sz="1400" i="1" dirty="0" err="1"/>
              <a:t>Fumaria</a:t>
            </a:r>
            <a:r>
              <a:rPr lang="fr-FR" sz="1400" i="1" dirty="0"/>
              <a:t> </a:t>
            </a:r>
            <a:r>
              <a:rPr lang="fr-FR" sz="1400" i="1" dirty="0" err="1"/>
              <a:t>capreolata</a:t>
            </a:r>
            <a:r>
              <a:rPr lang="fr-FR" sz="1400" i="1" dirty="0"/>
              <a:t> 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1DC01A5-7C00-C043-A48E-303CE22B191A}"/>
              </a:ext>
            </a:extLst>
          </p:cNvPr>
          <p:cNvSpPr txBox="1"/>
          <p:nvPr/>
        </p:nvSpPr>
        <p:spPr>
          <a:xfrm>
            <a:off x="6234953" y="610702"/>
            <a:ext cx="5620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Fleurs zygomorphes à 4 pétales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95BB532-8EAA-8349-A4F0-3BAB2C437396}"/>
              </a:ext>
            </a:extLst>
          </p:cNvPr>
          <p:cNvSpPr txBox="1"/>
          <p:nvPr/>
        </p:nvSpPr>
        <p:spPr>
          <a:xfrm>
            <a:off x="6234953" y="1405680"/>
            <a:ext cx="521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Ces pétales ont de longs onglets rapprochés en tube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51DDC7A-C386-6549-B127-9BB95B360BBF}"/>
              </a:ext>
            </a:extLst>
          </p:cNvPr>
          <p:cNvSpPr txBox="1"/>
          <p:nvPr/>
        </p:nvSpPr>
        <p:spPr>
          <a:xfrm>
            <a:off x="6234953" y="2218523"/>
            <a:ext cx="4975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Ces pétales sont opposés par paires, le supérieur plus grand, avec un éperon basal arrondi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060FDF9-87AD-114E-BBBD-FEE03BD32D16}"/>
              </a:ext>
            </a:extLst>
          </p:cNvPr>
          <p:cNvSpPr txBox="1"/>
          <p:nvPr/>
        </p:nvSpPr>
        <p:spPr>
          <a:xfrm>
            <a:off x="6234953" y="3343999"/>
            <a:ext cx="4975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pétales latéraux sont unis au sommet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7853F9D-317E-E246-AE50-008B294025F0}"/>
              </a:ext>
            </a:extLst>
          </p:cNvPr>
          <p:cNvSpPr txBox="1"/>
          <p:nvPr/>
        </p:nvSpPr>
        <p:spPr>
          <a:xfrm>
            <a:off x="6234953" y="4303850"/>
            <a:ext cx="383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pétale inférieur est libre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16100E7-86B4-A347-9936-47DAD4FAC39E}"/>
              </a:ext>
            </a:extLst>
          </p:cNvPr>
          <p:cNvSpPr txBox="1"/>
          <p:nvPr/>
        </p:nvSpPr>
        <p:spPr>
          <a:xfrm>
            <a:off x="6234953" y="5082988"/>
            <a:ext cx="3931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sépales latéraux sont membraneux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94AA6ED-FA9A-6742-A332-DD340ECEA27B}"/>
              </a:ext>
            </a:extLst>
          </p:cNvPr>
          <p:cNvSpPr txBox="1"/>
          <p:nvPr/>
        </p:nvSpPr>
        <p:spPr>
          <a:xfrm>
            <a:off x="6234953" y="5809129"/>
            <a:ext cx="3191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 étamines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7BA4596-4EAA-094B-9A31-237C2B4C8B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532" y="0"/>
            <a:ext cx="5075611" cy="377360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A372124-144F-C241-AF0D-9F09C6BB6658}"/>
              </a:ext>
            </a:extLst>
          </p:cNvPr>
          <p:cNvSpPr txBox="1"/>
          <p:nvPr/>
        </p:nvSpPr>
        <p:spPr>
          <a:xfrm>
            <a:off x="2511188" y="272148"/>
            <a:ext cx="2518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err="1">
                <a:solidFill>
                  <a:schemeClr val="bg1"/>
                </a:solidFill>
              </a:rPr>
              <a:t>Fumaria</a:t>
            </a:r>
            <a:r>
              <a:rPr lang="fr-FR" sz="2000" b="1" dirty="0">
                <a:solidFill>
                  <a:schemeClr val="bg1"/>
                </a:solidFill>
              </a:rPr>
              <a:t> : les fleurs</a:t>
            </a:r>
          </a:p>
        </p:txBody>
      </p:sp>
    </p:spTree>
    <p:extLst>
      <p:ext uri="{BB962C8B-B14F-4D97-AF65-F5344CB8AC3E}">
        <p14:creationId xmlns:p14="http://schemas.microsoft.com/office/powerpoint/2010/main" val="412216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5" grpId="0"/>
      <p:bldP spid="1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14712F-4E37-1942-A7B9-AE013CF19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b="1" i="1" dirty="0" err="1"/>
              <a:t>Fumaria</a:t>
            </a:r>
            <a:r>
              <a:rPr lang="fr-FR" sz="2000" b="1" dirty="0"/>
              <a:t> : </a:t>
            </a:r>
            <a:r>
              <a:rPr lang="fr-FR" sz="2000" b="1" dirty="0">
                <a:solidFill>
                  <a:srgbClr val="0070C0"/>
                </a:solidFill>
              </a:rPr>
              <a:t>les fruits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C1534CA-9338-9541-AC26-156A217CA8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5866" y="140801"/>
            <a:ext cx="1556491" cy="177421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FE3ED03-1146-A44C-ADD8-2BFBEE477A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6554" y="140801"/>
            <a:ext cx="1556491" cy="219640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53F7906-45FE-7047-8661-33B605846F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1722" y="0"/>
            <a:ext cx="3740278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DA28010-42D2-7445-A82A-BA6A2EC6C8F2}"/>
              </a:ext>
            </a:extLst>
          </p:cNvPr>
          <p:cNvSpPr txBox="1"/>
          <p:nvPr/>
        </p:nvSpPr>
        <p:spPr>
          <a:xfrm>
            <a:off x="9553433" y="5895832"/>
            <a:ext cx="118735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i="1" dirty="0"/>
              <a:t>(F. </a:t>
            </a:r>
            <a:r>
              <a:rPr lang="fr-FR" sz="1400" i="1" dirty="0" err="1"/>
              <a:t>muralis</a:t>
            </a:r>
            <a:r>
              <a:rPr lang="fr-FR" sz="1400" i="1" dirty="0"/>
              <a:t>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067FA77-8134-AB44-AE35-E0193347C9EA}"/>
              </a:ext>
            </a:extLst>
          </p:cNvPr>
          <p:cNvSpPr txBox="1"/>
          <p:nvPr/>
        </p:nvSpPr>
        <p:spPr>
          <a:xfrm>
            <a:off x="838200" y="2561532"/>
            <a:ext cx="7472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Ce sont des akènes petits, à sommet arrondi ou déprimé, parfois ogival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1534FD9-D765-6B4C-9BA6-CA7E68C6E585}"/>
              </a:ext>
            </a:extLst>
          </p:cNvPr>
          <p:cNvSpPr txBox="1"/>
          <p:nvPr/>
        </p:nvSpPr>
        <p:spPr>
          <a:xfrm>
            <a:off x="838200" y="4763092"/>
            <a:ext cx="4769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Ils se détachent avant maturité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E5F9755-7133-604B-84A1-42D9FCE17CBC}"/>
              </a:ext>
            </a:extLst>
          </p:cNvPr>
          <p:cNvSpPr txBox="1"/>
          <p:nvPr/>
        </p:nvSpPr>
        <p:spPr>
          <a:xfrm>
            <a:off x="838200" y="3608594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Ces akènes peuvent être tuberculeux</a:t>
            </a:r>
          </a:p>
        </p:txBody>
      </p:sp>
    </p:spTree>
    <p:extLst>
      <p:ext uri="{BB962C8B-B14F-4D97-AF65-F5344CB8AC3E}">
        <p14:creationId xmlns:p14="http://schemas.microsoft.com/office/powerpoint/2010/main" val="213117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5CB329-7E72-614F-B6A8-F19FC5D3F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915" y="-139843"/>
            <a:ext cx="10515600" cy="1325563"/>
          </a:xfrm>
        </p:spPr>
        <p:txBody>
          <a:bodyPr>
            <a:normAutofit/>
          </a:bodyPr>
          <a:lstStyle/>
          <a:p>
            <a:r>
              <a:rPr lang="fr-FR" sz="3200" b="1" dirty="0"/>
              <a:t>Reconnaître le genre </a:t>
            </a:r>
            <a:r>
              <a:rPr lang="fr-FR" sz="3200" b="1" i="1" dirty="0" err="1"/>
              <a:t>Fumaria</a:t>
            </a:r>
            <a:r>
              <a:rPr lang="fr-FR" sz="3200" b="1" dirty="0"/>
              <a:t> :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5857CF4-164F-BF4A-84BB-AF783D1E68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6915" y="-603399"/>
            <a:ext cx="5385085" cy="735904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651FA3D-1E20-6842-976E-80B633562DC6}"/>
              </a:ext>
            </a:extLst>
          </p:cNvPr>
          <p:cNvSpPr txBox="1"/>
          <p:nvPr/>
        </p:nvSpPr>
        <p:spPr>
          <a:xfrm>
            <a:off x="7342496" y="6196084"/>
            <a:ext cx="1951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(F. </a:t>
            </a:r>
            <a:r>
              <a:rPr lang="fr-FR" sz="1400" i="1" dirty="0" err="1"/>
              <a:t>parviflora</a:t>
            </a:r>
            <a:r>
              <a:rPr lang="fr-FR" sz="1400" i="1" dirty="0"/>
              <a:t>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C89EDD4-FCA3-EF4D-ACD1-C3A90C8B5B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7442" y="765235"/>
            <a:ext cx="3522546" cy="543084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FABE52A-E385-E84E-A743-5B3144F4E91E}"/>
              </a:ext>
            </a:extLst>
          </p:cNvPr>
          <p:cNvSpPr txBox="1"/>
          <p:nvPr/>
        </p:nvSpPr>
        <p:spPr>
          <a:xfrm>
            <a:off x="14230" y="1005840"/>
            <a:ext cx="4089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– Ce sont des </a:t>
            </a:r>
            <a:r>
              <a:rPr lang="fr-FR" b="1" dirty="0"/>
              <a:t>plantes annuelles </a:t>
            </a:r>
            <a:r>
              <a:rPr lang="fr-FR" dirty="0"/>
              <a:t>à tiges ramifiées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90534B4-022A-4F4F-8317-769FECB5254C}"/>
              </a:ext>
            </a:extLst>
          </p:cNvPr>
          <p:cNvSpPr txBox="1"/>
          <p:nvPr/>
        </p:nvSpPr>
        <p:spPr>
          <a:xfrm>
            <a:off x="14230" y="2039307"/>
            <a:ext cx="446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 – Les feuilles sont bi ou tri </a:t>
            </a:r>
            <a:r>
              <a:rPr lang="fr-FR" dirty="0" err="1"/>
              <a:t>pénnatiséquées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539BF89-FF01-CF4B-81DD-0E31963831F1}"/>
              </a:ext>
            </a:extLst>
          </p:cNvPr>
          <p:cNvSpPr txBox="1"/>
          <p:nvPr/>
        </p:nvSpPr>
        <p:spPr>
          <a:xfrm>
            <a:off x="14230" y="2847744"/>
            <a:ext cx="387966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 – Les inflorescences sont </a:t>
            </a:r>
            <a:r>
              <a:rPr lang="fr-FR" b="1" dirty="0"/>
              <a:t>en grappes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CE411FD-C8A2-164B-8AE8-F59FE63D30D1}"/>
              </a:ext>
            </a:extLst>
          </p:cNvPr>
          <p:cNvSpPr txBox="1"/>
          <p:nvPr/>
        </p:nvSpPr>
        <p:spPr>
          <a:xfrm>
            <a:off x="14230" y="3663851"/>
            <a:ext cx="4023360" cy="372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 – Fleurs </a:t>
            </a:r>
            <a:r>
              <a:rPr lang="fr-FR" b="1" dirty="0"/>
              <a:t>zygomorphes à éperon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444C005-68C5-6243-B49A-F1740AA5BB33}"/>
              </a:ext>
            </a:extLst>
          </p:cNvPr>
          <p:cNvSpPr txBox="1"/>
          <p:nvPr/>
        </p:nvSpPr>
        <p:spPr>
          <a:xfrm>
            <a:off x="14230" y="4937760"/>
            <a:ext cx="3879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 – les fruits sont </a:t>
            </a:r>
            <a:r>
              <a:rPr lang="fr-FR" b="1" dirty="0"/>
              <a:t>des akènes  </a:t>
            </a:r>
            <a:r>
              <a:rPr lang="fr-FR" dirty="0"/>
              <a:t>( à sommet arrondi ou déprimé ) qui peuvent être tuberculeux</a:t>
            </a:r>
          </a:p>
        </p:txBody>
      </p:sp>
    </p:spTree>
    <p:extLst>
      <p:ext uri="{BB962C8B-B14F-4D97-AF65-F5344CB8AC3E}">
        <p14:creationId xmlns:p14="http://schemas.microsoft.com/office/powerpoint/2010/main" val="311453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357341-495C-5648-81A9-8D7267F5B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>
                <a:solidFill>
                  <a:srgbClr val="FF0000"/>
                </a:solidFill>
              </a:rPr>
              <a:t>10 – Genre </a:t>
            </a:r>
            <a:r>
              <a:rPr lang="fr-FR" sz="3200" b="1" i="1" dirty="0" err="1">
                <a:solidFill>
                  <a:srgbClr val="FF0000"/>
                </a:solidFill>
              </a:rPr>
              <a:t>Platycapnos</a:t>
            </a:r>
            <a:r>
              <a:rPr lang="fr-FR" sz="3200" b="1" dirty="0">
                <a:solidFill>
                  <a:srgbClr val="FF0000"/>
                </a:solidFill>
              </a:rPr>
              <a:t> :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91941AD-29B2-1140-BE01-192DEF52B5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06559" y="0"/>
            <a:ext cx="7185441" cy="5826034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7B76B6D-B62D-8C4A-A046-28E4C2593702}"/>
              </a:ext>
            </a:extLst>
          </p:cNvPr>
          <p:cNvSpPr txBox="1"/>
          <p:nvPr/>
        </p:nvSpPr>
        <p:spPr>
          <a:xfrm>
            <a:off x="339635" y="1506022"/>
            <a:ext cx="356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2 espèces dans la flore française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8C5F51B-65E3-FE4D-AFF6-CEEFCE03FC1B}"/>
              </a:ext>
            </a:extLst>
          </p:cNvPr>
          <p:cNvSpPr txBox="1"/>
          <p:nvPr/>
        </p:nvSpPr>
        <p:spPr>
          <a:xfrm>
            <a:off x="248193" y="2090057"/>
            <a:ext cx="5003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Pousse dans les cultures, le friches, les décombres, les pelouses et les dunes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0AF1925-8602-4E45-81B6-93D9DDBB10EF}"/>
              </a:ext>
            </a:extLst>
          </p:cNvPr>
          <p:cNvSpPr txBox="1"/>
          <p:nvPr/>
        </p:nvSpPr>
        <p:spPr>
          <a:xfrm>
            <a:off x="248193" y="3879669"/>
            <a:ext cx="3984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Fleurs en grappe courte, très serrées, rappelant le capitule du Trèfle</a:t>
            </a:r>
          </a:p>
        </p:txBody>
      </p:sp>
    </p:spTree>
    <p:extLst>
      <p:ext uri="{BB962C8B-B14F-4D97-AF65-F5344CB8AC3E}">
        <p14:creationId xmlns:p14="http://schemas.microsoft.com/office/powerpoint/2010/main" val="12694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5F4399-E26F-574E-BFFA-EE4636ED0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b="1" i="1" dirty="0" err="1"/>
              <a:t>Platycapnos</a:t>
            </a:r>
            <a:r>
              <a:rPr lang="fr-FR" sz="2000" b="1" dirty="0"/>
              <a:t> : </a:t>
            </a:r>
            <a:r>
              <a:rPr lang="fr-FR" sz="2000" b="1" dirty="0">
                <a:solidFill>
                  <a:srgbClr val="0070C0"/>
                </a:solidFill>
              </a:rPr>
              <a:t>les feuilles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1643A0B-67AD-AF45-B41B-931836620141}"/>
              </a:ext>
            </a:extLst>
          </p:cNvPr>
          <p:cNvSpPr txBox="1"/>
          <p:nvPr/>
        </p:nvSpPr>
        <p:spPr>
          <a:xfrm>
            <a:off x="193917" y="1585070"/>
            <a:ext cx="4310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Elles sont glauques, en lanières très étroites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B5519C4-76EB-514A-8F3D-0CAE109343DD}"/>
              </a:ext>
            </a:extLst>
          </p:cNvPr>
          <p:cNvSpPr txBox="1"/>
          <p:nvPr/>
        </p:nvSpPr>
        <p:spPr>
          <a:xfrm>
            <a:off x="272294" y="4114519"/>
            <a:ext cx="2758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Elles se terminent par un lobe ultime filiforme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BA15E12-3CDB-7744-B99E-0139CAD85C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6141" y="0"/>
            <a:ext cx="7567448" cy="6858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09BC2FD-8715-FC43-AECD-DCC720948E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1133" y="1954402"/>
            <a:ext cx="3004458" cy="485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795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86A2EE-35DA-8A41-B9AB-23EC30AC4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b="1" i="1" dirty="0" err="1"/>
              <a:t>Platycapnos</a:t>
            </a:r>
            <a:r>
              <a:rPr lang="fr-FR" sz="2000" b="1" i="1" dirty="0"/>
              <a:t>  </a:t>
            </a:r>
            <a:r>
              <a:rPr lang="fr-FR" sz="2000" b="1" dirty="0"/>
              <a:t>: </a:t>
            </a:r>
            <a:r>
              <a:rPr lang="fr-FR" sz="2000" b="1" dirty="0">
                <a:solidFill>
                  <a:srgbClr val="0070C0"/>
                </a:solidFill>
              </a:rPr>
              <a:t>les fleurs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58C5446-313F-7840-B27A-CC3F83A98F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9314" y="0"/>
            <a:ext cx="5566558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D1D6C7E-4AA1-214D-8727-6AB6ED51A3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8012" y="4180987"/>
            <a:ext cx="4512311" cy="304213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EF95B43-3FBA-634C-B6A3-0117A504DA74}"/>
              </a:ext>
            </a:extLst>
          </p:cNvPr>
          <p:cNvSpPr txBox="1"/>
          <p:nvPr/>
        </p:nvSpPr>
        <p:spPr>
          <a:xfrm>
            <a:off x="562708" y="1477108"/>
            <a:ext cx="6277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Grappe ovoïde très dense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9B13339-041F-A24A-A6A3-B1F83B8F2A5C}"/>
              </a:ext>
            </a:extLst>
          </p:cNvPr>
          <p:cNvSpPr txBox="1"/>
          <p:nvPr/>
        </p:nvSpPr>
        <p:spPr>
          <a:xfrm>
            <a:off x="562708" y="3059668"/>
            <a:ext cx="4501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Fleurs cachant le rachis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DD6D4D1-8397-BF46-8A6B-A1F9F3E7733B}"/>
              </a:ext>
            </a:extLst>
          </p:cNvPr>
          <p:cNvSpPr txBox="1"/>
          <p:nvPr/>
        </p:nvSpPr>
        <p:spPr>
          <a:xfrm>
            <a:off x="562708" y="4201802"/>
            <a:ext cx="5996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Corolle faiblement éperonnée à tache sommitale pourpre sombre doublée d’une zone jaune verdâtre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B4C1043-498E-5642-B683-421BD821796B}"/>
              </a:ext>
            </a:extLst>
          </p:cNvPr>
          <p:cNvSpPr txBox="1"/>
          <p:nvPr/>
        </p:nvSpPr>
        <p:spPr>
          <a:xfrm>
            <a:off x="562708" y="2326189"/>
            <a:ext cx="4578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Fleur zygomorphe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784468E-9076-4C47-8A0D-1517782962C6}"/>
              </a:ext>
            </a:extLst>
          </p:cNvPr>
          <p:cNvSpPr txBox="1"/>
          <p:nvPr/>
        </p:nvSpPr>
        <p:spPr>
          <a:xfrm>
            <a:off x="562708" y="6365631"/>
            <a:ext cx="3473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</a:t>
            </a:r>
            <a:r>
              <a:rPr lang="fr-FR" sz="1200" dirty="0"/>
              <a:t>Schéma de </a:t>
            </a:r>
            <a:r>
              <a:rPr lang="fr-FR" sz="1200" dirty="0" err="1"/>
              <a:t>Jauzein</a:t>
            </a:r>
            <a:r>
              <a:rPr lang="fr-FR" sz="1200"/>
              <a:t> : Flore </a:t>
            </a:r>
            <a:r>
              <a:rPr lang="fr-FR" sz="1200" dirty="0"/>
              <a:t>des champs cultivés)</a:t>
            </a:r>
          </a:p>
        </p:txBody>
      </p:sp>
    </p:spTree>
    <p:extLst>
      <p:ext uri="{BB962C8B-B14F-4D97-AF65-F5344CB8AC3E}">
        <p14:creationId xmlns:p14="http://schemas.microsoft.com/office/powerpoint/2010/main" val="205546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0901DF-4808-6444-B684-835B44B42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b="1" i="1" dirty="0" err="1"/>
              <a:t>Platycapnos</a:t>
            </a:r>
            <a:r>
              <a:rPr lang="fr-FR" sz="2000" b="1" i="1" dirty="0"/>
              <a:t> </a:t>
            </a:r>
            <a:r>
              <a:rPr lang="fr-FR" sz="2000" b="1" dirty="0"/>
              <a:t>: </a:t>
            </a:r>
            <a:r>
              <a:rPr lang="fr-FR" sz="2000" b="1" dirty="0">
                <a:solidFill>
                  <a:srgbClr val="0070C0"/>
                </a:solidFill>
              </a:rPr>
              <a:t>les fruits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55FCA5-74E2-8D4C-B74F-A90E3A17B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615" y="1825624"/>
            <a:ext cx="10914185" cy="4351339"/>
          </a:xfrm>
        </p:spPr>
        <p:txBody>
          <a:bodyPr>
            <a:normAutofit/>
          </a:bodyPr>
          <a:lstStyle/>
          <a:p>
            <a:r>
              <a:rPr lang="fr-FR" sz="1800" dirty="0"/>
              <a:t>Les fruits sont des</a:t>
            </a:r>
            <a:r>
              <a:rPr lang="fr-FR" sz="1800" b="1" dirty="0"/>
              <a:t> akènes</a:t>
            </a:r>
            <a:r>
              <a:rPr lang="fr-FR" sz="1800" dirty="0"/>
              <a:t>, ovales et aplatis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B7B2589-BAFD-6E4C-820A-312C461EA2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7078" y="0"/>
            <a:ext cx="6352459" cy="578622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C9093BC-C299-7748-8849-99C077D419D9}"/>
              </a:ext>
            </a:extLst>
          </p:cNvPr>
          <p:cNvSpPr txBox="1"/>
          <p:nvPr/>
        </p:nvSpPr>
        <p:spPr>
          <a:xfrm>
            <a:off x="8536607" y="5161199"/>
            <a:ext cx="3130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Platycapnos</a:t>
            </a:r>
            <a:r>
              <a:rPr lang="fr-FR" sz="1200" dirty="0"/>
              <a:t> </a:t>
            </a:r>
            <a:r>
              <a:rPr lang="fr-FR" sz="1200" dirty="0" err="1"/>
              <a:t>spicata</a:t>
            </a:r>
            <a:endParaRPr lang="fr-FR" sz="1200" dirty="0"/>
          </a:p>
          <a:p>
            <a:r>
              <a:rPr lang="fr-FR" sz="1200" dirty="0"/>
              <a:t>(Schéma de </a:t>
            </a:r>
            <a:r>
              <a:rPr lang="fr-FR" sz="1200" dirty="0" err="1"/>
              <a:t>Jauzein</a:t>
            </a:r>
            <a:r>
              <a:rPr lang="fr-FR" sz="1200" dirty="0"/>
              <a:t> : Flore des champs cultivés)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9AD5D5A-B071-EB42-8895-057E7E56C835}"/>
              </a:ext>
            </a:extLst>
          </p:cNvPr>
          <p:cNvSpPr txBox="1"/>
          <p:nvPr/>
        </p:nvSpPr>
        <p:spPr>
          <a:xfrm>
            <a:off x="439615" y="3429000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Suivant l’espèce, ils sont parfois marginés,</a:t>
            </a:r>
          </a:p>
          <a:p>
            <a:r>
              <a:rPr lang="fr-FR" dirty="0"/>
              <a:t> à face lisse ou ponctuée</a:t>
            </a:r>
          </a:p>
        </p:txBody>
      </p:sp>
    </p:spTree>
    <p:extLst>
      <p:ext uri="{BB962C8B-B14F-4D97-AF65-F5344CB8AC3E}">
        <p14:creationId xmlns:p14="http://schemas.microsoft.com/office/powerpoint/2010/main" val="393383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AC4F21-2D55-D34E-A0A2-865BDB54C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Reconnaître le genre  </a:t>
            </a:r>
            <a:r>
              <a:rPr lang="fr-FR" sz="3200" i="1" dirty="0" err="1"/>
              <a:t>Platycapnos</a:t>
            </a:r>
            <a:r>
              <a:rPr lang="fr-FR" sz="3200" i="1" dirty="0"/>
              <a:t> :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F929F0C-1B6F-7E45-A10D-D6DAD358C2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409" y="-1"/>
            <a:ext cx="5636453" cy="6858001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7EB42CB-0750-DF42-8A83-94AF6CB3D01A}"/>
              </a:ext>
            </a:extLst>
          </p:cNvPr>
          <p:cNvSpPr txBox="1"/>
          <p:nvPr/>
        </p:nvSpPr>
        <p:spPr>
          <a:xfrm>
            <a:off x="7276289" y="6063251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(P. </a:t>
            </a:r>
            <a:r>
              <a:rPr lang="fr-FR" sz="1400" i="1" dirty="0" err="1"/>
              <a:t>spicata</a:t>
            </a:r>
            <a:r>
              <a:rPr lang="fr-FR" dirty="0"/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EEB9EA-0892-4940-BBFB-2D93D5F9CAC2}"/>
              </a:ext>
            </a:extLst>
          </p:cNvPr>
          <p:cNvSpPr/>
          <p:nvPr/>
        </p:nvSpPr>
        <p:spPr>
          <a:xfrm>
            <a:off x="166112" y="1964918"/>
            <a:ext cx="85692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Feuilles glauques</a:t>
            </a:r>
            <a:r>
              <a:rPr lang="fr-FR" i="1" dirty="0"/>
              <a:t>, </a:t>
            </a:r>
            <a:r>
              <a:rPr lang="fr-FR" b="1" dirty="0"/>
              <a:t>en lanières très étroites, à lobes ultimes filiformes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313847-6A66-4C4E-8EDD-3EA0EB430068}"/>
              </a:ext>
            </a:extLst>
          </p:cNvPr>
          <p:cNvSpPr/>
          <p:nvPr/>
        </p:nvSpPr>
        <p:spPr>
          <a:xfrm>
            <a:off x="166112" y="2907473"/>
            <a:ext cx="75556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L’inflorescence est une grappe ovoïde très dense, </a:t>
            </a:r>
            <a:r>
              <a:rPr lang="fr-FR" b="1" dirty="0"/>
              <a:t>avec des fleurs</a:t>
            </a:r>
          </a:p>
          <a:p>
            <a:r>
              <a:rPr lang="fr-FR" b="1" dirty="0"/>
              <a:t> cachant le rachis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0A67CCB-FC8F-4C4A-BFE4-1C4A5061AA7E}"/>
              </a:ext>
            </a:extLst>
          </p:cNvPr>
          <p:cNvSpPr txBox="1"/>
          <p:nvPr/>
        </p:nvSpPr>
        <p:spPr>
          <a:xfrm>
            <a:off x="166112" y="4127027"/>
            <a:ext cx="6061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Corolle zygomorphe faiblement éperonnée </a:t>
            </a:r>
            <a:r>
              <a:rPr lang="fr-FR" dirty="0"/>
              <a:t>à tache sommitale pourpre doublée d’une zone jaune-verdâtre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ADFCF01-8D86-3B45-8CB0-52CC580D79CC}"/>
              </a:ext>
            </a:extLst>
          </p:cNvPr>
          <p:cNvSpPr txBox="1"/>
          <p:nvPr/>
        </p:nvSpPr>
        <p:spPr>
          <a:xfrm>
            <a:off x="166112" y="5590903"/>
            <a:ext cx="5592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fruit est un </a:t>
            </a:r>
            <a:r>
              <a:rPr lang="fr-FR" b="1" dirty="0"/>
              <a:t>akène ovale et plat</a:t>
            </a:r>
          </a:p>
        </p:txBody>
      </p:sp>
    </p:spTree>
    <p:extLst>
      <p:ext uri="{BB962C8B-B14F-4D97-AF65-F5344CB8AC3E}">
        <p14:creationId xmlns:p14="http://schemas.microsoft.com/office/powerpoint/2010/main" val="363020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DF10D6-A2A8-194B-A0C0-8E75BC59B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0"/>
            <a:ext cx="10515600" cy="1325563"/>
          </a:xfrm>
        </p:spPr>
        <p:txBody>
          <a:bodyPr>
            <a:normAutofit/>
          </a:bodyPr>
          <a:lstStyle/>
          <a:p>
            <a:r>
              <a:rPr lang="fr-FR" sz="2800" dirty="0"/>
              <a:t>Une </a:t>
            </a:r>
            <a:r>
              <a:rPr lang="fr-FR" sz="2800" dirty="0" err="1"/>
              <a:t>Papaveracée</a:t>
            </a:r>
            <a:r>
              <a:rPr lang="fr-FR" sz="2800" dirty="0"/>
              <a:t> occasionnelle  : </a:t>
            </a:r>
            <a:r>
              <a:rPr lang="fr-FR" sz="2800" b="1" i="1" dirty="0" err="1"/>
              <a:t>Argemone</a:t>
            </a:r>
            <a:r>
              <a:rPr lang="fr-FR" sz="2800" b="1" i="1" dirty="0"/>
              <a:t> </a:t>
            </a:r>
            <a:r>
              <a:rPr lang="fr-FR" sz="2800" b="1" i="1" dirty="0" err="1"/>
              <a:t>mexicana</a:t>
            </a:r>
            <a:endParaRPr lang="fr-FR" sz="2800" b="1" i="1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33BF057-EB79-5541-9A14-14451FD1AD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9352" y="0"/>
            <a:ext cx="3002648" cy="4351338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7FD762F-A1F4-C449-A9F9-AC0FFAFFA3CE}"/>
              </a:ext>
            </a:extLst>
          </p:cNvPr>
          <p:cNvSpPr txBox="1"/>
          <p:nvPr/>
        </p:nvSpPr>
        <p:spPr>
          <a:xfrm>
            <a:off x="279400" y="914400"/>
            <a:ext cx="811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Plante originaire. du Nord du Mexique au Sud des Etats Unis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B32DE05-2596-A642-BBEC-2092C3F491A6}"/>
              </a:ext>
            </a:extLst>
          </p:cNvPr>
          <p:cNvSpPr txBox="1"/>
          <p:nvPr/>
        </p:nvSpPr>
        <p:spPr>
          <a:xfrm>
            <a:off x="279400" y="1691203"/>
            <a:ext cx="890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Plante herbacée, épineuse, annuelle à tige munie d’aiguillons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5303AB6-588E-9E45-B082-927528DFFD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6657" y="939701"/>
            <a:ext cx="2568349" cy="383754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BE94E7A-D4A5-2945-901A-998034131634}"/>
              </a:ext>
            </a:extLst>
          </p:cNvPr>
          <p:cNvSpPr txBox="1"/>
          <p:nvPr/>
        </p:nvSpPr>
        <p:spPr>
          <a:xfrm>
            <a:off x="279400" y="3020458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très découpées, vert-bleuâtres, marbrées de blanc et munies d’épines sur les bords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9E214DD-E573-6B45-AD6E-CFF9333ECC28}"/>
              </a:ext>
            </a:extLst>
          </p:cNvPr>
          <p:cNvSpPr txBox="1"/>
          <p:nvPr/>
        </p:nvSpPr>
        <p:spPr>
          <a:xfrm>
            <a:off x="279400" y="4686300"/>
            <a:ext cx="5257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Fleurs en forme de coupe, jaune-brillant et </a:t>
            </a:r>
            <a:r>
              <a:rPr lang="fr-FR" dirty="0" err="1"/>
              <a:t>mélifères</a:t>
            </a:r>
            <a:endParaRPr lang="fr-FR" dirty="0"/>
          </a:p>
          <a:p>
            <a:r>
              <a:rPr lang="fr-FR" dirty="0"/>
              <a:t>Pistil rouge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088C4BF-A89A-974B-985F-1D8B662905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6600" y="3680858"/>
            <a:ext cx="2845806" cy="317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5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5AD638-16ED-D547-85E8-29143EDA5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0"/>
            <a:ext cx="10515600" cy="1325563"/>
          </a:xfrm>
        </p:spPr>
        <p:txBody>
          <a:bodyPr>
            <a:normAutofit/>
          </a:bodyPr>
          <a:lstStyle/>
          <a:p>
            <a:r>
              <a:rPr lang="fr-FR" sz="2800" b="1" dirty="0"/>
              <a:t>Caractères de la famille des </a:t>
            </a:r>
            <a:r>
              <a:rPr lang="fr-FR" sz="2800" b="1" dirty="0" err="1"/>
              <a:t>Papaveraceae</a:t>
            </a:r>
            <a:r>
              <a:rPr lang="fr-FR" sz="2800" b="1" dirty="0"/>
              <a:t> :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091297A1-6E3D-FA4F-8A18-C4C7EB509B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6506" y="167478"/>
            <a:ext cx="1305496" cy="1249363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6218B79-92C9-994E-807F-A49D3ECA95B7}"/>
              </a:ext>
            </a:extLst>
          </p:cNvPr>
          <p:cNvSpPr txBox="1"/>
          <p:nvPr/>
        </p:nvSpPr>
        <p:spPr>
          <a:xfrm>
            <a:off x="0" y="1032429"/>
            <a:ext cx="934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– Ce sont des plantes herbacées dont certaines ont du latex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C070C8D2-4D5D-C04D-BC7B-824926E309F8}"/>
              </a:ext>
            </a:extLst>
          </p:cNvPr>
          <p:cNvCxnSpPr/>
          <p:nvPr/>
        </p:nvCxnSpPr>
        <p:spPr>
          <a:xfrm>
            <a:off x="6096000" y="1217095"/>
            <a:ext cx="16891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F2D48EEF-746B-204C-9EAD-A64128B829E0}"/>
              </a:ext>
            </a:extLst>
          </p:cNvPr>
          <p:cNvSpPr txBox="1"/>
          <p:nvPr/>
        </p:nvSpPr>
        <p:spPr>
          <a:xfrm>
            <a:off x="0" y="2343370"/>
            <a:ext cx="740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 – Elles ont des feuilles alternes , sans stipules et 1 à 4 fois </a:t>
            </a:r>
            <a:r>
              <a:rPr lang="fr-FR" dirty="0" err="1"/>
              <a:t>pennatiséquées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6E07FBC-F172-5140-958E-7D76DB0F607E}"/>
              </a:ext>
            </a:extLst>
          </p:cNvPr>
          <p:cNvSpPr txBox="1"/>
          <p:nvPr/>
        </p:nvSpPr>
        <p:spPr>
          <a:xfrm>
            <a:off x="1574800" y="1549400"/>
            <a:ext cx="300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Fumariaceae</a:t>
            </a:r>
            <a:endParaRPr lang="fr-FR" dirty="0"/>
          </a:p>
          <a:p>
            <a:r>
              <a:rPr lang="fr-FR" dirty="0" err="1"/>
              <a:t>Hypecoum</a:t>
            </a:r>
            <a:endParaRPr lang="fr-FR" dirty="0"/>
          </a:p>
        </p:txBody>
      </p:sp>
      <p:sp>
        <p:nvSpPr>
          <p:cNvPr id="11" name="Accolade ouvrante 10">
            <a:extLst>
              <a:ext uri="{FF2B5EF4-FFF2-40B4-BE49-F238E27FC236}">
                <a16:creationId xmlns:a16="http://schemas.microsoft.com/office/drawing/2014/main" id="{A2B0A26D-A390-A14D-ACC5-BF5945A52FFB}"/>
              </a:ext>
            </a:extLst>
          </p:cNvPr>
          <p:cNvSpPr/>
          <p:nvPr/>
        </p:nvSpPr>
        <p:spPr>
          <a:xfrm>
            <a:off x="1181100" y="1549400"/>
            <a:ext cx="393700" cy="669815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D7B573B-3621-604E-8BC9-49C35FCD7021}"/>
              </a:ext>
            </a:extLst>
          </p:cNvPr>
          <p:cNvSpPr txBox="1"/>
          <p:nvPr/>
        </p:nvSpPr>
        <p:spPr>
          <a:xfrm>
            <a:off x="444500" y="1765300"/>
            <a:ext cx="64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sauf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D124A33-ACB3-1849-92C4-4FC9511F95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2610" y="912883"/>
            <a:ext cx="1438656" cy="2443498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E57A3C79-25A7-BC42-B7E3-E9FDBDD0F947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7404100" y="2495752"/>
            <a:ext cx="1680306" cy="3228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8AAE588F-EF71-E347-98B7-D313EBF41FC2}"/>
              </a:ext>
            </a:extLst>
          </p:cNvPr>
          <p:cNvSpPr txBox="1"/>
          <p:nvPr/>
        </p:nvSpPr>
        <p:spPr>
          <a:xfrm>
            <a:off x="0" y="2921440"/>
            <a:ext cx="768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 – les fleurs sont hermaphrodites, à gynécée supère ou semi-infère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F2AB279-E741-114C-920D-324A7C3A03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5482" y="3106106"/>
            <a:ext cx="4066213" cy="317140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97BFB154-1B79-D849-8CF9-309416D873C9}"/>
              </a:ext>
            </a:extLst>
          </p:cNvPr>
          <p:cNvSpPr txBox="1"/>
          <p:nvPr/>
        </p:nvSpPr>
        <p:spPr>
          <a:xfrm>
            <a:off x="8001000" y="6299200"/>
            <a:ext cx="2451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 genre </a:t>
            </a:r>
            <a:r>
              <a:rPr lang="fr-FR" sz="1400" i="1" dirty="0" err="1"/>
              <a:t>Glaucium</a:t>
            </a:r>
            <a:r>
              <a:rPr lang="fr-FR" sz="1400" i="1" dirty="0"/>
              <a:t>)</a:t>
            </a:r>
          </a:p>
        </p:txBody>
      </p:sp>
      <p:sp>
        <p:nvSpPr>
          <p:cNvPr id="19" name="Accolade ouvrante 18">
            <a:extLst>
              <a:ext uri="{FF2B5EF4-FFF2-40B4-BE49-F238E27FC236}">
                <a16:creationId xmlns:a16="http://schemas.microsoft.com/office/drawing/2014/main" id="{F41B5991-6D2E-7049-A025-EBD713B6C899}"/>
              </a:ext>
            </a:extLst>
          </p:cNvPr>
          <p:cNvSpPr/>
          <p:nvPr/>
        </p:nvSpPr>
        <p:spPr>
          <a:xfrm>
            <a:off x="1829430" y="3290772"/>
            <a:ext cx="697869" cy="2367593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A4BF6C9-8AEA-EA46-9991-86B3E7F838AF}"/>
              </a:ext>
            </a:extLst>
          </p:cNvPr>
          <p:cNvSpPr txBox="1"/>
          <p:nvPr/>
        </p:nvSpPr>
        <p:spPr>
          <a:xfrm>
            <a:off x="2679700" y="3290772"/>
            <a:ext cx="341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 – 3 sépales souvent vite caducs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C1B631C-4D4C-F842-B738-06F328A92910}"/>
              </a:ext>
            </a:extLst>
          </p:cNvPr>
          <p:cNvSpPr txBox="1"/>
          <p:nvPr/>
        </p:nvSpPr>
        <p:spPr>
          <a:xfrm>
            <a:off x="2349500" y="3798332"/>
            <a:ext cx="4797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Pétales libres en nombre double de celui des sépales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D4F7F6E-2203-AE43-B3F5-CC08CC6A8AB9}"/>
              </a:ext>
            </a:extLst>
          </p:cNvPr>
          <p:cNvSpPr txBox="1"/>
          <p:nvPr/>
        </p:nvSpPr>
        <p:spPr>
          <a:xfrm>
            <a:off x="2387600" y="4394200"/>
            <a:ext cx="4073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 – 6 étamines ou en nombre indéfini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5ECB512-E895-E94A-87F1-83A97F20CA54}"/>
              </a:ext>
            </a:extLst>
          </p:cNvPr>
          <p:cNvSpPr txBox="1"/>
          <p:nvPr/>
        </p:nvSpPr>
        <p:spPr>
          <a:xfrm>
            <a:off x="2527299" y="4889500"/>
            <a:ext cx="3327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 carpelles soudés en un ovaire uniloculaire se </a:t>
            </a:r>
            <a:r>
              <a:rPr lang="fr-FR" dirty="0" err="1"/>
              <a:t>recloisonnant</a:t>
            </a:r>
            <a:r>
              <a:rPr lang="fr-FR" dirty="0"/>
              <a:t>  secondairement parfois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58491DC-61C5-9F4B-8990-3D2172C145EF}"/>
              </a:ext>
            </a:extLst>
          </p:cNvPr>
          <p:cNvSpPr txBox="1"/>
          <p:nvPr/>
        </p:nvSpPr>
        <p:spPr>
          <a:xfrm>
            <a:off x="0" y="6146800"/>
            <a:ext cx="668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4-  le fruit est une capsule  s’ouvrant par des valves ou par des pores mais aussi, parfois, un akène</a:t>
            </a:r>
          </a:p>
        </p:txBody>
      </p:sp>
    </p:spTree>
    <p:extLst>
      <p:ext uri="{BB962C8B-B14F-4D97-AF65-F5344CB8AC3E}">
        <p14:creationId xmlns:p14="http://schemas.microsoft.com/office/powerpoint/2010/main" val="64647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 animBg="1"/>
      <p:bldP spid="12" grpId="0"/>
      <p:bldP spid="5" grpId="0"/>
      <p:bldP spid="17" grpId="0"/>
      <p:bldP spid="19" grpId="0" animBg="1"/>
      <p:bldP spid="20" grpId="0"/>
      <p:bldP spid="21" grpId="0"/>
      <p:bldP spid="22" grpId="0"/>
      <p:bldP spid="23" grpId="0"/>
      <p:bldP spid="2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4FD988-EDED-7545-B859-7BCEC9181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fr-FR" sz="2800" b="1" i="1" dirty="0" err="1"/>
              <a:t>Argemone</a:t>
            </a:r>
            <a:r>
              <a:rPr lang="fr-FR" sz="2800" b="1" i="1" dirty="0"/>
              <a:t> </a:t>
            </a:r>
            <a:r>
              <a:rPr lang="fr-FR" sz="2800" b="1" i="1" dirty="0" err="1"/>
              <a:t>mexicana</a:t>
            </a:r>
            <a:r>
              <a:rPr lang="fr-FR" sz="2800" b="1" i="1" dirty="0"/>
              <a:t> </a:t>
            </a:r>
            <a:r>
              <a:rPr lang="fr-FR" sz="2800" b="1" dirty="0"/>
              <a:t>: le fruit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B2657A0-96B8-0043-BE7B-664A304BCC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77899"/>
            <a:ext cx="2998845" cy="427165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23637E8-19DB-BC44-AF89-7A889E8B94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599893" y="1611539"/>
            <a:ext cx="4271651" cy="300437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4272D7C-6D8B-114B-9BFA-C69ABA713FEE}"/>
              </a:ext>
            </a:extLst>
          </p:cNvPr>
          <p:cNvSpPr txBox="1"/>
          <p:nvPr/>
        </p:nvSpPr>
        <p:spPr>
          <a:xfrm>
            <a:off x="6502400" y="1143000"/>
            <a:ext cx="469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C’est une </a:t>
            </a:r>
            <a:r>
              <a:rPr lang="fr-FR" b="1" dirty="0"/>
              <a:t>capsule épineuse</a:t>
            </a:r>
            <a:r>
              <a:rPr lang="fr-FR" dirty="0"/>
              <a:t>, s’ouvrant par des valves et contenant plusieurs centaines de graines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48399B1-3C32-6641-AF4C-C88778899A8D}"/>
              </a:ext>
            </a:extLst>
          </p:cNvPr>
          <p:cNvSpPr txBox="1"/>
          <p:nvPr/>
        </p:nvSpPr>
        <p:spPr>
          <a:xfrm>
            <a:off x="6532208" y="2729410"/>
            <a:ext cx="429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plante est connue pour ses </a:t>
            </a:r>
            <a:r>
              <a:rPr lang="fr-FR" b="1" dirty="0"/>
              <a:t>propriété</a:t>
            </a:r>
            <a:r>
              <a:rPr lang="fr-FR" dirty="0"/>
              <a:t>s </a:t>
            </a:r>
            <a:r>
              <a:rPr lang="fr-FR" b="1" dirty="0"/>
              <a:t>antipaludiques</a:t>
            </a:r>
            <a:r>
              <a:rPr lang="fr-FR" dirty="0"/>
              <a:t> : Elle est utilisée au Mali pour lutter contre la Malaria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534D3C9-4EB7-2744-BE0B-4E411F2AEDD4}"/>
              </a:ext>
            </a:extLst>
          </p:cNvPr>
          <p:cNvSpPr txBox="1"/>
          <p:nvPr/>
        </p:nvSpPr>
        <p:spPr>
          <a:xfrm>
            <a:off x="6502400" y="4165600"/>
            <a:ext cx="387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Elle produit un latex jaune efficace contre les verrues</a:t>
            </a:r>
          </a:p>
        </p:txBody>
      </p:sp>
    </p:spTree>
    <p:extLst>
      <p:ext uri="{BB962C8B-B14F-4D97-AF65-F5344CB8AC3E}">
        <p14:creationId xmlns:p14="http://schemas.microsoft.com/office/powerpoint/2010/main" val="95578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6A862D-DB3B-BB42-A74F-33E85534C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0161"/>
            <a:ext cx="12336378" cy="1325563"/>
          </a:xfrm>
        </p:spPr>
        <p:txBody>
          <a:bodyPr>
            <a:normAutofit/>
          </a:bodyPr>
          <a:lstStyle/>
          <a:p>
            <a:r>
              <a:rPr lang="fr-FR" sz="4000" b="1" dirty="0"/>
              <a:t>Une autre espèce occasionnelle : </a:t>
            </a:r>
            <a:r>
              <a:rPr lang="fr-FR" sz="4000" b="1" i="1" dirty="0" err="1"/>
              <a:t>Lamprocapnos</a:t>
            </a:r>
            <a:r>
              <a:rPr lang="fr-FR" sz="4000" b="1" i="1" dirty="0"/>
              <a:t> </a:t>
            </a:r>
            <a:r>
              <a:rPr lang="fr-FR" sz="4000" b="1" i="1" dirty="0" err="1"/>
              <a:t>spectabilis</a:t>
            </a:r>
            <a:endParaRPr lang="fr-FR" sz="4000" b="1" i="1" dirty="0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9141F962-6911-474C-BB90-D22C49D9F4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841" y="888606"/>
            <a:ext cx="6347153" cy="4590641"/>
          </a:xfr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0D9549A-8EA9-C941-86AD-412A1D6B8E16}"/>
              </a:ext>
            </a:extLst>
          </p:cNvPr>
          <p:cNvSpPr txBox="1"/>
          <p:nvPr/>
        </p:nvSpPr>
        <p:spPr>
          <a:xfrm>
            <a:off x="6400799" y="5705125"/>
            <a:ext cx="4926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Appartenait à la famille des </a:t>
            </a:r>
            <a:r>
              <a:rPr lang="fr-FR" dirty="0" err="1"/>
              <a:t>Fumariaceae</a:t>
            </a:r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B25CF8-C56A-6F4F-AEB8-77A93C0BCC49}"/>
              </a:ext>
            </a:extLst>
          </p:cNvPr>
          <p:cNvSpPr/>
          <p:nvPr/>
        </p:nvSpPr>
        <p:spPr>
          <a:xfrm>
            <a:off x="390090" y="2818397"/>
            <a:ext cx="2250616" cy="1815882"/>
          </a:xfrm>
          <a:prstGeom prst="rect">
            <a:avLst/>
          </a:prstGeom>
          <a:ln w="57150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La plante est </a:t>
            </a:r>
          </a:p>
          <a:p>
            <a:r>
              <a:rPr lang="fr-FR" sz="2800" b="1" dirty="0">
                <a:solidFill>
                  <a:srgbClr val="FF0000"/>
                </a:solidFill>
              </a:rPr>
              <a:t>toxique</a:t>
            </a:r>
          </a:p>
          <a:p>
            <a:r>
              <a:rPr lang="fr-FR" sz="2800" b="1" dirty="0">
                <a:solidFill>
                  <a:srgbClr val="FF0000"/>
                </a:solidFill>
              </a:rPr>
              <a:t> dans tous ses</a:t>
            </a:r>
          </a:p>
          <a:p>
            <a:r>
              <a:rPr lang="fr-FR" sz="2800" b="1" dirty="0">
                <a:solidFill>
                  <a:srgbClr val="FF0000"/>
                </a:solidFill>
              </a:rPr>
              <a:t> organes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B970C68-5430-0847-99E1-3A5D912AC509}"/>
              </a:ext>
            </a:extLst>
          </p:cNvPr>
          <p:cNvSpPr txBox="1"/>
          <p:nvPr/>
        </p:nvSpPr>
        <p:spPr>
          <a:xfrm>
            <a:off x="6400799" y="5385512"/>
            <a:ext cx="5043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Bien connue sous le nom de    » Cœur de Marie »</a:t>
            </a:r>
          </a:p>
          <a:p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DB04918-CA13-3F4F-A165-FE722DEFD02D}"/>
              </a:ext>
            </a:extLst>
          </p:cNvPr>
          <p:cNvSpPr txBox="1"/>
          <p:nvPr/>
        </p:nvSpPr>
        <p:spPr>
          <a:xfrm>
            <a:off x="6400799" y="5938107"/>
            <a:ext cx="5267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Originaire de Sibérie, nord de la Chine et Corée</a:t>
            </a:r>
          </a:p>
          <a:p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1E3E46E-3281-194E-8FEC-2971D23F4F9F}"/>
              </a:ext>
            </a:extLst>
          </p:cNvPr>
          <p:cNvSpPr txBox="1"/>
          <p:nvPr/>
        </p:nvSpPr>
        <p:spPr>
          <a:xfrm>
            <a:off x="6400799" y="6261272"/>
            <a:ext cx="5235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Dans son milieu naturel, elle croît dans les milieux humides et les forêts montagneuses </a:t>
            </a:r>
          </a:p>
          <a:p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9E29107-DBB1-F745-BA89-3F48AF3C0623}"/>
              </a:ext>
            </a:extLst>
          </p:cNvPr>
          <p:cNvSpPr txBox="1"/>
          <p:nvPr/>
        </p:nvSpPr>
        <p:spPr>
          <a:xfrm>
            <a:off x="390090" y="1066436"/>
            <a:ext cx="5000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Sy</a:t>
            </a:r>
            <a:r>
              <a:rPr lang="fr-FR" sz="2400" b="1" dirty="0"/>
              <a:t>nonyme : </a:t>
            </a:r>
            <a:r>
              <a:rPr lang="fr-FR" sz="2400" b="1" i="1" dirty="0"/>
              <a:t>Dicentra </a:t>
            </a:r>
            <a:r>
              <a:rPr lang="fr-FR" sz="2400" b="1" i="1" dirty="0" err="1"/>
              <a:t>spactabilis</a:t>
            </a:r>
            <a:endParaRPr lang="fr-FR" sz="2400" b="1" i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07D9BA-07F5-614E-8D4C-2B3FF7694EA7}"/>
              </a:ext>
            </a:extLst>
          </p:cNvPr>
          <p:cNvSpPr/>
          <p:nvPr/>
        </p:nvSpPr>
        <p:spPr>
          <a:xfrm>
            <a:off x="304799" y="588979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Les fleurs pendantes, en forme de cœur, forment des grappes sur des tiges arquées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44884E44-D446-9E47-B66B-5C302E167E8C}"/>
              </a:ext>
            </a:extLst>
          </p:cNvPr>
          <p:cNvGrpSpPr/>
          <p:nvPr/>
        </p:nvGrpSpPr>
        <p:grpSpPr>
          <a:xfrm>
            <a:off x="247576" y="1601859"/>
            <a:ext cx="10227919" cy="2264288"/>
            <a:chOff x="247576" y="1601859"/>
            <a:chExt cx="10227919" cy="226428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88C6D15-D018-BD4A-B9BB-8AD650C3E1A9}"/>
                </a:ext>
              </a:extLst>
            </p:cNvPr>
            <p:cNvSpPr/>
            <p:nvPr/>
          </p:nvSpPr>
          <p:spPr>
            <a:xfrm>
              <a:off x="247576" y="1601859"/>
              <a:ext cx="641701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dirty="0"/>
                <a:t>C’est une plante vivace à bulbe, au feuillage caduc</a:t>
              </a:r>
            </a:p>
            <a:p>
              <a:r>
                <a:rPr lang="fr-FR" sz="2400" dirty="0"/>
                <a:t> très découpé</a:t>
              </a:r>
            </a:p>
          </p:txBody>
        </p: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E4B8E4A2-0EFA-4448-B1A0-E69C129FF4A5}"/>
                </a:ext>
              </a:extLst>
            </p:cNvPr>
            <p:cNvCxnSpPr/>
            <p:nvPr/>
          </p:nvCxnSpPr>
          <p:spPr>
            <a:xfrm>
              <a:off x="2037347" y="2169917"/>
              <a:ext cx="8438148" cy="169623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962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5" grpId="0"/>
      <p:bldP spid="1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126B9E4-5446-364C-A523-F1596C5134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699" y="681151"/>
            <a:ext cx="3153229" cy="60542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57592B6-97CF-E04E-8C3C-65AF84296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928" y="1690688"/>
            <a:ext cx="937079" cy="93707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EBD63A4-1BF0-E743-9EAA-0F447FD23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8921" y="1691141"/>
            <a:ext cx="937079" cy="93707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FE34E75-F9FB-6C43-BDC6-A76228196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6175374" y="1690688"/>
            <a:ext cx="937079" cy="101856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3890977-0E2D-EC4D-AC24-9DEC8CD479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305" y="1760242"/>
            <a:ext cx="798123" cy="86752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2065467-B57B-474C-8651-00C1EFEA12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6311" y="3235224"/>
            <a:ext cx="1175203" cy="117520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03FCF10-1F94-DF4D-B4E4-584D90F4E3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8835" y="3270249"/>
            <a:ext cx="481531" cy="120382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57A8984-CFE4-EA49-A648-8FF045A9BF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8015" y="3149075"/>
            <a:ext cx="1160444" cy="126135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9113891-6FFF-2040-81BD-D46B7027E8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 flipV="1">
            <a:off x="9119296" y="3083760"/>
            <a:ext cx="556126" cy="139031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E89110D-525E-6F49-AFA3-8026083493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9518" y="4995383"/>
            <a:ext cx="4152482" cy="199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88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DB5733-B4E8-264E-8624-1D812E595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269" y="0"/>
            <a:ext cx="10515600" cy="1325563"/>
          </a:xfrm>
        </p:spPr>
        <p:txBody>
          <a:bodyPr>
            <a:normAutofit/>
          </a:bodyPr>
          <a:lstStyle/>
          <a:p>
            <a:r>
              <a:rPr lang="fr-FR" sz="2800" b="1" dirty="0"/>
              <a:t>Le fruit des </a:t>
            </a:r>
            <a:r>
              <a:rPr lang="fr-FR" sz="2800" b="1" dirty="0" err="1"/>
              <a:t>Papaveraceae</a:t>
            </a:r>
            <a:r>
              <a:rPr lang="fr-FR" sz="2800" b="1" dirty="0"/>
              <a:t> :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78231B0-3EDB-AF4A-85A2-D6D128EB23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15897"/>
            <a:ext cx="3514986" cy="4867633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FABDD46-B286-C941-9EE5-66A64E6C8325}"/>
              </a:ext>
            </a:extLst>
          </p:cNvPr>
          <p:cNvSpPr txBox="1"/>
          <p:nvPr/>
        </p:nvSpPr>
        <p:spPr>
          <a:xfrm>
            <a:off x="4032354" y="1094282"/>
            <a:ext cx="6595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plupart du temps, c’est une </a:t>
            </a:r>
            <a:r>
              <a:rPr lang="fr-FR" b="1" dirty="0"/>
              <a:t>capsule </a:t>
            </a:r>
            <a:r>
              <a:rPr lang="fr-FR" dirty="0"/>
              <a:t>qui s’ouvre par des pores  (</a:t>
            </a:r>
            <a:r>
              <a:rPr lang="fr-FR" i="1" dirty="0"/>
              <a:t>Papaver</a:t>
            </a:r>
            <a:r>
              <a:rPr lang="fr-FR" dirty="0"/>
              <a:t>) ou par des valves ( </a:t>
            </a:r>
            <a:r>
              <a:rPr lang="fr-FR" i="1" dirty="0" err="1"/>
              <a:t>Chelidonium</a:t>
            </a:r>
            <a:r>
              <a:rPr lang="fr-FR" dirty="0"/>
              <a:t>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524D9FA-C631-7541-8089-3D553BB0CE3B}"/>
              </a:ext>
            </a:extLst>
          </p:cNvPr>
          <p:cNvSpPr txBox="1"/>
          <p:nvPr/>
        </p:nvSpPr>
        <p:spPr>
          <a:xfrm>
            <a:off x="3957403" y="1948721"/>
            <a:ext cx="5621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Cependant parfois, la capsule ne s’ouvre pas ( </a:t>
            </a:r>
            <a:r>
              <a:rPr lang="fr-FR" i="1" dirty="0" err="1"/>
              <a:t>Hypecoum</a:t>
            </a:r>
            <a:r>
              <a:rPr lang="fr-FR" dirty="0"/>
              <a:t> )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D06DDB2-907C-8A49-B457-E19264A6C17A}"/>
              </a:ext>
            </a:extLst>
          </p:cNvPr>
          <p:cNvSpPr txBox="1"/>
          <p:nvPr/>
        </p:nvSpPr>
        <p:spPr>
          <a:xfrm>
            <a:off x="4032354" y="2563318"/>
            <a:ext cx="7216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Cette capsule possède parfois une cloison centrale ( </a:t>
            </a:r>
            <a:r>
              <a:rPr lang="fr-FR" dirty="0" err="1"/>
              <a:t>Glaucium</a:t>
            </a:r>
            <a:r>
              <a:rPr lang="fr-FR" dirty="0"/>
              <a:t> ) : on peut alors l’appeler </a:t>
            </a:r>
            <a:r>
              <a:rPr lang="fr-FR" b="1" dirty="0"/>
              <a:t>silique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B78609F-9FA0-0C41-9C4C-FC0721AF007D}"/>
              </a:ext>
            </a:extLst>
          </p:cNvPr>
          <p:cNvSpPr txBox="1"/>
          <p:nvPr/>
        </p:nvSpPr>
        <p:spPr>
          <a:xfrm>
            <a:off x="3957403" y="4539948"/>
            <a:ext cx="6670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Enfin, dans certains genres ( </a:t>
            </a:r>
            <a:r>
              <a:rPr lang="fr-FR" i="1" dirty="0" err="1"/>
              <a:t>Fumaria</a:t>
            </a:r>
            <a:r>
              <a:rPr lang="fr-FR" i="1" dirty="0"/>
              <a:t>, </a:t>
            </a:r>
            <a:r>
              <a:rPr lang="fr-FR" i="1" dirty="0" err="1"/>
              <a:t>Sarcocapnos</a:t>
            </a:r>
            <a:r>
              <a:rPr lang="fr-FR" i="1" dirty="0"/>
              <a:t>  </a:t>
            </a:r>
            <a:r>
              <a:rPr lang="fr-FR" dirty="0"/>
              <a:t>) le fruit monosperme et indéhiscent est un </a:t>
            </a:r>
            <a:r>
              <a:rPr lang="fr-FR" b="1" dirty="0"/>
              <a:t>akène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3684C96-3F25-D346-91AF-6B6DCD270A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4157" y="5186279"/>
            <a:ext cx="1036558" cy="1330299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90CB6FE6-DCA8-8943-A2C2-2FC29C383A23}"/>
              </a:ext>
            </a:extLst>
          </p:cNvPr>
          <p:cNvCxnSpPr/>
          <p:nvPr/>
        </p:nvCxnSpPr>
        <p:spPr>
          <a:xfrm>
            <a:off x="8514413" y="4901784"/>
            <a:ext cx="704538" cy="539646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avec flèche vers le haut 7">
            <a:extLst>
              <a:ext uri="{FF2B5EF4-FFF2-40B4-BE49-F238E27FC236}">
                <a16:creationId xmlns:a16="http://schemas.microsoft.com/office/drawing/2014/main" id="{718D431C-4A00-3A4E-9095-DF0C2BEE7BC1}"/>
              </a:ext>
            </a:extLst>
          </p:cNvPr>
          <p:cNvSpPr/>
          <p:nvPr/>
        </p:nvSpPr>
        <p:spPr>
          <a:xfrm>
            <a:off x="1" y="5344886"/>
            <a:ext cx="3287486" cy="1325563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La destruction partielle de la paroi du fruit crée des pores par lesquels les graines s’échappent</a:t>
            </a:r>
          </a:p>
        </p:txBody>
      </p:sp>
    </p:spTree>
    <p:extLst>
      <p:ext uri="{BB962C8B-B14F-4D97-AF65-F5344CB8AC3E}">
        <p14:creationId xmlns:p14="http://schemas.microsoft.com/office/powerpoint/2010/main" val="416007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757AC2-9478-C340-8754-AC0A0AA0D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518"/>
            <a:ext cx="10515600" cy="1325563"/>
          </a:xfrm>
        </p:spPr>
        <p:txBody>
          <a:bodyPr/>
          <a:lstStyle/>
          <a:p>
            <a:r>
              <a:rPr lang="fr-FR" sz="3200" b="1" dirty="0">
                <a:solidFill>
                  <a:srgbClr val="FF0000"/>
                </a:solidFill>
              </a:rPr>
              <a:t>1 - Le genre</a:t>
            </a:r>
            <a:r>
              <a:rPr lang="fr-FR" sz="3200" b="1" i="1" dirty="0">
                <a:solidFill>
                  <a:srgbClr val="FF0000"/>
                </a:solidFill>
              </a:rPr>
              <a:t> Papaver </a:t>
            </a:r>
            <a:r>
              <a:rPr lang="fr-FR" sz="3200" dirty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E00056E-F9C1-D04E-B39C-6BA906D738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8200" y="55562"/>
            <a:ext cx="5003800" cy="3424238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BDA31A0-E8AD-544C-8AF7-90BBF897E4DC}"/>
              </a:ext>
            </a:extLst>
          </p:cNvPr>
          <p:cNvSpPr txBox="1"/>
          <p:nvPr/>
        </p:nvSpPr>
        <p:spPr>
          <a:xfrm>
            <a:off x="377825" y="1480711"/>
            <a:ext cx="3194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1 – Milieu de </a:t>
            </a:r>
            <a:r>
              <a:rPr lang="fr-FR" sz="2000" dirty="0">
                <a:solidFill>
                  <a:srgbClr val="0070C0"/>
                </a:solidFill>
              </a:rPr>
              <a:t>vie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0EB80F3-62EE-6240-8EFE-3C7E866D9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" y="1958975"/>
            <a:ext cx="3048000" cy="4572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AC85503-F0EA-4543-A432-EE8BEF751F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3150" y="1305658"/>
            <a:ext cx="3486150" cy="509514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E35CAED-4392-3E44-B622-5422D3281BB7}"/>
              </a:ext>
            </a:extLst>
          </p:cNvPr>
          <p:cNvSpPr txBox="1"/>
          <p:nvPr/>
        </p:nvSpPr>
        <p:spPr>
          <a:xfrm>
            <a:off x="187325" y="6530975"/>
            <a:ext cx="2701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Champs cultivés</a:t>
            </a:r>
            <a:r>
              <a:rPr lang="fr-FR" sz="1400" dirty="0"/>
              <a:t>  (P. </a:t>
            </a:r>
            <a:r>
              <a:rPr lang="fr-FR" sz="1400" dirty="0" err="1"/>
              <a:t>dubium</a:t>
            </a:r>
            <a:r>
              <a:rPr lang="fr-FR" sz="1400" dirty="0"/>
              <a:t>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CE06C39-3B9D-E741-AAE7-B6DA78B2F413}"/>
              </a:ext>
            </a:extLst>
          </p:cNvPr>
          <p:cNvSpPr txBox="1"/>
          <p:nvPr/>
        </p:nvSpPr>
        <p:spPr>
          <a:xfrm>
            <a:off x="3571875" y="6400800"/>
            <a:ext cx="313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Eboulis en montagne</a:t>
            </a:r>
            <a:r>
              <a:rPr lang="fr-FR" sz="1400" u="sng" dirty="0"/>
              <a:t>( P. </a:t>
            </a:r>
            <a:r>
              <a:rPr lang="fr-FR" sz="1400" u="sng" dirty="0" err="1"/>
              <a:t>alpinum</a:t>
            </a:r>
            <a:r>
              <a:rPr lang="fr-FR" sz="1400" u="sng" dirty="0"/>
              <a:t>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2722CDA-3564-E041-89DD-B70022853A10}"/>
              </a:ext>
            </a:extLst>
          </p:cNvPr>
          <p:cNvSpPr txBox="1"/>
          <p:nvPr/>
        </p:nvSpPr>
        <p:spPr>
          <a:xfrm>
            <a:off x="8432800" y="3598644"/>
            <a:ext cx="292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Bords des chemin </a:t>
            </a:r>
            <a:r>
              <a:rPr lang="fr-FR" sz="1400" i="1" dirty="0"/>
              <a:t>(P. </a:t>
            </a:r>
            <a:r>
              <a:rPr lang="fr-FR" sz="1400" i="1" dirty="0" err="1"/>
              <a:t>rhoeas</a:t>
            </a:r>
            <a:r>
              <a:rPr lang="fr-FR" sz="1400" i="1" dirty="0"/>
              <a:t>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E85FCBC-613D-784E-9204-0F4005B28395}"/>
              </a:ext>
            </a:extLst>
          </p:cNvPr>
          <p:cNvSpPr txBox="1"/>
          <p:nvPr/>
        </p:nvSpPr>
        <p:spPr>
          <a:xfrm>
            <a:off x="7543800" y="3967976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plupart d’entre elles sont annuelles </a:t>
            </a:r>
            <a:r>
              <a:rPr lang="fr-FR" i="1" dirty="0"/>
              <a:t>(P. </a:t>
            </a:r>
            <a:r>
              <a:rPr lang="fr-FR" i="1" dirty="0" err="1"/>
              <a:t>dubium</a:t>
            </a:r>
            <a:r>
              <a:rPr lang="fr-FR" i="1" dirty="0"/>
              <a:t> </a:t>
            </a:r>
            <a:r>
              <a:rPr lang="fr-FR" dirty="0"/>
              <a:t>par exemple) mais quelques unes sont vivaces (</a:t>
            </a:r>
            <a:r>
              <a:rPr lang="fr-FR" i="1" dirty="0"/>
              <a:t>P. </a:t>
            </a:r>
            <a:r>
              <a:rPr lang="fr-FR" i="1" dirty="0" err="1"/>
              <a:t>aurantiacum</a:t>
            </a:r>
            <a:r>
              <a:rPr lang="fr-FR" dirty="0"/>
              <a:t> par exemple)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048C111-3466-954D-8A0A-AC6EDAC5BED4}"/>
              </a:ext>
            </a:extLst>
          </p:cNvPr>
          <p:cNvSpPr txBox="1"/>
          <p:nvPr/>
        </p:nvSpPr>
        <p:spPr>
          <a:xfrm>
            <a:off x="377824" y="1149350"/>
            <a:ext cx="2269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C’est le Coquelicot !</a:t>
            </a:r>
          </a:p>
        </p:txBody>
      </p:sp>
    </p:spTree>
    <p:extLst>
      <p:ext uri="{BB962C8B-B14F-4D97-AF65-F5344CB8AC3E}">
        <p14:creationId xmlns:p14="http://schemas.microsoft.com/office/powerpoint/2010/main" val="140543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4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4046</TotalTime>
  <Words>4264</Words>
  <Application>Microsoft Office PowerPoint</Application>
  <PresentationFormat>Grand écran</PresentationFormat>
  <Paragraphs>582</Paragraphs>
  <Slides>72</Slides>
  <Notes>54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72</vt:i4>
      </vt:variant>
    </vt:vector>
  </HeadingPairs>
  <TitlesOfParts>
    <vt:vector size="76" baseType="lpstr">
      <vt:lpstr>Arial</vt:lpstr>
      <vt:lpstr>Calibri</vt:lpstr>
      <vt:lpstr>Calibri Light</vt:lpstr>
      <vt:lpstr>Thème Office</vt:lpstr>
      <vt:lpstr>Présentation PowerPoint</vt:lpstr>
      <vt:lpstr>Place de cette famille dans la nouvelle classification  :</vt:lpstr>
      <vt:lpstr>Présentation PowerPoint</vt:lpstr>
      <vt:lpstr>Dans cette nouvelle famille : 12 genres  en France</vt:lpstr>
      <vt:lpstr>Les Papaveraceae dans le monde : 41 genres                                                             780 espèces</vt:lpstr>
      <vt:lpstr>A l’ouest de l’ Amérique du nord il existe   des Papaveracées qui sont des arbustes : </vt:lpstr>
      <vt:lpstr>Caractères de la famille des Papaveraceae :</vt:lpstr>
      <vt:lpstr>Le fruit des Papaveraceae :</vt:lpstr>
      <vt:lpstr>1 - Le genre Papaver :</vt:lpstr>
      <vt:lpstr>Genre Papaver : 2 – l’appareil végétatif : </vt:lpstr>
      <vt:lpstr>Présentation PowerPoint</vt:lpstr>
      <vt:lpstr>La corolle peut être de différentes couleurs :</vt:lpstr>
      <vt:lpstr>C’est une capsule</vt:lpstr>
      <vt:lpstr>Présentation PowerPoint</vt:lpstr>
      <vt:lpstr>Remarques sur Papaver somniferum :</vt:lpstr>
      <vt:lpstr>Reconnaitre le genre Papaver :</vt:lpstr>
      <vt:lpstr> - Ancien genre : Meconopsis devenu Papaver cambricum</vt:lpstr>
      <vt:lpstr>Genre Meconopsis : les feuilles</vt:lpstr>
      <vt:lpstr>Présentation PowerPoint</vt:lpstr>
      <vt:lpstr>Genre Meconopsis : le fruit</vt:lpstr>
      <vt:lpstr>Reconnaitre Papaver cambricum</vt:lpstr>
      <vt:lpstr>2 - Le genre : Chelidonium</vt:lpstr>
      <vt:lpstr>Présentation PowerPoint</vt:lpstr>
      <vt:lpstr>Genre Chelidonium : la fleur</vt:lpstr>
      <vt:lpstr>Genre Chelidonium : le fruit</vt:lpstr>
      <vt:lpstr>Reconnaître le genre Chelidonium : </vt:lpstr>
      <vt:lpstr>3 -  Le genre Glaucium : </vt:lpstr>
      <vt:lpstr>Présentation PowerPoint</vt:lpstr>
      <vt:lpstr>Le genre Glaucium : la fleur</vt:lpstr>
      <vt:lpstr>Genre Glaucium : le fruit</vt:lpstr>
      <vt:lpstr>Reconnaitre le genre Glaucium</vt:lpstr>
      <vt:lpstr>4 - Le genre Roemeria : </vt:lpstr>
      <vt:lpstr>Genre Roemeria : les feuilles</vt:lpstr>
      <vt:lpstr>Genre Roemeria : la fleur</vt:lpstr>
      <vt:lpstr>Genre Roemeria : le fruit</vt:lpstr>
      <vt:lpstr>Reconnaitre le genre Roemeria :</vt:lpstr>
      <vt:lpstr>5 – le genre Eschscholzia :</vt:lpstr>
      <vt:lpstr>Eschscholzia : la feuille</vt:lpstr>
      <vt:lpstr> Eschscholzia : la fleur</vt:lpstr>
      <vt:lpstr>Eschscholzia : le fruit</vt:lpstr>
      <vt:lpstr>Reconnaitre le genre Eschscholzia :</vt:lpstr>
      <vt:lpstr>6 - le genre Corydalis :</vt:lpstr>
      <vt:lpstr>Corydalis : les feuilles</vt:lpstr>
      <vt:lpstr>Corydalis : les fleurs</vt:lpstr>
      <vt:lpstr>Présentation PowerPoint</vt:lpstr>
      <vt:lpstr>Corydalis : les fruits</vt:lpstr>
      <vt:lpstr>Reconnaitre le genre Corydalis :</vt:lpstr>
      <vt:lpstr>7 –Genre Sarcocapnos :</vt:lpstr>
      <vt:lpstr>Sarcocapnos : les feuilles</vt:lpstr>
      <vt:lpstr>Sarcocapnos : la fleur</vt:lpstr>
      <vt:lpstr>Sarcocapnos : le fruit</vt:lpstr>
      <vt:lpstr>Reconnaitre le genre Sarcocapnos :</vt:lpstr>
      <vt:lpstr>8 –  Genre Ceratocapnos</vt:lpstr>
      <vt:lpstr>Ceratocapnos : la feuille</vt:lpstr>
      <vt:lpstr>Ceratocapnos : la fleur </vt:lpstr>
      <vt:lpstr>Ceratocapnos : le fruit</vt:lpstr>
      <vt:lpstr>Reconnaître le genre Ceratocapnos :</vt:lpstr>
      <vt:lpstr>9 - Genre Fumaria :</vt:lpstr>
      <vt:lpstr>Fumaria : la feuille</vt:lpstr>
      <vt:lpstr>Fumaria : les fleurs</vt:lpstr>
      <vt:lpstr>Présentation PowerPoint</vt:lpstr>
      <vt:lpstr>Fumaria : les fruits</vt:lpstr>
      <vt:lpstr>Reconnaître le genre Fumaria :</vt:lpstr>
      <vt:lpstr>10 – Genre Platycapnos :</vt:lpstr>
      <vt:lpstr>Platycapnos : les feuilles</vt:lpstr>
      <vt:lpstr>Platycapnos  : les fleurs</vt:lpstr>
      <vt:lpstr>Platycapnos : les fruits</vt:lpstr>
      <vt:lpstr>Reconnaître le genre  Platycapnos :</vt:lpstr>
      <vt:lpstr>Une Papaveracée occasionnelle  : Argemone mexicana</vt:lpstr>
      <vt:lpstr>Argemone mexicana : le fruit</vt:lpstr>
      <vt:lpstr>Une autre espèce occasionnelle : Lamprocapnos spectabilis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didier roubaudi</dc:creator>
  <cp:lastModifiedBy>jeanl</cp:lastModifiedBy>
  <cp:revision>417</cp:revision>
  <dcterms:created xsi:type="dcterms:W3CDTF">2020-07-13T15:49:14Z</dcterms:created>
  <dcterms:modified xsi:type="dcterms:W3CDTF">2022-03-24T21:28:31Z</dcterms:modified>
</cp:coreProperties>
</file>