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256" r:id="rId2"/>
    <p:sldId id="271" r:id="rId3"/>
    <p:sldId id="272" r:id="rId4"/>
    <p:sldId id="257" r:id="rId5"/>
    <p:sldId id="258" r:id="rId6"/>
    <p:sldId id="260" r:id="rId7"/>
    <p:sldId id="261" r:id="rId8"/>
    <p:sldId id="269" r:id="rId9"/>
    <p:sldId id="262" r:id="rId10"/>
    <p:sldId id="329" r:id="rId11"/>
    <p:sldId id="259" r:id="rId12"/>
    <p:sldId id="263" r:id="rId13"/>
    <p:sldId id="264" r:id="rId14"/>
    <p:sldId id="265" r:id="rId15"/>
    <p:sldId id="266" r:id="rId16"/>
    <p:sldId id="267" r:id="rId17"/>
    <p:sldId id="268" r:id="rId18"/>
    <p:sldId id="273" r:id="rId19"/>
    <p:sldId id="274" r:id="rId20"/>
    <p:sldId id="275" r:id="rId21"/>
    <p:sldId id="270" r:id="rId22"/>
    <p:sldId id="334" r:id="rId23"/>
    <p:sldId id="303" r:id="rId24"/>
    <p:sldId id="30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276" r:id="rId33"/>
    <p:sldId id="277" r:id="rId34"/>
    <p:sldId id="278" r:id="rId35"/>
    <p:sldId id="279" r:id="rId36"/>
    <p:sldId id="280" r:id="rId37"/>
    <p:sldId id="281" r:id="rId38"/>
    <p:sldId id="302" r:id="rId39"/>
    <p:sldId id="305" r:id="rId40"/>
    <p:sldId id="306" r:id="rId41"/>
    <p:sldId id="282" r:id="rId42"/>
    <p:sldId id="283" r:id="rId43"/>
    <p:sldId id="284" r:id="rId44"/>
    <p:sldId id="285" r:id="rId45"/>
    <p:sldId id="286" r:id="rId46"/>
    <p:sldId id="288" r:id="rId47"/>
    <p:sldId id="289" r:id="rId48"/>
    <p:sldId id="290" r:id="rId49"/>
    <p:sldId id="291" r:id="rId50"/>
    <p:sldId id="292" r:id="rId51"/>
    <p:sldId id="293" r:id="rId52"/>
    <p:sldId id="307" r:id="rId53"/>
    <p:sldId id="308" r:id="rId54"/>
    <p:sldId id="309" r:id="rId55"/>
    <p:sldId id="314" r:id="rId56"/>
    <p:sldId id="287" r:id="rId57"/>
    <p:sldId id="310" r:id="rId58"/>
    <p:sldId id="311" r:id="rId59"/>
    <p:sldId id="312" r:id="rId60"/>
    <p:sldId id="313" r:id="rId61"/>
    <p:sldId id="315" r:id="rId62"/>
    <p:sldId id="316" r:id="rId63"/>
    <p:sldId id="317" r:id="rId64"/>
    <p:sldId id="318" r:id="rId65"/>
    <p:sldId id="335" r:id="rId66"/>
    <p:sldId id="319" r:id="rId67"/>
    <p:sldId id="320" r:id="rId68"/>
    <p:sldId id="294" r:id="rId69"/>
    <p:sldId id="321" r:id="rId70"/>
    <p:sldId id="338" r:id="rId71"/>
    <p:sldId id="322" r:id="rId72"/>
    <p:sldId id="324" r:id="rId73"/>
    <p:sldId id="323" r:id="rId74"/>
    <p:sldId id="325" r:id="rId75"/>
    <p:sldId id="332" r:id="rId76"/>
    <p:sldId id="330" r:id="rId77"/>
    <p:sldId id="331" r:id="rId78"/>
    <p:sldId id="336" r:id="rId79"/>
    <p:sldId id="337" r:id="rId80"/>
    <p:sldId id="326" r:id="rId81"/>
    <p:sldId id="333" r:id="rId82"/>
    <p:sldId id="327" r:id="rId83"/>
    <p:sldId id="328" r:id="rId8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476" autoAdjust="0"/>
  </p:normalViewPr>
  <p:slideViewPr>
    <p:cSldViewPr snapToGrid="0" snapToObjects="1">
      <p:cViewPr>
        <p:scale>
          <a:sx n="63" d="100"/>
          <a:sy n="63" d="100"/>
        </p:scale>
        <p:origin x="-15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46C3C-4E16-984A-BFB0-F7C9228FA730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B3C2E-470E-5D4F-B7C0-742295EAC5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7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Tableau</a:t>
            </a:r>
            <a:r>
              <a:rPr lang="fr-FR" baseline="0" dirty="0" smtClean="0"/>
              <a:t> de Monet, Van Gogh (impressionnistes) qui nous rappelle que les peintres ont été souvent très sensibles aux jolies fleurs des champs cultivés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Mauvaises herbes pour les agriculteurs – indésirables freinant les rendements céréaliers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Messicoles</a:t>
            </a:r>
            <a:r>
              <a:rPr lang="fr-FR" baseline="0" dirty="0" smtClean="0"/>
              <a:t> pour les botanistes,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4820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</a:t>
            </a:r>
          </a:p>
          <a:p>
            <a:r>
              <a:rPr lang="fr-FR" dirty="0" smtClean="0"/>
              <a:t>Feuilles et bractées couvertes de poils appliqués les rendant grisâtres – feuilles à une seule nervure (différence avec L. officinale)</a:t>
            </a:r>
          </a:p>
          <a:p>
            <a:r>
              <a:rPr lang="fr-FR" dirty="0" smtClean="0"/>
              <a:t>Fleurs blanches en cyme lâche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245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Inflorescence en panicule</a:t>
            </a:r>
            <a:r>
              <a:rPr lang="fr-FR" baseline="0" dirty="0" smtClean="0"/>
              <a:t> lâche-                     gros épillets pendants se désarticulant à maturité</a:t>
            </a:r>
          </a:p>
          <a:p>
            <a:r>
              <a:rPr lang="fr-FR" baseline="0" dirty="0" smtClean="0"/>
              <a:t>Ligule membraneuse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15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Arête insérée vers le milieu de la glumelle</a:t>
            </a:r>
          </a:p>
          <a:p>
            <a:r>
              <a:rPr lang="fr-FR" dirty="0" smtClean="0"/>
              <a:t>Lemme bidentée portant sur le dos une arête robuste et coudée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400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la moutarde blanche</a:t>
            </a:r>
            <a:r>
              <a:rPr lang="fr-FR" baseline="0" dirty="0" smtClean="0"/>
              <a:t> plante annelle à grandes fleurs jaunes</a:t>
            </a:r>
          </a:p>
          <a:p>
            <a:r>
              <a:rPr lang="fr-FR" baseline="0" dirty="0" smtClean="0"/>
              <a:t>Feuilles toutes </a:t>
            </a:r>
            <a:r>
              <a:rPr lang="fr-FR" baseline="0" dirty="0" err="1" smtClean="0"/>
              <a:t>pinnatifides</a:t>
            </a:r>
            <a:r>
              <a:rPr lang="fr-FR" baseline="0" dirty="0" smtClean="0"/>
              <a:t> et pétiolées      – tiges  feuilles et siliques hérissées</a:t>
            </a:r>
          </a:p>
          <a:p>
            <a:r>
              <a:rPr lang="fr-FR" baseline="0" dirty="0" smtClean="0"/>
              <a:t>Silique à bec nettement aplati en lame de sabre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841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le « gratteron »                         Plante annuelle à petites fleurs blanches inodores   placées à l’aisselle des feuilles  </a:t>
            </a:r>
          </a:p>
          <a:p>
            <a:r>
              <a:rPr lang="fr-FR" dirty="0" smtClean="0"/>
              <a:t>Plante robuste très </a:t>
            </a:r>
            <a:r>
              <a:rPr lang="fr-FR" dirty="0" err="1" smtClean="0"/>
              <a:t>accrochante</a:t>
            </a:r>
            <a:r>
              <a:rPr lang="fr-FR" dirty="0" smtClean="0"/>
              <a:t> – feuilles verticillées par 6</a:t>
            </a:r>
            <a:r>
              <a:rPr lang="fr-FR" baseline="0" dirty="0" smtClean="0"/>
              <a:t> </a:t>
            </a:r>
            <a:r>
              <a:rPr lang="fr-FR" dirty="0" smtClean="0"/>
              <a:t>-9 souvent hérissées de petits aiguillons</a:t>
            </a:r>
          </a:p>
          <a:p>
            <a:r>
              <a:rPr lang="fr-FR" dirty="0" smtClean="0"/>
              <a:t>Fruits hérissés de poils crochus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72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à racine grêle, au port étalé ascendant</a:t>
            </a:r>
          </a:p>
          <a:p>
            <a:r>
              <a:rPr lang="fr-FR" dirty="0" smtClean="0"/>
              <a:t>Feuilles linéaires, en alène</a:t>
            </a:r>
          </a:p>
          <a:p>
            <a:r>
              <a:rPr lang="fr-FR" dirty="0" smtClean="0"/>
              <a:t>Fleurs apétales, en fascicules axillaires, à 4-5 sépales verdâtres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31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pubescente et glanduleuse</a:t>
            </a:r>
          </a:p>
          <a:p>
            <a:r>
              <a:rPr lang="fr-FR" dirty="0" smtClean="0"/>
              <a:t>Feuilles</a:t>
            </a:r>
            <a:r>
              <a:rPr lang="fr-FR" baseline="0" dirty="0" smtClean="0"/>
              <a:t> linéaires creusées en dessous d’1 sillon longitudinal -              stipules herbacés</a:t>
            </a:r>
          </a:p>
          <a:p>
            <a:r>
              <a:rPr lang="fr-FR" baseline="0" dirty="0" smtClean="0"/>
              <a:t>Corolle blanche à 5 styles et 10 étamines</a:t>
            </a:r>
          </a:p>
          <a:p>
            <a:r>
              <a:rPr lang="fr-FR" baseline="0" dirty="0" smtClean="0"/>
              <a:t>Pédicelles fructifères réfractés et + longs que le calice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313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dressée, un</a:t>
            </a:r>
            <a:r>
              <a:rPr lang="fr-FR" baseline="0" dirty="0" smtClean="0"/>
              <a:t> peu cotonneuse à rameaux grêles et allongés</a:t>
            </a:r>
          </a:p>
          <a:p>
            <a:r>
              <a:rPr lang="fr-FR" baseline="0" dirty="0" smtClean="0"/>
              <a:t>Feuilles inf. </a:t>
            </a:r>
            <a:r>
              <a:rPr lang="fr-FR" baseline="0" dirty="0" err="1" smtClean="0"/>
              <a:t>pennatipartites</a:t>
            </a:r>
            <a:r>
              <a:rPr lang="fr-FR" baseline="0" dirty="0" smtClean="0"/>
              <a:t> et pétiolées les suivantes sessiles, étroites et linéaires</a:t>
            </a:r>
          </a:p>
          <a:p>
            <a:r>
              <a:rPr lang="fr-FR" baseline="0" dirty="0" smtClean="0"/>
              <a:t>Bractées entourées de cils courts argentés</a:t>
            </a:r>
          </a:p>
          <a:p>
            <a:r>
              <a:rPr lang="fr-FR" baseline="0" dirty="0" smtClean="0"/>
              <a:t>Akènes surmontés d’une aigrette rousse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003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bisannuelle, glabre et glauque   -    Racine</a:t>
            </a:r>
            <a:r>
              <a:rPr lang="fr-FR" baseline="0" dirty="0" smtClean="0"/>
              <a:t> épaisse en fuseau  -    Tige pleine et striée</a:t>
            </a:r>
          </a:p>
          <a:p>
            <a:r>
              <a:rPr lang="fr-FR" baseline="0" dirty="0" smtClean="0"/>
              <a:t>Feuilles perfoliées</a:t>
            </a:r>
          </a:p>
          <a:p>
            <a:r>
              <a:rPr lang="fr-FR" baseline="0" dirty="0" smtClean="0"/>
              <a:t>Involucelle souvent nul – fleurs jaunes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821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Rappel : diakène = fruit sec indéhiscent qui se </a:t>
            </a:r>
            <a:r>
              <a:rPr lang="fr-FR" dirty="0" err="1" smtClean="0"/>
              <a:t>sépare,à</a:t>
            </a:r>
            <a:r>
              <a:rPr lang="fr-FR" dirty="0" smtClean="0"/>
              <a:t> maturité en 2 parties (méricarpes) les akènes</a:t>
            </a:r>
          </a:p>
          <a:p>
            <a:r>
              <a:rPr lang="fr-FR" dirty="0" smtClean="0"/>
              <a:t>Ces méricarpes restent,  jusqu’à leur dispersion,  suspendus aux branches du </a:t>
            </a:r>
            <a:r>
              <a:rPr lang="fr-FR" dirty="0" err="1" smtClean="0"/>
              <a:t>carpophore</a:t>
            </a:r>
            <a:r>
              <a:rPr lang="fr-FR" dirty="0" smtClean="0"/>
              <a:t> en forme de 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72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 sont des plantes compagnes des moissons  - les </a:t>
            </a:r>
            <a:r>
              <a:rPr lang="fr-FR" dirty="0" err="1" smtClean="0"/>
              <a:t>messicoles</a:t>
            </a:r>
            <a:r>
              <a:rPr lang="fr-FR" dirty="0" smtClean="0"/>
              <a:t> sont donc des adventices</a:t>
            </a:r>
          </a:p>
          <a:p>
            <a:r>
              <a:rPr lang="fr-FR" dirty="0" smtClean="0"/>
              <a:t>Origine du mot « compagne » = qui mange son pain avec….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171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</a:t>
            </a:r>
            <a:r>
              <a:rPr lang="fr-FR" baseline="0" dirty="0" smtClean="0"/>
              <a:t>  -        </a:t>
            </a:r>
            <a:r>
              <a:rPr lang="fr-FR" dirty="0" smtClean="0"/>
              <a:t>             Tige faible, ascendante</a:t>
            </a:r>
          </a:p>
          <a:p>
            <a:r>
              <a:rPr lang="fr-FR" dirty="0" smtClean="0"/>
              <a:t>Feuilles pétiolées, </a:t>
            </a:r>
            <a:r>
              <a:rPr lang="fr-FR" dirty="0" err="1" smtClean="0"/>
              <a:t>crênelées</a:t>
            </a:r>
            <a:r>
              <a:rPr lang="fr-FR" dirty="0" smtClean="0"/>
              <a:t>, un peu en </a:t>
            </a:r>
            <a:r>
              <a:rPr lang="fr-FR" dirty="0" err="1" smtClean="0"/>
              <a:t>coeur</a:t>
            </a:r>
            <a:r>
              <a:rPr lang="fr-FR" dirty="0" smtClean="0"/>
              <a:t> à la base</a:t>
            </a:r>
          </a:p>
          <a:p>
            <a:r>
              <a:rPr lang="fr-FR" dirty="0" smtClean="0"/>
              <a:t>Pousse</a:t>
            </a:r>
            <a:r>
              <a:rPr lang="fr-FR" baseline="0" dirty="0" smtClean="0"/>
              <a:t> sur sol acide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893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               Fleurs blanc-rosé en verticilles de 3 – 6</a:t>
            </a:r>
          </a:p>
          <a:p>
            <a:r>
              <a:rPr lang="fr-FR" dirty="0" smtClean="0"/>
              <a:t>Calice hérissé en cloche à   dents égales au tube</a:t>
            </a:r>
          </a:p>
          <a:p>
            <a:r>
              <a:rPr lang="fr-FR" dirty="0" smtClean="0"/>
              <a:t>Corolle dépassant à peine le calice, à lèvre supérieure entière –  C’est l’Epiaire des champs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404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à odeur d’ail appelée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monnoyère</a:t>
            </a:r>
            <a:r>
              <a:rPr lang="fr-FR" baseline="0" dirty="0" smtClean="0"/>
              <a:t> »</a:t>
            </a:r>
            <a:endParaRPr lang="fr-FR" dirty="0" smtClean="0"/>
          </a:p>
          <a:p>
            <a:r>
              <a:rPr lang="fr-FR" dirty="0" smtClean="0"/>
              <a:t>Feuilles</a:t>
            </a:r>
            <a:r>
              <a:rPr lang="fr-FR" baseline="0" dirty="0" smtClean="0"/>
              <a:t> radicales spatulées mais feuilles caulinaires oblongues, sinuées, dentées, à oreillettes courtes</a:t>
            </a:r>
          </a:p>
          <a:p>
            <a:r>
              <a:rPr lang="fr-FR" baseline="0" dirty="0" smtClean="0"/>
              <a:t>Petites fleurs blanches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747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Longue grappe fructifère à pédicelles étalés</a:t>
            </a:r>
          </a:p>
          <a:p>
            <a:r>
              <a:rPr lang="fr-FR" dirty="0" smtClean="0"/>
              <a:t>Grandes silicules planes, orbiculaires, largement ailées -</a:t>
            </a:r>
            <a:r>
              <a:rPr lang="fr-FR" baseline="0" dirty="0" smtClean="0"/>
              <a:t>                    </a:t>
            </a:r>
            <a:r>
              <a:rPr lang="fr-FR" dirty="0" smtClean="0"/>
              <a:t> style court et inclus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313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dressée</a:t>
            </a:r>
            <a:r>
              <a:rPr lang="fr-FR" baseline="0" dirty="0" smtClean="0"/>
              <a:t> et pubescente –</a:t>
            </a:r>
          </a:p>
          <a:p>
            <a:r>
              <a:rPr lang="fr-FR" baseline="0" dirty="0" smtClean="0"/>
              <a:t>Feuilles </a:t>
            </a:r>
            <a:r>
              <a:rPr lang="fr-FR" baseline="0" dirty="0" err="1" smtClean="0"/>
              <a:t>pennatiséquées</a:t>
            </a:r>
            <a:r>
              <a:rPr lang="fr-FR" baseline="0" dirty="0" smtClean="0"/>
              <a:t> divisées en lobes linéaires obtus</a:t>
            </a:r>
          </a:p>
          <a:p>
            <a:r>
              <a:rPr lang="fr-FR" baseline="0" dirty="0" smtClean="0"/>
              <a:t>Fleurs blanches zygomorphes assez grandes en corymbe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984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Silicules presque carrées à échancrure profonde et lobes obtus divergents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47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à tige dressée et rameaux étalés  -        Feuilles sessiles oblongues faiblement crénelées</a:t>
            </a:r>
          </a:p>
          <a:p>
            <a:r>
              <a:rPr lang="fr-FR" dirty="0" smtClean="0"/>
              <a:t>Fleurs violettes nombreuses en panicule terminale    -    calice à lobes linéaires en alène     -  grande corolle étalée</a:t>
            </a:r>
          </a:p>
          <a:p>
            <a:r>
              <a:rPr lang="fr-FR" dirty="0" smtClean="0"/>
              <a:t>Ovaire infère -                            protandrie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246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Capsule allongée de 10 à 15 mm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661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à tige grêle    - Feuilles rudes, sessiles crénelées   </a:t>
            </a:r>
          </a:p>
          <a:p>
            <a:r>
              <a:rPr lang="fr-FR" dirty="0" smtClean="0"/>
              <a:t> - Fleurs violacées sessiles en petits corymbes  serrés</a:t>
            </a:r>
          </a:p>
          <a:p>
            <a:r>
              <a:rPr lang="fr-FR" dirty="0" smtClean="0"/>
              <a:t>Petite corolle presque fermée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028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grêle à tige unique, non ramifiée</a:t>
            </a:r>
          </a:p>
          <a:p>
            <a:r>
              <a:rPr lang="fr-FR" dirty="0" smtClean="0"/>
              <a:t>Feuilles </a:t>
            </a:r>
            <a:r>
              <a:rPr lang="fr-FR" dirty="0" err="1" smtClean="0"/>
              <a:t>multifides</a:t>
            </a:r>
            <a:r>
              <a:rPr lang="fr-FR" dirty="0" smtClean="0"/>
              <a:t> à segments linéaires  -   Fleurs  bleu-roi, en grappe pyramidale lâche</a:t>
            </a:r>
          </a:p>
          <a:p>
            <a:r>
              <a:rPr lang="fr-FR" dirty="0" smtClean="0"/>
              <a:t>Fruit : follicule = fruit sec </a:t>
            </a:r>
            <a:r>
              <a:rPr lang="fr-FR" baseline="0" dirty="0" smtClean="0"/>
              <a:t> déhiscent par une seule fente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050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parle quelquefois d’adventices</a:t>
            </a:r>
          </a:p>
          <a:p>
            <a:r>
              <a:rPr lang="fr-FR" dirty="0" smtClean="0"/>
              <a:t>                                   de commensales des cultures (du latin cum = avec et </a:t>
            </a:r>
            <a:r>
              <a:rPr lang="fr-FR" dirty="0" err="1" smtClean="0"/>
              <a:t>mensa</a:t>
            </a:r>
            <a:r>
              <a:rPr lang="fr-FR" dirty="0" smtClean="0"/>
              <a:t> = table)</a:t>
            </a:r>
          </a:p>
          <a:p>
            <a:r>
              <a:rPr lang="fr-FR" dirty="0" smtClean="0"/>
              <a:t>                                   de flore </a:t>
            </a:r>
            <a:r>
              <a:rPr lang="fr-FR" dirty="0" err="1" smtClean="0"/>
              <a:t>ségétale</a:t>
            </a:r>
            <a:r>
              <a:rPr lang="fr-FR" dirty="0" smtClean="0"/>
              <a:t>  (du</a:t>
            </a:r>
            <a:r>
              <a:rPr lang="fr-FR" baseline="0" dirty="0" smtClean="0"/>
              <a:t> latin</a:t>
            </a:r>
            <a:r>
              <a:rPr lang="fr-FR" dirty="0" smtClean="0"/>
              <a:t> </a:t>
            </a:r>
            <a:r>
              <a:rPr lang="fr-FR" dirty="0" err="1" smtClean="0"/>
              <a:t>seges</a:t>
            </a:r>
            <a:r>
              <a:rPr lang="fr-FR" dirty="0" smtClean="0"/>
              <a:t> = champ, récolte, moisson)    - utilisé par les Suisses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105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glabre avec des feuilles caulinaires embrassant la tige par 2</a:t>
            </a:r>
            <a:r>
              <a:rPr lang="fr-FR" baseline="0" dirty="0" smtClean="0"/>
              <a:t> </a:t>
            </a:r>
            <a:r>
              <a:rPr lang="fr-FR" dirty="0" smtClean="0"/>
              <a:t>oreillettes – </a:t>
            </a:r>
          </a:p>
          <a:p>
            <a:r>
              <a:rPr lang="fr-FR" dirty="0" smtClean="0"/>
              <a:t>Corolle blanche à pétales inégaux</a:t>
            </a:r>
          </a:p>
          <a:p>
            <a:r>
              <a:rPr lang="fr-FR" dirty="0" smtClean="0"/>
              <a:t>Silicules globuleuses indéhiscentes à une seule loge contenant une seule graine -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616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glabre, à odeur très forte   - </a:t>
            </a:r>
          </a:p>
          <a:p>
            <a:r>
              <a:rPr lang="fr-FR" dirty="0" smtClean="0"/>
              <a:t>Tige épaisse, cylindrique, feuillée jusqu’au milieu – Feuilles linéaires, planes et</a:t>
            </a:r>
            <a:r>
              <a:rPr lang="fr-FR" baseline="0" dirty="0" smtClean="0"/>
              <a:t> denticulées au bord</a:t>
            </a:r>
          </a:p>
          <a:p>
            <a:r>
              <a:rPr lang="fr-FR" baseline="0" dirty="0" smtClean="0"/>
              <a:t>Fleurs purpurines en ombelle pauciflore et bulbifère – spathe à 2 valves &lt; ombelle</a:t>
            </a:r>
          </a:p>
          <a:p>
            <a:r>
              <a:rPr lang="fr-FR" baseline="0" dirty="0" smtClean="0"/>
              <a:t>Étamines incluses, les internes à 3 pointes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4212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glabre et glauque à feuilles sup. acuminées, + ou – imbriquées        (entre-nœuds très courts) </a:t>
            </a:r>
          </a:p>
          <a:p>
            <a:r>
              <a:rPr lang="fr-FR" dirty="0" smtClean="0"/>
              <a:t>Ombelle à 3-5 rayons bifurqués  -  capsule lisse mais graines ornées de rides transversales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261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: privatif et </a:t>
            </a:r>
            <a:r>
              <a:rPr lang="fr-FR" dirty="0" err="1" smtClean="0"/>
              <a:t>jugum</a:t>
            </a:r>
            <a:r>
              <a:rPr lang="fr-FR" dirty="0" smtClean="0"/>
              <a:t> :  le joug     -    évocation du fait que, dans ce genre, il n(y a pas de lèvre supérieure </a:t>
            </a:r>
          </a:p>
          <a:p>
            <a:r>
              <a:rPr lang="fr-FR" dirty="0" smtClean="0"/>
              <a:t> - Plante annuelle, herbacée à tige très feuillée</a:t>
            </a:r>
          </a:p>
          <a:p>
            <a:r>
              <a:rPr lang="fr-FR" dirty="0" smtClean="0"/>
              <a:t>Feuille à 3 segments linéaires et </a:t>
            </a:r>
            <a:r>
              <a:rPr lang="fr-FR" dirty="0" err="1" smtClean="0"/>
              <a:t>divariqués</a:t>
            </a:r>
            <a:endParaRPr lang="fr-FR" dirty="0" smtClean="0"/>
          </a:p>
          <a:p>
            <a:r>
              <a:rPr lang="fr-FR" dirty="0" smtClean="0"/>
              <a:t>Corolle jaune à tube</a:t>
            </a:r>
            <a:r>
              <a:rPr lang="fr-FR" baseline="0" dirty="0" smtClean="0"/>
              <a:t> étroit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129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pubescente et laineuse à rameaux dépassant le capitule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subsessile</a:t>
            </a:r>
            <a:endParaRPr lang="fr-FR" baseline="0" dirty="0" smtClean="0"/>
          </a:p>
          <a:p>
            <a:r>
              <a:rPr lang="fr-FR" baseline="0" dirty="0" smtClean="0"/>
              <a:t>Feuilles épineuses, </a:t>
            </a:r>
            <a:r>
              <a:rPr lang="fr-FR" baseline="0" dirty="0" err="1" smtClean="0"/>
              <a:t>pennatifides</a:t>
            </a:r>
            <a:r>
              <a:rPr lang="fr-FR" baseline="0" dirty="0" smtClean="0"/>
              <a:t>, à nervure blanche</a:t>
            </a:r>
          </a:p>
          <a:p>
            <a:r>
              <a:rPr lang="fr-FR" baseline="0" dirty="0" smtClean="0"/>
              <a:t>Gros  involucre </a:t>
            </a:r>
            <a:r>
              <a:rPr lang="fr-FR" baseline="0" dirty="0" err="1" smtClean="0"/>
              <a:t>ovoide</a:t>
            </a:r>
            <a:r>
              <a:rPr lang="fr-FR" baseline="0" dirty="0" smtClean="0"/>
              <a:t> dépassé par des feuilles dentées et épineuses   -   fleurs jaunes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368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Annuelle- tige rameuse</a:t>
            </a:r>
            <a:r>
              <a:rPr lang="fr-FR" baseline="0" dirty="0" smtClean="0"/>
              <a:t> et dressée -       Feuilles </a:t>
            </a:r>
            <a:r>
              <a:rPr lang="fr-FR" baseline="0" dirty="0" err="1" smtClean="0"/>
              <a:t>trisequées</a:t>
            </a:r>
            <a:r>
              <a:rPr lang="fr-FR" baseline="0" dirty="0" smtClean="0"/>
              <a:t> à segments en coin longuement </a:t>
            </a:r>
            <a:r>
              <a:rPr lang="fr-FR" baseline="0" dirty="0" err="1" smtClean="0"/>
              <a:t>pétiolulés</a:t>
            </a:r>
            <a:r>
              <a:rPr lang="fr-FR" baseline="0" dirty="0" smtClean="0"/>
              <a:t>   </a:t>
            </a:r>
          </a:p>
          <a:p>
            <a:r>
              <a:rPr lang="fr-FR" baseline="0" dirty="0" smtClean="0"/>
              <a:t>Petites fleurs jaune soufre     - Sépales étalés velus --  Pétales &gt; calice</a:t>
            </a:r>
          </a:p>
          <a:p>
            <a:r>
              <a:rPr lang="fr-FR" baseline="0" dirty="0" smtClean="0"/>
              <a:t>3 à 8 grands  carpelles comprimés à face épineuses, tuberculeuse ou veinées avec un bec </a:t>
            </a:r>
            <a:r>
              <a:rPr lang="fr-FR" baseline="0" smtClean="0"/>
              <a:t>presque droit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061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par un corme  (= tige souterraine courte et dressée, entourée d’écailles qui sont les gaines foliaires– Réserves</a:t>
            </a:r>
            <a:r>
              <a:rPr lang="fr-FR" baseline="0" dirty="0" smtClean="0"/>
              <a:t> nutritives stockées à la base de la tige renflée comme un tubercule)</a:t>
            </a:r>
            <a:endParaRPr lang="fr-FR" dirty="0" smtClean="0"/>
          </a:p>
          <a:p>
            <a:r>
              <a:rPr lang="fr-FR" dirty="0" smtClean="0"/>
              <a:t>Le nom de genre signifie « petit glaive » ( en latin = </a:t>
            </a:r>
            <a:r>
              <a:rPr lang="fr-FR" dirty="0" err="1" smtClean="0"/>
              <a:t>gladius</a:t>
            </a:r>
            <a:r>
              <a:rPr lang="fr-FR" dirty="0" smtClean="0"/>
              <a:t>)  à cause de la forme des feuilles effilées en pointe</a:t>
            </a:r>
          </a:p>
          <a:p>
            <a:r>
              <a:rPr lang="fr-FR" dirty="0" smtClean="0"/>
              <a:t>Elles sont dressées et disposées sur 2 rangs</a:t>
            </a:r>
          </a:p>
          <a:p>
            <a:r>
              <a:rPr lang="fr-FR" dirty="0" smtClean="0"/>
              <a:t>Inflorescence : épi de 5 à 15</a:t>
            </a:r>
            <a:r>
              <a:rPr lang="fr-FR" baseline="0" dirty="0" smtClean="0"/>
              <a:t> fleurs toutes orientées du même coté -3 sépales </a:t>
            </a:r>
            <a:r>
              <a:rPr lang="fr-FR" baseline="0" dirty="0" err="1" smtClean="0"/>
              <a:t>pétaloides</a:t>
            </a:r>
            <a:r>
              <a:rPr lang="fr-FR" baseline="0" dirty="0" smtClean="0"/>
              <a:t> + 3 pétales soudés à leur base –          ovaire infère à 3 carpelles soudés</a:t>
            </a:r>
          </a:p>
          <a:p>
            <a:r>
              <a:rPr lang="fr-FR" baseline="0" dirty="0" smtClean="0"/>
              <a:t>Fruit : capsule à 3 loges s’ouvrant par 3 valves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114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Plane annuelle -  calcicole   (- ex Caucalis </a:t>
            </a:r>
            <a:r>
              <a:rPr lang="fr-FR" dirty="0" err="1" smtClean="0"/>
              <a:t>daucoides</a:t>
            </a:r>
            <a:r>
              <a:rPr lang="fr-FR" dirty="0" smtClean="0"/>
              <a:t> dans Coste)</a:t>
            </a:r>
          </a:p>
          <a:p>
            <a:r>
              <a:rPr lang="fr-FR" dirty="0" smtClean="0"/>
              <a:t>Feuilles</a:t>
            </a:r>
            <a:r>
              <a:rPr lang="fr-FR" baseline="0" dirty="0" smtClean="0"/>
              <a:t> bi ou </a:t>
            </a:r>
            <a:r>
              <a:rPr lang="fr-FR" baseline="0" dirty="0" err="1" smtClean="0"/>
              <a:t>tripennatiséquées</a:t>
            </a:r>
            <a:endParaRPr lang="fr-FR" baseline="0" dirty="0" smtClean="0"/>
          </a:p>
          <a:p>
            <a:r>
              <a:rPr lang="fr-FR" baseline="0" dirty="0" smtClean="0"/>
              <a:t>Fleurs blanches ou rosées en ombelles pédonculées à 2 – 4 rayons robustes</a:t>
            </a:r>
          </a:p>
          <a:p>
            <a:r>
              <a:rPr lang="fr-FR" baseline="0" dirty="0" smtClean="0"/>
              <a:t>Gros fruits (diakènes) de 8 – 10 mm de long, </a:t>
            </a:r>
            <a:r>
              <a:rPr lang="fr-FR" baseline="0" dirty="0" err="1" smtClean="0"/>
              <a:t>ellypsoides</a:t>
            </a:r>
            <a:r>
              <a:rPr lang="fr-FR" baseline="0" dirty="0" smtClean="0"/>
              <a:t>, atténués      aux 2 bouts  ----             fruit non aplati dorsalement</a:t>
            </a:r>
          </a:p>
          <a:p>
            <a:r>
              <a:rPr lang="fr-FR" baseline="0" dirty="0" smtClean="0"/>
              <a:t>Côtes primaires munies de pointes épaissies à la base et côtes secondaires munies d’aiguillons crochus au sommet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482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glabre à racine grêle   -               champs cultivés surtout calcaires</a:t>
            </a:r>
          </a:p>
          <a:p>
            <a:r>
              <a:rPr lang="fr-FR" dirty="0" smtClean="0"/>
              <a:t>Tige simple, </a:t>
            </a:r>
            <a:r>
              <a:rPr lang="fr-FR" dirty="0" err="1" smtClean="0"/>
              <a:t>scabre</a:t>
            </a:r>
            <a:r>
              <a:rPr lang="fr-FR" dirty="0" smtClean="0"/>
              <a:t> et </a:t>
            </a:r>
            <a:r>
              <a:rPr lang="fr-FR" dirty="0" err="1" smtClean="0"/>
              <a:t>accrochante</a:t>
            </a:r>
            <a:r>
              <a:rPr lang="fr-FR" dirty="0" smtClean="0"/>
              <a:t>     -    Feuilles </a:t>
            </a:r>
            <a:r>
              <a:rPr lang="fr-FR" dirty="0" err="1" smtClean="0"/>
              <a:t>mucronées</a:t>
            </a:r>
            <a:r>
              <a:rPr lang="fr-FR" dirty="0" smtClean="0"/>
              <a:t> et verticillées par 6 – 8 à bord et nervures dorsales munies d’aiguillons dirigés vers le bas</a:t>
            </a:r>
          </a:p>
          <a:p>
            <a:r>
              <a:rPr lang="fr-FR" dirty="0" smtClean="0"/>
              <a:t>Fleurs blanches disposés par 3     ---        pédicelle fructifère recourbe  - fruits de 4 à 5 mm de diamètre couverts de petits tubercules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245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par 2 bulbe enfermés dans une tunique commune – tige nue</a:t>
            </a:r>
          </a:p>
          <a:p>
            <a:r>
              <a:rPr lang="fr-FR" dirty="0" smtClean="0"/>
              <a:t>2 feuilles radicales, linéaires, </a:t>
            </a:r>
            <a:r>
              <a:rPr lang="fr-FR" dirty="0" err="1" smtClean="0"/>
              <a:t>canaliculées</a:t>
            </a:r>
            <a:r>
              <a:rPr lang="fr-FR" dirty="0" smtClean="0"/>
              <a:t> et 2 feuilles </a:t>
            </a:r>
            <a:r>
              <a:rPr lang="fr-FR" dirty="0" err="1" smtClean="0"/>
              <a:t>involucrales</a:t>
            </a:r>
            <a:r>
              <a:rPr lang="fr-FR" dirty="0" smtClean="0"/>
              <a:t> + larges égalant ou dépassant les</a:t>
            </a:r>
            <a:r>
              <a:rPr lang="fr-FR" baseline="0" dirty="0" smtClean="0"/>
              <a:t> fleurs</a:t>
            </a:r>
          </a:p>
          <a:p>
            <a:r>
              <a:rPr lang="fr-FR" baseline="0" dirty="0" smtClean="0"/>
              <a:t>Fleurs par 3 – 12 en ombelle lâche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25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3° catégorie a une bonne place dans l’inventaire des </a:t>
            </a:r>
            <a:r>
              <a:rPr lang="fr-FR" smtClean="0"/>
              <a:t>taxons menacés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346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velue à fleur isolée et terminale</a:t>
            </a:r>
          </a:p>
          <a:p>
            <a:r>
              <a:rPr lang="fr-FR" dirty="0" smtClean="0"/>
              <a:t>Feuilles </a:t>
            </a:r>
            <a:r>
              <a:rPr lang="fr-FR" dirty="0" err="1" smtClean="0"/>
              <a:t>tripennatiséquées</a:t>
            </a:r>
            <a:r>
              <a:rPr lang="fr-FR" dirty="0" smtClean="0"/>
              <a:t> non </a:t>
            </a:r>
            <a:r>
              <a:rPr lang="fr-FR" dirty="0" err="1" smtClean="0"/>
              <a:t>embrassantes</a:t>
            </a:r>
            <a:r>
              <a:rPr lang="fr-FR" dirty="0" smtClean="0"/>
              <a:t>      -   corolle violet foncé très</a:t>
            </a:r>
            <a:r>
              <a:rPr lang="fr-FR" baseline="0" dirty="0" smtClean="0"/>
              <a:t> éphémère</a:t>
            </a:r>
          </a:p>
          <a:p>
            <a:r>
              <a:rPr lang="fr-FR" baseline="0" dirty="0" smtClean="0"/>
              <a:t>Fuit = capsule très allongée s’ouvrant par plusieurs valves (3-4-6)-</a:t>
            </a:r>
            <a:r>
              <a:rPr lang="fr-FR" baseline="0" dirty="0" err="1" smtClean="0"/>
              <a:t>ù</a:t>
            </a:r>
            <a:endParaRPr lang="fr-FR" baseline="0" dirty="0" smtClean="0"/>
          </a:p>
          <a:p>
            <a:r>
              <a:rPr lang="fr-FR" baseline="0" dirty="0" smtClean="0"/>
              <a:t>¨</a:t>
            </a:r>
            <a:br>
              <a:rPr lang="fr-FR" baseline="0" dirty="0" smtClean="0"/>
            </a:br>
            <a:endParaRPr lang="fr-FR" baseline="0" dirty="0" smtClean="0"/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$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1378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velue, hérissée à tige dressée et rameuse</a:t>
            </a:r>
          </a:p>
          <a:p>
            <a:r>
              <a:rPr lang="fr-FR" dirty="0" smtClean="0"/>
              <a:t>Feuilles glauques profondément </a:t>
            </a:r>
            <a:r>
              <a:rPr lang="fr-FR" dirty="0" err="1" smtClean="0"/>
              <a:t>pennatipartites</a:t>
            </a:r>
            <a:r>
              <a:rPr lang="fr-FR" dirty="0" smtClean="0"/>
              <a:t>, les sup. </a:t>
            </a:r>
            <a:r>
              <a:rPr lang="fr-FR" dirty="0" err="1" smtClean="0"/>
              <a:t>embrassantes</a:t>
            </a:r>
            <a:r>
              <a:rPr lang="fr-FR" dirty="0" smtClean="0"/>
              <a:t>     -     fleurs rouge, orangé</a:t>
            </a:r>
          </a:p>
          <a:p>
            <a:r>
              <a:rPr lang="fr-FR" dirty="0" smtClean="0"/>
              <a:t>Capsule</a:t>
            </a:r>
            <a:r>
              <a:rPr lang="fr-FR" baseline="0" dirty="0" smtClean="0"/>
              <a:t> allongée, , à 2 loges séparées par une cloison spongieuse et s’ouvrant par 2 valves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2401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Annuelle</a:t>
            </a:r>
            <a:r>
              <a:rPr lang="fr-FR" baseline="0" dirty="0" smtClean="0"/>
              <a:t> –herbacée -   Feuilles velues, blanchâtres, toutes radicales et découpées en lanières linéaires</a:t>
            </a:r>
          </a:p>
          <a:p>
            <a:r>
              <a:rPr lang="fr-FR" baseline="0" dirty="0" err="1" smtClean="0"/>
              <a:t>Fleursjaunes</a:t>
            </a:r>
            <a:r>
              <a:rPr lang="fr-FR" baseline="0" dirty="0" smtClean="0"/>
              <a:t> petites, solitaires, à 5 sépales </a:t>
            </a:r>
            <a:r>
              <a:rPr lang="fr-FR" baseline="0" dirty="0" err="1" smtClean="0"/>
              <a:t>cotoneux</a:t>
            </a:r>
            <a:r>
              <a:rPr lang="fr-FR" baseline="0" dirty="0" smtClean="0"/>
              <a:t> et 5 pétales + longs que le calice</a:t>
            </a:r>
          </a:p>
          <a:p>
            <a:r>
              <a:rPr lang="fr-FR" baseline="0" dirty="0" smtClean="0"/>
              <a:t>Carpelles en épi gros et longs à </a:t>
            </a:r>
            <a:r>
              <a:rPr lang="fr-FR" baseline="0" smtClean="0"/>
              <a:t>bec recourbé  en faux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5141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Annuelle à racine pivotante -       Tige très visqueuse dans le haut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muscipula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signifie « attrape-mouches »</a:t>
            </a:r>
            <a:endParaRPr lang="fr-FR" dirty="0" smtClean="0"/>
          </a:p>
          <a:p>
            <a:r>
              <a:rPr lang="fr-FR" dirty="0" smtClean="0"/>
              <a:t>Fleurs rouges, dressées, courtement pédonculées ; en </a:t>
            </a:r>
            <a:r>
              <a:rPr lang="fr-FR" dirty="0" smtClean="0">
                <a:solidFill>
                  <a:srgbClr val="FF0000"/>
                </a:solidFill>
              </a:rPr>
              <a:t>grappe dichotomes régulières  - pétales rouges et bifides</a:t>
            </a:r>
          </a:p>
          <a:p>
            <a:r>
              <a:rPr lang="fr-FR" baseline="0" dirty="0" smtClean="0"/>
              <a:t>Capsule oblongue 2 à 3 fois + longue que le </a:t>
            </a:r>
            <a:r>
              <a:rPr lang="fr-FR" baseline="0" dirty="0" err="1" smtClean="0"/>
              <a:t>carpophore</a:t>
            </a:r>
            <a:r>
              <a:rPr lang="fr-FR" baseline="0" dirty="0" smtClean="0"/>
              <a:t> </a:t>
            </a:r>
            <a:r>
              <a:rPr lang="fr-FR" baseline="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baseline="0" dirty="0" smtClean="0"/>
              <a:t>(qui porte le fruit)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4998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Annuelle à racine pivotante   - Tige </a:t>
            </a:r>
            <a:r>
              <a:rPr lang="fr-FR" dirty="0" err="1" smtClean="0"/>
              <a:t>dresée</a:t>
            </a:r>
            <a:r>
              <a:rPr lang="fr-FR" dirty="0" smtClean="0"/>
              <a:t> peu visqueuse</a:t>
            </a:r>
          </a:p>
          <a:p>
            <a:r>
              <a:rPr lang="fr-FR" dirty="0" smtClean="0"/>
              <a:t>Fleurs rouges dressées, longuement pédonculées,  en panicule lâche – pétales bifides avec de longues écailles</a:t>
            </a:r>
            <a:r>
              <a:rPr lang="fr-FR" baseline="0" dirty="0" smtClean="0"/>
              <a:t> aigües</a:t>
            </a:r>
          </a:p>
          <a:p>
            <a:r>
              <a:rPr lang="fr-FR" baseline="0" dirty="0" smtClean="0"/>
              <a:t>Capsule à </a:t>
            </a:r>
            <a:r>
              <a:rPr lang="fr-FR" baseline="0" dirty="0" err="1" smtClean="0"/>
              <a:t>carpophore</a:t>
            </a:r>
            <a:r>
              <a:rPr lang="fr-FR" baseline="0" dirty="0" smtClean="0"/>
              <a:t> court , globuleux et glabre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0165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</a:t>
            </a:r>
            <a:r>
              <a:rPr lang="fr-FR" baseline="0" dirty="0" smtClean="0"/>
              <a:t> fétide à tige striée      (photos faites en Grèce)</a:t>
            </a:r>
          </a:p>
          <a:p>
            <a:r>
              <a:rPr lang="fr-FR" baseline="0" dirty="0" smtClean="0"/>
              <a:t>Feuilles </a:t>
            </a:r>
            <a:r>
              <a:rPr lang="fr-FR" baseline="0" dirty="0" err="1" smtClean="0"/>
              <a:t>pennatiséquées</a:t>
            </a:r>
            <a:r>
              <a:rPr lang="fr-FR" baseline="0" dirty="0" smtClean="0"/>
              <a:t> à segments </a:t>
            </a:r>
            <a:r>
              <a:rPr lang="fr-FR" baseline="0" dirty="0" err="1" smtClean="0"/>
              <a:t>divariqués</a:t>
            </a:r>
            <a:r>
              <a:rPr lang="fr-FR" baseline="0" dirty="0" smtClean="0"/>
              <a:t>, linéaires et aigus</a:t>
            </a:r>
          </a:p>
          <a:p>
            <a:r>
              <a:rPr lang="fr-FR" baseline="0" dirty="0" smtClean="0"/>
              <a:t>Fleurs blanches en ombelles à 2 – 3 rayons</a:t>
            </a:r>
          </a:p>
          <a:p>
            <a:r>
              <a:rPr lang="fr-FR" baseline="0" dirty="0" smtClean="0"/>
              <a:t> Fruit didyme ( qui possède 2 parties liées l’une à l’autre), rugueux, échancrés à la base et terminé au sommet par  un mamelon </a:t>
            </a:r>
            <a:r>
              <a:rPr lang="fr-FR" baseline="0" dirty="0" err="1" smtClean="0"/>
              <a:t>cônique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6966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glabre et glauque dont les feuilles caulinaires embrassent la tige par 2 oreillettes-</a:t>
            </a:r>
          </a:p>
          <a:p>
            <a:r>
              <a:rPr lang="fr-FR" dirty="0" smtClean="0"/>
              <a:t>Fleurs jaunes</a:t>
            </a:r>
          </a:p>
          <a:p>
            <a:r>
              <a:rPr lang="fr-FR" dirty="0" smtClean="0"/>
              <a:t>Silicule  à 1 graine indéhiscente, dressée s’élargissant au sommet par 2 loges stériles renflées – pédicelles dressés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194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Plantes annuelles à feuilles divisées-pennées </a:t>
            </a:r>
          </a:p>
          <a:p>
            <a:r>
              <a:rPr lang="fr-FR" dirty="0" smtClean="0"/>
              <a:t>Fleurs blanches à sépales linéaires et pétales circonférentiels bifides</a:t>
            </a:r>
          </a:p>
          <a:p>
            <a:r>
              <a:rPr lang="fr-FR" dirty="0" smtClean="0"/>
              <a:t>Fruit aplati dorsalement        - Aiguillons du fruit dilatés à la base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0248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à fleurs</a:t>
            </a:r>
            <a:r>
              <a:rPr lang="fr-FR" baseline="0" dirty="0" smtClean="0"/>
              <a:t> blanches -                               </a:t>
            </a:r>
            <a:r>
              <a:rPr lang="fr-FR" dirty="0" smtClean="0"/>
              <a:t>Pétales circonférentiels</a:t>
            </a:r>
            <a:r>
              <a:rPr lang="fr-FR" baseline="0" dirty="0" smtClean="0"/>
              <a:t> bifides</a:t>
            </a:r>
          </a:p>
          <a:p>
            <a:r>
              <a:rPr lang="fr-FR" baseline="0" dirty="0" smtClean="0"/>
              <a:t>Aiguillons du fruit peu ou pas dilaté à la base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8701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04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P. </a:t>
            </a:r>
            <a:r>
              <a:rPr lang="fr-FR" dirty="0" err="1" smtClean="0"/>
              <a:t>rhoeas</a:t>
            </a:r>
            <a:r>
              <a:rPr lang="fr-FR" dirty="0" smtClean="0"/>
              <a:t> et P. </a:t>
            </a:r>
            <a:r>
              <a:rPr lang="fr-FR" dirty="0" err="1" smtClean="0"/>
              <a:t>dubium</a:t>
            </a:r>
            <a:r>
              <a:rPr lang="fr-FR" dirty="0" smtClean="0"/>
              <a:t> sont très présents dans les champs cultivés  -                           différence au niveau des capsules                    </a:t>
            </a:r>
          </a:p>
          <a:p>
            <a:r>
              <a:rPr lang="fr-FR" dirty="0" smtClean="0"/>
              <a:t>Tous les 2 ont des filets staminaux filiformes dans leur moitié terminale (différence avec P. </a:t>
            </a:r>
            <a:r>
              <a:rPr lang="fr-FR" dirty="0" err="1" smtClean="0"/>
              <a:t>hybridum</a:t>
            </a:r>
            <a:r>
              <a:rPr lang="fr-FR" baseline="0" dirty="0" smtClean="0"/>
              <a:t> et P. </a:t>
            </a:r>
            <a:r>
              <a:rPr lang="fr-FR" baseline="0" dirty="0" err="1" smtClean="0"/>
              <a:t>argemone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Poils étalés sur la tige pour P. </a:t>
            </a:r>
            <a:r>
              <a:rPr lang="fr-FR" baseline="0" dirty="0" err="1" smtClean="0"/>
              <a:t>rhoeas</a:t>
            </a:r>
            <a:r>
              <a:rPr lang="fr-FR" baseline="0" dirty="0" smtClean="0"/>
              <a:t> et poils </a:t>
            </a:r>
            <a:r>
              <a:rPr lang="fr-FR" baseline="0" dirty="0" err="1" smtClean="0"/>
              <a:t>apprimés</a:t>
            </a:r>
            <a:r>
              <a:rPr lang="fr-FR" baseline="0" dirty="0" smtClean="0"/>
              <a:t> pour P. </a:t>
            </a:r>
            <a:r>
              <a:rPr lang="fr-FR" baseline="0" dirty="0" err="1" smtClean="0"/>
              <a:t>dubium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2121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Fleurs jaunes  -plus répandues que les précédentes – plante </a:t>
            </a:r>
            <a:r>
              <a:rPr lang="fr-FR" smtClean="0"/>
              <a:t>souvent flexueuse -</a:t>
            </a:r>
            <a:endParaRPr lang="fr-FR" dirty="0" smtClean="0"/>
          </a:p>
          <a:p>
            <a:r>
              <a:rPr lang="fr-FR" dirty="0" smtClean="0"/>
              <a:t>2 sous – espèces : </a:t>
            </a:r>
            <a:r>
              <a:rPr lang="fr-FR" dirty="0" err="1" smtClean="0"/>
              <a:t>ssp</a:t>
            </a:r>
            <a:r>
              <a:rPr lang="fr-FR" dirty="0" smtClean="0"/>
              <a:t>. </a:t>
            </a:r>
            <a:r>
              <a:rPr lang="fr-FR" dirty="0" err="1" smtClean="0"/>
              <a:t>sylvestris</a:t>
            </a:r>
            <a:r>
              <a:rPr lang="fr-FR" dirty="0" smtClean="0"/>
              <a:t> lavés de vert</a:t>
            </a:r>
          </a:p>
          <a:p>
            <a:r>
              <a:rPr lang="fr-FR" dirty="0" smtClean="0"/>
              <a:t>                               </a:t>
            </a:r>
            <a:r>
              <a:rPr lang="fr-FR" dirty="0" err="1" smtClean="0"/>
              <a:t>ssp</a:t>
            </a:r>
            <a:r>
              <a:rPr lang="fr-FR" baseline="0" dirty="0" smtClean="0"/>
              <a:t> . </a:t>
            </a:r>
            <a:r>
              <a:rPr lang="fr-FR" baseline="0" dirty="0" err="1" smtClean="0"/>
              <a:t>australis</a:t>
            </a:r>
            <a:r>
              <a:rPr lang="fr-FR" baseline="0" dirty="0" smtClean="0"/>
              <a:t> lavée de rouge</a:t>
            </a:r>
          </a:p>
          <a:p>
            <a:r>
              <a:rPr lang="fr-FR" baseline="0" dirty="0" smtClean="0"/>
              <a:t>Étamines à filets poilus à la base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871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Herbacée – annuelle  -couverte de poils gris soyeux</a:t>
            </a:r>
          </a:p>
          <a:p>
            <a:r>
              <a:rPr lang="fr-FR" dirty="0" smtClean="0"/>
              <a:t>Feuilles sessiles linéaires ou étroitement lancéolées    - Fleur à  corolle</a:t>
            </a:r>
            <a:r>
              <a:rPr lang="fr-FR" baseline="0" dirty="0" smtClean="0"/>
              <a:t> pourpre, pédonculée de 3 cm de diamètre – 5 pétales </a:t>
            </a:r>
            <a:r>
              <a:rPr lang="fr-FR" baseline="0" dirty="0" err="1" smtClean="0"/>
              <a:t>émarginés</a:t>
            </a:r>
            <a:r>
              <a:rPr lang="fr-FR" baseline="0" dirty="0" smtClean="0"/>
              <a:t> au sommet avec nervures sombres</a:t>
            </a:r>
          </a:p>
          <a:p>
            <a:r>
              <a:rPr lang="fr-FR" baseline="0" dirty="0" smtClean="0"/>
              <a:t>Calice formé d’un tube renflé et prolongé par 5 longs sépales foliacés + longs que les pétales et les dépassant</a:t>
            </a:r>
          </a:p>
          <a:p>
            <a:r>
              <a:rPr lang="fr-FR" baseline="0" dirty="0" smtClean="0"/>
              <a:t>Fruit = capsule </a:t>
            </a:r>
            <a:r>
              <a:rPr lang="fr-FR" baseline="0" dirty="0" err="1" smtClean="0"/>
              <a:t>ovoide</a:t>
            </a:r>
            <a:r>
              <a:rPr lang="fr-FR" baseline="0" dirty="0" smtClean="0"/>
              <a:t> à graines noires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7941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Photo faite à Vitrolles en Lubéron (du temps de Griot)  - plante stolonifère produisant</a:t>
            </a:r>
            <a:r>
              <a:rPr lang="fr-FR" baseline="0" dirty="0" smtClean="0"/>
              <a:t> de nombreux jeunes pieds</a:t>
            </a:r>
          </a:p>
          <a:p>
            <a:r>
              <a:rPr lang="fr-FR" baseline="0" dirty="0" smtClean="0"/>
              <a:t>Origine = Asie --  synonyme = </a:t>
            </a:r>
            <a:r>
              <a:rPr lang="fr-FR" baseline="0" dirty="0" err="1" smtClean="0"/>
              <a:t>T</a:t>
            </a:r>
            <a:r>
              <a:rPr lang="fr-FR" baseline="0" dirty="0" smtClean="0"/>
              <a:t>. oculus </a:t>
            </a:r>
            <a:r>
              <a:rPr lang="fr-FR" baseline="0" dirty="0" err="1" smtClean="0"/>
              <a:t>solis</a:t>
            </a:r>
            <a:endParaRPr lang="fr-FR" baseline="0" dirty="0" smtClean="0"/>
          </a:p>
          <a:p>
            <a:r>
              <a:rPr lang="fr-FR" baseline="0" dirty="0" smtClean="0"/>
              <a:t>Fleurs rouges intérieurement et extérieurement –              macule interne noire à liseré jaune </a:t>
            </a:r>
          </a:p>
          <a:p>
            <a:r>
              <a:rPr lang="fr-FR" baseline="0" dirty="0" smtClean="0"/>
              <a:t>Sépales lancéolés et terminés en longue </a:t>
            </a:r>
            <a:r>
              <a:rPr lang="fr-FR" baseline="0" dirty="0" err="1" smtClean="0"/>
              <a:t>poinite</a:t>
            </a:r>
            <a:r>
              <a:rPr lang="fr-FR" baseline="0" dirty="0" smtClean="0"/>
              <a:t> effilée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8036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également originaire d’Asie</a:t>
            </a:r>
            <a:r>
              <a:rPr lang="fr-FR" baseline="0" dirty="0" smtClean="0"/>
              <a:t>  -  plante stolonifère fleurissant abondamment     -</a:t>
            </a:r>
          </a:p>
          <a:p>
            <a:r>
              <a:rPr lang="fr-FR" baseline="0" dirty="0" smtClean="0"/>
              <a:t>Sépales rose vif bordé de blanc – fleurs blanches intérieurement à macule basale violette sans liseré jaune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4656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Mis à part la couleur (blanche pour </a:t>
            </a:r>
            <a:r>
              <a:rPr lang="fr-FR" dirty="0" err="1" smtClean="0"/>
              <a:t>T.clusiana</a:t>
            </a:r>
            <a:r>
              <a:rPr lang="fr-FR" dirty="0" smtClean="0"/>
              <a:t>) et rouge pour </a:t>
            </a:r>
            <a:r>
              <a:rPr lang="fr-FR" dirty="0" err="1" smtClean="0"/>
              <a:t>T</a:t>
            </a:r>
            <a:r>
              <a:rPr lang="fr-FR" dirty="0" smtClean="0"/>
              <a:t>. </a:t>
            </a:r>
            <a:r>
              <a:rPr lang="fr-FR" dirty="0" err="1" smtClean="0"/>
              <a:t>agenensis</a:t>
            </a:r>
            <a:r>
              <a:rPr lang="fr-FR" dirty="0" smtClean="0"/>
              <a:t>, dans </a:t>
            </a:r>
            <a:r>
              <a:rPr lang="fr-FR" dirty="0" err="1" smtClean="0"/>
              <a:t>T</a:t>
            </a:r>
            <a:r>
              <a:rPr lang="fr-FR" dirty="0" smtClean="0"/>
              <a:t>. </a:t>
            </a:r>
            <a:r>
              <a:rPr lang="fr-FR" dirty="0" err="1" smtClean="0"/>
              <a:t>agenensis</a:t>
            </a:r>
            <a:r>
              <a:rPr lang="fr-FR" dirty="0" smtClean="0"/>
              <a:t> on voit ici les sépales terminés par une longue pointe effilée + le liseré jaune autour de la macule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5879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peu</a:t>
            </a:r>
            <a:r>
              <a:rPr lang="fr-FR" baseline="0" dirty="0" smtClean="0"/>
              <a:t>  répandue sur notre territoire   -  plus abondante en Espagne (en limite d’aire chez nous) photos faites à Valens -Espagne</a:t>
            </a:r>
          </a:p>
          <a:p>
            <a:r>
              <a:rPr lang="fr-FR" baseline="0" dirty="0" smtClean="0"/>
              <a:t>Le genre est caractérisé par des plantes glauques à feuilles basales </a:t>
            </a:r>
            <a:r>
              <a:rPr lang="fr-FR" baseline="0" dirty="0" err="1" smtClean="0"/>
              <a:t>multifides</a:t>
            </a:r>
            <a:r>
              <a:rPr lang="fr-FR" baseline="0" dirty="0" smtClean="0"/>
              <a:t> en rosette</a:t>
            </a:r>
          </a:p>
          <a:p>
            <a:r>
              <a:rPr lang="fr-FR" baseline="0" dirty="0" smtClean="0"/>
              <a:t>Fleurs jaunes discrètes à pétales externes trilobés  , les internes + petits, élargis en palette protégeant les organes sexuels</a:t>
            </a:r>
          </a:p>
          <a:p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1393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Capsule indéhiscente en forme de corne à segments ligneux se séparant à </a:t>
            </a:r>
            <a:r>
              <a:rPr lang="fr-FR" dirty="0" err="1" smtClean="0"/>
              <a:t>maturiré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5273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Taxon voisin du précédent mais lobes foliaires ultimes linéaires                  ( photo faite à Valence –Espagne)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Répartition: Provence, Languedoc, Maine &amp; Loire,</a:t>
            </a:r>
            <a:r>
              <a:rPr lang="fr-FR" baseline="0" dirty="0" smtClean="0"/>
              <a:t> </a:t>
            </a:r>
            <a:r>
              <a:rPr lang="fr-FR" dirty="0" smtClean="0"/>
              <a:t>, Indre &amp; Loire</a:t>
            </a:r>
          </a:p>
          <a:p>
            <a:r>
              <a:rPr lang="fr-FR" dirty="0" smtClean="0"/>
              <a:t>Corolle jaune pâle restant souvent fermée  (fleur </a:t>
            </a:r>
            <a:r>
              <a:rPr lang="fr-FR" dirty="0" err="1" smtClean="0"/>
              <a:t>cléistogame</a:t>
            </a:r>
            <a:r>
              <a:rPr lang="fr-FR" dirty="0" smtClean="0"/>
              <a:t>) à pétales externes entiers</a:t>
            </a:r>
          </a:p>
          <a:p>
            <a:r>
              <a:rPr lang="fr-FR" dirty="0" smtClean="0"/>
              <a:t>Fruit pendant et peu arqué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2035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Synonyme : </a:t>
            </a:r>
            <a:r>
              <a:rPr lang="fr-FR" dirty="0" err="1" smtClean="0"/>
              <a:t>Nigella</a:t>
            </a:r>
            <a:r>
              <a:rPr lang="fr-FR" dirty="0" smtClean="0"/>
              <a:t> </a:t>
            </a:r>
            <a:r>
              <a:rPr lang="fr-FR" dirty="0" err="1" smtClean="0"/>
              <a:t>gallica</a:t>
            </a:r>
            <a:r>
              <a:rPr lang="fr-FR" dirty="0" smtClean="0"/>
              <a:t>-                  (nigelle vient</a:t>
            </a:r>
            <a:r>
              <a:rPr lang="fr-FR" baseline="0" dirty="0" smtClean="0"/>
              <a:t> du latin </a:t>
            </a:r>
            <a:r>
              <a:rPr lang="fr-FR" baseline="0" dirty="0" err="1" smtClean="0"/>
              <a:t>nigellus</a:t>
            </a:r>
            <a:r>
              <a:rPr lang="fr-FR" baseline="0" dirty="0" smtClean="0"/>
              <a:t> = noirâtre) </a:t>
            </a:r>
            <a:r>
              <a:rPr lang="fr-FR" baseline="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les graines </a:t>
            </a:r>
            <a:r>
              <a:rPr lang="fr-FR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sont noires</a:t>
            </a:r>
            <a:endParaRPr lang="fr-FR" dirty="0" smtClean="0"/>
          </a:p>
          <a:p>
            <a:r>
              <a:rPr lang="fr-FR" dirty="0" smtClean="0"/>
              <a:t>Annuelle – Tige cannelée, rude, à</a:t>
            </a:r>
            <a:r>
              <a:rPr lang="fr-FR" baseline="0" dirty="0" smtClean="0"/>
              <a:t> rameaux inférieurs  dressés</a:t>
            </a:r>
          </a:p>
          <a:p>
            <a:r>
              <a:rPr lang="fr-FR" baseline="0" dirty="0" smtClean="0"/>
              <a:t>Feuilles </a:t>
            </a:r>
            <a:r>
              <a:rPr lang="fr-FR" baseline="0" dirty="0" err="1" smtClean="0"/>
              <a:t>bipennatifides</a:t>
            </a:r>
            <a:r>
              <a:rPr lang="fr-FR" baseline="0" dirty="0" smtClean="0"/>
              <a:t>   -             involucre nul</a:t>
            </a:r>
          </a:p>
          <a:p>
            <a:r>
              <a:rPr lang="fr-FR" baseline="0" dirty="0" smtClean="0"/>
              <a:t>Follicules soudés jusqu’au ¾  de leur longueur -     Midi  - Sud Ouest  - depuis les Bouches du Rhône jusqu’au Deux Sèvres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6941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Annuelle-</a:t>
            </a:r>
          </a:p>
          <a:p>
            <a:r>
              <a:rPr lang="fr-FR" dirty="0" smtClean="0"/>
              <a:t>Rameaux inférieurs étalés -                             Feuilles à lanières aiguës                  </a:t>
            </a:r>
          </a:p>
          <a:p>
            <a:r>
              <a:rPr lang="fr-FR" dirty="0" smtClean="0"/>
              <a:t>Follicules soudés sur au – la moitié de leur longueur  </a:t>
            </a:r>
          </a:p>
          <a:p>
            <a:r>
              <a:rPr lang="fr-FR" dirty="0" smtClean="0"/>
              <a:t>Carpelles marqués sur le dos par 3 nervures parallèles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477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 Plante annuelle à feuilles divisées pennées -   </a:t>
            </a:r>
          </a:p>
          <a:p>
            <a:r>
              <a:rPr lang="fr-FR" dirty="0" smtClean="0"/>
              <a:t>- Ombelles avec peu de rayons   (2-3) –involucelle à bractéoles  de morphologie variable</a:t>
            </a:r>
          </a:p>
          <a:p>
            <a:r>
              <a:rPr lang="fr-FR" dirty="0" smtClean="0"/>
              <a:t>-  Fleurs blanches à pétales souvent inégaux</a:t>
            </a:r>
            <a:r>
              <a:rPr lang="fr-FR" baseline="0" dirty="0" smtClean="0"/>
              <a:t> –                        fruit à rostre atteignant parfois 60mm. verticaux </a:t>
            </a:r>
            <a:r>
              <a:rPr lang="fr-FR" baseline="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« Peigne de Vénus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7756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N. </a:t>
            </a:r>
            <a:r>
              <a:rPr lang="fr-FR" dirty="0" err="1" smtClean="0"/>
              <a:t>arvensis</a:t>
            </a:r>
            <a:r>
              <a:rPr lang="fr-FR" dirty="0" smtClean="0"/>
              <a:t> : </a:t>
            </a:r>
            <a:r>
              <a:rPr lang="fr-FR" dirty="0" err="1" smtClean="0"/>
              <a:t>folliculles</a:t>
            </a:r>
            <a:r>
              <a:rPr lang="fr-FR" baseline="0" dirty="0" smtClean="0"/>
              <a:t> soudés sur au moins la moitié de leur longueur</a:t>
            </a:r>
          </a:p>
          <a:p>
            <a:r>
              <a:rPr lang="fr-FR" baseline="0" dirty="0" smtClean="0"/>
              <a:t>                     carpelles marqués sur le dos par 3 nervures parallèles</a:t>
            </a:r>
          </a:p>
          <a:p>
            <a:r>
              <a:rPr lang="fr-FR" baseline="0" dirty="0" smtClean="0"/>
              <a:t>N. </a:t>
            </a:r>
            <a:r>
              <a:rPr lang="fr-FR" baseline="0" dirty="0" err="1" smtClean="0"/>
              <a:t>hispanica</a:t>
            </a:r>
            <a:r>
              <a:rPr lang="fr-FR" baseline="0" dirty="0" smtClean="0"/>
              <a:t> (= N. </a:t>
            </a:r>
            <a:r>
              <a:rPr lang="fr-FR" baseline="0" dirty="0" err="1" smtClean="0"/>
              <a:t>gallica</a:t>
            </a:r>
            <a:r>
              <a:rPr lang="fr-FR" baseline="0" dirty="0" smtClean="0"/>
              <a:t>) : follicules soudés sur les ¾ de leur longueur</a:t>
            </a:r>
          </a:p>
          <a:p>
            <a:r>
              <a:rPr lang="fr-FR" baseline="0" dirty="0" smtClean="0"/>
              <a:t>                                            carpelles marqués sur le dos par une seule nervure saillante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4709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Devenue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Nigella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nigellastrum</a:t>
            </a:r>
            <a:r>
              <a:rPr lang="fr-FR" baseline="0" dirty="0" smtClean="0"/>
              <a:t>  -   tige grêle et dressée    - feuilles à lanières linéaires aigües</a:t>
            </a:r>
          </a:p>
          <a:p>
            <a:r>
              <a:rPr lang="fr-FR" baseline="0" dirty="0" smtClean="0"/>
              <a:t>Fleurs blanchâtres petites, longuement pédonculées – 5 sépales </a:t>
            </a:r>
            <a:r>
              <a:rPr lang="fr-FR" baseline="0" dirty="0" err="1" smtClean="0"/>
              <a:t>pétaloides</a:t>
            </a:r>
            <a:r>
              <a:rPr lang="fr-FR" baseline="0" dirty="0" smtClean="0"/>
              <a:t> caducs -  5 pétales tubuleux à 2 lèvres, </a:t>
            </a:r>
            <a:r>
              <a:rPr lang="fr-FR" baseline="0" smtClean="0"/>
              <a:t>l’extérieure bifide </a:t>
            </a:r>
            <a:endParaRPr lang="fr-FR" baseline="0" dirty="0" smtClean="0"/>
          </a:p>
          <a:p>
            <a:r>
              <a:rPr lang="fr-FR" baseline="0" dirty="0" smtClean="0"/>
              <a:t>Follicules par 2 – 3  soudés par leur moitié inférieure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5638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Géophytes à bulbe ovale                   (photos faites à Cosne / Loire)</a:t>
            </a:r>
          </a:p>
          <a:p>
            <a:r>
              <a:rPr lang="fr-FR" dirty="0" smtClean="0"/>
              <a:t>Fleurs unilatérales, brièvement pédicellées penchées  -  fleurs à l’aisselle d’une bractée</a:t>
            </a:r>
          </a:p>
          <a:p>
            <a:r>
              <a:rPr lang="fr-FR" dirty="0" smtClean="0"/>
              <a:t>Pièces</a:t>
            </a:r>
            <a:r>
              <a:rPr lang="fr-FR" baseline="0" dirty="0" smtClean="0"/>
              <a:t> du périanthe ondulées à large bande verdâtre externe</a:t>
            </a:r>
          </a:p>
          <a:p>
            <a:r>
              <a:rPr lang="fr-FR" baseline="0" dirty="0" smtClean="0"/>
              <a:t>Fruit = capsule </a:t>
            </a:r>
            <a:r>
              <a:rPr lang="fr-FR" baseline="0" dirty="0" err="1" smtClean="0"/>
              <a:t>ovoide</a:t>
            </a:r>
            <a:r>
              <a:rPr lang="fr-FR" baseline="0" dirty="0" smtClean="0"/>
              <a:t> à 6 sillons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5256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Photo faite dans le Vaucluse</a:t>
            </a:r>
          </a:p>
          <a:p>
            <a:r>
              <a:rPr lang="fr-FR" dirty="0" smtClean="0"/>
              <a:t>Plante annuelle glabre et glauque   - Feuilles ovales lancéolées </a:t>
            </a:r>
            <a:r>
              <a:rPr lang="fr-FR" dirty="0" err="1" smtClean="0"/>
              <a:t>connées</a:t>
            </a:r>
            <a:r>
              <a:rPr lang="fr-FR" dirty="0" smtClean="0"/>
              <a:t> à</a:t>
            </a:r>
            <a:r>
              <a:rPr lang="fr-FR" baseline="0" dirty="0" smtClean="0"/>
              <a:t> leur base</a:t>
            </a:r>
          </a:p>
          <a:p>
            <a:r>
              <a:rPr lang="fr-FR" baseline="0" dirty="0" smtClean="0"/>
              <a:t>Fleurs roses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7029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Photo faite lors d’une session de la S.L.L. au</a:t>
            </a:r>
            <a:r>
              <a:rPr lang="fr-FR" baseline="0" dirty="0" smtClean="0"/>
              <a:t> Maroc</a:t>
            </a:r>
          </a:p>
          <a:p>
            <a:r>
              <a:rPr lang="fr-FR" baseline="0" dirty="0" smtClean="0"/>
              <a:t>Inflorescence en cyme lâche  - fleurs longuement pédonculées</a:t>
            </a:r>
          </a:p>
          <a:p>
            <a:r>
              <a:rPr lang="fr-FR" baseline="0" dirty="0" smtClean="0"/>
              <a:t>Calice à 5 angles ailés</a:t>
            </a:r>
          </a:p>
          <a:p>
            <a:r>
              <a:rPr lang="fr-FR" baseline="0" dirty="0" smtClean="0"/>
              <a:t>Capsule s’ouvrant au sommet par des dents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3798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glauque, à tige dressée, rameuse dans le haut</a:t>
            </a:r>
          </a:p>
          <a:p>
            <a:r>
              <a:rPr lang="fr-FR" dirty="0" smtClean="0"/>
              <a:t>Feuilles traversées par la tige (= perfoliées) , ovales, </a:t>
            </a:r>
            <a:r>
              <a:rPr lang="fr-FR" dirty="0" err="1" smtClean="0"/>
              <a:t>mucronulées</a:t>
            </a:r>
            <a:r>
              <a:rPr lang="fr-FR" dirty="0" smtClean="0"/>
              <a:t>, à nervures rayonnantes</a:t>
            </a:r>
          </a:p>
          <a:p>
            <a:r>
              <a:rPr lang="fr-FR" dirty="0" smtClean="0"/>
              <a:t>Ombelle à 4 – 8 rayons courts</a:t>
            </a:r>
          </a:p>
          <a:p>
            <a:r>
              <a:rPr lang="fr-FR" dirty="0" smtClean="0"/>
              <a:t>Involucelle </a:t>
            </a:r>
            <a:r>
              <a:rPr lang="fr-FR" smtClean="0"/>
              <a:t>&gt; involucre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1668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-  Feuilles pennées une fois divisées</a:t>
            </a:r>
            <a:r>
              <a:rPr lang="fr-FR" baseline="0" dirty="0" smtClean="0"/>
              <a:t>  - </a:t>
            </a:r>
          </a:p>
          <a:p>
            <a:r>
              <a:rPr lang="fr-FR" baseline="0" dirty="0" smtClean="0"/>
              <a:t>Involucre scarieux   -  Fleur blanc, rose ou pourpre</a:t>
            </a:r>
          </a:p>
          <a:p>
            <a:r>
              <a:rPr lang="fr-FR" baseline="0" dirty="0" smtClean="0"/>
              <a:t>Ombelles opposées aux feuilles mais longuement pédonculées à 2- 5 rayons</a:t>
            </a:r>
          </a:p>
          <a:p>
            <a:r>
              <a:rPr lang="fr-FR" baseline="0" dirty="0" smtClean="0"/>
              <a:t>Fruits gros (1 cm de long) , ovoïde acuminé, comprimé par le coté et hérissé d’aiguillons rougeâtres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07385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</a:t>
            </a:r>
            <a:r>
              <a:rPr lang="fr-FR" baseline="0" dirty="0" smtClean="0"/>
              <a:t> le Brome des seigles   -                </a:t>
            </a:r>
            <a:r>
              <a:rPr lang="fr-FR" dirty="0" smtClean="0"/>
              <a:t>Plante annuelle cespiteuse à racines fibreuses</a:t>
            </a:r>
          </a:p>
          <a:p>
            <a:r>
              <a:rPr lang="fr-FR" dirty="0" smtClean="0"/>
              <a:t>Aime les sols limoneux riche en azote</a:t>
            </a:r>
          </a:p>
          <a:p>
            <a:r>
              <a:rPr lang="fr-FR" dirty="0" smtClean="0"/>
              <a:t>Tige raide et glabre</a:t>
            </a:r>
          </a:p>
          <a:p>
            <a:r>
              <a:rPr lang="fr-FR" dirty="0" smtClean="0"/>
              <a:t>Feuilles velues à gaine glabre</a:t>
            </a:r>
          </a:p>
          <a:p>
            <a:r>
              <a:rPr lang="fr-FR" dirty="0" smtClean="0"/>
              <a:t>Ligule membraneuse et dentée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5404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Inflorescence en panicule lâche d’abord dressée puis penchée</a:t>
            </a:r>
          </a:p>
          <a:p>
            <a:r>
              <a:rPr lang="fr-FR" dirty="0" smtClean="0"/>
              <a:t>Rameaux </a:t>
            </a:r>
            <a:r>
              <a:rPr lang="fr-FR" dirty="0" err="1" smtClean="0"/>
              <a:t>scabres</a:t>
            </a:r>
            <a:r>
              <a:rPr lang="fr-FR" dirty="0" smtClean="0"/>
              <a:t> réunis par 3 - 6</a:t>
            </a:r>
          </a:p>
          <a:p>
            <a:r>
              <a:rPr lang="fr-FR" dirty="0" smtClean="0"/>
              <a:t>Épillets </a:t>
            </a:r>
            <a:r>
              <a:rPr lang="fr-FR" dirty="0" err="1" smtClean="0"/>
              <a:t>scabres</a:t>
            </a:r>
            <a:r>
              <a:rPr lang="fr-FR" dirty="0" smtClean="0"/>
              <a:t> à 5 – 13 fleurs aristées d’abord</a:t>
            </a:r>
            <a:r>
              <a:rPr lang="fr-FR" baseline="0" dirty="0" smtClean="0"/>
              <a:t> imbriqués puis espacés laissant voir l’axe</a:t>
            </a:r>
          </a:p>
          <a:p>
            <a:r>
              <a:rPr lang="fr-FR" baseline="0" dirty="0" smtClean="0"/>
              <a:t>Glumes inégales : inférieure trinervée</a:t>
            </a:r>
          </a:p>
          <a:p>
            <a:r>
              <a:rPr lang="fr-FR" baseline="0" dirty="0" smtClean="0"/>
              <a:t>                             supérieure  à 7 – 9 nervures</a:t>
            </a:r>
          </a:p>
          <a:p>
            <a:r>
              <a:rPr lang="fr-FR" baseline="0" dirty="0" err="1" smtClean="0"/>
              <a:t>Arètes</a:t>
            </a:r>
            <a:r>
              <a:rPr lang="fr-FR" baseline="0" dirty="0" smtClean="0"/>
              <a:t> restant droite à maturité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8231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à tige quadrangulaire, rude, dressée  et</a:t>
            </a:r>
            <a:r>
              <a:rPr lang="fr-FR" baseline="0" dirty="0" smtClean="0"/>
              <a:t> </a:t>
            </a:r>
            <a:r>
              <a:rPr lang="fr-FR" dirty="0" smtClean="0"/>
              <a:t>ramifiée</a:t>
            </a:r>
          </a:p>
          <a:p>
            <a:r>
              <a:rPr lang="fr-FR" dirty="0" smtClean="0"/>
              <a:t>Feuilles supérieures verticillées par 4 , les inférieures par 6 -8</a:t>
            </a:r>
          </a:p>
          <a:p>
            <a:r>
              <a:rPr lang="fr-FR" dirty="0" smtClean="0"/>
              <a:t>Fleurs bleues regroupées en capitules entourées</a:t>
            </a:r>
            <a:r>
              <a:rPr lang="fr-FR" baseline="0" dirty="0" smtClean="0"/>
              <a:t> d’un involucre de bractées ciliées</a:t>
            </a:r>
          </a:p>
          <a:p>
            <a:r>
              <a:rPr lang="fr-FR" baseline="0" dirty="0" smtClean="0"/>
              <a:t>Corolle  à 4 pétales , à tube allongé</a:t>
            </a:r>
          </a:p>
          <a:p>
            <a:r>
              <a:rPr lang="fr-FR" baseline="0" dirty="0" smtClean="0"/>
              <a:t>Fruit =  diakène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585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le vulpin des champs     -   inflorescence allongée en fuseau étroit</a:t>
            </a:r>
          </a:p>
          <a:p>
            <a:endParaRPr lang="fr-FR" dirty="0" smtClean="0"/>
          </a:p>
          <a:p>
            <a:r>
              <a:rPr lang="fr-FR" dirty="0" smtClean="0"/>
              <a:t>Glumes soudées sur environ la moitié</a:t>
            </a:r>
            <a:r>
              <a:rPr lang="fr-FR" baseline="0" dirty="0" smtClean="0"/>
              <a:t> –                   carène courtement ciliée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012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Des gaines  courtes , laciniées et striées à 6-7  nervures</a:t>
            </a:r>
          </a:p>
          <a:p>
            <a:r>
              <a:rPr lang="fr-FR" dirty="0" smtClean="0"/>
              <a:t>Des fleurs vertes bordées de rouge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8365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annuelles sont les plus abondantes car craignant la compétition, elles peuvent s’exprimer dans les champs cultivés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760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Appelé « fromental »  - plante</a:t>
            </a:r>
            <a:r>
              <a:rPr lang="fr-FR" baseline="0" dirty="0" smtClean="0"/>
              <a:t> assez robuste à feuilles de + de 3mm de large</a:t>
            </a:r>
          </a:p>
          <a:p>
            <a:r>
              <a:rPr lang="fr-FR" baseline="0" dirty="0" smtClean="0"/>
              <a:t>Inflorescence en panicule diffuse  atteignant + de 15cm –     glumes très inégales           ligule membraneuse</a:t>
            </a:r>
          </a:p>
          <a:p>
            <a:r>
              <a:rPr lang="fr-FR" baseline="0" dirty="0" smtClean="0"/>
              <a:t>Plateau de tallage formé d’ entre-nœuds  renflés (condensation d’entre-nœuds très courts qui émettent chacun une tige secondaire et des racines adventives)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36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Autrefois appelé « </a:t>
            </a:r>
            <a:r>
              <a:rPr lang="fr-FR" dirty="0" err="1" smtClean="0"/>
              <a:t>Aphanes</a:t>
            </a:r>
            <a:r>
              <a:rPr lang="fr-FR" dirty="0" smtClean="0"/>
              <a:t> </a:t>
            </a:r>
            <a:r>
              <a:rPr lang="fr-FR" dirty="0" err="1" smtClean="0"/>
              <a:t>arvensis</a:t>
            </a:r>
            <a:r>
              <a:rPr lang="fr-FR" dirty="0" smtClean="0"/>
              <a:t> »</a:t>
            </a:r>
          </a:p>
          <a:p>
            <a:r>
              <a:rPr lang="fr-FR" dirty="0" smtClean="0"/>
              <a:t>Petite plante annuelle  -   Feuilles à lobes palmés</a:t>
            </a:r>
          </a:p>
          <a:p>
            <a:r>
              <a:rPr lang="fr-FR" dirty="0" smtClean="0"/>
              <a:t>Fleurs regroupées à l’aisselle des feuilles, entre les stipules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3C2E-470E-5D4F-B7C0-742295EAC50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856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1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85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58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303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50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83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2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60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93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8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08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1768F-4891-034F-A268-951D8568A398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6B80E-688A-3041-BD78-78C8C305F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25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g"/><Relationship Id="rId4" Type="http://schemas.openxmlformats.org/officeDocument/2006/relationships/image" Target="../media/image1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0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21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gif"/><Relationship Id="rId2" Type="http://schemas.openxmlformats.org/officeDocument/2006/relationships/image" Target="../media/image2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gif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2-14 à 17.18.2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90748"/>
            <a:ext cx="9389834" cy="839883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9317"/>
            <a:ext cx="6568943" cy="1470025"/>
          </a:xfrm>
        </p:spPr>
        <p:txBody>
          <a:bodyPr/>
          <a:lstStyle/>
          <a:p>
            <a:r>
              <a:rPr lang="fr-FR" dirty="0" smtClean="0">
                <a:latin typeface="Arial Black"/>
                <a:cs typeface="Arial Black"/>
              </a:rPr>
              <a:t>Les </a:t>
            </a:r>
            <a:r>
              <a:rPr lang="fr-FR" dirty="0" err="1" smtClean="0">
                <a:latin typeface="Arial Black"/>
                <a:cs typeface="Arial Black"/>
              </a:rPr>
              <a:t>messicoles</a:t>
            </a:r>
            <a:endParaRPr lang="fr-FR" dirty="0">
              <a:latin typeface="Arial Black"/>
              <a:cs typeface="Arial Black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63448" y="6413083"/>
            <a:ext cx="3280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Atelier du 31 Mars 2016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35165" y="6413083"/>
            <a:ext cx="206945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Liliane ROUBAUDI</a:t>
            </a:r>
            <a:endParaRPr lang="fr-FR" dirty="0"/>
          </a:p>
        </p:txBody>
      </p:sp>
      <p:pic>
        <p:nvPicPr>
          <p:cNvPr id="7" name="Image 6" descr="Logo Linnéen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0" y="84421"/>
            <a:ext cx="2159000" cy="2159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27916" y="-1007788"/>
            <a:ext cx="301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(Les coquelicots de Monet)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9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7" r="-305"/>
          <a:stretch/>
        </p:blipFill>
        <p:spPr>
          <a:xfrm>
            <a:off x="0" y="0"/>
            <a:ext cx="6813276" cy="6857999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74990" y="274638"/>
            <a:ext cx="4211809" cy="1143000"/>
          </a:xfrm>
        </p:spPr>
        <p:txBody>
          <a:bodyPr>
            <a:normAutofit fontScale="90000"/>
          </a:bodyPr>
          <a:lstStyle/>
          <a:p>
            <a:r>
              <a:rPr lang="fr-FR" sz="2700" b="1" i="1" dirty="0" err="1" smtClean="0"/>
              <a:t>Alopecurus</a:t>
            </a:r>
            <a:r>
              <a:rPr lang="fr-FR" sz="2700" b="1" i="1" dirty="0" smtClean="0"/>
              <a:t> </a:t>
            </a:r>
            <a:r>
              <a:rPr lang="fr-FR" sz="2700" b="1" i="1" dirty="0" err="1" smtClean="0"/>
              <a:t>myosoroides</a:t>
            </a:r>
            <a:r>
              <a:rPr lang="fr-FR" sz="2700" b="1" i="1" dirty="0" smtClean="0"/>
              <a:t> </a:t>
            </a:r>
            <a:r>
              <a:rPr lang="fr-FR" sz="2700" b="1" dirty="0" smtClean="0"/>
              <a:t>(</a:t>
            </a:r>
            <a:r>
              <a:rPr lang="fr-FR" sz="2700" b="1" dirty="0" err="1" smtClean="0"/>
              <a:t>Poaceae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5" name="Image 4" descr="Alopecurus myosuroides-DSC0767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526" y="1417639"/>
            <a:ext cx="3641474" cy="5440362"/>
          </a:xfrm>
          <a:prstGeom prst="rect">
            <a:avLst/>
          </a:prstGeom>
        </p:spPr>
      </p:pic>
      <p:pic>
        <p:nvPicPr>
          <p:cNvPr id="6" name="Image 5" descr="Alopecurus myosuroides-DSC0767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715" y="1271042"/>
            <a:ext cx="3739230" cy="5440360"/>
          </a:xfrm>
          <a:prstGeom prst="ellipse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-1" y="-1"/>
            <a:ext cx="4188091" cy="6857999"/>
            <a:chOff x="-1" y="-1"/>
            <a:chExt cx="4188091" cy="6857999"/>
          </a:xfrm>
        </p:grpSpPr>
        <p:pic>
          <p:nvPicPr>
            <p:cNvPr id="3" name="Image 2" descr="Alopecurus myosuroides226_modifié-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4188091" cy="6857999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342680" y="6020493"/>
              <a:ext cx="3588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(Schémas de </a:t>
              </a:r>
              <a:r>
                <a:rPr lang="fr-FR" sz="1000" dirty="0" err="1" smtClean="0"/>
                <a:t>Jauzein</a:t>
              </a:r>
              <a:r>
                <a:rPr lang="fr-FR" sz="1000" dirty="0" smtClean="0"/>
                <a:t> « Flore des champs cultivés »)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590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60598" y="274638"/>
            <a:ext cx="7131220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Arrhenatherum</a:t>
            </a:r>
            <a:r>
              <a:rPr lang="fr-FR" sz="2400" b="1" i="1" dirty="0" smtClean="0"/>
              <a:t>  </a:t>
            </a:r>
            <a:r>
              <a:rPr lang="fr-FR" sz="2400" b="1" i="1" smtClean="0"/>
              <a:t>elatius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subsp</a:t>
            </a:r>
            <a:r>
              <a:rPr lang="fr-FR" sz="2400" b="1" i="1" dirty="0" smtClean="0"/>
              <a:t>. </a:t>
            </a:r>
            <a:r>
              <a:rPr lang="fr-FR" sz="2400" b="1" i="1" dirty="0" err="1" smtClean="0"/>
              <a:t>bulbosus</a:t>
            </a:r>
            <a:r>
              <a:rPr lang="fr-FR" sz="2400" b="1" i="1" dirty="0" smtClean="0"/>
              <a:t> </a:t>
            </a:r>
            <a:br>
              <a:rPr lang="fr-FR" sz="2400" b="1" i="1" dirty="0" smtClean="0"/>
            </a:br>
            <a:r>
              <a:rPr lang="fr-FR" sz="2400" dirty="0" smtClean="0"/>
              <a:t>(</a:t>
            </a:r>
            <a:r>
              <a:rPr lang="fr-FR" sz="2400" dirty="0" err="1" smtClean="0"/>
              <a:t>Poaceae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6"/>
          <a:stretch/>
        </p:blipFill>
        <p:spPr>
          <a:xfrm>
            <a:off x="-297876" y="2332037"/>
            <a:ext cx="3793996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355" y="1194722"/>
            <a:ext cx="6001090" cy="60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8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811" y="156799"/>
            <a:ext cx="6035902" cy="1260839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Alchemilla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arvensis</a:t>
            </a:r>
            <a:r>
              <a:rPr lang="fr-FR" sz="2400" b="1" i="1" dirty="0" smtClean="0"/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Rosaceae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4" name="Espace réservé du contenu 3" descr="Alchemilla arvensis-79199O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8" r="-815"/>
          <a:stretch/>
        </p:blipFill>
        <p:spPr>
          <a:xfrm>
            <a:off x="-77176" y="1097595"/>
            <a:ext cx="6884029" cy="5760406"/>
          </a:xfrm>
        </p:spPr>
      </p:pic>
      <p:pic>
        <p:nvPicPr>
          <p:cNvPr id="3" name="Image 2" descr="Alchemilla arvensis227_modifié-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1226" y="156799"/>
            <a:ext cx="2757053" cy="395497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06853" y="4414113"/>
            <a:ext cx="2957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Schémas de </a:t>
            </a:r>
            <a:r>
              <a:rPr lang="fr-FR" sz="1400" dirty="0" err="1"/>
              <a:t>Jauzein</a:t>
            </a:r>
            <a:r>
              <a:rPr lang="fr-FR" sz="1400" dirty="0"/>
              <a:t> </a:t>
            </a:r>
            <a:endParaRPr lang="fr-FR" sz="1400" dirty="0" smtClean="0"/>
          </a:p>
          <a:p>
            <a:r>
              <a:rPr lang="fr-FR" sz="1400" dirty="0" smtClean="0"/>
              <a:t>«</a:t>
            </a:r>
            <a:r>
              <a:rPr lang="fr-FR" sz="1400" dirty="0"/>
              <a:t> Flore des champs </a:t>
            </a:r>
            <a:r>
              <a:rPr lang="fr-FR" sz="1400" dirty="0" smtClean="0"/>
              <a:t>cultivés »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4890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43716" y="0"/>
            <a:ext cx="7211305" cy="1548307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Lithospermum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arvense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Boraginaceae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5" name="Image 4" descr="Lithospermum arvense-P111065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036" y="1253570"/>
            <a:ext cx="3264398" cy="4351442"/>
          </a:xfrm>
          <a:prstGeom prst="rect">
            <a:avLst/>
          </a:prstGeom>
          <a:ln w="57150" cmpd="sng">
            <a:solidFill>
              <a:srgbClr val="FFFF00"/>
            </a:solidFill>
          </a:ln>
        </p:spPr>
      </p:pic>
      <p:pic>
        <p:nvPicPr>
          <p:cNvPr id="6" name="Image 5" descr="Lithospermum arvense-P1110654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0175" y="3625263"/>
            <a:ext cx="3373400" cy="3171687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7" name="Espace réservé du contenu 6" descr="Lithospermum arvense-P1110645.JPG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190" r="-71190"/>
          <a:stretch>
            <a:fillRect/>
          </a:stretch>
        </p:blipFill>
        <p:spPr>
          <a:xfrm>
            <a:off x="-4191877" y="0"/>
            <a:ext cx="12358956" cy="6858000"/>
          </a:xfrm>
        </p:spPr>
      </p:pic>
    </p:spTree>
    <p:extLst>
      <p:ext uri="{BB962C8B-B14F-4D97-AF65-F5344CB8AC3E}">
        <p14:creationId xmlns:p14="http://schemas.microsoft.com/office/powerpoint/2010/main" val="23189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24032" y="274638"/>
            <a:ext cx="3041469" cy="1143000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Avena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sativa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subsp</a:t>
            </a:r>
            <a:r>
              <a:rPr lang="fr-FR" sz="2400" b="1" i="1" dirty="0" smtClean="0"/>
              <a:t>. </a:t>
            </a:r>
            <a:r>
              <a:rPr lang="fr-FR" sz="2400" b="1" i="1" dirty="0" err="1" smtClean="0"/>
              <a:t>fatua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Poaceae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" r="1375"/>
          <a:stretch/>
        </p:blipFill>
        <p:spPr>
          <a:xfrm>
            <a:off x="-156777" y="0"/>
            <a:ext cx="6746623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048000"/>
            <a:ext cx="3810000" cy="381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66819" y="1944309"/>
            <a:ext cx="22636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(photo </a:t>
            </a:r>
            <a:r>
              <a:rPr lang="fr-FR" sz="1100" dirty="0" err="1" smtClean="0"/>
              <a:t>TéléBotanica</a:t>
            </a:r>
            <a:r>
              <a:rPr lang="fr-FR" sz="1100" dirty="0" smtClean="0"/>
              <a:t>)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8373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vena fatua-23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744" y="53869"/>
            <a:ext cx="7023596" cy="6804132"/>
          </a:xfrm>
        </p:spPr>
      </p:pic>
      <p:sp>
        <p:nvSpPr>
          <p:cNvPr id="5" name="ZoneTexte 4"/>
          <p:cNvSpPr txBox="1"/>
          <p:nvPr/>
        </p:nvSpPr>
        <p:spPr>
          <a:xfrm>
            <a:off x="5676687" y="321677"/>
            <a:ext cx="301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(Schémas de </a:t>
            </a:r>
            <a:r>
              <a:rPr lang="fr-FR" dirty="0" err="1" smtClean="0"/>
              <a:t>Floremed</a:t>
            </a:r>
            <a:r>
              <a:rPr lang="fr-FR" dirty="0" smtClean="0"/>
              <a:t>)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56777" y="274638"/>
            <a:ext cx="2100807" cy="175432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i="1" dirty="0" err="1" smtClean="0"/>
              <a:t>Sativa</a:t>
            </a:r>
            <a:r>
              <a:rPr lang="fr-FR" smtClean="0"/>
              <a:t> : panicule </a:t>
            </a:r>
            <a:r>
              <a:rPr lang="fr-FR" dirty="0" smtClean="0"/>
              <a:t>pyramidale étalée en tout sens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Glumelle inf. glabre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958886" y="1111892"/>
            <a:ext cx="272791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-</a:t>
            </a:r>
            <a:r>
              <a:rPr lang="fr-FR" i="1" dirty="0" smtClean="0"/>
              <a:t> </a:t>
            </a:r>
            <a:r>
              <a:rPr lang="fr-FR" i="1" dirty="0" err="1" smtClean="0"/>
              <a:t>Fatua</a:t>
            </a:r>
            <a:r>
              <a:rPr lang="fr-FR" i="1" dirty="0" smtClean="0"/>
              <a:t> </a:t>
            </a:r>
            <a:r>
              <a:rPr lang="fr-FR" dirty="0" smtClean="0"/>
              <a:t>: panicule pyramidale mais glumelle inf. à poils brun- roussâtres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396489" y="2383346"/>
            <a:ext cx="274751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/>
              <a:t>-</a:t>
            </a:r>
            <a:r>
              <a:rPr lang="fr-FR" i="1" dirty="0" err="1" smtClean="0"/>
              <a:t>Sterilis</a:t>
            </a:r>
            <a:r>
              <a:rPr lang="fr-FR" i="1" dirty="0" smtClean="0"/>
              <a:t> </a:t>
            </a:r>
            <a:r>
              <a:rPr lang="fr-FR" dirty="0" smtClean="0"/>
              <a:t>: panicule unilatérale avec glumelle inf. à pois brun-roussâtres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406571" y="6567714"/>
            <a:ext cx="283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Pour ne pas les confondre…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2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1139" y="-180080"/>
            <a:ext cx="3778318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Sinapis</a:t>
            </a:r>
            <a:r>
              <a:rPr lang="fr-FR" sz="2400" b="1" i="1" dirty="0" smtClean="0"/>
              <a:t> alba </a:t>
            </a:r>
            <a:r>
              <a:rPr lang="fr-FR" sz="2400" dirty="0" smtClean="0"/>
              <a:t>(</a:t>
            </a:r>
            <a:r>
              <a:rPr lang="fr-FR" sz="2400" dirty="0" err="1" smtClean="0"/>
              <a:t>Brassicaceae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4" name="Espace réservé du contenu 3" descr="Sinapis alba-DSC0315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41"/>
          <a:stretch/>
        </p:blipFill>
        <p:spPr>
          <a:xfrm>
            <a:off x="-86227" y="962920"/>
            <a:ext cx="9351729" cy="6139137"/>
          </a:xfrm>
        </p:spPr>
      </p:pic>
      <p:pic>
        <p:nvPicPr>
          <p:cNvPr id="5" name="Image 4" descr="Sinapis alba00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4" y="-180081"/>
            <a:ext cx="2426119" cy="3850251"/>
          </a:xfrm>
          <a:prstGeom prst="rect">
            <a:avLst/>
          </a:prstGeom>
        </p:spPr>
      </p:pic>
      <p:pic>
        <p:nvPicPr>
          <p:cNvPr id="6" name="Image 5" descr="Sinapis alba43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094" y="172479"/>
            <a:ext cx="2982676" cy="4692372"/>
          </a:xfrm>
          <a:prstGeom prst="rect">
            <a:avLst/>
          </a:prstGeom>
          <a:ln w="5715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59431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63396" y="-282956"/>
            <a:ext cx="4323404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Galium </a:t>
            </a:r>
            <a:r>
              <a:rPr lang="fr-FR" sz="2400" b="1" i="1" dirty="0" err="1" smtClean="0"/>
              <a:t>aparine</a:t>
            </a:r>
            <a:r>
              <a:rPr lang="fr-FR" sz="2400" b="1" i="1" dirty="0" smtClean="0"/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Rubiaceae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4" name="Espace réservé du contenu 3" descr="Galium aparine-DSC0996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8"/>
          <a:stretch/>
        </p:blipFill>
        <p:spPr>
          <a:xfrm>
            <a:off x="-122110" y="0"/>
            <a:ext cx="3402797" cy="7016731"/>
          </a:xfrm>
        </p:spPr>
      </p:pic>
      <p:pic>
        <p:nvPicPr>
          <p:cNvPr id="5" name="Image 4" descr="Galium aparine-DSC0969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30" y="700045"/>
            <a:ext cx="4714157" cy="61579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89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03810" y="521208"/>
            <a:ext cx="4154582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Scleranthus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annuus</a:t>
            </a:r>
            <a:r>
              <a:rPr lang="fr-FR" sz="2400" b="1" i="1" dirty="0" smtClean="0"/>
              <a:t>  </a:t>
            </a:r>
            <a:r>
              <a:rPr lang="fr-FR" sz="2400" dirty="0" smtClean="0"/>
              <a:t>(</a:t>
            </a:r>
            <a:r>
              <a:rPr lang="fr-FR" sz="2400" dirty="0" err="1" smtClean="0"/>
              <a:t>Caryophyllaceae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4" name="Espace réservé du contenu 3" descr="Scleranthus anuus-Seyssuel-DSC02737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10822"/>
          <a:stretch>
            <a:fillRect/>
          </a:stretch>
        </p:blipFill>
        <p:spPr>
          <a:xfrm>
            <a:off x="-1050404" y="2332037"/>
            <a:ext cx="8229600" cy="4525963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74"/>
          <a:stretch/>
        </p:blipFill>
        <p:spPr>
          <a:xfrm>
            <a:off x="4050553" y="0"/>
            <a:ext cx="5093447" cy="562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77558" y="0"/>
            <a:ext cx="2809241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Spergula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arvensis</a:t>
            </a:r>
            <a:r>
              <a:rPr lang="fr-FR" sz="2400" b="1" i="1" dirty="0" smtClean="0"/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Caryophyllaceae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891"/>
          <a:stretch/>
        </p:blipFill>
        <p:spPr>
          <a:xfrm>
            <a:off x="0" y="0"/>
            <a:ext cx="6935845" cy="685800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524000"/>
            <a:ext cx="3810000" cy="381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430" y="1524000"/>
            <a:ext cx="3810000" cy="3810000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4260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40590" y="-117360"/>
            <a:ext cx="4046210" cy="1143000"/>
          </a:xfrm>
        </p:spPr>
        <p:txBody>
          <a:bodyPr>
            <a:normAutofit/>
          </a:bodyPr>
          <a:lstStyle/>
          <a:p>
            <a:r>
              <a:rPr lang="fr-FR" sz="2800" dirty="0" err="1" smtClean="0"/>
              <a:t>Messicoles</a:t>
            </a:r>
            <a:r>
              <a:rPr lang="fr-FR" sz="2800" dirty="0" smtClean="0"/>
              <a:t> ou adventices ?</a:t>
            </a:r>
            <a:endParaRPr lang="fr-FR" sz="2800" dirty="0"/>
          </a:p>
        </p:txBody>
      </p:sp>
      <p:pic>
        <p:nvPicPr>
          <p:cNvPr id="4" name="Espace réservé du contenu 3" descr="Cirsium arvense-P1150360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45"/>
          <a:stretch/>
        </p:blipFill>
        <p:spPr>
          <a:xfrm>
            <a:off x="0" y="0"/>
            <a:ext cx="6098613" cy="6858000"/>
          </a:xfrm>
        </p:spPr>
      </p:pic>
      <p:sp>
        <p:nvSpPr>
          <p:cNvPr id="5" name="Cadre 4"/>
          <p:cNvSpPr/>
          <p:nvPr/>
        </p:nvSpPr>
        <p:spPr>
          <a:xfrm>
            <a:off x="5126598" y="1025640"/>
            <a:ext cx="3560202" cy="493272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On appelle</a:t>
            </a:r>
            <a:r>
              <a:rPr lang="fr-FR" b="1" dirty="0" smtClean="0">
                <a:solidFill>
                  <a:srgbClr val="FF0000"/>
                </a:solidFill>
              </a:rPr>
              <a:t> adventice</a:t>
            </a:r>
            <a:r>
              <a:rPr lang="fr-FR" dirty="0" smtClean="0">
                <a:solidFill>
                  <a:schemeClr val="tx1"/>
                </a:solidFill>
              </a:rPr>
              <a:t>, toute plante étrangère à la culture en place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 smtClean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 smtClean="0">
              <a:solidFill>
                <a:schemeClr val="tx1"/>
              </a:solidFill>
            </a:endParaRPr>
          </a:p>
          <a:p>
            <a:pPr algn="ctr"/>
            <a:endParaRPr lang="fr-FR" dirty="0" smtClean="0">
              <a:solidFill>
                <a:schemeClr val="tx1"/>
              </a:solidFill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Une adventice s’ajoute à un peuplement végétal auquel elle est initialement étrangère (</a:t>
            </a:r>
            <a:r>
              <a:rPr lang="fr-FR" dirty="0" err="1" smtClean="0">
                <a:solidFill>
                  <a:schemeClr val="tx1"/>
                </a:solidFill>
              </a:rPr>
              <a:t>Bournérias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75316" y="2953935"/>
            <a:ext cx="239868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Du latin </a:t>
            </a:r>
            <a:r>
              <a:rPr lang="fr-FR" dirty="0" err="1" smtClean="0"/>
              <a:t>adventum</a:t>
            </a:r>
            <a:r>
              <a:rPr lang="fr-FR" dirty="0" smtClean="0"/>
              <a:t> = supplément</a:t>
            </a:r>
            <a:endParaRPr lang="fr-FR" dirty="0"/>
          </a:p>
        </p:txBody>
      </p:sp>
      <p:sp>
        <p:nvSpPr>
          <p:cNvPr id="7" name="Flèche vers la gauche 6"/>
          <p:cNvSpPr/>
          <p:nvPr/>
        </p:nvSpPr>
        <p:spPr>
          <a:xfrm>
            <a:off x="4311359" y="6177884"/>
            <a:ext cx="4375441" cy="680116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Ici </a:t>
            </a:r>
            <a:r>
              <a:rPr lang="fr-FR" b="1" i="1" dirty="0" smtClean="0">
                <a:solidFill>
                  <a:schemeClr val="tx1"/>
                </a:solidFill>
              </a:rPr>
              <a:t>, Cirsium </a:t>
            </a:r>
            <a:r>
              <a:rPr lang="fr-FR" b="1" i="1" dirty="0" err="1" smtClean="0">
                <a:solidFill>
                  <a:schemeClr val="tx1"/>
                </a:solidFill>
              </a:rPr>
              <a:t>arvense</a:t>
            </a:r>
            <a:endParaRPr lang="fr-FR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4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20668" y="-164925"/>
            <a:ext cx="5023332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Groupe 2 : les </a:t>
            </a:r>
            <a:r>
              <a:rPr lang="fr-FR" sz="2400" b="1" dirty="0" err="1" smtClean="0">
                <a:solidFill>
                  <a:srgbClr val="FF0000"/>
                </a:solidFill>
              </a:rPr>
              <a:t>messicoles</a:t>
            </a:r>
            <a:r>
              <a:rPr lang="fr-FR" sz="2400" b="1" dirty="0" smtClean="0">
                <a:solidFill>
                  <a:srgbClr val="FF0000"/>
                </a:solidFill>
              </a:rPr>
              <a:t> à surveiller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Centaurea cyanus + Secale cerealeDSC0039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07034" y="750153"/>
            <a:ext cx="11417849" cy="6279377"/>
          </a:xfrm>
          <a:ln w="76200" cmpd="sng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50"/>
            <a:ext cx="3810000" cy="39290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5627" y="27450"/>
            <a:ext cx="314229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Cyanus</a:t>
            </a:r>
            <a:r>
              <a:rPr lang="fr-FR" b="1" dirty="0" smtClean="0"/>
              <a:t> </a:t>
            </a:r>
            <a:r>
              <a:rPr lang="fr-FR" b="1" dirty="0" err="1" smtClean="0"/>
              <a:t>segetum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Asteraceae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4" y="530913"/>
            <a:ext cx="3810000" cy="3810000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9" name="Image 8" descr="Centaurea cyanus-DSC01624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668" y="2588981"/>
            <a:ext cx="4495149" cy="2735080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77220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24472" y="274638"/>
            <a:ext cx="3262327" cy="1143000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Smyrnium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perfoliatum</a:t>
            </a:r>
            <a:r>
              <a:rPr lang="fr-FR" sz="2400" b="1" i="1" dirty="0" smtClean="0"/>
              <a:t> </a:t>
            </a:r>
            <a:r>
              <a:rPr lang="fr-FR" sz="2400" dirty="0" err="1" smtClean="0"/>
              <a:t>subsp</a:t>
            </a:r>
            <a:r>
              <a:rPr lang="fr-FR" sz="2400" dirty="0" smtClean="0"/>
              <a:t>. </a:t>
            </a:r>
            <a:r>
              <a:rPr lang="fr-FR" sz="2400" b="1" i="1" dirty="0" err="1" smtClean="0"/>
              <a:t>rotundifolium</a:t>
            </a:r>
            <a:r>
              <a:rPr lang="fr-FR" sz="2400" dirty="0" smtClean="0"/>
              <a:t> (</a:t>
            </a:r>
            <a:r>
              <a:rPr lang="fr-FR" sz="2400" dirty="0" err="1" smtClean="0"/>
              <a:t>Apiaceae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89145" cy="6858000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332" y="2117637"/>
            <a:ext cx="8229600" cy="4525963"/>
          </a:xfr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02663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44254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 fruit  : un </a:t>
            </a:r>
            <a:r>
              <a:rPr lang="fr-FR" sz="2400" b="1" dirty="0" smtClean="0"/>
              <a:t>diakène</a:t>
            </a:r>
            <a:r>
              <a:rPr lang="fr-FR" sz="2400" dirty="0" smtClean="0"/>
              <a:t> largement ovoïde</a:t>
            </a:r>
            <a:endParaRPr lang="fr-FR" sz="2400" dirty="0"/>
          </a:p>
        </p:txBody>
      </p:sp>
      <p:pic>
        <p:nvPicPr>
          <p:cNvPr id="4" name="Espace réservé du contenu 3" descr="Smyrnium olusiastrum- diakènes-DSC0292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104" y="2942742"/>
            <a:ext cx="6349650" cy="3915258"/>
          </a:xfrm>
        </p:spPr>
      </p:pic>
      <p:pic>
        <p:nvPicPr>
          <p:cNvPr id="5" name="Image 4" descr="SCh. diakène apiacée-DSC0006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415" y="0"/>
            <a:ext cx="3455585" cy="3693544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2116550" y="2455740"/>
            <a:ext cx="5220823" cy="369332"/>
            <a:chOff x="2116550" y="2455740"/>
            <a:chExt cx="5220823" cy="369332"/>
          </a:xfrm>
        </p:grpSpPr>
        <p:sp>
          <p:nvSpPr>
            <p:cNvPr id="6" name="ZoneTexte 5"/>
            <p:cNvSpPr txBox="1"/>
            <p:nvPr/>
          </p:nvSpPr>
          <p:spPr>
            <a:xfrm>
              <a:off x="2116550" y="2455740"/>
              <a:ext cx="2983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Le </a:t>
              </a:r>
              <a:r>
                <a:rPr lang="fr-FR" dirty="0" err="1" smtClean="0"/>
                <a:t>carpophore</a:t>
              </a:r>
              <a:endParaRPr lang="fr-FR" dirty="0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V="1">
              <a:off x="3910578" y="2600094"/>
              <a:ext cx="3426795" cy="201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13"/>
          <p:cNvGrpSpPr/>
          <p:nvPr/>
        </p:nvGrpSpPr>
        <p:grpSpPr>
          <a:xfrm>
            <a:off x="2358441" y="1417638"/>
            <a:ext cx="5644134" cy="698718"/>
            <a:chOff x="2358441" y="1417638"/>
            <a:chExt cx="5644134" cy="698718"/>
          </a:xfrm>
        </p:grpSpPr>
        <p:sp>
          <p:nvSpPr>
            <p:cNvPr id="9" name="ZoneTexte 8"/>
            <p:cNvSpPr txBox="1"/>
            <p:nvPr/>
          </p:nvSpPr>
          <p:spPr>
            <a:xfrm>
              <a:off x="2358441" y="1417638"/>
              <a:ext cx="2943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Les 2 akènes</a:t>
              </a:r>
              <a:endParaRPr lang="fr-FR" dirty="0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V="1">
              <a:off x="4172627" y="1417638"/>
              <a:ext cx="2217338" cy="19482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4172627" y="1612461"/>
              <a:ext cx="3829948" cy="50389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avec flèche vers le haut 15"/>
          <p:cNvSpPr/>
          <p:nvPr/>
        </p:nvSpPr>
        <p:spPr>
          <a:xfrm>
            <a:off x="6389965" y="3693544"/>
            <a:ext cx="2754035" cy="821348"/>
          </a:xfrm>
          <a:prstGeom prst="upArrow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Rappel : définition d’un diakène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Cadre 2"/>
          <p:cNvSpPr/>
          <p:nvPr/>
        </p:nvSpPr>
        <p:spPr>
          <a:xfrm>
            <a:off x="6591541" y="4716450"/>
            <a:ext cx="2318127" cy="1592305"/>
          </a:xfrm>
          <a:prstGeom prst="fram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Fruit sec, indéhiscent qui se sépare à maturité en 2 parties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68878" y="274638"/>
            <a:ext cx="4017921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Stachys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arvensis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Lamiaceae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Stachis arvense-DSC0441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00800" cy="685800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800" y="1417638"/>
            <a:ext cx="4643200" cy="46432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71926" y="6330462"/>
            <a:ext cx="246516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Pousse sur sol acide</a:t>
            </a:r>
            <a:endParaRPr lang="fr-FR" dirty="0"/>
          </a:p>
        </p:txBody>
      </p:sp>
      <p:pic>
        <p:nvPicPr>
          <p:cNvPr id="9" name="Image 8" descr="Stachys arvensis-2931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21" y="2427611"/>
            <a:ext cx="2016957" cy="3708276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93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73782" y="274638"/>
            <a:ext cx="2570218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Stachys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arvensis</a:t>
            </a:r>
            <a:r>
              <a:rPr lang="fr-FR" sz="2000" b="1" i="1" dirty="0" smtClean="0"/>
              <a:t> : </a:t>
            </a:r>
            <a:br>
              <a:rPr lang="fr-FR" sz="2000" b="1" i="1" dirty="0" smtClean="0"/>
            </a:br>
            <a:r>
              <a:rPr lang="fr-FR" sz="2000" b="1" dirty="0" smtClean="0"/>
              <a:t>la fleur</a:t>
            </a:r>
            <a:endParaRPr lang="fr-FR" sz="2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Espace réservé du contenu 3" descr="Stachis arvense-DSC04419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863" y="2051928"/>
            <a:ext cx="8229600" cy="4525963"/>
          </a:xfr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0530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7714" y="36285"/>
            <a:ext cx="5152572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Thlaspi </a:t>
            </a:r>
            <a:r>
              <a:rPr lang="fr-FR" sz="2400" b="1" i="1" dirty="0" err="1" smtClean="0"/>
              <a:t>arvense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Brassicaceae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Thlaspi arvense-Les Tines-DSC0507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6"/>
          <a:stretch/>
        </p:blipFill>
        <p:spPr>
          <a:xfrm>
            <a:off x="5678714" y="1"/>
            <a:ext cx="3610429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2714"/>
            <a:ext cx="5678716" cy="600528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3857" y="5715000"/>
            <a:ext cx="18324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Appelée « </a:t>
            </a:r>
            <a:r>
              <a:rPr lang="fr-FR" dirty="0" err="1" smtClean="0"/>
              <a:t>monnoyère</a:t>
            </a:r>
            <a:r>
              <a:rPr lang="fr-FR" dirty="0" smtClean="0"/>
              <a:t>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50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91856" y="0"/>
            <a:ext cx="4894943" cy="798286"/>
          </a:xfrm>
        </p:spPr>
        <p:txBody>
          <a:bodyPr>
            <a:normAutofit/>
          </a:bodyPr>
          <a:lstStyle/>
          <a:p>
            <a:r>
              <a:rPr lang="fr-FR" sz="1800" b="1" i="1" dirty="0" smtClean="0"/>
              <a:t>Thlaspi </a:t>
            </a:r>
            <a:r>
              <a:rPr lang="fr-FR" sz="1800" b="1" i="1" dirty="0" err="1" smtClean="0"/>
              <a:t>arvense</a:t>
            </a:r>
            <a:r>
              <a:rPr lang="fr-FR" sz="1800" b="1" i="1" dirty="0" smtClean="0"/>
              <a:t> : </a:t>
            </a:r>
            <a:r>
              <a:rPr lang="fr-FR" sz="1800" b="1" dirty="0" smtClean="0"/>
              <a:t>les fruits</a:t>
            </a:r>
            <a:endParaRPr lang="fr-FR" sz="1800" b="1" dirty="0"/>
          </a:p>
        </p:txBody>
      </p:sp>
      <p:pic>
        <p:nvPicPr>
          <p:cNvPr id="4" name="Espace réservé du contenu 3" descr="Thlaspi arvense-Les Tines-DSC0509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6"/>
          <a:stretch/>
        </p:blipFill>
        <p:spPr>
          <a:xfrm>
            <a:off x="0" y="0"/>
            <a:ext cx="4662714" cy="6997021"/>
          </a:xfrm>
        </p:spPr>
      </p:pic>
      <p:grpSp>
        <p:nvGrpSpPr>
          <p:cNvPr id="9" name="Grouper 8"/>
          <p:cNvGrpSpPr/>
          <p:nvPr/>
        </p:nvGrpSpPr>
        <p:grpSpPr>
          <a:xfrm>
            <a:off x="3142343" y="635000"/>
            <a:ext cx="6001657" cy="5979667"/>
            <a:chOff x="3142343" y="635000"/>
            <a:chExt cx="6001657" cy="5979667"/>
          </a:xfrm>
        </p:grpSpPr>
        <p:pic>
          <p:nvPicPr>
            <p:cNvPr id="5" name="Image 4" descr="Thlaspi arvense-DSC03605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2343" y="1941286"/>
              <a:ext cx="6001657" cy="4673381"/>
            </a:xfrm>
            <a:prstGeom prst="rect">
              <a:avLst/>
            </a:prstGeom>
            <a:ln w="76200" cmpd="sng">
              <a:solidFill>
                <a:srgbClr val="FFFF00"/>
              </a:solidFill>
            </a:ln>
          </p:spPr>
        </p:pic>
        <p:sp>
          <p:nvSpPr>
            <p:cNvPr id="8" name="Rectangle avec flèche vers le bas 7"/>
            <p:cNvSpPr/>
            <p:nvPr/>
          </p:nvSpPr>
          <p:spPr>
            <a:xfrm>
              <a:off x="4826000" y="635000"/>
              <a:ext cx="3860799" cy="1306286"/>
            </a:xfrm>
            <a:prstGeom prst="downArrowCallou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Grandes silicules orbiculaires, planes et ailées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4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08086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Iberis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pinnata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Brassicaceae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Iberis pinnata-Gabriac-DSC03895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10822"/>
          <a:stretch>
            <a:fillRect/>
          </a:stretch>
        </p:blipFill>
        <p:spPr>
          <a:xfrm>
            <a:off x="-1157515" y="1417638"/>
            <a:ext cx="12469964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6372" y="274638"/>
            <a:ext cx="2340428" cy="1143000"/>
          </a:xfrm>
        </p:spPr>
        <p:txBody>
          <a:bodyPr>
            <a:normAutofit/>
          </a:bodyPr>
          <a:lstStyle/>
          <a:p>
            <a:r>
              <a:rPr lang="fr-FR" sz="1800" b="1" i="1" dirty="0" err="1" smtClean="0"/>
              <a:t>Iberis</a:t>
            </a:r>
            <a:r>
              <a:rPr lang="fr-FR" sz="1800" b="1" i="1" dirty="0" smtClean="0"/>
              <a:t> </a:t>
            </a:r>
            <a:r>
              <a:rPr lang="fr-FR" sz="1800" b="1" i="1" dirty="0" err="1" smtClean="0"/>
              <a:t>pinnata</a:t>
            </a:r>
            <a:endParaRPr lang="fr-FR" sz="1800" b="1" i="1" dirty="0"/>
          </a:p>
        </p:txBody>
      </p:sp>
      <p:pic>
        <p:nvPicPr>
          <p:cNvPr id="4" name="Espace réservé du contenu 3" descr="Iberis pinnata-00159686CR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86" r="-292"/>
          <a:stretch/>
        </p:blipFill>
        <p:spPr>
          <a:xfrm>
            <a:off x="-181429" y="0"/>
            <a:ext cx="6986716" cy="68580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4143" y="2231571"/>
            <a:ext cx="1498501" cy="30207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74536" y="5421902"/>
            <a:ext cx="1908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(Schéma « Flore de Coste »)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5357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3683000" cy="743857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Legousia</a:t>
            </a:r>
            <a:r>
              <a:rPr lang="fr-FR" sz="2400" b="1" i="1" dirty="0" smtClean="0"/>
              <a:t> speculum </a:t>
            </a:r>
            <a:r>
              <a:rPr lang="fr-FR" sz="2400" b="1" i="1" dirty="0" err="1" smtClean="0"/>
              <a:t>veneris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Campanulaceae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Legousia speculum veneris-P1110635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423750" y="1276475"/>
            <a:ext cx="10286071" cy="5656943"/>
          </a:xfrm>
        </p:spPr>
      </p:pic>
      <p:pic>
        <p:nvPicPr>
          <p:cNvPr id="5" name="Image 4" descr="Legousia speculum veneris-P111063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952" y="0"/>
            <a:ext cx="3713048" cy="6858000"/>
          </a:xfrm>
          <a:prstGeom prst="rect">
            <a:avLst/>
          </a:prstGeom>
        </p:spPr>
      </p:pic>
      <p:pic>
        <p:nvPicPr>
          <p:cNvPr id="6" name="Image 5" descr="Legousia speculum veneris-DSC0689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98" y="408214"/>
            <a:ext cx="3537857" cy="5306786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7" name="Image 6" descr="Legousia speculum veneris-DSC06901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27" y="1767975"/>
            <a:ext cx="4880428" cy="4854168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127000" y="907143"/>
            <a:ext cx="506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Connue sous le nom de « miroir de Vénus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99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50842" y="86480"/>
            <a:ext cx="5581250" cy="54071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Quelques adventices les  communes :</a:t>
            </a:r>
            <a:endParaRPr lang="fr-FR" sz="2400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70911"/>
              </p:ext>
            </p:extLst>
          </p:nvPr>
        </p:nvGraphicFramePr>
        <p:xfrm>
          <a:off x="0" y="815354"/>
          <a:ext cx="9171436" cy="5996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2420"/>
                <a:gridCol w="4649016"/>
              </a:tblGrid>
              <a:tr h="299828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299828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 6" descr="Veronica persica-P10607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0735"/>
            <a:ext cx="4139340" cy="3104505"/>
          </a:xfrm>
          <a:prstGeom prst="rect">
            <a:avLst/>
          </a:prstGeom>
        </p:spPr>
      </p:pic>
      <p:pic>
        <p:nvPicPr>
          <p:cNvPr id="8" name="Image 7" descr="Viola tricolor-DSC0754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5240"/>
            <a:ext cx="5141840" cy="31427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465" y="0"/>
            <a:ext cx="4232971" cy="381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56777" y="3198701"/>
            <a:ext cx="23046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0000"/>
                </a:solidFill>
              </a:rPr>
              <a:t>Veronica </a:t>
            </a:r>
            <a:r>
              <a:rPr lang="fr-FR" b="1" i="1" dirty="0" err="1" smtClean="0">
                <a:solidFill>
                  <a:srgbClr val="000000"/>
                </a:solidFill>
              </a:rPr>
              <a:t>persica</a:t>
            </a:r>
            <a:endParaRPr lang="fr-FR" b="1" i="1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690994" y="3308461"/>
            <a:ext cx="224190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Lysimachia</a:t>
            </a:r>
            <a:r>
              <a:rPr lang="fr-FR" b="1" i="1" dirty="0" smtClean="0"/>
              <a:t> </a:t>
            </a:r>
            <a:r>
              <a:rPr lang="fr-FR" b="1" i="1" dirty="0" err="1" smtClean="0"/>
              <a:t>foemina</a:t>
            </a:r>
            <a:endParaRPr lang="fr-FR" b="1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44909" y="4186536"/>
            <a:ext cx="19126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Viola </a:t>
            </a:r>
            <a:r>
              <a:rPr lang="fr-FR" b="1" i="1" dirty="0" err="1" smtClean="0"/>
              <a:t>tricolor</a:t>
            </a:r>
            <a:endParaRPr lang="fr-FR" b="1" i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840" y="3803590"/>
            <a:ext cx="4002160" cy="326084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690994" y="5864286"/>
            <a:ext cx="322959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Capsella</a:t>
            </a:r>
            <a:r>
              <a:rPr lang="fr-FR" b="1" i="1" dirty="0" smtClean="0"/>
              <a:t> </a:t>
            </a:r>
            <a:r>
              <a:rPr lang="fr-FR" b="1" i="1" dirty="0" err="1" smtClean="0"/>
              <a:t>bursa</a:t>
            </a:r>
            <a:r>
              <a:rPr lang="fr-FR" b="1" i="1" dirty="0" smtClean="0"/>
              <a:t> </a:t>
            </a:r>
            <a:r>
              <a:rPr lang="fr-FR" b="1" i="1" dirty="0" err="1" smtClean="0"/>
              <a:t>pastoris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0368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7286" y="274638"/>
            <a:ext cx="3646713" cy="1143000"/>
          </a:xfrm>
        </p:spPr>
        <p:txBody>
          <a:bodyPr>
            <a:normAutofit fontScale="90000"/>
          </a:bodyPr>
          <a:lstStyle/>
          <a:p>
            <a:r>
              <a:rPr lang="fr-FR" sz="2000" b="1" i="1" dirty="0" err="1" smtClean="0"/>
              <a:t>Legousia</a:t>
            </a:r>
            <a:r>
              <a:rPr lang="fr-FR" sz="2000" b="1" i="1" dirty="0" smtClean="0"/>
              <a:t> speculum </a:t>
            </a:r>
            <a:r>
              <a:rPr lang="fr-FR" sz="2000" b="1" i="1" dirty="0" err="1" smtClean="0"/>
              <a:t>veneris</a:t>
            </a:r>
            <a:r>
              <a:rPr lang="fr-FR" sz="2000" b="1" i="1" dirty="0" smtClean="0"/>
              <a:t> :</a:t>
            </a:r>
            <a:br>
              <a:rPr lang="fr-FR" sz="2000" b="1" i="1" dirty="0" smtClean="0"/>
            </a:br>
            <a:r>
              <a:rPr lang="fr-FR" sz="2000" b="1" i="1" dirty="0"/>
              <a:t/>
            </a:r>
            <a:br>
              <a:rPr lang="fr-FR" sz="2000" b="1" i="1" dirty="0"/>
            </a:b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700" b="1" dirty="0" smtClean="0"/>
              <a:t>Le fruit</a:t>
            </a:r>
            <a:endParaRPr lang="fr-FR" sz="2700" b="1" dirty="0"/>
          </a:p>
        </p:txBody>
      </p:sp>
      <p:pic>
        <p:nvPicPr>
          <p:cNvPr id="5" name="Image 4" descr="2343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143" y="2775857"/>
            <a:ext cx="1487714" cy="3084286"/>
          </a:xfrm>
          <a:prstGeom prst="rect">
            <a:avLst/>
          </a:prstGeom>
        </p:spPr>
      </p:pic>
      <p:pic>
        <p:nvPicPr>
          <p:cNvPr id="4" name="Espace réservé du contenu 3" descr="Legousia speculum veneris-035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662055" cy="6858000"/>
          </a:xfrm>
        </p:spPr>
      </p:pic>
      <p:sp>
        <p:nvSpPr>
          <p:cNvPr id="6" name="Flèche vers la gauche 5"/>
          <p:cNvSpPr/>
          <p:nvPr/>
        </p:nvSpPr>
        <p:spPr>
          <a:xfrm>
            <a:off x="6368143" y="3918857"/>
            <a:ext cx="2594428" cy="1306286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Capsule longue de 10 à 15mm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473" y="1796142"/>
            <a:ext cx="1781669" cy="16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5570" y="274638"/>
            <a:ext cx="2848429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Une espèce voisine :</a:t>
            </a:r>
            <a:br>
              <a:rPr lang="fr-FR" sz="2400" dirty="0" smtClean="0"/>
            </a:br>
            <a:r>
              <a:rPr lang="fr-FR" sz="2400" dirty="0" smtClean="0"/>
              <a:t> </a:t>
            </a:r>
            <a:r>
              <a:rPr lang="fr-FR" sz="2400" b="1" i="1" dirty="0" err="1" smtClean="0"/>
              <a:t>Legou</a:t>
            </a:r>
            <a:r>
              <a:rPr lang="fr-FR" sz="2700" b="1" i="1" dirty="0" err="1" smtClean="0"/>
              <a:t>sia</a:t>
            </a:r>
            <a:r>
              <a:rPr lang="fr-FR" sz="2700" b="1" i="1" dirty="0" smtClean="0"/>
              <a:t> hybrida</a:t>
            </a:r>
            <a:endParaRPr lang="fr-FR" sz="2700" b="1" i="1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8" r="4195"/>
          <a:stretch/>
        </p:blipFill>
        <p:spPr>
          <a:xfrm>
            <a:off x="0" y="0"/>
            <a:ext cx="6204859" cy="6858000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143" y="1759857"/>
            <a:ext cx="4281714" cy="4281714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6295570" y="6295571"/>
            <a:ext cx="2848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(Crète 26/04/2014)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25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1235"/>
          <a:stretch/>
        </p:blipFill>
        <p:spPr>
          <a:xfrm>
            <a:off x="-3310959" y="0"/>
            <a:ext cx="957927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00776" y="274638"/>
            <a:ext cx="3543224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 </a:t>
            </a:r>
            <a:r>
              <a:rPr lang="fr-FR" sz="2400" b="1" dirty="0"/>
              <a:t>C</a:t>
            </a:r>
            <a:r>
              <a:rPr lang="fr-FR" sz="2400" b="1" dirty="0" smtClean="0"/>
              <a:t>onsolida </a:t>
            </a:r>
            <a:r>
              <a:rPr lang="fr-FR" sz="2400" b="1" dirty="0" err="1" smtClean="0"/>
              <a:t>regalis</a:t>
            </a:r>
            <a:r>
              <a:rPr lang="fr-FR" sz="2400" b="1" dirty="0" smtClean="0"/>
              <a:t/>
            </a:r>
            <a:br>
              <a:rPr lang="fr-FR" sz="2400" b="1" dirty="0" smtClean="0"/>
            </a:br>
            <a:r>
              <a:rPr lang="fr-FR" sz="2400" dirty="0" smtClean="0"/>
              <a:t>(</a:t>
            </a:r>
            <a:r>
              <a:rPr lang="fr-FR" sz="2400" dirty="0" err="1" smtClean="0"/>
              <a:t>Renunculaceae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6545093" y="6284126"/>
            <a:ext cx="2141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Photo : M. Portas</a:t>
            </a:r>
          </a:p>
          <a:p>
            <a:r>
              <a:rPr lang="fr-FR" sz="1000" dirty="0" smtClean="0"/>
              <a:t>(</a:t>
            </a:r>
            <a:r>
              <a:rPr lang="fr-FR" sz="1000" dirty="0" err="1" smtClean="0"/>
              <a:t>TélaBotanica</a:t>
            </a:r>
            <a:r>
              <a:rPr lang="fr-FR" sz="1000" dirty="0" smtClean="0"/>
              <a:t>)</a:t>
            </a:r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854" y="1524000"/>
            <a:ext cx="3810000" cy="3810000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167" y="1524000"/>
            <a:ext cx="3810000" cy="3810000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9430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lepina irregularis-DSC0851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371" r="-468"/>
          <a:stretch/>
        </p:blipFill>
        <p:spPr>
          <a:xfrm>
            <a:off x="-2803754" y="0"/>
            <a:ext cx="975588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65572" y="274638"/>
            <a:ext cx="3578428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Calepina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irregularis</a:t>
            </a:r>
            <a:r>
              <a:rPr lang="fr-FR" sz="2400" b="1" i="1" dirty="0" smtClean="0"/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Brassicaceae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5" name="Image 4" descr="Calepina irregularis-Feuillecaulinaire-Ardèche-DSC0297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875" y="1546611"/>
            <a:ext cx="2936125" cy="5311389"/>
          </a:xfrm>
          <a:prstGeom prst="rect">
            <a:avLst/>
          </a:prstGeom>
        </p:spPr>
      </p:pic>
      <p:pic>
        <p:nvPicPr>
          <p:cNvPr id="6" name="Image 5" descr="Calepina irregularis-DSC0850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007" y="1671380"/>
            <a:ext cx="5182557" cy="4405174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8" name="Image 7" descr="Calepina irregularis-DSC08508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84" y="2058703"/>
            <a:ext cx="7043709" cy="3507767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355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191140" y="0"/>
            <a:ext cx="16449941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Allium </a:t>
            </a:r>
            <a:r>
              <a:rPr lang="fr-FR" sz="2400" b="1" i="1" dirty="0" err="1" smtClean="0"/>
              <a:t>scorodoprasum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Alliaceae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5" r="-430"/>
          <a:stretch/>
        </p:blipFill>
        <p:spPr>
          <a:xfrm>
            <a:off x="3419079" y="927967"/>
            <a:ext cx="5871454" cy="5935184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257" y="2125834"/>
            <a:ext cx="3963335" cy="42778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44220" y="6403671"/>
            <a:ext cx="283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(appelé « Rocambole »)</a:t>
            </a:r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687784" y="102006"/>
            <a:ext cx="3041376" cy="1853103"/>
            <a:chOff x="687784" y="102006"/>
            <a:chExt cx="3041376" cy="1853103"/>
          </a:xfrm>
        </p:grpSpPr>
        <p:pic>
          <p:nvPicPr>
            <p:cNvPr id="4" name="Image 3" descr="étamine Allium-721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784" y="102006"/>
              <a:ext cx="884510" cy="1853103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189299" y="927967"/>
              <a:ext cx="2539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Wingdings"/>
                  <a:ea typeface="Wingdings"/>
                  <a:cs typeface="Wingdings"/>
                  <a:sym typeface="Wingdings"/>
                </a:rPr>
                <a:t></a:t>
              </a:r>
              <a:r>
                <a:rPr lang="fr-FR" dirty="0" smtClean="0">
                  <a:sym typeface="Wingdings"/>
                </a:rPr>
                <a:t>étamines à 3pointes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72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37769" y="-296862"/>
            <a:ext cx="5106230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Euphorbia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falcata</a:t>
            </a:r>
            <a:r>
              <a:rPr lang="fr-FR" sz="2400" b="1" i="1" dirty="0" smtClean="0"/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Euphorbiaceae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4" name="Espace réservé du contenu 3" descr="Euphorbia falcata42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12771" y="846138"/>
            <a:ext cx="10356770" cy="6011862"/>
          </a:xfrm>
        </p:spPr>
      </p:pic>
      <p:pic>
        <p:nvPicPr>
          <p:cNvPr id="6" name="Image 5" descr="Euphorbia falcata435_modifié-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892" y="260482"/>
            <a:ext cx="4379678" cy="3158343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3" name="Image 2" descr="Euphorbia falcata-12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769" y="2948428"/>
            <a:ext cx="4676978" cy="3009937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0" y="3060413"/>
            <a:ext cx="30236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(Schémas de </a:t>
            </a:r>
            <a:r>
              <a:rPr lang="fr-FR" sz="1000" dirty="0" err="1" smtClean="0"/>
              <a:t>FloreMed</a:t>
            </a:r>
            <a:r>
              <a:rPr lang="fr-FR" sz="1000" dirty="0" smtClean="0"/>
              <a:t>.)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8135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juga chamaepitis-DSC04369.psd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8982" y="0"/>
            <a:ext cx="5360632" cy="6858000"/>
          </a:xfrm>
          <a:ln w="76200" cmpd="sng">
            <a:solidFill>
              <a:schemeClr val="tx1"/>
            </a:solidFill>
          </a:ln>
        </p:spPr>
      </p:pic>
      <p:pic>
        <p:nvPicPr>
          <p:cNvPr id="5" name="Image 4" descr="Ajuga chamaepitis-DSC04367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800" y="1824569"/>
            <a:ext cx="4394200" cy="41529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077" y="1704785"/>
            <a:ext cx="4470486" cy="4470486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38982" y="82200"/>
            <a:ext cx="4964024" cy="745282"/>
          </a:xfrm>
        </p:spPr>
        <p:txBody>
          <a:bodyPr>
            <a:normAutofit/>
          </a:bodyPr>
          <a:lstStyle/>
          <a:p>
            <a:r>
              <a:rPr lang="fr-FR" sz="2400" i="1" dirty="0" err="1" smtClean="0">
                <a:solidFill>
                  <a:schemeClr val="bg1"/>
                </a:solidFill>
              </a:rPr>
              <a:t>Ajuga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</a:rPr>
              <a:t>chamaepitys</a:t>
            </a:r>
            <a:endParaRPr lang="fr-FR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2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30689" y="274638"/>
            <a:ext cx="2513309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Cnicus</a:t>
            </a:r>
            <a:r>
              <a:rPr lang="fr-FR" sz="2400" b="1" i="1" dirty="0" smtClean="0"/>
              <a:t> benedictus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Asteraceae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907" y="6415"/>
            <a:ext cx="6851585" cy="6851585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" r="-620"/>
          <a:stretch/>
        </p:blipFill>
        <p:spPr>
          <a:xfrm>
            <a:off x="4354482" y="1731850"/>
            <a:ext cx="4552413" cy="4532312"/>
          </a:xfr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8190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1142" y="274638"/>
            <a:ext cx="2902858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Ranunculus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arvensis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Renunculaceae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5" name="Image 4" descr="Ranunculus arvensis-img0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99142"/>
            <a:ext cx="4681411" cy="766815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34"/>
          <a:stretch/>
        </p:blipFill>
        <p:spPr>
          <a:xfrm>
            <a:off x="4998552" y="2690820"/>
            <a:ext cx="3330729" cy="3586514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99" r="-509"/>
          <a:stretch/>
        </p:blipFill>
        <p:spPr>
          <a:xfrm rot="5400000">
            <a:off x="4297020" y="1710486"/>
            <a:ext cx="4607733" cy="4525963"/>
          </a:xfr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865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259045"/>
            <a:ext cx="2420814" cy="1853386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Gladiolus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italicus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Iridaceae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Gladiolus italicus-Doul-IMGP279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4968" y="0"/>
            <a:ext cx="6592457" cy="5004613"/>
          </a:xfrm>
        </p:spPr>
      </p:pic>
      <p:sp>
        <p:nvSpPr>
          <p:cNvPr id="7" name="ZoneTexte 6"/>
          <p:cNvSpPr txBox="1"/>
          <p:nvPr/>
        </p:nvSpPr>
        <p:spPr>
          <a:xfrm>
            <a:off x="354835" y="5527483"/>
            <a:ext cx="315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le glaïeul des moissons</a:t>
            </a:r>
          </a:p>
        </p:txBody>
      </p:sp>
      <p:pic>
        <p:nvPicPr>
          <p:cNvPr id="3" name="Image 2" descr="Gladiolus italicus04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488" y="1988720"/>
            <a:ext cx="3186511" cy="376550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349676" y="6087700"/>
            <a:ext cx="218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corme</a:t>
            </a:r>
            <a:endParaRPr lang="fr-FR" dirty="0"/>
          </a:p>
        </p:txBody>
      </p:sp>
      <p:sp>
        <p:nvSpPr>
          <p:cNvPr id="9" name="Flèche droite à entaille 8"/>
          <p:cNvSpPr/>
          <p:nvPr/>
        </p:nvSpPr>
        <p:spPr>
          <a:xfrm>
            <a:off x="1755499" y="5004613"/>
            <a:ext cx="3193513" cy="749616"/>
          </a:xfrm>
          <a:prstGeom prst="notch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(Photos « herbier des plantes sauvages » Larousse)    -  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5" name="Image 4" descr="Gladiolus italicus-DSC0049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468" y="-149391"/>
            <a:ext cx="4036048" cy="6858000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10" name="Image 9" descr="Gladiolus italicus-capsule à 3 loges et 3 valves-DSC00498 copie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9148" y="340488"/>
            <a:ext cx="6036679" cy="5747212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908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messicoles-Boutenac-100_3896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8411" y="0"/>
            <a:ext cx="9470800" cy="7344077"/>
          </a:xfrm>
        </p:spPr>
      </p:pic>
      <p:sp>
        <p:nvSpPr>
          <p:cNvPr id="8" name="ZoneTexte 7"/>
          <p:cNvSpPr txBox="1"/>
          <p:nvPr/>
        </p:nvSpPr>
        <p:spPr>
          <a:xfrm>
            <a:off x="0" y="310143"/>
            <a:ext cx="280630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Du latin </a:t>
            </a:r>
            <a:r>
              <a:rPr lang="fr-FR" dirty="0" err="1" smtClean="0"/>
              <a:t>messio</a:t>
            </a:r>
            <a:r>
              <a:rPr lang="fr-FR" dirty="0" smtClean="0"/>
              <a:t> = moisson</a:t>
            </a:r>
          </a:p>
          <a:p>
            <a:r>
              <a:rPr lang="fr-FR" dirty="0"/>
              <a:t> </a:t>
            </a:r>
            <a:r>
              <a:rPr lang="fr-FR" dirty="0" smtClean="0"/>
              <a:t>              </a:t>
            </a:r>
            <a:r>
              <a:rPr lang="fr-FR" dirty="0" err="1" smtClean="0"/>
              <a:t>colere</a:t>
            </a:r>
            <a:r>
              <a:rPr lang="fr-FR" dirty="0" smtClean="0"/>
              <a:t> = habiter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3787" y="1615030"/>
            <a:ext cx="34961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Espèces qui risquent de disparaître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706671" y="768316"/>
            <a:ext cx="298012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Tri des graines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3778318" y="1137648"/>
            <a:ext cx="1536412" cy="6134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er 16"/>
          <p:cNvGrpSpPr/>
          <p:nvPr/>
        </p:nvGrpSpPr>
        <p:grpSpPr>
          <a:xfrm>
            <a:off x="3558831" y="1984362"/>
            <a:ext cx="5363134" cy="1170754"/>
            <a:chOff x="3558831" y="1984362"/>
            <a:chExt cx="5363134" cy="1170754"/>
          </a:xfrm>
        </p:grpSpPr>
        <p:sp>
          <p:nvSpPr>
            <p:cNvPr id="13" name="ZoneTexte 12"/>
            <p:cNvSpPr txBox="1"/>
            <p:nvPr/>
          </p:nvSpPr>
          <p:spPr>
            <a:xfrm>
              <a:off x="5314730" y="2508785"/>
              <a:ext cx="3607235" cy="6463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Traitement mécanique par des herbicides</a:t>
              </a:r>
              <a:endParaRPr lang="fr-FR" dirty="0"/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>
              <a:off x="3558831" y="1984362"/>
              <a:ext cx="1614800" cy="806662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ZoneTexte 17"/>
          <p:cNvSpPr txBox="1"/>
          <p:nvPr/>
        </p:nvSpPr>
        <p:spPr>
          <a:xfrm>
            <a:off x="3247709" y="442530"/>
            <a:ext cx="192592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Messicoles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Accolade fermante 19"/>
          <p:cNvSpPr/>
          <p:nvPr/>
        </p:nvSpPr>
        <p:spPr>
          <a:xfrm>
            <a:off x="2571138" y="310143"/>
            <a:ext cx="109743" cy="64633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3787" y="5158689"/>
            <a:ext cx="487332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Amoindrissement de la richesse botanique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3787" y="4186536"/>
            <a:ext cx="310174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Baisse du rendement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33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ucalis platycarpos-DSC036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569" y="1600200"/>
            <a:ext cx="8229600" cy="4525963"/>
          </a:xfrm>
          <a:ln w="76200" cmpd="sng">
            <a:solidFill>
              <a:srgbClr val="FFFF00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95369" y="274638"/>
            <a:ext cx="3679077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>
                <a:solidFill>
                  <a:srgbClr val="0000FF"/>
                </a:solidFill>
              </a:rPr>
              <a:t>Caucalis </a:t>
            </a:r>
            <a:r>
              <a:rPr lang="fr-FR" sz="2400" b="1" i="1" dirty="0" err="1" smtClean="0">
                <a:solidFill>
                  <a:srgbClr val="0000FF"/>
                </a:solidFill>
              </a:rPr>
              <a:t>platycarpos</a:t>
            </a:r>
            <a:r>
              <a:rPr lang="fr-FR" sz="2400" b="1" i="1" dirty="0" smtClean="0">
                <a:solidFill>
                  <a:srgbClr val="0000FF"/>
                </a:solidFill>
              </a:rPr>
              <a:t> </a:t>
            </a:r>
            <a:r>
              <a:rPr lang="fr-FR" sz="2400" b="1" dirty="0" smtClean="0">
                <a:solidFill>
                  <a:srgbClr val="0000FF"/>
                </a:solidFill>
              </a:rPr>
              <a:t>(</a:t>
            </a:r>
            <a:r>
              <a:rPr lang="fr-FR" sz="2400" b="1" dirty="0" err="1" smtClean="0">
                <a:solidFill>
                  <a:srgbClr val="0000FF"/>
                </a:solidFill>
              </a:rPr>
              <a:t>Apiaceae</a:t>
            </a:r>
            <a:r>
              <a:rPr lang="fr-FR" sz="2400" b="1" dirty="0" smtClean="0">
                <a:solidFill>
                  <a:srgbClr val="0000FF"/>
                </a:solidFill>
              </a:rPr>
              <a:t>)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3" name="Image 2" descr="Caucalis platycarpos046_modifié-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533" y="1600200"/>
            <a:ext cx="3749944" cy="4286858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4154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8562" y="274638"/>
            <a:ext cx="3585438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Galium </a:t>
            </a:r>
            <a:r>
              <a:rPr lang="fr-FR" sz="2400" b="1" i="1" dirty="0" err="1" smtClean="0"/>
              <a:t>tricornutum</a:t>
            </a:r>
            <a:r>
              <a:rPr lang="fr-FR" sz="2400" b="1" i="1" dirty="0" smtClean="0"/>
              <a:t> </a:t>
            </a:r>
            <a:r>
              <a:rPr lang="fr-FR" sz="2400" b="1" dirty="0" err="1" smtClean="0"/>
              <a:t>Rubiaceae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0"/>
          <a:stretch/>
        </p:blipFill>
        <p:spPr>
          <a:xfrm>
            <a:off x="0" y="0"/>
            <a:ext cx="4865804" cy="697759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804" y="1417637"/>
            <a:ext cx="4042369" cy="4042369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804" y="1417637"/>
            <a:ext cx="4042369" cy="4042369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5096723" y="5773422"/>
            <a:ext cx="354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(photos :</a:t>
            </a:r>
            <a:r>
              <a:rPr lang="fr-FR" sz="1000" dirty="0" err="1" smtClean="0"/>
              <a:t>TélaBotanica</a:t>
            </a:r>
            <a:r>
              <a:rPr lang="fr-FR" sz="1000" dirty="0" smtClean="0"/>
              <a:t>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83802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0919" y="274638"/>
            <a:ext cx="2715880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Gagea </a:t>
            </a:r>
            <a:r>
              <a:rPr lang="fr-FR" sz="2400" b="1" i="1" dirty="0" err="1" smtClean="0"/>
              <a:t>villosa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Liliaceae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1896" y="0"/>
            <a:ext cx="6858000" cy="6858000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7541" y="1897118"/>
            <a:ext cx="3682857" cy="4525963"/>
          </a:xfrm>
        </p:spPr>
      </p:pic>
    </p:spTree>
    <p:extLst>
      <p:ext uri="{BB962C8B-B14F-4D97-AF65-F5344CB8AC3E}">
        <p14:creationId xmlns:p14="http://schemas.microsoft.com/office/powerpoint/2010/main" val="352605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16118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Groupe 3 : les </a:t>
            </a:r>
            <a:r>
              <a:rPr lang="fr-FR" sz="2400" b="1" dirty="0" err="1" smtClean="0">
                <a:solidFill>
                  <a:srgbClr val="FF0000"/>
                </a:solidFill>
              </a:rPr>
              <a:t>messicoles</a:t>
            </a:r>
            <a:r>
              <a:rPr lang="fr-FR" sz="2400" b="1" dirty="0" smtClean="0">
                <a:solidFill>
                  <a:srgbClr val="FF0000"/>
                </a:solidFill>
              </a:rPr>
              <a:t> en situation précaire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Pourquoi?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8218" y="4299991"/>
            <a:ext cx="4711684" cy="2591245"/>
          </a:xfrm>
        </p:spPr>
      </p:pic>
      <p:sp>
        <p:nvSpPr>
          <p:cNvPr id="4" name="ZoneTexte 3"/>
          <p:cNvSpPr txBox="1"/>
          <p:nvPr/>
        </p:nvSpPr>
        <p:spPr>
          <a:xfrm>
            <a:off x="457200" y="1187675"/>
            <a:ext cx="769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1 – Il y a abandon de l’agriculture ancestrale : </a:t>
            </a:r>
          </a:p>
          <a:p>
            <a:r>
              <a:rPr lang="fr-FR" dirty="0"/>
              <a:t> </a:t>
            </a:r>
            <a:r>
              <a:rPr lang="fr-FR" dirty="0" smtClean="0"/>
              <a:t>      où le seul entretien était un travail superficiel du sol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2177405"/>
            <a:ext cx="689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2 – Existence d’une grande  déprise agricole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56609" y="2936197"/>
            <a:ext cx="275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lotissements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89597" y="3305529"/>
            <a:ext cx="156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maquis</a:t>
            </a:r>
            <a:endParaRPr lang="fr-FR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2589597" y="2936197"/>
            <a:ext cx="6554402" cy="1359062"/>
            <a:chOff x="2589597" y="2936197"/>
            <a:chExt cx="6554402" cy="1359062"/>
          </a:xfrm>
        </p:grpSpPr>
        <p:sp>
          <p:nvSpPr>
            <p:cNvPr id="8" name="ZoneTexte 7"/>
            <p:cNvSpPr txBox="1"/>
            <p:nvPr/>
          </p:nvSpPr>
          <p:spPr>
            <a:xfrm>
              <a:off x="2589597" y="3925927"/>
              <a:ext cx="1566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Les friches</a:t>
              </a:r>
              <a:endParaRPr lang="fr-FR" dirty="0"/>
            </a:p>
          </p:txBody>
        </p:sp>
        <p:sp>
          <p:nvSpPr>
            <p:cNvPr id="10" name="Accolade fermante 9"/>
            <p:cNvSpPr/>
            <p:nvPr/>
          </p:nvSpPr>
          <p:spPr>
            <a:xfrm>
              <a:off x="4502930" y="2936197"/>
              <a:ext cx="494828" cy="98973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997758" y="3028530"/>
              <a:ext cx="4146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Remplacent progressivement les champs cultivés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68546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09080" y="274638"/>
            <a:ext cx="3177720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Roemeria</a:t>
            </a:r>
            <a:r>
              <a:rPr lang="fr-FR" sz="2400" b="1" i="1" dirty="0" smtClean="0"/>
              <a:t> hybrida </a:t>
            </a:r>
            <a:r>
              <a:rPr lang="fr-FR" sz="2400" b="1" dirty="0" smtClean="0"/>
              <a:t>(</a:t>
            </a:r>
            <a:r>
              <a:rPr lang="fr-FR" sz="2400" b="1" dirty="0" err="1"/>
              <a:t>P</a:t>
            </a:r>
            <a:r>
              <a:rPr lang="fr-FR" sz="2400" b="1" dirty="0" err="1" smtClean="0"/>
              <a:t>apaveraceae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167" y="1285675"/>
            <a:ext cx="2413000" cy="2260600"/>
          </a:xfrm>
          <a:prstGeom prst="rect">
            <a:avLst/>
          </a:prstGeom>
        </p:spPr>
      </p:pic>
      <p:pic>
        <p:nvPicPr>
          <p:cNvPr id="9" name="Espace réservé du contenu 8" descr="Légende-répartitions-1.pn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36167" y="3288928"/>
            <a:ext cx="2583846" cy="1421016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9486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860" y="1437322"/>
            <a:ext cx="4334705" cy="3708399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grpSp>
        <p:nvGrpSpPr>
          <p:cNvPr id="15" name="Grouper 14"/>
          <p:cNvGrpSpPr/>
          <p:nvPr/>
        </p:nvGrpSpPr>
        <p:grpSpPr>
          <a:xfrm>
            <a:off x="5337259" y="5145721"/>
            <a:ext cx="1245151" cy="1553476"/>
            <a:chOff x="5337259" y="5145721"/>
            <a:chExt cx="1245151" cy="1553476"/>
          </a:xfrm>
        </p:grpSpPr>
        <p:pic>
          <p:nvPicPr>
            <p:cNvPr id="13" name="Image 12" descr="Roemeria hybrida438_modifié-1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7259" y="5145721"/>
              <a:ext cx="1245151" cy="995407"/>
            </a:xfrm>
            <a:prstGeom prst="rect">
              <a:avLst/>
            </a:prstGeom>
            <a:ln w="76200" cmpd="sng">
              <a:solidFill>
                <a:srgbClr val="FFFF00"/>
              </a:solidFill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5337259" y="6329865"/>
              <a:ext cx="1245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La graine</a:t>
              </a:r>
              <a:endParaRPr lang="fr-FR" dirty="0"/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6582410" y="1844888"/>
            <a:ext cx="2561590" cy="4387596"/>
            <a:chOff x="6582410" y="1844888"/>
            <a:chExt cx="2561590" cy="4387596"/>
          </a:xfrm>
        </p:grpSpPr>
        <p:grpSp>
          <p:nvGrpSpPr>
            <p:cNvPr id="12" name="Grouper 11"/>
            <p:cNvGrpSpPr/>
            <p:nvPr/>
          </p:nvGrpSpPr>
          <p:grpSpPr>
            <a:xfrm>
              <a:off x="6582410" y="1844888"/>
              <a:ext cx="2240899" cy="3626363"/>
              <a:chOff x="6903101" y="2507296"/>
              <a:chExt cx="2240899" cy="3626363"/>
            </a:xfrm>
          </p:grpSpPr>
          <p:pic>
            <p:nvPicPr>
              <p:cNvPr id="10" name="Image 9" descr="Roemeria hybrida-1.jp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03101" y="2507296"/>
                <a:ext cx="1783699" cy="3626363"/>
              </a:xfrm>
              <a:prstGeom prst="rect">
                <a:avLst/>
              </a:prstGeom>
              <a:ln w="76200" cmpd="sng">
                <a:solidFill>
                  <a:srgbClr val="FFFF00"/>
                </a:solidFill>
              </a:ln>
            </p:spPr>
          </p:pic>
          <p:sp>
            <p:nvSpPr>
              <p:cNvPr id="11" name="ZoneTexte 10"/>
              <p:cNvSpPr txBox="1"/>
              <p:nvPr/>
            </p:nvSpPr>
            <p:spPr>
              <a:xfrm>
                <a:off x="7360301" y="5571067"/>
                <a:ext cx="17836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La capsule</a:t>
                </a:r>
                <a:endParaRPr lang="fr-FR" dirty="0"/>
              </a:p>
            </p:txBody>
          </p:sp>
        </p:grpSp>
        <p:sp>
          <p:nvSpPr>
            <p:cNvPr id="4" name="ZoneTexte 3"/>
            <p:cNvSpPr txBox="1"/>
            <p:nvPr/>
          </p:nvSpPr>
          <p:spPr>
            <a:xfrm>
              <a:off x="6813275" y="5986263"/>
              <a:ext cx="23307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(Schémas Ph. </a:t>
              </a:r>
              <a:r>
                <a:rPr lang="fr-FR" sz="1000" dirty="0" err="1" smtClean="0"/>
                <a:t>Jauzein</a:t>
              </a:r>
              <a:r>
                <a:rPr lang="fr-FR" sz="1000" dirty="0" smtClean="0"/>
                <a:t>)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649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97600" y="274638"/>
            <a:ext cx="2946400" cy="1143000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Glaucium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corniculatum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Papaveraceae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5" r="-228"/>
          <a:stretch/>
        </p:blipFill>
        <p:spPr>
          <a:xfrm>
            <a:off x="-135468" y="0"/>
            <a:ext cx="5960535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901" y="2516823"/>
            <a:ext cx="3348566" cy="4018279"/>
          </a:xfrm>
          <a:prstGeom prst="rect">
            <a:avLst/>
          </a:prstGeom>
        </p:spPr>
      </p:pic>
      <p:pic>
        <p:nvPicPr>
          <p:cNvPr id="6" name="Image 5" descr="Capture d’écran 2016-01-31 à 15.16.26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4079730"/>
            <a:ext cx="3150123" cy="277827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422901" y="6389378"/>
            <a:ext cx="3348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(Schémas « Flore de Coste »)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263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6933" y="274638"/>
            <a:ext cx="2963333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Ceratocephala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falcata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Renunculaceae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7" r="-760"/>
          <a:stretch/>
        </p:blipFill>
        <p:spPr>
          <a:xfrm>
            <a:off x="778933" y="4524904"/>
            <a:ext cx="2532136" cy="2333096"/>
          </a:xfrm>
        </p:spPr>
      </p:pic>
      <p:pic>
        <p:nvPicPr>
          <p:cNvPr id="6" name="Image 5" descr="Ceratocephalus falcatus (L_) PERS_      _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03999" cy="48748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810933"/>
            <a:ext cx="3810000" cy="3810000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6741862" y="1417638"/>
            <a:ext cx="218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(Turquie)</a:t>
            </a:r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5444066" y="2176823"/>
            <a:ext cx="3318934" cy="4354575"/>
            <a:chOff x="5444066" y="2176823"/>
            <a:chExt cx="3318934" cy="4354575"/>
          </a:xfrm>
        </p:grpSpPr>
        <p:pic>
          <p:nvPicPr>
            <p:cNvPr id="3" name="Image 2" descr="Ceratocephala falcata440_modifié-1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4066" y="2810933"/>
              <a:ext cx="1845733" cy="3720465"/>
            </a:xfrm>
            <a:prstGeom prst="rect">
              <a:avLst/>
            </a:prstGeom>
            <a:ln w="76200" cmpd="sng">
              <a:solidFill>
                <a:srgbClr val="FFFF00"/>
              </a:solidFill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6741862" y="2176823"/>
              <a:ext cx="20211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Schéma Ph. </a:t>
              </a:r>
              <a:r>
                <a:rPr lang="fr-FR" sz="1200" dirty="0" err="1" smtClean="0"/>
                <a:t>jauzein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194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1200" y="274638"/>
            <a:ext cx="2895600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Silene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muscipula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Caryophyllaceae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1"/>
          <a:stretch/>
        </p:blipFill>
        <p:spPr>
          <a:xfrm>
            <a:off x="0" y="0"/>
            <a:ext cx="4639252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855" y="1617467"/>
            <a:ext cx="4504748" cy="52405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967" y="3890433"/>
            <a:ext cx="2413000" cy="2260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66533" y="1998133"/>
            <a:ext cx="58010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Fleurs courtement pédonculées, en grappe dichotome régulière</a:t>
            </a:r>
            <a:endParaRPr lang="fr-FR" dirty="0"/>
          </a:p>
        </p:txBody>
      </p:sp>
      <p:pic>
        <p:nvPicPr>
          <p:cNvPr id="8" name="Image 7" descr="Silene muscipula-428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" y="3517899"/>
            <a:ext cx="1452033" cy="2967567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5483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97600" y="274638"/>
            <a:ext cx="2489200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Silene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cretica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Caryophyllaceae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417638"/>
            <a:ext cx="4267200" cy="3200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1917" y="0"/>
            <a:ext cx="7229517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" y="1100667"/>
            <a:ext cx="504613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Fleurs longuement pédonculées en panicule lâche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269067" y="6163733"/>
            <a:ext cx="149013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(Photos internet)</a:t>
            </a:r>
            <a:endParaRPr lang="fr-FR" sz="1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173" r="-35173"/>
          <a:stretch>
            <a:fillRect/>
          </a:stretch>
        </p:blipFill>
        <p:spPr>
          <a:xfrm>
            <a:off x="3877733" y="5060653"/>
            <a:ext cx="3268133" cy="179734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466" y="2078039"/>
            <a:ext cx="5096933" cy="4504266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4823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Comparaison des 2 </a:t>
            </a:r>
            <a:r>
              <a:rPr lang="fr-FR" sz="2400" b="1" dirty="0" err="1" smtClean="0"/>
              <a:t>Silenes</a:t>
            </a:r>
            <a:r>
              <a:rPr lang="fr-FR" sz="2400" b="1" dirty="0" smtClean="0"/>
              <a:t> précédents :</a:t>
            </a:r>
            <a:endParaRPr lang="fr-FR" sz="2400" b="1" dirty="0"/>
          </a:p>
        </p:txBody>
      </p:sp>
      <p:pic>
        <p:nvPicPr>
          <p:cNvPr id="4" name="Espace réservé du contenu 3" descr="Silene muscipula+ cretica-441_modifié-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17199" y="1417638"/>
            <a:ext cx="9461199" cy="5203295"/>
          </a:xfrm>
        </p:spPr>
      </p:pic>
      <p:sp>
        <p:nvSpPr>
          <p:cNvPr id="5" name="ZoneTexte 4"/>
          <p:cNvSpPr txBox="1"/>
          <p:nvPr/>
        </p:nvSpPr>
        <p:spPr>
          <a:xfrm>
            <a:off x="2421467" y="6333067"/>
            <a:ext cx="4741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 Schémas de </a:t>
            </a:r>
            <a:r>
              <a:rPr lang="fr-FR" sz="1000" dirty="0" err="1" smtClean="0"/>
              <a:t>Ph.Jauzein</a:t>
            </a:r>
            <a:r>
              <a:rPr lang="fr-FR" sz="1000" dirty="0" smtClean="0"/>
              <a:t>)</a:t>
            </a:r>
            <a:endParaRPr lang="fr-FR" sz="1000" dirty="0"/>
          </a:p>
        </p:txBody>
      </p:sp>
      <p:sp>
        <p:nvSpPr>
          <p:cNvPr id="3" name="ZoneTexte 2"/>
          <p:cNvSpPr txBox="1"/>
          <p:nvPr/>
        </p:nvSpPr>
        <p:spPr>
          <a:xfrm>
            <a:off x="1124857" y="81002"/>
            <a:ext cx="283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Pour ne pas les confondre…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62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Messicoles-DSC05684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6016" y="0"/>
            <a:ext cx="12469964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457200" y="881661"/>
            <a:ext cx="550176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Beaucoup d’entre elles sont d’origine moyen-orientale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1844763"/>
            <a:ext cx="790529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Elles sont le plus souvent annuelles à germination préférentiellement hivernale 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57201" y="3245328"/>
            <a:ext cx="354800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Elles résistent au labour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52576" y="4102590"/>
            <a:ext cx="478671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Elles profitent des soins culturaux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52576" y="5774331"/>
            <a:ext cx="858025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Les conservatoires et certains agriculteurs s’emploient à maintenir ces populations….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36296" y="2653659"/>
            <a:ext cx="597392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Leur cycle biologique est similaire à celui des céréales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279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36267" y="274638"/>
            <a:ext cx="2760132" cy="1143000"/>
          </a:xfrm>
        </p:spPr>
        <p:txBody>
          <a:bodyPr>
            <a:normAutofit/>
          </a:bodyPr>
          <a:lstStyle/>
          <a:p>
            <a:r>
              <a:rPr lang="fr-FR" sz="2400" b="1" dirty="0" err="1" smtClean="0"/>
              <a:t>Bifora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testiculata</a:t>
            </a:r>
            <a:r>
              <a:rPr lang="fr-FR" sz="2400" b="1" dirty="0" smtClean="0"/>
              <a:t/>
            </a:r>
            <a:br>
              <a:rPr lang="fr-FR" sz="2400" b="1" dirty="0" smtClean="0"/>
            </a:br>
            <a:r>
              <a:rPr lang="fr-FR" sz="2400" b="1" dirty="0" smtClean="0"/>
              <a:t> (</a:t>
            </a:r>
            <a:r>
              <a:rPr lang="fr-FR" sz="2400" b="1" dirty="0" err="1" smtClean="0"/>
              <a:t>Apiaceae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733" y="4881182"/>
            <a:ext cx="2116667" cy="209535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533" y="0"/>
            <a:ext cx="6858000" cy="6858000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322522" y="1557866"/>
            <a:ext cx="8590496" cy="3466571"/>
            <a:chOff x="322522" y="1557866"/>
            <a:chExt cx="8590496" cy="346657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6447" y="1557866"/>
              <a:ext cx="3466571" cy="3466571"/>
            </a:xfrm>
            <a:prstGeom prst="rect">
              <a:avLst/>
            </a:prstGeom>
            <a:ln w="76200" cmpd="sng">
              <a:solidFill>
                <a:srgbClr val="FF0000"/>
              </a:solidFill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322522" y="3003209"/>
              <a:ext cx="31445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Fruit </a:t>
              </a:r>
              <a:r>
                <a:rPr lang="fr-FR" dirty="0" err="1" smtClean="0">
                  <a:solidFill>
                    <a:srgbClr val="FF0000"/>
                  </a:solidFill>
                </a:rPr>
                <a:t>didyme</a:t>
              </a:r>
              <a:r>
                <a:rPr lang="fr-FR" dirty="0" err="1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fr-FR" dirty="0" err="1" smtClean="0">
                  <a:solidFill>
                    <a:srgbClr val="FF0000"/>
                  </a:solidFill>
                  <a:sym typeface="Wingdings"/>
                </a:rPr>
                <a:t>du</a:t>
              </a:r>
              <a:r>
                <a:rPr lang="fr-FR" dirty="0" smtClean="0">
                  <a:solidFill>
                    <a:srgbClr val="FF0000"/>
                  </a:solidFill>
                  <a:sym typeface="Wingdings"/>
                </a:rPr>
                <a:t> grec </a:t>
              </a:r>
              <a:r>
                <a:rPr lang="fr-FR" dirty="0" err="1" smtClean="0">
                  <a:solidFill>
                    <a:srgbClr val="FF0000"/>
                  </a:solidFill>
                  <a:sym typeface="Wingdings"/>
                </a:rPr>
                <a:t>didumos</a:t>
              </a:r>
              <a:r>
                <a:rPr lang="fr-FR" dirty="0" smtClean="0">
                  <a:solidFill>
                    <a:srgbClr val="FF0000"/>
                  </a:solidFill>
                  <a:sym typeface="Wingdings"/>
                </a:rPr>
                <a:t> = jumeau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V="1">
              <a:off x="3467110" y="3265234"/>
              <a:ext cx="1979337" cy="403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810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yagrum perfoliatum12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4"/>
          <a:stretch/>
        </p:blipFill>
        <p:spPr>
          <a:xfrm>
            <a:off x="0" y="0"/>
            <a:ext cx="4586333" cy="6858000"/>
          </a:xfrm>
        </p:spPr>
      </p:pic>
      <p:pic>
        <p:nvPicPr>
          <p:cNvPr id="5" name="Image 4" descr="Myagrum perfoliatum11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332" y="0"/>
            <a:ext cx="4557667" cy="68706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64198" y="0"/>
            <a:ext cx="3120392" cy="1005546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Myagrum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perfoliatum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Brassicaceae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6" name="Image 5" descr="Myagrum perfoliatum11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364" y="118138"/>
            <a:ext cx="2974271" cy="6739862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grpSp>
        <p:nvGrpSpPr>
          <p:cNvPr id="8" name="Grouper 7"/>
          <p:cNvGrpSpPr/>
          <p:nvPr/>
        </p:nvGrpSpPr>
        <p:grpSpPr>
          <a:xfrm>
            <a:off x="6041799" y="1159496"/>
            <a:ext cx="2915955" cy="3609170"/>
            <a:chOff x="6041799" y="1159496"/>
            <a:chExt cx="2915955" cy="3609170"/>
          </a:xfrm>
        </p:grpSpPr>
        <p:pic>
          <p:nvPicPr>
            <p:cNvPr id="3" name="Image 2" descr="Myagrum perfoliatum049_modifié-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1799" y="1159496"/>
              <a:ext cx="2915955" cy="3609170"/>
            </a:xfrm>
            <a:prstGeom prst="rect">
              <a:avLst/>
            </a:prstGeom>
            <a:ln w="76200" cmpd="sng">
              <a:solidFill>
                <a:srgbClr val="FF0000"/>
              </a:solidFill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6349650" y="4414113"/>
              <a:ext cx="21971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(Schémas Ph. </a:t>
              </a:r>
              <a:r>
                <a:rPr lang="fr-FR" sz="1200" dirty="0" err="1" smtClean="0"/>
                <a:t>Jauzein</a:t>
              </a:r>
              <a:r>
                <a:rPr lang="fr-FR" sz="1200" dirty="0" smtClean="0"/>
                <a:t>)</a:t>
              </a:r>
              <a:endParaRPr lang="fr-FR" sz="1200" dirty="0"/>
            </a:p>
          </p:txBody>
        </p:sp>
      </p:grpSp>
      <p:pic>
        <p:nvPicPr>
          <p:cNvPr id="9" name="Image 8" descr="Capture d’écran 2016-03-27 à 11.09.38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4475"/>
            <a:ext cx="2515018" cy="2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9332" y="-500338"/>
            <a:ext cx="2794668" cy="1917976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Orlaya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platycarpos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Apiaceae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Orlaya daucoides -3-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235956" y="0"/>
            <a:ext cx="8887748" cy="4887919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203" y="1350769"/>
            <a:ext cx="4468583" cy="4780224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5502754" y="6150236"/>
            <a:ext cx="3444032" cy="36933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Fruit aplati dorsalement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07846" y="5369013"/>
            <a:ext cx="400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Synonyme :</a:t>
            </a:r>
            <a:r>
              <a:rPr lang="fr-FR" i="1" dirty="0" smtClean="0"/>
              <a:t> </a:t>
            </a:r>
            <a:r>
              <a:rPr lang="fr-FR" i="1" dirty="0" err="1" smtClean="0"/>
              <a:t>Orlaya</a:t>
            </a:r>
            <a:r>
              <a:rPr lang="fr-FR" i="1" dirty="0" smtClean="0"/>
              <a:t> </a:t>
            </a:r>
            <a:r>
              <a:rPr lang="fr-FR" i="1" dirty="0" err="1" smtClean="0"/>
              <a:t>daucoides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79809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10349" y="274638"/>
            <a:ext cx="3107085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Une espèce voisine </a:t>
            </a:r>
            <a:r>
              <a:rPr lang="fr-FR" sz="2400" b="1" i="1" dirty="0" smtClean="0"/>
              <a:t>: </a:t>
            </a:r>
            <a:r>
              <a:rPr lang="fr-FR" sz="2400" b="1" i="1" dirty="0" err="1" smtClean="0"/>
              <a:t>Orlaya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grandiflora</a:t>
            </a:r>
            <a:endParaRPr lang="fr-FR" sz="2400" b="1" i="1" dirty="0"/>
          </a:p>
        </p:txBody>
      </p:sp>
      <p:pic>
        <p:nvPicPr>
          <p:cNvPr id="4" name="Espace réservé du contenu 3" descr="Orlaya grandiflora24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1"/>
          <a:stretch/>
        </p:blipFill>
        <p:spPr>
          <a:xfrm>
            <a:off x="0" y="0"/>
            <a:ext cx="4598456" cy="6858000"/>
          </a:xfrm>
        </p:spPr>
      </p:pic>
      <p:pic>
        <p:nvPicPr>
          <p:cNvPr id="5" name="Image 4" descr="Orlaya grandiflora24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103" y="1417638"/>
            <a:ext cx="4107772" cy="3817265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434" y="1424903"/>
            <a:ext cx="3810000" cy="3810000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pic>
        <p:nvPicPr>
          <p:cNvPr id="7" name="Image 6" descr="Orlaya grandiflora047_modifié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15" y="820869"/>
            <a:ext cx="7532376" cy="4933706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4786103" y="5717022"/>
            <a:ext cx="2794615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Fruit aplati dorsalement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703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Pour ne pas les confondre…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1593532"/>
            <a:ext cx="733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– le </a:t>
            </a:r>
            <a:r>
              <a:rPr lang="fr-FR" dirty="0" smtClean="0">
                <a:solidFill>
                  <a:srgbClr val="FF0000"/>
                </a:solidFill>
              </a:rPr>
              <a:t>genre </a:t>
            </a:r>
            <a:r>
              <a:rPr lang="fr-FR" b="1" i="1" dirty="0" err="1" smtClean="0">
                <a:solidFill>
                  <a:srgbClr val="FF0000"/>
                </a:solidFill>
              </a:rPr>
              <a:t>Orlaya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smtClean="0"/>
              <a:t>: fruit aplati dorsalement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385309" y="2194872"/>
            <a:ext cx="538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O. </a:t>
            </a:r>
            <a:r>
              <a:rPr lang="fr-FR" i="1" dirty="0" err="1"/>
              <a:t>p</a:t>
            </a:r>
            <a:r>
              <a:rPr lang="fr-FR" i="1" dirty="0" err="1" smtClean="0"/>
              <a:t>latycarpos</a:t>
            </a:r>
            <a:r>
              <a:rPr lang="fr-FR" i="1" dirty="0" smtClean="0"/>
              <a:t> </a:t>
            </a:r>
            <a:r>
              <a:rPr lang="fr-FR" dirty="0" smtClean="0"/>
              <a:t> synonyme </a:t>
            </a:r>
            <a:r>
              <a:rPr lang="fr-FR" i="1" dirty="0" smtClean="0"/>
              <a:t>O. </a:t>
            </a:r>
            <a:r>
              <a:rPr lang="fr-FR" i="1" dirty="0" err="1" smtClean="0"/>
              <a:t>daucoides</a:t>
            </a:r>
            <a:r>
              <a:rPr lang="fr-FR" i="1" dirty="0" smtClean="0"/>
              <a:t> </a:t>
            </a:r>
            <a:endParaRPr lang="fr-FR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1115943" y="3106189"/>
            <a:ext cx="529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O. </a:t>
            </a:r>
            <a:r>
              <a:rPr lang="fr-FR" i="1" dirty="0" err="1" smtClean="0"/>
              <a:t>grandiflora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2866820" y="2736857"/>
            <a:ext cx="602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Fruit </a:t>
            </a:r>
            <a:r>
              <a:rPr lang="fr-FR" dirty="0" err="1" smtClean="0"/>
              <a:t>ellyptique</a:t>
            </a:r>
            <a:r>
              <a:rPr lang="fr-FR" dirty="0" smtClean="0"/>
              <a:t> à aiguillons = ou &gt; que le corps du fruit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616694" y="3621530"/>
            <a:ext cx="517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Fruit ovale à aiguillons  &lt; que le corps du fruit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57200" y="4029349"/>
            <a:ext cx="662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– le </a:t>
            </a:r>
            <a:r>
              <a:rPr lang="fr-FR" dirty="0" smtClean="0">
                <a:solidFill>
                  <a:srgbClr val="FF0000"/>
                </a:solidFill>
              </a:rPr>
              <a:t>genre</a:t>
            </a:r>
            <a:r>
              <a:rPr lang="fr-FR" b="1" i="1" dirty="0" smtClean="0">
                <a:solidFill>
                  <a:srgbClr val="FF0000"/>
                </a:solidFill>
              </a:rPr>
              <a:t> Caucalis </a:t>
            </a:r>
            <a:r>
              <a:rPr lang="fr-FR" dirty="0" smtClean="0"/>
              <a:t>: fruit peu ou non aplati dorsalement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115943" y="4637750"/>
            <a:ext cx="538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C. </a:t>
            </a:r>
            <a:r>
              <a:rPr lang="fr-FR" i="1" dirty="0" err="1"/>
              <a:t>p</a:t>
            </a:r>
            <a:r>
              <a:rPr lang="fr-FR" i="1" dirty="0" err="1" smtClean="0"/>
              <a:t>latycarpos</a:t>
            </a:r>
            <a:r>
              <a:rPr lang="fr-FR" i="1" dirty="0" smtClean="0"/>
              <a:t> </a:t>
            </a:r>
            <a:r>
              <a:rPr lang="fr-FR" dirty="0" smtClean="0"/>
              <a:t>: aiguillons robustes et crochus</a:t>
            </a:r>
            <a:endParaRPr lang="fr-FR" dirty="0"/>
          </a:p>
        </p:txBody>
      </p:sp>
      <p:pic>
        <p:nvPicPr>
          <p:cNvPr id="12" name="Image 11" descr="Orlaya grandiflora047_modifié-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404" y="5007082"/>
            <a:ext cx="1111734" cy="149733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482512" y="6189264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O. </a:t>
            </a:r>
            <a:r>
              <a:rPr lang="fr-FR" i="1" dirty="0" err="1" smtClean="0"/>
              <a:t>grandiflora</a:t>
            </a:r>
            <a:endParaRPr lang="fr-FR" i="1" dirty="0"/>
          </a:p>
        </p:txBody>
      </p:sp>
      <p:pic>
        <p:nvPicPr>
          <p:cNvPr id="14" name="Image 13" descr="Caucalis platycarpos-1478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4565" y="4816220"/>
            <a:ext cx="737797" cy="121526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772621" y="6189264"/>
            <a:ext cx="211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C. </a:t>
            </a:r>
            <a:r>
              <a:rPr lang="fr-FR" i="1" dirty="0" err="1" smtClean="0"/>
              <a:t>platycarpos</a:t>
            </a:r>
            <a:endParaRPr lang="fr-FR" i="1" dirty="0"/>
          </a:p>
        </p:txBody>
      </p:sp>
      <p:pic>
        <p:nvPicPr>
          <p:cNvPr id="16" name="Image 15" descr="1475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64" y="4941439"/>
            <a:ext cx="1212145" cy="148615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0" y="6485338"/>
            <a:ext cx="244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O. </a:t>
            </a:r>
            <a:r>
              <a:rPr lang="fr-FR" i="1" dirty="0" err="1" smtClean="0"/>
              <a:t>platycarpos</a:t>
            </a: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5079720" y="6558596"/>
            <a:ext cx="2439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(Schémas Ph. </a:t>
            </a:r>
            <a:r>
              <a:rPr lang="fr-FR" sz="1200" dirty="0" err="1" smtClean="0"/>
              <a:t>Jauzein</a:t>
            </a:r>
            <a:r>
              <a:rPr lang="fr-FR" sz="1200" dirty="0" smtClean="0"/>
              <a:t>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6222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79716" y="274638"/>
            <a:ext cx="3107083" cy="398894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Tulipa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sylvestris</a:t>
            </a:r>
            <a:endParaRPr lang="fr-FR" sz="2400" b="1" i="1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>
          <a:xfrm>
            <a:off x="2746808" y="673532"/>
            <a:ext cx="8229600" cy="452596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92400" cy="4192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3048000"/>
            <a:ext cx="3810000" cy="3810000"/>
          </a:xfrm>
          <a:prstGeom prst="rect">
            <a:avLst/>
          </a:prstGeom>
        </p:spPr>
      </p:pic>
      <p:sp>
        <p:nvSpPr>
          <p:cNvPr id="9" name="Rectangle avec flèche vers le haut 8"/>
          <p:cNvSpPr/>
          <p:nvPr/>
        </p:nvSpPr>
        <p:spPr>
          <a:xfrm>
            <a:off x="6291611" y="5503719"/>
            <a:ext cx="2679226" cy="107765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90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>
                <a:solidFill>
                  <a:schemeClr val="tx1"/>
                </a:solidFill>
              </a:rPr>
              <a:t>s</a:t>
            </a:r>
            <a:r>
              <a:rPr lang="fr-FR" sz="2000" b="1" dirty="0" err="1" smtClean="0">
                <a:solidFill>
                  <a:schemeClr val="tx1"/>
                </a:solidFill>
              </a:rPr>
              <a:t>ubsp</a:t>
            </a:r>
            <a:r>
              <a:rPr lang="fr-FR" sz="2000" b="1" dirty="0" smtClean="0">
                <a:solidFill>
                  <a:schemeClr val="tx1"/>
                </a:solidFill>
              </a:rPr>
              <a:t>. </a:t>
            </a:r>
            <a:r>
              <a:rPr lang="fr-FR" sz="2000" b="1" i="1" dirty="0" err="1" smtClean="0">
                <a:solidFill>
                  <a:schemeClr val="tx1"/>
                </a:solidFill>
              </a:rPr>
              <a:t>australi</a:t>
            </a:r>
            <a:r>
              <a:rPr lang="fr-FR" sz="2000" b="1" dirty="0" err="1" smtClean="0">
                <a:solidFill>
                  <a:schemeClr val="tx1"/>
                </a:solidFill>
              </a:rPr>
              <a:t>s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10" name="Flèche droite rayée 9"/>
          <p:cNvSpPr/>
          <p:nvPr/>
        </p:nvSpPr>
        <p:spPr>
          <a:xfrm>
            <a:off x="0" y="5503719"/>
            <a:ext cx="2501252" cy="1077652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>
                <a:solidFill>
                  <a:schemeClr val="tx1"/>
                </a:solidFill>
              </a:rPr>
              <a:t>s</a:t>
            </a:r>
            <a:r>
              <a:rPr lang="fr-FR" sz="2000" b="1" dirty="0" err="1" smtClean="0">
                <a:solidFill>
                  <a:schemeClr val="tx1"/>
                </a:solidFill>
              </a:rPr>
              <a:t>ubsp</a:t>
            </a:r>
            <a:r>
              <a:rPr lang="fr-FR" sz="2000" b="1" dirty="0" smtClean="0">
                <a:solidFill>
                  <a:schemeClr val="tx1"/>
                </a:solidFill>
              </a:rPr>
              <a:t>.</a:t>
            </a:r>
            <a:r>
              <a:rPr lang="fr-FR" sz="2000" b="1" i="1" dirty="0" smtClean="0">
                <a:solidFill>
                  <a:schemeClr val="tx1"/>
                </a:solidFill>
              </a:rPr>
              <a:t> </a:t>
            </a:r>
            <a:r>
              <a:rPr lang="fr-FR" sz="2000" b="1" i="1" dirty="0" err="1" smtClean="0">
                <a:solidFill>
                  <a:schemeClr val="tx1"/>
                </a:solidFill>
              </a:rPr>
              <a:t>sylvestris</a:t>
            </a:r>
            <a:endParaRPr lang="fr-FR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6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4400" y="274638"/>
            <a:ext cx="3962400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Agrostemma </a:t>
            </a:r>
            <a:r>
              <a:rPr lang="fr-FR" sz="2400" b="1" i="1" dirty="0" err="1" smtClean="0"/>
              <a:t>githago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Caryophyllaceae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Agrostemma githago-+ M. moschata-IMGP394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 r="-744"/>
          <a:stretch/>
        </p:blipFill>
        <p:spPr>
          <a:xfrm>
            <a:off x="-123478" y="0"/>
            <a:ext cx="5186083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094" y="2298700"/>
            <a:ext cx="2413000" cy="2260600"/>
          </a:xfrm>
          <a:prstGeom prst="rect">
            <a:avLst/>
          </a:prstGeom>
        </p:spPr>
      </p:pic>
      <p:pic>
        <p:nvPicPr>
          <p:cNvPr id="6" name="Image 5" descr="Agrostema githago-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05" y="1417638"/>
            <a:ext cx="3820489" cy="5187087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7" name="Image 6" descr="Agrostemma (capsule pleine)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67" y="2298699"/>
            <a:ext cx="4196505" cy="2781953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605" y="2298699"/>
            <a:ext cx="3810000" cy="3810000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330867" y="6282267"/>
            <a:ext cx="3225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C’est la  « Nielle des Blés »</a:t>
            </a:r>
          </a:p>
          <a:p>
            <a:r>
              <a:rPr lang="fr-FR" dirty="0" smtClean="0"/>
              <a:t>(Monts du Lyonnais)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846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98706" y="274638"/>
            <a:ext cx="4045294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Tulipa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agenensis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Liliaceae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Tulipa agenensis-2-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97" r="-86597"/>
          <a:stretch>
            <a:fillRect/>
          </a:stretch>
        </p:blipFill>
        <p:spPr>
          <a:xfrm>
            <a:off x="3574145" y="2332037"/>
            <a:ext cx="8229600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671" y="4792867"/>
            <a:ext cx="2204355" cy="20651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" y="0"/>
            <a:ext cx="4565487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125" y="2332037"/>
            <a:ext cx="4365830" cy="4365830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8294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95658" y="274638"/>
            <a:ext cx="2448342" cy="1143000"/>
          </a:xfrm>
        </p:spPr>
        <p:txBody>
          <a:bodyPr>
            <a:normAutofit/>
          </a:bodyPr>
          <a:lstStyle/>
          <a:p>
            <a:r>
              <a:rPr lang="fr-FR" sz="2400" b="1" dirty="0" err="1" smtClean="0"/>
              <a:t>Tulipa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clusiana</a:t>
            </a:r>
            <a:r>
              <a:rPr lang="fr-FR" sz="2400" b="1" dirty="0" smtClean="0"/>
              <a:t> 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 r="4110"/>
          <a:stretch/>
        </p:blipFill>
        <p:spPr>
          <a:xfrm>
            <a:off x="-519492" y="0"/>
            <a:ext cx="6830342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230884" y="558069"/>
            <a:ext cx="232808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(Photos : Mathieu </a:t>
            </a:r>
            <a:r>
              <a:rPr lang="fr-FR" sz="1000" dirty="0" err="1" smtClean="0"/>
              <a:t>Menand</a:t>
            </a:r>
            <a:r>
              <a:rPr lang="fr-FR" sz="1000" dirty="0" smtClean="0"/>
              <a:t> –</a:t>
            </a:r>
            <a:r>
              <a:rPr lang="fr-FR" sz="1000" dirty="0" err="1" smtClean="0"/>
              <a:t>TélaBotanica</a:t>
            </a:r>
            <a:endParaRPr lang="fr-FR" sz="1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596" y="2120557"/>
            <a:ext cx="3810000" cy="3810000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1906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3366FF"/>
                </a:solidFill>
              </a:rPr>
              <a:t>Pour ne pas les confondre…</a:t>
            </a:r>
            <a:endParaRPr lang="fr-FR" dirty="0"/>
          </a:p>
        </p:txBody>
      </p:sp>
      <p:pic>
        <p:nvPicPr>
          <p:cNvPr id="4" name="Espace réservé du contenu 3" descr="Tulipes messicoles051_modifié-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3924" y="1270090"/>
            <a:ext cx="9867498" cy="5426744"/>
          </a:xfrm>
        </p:spPr>
      </p:pic>
      <p:sp>
        <p:nvSpPr>
          <p:cNvPr id="5" name="ZoneTexte 4"/>
          <p:cNvSpPr txBox="1"/>
          <p:nvPr/>
        </p:nvSpPr>
        <p:spPr>
          <a:xfrm>
            <a:off x="3305850" y="5825017"/>
            <a:ext cx="465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(Schémas extraits de « </a:t>
            </a:r>
            <a:r>
              <a:rPr lang="fr-FR" sz="1000" dirty="0" err="1" smtClean="0"/>
              <a:t>Floremed</a:t>
            </a:r>
            <a:r>
              <a:rPr lang="fr-FR" sz="1000" dirty="0" smtClean="0"/>
              <a:t> »)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4136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L’observation des </a:t>
            </a:r>
            <a:r>
              <a:rPr lang="fr-FR" sz="2400" dirty="0" err="1" smtClean="0"/>
              <a:t>messicoles</a:t>
            </a:r>
            <a:r>
              <a:rPr lang="fr-FR" sz="2400" dirty="0" smtClean="0"/>
              <a:t> a permis de les classer suivant leur fréquence en 3 groupes :</a:t>
            </a:r>
            <a:endParaRPr lang="fr-FR" sz="2400" dirty="0"/>
          </a:p>
        </p:txBody>
      </p:sp>
      <p:pic>
        <p:nvPicPr>
          <p:cNvPr id="4" name="Espace réservé du contenu 3" descr="Papaver rhoeas-P111066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825" r="-40825"/>
          <a:stretch>
            <a:fillRect/>
          </a:stretch>
        </p:blipFill>
        <p:spPr>
          <a:xfrm>
            <a:off x="4907109" y="3865372"/>
            <a:ext cx="5441523" cy="2992628"/>
          </a:xfrm>
        </p:spPr>
      </p:pic>
      <p:sp>
        <p:nvSpPr>
          <p:cNvPr id="5" name="ZoneTexte 4"/>
          <p:cNvSpPr txBox="1"/>
          <p:nvPr/>
        </p:nvSpPr>
        <p:spPr>
          <a:xfrm>
            <a:off x="188132" y="1756149"/>
            <a:ext cx="4421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 – Les </a:t>
            </a:r>
            <a:r>
              <a:rPr lang="fr-FR" dirty="0" err="1" smtClean="0"/>
              <a:t>messicoles</a:t>
            </a:r>
            <a:r>
              <a:rPr lang="fr-FR" dirty="0" smtClean="0"/>
              <a:t> encore abondantes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7876" y="3043223"/>
            <a:ext cx="431135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2 – Les </a:t>
            </a:r>
            <a:r>
              <a:rPr lang="fr-FR" dirty="0" err="1" smtClean="0"/>
              <a:t>messicoles</a:t>
            </a:r>
            <a:r>
              <a:rPr lang="fr-FR" dirty="0" smtClean="0"/>
              <a:t> à surveiller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97876" y="4688293"/>
            <a:ext cx="460923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3 – Les </a:t>
            </a:r>
            <a:r>
              <a:rPr lang="fr-FR" dirty="0" err="1" smtClean="0"/>
              <a:t>messicoles</a:t>
            </a:r>
            <a:r>
              <a:rPr lang="fr-FR" dirty="0" smtClean="0"/>
              <a:t> en situation  précaire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64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Tulipa agenensis-s0_modifié-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638" r="-103638"/>
          <a:stretch>
            <a:fillRect/>
          </a:stretch>
        </p:blipFill>
        <p:spPr>
          <a:xfrm>
            <a:off x="-4322227" y="1"/>
            <a:ext cx="13291234" cy="6858000"/>
          </a:xfrm>
        </p:spPr>
      </p:pic>
      <p:pic>
        <p:nvPicPr>
          <p:cNvPr id="5" name="Image 4" descr="Tulipa clusiana-05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212" y="0"/>
            <a:ext cx="4465788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63958" y="5194781"/>
            <a:ext cx="253986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Photos extraites de « </a:t>
            </a:r>
            <a:r>
              <a:rPr lang="fr-FR" sz="1000" dirty="0" err="1" smtClean="0"/>
              <a:t>Floremed</a:t>
            </a:r>
            <a:r>
              <a:rPr lang="fr-FR" sz="1000" dirty="0" smtClean="0"/>
              <a:t> »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5241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26760" y="274638"/>
            <a:ext cx="2860039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Hypecoum</a:t>
            </a:r>
            <a:r>
              <a:rPr lang="fr-FR" sz="2400" b="1" i="1" dirty="0" smtClean="0"/>
              <a:t> imberbe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Papaveraceae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2"/>
          <a:stretch/>
        </p:blipFill>
        <p:spPr>
          <a:xfrm>
            <a:off x="0" y="0"/>
            <a:ext cx="4556826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045" y="1417638"/>
            <a:ext cx="5072738" cy="48568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28"/>
          <a:stretch/>
        </p:blipFill>
        <p:spPr>
          <a:xfrm>
            <a:off x="3799237" y="2167274"/>
            <a:ext cx="4887562" cy="3715718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4743581" y="6520661"/>
            <a:ext cx="3697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(Photos Benoit Bock-</a:t>
            </a:r>
            <a:r>
              <a:rPr lang="fr-FR" sz="1000" dirty="0" err="1" smtClean="0"/>
              <a:t>Télabotanica</a:t>
            </a:r>
            <a:r>
              <a:rPr lang="fr-FR" sz="1000" dirty="0" smtClean="0"/>
              <a:t>)</a:t>
            </a:r>
            <a:endParaRPr lang="fr-FR" sz="1000" dirty="0"/>
          </a:p>
        </p:txBody>
      </p:sp>
      <p:pic>
        <p:nvPicPr>
          <p:cNvPr id="8" name="Image 7" descr="Capture d’écran 2016-02-12 à 13.03.0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52" y="4873895"/>
            <a:ext cx="1741771" cy="16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92456" y="274638"/>
            <a:ext cx="255154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Hypecoum</a:t>
            </a:r>
            <a:r>
              <a:rPr lang="fr-FR" sz="2000" b="1" i="1" dirty="0" smtClean="0"/>
              <a:t> imberbe :</a:t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le fruit</a:t>
            </a:r>
            <a:endParaRPr lang="fr-FR" sz="20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1" r="258"/>
          <a:stretch/>
        </p:blipFill>
        <p:spPr>
          <a:xfrm>
            <a:off x="0" y="0"/>
            <a:ext cx="6779213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7021995" y="3446306"/>
            <a:ext cx="184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(Photo faite lors d’une session de la S.L.L. en Sardaigne)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23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04357" y="274638"/>
            <a:ext cx="6564794" cy="455250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Hypecoum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pendulum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Papaveraceae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36502" cy="293487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854" y="3395913"/>
            <a:ext cx="5206146" cy="3462087"/>
          </a:xfrm>
          <a:prstGeom prst="rect">
            <a:avLst/>
          </a:prstGeom>
        </p:spPr>
      </p:pic>
      <p:sp>
        <p:nvSpPr>
          <p:cNvPr id="6" name="Flèche vers la droite 5"/>
          <p:cNvSpPr/>
          <p:nvPr/>
        </p:nvSpPr>
        <p:spPr>
          <a:xfrm>
            <a:off x="905413" y="5332372"/>
            <a:ext cx="3398944" cy="802979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Fruit pendant et peu arqué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Flèche vers la gauche 6"/>
          <p:cNvSpPr/>
          <p:nvPr/>
        </p:nvSpPr>
        <p:spPr>
          <a:xfrm>
            <a:off x="5565304" y="748562"/>
            <a:ext cx="3417620" cy="784305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0000"/>
                </a:solidFill>
              </a:rPr>
              <a:t>Lobes foliaires ultimes linéaires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2782" y="6135351"/>
            <a:ext cx="3156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(Photos Benoit Bock-</a:t>
            </a:r>
            <a:r>
              <a:rPr lang="fr-FR" sz="1200" dirty="0" err="1" smtClean="0"/>
              <a:t>Télabotanica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pic>
        <p:nvPicPr>
          <p:cNvPr id="9" name="Image 8" descr="Capture d’écran 2016-02-12 à 13.37.2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82" y="2934870"/>
            <a:ext cx="2542223" cy="25069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115" y="1703416"/>
            <a:ext cx="1689100" cy="169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allAtOnce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8428" y="274638"/>
            <a:ext cx="3755572" cy="432933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Nigella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hispanica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Renunculaceae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Nigella gallica-1-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3" r="-585"/>
          <a:stretch/>
        </p:blipFill>
        <p:spPr>
          <a:xfrm>
            <a:off x="0" y="0"/>
            <a:ext cx="4717143" cy="68580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715" y="968066"/>
            <a:ext cx="4481285" cy="44812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357" y="4597400"/>
            <a:ext cx="2413000" cy="2260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604000" y="5914571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(photo A. Griot)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72" y="746353"/>
            <a:ext cx="3810000" cy="3810000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297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7740" y="274638"/>
            <a:ext cx="5139059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Rappel : Définition d’un </a:t>
            </a:r>
            <a:r>
              <a:rPr lang="fr-FR" sz="2400" b="1" dirty="0" smtClean="0"/>
              <a:t>follicule</a:t>
            </a:r>
            <a:endParaRPr lang="fr-FR" sz="2400" b="1" dirty="0"/>
          </a:p>
        </p:txBody>
      </p:sp>
      <p:pic>
        <p:nvPicPr>
          <p:cNvPr id="4" name="Espace réservé du contenu 3" descr="fruits secs-DSC09960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129"/>
          <a:stretch/>
        </p:blipFill>
        <p:spPr>
          <a:xfrm>
            <a:off x="544255" y="-302337"/>
            <a:ext cx="2986981" cy="7535661"/>
          </a:xfrm>
        </p:spPr>
      </p:pic>
      <p:cxnSp>
        <p:nvCxnSpPr>
          <p:cNvPr id="7" name="Connecteur droit avec flèche 6"/>
          <p:cNvCxnSpPr/>
          <p:nvPr/>
        </p:nvCxnSpPr>
        <p:spPr>
          <a:xfrm flipV="1">
            <a:off x="2378599" y="2076044"/>
            <a:ext cx="60473" cy="20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r 9"/>
          <p:cNvGrpSpPr/>
          <p:nvPr/>
        </p:nvGrpSpPr>
        <p:grpSpPr>
          <a:xfrm>
            <a:off x="2439072" y="1295723"/>
            <a:ext cx="6247727" cy="923330"/>
            <a:chOff x="2439072" y="1295723"/>
            <a:chExt cx="6247727" cy="923330"/>
          </a:xfrm>
        </p:grpSpPr>
        <p:sp>
          <p:nvSpPr>
            <p:cNvPr id="5" name="ZoneTexte 4"/>
            <p:cNvSpPr txBox="1"/>
            <p:nvPr/>
          </p:nvSpPr>
          <p:spPr>
            <a:xfrm>
              <a:off x="4473857" y="1295723"/>
              <a:ext cx="42129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Un follicule s’ouvre par une fente de déhiscence unique qui est la ligne de suture du carpelle</a:t>
              </a:r>
              <a:endParaRPr lang="fr-FR" dirty="0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H="1">
              <a:off x="2439072" y="1757388"/>
              <a:ext cx="2034785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dre 10"/>
          <p:cNvSpPr/>
          <p:nvPr/>
        </p:nvSpPr>
        <p:spPr>
          <a:xfrm>
            <a:off x="5019247" y="2801651"/>
            <a:ext cx="2922855" cy="249931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Dans le genre </a:t>
            </a:r>
            <a:r>
              <a:rPr lang="fr-FR" sz="2000" b="1" dirty="0" err="1" smtClean="0">
                <a:solidFill>
                  <a:schemeClr val="tx1"/>
                </a:solidFill>
              </a:rPr>
              <a:t>Nigella</a:t>
            </a:r>
            <a:r>
              <a:rPr lang="fr-FR" sz="2000" b="1" dirty="0" smtClean="0">
                <a:solidFill>
                  <a:schemeClr val="tx1"/>
                </a:solidFill>
              </a:rPr>
              <a:t>, la plante ayant plusieurs carpelles, les follicules sont + ou - soudés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29452" y="274638"/>
            <a:ext cx="2414547" cy="669402"/>
          </a:xfrm>
        </p:spPr>
        <p:txBody>
          <a:bodyPr>
            <a:normAutofit/>
          </a:bodyPr>
          <a:lstStyle/>
          <a:p>
            <a:r>
              <a:rPr lang="fr-FR" sz="2400" b="1" dirty="0" err="1" smtClean="0"/>
              <a:t>Nigella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arvensis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548" r="-284"/>
          <a:stretch/>
        </p:blipFill>
        <p:spPr>
          <a:xfrm>
            <a:off x="-5740512" y="0"/>
            <a:ext cx="12469964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3051950" y="6123384"/>
            <a:ext cx="12700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Photo : G. </a:t>
            </a:r>
            <a:r>
              <a:rPr lang="fr-FR" sz="1000" dirty="0" err="1" smtClean="0"/>
              <a:t>Botti</a:t>
            </a:r>
            <a:endParaRPr lang="fr-FR" sz="1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089" y="944040"/>
            <a:ext cx="2244909" cy="3375803"/>
          </a:xfrm>
          <a:prstGeom prst="rect">
            <a:avLst/>
          </a:prstGeom>
        </p:spPr>
      </p:pic>
      <p:pic>
        <p:nvPicPr>
          <p:cNvPr id="7" name="Image 6" descr="Capture d’écran 2016-02-12 à 17.40.4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931" y="4138651"/>
            <a:ext cx="2749069" cy="2719349"/>
          </a:xfrm>
          <a:prstGeom prst="rect">
            <a:avLst/>
          </a:prstGeom>
        </p:spPr>
      </p:pic>
      <p:pic>
        <p:nvPicPr>
          <p:cNvPr id="8" name="Image 7" descr="images.jpe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334" y="944040"/>
            <a:ext cx="3220389" cy="2957064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921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3366FF"/>
                </a:solidFill>
              </a:rPr>
              <a:t>Pour ne pas les confondre…</a:t>
            </a:r>
            <a:endParaRPr lang="fr-FR" dirty="0"/>
          </a:p>
        </p:txBody>
      </p:sp>
      <p:pic>
        <p:nvPicPr>
          <p:cNvPr id="4" name="Espace réservé du contenu 3" descr="Nigella arvensis-png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08" r="-5695"/>
          <a:stretch/>
        </p:blipFill>
        <p:spPr>
          <a:xfrm>
            <a:off x="4746160" y="1058798"/>
            <a:ext cx="4397840" cy="4525963"/>
          </a:xfrm>
        </p:spPr>
      </p:pic>
      <p:pic>
        <p:nvPicPr>
          <p:cNvPr id="5" name="Image 4" descr="Nigelle gallica-9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75224"/>
            <a:ext cx="3789908" cy="45478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7200" y="5584761"/>
            <a:ext cx="354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Nigella</a:t>
            </a:r>
            <a:r>
              <a:rPr lang="fr-FR" b="1" i="1" dirty="0" smtClean="0"/>
              <a:t> </a:t>
            </a:r>
            <a:r>
              <a:rPr lang="fr-FR" b="1" i="1" dirty="0" err="1" smtClean="0"/>
              <a:t>hispanica</a:t>
            </a:r>
            <a:endParaRPr lang="fr-FR" b="1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5573125" y="5584761"/>
            <a:ext cx="2881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Nigella</a:t>
            </a:r>
            <a:r>
              <a:rPr lang="fr-FR" b="1" i="1" dirty="0" smtClean="0"/>
              <a:t> </a:t>
            </a:r>
            <a:r>
              <a:rPr lang="fr-FR" b="1" i="1" dirty="0" err="1" smtClean="0"/>
              <a:t>arvensis</a:t>
            </a:r>
            <a:endParaRPr lang="fr-FR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572295" y="6107198"/>
            <a:ext cx="4233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(Schémas Flore de Coste)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588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71066" y="274638"/>
            <a:ext cx="3437467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Nigella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nigellastrum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Renunculaceae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0092GaridellaNigellastrum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01" y="8467"/>
            <a:ext cx="5283201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517978" y="3539067"/>
            <a:ext cx="161562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Photos : C. Granger</a:t>
            </a:r>
            <a:endParaRPr lang="fr-FR" sz="1050" dirty="0"/>
          </a:p>
        </p:txBody>
      </p:sp>
      <p:pic>
        <p:nvPicPr>
          <p:cNvPr id="7" name="Image 6" descr="0092GaridellaNigellastrum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533" y="2337180"/>
            <a:ext cx="5400000" cy="3960000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pic>
        <p:nvPicPr>
          <p:cNvPr id="6" name="Image 5" descr="0092GaridellaNigellastrum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533" y="2997732"/>
            <a:ext cx="5400000" cy="3960000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grpSp>
        <p:nvGrpSpPr>
          <p:cNvPr id="9" name="Grouper 8"/>
          <p:cNvGrpSpPr/>
          <p:nvPr/>
        </p:nvGrpSpPr>
        <p:grpSpPr>
          <a:xfrm>
            <a:off x="286340" y="4491704"/>
            <a:ext cx="2858249" cy="2295608"/>
            <a:chOff x="286340" y="4491704"/>
            <a:chExt cx="2858249" cy="2295608"/>
          </a:xfrm>
        </p:grpSpPr>
        <p:pic>
          <p:nvPicPr>
            <p:cNvPr id="3" name="Image 2" descr="Nigella nigellastrum048_modifié-2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40" y="4491704"/>
              <a:ext cx="2695762" cy="1805476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517978" y="6510313"/>
              <a:ext cx="26266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(Schéma Ph. </a:t>
              </a:r>
              <a:r>
                <a:rPr lang="fr-FR" sz="1200" dirty="0" err="1" smtClean="0"/>
                <a:t>Jauzein</a:t>
              </a:r>
              <a:r>
                <a:rPr lang="fr-FR" sz="1200" dirty="0" smtClean="0"/>
                <a:t>)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338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34428" y="0"/>
            <a:ext cx="3552371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Honorius </a:t>
            </a:r>
            <a:r>
              <a:rPr lang="fr-FR" sz="2400" b="1" i="1" dirty="0" err="1" smtClean="0"/>
              <a:t>nutans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Asparagaceae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Ornithogalum nutans-DSC0013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3"/>
          <a:stretch/>
        </p:blipFill>
        <p:spPr>
          <a:xfrm>
            <a:off x="0" y="-453571"/>
            <a:ext cx="4572000" cy="7456714"/>
          </a:xfrm>
        </p:spPr>
      </p:pic>
      <p:sp>
        <p:nvSpPr>
          <p:cNvPr id="5" name="ZoneTexte 4"/>
          <p:cNvSpPr txBox="1"/>
          <p:nvPr/>
        </p:nvSpPr>
        <p:spPr>
          <a:xfrm>
            <a:off x="4934857" y="1087087"/>
            <a:ext cx="375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 « </a:t>
            </a:r>
            <a:r>
              <a:rPr lang="fr-FR" i="1" dirty="0" err="1" smtClean="0"/>
              <a:t>Ornithogalum</a:t>
            </a:r>
            <a:r>
              <a:rPr lang="fr-FR" i="1" dirty="0" smtClean="0"/>
              <a:t> </a:t>
            </a:r>
            <a:r>
              <a:rPr lang="fr-FR" i="1" dirty="0" err="1" smtClean="0"/>
              <a:t>nutans</a:t>
            </a:r>
            <a:r>
              <a:rPr lang="fr-FR" dirty="0" smtClean="0"/>
              <a:t> »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799" y="4332582"/>
            <a:ext cx="2413000" cy="2260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056" y="1456419"/>
            <a:ext cx="4303485" cy="2876163"/>
          </a:xfrm>
          <a:prstGeom prst="rect">
            <a:avLst/>
          </a:prstGeom>
        </p:spPr>
      </p:pic>
      <p:pic>
        <p:nvPicPr>
          <p:cNvPr id="8" name="Image 7" descr="bb06304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354" y="238168"/>
            <a:ext cx="4225480" cy="6354106"/>
          </a:xfrm>
          <a:prstGeom prst="rect">
            <a:avLst/>
          </a:prstGeom>
          <a:ln w="5715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7200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36780" y="274638"/>
            <a:ext cx="4250020" cy="791596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Groupe 1 : les </a:t>
            </a:r>
            <a:r>
              <a:rPr lang="fr-FR" sz="2400" b="1" dirty="0" err="1" smtClean="0">
                <a:solidFill>
                  <a:srgbClr val="FF0000"/>
                </a:solidFill>
              </a:rPr>
              <a:t>messicoles</a:t>
            </a:r>
            <a:r>
              <a:rPr lang="fr-FR" sz="2400" b="1" dirty="0" smtClean="0">
                <a:solidFill>
                  <a:srgbClr val="FF0000"/>
                </a:solidFill>
              </a:rPr>
              <a:t> encore abondantes :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Papaver rhoeas-DSC0900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454" y="0"/>
            <a:ext cx="4766012" cy="3010543"/>
          </a:xfrm>
        </p:spPr>
      </p:pic>
      <p:sp>
        <p:nvSpPr>
          <p:cNvPr id="5" name="Flèche vers la gauche 4"/>
          <p:cNvSpPr/>
          <p:nvPr/>
        </p:nvSpPr>
        <p:spPr>
          <a:xfrm>
            <a:off x="4123227" y="1066235"/>
            <a:ext cx="4891432" cy="128575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Les plus spectaculaires sont  les Coquelicots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Papaver dubium232_modifié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780" y="3211255"/>
            <a:ext cx="3205838" cy="3239717"/>
          </a:xfrm>
          <a:prstGeom prst="rect">
            <a:avLst/>
          </a:prstGeom>
        </p:spPr>
      </p:pic>
      <p:pic>
        <p:nvPicPr>
          <p:cNvPr id="7" name="Image 6" descr="Papaver rhoeas231_modifié-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923" y="3010542"/>
            <a:ext cx="2417105" cy="3971335"/>
          </a:xfrm>
          <a:prstGeom prst="rect">
            <a:avLst/>
          </a:prstGeom>
        </p:spPr>
      </p:pic>
      <p:pic>
        <p:nvPicPr>
          <p:cNvPr id="8" name="Image 7" descr="Papaver rhoeas-P111067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1255"/>
            <a:ext cx="1616670" cy="233932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2312" y="2809795"/>
            <a:ext cx="1442347" cy="27407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120035" y="6450972"/>
            <a:ext cx="320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(Schémas de </a:t>
            </a:r>
            <a:r>
              <a:rPr lang="fr-FR" sz="1000" dirty="0" err="1" smtClean="0"/>
              <a:t>Floremed</a:t>
            </a:r>
            <a:r>
              <a:rPr lang="fr-FR" sz="1000" dirty="0" smtClean="0"/>
              <a:t>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1690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8281" cy="612216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Rappel : Eclatement du genre </a:t>
            </a:r>
            <a:r>
              <a:rPr lang="fr-FR" sz="2400" b="1" i="1" dirty="0" err="1" smtClean="0"/>
              <a:t>Ornithogalum</a:t>
            </a:r>
            <a:endParaRPr lang="fr-FR" sz="2400" b="1" i="1" dirty="0"/>
          </a:p>
        </p:txBody>
      </p:sp>
      <p:pic>
        <p:nvPicPr>
          <p:cNvPr id="5" name="Espace réservé du contenu 4" descr="Ex Ornithogalum270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481" y="366751"/>
            <a:ext cx="1108669" cy="2047994"/>
          </a:xfrm>
        </p:spPr>
      </p:pic>
      <p:sp>
        <p:nvSpPr>
          <p:cNvPr id="4" name="ZoneTexte 3"/>
          <p:cNvSpPr txBox="1"/>
          <p:nvPr/>
        </p:nvSpPr>
        <p:spPr>
          <a:xfrm>
            <a:off x="457200" y="139074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– Fleurs et capsules pendantes :</a:t>
            </a:r>
            <a:r>
              <a:rPr lang="fr-FR" b="1" i="1" dirty="0" smtClean="0"/>
              <a:t> Honorius</a:t>
            </a:r>
            <a:endParaRPr lang="fr-FR" b="1" i="1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019247" y="1592306"/>
            <a:ext cx="20762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57200" y="2035733"/>
            <a:ext cx="554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 – Fleurs et capsules dressés</a:t>
            </a:r>
            <a:endParaRPr lang="fr-FR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2398757" y="2035733"/>
            <a:ext cx="4273415" cy="2313876"/>
            <a:chOff x="2398757" y="2035733"/>
            <a:chExt cx="4273415" cy="2313876"/>
          </a:xfrm>
        </p:grpSpPr>
        <p:sp>
          <p:nvSpPr>
            <p:cNvPr id="9" name="ZoneTexte 8"/>
            <p:cNvSpPr txBox="1"/>
            <p:nvPr/>
          </p:nvSpPr>
          <p:spPr>
            <a:xfrm>
              <a:off x="2398757" y="3063677"/>
              <a:ext cx="282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Lucida Grande"/>
                  <a:ea typeface="Lucida Grande"/>
                  <a:cs typeface="Lucida Grande"/>
                </a:rPr>
                <a:t></a:t>
              </a:r>
              <a:r>
                <a:rPr lang="fr-FR" dirty="0" smtClean="0"/>
                <a:t>- ovaire noir : </a:t>
              </a:r>
              <a:r>
                <a:rPr lang="fr-FR" b="1" i="1" dirty="0" err="1" smtClean="0"/>
                <a:t>Melomphis</a:t>
              </a:r>
              <a:endParaRPr lang="fr-FR" b="1" i="1" dirty="0"/>
            </a:p>
          </p:txBody>
        </p:sp>
        <p:pic>
          <p:nvPicPr>
            <p:cNvPr id="10" name="Image 9" descr="Ex Ornithogalum270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3345" y="2035733"/>
              <a:ext cx="1128827" cy="2313876"/>
            </a:xfrm>
            <a:prstGeom prst="rect">
              <a:avLst/>
            </a:prstGeom>
          </p:spPr>
        </p:pic>
        <p:cxnSp>
          <p:nvCxnSpPr>
            <p:cNvPr id="12" name="Connecteur droit avec flèche 11"/>
            <p:cNvCxnSpPr>
              <a:stCxn id="9" idx="3"/>
            </p:cNvCxnSpPr>
            <p:nvPr/>
          </p:nvCxnSpPr>
          <p:spPr>
            <a:xfrm flipV="1">
              <a:off x="5220823" y="3245079"/>
              <a:ext cx="779722" cy="32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ZoneTexte 13"/>
          <p:cNvSpPr txBox="1"/>
          <p:nvPr/>
        </p:nvSpPr>
        <p:spPr>
          <a:xfrm>
            <a:off x="2398757" y="3789284"/>
            <a:ext cx="31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Lucida Grande"/>
                <a:ea typeface="Lucida Grande"/>
                <a:cs typeface="Lucida Grande"/>
              </a:rPr>
              <a:t></a:t>
            </a:r>
            <a:r>
              <a:rPr lang="fr-FR" dirty="0" smtClean="0"/>
              <a:t>-ovaire vert : 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781752" y="4222146"/>
            <a:ext cx="389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</a:t>
            </a:r>
            <a:r>
              <a:rPr lang="fr-FR" dirty="0" smtClean="0">
                <a:sym typeface="Wingdings"/>
              </a:rPr>
              <a:t>- grappe cylindrique : </a:t>
            </a:r>
            <a:r>
              <a:rPr lang="fr-FR" b="1" i="1" dirty="0" err="1" smtClean="0">
                <a:sym typeface="Wingdings"/>
              </a:rPr>
              <a:t>Loncomelos</a:t>
            </a:r>
            <a:endParaRPr lang="fr-FR" b="1" i="1" dirty="0"/>
          </a:p>
        </p:txBody>
      </p:sp>
      <p:pic>
        <p:nvPicPr>
          <p:cNvPr id="16" name="Image 15" descr="Ex Ornithogalum27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481" y="2915000"/>
            <a:ext cx="755910" cy="2398536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>
            <a:off x="6279099" y="4486662"/>
            <a:ext cx="7861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686003" y="5510543"/>
            <a:ext cx="5069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</a:t>
            </a:r>
            <a:r>
              <a:rPr lang="fr-FR" dirty="0" smtClean="0">
                <a:sym typeface="Wingdings"/>
              </a:rPr>
              <a:t>-grappe </a:t>
            </a:r>
            <a:r>
              <a:rPr lang="fr-FR" dirty="0" err="1" smtClean="0">
                <a:sym typeface="Wingdings"/>
              </a:rPr>
              <a:t>corymbiforme</a:t>
            </a:r>
            <a:r>
              <a:rPr lang="fr-FR" dirty="0" smtClean="0">
                <a:sym typeface="Wingdings"/>
              </a:rPr>
              <a:t> : </a:t>
            </a:r>
            <a:r>
              <a:rPr lang="fr-FR" b="1" i="1" dirty="0" err="1" smtClean="0">
                <a:sym typeface="Wingdings"/>
              </a:rPr>
              <a:t>Ornithogalum</a:t>
            </a:r>
            <a:endParaRPr lang="fr-FR" b="1" i="1" dirty="0" smtClean="0">
              <a:sym typeface="Wingdings"/>
            </a:endParaRPr>
          </a:p>
          <a:p>
            <a:r>
              <a:rPr lang="fr-FR" dirty="0" smtClean="0">
                <a:sym typeface="Wingdings"/>
              </a:rPr>
              <a:t>(allongement des pédicelles)</a:t>
            </a:r>
            <a:endParaRPr lang="fr-FR" dirty="0"/>
          </a:p>
        </p:txBody>
      </p:sp>
      <p:pic>
        <p:nvPicPr>
          <p:cNvPr id="20" name="Image 19" descr="Ex Ornithogalum27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140" y="5389608"/>
            <a:ext cx="1871761" cy="1420494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>
          <a:xfrm flipV="1">
            <a:off x="6812140" y="5945952"/>
            <a:ext cx="283341" cy="201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9939" y="6390725"/>
            <a:ext cx="560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Schémas « Flore des champs cultivés » de P. </a:t>
            </a:r>
            <a:r>
              <a:rPr lang="fr-FR" dirty="0" err="1" smtClean="0"/>
              <a:t>Jauzein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579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4" grpId="0"/>
      <p:bldP spid="15" grpId="0"/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06570" y="-87086"/>
            <a:ext cx="3871121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Vaccaria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hispanica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Caryophyllaceae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7"/>
          <a:stretch/>
        </p:blipFill>
        <p:spPr>
          <a:xfrm>
            <a:off x="-582062" y="-272143"/>
            <a:ext cx="6542882" cy="7130143"/>
          </a:xfrm>
        </p:spPr>
      </p:pic>
      <p:pic>
        <p:nvPicPr>
          <p:cNvPr id="5" name="Image 4" descr="Capture d’écran 2016-02-13 à 11.15.1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101" y="3701143"/>
            <a:ext cx="3359591" cy="315685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00800" y="2068286"/>
            <a:ext cx="248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(Photo : G. </a:t>
            </a:r>
            <a:r>
              <a:rPr lang="fr-FR" sz="1000" dirty="0" err="1" smtClean="0"/>
              <a:t>Botti</a:t>
            </a:r>
            <a:r>
              <a:rPr lang="fr-FR" sz="1000" dirty="0" smtClean="0"/>
              <a:t> –</a:t>
            </a:r>
            <a:r>
              <a:rPr lang="fr-FR" sz="1000" dirty="0" err="1" smtClean="0"/>
              <a:t>Telabotanica</a:t>
            </a:r>
            <a:r>
              <a:rPr lang="fr-FR" sz="1000" dirty="0" smtClean="0"/>
              <a:t>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19572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13714" y="274638"/>
            <a:ext cx="2373085" cy="596219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Le fruit</a:t>
            </a:r>
            <a:endParaRPr lang="fr-FR" sz="20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9" r="-108"/>
          <a:stretch/>
        </p:blipFill>
        <p:spPr>
          <a:xfrm>
            <a:off x="-163286" y="0"/>
            <a:ext cx="7064559" cy="702128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0" y="2848428"/>
            <a:ext cx="3810000" cy="3810000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7202714" y="1378857"/>
            <a:ext cx="1728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(photos faites lors d’une</a:t>
            </a:r>
          </a:p>
          <a:p>
            <a:r>
              <a:rPr lang="fr-FR" sz="1000" dirty="0" smtClean="0"/>
              <a:t> session de la S.L.L. au Maroc)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8729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79142" y="0"/>
            <a:ext cx="3207657" cy="1143000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Bupleurum</a:t>
            </a:r>
            <a:r>
              <a:rPr lang="fr-FR" sz="2400" b="1" i="1" dirty="0" smtClean="0"/>
              <a:t> </a:t>
            </a:r>
            <a:r>
              <a:rPr lang="fr-FR" sz="2400" b="1" i="1" smtClean="0"/>
              <a:t>rotundifolium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Apiaceae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 descr="bdtfx.nt-7500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7" r="-2056"/>
          <a:stretch/>
        </p:blipFill>
        <p:spPr>
          <a:xfrm>
            <a:off x="6676571" y="4789715"/>
            <a:ext cx="2010229" cy="189887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4" r="8229"/>
          <a:stretch/>
        </p:blipFill>
        <p:spPr>
          <a:xfrm>
            <a:off x="-1" y="0"/>
            <a:ext cx="5479143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979715"/>
            <a:ext cx="3810000" cy="381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168984"/>
            <a:ext cx="3810000" cy="3810000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772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9334" y="274638"/>
            <a:ext cx="2377465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Turgenia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latifolia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Apiaceae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277" y="0"/>
            <a:ext cx="6382611" cy="5381590"/>
          </a:xfrm>
        </p:spPr>
      </p:pic>
      <p:sp>
        <p:nvSpPr>
          <p:cNvPr id="6" name="ZoneTexte 5"/>
          <p:cNvSpPr txBox="1"/>
          <p:nvPr/>
        </p:nvSpPr>
        <p:spPr>
          <a:xfrm>
            <a:off x="342680" y="6268444"/>
            <a:ext cx="3305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(Photos : J.L. </a:t>
            </a:r>
            <a:r>
              <a:rPr lang="fr-FR" sz="1000" dirty="0" err="1" smtClean="0"/>
              <a:t>Tasset</a:t>
            </a:r>
            <a:r>
              <a:rPr lang="fr-FR" sz="1000" dirty="0" smtClean="0"/>
              <a:t> –</a:t>
            </a:r>
            <a:r>
              <a:rPr lang="fr-FR" sz="1000" dirty="0" err="1" smtClean="0"/>
              <a:t>Télabotanica</a:t>
            </a:r>
            <a:r>
              <a:rPr lang="fr-FR" sz="1000" dirty="0" smtClean="0"/>
              <a:t>)</a:t>
            </a:r>
            <a:endParaRPr lang="fr-FR" sz="1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18" y="1174288"/>
            <a:ext cx="4984782" cy="42073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112" y="3909532"/>
            <a:ext cx="3917493" cy="2605133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064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7916" y="274638"/>
            <a:ext cx="2558884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Bromus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secalinus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Poaceae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5" name="Image 4" descr="4197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4355" y="1417638"/>
            <a:ext cx="3586954" cy="40966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61927" y="5683927"/>
            <a:ext cx="332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velues à gaine glabre</a:t>
            </a:r>
            <a:endParaRPr lang="fr-FR" dirty="0"/>
          </a:p>
        </p:txBody>
      </p:sp>
      <p:pic>
        <p:nvPicPr>
          <p:cNvPr id="4" name="Espace réservé du contenu 3" descr="Capture d’écran 2016-03-16 à 14.06.15.pn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557"/>
          <a:stretch/>
        </p:blipFill>
        <p:spPr>
          <a:xfrm>
            <a:off x="-92009" y="24259"/>
            <a:ext cx="4896781" cy="6615941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600" y="3332230"/>
            <a:ext cx="3327400" cy="343151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5361927" y="6263036"/>
            <a:ext cx="332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Ligule membraneuse et dentée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0" name="Connecteur en angle 9"/>
          <p:cNvCxnSpPr>
            <a:stCxn id="8" idx="1"/>
          </p:cNvCxnSpPr>
          <p:nvPr/>
        </p:nvCxnSpPr>
        <p:spPr>
          <a:xfrm rot="10800000">
            <a:off x="3205061" y="5139722"/>
            <a:ext cx="2156866" cy="1307981"/>
          </a:xfrm>
          <a:prstGeom prst="bentConnector3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804772" y="1048306"/>
            <a:ext cx="16068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(Schémas Flore de Coste)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404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4311" y="274638"/>
            <a:ext cx="8229600" cy="410658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Bromus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secalinus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/>
              <a:t>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Poaceae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5" name="Espace réservé du contenu 4" descr="img-000082291CR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3763"/>
            <a:ext cx="6864707" cy="6911763"/>
          </a:xfrm>
        </p:spPr>
      </p:pic>
      <p:pic>
        <p:nvPicPr>
          <p:cNvPr id="10" name="Image 9" descr="Capture d’écran 2016-03-16 à 13.59.1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1031480"/>
            <a:ext cx="7658632" cy="534707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64706" y="6488668"/>
            <a:ext cx="2129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Photos internet</a:t>
            </a:r>
            <a:endParaRPr lang="fr-FR" dirty="0"/>
          </a:p>
        </p:txBody>
      </p:sp>
      <p:pic>
        <p:nvPicPr>
          <p:cNvPr id="12" name="Image 11" descr="Capture d’écran 2016-03-16 à 14.05.0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005" y="-53763"/>
            <a:ext cx="4878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03473" y="141090"/>
            <a:ext cx="2943012" cy="1143000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Asperula </a:t>
            </a:r>
            <a:r>
              <a:rPr lang="fr-FR" sz="2400" b="1" i="1" dirty="0" err="1" smtClean="0"/>
              <a:t>arvensis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i="1" dirty="0" smtClean="0">
                <a:solidFill>
                  <a:srgbClr val="000000"/>
                </a:solidFill>
              </a:rPr>
              <a:t> </a:t>
            </a:r>
            <a:r>
              <a:rPr lang="fr-FR" sz="2400" b="1" dirty="0" smtClean="0">
                <a:solidFill>
                  <a:srgbClr val="000000"/>
                </a:solidFill>
              </a:rPr>
              <a:t>(</a:t>
            </a:r>
            <a:r>
              <a:rPr lang="fr-FR" sz="2400" b="1" dirty="0" err="1" smtClean="0">
                <a:solidFill>
                  <a:srgbClr val="000000"/>
                </a:solidFill>
              </a:rPr>
              <a:t>Rubiaceae</a:t>
            </a:r>
            <a:r>
              <a:rPr lang="fr-FR" sz="2400" b="1" dirty="0" smtClean="0">
                <a:solidFill>
                  <a:srgbClr val="000000"/>
                </a:solidFill>
              </a:rPr>
              <a:t>)</a:t>
            </a:r>
            <a:endParaRPr lang="fr-FR" sz="2400" b="1" dirty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88511" y="6288600"/>
            <a:ext cx="290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Photo </a:t>
            </a:r>
            <a:r>
              <a:rPr lang="fr-FR" smtClean="0">
                <a:solidFill>
                  <a:srgbClr val="FFFFFF"/>
                </a:solidFill>
              </a:rPr>
              <a:t>: Benoit Bock</a:t>
            </a:r>
            <a:endParaRPr lang="fr-FR">
              <a:solidFill>
                <a:srgbClr val="FFFFFF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672" y="49321"/>
            <a:ext cx="6079145" cy="60791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957" y="3854070"/>
            <a:ext cx="1369616" cy="3592766"/>
          </a:xfrm>
          <a:prstGeom prst="rect">
            <a:avLst/>
          </a:prstGeom>
        </p:spPr>
      </p:pic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345751" y="3648527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 descr="Capture d’écran 2016-03-16 à 14.36.0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579" y="3088894"/>
            <a:ext cx="4515260" cy="5018600"/>
          </a:xfrm>
          <a:prstGeom prst="rect">
            <a:avLst/>
          </a:prstGeom>
        </p:spPr>
      </p:pic>
      <p:sp>
        <p:nvSpPr>
          <p:cNvPr id="14" name="Flèche vers la gauche 13"/>
          <p:cNvSpPr/>
          <p:nvPr/>
        </p:nvSpPr>
        <p:spPr>
          <a:xfrm>
            <a:off x="6079145" y="141090"/>
            <a:ext cx="3032903" cy="362804"/>
          </a:xfrm>
          <a:prstGeom prst="lef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/>
              <a:t>P</a:t>
            </a:r>
            <a:r>
              <a:rPr lang="fr-FR" sz="1400" dirty="0" err="1" smtClean="0">
                <a:solidFill>
                  <a:srgbClr val="000000"/>
                </a:solidFill>
              </a:rPr>
              <a:t>photo</a:t>
            </a:r>
            <a:r>
              <a:rPr lang="fr-FR" sz="1400" dirty="0" smtClean="0">
                <a:solidFill>
                  <a:srgbClr val="000000"/>
                </a:solidFill>
              </a:rPr>
              <a:t> : Geneviève </a:t>
            </a:r>
            <a:r>
              <a:rPr lang="fr-FR" sz="1400" dirty="0" err="1" smtClean="0">
                <a:solidFill>
                  <a:srgbClr val="000000"/>
                </a:solidFill>
              </a:rPr>
              <a:t>Botti</a:t>
            </a:r>
            <a:endParaRPr lang="fr-FR" sz="1400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2268880" y="1185745"/>
            <a:ext cx="7620529" cy="5677294"/>
            <a:chOff x="2268880" y="1769542"/>
            <a:chExt cx="7620529" cy="5677294"/>
          </a:xfrm>
        </p:grpSpPr>
        <p:grpSp>
          <p:nvGrpSpPr>
            <p:cNvPr id="13" name="Grouper 12"/>
            <p:cNvGrpSpPr/>
            <p:nvPr/>
          </p:nvGrpSpPr>
          <p:grpSpPr>
            <a:xfrm>
              <a:off x="2268880" y="1769542"/>
              <a:ext cx="7620529" cy="5677294"/>
              <a:chOff x="1427798" y="4387426"/>
              <a:chExt cx="7620529" cy="5677294"/>
            </a:xfrm>
          </p:grpSpPr>
          <p:pic>
            <p:nvPicPr>
              <p:cNvPr id="7" name="Image 6" descr="Capture d’écran 2016-03-16 à 14.43.14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27798" y="4387426"/>
                <a:ext cx="7620529" cy="5677294"/>
              </a:xfrm>
              <a:prstGeom prst="rect">
                <a:avLst/>
              </a:prstGeom>
            </p:spPr>
          </p:pic>
          <p:pic>
            <p:nvPicPr>
              <p:cNvPr id="9" name="Image 8" descr="Rubiacée -fruit-222_modifié-1.jp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64193" y="4387426"/>
                <a:ext cx="1845579" cy="1746456"/>
              </a:xfrm>
              <a:prstGeom prst="rect">
                <a:avLst/>
              </a:prstGeom>
            </p:spPr>
          </p:pic>
        </p:grpSp>
        <p:sp>
          <p:nvSpPr>
            <p:cNvPr id="15" name="ZoneTexte 14"/>
            <p:cNvSpPr txBox="1"/>
            <p:nvPr/>
          </p:nvSpPr>
          <p:spPr>
            <a:xfrm>
              <a:off x="2600334" y="6858000"/>
              <a:ext cx="171339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Photo :Marie Portas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00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5939" y="-148633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Une </a:t>
            </a:r>
            <a:r>
              <a:rPr lang="fr-FR" sz="2400" dirty="0" err="1" smtClean="0"/>
              <a:t>messicole</a:t>
            </a:r>
            <a:r>
              <a:rPr lang="fr-FR" sz="2400" dirty="0" smtClean="0"/>
              <a:t> qui a pratiquement disparu de notre territoire…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" r="475"/>
          <a:stretch/>
        </p:blipFill>
        <p:spPr>
          <a:xfrm>
            <a:off x="0" y="806231"/>
            <a:ext cx="5939604" cy="6051769"/>
          </a:xfrm>
        </p:spPr>
      </p:pic>
      <p:sp>
        <p:nvSpPr>
          <p:cNvPr id="5" name="ZoneTexte 4"/>
          <p:cNvSpPr txBox="1"/>
          <p:nvPr/>
        </p:nvSpPr>
        <p:spPr>
          <a:xfrm>
            <a:off x="6087601" y="5784705"/>
            <a:ext cx="305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(photo C. Girod -2007- </a:t>
            </a:r>
            <a:r>
              <a:rPr lang="fr-FR" dirty="0" err="1" smtClean="0"/>
              <a:t>Artignac</a:t>
            </a:r>
            <a:r>
              <a:rPr lang="fr-FR" dirty="0" smtClean="0"/>
              <a:t>/</a:t>
            </a:r>
            <a:r>
              <a:rPr lang="fr-FR" dirty="0"/>
              <a:t>V</a:t>
            </a:r>
            <a:r>
              <a:rPr lang="fr-FR" dirty="0" smtClean="0"/>
              <a:t>erdon</a:t>
            </a:r>
            <a:r>
              <a:rPr lang="fr-FR" dirty="0"/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87601" y="1189190"/>
            <a:ext cx="3056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Polygonum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bellardii</a:t>
            </a:r>
            <a:endParaRPr lang="fr-FR" sz="2000" b="1" i="1" dirty="0"/>
          </a:p>
        </p:txBody>
      </p:sp>
      <p:sp>
        <p:nvSpPr>
          <p:cNvPr id="7" name="Cadre 6"/>
          <p:cNvSpPr/>
          <p:nvPr/>
        </p:nvSpPr>
        <p:spPr>
          <a:xfrm>
            <a:off x="6289177" y="2196979"/>
            <a:ext cx="2236362" cy="219697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Une plante annuelle glabre dont la tige et les rameaux sont striés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0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35050" y="0"/>
            <a:ext cx="12469963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dirty="0" smtClean="0"/>
              <a:t>(Photo Enrico Romani –internet)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4031524" y="5119565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462577" y="4997957"/>
            <a:ext cx="339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entre-nœuds très allongés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16" y="907010"/>
            <a:ext cx="8438483" cy="56404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50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apaver-2- 2015-12-24 à 16.47.46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873" y="-161246"/>
            <a:ext cx="8673586" cy="4770138"/>
          </a:xfrm>
        </p:spPr>
      </p:pic>
      <p:pic>
        <p:nvPicPr>
          <p:cNvPr id="5" name="Image 4" descr="Papaver-1- 2015-12-24 à 16.47.0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7703"/>
            <a:ext cx="8673586" cy="26190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41286" y="126289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</a:rPr>
              <a:t>Pour ne pas les confondre…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128827" y="6066886"/>
            <a:ext cx="57654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(Schémas, flore de Coste)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328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6-02-14 à 14.45.08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4" r="-1" b="-5544"/>
          <a:stretch/>
        </p:blipFill>
        <p:spPr>
          <a:xfrm>
            <a:off x="-624886" y="0"/>
            <a:ext cx="5503030" cy="821155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542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Conclusions : 1 -  ces </a:t>
            </a:r>
            <a:r>
              <a:rPr lang="fr-FR" sz="2400" b="1" dirty="0" err="1" smtClean="0"/>
              <a:t>messicoles</a:t>
            </a:r>
            <a:r>
              <a:rPr lang="fr-FR" sz="2400" b="1" dirty="0" smtClean="0"/>
              <a:t> qui font de la résistance…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-27717" y="739235"/>
            <a:ext cx="899029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Elles sont adaptées à  des milieux ouverts et surtout régulièrement perturbés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-1" y="1353701"/>
            <a:ext cx="935313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Leur cycle biologique est rapide et adapté aux cycles de récoltes : travail du sol, semis, moisson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-40316" y="2112521"/>
            <a:ext cx="899029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Elles produisent de grandes quantités de graines pour pallier une mortalité élevée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-40316" y="2788024"/>
            <a:ext cx="884919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Elles sont adaptées à supporter un froid hivernal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-40316" y="3715190"/>
            <a:ext cx="900289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Pour beaucoup, ce froid est nécessaire à leur aptitude à fleurir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41103" y="4541576"/>
            <a:ext cx="882147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Les graines  qui germent en automne sont sans dormance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5636515"/>
            <a:ext cx="880887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Celles qui germent en hiver on une dormance levée par un froid humide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660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/>
              <a:t>2 – Comment les sauvegarder ?</a:t>
            </a:r>
            <a:endParaRPr lang="fr-FR" sz="2400" b="1" dirty="0"/>
          </a:p>
        </p:txBody>
      </p:sp>
      <p:pic>
        <p:nvPicPr>
          <p:cNvPr id="5" name="Espace réservé du contenu 4" descr="vaches001.g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72" b="7272"/>
          <a:stretch>
            <a:fillRect/>
          </a:stretch>
        </p:blipFill>
        <p:spPr>
          <a:xfrm>
            <a:off x="7135797" y="1452229"/>
            <a:ext cx="2008203" cy="1104435"/>
          </a:xfrm>
        </p:spPr>
      </p:pic>
      <p:sp>
        <p:nvSpPr>
          <p:cNvPr id="4" name="ZoneTexte 3"/>
          <p:cNvSpPr txBox="1"/>
          <p:nvPr/>
        </p:nvSpPr>
        <p:spPr>
          <a:xfrm>
            <a:off x="241891" y="1108567"/>
            <a:ext cx="794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Faire pâturer des troupeaux de bovins sur les chaumes.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2556664"/>
            <a:ext cx="6094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Pratiquer des labours moins profonds et moins tardifs</a:t>
            </a:r>
            <a:endParaRPr lang="fr-FR" dirty="0"/>
          </a:p>
        </p:txBody>
      </p:sp>
      <p:pic>
        <p:nvPicPr>
          <p:cNvPr id="7" name="Image 6" descr="agriculteur00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12" y="1921664"/>
            <a:ext cx="1524000" cy="1270000"/>
          </a:xfrm>
          <a:prstGeom prst="rect">
            <a:avLst/>
          </a:prstGeom>
        </p:spPr>
      </p:pic>
      <p:pic>
        <p:nvPicPr>
          <p:cNvPr id="8" name="Image 7" descr="Capture d’écran 2016-03-16 à 15.32.2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583" y="3191664"/>
            <a:ext cx="3659286" cy="212282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7200" y="3829596"/>
            <a:ext cx="387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Utilisation de fumier qui restitue au sol </a:t>
            </a:r>
          </a:p>
          <a:p>
            <a:r>
              <a:rPr lang="fr-FR" dirty="0"/>
              <a:t>u</a:t>
            </a:r>
            <a:r>
              <a:rPr lang="fr-FR" dirty="0" smtClean="0"/>
              <a:t>ne partie des graines d’adventices</a:t>
            </a:r>
            <a:endParaRPr lang="fr-FR" dirty="0"/>
          </a:p>
        </p:txBody>
      </p:sp>
      <p:sp>
        <p:nvSpPr>
          <p:cNvPr id="10" name="Cadre 9"/>
          <p:cNvSpPr/>
          <p:nvPr/>
        </p:nvSpPr>
        <p:spPr>
          <a:xfrm>
            <a:off x="457200" y="5314484"/>
            <a:ext cx="5771504" cy="1543516"/>
          </a:xfrm>
          <a:prstGeom prst="fram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Mais ces mesures sont très contraignantes pour les agriculteurs…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51226" y="5799454"/>
            <a:ext cx="2592774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dirty="0">
                <a:solidFill>
                  <a:schemeClr val="bg1"/>
                </a:solidFill>
                <a:sym typeface="Wingdings"/>
              </a:rPr>
              <a:t> 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Frein au rendement céréalier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6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 build="allAtOnce" animBg="1"/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0"/>
            <a:ext cx="9143542" cy="684883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07881" y="274638"/>
            <a:ext cx="7337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</a:rPr>
              <a:t>3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FFFFFF"/>
                </a:solidFill>
              </a:rPr>
              <a:t>– les </a:t>
            </a:r>
            <a:r>
              <a:rPr lang="fr-FR" sz="2400" b="1" dirty="0" err="1" smtClean="0">
                <a:solidFill>
                  <a:srgbClr val="FFFFFF"/>
                </a:solidFill>
              </a:rPr>
              <a:t>messicoles</a:t>
            </a:r>
            <a:r>
              <a:rPr lang="fr-FR" sz="2400" b="1" dirty="0" smtClean="0">
                <a:solidFill>
                  <a:srgbClr val="FFFFFF"/>
                </a:solidFill>
              </a:rPr>
              <a:t> : d’où </a:t>
            </a:r>
            <a:r>
              <a:rPr lang="fr-FR" sz="2400" b="1" dirty="0" smtClean="0">
                <a:solidFill>
                  <a:schemeClr val="bg1"/>
                </a:solidFill>
              </a:rPr>
              <a:t>viennent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FFFFFF"/>
                </a:solidFill>
              </a:rPr>
              <a:t>elles ?</a:t>
            </a:r>
            <a:endParaRPr lang="fr-FR" sz="2400" b="1" dirty="0">
              <a:solidFill>
                <a:srgbClr val="FFFF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2364" y="1108567"/>
            <a:ext cx="884117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Elles sont le fruit de nombreuses migrations et d’échanges successifs depuis la préhistoire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02364" y="2156667"/>
            <a:ext cx="884117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Elles ont même parfois été introduites volontairement ,comme le Bleuet </a:t>
            </a:r>
            <a:r>
              <a:rPr lang="fr-FR" dirty="0" err="1" smtClean="0"/>
              <a:t>ds</a:t>
            </a:r>
            <a:r>
              <a:rPr lang="fr-FR" dirty="0" smtClean="0"/>
              <a:t> champs qui a été cultivé au Moyen Age pour ses qualités médicinales et ornementales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02364" y="3607882"/>
            <a:ext cx="8686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Il s’agit parfois d’anciennes espèces autrefois domestiquées puis délaissées qui perdurent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612610" y="4797073"/>
            <a:ext cx="423423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 – Bilan actuel </a:t>
            </a:r>
            <a:r>
              <a:rPr lang="fr-FR" dirty="0" smtClean="0"/>
              <a:t>: (Ph. </a:t>
            </a:r>
            <a:r>
              <a:rPr lang="fr-FR" dirty="0" err="1" smtClean="0"/>
              <a:t>Jauzein</a:t>
            </a:r>
            <a:r>
              <a:rPr lang="fr-FR" dirty="0" smtClean="0"/>
              <a:t>)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237496" y="5421902"/>
            <a:ext cx="503940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300</a:t>
            </a:r>
            <a:r>
              <a:rPr lang="fr-FR" dirty="0" smtClean="0"/>
              <a:t> espèces présentes dans les champs cultivés de France sont menacées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Une centaine </a:t>
            </a:r>
            <a:r>
              <a:rPr lang="fr-FR" dirty="0" smtClean="0"/>
              <a:t>approche de l’extinction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405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Merci pour votre attention…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753553"/>
            <a:ext cx="9281465" cy="5104448"/>
          </a:xfrm>
        </p:spPr>
      </p:pic>
      <p:pic>
        <p:nvPicPr>
          <p:cNvPr id="7" name="Image 6" descr="coquelicot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70000" cy="2451100"/>
          </a:xfrm>
          <a:prstGeom prst="rect">
            <a:avLst/>
          </a:prstGeom>
        </p:spPr>
      </p:pic>
      <p:pic>
        <p:nvPicPr>
          <p:cNvPr id="8" name="Image 7" descr="M-rouge-4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0" y="3302000"/>
            <a:ext cx="254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6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40605" cy="869995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Scandix pecten </a:t>
            </a:r>
            <a:r>
              <a:rPr lang="fr-FR" sz="2400" b="1" i="1" dirty="0" err="1" smtClean="0"/>
              <a:t>veneris</a:t>
            </a:r>
            <a:r>
              <a:rPr lang="fr-FR" sz="2400" b="1" i="1" dirty="0" smtClean="0"/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Apiaceae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4" name="Espace réservé du contenu 3" descr="Scandix pesten veneris-DSC_912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32037"/>
            <a:ext cx="4374070" cy="4525963"/>
          </a:xfrm>
        </p:spPr>
      </p:pic>
      <p:pic>
        <p:nvPicPr>
          <p:cNvPr id="5" name="Image 4" descr="Scandix pecten veneris-3585C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149" y="-1"/>
            <a:ext cx="4954851" cy="495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3694</Words>
  <Application>Microsoft Office PowerPoint</Application>
  <PresentationFormat>Affichage à l'écran (4:3)</PresentationFormat>
  <Paragraphs>538</Paragraphs>
  <Slides>83</Slides>
  <Notes>71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83</vt:i4>
      </vt:variant>
    </vt:vector>
  </HeadingPairs>
  <TitlesOfParts>
    <vt:vector size="84" baseType="lpstr">
      <vt:lpstr>Thème Office</vt:lpstr>
      <vt:lpstr>Les messicoles</vt:lpstr>
      <vt:lpstr>Messicoles ou adventices ?</vt:lpstr>
      <vt:lpstr>Quelques adventices les  communes :</vt:lpstr>
      <vt:lpstr>Présentation PowerPoint</vt:lpstr>
      <vt:lpstr>Présentation PowerPoint</vt:lpstr>
      <vt:lpstr>L’observation des messicoles a permis de les classer suivant leur fréquence en 3 groupes :</vt:lpstr>
      <vt:lpstr>Groupe 1 : les messicoles encore abondantes :</vt:lpstr>
      <vt:lpstr>Présentation PowerPoint</vt:lpstr>
      <vt:lpstr>Scandix pecten veneris (Apiaceae)</vt:lpstr>
      <vt:lpstr>Alopecurus myosoroides (Poaceae)</vt:lpstr>
      <vt:lpstr>Arrhenatherum  elatius subsp. bulbosus  (Poaceae)</vt:lpstr>
      <vt:lpstr>Alchemilla arvensis (Rosaceae)</vt:lpstr>
      <vt:lpstr>Lithospermum arvense  (Boraginaceae)</vt:lpstr>
      <vt:lpstr>Avena sativa subsp. fatua  (Poaceae)</vt:lpstr>
      <vt:lpstr>Présentation PowerPoint</vt:lpstr>
      <vt:lpstr>Sinapis alba (Brassicaceae)</vt:lpstr>
      <vt:lpstr>Galium aparine (Rubiaceae)</vt:lpstr>
      <vt:lpstr>Scleranthus annuus  (Caryophyllaceae)</vt:lpstr>
      <vt:lpstr>Spergula arvensis (Caryophyllaceae)</vt:lpstr>
      <vt:lpstr>Groupe 2 : les messicoles à surveiller</vt:lpstr>
      <vt:lpstr>Smyrnium perfoliatum subsp. rotundifolium (Apiaceae)</vt:lpstr>
      <vt:lpstr>Le fruit  : un diakène largement ovoïde</vt:lpstr>
      <vt:lpstr>Stachys arvensis (Lamiaceae)</vt:lpstr>
      <vt:lpstr>Stachys arvensis :  la fleur</vt:lpstr>
      <vt:lpstr>Thlaspi arvense (Brassicaceae)</vt:lpstr>
      <vt:lpstr>Thlaspi arvense : les fruits</vt:lpstr>
      <vt:lpstr>Iberis pinnata (Brassicaceae)</vt:lpstr>
      <vt:lpstr>Iberis pinnata</vt:lpstr>
      <vt:lpstr>Legousia speculum veneris  (Campanulaceae)</vt:lpstr>
      <vt:lpstr>Legousia speculum veneris :   Le fruit</vt:lpstr>
      <vt:lpstr>Une espèce voisine :  Legousia hybrida</vt:lpstr>
      <vt:lpstr> Consolida regalis (Renunculaceae)</vt:lpstr>
      <vt:lpstr>Calepina irregularis (Brassicaceae)</vt:lpstr>
      <vt:lpstr>Allium scorodoprasum  (Alliaceae)</vt:lpstr>
      <vt:lpstr>Euphorbia falcata (Euphorbiaceae)</vt:lpstr>
      <vt:lpstr>Ajuga chamaepitys</vt:lpstr>
      <vt:lpstr>Cnicus benedictus (Asteraceae)</vt:lpstr>
      <vt:lpstr>Ranunculus arvensis (Renunculaceae)</vt:lpstr>
      <vt:lpstr>Gladiolus italicus (Iridaceae)</vt:lpstr>
      <vt:lpstr>Caucalis platycarpos (Apiaceae)</vt:lpstr>
      <vt:lpstr>Galium tricornutum Rubiaceae)</vt:lpstr>
      <vt:lpstr>Gagea villosa (Liliaceae)</vt:lpstr>
      <vt:lpstr>Groupe 3 : les messicoles en situation précaire Pourquoi?</vt:lpstr>
      <vt:lpstr>Roemeria hybrida (Papaveraceae)</vt:lpstr>
      <vt:lpstr>Glaucium corniculatum (Papaveraceae)</vt:lpstr>
      <vt:lpstr>Ceratocephala falcata (Renunculaceae)</vt:lpstr>
      <vt:lpstr>Silene muscipula (Caryophyllaceae)</vt:lpstr>
      <vt:lpstr>Silene cretica (Caryophyllaceae)</vt:lpstr>
      <vt:lpstr>Comparaison des 2 Silenes précédents :</vt:lpstr>
      <vt:lpstr>Bifora testiculata  (Apiaceae)</vt:lpstr>
      <vt:lpstr>Myagrum perfoliatum (Brassicaceae)</vt:lpstr>
      <vt:lpstr>Orlaya platycarpos (Apiaceae)</vt:lpstr>
      <vt:lpstr>Une espèce voisine : Orlaya grandiflora</vt:lpstr>
      <vt:lpstr>Pour ne pas les confondre…</vt:lpstr>
      <vt:lpstr>Tulipa sylvestris</vt:lpstr>
      <vt:lpstr>Agrostemma githago (Caryophyllaceae)</vt:lpstr>
      <vt:lpstr>Tulipa agenensis (Liliaceae)</vt:lpstr>
      <vt:lpstr>Tulipa clusiana </vt:lpstr>
      <vt:lpstr>Pour ne pas les confondre…</vt:lpstr>
      <vt:lpstr>Présentation PowerPoint</vt:lpstr>
      <vt:lpstr>Hypecoum imberbe (Papaveraceae)</vt:lpstr>
      <vt:lpstr>Hypecoum imberbe :  le fruit</vt:lpstr>
      <vt:lpstr>Hypecoum pendulum  (Papaveraceae)</vt:lpstr>
      <vt:lpstr>Nigella hispanica (Renunculaceae)</vt:lpstr>
      <vt:lpstr>Rappel : Définition d’un follicule</vt:lpstr>
      <vt:lpstr>Nigella arvensis</vt:lpstr>
      <vt:lpstr>Pour ne pas les confondre…</vt:lpstr>
      <vt:lpstr>Nigella nigellastrum (Renunculaceae)</vt:lpstr>
      <vt:lpstr>Honorius nutans (Asparagaceae)</vt:lpstr>
      <vt:lpstr>Rappel : Eclatement du genre Ornithogalum</vt:lpstr>
      <vt:lpstr>Vaccaria hispanica (Caryophyllaceae)</vt:lpstr>
      <vt:lpstr>Le fruit</vt:lpstr>
      <vt:lpstr>Bupleurum rotundifolium (Apiaceae)</vt:lpstr>
      <vt:lpstr>Turgenia latifolia (Apiaceae)</vt:lpstr>
      <vt:lpstr>Bromus secalinus (Poaceae)</vt:lpstr>
      <vt:lpstr>Bromus secalinus  (Poaceae)</vt:lpstr>
      <vt:lpstr>Asperula arvensis  (Rubiaceae)</vt:lpstr>
      <vt:lpstr>Une messicole qui a pratiquement disparu de notre territoire…</vt:lpstr>
      <vt:lpstr>(Photo Enrico Romani –internet)</vt:lpstr>
      <vt:lpstr>Conclusions : 1 -  ces messicoles qui font de la résistance…</vt:lpstr>
      <vt:lpstr>2 – Comment les sauvegarder ?</vt:lpstr>
      <vt:lpstr>Présentation PowerPoint</vt:lpstr>
      <vt:lpstr>Merci pour votre attention…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messicoles</dc:title>
  <dc:creator>Liliane Roubaudi</dc:creator>
  <cp:lastModifiedBy>Jean-Luc Macqueron</cp:lastModifiedBy>
  <cp:revision>390</cp:revision>
  <cp:lastPrinted>2016-01-31T12:16:49Z</cp:lastPrinted>
  <dcterms:created xsi:type="dcterms:W3CDTF">2015-12-14T16:18:42Z</dcterms:created>
  <dcterms:modified xsi:type="dcterms:W3CDTF">2016-03-31T20:08:52Z</dcterms:modified>
</cp:coreProperties>
</file>