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1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3" r:id="rId27"/>
    <p:sldId id="281" r:id="rId28"/>
    <p:sldId id="282" r:id="rId29"/>
    <p:sldId id="284" r:id="rId30"/>
    <p:sldId id="285" r:id="rId31"/>
    <p:sldId id="286" r:id="rId32"/>
    <p:sldId id="332" r:id="rId33"/>
    <p:sldId id="288" r:id="rId34"/>
    <p:sldId id="289" r:id="rId35"/>
    <p:sldId id="287" r:id="rId36"/>
    <p:sldId id="290" r:id="rId37"/>
    <p:sldId id="333" r:id="rId38"/>
    <p:sldId id="291" r:id="rId39"/>
    <p:sldId id="292" r:id="rId40"/>
    <p:sldId id="293" r:id="rId41"/>
    <p:sldId id="294" r:id="rId42"/>
    <p:sldId id="295" r:id="rId43"/>
    <p:sldId id="296" r:id="rId44"/>
    <p:sldId id="300" r:id="rId45"/>
    <p:sldId id="301" r:id="rId46"/>
    <p:sldId id="299" r:id="rId47"/>
    <p:sldId id="302" r:id="rId48"/>
    <p:sldId id="303" r:id="rId49"/>
    <p:sldId id="304" r:id="rId50"/>
    <p:sldId id="305" r:id="rId51"/>
    <p:sldId id="306" r:id="rId52"/>
    <p:sldId id="298" r:id="rId53"/>
    <p:sldId id="307" r:id="rId54"/>
    <p:sldId id="297" r:id="rId55"/>
    <p:sldId id="308" r:id="rId56"/>
    <p:sldId id="309" r:id="rId57"/>
    <p:sldId id="318" r:id="rId58"/>
    <p:sldId id="310" r:id="rId59"/>
    <p:sldId id="311" r:id="rId60"/>
    <p:sldId id="312" r:id="rId61"/>
    <p:sldId id="316" r:id="rId62"/>
    <p:sldId id="313" r:id="rId63"/>
    <p:sldId id="314" r:id="rId64"/>
    <p:sldId id="315" r:id="rId65"/>
    <p:sldId id="317" r:id="rId66"/>
    <p:sldId id="319" r:id="rId67"/>
    <p:sldId id="321" r:id="rId68"/>
    <p:sldId id="322" r:id="rId69"/>
    <p:sldId id="324" r:id="rId70"/>
    <p:sldId id="323" r:id="rId71"/>
    <p:sldId id="334" r:id="rId72"/>
    <p:sldId id="328" r:id="rId73"/>
    <p:sldId id="326" r:id="rId74"/>
    <p:sldId id="327" r:id="rId75"/>
    <p:sldId id="325" r:id="rId76"/>
    <p:sldId id="329" r:id="rId77"/>
    <p:sldId id="330" r:id="rId78"/>
    <p:sldId id="331" r:id="rId79"/>
    <p:sldId id="335" r:id="rId8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452" autoAdjust="0"/>
  </p:normalViewPr>
  <p:slideViewPr>
    <p:cSldViewPr snapToGrid="0" snapToObjects="1">
      <p:cViewPr varScale="1">
        <p:scale>
          <a:sx n="61" d="100"/>
          <a:sy n="61" d="100"/>
        </p:scale>
        <p:origin x="-16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A937F-1244-F347-A335-1F76F51EA16A}" type="datetimeFigureOut">
              <a:rPr lang="fr-FR" smtClean="0"/>
              <a:t>25/01/2019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CF805-07FB-BC47-BA76-DF3E900867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4168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Chaque fleur possède une corolle composée de pétales soudés (= gamopétale)</a:t>
            </a:r>
          </a:p>
          <a:p>
            <a:r>
              <a:rPr lang="fr-FR" dirty="0" smtClean="0"/>
              <a:t>Le nombre de dents des ligules n’est pas le même chez les Radiées       et chez les Liguliflores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CF805-07FB-BC47-BA76-DF3E9008672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8565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Genre </a:t>
            </a:r>
            <a:r>
              <a:rPr lang="fr-FR" dirty="0" err="1" smtClean="0"/>
              <a:t>monospécifique</a:t>
            </a:r>
            <a:r>
              <a:rPr lang="fr-FR" dirty="0" smtClean="0"/>
              <a:t>-   Plante</a:t>
            </a:r>
            <a:r>
              <a:rPr lang="fr-FR" baseline="0" dirty="0" smtClean="0"/>
              <a:t> annuelle à rameaux étalés – dressés –    Lieux incultes et cultivés dans toute la France</a:t>
            </a:r>
          </a:p>
          <a:p>
            <a:r>
              <a:rPr lang="fr-FR" dirty="0" smtClean="0"/>
              <a:t>Feuilles caulinaires présentes   -   capitules à pédoncules + grands que l’involucre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CF805-07FB-BC47-BA76-DF3E90086721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0184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Feuilles toutes pétiolées , les inférieures </a:t>
            </a:r>
            <a:r>
              <a:rPr lang="fr-FR" dirty="0" err="1" smtClean="0"/>
              <a:t>lyrées</a:t>
            </a:r>
            <a:r>
              <a:rPr lang="fr-FR" dirty="0" smtClean="0"/>
              <a:t> à lobe</a:t>
            </a:r>
            <a:r>
              <a:rPr lang="fr-FR" baseline="0" dirty="0" smtClean="0"/>
              <a:t> terminal très grand et denté  ,  les supérieures lancéolées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CF805-07FB-BC47-BA76-DF3E90086721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1763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Capitules longs de 7 – 8 mm – involucre avec de grandes bractées internes et des petite bractées externes (Calicule)</a:t>
            </a:r>
          </a:p>
          <a:p>
            <a:r>
              <a:rPr lang="fr-FR" dirty="0" smtClean="0"/>
              <a:t>8 à 15 ligules jaune- clair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CF805-07FB-BC47-BA76-DF3E90086721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41057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Involucre campanulé à la fructification</a:t>
            </a:r>
          </a:p>
          <a:p>
            <a:r>
              <a:rPr lang="fr-FR" dirty="0" err="1" smtClean="0"/>
              <a:t>Akénes</a:t>
            </a:r>
            <a:r>
              <a:rPr lang="fr-FR" dirty="0" smtClean="0"/>
              <a:t> droits, oblongs et nus au sommet – longs de 4 à 12 mm – sans bec ni </a:t>
            </a:r>
            <a:r>
              <a:rPr lang="fr-FR" dirty="0" err="1" smtClean="0"/>
              <a:t>pappus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CF805-07FB-BC47-BA76-DF3E90086721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85420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2 espèces-  Plante annuelle de 15 à 40 cm – diffuse et glabre, à rameaux divergents, peu feuillée et nus supérieurement</a:t>
            </a:r>
          </a:p>
          <a:p>
            <a:r>
              <a:rPr lang="fr-FR" dirty="0" smtClean="0"/>
              <a:t>Capitules pédonculés -    espèce polymorphes – champs, bords des haies en région méditerranéennes mais aussi Drôme, Ardèche, Ariège, Tarn, Lot et</a:t>
            </a:r>
            <a:r>
              <a:rPr lang="fr-FR" baseline="0" dirty="0" smtClean="0"/>
              <a:t> </a:t>
            </a:r>
            <a:r>
              <a:rPr lang="fr-FR" dirty="0" smtClean="0"/>
              <a:t>Garonne 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CF805-07FB-BC47-BA76-DF3E90086721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804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Feuilles inférieures oblongues, lancéolées, dentées ou </a:t>
            </a:r>
            <a:r>
              <a:rPr lang="fr-FR" dirty="0" err="1" smtClean="0"/>
              <a:t>lyrées</a:t>
            </a:r>
            <a:r>
              <a:rPr lang="fr-FR" dirty="0" smtClean="0"/>
              <a:t>           -  (lobe terminal très grand 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CF805-07FB-BC47-BA76-DF3E90086721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06610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Capitules pédonculés  -    fleurs jaunes assez petites -   peu de ligules-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CF805-07FB-BC47-BA76-DF3E90086721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2034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Akènes externes plus ou moins arqués, enveloppé dans des bractées glabres ou ciliées</a:t>
            </a:r>
          </a:p>
          <a:p>
            <a:r>
              <a:rPr lang="fr-FR" dirty="0" smtClean="0"/>
              <a:t>  -    involucre  étalés en étoile à la fructification-                  mais akène sans bec ni </a:t>
            </a:r>
            <a:r>
              <a:rPr lang="fr-FR" dirty="0" err="1" smtClean="0"/>
              <a:t>pappus</a:t>
            </a: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CF805-07FB-BC47-BA76-DF3E90086721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86841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6 espèces-   Plante</a:t>
            </a:r>
            <a:r>
              <a:rPr lang="fr-FR" baseline="0" dirty="0" smtClean="0"/>
              <a:t> à feuilles </a:t>
            </a:r>
            <a:r>
              <a:rPr lang="fr-FR" baseline="0" dirty="0" err="1" smtClean="0"/>
              <a:t>graminoides</a:t>
            </a:r>
            <a:r>
              <a:rPr lang="fr-FR" baseline="0" dirty="0" smtClean="0"/>
              <a:t>   Grands capitules solitaires   -   fleurs  de couleur variées souvent rayonnantes</a:t>
            </a:r>
          </a:p>
          <a:p>
            <a:r>
              <a:rPr lang="fr-FR" baseline="0" dirty="0" smtClean="0"/>
              <a:t>Plantes à racines pivotantes développées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CF805-07FB-BC47-BA76-DF3E90086721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8788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- du grec </a:t>
            </a:r>
            <a:r>
              <a:rPr lang="fr-FR" baseline="0" dirty="0" err="1" smtClean="0"/>
              <a:t>Trago</a:t>
            </a:r>
            <a:r>
              <a:rPr lang="fr-FR" baseline="0" dirty="0" smtClean="0"/>
              <a:t>= le bouc et </a:t>
            </a:r>
            <a:r>
              <a:rPr lang="fr-FR" baseline="0" dirty="0" err="1" smtClean="0"/>
              <a:t>Pogon</a:t>
            </a:r>
            <a:r>
              <a:rPr lang="fr-FR" baseline="0" dirty="0" smtClean="0"/>
              <a:t> = la barbe </a:t>
            </a:r>
            <a:r>
              <a:rPr lang="fr-FR" baseline="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référence aux aigrettes barbues qui surmontent l’akène</a:t>
            </a:r>
            <a:endParaRPr lang="fr-FR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Bractées </a:t>
            </a:r>
            <a:r>
              <a:rPr lang="fr-FR" dirty="0" err="1" smtClean="0"/>
              <a:t>involucrales</a:t>
            </a:r>
            <a:r>
              <a:rPr lang="fr-FR" dirty="0" smtClean="0"/>
              <a:t> sur un rang-  ( (8 à 12 )                  ces</a:t>
            </a:r>
            <a:r>
              <a:rPr lang="fr-FR" baseline="0" dirty="0" smtClean="0"/>
              <a:t> bractées sont souvent + grandes que les ligules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CF805-07FB-BC47-BA76-DF3E90086721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004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Lorsque l’on brise la tige ou certaines autres parties de la plante, un suc laiteux est exsudé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CF805-07FB-BC47-BA76-DF3E9008672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42516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Akènes tous   à aigrette plumeuse et stipitée   -</a:t>
            </a:r>
            <a:r>
              <a:rPr lang="fr-FR" dirty="0" err="1" smtClean="0"/>
              <a:t>Geropogon</a:t>
            </a:r>
            <a:r>
              <a:rPr lang="fr-FR" dirty="0" smtClean="0"/>
              <a:t> (qui a des ligules roses) a des akènes internes  à </a:t>
            </a:r>
            <a:r>
              <a:rPr lang="fr-FR" dirty="0" err="1" smtClean="0"/>
              <a:t>pappus</a:t>
            </a:r>
            <a:r>
              <a:rPr lang="fr-FR" dirty="0" smtClean="0"/>
              <a:t> réduit à quelques arêtes </a:t>
            </a:r>
            <a:r>
              <a:rPr lang="fr-FR" dirty="0" err="1" smtClean="0"/>
              <a:t>scabres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CF805-07FB-BC47-BA76-DF3E90086721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5059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6 espèces    -   Tige ramifiée, </a:t>
            </a:r>
            <a:r>
              <a:rPr lang="fr-FR" dirty="0" err="1" smtClean="0"/>
              <a:t>pluricéphale</a:t>
            </a:r>
            <a:r>
              <a:rPr lang="fr-FR" dirty="0" smtClean="0"/>
              <a:t> dans cette espèce -     Là aussi racine pivotante</a:t>
            </a:r>
          </a:p>
          <a:p>
            <a:r>
              <a:rPr lang="fr-FR" dirty="0" smtClean="0"/>
              <a:t>Feuilles caulinaires nulles ou réduites à des gaines</a:t>
            </a:r>
            <a:r>
              <a:rPr lang="fr-FR" baseline="0" dirty="0" smtClean="0"/>
              <a:t> </a:t>
            </a:r>
            <a:r>
              <a:rPr lang="fr-FR" dirty="0" smtClean="0"/>
              <a:t> -    Bractées </a:t>
            </a:r>
            <a:r>
              <a:rPr lang="fr-FR" dirty="0" err="1" smtClean="0"/>
              <a:t>involucrales</a:t>
            </a:r>
            <a:r>
              <a:rPr lang="fr-FR" dirty="0" smtClean="0"/>
              <a:t> sur plusieurs rangs, les externes + petites que les internes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CF805-07FB-BC47-BA76-DF3E90086721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93481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Feuilles </a:t>
            </a:r>
            <a:r>
              <a:rPr lang="fr-FR" dirty="0" err="1" smtClean="0"/>
              <a:t>ent!ères</a:t>
            </a:r>
            <a:r>
              <a:rPr lang="fr-FR" dirty="0" smtClean="0"/>
              <a:t> et glabres mais feuilles caulinaires nulles ou réduites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CF805-07FB-BC47-BA76-DF3E90086721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57181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Fruit sans bec mais avec une aigrette rousse à soies plumeuses</a:t>
            </a:r>
          </a:p>
          <a:p>
            <a:r>
              <a:rPr lang="fr-FR" dirty="0" smtClean="0"/>
              <a:t>Remarque : akènes sans base stérile différenciée</a:t>
            </a:r>
          </a:p>
          <a:p>
            <a:r>
              <a:rPr lang="fr-FR" dirty="0" smtClean="0"/>
              <a:t>                   soies de l’aigrette à </a:t>
            </a:r>
            <a:r>
              <a:rPr lang="fr-FR" dirty="0" err="1" smtClean="0"/>
              <a:t>serrules</a:t>
            </a:r>
            <a:r>
              <a:rPr lang="fr-FR" dirty="0" smtClean="0"/>
              <a:t> entrecroisées (= barbes cloisonnées</a:t>
            </a:r>
            <a:r>
              <a:rPr lang="fr-FR" baseline="0" dirty="0" smtClean="0"/>
              <a:t> devenant frisées à la </a:t>
            </a:r>
            <a:r>
              <a:rPr lang="fr-FR" baseline="0" dirty="0" err="1" smtClean="0"/>
              <a:t>déssication</a:t>
            </a:r>
            <a:r>
              <a:rPr lang="fr-FR" baseline="0" dirty="0" smtClean="0"/>
              <a:t>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CF805-07FB-BC47-BA76-DF3E90086721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36326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2 espèces  -  Photo faite à l’étang du </a:t>
            </a:r>
            <a:r>
              <a:rPr lang="fr-FR" dirty="0" err="1" smtClean="0"/>
              <a:t>Doul</a:t>
            </a:r>
            <a:r>
              <a:rPr lang="fr-FR" dirty="0" smtClean="0"/>
              <a:t> – plante bisannuelle à racine pivotante – Tige feuillée,</a:t>
            </a:r>
            <a:r>
              <a:rPr lang="fr-FR" baseline="0" dirty="0" smtClean="0"/>
              <a:t> dressée, rameuse à rameaux ascendants et  tiges latérales étalées</a:t>
            </a:r>
          </a:p>
          <a:p>
            <a:r>
              <a:rPr lang="fr-FR" baseline="0" dirty="0" smtClean="0"/>
              <a:t>Feuilles caulinaires développées, </a:t>
            </a:r>
            <a:r>
              <a:rPr lang="fr-FR" baseline="0" dirty="0" err="1" smtClean="0"/>
              <a:t>pennatiséquées</a:t>
            </a:r>
            <a:r>
              <a:rPr lang="fr-FR" baseline="0" dirty="0" smtClean="0"/>
              <a:t> à segments linéaires – parfois certaines feuilles indivises et linéaires -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CF805-07FB-BC47-BA76-DF3E90086721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8113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Ligules</a:t>
            </a:r>
            <a:r>
              <a:rPr lang="fr-FR" baseline="0" dirty="0" smtClean="0"/>
              <a:t> </a:t>
            </a:r>
            <a:r>
              <a:rPr lang="fr-FR" dirty="0" smtClean="0"/>
              <a:t> jaune pâle ne dépassant pas l’involucre – (P. </a:t>
            </a:r>
            <a:r>
              <a:rPr lang="fr-FR" dirty="0" err="1" smtClean="0"/>
              <a:t>purpurea</a:t>
            </a:r>
            <a:r>
              <a:rPr lang="fr-FR" dirty="0" smtClean="0"/>
              <a:t> = autre espèce à ligules roses)   </a:t>
            </a:r>
          </a:p>
          <a:p>
            <a:r>
              <a:rPr lang="fr-FR" dirty="0" smtClean="0"/>
              <a:t>Bractées </a:t>
            </a:r>
            <a:r>
              <a:rPr lang="fr-FR" dirty="0" err="1" smtClean="0"/>
              <a:t>involucrales</a:t>
            </a:r>
            <a:r>
              <a:rPr lang="fr-FR" dirty="0" smtClean="0"/>
              <a:t> sur plusieurs rangs, les externes + petites que les internes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CF805-07FB-BC47-BA76-DF3E90086721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2193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Aigrette</a:t>
            </a:r>
            <a:r>
              <a:rPr lang="fr-FR" baseline="0" dirty="0" smtClean="0"/>
              <a:t> d’un blanc sale  à soies plumeuses– </a:t>
            </a:r>
          </a:p>
          <a:p>
            <a:r>
              <a:rPr lang="fr-FR" baseline="0" dirty="0" smtClean="0"/>
              <a:t>Akène sans bec, à base stérile différenciée    - base stérile pleine P..  </a:t>
            </a:r>
            <a:r>
              <a:rPr lang="fr-FR" baseline="0" dirty="0" err="1" smtClean="0"/>
              <a:t>purpureum</a:t>
            </a:r>
            <a:endParaRPr lang="fr-FR" baseline="0" dirty="0" smtClean="0"/>
          </a:p>
          <a:p>
            <a:r>
              <a:rPr lang="fr-FR" baseline="0" dirty="0" smtClean="0"/>
              <a:t>                                                                        - base stérile creuse : P. </a:t>
            </a:r>
            <a:r>
              <a:rPr lang="fr-FR" baseline="0" dirty="0" err="1" smtClean="0"/>
              <a:t>laciniatum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CF805-07FB-BC47-BA76-DF3E90086721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75569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Genre méditerranéen comportant 2 espèces – </a:t>
            </a:r>
          </a:p>
          <a:p>
            <a:r>
              <a:rPr lang="fr-FR" dirty="0" smtClean="0"/>
              <a:t>Feuilles basales et tiges feuillée –                   pédoncule longuement nu au sommet</a:t>
            </a:r>
          </a:p>
          <a:p>
            <a:r>
              <a:rPr lang="fr-FR" dirty="0" smtClean="0"/>
              <a:t>Fleurs jaunes (plus pâle pour</a:t>
            </a:r>
            <a:r>
              <a:rPr lang="fr-FR" baseline="0" dirty="0" smtClean="0"/>
              <a:t> U. </a:t>
            </a:r>
            <a:r>
              <a:rPr lang="fr-FR" baseline="0" dirty="0" err="1" smtClean="0"/>
              <a:t>dalechampii</a:t>
            </a:r>
            <a:r>
              <a:rPr lang="fr-FR" baseline="0" dirty="0" smtClean="0"/>
              <a:t>)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CF805-07FB-BC47-BA76-DF3E90086721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52756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Involucre à bractées ovales et acuminées, tomenteuses pour U. </a:t>
            </a:r>
            <a:r>
              <a:rPr lang="fr-FR" dirty="0" err="1" smtClean="0"/>
              <a:t>dalechampii</a:t>
            </a:r>
            <a:r>
              <a:rPr lang="fr-FR" dirty="0" smtClean="0"/>
              <a:t> mais hispides pour U. </a:t>
            </a:r>
            <a:r>
              <a:rPr lang="fr-FR" dirty="0" err="1" smtClean="0"/>
              <a:t>picroides</a:t>
            </a:r>
            <a:endParaRPr lang="fr-FR" dirty="0" smtClean="0"/>
          </a:p>
          <a:p>
            <a:r>
              <a:rPr lang="fr-FR" dirty="0" smtClean="0"/>
              <a:t>Bractées </a:t>
            </a:r>
            <a:r>
              <a:rPr lang="fr-FR" dirty="0" err="1" smtClean="0"/>
              <a:t>involucrales</a:t>
            </a:r>
            <a:r>
              <a:rPr lang="fr-FR" dirty="0" smtClean="0"/>
              <a:t> sur un rang et toutes égales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CF805-07FB-BC47-BA76-DF3E90086721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14577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U. </a:t>
            </a:r>
            <a:r>
              <a:rPr lang="fr-FR" dirty="0" err="1" smtClean="0"/>
              <a:t>Dalechampii</a:t>
            </a:r>
            <a:r>
              <a:rPr lang="fr-FR" dirty="0" smtClean="0"/>
              <a:t> ;  aigrette blanc-roussâtre</a:t>
            </a:r>
          </a:p>
          <a:p>
            <a:r>
              <a:rPr lang="fr-FR" dirty="0" smtClean="0"/>
              <a:t> akène tuberculeux surmonté d’un bec </a:t>
            </a:r>
            <a:r>
              <a:rPr lang="fr-FR" dirty="0" err="1" smtClean="0"/>
              <a:t>scabre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CF805-07FB-BC47-BA76-DF3E90086721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Pappus = appendice en forme d’aigrette,</a:t>
            </a:r>
            <a:r>
              <a:rPr lang="fr-FR" baseline="0" dirty="0" smtClean="0"/>
              <a:t> de couronne ou d’écailles</a:t>
            </a:r>
          </a:p>
          <a:p>
            <a:r>
              <a:rPr lang="fr-FR" baseline="0" dirty="0" smtClean="0"/>
              <a:t>Lorsqu’il est surmonté d’une aigrette, cette sorte de parachute à un fort pouvoir sustentateur : il peut être transporté très loin</a:t>
            </a:r>
          </a:p>
          <a:p>
            <a:r>
              <a:rPr lang="fr-FR" baseline="0" dirty="0" smtClean="0"/>
              <a:t>Dissémination anémochore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CF805-07FB-BC47-BA76-DF3E9008672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68987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Aigrette blanche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Akènes tuberculeux surmontés d’un bec long, arqué et renflé à la base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solidFill>
                  <a:srgbClr val="FF0000"/>
                </a:solidFill>
              </a:rPr>
              <a:t>Pour les 2 espèces : </a:t>
            </a:r>
            <a:r>
              <a:rPr lang="fr-FR" dirty="0" err="1" smtClean="0">
                <a:solidFill>
                  <a:srgbClr val="FF0000"/>
                </a:solidFill>
              </a:rPr>
              <a:t>pappus</a:t>
            </a:r>
            <a:r>
              <a:rPr lang="fr-FR" dirty="0" smtClean="0">
                <a:solidFill>
                  <a:srgbClr val="FF0000"/>
                </a:solidFill>
              </a:rPr>
              <a:t> à soies plumeuses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CF805-07FB-BC47-BA76-DF3E90086721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32317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Plante à feuilles caulinaires développées – capitules en panicule </a:t>
            </a:r>
            <a:r>
              <a:rPr lang="fr-FR" dirty="0" err="1" smtClean="0"/>
              <a:t>corymbiforme</a:t>
            </a:r>
            <a:endParaRPr lang="fr-FR" dirty="0" smtClean="0"/>
          </a:p>
          <a:p>
            <a:r>
              <a:rPr lang="fr-FR" dirty="0" smtClean="0"/>
              <a:t>Feuille accrochant fortement aux vêtements  : poils</a:t>
            </a:r>
            <a:r>
              <a:rPr lang="fr-FR" baseline="0" dirty="0" smtClean="0"/>
              <a:t> terminés en crochets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CF805-07FB-BC47-BA76-DF3E90086721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02924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Feuilles et tiges ont, pour la plupart, des poils terminés par 2 crochets  -</a:t>
            </a:r>
            <a:r>
              <a:rPr lang="fr-FR" baseline="0" dirty="0" smtClean="0"/>
              <a:t> = poils </a:t>
            </a:r>
            <a:r>
              <a:rPr lang="fr-FR" baseline="0" dirty="0" err="1" smtClean="0"/>
              <a:t>glochidiés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CF805-07FB-BC47-BA76-DF3E90086721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88125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Bractées  de l’involucre sur plusieurs rangs,  les</a:t>
            </a:r>
            <a:r>
              <a:rPr lang="fr-FR" baseline="0" dirty="0" smtClean="0"/>
              <a:t> externes plus petites que les internes</a:t>
            </a:r>
            <a:endParaRPr lang="fr-FR" dirty="0" smtClean="0"/>
          </a:p>
          <a:p>
            <a:r>
              <a:rPr lang="fr-FR" dirty="0" smtClean="0"/>
              <a:t>Bractées linéaires à lancéolées (non cordées)  et munies de poils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CF805-07FB-BC47-BA76-DF3E90086721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0421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Akène dépourvu de bec mais à soies plumeuses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CF805-07FB-BC47-BA76-DF3E90086721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50898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Genre </a:t>
            </a:r>
            <a:r>
              <a:rPr lang="fr-FR" dirty="0" err="1" smtClean="0"/>
              <a:t>monospécifique</a:t>
            </a:r>
            <a:r>
              <a:rPr lang="fr-FR" dirty="0" smtClean="0"/>
              <a:t>   -  Plante</a:t>
            </a:r>
            <a:r>
              <a:rPr lang="fr-FR" baseline="0" dirty="0" smtClean="0"/>
              <a:t>  annuelle, dressée, rameuse, hispide –Là encore, capitules en panicule </a:t>
            </a:r>
            <a:r>
              <a:rPr lang="fr-FR" baseline="0" dirty="0" err="1" smtClean="0"/>
              <a:t>corymbiforme</a:t>
            </a:r>
            <a:endParaRPr lang="fr-FR" baseline="0" dirty="0" smtClean="0"/>
          </a:p>
          <a:p>
            <a:r>
              <a:rPr lang="fr-FR" baseline="0" dirty="0" smtClean="0"/>
              <a:t>Feuilles basales entières ou lâchement sinuées – les caulinaires cordées et </a:t>
            </a:r>
            <a:r>
              <a:rPr lang="fr-FR" baseline="0" dirty="0" err="1" smtClean="0"/>
              <a:t>embrassantes</a:t>
            </a:r>
            <a:r>
              <a:rPr lang="fr-FR" baseline="0" dirty="0" smtClean="0"/>
              <a:t> par 2 oreillettes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CF805-07FB-BC47-BA76-DF3E90086721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34715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Feuilles rudes et très </a:t>
            </a:r>
            <a:r>
              <a:rPr lang="fr-FR" dirty="0" err="1" smtClean="0"/>
              <a:t>accrochantes</a:t>
            </a:r>
            <a:r>
              <a:rPr lang="fr-FR" dirty="0" smtClean="0"/>
              <a:t> : poils terminés pour la plupart</a:t>
            </a:r>
            <a:r>
              <a:rPr lang="fr-FR" baseline="0" dirty="0" smtClean="0"/>
              <a:t> par 4 crochets </a:t>
            </a:r>
            <a:r>
              <a:rPr lang="fr-FR" baseline="0" dirty="0" smtClean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là encore poils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glochidiés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CF805-07FB-BC47-BA76-DF3E90086721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92103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Capitule protégé par 2 rangées de bractées, les externes largement cordées , acuminées  et hispides, les internes étroites et atténuées en longue pointe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CF805-07FB-BC47-BA76-DF3E90086721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29405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Akènes jaunâtres ou rougeâtres, ridés transversalement et brusquement terminés par un bec capillaire</a:t>
            </a:r>
          </a:p>
          <a:p>
            <a:r>
              <a:rPr lang="fr-FR" dirty="0" smtClean="0"/>
              <a:t>Aigrette blanche à soies plumeuses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CF805-07FB-BC47-BA76-DF3E90086721}" type="slidenum">
              <a:rPr lang="fr-FR" smtClean="0"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26453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  5 espèces dans la flore française      (</a:t>
            </a:r>
            <a:r>
              <a:rPr lang="fr-FR" dirty="0" err="1" smtClean="0"/>
              <a:t>tuberosus</a:t>
            </a:r>
            <a:r>
              <a:rPr lang="fr-FR" dirty="0" smtClean="0"/>
              <a:t>, </a:t>
            </a:r>
            <a:r>
              <a:rPr lang="fr-FR" dirty="0" err="1" smtClean="0"/>
              <a:t>saxatilis</a:t>
            </a:r>
            <a:r>
              <a:rPr lang="fr-FR" dirty="0" smtClean="0"/>
              <a:t>, </a:t>
            </a:r>
            <a:r>
              <a:rPr lang="fr-FR" dirty="0" err="1" smtClean="0"/>
              <a:t>crispus</a:t>
            </a:r>
            <a:r>
              <a:rPr lang="fr-FR" dirty="0" smtClean="0"/>
              <a:t>, </a:t>
            </a:r>
            <a:r>
              <a:rPr lang="fr-FR" dirty="0" err="1" smtClean="0"/>
              <a:t>hispidus</a:t>
            </a:r>
            <a:r>
              <a:rPr lang="fr-FR" dirty="0" smtClean="0"/>
              <a:t>, et </a:t>
            </a:r>
            <a:r>
              <a:rPr lang="fr-FR" dirty="0" err="1" smtClean="0"/>
              <a:t>hirtus</a:t>
            </a:r>
            <a:r>
              <a:rPr lang="fr-FR" dirty="0" smtClean="0"/>
              <a:t>)</a:t>
            </a:r>
          </a:p>
          <a:p>
            <a:r>
              <a:rPr lang="fr-FR" dirty="0" smtClean="0"/>
              <a:t>Plante à tige </a:t>
            </a:r>
            <a:r>
              <a:rPr lang="fr-FR" dirty="0" err="1" smtClean="0"/>
              <a:t>monocéphale</a:t>
            </a:r>
            <a:r>
              <a:rPr lang="fr-FR" dirty="0" smtClean="0"/>
              <a:t> – dans</a:t>
            </a:r>
            <a:r>
              <a:rPr lang="fr-FR" baseline="0" dirty="0" smtClean="0"/>
              <a:t> certaines espèces, des racines renflées en fuseau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CF805-07FB-BC47-BA76-DF3E90086721}" type="slidenum">
              <a:rPr lang="fr-FR" smtClean="0"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409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Les 8 premiers genres sont sans paillettes dans le </a:t>
            </a:r>
            <a:r>
              <a:rPr lang="fr-FR" smtClean="0"/>
              <a:t>receptacle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CF805-07FB-BC47-BA76-DF3E9008672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66878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Toutes les feuilles sont basales –            quand les caulinaires  elles sont présentes, elles sont réduites à des écailles (0 à 4) </a:t>
            </a:r>
            <a:r>
              <a:rPr lang="fr-FR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L.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saxatilis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  <a:sym typeface="Wingding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Synonyme de L.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saxatilis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= L.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taraxacoides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 = 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Thrincia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  - feuilles dentées, sinuées à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pennatifide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plus rarement entières mais alors velues à tomenteuses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Poils si présents, jamais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glochidiés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–      texture non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acrochante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CF805-07FB-BC47-BA76-DF3E90086721}" type="slidenum">
              <a:rPr lang="fr-FR" smtClean="0"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93650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Dans la </a:t>
            </a:r>
            <a:r>
              <a:rPr lang="fr-FR" dirty="0" err="1" smtClean="0"/>
              <a:t>sbsp</a:t>
            </a:r>
            <a:r>
              <a:rPr lang="fr-FR" dirty="0" smtClean="0"/>
              <a:t>.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hispidus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CF805-07FB-BC47-BA76-DF3E90086721}" type="slidenum">
              <a:rPr lang="fr-FR" smtClean="0"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816274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Bractées </a:t>
            </a:r>
            <a:r>
              <a:rPr lang="fr-FR" dirty="0" err="1" smtClean="0"/>
              <a:t>involucrales</a:t>
            </a:r>
            <a:r>
              <a:rPr lang="fr-FR" dirty="0" smtClean="0"/>
              <a:t> sur plusieurs rangs, les internes + petites que les externes</a:t>
            </a:r>
          </a:p>
          <a:p>
            <a:r>
              <a:rPr lang="fr-FR" dirty="0" smtClean="0"/>
              <a:t>Chez L. </a:t>
            </a:r>
            <a:r>
              <a:rPr lang="fr-FR" dirty="0" err="1" smtClean="0"/>
              <a:t>saxatilis</a:t>
            </a:r>
            <a:r>
              <a:rPr lang="fr-FR" dirty="0" smtClean="0"/>
              <a:t>,</a:t>
            </a:r>
            <a:r>
              <a:rPr lang="fr-FR" baseline="0" dirty="0" smtClean="0"/>
              <a:t> les ligules ont des stries livides en dessous</a:t>
            </a:r>
          </a:p>
          <a:p>
            <a:r>
              <a:rPr lang="fr-FR" baseline="0" dirty="0" err="1" smtClean="0"/>
              <a:t>Receptacle</a:t>
            </a:r>
            <a:r>
              <a:rPr lang="fr-FR" baseline="0" dirty="0" smtClean="0"/>
              <a:t> sans paillettes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CF805-07FB-BC47-BA76-DF3E90086721}" type="slidenum">
              <a:rPr lang="fr-FR" smtClean="0"/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0912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C’est le cas de L. </a:t>
            </a:r>
            <a:r>
              <a:rPr lang="fr-FR" dirty="0" err="1" smtClean="0"/>
              <a:t>saxatilis</a:t>
            </a:r>
            <a:r>
              <a:rPr lang="fr-FR" dirty="0" smtClean="0"/>
              <a:t> mais aussi de L. </a:t>
            </a:r>
            <a:r>
              <a:rPr lang="fr-FR" dirty="0" err="1" smtClean="0"/>
              <a:t>tuberosus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CF805-07FB-BC47-BA76-DF3E90086721}" type="slidenum">
              <a:rPr lang="fr-FR" smtClean="0"/>
              <a:t>60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617669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On remarque l’absence</a:t>
            </a:r>
            <a:r>
              <a:rPr lang="fr-FR" baseline="0" dirty="0" smtClean="0"/>
              <a:t> de bec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CF805-07FB-BC47-BA76-DF3E90086721}" type="slidenum">
              <a:rPr lang="fr-FR" smtClean="0"/>
              <a:t>61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75388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C’est le cas de L. </a:t>
            </a:r>
            <a:r>
              <a:rPr lang="fr-FR" dirty="0" err="1" smtClean="0"/>
              <a:t>crispus</a:t>
            </a:r>
            <a:r>
              <a:rPr lang="fr-FR" dirty="0" smtClean="0"/>
              <a:t>, L. </a:t>
            </a:r>
            <a:r>
              <a:rPr lang="fr-FR" dirty="0" err="1" smtClean="0"/>
              <a:t>hispidus</a:t>
            </a:r>
            <a:r>
              <a:rPr lang="fr-FR" dirty="0" smtClean="0"/>
              <a:t>, et L. </a:t>
            </a:r>
            <a:r>
              <a:rPr lang="fr-FR" dirty="0" err="1" smtClean="0"/>
              <a:t>hirtus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CF805-07FB-BC47-BA76-DF3E90086721}" type="slidenum">
              <a:rPr lang="fr-FR" smtClean="0"/>
              <a:t>62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963816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Soies externes de l’aigrette parfois + courtes que les autres</a:t>
            </a:r>
            <a:r>
              <a:rPr lang="fr-FR" baseline="0" dirty="0" smtClean="0"/>
              <a:t> et </a:t>
            </a:r>
            <a:r>
              <a:rPr lang="fr-FR" baseline="0" smtClean="0"/>
              <a:t>non plumeuses mais </a:t>
            </a:r>
            <a:r>
              <a:rPr lang="fr-FR" baseline="0" dirty="0" smtClean="0"/>
              <a:t>denticulées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CF805-07FB-BC47-BA76-DF3E90086721}" type="slidenum">
              <a:rPr lang="fr-FR" smtClean="0"/>
              <a:t>64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57412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Scorzoneroides</a:t>
            </a:r>
            <a:r>
              <a:rPr lang="fr-FR" dirty="0" smtClean="0"/>
              <a:t> : 4 espèces</a:t>
            </a:r>
          </a:p>
          <a:p>
            <a:r>
              <a:rPr lang="fr-FR" dirty="0" smtClean="0"/>
              <a:t>Se différencie par la nature des poils quand ils sont présents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CF805-07FB-BC47-BA76-DF3E90086721}" type="slidenum">
              <a:rPr lang="fr-FR" smtClean="0"/>
              <a:t>65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570819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Se différencie aussi par le nombre d’écailles sur la tige :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CF805-07FB-BC47-BA76-DF3E90086721}" type="slidenum">
              <a:rPr lang="fr-FR" smtClean="0"/>
              <a:t>66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809752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Feuilles basales entières et légèrement dentées , munies de poils simples – feuilles reconnaissables à leur long pétiole</a:t>
            </a:r>
          </a:p>
          <a:p>
            <a:r>
              <a:rPr lang="fr-FR" dirty="0" smtClean="0"/>
              <a:t>Tige munie d’un grand nombre d’écailles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CF805-07FB-BC47-BA76-DF3E90086721}" type="slidenum">
              <a:rPr lang="fr-FR" smtClean="0"/>
              <a:t>68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5008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Bordure </a:t>
            </a:r>
            <a:r>
              <a:rPr lang="fr-FR" dirty="0" err="1" smtClean="0"/>
              <a:t>cartilaineuse</a:t>
            </a:r>
            <a:r>
              <a:rPr lang="fr-FR" dirty="0" smtClean="0"/>
              <a:t> = S. </a:t>
            </a:r>
            <a:r>
              <a:rPr lang="fr-FR" dirty="0" err="1" smtClean="0"/>
              <a:t>maculatus</a:t>
            </a:r>
            <a:endParaRPr lang="fr-FR" dirty="0" smtClean="0"/>
          </a:p>
          <a:p>
            <a:r>
              <a:rPr lang="fr-FR" dirty="0" smtClean="0"/>
              <a:t>Inflorescence uniquement terminale = S. </a:t>
            </a:r>
            <a:r>
              <a:rPr lang="fr-FR" dirty="0" err="1" smtClean="0"/>
              <a:t>maculatus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CF805-07FB-BC47-BA76-DF3E9008672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164465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Akène à </a:t>
            </a:r>
            <a:r>
              <a:rPr lang="fr-FR" dirty="0" err="1" smtClean="0"/>
              <a:t>pappus</a:t>
            </a:r>
            <a:r>
              <a:rPr lang="fr-FR" dirty="0" smtClean="0"/>
              <a:t> mais sans bec</a:t>
            </a:r>
          </a:p>
          <a:p>
            <a:r>
              <a:rPr lang="fr-FR" dirty="0" smtClean="0"/>
              <a:t>Suivant les espèces, </a:t>
            </a:r>
            <a:r>
              <a:rPr lang="fr-FR" dirty="0" err="1" smtClean="0"/>
              <a:t>pappus</a:t>
            </a:r>
            <a:r>
              <a:rPr lang="fr-FR" dirty="0" smtClean="0"/>
              <a:t> à soies blanc pur ( S. </a:t>
            </a:r>
            <a:r>
              <a:rPr lang="fr-FR" dirty="0" err="1" smtClean="0"/>
              <a:t>montana</a:t>
            </a:r>
            <a:r>
              <a:rPr lang="fr-FR" dirty="0" smtClean="0"/>
              <a:t>) ou </a:t>
            </a:r>
            <a:r>
              <a:rPr lang="fr-FR" dirty="0" err="1" smtClean="0"/>
              <a:t>pappus</a:t>
            </a:r>
            <a:r>
              <a:rPr lang="fr-FR" dirty="0" smtClean="0"/>
              <a:t> à soies bistres comme S. </a:t>
            </a:r>
            <a:r>
              <a:rPr lang="fr-FR" dirty="0" err="1" smtClean="0"/>
              <a:t>pyrenaica</a:t>
            </a:r>
            <a:r>
              <a:rPr lang="fr-FR" dirty="0" smtClean="0"/>
              <a:t> ici présent</a:t>
            </a:r>
          </a:p>
          <a:p>
            <a:r>
              <a:rPr lang="fr-FR" dirty="0" smtClean="0"/>
              <a:t>Toutes les soies plumeuses et absence de bec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CF805-07FB-BC47-BA76-DF3E90086721}" type="slidenum">
              <a:rPr lang="fr-FR" smtClean="0"/>
              <a:t>69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11498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7 espèces  -             un port très variable selon les espèces</a:t>
            </a:r>
          </a:p>
          <a:p>
            <a:r>
              <a:rPr lang="fr-FR" dirty="0" smtClean="0"/>
              <a:t>Feuilles entières ou</a:t>
            </a:r>
            <a:r>
              <a:rPr lang="fr-FR" baseline="0" dirty="0" smtClean="0"/>
              <a:t> plus ou moins découpées selon les espèces – une seule ou plusieurs tiges partant de la rosette de feuilles basales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CF805-07FB-BC47-BA76-DF3E90086721}" type="slidenum">
              <a:rPr lang="fr-FR" smtClean="0"/>
              <a:t>70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398711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Ici  feuilles dentées</a:t>
            </a:r>
            <a:r>
              <a:rPr lang="fr-FR" baseline="0" dirty="0" smtClean="0"/>
              <a:t>     -     </a:t>
            </a:r>
            <a:r>
              <a:rPr lang="fr-FR" dirty="0" smtClean="0"/>
              <a:t>plusieurs tiges partent</a:t>
            </a:r>
            <a:r>
              <a:rPr lang="fr-FR" baseline="0" dirty="0" smtClean="0"/>
              <a:t> de la rosette basale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CF805-07FB-BC47-BA76-DF3E90086721}" type="slidenum">
              <a:rPr lang="fr-FR" smtClean="0"/>
              <a:t>71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703431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maculata</a:t>
            </a:r>
            <a:r>
              <a:rPr lang="fr-FR" dirty="0" smtClean="0"/>
              <a:t> : </a:t>
            </a:r>
            <a:r>
              <a:rPr lang="fr-FR" dirty="0" err="1" smtClean="0"/>
              <a:t>feilles</a:t>
            </a:r>
            <a:r>
              <a:rPr lang="fr-FR" dirty="0" smtClean="0"/>
              <a:t> </a:t>
            </a:r>
            <a:r>
              <a:rPr lang="fr-FR" dirty="0" err="1" smtClean="0"/>
              <a:t>basalespileuses</a:t>
            </a:r>
            <a:r>
              <a:rPr lang="fr-FR" dirty="0" smtClean="0"/>
              <a:t> et présentant souvent des taches foncées </a:t>
            </a:r>
          </a:p>
          <a:p>
            <a:r>
              <a:rPr lang="fr-FR" dirty="0" err="1" smtClean="0"/>
              <a:t>Radicata</a:t>
            </a:r>
            <a:r>
              <a:rPr lang="fr-FR" dirty="0" smtClean="0"/>
              <a:t> : feuilles basales épaisses et pileuses – un peu découpées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CF805-07FB-BC47-BA76-DF3E90086721}" type="slidenum">
              <a:rPr lang="fr-FR" smtClean="0"/>
              <a:t>72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461617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H. </a:t>
            </a:r>
            <a:r>
              <a:rPr lang="fr-FR" dirty="0" err="1" smtClean="0"/>
              <a:t>achyrophorus</a:t>
            </a:r>
            <a:r>
              <a:rPr lang="fr-FR" dirty="0" smtClean="0"/>
              <a:t> = </a:t>
            </a:r>
            <a:r>
              <a:rPr lang="fr-FR" dirty="0" err="1" smtClean="0"/>
              <a:t>Seriola</a:t>
            </a:r>
            <a:r>
              <a:rPr lang="fr-FR" dirty="0" smtClean="0"/>
              <a:t> </a:t>
            </a:r>
            <a:r>
              <a:rPr lang="fr-FR" dirty="0" err="1" smtClean="0"/>
              <a:t>aetnensis</a:t>
            </a:r>
            <a:r>
              <a:rPr lang="fr-FR" dirty="0" smtClean="0"/>
              <a:t> dans Coste et Fournier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CF805-07FB-BC47-BA76-DF3E90086721}" type="slidenum">
              <a:rPr lang="fr-FR" smtClean="0"/>
              <a:t>73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704890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Avec ce caractère (présence de paillettes)</a:t>
            </a:r>
            <a:r>
              <a:rPr lang="fr-FR" baseline="0" dirty="0" smtClean="0"/>
              <a:t> on peut éliminer : </a:t>
            </a:r>
            <a:r>
              <a:rPr lang="fr-FR" baseline="0" dirty="0" err="1" smtClean="0"/>
              <a:t>Tragopogon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Scorzonera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Podospermum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Urospermum</a:t>
            </a:r>
            <a:r>
              <a:rPr lang="fr-FR" baseline="0" dirty="0" smtClean="0"/>
              <a:t>, Picris, </a:t>
            </a:r>
            <a:r>
              <a:rPr lang="fr-FR" baseline="0" dirty="0" err="1" smtClean="0"/>
              <a:t>Helminthotheca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Leontodon</a:t>
            </a:r>
            <a:r>
              <a:rPr lang="fr-FR" baseline="0" dirty="0" smtClean="0"/>
              <a:t>, </a:t>
            </a:r>
            <a:r>
              <a:rPr lang="fr-FR" baseline="0" smtClean="0"/>
              <a:t>Scorzoneroides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CF805-07FB-BC47-BA76-DF3E90086721}" type="slidenum">
              <a:rPr lang="fr-FR" smtClean="0"/>
              <a:t>74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528755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CF805-07FB-BC47-BA76-DF3E90086721}" type="slidenum">
              <a:rPr lang="fr-FR" smtClean="0"/>
              <a:t>75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862740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Variations suivant les espèces ‘(H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achyrophorus</a:t>
            </a:r>
            <a:r>
              <a:rPr lang="fr-FR" baseline="0" dirty="0" smtClean="0"/>
              <a:t>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CF805-07FB-BC47-BA76-DF3E90086721}" type="slidenum">
              <a:rPr lang="fr-FR" smtClean="0"/>
              <a:t>76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062525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Voici 3 caractères qui confirment le genre </a:t>
            </a:r>
          </a:p>
          <a:p>
            <a:r>
              <a:rPr lang="fr-FR" dirty="0" smtClean="0"/>
              <a:t>Après il faut regarder les feuilles, le nombre de bractées </a:t>
            </a:r>
            <a:r>
              <a:rPr lang="fr-FR" dirty="0" err="1" smtClean="0"/>
              <a:t>involucrales</a:t>
            </a:r>
            <a:r>
              <a:rPr lang="fr-FR" dirty="0" smtClean="0"/>
              <a:t> et bien sur, l’</a:t>
            </a:r>
            <a:r>
              <a:rPr lang="fr-FR" dirty="0" err="1" smtClean="0"/>
              <a:t>infrurescence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CF805-07FB-BC47-BA76-DF3E90086721}" type="slidenum">
              <a:rPr lang="fr-FR" smtClean="0"/>
              <a:t>78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113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Genre </a:t>
            </a:r>
            <a:r>
              <a:rPr lang="fr-FR" smtClean="0"/>
              <a:t>monospécifique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CF805-07FB-BC47-BA76-DF3E90086721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0321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CF805-07FB-BC47-BA76-DF3E90086721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3214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Genre </a:t>
            </a:r>
            <a:r>
              <a:rPr lang="fr-FR" dirty="0" err="1" smtClean="0"/>
              <a:t>monospécifique</a:t>
            </a:r>
            <a:r>
              <a:rPr lang="fr-FR" dirty="0" smtClean="0"/>
              <a:t> : A. minima   - champs , sables, silice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CF805-07FB-BC47-BA76-DF3E90086721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3094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Akènesen</a:t>
            </a:r>
            <a:r>
              <a:rPr lang="fr-FR" dirty="0" smtClean="0"/>
              <a:t> forme de coin, strié dans la longueur, sans bec ni </a:t>
            </a:r>
            <a:r>
              <a:rPr lang="fr-FR" dirty="0" err="1" smtClean="0"/>
              <a:t>pappus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CF805-07FB-BC47-BA76-DF3E90086721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060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67F5-327A-C34F-8DB0-EFF472B6E532}" type="datetimeFigureOut">
              <a:rPr lang="fr-FR" smtClean="0"/>
              <a:t>25/01/2019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95C1-456D-CF41-B7FA-253DA17E4B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1978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67F5-327A-C34F-8DB0-EFF472B6E532}" type="datetimeFigureOut">
              <a:rPr lang="fr-FR" smtClean="0"/>
              <a:t>25/01/2019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95C1-456D-CF41-B7FA-253DA17E4B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224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67F5-327A-C34F-8DB0-EFF472B6E532}" type="datetimeFigureOut">
              <a:rPr lang="fr-FR" smtClean="0"/>
              <a:t>25/01/2019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95C1-456D-CF41-B7FA-253DA17E4B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0594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67F5-327A-C34F-8DB0-EFF472B6E532}" type="datetimeFigureOut">
              <a:rPr lang="fr-FR" smtClean="0"/>
              <a:t>25/01/2019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95C1-456D-CF41-B7FA-253DA17E4B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2895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67F5-327A-C34F-8DB0-EFF472B6E532}" type="datetimeFigureOut">
              <a:rPr lang="fr-FR" smtClean="0"/>
              <a:t>25/01/2019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95C1-456D-CF41-B7FA-253DA17E4B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4624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67F5-327A-C34F-8DB0-EFF472B6E532}" type="datetimeFigureOut">
              <a:rPr lang="fr-FR" smtClean="0"/>
              <a:t>25/01/2019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95C1-456D-CF41-B7FA-253DA17E4B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4463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67F5-327A-C34F-8DB0-EFF472B6E532}" type="datetimeFigureOut">
              <a:rPr lang="fr-FR" smtClean="0"/>
              <a:t>25/01/2019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95C1-456D-CF41-B7FA-253DA17E4B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637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67F5-327A-C34F-8DB0-EFF472B6E532}" type="datetimeFigureOut">
              <a:rPr lang="fr-FR" smtClean="0"/>
              <a:t>25/01/2019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95C1-456D-CF41-B7FA-253DA17E4B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5504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67F5-327A-C34F-8DB0-EFF472B6E532}" type="datetimeFigureOut">
              <a:rPr lang="fr-FR" smtClean="0"/>
              <a:t>25/01/2019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95C1-456D-CF41-B7FA-253DA17E4B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8316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67F5-327A-C34F-8DB0-EFF472B6E532}" type="datetimeFigureOut">
              <a:rPr lang="fr-FR" smtClean="0"/>
              <a:t>25/01/2019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95C1-456D-CF41-B7FA-253DA17E4B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476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67F5-327A-C34F-8DB0-EFF472B6E532}" type="datetimeFigureOut">
              <a:rPr lang="fr-FR" smtClean="0"/>
              <a:t>25/01/2019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95C1-456D-CF41-B7FA-253DA17E4B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9182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C67F5-327A-C34F-8DB0-EFF472B6E532}" type="datetimeFigureOut">
              <a:rPr lang="fr-FR" smtClean="0"/>
              <a:t>25/01/2019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395C1-456D-CF41-B7FA-253DA17E4B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7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jpg"/><Relationship Id="rId4" Type="http://schemas.openxmlformats.org/officeDocument/2006/relationships/image" Target="../media/image90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jpg"/><Relationship Id="rId4" Type="http://schemas.openxmlformats.org/officeDocument/2006/relationships/image" Target="../media/image98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jpeg"/><Relationship Id="rId4" Type="http://schemas.openxmlformats.org/officeDocument/2006/relationships/image" Target="../media/image119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6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3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5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8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jpe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Andryala sinuata-DSC0294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202875"/>
            <a:ext cx="8458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Reconnaître les genres d’</a:t>
            </a:r>
            <a:r>
              <a:rPr lang="fr-FR" sz="2400" b="1" dirty="0" err="1" smtClean="0"/>
              <a:t>Asteraceae</a:t>
            </a:r>
            <a:r>
              <a:rPr lang="fr-FR" sz="2400" b="1" dirty="0" smtClean="0"/>
              <a:t> liguliflores à fleurs jaunes</a:t>
            </a:r>
            <a:endParaRPr lang="fr-FR" sz="2400" b="1" dirty="0"/>
          </a:p>
        </p:txBody>
      </p:sp>
      <p:pic>
        <p:nvPicPr>
          <p:cNvPr id="6" name="Image 5" descr="Logo Linnéen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00" y="4699000"/>
            <a:ext cx="2159000" cy="2159000"/>
          </a:xfrm>
          <a:prstGeom prst="rect">
            <a:avLst/>
          </a:prstGeom>
        </p:spPr>
      </p:pic>
      <p:sp>
        <p:nvSpPr>
          <p:cNvPr id="7" name="Cadre 6"/>
          <p:cNvSpPr/>
          <p:nvPr/>
        </p:nvSpPr>
        <p:spPr>
          <a:xfrm>
            <a:off x="6985000" y="664540"/>
            <a:ext cx="1905376" cy="1627914"/>
          </a:xfrm>
          <a:prstGeom prst="fram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Atelier du 24/01/2019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75772" y="6009947"/>
            <a:ext cx="2681063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(Liliane Roubaudi)</a:t>
            </a:r>
          </a:p>
          <a:p>
            <a:r>
              <a:rPr lang="fr-FR" dirty="0" smtClean="0"/>
              <a:t>Photos : Didier Roubaudi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644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1629"/>
            <a:ext cx="8229600" cy="87515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A- Plante épineuse : genre </a:t>
            </a:r>
            <a:r>
              <a:rPr lang="fr-FR" b="1" i="1" dirty="0" err="1" smtClean="0"/>
              <a:t>Scolymus</a:t>
            </a:r>
            <a:endParaRPr lang="fr-FR" b="1" i="1" dirty="0"/>
          </a:p>
        </p:txBody>
      </p:sp>
      <p:pic>
        <p:nvPicPr>
          <p:cNvPr id="4" name="Espace réservé du contenu 3" descr="Scolymus hispanicus-DSC08019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3" r="-37"/>
          <a:stretch/>
        </p:blipFill>
        <p:spPr>
          <a:xfrm>
            <a:off x="0" y="948079"/>
            <a:ext cx="3964832" cy="5909921"/>
          </a:xfrm>
        </p:spPr>
      </p:pic>
      <p:sp>
        <p:nvSpPr>
          <p:cNvPr id="5" name="ZoneTexte 4"/>
          <p:cNvSpPr txBox="1"/>
          <p:nvPr/>
        </p:nvSpPr>
        <p:spPr>
          <a:xfrm>
            <a:off x="4445417" y="1390048"/>
            <a:ext cx="3947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Tige, feuilles et bractées très épineuses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445417" y="2025008"/>
            <a:ext cx="3793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Tige ailée avec parfois une bordure cartilagineuse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445417" y="3608672"/>
            <a:ext cx="379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Inflorescence terminale ou latérale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445417" y="4667816"/>
            <a:ext cx="375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err="1" smtClean="0"/>
              <a:t>Scolymus</a:t>
            </a:r>
            <a:r>
              <a:rPr lang="fr-FR" b="1" i="1" dirty="0" smtClean="0"/>
              <a:t> </a:t>
            </a:r>
            <a:r>
              <a:rPr lang="fr-FR" b="1" i="1" dirty="0" err="1" smtClean="0"/>
              <a:t>hispanicus</a:t>
            </a:r>
            <a:endParaRPr lang="fr-FR" b="1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4445417" y="2815709"/>
            <a:ext cx="3441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Feuilles maculées de blanc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278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 descr="Scolymus hispanicus-DSC08024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943167" cy="4469716"/>
          </a:xfrm>
          <a:prstGeom prst="rect">
            <a:avLst/>
          </a:prstGeom>
        </p:spPr>
      </p:pic>
      <p:pic>
        <p:nvPicPr>
          <p:cNvPr id="4" name="Espace réservé du contenu 3" descr="Scolymus hispanicus-DSC08318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8573" y="3303650"/>
            <a:ext cx="5372261" cy="3339977"/>
          </a:xfrm>
          <a:ln w="57150" cmpd="sng">
            <a:solidFill>
              <a:srgbClr val="008000"/>
            </a:solidFill>
          </a:ln>
        </p:spPr>
      </p:pic>
      <p:sp>
        <p:nvSpPr>
          <p:cNvPr id="8" name="ZoneTexte 7"/>
          <p:cNvSpPr txBox="1"/>
          <p:nvPr/>
        </p:nvSpPr>
        <p:spPr>
          <a:xfrm>
            <a:off x="326112" y="4942393"/>
            <a:ext cx="3192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Bractées de l’involucre toutes très étroites et très aigües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355097" y="1698948"/>
            <a:ext cx="378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 smtClean="0"/>
              <a:t>Scolymus</a:t>
            </a:r>
            <a:r>
              <a:rPr lang="fr-FR" i="1" dirty="0" smtClean="0"/>
              <a:t> </a:t>
            </a:r>
            <a:r>
              <a:rPr lang="fr-FR" i="1" dirty="0" err="1" smtClean="0"/>
              <a:t>hispanicus</a:t>
            </a:r>
            <a:r>
              <a:rPr lang="fr-FR" i="1" dirty="0" smtClean="0"/>
              <a:t> </a:t>
            </a:r>
            <a:r>
              <a:rPr lang="fr-FR" dirty="0" smtClean="0"/>
              <a:t>: les bractées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199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56616" y="274638"/>
            <a:ext cx="4430183" cy="772188"/>
          </a:xfrm>
        </p:spPr>
        <p:txBody>
          <a:bodyPr>
            <a:normAutofit/>
          </a:bodyPr>
          <a:lstStyle/>
          <a:p>
            <a:r>
              <a:rPr lang="fr-FR" sz="2400" i="1" dirty="0" err="1" smtClean="0"/>
              <a:t>Scolymus</a:t>
            </a:r>
            <a:r>
              <a:rPr lang="fr-FR" sz="2400" dirty="0" smtClean="0"/>
              <a:t> :  les fruits</a:t>
            </a:r>
            <a:endParaRPr lang="fr-FR" sz="2400" dirty="0"/>
          </a:p>
        </p:txBody>
      </p:sp>
      <p:pic>
        <p:nvPicPr>
          <p:cNvPr id="4" name="Espace réservé du contenu 3" descr="Scolymus hispanicus-DSC0832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1851819" y="1600199"/>
            <a:ext cx="8229600" cy="4525963"/>
          </a:xfrm>
        </p:spPr>
      </p:pic>
      <p:sp>
        <p:nvSpPr>
          <p:cNvPr id="5" name="ZoneTexte 4"/>
          <p:cNvSpPr txBox="1"/>
          <p:nvPr/>
        </p:nvSpPr>
        <p:spPr>
          <a:xfrm>
            <a:off x="4908839" y="1887720"/>
            <a:ext cx="3621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Fruit  soudé avec les paillettes du réceptacle et paraissant ailé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908839" y="3355361"/>
            <a:ext cx="2900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Pas de bec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908839" y="4084339"/>
            <a:ext cx="3621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Aigrette nulle ou formée de 2 – 3 paillettes étroites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908839" y="2778125"/>
            <a:ext cx="2365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Fruit à arête caduque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428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4071" y="-296862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Groupe 1 : fruit à  </a:t>
            </a:r>
            <a:r>
              <a:rPr lang="fr-FR" sz="2800" b="1" dirty="0" err="1" smtClean="0">
                <a:solidFill>
                  <a:srgbClr val="FF0000"/>
                </a:solidFill>
              </a:rPr>
              <a:t>pappus</a:t>
            </a:r>
            <a:r>
              <a:rPr lang="fr-FR" sz="2800" b="1" dirty="0" smtClean="0">
                <a:solidFill>
                  <a:srgbClr val="FF0000"/>
                </a:solidFill>
              </a:rPr>
              <a:t> réduit</a:t>
            </a: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5" name="Espace réservé du contenu 4" descr="Aposeris foetida-d012a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882" t="-11849" r="-716"/>
          <a:stretch/>
        </p:blipFill>
        <p:spPr>
          <a:xfrm>
            <a:off x="-2523076" y="846138"/>
            <a:ext cx="8392499" cy="6011862"/>
          </a:xfrm>
        </p:spPr>
      </p:pic>
      <p:sp>
        <p:nvSpPr>
          <p:cNvPr id="4" name="ZoneTexte 3"/>
          <p:cNvSpPr txBox="1"/>
          <p:nvPr/>
        </p:nvSpPr>
        <p:spPr>
          <a:xfrm>
            <a:off x="457200" y="782738"/>
            <a:ext cx="3936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/>
              <a:t>Genre :  </a:t>
            </a:r>
            <a:r>
              <a:rPr lang="fr-FR" sz="4000" b="1" i="1" dirty="0" err="1" smtClean="0"/>
              <a:t>Aposeris</a:t>
            </a:r>
            <a:endParaRPr lang="fr-FR" sz="4000" b="1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5869423" y="6006381"/>
            <a:ext cx="3274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err="1" smtClean="0"/>
              <a:t>Aposeris</a:t>
            </a:r>
            <a:r>
              <a:rPr lang="fr-FR" b="1" i="1" dirty="0" smtClean="0"/>
              <a:t> </a:t>
            </a:r>
            <a:r>
              <a:rPr lang="fr-FR" b="1" i="1" dirty="0" err="1" smtClean="0"/>
              <a:t>foetida</a:t>
            </a:r>
            <a:endParaRPr lang="fr-FR" b="1" i="1" dirty="0" smtClean="0"/>
          </a:p>
          <a:p>
            <a:r>
              <a:rPr lang="fr-FR" dirty="0" smtClean="0"/>
              <a:t>(genre </a:t>
            </a:r>
            <a:r>
              <a:rPr lang="fr-FR" dirty="0" err="1" smtClean="0"/>
              <a:t>monospécifique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7" name="Image 6" descr="Aposeris foetida-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7784" y="2616994"/>
            <a:ext cx="3259591" cy="325959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749275" y="782738"/>
            <a:ext cx="2746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Aspect d’un pissenlit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749275" y="1490624"/>
            <a:ext cx="2866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Pousse dans les sous-bois, les pelouses, au bord des ruisseaux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749275" y="1121292"/>
            <a:ext cx="242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Plante alpine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202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6383"/>
          </a:xfrm>
        </p:spPr>
        <p:txBody>
          <a:bodyPr>
            <a:normAutofit/>
          </a:bodyPr>
          <a:lstStyle/>
          <a:p>
            <a:r>
              <a:rPr lang="fr-FR" sz="2400" b="1" i="1" dirty="0" err="1" smtClean="0"/>
              <a:t>Aposeris</a:t>
            </a:r>
            <a:r>
              <a:rPr lang="fr-FR" sz="2400" b="1" dirty="0" smtClean="0"/>
              <a:t> : la feuille</a:t>
            </a:r>
            <a:endParaRPr lang="fr-FR" sz="2400" b="1" dirty="0"/>
          </a:p>
        </p:txBody>
      </p:sp>
      <p:pic>
        <p:nvPicPr>
          <p:cNvPr id="4" name="Espace réservé du contenu 3" descr="Aposeris foetida-DSC0692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961021"/>
            <a:ext cx="9144000" cy="5028847"/>
          </a:xfrm>
        </p:spPr>
      </p:pic>
      <p:sp>
        <p:nvSpPr>
          <p:cNvPr id="5" name="ZoneTexte 4"/>
          <p:cNvSpPr txBox="1"/>
          <p:nvPr/>
        </p:nvSpPr>
        <p:spPr>
          <a:xfrm>
            <a:off x="137310" y="6177992"/>
            <a:ext cx="9006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Feuilles glabres, découpées jusque près de la nervure centrale en nombreux segments disposés à angle droit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144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53633" y="274638"/>
            <a:ext cx="4533166" cy="1143000"/>
          </a:xfrm>
        </p:spPr>
        <p:txBody>
          <a:bodyPr>
            <a:normAutofit/>
          </a:bodyPr>
          <a:lstStyle/>
          <a:p>
            <a:r>
              <a:rPr lang="fr-FR" sz="2400" b="1" i="1" dirty="0" err="1" smtClean="0"/>
              <a:t>Aposeris</a:t>
            </a:r>
            <a:r>
              <a:rPr lang="fr-FR" sz="2400" b="1" dirty="0" smtClean="0"/>
              <a:t> : le capitule</a:t>
            </a:r>
            <a:endParaRPr lang="fr-FR" sz="2400" b="1" dirty="0"/>
          </a:p>
        </p:txBody>
      </p:sp>
      <p:pic>
        <p:nvPicPr>
          <p:cNvPr id="4" name="Espace réservé du contenu 3" descr="Aposeris foetida-DSC0697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-2786753" y="1600200"/>
            <a:ext cx="8229600" cy="4525963"/>
          </a:xfrm>
        </p:spPr>
      </p:pic>
      <p:sp>
        <p:nvSpPr>
          <p:cNvPr id="5" name="ZoneTexte 4"/>
          <p:cNvSpPr txBox="1"/>
          <p:nvPr/>
        </p:nvSpPr>
        <p:spPr>
          <a:xfrm>
            <a:off x="3896176" y="1664626"/>
            <a:ext cx="4790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Capitule solitaire sur une hampe grêle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896176" y="2436875"/>
            <a:ext cx="4565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Fleurs jaune d’or beaucoup + longues </a:t>
            </a:r>
            <a:r>
              <a:rPr lang="fr-FR" smtClean="0"/>
              <a:t>que l’involucre</a:t>
            </a:r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896176" y="3901331"/>
            <a:ext cx="4790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rang de bractées aigües  avec un rang de bractées externes très courtes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948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9060" y="918366"/>
            <a:ext cx="2514940" cy="1143000"/>
          </a:xfrm>
        </p:spPr>
        <p:txBody>
          <a:bodyPr>
            <a:normAutofit/>
          </a:bodyPr>
          <a:lstStyle/>
          <a:p>
            <a:r>
              <a:rPr lang="fr-FR" sz="2400" b="1" i="1" dirty="0" err="1" smtClean="0"/>
              <a:t>Aposeris</a:t>
            </a:r>
            <a:r>
              <a:rPr lang="fr-FR" sz="2400" dirty="0" smtClean="0"/>
              <a:t> : Akènes sans bec ni </a:t>
            </a:r>
            <a:r>
              <a:rPr lang="fr-FR" sz="2400" dirty="0" err="1" smtClean="0"/>
              <a:t>pappus</a:t>
            </a:r>
            <a:endParaRPr lang="fr-FR" sz="2400" dirty="0"/>
          </a:p>
        </p:txBody>
      </p:sp>
      <p:pic>
        <p:nvPicPr>
          <p:cNvPr id="3" name="Image 2" descr="Capture d’écran 2018-08-21 à 10.03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0890" y="0"/>
            <a:ext cx="7079950" cy="703441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06939" y="6288759"/>
            <a:ext cx="233875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(Photo :   </a:t>
            </a:r>
            <a:r>
              <a:rPr lang="fr-FR" sz="1400" smtClean="0"/>
              <a:t>      Flores </a:t>
            </a:r>
            <a:r>
              <a:rPr lang="fr-FR" sz="1400" dirty="0" smtClean="0"/>
              <a:t>Alpes </a:t>
            </a:r>
            <a:r>
              <a:rPr lang="fr-FR" sz="1400" smtClean="0"/>
              <a:t> )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05925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Genre  : </a:t>
            </a:r>
            <a:r>
              <a:rPr lang="fr-FR" sz="4000" b="1" i="1" dirty="0" err="1" smtClean="0"/>
              <a:t>Arnoseris</a:t>
            </a:r>
            <a:endParaRPr lang="fr-FR" sz="4000" b="1" i="1" dirty="0"/>
          </a:p>
        </p:txBody>
      </p:sp>
      <p:pic>
        <p:nvPicPr>
          <p:cNvPr id="4" name="Espace réservé du contenu 3" descr="Arnoseris minima-DSC08636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822" r="-10822"/>
          <a:stretch>
            <a:fillRect/>
          </a:stretch>
        </p:blipFill>
        <p:spPr>
          <a:xfrm>
            <a:off x="-1070377" y="634960"/>
            <a:ext cx="11315411" cy="6223040"/>
          </a:xfrm>
        </p:spPr>
      </p:pic>
      <p:sp>
        <p:nvSpPr>
          <p:cNvPr id="5" name="ZoneTexte 4"/>
          <p:cNvSpPr txBox="1"/>
          <p:nvPr/>
        </p:nvSpPr>
        <p:spPr>
          <a:xfrm>
            <a:off x="6281941" y="1098310"/>
            <a:ext cx="267754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Genre </a:t>
            </a:r>
            <a:r>
              <a:rPr lang="fr-FR" dirty="0" err="1" smtClean="0"/>
              <a:t>monospécifique</a:t>
            </a:r>
            <a:endParaRPr lang="fr-FR" dirty="0" smtClean="0"/>
          </a:p>
          <a:p>
            <a:r>
              <a:rPr lang="fr-FR" i="1" dirty="0" smtClean="0"/>
              <a:t>A. minima</a:t>
            </a:r>
            <a:endParaRPr lang="fr-FR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1098310"/>
            <a:ext cx="2832023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Pousse en terrains siliceux</a:t>
            </a:r>
          </a:p>
          <a:p>
            <a:r>
              <a:rPr lang="fr-FR" dirty="0" smtClean="0"/>
              <a:t>(champs, sables …)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594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31236" y="0"/>
            <a:ext cx="4155564" cy="1143000"/>
          </a:xfrm>
        </p:spPr>
        <p:txBody>
          <a:bodyPr>
            <a:normAutofit/>
          </a:bodyPr>
          <a:lstStyle/>
          <a:p>
            <a:r>
              <a:rPr lang="fr-FR" sz="2400" b="1" i="1" dirty="0" err="1" smtClean="0"/>
              <a:t>Arnoseris</a:t>
            </a:r>
            <a:r>
              <a:rPr lang="fr-FR" sz="2400" b="1" i="1" dirty="0" smtClean="0"/>
              <a:t> minima </a:t>
            </a:r>
            <a:r>
              <a:rPr lang="fr-FR" sz="2400" b="1" dirty="0" smtClean="0"/>
              <a:t>: les feuilles</a:t>
            </a:r>
            <a:endParaRPr lang="fr-FR" sz="2400" b="1" dirty="0"/>
          </a:p>
        </p:txBody>
      </p:sp>
      <p:pic>
        <p:nvPicPr>
          <p:cNvPr id="4" name="Espace réservé du contenu 3" descr="Arnoseris minima-DSC08494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9"/>
          <a:stretch/>
        </p:blipFill>
        <p:spPr>
          <a:xfrm>
            <a:off x="0" y="0"/>
            <a:ext cx="4531236" cy="6858000"/>
          </a:xfrm>
        </p:spPr>
      </p:pic>
      <p:sp>
        <p:nvSpPr>
          <p:cNvPr id="5" name="ZoneTexte 4"/>
          <p:cNvSpPr txBox="1"/>
          <p:nvPr/>
        </p:nvSpPr>
        <p:spPr>
          <a:xfrm>
            <a:off x="4943167" y="2042170"/>
            <a:ext cx="3743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Feuilles velues et entières légèrement dentées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943167" y="3043277"/>
            <a:ext cx="331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Des feuilles basales </a:t>
            </a:r>
            <a:r>
              <a:rPr lang="fr-FR" dirty="0"/>
              <a:t> </a:t>
            </a:r>
            <a:r>
              <a:rPr lang="fr-FR" dirty="0" smtClean="0"/>
              <a:t>à face inférieure velues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943167" y="4427561"/>
            <a:ext cx="3055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Tige ramifiée et creuse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772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45417" y="0"/>
            <a:ext cx="4241383" cy="1143000"/>
          </a:xfrm>
        </p:spPr>
        <p:txBody>
          <a:bodyPr>
            <a:normAutofit/>
          </a:bodyPr>
          <a:lstStyle/>
          <a:p>
            <a:r>
              <a:rPr lang="fr-FR" sz="2400" b="1" i="1" dirty="0" err="1" smtClean="0"/>
              <a:t>Arnoseri</a:t>
            </a:r>
            <a:r>
              <a:rPr lang="fr-FR" sz="2400" b="1" dirty="0" err="1" smtClean="0"/>
              <a:t>s</a:t>
            </a:r>
            <a:r>
              <a:rPr lang="fr-FR" sz="2400" b="1" dirty="0" smtClean="0"/>
              <a:t> : l’inflorescence</a:t>
            </a:r>
            <a:endParaRPr lang="fr-FR" sz="2400" b="1" dirty="0"/>
          </a:p>
        </p:txBody>
      </p:sp>
      <p:pic>
        <p:nvPicPr>
          <p:cNvPr id="4" name="Espace réservé du contenu 3" descr="Arnoseris minima-DSC08489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445417" cy="7001724"/>
          </a:xfrm>
        </p:spPr>
      </p:pic>
      <p:sp>
        <p:nvSpPr>
          <p:cNvPr id="5" name="ZoneTexte 4"/>
          <p:cNvSpPr txBox="1"/>
          <p:nvPr/>
        </p:nvSpPr>
        <p:spPr>
          <a:xfrm>
            <a:off x="4582727" y="1321404"/>
            <a:ext cx="4561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 – 3 capitules sur une même tige</a:t>
            </a:r>
            <a:endParaRPr lang="fr-FR" dirty="0"/>
          </a:p>
        </p:txBody>
      </p:sp>
      <p:grpSp>
        <p:nvGrpSpPr>
          <p:cNvPr id="8" name="Grouper 7"/>
          <p:cNvGrpSpPr/>
          <p:nvPr/>
        </p:nvGrpSpPr>
        <p:grpSpPr>
          <a:xfrm>
            <a:off x="731933" y="765456"/>
            <a:ext cx="7954867" cy="5715000"/>
            <a:chOff x="731933" y="765456"/>
            <a:chExt cx="7954867" cy="5715000"/>
          </a:xfrm>
        </p:grpSpPr>
        <p:pic>
          <p:nvPicPr>
            <p:cNvPr id="6" name="Image 5" descr="Arnoseris minima-DSC00518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933" y="765456"/>
              <a:ext cx="2475098" cy="5715000"/>
            </a:xfrm>
            <a:prstGeom prst="rect">
              <a:avLst/>
            </a:prstGeom>
            <a:ln w="57150" cmpd="sng">
              <a:solidFill>
                <a:srgbClr val="4F81BD"/>
              </a:solidFill>
            </a:ln>
          </p:spPr>
        </p:pic>
        <p:sp>
          <p:nvSpPr>
            <p:cNvPr id="7" name="ZoneTexte 6"/>
            <p:cNvSpPr txBox="1"/>
            <p:nvPr/>
          </p:nvSpPr>
          <p:spPr>
            <a:xfrm>
              <a:off x="4720038" y="1990686"/>
              <a:ext cx="39667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Tige fortement renflée sous le capitule</a:t>
              </a:r>
              <a:endParaRPr lang="fr-FR" dirty="0"/>
            </a:p>
          </p:txBody>
        </p:sp>
      </p:grpSp>
      <p:grpSp>
        <p:nvGrpSpPr>
          <p:cNvPr id="11" name="Grouper 10"/>
          <p:cNvGrpSpPr/>
          <p:nvPr/>
        </p:nvGrpSpPr>
        <p:grpSpPr>
          <a:xfrm>
            <a:off x="514912" y="765456"/>
            <a:ext cx="7998319" cy="5114005"/>
            <a:chOff x="514912" y="765456"/>
            <a:chExt cx="7998319" cy="5114005"/>
          </a:xfrm>
        </p:grpSpPr>
        <p:pic>
          <p:nvPicPr>
            <p:cNvPr id="9" name="Image 8" descr="Arnoseris minima-DSC00515.JP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4912" y="765456"/>
              <a:ext cx="3295445" cy="5114005"/>
            </a:xfrm>
            <a:prstGeom prst="rect">
              <a:avLst/>
            </a:prstGeom>
            <a:ln w="57150" cmpd="sng">
              <a:solidFill>
                <a:srgbClr val="4F81BD"/>
              </a:solidFill>
            </a:ln>
          </p:spPr>
        </p:pic>
        <p:sp>
          <p:nvSpPr>
            <p:cNvPr id="10" name="ZoneTexte 9"/>
            <p:cNvSpPr txBox="1"/>
            <p:nvPr/>
          </p:nvSpPr>
          <p:spPr>
            <a:xfrm>
              <a:off x="4720038" y="3500862"/>
              <a:ext cx="37931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Involucre formé de 2 rangées de bractées, les externes très courtes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428524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84061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Qu’est ce qu’une </a:t>
            </a:r>
            <a:r>
              <a:rPr lang="fr-FR" dirty="0" err="1"/>
              <a:t>A</a:t>
            </a:r>
            <a:r>
              <a:rPr lang="fr-FR" dirty="0" err="1" smtClean="0"/>
              <a:t>steraceae</a:t>
            </a:r>
            <a:r>
              <a:rPr lang="fr-FR" dirty="0" smtClean="0"/>
              <a:t> liguliflore ?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94282" y="1223675"/>
            <a:ext cx="1270054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FFFF"/>
                </a:solidFill>
              </a:rPr>
              <a:t>Rappel :</a:t>
            </a:r>
            <a:endParaRPr lang="fr-FR" b="1" dirty="0">
              <a:solidFill>
                <a:srgbClr val="FFFFFF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94282" y="1858746"/>
            <a:ext cx="8239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Chez les </a:t>
            </a:r>
            <a:r>
              <a:rPr lang="fr-FR" dirty="0" err="1" smtClean="0"/>
              <a:t>Asteraceae</a:t>
            </a:r>
            <a:r>
              <a:rPr lang="fr-FR" dirty="0" smtClean="0"/>
              <a:t>, il existe 3 types de capitules :</a:t>
            </a:r>
            <a:endParaRPr lang="fr-FR" dirty="0"/>
          </a:p>
        </p:txBody>
      </p:sp>
      <p:pic>
        <p:nvPicPr>
          <p:cNvPr id="7" name="Image 6" descr="composee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282" y="2336800"/>
            <a:ext cx="2694991" cy="2171700"/>
          </a:xfrm>
          <a:prstGeom prst="rect">
            <a:avLst/>
          </a:prstGeom>
        </p:spPr>
      </p:pic>
      <p:pic>
        <p:nvPicPr>
          <p:cNvPr id="9" name="Image 8" descr="capitule tubuleux-DSC0651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3249" y="2228078"/>
            <a:ext cx="2707074" cy="3451519"/>
          </a:xfrm>
          <a:prstGeom prst="rect">
            <a:avLst/>
          </a:prstGeom>
        </p:spPr>
      </p:pic>
      <p:pic>
        <p:nvPicPr>
          <p:cNvPr id="10" name="Image 9" descr="capitule ligulé-DSC0651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9498" y="2336800"/>
            <a:ext cx="2527302" cy="2936725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85862" y="4344052"/>
            <a:ext cx="269499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Fleurs ligulées et fleurs tubulées</a:t>
            </a:r>
            <a:endParaRPr lang="fr-FR" sz="1400" dirty="0"/>
          </a:p>
        </p:txBody>
      </p:sp>
      <p:sp>
        <p:nvSpPr>
          <p:cNvPr id="13" name="Cadre 12"/>
          <p:cNvSpPr/>
          <p:nvPr/>
        </p:nvSpPr>
        <p:spPr>
          <a:xfrm>
            <a:off x="294282" y="4801762"/>
            <a:ext cx="2245826" cy="1781298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Groupe des Composées </a:t>
            </a:r>
            <a:r>
              <a:rPr lang="fr-FR" b="1" dirty="0">
                <a:solidFill>
                  <a:schemeClr val="tx1"/>
                </a:solidFill>
              </a:rPr>
              <a:t>R</a:t>
            </a:r>
            <a:r>
              <a:rPr lang="fr-FR" b="1" dirty="0" smtClean="0">
                <a:solidFill>
                  <a:schemeClr val="tx1"/>
                </a:solidFill>
              </a:rPr>
              <a:t>adiées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4" name="Cadre 13"/>
          <p:cNvSpPr/>
          <p:nvPr/>
        </p:nvSpPr>
        <p:spPr>
          <a:xfrm>
            <a:off x="2989273" y="4713787"/>
            <a:ext cx="2710481" cy="1931231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624299" y="5483302"/>
            <a:ext cx="1548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Groupe des </a:t>
            </a:r>
            <a:r>
              <a:rPr lang="fr-FR" b="1" dirty="0" smtClean="0"/>
              <a:t>Tubuliflore</a:t>
            </a:r>
            <a:r>
              <a:rPr lang="fr-FR" dirty="0" smtClean="0"/>
              <a:t>s</a:t>
            </a:r>
            <a:endParaRPr lang="fr-FR" dirty="0"/>
          </a:p>
        </p:txBody>
      </p:sp>
      <p:sp>
        <p:nvSpPr>
          <p:cNvPr id="16" name="Cadre 15"/>
          <p:cNvSpPr/>
          <p:nvPr/>
        </p:nvSpPr>
        <p:spPr>
          <a:xfrm>
            <a:off x="5870127" y="5273525"/>
            <a:ext cx="3004761" cy="1584475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Groupe des </a:t>
            </a:r>
            <a:r>
              <a:rPr lang="fr-FR" b="1" dirty="0">
                <a:solidFill>
                  <a:schemeClr val="tx1"/>
                </a:solidFill>
              </a:rPr>
              <a:t>L</a:t>
            </a:r>
            <a:r>
              <a:rPr lang="fr-FR" b="1" dirty="0" smtClean="0">
                <a:solidFill>
                  <a:schemeClr val="tx1"/>
                </a:solidFill>
              </a:rPr>
              <a:t>iguliflores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27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25270" y="274638"/>
            <a:ext cx="4361529" cy="1143000"/>
          </a:xfrm>
        </p:spPr>
        <p:txBody>
          <a:bodyPr>
            <a:normAutofit/>
          </a:bodyPr>
          <a:lstStyle/>
          <a:p>
            <a:r>
              <a:rPr lang="fr-FR" sz="2400" b="1" i="1" dirty="0" err="1" smtClean="0"/>
              <a:t>Arnoseris</a:t>
            </a:r>
            <a:r>
              <a:rPr lang="fr-FR" sz="2400" b="1" dirty="0" smtClean="0"/>
              <a:t> : les fruits</a:t>
            </a:r>
            <a:endParaRPr lang="fr-FR" sz="2400" b="1" dirty="0"/>
          </a:p>
        </p:txBody>
      </p:sp>
      <p:pic>
        <p:nvPicPr>
          <p:cNvPr id="4" name="Espace réservé du contenu 3" descr="Arnoseris minima-_8899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94" r="2375"/>
          <a:stretch/>
        </p:blipFill>
        <p:spPr>
          <a:xfrm>
            <a:off x="120146" y="274638"/>
            <a:ext cx="4823022" cy="7302456"/>
          </a:xfrm>
        </p:spPr>
      </p:pic>
      <p:sp>
        <p:nvSpPr>
          <p:cNvPr id="5" name="ZoneTexte 4"/>
          <p:cNvSpPr txBox="1"/>
          <p:nvPr/>
        </p:nvSpPr>
        <p:spPr>
          <a:xfrm>
            <a:off x="652222" y="6250742"/>
            <a:ext cx="600733" cy="60725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grpSp>
        <p:nvGrpSpPr>
          <p:cNvPr id="9" name="Grouper 8"/>
          <p:cNvGrpSpPr/>
          <p:nvPr/>
        </p:nvGrpSpPr>
        <p:grpSpPr>
          <a:xfrm>
            <a:off x="4479745" y="2316747"/>
            <a:ext cx="3861849" cy="1870559"/>
            <a:chOff x="4479745" y="2316747"/>
            <a:chExt cx="3861849" cy="1870559"/>
          </a:xfrm>
        </p:grpSpPr>
        <p:sp>
          <p:nvSpPr>
            <p:cNvPr id="6" name="Cadre 5"/>
            <p:cNvSpPr/>
            <p:nvPr/>
          </p:nvSpPr>
          <p:spPr>
            <a:xfrm>
              <a:off x="6127467" y="2316747"/>
              <a:ext cx="2214127" cy="1664626"/>
            </a:xfrm>
            <a:prstGeom prst="fram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</a:rPr>
                <a:t>Akènes sans bec ni </a:t>
              </a:r>
              <a:r>
                <a:rPr lang="fr-FR" dirty="0" err="1" smtClean="0">
                  <a:solidFill>
                    <a:schemeClr val="tx1"/>
                  </a:solidFill>
                </a:rPr>
                <a:t>pappus</a:t>
              </a:r>
              <a:endParaRPr lang="fr-FR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Connecteur droit avec flèche 7"/>
            <p:cNvCxnSpPr>
              <a:stCxn id="6" idx="1"/>
            </p:cNvCxnSpPr>
            <p:nvPr/>
          </p:nvCxnSpPr>
          <p:spPr>
            <a:xfrm flipH="1">
              <a:off x="4479745" y="3149060"/>
              <a:ext cx="1647722" cy="103824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Image 2" descr="Capture d’écran 2018-07-23 à 13.08.38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844" y="1000558"/>
            <a:ext cx="2781493" cy="4297004"/>
          </a:xfrm>
          <a:prstGeom prst="rect">
            <a:avLst/>
          </a:prstGeom>
          <a:ln w="57150" cmpd="sng"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99811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3046" y="0"/>
            <a:ext cx="5013753" cy="961021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Genre : </a:t>
            </a:r>
            <a:r>
              <a:rPr lang="fr-FR" sz="4000" b="1" i="1" dirty="0" err="1" smtClean="0"/>
              <a:t>Lapsana</a:t>
            </a:r>
            <a:endParaRPr lang="fr-FR" sz="4000" b="1" i="1" dirty="0"/>
          </a:p>
        </p:txBody>
      </p:sp>
      <p:pic>
        <p:nvPicPr>
          <p:cNvPr id="4" name="Espace réservé du contenu 3" descr="-Lapsana-communis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643221" cy="6858000"/>
          </a:xfrm>
        </p:spPr>
      </p:pic>
      <p:pic>
        <p:nvPicPr>
          <p:cNvPr id="3" name="Image 2" descr="Lapsana communis-DSC0704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222" y="1269776"/>
            <a:ext cx="6500778" cy="586796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160541" y="776355"/>
            <a:ext cx="3458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Genre </a:t>
            </a:r>
            <a:r>
              <a:rPr lang="fr-FR" dirty="0" err="1" smtClean="0"/>
              <a:t>monospécifique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223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20770" y="1"/>
            <a:ext cx="3823230" cy="789410"/>
          </a:xfrm>
        </p:spPr>
        <p:txBody>
          <a:bodyPr>
            <a:normAutofit/>
          </a:bodyPr>
          <a:lstStyle/>
          <a:p>
            <a:r>
              <a:rPr lang="fr-FR" sz="2400" b="1" i="1" dirty="0" err="1" smtClean="0"/>
              <a:t>Lapsana</a:t>
            </a:r>
            <a:r>
              <a:rPr lang="fr-FR" sz="2400" b="1" dirty="0" smtClean="0"/>
              <a:t> : les feuilles</a:t>
            </a:r>
            <a:endParaRPr lang="fr-FR" sz="2400" b="1" dirty="0"/>
          </a:p>
        </p:txBody>
      </p:sp>
      <p:pic>
        <p:nvPicPr>
          <p:cNvPr id="4" name="Espace réservé du contenu 3" descr="Lapsana communis-DSC07039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822" r="-10822"/>
          <a:stretch>
            <a:fillRect/>
          </a:stretch>
        </p:blipFill>
        <p:spPr>
          <a:xfrm>
            <a:off x="-936036" y="1184116"/>
            <a:ext cx="11079826" cy="6093478"/>
          </a:xfrm>
        </p:spPr>
      </p:pic>
    </p:spTree>
    <p:extLst>
      <p:ext uri="{BB962C8B-B14F-4D97-AF65-F5344CB8AC3E}">
        <p14:creationId xmlns:p14="http://schemas.microsoft.com/office/powerpoint/2010/main" val="199804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71528" y="274638"/>
            <a:ext cx="4372471" cy="1143000"/>
          </a:xfrm>
        </p:spPr>
        <p:txBody>
          <a:bodyPr>
            <a:normAutofit/>
          </a:bodyPr>
          <a:lstStyle/>
          <a:p>
            <a:r>
              <a:rPr lang="fr-FR" sz="2400" b="1" i="1" dirty="0" err="1" smtClean="0"/>
              <a:t>Lapsana</a:t>
            </a:r>
            <a:r>
              <a:rPr lang="fr-FR" sz="2400" b="1" dirty="0" smtClean="0"/>
              <a:t> : l’inflorescence</a:t>
            </a:r>
            <a:endParaRPr lang="fr-FR" sz="2400" b="1" dirty="0"/>
          </a:p>
        </p:txBody>
      </p:sp>
      <p:pic>
        <p:nvPicPr>
          <p:cNvPr id="3" name="Image 2" descr="lapsane fleu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1526" y="274638"/>
            <a:ext cx="5304576" cy="4426577"/>
          </a:xfrm>
          <a:prstGeom prst="rect">
            <a:avLst/>
          </a:prstGeom>
        </p:spPr>
      </p:pic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 descr="Lapsana communis_5644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3439" y="2093653"/>
            <a:ext cx="5240559" cy="476434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00762" y="5113733"/>
            <a:ext cx="3024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Grandes bractées internes et petites bractées externes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077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55828" y="274638"/>
            <a:ext cx="3188171" cy="1143000"/>
          </a:xfrm>
        </p:spPr>
        <p:txBody>
          <a:bodyPr>
            <a:normAutofit/>
          </a:bodyPr>
          <a:lstStyle/>
          <a:p>
            <a:r>
              <a:rPr lang="fr-FR" sz="2400" b="1" i="1" dirty="0" err="1" smtClean="0"/>
              <a:t>Lapsana</a:t>
            </a:r>
            <a:r>
              <a:rPr lang="fr-FR" sz="2400" b="1" dirty="0" smtClean="0"/>
              <a:t> : les fruits</a:t>
            </a:r>
            <a:endParaRPr lang="fr-FR" sz="2400" b="1" dirty="0"/>
          </a:p>
        </p:txBody>
      </p:sp>
      <p:pic>
        <p:nvPicPr>
          <p:cNvPr id="4" name="Espace réservé du contenu 3" descr="Capture d’écran 2018-07-23 à 12.57.40.pn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/>
          <a:stretch/>
        </p:blipFill>
        <p:spPr>
          <a:xfrm>
            <a:off x="-137310" y="-603211"/>
            <a:ext cx="5835683" cy="7461211"/>
          </a:xfrm>
        </p:spPr>
      </p:pic>
      <p:pic>
        <p:nvPicPr>
          <p:cNvPr id="3" name="Image 2" descr="img-001452661O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660341" y="1878887"/>
            <a:ext cx="4787944" cy="322678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955827" y="5886254"/>
            <a:ext cx="3188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(photo : Jose Luis </a:t>
            </a:r>
            <a:r>
              <a:rPr lang="fr-FR" sz="1200" dirty="0" err="1" smtClean="0"/>
              <a:t>Romerorego-Telabotanica</a:t>
            </a:r>
            <a:r>
              <a:rPr lang="fr-FR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207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34148" y="-65185"/>
            <a:ext cx="3709851" cy="1143000"/>
          </a:xfrm>
        </p:spPr>
        <p:txBody>
          <a:bodyPr>
            <a:normAutofit fontScale="90000"/>
          </a:bodyPr>
          <a:lstStyle/>
          <a:p>
            <a:r>
              <a:rPr lang="fr-FR" sz="4000" b="1" dirty="0" smtClean="0"/>
              <a:t>Genre  :</a:t>
            </a:r>
            <a:br>
              <a:rPr lang="fr-FR" sz="4000" b="1" dirty="0" smtClean="0"/>
            </a:br>
            <a:r>
              <a:rPr lang="fr-FR" sz="4000" b="1" dirty="0" smtClean="0"/>
              <a:t> </a:t>
            </a:r>
            <a:r>
              <a:rPr lang="fr-FR" sz="4000" b="1" i="1" dirty="0" err="1" smtClean="0"/>
              <a:t>Rhagadiolus</a:t>
            </a:r>
            <a:endParaRPr lang="fr-FR" sz="4000" b="1" i="1" dirty="0"/>
          </a:p>
        </p:txBody>
      </p:sp>
      <p:pic>
        <p:nvPicPr>
          <p:cNvPr id="4" name="Espace réservé du contenu 3" descr="Rhagadiolus stellatus-P1100705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1189" r="-491"/>
          <a:stretch/>
        </p:blipFill>
        <p:spPr>
          <a:xfrm>
            <a:off x="-3636114" y="0"/>
            <a:ext cx="8832649" cy="6858000"/>
          </a:xfrm>
        </p:spPr>
      </p:pic>
      <p:pic>
        <p:nvPicPr>
          <p:cNvPr id="5" name="Image 4" descr="bdtf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3396" y="3322477"/>
            <a:ext cx="2413000" cy="22606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706030" y="1269839"/>
            <a:ext cx="2539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 espèces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062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17878" y="274638"/>
            <a:ext cx="3341586" cy="1143000"/>
          </a:xfrm>
        </p:spPr>
        <p:txBody>
          <a:bodyPr>
            <a:normAutofit/>
          </a:bodyPr>
          <a:lstStyle/>
          <a:p>
            <a:r>
              <a:rPr lang="fr-FR" sz="2400" b="1" i="1" dirty="0" err="1" smtClean="0"/>
              <a:t>Rhagadiolus</a:t>
            </a:r>
            <a:r>
              <a:rPr lang="fr-FR" sz="2400" b="1" dirty="0" smtClean="0"/>
              <a:t> : </a:t>
            </a:r>
            <a:br>
              <a:rPr lang="fr-FR" sz="2400" b="1" dirty="0" smtClean="0"/>
            </a:br>
            <a:r>
              <a:rPr lang="fr-FR" sz="2400" b="1" dirty="0" smtClean="0"/>
              <a:t>les feuilles</a:t>
            </a:r>
            <a:endParaRPr lang="fr-FR" sz="2400" b="1" dirty="0"/>
          </a:p>
        </p:txBody>
      </p:sp>
      <p:pic>
        <p:nvPicPr>
          <p:cNvPr id="4" name="Espace réservé du contenu 3" descr="Rhagadiolus stellatus-P1110787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438033" cy="6858000"/>
          </a:xfrm>
        </p:spPr>
      </p:pic>
    </p:spTree>
    <p:extLst>
      <p:ext uri="{BB962C8B-B14F-4D97-AF65-F5344CB8AC3E}">
        <p14:creationId xmlns:p14="http://schemas.microsoft.com/office/powerpoint/2010/main" val="344232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91386" y="274638"/>
            <a:ext cx="2995413" cy="1143000"/>
          </a:xfrm>
        </p:spPr>
        <p:txBody>
          <a:bodyPr>
            <a:normAutofit/>
          </a:bodyPr>
          <a:lstStyle/>
          <a:p>
            <a:r>
              <a:rPr lang="fr-FR" sz="2400" b="1" i="1" dirty="0" err="1" smtClean="0"/>
              <a:t>Rhagadiolus</a:t>
            </a:r>
            <a:r>
              <a:rPr lang="fr-FR" sz="2400" b="1" dirty="0" smtClean="0"/>
              <a:t> : l’inflorescence</a:t>
            </a:r>
            <a:endParaRPr lang="fr-FR" sz="2400" b="1" dirty="0"/>
          </a:p>
        </p:txBody>
      </p:sp>
      <p:pic>
        <p:nvPicPr>
          <p:cNvPr id="4" name="Espace réservé du contenu 3" descr="img-000133575CRS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691387" cy="4525963"/>
          </a:xfrm>
        </p:spPr>
      </p:pic>
      <p:pic>
        <p:nvPicPr>
          <p:cNvPr id="5" name="Image 4" descr="img-000133576CRS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1387" y="2813126"/>
            <a:ext cx="3444454" cy="404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1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37352" y="274638"/>
            <a:ext cx="4249448" cy="1143000"/>
          </a:xfrm>
        </p:spPr>
        <p:txBody>
          <a:bodyPr>
            <a:normAutofit/>
          </a:bodyPr>
          <a:lstStyle/>
          <a:p>
            <a:r>
              <a:rPr lang="fr-FR" sz="2400" b="1" i="1" dirty="0" err="1" smtClean="0"/>
              <a:t>Rhagadiolus</a:t>
            </a:r>
            <a:r>
              <a:rPr lang="fr-FR" sz="2400" b="1" dirty="0" smtClean="0"/>
              <a:t> : les fruits</a:t>
            </a:r>
            <a:endParaRPr lang="fr-FR" sz="2400" b="1" dirty="0"/>
          </a:p>
        </p:txBody>
      </p:sp>
      <p:pic>
        <p:nvPicPr>
          <p:cNvPr id="5" name="Image 4" descr="img-002134393CR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6876" y="0"/>
            <a:ext cx="4798924" cy="4798924"/>
          </a:xfrm>
          <a:prstGeom prst="rect">
            <a:avLst/>
          </a:prstGeom>
        </p:spPr>
      </p:pic>
      <p:sp>
        <p:nvSpPr>
          <p:cNvPr id="6" name="Rectangle avec flèche vers le haut 5"/>
          <p:cNvSpPr/>
          <p:nvPr/>
        </p:nvSpPr>
        <p:spPr>
          <a:xfrm>
            <a:off x="241160" y="4999327"/>
            <a:ext cx="4196191" cy="498326"/>
          </a:xfrm>
          <a:prstGeom prst="upArrowCallout">
            <a:avLst>
              <a:gd name="adj1" fmla="val 25000"/>
              <a:gd name="adj2" fmla="val 50810"/>
              <a:gd name="adj3" fmla="val 25000"/>
              <a:gd name="adj4" fmla="val 71360"/>
            </a:avLst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Plante peu feuillée supérieurement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 descr="img-000119919CRS.jpg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09"/>
          <a:stretch/>
        </p:blipFill>
        <p:spPr>
          <a:xfrm>
            <a:off x="4582048" y="2123062"/>
            <a:ext cx="4533816" cy="4525963"/>
          </a:xfrm>
          <a:ln w="57150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06575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6719" y="-450554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Groupe 2 : akène avec </a:t>
            </a:r>
            <a:r>
              <a:rPr lang="fr-FR" sz="2800" b="1" dirty="0" err="1" smtClean="0">
                <a:solidFill>
                  <a:srgbClr val="FF0000"/>
                </a:solidFill>
              </a:rPr>
              <a:t>pappus</a:t>
            </a:r>
            <a:r>
              <a:rPr lang="fr-FR" sz="2800" b="1" dirty="0" smtClean="0">
                <a:solidFill>
                  <a:srgbClr val="FF0000"/>
                </a:solidFill>
              </a:rPr>
              <a:t> et soies plumeuses</a:t>
            </a: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5" name="Espace réservé du contenu 4" descr="Tragopogon dubius-DSC01186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738" r="-348"/>
          <a:stretch/>
        </p:blipFill>
        <p:spPr>
          <a:xfrm>
            <a:off x="-2352576" y="1308973"/>
            <a:ext cx="8381049" cy="5757040"/>
          </a:xfrm>
        </p:spPr>
      </p:pic>
      <p:sp>
        <p:nvSpPr>
          <p:cNvPr id="4" name="ZoneTexte 3"/>
          <p:cNvSpPr txBox="1"/>
          <p:nvPr/>
        </p:nvSpPr>
        <p:spPr>
          <a:xfrm>
            <a:off x="396719" y="393074"/>
            <a:ext cx="5500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/>
              <a:t>Genre  : </a:t>
            </a:r>
            <a:r>
              <a:rPr lang="fr-FR" sz="4000" b="1" i="1" dirty="0" err="1" smtClean="0"/>
              <a:t>Tragopogon</a:t>
            </a:r>
            <a:endParaRPr lang="fr-FR" sz="4000" b="1" i="1" dirty="0"/>
          </a:p>
        </p:txBody>
      </p:sp>
      <p:pic>
        <p:nvPicPr>
          <p:cNvPr id="7" name="Image 6" descr="Tragopogon dubius-DSC01178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081"/>
          <a:stretch/>
        </p:blipFill>
        <p:spPr>
          <a:xfrm>
            <a:off x="6923151" y="0"/>
            <a:ext cx="2220849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896916" y="5926340"/>
            <a:ext cx="20714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i="1" dirty="0" err="1" smtClean="0"/>
              <a:t>Tragopogon</a:t>
            </a:r>
            <a:r>
              <a:rPr lang="fr-FR" b="1" i="1" dirty="0" smtClean="0"/>
              <a:t> </a:t>
            </a:r>
            <a:r>
              <a:rPr lang="fr-FR" b="1" i="1" dirty="0" err="1" smtClean="0"/>
              <a:t>dubius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174521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Asteraceae184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72" b="-2189"/>
          <a:stretch/>
        </p:blipFill>
        <p:spPr>
          <a:xfrm>
            <a:off x="0" y="-150120"/>
            <a:ext cx="1961438" cy="7008120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448738"/>
            <a:ext cx="2234754" cy="1143000"/>
          </a:xfrm>
        </p:spPr>
        <p:txBody>
          <a:bodyPr>
            <a:normAutofit/>
          </a:bodyPr>
          <a:lstStyle/>
          <a:p>
            <a:r>
              <a:rPr lang="fr-FR" sz="1800" dirty="0" smtClean="0"/>
              <a:t>La fleur tubulée</a:t>
            </a:r>
            <a:endParaRPr lang="fr-FR" sz="1800" dirty="0"/>
          </a:p>
        </p:txBody>
      </p:sp>
      <p:pic>
        <p:nvPicPr>
          <p:cNvPr id="6" name="Image 5" descr="Asteraceae184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3386" y="208975"/>
            <a:ext cx="5312367" cy="6649025"/>
          </a:xfrm>
          <a:prstGeom prst="rect">
            <a:avLst/>
          </a:prstGeom>
        </p:spPr>
      </p:pic>
      <p:sp>
        <p:nvSpPr>
          <p:cNvPr id="7" name="Accolade ouvrante 6"/>
          <p:cNvSpPr/>
          <p:nvPr/>
        </p:nvSpPr>
        <p:spPr>
          <a:xfrm>
            <a:off x="3151163" y="819825"/>
            <a:ext cx="416458" cy="603817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961438" y="3986602"/>
            <a:ext cx="1189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Liguliflore : 5 dents</a:t>
            </a:r>
            <a:endParaRPr lang="fr-FR" dirty="0"/>
          </a:p>
        </p:txBody>
      </p:sp>
      <p:sp>
        <p:nvSpPr>
          <p:cNvPr id="9" name="Accolade fermante 8"/>
          <p:cNvSpPr/>
          <p:nvPr/>
        </p:nvSpPr>
        <p:spPr>
          <a:xfrm>
            <a:off x="7717134" y="819825"/>
            <a:ext cx="610940" cy="58292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8054759" y="3729402"/>
            <a:ext cx="1089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Radiées</a:t>
            </a:r>
          </a:p>
          <a:p>
            <a:r>
              <a:rPr lang="fr-FR" dirty="0" smtClean="0"/>
              <a:t>3 dents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315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55008" y="274638"/>
            <a:ext cx="3531792" cy="1143000"/>
          </a:xfrm>
        </p:spPr>
        <p:txBody>
          <a:bodyPr>
            <a:normAutofit/>
          </a:bodyPr>
          <a:lstStyle/>
          <a:p>
            <a:r>
              <a:rPr lang="fr-FR" sz="2400" b="1" i="1" dirty="0" err="1" smtClean="0"/>
              <a:t>Tragopogon</a:t>
            </a:r>
            <a:r>
              <a:rPr lang="fr-FR" sz="2400" b="1" i="1" dirty="0" smtClean="0"/>
              <a:t> </a:t>
            </a:r>
            <a:r>
              <a:rPr lang="fr-FR" sz="2400" b="1" dirty="0" smtClean="0"/>
              <a:t> : l’inflorescence</a:t>
            </a:r>
            <a:endParaRPr lang="fr-FR" sz="2400" b="1" dirty="0"/>
          </a:p>
        </p:txBody>
      </p:sp>
      <p:pic>
        <p:nvPicPr>
          <p:cNvPr id="4" name="Espace réservé du contenu 3" descr="Tragopogon dubius-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7"/>
          <a:stretch/>
        </p:blipFill>
        <p:spPr>
          <a:xfrm>
            <a:off x="0" y="0"/>
            <a:ext cx="5155008" cy="6858000"/>
          </a:xfrm>
        </p:spPr>
      </p:pic>
      <p:pic>
        <p:nvPicPr>
          <p:cNvPr id="5" name="Image 4" descr="Tragopogon dubius-DSC0117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3374" y="2645688"/>
            <a:ext cx="5184474" cy="410937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458427" y="2645688"/>
            <a:ext cx="2434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err="1" smtClean="0"/>
              <a:t>Tragopogon</a:t>
            </a:r>
            <a:r>
              <a:rPr lang="fr-FR" b="1" i="1" dirty="0" smtClean="0"/>
              <a:t> </a:t>
            </a:r>
            <a:r>
              <a:rPr lang="fr-FR" b="1" i="1" dirty="0" err="1" smtClean="0"/>
              <a:t>dubius</a:t>
            </a:r>
            <a:endParaRPr lang="fr-FR" b="1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5730594" y="1417638"/>
            <a:ext cx="195051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Du grec:</a:t>
            </a:r>
          </a:p>
          <a:p>
            <a:r>
              <a:rPr lang="fr-FR" dirty="0" err="1" smtClean="0"/>
              <a:t>Trago</a:t>
            </a:r>
            <a:r>
              <a:rPr lang="fr-FR" dirty="0" smtClean="0"/>
              <a:t> = le bouc</a:t>
            </a:r>
          </a:p>
          <a:p>
            <a:r>
              <a:rPr lang="fr-FR" dirty="0" err="1" smtClean="0"/>
              <a:t>Pogon</a:t>
            </a:r>
            <a:r>
              <a:rPr lang="fr-FR" dirty="0" smtClean="0"/>
              <a:t> = la barbe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131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Tragopogon.pratensis.ho2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4"/>
          <a:stretch/>
        </p:blipFill>
        <p:spPr>
          <a:xfrm>
            <a:off x="-109623" y="0"/>
            <a:ext cx="9253623" cy="7008061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75954" y="274638"/>
            <a:ext cx="3213251" cy="1143000"/>
          </a:xfrm>
        </p:spPr>
        <p:txBody>
          <a:bodyPr>
            <a:normAutofit/>
          </a:bodyPr>
          <a:lstStyle/>
          <a:p>
            <a:r>
              <a:rPr lang="fr-FR" sz="2400" b="1" i="1" dirty="0" err="1" smtClean="0">
                <a:solidFill>
                  <a:schemeClr val="bg1"/>
                </a:solidFill>
              </a:rPr>
              <a:t>Tragopogon</a:t>
            </a:r>
            <a:r>
              <a:rPr lang="fr-FR" sz="2400" b="1" dirty="0" smtClean="0">
                <a:solidFill>
                  <a:schemeClr val="bg1"/>
                </a:solidFill>
              </a:rPr>
              <a:t> :</a:t>
            </a:r>
            <a:br>
              <a:rPr lang="fr-FR" sz="2400" b="1" dirty="0" smtClean="0">
                <a:solidFill>
                  <a:schemeClr val="bg1"/>
                </a:solidFill>
              </a:rPr>
            </a:br>
            <a:r>
              <a:rPr lang="fr-FR" sz="2400" b="1" dirty="0" smtClean="0">
                <a:solidFill>
                  <a:schemeClr val="bg1"/>
                </a:solidFill>
              </a:rPr>
              <a:t> les fruits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50515" y="573113"/>
            <a:ext cx="2090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Réceptacle sans paillettes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75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7388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Reconnaître le genre </a:t>
            </a:r>
            <a:r>
              <a:rPr lang="fr-FR" sz="2800" b="1" i="1" dirty="0" err="1" smtClean="0"/>
              <a:t>Tragopogon</a:t>
            </a:r>
            <a:r>
              <a:rPr lang="fr-FR" sz="2800" b="1" dirty="0" smtClean="0"/>
              <a:t> :</a:t>
            </a:r>
            <a:endParaRPr lang="fr-FR" sz="28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584815" y="1200388"/>
            <a:ext cx="6950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1 – Liguliflores à fleurs jaunes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584815" y="1704578"/>
            <a:ext cx="634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2 – Réceptacle sans paillettes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584815" y="2406462"/>
            <a:ext cx="6082076" cy="36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3-  Plantes à feuilles graminoïdes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584815" y="3074924"/>
            <a:ext cx="5764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4 – Une seule rangée de bractées </a:t>
            </a:r>
            <a:r>
              <a:rPr lang="fr-FR" b="1" dirty="0" err="1" smtClean="0"/>
              <a:t>involucrales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84815" y="3877078"/>
            <a:ext cx="4244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5 – Akènes  stipités à aigrette plumeuse</a:t>
            </a:r>
            <a:endParaRPr lang="fr-FR" b="1" dirty="0"/>
          </a:p>
        </p:txBody>
      </p:sp>
      <p:pic>
        <p:nvPicPr>
          <p:cNvPr id="10" name="Image 9" descr="Tragopogon-208_modifié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982" y="1076690"/>
            <a:ext cx="2057017" cy="2150992"/>
          </a:xfrm>
          <a:prstGeom prst="rect">
            <a:avLst/>
          </a:prstGeom>
        </p:spPr>
      </p:pic>
      <p:pic>
        <p:nvPicPr>
          <p:cNvPr id="11" name="Image 10" descr="Tragopogon_pratensis_FA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5759" y="3227682"/>
            <a:ext cx="1487101" cy="322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2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Scorzonera parviflora-Doul-IMGP2713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41733"/>
            <a:ext cx="6259805" cy="6999733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2585" y="0"/>
            <a:ext cx="4033339" cy="665201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fr-FR" sz="4000" dirty="0" smtClean="0"/>
              <a:t>Genre : </a:t>
            </a:r>
            <a:r>
              <a:rPr lang="fr-FR" sz="4000" b="1" i="1" dirty="0" err="1" smtClean="0"/>
              <a:t>Scorzonera</a:t>
            </a:r>
            <a:endParaRPr lang="fr-FR" sz="4000" b="1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6668050" y="665201"/>
            <a:ext cx="2475949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i="1" dirty="0" err="1" smtClean="0"/>
              <a:t>Scorzonera</a:t>
            </a:r>
            <a:r>
              <a:rPr lang="fr-FR" i="1" dirty="0"/>
              <a:t> </a:t>
            </a:r>
            <a:r>
              <a:rPr lang="fr-FR" i="1" smtClean="0"/>
              <a:t>parviflora</a:t>
            </a:r>
            <a:endParaRPr lang="fr-FR" i="1" dirty="0" smtClean="0"/>
          </a:p>
          <a:p>
            <a:r>
              <a:rPr lang="fr-FR" dirty="0" smtClean="0"/>
              <a:t> (étang du </a:t>
            </a:r>
            <a:r>
              <a:rPr lang="fr-FR" dirty="0" err="1" smtClean="0"/>
              <a:t>Doul</a:t>
            </a:r>
            <a:r>
              <a:rPr lang="fr-FR" dirty="0" smtClean="0"/>
              <a:t> -11)</a:t>
            </a:r>
            <a:endParaRPr lang="fr-FR" dirty="0"/>
          </a:p>
        </p:txBody>
      </p:sp>
      <p:pic>
        <p:nvPicPr>
          <p:cNvPr id="6" name="Image 5" descr="Scorzonera parviflora-Doul-IMGP2707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8254" y="1709928"/>
            <a:ext cx="3235745" cy="5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07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71506" y="274638"/>
            <a:ext cx="3215294" cy="1143000"/>
          </a:xfrm>
        </p:spPr>
        <p:txBody>
          <a:bodyPr>
            <a:normAutofit fontScale="90000"/>
          </a:bodyPr>
          <a:lstStyle/>
          <a:p>
            <a:r>
              <a:rPr lang="fr-FR" sz="2800" dirty="0" smtClean="0"/>
              <a:t>Deux genres voisins assez faciles à distinguer :</a:t>
            </a:r>
            <a:endParaRPr lang="fr-FR" sz="2800" dirty="0"/>
          </a:p>
        </p:txBody>
      </p:sp>
      <p:pic>
        <p:nvPicPr>
          <p:cNvPr id="4" name="Espace réservé du contenu 3" descr="Tragopogon-Scorzonera-161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76"/>
          <a:stretch/>
        </p:blipFill>
        <p:spPr>
          <a:xfrm>
            <a:off x="0" y="0"/>
            <a:ext cx="4358392" cy="7087319"/>
          </a:xfrm>
        </p:spPr>
      </p:pic>
      <p:grpSp>
        <p:nvGrpSpPr>
          <p:cNvPr id="8" name="Grouper 7"/>
          <p:cNvGrpSpPr/>
          <p:nvPr/>
        </p:nvGrpSpPr>
        <p:grpSpPr>
          <a:xfrm>
            <a:off x="3355021" y="2426893"/>
            <a:ext cx="4938465" cy="369332"/>
            <a:chOff x="3355021" y="2426893"/>
            <a:chExt cx="4938465" cy="369332"/>
          </a:xfrm>
        </p:grpSpPr>
        <p:sp>
          <p:nvSpPr>
            <p:cNvPr id="5" name="ZoneTexte 4"/>
            <p:cNvSpPr txBox="1"/>
            <p:nvPr/>
          </p:nvSpPr>
          <p:spPr>
            <a:xfrm>
              <a:off x="5157953" y="2426893"/>
              <a:ext cx="3135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</a:rPr>
                <a:t>Genre </a:t>
              </a:r>
              <a:r>
                <a:rPr lang="fr-FR" b="1" i="1" dirty="0" err="1" smtClean="0">
                  <a:solidFill>
                    <a:srgbClr val="FF0000"/>
                  </a:solidFill>
                </a:rPr>
                <a:t>Scorzonera</a:t>
              </a:r>
              <a:endParaRPr lang="fr-FR" b="1" i="1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Connecteur droit avec flèche 6"/>
            <p:cNvCxnSpPr/>
            <p:nvPr/>
          </p:nvCxnSpPr>
          <p:spPr>
            <a:xfrm flipH="1">
              <a:off x="3355021" y="2611559"/>
              <a:ext cx="180293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er 11"/>
          <p:cNvGrpSpPr/>
          <p:nvPr/>
        </p:nvGrpSpPr>
        <p:grpSpPr>
          <a:xfrm>
            <a:off x="1160147" y="4170856"/>
            <a:ext cx="6710042" cy="369332"/>
            <a:chOff x="1160147" y="4170856"/>
            <a:chExt cx="6710042" cy="369332"/>
          </a:xfrm>
        </p:grpSpPr>
        <p:sp>
          <p:nvSpPr>
            <p:cNvPr id="9" name="ZoneTexte 8"/>
            <p:cNvSpPr txBox="1"/>
            <p:nvPr/>
          </p:nvSpPr>
          <p:spPr>
            <a:xfrm>
              <a:off x="5267697" y="4170856"/>
              <a:ext cx="26024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</a:rPr>
                <a:t>Genre </a:t>
              </a:r>
              <a:r>
                <a:rPr lang="fr-FR" b="1" i="1" dirty="0" err="1" smtClean="0">
                  <a:solidFill>
                    <a:srgbClr val="FF0000"/>
                  </a:solidFill>
                </a:rPr>
                <a:t>Tragopogon</a:t>
              </a:r>
              <a:endParaRPr lang="fr-FR" b="1" i="1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Connecteur droit avec flèche 10"/>
            <p:cNvCxnSpPr/>
            <p:nvPr/>
          </p:nvCxnSpPr>
          <p:spPr>
            <a:xfrm flipH="1">
              <a:off x="1160147" y="4296295"/>
              <a:ext cx="3997806" cy="1568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413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7464" y="274638"/>
            <a:ext cx="3349335" cy="1143000"/>
          </a:xfrm>
        </p:spPr>
        <p:txBody>
          <a:bodyPr>
            <a:normAutofit/>
          </a:bodyPr>
          <a:lstStyle/>
          <a:p>
            <a:r>
              <a:rPr lang="fr-FR" sz="2400" b="1" i="1" dirty="0" err="1" smtClean="0"/>
              <a:t>Scorzonera</a:t>
            </a:r>
            <a:r>
              <a:rPr lang="fr-FR" sz="2400" b="1" dirty="0" smtClean="0"/>
              <a:t> : les feuilles </a:t>
            </a:r>
            <a:endParaRPr lang="fr-FR" sz="2400" b="1" dirty="0"/>
          </a:p>
        </p:txBody>
      </p:sp>
      <p:pic>
        <p:nvPicPr>
          <p:cNvPr id="4" name="Espace réservé du contenu 3" descr="Scorzonera austriaca-Alaric-IMGP2652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52232"/>
            <a:ext cx="9892260" cy="5440362"/>
          </a:xfrm>
        </p:spPr>
      </p:pic>
      <p:sp>
        <p:nvSpPr>
          <p:cNvPr id="5" name="ZoneTexte 4"/>
          <p:cNvSpPr txBox="1"/>
          <p:nvPr/>
        </p:nvSpPr>
        <p:spPr>
          <a:xfrm>
            <a:off x="468729" y="967566"/>
            <a:ext cx="406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 smtClean="0"/>
              <a:t>Scorzonera</a:t>
            </a:r>
            <a:r>
              <a:rPr lang="fr-FR" i="1" dirty="0" smtClean="0"/>
              <a:t> </a:t>
            </a:r>
            <a:r>
              <a:rPr lang="fr-FR" i="1" dirty="0" err="1" smtClean="0"/>
              <a:t>austriaca</a:t>
            </a:r>
            <a:r>
              <a:rPr lang="fr-FR" i="1" dirty="0" smtClean="0"/>
              <a:t> </a:t>
            </a:r>
            <a:r>
              <a:rPr lang="fr-FR" dirty="0" smtClean="0"/>
              <a:t>(Alaric)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308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78694" y="274638"/>
            <a:ext cx="3865305" cy="1143000"/>
          </a:xfrm>
        </p:spPr>
        <p:txBody>
          <a:bodyPr>
            <a:normAutofit/>
          </a:bodyPr>
          <a:lstStyle/>
          <a:p>
            <a:r>
              <a:rPr lang="fr-FR" sz="2400" b="1" i="1" dirty="0" err="1" smtClean="0"/>
              <a:t>Scorzonera</a:t>
            </a:r>
            <a:r>
              <a:rPr lang="fr-FR" sz="2400" b="1" dirty="0" smtClean="0"/>
              <a:t> : les fruits</a:t>
            </a:r>
            <a:endParaRPr lang="fr-FR" sz="2400" b="1" dirty="0"/>
          </a:p>
        </p:txBody>
      </p:sp>
      <p:pic>
        <p:nvPicPr>
          <p:cNvPr id="6" name="Espace réservé du contenu 5" descr="img-001963257CRS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25" y="1632767"/>
            <a:ext cx="9501089" cy="5225233"/>
          </a:xfrm>
        </p:spPr>
      </p:pic>
      <p:sp>
        <p:nvSpPr>
          <p:cNvPr id="3" name="ZoneTexte 2"/>
          <p:cNvSpPr txBox="1"/>
          <p:nvPr/>
        </p:nvSpPr>
        <p:spPr>
          <a:xfrm>
            <a:off x="229507" y="274638"/>
            <a:ext cx="543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Fruit sans bec, avec aigrette rousse à soies plumeuses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29507" y="643970"/>
            <a:ext cx="5049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Akènes sans base stérile différenciée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29508" y="1013302"/>
            <a:ext cx="4375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Soies </a:t>
            </a:r>
            <a:r>
              <a:rPr lang="fr-FR" dirty="0"/>
              <a:t>de l’aigrette à </a:t>
            </a:r>
            <a:r>
              <a:rPr lang="fr-FR" dirty="0" err="1" smtClean="0"/>
              <a:t>serrules</a:t>
            </a:r>
            <a:r>
              <a:rPr lang="fr-FR" dirty="0" smtClean="0"/>
              <a:t> </a:t>
            </a:r>
            <a:r>
              <a:rPr lang="fr-FR" dirty="0"/>
              <a:t>entrecroisées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29508" y="26805"/>
            <a:ext cx="4169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Réceptacle sans paillettes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984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Reconnaître le genre </a:t>
            </a:r>
            <a:r>
              <a:rPr lang="fr-FR" sz="2800" b="1" dirty="0" err="1" smtClean="0"/>
              <a:t>Scorzonera</a:t>
            </a:r>
            <a:r>
              <a:rPr lang="fr-FR" sz="2800" b="1" dirty="0" smtClean="0"/>
              <a:t> :</a:t>
            </a:r>
            <a:endParaRPr lang="fr-FR" sz="2800" b="1" dirty="0"/>
          </a:p>
        </p:txBody>
      </p:sp>
      <p:pic>
        <p:nvPicPr>
          <p:cNvPr id="4" name="Espace réservé du contenu 3" descr="2155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999"/>
          <a:stretch/>
        </p:blipFill>
        <p:spPr>
          <a:xfrm>
            <a:off x="5012699" y="890081"/>
            <a:ext cx="3880666" cy="4525963"/>
          </a:xfrm>
        </p:spPr>
      </p:pic>
      <p:sp>
        <p:nvSpPr>
          <p:cNvPr id="5" name="ZoneTexte 4"/>
          <p:cNvSpPr txBox="1"/>
          <p:nvPr/>
        </p:nvSpPr>
        <p:spPr>
          <a:xfrm>
            <a:off x="217216" y="1143000"/>
            <a:ext cx="4511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1 –Liguliflores à fleurs jaunes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217216" y="1809262"/>
            <a:ext cx="4511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2 – Réceptacle sans paillettes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217216" y="2506732"/>
            <a:ext cx="4795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3 – Bractées </a:t>
            </a:r>
            <a:r>
              <a:rPr lang="fr-FR" b="1" dirty="0" err="1" smtClean="0"/>
              <a:t>involucrales</a:t>
            </a:r>
            <a:r>
              <a:rPr lang="fr-FR" b="1" dirty="0" smtClean="0"/>
              <a:t> sur plusieurs rangs, les externes plus petites que les internes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217216" y="3459290"/>
            <a:ext cx="4271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4 –Akènes sans bec à aigrette plumeuse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217216" y="4228021"/>
            <a:ext cx="4271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5 – Akènes sans base stérile différenciée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217216" y="5698637"/>
            <a:ext cx="653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6 – Aigrette à barbes cloisonnées devenant frisées à la </a:t>
            </a:r>
            <a:r>
              <a:rPr lang="fr-FR" b="1" dirty="0" err="1" smtClean="0"/>
              <a:t>dessication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18990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16502" y="0"/>
            <a:ext cx="3810315" cy="1143000"/>
          </a:xfrm>
        </p:spPr>
        <p:txBody>
          <a:bodyPr>
            <a:normAutofit fontScale="90000"/>
          </a:bodyPr>
          <a:lstStyle/>
          <a:p>
            <a:r>
              <a:rPr lang="fr-FR" sz="4000" b="1" dirty="0" smtClean="0"/>
              <a:t>Genre : </a:t>
            </a:r>
            <a:r>
              <a:rPr lang="fr-FR" sz="4000" b="1" i="1" dirty="0" err="1" smtClean="0"/>
              <a:t>Podospermum</a:t>
            </a:r>
            <a:endParaRPr lang="fr-FR" sz="4000" b="1" i="1" dirty="0"/>
          </a:p>
        </p:txBody>
      </p:sp>
      <p:pic>
        <p:nvPicPr>
          <p:cNvPr id="6" name="Image 5" descr="Scorzonera laciniata-Doul-IMGP272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65830" cy="6858000"/>
          </a:xfrm>
          <a:prstGeom prst="rect">
            <a:avLst/>
          </a:prstGeom>
        </p:spPr>
      </p:pic>
      <p:pic>
        <p:nvPicPr>
          <p:cNvPr id="8" name="Espace réservé du contenu 7" descr="Scorzonera laciniata-P1100675.JPG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" r="-71190"/>
          <a:stretch/>
        </p:blipFill>
        <p:spPr>
          <a:xfrm>
            <a:off x="5806194" y="2332037"/>
            <a:ext cx="5813944" cy="4525963"/>
          </a:xfrm>
        </p:spPr>
      </p:pic>
      <p:sp>
        <p:nvSpPr>
          <p:cNvPr id="5" name="ZoneTexte 4"/>
          <p:cNvSpPr txBox="1"/>
          <p:nvPr/>
        </p:nvSpPr>
        <p:spPr>
          <a:xfrm>
            <a:off x="3281105" y="5463052"/>
            <a:ext cx="29786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(</a:t>
            </a:r>
            <a:r>
              <a:rPr lang="fr-FR" b="1" i="1" dirty="0" err="1" smtClean="0"/>
              <a:t>Podospermum</a:t>
            </a:r>
            <a:r>
              <a:rPr lang="fr-FR" b="1" i="1" dirty="0" smtClean="0"/>
              <a:t> </a:t>
            </a:r>
            <a:r>
              <a:rPr lang="fr-FR" b="1" i="1" dirty="0" err="1" smtClean="0"/>
              <a:t>laciniatum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806194" y="1520751"/>
            <a:ext cx="226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 espèces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543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70456" y="274638"/>
            <a:ext cx="2173544" cy="1143000"/>
          </a:xfrm>
        </p:spPr>
        <p:txBody>
          <a:bodyPr>
            <a:normAutofit/>
          </a:bodyPr>
          <a:lstStyle/>
          <a:p>
            <a:r>
              <a:rPr lang="fr-FR" sz="2400" b="1" i="1" dirty="0" err="1" smtClean="0"/>
              <a:t>Podospermum</a:t>
            </a:r>
            <a:r>
              <a:rPr lang="fr-FR" sz="2400" b="1" i="1" dirty="0" smtClean="0"/>
              <a:t> </a:t>
            </a:r>
            <a:r>
              <a:rPr lang="fr-FR" sz="2400" b="1" dirty="0" smtClean="0"/>
              <a:t>: les fleurs</a:t>
            </a:r>
            <a:endParaRPr lang="fr-FR" sz="2400" b="1" dirty="0"/>
          </a:p>
        </p:txBody>
      </p:sp>
      <p:pic>
        <p:nvPicPr>
          <p:cNvPr id="4" name="Espace réservé du contenu 3" descr="Scorsonera laciniata-1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5842" y="0"/>
            <a:ext cx="4698750" cy="6062404"/>
          </a:xfrm>
        </p:spPr>
      </p:pic>
      <p:pic>
        <p:nvPicPr>
          <p:cNvPr id="5" name="Image 4" descr="Scorzonera laciniata-P110068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5203" y="1651000"/>
            <a:ext cx="5080000" cy="353568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57045" y="6455478"/>
            <a:ext cx="329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(</a:t>
            </a:r>
            <a:r>
              <a:rPr lang="fr-FR" b="1" i="1" dirty="0" err="1" smtClean="0"/>
              <a:t>Podospermum</a:t>
            </a:r>
            <a:r>
              <a:rPr lang="fr-FR" b="1" i="1" dirty="0" smtClean="0"/>
              <a:t> </a:t>
            </a:r>
            <a:r>
              <a:rPr lang="fr-FR" b="1" i="1" smtClean="0"/>
              <a:t>laciniatum</a:t>
            </a:r>
            <a:r>
              <a:rPr lang="fr-FR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652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15472" y="274638"/>
            <a:ext cx="5471327" cy="1143000"/>
          </a:xfrm>
        </p:spPr>
        <p:txBody>
          <a:bodyPr/>
          <a:lstStyle/>
          <a:p>
            <a:r>
              <a:rPr lang="fr-FR" dirty="0" smtClean="0"/>
              <a:t>Exemples :</a:t>
            </a:r>
            <a:endParaRPr lang="fr-FR" dirty="0"/>
          </a:p>
        </p:txBody>
      </p:sp>
      <p:pic>
        <p:nvPicPr>
          <p:cNvPr id="8" name="Espace réservé du contenu 7" descr="Anacyclus radiatus-DSC02192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189" r="-1556"/>
          <a:stretch/>
        </p:blipFill>
        <p:spPr>
          <a:xfrm>
            <a:off x="-1841863" y="0"/>
            <a:ext cx="6520376" cy="4525963"/>
          </a:xfrm>
        </p:spPr>
      </p:pic>
      <p:pic>
        <p:nvPicPr>
          <p:cNvPr id="10" name="Image 9" descr="Hedypnois rhagadioloides-Lespignan(34)-DSC06025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4769" y="1205626"/>
            <a:ext cx="5659231" cy="5127927"/>
          </a:xfrm>
          <a:prstGeom prst="rect">
            <a:avLst/>
          </a:prstGeom>
        </p:spPr>
      </p:pic>
      <p:sp>
        <p:nvSpPr>
          <p:cNvPr id="12" name="Rectangle avec flèche vers le haut 11"/>
          <p:cNvSpPr/>
          <p:nvPr/>
        </p:nvSpPr>
        <p:spPr>
          <a:xfrm>
            <a:off x="836023" y="4645284"/>
            <a:ext cx="2041825" cy="563018"/>
          </a:xfrm>
          <a:prstGeom prst="upArrowCallout">
            <a:avLst/>
          </a:prstGeom>
          <a:solidFill>
            <a:srgbClr val="FFFFFF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i="1" dirty="0" err="1" smtClean="0"/>
              <a:t>A</a:t>
            </a:r>
            <a:r>
              <a:rPr lang="fr-FR" b="1" i="1" dirty="0" err="1" smtClean="0">
                <a:solidFill>
                  <a:srgbClr val="FF0000"/>
                </a:solidFill>
              </a:rPr>
              <a:t>Anacyclus</a:t>
            </a:r>
            <a:endParaRPr lang="fr-FR" b="1" i="1" dirty="0"/>
          </a:p>
        </p:txBody>
      </p:sp>
      <p:sp>
        <p:nvSpPr>
          <p:cNvPr id="13" name="Rectangle avec flèche vers le haut 12"/>
          <p:cNvSpPr/>
          <p:nvPr/>
        </p:nvSpPr>
        <p:spPr>
          <a:xfrm>
            <a:off x="4887518" y="6333553"/>
            <a:ext cx="2652765" cy="524447"/>
          </a:xfrm>
          <a:prstGeom prst="upArrowCallout">
            <a:avLst/>
          </a:prstGeom>
          <a:solidFill>
            <a:srgbClr val="FFFFFF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i="1" dirty="0" err="1" smtClean="0"/>
              <a:t>H</a:t>
            </a:r>
            <a:r>
              <a:rPr lang="fr-FR" b="1" i="1" dirty="0" err="1" smtClean="0">
                <a:solidFill>
                  <a:srgbClr val="FF0000"/>
                </a:solidFill>
              </a:rPr>
              <a:t>Hedypnois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259024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45712" y="-422392"/>
            <a:ext cx="3398288" cy="1143000"/>
          </a:xfrm>
        </p:spPr>
        <p:txBody>
          <a:bodyPr>
            <a:normAutofit/>
          </a:bodyPr>
          <a:lstStyle/>
          <a:p>
            <a:r>
              <a:rPr lang="fr-FR" sz="2400" b="1" i="1" dirty="0" err="1" smtClean="0"/>
              <a:t>Podospermum</a:t>
            </a:r>
            <a:r>
              <a:rPr lang="fr-FR" sz="2400" b="1" dirty="0" smtClean="0"/>
              <a:t> : les fruits</a:t>
            </a:r>
            <a:endParaRPr lang="fr-FR" sz="2400" b="1" dirty="0"/>
          </a:p>
        </p:txBody>
      </p:sp>
      <p:pic>
        <p:nvPicPr>
          <p:cNvPr id="4" name="Espace réservé du contenu 3" descr="Scorzonera laciniata-Doul-IMGP2719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140902" cy="4525963"/>
          </a:xfrm>
        </p:spPr>
      </p:pic>
      <p:grpSp>
        <p:nvGrpSpPr>
          <p:cNvPr id="9" name="Grouper 8"/>
          <p:cNvGrpSpPr/>
          <p:nvPr/>
        </p:nvGrpSpPr>
        <p:grpSpPr>
          <a:xfrm>
            <a:off x="3099661" y="1556812"/>
            <a:ext cx="5639871" cy="369332"/>
            <a:chOff x="3099661" y="1556812"/>
            <a:chExt cx="5639871" cy="369332"/>
          </a:xfrm>
        </p:grpSpPr>
        <p:sp>
          <p:nvSpPr>
            <p:cNvPr id="5" name="ZoneTexte 4"/>
            <p:cNvSpPr txBox="1"/>
            <p:nvPr/>
          </p:nvSpPr>
          <p:spPr>
            <a:xfrm>
              <a:off x="5397946" y="1556812"/>
              <a:ext cx="33415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Aigrette d’un blanc s</a:t>
              </a:r>
              <a:r>
                <a:rPr lang="fr-FR" dirty="0"/>
                <a:t>a</a:t>
              </a:r>
              <a:r>
                <a:rPr lang="fr-FR" dirty="0" smtClean="0"/>
                <a:t>le</a:t>
              </a:r>
              <a:endParaRPr lang="fr-FR" dirty="0"/>
            </a:p>
          </p:txBody>
        </p:sp>
        <p:cxnSp>
          <p:nvCxnSpPr>
            <p:cNvPr id="7" name="Connecteur droit avec flèche 6"/>
            <p:cNvCxnSpPr>
              <a:stCxn id="5" idx="1"/>
            </p:cNvCxnSpPr>
            <p:nvPr/>
          </p:nvCxnSpPr>
          <p:spPr>
            <a:xfrm flipH="1" flipV="1">
              <a:off x="3099661" y="1678122"/>
              <a:ext cx="2298285" cy="6335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Image 7" descr="Scorzonera laciniata-Doul-IMGP2717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116"/>
          <a:stretch/>
        </p:blipFill>
        <p:spPr>
          <a:xfrm>
            <a:off x="5140902" y="1143315"/>
            <a:ext cx="4003098" cy="5487912"/>
          </a:xfrm>
          <a:prstGeom prst="rect">
            <a:avLst/>
          </a:prstGeom>
        </p:spPr>
      </p:pic>
      <p:grpSp>
        <p:nvGrpSpPr>
          <p:cNvPr id="17" name="Grouper 16"/>
          <p:cNvGrpSpPr/>
          <p:nvPr/>
        </p:nvGrpSpPr>
        <p:grpSpPr>
          <a:xfrm>
            <a:off x="302406" y="3321810"/>
            <a:ext cx="5987638" cy="3536189"/>
            <a:chOff x="302406" y="3321810"/>
            <a:chExt cx="5987638" cy="3536189"/>
          </a:xfrm>
        </p:grpSpPr>
        <p:pic>
          <p:nvPicPr>
            <p:cNvPr id="10" name="Image 9" descr="Podosperum laciniatum-206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2406" y="3321810"/>
              <a:ext cx="2222637" cy="3536189"/>
            </a:xfrm>
            <a:prstGeom prst="rect">
              <a:avLst/>
            </a:prstGeom>
          </p:spPr>
        </p:pic>
        <p:grpSp>
          <p:nvGrpSpPr>
            <p:cNvPr id="16" name="Grouper 15"/>
            <p:cNvGrpSpPr/>
            <p:nvPr/>
          </p:nvGrpSpPr>
          <p:grpSpPr>
            <a:xfrm>
              <a:off x="1375947" y="5094838"/>
              <a:ext cx="4914097" cy="1300167"/>
              <a:chOff x="1375947" y="5094838"/>
              <a:chExt cx="4914097" cy="1300167"/>
            </a:xfrm>
          </p:grpSpPr>
          <p:sp>
            <p:nvSpPr>
              <p:cNvPr id="11" name="ZoneTexte 10"/>
              <p:cNvSpPr txBox="1"/>
              <p:nvPr/>
            </p:nvSpPr>
            <p:spPr>
              <a:xfrm>
                <a:off x="2646052" y="5094838"/>
                <a:ext cx="24948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Akène  sans bec ,à base stérile différenciée</a:t>
                </a:r>
                <a:endParaRPr lang="fr-FR" dirty="0"/>
              </a:p>
            </p:txBody>
          </p:sp>
          <p:cxnSp>
            <p:nvCxnSpPr>
              <p:cNvPr id="13" name="Connecteur droit avec flèche 12"/>
              <p:cNvCxnSpPr/>
              <p:nvPr/>
            </p:nvCxnSpPr>
            <p:spPr>
              <a:xfrm>
                <a:off x="4657052" y="5503030"/>
                <a:ext cx="1632992" cy="23813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avec flèche 14"/>
              <p:cNvCxnSpPr>
                <a:stCxn id="11" idx="1"/>
              </p:cNvCxnSpPr>
              <p:nvPr/>
            </p:nvCxnSpPr>
            <p:spPr>
              <a:xfrm flipH="1">
                <a:off x="1375947" y="5418004"/>
                <a:ext cx="1270105" cy="977001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ZoneTexte 2"/>
          <p:cNvSpPr txBox="1"/>
          <p:nvPr/>
        </p:nvSpPr>
        <p:spPr>
          <a:xfrm>
            <a:off x="5745712" y="720608"/>
            <a:ext cx="2993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Réceptacle sans paillettes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661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6155"/>
          </a:xfrm>
        </p:spPr>
        <p:txBody>
          <a:bodyPr>
            <a:normAutofit fontScale="90000"/>
          </a:bodyPr>
          <a:lstStyle/>
          <a:p>
            <a:r>
              <a:rPr lang="fr-FR" sz="2800" dirty="0" smtClean="0"/>
              <a:t>Comparaison de ces 2 genres voisins :</a:t>
            </a:r>
            <a:endParaRPr lang="fr-FR" sz="28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9637380"/>
              </p:ext>
            </p:extLst>
          </p:nvPr>
        </p:nvGraphicFramePr>
        <p:xfrm>
          <a:off x="120962" y="-151182"/>
          <a:ext cx="8694172" cy="4094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614"/>
                <a:gridCol w="3274641"/>
                <a:gridCol w="3717917"/>
              </a:tblGrid>
              <a:tr h="869516">
                <a:tc>
                  <a:txBody>
                    <a:bodyPr/>
                    <a:lstStyle/>
                    <a:p>
                      <a:r>
                        <a:rPr lang="fr-FR" dirty="0" smtClean="0"/>
                        <a:t>Genres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i="0" dirty="0" err="1" smtClean="0"/>
                        <a:t>Scorzonera</a:t>
                      </a:r>
                      <a:endParaRPr lang="fr-FR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Podospermum</a:t>
                      </a:r>
                      <a:endParaRPr lang="fr-FR" dirty="0"/>
                    </a:p>
                  </a:txBody>
                  <a:tcPr/>
                </a:tc>
              </a:tr>
              <a:tr h="749142">
                <a:tc>
                  <a:txBody>
                    <a:bodyPr/>
                    <a:lstStyle/>
                    <a:p>
                      <a:r>
                        <a:rPr lang="fr-FR" dirty="0" smtClean="0"/>
                        <a:t>Feuilles</a:t>
                      </a:r>
                      <a:r>
                        <a:rPr lang="fr-FR" baseline="0" dirty="0" smtClean="0"/>
                        <a:t> caulinaires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Nulles ou réduites à leur gaine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développées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26689">
                <a:tc>
                  <a:txBody>
                    <a:bodyPr/>
                    <a:lstStyle/>
                    <a:p>
                      <a:r>
                        <a:rPr lang="fr-FR" dirty="0" smtClean="0"/>
                        <a:t>Bractées </a:t>
                      </a:r>
                      <a:r>
                        <a:rPr lang="fr-FR" dirty="0" err="1" smtClean="0"/>
                        <a:t>involucrales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Sur plusieurs rangs, les externes + petites que les internes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Sur plusieurs rangs, les externes + petites que les internes</a:t>
                      </a:r>
                    </a:p>
                    <a:p>
                      <a:endParaRPr lang="fr-FR" dirty="0"/>
                    </a:p>
                  </a:txBody>
                  <a:tcPr/>
                </a:tc>
              </a:tr>
              <a:tr h="1560981">
                <a:tc>
                  <a:txBody>
                    <a:bodyPr/>
                    <a:lstStyle/>
                    <a:p>
                      <a:r>
                        <a:rPr lang="fr-FR" dirty="0" smtClean="0"/>
                        <a:t>Akènes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 soies plumeuses</a:t>
                      </a:r>
                    </a:p>
                    <a:p>
                      <a:r>
                        <a:rPr lang="fr-FR" dirty="0" smtClean="0"/>
                        <a:t>Sans bec et</a:t>
                      </a:r>
                      <a:r>
                        <a:rPr lang="fr-FR" baseline="0" dirty="0" smtClean="0"/>
                        <a:t> sans base stérile différenciée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A soies plumeuses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Sans bec mais</a:t>
                      </a:r>
                      <a:r>
                        <a:rPr lang="fr-FR" baseline="0" dirty="0" smtClean="0"/>
                        <a:t> avec </a:t>
                      </a:r>
                      <a:r>
                        <a:rPr lang="fr-FR" baseline="0" dirty="0" smtClean="0">
                          <a:solidFill>
                            <a:srgbClr val="FF0000"/>
                          </a:solidFill>
                        </a:rPr>
                        <a:t>une  base stérile différenciée</a:t>
                      </a:r>
                      <a:endParaRPr lang="fr-FR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mage 4" descr="Scorzonera208_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4243" y="4272192"/>
            <a:ext cx="940308" cy="1280160"/>
          </a:xfrm>
          <a:prstGeom prst="rect">
            <a:avLst/>
          </a:prstGeom>
        </p:spPr>
      </p:pic>
      <p:pic>
        <p:nvPicPr>
          <p:cNvPr id="6" name="Image 5" descr="Scorzonera208_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9862" y="4272192"/>
            <a:ext cx="940308" cy="1280160"/>
          </a:xfrm>
          <a:prstGeom prst="rect">
            <a:avLst/>
          </a:prstGeom>
        </p:spPr>
      </p:pic>
      <p:cxnSp>
        <p:nvCxnSpPr>
          <p:cNvPr id="8" name="Connecteur droit 7"/>
          <p:cNvCxnSpPr/>
          <p:nvPr/>
        </p:nvCxnSpPr>
        <p:spPr>
          <a:xfrm>
            <a:off x="5080420" y="3942856"/>
            <a:ext cx="30241" cy="25428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1829556" y="3942856"/>
            <a:ext cx="0" cy="24219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 10" descr="Podosperum laciniatum-20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236" y="4272192"/>
            <a:ext cx="1391288" cy="2213522"/>
          </a:xfrm>
          <a:prstGeom prst="rect">
            <a:avLst/>
          </a:prstGeom>
        </p:spPr>
      </p:pic>
      <p:cxnSp>
        <p:nvCxnSpPr>
          <p:cNvPr id="13" name="Connecteur droit avec flèche 12"/>
          <p:cNvCxnSpPr/>
          <p:nvPr/>
        </p:nvCxnSpPr>
        <p:spPr>
          <a:xfrm>
            <a:off x="6440170" y="3038761"/>
            <a:ext cx="999016" cy="306899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Capture d’écran 2018-08-09 à 17.11.10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114"/>
          <a:stretch/>
        </p:blipFill>
        <p:spPr>
          <a:xfrm>
            <a:off x="3124551" y="4247088"/>
            <a:ext cx="1021271" cy="223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3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62640" y="123456"/>
            <a:ext cx="7525281" cy="692928"/>
          </a:xfrm>
        </p:spPr>
        <p:txBody>
          <a:bodyPr>
            <a:normAutofit fontScale="90000"/>
          </a:bodyPr>
          <a:lstStyle/>
          <a:p>
            <a:r>
              <a:rPr lang="fr-FR" sz="4000" b="1" dirty="0" smtClean="0"/>
              <a:t>Genre :</a:t>
            </a:r>
            <a:br>
              <a:rPr lang="fr-FR" sz="4000" b="1" dirty="0" smtClean="0"/>
            </a:br>
            <a:r>
              <a:rPr lang="fr-FR" sz="4000" b="1" dirty="0" smtClean="0"/>
              <a:t> </a:t>
            </a:r>
            <a:r>
              <a:rPr lang="fr-FR" sz="4000" b="1" i="1" dirty="0" err="1" smtClean="0"/>
              <a:t>Urospermum</a:t>
            </a:r>
            <a:endParaRPr lang="fr-FR" sz="4000" b="1" i="1" dirty="0"/>
          </a:p>
        </p:txBody>
      </p:sp>
      <p:pic>
        <p:nvPicPr>
          <p:cNvPr id="4" name="Espace réservé du contenu 3" descr="Urospermum dalechampii-Mourèze-DSC00784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822" r="-10822"/>
          <a:stretch>
            <a:fillRect/>
          </a:stretch>
        </p:blipFill>
        <p:spPr>
          <a:xfrm>
            <a:off x="-765658" y="973004"/>
            <a:ext cx="8229600" cy="4525963"/>
          </a:xfrm>
        </p:spPr>
      </p:pic>
      <p:pic>
        <p:nvPicPr>
          <p:cNvPr id="5" name="Image 4" descr="Urospermum dalechampii-.ps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0481" y="3762078"/>
            <a:ext cx="3233519" cy="309592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44808" y="5982104"/>
            <a:ext cx="5339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Genre méditerranéen comportant 2 espèces :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U. </a:t>
            </a:r>
            <a:r>
              <a:rPr lang="fr-FR" dirty="0" err="1" smtClean="0"/>
              <a:t>dalechampii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U. </a:t>
            </a:r>
            <a:r>
              <a:rPr lang="fr-FR" dirty="0" err="1" smtClean="0"/>
              <a:t>picroides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359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1098" y="274638"/>
            <a:ext cx="3742902" cy="1143000"/>
          </a:xfrm>
        </p:spPr>
        <p:txBody>
          <a:bodyPr>
            <a:normAutofit/>
          </a:bodyPr>
          <a:lstStyle/>
          <a:p>
            <a:r>
              <a:rPr lang="fr-FR" sz="2400" b="1" i="1" dirty="0" err="1" smtClean="0"/>
              <a:t>Urospermum</a:t>
            </a:r>
            <a:r>
              <a:rPr lang="fr-FR" sz="2400" b="1" dirty="0" smtClean="0"/>
              <a:t> : l’inflorescence</a:t>
            </a:r>
            <a:endParaRPr lang="fr-FR" sz="2400" b="1" dirty="0"/>
          </a:p>
        </p:txBody>
      </p:sp>
      <p:pic>
        <p:nvPicPr>
          <p:cNvPr id="4" name="Espace réservé du contenu 3" descr="Urospermum dalechampsii-DSC06565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968310" cy="4525963"/>
          </a:xfrm>
        </p:spPr>
      </p:pic>
      <p:pic>
        <p:nvPicPr>
          <p:cNvPr id="5" name="Image 4" descr="Urospermum picroides-29_597_L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8309" y="0"/>
            <a:ext cx="3029511" cy="453160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0" y="4554678"/>
            <a:ext cx="2692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U. </a:t>
            </a:r>
            <a:r>
              <a:rPr lang="fr-FR" b="1" i="1" dirty="0" err="1" smtClean="0"/>
              <a:t>dalechampii</a:t>
            </a:r>
            <a:endParaRPr lang="fr-FR" b="1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3304922" y="4531603"/>
            <a:ext cx="2417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U. </a:t>
            </a:r>
            <a:r>
              <a:rPr lang="fr-FR" b="1" i="1" dirty="0" err="1" smtClean="0"/>
              <a:t>picroides</a:t>
            </a:r>
            <a:endParaRPr lang="fr-FR" b="1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2998911" y="5910702"/>
            <a:ext cx="4177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Mais, bractées </a:t>
            </a:r>
            <a:r>
              <a:rPr lang="fr-FR" dirty="0" err="1"/>
              <a:t>involucrales</a:t>
            </a:r>
            <a:r>
              <a:rPr lang="fr-FR" dirty="0"/>
              <a:t> </a:t>
            </a:r>
            <a:r>
              <a:rPr lang="fr-FR" dirty="0">
                <a:solidFill>
                  <a:srgbClr val="FF0000"/>
                </a:solidFill>
              </a:rPr>
              <a:t>sur un rang et toutes </a:t>
            </a:r>
            <a:r>
              <a:rPr lang="fr-FR" dirty="0" smtClean="0">
                <a:solidFill>
                  <a:srgbClr val="FF0000"/>
                </a:solidFill>
              </a:rPr>
              <a:t>égales </a:t>
            </a:r>
            <a:r>
              <a:rPr lang="fr-FR" dirty="0" smtClean="0"/>
              <a:t>pour les 2 espèces</a:t>
            </a:r>
            <a:endParaRPr lang="fr-FR" dirty="0"/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998912" y="5064134"/>
            <a:ext cx="5584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Involucre à bractées ovales, acuminées</a:t>
            </a:r>
          </a:p>
          <a:p>
            <a:pPr marL="285750" indent="-285750">
              <a:buFontTx/>
              <a:buChar char="-"/>
            </a:pPr>
            <a:r>
              <a:rPr lang="fr-FR" dirty="0"/>
              <a:t>t</a:t>
            </a:r>
            <a:r>
              <a:rPr lang="fr-FR" dirty="0" smtClean="0"/>
              <a:t>omenteuses : U. </a:t>
            </a:r>
            <a:r>
              <a:rPr lang="fr-FR" dirty="0" err="1" smtClean="0"/>
              <a:t>dalechampii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/>
              <a:t>h</a:t>
            </a:r>
            <a:r>
              <a:rPr lang="fr-FR" dirty="0" smtClean="0"/>
              <a:t>ispides : U. </a:t>
            </a:r>
            <a:r>
              <a:rPr lang="fr-FR" dirty="0" err="1" smtClean="0"/>
              <a:t>picroides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476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19984" y="-128091"/>
            <a:ext cx="4569132" cy="1143000"/>
          </a:xfrm>
        </p:spPr>
        <p:txBody>
          <a:bodyPr>
            <a:normAutofit/>
          </a:bodyPr>
          <a:lstStyle/>
          <a:p>
            <a:r>
              <a:rPr lang="fr-FR" sz="2400" b="1" i="1" dirty="0" err="1" smtClean="0"/>
              <a:t>Urospermum</a:t>
            </a:r>
            <a:r>
              <a:rPr lang="fr-FR" sz="2400" b="1" dirty="0" smtClean="0"/>
              <a:t> : les fruits</a:t>
            </a:r>
            <a:endParaRPr lang="fr-FR" sz="2400" b="1" dirty="0"/>
          </a:p>
        </p:txBody>
      </p:sp>
      <p:pic>
        <p:nvPicPr>
          <p:cNvPr id="4" name="Espace réservé du contenu 3" descr="Urospermum dalechampsii- akènes-DSC06563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595633" cy="4525963"/>
          </a:xfrm>
        </p:spPr>
      </p:pic>
      <p:pic>
        <p:nvPicPr>
          <p:cNvPr id="5" name="Image 4" descr="Urospermum dalechampii520_modifié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5633" y="1526065"/>
            <a:ext cx="5440362" cy="544036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21312" y="4773443"/>
            <a:ext cx="2769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err="1" smtClean="0"/>
              <a:t>Urospermum</a:t>
            </a:r>
            <a:r>
              <a:rPr lang="fr-FR" sz="1600" b="1" i="1" dirty="0" smtClean="0"/>
              <a:t> </a:t>
            </a:r>
            <a:r>
              <a:rPr lang="fr-FR" sz="1600" b="1" i="1" dirty="0" err="1" smtClean="0"/>
              <a:t>dalechampii</a:t>
            </a:r>
            <a:endParaRPr lang="fr-FR" sz="1600" b="1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321312" y="5599616"/>
            <a:ext cx="3204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Akène </a:t>
            </a:r>
            <a:r>
              <a:rPr lang="fr-FR" dirty="0"/>
              <a:t>tuberculeux surmonté d’un bec </a:t>
            </a:r>
            <a:r>
              <a:rPr lang="fr-FR" dirty="0" err="1"/>
              <a:t>scabre</a:t>
            </a:r>
            <a:endParaRPr lang="fr-FR" dirty="0"/>
          </a:p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21312" y="5157895"/>
            <a:ext cx="292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Aigrette </a:t>
            </a:r>
            <a:r>
              <a:rPr lang="fr-FR" dirty="0"/>
              <a:t>blanc-roussâtre</a:t>
            </a:r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996023" y="851925"/>
            <a:ext cx="362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Réceptacle sans paillettes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253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08748" y="274638"/>
            <a:ext cx="4678052" cy="1143000"/>
          </a:xfrm>
        </p:spPr>
        <p:txBody>
          <a:bodyPr>
            <a:normAutofit/>
          </a:bodyPr>
          <a:lstStyle/>
          <a:p>
            <a:r>
              <a:rPr lang="fr-FR" sz="1800" b="1" i="1" dirty="0" err="1" smtClean="0"/>
              <a:t>Urospermum</a:t>
            </a:r>
            <a:r>
              <a:rPr lang="fr-FR" sz="1800" b="1" i="1" dirty="0" smtClean="0"/>
              <a:t> </a:t>
            </a:r>
            <a:r>
              <a:rPr lang="fr-FR" sz="1800" b="1" i="1" dirty="0" err="1" smtClean="0"/>
              <a:t>picroides</a:t>
            </a:r>
            <a:endParaRPr lang="fr-FR" sz="1800" b="1" i="1" dirty="0"/>
          </a:p>
        </p:txBody>
      </p:sp>
      <p:pic>
        <p:nvPicPr>
          <p:cNvPr id="5" name="Image 4" descr="Urospermum picroides-Port-Cros-P5150029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904" r="-2389"/>
          <a:stretch/>
        </p:blipFill>
        <p:spPr>
          <a:xfrm>
            <a:off x="0" y="-1634611"/>
            <a:ext cx="4590893" cy="4911138"/>
          </a:xfrm>
          <a:prstGeom prst="rect">
            <a:avLst/>
          </a:prstGeom>
        </p:spPr>
      </p:pic>
      <p:pic>
        <p:nvPicPr>
          <p:cNvPr id="4" name="Espace réservé du contenu 3" descr="Urospermum picroides-106_L.jpg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63"/>
          <a:stretch/>
        </p:blipFill>
        <p:spPr>
          <a:xfrm>
            <a:off x="3060113" y="2332037"/>
            <a:ext cx="6273231" cy="4525963"/>
          </a:xfrm>
        </p:spPr>
      </p:pic>
      <p:sp>
        <p:nvSpPr>
          <p:cNvPr id="6" name="ZoneTexte 5"/>
          <p:cNvSpPr txBox="1"/>
          <p:nvPr/>
        </p:nvSpPr>
        <p:spPr>
          <a:xfrm>
            <a:off x="4789077" y="1269858"/>
            <a:ext cx="371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Akènes tuberculeux surmontés d’un bec long, arqué et renflé à la base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60110" y="3687179"/>
            <a:ext cx="2662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Aigrette blanche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60110" y="5002936"/>
            <a:ext cx="2662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Pour les 2 espèces : </a:t>
            </a:r>
            <a:r>
              <a:rPr lang="fr-FR" dirty="0" err="1" smtClean="0">
                <a:solidFill>
                  <a:srgbClr val="FF0000"/>
                </a:solidFill>
              </a:rPr>
              <a:t>pappus</a:t>
            </a:r>
            <a:r>
              <a:rPr lang="fr-FR" dirty="0" smtClean="0">
                <a:solidFill>
                  <a:srgbClr val="FF0000"/>
                </a:solidFill>
              </a:rPr>
              <a:t> à soies plumeuses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68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9006" y="-7401"/>
            <a:ext cx="3784994" cy="1143000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Genre : </a:t>
            </a:r>
            <a:r>
              <a:rPr lang="fr-FR" sz="4000" b="1" i="1" dirty="0" smtClean="0"/>
              <a:t>Picris</a:t>
            </a:r>
            <a:endParaRPr lang="fr-FR" sz="4000" b="1" i="1" dirty="0"/>
          </a:p>
        </p:txBody>
      </p:sp>
      <p:pic>
        <p:nvPicPr>
          <p:cNvPr id="4" name="Espace réservé du contenu 3" descr="Picris hieracioides Trélechamps-DSC07542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45" r="-521"/>
          <a:stretch/>
        </p:blipFill>
        <p:spPr>
          <a:xfrm>
            <a:off x="-123908" y="-119140"/>
            <a:ext cx="4799222" cy="6977140"/>
          </a:xfrm>
        </p:spPr>
      </p:pic>
      <p:pic>
        <p:nvPicPr>
          <p:cNvPr id="5" name="Image 4" descr="Picris hieracioides-211_modifié-1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314" y="1027172"/>
            <a:ext cx="4345473" cy="540099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064725" y="6428166"/>
            <a:ext cx="3661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Picris </a:t>
            </a:r>
            <a:r>
              <a:rPr lang="fr-FR" b="1" i="1" dirty="0" err="1" smtClean="0"/>
              <a:t>hieracioides</a:t>
            </a:r>
            <a:endParaRPr lang="fr-FR" b="1" i="1" dirty="0"/>
          </a:p>
        </p:txBody>
      </p:sp>
      <p:pic>
        <p:nvPicPr>
          <p:cNvPr id="7" name="Image 6" descr="Picris hieracioides-213_modifié-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4120" y="913409"/>
            <a:ext cx="3281291" cy="5514757"/>
          </a:xfrm>
          <a:prstGeom prst="rect">
            <a:avLst/>
          </a:prstGeom>
          <a:ln w="57150" cmpd="sng">
            <a:solidFill>
              <a:srgbClr val="4F81BD"/>
            </a:solidFill>
          </a:ln>
        </p:spPr>
      </p:pic>
      <p:pic>
        <p:nvPicPr>
          <p:cNvPr id="8" name="Image 7" descr="Picris hieracioides-209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33" y="1653426"/>
            <a:ext cx="2895600" cy="3813048"/>
          </a:xfrm>
          <a:prstGeom prst="rect">
            <a:avLst/>
          </a:prstGeom>
          <a:ln w="57150" cmpd="sng"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81090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13572" y="0"/>
            <a:ext cx="2073227" cy="1143000"/>
          </a:xfrm>
        </p:spPr>
        <p:txBody>
          <a:bodyPr>
            <a:normAutofit/>
          </a:bodyPr>
          <a:lstStyle/>
          <a:p>
            <a:r>
              <a:rPr lang="fr-FR" sz="2400" b="1" i="1" dirty="0" smtClean="0"/>
              <a:t>Picris</a:t>
            </a:r>
            <a:r>
              <a:rPr lang="fr-FR" sz="2400" b="1" dirty="0" smtClean="0"/>
              <a:t> </a:t>
            </a:r>
            <a:br>
              <a:rPr lang="fr-FR" sz="2400" b="1" dirty="0" smtClean="0"/>
            </a:br>
            <a:r>
              <a:rPr lang="fr-FR" sz="2400" b="1" dirty="0" smtClean="0"/>
              <a:t>: les feuilles</a:t>
            </a:r>
            <a:endParaRPr lang="fr-FR" sz="2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340747" y="3562597"/>
            <a:ext cx="92930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limbe</a:t>
            </a:r>
            <a:endParaRPr lang="fr-FR" dirty="0"/>
          </a:p>
        </p:txBody>
      </p:sp>
      <p:pic>
        <p:nvPicPr>
          <p:cNvPr id="7" name="Image 6" descr="Picris hieracioides-DSC0371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467" y="4371067"/>
            <a:ext cx="5244365" cy="248693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40747" y="4817251"/>
            <a:ext cx="114614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nervure</a:t>
            </a:r>
            <a:endParaRPr lang="fr-FR" dirty="0"/>
          </a:p>
        </p:txBody>
      </p:sp>
      <p:sp>
        <p:nvSpPr>
          <p:cNvPr id="5" name="Flèche vers la gauche 4"/>
          <p:cNvSpPr/>
          <p:nvPr/>
        </p:nvSpPr>
        <p:spPr>
          <a:xfrm>
            <a:off x="6257338" y="1045888"/>
            <a:ext cx="2886662" cy="2516709"/>
          </a:xfrm>
          <a:prstGeom prst="leftArrow">
            <a:avLst/>
          </a:prstGeom>
          <a:noFill/>
          <a:ln w="5715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2"/>
                </a:solidFill>
              </a:rPr>
              <a:t>Feuilles et tiges ont, pour la plupart des poils terminés par 2  crochets</a:t>
            </a:r>
            <a:endParaRPr lang="fr-FR" dirty="0">
              <a:solidFill>
                <a:schemeClr val="tx2"/>
              </a:solidFill>
            </a:endParaRPr>
          </a:p>
        </p:txBody>
      </p:sp>
      <p:grpSp>
        <p:nvGrpSpPr>
          <p:cNvPr id="11" name="Grouper 10"/>
          <p:cNvGrpSpPr/>
          <p:nvPr/>
        </p:nvGrpSpPr>
        <p:grpSpPr>
          <a:xfrm>
            <a:off x="5374496" y="3576878"/>
            <a:ext cx="3769504" cy="3265991"/>
            <a:chOff x="5374496" y="3576878"/>
            <a:chExt cx="3769504" cy="3265991"/>
          </a:xfrm>
        </p:grpSpPr>
        <p:pic>
          <p:nvPicPr>
            <p:cNvPr id="9" name="Image 8" descr="Picris hieracioides-214 copie_modifié-1.jp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01361" y="3576878"/>
              <a:ext cx="3242639" cy="2480746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5374496" y="6196538"/>
              <a:ext cx="37695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Glochidie</a:t>
              </a:r>
              <a:r>
                <a:rPr lang="fr-FR" dirty="0" smtClean="0"/>
                <a:t> : poil crochu vers le bas à son apex</a:t>
              </a:r>
              <a:endParaRPr lang="fr-FR" dirty="0"/>
            </a:p>
          </p:txBody>
        </p:sp>
      </p:grpSp>
      <p:pic>
        <p:nvPicPr>
          <p:cNvPr id="13" name="Espace réservé du contenu 12" descr="Glochidies- 2018-08-31 à 16.10.35.png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156061" y="-154896"/>
            <a:ext cx="8229600" cy="4525963"/>
          </a:xfrm>
        </p:spPr>
      </p:pic>
      <p:sp>
        <p:nvSpPr>
          <p:cNvPr id="12" name="Ellipse 11"/>
          <p:cNvSpPr/>
          <p:nvPr/>
        </p:nvSpPr>
        <p:spPr>
          <a:xfrm>
            <a:off x="2369735" y="4058263"/>
            <a:ext cx="2028988" cy="991332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1F497D"/>
                </a:solidFill>
              </a:rPr>
              <a:t>Texture </a:t>
            </a:r>
            <a:r>
              <a:rPr lang="fr-FR" dirty="0" err="1" smtClean="0">
                <a:solidFill>
                  <a:srgbClr val="1F497D"/>
                </a:solidFill>
              </a:rPr>
              <a:t>accrochante</a:t>
            </a:r>
            <a:endParaRPr lang="fr-FR" dirty="0">
              <a:solidFill>
                <a:srgbClr val="1F497D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475262" y="904542"/>
            <a:ext cx="9234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limbe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400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64408" y="0"/>
            <a:ext cx="2522392" cy="1143000"/>
          </a:xfrm>
        </p:spPr>
        <p:txBody>
          <a:bodyPr>
            <a:normAutofit/>
          </a:bodyPr>
          <a:lstStyle/>
          <a:p>
            <a:r>
              <a:rPr lang="fr-FR" sz="2400" b="1" i="1" dirty="0" smtClean="0"/>
              <a:t>Picris</a:t>
            </a:r>
            <a:r>
              <a:rPr lang="fr-FR" sz="2400" b="1" dirty="0" smtClean="0"/>
              <a:t> : les fleurs</a:t>
            </a:r>
            <a:endParaRPr lang="fr-FR" sz="2400" b="1" dirty="0"/>
          </a:p>
        </p:txBody>
      </p:sp>
      <p:pic>
        <p:nvPicPr>
          <p:cNvPr id="4" name="Espace réservé du contenu 3" descr="Picris hieracioides-DSC03702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82"/>
          <a:stretch/>
        </p:blipFill>
        <p:spPr>
          <a:xfrm>
            <a:off x="-108420" y="0"/>
            <a:ext cx="5515217" cy="6858000"/>
          </a:xfrm>
        </p:spPr>
      </p:pic>
      <p:pic>
        <p:nvPicPr>
          <p:cNvPr id="5" name="Image 4" descr="Picris hieracioides-211 copie_modifié-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6797" y="1024947"/>
            <a:ext cx="2304545" cy="345861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264088" y="2633224"/>
            <a:ext cx="1672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Bractées sur plusieurs rangs</a:t>
            </a:r>
            <a:endParaRPr lang="fr-FR" dirty="0"/>
          </a:p>
        </p:txBody>
      </p:sp>
      <p:grpSp>
        <p:nvGrpSpPr>
          <p:cNvPr id="9" name="Grouper 8"/>
          <p:cNvGrpSpPr/>
          <p:nvPr/>
        </p:nvGrpSpPr>
        <p:grpSpPr>
          <a:xfrm>
            <a:off x="4802747" y="4433316"/>
            <a:ext cx="4134095" cy="2033016"/>
            <a:chOff x="4802747" y="4433316"/>
            <a:chExt cx="4134095" cy="2033016"/>
          </a:xfrm>
        </p:grpSpPr>
        <p:pic>
          <p:nvPicPr>
            <p:cNvPr id="6" name="Image 5" descr="Picris hieracioides-214 copie_modifié-2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02747" y="4433316"/>
              <a:ext cx="2182549" cy="2033016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7098592" y="4941168"/>
              <a:ext cx="18382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Bractées linéaires à lancéolées mais </a:t>
              </a:r>
              <a:r>
                <a:rPr lang="fr-FR" b="1" dirty="0" smtClean="0">
                  <a:solidFill>
                    <a:srgbClr val="FF0000"/>
                  </a:solidFill>
                </a:rPr>
                <a:t>non cordées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57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7562" y="0"/>
            <a:ext cx="3166438" cy="789967"/>
          </a:xfrm>
        </p:spPr>
        <p:txBody>
          <a:bodyPr>
            <a:normAutofit/>
          </a:bodyPr>
          <a:lstStyle/>
          <a:p>
            <a:r>
              <a:rPr lang="fr-FR" sz="2400" b="1" i="1" dirty="0" smtClean="0"/>
              <a:t>Picris</a:t>
            </a:r>
            <a:r>
              <a:rPr lang="fr-FR" sz="2400" b="1" dirty="0" smtClean="0"/>
              <a:t> : les fruits</a:t>
            </a:r>
            <a:endParaRPr lang="fr-FR" sz="2400" b="1" dirty="0"/>
          </a:p>
        </p:txBody>
      </p:sp>
      <p:pic>
        <p:nvPicPr>
          <p:cNvPr id="4" name="Espace réservé du contenu 3" descr="Picris hieracioides-DSC03709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20"/>
          <a:stretch/>
        </p:blipFill>
        <p:spPr>
          <a:xfrm>
            <a:off x="-108419" y="0"/>
            <a:ext cx="6055004" cy="6858000"/>
          </a:xfrm>
        </p:spPr>
      </p:pic>
      <p:grpSp>
        <p:nvGrpSpPr>
          <p:cNvPr id="8" name="Grouper 7"/>
          <p:cNvGrpSpPr/>
          <p:nvPr/>
        </p:nvGrpSpPr>
        <p:grpSpPr>
          <a:xfrm>
            <a:off x="1963894" y="789967"/>
            <a:ext cx="6870149" cy="6141655"/>
            <a:chOff x="2273851" y="666051"/>
            <a:chExt cx="6870149" cy="6141655"/>
          </a:xfrm>
        </p:grpSpPr>
        <p:pic>
          <p:nvPicPr>
            <p:cNvPr id="5" name="Image 4" descr="Picris hieracioides-DSC03749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73851" y="666051"/>
              <a:ext cx="4401112" cy="3722414"/>
            </a:xfrm>
            <a:prstGeom prst="rect">
              <a:avLst/>
            </a:prstGeom>
            <a:ln w="57150" cmpd="sng">
              <a:solidFill>
                <a:srgbClr val="558ED5"/>
              </a:solidFill>
            </a:ln>
          </p:spPr>
        </p:pic>
        <p:pic>
          <p:nvPicPr>
            <p:cNvPr id="6" name="Image 5" descr="Picris hieracioides-DSC03755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69836" y="3128890"/>
              <a:ext cx="3774164" cy="3678816"/>
            </a:xfrm>
            <a:prstGeom prst="rect">
              <a:avLst/>
            </a:prstGeom>
            <a:ln w="57150" cmpd="sng">
              <a:solidFill>
                <a:srgbClr val="558ED5"/>
              </a:solidFill>
            </a:ln>
          </p:spPr>
        </p:pic>
        <p:sp>
          <p:nvSpPr>
            <p:cNvPr id="7" name="ZoneTexte 6"/>
            <p:cNvSpPr txBox="1"/>
            <p:nvPr/>
          </p:nvSpPr>
          <p:spPr>
            <a:xfrm>
              <a:off x="6845900" y="1502487"/>
              <a:ext cx="196703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Akènes dépourvus de bec mais à soies plumeuses</a:t>
              </a:r>
              <a:endParaRPr lang="fr-FR" dirty="0"/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6473613" y="789967"/>
            <a:ext cx="2670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Réceptacle sans paillettes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461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19008" y="274638"/>
            <a:ext cx="5567792" cy="754162"/>
          </a:xfrm>
        </p:spPr>
        <p:txBody>
          <a:bodyPr>
            <a:normAutofit fontScale="90000"/>
          </a:bodyPr>
          <a:lstStyle/>
          <a:p>
            <a:r>
              <a:rPr lang="fr-FR" sz="2800" dirty="0" smtClean="0"/>
              <a:t>Les Liguliflores étudiées, ici, appartiennent toutes à la tribu des </a:t>
            </a:r>
            <a:r>
              <a:rPr lang="fr-FR" sz="2800" dirty="0" err="1" smtClean="0"/>
              <a:t>Cichorieae</a:t>
            </a:r>
            <a:endParaRPr lang="fr-FR" sz="2800" dirty="0"/>
          </a:p>
        </p:txBody>
      </p:sp>
      <p:pic>
        <p:nvPicPr>
          <p:cNvPr id="4" name="Espace réservé du contenu 3" descr="Tragopogon dubius-lait-DSC01175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10" r="-1480"/>
          <a:stretch/>
        </p:blipFill>
        <p:spPr>
          <a:xfrm>
            <a:off x="-160775" y="0"/>
            <a:ext cx="2717075" cy="4525963"/>
          </a:xfrm>
        </p:spPr>
      </p:pic>
      <p:pic>
        <p:nvPicPr>
          <p:cNvPr id="6" name="Image 5" descr="Hedypnois rhagadioloides-Lespignan(34)-DSC06025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3000" y="1826522"/>
            <a:ext cx="5611000" cy="503147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44696" y="5352977"/>
            <a:ext cx="3215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Non seulement elles ont des ligules </a:t>
            </a:r>
            <a:r>
              <a:rPr lang="fr-FR" b="1" dirty="0" smtClean="0"/>
              <a:t>à 5 dents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3906799" y="1325992"/>
            <a:ext cx="5980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Mais ce sont aussi toutes des plantes </a:t>
            </a:r>
            <a:r>
              <a:rPr lang="fr-FR" b="1" dirty="0" smtClean="0"/>
              <a:t>à latex</a:t>
            </a:r>
            <a:endParaRPr lang="fr-FR" b="1" dirty="0"/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2266908" y="1477722"/>
            <a:ext cx="1639891" cy="3254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2926080" y="5545878"/>
            <a:ext cx="1913206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83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59326" y="274638"/>
            <a:ext cx="4884674" cy="1143000"/>
          </a:xfrm>
        </p:spPr>
        <p:txBody>
          <a:bodyPr>
            <a:normAutofit fontScale="90000"/>
          </a:bodyPr>
          <a:lstStyle/>
          <a:p>
            <a:r>
              <a:rPr lang="fr-FR" sz="4000" b="1" dirty="0" smtClean="0"/>
              <a:t>Genre : </a:t>
            </a:r>
            <a:r>
              <a:rPr lang="fr-FR" sz="4000" b="1" i="1" dirty="0" err="1" smtClean="0"/>
              <a:t>Helminthotheca</a:t>
            </a:r>
            <a:endParaRPr lang="fr-FR" sz="4000" b="1" i="1" dirty="0"/>
          </a:p>
        </p:txBody>
      </p:sp>
      <p:pic>
        <p:nvPicPr>
          <p:cNvPr id="5" name="Image 4" descr="img-001972915CRS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057976" cy="6858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057976" y="6536592"/>
            <a:ext cx="3438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err="1" smtClean="0"/>
              <a:t>Helmithotheca</a:t>
            </a:r>
            <a:r>
              <a:rPr lang="fr-FR" b="1" i="1" dirty="0" smtClean="0"/>
              <a:t> </a:t>
            </a:r>
            <a:r>
              <a:rPr lang="fr-FR" b="1" i="1" dirty="0" err="1" smtClean="0"/>
              <a:t>echioides</a:t>
            </a:r>
            <a:endParaRPr lang="fr-FR" b="1" i="1" dirty="0"/>
          </a:p>
        </p:txBody>
      </p:sp>
      <p:pic>
        <p:nvPicPr>
          <p:cNvPr id="8" name="Image 7" descr="img-000017491CR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7976" y="2726592"/>
            <a:ext cx="3810000" cy="38100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7387996" y="3949836"/>
            <a:ext cx="162628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Feuilles basales</a:t>
            </a:r>
            <a:endParaRPr lang="fr-FR" dirty="0"/>
          </a:p>
        </p:txBody>
      </p:sp>
      <p:grpSp>
        <p:nvGrpSpPr>
          <p:cNvPr id="14" name="Grouper 13"/>
          <p:cNvGrpSpPr/>
          <p:nvPr/>
        </p:nvGrpSpPr>
        <p:grpSpPr>
          <a:xfrm>
            <a:off x="247976" y="1183229"/>
            <a:ext cx="4491493" cy="4393009"/>
            <a:chOff x="247976" y="1183229"/>
            <a:chExt cx="4491493" cy="4393009"/>
          </a:xfrm>
        </p:grpSpPr>
        <p:pic>
          <p:nvPicPr>
            <p:cNvPr id="12" name="Image 11" descr="img-001795056CRS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7976" y="1183229"/>
              <a:ext cx="3810000" cy="4393009"/>
            </a:xfrm>
            <a:prstGeom prst="rect">
              <a:avLst/>
            </a:prstGeom>
            <a:ln w="57150" cmpd="sng">
              <a:solidFill>
                <a:srgbClr val="4F81BD"/>
              </a:solidFill>
            </a:ln>
          </p:spPr>
        </p:pic>
        <p:sp>
          <p:nvSpPr>
            <p:cNvPr id="13" name="ZoneTexte 12"/>
            <p:cNvSpPr txBox="1"/>
            <p:nvPr/>
          </p:nvSpPr>
          <p:spPr>
            <a:xfrm>
              <a:off x="2633038" y="1765809"/>
              <a:ext cx="210643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Feuilles caulinaires</a:t>
              </a:r>
              <a:endParaRPr lang="fr-FR" dirty="0"/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5002773" y="1417638"/>
            <a:ext cx="264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(genre </a:t>
            </a:r>
            <a:r>
              <a:rPr lang="fr-FR" dirty="0" err="1" smtClean="0"/>
              <a:t>monospécifique</a:t>
            </a:r>
            <a:r>
              <a:rPr lang="fr-FR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224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Picris echioides-134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091488" cy="3900045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58688" y="274638"/>
            <a:ext cx="2685311" cy="1143000"/>
          </a:xfrm>
        </p:spPr>
        <p:txBody>
          <a:bodyPr>
            <a:normAutofit/>
          </a:bodyPr>
          <a:lstStyle/>
          <a:p>
            <a:r>
              <a:rPr lang="fr-FR" sz="2400" b="1" i="1" dirty="0" err="1" smtClean="0"/>
              <a:t>Helminthotheca</a:t>
            </a:r>
            <a:r>
              <a:rPr lang="fr-FR" sz="2400" b="1" dirty="0" smtClean="0"/>
              <a:t> :</a:t>
            </a:r>
            <a:br>
              <a:rPr lang="fr-FR" sz="2400" b="1" dirty="0" smtClean="0"/>
            </a:br>
            <a:r>
              <a:rPr lang="fr-FR" sz="2400" b="1" dirty="0" smtClean="0"/>
              <a:t> les feuilles</a:t>
            </a:r>
            <a:endParaRPr lang="fr-FR" sz="2400" b="1" dirty="0"/>
          </a:p>
        </p:txBody>
      </p:sp>
      <p:pic>
        <p:nvPicPr>
          <p:cNvPr id="6" name="Image 5" descr="Picris echioides-DSC0025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138208" cy="6858000"/>
          </a:xfrm>
          <a:prstGeom prst="rect">
            <a:avLst/>
          </a:prstGeom>
          <a:ln w="57150" cmpd="sng">
            <a:solidFill>
              <a:srgbClr val="4F81BD"/>
            </a:solidFill>
          </a:ln>
        </p:spPr>
      </p:pic>
      <p:grpSp>
        <p:nvGrpSpPr>
          <p:cNvPr id="9" name="Grouper 8"/>
          <p:cNvGrpSpPr/>
          <p:nvPr/>
        </p:nvGrpSpPr>
        <p:grpSpPr>
          <a:xfrm>
            <a:off x="3268066" y="3900045"/>
            <a:ext cx="5922475" cy="3147702"/>
            <a:chOff x="3268066" y="3900045"/>
            <a:chExt cx="5922475" cy="3147702"/>
          </a:xfrm>
        </p:grpSpPr>
        <p:pic>
          <p:nvPicPr>
            <p:cNvPr id="7" name="Image 6" descr="Picris echioides--214 copie_modifié-2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40392" y="3900045"/>
              <a:ext cx="3050149" cy="3147702"/>
            </a:xfrm>
            <a:prstGeom prst="rect">
              <a:avLst/>
            </a:prstGeom>
          </p:spPr>
        </p:pic>
        <p:sp>
          <p:nvSpPr>
            <p:cNvPr id="8" name="Flèche droite rayée 7"/>
            <p:cNvSpPr/>
            <p:nvPr/>
          </p:nvSpPr>
          <p:spPr>
            <a:xfrm>
              <a:off x="3268066" y="5158022"/>
              <a:ext cx="3082204" cy="1316612"/>
            </a:xfrm>
            <a:prstGeom prst="stripedRightArrow">
              <a:avLst/>
            </a:prstGeom>
            <a:noFill/>
            <a:ln w="57150" cmpd="sng">
              <a:solidFill>
                <a:srgbClr val="4F81B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000000"/>
                  </a:solidFill>
                </a:rPr>
                <a:t>poils terminés pour la plupart par des crochets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98289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98722" y="274638"/>
            <a:ext cx="4584585" cy="1143000"/>
          </a:xfrm>
        </p:spPr>
        <p:txBody>
          <a:bodyPr>
            <a:normAutofit/>
          </a:bodyPr>
          <a:lstStyle/>
          <a:p>
            <a:r>
              <a:rPr lang="fr-FR" sz="2400" b="1" i="1" dirty="0" err="1" smtClean="0"/>
              <a:t>Helminthotheca</a:t>
            </a:r>
            <a:r>
              <a:rPr lang="fr-FR" sz="2400" b="1" dirty="0" smtClean="0"/>
              <a:t> : les fleurs</a:t>
            </a:r>
            <a:endParaRPr lang="fr-FR" sz="2400" b="1" dirty="0"/>
          </a:p>
        </p:txBody>
      </p:sp>
      <p:pic>
        <p:nvPicPr>
          <p:cNvPr id="4" name="Espace réservé du contenu 3" descr="Picris echioides-DSC00128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16" r="-29"/>
          <a:stretch/>
        </p:blipFill>
        <p:spPr>
          <a:xfrm>
            <a:off x="-139396" y="0"/>
            <a:ext cx="4832400" cy="4525963"/>
          </a:xfrm>
        </p:spPr>
      </p:pic>
      <p:pic>
        <p:nvPicPr>
          <p:cNvPr id="5" name="Image 4" descr="Picris echioides-2-214 copie_modifié-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3003" y="1279766"/>
            <a:ext cx="4615561" cy="344628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40746" y="4726051"/>
            <a:ext cx="6009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Capitule protégé par 2 rangées de bractées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40746" y="5266448"/>
            <a:ext cx="583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Bractées externes</a:t>
            </a:r>
            <a:r>
              <a:rPr lang="fr-FR" dirty="0" smtClean="0">
                <a:solidFill>
                  <a:srgbClr val="FF0000"/>
                </a:solidFill>
              </a:rPr>
              <a:t> largement cordées </a:t>
            </a:r>
            <a:r>
              <a:rPr lang="fr-FR" dirty="0" smtClean="0"/>
              <a:t>et acuminées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40746" y="6040926"/>
            <a:ext cx="5529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Bractées internes étroites et atténuées en longue pointe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605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31050" y="-360663"/>
            <a:ext cx="4321280" cy="1143000"/>
          </a:xfrm>
        </p:spPr>
        <p:txBody>
          <a:bodyPr>
            <a:normAutofit/>
          </a:bodyPr>
          <a:lstStyle/>
          <a:p>
            <a:r>
              <a:rPr lang="fr-FR" sz="2400" b="1" i="1" dirty="0" err="1" smtClean="0"/>
              <a:t>Helminthotheca</a:t>
            </a:r>
            <a:r>
              <a:rPr lang="fr-FR" sz="2400" b="1" dirty="0" smtClean="0"/>
              <a:t> : les fruits</a:t>
            </a:r>
            <a:endParaRPr lang="fr-FR" sz="2400" b="1" dirty="0"/>
          </a:p>
        </p:txBody>
      </p:sp>
      <p:pic>
        <p:nvPicPr>
          <p:cNvPr id="4" name="Espace réservé du contenu 3" descr="Picris echioides--131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39" r="-628"/>
          <a:stretch/>
        </p:blipFill>
        <p:spPr>
          <a:xfrm>
            <a:off x="-139397" y="0"/>
            <a:ext cx="3144157" cy="4525963"/>
          </a:xfrm>
        </p:spPr>
      </p:pic>
      <p:pic>
        <p:nvPicPr>
          <p:cNvPr id="5" name="Image 4" descr="Picris echioides-214 copie_modifié-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7114" y="1107618"/>
            <a:ext cx="4096605" cy="549093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004760" y="6056416"/>
            <a:ext cx="1455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Akène jeune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359007" y="6056416"/>
            <a:ext cx="1703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Akène mur</a:t>
            </a:r>
            <a:endParaRPr lang="fr-FR" dirty="0"/>
          </a:p>
        </p:txBody>
      </p:sp>
      <p:grpSp>
        <p:nvGrpSpPr>
          <p:cNvPr id="11" name="Grouper 10"/>
          <p:cNvGrpSpPr/>
          <p:nvPr/>
        </p:nvGrpSpPr>
        <p:grpSpPr>
          <a:xfrm>
            <a:off x="247815" y="1301123"/>
            <a:ext cx="8196726" cy="5297427"/>
            <a:chOff x="247815" y="1301123"/>
            <a:chExt cx="8196726" cy="5297427"/>
          </a:xfrm>
        </p:grpSpPr>
        <p:pic>
          <p:nvPicPr>
            <p:cNvPr id="8" name="Image 7" descr="img-000271929CRS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47114" y="1301123"/>
              <a:ext cx="5297427" cy="5297427"/>
            </a:xfrm>
            <a:prstGeom prst="rect">
              <a:avLst/>
            </a:prstGeom>
            <a:ln w="57150" cmpd="sng">
              <a:solidFill>
                <a:srgbClr val="4F81BD"/>
              </a:solidFill>
            </a:ln>
          </p:spPr>
        </p:pic>
        <p:sp>
          <p:nvSpPr>
            <p:cNvPr id="9" name="ZoneTexte 8"/>
            <p:cNvSpPr txBox="1"/>
            <p:nvPr/>
          </p:nvSpPr>
          <p:spPr>
            <a:xfrm>
              <a:off x="247815" y="4801762"/>
              <a:ext cx="28992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Akène terminé par un </a:t>
              </a:r>
              <a:r>
                <a:rPr lang="fr-FR" b="1" dirty="0" smtClean="0">
                  <a:solidFill>
                    <a:srgbClr val="FF0000"/>
                  </a:solidFill>
                </a:rPr>
                <a:t>bec </a:t>
              </a:r>
              <a:r>
                <a:rPr lang="fr-FR" dirty="0" smtClean="0"/>
                <a:t>capillaire</a:t>
              </a:r>
              <a:endParaRPr lang="fr-FR" dirty="0"/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247815" y="5855051"/>
            <a:ext cx="2276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Aigrette blanche à soies plumeuses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391973" y="738286"/>
            <a:ext cx="3314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Réceptacle sans paillettes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809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7804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Ne pas confondre </a:t>
            </a:r>
            <a:r>
              <a:rPr lang="fr-FR" sz="2800" b="1" i="1" dirty="0" smtClean="0"/>
              <a:t>Picris</a:t>
            </a:r>
            <a:r>
              <a:rPr lang="fr-FR" sz="2800" dirty="0" smtClean="0"/>
              <a:t> et </a:t>
            </a:r>
            <a:r>
              <a:rPr lang="fr-FR" sz="2800" b="1" i="1" dirty="0" err="1" smtClean="0"/>
              <a:t>Helminthotheca</a:t>
            </a:r>
            <a:endParaRPr lang="fr-FR" sz="2800" b="1" i="1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154885" y="1058725"/>
            <a:ext cx="83925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>
            <a:off x="1635982" y="1143000"/>
            <a:ext cx="1" cy="54865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0" y="1606185"/>
            <a:ext cx="1434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inflorescence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17804" y="1236853"/>
            <a:ext cx="1116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Genres : </a:t>
            </a:r>
            <a:endParaRPr lang="fr-FR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5033750" y="1199889"/>
            <a:ext cx="46465" cy="54865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2044477" y="1199889"/>
            <a:ext cx="1719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Picris</a:t>
            </a:r>
            <a:endParaRPr lang="fr-FR" b="1" i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5188634" y="1143000"/>
            <a:ext cx="2741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err="1" smtClean="0"/>
              <a:t>Helminthotheca</a:t>
            </a:r>
            <a:endParaRPr lang="fr-FR" b="1" i="1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-154884" y="2145902"/>
            <a:ext cx="85474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1874103" y="1685944"/>
            <a:ext cx="3206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Capitules disposés en corymbe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5188634" y="1606185"/>
            <a:ext cx="3358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Capitules disposés en corymbe</a:t>
            </a:r>
          </a:p>
          <a:p>
            <a:endParaRPr lang="fr-FR" dirty="0"/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154885" y="1512332"/>
            <a:ext cx="8503165" cy="938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1" y="2252516"/>
            <a:ext cx="1635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Tige et feuilles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1874103" y="2294871"/>
            <a:ext cx="3159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Garnis de poils </a:t>
            </a:r>
            <a:r>
              <a:rPr lang="fr-FR" dirty="0" err="1" smtClean="0"/>
              <a:t>glochidiés</a:t>
            </a:r>
            <a:endParaRPr lang="fr-FR" dirty="0" smtClean="0"/>
          </a:p>
          <a:p>
            <a:r>
              <a:rPr lang="fr-FR" dirty="0" smtClean="0"/>
              <a:t>(à </a:t>
            </a:r>
            <a:r>
              <a:rPr lang="fr-FR" b="1" dirty="0" smtClean="0">
                <a:solidFill>
                  <a:srgbClr val="FF0000"/>
                </a:solidFill>
              </a:rPr>
              <a:t>2</a:t>
            </a:r>
            <a:r>
              <a:rPr lang="fr-FR" dirty="0" smtClean="0"/>
              <a:t> crochets)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5188634" y="2309152"/>
            <a:ext cx="320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Garnis de poils </a:t>
            </a:r>
            <a:r>
              <a:rPr lang="fr-FR" dirty="0" err="1" smtClean="0"/>
              <a:t>glochidiés</a:t>
            </a:r>
            <a:endParaRPr lang="fr-FR" dirty="0" smtClean="0"/>
          </a:p>
          <a:p>
            <a:r>
              <a:rPr lang="fr-FR" dirty="0" smtClean="0"/>
              <a:t>( à </a:t>
            </a:r>
            <a:r>
              <a:rPr lang="fr-FR" b="1" dirty="0" smtClean="0">
                <a:solidFill>
                  <a:srgbClr val="FF0000"/>
                </a:solidFill>
              </a:rPr>
              <a:t>4</a:t>
            </a:r>
            <a:r>
              <a:rPr lang="fr-FR" dirty="0" smtClean="0"/>
              <a:t> crochets)</a:t>
            </a:r>
            <a:endParaRPr lang="fr-FR" dirty="0"/>
          </a:p>
          <a:p>
            <a:endParaRPr lang="fr-FR" dirty="0"/>
          </a:p>
        </p:txBody>
      </p:sp>
      <p:cxnSp>
        <p:nvCxnSpPr>
          <p:cNvPr id="28" name="Connecteur droit 27"/>
          <p:cNvCxnSpPr/>
          <p:nvPr/>
        </p:nvCxnSpPr>
        <p:spPr>
          <a:xfrm flipV="1">
            <a:off x="1" y="2845847"/>
            <a:ext cx="8843910" cy="1096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154885" y="3128890"/>
            <a:ext cx="1279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Bractées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1874103" y="2955483"/>
            <a:ext cx="3035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Disposées sur 2 rangs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Les externes </a:t>
            </a:r>
            <a:r>
              <a:rPr lang="fr-FR" b="1" dirty="0" smtClean="0">
                <a:solidFill>
                  <a:srgbClr val="FF0000"/>
                </a:solidFill>
              </a:rPr>
              <a:t>linéaires</a:t>
            </a:r>
            <a:r>
              <a:rPr lang="fr-FR" dirty="0" smtClean="0"/>
              <a:t> à lancéolées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5343519" y="2955483"/>
            <a:ext cx="3049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Disposées </a:t>
            </a:r>
            <a:r>
              <a:rPr lang="fr-FR" dirty="0"/>
              <a:t>sur </a:t>
            </a:r>
            <a:r>
              <a:rPr lang="fr-FR" dirty="0" smtClean="0"/>
              <a:t>2  rangs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Les  externes largement </a:t>
            </a:r>
            <a:r>
              <a:rPr lang="fr-FR" b="1" dirty="0" smtClean="0">
                <a:solidFill>
                  <a:srgbClr val="FF0000"/>
                </a:solidFill>
              </a:rPr>
              <a:t>cordées</a:t>
            </a:r>
          </a:p>
        </p:txBody>
      </p:sp>
      <p:cxnSp>
        <p:nvCxnSpPr>
          <p:cNvPr id="33" name="Connecteur droit 32"/>
          <p:cNvCxnSpPr/>
          <p:nvPr/>
        </p:nvCxnSpPr>
        <p:spPr>
          <a:xfrm>
            <a:off x="0" y="3878813"/>
            <a:ext cx="88439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317804" y="4399033"/>
            <a:ext cx="1116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Fruits</a:t>
            </a:r>
            <a:endParaRPr lang="fr-FR" dirty="0"/>
          </a:p>
        </p:txBody>
      </p:sp>
      <p:sp>
        <p:nvSpPr>
          <p:cNvPr id="37" name="ZoneTexte 36"/>
          <p:cNvSpPr txBox="1"/>
          <p:nvPr/>
        </p:nvSpPr>
        <p:spPr>
          <a:xfrm>
            <a:off x="1635982" y="4122034"/>
            <a:ext cx="311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Akène </a:t>
            </a:r>
            <a:r>
              <a:rPr lang="fr-FR" b="1" dirty="0" smtClean="0">
                <a:solidFill>
                  <a:srgbClr val="FF0000"/>
                </a:solidFill>
              </a:rPr>
              <a:t>dépourvu de bec </a:t>
            </a:r>
            <a:r>
              <a:rPr lang="fr-FR" dirty="0" smtClean="0"/>
              <a:t>à aigrette de soies plumeuses</a:t>
            </a:r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5188634" y="3937368"/>
            <a:ext cx="3203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Akène </a:t>
            </a:r>
            <a:r>
              <a:rPr lang="fr-FR" b="1" dirty="0" smtClean="0">
                <a:solidFill>
                  <a:srgbClr val="FF0000"/>
                </a:solidFill>
              </a:rPr>
              <a:t>prolongé par un bec </a:t>
            </a:r>
            <a:r>
              <a:rPr lang="fr-FR" dirty="0" smtClean="0"/>
              <a:t>et pourvu d’une aigrette de soies plumeuses</a:t>
            </a:r>
            <a:endParaRPr lang="fr-FR" dirty="0"/>
          </a:p>
        </p:txBody>
      </p:sp>
      <p:pic>
        <p:nvPicPr>
          <p:cNvPr id="39" name="Image 38" descr="Picris hieracioides-212_modifié-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09" y="4768365"/>
            <a:ext cx="1168304" cy="2003252"/>
          </a:xfrm>
          <a:prstGeom prst="rect">
            <a:avLst/>
          </a:prstGeom>
        </p:spPr>
      </p:pic>
      <p:pic>
        <p:nvPicPr>
          <p:cNvPr id="40" name="Image 39" descr="Picris echioides-214 copie_modifié-2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9608" y="3914859"/>
            <a:ext cx="1076883" cy="285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4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09842" y="-296862"/>
            <a:ext cx="4048296" cy="1143000"/>
          </a:xfrm>
        </p:spPr>
        <p:txBody>
          <a:bodyPr>
            <a:normAutofit fontScale="90000"/>
          </a:bodyPr>
          <a:lstStyle/>
          <a:p>
            <a:r>
              <a:rPr lang="fr-FR" sz="4000" b="1" dirty="0" smtClean="0"/>
              <a:t>Genre : </a:t>
            </a:r>
            <a:r>
              <a:rPr lang="fr-FR" sz="4000" b="1" i="1" dirty="0" err="1" smtClean="0"/>
              <a:t>Leontodon</a:t>
            </a:r>
            <a:endParaRPr lang="fr-FR" sz="4000" b="1" i="1" dirty="0"/>
          </a:p>
        </p:txBody>
      </p:sp>
      <p:pic>
        <p:nvPicPr>
          <p:cNvPr id="4" name="Espace réservé du contenu 3" descr="Leontodon hispidus-2-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8427"/>
            <a:ext cx="3624301" cy="4525963"/>
          </a:xfrm>
        </p:spPr>
      </p:pic>
      <p:sp>
        <p:nvSpPr>
          <p:cNvPr id="5" name="ZoneTexte 4"/>
          <p:cNvSpPr txBox="1"/>
          <p:nvPr/>
        </p:nvSpPr>
        <p:spPr>
          <a:xfrm>
            <a:off x="278792" y="4449264"/>
            <a:ext cx="1502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L. </a:t>
            </a:r>
            <a:r>
              <a:rPr lang="fr-FR" b="1" i="1" dirty="0" err="1" smtClean="0"/>
              <a:t>hispidus</a:t>
            </a:r>
            <a:endParaRPr lang="fr-FR" b="1" i="1" dirty="0"/>
          </a:p>
        </p:txBody>
      </p:sp>
      <p:pic>
        <p:nvPicPr>
          <p:cNvPr id="7" name="Image 6" descr="Leontodon tuberosus-053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68" y="545242"/>
            <a:ext cx="4178496" cy="626774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012883" y="6443654"/>
            <a:ext cx="144042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L. </a:t>
            </a:r>
            <a:r>
              <a:rPr lang="fr-FR" b="1" i="1" dirty="0" err="1" smtClean="0"/>
              <a:t>tuberosus</a:t>
            </a:r>
            <a:endParaRPr lang="fr-FR" b="1" i="1" dirty="0"/>
          </a:p>
        </p:txBody>
      </p:sp>
      <p:grpSp>
        <p:nvGrpSpPr>
          <p:cNvPr id="11" name="Grouper 10"/>
          <p:cNvGrpSpPr/>
          <p:nvPr/>
        </p:nvGrpSpPr>
        <p:grpSpPr>
          <a:xfrm>
            <a:off x="228888" y="846138"/>
            <a:ext cx="5901103" cy="5621210"/>
            <a:chOff x="-201350" y="846138"/>
            <a:chExt cx="5901103" cy="5621210"/>
          </a:xfrm>
        </p:grpSpPr>
        <p:pic>
          <p:nvPicPr>
            <p:cNvPr id="9" name="Image 8" descr="Leontodon tuberosus-03961-.jpg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38757" y="846138"/>
              <a:ext cx="3360996" cy="5621210"/>
            </a:xfrm>
            <a:prstGeom prst="rect">
              <a:avLst/>
            </a:prstGeom>
            <a:ln w="57150" cmpd="sng">
              <a:solidFill>
                <a:srgbClr val="0000FF"/>
              </a:solidFill>
            </a:ln>
          </p:spPr>
        </p:pic>
        <p:sp>
          <p:nvSpPr>
            <p:cNvPr id="10" name="Flèche droite rayée 9"/>
            <p:cNvSpPr/>
            <p:nvPr/>
          </p:nvSpPr>
          <p:spPr>
            <a:xfrm>
              <a:off x="-201350" y="5405854"/>
              <a:ext cx="3283554" cy="1037800"/>
            </a:xfrm>
            <a:prstGeom prst="stripedRightArrow">
              <a:avLst/>
            </a:prstGeom>
            <a:solidFill>
              <a:schemeClr val="bg1"/>
            </a:solidFill>
            <a:ln w="5715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0000FF"/>
                  </a:solidFill>
                </a:rPr>
                <a:t>Parfois des racines  renflées en fuseau</a:t>
              </a:r>
              <a:endParaRPr lang="fr-FR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215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i="1" dirty="0" err="1" smtClean="0"/>
              <a:t>Leontodon</a:t>
            </a:r>
            <a:r>
              <a:rPr lang="fr-FR" sz="2400" b="1" dirty="0" smtClean="0"/>
              <a:t> : les feuilles</a:t>
            </a:r>
            <a:endParaRPr lang="fr-FR" sz="2400" b="1" dirty="0"/>
          </a:p>
        </p:txBody>
      </p:sp>
      <p:pic>
        <p:nvPicPr>
          <p:cNvPr id="4" name="Espace réservé du contenu 3" descr="Leontodon crispus603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733" y="-188027"/>
            <a:ext cx="2095500" cy="4525963"/>
          </a:xfrm>
        </p:spPr>
      </p:pic>
      <p:pic>
        <p:nvPicPr>
          <p:cNvPr id="5" name="Image 4" descr="Leontodon hispidus-DSC0146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0" y="0"/>
            <a:ext cx="1555750" cy="574942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27000" y="3863181"/>
            <a:ext cx="196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err="1" smtClean="0"/>
              <a:t>Leontodon</a:t>
            </a:r>
            <a:r>
              <a:rPr lang="fr-FR" b="1" i="1" dirty="0" smtClean="0"/>
              <a:t> </a:t>
            </a:r>
            <a:r>
              <a:rPr lang="fr-FR" b="1" i="1" dirty="0" err="1" smtClean="0"/>
              <a:t>crispus</a:t>
            </a:r>
            <a:endParaRPr lang="fr-FR" b="1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7048500" y="5937250"/>
            <a:ext cx="209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err="1" smtClean="0"/>
              <a:t>Leontodon</a:t>
            </a:r>
            <a:r>
              <a:rPr lang="fr-FR" b="1" i="1" dirty="0" smtClean="0"/>
              <a:t> </a:t>
            </a:r>
            <a:r>
              <a:rPr lang="fr-FR" b="1" i="1" dirty="0" err="1" smtClean="0"/>
              <a:t>hispidus</a:t>
            </a:r>
            <a:endParaRPr lang="fr-FR" b="1" i="1" dirty="0" smtClean="0"/>
          </a:p>
          <a:p>
            <a:r>
              <a:rPr lang="fr-FR" b="1" dirty="0" err="1"/>
              <a:t>s</a:t>
            </a:r>
            <a:r>
              <a:rPr lang="fr-FR" b="1" dirty="0" err="1" smtClean="0"/>
              <a:t>ubsp</a:t>
            </a:r>
            <a:r>
              <a:rPr lang="fr-FR" b="1" i="1" dirty="0" smtClean="0"/>
              <a:t>. </a:t>
            </a:r>
            <a:r>
              <a:rPr lang="fr-FR" b="1" i="1" dirty="0" err="1" smtClean="0"/>
              <a:t>hastilis</a:t>
            </a:r>
            <a:endParaRPr lang="fr-FR" b="1" i="1" dirty="0"/>
          </a:p>
        </p:txBody>
      </p:sp>
      <p:pic>
        <p:nvPicPr>
          <p:cNvPr id="3" name="Image 2" descr="Leontodddon saxatilis215 copi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4387" y="1417637"/>
            <a:ext cx="3314531" cy="526568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834387" y="6526971"/>
            <a:ext cx="29118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i="1" dirty="0" err="1" smtClean="0"/>
              <a:t>Leontodon</a:t>
            </a:r>
            <a:r>
              <a:rPr lang="fr-FR" b="1" i="1" dirty="0" smtClean="0"/>
              <a:t> </a:t>
            </a:r>
            <a:r>
              <a:rPr lang="fr-FR" b="1" i="1" dirty="0" err="1" smtClean="0"/>
              <a:t>saxatilis</a:t>
            </a:r>
            <a:endParaRPr lang="fr-FR" b="1" i="1" dirty="0"/>
          </a:p>
        </p:txBody>
      </p:sp>
      <p:sp>
        <p:nvSpPr>
          <p:cNvPr id="9" name="Cadre 8"/>
          <p:cNvSpPr/>
          <p:nvPr/>
        </p:nvSpPr>
        <p:spPr>
          <a:xfrm>
            <a:off x="457200" y="4476481"/>
            <a:ext cx="1989977" cy="1626403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Feuilles dentées, sinuées à </a:t>
            </a:r>
            <a:r>
              <a:rPr lang="fr-FR" dirty="0" err="1" smtClean="0">
                <a:solidFill>
                  <a:schemeClr val="tx1"/>
                </a:solidFill>
              </a:rPr>
              <a:t>pennatifides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16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1198"/>
            <a:ext cx="8229600" cy="628032"/>
          </a:xfrm>
        </p:spPr>
        <p:txBody>
          <a:bodyPr>
            <a:normAutofit/>
          </a:bodyPr>
          <a:lstStyle/>
          <a:p>
            <a:r>
              <a:rPr lang="fr-FR" sz="2400" b="1" dirty="0" smtClean="0"/>
              <a:t>La feuille des </a:t>
            </a:r>
            <a:r>
              <a:rPr lang="fr-FR" sz="2400" b="1" i="1" dirty="0" err="1" smtClean="0"/>
              <a:t>Leontodon</a:t>
            </a:r>
            <a:r>
              <a:rPr lang="fr-FR" sz="2400" b="1" dirty="0" smtClean="0"/>
              <a:t> est parfois munie de poils fourchus</a:t>
            </a:r>
            <a:endParaRPr lang="fr-FR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5936618" y="6364591"/>
            <a:ext cx="456913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1400" dirty="0"/>
          </a:p>
        </p:txBody>
      </p:sp>
      <p:grpSp>
        <p:nvGrpSpPr>
          <p:cNvPr id="7" name="Grouper 6"/>
          <p:cNvGrpSpPr/>
          <p:nvPr/>
        </p:nvGrpSpPr>
        <p:grpSpPr>
          <a:xfrm>
            <a:off x="5691810" y="1453903"/>
            <a:ext cx="3230795" cy="4789895"/>
            <a:chOff x="3044813" y="1198845"/>
            <a:chExt cx="3442626" cy="5044954"/>
          </a:xfrm>
        </p:grpSpPr>
        <p:pic>
          <p:nvPicPr>
            <p:cNvPr id="3" name="Image 2" descr="L. hispidus ssp hispidus218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4813" y="1198845"/>
              <a:ext cx="3442626" cy="5044954"/>
            </a:xfrm>
            <a:prstGeom prst="ellipse">
              <a:avLst/>
            </a:prstGeom>
            <a:ln w="57150" cap="rnd" cmpd="sng">
              <a:solidFill>
                <a:srgbClr val="4F81BD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6" name="ZoneTexte 5"/>
            <p:cNvSpPr txBox="1"/>
            <p:nvPr/>
          </p:nvSpPr>
          <p:spPr>
            <a:xfrm>
              <a:off x="3809841" y="5446621"/>
              <a:ext cx="1881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(schéma « Flora </a:t>
              </a:r>
              <a:r>
                <a:rPr lang="fr-FR" sz="1200" dirty="0" err="1" smtClean="0"/>
                <a:t>gallica</a:t>
              </a:r>
              <a:r>
                <a:rPr lang="fr-FR" sz="1200" dirty="0" smtClean="0"/>
                <a:t> </a:t>
              </a:r>
              <a:r>
                <a:rPr lang="fr-FR" dirty="0" smtClean="0"/>
                <a:t>»)</a:t>
              </a:r>
              <a:endParaRPr lang="fr-FR" dirty="0"/>
            </a:p>
          </p:txBody>
        </p:sp>
      </p:grpSp>
      <p:pic>
        <p:nvPicPr>
          <p:cNvPr id="11" name="Espace réservé du contenu 10" descr="Leontodon crispus603.jpg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6" r="-10241"/>
          <a:stretch/>
        </p:blipFill>
        <p:spPr>
          <a:xfrm>
            <a:off x="457200" y="813307"/>
            <a:ext cx="4418694" cy="6044693"/>
          </a:xfrm>
        </p:spPr>
      </p:pic>
      <p:sp>
        <p:nvSpPr>
          <p:cNvPr id="12" name="ZoneTexte 11"/>
          <p:cNvSpPr txBox="1"/>
          <p:nvPr/>
        </p:nvSpPr>
        <p:spPr>
          <a:xfrm>
            <a:off x="2907365" y="1174224"/>
            <a:ext cx="2322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(</a:t>
            </a:r>
            <a:r>
              <a:rPr lang="fr-FR" i="1" dirty="0" err="1" smtClean="0"/>
              <a:t>Leontodon</a:t>
            </a:r>
            <a:r>
              <a:rPr lang="fr-FR" i="1" dirty="0" smtClean="0"/>
              <a:t> </a:t>
            </a:r>
            <a:r>
              <a:rPr lang="fr-FR" i="1" dirty="0" err="1" smtClean="0"/>
              <a:t>crispus</a:t>
            </a:r>
            <a:r>
              <a:rPr lang="fr-FR" i="1" dirty="0" smtClean="0"/>
              <a:t>)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66155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29380" y="274638"/>
            <a:ext cx="3157420" cy="1143000"/>
          </a:xfrm>
        </p:spPr>
        <p:txBody>
          <a:bodyPr>
            <a:normAutofit/>
          </a:bodyPr>
          <a:lstStyle/>
          <a:p>
            <a:r>
              <a:rPr lang="fr-FR" sz="2400" b="1" i="1" dirty="0" err="1" smtClean="0"/>
              <a:t>Leontodon</a:t>
            </a:r>
            <a:r>
              <a:rPr lang="fr-FR" sz="2400" b="1" dirty="0" smtClean="0"/>
              <a:t> : les fleurs</a:t>
            </a:r>
            <a:endParaRPr lang="fr-FR" sz="2400" b="1" dirty="0"/>
          </a:p>
        </p:txBody>
      </p:sp>
      <p:pic>
        <p:nvPicPr>
          <p:cNvPr id="4" name="Espace réservé du contenu 3" descr="Leontodon hispidus-DSC01477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966"/>
          <a:stretch/>
        </p:blipFill>
        <p:spPr>
          <a:xfrm>
            <a:off x="-301625" y="0"/>
            <a:ext cx="3632262" cy="6858000"/>
          </a:xfrm>
        </p:spPr>
      </p:pic>
      <p:pic>
        <p:nvPicPr>
          <p:cNvPr id="5" name="Image 4" descr="Leontodon taraxacoides-ex L. saxatilis-DSC00950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0637" y="1190624"/>
            <a:ext cx="5445125" cy="523875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418130" y="6429375"/>
            <a:ext cx="400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err="1" smtClean="0"/>
              <a:t>Leontodon</a:t>
            </a:r>
            <a:r>
              <a:rPr lang="fr-FR" b="1" i="1" dirty="0" smtClean="0"/>
              <a:t> </a:t>
            </a:r>
            <a:r>
              <a:rPr lang="fr-FR" b="1" i="1" dirty="0" err="1" smtClean="0"/>
              <a:t>saxatilis</a:t>
            </a:r>
            <a:endParaRPr lang="fr-FR" b="1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238125" y="274638"/>
            <a:ext cx="296862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Leontodon</a:t>
            </a:r>
            <a:r>
              <a:rPr lang="fr-FR" b="1" dirty="0" smtClean="0"/>
              <a:t> </a:t>
            </a:r>
            <a:r>
              <a:rPr lang="fr-FR" b="1" dirty="0" err="1" smtClean="0"/>
              <a:t>hispidus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1815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5472" y="274638"/>
            <a:ext cx="3281327" cy="515329"/>
          </a:xfrm>
        </p:spPr>
        <p:txBody>
          <a:bodyPr>
            <a:normAutofit/>
          </a:bodyPr>
          <a:lstStyle/>
          <a:p>
            <a:r>
              <a:rPr lang="fr-FR" sz="2400" b="1" i="1" dirty="0" err="1" smtClean="0"/>
              <a:t>Leontodon</a:t>
            </a:r>
            <a:r>
              <a:rPr lang="fr-FR" sz="2400" b="1" dirty="0" smtClean="0"/>
              <a:t> : les fruits</a:t>
            </a:r>
            <a:endParaRPr lang="fr-FR" sz="2400" b="1" dirty="0"/>
          </a:p>
        </p:txBody>
      </p:sp>
      <p:pic>
        <p:nvPicPr>
          <p:cNvPr id="6" name="Espace réservé du contenu 5" descr="Leontodddon saxatilis215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1" y="2332037"/>
            <a:ext cx="1161634" cy="4525963"/>
          </a:xfrm>
        </p:spPr>
      </p:pic>
      <p:sp>
        <p:nvSpPr>
          <p:cNvPr id="4" name="ZoneTexte 3"/>
          <p:cNvSpPr txBox="1"/>
          <p:nvPr/>
        </p:nvSpPr>
        <p:spPr>
          <a:xfrm>
            <a:off x="152658" y="789967"/>
            <a:ext cx="8534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Dans ce genre, on rencontre 2 types d’</a:t>
            </a:r>
            <a:r>
              <a:rPr lang="fr-FR" dirty="0" err="1" smtClean="0">
                <a:solidFill>
                  <a:srgbClr val="FF0000"/>
                </a:solidFill>
              </a:rPr>
              <a:t>infrutescences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457201" y="1270144"/>
            <a:ext cx="1370437" cy="805456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1er cas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874104" y="1610914"/>
            <a:ext cx="7269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- </a:t>
            </a:r>
            <a:r>
              <a:rPr lang="fr-FR" sz="2000" b="1" dirty="0" err="1" smtClean="0"/>
              <a:t>Ls</a:t>
            </a:r>
            <a:r>
              <a:rPr lang="fr-FR" sz="2000" b="1" dirty="0" smtClean="0"/>
              <a:t> akènes centraux (</a:t>
            </a:r>
            <a:r>
              <a:rPr lang="fr-FR" sz="2000" b="1" dirty="0" err="1" smtClean="0"/>
              <a:t>acm</a:t>
            </a:r>
            <a:r>
              <a:rPr lang="fr-FR" sz="2000" b="1" dirty="0" smtClean="0"/>
              <a:t>) sont différents des  akènes périphériques (</a:t>
            </a:r>
            <a:r>
              <a:rPr lang="fr-FR" sz="2000" b="1" dirty="0" err="1" smtClean="0"/>
              <a:t>apm</a:t>
            </a:r>
            <a:r>
              <a:rPr lang="fr-FR" sz="2000" b="1" dirty="0" smtClean="0"/>
              <a:t>) </a:t>
            </a:r>
            <a:endParaRPr lang="fr-FR" sz="2000" b="1" dirty="0"/>
          </a:p>
        </p:txBody>
      </p:sp>
      <p:sp>
        <p:nvSpPr>
          <p:cNvPr id="9" name="Flèche vers la gauche 8"/>
          <p:cNvSpPr/>
          <p:nvPr/>
        </p:nvSpPr>
        <p:spPr>
          <a:xfrm>
            <a:off x="2245827" y="2679693"/>
            <a:ext cx="5901103" cy="1486997"/>
          </a:xfrm>
          <a:prstGeom prst="leftArrow">
            <a:avLst/>
          </a:prstGeom>
          <a:noFill/>
          <a:ln w="5715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Akène central mur à </a:t>
            </a:r>
            <a:r>
              <a:rPr lang="fr-FR" dirty="0" err="1" smtClean="0">
                <a:solidFill>
                  <a:schemeClr val="tx1"/>
                </a:solidFill>
              </a:rPr>
              <a:t>pappus</a:t>
            </a:r>
            <a:r>
              <a:rPr lang="fr-FR" dirty="0" smtClean="0">
                <a:solidFill>
                  <a:schemeClr val="tx1"/>
                </a:solidFill>
              </a:rPr>
              <a:t> formé de soies plumeuses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Flèche vers la gauche 9"/>
          <p:cNvSpPr/>
          <p:nvPr/>
        </p:nvSpPr>
        <p:spPr>
          <a:xfrm>
            <a:off x="2245827" y="5065085"/>
            <a:ext cx="5901103" cy="1533466"/>
          </a:xfrm>
          <a:prstGeom prst="leftArrow">
            <a:avLst/>
          </a:prstGeom>
          <a:solidFill>
            <a:srgbClr val="FFFFFF"/>
          </a:solidFill>
          <a:ln w="5715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Akène périphérique mur réduit à une couronne dentée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732719" y="6474634"/>
            <a:ext cx="3903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Réceptacle sans paillettes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760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29039" y="274638"/>
            <a:ext cx="6539397" cy="669222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Rappel : le fruit des </a:t>
            </a:r>
            <a:r>
              <a:rPr lang="fr-FR" sz="2800" b="1" dirty="0" err="1" smtClean="0"/>
              <a:t>Asteraceae</a:t>
            </a:r>
            <a:endParaRPr lang="fr-FR" sz="2800" b="1" dirty="0"/>
          </a:p>
        </p:txBody>
      </p:sp>
      <p:pic>
        <p:nvPicPr>
          <p:cNvPr id="4" name="Espace réservé du contenu 3" descr="akènes-DSC06532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8022"/>
          <a:stretch/>
        </p:blipFill>
        <p:spPr>
          <a:xfrm>
            <a:off x="5389425" y="1119689"/>
            <a:ext cx="5974924" cy="4525963"/>
          </a:xfrm>
        </p:spPr>
      </p:pic>
      <p:sp>
        <p:nvSpPr>
          <p:cNvPr id="6" name="ZoneTexte 5"/>
          <p:cNvSpPr txBox="1"/>
          <p:nvPr/>
        </p:nvSpPr>
        <p:spPr>
          <a:xfrm>
            <a:off x="0" y="5079682"/>
            <a:ext cx="487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Celui-ci est   souvent surmonté d’un </a:t>
            </a:r>
            <a:r>
              <a:rPr lang="fr-FR" b="1" dirty="0" err="1" smtClean="0">
                <a:solidFill>
                  <a:srgbClr val="FF0000"/>
                </a:solidFill>
              </a:rPr>
              <a:t>pappus</a:t>
            </a:r>
            <a:r>
              <a:rPr lang="fr-FR" dirty="0" smtClean="0"/>
              <a:t>  encore appelé </a:t>
            </a:r>
            <a:r>
              <a:rPr lang="fr-FR" b="1" dirty="0" smtClean="0">
                <a:solidFill>
                  <a:srgbClr val="FF0000"/>
                </a:solidFill>
              </a:rPr>
              <a:t>aigrette</a:t>
            </a:r>
          </a:p>
        </p:txBody>
      </p:sp>
      <p:grpSp>
        <p:nvGrpSpPr>
          <p:cNvPr id="11" name="Grouper 10"/>
          <p:cNvGrpSpPr/>
          <p:nvPr/>
        </p:nvGrpSpPr>
        <p:grpSpPr>
          <a:xfrm>
            <a:off x="0" y="1355726"/>
            <a:ext cx="5234951" cy="3526972"/>
            <a:chOff x="0" y="1355726"/>
            <a:chExt cx="5234951" cy="3526972"/>
          </a:xfrm>
        </p:grpSpPr>
        <p:sp>
          <p:nvSpPr>
            <p:cNvPr id="5" name="ZoneTexte 4"/>
            <p:cNvSpPr txBox="1"/>
            <p:nvPr/>
          </p:nvSpPr>
          <p:spPr>
            <a:xfrm>
              <a:off x="0" y="1355726"/>
              <a:ext cx="52349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Chez les </a:t>
              </a:r>
              <a:r>
                <a:rPr lang="fr-FR" dirty="0" err="1" smtClean="0"/>
                <a:t>Asteracées</a:t>
              </a:r>
              <a:r>
                <a:rPr lang="fr-FR" dirty="0" smtClean="0"/>
                <a:t>, le fruit sec, à une seule graine et qui ne s’ouvre pas  est un </a:t>
              </a:r>
              <a:r>
                <a:rPr lang="fr-FR" b="1" dirty="0" smtClean="0">
                  <a:solidFill>
                    <a:srgbClr val="FF0000"/>
                  </a:solidFill>
                </a:rPr>
                <a:t>akène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pic>
          <p:nvPicPr>
            <p:cNvPr id="8" name="Image 7" descr="Akènes-Astéraceae-img002.jp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88429" y="2647651"/>
              <a:ext cx="946522" cy="2235047"/>
            </a:xfrm>
            <a:prstGeom prst="rect">
              <a:avLst/>
            </a:prstGeom>
          </p:spPr>
        </p:pic>
      </p:grpSp>
      <p:grpSp>
        <p:nvGrpSpPr>
          <p:cNvPr id="12" name="Grouper 11"/>
          <p:cNvGrpSpPr/>
          <p:nvPr/>
        </p:nvGrpSpPr>
        <p:grpSpPr>
          <a:xfrm>
            <a:off x="0" y="2814419"/>
            <a:ext cx="4548400" cy="1166954"/>
            <a:chOff x="0" y="2814419"/>
            <a:chExt cx="4548400" cy="1166954"/>
          </a:xfrm>
        </p:grpSpPr>
        <p:sp>
          <p:nvSpPr>
            <p:cNvPr id="7" name="ZoneTexte 6"/>
            <p:cNvSpPr txBox="1"/>
            <p:nvPr/>
          </p:nvSpPr>
          <p:spPr>
            <a:xfrm>
              <a:off x="0" y="2814419"/>
              <a:ext cx="43595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L’akène est parfois prolongé par un </a:t>
              </a:r>
              <a:r>
                <a:rPr lang="fr-FR" b="1" dirty="0" smtClean="0">
                  <a:solidFill>
                    <a:srgbClr val="FF0000"/>
                  </a:solidFill>
                </a:rPr>
                <a:t>bec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Connecteur droit avec flèche 9"/>
            <p:cNvCxnSpPr/>
            <p:nvPr/>
          </p:nvCxnSpPr>
          <p:spPr>
            <a:xfrm>
              <a:off x="3518573" y="3183751"/>
              <a:ext cx="1029827" cy="797622"/>
            </a:xfrm>
            <a:prstGeom prst="straightConnector1">
              <a:avLst/>
            </a:prstGeom>
            <a:ln>
              <a:solidFill>
                <a:srgbClr val="C0504D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ZoneTexte 2"/>
          <p:cNvSpPr txBox="1"/>
          <p:nvPr/>
        </p:nvSpPr>
        <p:spPr>
          <a:xfrm>
            <a:off x="4248034" y="4484808"/>
            <a:ext cx="2231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237804" y="1891089"/>
            <a:ext cx="2010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</a:t>
            </a:r>
            <a:r>
              <a:rPr lang="fr-FR" dirty="0" smtClean="0">
                <a:solidFill>
                  <a:srgbClr val="0000FF"/>
                </a:solidFill>
              </a:rPr>
              <a:t>fruit sec</a:t>
            </a:r>
          </a:p>
          <a:p>
            <a:r>
              <a:rPr lang="fr-FR" dirty="0" smtClean="0">
                <a:solidFill>
                  <a:srgbClr val="0000FF"/>
                </a:solidFill>
              </a:rPr>
              <a:t>-fruit indéhiscent</a:t>
            </a:r>
          </a:p>
          <a:p>
            <a:r>
              <a:rPr lang="fr-FR" dirty="0" smtClean="0">
                <a:solidFill>
                  <a:srgbClr val="0000FF"/>
                </a:solidFill>
              </a:rPr>
              <a:t>-fruit monosperme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 flipH="1">
            <a:off x="4548400" y="2647651"/>
            <a:ext cx="170578" cy="1667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35467" y="6265333"/>
            <a:ext cx="599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L’aigrette est dite</a:t>
            </a:r>
            <a:r>
              <a:rPr lang="fr-FR" b="1" dirty="0" smtClean="0">
                <a:solidFill>
                  <a:srgbClr val="FF0000"/>
                </a:solidFill>
              </a:rPr>
              <a:t> stipitée </a:t>
            </a:r>
            <a:r>
              <a:rPr lang="fr-FR" dirty="0" smtClean="0"/>
              <a:t>quand elle est portée par un bec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220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>
            <a:normAutofit/>
          </a:bodyPr>
          <a:lstStyle/>
          <a:p>
            <a:r>
              <a:rPr lang="fr-FR" sz="2400" b="1" dirty="0" smtClean="0"/>
              <a:t>Illustration de ce premier cas :</a:t>
            </a:r>
            <a:endParaRPr lang="fr-FR" sz="2400" b="1" dirty="0"/>
          </a:p>
        </p:txBody>
      </p:sp>
      <p:pic>
        <p:nvPicPr>
          <p:cNvPr id="5" name="Espace réservé du contenu 4" descr="Leontodon saxatilis C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4"/>
          <a:stretch/>
        </p:blipFill>
        <p:spPr>
          <a:xfrm>
            <a:off x="0" y="846138"/>
            <a:ext cx="6721993" cy="5172294"/>
          </a:xfrm>
        </p:spPr>
      </p:pic>
      <p:sp>
        <p:nvSpPr>
          <p:cNvPr id="4" name="ZoneTexte 3"/>
          <p:cNvSpPr txBox="1"/>
          <p:nvPr/>
        </p:nvSpPr>
        <p:spPr>
          <a:xfrm>
            <a:off x="6721993" y="2811399"/>
            <a:ext cx="2220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err="1"/>
              <a:t>Leontodon</a:t>
            </a:r>
            <a:r>
              <a:rPr lang="fr-FR" b="1" i="1" dirty="0"/>
              <a:t> </a:t>
            </a:r>
            <a:r>
              <a:rPr lang="fr-FR" b="1" i="1" dirty="0" err="1"/>
              <a:t>saxatilis</a:t>
            </a:r>
            <a:endParaRPr lang="fr-FR" b="1" i="1" dirty="0"/>
          </a:p>
          <a:p>
            <a:endParaRPr lang="fr-FR" b="1" i="1" dirty="0"/>
          </a:p>
        </p:txBody>
      </p:sp>
      <p:grpSp>
        <p:nvGrpSpPr>
          <p:cNvPr id="8" name="Grouper 7"/>
          <p:cNvGrpSpPr/>
          <p:nvPr/>
        </p:nvGrpSpPr>
        <p:grpSpPr>
          <a:xfrm>
            <a:off x="5080215" y="1426248"/>
            <a:ext cx="3862436" cy="369332"/>
            <a:chOff x="5080215" y="1426248"/>
            <a:chExt cx="3862436" cy="369332"/>
          </a:xfrm>
        </p:grpSpPr>
        <p:sp>
          <p:nvSpPr>
            <p:cNvPr id="3" name="ZoneTexte 2"/>
            <p:cNvSpPr txBox="1"/>
            <p:nvPr/>
          </p:nvSpPr>
          <p:spPr>
            <a:xfrm>
              <a:off x="6892365" y="1426248"/>
              <a:ext cx="20502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Akène central</a:t>
              </a:r>
              <a:endParaRPr lang="fr-FR" dirty="0"/>
            </a:p>
          </p:txBody>
        </p:sp>
        <p:cxnSp>
          <p:nvCxnSpPr>
            <p:cNvPr id="7" name="Connecteur droit avec flèche 6"/>
            <p:cNvCxnSpPr/>
            <p:nvPr/>
          </p:nvCxnSpPr>
          <p:spPr>
            <a:xfrm flipH="1" flipV="1">
              <a:off x="5080215" y="1610914"/>
              <a:ext cx="1641778" cy="1548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er 12"/>
          <p:cNvGrpSpPr/>
          <p:nvPr/>
        </p:nvGrpSpPr>
        <p:grpSpPr>
          <a:xfrm>
            <a:off x="4104442" y="4276326"/>
            <a:ext cx="4838209" cy="369332"/>
            <a:chOff x="4104442" y="4276326"/>
            <a:chExt cx="4838209" cy="369332"/>
          </a:xfrm>
        </p:grpSpPr>
        <p:sp>
          <p:nvSpPr>
            <p:cNvPr id="9" name="ZoneTexte 8"/>
            <p:cNvSpPr txBox="1"/>
            <p:nvPr/>
          </p:nvSpPr>
          <p:spPr>
            <a:xfrm>
              <a:off x="6892365" y="4276326"/>
              <a:ext cx="20502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Akène périphérique</a:t>
              </a:r>
              <a:endParaRPr lang="fr-FR" dirty="0"/>
            </a:p>
          </p:txBody>
        </p:sp>
        <p:cxnSp>
          <p:nvCxnSpPr>
            <p:cNvPr id="11" name="Connecteur droit avec flèche 10"/>
            <p:cNvCxnSpPr/>
            <p:nvPr/>
          </p:nvCxnSpPr>
          <p:spPr>
            <a:xfrm flipH="1" flipV="1">
              <a:off x="4104442" y="4399033"/>
              <a:ext cx="2617552" cy="1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ZoneTexte 5"/>
          <p:cNvSpPr txBox="1"/>
          <p:nvPr/>
        </p:nvSpPr>
        <p:spPr>
          <a:xfrm>
            <a:off x="1169630" y="6383810"/>
            <a:ext cx="4227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(photo :M. Portas –</a:t>
            </a:r>
            <a:r>
              <a:rPr lang="fr-FR" sz="1200" dirty="0" err="1" smtClean="0"/>
              <a:t>TélaBotanica</a:t>
            </a:r>
            <a:r>
              <a:rPr lang="fr-FR" sz="1200" dirty="0" smtClean="0"/>
              <a:t>)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33429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Leontodon tuberosus - ak-ne central A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1851819" y="1600200"/>
            <a:ext cx="8229600" cy="4525963"/>
          </a:xfrm>
        </p:spPr>
      </p:pic>
      <p:pic>
        <p:nvPicPr>
          <p:cNvPr id="5" name="Image 4" descr="Leontodon tuberosus - ak-ne p-riph-rique A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043600" y="1856681"/>
            <a:ext cx="6957081" cy="324372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54103" y="428386"/>
            <a:ext cx="47278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Deuxième exemple : </a:t>
            </a:r>
            <a:r>
              <a:rPr lang="fr-FR" b="1" i="1" dirty="0" err="1" smtClean="0"/>
              <a:t>Leontodon</a:t>
            </a:r>
            <a:r>
              <a:rPr lang="fr-FR" b="1" i="1" dirty="0" smtClean="0"/>
              <a:t> </a:t>
            </a:r>
            <a:r>
              <a:rPr lang="fr-FR" b="1" i="1" dirty="0" err="1" smtClean="0"/>
              <a:t>tuberosus</a:t>
            </a:r>
            <a:r>
              <a:rPr lang="fr-FR" b="1" i="1" dirty="0" smtClean="0"/>
              <a:t> </a:t>
            </a:r>
            <a:endParaRPr lang="fr-FR" b="1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457200" y="6058601"/>
            <a:ext cx="199089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Akène central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324597" y="6058601"/>
            <a:ext cx="215738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Akène périphérique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115852" y="2876306"/>
            <a:ext cx="198907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Absence de bec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019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619538" y="457200"/>
            <a:ext cx="1130658" cy="723921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2e  cas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261314" y="472878"/>
            <a:ext cx="6882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Tous les akènes ont un </a:t>
            </a:r>
            <a:r>
              <a:rPr lang="fr-FR" sz="2000" b="1" dirty="0" err="1" smtClean="0"/>
              <a:t>pappus</a:t>
            </a:r>
            <a:r>
              <a:rPr lang="fr-FR" sz="2000" b="1" dirty="0" smtClean="0"/>
              <a:t> formé de soies plumeuses </a:t>
            </a:r>
            <a:endParaRPr lang="fr-FR" sz="2000" b="1" dirty="0"/>
          </a:p>
        </p:txBody>
      </p:sp>
      <p:pic>
        <p:nvPicPr>
          <p:cNvPr id="9" name="Espace réservé du contenu 8" descr="Leontodddon hispidus216 copie_modifié-2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305" r="-546"/>
          <a:stretch/>
        </p:blipFill>
        <p:spPr>
          <a:xfrm>
            <a:off x="-3729" y="1283015"/>
            <a:ext cx="4203841" cy="5423962"/>
          </a:xfrm>
        </p:spPr>
      </p:pic>
      <p:sp>
        <p:nvSpPr>
          <p:cNvPr id="10" name="ZoneTexte 9"/>
          <p:cNvSpPr txBox="1"/>
          <p:nvPr/>
        </p:nvSpPr>
        <p:spPr>
          <a:xfrm>
            <a:off x="4507142" y="5529771"/>
            <a:ext cx="342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Akène jeune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631050" y="3438681"/>
            <a:ext cx="2989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Akène mûr</a:t>
            </a:r>
            <a:endParaRPr lang="fr-FR" dirty="0"/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1471404" y="5746625"/>
            <a:ext cx="272870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11" idx="1"/>
          </p:cNvCxnSpPr>
          <p:nvPr/>
        </p:nvCxnSpPr>
        <p:spPr>
          <a:xfrm flipH="1" flipV="1">
            <a:off x="3330019" y="3609066"/>
            <a:ext cx="1301031" cy="142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6582596" y="2772630"/>
            <a:ext cx="165726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Absence de bec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996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94034" y="274638"/>
            <a:ext cx="3149966" cy="1143000"/>
          </a:xfrm>
        </p:spPr>
        <p:txBody>
          <a:bodyPr>
            <a:normAutofit/>
          </a:bodyPr>
          <a:lstStyle/>
          <a:p>
            <a:r>
              <a:rPr lang="fr-FR" sz="2400" b="1" dirty="0" smtClean="0"/>
              <a:t>Illustration de ce deuxième cas : </a:t>
            </a:r>
            <a:endParaRPr lang="fr-FR" sz="2400" b="1" dirty="0"/>
          </a:p>
        </p:txBody>
      </p:sp>
      <p:pic>
        <p:nvPicPr>
          <p:cNvPr id="4" name="Espace réservé du contenu 3" descr="Leontodon hispidus-DSC03569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3" r="-45"/>
          <a:stretch/>
        </p:blipFill>
        <p:spPr>
          <a:xfrm>
            <a:off x="0" y="0"/>
            <a:ext cx="6336632" cy="6858000"/>
          </a:xfrm>
        </p:spPr>
      </p:pic>
      <p:sp>
        <p:nvSpPr>
          <p:cNvPr id="5" name="ZoneTexte 4"/>
          <p:cNvSpPr txBox="1"/>
          <p:nvPr/>
        </p:nvSpPr>
        <p:spPr>
          <a:xfrm>
            <a:off x="6336632" y="6288759"/>
            <a:ext cx="2807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err="1" smtClean="0"/>
              <a:t>Leontodon</a:t>
            </a:r>
            <a:r>
              <a:rPr lang="fr-FR" b="1" i="1" dirty="0" smtClean="0"/>
              <a:t> </a:t>
            </a:r>
            <a:r>
              <a:rPr lang="fr-FR" b="1" i="1" dirty="0" err="1" smtClean="0"/>
              <a:t>hispidus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271248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Leontodon hispidus-DSC03594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8669" r="-78669"/>
          <a:stretch>
            <a:fillRect/>
          </a:stretch>
        </p:blipFill>
        <p:spPr>
          <a:xfrm>
            <a:off x="-3783164" y="0"/>
            <a:ext cx="12469964" cy="6858000"/>
          </a:xfrm>
        </p:spPr>
      </p:pic>
      <p:pic>
        <p:nvPicPr>
          <p:cNvPr id="5" name="Image 4" descr="Leontodon hispidus-DSC0358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0114" y="932875"/>
            <a:ext cx="4963886" cy="540541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376246" y="6188878"/>
            <a:ext cx="531055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Soies externes de l’aigrette parfois + courtes que les autres et non </a:t>
            </a:r>
            <a:r>
              <a:rPr lang="fr-FR" dirty="0" smtClean="0"/>
              <a:t>plumeuses : L</a:t>
            </a:r>
            <a:r>
              <a:rPr lang="fr-FR" i="1" dirty="0" smtClean="0"/>
              <a:t>. </a:t>
            </a:r>
            <a:r>
              <a:rPr lang="fr-FR" i="1" dirty="0" err="1" smtClean="0"/>
              <a:t>hispidus</a:t>
            </a:r>
            <a:endParaRPr lang="fr-FR" i="1" dirty="0"/>
          </a:p>
          <a:p>
            <a:endParaRPr lang="fr-FR" dirty="0"/>
          </a:p>
        </p:txBody>
      </p:sp>
      <p:pic>
        <p:nvPicPr>
          <p:cNvPr id="3" name="Image 2" descr="Leontodddon hispidus217_modifié-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4638"/>
            <a:ext cx="4619625" cy="6202617"/>
          </a:xfrm>
          <a:prstGeom prst="rect">
            <a:avLst/>
          </a:prstGeom>
          <a:ln w="57150" cmpd="sng">
            <a:solidFill>
              <a:srgbClr val="4F81BD"/>
            </a:solidFill>
          </a:ln>
        </p:spPr>
      </p:pic>
      <p:sp>
        <p:nvSpPr>
          <p:cNvPr id="7" name="ZoneTexte 6"/>
          <p:cNvSpPr txBox="1"/>
          <p:nvPr/>
        </p:nvSpPr>
        <p:spPr>
          <a:xfrm>
            <a:off x="5286375" y="523875"/>
            <a:ext cx="2809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err="1" smtClean="0"/>
              <a:t>Leontodon</a:t>
            </a:r>
            <a:r>
              <a:rPr lang="fr-FR" sz="2000" b="1" dirty="0" smtClean="0"/>
              <a:t> : les fruits</a:t>
            </a:r>
            <a:endParaRPr lang="fr-FR" sz="20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127000" y="5740179"/>
            <a:ext cx="3635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(</a:t>
            </a:r>
            <a:r>
              <a:rPr lang="fr-FR" sz="1200" dirty="0" smtClean="0"/>
              <a:t>Schémas : Astéracées </a:t>
            </a:r>
            <a:r>
              <a:rPr lang="fr-FR" sz="1200" dirty="0" err="1"/>
              <a:t>ligulflores</a:t>
            </a:r>
            <a:r>
              <a:rPr lang="fr-FR" sz="1200" dirty="0"/>
              <a:t> –</a:t>
            </a:r>
            <a:r>
              <a:rPr lang="fr-FR" sz="1200" dirty="0" smtClean="0"/>
              <a:t>Portal)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16924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Proche de</a:t>
            </a:r>
            <a:r>
              <a:rPr lang="fr-FR" i="1" dirty="0" smtClean="0"/>
              <a:t> </a:t>
            </a:r>
            <a:r>
              <a:rPr lang="fr-FR" i="1" dirty="0" err="1" smtClean="0"/>
              <a:t>Leontodon</a:t>
            </a:r>
            <a:r>
              <a:rPr lang="fr-FR" b="1" dirty="0" smtClean="0"/>
              <a:t>, le genre : </a:t>
            </a:r>
            <a:r>
              <a:rPr lang="fr-FR" b="1" i="1" dirty="0" err="1" smtClean="0"/>
              <a:t>Scorzoneroides</a:t>
            </a:r>
            <a:endParaRPr lang="fr-FR" b="1" i="1" dirty="0"/>
          </a:p>
        </p:txBody>
      </p:sp>
      <p:pic>
        <p:nvPicPr>
          <p:cNvPr id="4" name="Espace réservé du contenu 3" descr="Scorzoneroides-feuilles219 -1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904"/>
          <a:stretch/>
        </p:blipFill>
        <p:spPr>
          <a:xfrm rot="16200000">
            <a:off x="808958" y="965311"/>
            <a:ext cx="5247177" cy="6538201"/>
          </a:xfrm>
        </p:spPr>
      </p:pic>
      <p:grpSp>
        <p:nvGrpSpPr>
          <p:cNvPr id="11" name="Grouper 10"/>
          <p:cNvGrpSpPr/>
          <p:nvPr/>
        </p:nvGrpSpPr>
        <p:grpSpPr>
          <a:xfrm>
            <a:off x="6701647" y="3977869"/>
            <a:ext cx="2310386" cy="2447920"/>
            <a:chOff x="6701647" y="3977869"/>
            <a:chExt cx="2310386" cy="2447920"/>
          </a:xfrm>
        </p:grpSpPr>
        <p:sp>
          <p:nvSpPr>
            <p:cNvPr id="6" name="Accolade fermante 5"/>
            <p:cNvSpPr/>
            <p:nvPr/>
          </p:nvSpPr>
          <p:spPr>
            <a:xfrm>
              <a:off x="6701647" y="3977869"/>
              <a:ext cx="612023" cy="2447920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7543178" y="4986744"/>
              <a:ext cx="14688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i="1" dirty="0" err="1" smtClean="0"/>
                <a:t>Leontodon</a:t>
              </a:r>
              <a:endParaRPr lang="fr-FR" b="1" i="1" dirty="0"/>
            </a:p>
          </p:txBody>
        </p:sp>
      </p:grpSp>
      <p:grpSp>
        <p:nvGrpSpPr>
          <p:cNvPr id="10" name="Grouper 9"/>
          <p:cNvGrpSpPr/>
          <p:nvPr/>
        </p:nvGrpSpPr>
        <p:grpSpPr>
          <a:xfrm>
            <a:off x="6701647" y="1759442"/>
            <a:ext cx="2748364" cy="2019534"/>
            <a:chOff x="6701647" y="1759442"/>
            <a:chExt cx="2748364" cy="2019534"/>
          </a:xfrm>
        </p:grpSpPr>
        <p:sp>
          <p:nvSpPr>
            <p:cNvPr id="8" name="Accolade fermante 7"/>
            <p:cNvSpPr/>
            <p:nvPr/>
          </p:nvSpPr>
          <p:spPr>
            <a:xfrm>
              <a:off x="6701647" y="1759442"/>
              <a:ext cx="269685" cy="2019534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7313670" y="2615142"/>
              <a:ext cx="21363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i="1" dirty="0" err="1" smtClean="0"/>
                <a:t>Scorzoneroides</a:t>
              </a:r>
              <a:endParaRPr lang="fr-FR" b="1" i="1" dirty="0"/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6971332" y="2984474"/>
            <a:ext cx="18417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(</a:t>
            </a:r>
            <a:r>
              <a:rPr lang="fr-FR" sz="1600" dirty="0" smtClean="0"/>
              <a:t>Poils si présents, tous simples)</a:t>
            </a:r>
            <a:endParaRPr lang="fr-FR" sz="1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6971332" y="5492520"/>
            <a:ext cx="18417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(</a:t>
            </a:r>
            <a:r>
              <a:rPr lang="fr-FR" sz="1600" dirty="0" smtClean="0"/>
              <a:t>Poils si présents, au moins en partie ramifiés)</a:t>
            </a:r>
            <a:endParaRPr lang="fr-FR" sz="1600" dirty="0"/>
          </a:p>
        </p:txBody>
      </p:sp>
      <p:sp>
        <p:nvSpPr>
          <p:cNvPr id="3" name="ZoneTexte 2"/>
          <p:cNvSpPr txBox="1"/>
          <p:nvPr/>
        </p:nvSpPr>
        <p:spPr>
          <a:xfrm>
            <a:off x="604050" y="6425789"/>
            <a:ext cx="3484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Différence au niveau des feuilles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544869" y="6536592"/>
            <a:ext cx="3268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c)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64427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Scorzoneroides-capitule220-1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05"/>
          <a:stretch/>
        </p:blipFill>
        <p:spPr>
          <a:xfrm rot="16200000">
            <a:off x="1136422" y="-795006"/>
            <a:ext cx="3895280" cy="6430846"/>
          </a:xfrm>
        </p:spPr>
      </p:pic>
      <p:sp>
        <p:nvSpPr>
          <p:cNvPr id="5" name="Accolade fermante 4"/>
          <p:cNvSpPr/>
          <p:nvPr/>
        </p:nvSpPr>
        <p:spPr>
          <a:xfrm>
            <a:off x="5947569" y="2307944"/>
            <a:ext cx="351916" cy="206011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5947569" y="960352"/>
            <a:ext cx="3519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6536130" y="3252806"/>
            <a:ext cx="2150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err="1" smtClean="0"/>
              <a:t>Leontodon</a:t>
            </a:r>
            <a:r>
              <a:rPr lang="fr-FR" b="1" i="1" dirty="0" smtClean="0"/>
              <a:t> </a:t>
            </a:r>
            <a:r>
              <a:rPr lang="fr-FR" dirty="0" smtClean="0"/>
              <a:t>:</a:t>
            </a:r>
          </a:p>
          <a:p>
            <a:r>
              <a:rPr lang="fr-FR" dirty="0" smtClean="0"/>
              <a:t>Tige à 0 – 4 écailles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536130" y="650561"/>
            <a:ext cx="2607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err="1" smtClean="0"/>
              <a:t>Scorzoneroides</a:t>
            </a:r>
            <a:endParaRPr lang="fr-FR" b="1" i="1" dirty="0" smtClean="0"/>
          </a:p>
          <a:p>
            <a:r>
              <a:rPr lang="fr-FR" dirty="0" smtClean="0"/>
              <a:t>Tige à 5 écailles ou plus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115169" y="5173511"/>
            <a:ext cx="5854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Différence au niveau de la tige: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693003" y="6040926"/>
            <a:ext cx="4212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(Schémas « </a:t>
            </a:r>
            <a:r>
              <a:rPr lang="fr-FR" sz="1200" dirty="0" err="1" smtClean="0"/>
              <a:t>Asteraceae</a:t>
            </a:r>
            <a:r>
              <a:rPr lang="fr-FR" sz="1200" dirty="0" smtClean="0"/>
              <a:t> liguliflores » -Portal)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0715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0" y="274638"/>
            <a:ext cx="3543300" cy="1143000"/>
          </a:xfrm>
        </p:spPr>
        <p:txBody>
          <a:bodyPr>
            <a:normAutofit/>
          </a:bodyPr>
          <a:lstStyle/>
          <a:p>
            <a:r>
              <a:rPr lang="fr-FR" sz="2400" b="1" i="1" dirty="0" err="1" smtClean="0"/>
              <a:t>Scorzoneroides</a:t>
            </a:r>
            <a:r>
              <a:rPr lang="fr-FR" sz="2400" b="1" i="1" dirty="0" smtClean="0"/>
              <a:t> </a:t>
            </a:r>
            <a:r>
              <a:rPr lang="fr-FR" sz="2400" b="1" i="1" dirty="0" err="1" smtClean="0"/>
              <a:t>automnalis</a:t>
            </a:r>
            <a:endParaRPr lang="fr-FR" sz="2400" b="1" i="1" dirty="0"/>
          </a:p>
        </p:txBody>
      </p:sp>
      <p:pic>
        <p:nvPicPr>
          <p:cNvPr id="5" name="Espace réservé du contenu 4" descr="Capture d’écran 2018-08-16 à 14.41.25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0411" r="-60411"/>
          <a:stretch>
            <a:fillRect/>
          </a:stretch>
        </p:blipFill>
        <p:spPr>
          <a:xfrm>
            <a:off x="2873400" y="1417638"/>
            <a:ext cx="8229600" cy="4525963"/>
          </a:xfrm>
        </p:spPr>
      </p:pic>
      <p:pic>
        <p:nvPicPr>
          <p:cNvPr id="4" name="Image 3" descr="scorzoneroides-autumnalis-ha-mlovit-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498403" y="6057165"/>
            <a:ext cx="35003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Tige </a:t>
            </a:r>
            <a:r>
              <a:rPr lang="fr-FR" dirty="0" err="1" smtClean="0"/>
              <a:t>oligocéphale</a:t>
            </a:r>
            <a:r>
              <a:rPr lang="fr-FR" dirty="0" smtClean="0"/>
              <a:t> (2 – 8 capitules)</a:t>
            </a:r>
          </a:p>
          <a:p>
            <a:r>
              <a:rPr lang="fr-FR" dirty="0" smtClean="0"/>
              <a:t>portant plus de 5 écailles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915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 descr="2142.pn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83" r="-434"/>
          <a:stretch/>
        </p:blipFill>
        <p:spPr>
          <a:xfrm>
            <a:off x="-387213" y="1274919"/>
            <a:ext cx="5312544" cy="6087864"/>
          </a:xfrm>
        </p:spPr>
      </p:pic>
      <p:pic>
        <p:nvPicPr>
          <p:cNvPr id="7" name="Image 6" descr="Scorzoneroides pyrenaica-feuilles219_modifié-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6646" y="0"/>
            <a:ext cx="1228897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i="1" dirty="0" err="1" smtClean="0"/>
              <a:t>Scorzoneroides</a:t>
            </a:r>
            <a:r>
              <a:rPr lang="fr-FR" sz="2400" b="1" i="1" dirty="0" smtClean="0"/>
              <a:t> </a:t>
            </a:r>
            <a:r>
              <a:rPr lang="fr-FR" sz="2400" b="1" i="1" dirty="0" err="1" smtClean="0"/>
              <a:t>pyrenaica</a:t>
            </a:r>
            <a:endParaRPr lang="fr-FR" sz="2400" b="1" i="1" dirty="0"/>
          </a:p>
        </p:txBody>
      </p:sp>
    </p:spTree>
    <p:extLst>
      <p:ext uri="{BB962C8B-B14F-4D97-AF65-F5344CB8AC3E}">
        <p14:creationId xmlns:p14="http://schemas.microsoft.com/office/powerpoint/2010/main" val="144465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67107" y="274638"/>
            <a:ext cx="2576893" cy="1143000"/>
          </a:xfrm>
        </p:spPr>
        <p:txBody>
          <a:bodyPr>
            <a:normAutofit/>
          </a:bodyPr>
          <a:lstStyle/>
          <a:p>
            <a:r>
              <a:rPr lang="fr-FR" sz="2400" b="1" i="1" dirty="0" err="1" smtClean="0"/>
              <a:t>Scorzoneroides</a:t>
            </a:r>
            <a:r>
              <a:rPr lang="fr-FR" sz="2400" b="1" i="1" dirty="0" smtClean="0"/>
              <a:t> </a:t>
            </a:r>
            <a:r>
              <a:rPr lang="fr-FR" sz="2400" b="1" dirty="0" smtClean="0"/>
              <a:t>: les fruits</a:t>
            </a:r>
            <a:endParaRPr lang="fr-FR" sz="2400" b="1" dirty="0"/>
          </a:p>
        </p:txBody>
      </p:sp>
      <p:pic>
        <p:nvPicPr>
          <p:cNvPr id="6" name="Espace réservé du contenu 5" descr="Leontodon pyrenaicus-2-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419" y="0"/>
            <a:ext cx="6675526" cy="4525963"/>
          </a:xfrm>
        </p:spPr>
      </p:pic>
      <p:sp>
        <p:nvSpPr>
          <p:cNvPr id="7" name="ZoneTexte 6"/>
          <p:cNvSpPr txBox="1"/>
          <p:nvPr/>
        </p:nvSpPr>
        <p:spPr>
          <a:xfrm>
            <a:off x="139396" y="4801762"/>
            <a:ext cx="45845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err="1" smtClean="0"/>
              <a:t>Scorzoneroides</a:t>
            </a:r>
            <a:r>
              <a:rPr lang="fr-FR" b="1" i="1" dirty="0" smtClean="0"/>
              <a:t> </a:t>
            </a:r>
            <a:r>
              <a:rPr lang="fr-FR" b="1" i="1" dirty="0" err="1" smtClean="0"/>
              <a:t>pyrenaica</a:t>
            </a:r>
            <a:endParaRPr lang="fr-FR" b="1" i="1" dirty="0" smtClean="0"/>
          </a:p>
          <a:p>
            <a:r>
              <a:rPr lang="fr-FR" sz="1200" dirty="0" smtClean="0"/>
              <a:t>(photo : A. Griot)</a:t>
            </a:r>
            <a:endParaRPr lang="fr-FR" sz="1200" dirty="0"/>
          </a:p>
        </p:txBody>
      </p:sp>
      <p:grpSp>
        <p:nvGrpSpPr>
          <p:cNvPr id="5" name="Grouper 4"/>
          <p:cNvGrpSpPr/>
          <p:nvPr/>
        </p:nvGrpSpPr>
        <p:grpSpPr>
          <a:xfrm>
            <a:off x="6737479" y="1417638"/>
            <a:ext cx="2106189" cy="5252316"/>
            <a:chOff x="6737479" y="1417638"/>
            <a:chExt cx="2106189" cy="5252316"/>
          </a:xfrm>
        </p:grpSpPr>
        <p:pic>
          <p:nvPicPr>
            <p:cNvPr id="3" name="Image 2" descr="Scor. pyrenaica226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7479" y="1417638"/>
              <a:ext cx="2106189" cy="4729096"/>
            </a:xfrm>
            <a:prstGeom prst="rect">
              <a:avLst/>
            </a:prstGeom>
            <a:ln w="57150" cmpd="sng">
              <a:solidFill>
                <a:srgbClr val="3366FF"/>
              </a:solidFill>
            </a:ln>
          </p:spPr>
        </p:pic>
        <p:sp>
          <p:nvSpPr>
            <p:cNvPr id="4" name="ZoneTexte 3"/>
            <p:cNvSpPr txBox="1"/>
            <p:nvPr/>
          </p:nvSpPr>
          <p:spPr>
            <a:xfrm>
              <a:off x="6737479" y="6146734"/>
              <a:ext cx="21061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(Schéma « </a:t>
              </a:r>
              <a:r>
                <a:rPr lang="fr-FR" sz="1400" dirty="0" err="1" smtClean="0"/>
                <a:t>Asteracées</a:t>
              </a:r>
              <a:r>
                <a:rPr lang="fr-FR" sz="1400" dirty="0" smtClean="0"/>
                <a:t> liguliflores » Portal)</a:t>
              </a:r>
              <a:endParaRPr lang="fr-FR" sz="1400" dirty="0"/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0" y="5681041"/>
            <a:ext cx="6427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Suivant les espèces, </a:t>
            </a:r>
            <a:r>
              <a:rPr lang="fr-FR" dirty="0" err="1" smtClean="0"/>
              <a:t>pappus</a:t>
            </a:r>
            <a:r>
              <a:rPr lang="fr-FR" dirty="0" smtClean="0"/>
              <a:t> à soies blanc pur ou à soies bistres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0" y="6086186"/>
            <a:ext cx="6164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Mais, toutes les soies plumeuses 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0" y="6455518"/>
            <a:ext cx="5328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Absence de bec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113181" y="4987636"/>
            <a:ext cx="257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Réceptacle sans paillettes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505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446258" y="274638"/>
            <a:ext cx="9783350" cy="1143000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Comment s’ y retrouver quand les akènes ne sont pas mûrs ?</a:t>
            </a:r>
            <a:endParaRPr lang="fr-FR" sz="2800" b="1" dirty="0"/>
          </a:p>
        </p:txBody>
      </p:sp>
      <p:pic>
        <p:nvPicPr>
          <p:cNvPr id="6" name="Espace réservé du contenu 5" descr="Akènes asteracées199_modifié-1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695"/>
          <a:stretch/>
        </p:blipFill>
        <p:spPr>
          <a:xfrm>
            <a:off x="4136468" y="1287082"/>
            <a:ext cx="5007531" cy="3860899"/>
          </a:xfrm>
        </p:spPr>
      </p:pic>
      <p:sp>
        <p:nvSpPr>
          <p:cNvPr id="7" name="ZoneTexte 6"/>
          <p:cNvSpPr txBox="1"/>
          <p:nvPr/>
        </p:nvSpPr>
        <p:spPr>
          <a:xfrm>
            <a:off x="377603" y="1600200"/>
            <a:ext cx="3398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Lorsque les capitules sont encore à la floraison, observer les akènes non mûrs à la loupe binoculaire :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40293" y="4633494"/>
            <a:ext cx="30723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  <a:r>
              <a:rPr lang="fr-FR" dirty="0" smtClean="0"/>
              <a:t> - Avec une pince, tordre une soie de l’aigrette pour vérifier si celle- ci est denticulée ou plumeuse (observer de préférence sur papier noir)</a:t>
            </a:r>
            <a:endParaRPr lang="fr-FR" dirty="0"/>
          </a:p>
        </p:txBody>
      </p:sp>
      <p:grpSp>
        <p:nvGrpSpPr>
          <p:cNvPr id="14" name="Grouper 13"/>
          <p:cNvGrpSpPr/>
          <p:nvPr/>
        </p:nvGrpSpPr>
        <p:grpSpPr>
          <a:xfrm>
            <a:off x="205966" y="2937818"/>
            <a:ext cx="7140129" cy="1850126"/>
            <a:chOff x="205966" y="2937818"/>
            <a:chExt cx="7140129" cy="1850126"/>
          </a:xfrm>
        </p:grpSpPr>
        <p:sp>
          <p:nvSpPr>
            <p:cNvPr id="9" name="ZoneTexte 8"/>
            <p:cNvSpPr txBox="1"/>
            <p:nvPr/>
          </p:nvSpPr>
          <p:spPr>
            <a:xfrm>
              <a:off x="205966" y="2937818"/>
              <a:ext cx="310664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1</a:t>
              </a:r>
              <a:r>
                <a:rPr lang="fr-FR" dirty="0" smtClean="0"/>
                <a:t> – Détacher une fleur et observer l’akène jeune : si celui-ci présente un petit allongement, l’akène mûr sera prolongé par un bec</a:t>
              </a:r>
              <a:endParaRPr lang="fr-FR" dirty="0"/>
            </a:p>
          </p:txBody>
        </p:sp>
        <p:cxnSp>
          <p:nvCxnSpPr>
            <p:cNvPr id="11" name="Connecteur droit avec flèche 10"/>
            <p:cNvCxnSpPr/>
            <p:nvPr/>
          </p:nvCxnSpPr>
          <p:spPr>
            <a:xfrm>
              <a:off x="2196963" y="4221628"/>
              <a:ext cx="3158134" cy="5663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/>
            <p:nvPr/>
          </p:nvCxnSpPr>
          <p:spPr>
            <a:xfrm>
              <a:off x="2591730" y="4067178"/>
              <a:ext cx="4754365" cy="5663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4290943" y="5147981"/>
            <a:ext cx="3055152" cy="149336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Cette manipulation est nécessaire car les pilosités  jeunes restent </a:t>
            </a:r>
            <a:r>
              <a:rPr lang="fr-FR" dirty="0" err="1" smtClean="0">
                <a:solidFill>
                  <a:schemeClr val="tx1"/>
                </a:solidFill>
              </a:rPr>
              <a:t>aprimées</a:t>
            </a:r>
            <a:r>
              <a:rPr lang="fr-FR" dirty="0" smtClean="0">
                <a:solidFill>
                  <a:schemeClr val="tx1"/>
                </a:solidFill>
              </a:rPr>
              <a:t> contre la soie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48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67904" y="0"/>
            <a:ext cx="3718895" cy="851975"/>
          </a:xfrm>
        </p:spPr>
        <p:txBody>
          <a:bodyPr>
            <a:normAutofit fontScale="90000"/>
          </a:bodyPr>
          <a:lstStyle/>
          <a:p>
            <a:r>
              <a:rPr lang="fr-FR" sz="3600" b="1" dirty="0" smtClean="0"/>
              <a:t>Genre : </a:t>
            </a:r>
            <a:r>
              <a:rPr lang="fr-FR" sz="3600" b="1" i="1" dirty="0" err="1" smtClean="0"/>
              <a:t>Hypochaeris</a:t>
            </a:r>
            <a:endParaRPr lang="fr-FR" sz="3600" b="1" i="1" dirty="0"/>
          </a:p>
        </p:txBody>
      </p:sp>
      <p:pic>
        <p:nvPicPr>
          <p:cNvPr id="4" name="Espace réservé du contenu 3" descr="Hypochaaeris achyrophorus-0.002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9"/>
          <a:stretch/>
        </p:blipFill>
        <p:spPr>
          <a:xfrm>
            <a:off x="0" y="0"/>
            <a:ext cx="3601330" cy="6858000"/>
          </a:xfrm>
        </p:spPr>
      </p:pic>
      <p:sp>
        <p:nvSpPr>
          <p:cNvPr id="5" name="ZoneTexte 4"/>
          <p:cNvSpPr txBox="1"/>
          <p:nvPr/>
        </p:nvSpPr>
        <p:spPr>
          <a:xfrm>
            <a:off x="3601330" y="6406087"/>
            <a:ext cx="3392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err="1" smtClean="0"/>
              <a:t>Hypochaeris</a:t>
            </a:r>
            <a:r>
              <a:rPr lang="fr-FR" b="1" i="1" dirty="0" smtClean="0"/>
              <a:t> </a:t>
            </a:r>
            <a:r>
              <a:rPr lang="fr-FR" b="1" i="1" dirty="0" err="1" smtClean="0"/>
              <a:t>achyrophorus</a:t>
            </a:r>
            <a:endParaRPr lang="fr-FR" b="1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3778180" y="851975"/>
            <a:ext cx="2057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7 espèces</a:t>
            </a:r>
            <a:endParaRPr lang="fr-FR" dirty="0"/>
          </a:p>
        </p:txBody>
      </p:sp>
      <p:cxnSp>
        <p:nvCxnSpPr>
          <p:cNvPr id="10" name="Connecteur droit avec flèche 9"/>
          <p:cNvCxnSpPr>
            <a:stCxn id="5" idx="1"/>
          </p:cNvCxnSpPr>
          <p:nvPr/>
        </p:nvCxnSpPr>
        <p:spPr>
          <a:xfrm flipH="1">
            <a:off x="3119008" y="6590753"/>
            <a:ext cx="482322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er 12"/>
          <p:cNvGrpSpPr/>
          <p:nvPr/>
        </p:nvGrpSpPr>
        <p:grpSpPr>
          <a:xfrm>
            <a:off x="5112602" y="851975"/>
            <a:ext cx="3858567" cy="5223997"/>
            <a:chOff x="5112602" y="851975"/>
            <a:chExt cx="3858567" cy="5223997"/>
          </a:xfrm>
        </p:grpSpPr>
        <p:pic>
          <p:nvPicPr>
            <p:cNvPr id="8" name="Image 7" descr="Hypochoeris robertiana-1-jpg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12602" y="851975"/>
              <a:ext cx="3574198" cy="5223997"/>
            </a:xfrm>
            <a:prstGeom prst="rect">
              <a:avLst/>
            </a:prstGeom>
          </p:spPr>
        </p:pic>
        <p:sp>
          <p:nvSpPr>
            <p:cNvPr id="12" name="ZoneTexte 11"/>
            <p:cNvSpPr txBox="1"/>
            <p:nvPr/>
          </p:nvSpPr>
          <p:spPr>
            <a:xfrm>
              <a:off x="6238017" y="5368671"/>
              <a:ext cx="2733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i="1" dirty="0" err="1" smtClean="0">
                  <a:solidFill>
                    <a:srgbClr val="FFFFFF"/>
                  </a:solidFill>
                </a:rPr>
                <a:t>Hypochaeris</a:t>
              </a:r>
              <a:r>
                <a:rPr lang="fr-FR" i="1" dirty="0" smtClean="0">
                  <a:solidFill>
                    <a:srgbClr val="FFFFFF"/>
                  </a:solidFill>
                </a:rPr>
                <a:t> </a:t>
              </a:r>
              <a:r>
                <a:rPr lang="fr-FR" i="1" dirty="0" err="1" smtClean="0">
                  <a:solidFill>
                    <a:srgbClr val="FFFFFF"/>
                  </a:solidFill>
                </a:rPr>
                <a:t>robertiana</a:t>
              </a:r>
              <a:endParaRPr lang="fr-FR" i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237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Hypochaeris radicata-DSC04187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"/>
          <a:stretch/>
        </p:blipFill>
        <p:spPr>
          <a:xfrm>
            <a:off x="0" y="0"/>
            <a:ext cx="6384491" cy="6858000"/>
          </a:xfrm>
        </p:spPr>
      </p:pic>
      <p:sp>
        <p:nvSpPr>
          <p:cNvPr id="5" name="ZoneTexte 4"/>
          <p:cNvSpPr txBox="1"/>
          <p:nvPr/>
        </p:nvSpPr>
        <p:spPr>
          <a:xfrm>
            <a:off x="6999346" y="5570453"/>
            <a:ext cx="33749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i="1" dirty="0" err="1" smtClean="0"/>
              <a:t>Hypochaeris</a:t>
            </a:r>
            <a:r>
              <a:rPr lang="fr-FR" b="1" i="1" dirty="0" smtClean="0"/>
              <a:t> </a:t>
            </a:r>
            <a:r>
              <a:rPr lang="fr-FR" b="1" i="1" dirty="0" err="1" smtClean="0"/>
              <a:t>radicata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272039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img-000110239CRS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99"/>
          <a:stretch/>
        </p:blipFill>
        <p:spPr>
          <a:xfrm>
            <a:off x="0" y="-167392"/>
            <a:ext cx="4479746" cy="4525963"/>
          </a:xfrm>
        </p:spPr>
      </p:pic>
      <p:pic>
        <p:nvPicPr>
          <p:cNvPr id="5" name="Image 4" descr="Hypochoeris radicata-Gruissan-DSC00700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1557" y="3699274"/>
            <a:ext cx="5522443" cy="315872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183459" y="1664626"/>
            <a:ext cx="3243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err="1" smtClean="0"/>
              <a:t>Hypochaeris</a:t>
            </a:r>
            <a:r>
              <a:rPr lang="fr-FR" b="1" i="1" dirty="0" smtClean="0"/>
              <a:t> </a:t>
            </a:r>
            <a:r>
              <a:rPr lang="fr-FR" b="1" i="1" dirty="0" err="1" smtClean="0"/>
              <a:t>maculata</a:t>
            </a:r>
            <a:endParaRPr lang="fr-FR" b="1" i="1" dirty="0"/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4479746" y="1879508"/>
            <a:ext cx="56640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243550" y="5531627"/>
            <a:ext cx="2505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err="1" smtClean="0"/>
              <a:t>Hypochaeris</a:t>
            </a:r>
            <a:r>
              <a:rPr lang="fr-FR" b="1" i="1" dirty="0" smtClean="0"/>
              <a:t> </a:t>
            </a:r>
            <a:r>
              <a:rPr lang="fr-FR" b="1" i="1" dirty="0" err="1" smtClean="0"/>
              <a:t>radicata</a:t>
            </a:r>
            <a:endParaRPr lang="fr-FR" b="1" i="1" dirty="0"/>
          </a:p>
        </p:txBody>
      </p:sp>
      <p:cxnSp>
        <p:nvCxnSpPr>
          <p:cNvPr id="11" name="Connecteur droit avec flèche 10"/>
          <p:cNvCxnSpPr>
            <a:stCxn id="9" idx="3"/>
          </p:cNvCxnSpPr>
          <p:nvPr/>
        </p:nvCxnSpPr>
        <p:spPr>
          <a:xfrm flipV="1">
            <a:off x="2748636" y="5705578"/>
            <a:ext cx="872921" cy="1071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51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2546" y="0"/>
            <a:ext cx="3211454" cy="1143000"/>
          </a:xfrm>
        </p:spPr>
        <p:txBody>
          <a:bodyPr>
            <a:normAutofit/>
          </a:bodyPr>
          <a:lstStyle/>
          <a:p>
            <a:r>
              <a:rPr lang="fr-FR" sz="2400" b="1" i="1" dirty="0" err="1" smtClean="0"/>
              <a:t>Hypochaeris</a:t>
            </a:r>
            <a:r>
              <a:rPr lang="fr-FR" sz="2400" b="1" dirty="0" smtClean="0"/>
              <a:t> : les fleurs</a:t>
            </a:r>
            <a:endParaRPr lang="fr-FR" sz="2400" b="1" dirty="0"/>
          </a:p>
        </p:txBody>
      </p:sp>
      <p:pic>
        <p:nvPicPr>
          <p:cNvPr id="6" name="Espace réservé du contenu 5" descr="Hypochoeris maculata-DSC00220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71"/>
          <a:stretch/>
        </p:blipFill>
        <p:spPr>
          <a:xfrm>
            <a:off x="0" y="0"/>
            <a:ext cx="4389120" cy="5539849"/>
          </a:xfrm>
        </p:spPr>
      </p:pic>
      <p:pic>
        <p:nvPicPr>
          <p:cNvPr id="7" name="Image 6" descr="Hypochaaeris achyrophorus-jlt014912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0405" y="1005272"/>
            <a:ext cx="4903595" cy="4534577"/>
          </a:xfrm>
          <a:prstGeom prst="rect">
            <a:avLst/>
          </a:prstGeom>
        </p:spPr>
      </p:pic>
      <p:sp>
        <p:nvSpPr>
          <p:cNvPr id="8" name="Rectangle avec flèche vers le haut 7"/>
          <p:cNvSpPr/>
          <p:nvPr/>
        </p:nvSpPr>
        <p:spPr>
          <a:xfrm>
            <a:off x="112542" y="5803078"/>
            <a:ext cx="4127863" cy="878097"/>
          </a:xfrm>
          <a:prstGeom prst="upArrowCallout">
            <a:avLst/>
          </a:prstGeom>
          <a:solidFill>
            <a:schemeClr val="bg1"/>
          </a:solidFill>
          <a:ln w="5715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Bractées </a:t>
            </a:r>
            <a:r>
              <a:rPr lang="fr-FR" dirty="0" err="1" smtClean="0">
                <a:solidFill>
                  <a:schemeClr val="tx1"/>
                </a:solidFill>
              </a:rPr>
              <a:t>involucrales</a:t>
            </a:r>
            <a:r>
              <a:rPr lang="fr-FR" dirty="0" smtClean="0">
                <a:solidFill>
                  <a:schemeClr val="tx1"/>
                </a:solidFill>
              </a:rPr>
              <a:t> sur 3-4 rangs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389120" y="5031476"/>
            <a:ext cx="229906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H. </a:t>
            </a:r>
            <a:r>
              <a:rPr lang="fr-FR" b="1" i="1" dirty="0" err="1" smtClean="0"/>
              <a:t>achyrophorus</a:t>
            </a:r>
            <a:endParaRPr lang="fr-FR" b="1" i="1" dirty="0"/>
          </a:p>
        </p:txBody>
      </p:sp>
      <p:sp>
        <p:nvSpPr>
          <p:cNvPr id="10" name="Rectangle avec flèche vers le haut 9"/>
          <p:cNvSpPr/>
          <p:nvPr/>
        </p:nvSpPr>
        <p:spPr>
          <a:xfrm>
            <a:off x="4903596" y="5803078"/>
            <a:ext cx="3938953" cy="878097"/>
          </a:xfrm>
          <a:prstGeom prst="upArrowCallout">
            <a:avLst/>
          </a:prstGeom>
          <a:solidFill>
            <a:srgbClr val="FFFFFF"/>
          </a:solidFill>
          <a:ln w="5715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Bractées </a:t>
            </a:r>
            <a:r>
              <a:rPr lang="fr-FR" dirty="0" err="1" smtClean="0">
                <a:solidFill>
                  <a:srgbClr val="000000"/>
                </a:solidFill>
              </a:rPr>
              <a:t>involucrales</a:t>
            </a:r>
            <a:r>
              <a:rPr lang="fr-FR" dirty="0" smtClean="0">
                <a:solidFill>
                  <a:srgbClr val="000000"/>
                </a:solidFill>
              </a:rPr>
              <a:t> sur un seul rang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77183" y="4678219"/>
            <a:ext cx="186497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H. </a:t>
            </a:r>
            <a:r>
              <a:rPr lang="fr-FR" b="1" i="1" dirty="0" err="1" smtClean="0"/>
              <a:t>maculata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299706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700" b="1" dirty="0" err="1" smtClean="0"/>
              <a:t>Hypochaeris</a:t>
            </a:r>
            <a:r>
              <a:rPr lang="fr-FR" b="1" dirty="0" smtClean="0"/>
              <a:t> : </a:t>
            </a:r>
            <a:r>
              <a:rPr lang="fr-FR" sz="2400" b="1" dirty="0" smtClean="0">
                <a:solidFill>
                  <a:srgbClr val="FF0000"/>
                </a:solidFill>
              </a:rPr>
              <a:t>réceptacle avec paillettes</a:t>
            </a:r>
            <a:endParaRPr lang="fr-FR" sz="2400" b="1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 descr="HYPOCHAERIS227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22"/>
          <a:stretch/>
        </p:blipFill>
        <p:spPr>
          <a:xfrm>
            <a:off x="4418695" y="1096932"/>
            <a:ext cx="4725306" cy="5390996"/>
          </a:xfrm>
        </p:spPr>
      </p:pic>
      <p:sp>
        <p:nvSpPr>
          <p:cNvPr id="5" name="Cadre 4"/>
          <p:cNvSpPr/>
          <p:nvPr/>
        </p:nvSpPr>
        <p:spPr>
          <a:xfrm>
            <a:off x="0" y="2243962"/>
            <a:ext cx="4418695" cy="2348332"/>
          </a:xfrm>
          <a:prstGeom prst="fram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Caractère important qui permet d’éliminer de nombreux genres de Liguliflores dont les akènes ont des soies plumeuses</a:t>
            </a:r>
            <a:endParaRPr lang="fr-F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2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83093" y="274638"/>
            <a:ext cx="2660907" cy="1143000"/>
          </a:xfrm>
        </p:spPr>
        <p:txBody>
          <a:bodyPr>
            <a:normAutofit/>
          </a:bodyPr>
          <a:lstStyle/>
          <a:p>
            <a:r>
              <a:rPr lang="fr-FR" sz="2400" b="1" i="1" dirty="0" err="1" smtClean="0"/>
              <a:t>Hypochaeris</a:t>
            </a:r>
            <a:r>
              <a:rPr lang="fr-FR" sz="2400" b="1" i="1" dirty="0" smtClean="0"/>
              <a:t> :</a:t>
            </a:r>
            <a:br>
              <a:rPr lang="fr-FR" sz="2400" b="1" i="1" dirty="0" smtClean="0"/>
            </a:br>
            <a:r>
              <a:rPr lang="fr-FR" sz="2400" b="1" i="1" dirty="0" smtClean="0"/>
              <a:t> </a:t>
            </a:r>
            <a:r>
              <a:rPr lang="fr-FR" sz="2400" b="1" dirty="0" smtClean="0"/>
              <a:t>les fruits</a:t>
            </a:r>
            <a:endParaRPr lang="fr-FR" sz="2400" b="1" dirty="0"/>
          </a:p>
        </p:txBody>
      </p:sp>
      <p:pic>
        <p:nvPicPr>
          <p:cNvPr id="4" name="Espace réservé du contenu 3" descr="Hypochaaeris achyrophorus-0013776.010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60"/>
          <a:stretch/>
        </p:blipFill>
        <p:spPr>
          <a:xfrm>
            <a:off x="0" y="0"/>
            <a:ext cx="6031950" cy="4525963"/>
          </a:xfrm>
        </p:spPr>
      </p:pic>
      <p:pic>
        <p:nvPicPr>
          <p:cNvPr id="5" name="Image 4" descr="Hypochaeris_achyrophorus_27236_12821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254" y="1236654"/>
            <a:ext cx="4623392" cy="546338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50635" y="4525963"/>
            <a:ext cx="3792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Dans cette espèce (</a:t>
            </a:r>
            <a:r>
              <a:rPr lang="fr-FR" i="1" dirty="0" smtClean="0"/>
              <a:t> H</a:t>
            </a:r>
            <a:r>
              <a:rPr lang="fr-FR" dirty="0" smtClean="0"/>
              <a:t>. </a:t>
            </a:r>
            <a:r>
              <a:rPr lang="fr-FR" i="1" dirty="0" err="1" smtClean="0"/>
              <a:t>achyrophorus</a:t>
            </a:r>
            <a:r>
              <a:rPr lang="fr-FR" dirty="0" smtClean="0"/>
              <a:t>), les akènes centraux sont prolongés par un bec et une aigrette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50635" y="5449293"/>
            <a:ext cx="3792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Mais les akènes périphériques sont sans bec et </a:t>
            </a:r>
            <a:r>
              <a:rPr lang="fr-FR" smtClean="0"/>
              <a:t>sans aigrette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50635" y="6350387"/>
            <a:ext cx="3792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Remarquer la présence des paillettes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215748" y="1236654"/>
            <a:ext cx="2372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Photo « Flore Alpe »</a:t>
            </a:r>
            <a:r>
              <a:rPr lang="fr-FR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661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Hypochoeris maculata-DSC00320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47134" cy="6858000"/>
          </a:xfrm>
        </p:spPr>
      </p:pic>
      <p:sp>
        <p:nvSpPr>
          <p:cNvPr id="5" name="ZoneTexte 4"/>
          <p:cNvSpPr txBox="1"/>
          <p:nvPr/>
        </p:nvSpPr>
        <p:spPr>
          <a:xfrm>
            <a:off x="5547388" y="274638"/>
            <a:ext cx="2938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err="1" smtClean="0"/>
              <a:t>Hypochaeris</a:t>
            </a:r>
            <a:r>
              <a:rPr lang="fr-FR" b="1" i="1" dirty="0" smtClean="0"/>
              <a:t> </a:t>
            </a:r>
            <a:r>
              <a:rPr lang="fr-FR" b="1" i="1" dirty="0" err="1" smtClean="0"/>
              <a:t>maculata</a:t>
            </a:r>
            <a:endParaRPr lang="fr-FR" b="1" i="1" dirty="0"/>
          </a:p>
        </p:txBody>
      </p:sp>
      <p:cxnSp>
        <p:nvCxnSpPr>
          <p:cNvPr id="7" name="Connecteur droit avec flèche 6"/>
          <p:cNvCxnSpPr/>
          <p:nvPr/>
        </p:nvCxnSpPr>
        <p:spPr>
          <a:xfrm flipH="1" flipV="1">
            <a:off x="4812192" y="501346"/>
            <a:ext cx="634942" cy="1671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 7" descr="Hypochoeris maculata-DSC0031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0736" y="802154"/>
            <a:ext cx="3555920" cy="422780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831441" y="5330983"/>
            <a:ext cx="2654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Akène muni d’un bec et d’une aigrette à soies plumeuses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7602595" y="3864782"/>
            <a:ext cx="12740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Paillette</a:t>
            </a:r>
            <a:endParaRPr lang="fr-FR" dirty="0"/>
          </a:p>
        </p:txBody>
      </p:sp>
      <p:cxnSp>
        <p:nvCxnSpPr>
          <p:cNvPr id="12" name="Connecteur droit avec flèche 11"/>
          <p:cNvCxnSpPr/>
          <p:nvPr/>
        </p:nvCxnSpPr>
        <p:spPr>
          <a:xfrm flipH="1" flipV="1">
            <a:off x="6683600" y="4027482"/>
            <a:ext cx="918995" cy="16712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48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76574"/>
            <a:ext cx="9022860" cy="1143000"/>
          </a:xfrm>
        </p:spPr>
        <p:txBody>
          <a:bodyPr>
            <a:normAutofit fontScale="90000"/>
          </a:bodyPr>
          <a:lstStyle/>
          <a:p>
            <a:r>
              <a:rPr lang="fr-FR" sz="2700" b="1" i="1" dirty="0" err="1" smtClean="0"/>
              <a:t>Hypochaeris</a:t>
            </a:r>
            <a:r>
              <a:rPr lang="fr-FR" dirty="0" smtClean="0"/>
              <a:t> : </a:t>
            </a:r>
            <a:r>
              <a:rPr lang="fr-FR" sz="2700" b="1" dirty="0" smtClean="0"/>
              <a:t>une </a:t>
            </a:r>
            <a:r>
              <a:rPr lang="fr-FR" sz="2700" b="1" dirty="0" err="1" smtClean="0"/>
              <a:t>infrutescence</a:t>
            </a:r>
            <a:r>
              <a:rPr lang="fr-FR" sz="2700" b="1" dirty="0" smtClean="0"/>
              <a:t> très variable d’une espèce à l’autre</a:t>
            </a:r>
            <a:endParaRPr lang="fr-FR" sz="2700" b="1" dirty="0"/>
          </a:p>
        </p:txBody>
      </p:sp>
      <p:pic>
        <p:nvPicPr>
          <p:cNvPr id="4" name="Espace réservé du contenu 3" descr="Capture d’écran 2018-08-26 à 10.46.26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"/>
          <a:stretch/>
        </p:blipFill>
        <p:spPr>
          <a:xfrm>
            <a:off x="-400118" y="960764"/>
            <a:ext cx="2322622" cy="3374640"/>
          </a:xfrm>
        </p:spPr>
      </p:pic>
      <p:sp>
        <p:nvSpPr>
          <p:cNvPr id="5" name="ZoneTexte 4"/>
          <p:cNvSpPr txBox="1"/>
          <p:nvPr/>
        </p:nvSpPr>
        <p:spPr>
          <a:xfrm>
            <a:off x="0" y="4080140"/>
            <a:ext cx="2209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 smtClean="0"/>
              <a:t>Hypochaeris</a:t>
            </a:r>
            <a:r>
              <a:rPr lang="fr-FR" i="1" dirty="0" smtClean="0"/>
              <a:t> </a:t>
            </a:r>
            <a:r>
              <a:rPr lang="fr-FR" i="1" dirty="0" err="1" smtClean="0"/>
              <a:t>robertia</a:t>
            </a:r>
            <a:endParaRPr lang="fr-FR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1922504" y="966426"/>
            <a:ext cx="7100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L’observation attentive de l’</a:t>
            </a:r>
            <a:r>
              <a:rPr lang="fr-FR" dirty="0" err="1" smtClean="0"/>
              <a:t>infrutescence</a:t>
            </a:r>
            <a:r>
              <a:rPr lang="fr-FR" dirty="0" smtClean="0"/>
              <a:t> permet de d</a:t>
            </a:r>
            <a:r>
              <a:rPr lang="fr-FR" dirty="0"/>
              <a:t>é</a:t>
            </a:r>
            <a:r>
              <a:rPr lang="fr-FR" dirty="0" smtClean="0"/>
              <a:t>terminer l’espèce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209348" y="1461185"/>
            <a:ext cx="518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1 – L’akène a  t’il un bec ?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2209348" y="2278752"/>
            <a:ext cx="518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2 –Tous les akènes sont-ils semblables ?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2209348" y="3029453"/>
            <a:ext cx="518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3 –Combien de rangées de soies y a t’il dans l’aigrette ?  1  ou 2 ?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2209348" y="4449472"/>
            <a:ext cx="5497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4 – Si 2 rangées les internes sont elles de même longueur  que les externes ?</a:t>
            </a:r>
            <a:endParaRPr lang="fr-FR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2209348" y="5659859"/>
            <a:ext cx="5497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5 – Y a t’il parmi les soies certaines non plumeuses mais denticulées ?</a:t>
            </a:r>
            <a:endParaRPr lang="fr-FR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6645437" y="6306190"/>
            <a:ext cx="200059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Bon courage !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50703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6460"/>
          </a:xfrm>
        </p:spPr>
        <p:txBody>
          <a:bodyPr>
            <a:normAutofit/>
          </a:bodyPr>
          <a:lstStyle/>
          <a:p>
            <a:r>
              <a:rPr lang="fr-FR" sz="2400" b="1" i="1" dirty="0" err="1" smtClean="0"/>
              <a:t>Hypochaeris</a:t>
            </a:r>
            <a:r>
              <a:rPr lang="fr-FR" sz="2400" b="1" dirty="0" smtClean="0"/>
              <a:t> : un genre facile à reconnaître :</a:t>
            </a:r>
            <a:endParaRPr lang="fr-FR" sz="2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730650" y="1417638"/>
            <a:ext cx="746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– une </a:t>
            </a:r>
            <a:r>
              <a:rPr lang="fr-FR" dirty="0" err="1" smtClean="0"/>
              <a:t>Asteracée</a:t>
            </a:r>
            <a:r>
              <a:rPr lang="fr-FR" dirty="0" smtClean="0"/>
              <a:t> liguliflore jaune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30650" y="2017826"/>
            <a:ext cx="3009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 </a:t>
            </a:r>
            <a:r>
              <a:rPr lang="fr-FR" smtClean="0"/>
              <a:t>– des </a:t>
            </a:r>
            <a:r>
              <a:rPr lang="fr-FR" dirty="0" smtClean="0"/>
              <a:t>soies plumeuses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30650" y="2904974"/>
            <a:ext cx="3357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 </a:t>
            </a:r>
            <a:r>
              <a:rPr lang="fr-FR" dirty="0" smtClean="0">
                <a:solidFill>
                  <a:srgbClr val="FF0000"/>
                </a:solidFill>
              </a:rPr>
              <a:t>– réceptacle muni de paillettes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7" name="Image 6" descr="Hypochoeris uniflora-30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4965" y="1061099"/>
            <a:ext cx="4552552" cy="532288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584255" y="6383984"/>
            <a:ext cx="2957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( </a:t>
            </a:r>
            <a:r>
              <a:rPr lang="fr-FR" i="1" dirty="0" err="1" smtClean="0"/>
              <a:t>Hypochaeris</a:t>
            </a:r>
            <a:r>
              <a:rPr lang="fr-FR" i="1" dirty="0" smtClean="0"/>
              <a:t> </a:t>
            </a:r>
            <a:r>
              <a:rPr lang="fr-FR" i="1" dirty="0" err="1" smtClean="0"/>
              <a:t>uniflora</a:t>
            </a:r>
            <a:r>
              <a:rPr lang="fr-FR" i="1" dirty="0" smtClean="0"/>
              <a:t> )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4809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Hypochoeris uniflora-309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57"/>
          <a:stretch/>
        </p:blipFill>
        <p:spPr>
          <a:xfrm>
            <a:off x="0" y="0"/>
            <a:ext cx="5862598" cy="6858000"/>
          </a:xfrm>
        </p:spPr>
      </p:pic>
      <p:sp>
        <p:nvSpPr>
          <p:cNvPr id="5" name="Cadre 4"/>
          <p:cNvSpPr/>
          <p:nvPr/>
        </p:nvSpPr>
        <p:spPr>
          <a:xfrm>
            <a:off x="6419284" y="2313542"/>
            <a:ext cx="2267516" cy="1495975"/>
          </a:xfrm>
          <a:prstGeom prst="fram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Merci pour votre attention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91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2726" y="-58216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Quels sont les genres concernés par cette étude et comment les classer ?</a:t>
            </a:r>
            <a:endParaRPr lang="fr-FR" sz="28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457200" y="186839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1- Ovaire  et akènes à </a:t>
            </a:r>
            <a:r>
              <a:rPr lang="fr-FR" b="1" dirty="0" err="1" smtClean="0"/>
              <a:t>pappus</a:t>
            </a:r>
            <a:r>
              <a:rPr lang="fr-FR" b="1" dirty="0" smtClean="0"/>
              <a:t> nul ou réduit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302726" y="2202314"/>
            <a:ext cx="3003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err="1" smtClean="0"/>
              <a:t>Aposeris</a:t>
            </a:r>
            <a:endParaRPr lang="fr-FR" b="1" i="1" dirty="0" smtClean="0"/>
          </a:p>
          <a:p>
            <a:r>
              <a:rPr lang="fr-FR" b="1" i="1" dirty="0" err="1" smtClean="0"/>
              <a:t>Arnoseris</a:t>
            </a:r>
            <a:endParaRPr lang="fr-FR" b="1" i="1" dirty="0" smtClean="0"/>
          </a:p>
          <a:p>
            <a:r>
              <a:rPr lang="fr-FR" b="1" i="1" dirty="0" err="1" smtClean="0"/>
              <a:t>Lapsana</a:t>
            </a:r>
            <a:endParaRPr lang="fr-FR" b="1" i="1" dirty="0" smtClean="0"/>
          </a:p>
          <a:p>
            <a:r>
              <a:rPr lang="fr-FR" b="1" i="1" dirty="0" err="1" smtClean="0"/>
              <a:t>Rhagadiolus</a:t>
            </a:r>
            <a:endParaRPr lang="fr-FR" b="1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457200" y="3410533"/>
            <a:ext cx="5927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2 – Pappus à soies plumeuses :</a:t>
            </a:r>
          </a:p>
          <a:p>
            <a:r>
              <a:rPr lang="fr-FR" b="1" dirty="0" smtClean="0"/>
              <a:t> 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399486" y="4056864"/>
            <a:ext cx="35247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err="1" smtClean="0"/>
              <a:t>Tragopogon</a:t>
            </a:r>
            <a:endParaRPr lang="fr-FR" b="1" i="1" dirty="0"/>
          </a:p>
          <a:p>
            <a:r>
              <a:rPr lang="fr-FR" b="1" i="1" dirty="0" smtClean="0"/>
              <a:t> </a:t>
            </a:r>
            <a:r>
              <a:rPr lang="fr-FR" b="1" i="1" dirty="0" err="1" smtClean="0"/>
              <a:t>Scorzonera</a:t>
            </a:r>
            <a:endParaRPr lang="fr-FR" b="1" i="1" dirty="0" smtClean="0"/>
          </a:p>
          <a:p>
            <a:r>
              <a:rPr lang="fr-FR" b="1" i="1" dirty="0" err="1" smtClean="0"/>
              <a:t>Podospermum</a:t>
            </a:r>
            <a:endParaRPr lang="fr-FR" b="1" i="1" dirty="0"/>
          </a:p>
          <a:p>
            <a:r>
              <a:rPr lang="fr-FR" b="1" i="1" dirty="0" err="1" smtClean="0"/>
              <a:t>Urospermum</a:t>
            </a:r>
            <a:endParaRPr lang="fr-FR" b="1" i="1" dirty="0" smtClean="0"/>
          </a:p>
          <a:p>
            <a:r>
              <a:rPr lang="fr-FR" b="1" i="1" dirty="0" smtClean="0"/>
              <a:t>Picris</a:t>
            </a:r>
          </a:p>
          <a:p>
            <a:r>
              <a:rPr lang="fr-FR" b="1" i="1" dirty="0" err="1" smtClean="0"/>
              <a:t>Helminthotheca</a:t>
            </a:r>
            <a:endParaRPr lang="fr-FR" b="1" i="1" dirty="0" smtClean="0"/>
          </a:p>
          <a:p>
            <a:r>
              <a:rPr lang="fr-FR" b="1" i="1" dirty="0" err="1" smtClean="0"/>
              <a:t>Leontodon</a:t>
            </a:r>
            <a:endParaRPr lang="fr-FR" b="1" i="1" dirty="0" smtClean="0"/>
          </a:p>
          <a:p>
            <a:r>
              <a:rPr lang="fr-FR" b="1" i="1" dirty="0" err="1" smtClean="0"/>
              <a:t>Scorzoneroides</a:t>
            </a:r>
            <a:endParaRPr lang="fr-FR" b="1" i="1" dirty="0" smtClean="0"/>
          </a:p>
          <a:p>
            <a:r>
              <a:rPr lang="fr-FR" b="1" i="1" dirty="0" err="1" smtClean="0"/>
              <a:t>Hypochaeris</a:t>
            </a:r>
            <a:endParaRPr lang="fr-FR" b="1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-1" y="1084784"/>
            <a:ext cx="7946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A- Plantes épineuses :    </a:t>
            </a:r>
            <a:r>
              <a:rPr lang="fr-FR" b="1" i="1" dirty="0" err="1" smtClean="0"/>
              <a:t>Scolymus</a:t>
            </a:r>
            <a:endParaRPr lang="fr-FR" b="1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-1" y="1505599"/>
            <a:ext cx="6247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B- Plantes non épineuses </a:t>
            </a:r>
            <a:r>
              <a:rPr lang="fr-FR" dirty="0" smtClean="0"/>
              <a:t>:</a:t>
            </a:r>
            <a:endParaRPr lang="fr-FR" dirty="0"/>
          </a:p>
        </p:txBody>
      </p:sp>
      <p:grpSp>
        <p:nvGrpSpPr>
          <p:cNvPr id="12" name="Grouper 11"/>
          <p:cNvGrpSpPr/>
          <p:nvPr/>
        </p:nvGrpSpPr>
        <p:grpSpPr>
          <a:xfrm>
            <a:off x="5339864" y="1298964"/>
            <a:ext cx="3346936" cy="5144691"/>
            <a:chOff x="4771529" y="1084784"/>
            <a:chExt cx="3346936" cy="5144691"/>
          </a:xfrm>
        </p:grpSpPr>
        <p:sp>
          <p:nvSpPr>
            <p:cNvPr id="10" name="Ellipse 9"/>
            <p:cNvSpPr/>
            <p:nvPr/>
          </p:nvSpPr>
          <p:spPr>
            <a:xfrm>
              <a:off x="6384924" y="2900223"/>
              <a:ext cx="1733541" cy="1448379"/>
            </a:xfrm>
            <a:prstGeom prst="ellipse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 smtClean="0">
                  <a:solidFill>
                    <a:schemeClr val="bg1"/>
                  </a:solidFill>
                </a:rPr>
                <a:t>1</a:t>
              </a:r>
              <a:r>
                <a:rPr lang="fr-FR" sz="2000" b="1" baseline="30000" dirty="0" smtClean="0">
                  <a:solidFill>
                    <a:schemeClr val="bg1"/>
                  </a:solidFill>
                </a:rPr>
                <a:t>e</a:t>
              </a:r>
              <a:r>
                <a:rPr lang="fr-FR" sz="2000" b="1" dirty="0" smtClean="0">
                  <a:solidFill>
                    <a:schemeClr val="bg1"/>
                  </a:solidFill>
                </a:rPr>
                <a:t> séance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Accolade fermante 10"/>
            <p:cNvSpPr/>
            <p:nvPr/>
          </p:nvSpPr>
          <p:spPr>
            <a:xfrm>
              <a:off x="4771529" y="1084784"/>
              <a:ext cx="1132809" cy="5144691"/>
            </a:xfrm>
            <a:prstGeom prst="rightBrace">
              <a:avLst/>
            </a:prstGeom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r 18"/>
          <p:cNvGrpSpPr/>
          <p:nvPr/>
        </p:nvGrpSpPr>
        <p:grpSpPr>
          <a:xfrm>
            <a:off x="1936058" y="4056864"/>
            <a:ext cx="3252575" cy="2172611"/>
            <a:chOff x="1936058" y="4056864"/>
            <a:chExt cx="3252575" cy="2172611"/>
          </a:xfrm>
        </p:grpSpPr>
        <p:sp>
          <p:nvSpPr>
            <p:cNvPr id="13" name="Accolade fermante 12"/>
            <p:cNvSpPr/>
            <p:nvPr/>
          </p:nvSpPr>
          <p:spPr>
            <a:xfrm>
              <a:off x="1936058" y="4056864"/>
              <a:ext cx="449165" cy="2172611"/>
            </a:xfrm>
            <a:prstGeom prst="rightBrace">
              <a:avLst/>
            </a:prstGeom>
            <a:ln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/>
            <p:cNvSpPr txBox="1"/>
            <p:nvPr/>
          </p:nvSpPr>
          <p:spPr>
            <a:xfrm flipH="1">
              <a:off x="2385222" y="4677845"/>
              <a:ext cx="28034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0000FF"/>
                  </a:solidFill>
                </a:rPr>
                <a:t>Réceptacle sans paillettes</a:t>
              </a:r>
              <a:endParaRPr lang="fr-FR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0" name="Grouper 19"/>
          <p:cNvGrpSpPr/>
          <p:nvPr/>
        </p:nvGrpSpPr>
        <p:grpSpPr>
          <a:xfrm>
            <a:off x="1936058" y="6211669"/>
            <a:ext cx="3252575" cy="369332"/>
            <a:chOff x="1936058" y="6211669"/>
            <a:chExt cx="3252575" cy="369332"/>
          </a:xfrm>
        </p:grpSpPr>
        <p:cxnSp>
          <p:nvCxnSpPr>
            <p:cNvPr id="16" name="Connecteur droit avec flèche 15"/>
            <p:cNvCxnSpPr/>
            <p:nvPr/>
          </p:nvCxnSpPr>
          <p:spPr>
            <a:xfrm>
              <a:off x="1936058" y="6443655"/>
              <a:ext cx="619538" cy="0"/>
            </a:xfrm>
            <a:prstGeom prst="straightConnector1">
              <a:avLst/>
            </a:prstGeom>
            <a:ln>
              <a:solidFill>
                <a:srgbClr val="3366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6"/>
            <p:cNvSpPr txBox="1"/>
            <p:nvPr/>
          </p:nvSpPr>
          <p:spPr>
            <a:xfrm>
              <a:off x="2555597" y="6211669"/>
              <a:ext cx="2633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0000FF"/>
                  </a:solidFill>
                </a:rPr>
                <a:t>Réceptacle avec paillettes</a:t>
              </a:r>
              <a:endParaRPr lang="fr-FR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745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57200" y="274638"/>
            <a:ext cx="6751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3 – Pappus avec écailles :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617896" y="643970"/>
            <a:ext cx="2231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err="1" smtClean="0"/>
              <a:t>Hyoseris</a:t>
            </a:r>
            <a:r>
              <a:rPr lang="fr-FR" b="1" i="1" dirty="0" smtClean="0"/>
              <a:t> </a:t>
            </a:r>
          </a:p>
          <a:p>
            <a:r>
              <a:rPr lang="fr-FR" b="1" i="1" dirty="0" err="1" smtClean="0"/>
              <a:t>Hedypnois</a:t>
            </a:r>
            <a:endParaRPr lang="fr-FR" b="1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617896" y="1595981"/>
            <a:ext cx="4788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4 – Pappus à soies lisses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738042" y="2248103"/>
            <a:ext cx="39648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err="1" smtClean="0"/>
              <a:t>Reichardia</a:t>
            </a:r>
            <a:endParaRPr lang="fr-FR" b="1" i="1" dirty="0" smtClean="0"/>
          </a:p>
          <a:p>
            <a:r>
              <a:rPr lang="fr-FR" b="1" i="1" dirty="0" err="1" smtClean="0"/>
              <a:t>Taraxacum</a:t>
            </a:r>
            <a:endParaRPr lang="fr-FR" b="1" i="1" dirty="0" smtClean="0"/>
          </a:p>
          <a:p>
            <a:r>
              <a:rPr lang="fr-FR" b="1" i="1" smtClean="0"/>
              <a:t>Chondrilla</a:t>
            </a:r>
            <a:endParaRPr lang="fr-FR" b="1" i="1" dirty="0" smtClean="0"/>
          </a:p>
          <a:p>
            <a:r>
              <a:rPr lang="fr-FR" b="1" i="1" dirty="0" err="1" smtClean="0"/>
              <a:t>Willemetia</a:t>
            </a:r>
            <a:endParaRPr lang="fr-FR" b="1" i="1" dirty="0" smtClean="0"/>
          </a:p>
          <a:p>
            <a:r>
              <a:rPr lang="fr-FR" b="1" i="1" dirty="0" err="1" smtClean="0"/>
              <a:t>Andryala</a:t>
            </a:r>
            <a:endParaRPr lang="fr-FR" b="1" i="1" dirty="0" smtClean="0"/>
          </a:p>
          <a:p>
            <a:r>
              <a:rPr lang="fr-FR" b="1" i="1" dirty="0" err="1" smtClean="0"/>
              <a:t>Tolpis</a:t>
            </a:r>
            <a:endParaRPr lang="fr-FR" b="1" i="1" dirty="0" smtClean="0"/>
          </a:p>
          <a:p>
            <a:r>
              <a:rPr lang="fr-FR" b="1" i="1" dirty="0" err="1" smtClean="0"/>
              <a:t>Hieracium</a:t>
            </a:r>
            <a:endParaRPr lang="fr-FR" b="1" i="1" dirty="0" smtClean="0"/>
          </a:p>
          <a:p>
            <a:r>
              <a:rPr lang="fr-FR" b="1" i="1" dirty="0" err="1" smtClean="0"/>
              <a:t>Pilosella</a:t>
            </a:r>
            <a:endParaRPr lang="fr-FR" b="1" i="1" dirty="0" smtClean="0"/>
          </a:p>
          <a:p>
            <a:r>
              <a:rPr lang="fr-FR" b="1" i="1" dirty="0" err="1" smtClean="0"/>
              <a:t>Sonchus</a:t>
            </a:r>
            <a:endParaRPr lang="fr-FR" b="1" i="1" dirty="0" smtClean="0"/>
          </a:p>
          <a:p>
            <a:r>
              <a:rPr lang="fr-FR" b="1" i="1" dirty="0" err="1" smtClean="0"/>
              <a:t>Crepis</a:t>
            </a:r>
            <a:endParaRPr lang="fr-FR" b="1" i="1" dirty="0" smtClean="0"/>
          </a:p>
          <a:p>
            <a:r>
              <a:rPr lang="fr-FR" b="1" i="1" dirty="0" smtClean="0"/>
              <a:t>Lactuca</a:t>
            </a:r>
            <a:endParaRPr lang="fr-FR" b="1" i="1" dirty="0"/>
          </a:p>
        </p:txBody>
      </p:sp>
      <p:grpSp>
        <p:nvGrpSpPr>
          <p:cNvPr id="10" name="Grouper 9"/>
          <p:cNvGrpSpPr/>
          <p:nvPr/>
        </p:nvGrpSpPr>
        <p:grpSpPr>
          <a:xfrm>
            <a:off x="4376762" y="446188"/>
            <a:ext cx="3758866" cy="5354260"/>
            <a:chOff x="4376762" y="446188"/>
            <a:chExt cx="3758866" cy="5354260"/>
          </a:xfrm>
        </p:grpSpPr>
        <p:sp>
          <p:nvSpPr>
            <p:cNvPr id="8" name="Accolade fermante 7"/>
            <p:cNvSpPr/>
            <p:nvPr/>
          </p:nvSpPr>
          <p:spPr>
            <a:xfrm>
              <a:off x="4376762" y="446188"/>
              <a:ext cx="1029826" cy="5354260"/>
            </a:xfrm>
            <a:prstGeom prst="rightBrac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6144631" y="2745774"/>
              <a:ext cx="1990997" cy="1287082"/>
            </a:xfrm>
            <a:prstGeom prst="ellipse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 smtClean="0">
                  <a:solidFill>
                    <a:srgbClr val="FFFFFF"/>
                  </a:solidFill>
                </a:rPr>
                <a:t>2</a:t>
              </a:r>
              <a:r>
                <a:rPr lang="fr-FR" sz="2400" b="1" baseline="30000" dirty="0" smtClean="0">
                  <a:solidFill>
                    <a:srgbClr val="FFFFFF"/>
                  </a:solidFill>
                </a:rPr>
                <a:t>e</a:t>
              </a:r>
              <a:r>
                <a:rPr lang="fr-FR" sz="2400" b="1" dirty="0" smtClean="0">
                  <a:solidFill>
                    <a:srgbClr val="FFFFFF"/>
                  </a:solidFill>
                </a:rPr>
                <a:t> séance</a:t>
              </a:r>
              <a:endParaRPr lang="fr-FR" sz="24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85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1898087</TotalTime>
  <Words>3127</Words>
  <Application>Microsoft Office PowerPoint</Application>
  <PresentationFormat>Affichage à l'écran (4:3)</PresentationFormat>
  <Paragraphs>518</Paragraphs>
  <Slides>79</Slides>
  <Notes>58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79</vt:i4>
      </vt:variant>
    </vt:vector>
  </HeadingPairs>
  <TitlesOfParts>
    <vt:vector size="80" baseType="lpstr">
      <vt:lpstr>Thème Office</vt:lpstr>
      <vt:lpstr>Présentation PowerPoint</vt:lpstr>
      <vt:lpstr>Qu’est ce qu’une Asteraceae liguliflore ?</vt:lpstr>
      <vt:lpstr>La fleur tubulée</vt:lpstr>
      <vt:lpstr>Exemples :</vt:lpstr>
      <vt:lpstr>Les Liguliflores étudiées, ici, appartiennent toutes à la tribu des Cichorieae</vt:lpstr>
      <vt:lpstr>Rappel : le fruit des Asteraceae</vt:lpstr>
      <vt:lpstr>Comment s’ y retrouver quand les akènes ne sont pas mûrs ?</vt:lpstr>
      <vt:lpstr>Quels sont les genres concernés par cette étude et comment les classer ?</vt:lpstr>
      <vt:lpstr>Présentation PowerPoint</vt:lpstr>
      <vt:lpstr>A- Plante épineuse : genre Scolymus</vt:lpstr>
      <vt:lpstr>Présentation PowerPoint</vt:lpstr>
      <vt:lpstr>Scolymus :  les fruits</vt:lpstr>
      <vt:lpstr>Groupe 1 : fruit à  pappus réduit</vt:lpstr>
      <vt:lpstr>Aposeris : la feuille</vt:lpstr>
      <vt:lpstr>Aposeris : le capitule</vt:lpstr>
      <vt:lpstr>Aposeris : Akènes sans bec ni pappus</vt:lpstr>
      <vt:lpstr>Genre  : Arnoseris</vt:lpstr>
      <vt:lpstr>Arnoseris minima : les feuilles</vt:lpstr>
      <vt:lpstr>Arnoseris : l’inflorescence</vt:lpstr>
      <vt:lpstr>Arnoseris : les fruits</vt:lpstr>
      <vt:lpstr>Genre : Lapsana</vt:lpstr>
      <vt:lpstr>Lapsana : les feuilles</vt:lpstr>
      <vt:lpstr>Lapsana : l’inflorescence</vt:lpstr>
      <vt:lpstr>Lapsana : les fruits</vt:lpstr>
      <vt:lpstr>Genre  :  Rhagadiolus</vt:lpstr>
      <vt:lpstr>Rhagadiolus :  les feuilles</vt:lpstr>
      <vt:lpstr>Rhagadiolus : l’inflorescence</vt:lpstr>
      <vt:lpstr>Rhagadiolus : les fruits</vt:lpstr>
      <vt:lpstr>Groupe 2 : akène avec pappus et soies plumeuses</vt:lpstr>
      <vt:lpstr>Tragopogon  : l’inflorescence</vt:lpstr>
      <vt:lpstr>Tragopogon :  les fruits</vt:lpstr>
      <vt:lpstr>Reconnaître le genre Tragopogon :</vt:lpstr>
      <vt:lpstr>Genre : Scorzonera</vt:lpstr>
      <vt:lpstr>Deux genres voisins assez faciles à distinguer :</vt:lpstr>
      <vt:lpstr>Scorzonera : les feuilles </vt:lpstr>
      <vt:lpstr>Scorzonera : les fruits</vt:lpstr>
      <vt:lpstr>Reconnaître le genre Scorzonera :</vt:lpstr>
      <vt:lpstr>Genre : Podospermum</vt:lpstr>
      <vt:lpstr>Podospermum : les fleurs</vt:lpstr>
      <vt:lpstr>Podospermum : les fruits</vt:lpstr>
      <vt:lpstr>Comparaison de ces 2 genres voisins :</vt:lpstr>
      <vt:lpstr>Genre :  Urospermum</vt:lpstr>
      <vt:lpstr>Urospermum : l’inflorescence</vt:lpstr>
      <vt:lpstr>Urospermum : les fruits</vt:lpstr>
      <vt:lpstr>Urospermum picroides</vt:lpstr>
      <vt:lpstr>Genre : Picris</vt:lpstr>
      <vt:lpstr>Picris  : les feuilles</vt:lpstr>
      <vt:lpstr>Picris : les fleurs</vt:lpstr>
      <vt:lpstr>Picris : les fruits</vt:lpstr>
      <vt:lpstr>Genre : Helminthotheca</vt:lpstr>
      <vt:lpstr>Helminthotheca :  les feuilles</vt:lpstr>
      <vt:lpstr>Helminthotheca : les fleurs</vt:lpstr>
      <vt:lpstr>Helminthotheca : les fruits</vt:lpstr>
      <vt:lpstr>Ne pas confondre Picris et Helminthotheca</vt:lpstr>
      <vt:lpstr>Genre : Leontodon</vt:lpstr>
      <vt:lpstr>Leontodon : les feuilles</vt:lpstr>
      <vt:lpstr>La feuille des Leontodon est parfois munie de poils fourchus</vt:lpstr>
      <vt:lpstr>Leontodon : les fleurs</vt:lpstr>
      <vt:lpstr>Leontodon : les fruits</vt:lpstr>
      <vt:lpstr>Illustration de ce premier cas :</vt:lpstr>
      <vt:lpstr>Présentation PowerPoint</vt:lpstr>
      <vt:lpstr>Présentation PowerPoint</vt:lpstr>
      <vt:lpstr>Illustration de ce deuxième cas : </vt:lpstr>
      <vt:lpstr>Présentation PowerPoint</vt:lpstr>
      <vt:lpstr>Proche de Leontodon, le genre : Scorzoneroides</vt:lpstr>
      <vt:lpstr>Présentation PowerPoint</vt:lpstr>
      <vt:lpstr>Scorzoneroides automnalis</vt:lpstr>
      <vt:lpstr>Scorzoneroides pyrenaica</vt:lpstr>
      <vt:lpstr>Scorzoneroides : les fruits</vt:lpstr>
      <vt:lpstr>Genre : Hypochaeris</vt:lpstr>
      <vt:lpstr>Présentation PowerPoint</vt:lpstr>
      <vt:lpstr>Présentation PowerPoint</vt:lpstr>
      <vt:lpstr>Hypochaeris : les fleurs</vt:lpstr>
      <vt:lpstr>Hypochaeris : réceptacle avec paillettes</vt:lpstr>
      <vt:lpstr>Hypochaeris :  les fruits</vt:lpstr>
      <vt:lpstr>Présentation PowerPoint</vt:lpstr>
      <vt:lpstr>Hypochaeris : une infrutescence très variable d’une espèce à l’autre</vt:lpstr>
      <vt:lpstr>Hypochaeris : un genre facile à reconnaître :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Liliane Roubaudi</dc:creator>
  <cp:lastModifiedBy>Geneviève macqueron</cp:lastModifiedBy>
  <cp:revision>351</cp:revision>
  <cp:lastPrinted>2018-08-26T15:27:45Z</cp:lastPrinted>
  <dcterms:created xsi:type="dcterms:W3CDTF">2018-06-04T08:10:47Z</dcterms:created>
  <dcterms:modified xsi:type="dcterms:W3CDTF">2019-01-25T08:38:03Z</dcterms:modified>
</cp:coreProperties>
</file>