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7"/>
  </p:notesMasterIdLst>
  <p:sldIdLst>
    <p:sldId id="256" r:id="rId2"/>
    <p:sldId id="400" r:id="rId3"/>
    <p:sldId id="257" r:id="rId4"/>
    <p:sldId id="402" r:id="rId5"/>
    <p:sldId id="269" r:id="rId6"/>
    <p:sldId id="259" r:id="rId7"/>
    <p:sldId id="261" r:id="rId8"/>
    <p:sldId id="370" r:id="rId9"/>
    <p:sldId id="355" r:id="rId10"/>
    <p:sldId id="262" r:id="rId11"/>
    <p:sldId id="263" r:id="rId12"/>
    <p:sldId id="394" r:id="rId13"/>
    <p:sldId id="265" r:id="rId14"/>
    <p:sldId id="266" r:id="rId15"/>
    <p:sldId id="268" r:id="rId16"/>
    <p:sldId id="391" r:id="rId17"/>
    <p:sldId id="267" r:id="rId18"/>
    <p:sldId id="272" r:id="rId19"/>
    <p:sldId id="273" r:id="rId20"/>
    <p:sldId id="274" r:id="rId21"/>
    <p:sldId id="276" r:id="rId22"/>
    <p:sldId id="385" r:id="rId23"/>
    <p:sldId id="279" r:id="rId24"/>
    <p:sldId id="356" r:id="rId25"/>
    <p:sldId id="280" r:id="rId26"/>
    <p:sldId id="277" r:id="rId27"/>
    <p:sldId id="404" r:id="rId28"/>
    <p:sldId id="281" r:id="rId29"/>
    <p:sldId id="382" r:id="rId30"/>
    <p:sldId id="283" r:id="rId31"/>
    <p:sldId id="284" r:id="rId32"/>
    <p:sldId id="285" r:id="rId33"/>
    <p:sldId id="386" r:id="rId34"/>
    <p:sldId id="286" r:id="rId35"/>
    <p:sldId id="392" r:id="rId36"/>
    <p:sldId id="288" r:id="rId37"/>
    <p:sldId id="289" r:id="rId38"/>
    <p:sldId id="381" r:id="rId39"/>
    <p:sldId id="369" r:id="rId40"/>
    <p:sldId id="393" r:id="rId41"/>
    <p:sldId id="292" r:id="rId42"/>
    <p:sldId id="293" r:id="rId43"/>
    <p:sldId id="294" r:id="rId44"/>
    <p:sldId id="301" r:id="rId45"/>
    <p:sldId id="295" r:id="rId46"/>
    <p:sldId id="379" r:id="rId47"/>
    <p:sldId id="296" r:id="rId48"/>
    <p:sldId id="304" r:id="rId49"/>
    <p:sldId id="310" r:id="rId50"/>
    <p:sldId id="312" r:id="rId51"/>
    <p:sldId id="316" r:id="rId52"/>
    <p:sldId id="389" r:id="rId53"/>
    <p:sldId id="372" r:id="rId54"/>
    <p:sldId id="378" r:id="rId55"/>
    <p:sldId id="313" r:id="rId56"/>
    <p:sldId id="368" r:id="rId57"/>
    <p:sldId id="373" r:id="rId58"/>
    <p:sldId id="318" r:id="rId59"/>
    <p:sldId id="315" r:id="rId60"/>
    <p:sldId id="317" r:id="rId61"/>
    <p:sldId id="308" r:id="rId62"/>
    <p:sldId id="327" r:id="rId63"/>
    <p:sldId id="388" r:id="rId64"/>
    <p:sldId id="302" r:id="rId65"/>
    <p:sldId id="321" r:id="rId66"/>
    <p:sldId id="353" r:id="rId67"/>
    <p:sldId id="320" r:id="rId68"/>
    <p:sldId id="319" r:id="rId69"/>
    <p:sldId id="322" r:id="rId70"/>
    <p:sldId id="358" r:id="rId71"/>
    <p:sldId id="323" r:id="rId72"/>
    <p:sldId id="325" r:id="rId73"/>
    <p:sldId id="299" r:id="rId74"/>
    <p:sldId id="311" r:id="rId75"/>
    <p:sldId id="306" r:id="rId76"/>
    <p:sldId id="326" r:id="rId77"/>
    <p:sldId id="330" r:id="rId78"/>
    <p:sldId id="374" r:id="rId79"/>
    <p:sldId id="375" r:id="rId80"/>
    <p:sldId id="329" r:id="rId81"/>
    <p:sldId id="331" r:id="rId82"/>
    <p:sldId id="376" r:id="rId83"/>
    <p:sldId id="332" r:id="rId84"/>
    <p:sldId id="333" r:id="rId85"/>
    <p:sldId id="328" r:id="rId86"/>
    <p:sldId id="380" r:id="rId87"/>
    <p:sldId id="383" r:id="rId88"/>
    <p:sldId id="335" r:id="rId89"/>
    <p:sldId id="336" r:id="rId90"/>
    <p:sldId id="349" r:id="rId91"/>
    <p:sldId id="354" r:id="rId92"/>
    <p:sldId id="337" r:id="rId93"/>
    <p:sldId id="338" r:id="rId94"/>
    <p:sldId id="387" r:id="rId95"/>
    <p:sldId id="346" r:id="rId96"/>
    <p:sldId id="340" r:id="rId97"/>
    <p:sldId id="347" r:id="rId98"/>
    <p:sldId id="367" r:id="rId99"/>
    <p:sldId id="348" r:id="rId100"/>
    <p:sldId id="345" r:id="rId101"/>
    <p:sldId id="343" r:id="rId102"/>
    <p:sldId id="366" r:id="rId103"/>
    <p:sldId id="344" r:id="rId104"/>
    <p:sldId id="395" r:id="rId105"/>
    <p:sldId id="339" r:id="rId106"/>
    <p:sldId id="390" r:id="rId107"/>
    <p:sldId id="359" r:id="rId108"/>
    <p:sldId id="342" r:id="rId109"/>
    <p:sldId id="362" r:id="rId110"/>
    <p:sldId id="361" r:id="rId111"/>
    <p:sldId id="364" r:id="rId112"/>
    <p:sldId id="360" r:id="rId113"/>
    <p:sldId id="405" r:id="rId114"/>
    <p:sldId id="406" r:id="rId115"/>
    <p:sldId id="407" r:id="rId116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87279" autoAdjust="0"/>
  </p:normalViewPr>
  <p:slideViewPr>
    <p:cSldViewPr>
      <p:cViewPr varScale="1">
        <p:scale>
          <a:sx n="76" d="100"/>
          <a:sy n="76" d="100"/>
        </p:scale>
        <p:origin x="-120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emf"/><Relationship Id="rId1" Type="http://schemas.openxmlformats.org/officeDocument/2006/relationships/image" Target="../media/image110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27F481-80A9-422F-BE34-5C410E8B7AFF}" type="datetimeFigureOut">
              <a:rPr lang="fr-FR" smtClean="0"/>
              <a:t>01/02/2019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25CADE-37A8-40DD-B6BB-043C457C473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282464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Difficile par rapport à un </a:t>
            </a:r>
            <a:r>
              <a:rPr lang="fr-FR" dirty="0" err="1" smtClean="0"/>
              <a:t>taraxacum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25CADE-37A8-40DD-B6BB-043C457C4737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3943646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À gauche : </a:t>
            </a:r>
            <a:r>
              <a:rPr lang="fr-FR" i="1" dirty="0" err="1" smtClean="0"/>
              <a:t>Crepis</a:t>
            </a:r>
            <a:r>
              <a:rPr lang="fr-FR" i="1" baseline="0" dirty="0" smtClean="0"/>
              <a:t> </a:t>
            </a:r>
            <a:r>
              <a:rPr lang="fr-FR" i="1" baseline="0" dirty="0" err="1" smtClean="0"/>
              <a:t>pyrenaica</a:t>
            </a:r>
            <a:r>
              <a:rPr lang="fr-FR" baseline="0" dirty="0" smtClean="0"/>
              <a:t> akènes en fuseaux , à droite un </a:t>
            </a:r>
            <a:r>
              <a:rPr lang="fr-FR" i="1" baseline="0" dirty="0" err="1" smtClean="0"/>
              <a:t>Hieracium</a:t>
            </a:r>
            <a:r>
              <a:rPr lang="fr-FR" i="1" baseline="0" dirty="0" smtClean="0"/>
              <a:t> </a:t>
            </a:r>
            <a:endParaRPr lang="fr-FR" i="1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D0E42A-9533-44F9-9101-ECE2C433BB11}" type="slidenum">
              <a:rPr lang="fr-FR" smtClean="0"/>
              <a:t>114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172912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 smtClean="0"/>
              <a:t>Hyoseris</a:t>
            </a:r>
            <a:r>
              <a:rPr lang="fr-FR" dirty="0" smtClean="0"/>
              <a:t> </a:t>
            </a:r>
            <a:r>
              <a:rPr lang="fr-FR" dirty="0" err="1" smtClean="0"/>
              <a:t>scabra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25CADE-37A8-40DD-B6BB-043C457C4737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430731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25CADE-37A8-40DD-B6BB-043C457C4737}" type="slidenum">
              <a:rPr lang="fr-FR" smtClean="0"/>
              <a:t>20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813909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 smtClean="0"/>
              <a:t>Taraxacum</a:t>
            </a:r>
            <a:r>
              <a:rPr lang="fr-FR" baseline="0" dirty="0" smtClean="0"/>
              <a:t> </a:t>
            </a:r>
            <a:r>
              <a:rPr lang="fr-FR" baseline="0" dirty="0" err="1" smtClean="0"/>
              <a:t>arvernum</a:t>
            </a:r>
            <a:r>
              <a:rPr lang="fr-FR" baseline="0" dirty="0" smtClean="0"/>
              <a:t> </a:t>
            </a:r>
            <a:r>
              <a:rPr lang="fr-FR" baseline="0" dirty="0" err="1" smtClean="0"/>
              <a:t>panelii</a:t>
            </a:r>
            <a:r>
              <a:rPr lang="fr-FR" baseline="0" dirty="0" smtClean="0"/>
              <a:t> : bractées non rabattues (JMT)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25CADE-37A8-40DD-B6BB-043C457C4737}" type="slidenum">
              <a:rPr lang="fr-FR" smtClean="0"/>
              <a:t>24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724329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 smtClean="0"/>
              <a:t>Diff</a:t>
            </a:r>
            <a:r>
              <a:rPr lang="fr-FR" dirty="0" smtClean="0"/>
              <a:t> avec</a:t>
            </a:r>
            <a:r>
              <a:rPr lang="fr-FR" baseline="0" dirty="0" smtClean="0"/>
              <a:t> </a:t>
            </a:r>
            <a:r>
              <a:rPr lang="fr-FR" baseline="0" dirty="0" err="1" smtClean="0"/>
              <a:t>willemetia</a:t>
            </a:r>
            <a:r>
              <a:rPr lang="fr-FR" baseline="0" dirty="0" smtClean="0"/>
              <a:t> involucre non </a:t>
            </a:r>
            <a:r>
              <a:rPr lang="fr-FR" baseline="0" dirty="0" err="1" smtClean="0"/>
              <a:t>densement</a:t>
            </a:r>
            <a:r>
              <a:rPr lang="fr-FR" baseline="0" dirty="0" smtClean="0"/>
              <a:t> hérissé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25CADE-37A8-40DD-B6BB-043C457C4737}" type="slidenum">
              <a:rPr lang="fr-FR" smtClean="0"/>
              <a:t>37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122095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 smtClean="0"/>
              <a:t>Apomyxie</a:t>
            </a:r>
            <a:r>
              <a:rPr lang="fr-FR" dirty="0" smtClean="0"/>
              <a:t> reproduction asexuée </a:t>
            </a:r>
            <a:r>
              <a:rPr lang="fr-FR" baseline="0" dirty="0" smtClean="0"/>
              <a:t> à partir d’une cellule à 2n de l ovule :donc chaque </a:t>
            </a:r>
            <a:r>
              <a:rPr lang="fr-FR" baseline="0" dirty="0" err="1" smtClean="0"/>
              <a:t>sp</a:t>
            </a:r>
            <a:r>
              <a:rPr lang="fr-FR" baseline="0" dirty="0" smtClean="0"/>
              <a:t> est un clone  -pas d’ hybrides 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25CADE-37A8-40DD-B6BB-043C457C4737}" type="slidenum">
              <a:rPr lang="fr-FR" smtClean="0"/>
              <a:t>50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241922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Phyllopodes    </a:t>
            </a:r>
            <a:r>
              <a:rPr lang="fr-FR" dirty="0" err="1" smtClean="0"/>
              <a:t>aphyllopodes</a:t>
            </a:r>
            <a:r>
              <a:rPr lang="fr-FR" dirty="0" smtClean="0"/>
              <a:t>     </a:t>
            </a:r>
            <a:r>
              <a:rPr lang="fr-FR" dirty="0" err="1" smtClean="0"/>
              <a:t>hypophyllopodes</a:t>
            </a:r>
            <a:r>
              <a:rPr lang="fr-FR" dirty="0" smtClean="0"/>
              <a:t> (persistance rare de </a:t>
            </a:r>
            <a:r>
              <a:rPr lang="fr-FR" dirty="0" err="1" smtClean="0"/>
              <a:t>qq</a:t>
            </a:r>
            <a:r>
              <a:rPr lang="fr-FR" dirty="0" smtClean="0"/>
              <a:t> f basales p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25CADE-37A8-40DD-B6BB-043C457C4737}" type="slidenum">
              <a:rPr lang="fr-FR" smtClean="0"/>
              <a:t>51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809665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25CADE-37A8-40DD-B6BB-043C457C4737}" type="slidenum">
              <a:rPr lang="fr-FR" smtClean="0"/>
              <a:t>76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089878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Petite révision !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D0E42A-9533-44F9-9101-ECE2C433BB11}" type="slidenum">
              <a:rPr lang="fr-FR" smtClean="0"/>
              <a:t>113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552854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A2852-B71E-418A-8C16-9D4A0178D284}" type="datetimeFigureOut">
              <a:rPr lang="fr-FR" smtClean="0"/>
              <a:t>01/02/2019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BADEB-3E40-4426-840C-BBE522FC36D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792128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A2852-B71E-418A-8C16-9D4A0178D284}" type="datetimeFigureOut">
              <a:rPr lang="fr-FR" smtClean="0"/>
              <a:t>01/02/2019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BADEB-3E40-4426-840C-BBE522FC36D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511823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A2852-B71E-418A-8C16-9D4A0178D284}" type="datetimeFigureOut">
              <a:rPr lang="fr-FR" smtClean="0"/>
              <a:t>01/02/2019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BADEB-3E40-4426-840C-BBE522FC36D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124426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A2852-B71E-418A-8C16-9D4A0178D284}" type="datetimeFigureOut">
              <a:rPr lang="fr-FR" smtClean="0"/>
              <a:t>01/02/2019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BADEB-3E40-4426-840C-BBE522FC36D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346852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A2852-B71E-418A-8C16-9D4A0178D284}" type="datetimeFigureOut">
              <a:rPr lang="fr-FR" smtClean="0"/>
              <a:t>01/02/2019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BADEB-3E40-4426-840C-BBE522FC36D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77889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A2852-B71E-418A-8C16-9D4A0178D284}" type="datetimeFigureOut">
              <a:rPr lang="fr-FR" smtClean="0"/>
              <a:t>01/02/2019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BADEB-3E40-4426-840C-BBE522FC36D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798873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A2852-B71E-418A-8C16-9D4A0178D284}" type="datetimeFigureOut">
              <a:rPr lang="fr-FR" smtClean="0"/>
              <a:t>01/02/2019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BADEB-3E40-4426-840C-BBE522FC36D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4362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A2852-B71E-418A-8C16-9D4A0178D284}" type="datetimeFigureOut">
              <a:rPr lang="fr-FR" smtClean="0"/>
              <a:t>01/02/2019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BADEB-3E40-4426-840C-BBE522FC36D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545901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A2852-B71E-418A-8C16-9D4A0178D284}" type="datetimeFigureOut">
              <a:rPr lang="fr-FR" smtClean="0"/>
              <a:t>01/02/2019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BADEB-3E40-4426-840C-BBE522FC36D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847977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A2852-B71E-418A-8C16-9D4A0178D284}" type="datetimeFigureOut">
              <a:rPr lang="fr-FR" smtClean="0"/>
              <a:t>01/02/2019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BADEB-3E40-4426-840C-BBE522FC36D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475551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A2852-B71E-418A-8C16-9D4A0178D284}" type="datetimeFigureOut">
              <a:rPr lang="fr-FR" smtClean="0"/>
              <a:t>01/02/2019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BADEB-3E40-4426-840C-BBE522FC36D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928216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6A2852-B71E-418A-8C16-9D4A0178D284}" type="datetimeFigureOut">
              <a:rPr lang="fr-FR" smtClean="0"/>
              <a:t>01/02/2019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5BADEB-3E40-4426-840C-BBE522FC36D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67590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2.jpeg"/><Relationship Id="rId2" Type="http://schemas.openxmlformats.org/officeDocument/2006/relationships/image" Target="../media/image241.jpe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3.jpe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5.jpeg"/><Relationship Id="rId2" Type="http://schemas.openxmlformats.org/officeDocument/2006/relationships/image" Target="../media/image244.jpe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7.jpeg"/><Relationship Id="rId2" Type="http://schemas.openxmlformats.org/officeDocument/2006/relationships/image" Target="../media/image246.jpe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9.jpeg"/><Relationship Id="rId2" Type="http://schemas.openxmlformats.org/officeDocument/2006/relationships/image" Target="../media/image24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0.jpeg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1.jpe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3.png"/><Relationship Id="rId2" Type="http://schemas.openxmlformats.org/officeDocument/2006/relationships/image" Target="../media/image252.jpe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4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5.jpeg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7.jpeg"/><Relationship Id="rId2" Type="http://schemas.openxmlformats.org/officeDocument/2006/relationships/image" Target="../media/image256.jpe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9.jpeg"/><Relationship Id="rId2" Type="http://schemas.openxmlformats.org/officeDocument/2006/relationships/image" Target="../media/image25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0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2.jpeg"/><Relationship Id="rId2" Type="http://schemas.openxmlformats.org/officeDocument/2006/relationships/image" Target="../media/image261.jpe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3.jpe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5.png"/><Relationship Id="rId2" Type="http://schemas.openxmlformats.org/officeDocument/2006/relationships/image" Target="../media/image26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6.jpeg"/></Relationships>
</file>

<file path=ppt/slides/_rels/slide1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2.png"/><Relationship Id="rId3" Type="http://schemas.openxmlformats.org/officeDocument/2006/relationships/image" Target="../media/image267.jpeg"/><Relationship Id="rId7" Type="http://schemas.openxmlformats.org/officeDocument/2006/relationships/image" Target="../media/image27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0.jpeg"/><Relationship Id="rId5" Type="http://schemas.openxmlformats.org/officeDocument/2006/relationships/image" Target="../media/image269.jpeg"/><Relationship Id="rId10" Type="http://schemas.openxmlformats.org/officeDocument/2006/relationships/image" Target="../media/image274.jpeg"/><Relationship Id="rId4" Type="http://schemas.openxmlformats.org/officeDocument/2006/relationships/image" Target="../media/image268.png"/><Relationship Id="rId9" Type="http://schemas.openxmlformats.org/officeDocument/2006/relationships/image" Target="../media/image273.jpeg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5.jpeg"/><Relationship Id="rId7" Type="http://schemas.openxmlformats.org/officeDocument/2006/relationships/image" Target="../media/image27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8.jpeg"/><Relationship Id="rId5" Type="http://schemas.openxmlformats.org/officeDocument/2006/relationships/image" Target="../media/image277.jpeg"/><Relationship Id="rId4" Type="http://schemas.openxmlformats.org/officeDocument/2006/relationships/image" Target="../media/image276.jpeg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1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5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0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7" Type="http://schemas.microsoft.com/office/2007/relationships/hdphoto" Target="../media/hdphoto1.wdp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5.jpeg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7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0.jpe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2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4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9.jpeg"/><Relationship Id="rId4" Type="http://schemas.openxmlformats.org/officeDocument/2006/relationships/image" Target="../media/image102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11.e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110.emf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7" Type="http://schemas.openxmlformats.org/officeDocument/2006/relationships/image" Target="../media/image117.jpe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6.jpeg"/><Relationship Id="rId5" Type="http://schemas.openxmlformats.org/officeDocument/2006/relationships/image" Target="../media/image115.jpeg"/><Relationship Id="rId4" Type="http://schemas.openxmlformats.org/officeDocument/2006/relationships/image" Target="../media/image114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0.jpe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4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8.jpeg"/><Relationship Id="rId4" Type="http://schemas.openxmlformats.org/officeDocument/2006/relationships/image" Target="../media/image12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3.jpeg"/><Relationship Id="rId4" Type="http://schemas.openxmlformats.org/officeDocument/2006/relationships/image" Target="../media/image132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7.jpeg"/><Relationship Id="rId4" Type="http://schemas.openxmlformats.org/officeDocument/2006/relationships/image" Target="../media/image136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eg"/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3.jpeg"/><Relationship Id="rId5" Type="http://schemas.openxmlformats.org/officeDocument/2006/relationships/image" Target="../media/image141.jpeg"/><Relationship Id="rId4" Type="http://schemas.openxmlformats.org/officeDocument/2006/relationships/image" Target="../media/image140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jpeg"/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jpeg"/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7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jpeg"/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1.jpeg"/><Relationship Id="rId4" Type="http://schemas.openxmlformats.org/officeDocument/2006/relationships/image" Target="../media/image150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jpeg"/><Relationship Id="rId2" Type="http://schemas.openxmlformats.org/officeDocument/2006/relationships/image" Target="../media/image15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4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jpeg"/><Relationship Id="rId2" Type="http://schemas.openxmlformats.org/officeDocument/2006/relationships/image" Target="../media/image15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8.jpeg"/><Relationship Id="rId4" Type="http://schemas.openxmlformats.org/officeDocument/2006/relationships/image" Target="../media/image157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jpeg"/><Relationship Id="rId2" Type="http://schemas.openxmlformats.org/officeDocument/2006/relationships/image" Target="../media/image15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1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jpeg"/><Relationship Id="rId2" Type="http://schemas.openxmlformats.org/officeDocument/2006/relationships/image" Target="../media/image16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4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jpeg"/><Relationship Id="rId2" Type="http://schemas.openxmlformats.org/officeDocument/2006/relationships/image" Target="../media/image16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8.jpeg"/><Relationship Id="rId4" Type="http://schemas.openxmlformats.org/officeDocument/2006/relationships/image" Target="../media/image167.jpe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jpeg"/><Relationship Id="rId2" Type="http://schemas.openxmlformats.org/officeDocument/2006/relationships/image" Target="../media/image16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3.jpeg"/><Relationship Id="rId5" Type="http://schemas.openxmlformats.org/officeDocument/2006/relationships/image" Target="../media/image172.jpeg"/><Relationship Id="rId4" Type="http://schemas.openxmlformats.org/officeDocument/2006/relationships/image" Target="../media/image171.jpe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jpeg"/><Relationship Id="rId2" Type="http://schemas.openxmlformats.org/officeDocument/2006/relationships/image" Target="../media/image17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6.jpe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jpeg"/><Relationship Id="rId2" Type="http://schemas.openxmlformats.org/officeDocument/2006/relationships/image" Target="../media/image177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0.jpeg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1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jpeg"/><Relationship Id="rId2" Type="http://schemas.openxmlformats.org/officeDocument/2006/relationships/image" Target="../media/image18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4.jpe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jpeg"/><Relationship Id="rId2" Type="http://schemas.openxmlformats.org/officeDocument/2006/relationships/image" Target="../media/image18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jpeg"/><Relationship Id="rId2" Type="http://schemas.openxmlformats.org/officeDocument/2006/relationships/image" Target="../media/image187.jpe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jpeg"/><Relationship Id="rId2" Type="http://schemas.openxmlformats.org/officeDocument/2006/relationships/image" Target="../media/image18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1.jpe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3.jpeg"/><Relationship Id="rId2" Type="http://schemas.openxmlformats.org/officeDocument/2006/relationships/image" Target="../media/image19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4.jpe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6.jpeg"/><Relationship Id="rId2" Type="http://schemas.openxmlformats.org/officeDocument/2006/relationships/image" Target="../media/image19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7.jpe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9.jpeg"/><Relationship Id="rId2" Type="http://schemas.openxmlformats.org/officeDocument/2006/relationships/image" Target="../media/image19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0.jpe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2.jpeg"/><Relationship Id="rId2" Type="http://schemas.openxmlformats.org/officeDocument/2006/relationships/image" Target="../media/image20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3.jpe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5.jpeg"/><Relationship Id="rId2" Type="http://schemas.openxmlformats.org/officeDocument/2006/relationships/image" Target="../media/image204.jpe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7.jpeg"/><Relationship Id="rId2" Type="http://schemas.openxmlformats.org/officeDocument/2006/relationships/image" Target="../media/image20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8.jp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0.jpg"/><Relationship Id="rId2" Type="http://schemas.openxmlformats.org/officeDocument/2006/relationships/image" Target="../media/image209.jpe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2.jpeg"/><Relationship Id="rId2" Type="http://schemas.openxmlformats.org/officeDocument/2006/relationships/image" Target="../media/image2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5.jpeg"/><Relationship Id="rId2" Type="http://schemas.openxmlformats.org/officeDocument/2006/relationships/image" Target="../media/image214.jpe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7.jpeg"/><Relationship Id="rId2" Type="http://schemas.openxmlformats.org/officeDocument/2006/relationships/image" Target="../media/image2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8.jpe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0.jpeg"/><Relationship Id="rId2" Type="http://schemas.openxmlformats.org/officeDocument/2006/relationships/image" Target="../media/image21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2.jpeg"/><Relationship Id="rId4" Type="http://schemas.openxmlformats.org/officeDocument/2006/relationships/image" Target="../media/image221.jpe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4.jpeg"/><Relationship Id="rId2" Type="http://schemas.openxmlformats.org/officeDocument/2006/relationships/image" Target="../media/image22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5.jpe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6.jpeg"/><Relationship Id="rId2" Type="http://schemas.openxmlformats.org/officeDocument/2006/relationships/image" Target="../media/image225.jpe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8.jpeg"/><Relationship Id="rId2" Type="http://schemas.openxmlformats.org/officeDocument/2006/relationships/image" Target="../media/image22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9.jpe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1.jpeg"/><Relationship Id="rId2" Type="http://schemas.openxmlformats.org/officeDocument/2006/relationships/image" Target="../media/image23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3.jpeg"/><Relationship Id="rId4" Type="http://schemas.openxmlformats.org/officeDocument/2006/relationships/image" Target="../media/image232.jpe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5.jpg"/><Relationship Id="rId2" Type="http://schemas.openxmlformats.org/officeDocument/2006/relationships/image" Target="../media/image234.jpe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7.jpeg"/><Relationship Id="rId2" Type="http://schemas.openxmlformats.org/officeDocument/2006/relationships/image" Target="../media/image236.jpe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9.jpeg"/><Relationship Id="rId2" Type="http://schemas.openxmlformats.org/officeDocument/2006/relationships/image" Target="../media/image23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6668" y="-11997"/>
            <a:ext cx="9468544" cy="6869997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467544" y="221493"/>
            <a:ext cx="8676456" cy="1015663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fr-FR" sz="60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Asteraceae</a:t>
            </a:r>
            <a:r>
              <a:rPr lang="fr-FR" sz="6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liguliflores  (2 )</a:t>
            </a:r>
            <a:endParaRPr lang="fr-FR" sz="60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4" name="Image 3" descr="Logo Linnéenn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58875" y="4698034"/>
            <a:ext cx="2159000" cy="2159000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-7173" y="6021288"/>
            <a:ext cx="3014492" cy="6463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dirty="0" smtClean="0"/>
              <a:t>Atelier du 31-01- 2019</a:t>
            </a:r>
          </a:p>
          <a:p>
            <a:r>
              <a:rPr lang="fr-FR" dirty="0"/>
              <a:t> </a:t>
            </a:r>
            <a:r>
              <a:rPr lang="fr-FR" dirty="0" smtClean="0"/>
              <a:t>G </a:t>
            </a:r>
            <a:r>
              <a:rPr lang="fr-FR" dirty="0" err="1" smtClean="0"/>
              <a:t>Macqueron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58797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71500" y="147990"/>
            <a:ext cx="7812868" cy="40011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fr-FR" sz="2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Involucre glabre à bractées sur 2 rangs  les </a:t>
            </a:r>
            <a:r>
              <a:rPr lang="fr-FR" sz="20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ext</a:t>
            </a:r>
            <a:r>
              <a:rPr lang="fr-FR" sz="2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fr-FR" sz="20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tres</a:t>
            </a:r>
            <a:r>
              <a:rPr lang="fr-FR" sz="2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courtes (</a:t>
            </a:r>
            <a:r>
              <a:rPr lang="fr-FR" sz="20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cf</a:t>
            </a:r>
            <a:r>
              <a:rPr lang="fr-FR" sz="2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calicule )</a:t>
            </a:r>
            <a:endParaRPr lang="fr-FR" sz="20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9457" y="980728"/>
            <a:ext cx="4890655" cy="5227757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5868144" y="4005064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calicule</a:t>
            </a:r>
            <a:endParaRPr lang="fr-FR" dirty="0"/>
          </a:p>
        </p:txBody>
      </p:sp>
      <p:cxnSp>
        <p:nvCxnSpPr>
          <p:cNvPr id="7" name="Connecteur droit avec flèche 6"/>
          <p:cNvCxnSpPr>
            <a:stCxn id="4" idx="1"/>
          </p:cNvCxnSpPr>
          <p:nvPr/>
        </p:nvCxnSpPr>
        <p:spPr>
          <a:xfrm flipH="1">
            <a:off x="3059832" y="4189730"/>
            <a:ext cx="2808312" cy="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47696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08720"/>
            <a:ext cx="6984776" cy="5122169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98515" y="1217911"/>
            <a:ext cx="3774455" cy="4533261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7569392" y="2538163"/>
            <a:ext cx="1224136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i="1" dirty="0" smtClean="0"/>
              <a:t>L .</a:t>
            </a:r>
            <a:r>
              <a:rPr lang="fr-FR" i="1" dirty="0" err="1" smtClean="0"/>
              <a:t>virosa</a:t>
            </a:r>
            <a:endParaRPr lang="fr-FR" i="1" dirty="0"/>
          </a:p>
        </p:txBody>
      </p:sp>
    </p:spTree>
    <p:extLst>
      <p:ext uri="{BB962C8B-B14F-4D97-AF65-F5344CB8AC3E}">
        <p14:creationId xmlns:p14="http://schemas.microsoft.com/office/powerpoint/2010/main" val="184999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323528" y="404664"/>
            <a:ext cx="81369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Involucre oblong </a:t>
            </a:r>
            <a:r>
              <a:rPr lang="fr-FR" dirty="0" err="1" smtClean="0"/>
              <a:t>cylindrique,plusieurs</a:t>
            </a:r>
            <a:r>
              <a:rPr lang="fr-FR" dirty="0" smtClean="0"/>
              <a:t> rangées de bractées </a:t>
            </a:r>
            <a:r>
              <a:rPr lang="fr-FR" dirty="0" err="1" smtClean="0"/>
              <a:t>inégales,une</a:t>
            </a:r>
            <a:r>
              <a:rPr lang="fr-FR" dirty="0" smtClean="0"/>
              <a:t> bractée à la base Capitules </a:t>
            </a:r>
            <a:r>
              <a:rPr lang="fr-FR" b="1" dirty="0" smtClean="0">
                <a:solidFill>
                  <a:srgbClr val="C00000"/>
                </a:solidFill>
              </a:rPr>
              <a:t>à moins de 20 fleurons</a:t>
            </a:r>
            <a:endParaRPr lang="fr-FR" b="1" dirty="0">
              <a:solidFill>
                <a:srgbClr val="C00000"/>
              </a:solidFill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6660" y="1484784"/>
            <a:ext cx="7110640" cy="521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4475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faunaflora.islec.free.fr/Plantes/Asteraceae/Lactuca%20viminea%20CIMG2761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4574667" y="1742492"/>
            <a:ext cx="5184576" cy="3888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4792" y="1196752"/>
            <a:ext cx="4464496" cy="3273964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251520" y="404664"/>
            <a:ext cx="44644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Des espèces à 5 fleurons seulement</a:t>
            </a:r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5436096" y="1660158"/>
            <a:ext cx="1872208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i="1" dirty="0" smtClean="0"/>
              <a:t>Lactuca </a:t>
            </a:r>
            <a:r>
              <a:rPr lang="fr-FR" i="1" dirty="0" err="1" smtClean="0"/>
              <a:t>viminea</a:t>
            </a:r>
            <a:endParaRPr lang="fr-FR" i="1" dirty="0"/>
          </a:p>
        </p:txBody>
      </p:sp>
      <p:sp>
        <p:nvSpPr>
          <p:cNvPr id="5" name="ZoneTexte 4"/>
          <p:cNvSpPr txBox="1"/>
          <p:nvPr/>
        </p:nvSpPr>
        <p:spPr>
          <a:xfrm>
            <a:off x="7467774" y="5701273"/>
            <a:ext cx="1619672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dirty="0" smtClean="0"/>
              <a:t>A Roux</a:t>
            </a:r>
            <a:endParaRPr lang="fr-FR" dirty="0"/>
          </a:p>
        </p:txBody>
      </p:sp>
      <p:sp>
        <p:nvSpPr>
          <p:cNvPr id="7" name="ZoneTexte 6"/>
          <p:cNvSpPr txBox="1"/>
          <p:nvPr/>
        </p:nvSpPr>
        <p:spPr>
          <a:xfrm>
            <a:off x="467544" y="4454668"/>
            <a:ext cx="3401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Involucre à 2 rangées de bractées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51582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236546" y="116632"/>
            <a:ext cx="87279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 smtClean="0"/>
              <a:t>Akènes comprimés allongés striés à </a:t>
            </a:r>
            <a:r>
              <a:rPr lang="fr-FR" sz="2000" b="1" dirty="0" smtClean="0">
                <a:solidFill>
                  <a:srgbClr val="C00000"/>
                </a:solidFill>
              </a:rPr>
              <a:t>aigrette stipitée </a:t>
            </a:r>
            <a:r>
              <a:rPr lang="fr-FR" sz="2000" b="1" dirty="0" smtClean="0"/>
              <a:t>ou </a:t>
            </a:r>
            <a:r>
              <a:rPr lang="fr-FR" sz="2000" b="1" dirty="0" smtClean="0">
                <a:solidFill>
                  <a:srgbClr val="C00000"/>
                </a:solidFill>
              </a:rPr>
              <a:t>portée par un bec</a:t>
            </a:r>
            <a:endParaRPr lang="fr-FR" sz="2000" b="1" dirty="0">
              <a:solidFill>
                <a:srgbClr val="C00000"/>
              </a:solidFill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2243836" y="562215"/>
            <a:ext cx="64938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/>
              <a:t>Soit présence d’un bec et aigrette sessile </a:t>
            </a:r>
          </a:p>
          <a:p>
            <a:r>
              <a:rPr lang="fr-FR" b="1" dirty="0" smtClean="0"/>
              <a:t>Soit absence de bec et aigrette stipitée (stipe souple blanchâtre )</a:t>
            </a:r>
            <a:endParaRPr lang="fr-FR" b="1" dirty="0"/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92080" y="1327500"/>
            <a:ext cx="4030973" cy="4734932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3528" y="1306142"/>
            <a:ext cx="3069621" cy="5093739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5296127" y="1499888"/>
            <a:ext cx="1152128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i="1" dirty="0" smtClean="0"/>
              <a:t>L </a:t>
            </a:r>
            <a:r>
              <a:rPr lang="fr-FR" i="1" dirty="0" err="1" smtClean="0"/>
              <a:t>virosa</a:t>
            </a:r>
            <a:endParaRPr lang="fr-FR" i="1" dirty="0"/>
          </a:p>
        </p:txBody>
      </p:sp>
      <p:sp>
        <p:nvSpPr>
          <p:cNvPr id="3" name="ZoneTexte 2"/>
          <p:cNvSpPr txBox="1"/>
          <p:nvPr/>
        </p:nvSpPr>
        <p:spPr>
          <a:xfrm>
            <a:off x="1858338" y="1752655"/>
            <a:ext cx="1296144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i="1" dirty="0" smtClean="0"/>
              <a:t>L . </a:t>
            </a:r>
            <a:r>
              <a:rPr lang="fr-FR" i="1" dirty="0" err="1" smtClean="0"/>
              <a:t>viminea</a:t>
            </a:r>
            <a:endParaRPr lang="fr-FR" i="1" dirty="0"/>
          </a:p>
        </p:txBody>
      </p:sp>
      <p:sp>
        <p:nvSpPr>
          <p:cNvPr id="4" name="ZoneTexte 3"/>
          <p:cNvSpPr txBox="1"/>
          <p:nvPr/>
        </p:nvSpPr>
        <p:spPr>
          <a:xfrm>
            <a:off x="-1750" y="6417515"/>
            <a:ext cx="3024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Bec foncé comme l’akène</a:t>
            </a:r>
            <a:endParaRPr lang="fr-FR" dirty="0"/>
          </a:p>
        </p:txBody>
      </p:sp>
      <p:sp>
        <p:nvSpPr>
          <p:cNvPr id="6" name="ZoneTexte 5"/>
          <p:cNvSpPr txBox="1"/>
          <p:nvPr/>
        </p:nvSpPr>
        <p:spPr>
          <a:xfrm>
            <a:off x="4716015" y="6186124"/>
            <a:ext cx="38633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Pas de bec </a:t>
            </a:r>
          </a:p>
          <a:p>
            <a:r>
              <a:rPr lang="fr-FR" dirty="0" smtClean="0"/>
              <a:t>stipe souple blanc</a:t>
            </a:r>
            <a:endParaRPr lang="fr-FR" dirty="0"/>
          </a:p>
        </p:txBody>
      </p:sp>
      <p:cxnSp>
        <p:nvCxnSpPr>
          <p:cNvPr id="9" name="Connecteur droit avec flèche 8"/>
          <p:cNvCxnSpPr/>
          <p:nvPr/>
        </p:nvCxnSpPr>
        <p:spPr>
          <a:xfrm flipH="1">
            <a:off x="1679644" y="764704"/>
            <a:ext cx="732116" cy="541438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avec flèche 17"/>
          <p:cNvCxnSpPr/>
          <p:nvPr/>
        </p:nvCxnSpPr>
        <p:spPr>
          <a:xfrm>
            <a:off x="6328104" y="1136918"/>
            <a:ext cx="995556" cy="615737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99280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-1114030" y="2303574"/>
            <a:ext cx="4740289" cy="2526645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2771800" y="4365104"/>
            <a:ext cx="12961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Bec de l’akène</a:t>
            </a:r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2159732" y="2924944"/>
            <a:ext cx="2016224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 smtClean="0"/>
              <a:t>articulation</a:t>
            </a:r>
            <a:endParaRPr lang="fr-FR" dirty="0"/>
          </a:p>
        </p:txBody>
      </p:sp>
      <p:cxnSp>
        <p:nvCxnSpPr>
          <p:cNvPr id="6" name="Connecteur droit avec flèche 5"/>
          <p:cNvCxnSpPr/>
          <p:nvPr/>
        </p:nvCxnSpPr>
        <p:spPr>
          <a:xfrm flipH="1" flipV="1">
            <a:off x="1619672" y="2924944"/>
            <a:ext cx="540060" cy="18466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avec flèche 7"/>
          <p:cNvCxnSpPr/>
          <p:nvPr/>
        </p:nvCxnSpPr>
        <p:spPr>
          <a:xfrm flipH="1" flipV="1">
            <a:off x="1508478" y="3882752"/>
            <a:ext cx="1152128" cy="68872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ZoneTexte 8"/>
          <p:cNvSpPr txBox="1"/>
          <p:nvPr/>
        </p:nvSpPr>
        <p:spPr>
          <a:xfrm>
            <a:off x="2159732" y="2092206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Pappus sessile</a:t>
            </a:r>
            <a:endParaRPr lang="fr-FR" dirty="0"/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96536" y="0"/>
            <a:ext cx="4427984" cy="5201276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52320" y="329355"/>
            <a:ext cx="1162044" cy="5929842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5292080" y="3717032"/>
            <a:ext cx="1368152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 smtClean="0"/>
              <a:t>articulation</a:t>
            </a:r>
            <a:endParaRPr lang="fr-FR" dirty="0"/>
          </a:p>
        </p:txBody>
      </p:sp>
      <p:cxnSp>
        <p:nvCxnSpPr>
          <p:cNvPr id="12" name="Connecteur droit avec flèche 11"/>
          <p:cNvCxnSpPr>
            <a:stCxn id="5" idx="3"/>
          </p:cNvCxnSpPr>
          <p:nvPr/>
        </p:nvCxnSpPr>
        <p:spPr>
          <a:xfrm flipV="1">
            <a:off x="6660232" y="3429000"/>
            <a:ext cx="936104" cy="47269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ZoneTexte 12"/>
          <p:cNvSpPr txBox="1"/>
          <p:nvPr/>
        </p:nvSpPr>
        <p:spPr>
          <a:xfrm>
            <a:off x="5148064" y="2276872"/>
            <a:ext cx="15121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Stipe souple blanc qui se détache avec le </a:t>
            </a:r>
            <a:r>
              <a:rPr lang="fr-FR" dirty="0" err="1" smtClean="0"/>
              <a:t>pappus</a:t>
            </a:r>
            <a:endParaRPr lang="fr-FR" dirty="0"/>
          </a:p>
        </p:txBody>
      </p:sp>
      <p:cxnSp>
        <p:nvCxnSpPr>
          <p:cNvPr id="15" name="Connecteur droit avec flèche 14"/>
          <p:cNvCxnSpPr>
            <a:stCxn id="13" idx="3"/>
          </p:cNvCxnSpPr>
          <p:nvPr/>
        </p:nvCxnSpPr>
        <p:spPr>
          <a:xfrm flipV="1">
            <a:off x="6660232" y="2708921"/>
            <a:ext cx="1080120" cy="16811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15381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90567" y="1021378"/>
            <a:ext cx="6653300" cy="5836622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6444208" y="373306"/>
            <a:ext cx="2232248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b="1" i="1" dirty="0" smtClean="0"/>
              <a:t>     Lactuca </a:t>
            </a:r>
            <a:r>
              <a:rPr lang="fr-FR" b="1" i="1" dirty="0" err="1" smtClean="0"/>
              <a:t>virosa</a:t>
            </a:r>
            <a:endParaRPr lang="fr-FR" b="1" i="1" dirty="0"/>
          </a:p>
        </p:txBody>
      </p:sp>
      <p:sp>
        <p:nvSpPr>
          <p:cNvPr id="3" name="ZoneTexte 2"/>
          <p:cNvSpPr txBox="1"/>
          <p:nvPr/>
        </p:nvSpPr>
        <p:spPr>
          <a:xfrm>
            <a:off x="1043608" y="188640"/>
            <a:ext cx="3240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Pas de bec aigrette stipitée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15452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07504" y="143054"/>
            <a:ext cx="28803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 smtClean="0">
                <a:solidFill>
                  <a:srgbClr val="C00000"/>
                </a:solidFill>
              </a:rPr>
              <a:t>Résumé </a:t>
            </a:r>
            <a:r>
              <a:rPr lang="fr-FR" sz="2800" b="1" i="1" dirty="0" smtClean="0">
                <a:solidFill>
                  <a:srgbClr val="C00000"/>
                </a:solidFill>
              </a:rPr>
              <a:t>Lactuc</a:t>
            </a:r>
            <a:r>
              <a:rPr lang="fr-FR" sz="2800" b="1" dirty="0" smtClean="0">
                <a:solidFill>
                  <a:srgbClr val="C00000"/>
                </a:solidFill>
              </a:rPr>
              <a:t>a</a:t>
            </a:r>
            <a:endParaRPr lang="fr-FR" sz="2800" b="1" dirty="0">
              <a:solidFill>
                <a:srgbClr val="C00000"/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187512" y="818128"/>
            <a:ext cx="38164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Inflorescence en panicule</a:t>
            </a:r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183189" y="1187460"/>
            <a:ext cx="3312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Capitules souvent petits</a:t>
            </a:r>
            <a:endParaRPr lang="fr-FR" dirty="0"/>
          </a:p>
        </p:txBody>
      </p:sp>
      <p:sp>
        <p:nvSpPr>
          <p:cNvPr id="5" name="ZoneTexte 4"/>
          <p:cNvSpPr txBox="1"/>
          <p:nvPr/>
        </p:nvSpPr>
        <p:spPr>
          <a:xfrm>
            <a:off x="4203086" y="5085184"/>
            <a:ext cx="454537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solidFill>
                  <a:srgbClr val="C00000"/>
                </a:solidFill>
              </a:rPr>
              <a:t>Akènes comprimés lenticulaires striés en long  terminés par un bec capillaire </a:t>
            </a:r>
          </a:p>
          <a:p>
            <a:r>
              <a:rPr lang="fr-FR" sz="2400" b="1" dirty="0" smtClean="0">
                <a:solidFill>
                  <a:srgbClr val="C00000"/>
                </a:solidFill>
              </a:rPr>
              <a:t>Aigrette blanche non plumeuse</a:t>
            </a:r>
            <a:endParaRPr lang="fr-FR" sz="2400" b="1" dirty="0">
              <a:solidFill>
                <a:srgbClr val="C00000"/>
              </a:solidFill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7512" y="2368225"/>
            <a:ext cx="2873239" cy="4319013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50980" y="178472"/>
            <a:ext cx="3649588" cy="4379505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291064" y="1556792"/>
            <a:ext cx="32044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Involucre à plusieurs rangées de bractées inégales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6865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323528" y="476672"/>
            <a:ext cx="8640960" cy="5847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sz="3200" b="1" dirty="0" smtClean="0"/>
              <a:t>B -  Akènes </a:t>
            </a:r>
            <a:r>
              <a:rPr lang="fr-FR" sz="3200" b="1" dirty="0" err="1" smtClean="0"/>
              <a:t>svt</a:t>
            </a:r>
            <a:r>
              <a:rPr lang="fr-FR" sz="3200" b="1" dirty="0" smtClean="0"/>
              <a:t> sans bec- sans pièce intermédiaire</a:t>
            </a:r>
            <a:endParaRPr lang="fr-FR" sz="3200" b="1" dirty="0"/>
          </a:p>
        </p:txBody>
      </p:sp>
      <p:sp>
        <p:nvSpPr>
          <p:cNvPr id="4" name="ZoneTexte 3"/>
          <p:cNvSpPr txBox="1"/>
          <p:nvPr/>
        </p:nvSpPr>
        <p:spPr>
          <a:xfrm>
            <a:off x="879202" y="1061446"/>
            <a:ext cx="82647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solidFill>
                  <a:schemeClr val="accent2"/>
                </a:solidFill>
              </a:rPr>
              <a:t>Parfois bec prolongeant directement le corps (certains </a:t>
            </a:r>
            <a:r>
              <a:rPr lang="fr-FR" sz="2400" b="1" dirty="0" err="1" smtClean="0">
                <a:solidFill>
                  <a:schemeClr val="accent2"/>
                </a:solidFill>
              </a:rPr>
              <a:t>crepis</a:t>
            </a:r>
            <a:r>
              <a:rPr lang="fr-FR" sz="2400" b="1" dirty="0" smtClean="0">
                <a:solidFill>
                  <a:schemeClr val="accent2"/>
                </a:solidFill>
              </a:rPr>
              <a:t>)</a:t>
            </a:r>
            <a:endParaRPr lang="fr-FR" sz="2400" b="1" dirty="0">
              <a:solidFill>
                <a:schemeClr val="accent2"/>
              </a:solidFill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102787" y="1610216"/>
            <a:ext cx="52565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/>
              <a:t>1-Apex de l’akène non rétréci ,tronqué</a:t>
            </a:r>
            <a:endParaRPr lang="fr-FR" b="1" dirty="0"/>
          </a:p>
        </p:txBody>
      </p:sp>
      <p:sp>
        <p:nvSpPr>
          <p:cNvPr id="5" name="ZoneTexte 4"/>
          <p:cNvSpPr txBox="1"/>
          <p:nvPr/>
        </p:nvSpPr>
        <p:spPr>
          <a:xfrm>
            <a:off x="142713" y="3449523"/>
            <a:ext cx="28803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/>
              <a:t>2  Apex nettement rétréci parfois en bec</a:t>
            </a:r>
            <a:endParaRPr lang="fr-FR" b="1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08609" y="1523111"/>
            <a:ext cx="744239" cy="1979982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30831" y="2806548"/>
            <a:ext cx="945626" cy="2435323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4653314" y="1646177"/>
            <a:ext cx="21602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i="1" dirty="0" err="1" smtClean="0">
                <a:solidFill>
                  <a:srgbClr val="C00000"/>
                </a:solidFill>
              </a:rPr>
              <a:t>Andryala</a:t>
            </a:r>
            <a:endParaRPr lang="fr-FR" b="1" i="1" dirty="0" smtClean="0">
              <a:solidFill>
                <a:srgbClr val="C00000"/>
              </a:solidFill>
            </a:endParaRPr>
          </a:p>
          <a:p>
            <a:r>
              <a:rPr lang="fr-FR" b="1" i="1" dirty="0" err="1" smtClean="0">
                <a:solidFill>
                  <a:srgbClr val="C00000"/>
                </a:solidFill>
              </a:rPr>
              <a:t>Tolpis</a:t>
            </a:r>
            <a:endParaRPr lang="fr-FR" b="1" i="1" dirty="0" smtClean="0">
              <a:solidFill>
                <a:srgbClr val="C00000"/>
              </a:solidFill>
            </a:endParaRPr>
          </a:p>
          <a:p>
            <a:r>
              <a:rPr lang="fr-FR" b="1" i="1" dirty="0" err="1" smtClean="0">
                <a:solidFill>
                  <a:srgbClr val="C00000"/>
                </a:solidFill>
              </a:rPr>
              <a:t>Hieracium</a:t>
            </a:r>
            <a:endParaRPr lang="fr-FR" b="1" i="1" dirty="0" smtClean="0">
              <a:solidFill>
                <a:srgbClr val="C00000"/>
              </a:solidFill>
            </a:endParaRPr>
          </a:p>
          <a:p>
            <a:r>
              <a:rPr lang="fr-FR" b="1" i="1" dirty="0" err="1" smtClean="0">
                <a:solidFill>
                  <a:srgbClr val="C00000"/>
                </a:solidFill>
              </a:rPr>
              <a:t>Pilosella</a:t>
            </a:r>
            <a:endParaRPr lang="fr-FR" b="1" i="1" dirty="0">
              <a:solidFill>
                <a:srgbClr val="C00000"/>
              </a:solidFill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4788024" y="3449523"/>
            <a:ext cx="13567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i="1" dirty="0" err="1" smtClean="0">
                <a:solidFill>
                  <a:srgbClr val="C00000"/>
                </a:solidFill>
              </a:rPr>
              <a:t>Crepis</a:t>
            </a:r>
            <a:endParaRPr lang="fr-FR" b="1" i="1" dirty="0" smtClean="0">
              <a:solidFill>
                <a:srgbClr val="C00000"/>
              </a:solidFill>
            </a:endParaRPr>
          </a:p>
          <a:p>
            <a:r>
              <a:rPr lang="fr-FR" b="1" i="1" dirty="0" err="1" smtClean="0">
                <a:solidFill>
                  <a:srgbClr val="C00000"/>
                </a:solidFill>
              </a:rPr>
              <a:t>Sonchus</a:t>
            </a:r>
            <a:endParaRPr lang="fr-FR" b="1" i="1" dirty="0" smtClean="0">
              <a:solidFill>
                <a:srgbClr val="C00000"/>
              </a:solidFill>
            </a:endParaRPr>
          </a:p>
          <a:p>
            <a:r>
              <a:rPr lang="fr-FR" b="1" i="1" dirty="0" smtClean="0">
                <a:solidFill>
                  <a:srgbClr val="C00000"/>
                </a:solidFill>
              </a:rPr>
              <a:t>Lactuca</a:t>
            </a:r>
            <a:endParaRPr lang="fr-FR" b="1" i="1" dirty="0">
              <a:solidFill>
                <a:srgbClr val="C00000"/>
              </a:solidFill>
            </a:endParaRP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2217349" y="3488663"/>
            <a:ext cx="1961802" cy="845053"/>
          </a:xfrm>
          <a:prstGeom prst="rect">
            <a:avLst/>
          </a:prstGeom>
        </p:spPr>
      </p:pic>
      <p:sp>
        <p:nvSpPr>
          <p:cNvPr id="15" name="ZoneTexte 14"/>
          <p:cNvSpPr txBox="1"/>
          <p:nvPr/>
        </p:nvSpPr>
        <p:spPr>
          <a:xfrm>
            <a:off x="142713" y="5949280"/>
            <a:ext cx="4501295" cy="646331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C00000"/>
                </a:solidFill>
              </a:rPr>
              <a:t>3 -Bractées </a:t>
            </a:r>
            <a:r>
              <a:rPr lang="fr-FR" b="1" dirty="0" err="1" smtClean="0">
                <a:solidFill>
                  <a:srgbClr val="C00000"/>
                </a:solidFill>
              </a:rPr>
              <a:t>involucrales</a:t>
            </a:r>
            <a:r>
              <a:rPr lang="fr-FR" b="1" dirty="0" smtClean="0">
                <a:solidFill>
                  <a:srgbClr val="C00000"/>
                </a:solidFill>
              </a:rPr>
              <a:t> cordées –akènes verruqueux</a:t>
            </a:r>
            <a:endParaRPr lang="fr-FR" b="1" dirty="0">
              <a:solidFill>
                <a:srgbClr val="C00000"/>
              </a:solidFill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4776805" y="5972830"/>
            <a:ext cx="15860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i="1" dirty="0" err="1" smtClean="0">
                <a:solidFill>
                  <a:srgbClr val="C00000"/>
                </a:solidFill>
              </a:rPr>
              <a:t>Reichardia</a:t>
            </a:r>
            <a:endParaRPr lang="fr-FR" b="1" i="1" dirty="0">
              <a:solidFill>
                <a:srgbClr val="C00000"/>
              </a:solidFill>
            </a:endParaRPr>
          </a:p>
        </p:txBody>
      </p:sp>
      <p:pic>
        <p:nvPicPr>
          <p:cNvPr id="14" name="Picture 2" descr="t:\Users\Geneviève\Pictures\liguliflores pw\reichardia-picroides-001.jpg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362165" y="4368167"/>
            <a:ext cx="2359165" cy="2344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ZoneTexte 10"/>
          <p:cNvSpPr txBox="1"/>
          <p:nvPr/>
        </p:nvSpPr>
        <p:spPr>
          <a:xfrm>
            <a:off x="142713" y="0"/>
            <a:ext cx="10449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 smtClean="0"/>
              <a:t>Rappel</a:t>
            </a:r>
            <a:endParaRPr lang="fr-FR" sz="2000" b="1" dirty="0"/>
          </a:p>
        </p:txBody>
      </p:sp>
      <p:pic>
        <p:nvPicPr>
          <p:cNvPr id="17" name="Image 16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30882" y="5817442"/>
            <a:ext cx="1043931" cy="895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9614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367394" y="116632"/>
            <a:ext cx="8136904" cy="120032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fr-FR" sz="36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     3-     Bractées </a:t>
            </a:r>
            <a:r>
              <a:rPr lang="fr-FR" sz="3600" b="1" spc="50" dirty="0" err="1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involucrales</a:t>
            </a:r>
            <a:r>
              <a:rPr lang="fr-FR" sz="36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cordées</a:t>
            </a:r>
          </a:p>
          <a:p>
            <a:r>
              <a:rPr lang="fr-FR" sz="36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                 Akènes verruqueux     </a:t>
            </a:r>
            <a:endParaRPr lang="fr-FR" sz="3600" b="1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79362" y="1428082"/>
            <a:ext cx="47525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b="1" i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</a:rPr>
              <a:t>Reichardia</a:t>
            </a:r>
            <a:r>
              <a:rPr lang="fr-FR" sz="3600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fr-FR" sz="3600" b="1" i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</a:rPr>
              <a:t>picroïdes</a:t>
            </a:r>
            <a:endParaRPr lang="fr-FR" sz="3600" b="1" i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63268" y="2074413"/>
            <a:ext cx="3240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1 espèce en France Midi Corse</a:t>
            </a:r>
            <a:endParaRPr lang="fr-FR" dirty="0"/>
          </a:p>
        </p:txBody>
      </p:sp>
      <p:sp>
        <p:nvSpPr>
          <p:cNvPr id="8" name="ZoneTexte 7"/>
          <p:cNvSpPr txBox="1"/>
          <p:nvPr/>
        </p:nvSpPr>
        <p:spPr>
          <a:xfrm>
            <a:off x="207284" y="2443745"/>
            <a:ext cx="2952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Rochers pelouses talus</a:t>
            </a:r>
            <a:endParaRPr lang="fr-FR" dirty="0"/>
          </a:p>
        </p:txBody>
      </p:sp>
      <p:pic>
        <p:nvPicPr>
          <p:cNvPr id="5" name="Picture 2" descr="t:\Users\Geneviève\Pictures\liguliflores pw\reichardia-picroides-001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31890" y="2254005"/>
            <a:ext cx="4247562" cy="4240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362" y="3068960"/>
            <a:ext cx="4432384" cy="3538982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4419602" y="1566581"/>
            <a:ext cx="3880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 smtClean="0"/>
              <a:t>La </a:t>
            </a:r>
            <a:r>
              <a:rPr lang="fr-FR" sz="2000" b="1" dirty="0" err="1" smtClean="0"/>
              <a:t>cousteline</a:t>
            </a:r>
            <a:r>
              <a:rPr lang="fr-FR" sz="2000" b="1" dirty="0" smtClean="0"/>
              <a:t>  en salade !</a:t>
            </a:r>
            <a:endParaRPr lang="fr-FR" sz="2000" b="1" dirty="0"/>
          </a:p>
        </p:txBody>
      </p:sp>
    </p:spTree>
    <p:extLst>
      <p:ext uri="{BB962C8B-B14F-4D97-AF65-F5344CB8AC3E}">
        <p14:creationId xmlns:p14="http://schemas.microsoft.com/office/powerpoint/2010/main" val="1809439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395536" y="188640"/>
            <a:ext cx="76328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Plante (annuelle )ou </a:t>
            </a:r>
            <a:r>
              <a:rPr lang="fr-FR" dirty="0" err="1" smtClean="0"/>
              <a:t>hemicryptophyte</a:t>
            </a:r>
            <a:r>
              <a:rPr lang="fr-FR" dirty="0" smtClean="0"/>
              <a:t> )  glabre glauque  racine pivotante   - tiges de 25 - 50 </a:t>
            </a:r>
            <a:r>
              <a:rPr lang="fr-FR" dirty="0"/>
              <a:t> </a:t>
            </a:r>
            <a:r>
              <a:rPr lang="fr-FR" dirty="0" smtClean="0"/>
              <a:t>cm  -port très variable  Pédoncules </a:t>
            </a:r>
            <a:r>
              <a:rPr lang="fr-FR" dirty="0" err="1" smtClean="0"/>
              <a:t>monocéphales</a:t>
            </a:r>
            <a:endParaRPr lang="fr-FR" dirty="0"/>
          </a:p>
        </p:txBody>
      </p:sp>
      <p:pic>
        <p:nvPicPr>
          <p:cNvPr id="1026" name="Picture 2" descr="T:\Users\Geneviève\Pictures\archivage photos JLM\an 2012\Avril\Crête\Crète 2008\Crète Olivier Gonnet 2008\2° jour\1° arret Plage Minothiana\Reichardia picroides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6517232" y="511805"/>
            <a:ext cx="6192688" cy="5487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https://www.preservons-la-nature.fr/flore/images/3377/DSC00215_1600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8552" y="1035305"/>
            <a:ext cx="8568952" cy="5712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104" y="1268760"/>
            <a:ext cx="4293305" cy="5724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501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7544" y="98562"/>
            <a:ext cx="8280920" cy="6745552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611560" y="157586"/>
            <a:ext cx="7272808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b="1" dirty="0" smtClean="0"/>
              <a:t>Fruits de 2 sortes surmontés </a:t>
            </a:r>
            <a:r>
              <a:rPr lang="fr-FR" b="1" dirty="0" smtClean="0">
                <a:solidFill>
                  <a:srgbClr val="C00000"/>
                </a:solidFill>
              </a:rPr>
              <a:t>d’écailles effilées </a:t>
            </a:r>
            <a:r>
              <a:rPr lang="fr-FR" b="1" dirty="0" smtClean="0"/>
              <a:t> ressemblant à des arêtes</a:t>
            </a:r>
            <a:endParaRPr lang="fr-FR" b="1" dirty="0"/>
          </a:p>
        </p:txBody>
      </p:sp>
      <p:sp>
        <p:nvSpPr>
          <p:cNvPr id="2" name="ZoneTexte 1"/>
          <p:cNvSpPr txBox="1"/>
          <p:nvPr/>
        </p:nvSpPr>
        <p:spPr>
          <a:xfrm>
            <a:off x="1373500" y="669374"/>
            <a:ext cx="6101591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b="1" dirty="0" smtClean="0"/>
              <a:t>Akènes  </a:t>
            </a:r>
            <a:r>
              <a:rPr lang="fr-FR" b="1" dirty="0" err="1" smtClean="0"/>
              <a:t>int</a:t>
            </a:r>
            <a:r>
              <a:rPr lang="fr-FR" b="1" dirty="0" smtClean="0"/>
              <a:t> ailés surmontés </a:t>
            </a:r>
            <a:r>
              <a:rPr lang="fr-FR" b="1" dirty="0" smtClean="0">
                <a:solidFill>
                  <a:srgbClr val="C00000"/>
                </a:solidFill>
              </a:rPr>
              <a:t>de longues paillettes inégale</a:t>
            </a:r>
            <a:r>
              <a:rPr lang="fr-FR" b="1" dirty="0" smtClean="0"/>
              <a:t>s</a:t>
            </a:r>
            <a:endParaRPr lang="fr-FR" b="1" dirty="0"/>
          </a:p>
        </p:txBody>
      </p:sp>
      <p:sp>
        <p:nvSpPr>
          <p:cNvPr id="5" name="Rectangle 4"/>
          <p:cNvSpPr/>
          <p:nvPr/>
        </p:nvSpPr>
        <p:spPr>
          <a:xfrm>
            <a:off x="4413142" y="3244334"/>
            <a:ext cx="3177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/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3182112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3528" y="1124744"/>
            <a:ext cx="4287187" cy="5127209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179512" y="332656"/>
            <a:ext cx="7920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Feuilles </a:t>
            </a:r>
            <a:r>
              <a:rPr lang="fr-FR" dirty="0" err="1" smtClean="0"/>
              <a:t>inf</a:t>
            </a:r>
            <a:r>
              <a:rPr lang="fr-FR" dirty="0" smtClean="0"/>
              <a:t> </a:t>
            </a:r>
            <a:r>
              <a:rPr lang="fr-FR" dirty="0" err="1" smtClean="0"/>
              <a:t>pennatifides</a:t>
            </a:r>
            <a:r>
              <a:rPr lang="fr-FR" dirty="0" smtClean="0"/>
              <a:t>  ou entières les caulinaires </a:t>
            </a:r>
            <a:r>
              <a:rPr lang="fr-FR" dirty="0" err="1" smtClean="0"/>
              <a:t>embrassantes</a:t>
            </a:r>
            <a:endParaRPr lang="fr-FR" dirty="0"/>
          </a:p>
        </p:txBody>
      </p:sp>
      <p:pic>
        <p:nvPicPr>
          <p:cNvPr id="4" name="Picture 2" descr="T:\Users\Geneviève\Pictures\archivage photos JLM\an 2012\Avril\Crête\Crète 2008\Crète Olivier Gonnet 2008\2° jour\1° arret Plage Minothiana\Reichardia picroides 2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5400000">
            <a:off x="4170691" y="2300666"/>
            <a:ext cx="5738222" cy="2775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764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251519" y="332656"/>
            <a:ext cx="79928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/>
              <a:t> –involucre à bractées imbriquées   </a:t>
            </a:r>
            <a:r>
              <a:rPr lang="fr-FR" sz="2400" b="1" dirty="0">
                <a:solidFill>
                  <a:srgbClr val="C00000"/>
                </a:solidFill>
              </a:rPr>
              <a:t>l</a:t>
            </a:r>
            <a:r>
              <a:rPr lang="fr-FR" sz="2400" b="1" dirty="0" smtClean="0">
                <a:solidFill>
                  <a:srgbClr val="C00000"/>
                </a:solidFill>
              </a:rPr>
              <a:t>es externes cordées</a:t>
            </a:r>
            <a:endParaRPr lang="fr-FR" sz="2400" b="1" dirty="0">
              <a:solidFill>
                <a:srgbClr val="C00000"/>
              </a:solidFill>
            </a:endParaRPr>
          </a:p>
        </p:txBody>
      </p:sp>
      <p:pic>
        <p:nvPicPr>
          <p:cNvPr id="1026" name="Picture 2" descr="T:\Users\Geneviève\Pictures\archivage photos JLM\an 2009\Avril\Roquefort crètes\reichardia picroides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5576" y="1052736"/>
            <a:ext cx="7908505" cy="5272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2847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-484352" y="1475728"/>
            <a:ext cx="5124873" cy="4156169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401" b="-10572"/>
          <a:stretch/>
        </p:blipFill>
        <p:spPr>
          <a:xfrm>
            <a:off x="5183560" y="368728"/>
            <a:ext cx="3960440" cy="4122411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323528" y="184062"/>
            <a:ext cx="59046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Akènes mûrs noirs  couverts de gros tubercules</a:t>
            </a:r>
            <a:endParaRPr lang="fr-FR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40152" y="4149080"/>
            <a:ext cx="2777089" cy="238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395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space réservé du contenu 4" descr="Aposeris foetida-d012a.jp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8882" t="-11849" r="-716"/>
          <a:stretch/>
        </p:blipFill>
        <p:spPr>
          <a:xfrm>
            <a:off x="-180528" y="-387424"/>
            <a:ext cx="4646804" cy="3328680"/>
          </a:xfrm>
          <a:prstGeom prst="rect">
            <a:avLst/>
          </a:prstGeom>
        </p:spPr>
      </p:pic>
      <p:pic>
        <p:nvPicPr>
          <p:cNvPr id="3" name="Image 2" descr="Capture d’écran 2018-08-21 à 10.03.01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825" y="1640548"/>
            <a:ext cx="1584176" cy="1573988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1581054" y="205713"/>
            <a:ext cx="1103307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dirty="0" err="1" smtClean="0"/>
              <a:t>aposeris</a:t>
            </a:r>
            <a:endParaRPr lang="fr-FR" dirty="0"/>
          </a:p>
        </p:txBody>
      </p:sp>
      <p:pic>
        <p:nvPicPr>
          <p:cNvPr id="5" name="Espace réservé du contenu 3" descr="Leontodon hispidus-2-.jpg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50612" y="136924"/>
            <a:ext cx="2808312" cy="3506970"/>
          </a:xfrm>
          <a:prstGeom prst="rect">
            <a:avLst/>
          </a:prstGeom>
        </p:spPr>
      </p:pic>
      <p:pic>
        <p:nvPicPr>
          <p:cNvPr id="6" name="Espace réservé du contenu 3" descr="Leontodon hispidus-DSC03569.JPG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31508" y="485196"/>
            <a:ext cx="1712492" cy="2367740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5170962" y="348818"/>
            <a:ext cx="1512168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dirty="0" err="1" smtClean="0"/>
              <a:t>leontodon</a:t>
            </a:r>
            <a:endParaRPr lang="fr-FR" dirty="0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00668" y="3553478"/>
            <a:ext cx="3211793" cy="3027341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37529" y="3852999"/>
            <a:ext cx="648072" cy="2552909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6240154" y="3675520"/>
            <a:ext cx="1244794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dirty="0" err="1" smtClean="0"/>
              <a:t>taraxacum</a:t>
            </a:r>
            <a:endParaRPr lang="fr-FR" dirty="0"/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8825" y="3346771"/>
            <a:ext cx="5154216" cy="3440754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84361" y="4736717"/>
            <a:ext cx="1924781" cy="2060212"/>
          </a:xfrm>
          <a:prstGeom prst="rect">
            <a:avLst/>
          </a:prstGeom>
        </p:spPr>
      </p:pic>
      <p:sp>
        <p:nvSpPr>
          <p:cNvPr id="13" name="ZoneTexte 12"/>
          <p:cNvSpPr txBox="1"/>
          <p:nvPr/>
        </p:nvSpPr>
        <p:spPr>
          <a:xfrm>
            <a:off x="2643532" y="3368812"/>
            <a:ext cx="1499661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dirty="0" err="1" smtClean="0"/>
              <a:t>hyoseris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05278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23422" y="3355848"/>
            <a:ext cx="97155" cy="146304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23422" y="3355848"/>
            <a:ext cx="97155" cy="146304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59349" y="839376"/>
            <a:ext cx="4267201" cy="5577840"/>
          </a:xfrm>
          <a:prstGeom prst="rect">
            <a:avLst/>
          </a:prstGeom>
        </p:spPr>
      </p:pic>
      <p:pic>
        <p:nvPicPr>
          <p:cNvPr id="17" name="Image 16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19369" y="2442523"/>
            <a:ext cx="3947160" cy="3770985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2725" y="1052736"/>
            <a:ext cx="4099064" cy="5376672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0113" y="2447108"/>
            <a:ext cx="3868941" cy="3827821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402725" y="260648"/>
            <a:ext cx="62575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Pour terminer ,  quels sont ces 2 genres?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30052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468544" cy="6869997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3563888" y="4077072"/>
            <a:ext cx="36724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solidFill>
                  <a:schemeClr val="bg1"/>
                </a:solidFill>
              </a:rPr>
              <a:t>Merci pour votre attention</a:t>
            </a:r>
            <a:endParaRPr lang="fr-FR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0510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6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1.69288E-6 L -0.35816 0.28122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917" y="140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3034" y="617736"/>
            <a:ext cx="7057931" cy="6132924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0" y="147990"/>
            <a:ext cx="9144000" cy="461665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sz="2400" b="1" dirty="0" smtClean="0"/>
              <a:t>Akènes externes à cils </a:t>
            </a:r>
            <a:r>
              <a:rPr lang="fr-FR" sz="2400" b="1" dirty="0" err="1" smtClean="0"/>
              <a:t>courts,insérés</a:t>
            </a:r>
            <a:r>
              <a:rPr lang="fr-FR" sz="2400" b="1" dirty="0" smtClean="0"/>
              <a:t> dans les bractées de l’involucre</a:t>
            </a:r>
            <a:endParaRPr lang="fr-FR" sz="2400" b="1" dirty="0"/>
          </a:p>
        </p:txBody>
      </p:sp>
    </p:spTree>
    <p:extLst>
      <p:ext uri="{BB962C8B-B14F-4D97-AF65-F5344CB8AC3E}">
        <p14:creationId xmlns:p14="http://schemas.microsoft.com/office/powerpoint/2010/main" val="2585383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79512" y="50721"/>
            <a:ext cx="3024336" cy="70788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fr-FR" sz="4000" b="1" i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H</a:t>
            </a:r>
            <a:r>
              <a:rPr lang="fr-FR" sz="4000" b="1" i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edypnois</a:t>
            </a:r>
            <a:endParaRPr lang="fr-FR" sz="4000" b="1" i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2915816" y="341341"/>
            <a:ext cx="37250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1 espèce   </a:t>
            </a:r>
            <a:r>
              <a:rPr lang="fr-FR" i="1" dirty="0" smtClean="0"/>
              <a:t>H </a:t>
            </a:r>
            <a:r>
              <a:rPr lang="fr-FR" i="1" dirty="0" err="1" smtClean="0"/>
              <a:t>rhagadioloides</a:t>
            </a:r>
            <a:r>
              <a:rPr lang="fr-FR" i="1" dirty="0" smtClean="0"/>
              <a:t> </a:t>
            </a:r>
            <a:endParaRPr lang="fr-FR" i="1" dirty="0"/>
          </a:p>
        </p:txBody>
      </p:sp>
      <p:sp>
        <p:nvSpPr>
          <p:cNvPr id="4" name="ZoneTexte 3"/>
          <p:cNvSpPr txBox="1"/>
          <p:nvPr/>
        </p:nvSpPr>
        <p:spPr>
          <a:xfrm>
            <a:off x="2317219" y="710673"/>
            <a:ext cx="65527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Lieux arides région </a:t>
            </a:r>
            <a:r>
              <a:rPr lang="fr-FR" dirty="0" err="1" smtClean="0"/>
              <a:t>méditt</a:t>
            </a:r>
            <a:r>
              <a:rPr lang="fr-FR" dirty="0" smtClean="0"/>
              <a:t>.  jusqu’à  Drôme Ardèche  </a:t>
            </a:r>
            <a:endParaRPr lang="fr-FR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529" r="-2330"/>
          <a:stretch/>
        </p:blipFill>
        <p:spPr>
          <a:xfrm>
            <a:off x="611559" y="1184728"/>
            <a:ext cx="8258387" cy="5522667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4572000" y="1166993"/>
            <a:ext cx="3203848" cy="6463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dirty="0" smtClean="0"/>
              <a:t>Plante annuelle  à </a:t>
            </a:r>
            <a:r>
              <a:rPr lang="fr-FR" b="1" dirty="0" smtClean="0"/>
              <a:t>tige feuillée </a:t>
            </a:r>
          </a:p>
          <a:p>
            <a:r>
              <a:rPr lang="fr-FR" dirty="0" smtClean="0"/>
              <a:t>ramifiée dès la base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75948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7904" y="855340"/>
            <a:ext cx="8751480" cy="5834320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323528" y="332656"/>
            <a:ext cx="540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Feuilles entières hispides  les supérieures sessiles</a:t>
            </a:r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12352" y="1124744"/>
            <a:ext cx="4573016" cy="5024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5193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9143" y="404664"/>
            <a:ext cx="8316416" cy="6237312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611560" y="461705"/>
            <a:ext cx="8172401" cy="83099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2400" b="1" dirty="0" smtClean="0"/>
              <a:t>Capitules petits solitaires  -longs pédoncules</a:t>
            </a:r>
          </a:p>
          <a:p>
            <a:r>
              <a:rPr lang="fr-FR" sz="2400" b="1" dirty="0"/>
              <a:t> </a:t>
            </a:r>
            <a:r>
              <a:rPr lang="fr-FR" sz="2400" b="1" dirty="0" smtClean="0"/>
              <a:t>                                  plus ou moins renflés au sommet</a:t>
            </a:r>
            <a:endParaRPr lang="fr-FR" sz="2400" b="1" dirty="0"/>
          </a:p>
        </p:txBody>
      </p:sp>
    </p:spTree>
    <p:extLst>
      <p:ext uri="{BB962C8B-B14F-4D97-AF65-F5344CB8AC3E}">
        <p14:creationId xmlns:p14="http://schemas.microsoft.com/office/powerpoint/2010/main" val="2564754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-888358" y="1102655"/>
            <a:ext cx="6436542" cy="4608512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3492702" y="1450262"/>
            <a:ext cx="6332023" cy="4017818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1213789" y="470991"/>
            <a:ext cx="6840760" cy="5847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3200" b="1" dirty="0" smtClean="0">
                <a:solidFill>
                  <a:srgbClr val="C00000"/>
                </a:solidFill>
              </a:rPr>
              <a:t>Involucre à bractées très conniventes</a:t>
            </a:r>
            <a:endParaRPr lang="fr-FR" sz="32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9576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:\Users\Geneviève\Pictures\archivage photos JLM\an 2008\aout\La Ciotat\hedypnois rhagadioloides2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1587198"/>
            <a:ext cx="4586969" cy="4437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5015012" y="1519164"/>
            <a:ext cx="4142509" cy="4184073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49848" y="260648"/>
            <a:ext cx="8770624" cy="461665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2400" b="1" dirty="0" smtClean="0"/>
              <a:t>2 sortes d’akènes : les externes surmontés d’une sorte de cupule</a:t>
            </a:r>
            <a:endParaRPr lang="fr-FR" sz="2400" b="1" dirty="0"/>
          </a:p>
        </p:txBody>
      </p:sp>
      <p:sp>
        <p:nvSpPr>
          <p:cNvPr id="7" name="ZoneTexte 6"/>
          <p:cNvSpPr txBox="1"/>
          <p:nvPr/>
        </p:nvSpPr>
        <p:spPr>
          <a:xfrm>
            <a:off x="366850" y="1067102"/>
            <a:ext cx="84536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/>
              <a:t>Les internes  surmontés d’une double aigrette écailleuse</a:t>
            </a:r>
            <a:endParaRPr lang="fr-FR" sz="2400" b="1" dirty="0"/>
          </a:p>
        </p:txBody>
      </p:sp>
      <p:cxnSp>
        <p:nvCxnSpPr>
          <p:cNvPr id="5" name="Connecteur droit avec flèche 4"/>
          <p:cNvCxnSpPr/>
          <p:nvPr/>
        </p:nvCxnSpPr>
        <p:spPr>
          <a:xfrm>
            <a:off x="6156176" y="629980"/>
            <a:ext cx="1136491" cy="2006932"/>
          </a:xfrm>
          <a:prstGeom prst="straightConnector1">
            <a:avLst/>
          </a:prstGeom>
          <a:ln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35328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899592" y="269914"/>
            <a:ext cx="7488832" cy="707886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Pappus formé de soies lisses  </a:t>
            </a:r>
            <a:endParaRPr lang="fr-FR" sz="4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431540" y="1038508"/>
            <a:ext cx="8424936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fr-FR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Soies non plumeuses parfois finement denticulées</a:t>
            </a:r>
            <a:endParaRPr lang="fr-FR" sz="28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0" y="2065203"/>
            <a:ext cx="57606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Akènes avec bec ou sans bec</a:t>
            </a:r>
            <a:endParaRPr lang="fr-FR" sz="32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243876">
            <a:off x="788613" y="3170028"/>
            <a:ext cx="3502764" cy="2329475"/>
          </a:xfrm>
          <a:prstGeom prst="ellipse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"/>
          <a:stretch/>
        </p:blipFill>
        <p:spPr>
          <a:xfrm rot="16373554">
            <a:off x="4818349" y="2104371"/>
            <a:ext cx="3650366" cy="3889359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004538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547664" y="369832"/>
            <a:ext cx="6552728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sz="3600" dirty="0" smtClean="0"/>
              <a:t>A --   Akènes à long bec grêle</a:t>
            </a:r>
            <a:endParaRPr lang="fr-FR" sz="3600" dirty="0"/>
          </a:p>
        </p:txBody>
      </p:sp>
      <p:sp>
        <p:nvSpPr>
          <p:cNvPr id="3" name="ZoneTexte 2"/>
          <p:cNvSpPr txBox="1"/>
          <p:nvPr/>
        </p:nvSpPr>
        <p:spPr>
          <a:xfrm>
            <a:off x="936097" y="1484784"/>
            <a:ext cx="7775862" cy="95410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sz="2800" b="1" dirty="0" smtClean="0"/>
              <a:t>Bec séparé du corps par une pièce intermédiaire </a:t>
            </a:r>
          </a:p>
          <a:p>
            <a:r>
              <a:rPr lang="fr-FR" sz="2800" b="1" dirty="0"/>
              <a:t> </a:t>
            </a:r>
            <a:r>
              <a:rPr lang="fr-FR" sz="2800" b="1" dirty="0" smtClean="0"/>
              <a:t> </a:t>
            </a:r>
            <a:endParaRPr lang="fr-FR" sz="2800" b="1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"/>
          <a:stretch/>
        </p:blipFill>
        <p:spPr>
          <a:xfrm rot="16200000">
            <a:off x="417703" y="2510999"/>
            <a:ext cx="3846387" cy="4098214"/>
          </a:xfrm>
          <a:prstGeom prst="ellipse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5364088" y="2852936"/>
            <a:ext cx="3024336" cy="224676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endParaRPr lang="fr-FR" sz="2800" b="1" i="1" cap="all" dirty="0" smtClean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  <a:p>
            <a:endParaRPr lang="fr-FR" sz="2800" b="1" i="1" cap="all" dirty="0" smtClean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  <a:p>
            <a:r>
              <a:rPr lang="fr-FR" sz="2800" b="1" i="1" cap="all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Taraxacum</a:t>
            </a:r>
            <a:endParaRPr lang="fr-FR" sz="2800" b="1" i="1" cap="all" dirty="0" smtClean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  <a:p>
            <a:r>
              <a:rPr lang="fr-FR" sz="2800" b="1" i="1" cap="all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Willemetia</a:t>
            </a:r>
            <a:endParaRPr lang="fr-FR" sz="2800" b="1" i="1" cap="all" dirty="0" smtClean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  <a:p>
            <a:r>
              <a:rPr lang="fr-FR" sz="2800" b="1" i="1" cap="all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Chondrilla</a:t>
            </a:r>
            <a:endParaRPr lang="fr-FR" sz="2800" b="1" i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5292080" y="2852936"/>
            <a:ext cx="21602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/>
              <a:t>3 genres:</a:t>
            </a:r>
            <a:endParaRPr lang="fr-FR" sz="2400" b="1" dirty="0"/>
          </a:p>
        </p:txBody>
      </p:sp>
    </p:spTree>
    <p:extLst>
      <p:ext uri="{BB962C8B-B14F-4D97-AF65-F5344CB8AC3E}">
        <p14:creationId xmlns:p14="http://schemas.microsoft.com/office/powerpoint/2010/main" val="4086022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270739" y="205026"/>
            <a:ext cx="22322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/>
              <a:t>Bibliographie</a:t>
            </a:r>
            <a:endParaRPr lang="fr-FR" sz="2400" b="1" dirty="0"/>
          </a:p>
        </p:txBody>
      </p:sp>
      <p:sp>
        <p:nvSpPr>
          <p:cNvPr id="4" name="ZoneTexte 3"/>
          <p:cNvSpPr txBox="1"/>
          <p:nvPr/>
        </p:nvSpPr>
        <p:spPr>
          <a:xfrm>
            <a:off x="251520" y="2708920"/>
            <a:ext cx="54726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/>
              <a:t>Documents photographiques  et schémas </a:t>
            </a:r>
            <a:endParaRPr lang="fr-FR" sz="2400" dirty="0"/>
          </a:p>
        </p:txBody>
      </p:sp>
      <p:sp>
        <p:nvSpPr>
          <p:cNvPr id="3" name="ZoneTexte 2"/>
          <p:cNvSpPr txBox="1"/>
          <p:nvPr/>
        </p:nvSpPr>
        <p:spPr>
          <a:xfrm>
            <a:off x="683568" y="5562557"/>
            <a:ext cx="26642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/>
              <a:t>Flore de Coste</a:t>
            </a:r>
          </a:p>
          <a:p>
            <a:r>
              <a:rPr lang="fr-FR" sz="2400" dirty="0" smtClean="0"/>
              <a:t>Flora </a:t>
            </a:r>
            <a:r>
              <a:rPr lang="fr-FR" sz="2400" dirty="0" err="1" smtClean="0"/>
              <a:t>gallica</a:t>
            </a:r>
            <a:endParaRPr lang="fr-FR" sz="2400" dirty="0"/>
          </a:p>
        </p:txBody>
      </p:sp>
      <p:sp>
        <p:nvSpPr>
          <p:cNvPr id="5" name="ZoneTexte 4"/>
          <p:cNvSpPr txBox="1"/>
          <p:nvPr/>
        </p:nvSpPr>
        <p:spPr>
          <a:xfrm>
            <a:off x="683568" y="3356992"/>
            <a:ext cx="36004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/>
              <a:t>Camille Granger</a:t>
            </a:r>
          </a:p>
          <a:p>
            <a:r>
              <a:rPr lang="fr-FR" sz="2400" dirty="0" smtClean="0"/>
              <a:t>J Luc</a:t>
            </a:r>
            <a:r>
              <a:rPr lang="fr-FR" sz="2400" dirty="0"/>
              <a:t> </a:t>
            </a:r>
            <a:r>
              <a:rPr lang="fr-FR" sz="2400" dirty="0" err="1" smtClean="0"/>
              <a:t>Macqueron</a:t>
            </a:r>
            <a:endParaRPr lang="fr-FR" sz="2400" dirty="0" smtClean="0"/>
          </a:p>
          <a:p>
            <a:r>
              <a:rPr lang="fr-FR" sz="2400" dirty="0" smtClean="0"/>
              <a:t>Alain Roux</a:t>
            </a:r>
          </a:p>
          <a:p>
            <a:r>
              <a:rPr lang="fr-FR" sz="2400" dirty="0" smtClean="0"/>
              <a:t>Didier </a:t>
            </a:r>
            <a:r>
              <a:rPr lang="fr-FR" sz="2400" dirty="0" err="1" smtClean="0"/>
              <a:t>Roubaudi</a:t>
            </a:r>
            <a:endParaRPr lang="fr-FR" sz="2400" dirty="0" smtClean="0"/>
          </a:p>
          <a:p>
            <a:r>
              <a:rPr lang="fr-FR" sz="2400" dirty="0" smtClean="0"/>
              <a:t> </a:t>
            </a:r>
            <a:endParaRPr lang="fr-FR" sz="2400" dirty="0"/>
          </a:p>
        </p:txBody>
      </p:sp>
      <p:sp>
        <p:nvSpPr>
          <p:cNvPr id="6" name="ZoneTexte 5"/>
          <p:cNvSpPr txBox="1"/>
          <p:nvPr/>
        </p:nvSpPr>
        <p:spPr>
          <a:xfrm>
            <a:off x="683568" y="4834320"/>
            <a:ext cx="37444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/>
              <a:t>Tela </a:t>
            </a:r>
            <a:r>
              <a:rPr lang="fr-FR" sz="2400" dirty="0" err="1" smtClean="0"/>
              <a:t>botanica</a:t>
            </a:r>
            <a:endParaRPr lang="fr-FR" sz="2400" dirty="0" smtClean="0"/>
          </a:p>
          <a:p>
            <a:r>
              <a:rPr lang="fr-FR" sz="2400" dirty="0" err="1" smtClean="0"/>
              <a:t>Wikiland</a:t>
            </a:r>
            <a:r>
              <a:rPr lang="fr-FR" sz="2400" dirty="0" smtClean="0"/>
              <a:t> -</a:t>
            </a:r>
            <a:r>
              <a:rPr lang="fr-FR" sz="2400" dirty="0" err="1" smtClean="0"/>
              <a:t>Wikimedia</a:t>
            </a:r>
            <a:endParaRPr lang="fr-FR" sz="2400" dirty="0"/>
          </a:p>
        </p:txBody>
      </p:sp>
      <p:sp>
        <p:nvSpPr>
          <p:cNvPr id="7" name="ZoneTexte 6"/>
          <p:cNvSpPr txBox="1"/>
          <p:nvPr/>
        </p:nvSpPr>
        <p:spPr>
          <a:xfrm>
            <a:off x="251520" y="836712"/>
            <a:ext cx="86409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/>
              <a:t>Flore de la France méditerranéenne </a:t>
            </a:r>
            <a:r>
              <a:rPr lang="fr-FR" sz="2000" dirty="0" smtClean="0"/>
              <a:t>– J-M Tison – Ph </a:t>
            </a:r>
            <a:r>
              <a:rPr lang="fr-FR" sz="2000" dirty="0" err="1" smtClean="0"/>
              <a:t>Jauzein</a:t>
            </a:r>
            <a:r>
              <a:rPr lang="fr-FR" sz="2000" dirty="0" smtClean="0"/>
              <a:t> –H Michaud</a:t>
            </a:r>
            <a:endParaRPr lang="fr-FR" sz="2000" dirty="0"/>
          </a:p>
        </p:txBody>
      </p:sp>
      <p:sp>
        <p:nvSpPr>
          <p:cNvPr id="8" name="ZoneTexte 7"/>
          <p:cNvSpPr txBox="1"/>
          <p:nvPr/>
        </p:nvSpPr>
        <p:spPr>
          <a:xfrm>
            <a:off x="270739" y="1628800"/>
            <a:ext cx="75416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/>
              <a:t>Flora </a:t>
            </a:r>
            <a:r>
              <a:rPr lang="fr-FR" sz="2400" dirty="0" err="1" smtClean="0"/>
              <a:t>gallica</a:t>
            </a:r>
            <a:r>
              <a:rPr lang="fr-FR" sz="2400" dirty="0" smtClean="0"/>
              <a:t> – </a:t>
            </a:r>
            <a:r>
              <a:rPr lang="fr-FR" sz="2000" dirty="0" smtClean="0"/>
              <a:t>J-M Tison – B de Foucault</a:t>
            </a:r>
            <a:endParaRPr lang="fr-FR" sz="2000" dirty="0"/>
          </a:p>
        </p:txBody>
      </p:sp>
    </p:spTree>
    <p:extLst>
      <p:ext uri="{BB962C8B-B14F-4D97-AF65-F5344CB8AC3E}">
        <p14:creationId xmlns:p14="http://schemas.microsoft.com/office/powerpoint/2010/main" val="4115611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99978" y="-111248"/>
            <a:ext cx="1705857" cy="6947106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27374" y="140581"/>
            <a:ext cx="3713097" cy="6153539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1331640" y="5733256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corps</a:t>
            </a:r>
            <a:endParaRPr lang="fr-FR" dirty="0"/>
          </a:p>
        </p:txBody>
      </p:sp>
      <p:sp>
        <p:nvSpPr>
          <p:cNvPr id="8" name="ZoneTexte 7"/>
          <p:cNvSpPr txBox="1"/>
          <p:nvPr/>
        </p:nvSpPr>
        <p:spPr>
          <a:xfrm>
            <a:off x="1941774" y="4136425"/>
            <a:ext cx="16616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Cône ou</a:t>
            </a:r>
          </a:p>
          <a:p>
            <a:r>
              <a:rPr lang="fr-FR" dirty="0" smtClean="0"/>
              <a:t>Pièce intermédiaire</a:t>
            </a:r>
            <a:endParaRPr lang="fr-FR" dirty="0"/>
          </a:p>
        </p:txBody>
      </p:sp>
      <p:cxnSp>
        <p:nvCxnSpPr>
          <p:cNvPr id="10" name="Connecteur droit avec flèche 9"/>
          <p:cNvCxnSpPr>
            <a:stCxn id="8" idx="1"/>
          </p:cNvCxnSpPr>
          <p:nvPr/>
        </p:nvCxnSpPr>
        <p:spPr>
          <a:xfrm flipH="1">
            <a:off x="1188426" y="4598090"/>
            <a:ext cx="753348" cy="0"/>
          </a:xfrm>
          <a:prstGeom prst="straightConnector1">
            <a:avLst/>
          </a:prstGeom>
          <a:ln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avec flèche 11"/>
          <p:cNvCxnSpPr/>
          <p:nvPr/>
        </p:nvCxnSpPr>
        <p:spPr>
          <a:xfrm flipV="1">
            <a:off x="2843808" y="4420150"/>
            <a:ext cx="936104" cy="17794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ZoneTexte 13"/>
          <p:cNvSpPr txBox="1"/>
          <p:nvPr/>
        </p:nvSpPr>
        <p:spPr>
          <a:xfrm>
            <a:off x="1979712" y="908720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 smtClean="0"/>
              <a:t>pappus</a:t>
            </a:r>
            <a:endParaRPr lang="fr-FR" dirty="0"/>
          </a:p>
        </p:txBody>
      </p:sp>
      <p:cxnSp>
        <p:nvCxnSpPr>
          <p:cNvPr id="16" name="Connecteur droit avec flèche 15"/>
          <p:cNvCxnSpPr>
            <a:stCxn id="7" idx="3"/>
          </p:cNvCxnSpPr>
          <p:nvPr/>
        </p:nvCxnSpPr>
        <p:spPr>
          <a:xfrm flipV="1">
            <a:off x="2627784" y="5733256"/>
            <a:ext cx="975645" cy="18466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ZoneTexte 8"/>
          <p:cNvSpPr txBox="1"/>
          <p:nvPr/>
        </p:nvSpPr>
        <p:spPr>
          <a:xfrm>
            <a:off x="1543617" y="3384447"/>
            <a:ext cx="19837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 stipe de l’aigrette (rostre) </a:t>
            </a:r>
            <a:endParaRPr lang="fr-FR" dirty="0"/>
          </a:p>
        </p:txBody>
      </p:sp>
      <p:cxnSp>
        <p:nvCxnSpPr>
          <p:cNvPr id="17" name="Connecteur droit avec flèche 16"/>
          <p:cNvCxnSpPr>
            <a:stCxn id="9" idx="1"/>
          </p:cNvCxnSpPr>
          <p:nvPr/>
        </p:nvCxnSpPr>
        <p:spPr>
          <a:xfrm flipH="1" flipV="1">
            <a:off x="940431" y="3529039"/>
            <a:ext cx="603186" cy="17857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Image 12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5245070" y="2489830"/>
            <a:ext cx="5459968" cy="1765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3475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827584" y="99522"/>
            <a:ext cx="3168352" cy="6463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fr-FR" sz="3600" b="1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--TARAXACUM</a:t>
            </a:r>
            <a:endParaRPr lang="fr-FR" sz="3600" b="1" i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467544" y="222633"/>
            <a:ext cx="720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/>
              <a:t>1 </a:t>
            </a:r>
            <a:endParaRPr lang="fr-FR" sz="2800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100"/>
          <a:stretch/>
        </p:blipFill>
        <p:spPr>
          <a:xfrm>
            <a:off x="-26756" y="1092036"/>
            <a:ext cx="8666231" cy="5638916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4008009" y="99521"/>
            <a:ext cx="32403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Nombreuses espèces !</a:t>
            </a:r>
          </a:p>
          <a:p>
            <a:endParaRPr lang="fr-FR" dirty="0"/>
          </a:p>
        </p:txBody>
      </p:sp>
      <p:sp>
        <p:nvSpPr>
          <p:cNvPr id="10" name="ZoneTexte 9"/>
          <p:cNvSpPr txBox="1"/>
          <p:nvPr/>
        </p:nvSpPr>
        <p:spPr>
          <a:xfrm>
            <a:off x="4118658" y="399592"/>
            <a:ext cx="48965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/>
              <a:t>Caractères marqueurs :  Feuilles –bractées de l’involucre- stigmates et pollen- akènes </a:t>
            </a:r>
            <a:endParaRPr lang="fr-FR" b="1" dirty="0"/>
          </a:p>
        </p:txBody>
      </p:sp>
      <p:sp>
        <p:nvSpPr>
          <p:cNvPr id="11" name="ZoneTexte 10"/>
          <p:cNvSpPr txBox="1"/>
          <p:nvPr/>
        </p:nvSpPr>
        <p:spPr>
          <a:xfrm>
            <a:off x="236176" y="1162565"/>
            <a:ext cx="6784096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2800" b="1" dirty="0" smtClean="0"/>
              <a:t>Plantes </a:t>
            </a:r>
            <a:r>
              <a:rPr lang="fr-FR" sz="2800" b="1" dirty="0" err="1" smtClean="0"/>
              <a:t>acaules,feuilles</a:t>
            </a:r>
            <a:r>
              <a:rPr lang="fr-FR" sz="2800" b="1" dirty="0" smtClean="0"/>
              <a:t> toutes en rosette</a:t>
            </a:r>
            <a:endParaRPr lang="fr-FR" sz="2800" b="1" dirty="0"/>
          </a:p>
        </p:txBody>
      </p:sp>
    </p:spTree>
    <p:extLst>
      <p:ext uri="{BB962C8B-B14F-4D97-AF65-F5344CB8AC3E}">
        <p14:creationId xmlns:p14="http://schemas.microsoft.com/office/powerpoint/2010/main" val="4232006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4929178" y="2285389"/>
            <a:ext cx="5398320" cy="2656292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-1108543" y="1916273"/>
            <a:ext cx="5400000" cy="3239199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47864" y="932055"/>
            <a:ext cx="2698951" cy="5244676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7092280" y="5013176"/>
            <a:ext cx="1728192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dirty="0" smtClean="0"/>
              <a:t>T </a:t>
            </a:r>
            <a:r>
              <a:rPr lang="fr-FR" dirty="0" err="1" smtClean="0"/>
              <a:t>obovatum</a:t>
            </a:r>
            <a:endParaRPr lang="fr-FR" dirty="0"/>
          </a:p>
        </p:txBody>
      </p:sp>
      <p:sp>
        <p:nvSpPr>
          <p:cNvPr id="6" name="ZoneTexte 5"/>
          <p:cNvSpPr txBox="1"/>
          <p:nvPr/>
        </p:nvSpPr>
        <p:spPr>
          <a:xfrm>
            <a:off x="323528" y="200616"/>
            <a:ext cx="7056784" cy="46166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2400" b="1" dirty="0" smtClean="0"/>
              <a:t>Feuilles lancéolées </a:t>
            </a:r>
            <a:r>
              <a:rPr lang="fr-FR" sz="2400" b="1" dirty="0" err="1" smtClean="0"/>
              <a:t>pennatiséquées</a:t>
            </a:r>
            <a:r>
              <a:rPr lang="fr-FR" sz="2400" b="1" dirty="0" smtClean="0"/>
              <a:t> à entières</a:t>
            </a:r>
            <a:endParaRPr lang="fr-FR" sz="2400" b="1" dirty="0"/>
          </a:p>
        </p:txBody>
      </p:sp>
    </p:spTree>
    <p:extLst>
      <p:ext uri="{BB962C8B-B14F-4D97-AF65-F5344CB8AC3E}">
        <p14:creationId xmlns:p14="http://schemas.microsoft.com/office/powerpoint/2010/main" val="2201436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555150" y="95921"/>
            <a:ext cx="86081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/>
              <a:t>Pédoncules  creux, naissant de la base, portant 1 seul capitule</a:t>
            </a:r>
            <a:endParaRPr lang="fr-FR" sz="2400" b="1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5150" y="840414"/>
            <a:ext cx="8210848" cy="6021288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48064" y="681557"/>
            <a:ext cx="5243309" cy="6197549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536" y="4221088"/>
            <a:ext cx="2448273" cy="1632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5640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251520" y="191512"/>
            <a:ext cx="84249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 smtClean="0"/>
              <a:t>Involucre à bractées nombreuses  les externes plus courtes souvent rabattues </a:t>
            </a:r>
            <a:endParaRPr lang="fr-FR" sz="2000" b="1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5589" y="908720"/>
            <a:ext cx="8096797" cy="5453192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4344316" y="1868658"/>
            <a:ext cx="5759624" cy="3839749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4552" y="1050551"/>
            <a:ext cx="4560506" cy="4288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780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/>
          <p:cNvSpPr txBox="1"/>
          <p:nvPr/>
        </p:nvSpPr>
        <p:spPr>
          <a:xfrm>
            <a:off x="-18336" y="127675"/>
            <a:ext cx="6966600" cy="830997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2400" b="1" dirty="0" smtClean="0"/>
              <a:t>Corps de l’akène à apex </a:t>
            </a:r>
            <a:r>
              <a:rPr lang="fr-FR" sz="2400" b="1" dirty="0" err="1" smtClean="0"/>
              <a:t>spinuleux</a:t>
            </a:r>
            <a:r>
              <a:rPr lang="fr-FR" sz="2400" b="1" dirty="0" smtClean="0"/>
              <a:t> qui ne cache pas</a:t>
            </a:r>
          </a:p>
          <a:p>
            <a:r>
              <a:rPr lang="fr-FR" sz="2400" b="1" dirty="0" smtClean="0"/>
              <a:t> la pièce intermédiaire</a:t>
            </a:r>
            <a:endParaRPr lang="fr-FR" sz="2400" b="1" dirty="0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93030" y="1910342"/>
            <a:ext cx="5428807" cy="4115815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-506726" y="2344194"/>
            <a:ext cx="4684877" cy="3213855"/>
          </a:xfrm>
          <a:prstGeom prst="rect">
            <a:avLst/>
          </a:prstGeom>
        </p:spPr>
      </p:pic>
      <p:cxnSp>
        <p:nvCxnSpPr>
          <p:cNvPr id="4" name="Connecteur droit avec flèche 3"/>
          <p:cNvCxnSpPr/>
          <p:nvPr/>
        </p:nvCxnSpPr>
        <p:spPr>
          <a:xfrm>
            <a:off x="2339752" y="1446600"/>
            <a:ext cx="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avec flèche 10"/>
          <p:cNvCxnSpPr/>
          <p:nvPr/>
        </p:nvCxnSpPr>
        <p:spPr>
          <a:xfrm flipH="1">
            <a:off x="1604352" y="980728"/>
            <a:ext cx="254096" cy="2970394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Image 9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38143" y="-387424"/>
            <a:ext cx="1705857" cy="6947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047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:\Users\Geneviève\Pictures\archivage photos JLM\an 2004\mai\tournon\graine taraxacum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536" y="260648"/>
            <a:ext cx="8388424" cy="6289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4433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402155" y="214042"/>
            <a:ext cx="34623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solidFill>
                  <a:srgbClr val="C00000"/>
                </a:solidFill>
              </a:rPr>
              <a:t>Résumé </a:t>
            </a:r>
            <a:r>
              <a:rPr lang="fr-FR" sz="2400" b="1" i="1" dirty="0" err="1" smtClean="0">
                <a:solidFill>
                  <a:srgbClr val="C00000"/>
                </a:solidFill>
              </a:rPr>
              <a:t>Taraxa</a:t>
            </a:r>
            <a:r>
              <a:rPr lang="fr-FR" sz="2400" b="1" dirty="0" err="1" smtClean="0">
                <a:solidFill>
                  <a:srgbClr val="C00000"/>
                </a:solidFill>
              </a:rPr>
              <a:t>cum</a:t>
            </a:r>
            <a:r>
              <a:rPr lang="fr-FR" sz="2400" b="1" dirty="0" smtClean="0">
                <a:solidFill>
                  <a:srgbClr val="C00000"/>
                </a:solidFill>
              </a:rPr>
              <a:t> </a:t>
            </a:r>
            <a:endParaRPr lang="fr-FR" sz="2400" b="1" dirty="0">
              <a:solidFill>
                <a:srgbClr val="C00000"/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840139" y="1030670"/>
            <a:ext cx="60486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Plantes  acaules feuilles toutes en rosette</a:t>
            </a:r>
            <a:endParaRPr lang="fr-FR" dirty="0"/>
          </a:p>
        </p:txBody>
      </p:sp>
      <p:sp>
        <p:nvSpPr>
          <p:cNvPr id="5" name="ZoneTexte 4"/>
          <p:cNvSpPr txBox="1"/>
          <p:nvPr/>
        </p:nvSpPr>
        <p:spPr>
          <a:xfrm>
            <a:off x="840139" y="661338"/>
            <a:ext cx="4392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Fleurs toutes ligulées </a:t>
            </a:r>
            <a:endParaRPr lang="fr-FR" dirty="0"/>
          </a:p>
        </p:txBody>
      </p:sp>
      <p:sp>
        <p:nvSpPr>
          <p:cNvPr id="6" name="ZoneTexte 5"/>
          <p:cNvSpPr txBox="1"/>
          <p:nvPr/>
        </p:nvSpPr>
        <p:spPr>
          <a:xfrm>
            <a:off x="869835" y="1588150"/>
            <a:ext cx="64087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Pédoncule creux </a:t>
            </a:r>
            <a:r>
              <a:rPr lang="fr-FR" dirty="0" err="1" smtClean="0"/>
              <a:t>monocéphale</a:t>
            </a:r>
            <a:r>
              <a:rPr lang="fr-FR" dirty="0" smtClean="0"/>
              <a:t>  naissant de la base </a:t>
            </a:r>
            <a:endParaRPr lang="fr-FR" dirty="0"/>
          </a:p>
        </p:txBody>
      </p:sp>
      <p:sp>
        <p:nvSpPr>
          <p:cNvPr id="7" name="ZoneTexte 6"/>
          <p:cNvSpPr txBox="1"/>
          <p:nvPr/>
        </p:nvSpPr>
        <p:spPr>
          <a:xfrm>
            <a:off x="2015716" y="2737749"/>
            <a:ext cx="66247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Involucre cylindrique  bractées souvent sur 2 rangs ou plus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2275162" y="3933056"/>
            <a:ext cx="610584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 smtClean="0">
                <a:solidFill>
                  <a:srgbClr val="C00000"/>
                </a:solidFill>
              </a:rPr>
              <a:t>Akènes à bec long et grêle ,</a:t>
            </a:r>
          </a:p>
          <a:p>
            <a:r>
              <a:rPr lang="fr-FR" sz="2800" b="1" dirty="0" smtClean="0">
                <a:solidFill>
                  <a:srgbClr val="C00000"/>
                </a:solidFill>
              </a:rPr>
              <a:t>Pappus blanc non plumeux </a:t>
            </a:r>
          </a:p>
          <a:p>
            <a:r>
              <a:rPr lang="fr-FR" sz="2800" b="1" dirty="0" smtClean="0">
                <a:solidFill>
                  <a:srgbClr val="C00000"/>
                </a:solidFill>
              </a:rPr>
              <a:t>Corps de l’akène à sommet </a:t>
            </a:r>
            <a:r>
              <a:rPr lang="fr-FR" sz="2800" b="1" dirty="0" err="1" smtClean="0">
                <a:solidFill>
                  <a:srgbClr val="C00000"/>
                </a:solidFill>
              </a:rPr>
              <a:t>spinuleux</a:t>
            </a:r>
            <a:endParaRPr lang="fr-FR" sz="2800" b="1" dirty="0" smtClean="0">
              <a:solidFill>
                <a:srgbClr val="C00000"/>
              </a:solidFill>
            </a:endParaRPr>
          </a:p>
          <a:p>
            <a:r>
              <a:rPr lang="fr-FR" sz="2800" b="1" dirty="0" smtClean="0">
                <a:solidFill>
                  <a:srgbClr val="C00000"/>
                </a:solidFill>
              </a:rPr>
              <a:t>Pièce intermédiaire visible</a:t>
            </a:r>
            <a:endParaRPr lang="fr-FR" sz="2800" b="1" dirty="0">
              <a:solidFill>
                <a:srgbClr val="C00000"/>
              </a:solidFill>
            </a:endParaRP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28384" y="2737749"/>
            <a:ext cx="921268" cy="3629093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8106" y="2110477"/>
            <a:ext cx="1214885" cy="18225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Image 10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11652" y="165503"/>
            <a:ext cx="3132348" cy="2061504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-1378" y="4692148"/>
            <a:ext cx="2439503" cy="1300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760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2286679" y="75037"/>
            <a:ext cx="2952328" cy="70788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fr-FR" sz="4000" b="1" i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Willemetia</a:t>
            </a:r>
            <a:endParaRPr lang="fr-FR" sz="4000" b="1" i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1498193" y="136592"/>
            <a:ext cx="5040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 smtClean="0"/>
              <a:t>2</a:t>
            </a:r>
            <a:endParaRPr lang="fr-FR" sz="3200" b="1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553" y="1150585"/>
            <a:ext cx="4759423" cy="5949280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5436096" y="82226"/>
            <a:ext cx="360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Une espèce </a:t>
            </a:r>
            <a:r>
              <a:rPr lang="fr-FR" i="1" dirty="0" err="1" smtClean="0"/>
              <a:t>Willemetia</a:t>
            </a:r>
            <a:r>
              <a:rPr lang="fr-FR" i="1" dirty="0" smtClean="0"/>
              <a:t> </a:t>
            </a:r>
            <a:r>
              <a:rPr lang="fr-FR" i="1" dirty="0" err="1" smtClean="0"/>
              <a:t>stipitata</a:t>
            </a:r>
            <a:r>
              <a:rPr lang="fr-FR" i="1" dirty="0" smtClean="0"/>
              <a:t> </a:t>
            </a:r>
          </a:p>
          <a:p>
            <a:r>
              <a:rPr lang="fr-FR" dirty="0" smtClean="0"/>
              <a:t>Corbières -Ariège</a:t>
            </a:r>
            <a:endParaRPr lang="fr-FR" dirty="0"/>
          </a:p>
        </p:txBody>
      </p:sp>
      <p:sp>
        <p:nvSpPr>
          <p:cNvPr id="11" name="ZoneTexte 10"/>
          <p:cNvSpPr txBox="1"/>
          <p:nvPr/>
        </p:nvSpPr>
        <p:spPr>
          <a:xfrm>
            <a:off x="0" y="827420"/>
            <a:ext cx="9144000" cy="6463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dirty="0" smtClean="0"/>
              <a:t>Plante caulescente – tige (20-50cm) base glabre –</a:t>
            </a:r>
            <a:r>
              <a:rPr lang="fr-FR" b="1" dirty="0" smtClean="0"/>
              <a:t>sommet couvert de poils noirs  </a:t>
            </a:r>
            <a:r>
              <a:rPr lang="fr-FR" dirty="0" smtClean="0"/>
              <a:t>-</a:t>
            </a:r>
          </a:p>
          <a:p>
            <a:r>
              <a:rPr lang="fr-FR" dirty="0" smtClean="0"/>
              <a:t> souche traçante</a:t>
            </a:r>
            <a:endParaRPr lang="fr-FR" dirty="0"/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67448" y="1296677"/>
            <a:ext cx="3585330" cy="5460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6328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528" y="260648"/>
            <a:ext cx="4752528" cy="6336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361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251520" y="569711"/>
            <a:ext cx="6912768" cy="1815882"/>
          </a:xfrm>
          <a:prstGeom prst="rect">
            <a:avLst/>
          </a:prstGeom>
          <a:ln w="38100"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2800" b="1" dirty="0" smtClean="0"/>
              <a:t>Inflorescences en capitules</a:t>
            </a:r>
          </a:p>
          <a:p>
            <a:r>
              <a:rPr lang="fr-FR" sz="2800" b="1" dirty="0" smtClean="0"/>
              <a:t>Toutes les fleurs sont ligulées</a:t>
            </a:r>
          </a:p>
          <a:p>
            <a:r>
              <a:rPr lang="fr-FR" sz="2800" b="1" dirty="0" smtClean="0"/>
              <a:t>Les ligules ont 5 dents</a:t>
            </a:r>
          </a:p>
          <a:p>
            <a:r>
              <a:rPr lang="fr-FR" sz="2800" b="1" dirty="0" smtClean="0"/>
              <a:t>Plantes à latex</a:t>
            </a:r>
            <a:endParaRPr lang="fr-FR" sz="2800" b="1" dirty="0"/>
          </a:p>
        </p:txBody>
      </p:sp>
      <p:pic>
        <p:nvPicPr>
          <p:cNvPr id="4" name="Picture 9" descr="Hieracium prenanthoides-DSC09476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039788" y="2428200"/>
            <a:ext cx="5086465" cy="416374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6790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5122" y="1226320"/>
            <a:ext cx="5006310" cy="5479449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611560" y="200687"/>
            <a:ext cx="77768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F basales dressées glabres glauques presque entières plus  ou moins dentées– </a:t>
            </a:r>
          </a:p>
          <a:p>
            <a:r>
              <a:rPr lang="fr-FR" dirty="0" smtClean="0"/>
              <a:t> F .  caulinaires souvent nulles ou 1 F</a:t>
            </a:r>
            <a:endParaRPr lang="fr-FR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36498" y="1192592"/>
            <a:ext cx="3807502" cy="5783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8602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251520" y="209026"/>
            <a:ext cx="84249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1 à 4 capitules </a:t>
            </a:r>
            <a:r>
              <a:rPr lang="fr-FR" dirty="0" err="1" smtClean="0"/>
              <a:t>longt</a:t>
            </a:r>
            <a:r>
              <a:rPr lang="fr-FR" dirty="0" smtClean="0"/>
              <a:t>  pédonculés  insérés sur la tige feuillée -involucre campanulé </a:t>
            </a:r>
            <a:r>
              <a:rPr lang="fr-FR" b="1" dirty="0" err="1" smtClean="0">
                <a:solidFill>
                  <a:srgbClr val="C00000"/>
                </a:solidFill>
              </a:rPr>
              <a:t>herissé</a:t>
            </a:r>
            <a:r>
              <a:rPr lang="fr-FR" b="1" dirty="0" smtClean="0">
                <a:solidFill>
                  <a:srgbClr val="C00000"/>
                </a:solidFill>
              </a:rPr>
              <a:t> de poils  noirs simples</a:t>
            </a:r>
            <a:endParaRPr lang="fr-FR" b="1" dirty="0"/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3364" y="948661"/>
            <a:ext cx="8424936" cy="5624602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866" y="1065912"/>
            <a:ext cx="8303239" cy="5542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871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974631" y="1780820"/>
            <a:ext cx="6020243" cy="3995936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40362" y="660836"/>
            <a:ext cx="1268362" cy="5943408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8922" y="131410"/>
            <a:ext cx="9135078" cy="40011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sz="2000" b="1" dirty="0" smtClean="0"/>
              <a:t>Pièce intermédiaire de l’akène cachée par des protubérances arrondies</a:t>
            </a:r>
            <a:endParaRPr lang="fr-FR" sz="2000" b="1" dirty="0"/>
          </a:p>
        </p:txBody>
      </p:sp>
    </p:spTree>
    <p:extLst>
      <p:ext uri="{BB962C8B-B14F-4D97-AF65-F5344CB8AC3E}">
        <p14:creationId xmlns:p14="http://schemas.microsoft.com/office/powerpoint/2010/main" val="1749576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323528" y="332656"/>
            <a:ext cx="30243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solidFill>
                  <a:srgbClr val="C00000"/>
                </a:solidFill>
              </a:rPr>
              <a:t>Résumé </a:t>
            </a:r>
            <a:r>
              <a:rPr lang="fr-FR" sz="2400" b="1" i="1" dirty="0" err="1">
                <a:solidFill>
                  <a:srgbClr val="C00000"/>
                </a:solidFill>
              </a:rPr>
              <a:t>W</a:t>
            </a:r>
            <a:r>
              <a:rPr lang="fr-FR" sz="2400" b="1" i="1" dirty="0" err="1" smtClean="0">
                <a:solidFill>
                  <a:srgbClr val="C00000"/>
                </a:solidFill>
              </a:rPr>
              <a:t>illemetia</a:t>
            </a:r>
            <a:endParaRPr lang="fr-FR" sz="2400" b="1" i="1" dirty="0">
              <a:solidFill>
                <a:srgbClr val="C00000"/>
              </a:solidFill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04" y="1124744"/>
            <a:ext cx="2915816" cy="3498979"/>
          </a:xfrm>
          <a:prstGeom prst="rect">
            <a:avLst/>
          </a:prstGeom>
          <a:ln w="28575">
            <a:solidFill>
              <a:srgbClr val="C00000"/>
            </a:solidFill>
          </a:ln>
        </p:spPr>
      </p:pic>
      <p:sp>
        <p:nvSpPr>
          <p:cNvPr id="4" name="ZoneTexte 3"/>
          <p:cNvSpPr txBox="1"/>
          <p:nvPr/>
        </p:nvSpPr>
        <p:spPr>
          <a:xfrm>
            <a:off x="3779912" y="794321"/>
            <a:ext cx="46085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Plante caulescente  tiges feuillées</a:t>
            </a:r>
          </a:p>
          <a:p>
            <a:r>
              <a:rPr lang="fr-FR" dirty="0" smtClean="0"/>
              <a:t>Fleurs toutes ligulées jaunes</a:t>
            </a:r>
          </a:p>
          <a:p>
            <a:endParaRPr lang="fr-FR" dirty="0"/>
          </a:p>
        </p:txBody>
      </p:sp>
      <p:sp>
        <p:nvSpPr>
          <p:cNvPr id="5" name="ZoneTexte 4"/>
          <p:cNvSpPr txBox="1"/>
          <p:nvPr/>
        </p:nvSpPr>
        <p:spPr>
          <a:xfrm>
            <a:off x="3923928" y="1988840"/>
            <a:ext cx="44644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Tiges portant plusieurs capitules</a:t>
            </a:r>
            <a:endParaRPr lang="fr-FR" dirty="0"/>
          </a:p>
        </p:txBody>
      </p:sp>
      <p:sp>
        <p:nvSpPr>
          <p:cNvPr id="6" name="ZoneTexte 5"/>
          <p:cNvSpPr txBox="1"/>
          <p:nvPr/>
        </p:nvSpPr>
        <p:spPr>
          <a:xfrm>
            <a:off x="4139952" y="2874233"/>
            <a:ext cx="36724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Involucre hérissé de poils noirs</a:t>
            </a:r>
            <a:endParaRPr lang="fr-FR" dirty="0"/>
          </a:p>
        </p:txBody>
      </p:sp>
      <p:sp>
        <p:nvSpPr>
          <p:cNvPr id="7" name="ZoneTexte 6"/>
          <p:cNvSpPr txBox="1"/>
          <p:nvPr/>
        </p:nvSpPr>
        <p:spPr>
          <a:xfrm>
            <a:off x="2267744" y="4623724"/>
            <a:ext cx="554461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solidFill>
                  <a:srgbClr val="C00000"/>
                </a:solidFill>
              </a:rPr>
              <a:t>Akènes à long bec grêle</a:t>
            </a:r>
          </a:p>
          <a:p>
            <a:r>
              <a:rPr lang="fr-FR" sz="2400" b="1" dirty="0" smtClean="0">
                <a:solidFill>
                  <a:srgbClr val="C00000"/>
                </a:solidFill>
              </a:rPr>
              <a:t>Pappus </a:t>
            </a:r>
            <a:r>
              <a:rPr lang="fr-FR" sz="2400" b="1" dirty="0">
                <a:solidFill>
                  <a:srgbClr val="C00000"/>
                </a:solidFill>
              </a:rPr>
              <a:t> </a:t>
            </a:r>
            <a:r>
              <a:rPr lang="fr-FR" sz="2400" b="1" dirty="0" smtClean="0">
                <a:solidFill>
                  <a:srgbClr val="C00000"/>
                </a:solidFill>
              </a:rPr>
              <a:t>non plumeux</a:t>
            </a:r>
          </a:p>
          <a:p>
            <a:r>
              <a:rPr lang="fr-FR" sz="2400" b="1" dirty="0" err="1" smtClean="0">
                <a:solidFill>
                  <a:srgbClr val="C00000"/>
                </a:solidFill>
              </a:rPr>
              <a:t>Piéce</a:t>
            </a:r>
            <a:r>
              <a:rPr lang="fr-FR" sz="2400" b="1" dirty="0" smtClean="0">
                <a:solidFill>
                  <a:srgbClr val="C00000"/>
                </a:solidFill>
              </a:rPr>
              <a:t> intermédiaire  de l’akène</a:t>
            </a:r>
          </a:p>
          <a:p>
            <a:r>
              <a:rPr lang="fr-FR" sz="2400" b="1" dirty="0" smtClean="0">
                <a:solidFill>
                  <a:srgbClr val="C00000"/>
                </a:solidFill>
              </a:rPr>
              <a:t>cachée par des protubérances arrondies</a:t>
            </a:r>
            <a:endParaRPr lang="fr-FR" sz="2400" b="1" dirty="0">
              <a:solidFill>
                <a:srgbClr val="C00000"/>
              </a:solidFill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11613" y="2874233"/>
            <a:ext cx="575187" cy="3183969"/>
          </a:xfrm>
          <a:prstGeom prst="rect">
            <a:avLst/>
          </a:prstGeom>
        </p:spPr>
      </p:pic>
      <p:cxnSp>
        <p:nvCxnSpPr>
          <p:cNvPr id="10" name="Connecteur droit avec flèche 9"/>
          <p:cNvCxnSpPr/>
          <p:nvPr/>
        </p:nvCxnSpPr>
        <p:spPr>
          <a:xfrm flipV="1">
            <a:off x="7164288" y="5085184"/>
            <a:ext cx="1080120" cy="648072"/>
          </a:xfrm>
          <a:prstGeom prst="straightConnector1">
            <a:avLst/>
          </a:prstGeom>
          <a:ln w="2857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56301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748524" y="260648"/>
            <a:ext cx="3024336" cy="70788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fr-FR" sz="4000" b="1" i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Chondrilla</a:t>
            </a:r>
            <a:endParaRPr lang="fr-FR" sz="4000" b="1" i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1205626" y="306058"/>
            <a:ext cx="1800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 smtClean="0"/>
              <a:t>3</a:t>
            </a:r>
            <a:endParaRPr lang="fr-FR" sz="3200" b="1" dirty="0"/>
          </a:p>
        </p:txBody>
      </p:sp>
      <p:sp>
        <p:nvSpPr>
          <p:cNvPr id="4" name="ZoneTexte 3"/>
          <p:cNvSpPr txBox="1"/>
          <p:nvPr/>
        </p:nvSpPr>
        <p:spPr>
          <a:xfrm>
            <a:off x="5004048" y="231813"/>
            <a:ext cx="3744416" cy="40011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fr-FR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 espèce </a:t>
            </a:r>
            <a:r>
              <a:rPr lang="fr-FR" sz="2000" b="1" i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Chondrilla</a:t>
            </a:r>
            <a:r>
              <a:rPr lang="fr-FR" sz="2000" b="1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fr-FR" sz="2000" b="1" i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juncea</a:t>
            </a:r>
            <a:endParaRPr lang="fr-FR" sz="2000" b="1" i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5045612" y="706167"/>
            <a:ext cx="4392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Toute la France –friches thermophiles</a:t>
            </a:r>
            <a:endParaRPr lang="fr-FR" dirty="0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-393129" y="1887492"/>
            <a:ext cx="5733256" cy="4299942"/>
          </a:xfrm>
          <a:prstGeom prst="rect">
            <a:avLst/>
          </a:prstGeom>
        </p:spPr>
      </p:pic>
      <p:pic>
        <p:nvPicPr>
          <p:cNvPr id="1026" name="Picture 2" descr="T:\Users\Geneviève\Pictures\archivage photos JLM\an 2012\Mai\Aude Corbières\mercredi Aude Vendres\IMG_0240 chondrilla juncea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5400000">
            <a:off x="4118963" y="2156138"/>
            <a:ext cx="5597194" cy="4551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ZoneTexte 5"/>
          <p:cNvSpPr txBox="1"/>
          <p:nvPr/>
        </p:nvSpPr>
        <p:spPr>
          <a:xfrm>
            <a:off x="323527" y="1170836"/>
            <a:ext cx="8820473" cy="6463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b="1" dirty="0" smtClean="0"/>
              <a:t>Plante caulescente très ramifiée (40cm à 1m) rameaux raides effilés –- </a:t>
            </a:r>
            <a:r>
              <a:rPr lang="fr-FR" b="1" dirty="0" err="1" smtClean="0"/>
              <a:t>pl</a:t>
            </a:r>
            <a:r>
              <a:rPr lang="fr-FR" b="1" dirty="0" smtClean="0"/>
              <a:t> glauque – base hispide – rhizome </a:t>
            </a:r>
            <a:r>
              <a:rPr lang="fr-FR" b="1" dirty="0" err="1" smtClean="0"/>
              <a:t>emettant</a:t>
            </a:r>
            <a:r>
              <a:rPr lang="fr-FR" b="1" dirty="0" smtClean="0"/>
              <a:t> des rosettes  de F </a:t>
            </a:r>
            <a:r>
              <a:rPr lang="fr-FR" b="1" dirty="0" err="1" smtClean="0"/>
              <a:t>pennatiséquées</a:t>
            </a:r>
            <a:r>
              <a:rPr lang="fr-FR" b="1" dirty="0" smtClean="0"/>
              <a:t> disparues à la floraison</a:t>
            </a:r>
            <a:endParaRPr lang="fr-FR" b="1" dirty="0"/>
          </a:p>
        </p:txBody>
      </p:sp>
    </p:spTree>
    <p:extLst>
      <p:ext uri="{BB962C8B-B14F-4D97-AF65-F5344CB8AC3E}">
        <p14:creationId xmlns:p14="http://schemas.microsoft.com/office/powerpoint/2010/main" val="1722451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23928" y="1340768"/>
            <a:ext cx="4982344" cy="4747710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667" y="1385012"/>
            <a:ext cx="3376043" cy="4659221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539552" y="260648"/>
            <a:ext cx="66247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Feuilles caulinaires sessiles entières ou denticulées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26102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1528261" y="848380"/>
            <a:ext cx="6776811" cy="5088970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160540" y="169283"/>
            <a:ext cx="8443908" cy="83099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2400" dirty="0" smtClean="0"/>
              <a:t>Capitules petits </a:t>
            </a:r>
            <a:r>
              <a:rPr lang="fr-FR" sz="2400" dirty="0" err="1" smtClean="0"/>
              <a:t>sub</a:t>
            </a:r>
            <a:r>
              <a:rPr lang="fr-FR" sz="2400" dirty="0" smtClean="0"/>
              <a:t> sessiles en faisceaux de 1à 4 espacés le long des rameaux</a:t>
            </a:r>
            <a:endParaRPr lang="fr-FR" sz="2400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813376" y="188639"/>
            <a:ext cx="7272000" cy="533280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560" y="1268760"/>
            <a:ext cx="7848872" cy="5755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0112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0" y="0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/>
              <a:t>Involucre étroit </a:t>
            </a:r>
            <a:r>
              <a:rPr lang="fr-FR" sz="2400" b="1" dirty="0" smtClean="0"/>
              <a:t>cylindrique glabre ou à soies </a:t>
            </a:r>
            <a:r>
              <a:rPr lang="fr-FR" sz="2400" b="1" dirty="0" err="1" smtClean="0"/>
              <a:t>spinuleuses</a:t>
            </a:r>
            <a:r>
              <a:rPr lang="fr-FR" sz="2400" dirty="0" smtClean="0"/>
              <a:t> -1 seul rang de bractées </a:t>
            </a:r>
            <a:endParaRPr lang="fr-FR" sz="2400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63688" y="620688"/>
            <a:ext cx="4536504" cy="6089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0087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96771" y="1124744"/>
            <a:ext cx="4571765" cy="5454736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282972" y="239494"/>
            <a:ext cx="7961436" cy="40011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2000" dirty="0" smtClean="0"/>
              <a:t>Pièce intermédiaire de l akène cachée par des protubérances </a:t>
            </a:r>
            <a:r>
              <a:rPr lang="fr-FR" sz="2000" dirty="0" err="1" smtClean="0"/>
              <a:t>spinuleuses</a:t>
            </a:r>
            <a:r>
              <a:rPr lang="fr-FR" sz="2000" dirty="0" smtClean="0"/>
              <a:t> </a:t>
            </a:r>
            <a:endParaRPr lang="fr-FR" sz="2000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003629"/>
            <a:ext cx="3424932" cy="5825425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152" y="965585"/>
            <a:ext cx="3312627" cy="5912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136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3467328" y="1131"/>
            <a:ext cx="36249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 smtClean="0">
                <a:solidFill>
                  <a:srgbClr val="C00000"/>
                </a:solidFill>
              </a:rPr>
              <a:t>Résumé      </a:t>
            </a:r>
            <a:r>
              <a:rPr lang="fr-FR" sz="2800" b="1" i="1" dirty="0" err="1" smtClean="0">
                <a:solidFill>
                  <a:srgbClr val="C00000"/>
                </a:solidFill>
              </a:rPr>
              <a:t>Chondrilla</a:t>
            </a:r>
            <a:endParaRPr lang="fr-FR" sz="2800" b="1" i="1" dirty="0">
              <a:solidFill>
                <a:srgbClr val="C00000"/>
              </a:solidFill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4464496" y="784247"/>
            <a:ext cx="39959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Plante caulescente très ramifiée à rameaux raides – rosettes basales disparues à la floraison</a:t>
            </a:r>
            <a:endParaRPr lang="fr-FR" dirty="0"/>
          </a:p>
        </p:txBody>
      </p:sp>
      <p:sp>
        <p:nvSpPr>
          <p:cNvPr id="6" name="ZoneTexte 5"/>
          <p:cNvSpPr txBox="1"/>
          <p:nvPr/>
        </p:nvSpPr>
        <p:spPr>
          <a:xfrm>
            <a:off x="4559085" y="1766006"/>
            <a:ext cx="39903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Capitules petits en faisceaux de1à 4 le long des rameaux</a:t>
            </a:r>
            <a:endParaRPr lang="fr-FR" dirty="0"/>
          </a:p>
        </p:txBody>
      </p:sp>
      <p:sp>
        <p:nvSpPr>
          <p:cNvPr id="7" name="ZoneTexte 6"/>
          <p:cNvSpPr txBox="1"/>
          <p:nvPr/>
        </p:nvSpPr>
        <p:spPr>
          <a:xfrm>
            <a:off x="4470476" y="2576346"/>
            <a:ext cx="40324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Involucre cylindrique 1 rang de bractées (glabre ou pilosité </a:t>
            </a:r>
            <a:r>
              <a:rPr lang="fr-FR" dirty="0" err="1" smtClean="0"/>
              <a:t>spinuleuse</a:t>
            </a:r>
            <a:r>
              <a:rPr lang="fr-FR" dirty="0" smtClean="0"/>
              <a:t>)</a:t>
            </a:r>
            <a:endParaRPr lang="fr-FR" dirty="0"/>
          </a:p>
        </p:txBody>
      </p:sp>
      <p:sp>
        <p:nvSpPr>
          <p:cNvPr id="8" name="ZoneTexte 7"/>
          <p:cNvSpPr txBox="1"/>
          <p:nvPr/>
        </p:nvSpPr>
        <p:spPr>
          <a:xfrm>
            <a:off x="985080" y="4929207"/>
            <a:ext cx="556916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solidFill>
                  <a:srgbClr val="C00000"/>
                </a:solidFill>
              </a:rPr>
              <a:t>Akènes à long bec –</a:t>
            </a:r>
            <a:r>
              <a:rPr lang="fr-FR" sz="2400" b="1" dirty="0" err="1" smtClean="0">
                <a:solidFill>
                  <a:srgbClr val="C00000"/>
                </a:solidFill>
              </a:rPr>
              <a:t>pappus</a:t>
            </a:r>
            <a:r>
              <a:rPr lang="fr-FR" sz="2400" b="1" dirty="0" smtClean="0">
                <a:solidFill>
                  <a:srgbClr val="C00000"/>
                </a:solidFill>
              </a:rPr>
              <a:t> non plumeux</a:t>
            </a:r>
          </a:p>
          <a:p>
            <a:r>
              <a:rPr lang="fr-FR" sz="2400" b="1" dirty="0" smtClean="0">
                <a:solidFill>
                  <a:srgbClr val="C00000"/>
                </a:solidFill>
              </a:rPr>
              <a:t> soies denticulées</a:t>
            </a:r>
          </a:p>
          <a:p>
            <a:r>
              <a:rPr lang="fr-FR" sz="2400" b="1" dirty="0" smtClean="0">
                <a:solidFill>
                  <a:srgbClr val="C00000"/>
                </a:solidFill>
              </a:rPr>
              <a:t> </a:t>
            </a:r>
            <a:r>
              <a:rPr lang="fr-FR" sz="2400" b="1" dirty="0">
                <a:solidFill>
                  <a:srgbClr val="C00000"/>
                </a:solidFill>
              </a:rPr>
              <a:t>P</a:t>
            </a:r>
            <a:r>
              <a:rPr lang="fr-FR" sz="2400" b="1" dirty="0" smtClean="0">
                <a:solidFill>
                  <a:srgbClr val="C00000"/>
                </a:solidFill>
              </a:rPr>
              <a:t>rotubérances </a:t>
            </a:r>
            <a:r>
              <a:rPr lang="fr-FR" sz="2400" b="1" dirty="0" err="1" smtClean="0">
                <a:solidFill>
                  <a:srgbClr val="C00000"/>
                </a:solidFill>
              </a:rPr>
              <a:t>spinuleuses</a:t>
            </a:r>
            <a:r>
              <a:rPr lang="fr-FR" sz="2400" b="1" dirty="0" smtClean="0">
                <a:solidFill>
                  <a:srgbClr val="C00000"/>
                </a:solidFill>
              </a:rPr>
              <a:t> cachant la pièce intermédiaire</a:t>
            </a:r>
            <a:endParaRPr lang="fr-FR" sz="2400" b="1" dirty="0">
              <a:solidFill>
                <a:srgbClr val="C00000"/>
              </a:solidFill>
            </a:endParaRP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504942" y="798122"/>
            <a:ext cx="4299194" cy="3228432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29053" y="3291399"/>
            <a:ext cx="1573871" cy="3221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8336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270759" y="198873"/>
            <a:ext cx="5309353" cy="769441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fr-FR" sz="4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Observer les </a:t>
            </a:r>
            <a:r>
              <a:rPr lang="fr-FR" sz="44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pappus</a:t>
            </a:r>
            <a:r>
              <a:rPr lang="fr-FR" sz="4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endParaRPr lang="fr-FR" sz="4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223722" y="1100597"/>
            <a:ext cx="61042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/>
              <a:t>Pappus nul ou très réduit à  quelques écailles</a:t>
            </a:r>
            <a:endParaRPr lang="fr-FR" sz="2400" b="1" dirty="0"/>
          </a:p>
        </p:txBody>
      </p:sp>
      <p:sp>
        <p:nvSpPr>
          <p:cNvPr id="4" name="ZoneTexte 3"/>
          <p:cNvSpPr txBox="1"/>
          <p:nvPr/>
        </p:nvSpPr>
        <p:spPr>
          <a:xfrm>
            <a:off x="806614" y="3273229"/>
            <a:ext cx="68407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solidFill>
                  <a:srgbClr val="C00000"/>
                </a:solidFill>
              </a:rPr>
              <a:t>Pappus formé d’écailles lancéolées ou subulées ++</a:t>
            </a:r>
            <a:endParaRPr lang="fr-FR" sz="2400" b="1" dirty="0">
              <a:solidFill>
                <a:srgbClr val="C00000"/>
              </a:solidFill>
            </a:endParaRPr>
          </a:p>
        </p:txBody>
      </p:sp>
      <p:sp>
        <p:nvSpPr>
          <p:cNvPr id="5" name="ZoneTexte 4"/>
          <p:cNvSpPr txBox="1"/>
          <p:nvPr/>
        </p:nvSpPr>
        <p:spPr>
          <a:xfrm rot="10800000" flipV="1">
            <a:off x="575793" y="5188154"/>
            <a:ext cx="61926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solidFill>
                  <a:srgbClr val="C00000"/>
                </a:solidFill>
              </a:rPr>
              <a:t>Pappus formé de soies lisses ou denticulées ++</a:t>
            </a:r>
            <a:endParaRPr lang="fr-FR" sz="2400" b="1" dirty="0">
              <a:solidFill>
                <a:srgbClr val="C00000"/>
              </a:solidFill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211290" y="1846725"/>
            <a:ext cx="56002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/>
              <a:t>Pappus formé  de soies plumeuses</a:t>
            </a:r>
            <a:endParaRPr lang="fr-FR" sz="2400" b="1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16603" y="198873"/>
            <a:ext cx="2613370" cy="2697769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72600" y="3629830"/>
            <a:ext cx="2400310" cy="1584157"/>
          </a:xfrm>
          <a:prstGeom prst="ellipse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0000" t="50000"/>
          <a:stretch/>
        </p:blipFill>
        <p:spPr>
          <a:xfrm rot="4926936">
            <a:off x="4201998" y="1145973"/>
            <a:ext cx="942382" cy="2981613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17" r="-1217" b="75000"/>
          <a:stretch/>
        </p:blipFill>
        <p:spPr>
          <a:xfrm>
            <a:off x="6954554" y="946089"/>
            <a:ext cx="2137467" cy="1690690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9561" t="22476" r="21358" b="50000"/>
          <a:stretch/>
        </p:blipFill>
        <p:spPr>
          <a:xfrm rot="16200000">
            <a:off x="1480465" y="3320854"/>
            <a:ext cx="1194927" cy="2160239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5697962" y="356884"/>
            <a:ext cx="15580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 smtClean="0"/>
              <a:t>Loupe</a:t>
            </a:r>
            <a:r>
              <a:rPr lang="fr-FR" dirty="0" smtClean="0"/>
              <a:t> !</a:t>
            </a:r>
            <a:endParaRPr lang="fr-FR" dirty="0"/>
          </a:p>
        </p:txBody>
      </p:sp>
      <p:pic>
        <p:nvPicPr>
          <p:cNvPr id="14" name="Image 13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68480" y="4850129"/>
            <a:ext cx="2296045" cy="1735437"/>
          </a:xfrm>
          <a:prstGeom prst="ellipse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1780" y="3713894"/>
            <a:ext cx="2578608" cy="1542288"/>
          </a:xfrm>
          <a:prstGeom prst="rect">
            <a:avLst/>
          </a:prstGeom>
        </p:spPr>
      </p:pic>
      <p:cxnSp>
        <p:nvCxnSpPr>
          <p:cNvPr id="16" name="Connecteur droit 15"/>
          <p:cNvCxnSpPr/>
          <p:nvPr/>
        </p:nvCxnSpPr>
        <p:spPr>
          <a:xfrm>
            <a:off x="575792" y="3273229"/>
            <a:ext cx="0" cy="244461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ZoneTexte 16"/>
          <p:cNvSpPr txBox="1"/>
          <p:nvPr/>
        </p:nvSpPr>
        <p:spPr>
          <a:xfrm rot="16200000">
            <a:off x="-1009496" y="3689615"/>
            <a:ext cx="25605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C00000"/>
                </a:solidFill>
              </a:rPr>
              <a:t>2e séance</a:t>
            </a:r>
            <a:endParaRPr lang="fr-FR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5348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17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-997241" y="2078969"/>
            <a:ext cx="5233825" cy="2304256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79912" y="529089"/>
            <a:ext cx="2068642" cy="5048390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18440" y="554452"/>
            <a:ext cx="1091380" cy="5151320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693683" y="6026514"/>
            <a:ext cx="2088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 err="1" smtClean="0"/>
              <a:t>Taraxacum</a:t>
            </a:r>
            <a:endParaRPr lang="fr-FR" i="1" dirty="0"/>
          </a:p>
        </p:txBody>
      </p:sp>
      <p:sp>
        <p:nvSpPr>
          <p:cNvPr id="7" name="ZoneTexte 6"/>
          <p:cNvSpPr txBox="1"/>
          <p:nvPr/>
        </p:nvSpPr>
        <p:spPr>
          <a:xfrm>
            <a:off x="4048354" y="6028991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 err="1" smtClean="0"/>
              <a:t>Chondrilla</a:t>
            </a:r>
            <a:endParaRPr lang="fr-FR" i="1" dirty="0"/>
          </a:p>
        </p:txBody>
      </p:sp>
      <p:sp>
        <p:nvSpPr>
          <p:cNvPr id="8" name="ZoneTexte 7"/>
          <p:cNvSpPr txBox="1"/>
          <p:nvPr/>
        </p:nvSpPr>
        <p:spPr>
          <a:xfrm>
            <a:off x="7274785" y="6026514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 err="1" smtClean="0"/>
              <a:t>Willemetia</a:t>
            </a:r>
            <a:endParaRPr lang="fr-FR" i="1" dirty="0"/>
          </a:p>
        </p:txBody>
      </p:sp>
    </p:spTree>
    <p:extLst>
      <p:ext uri="{BB962C8B-B14F-4D97-AF65-F5344CB8AC3E}">
        <p14:creationId xmlns:p14="http://schemas.microsoft.com/office/powerpoint/2010/main" val="3909695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323528" y="476672"/>
            <a:ext cx="8640960" cy="5847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sz="3200" b="1" dirty="0" smtClean="0"/>
              <a:t>B -  Akènes sans pièce intermédiaire, </a:t>
            </a:r>
            <a:r>
              <a:rPr lang="fr-FR" sz="3200" b="1" dirty="0" err="1" smtClean="0"/>
              <a:t>svt</a:t>
            </a:r>
            <a:r>
              <a:rPr lang="fr-FR" sz="3200" b="1" dirty="0" smtClean="0"/>
              <a:t>. sans bec</a:t>
            </a:r>
            <a:endParaRPr lang="fr-FR" sz="3200" b="1" dirty="0"/>
          </a:p>
        </p:txBody>
      </p:sp>
      <p:sp>
        <p:nvSpPr>
          <p:cNvPr id="4" name="ZoneTexte 3"/>
          <p:cNvSpPr txBox="1"/>
          <p:nvPr/>
        </p:nvSpPr>
        <p:spPr>
          <a:xfrm>
            <a:off x="879202" y="1061446"/>
            <a:ext cx="82647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solidFill>
                  <a:schemeClr val="accent2"/>
                </a:solidFill>
              </a:rPr>
              <a:t>Parfois bec prolongeant directement le corps (certains </a:t>
            </a:r>
            <a:r>
              <a:rPr lang="fr-FR" sz="2400" b="1" i="1" dirty="0" err="1">
                <a:solidFill>
                  <a:schemeClr val="accent2"/>
                </a:solidFill>
              </a:rPr>
              <a:t>C</a:t>
            </a:r>
            <a:r>
              <a:rPr lang="fr-FR" sz="2400" b="1" i="1" dirty="0" err="1" smtClean="0">
                <a:solidFill>
                  <a:schemeClr val="accent2"/>
                </a:solidFill>
              </a:rPr>
              <a:t>repis</a:t>
            </a:r>
            <a:r>
              <a:rPr lang="fr-FR" sz="2400" b="1" dirty="0" smtClean="0">
                <a:solidFill>
                  <a:schemeClr val="accent2"/>
                </a:solidFill>
              </a:rPr>
              <a:t>)</a:t>
            </a:r>
            <a:endParaRPr lang="fr-FR" sz="2400" b="1" dirty="0">
              <a:solidFill>
                <a:schemeClr val="accent2"/>
              </a:solidFill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102787" y="1610216"/>
            <a:ext cx="52565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/>
              <a:t>1-Apex de l’akène non rétréci, tronqué</a:t>
            </a:r>
            <a:endParaRPr lang="fr-FR" b="1" dirty="0"/>
          </a:p>
        </p:txBody>
      </p:sp>
      <p:sp>
        <p:nvSpPr>
          <p:cNvPr id="5" name="ZoneTexte 4"/>
          <p:cNvSpPr txBox="1"/>
          <p:nvPr/>
        </p:nvSpPr>
        <p:spPr>
          <a:xfrm>
            <a:off x="142713" y="3449523"/>
            <a:ext cx="28803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/>
              <a:t>2  Apex nettement rétréci parfois en bec</a:t>
            </a:r>
            <a:endParaRPr lang="fr-FR" b="1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08609" y="1523111"/>
            <a:ext cx="744239" cy="1979982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20777" y="2802350"/>
            <a:ext cx="831453" cy="2435323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5025743" y="1611062"/>
            <a:ext cx="21602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i="1" dirty="0" err="1" smtClean="0">
                <a:solidFill>
                  <a:srgbClr val="C00000"/>
                </a:solidFill>
              </a:rPr>
              <a:t>Andryala</a:t>
            </a:r>
            <a:endParaRPr lang="fr-FR" sz="2000" b="1" i="1" dirty="0" smtClean="0">
              <a:solidFill>
                <a:srgbClr val="C00000"/>
              </a:solidFill>
            </a:endParaRPr>
          </a:p>
          <a:p>
            <a:r>
              <a:rPr lang="fr-FR" sz="2000" b="1" i="1" dirty="0" err="1" smtClean="0">
                <a:solidFill>
                  <a:srgbClr val="C00000"/>
                </a:solidFill>
              </a:rPr>
              <a:t>Tolpis</a:t>
            </a:r>
            <a:endParaRPr lang="fr-FR" sz="2000" b="1" i="1" dirty="0" smtClean="0">
              <a:solidFill>
                <a:srgbClr val="C00000"/>
              </a:solidFill>
            </a:endParaRPr>
          </a:p>
          <a:p>
            <a:r>
              <a:rPr lang="fr-FR" sz="2000" b="1" i="1" dirty="0" err="1" smtClean="0">
                <a:solidFill>
                  <a:srgbClr val="C00000"/>
                </a:solidFill>
              </a:rPr>
              <a:t>Hieracium</a:t>
            </a:r>
            <a:endParaRPr lang="fr-FR" sz="2000" b="1" i="1" dirty="0" smtClean="0">
              <a:solidFill>
                <a:srgbClr val="C00000"/>
              </a:solidFill>
            </a:endParaRPr>
          </a:p>
          <a:p>
            <a:r>
              <a:rPr lang="fr-FR" sz="2000" b="1" i="1" dirty="0" err="1" smtClean="0">
                <a:solidFill>
                  <a:srgbClr val="C00000"/>
                </a:solidFill>
              </a:rPr>
              <a:t>Pilosella</a:t>
            </a:r>
            <a:endParaRPr lang="fr-FR" sz="2000" b="1" i="1" dirty="0">
              <a:solidFill>
                <a:srgbClr val="C00000"/>
              </a:solidFill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5084194" y="3311023"/>
            <a:ext cx="135675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i="1" dirty="0" err="1" smtClean="0">
                <a:solidFill>
                  <a:srgbClr val="C00000"/>
                </a:solidFill>
              </a:rPr>
              <a:t>Crepis</a:t>
            </a:r>
            <a:endParaRPr lang="fr-FR" sz="2000" b="1" i="1" dirty="0" smtClean="0">
              <a:solidFill>
                <a:srgbClr val="C00000"/>
              </a:solidFill>
            </a:endParaRPr>
          </a:p>
          <a:p>
            <a:r>
              <a:rPr lang="fr-FR" sz="2000" b="1" i="1" dirty="0" err="1" smtClean="0">
                <a:solidFill>
                  <a:srgbClr val="C00000"/>
                </a:solidFill>
              </a:rPr>
              <a:t>Sonchus</a:t>
            </a:r>
            <a:endParaRPr lang="fr-FR" sz="2000" b="1" i="1" dirty="0" smtClean="0">
              <a:solidFill>
                <a:srgbClr val="C00000"/>
              </a:solidFill>
            </a:endParaRPr>
          </a:p>
          <a:p>
            <a:r>
              <a:rPr lang="fr-FR" sz="2000" b="1" i="1" dirty="0" smtClean="0">
                <a:solidFill>
                  <a:srgbClr val="C00000"/>
                </a:solidFill>
              </a:rPr>
              <a:t>Lactuca</a:t>
            </a:r>
            <a:endParaRPr lang="fr-FR" sz="2000" b="1" i="1" dirty="0">
              <a:solidFill>
                <a:srgbClr val="C00000"/>
              </a:solidFill>
            </a:endParaRP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2217349" y="3488663"/>
            <a:ext cx="1961802" cy="845053"/>
          </a:xfrm>
          <a:prstGeom prst="rect">
            <a:avLst/>
          </a:prstGeom>
        </p:spPr>
      </p:pic>
      <p:sp>
        <p:nvSpPr>
          <p:cNvPr id="15" name="ZoneTexte 14"/>
          <p:cNvSpPr txBox="1"/>
          <p:nvPr/>
        </p:nvSpPr>
        <p:spPr>
          <a:xfrm>
            <a:off x="166091" y="5573648"/>
            <a:ext cx="45012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/>
              <a:t>3 -Bractées </a:t>
            </a:r>
            <a:r>
              <a:rPr lang="fr-FR" b="1" dirty="0" err="1" smtClean="0"/>
              <a:t>involucrales</a:t>
            </a:r>
            <a:r>
              <a:rPr lang="fr-FR" b="1" dirty="0" smtClean="0"/>
              <a:t> cordées –akènes verruqueux</a:t>
            </a:r>
            <a:endParaRPr lang="fr-FR" b="1" dirty="0"/>
          </a:p>
        </p:txBody>
      </p:sp>
      <p:sp>
        <p:nvSpPr>
          <p:cNvPr id="16" name="ZoneTexte 15"/>
          <p:cNvSpPr txBox="1"/>
          <p:nvPr/>
        </p:nvSpPr>
        <p:spPr>
          <a:xfrm>
            <a:off x="4644008" y="5609120"/>
            <a:ext cx="14618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i="1" dirty="0" err="1" smtClean="0">
                <a:solidFill>
                  <a:srgbClr val="C00000"/>
                </a:solidFill>
              </a:rPr>
              <a:t>Reichardia</a:t>
            </a:r>
            <a:endParaRPr lang="fr-FR" sz="2000" b="1" i="1" dirty="0">
              <a:solidFill>
                <a:srgbClr val="C00000"/>
              </a:solidFill>
            </a:endParaRPr>
          </a:p>
        </p:txBody>
      </p:sp>
      <p:pic>
        <p:nvPicPr>
          <p:cNvPr id="14" name="Picture 2" descr="t:\Users\Geneviève\Pictures\liguliflores pw\reichardia-picroides-001.jpg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448797" y="4436756"/>
            <a:ext cx="2359165" cy="2344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Image 16"/>
          <p:cNvPicPr>
            <a:picLocks noChangeAspect="1"/>
          </p:cNvPicPr>
          <p:nvPr/>
        </p:nvPicPr>
        <p:blipFill rotWithShape="1"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32511" y="5960739"/>
            <a:ext cx="1063592" cy="912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2753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8" grpId="0"/>
      <p:bldP spid="9" grpId="0"/>
      <p:bldP spid="15" grpId="0"/>
      <p:bldP spid="16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467544" y="332656"/>
            <a:ext cx="8280920" cy="132343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fr-FR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1—Akène souvent sans bec ,</a:t>
            </a:r>
          </a:p>
          <a:p>
            <a:r>
              <a:rPr lang="fr-FR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         non rétréci - tronqué</a:t>
            </a:r>
            <a:endParaRPr lang="fr-FR" sz="4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2958799" y="2636912"/>
            <a:ext cx="329840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i="1" dirty="0" err="1" smtClean="0">
                <a:solidFill>
                  <a:srgbClr val="C00000"/>
                </a:solidFill>
              </a:rPr>
              <a:t>Andryala</a:t>
            </a:r>
            <a:endParaRPr lang="fr-FR" sz="4000" b="1" i="1" dirty="0" smtClean="0">
              <a:solidFill>
                <a:srgbClr val="C00000"/>
              </a:solidFill>
            </a:endParaRPr>
          </a:p>
          <a:p>
            <a:r>
              <a:rPr lang="fr-FR" sz="4000" b="1" i="1" dirty="0" err="1" smtClean="0">
                <a:solidFill>
                  <a:srgbClr val="C00000"/>
                </a:solidFill>
              </a:rPr>
              <a:t>Hieracium</a:t>
            </a:r>
            <a:endParaRPr lang="fr-FR" sz="4000" b="1" i="1" dirty="0" smtClean="0">
              <a:solidFill>
                <a:srgbClr val="C00000"/>
              </a:solidFill>
            </a:endParaRPr>
          </a:p>
          <a:p>
            <a:r>
              <a:rPr lang="fr-FR" sz="4000" b="1" i="1" dirty="0" err="1" smtClean="0">
                <a:solidFill>
                  <a:srgbClr val="C00000"/>
                </a:solidFill>
              </a:rPr>
              <a:t>Pilosella</a:t>
            </a:r>
            <a:endParaRPr lang="fr-FR" sz="4000" b="1" i="1" dirty="0" smtClean="0">
              <a:solidFill>
                <a:srgbClr val="C00000"/>
              </a:solidFill>
            </a:endParaRPr>
          </a:p>
          <a:p>
            <a:r>
              <a:rPr lang="fr-FR" sz="4000" b="1" i="1" dirty="0" err="1" smtClean="0">
                <a:solidFill>
                  <a:srgbClr val="C00000"/>
                </a:solidFill>
              </a:rPr>
              <a:t>Tolpis</a:t>
            </a:r>
            <a:endParaRPr lang="fr-FR" sz="4000" b="1" i="1" dirty="0">
              <a:solidFill>
                <a:srgbClr val="C00000"/>
              </a:solidFill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7584" y="2495500"/>
            <a:ext cx="1239957" cy="3298796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57208" y="2204865"/>
            <a:ext cx="2527170" cy="3797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0995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245029" y="95926"/>
            <a:ext cx="3384376" cy="83099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4800" b="1" i="1" dirty="0">
                <a:solidFill>
                  <a:srgbClr val="C00000"/>
                </a:solidFill>
              </a:rPr>
              <a:t>&gt;</a:t>
            </a:r>
            <a:r>
              <a:rPr lang="fr-FR" sz="4800" b="1" i="1" dirty="0" smtClean="0">
                <a:solidFill>
                  <a:srgbClr val="C00000"/>
                </a:solidFill>
              </a:rPr>
              <a:t> - </a:t>
            </a:r>
            <a:r>
              <a:rPr lang="fr-FR" sz="4800" b="1" i="1" dirty="0" err="1" smtClean="0">
                <a:solidFill>
                  <a:srgbClr val="C00000"/>
                </a:solidFill>
              </a:rPr>
              <a:t>Andryala</a:t>
            </a:r>
            <a:endParaRPr lang="fr-FR" sz="4800" b="1" i="1" dirty="0">
              <a:solidFill>
                <a:srgbClr val="C00000"/>
              </a:solidFill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02144" y="-257742"/>
            <a:ext cx="5241856" cy="7115742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0" y="1525280"/>
            <a:ext cx="4104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Genre </a:t>
            </a:r>
            <a:r>
              <a:rPr lang="fr-FR" dirty="0" err="1" smtClean="0"/>
              <a:t>mediterranéen</a:t>
            </a:r>
            <a:r>
              <a:rPr lang="fr-FR" dirty="0" smtClean="0"/>
              <a:t> et </a:t>
            </a:r>
            <a:r>
              <a:rPr lang="fr-FR" dirty="0" err="1" smtClean="0"/>
              <a:t>macaronésien</a:t>
            </a:r>
            <a:endParaRPr lang="fr-FR" dirty="0"/>
          </a:p>
        </p:txBody>
      </p:sp>
      <p:sp>
        <p:nvSpPr>
          <p:cNvPr id="6" name="ZoneTexte 5"/>
          <p:cNvSpPr txBox="1"/>
          <p:nvPr/>
        </p:nvSpPr>
        <p:spPr>
          <a:xfrm>
            <a:off x="525800" y="926923"/>
            <a:ext cx="3384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2</a:t>
            </a:r>
            <a:r>
              <a:rPr lang="fr-FR" dirty="0" smtClean="0"/>
              <a:t> espèces en France</a:t>
            </a:r>
            <a:endParaRPr lang="fr-FR" dirty="0"/>
          </a:p>
        </p:txBody>
      </p:sp>
      <p:sp>
        <p:nvSpPr>
          <p:cNvPr id="7" name="ZoneTexte 6"/>
          <p:cNvSpPr txBox="1"/>
          <p:nvPr/>
        </p:nvSpPr>
        <p:spPr>
          <a:xfrm>
            <a:off x="0" y="2852936"/>
            <a:ext cx="43559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smtClean="0"/>
              <a:t>Plantes annuelles ou vivaces</a:t>
            </a:r>
          </a:p>
          <a:p>
            <a:r>
              <a:rPr lang="fr-FR" sz="2000" dirty="0" smtClean="0"/>
              <a:t> </a:t>
            </a:r>
            <a:r>
              <a:rPr lang="fr-FR" sz="2000" b="1" dirty="0" smtClean="0"/>
              <a:t>entièrement tomenteuses </a:t>
            </a:r>
            <a:endParaRPr lang="fr-FR" sz="2000" dirty="0" smtClean="0"/>
          </a:p>
          <a:p>
            <a:r>
              <a:rPr lang="fr-FR" sz="2000" dirty="0"/>
              <a:t>(</a:t>
            </a:r>
            <a:r>
              <a:rPr lang="fr-FR" sz="2000" dirty="0" smtClean="0"/>
              <a:t>poils étoilés)</a:t>
            </a:r>
            <a:endParaRPr lang="fr-FR" sz="2000" dirty="0"/>
          </a:p>
        </p:txBody>
      </p:sp>
      <p:sp>
        <p:nvSpPr>
          <p:cNvPr id="8" name="ZoneTexte 7"/>
          <p:cNvSpPr txBox="1"/>
          <p:nvPr/>
        </p:nvSpPr>
        <p:spPr>
          <a:xfrm>
            <a:off x="259485" y="4293096"/>
            <a:ext cx="3240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Pl dressées rameuses (2 – 6 dm)</a:t>
            </a:r>
            <a:endParaRPr lang="fr-FR" dirty="0"/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573016" y="1916832"/>
            <a:ext cx="4029440" cy="5745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3856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556463" y="1604199"/>
            <a:ext cx="5711958" cy="4283968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10688" y="926923"/>
            <a:ext cx="4433312" cy="5820602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395536" y="332656"/>
            <a:ext cx="63367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Inflorescences en corymbes plus ou moins lâches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44018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2627784" y="54415"/>
            <a:ext cx="46085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Pédoncules et involucre velus glanduleux chez  </a:t>
            </a:r>
            <a:r>
              <a:rPr lang="fr-FR" i="1" dirty="0" err="1" smtClean="0"/>
              <a:t>Andryala</a:t>
            </a:r>
            <a:r>
              <a:rPr lang="fr-FR" i="1" dirty="0" smtClean="0"/>
              <a:t>  </a:t>
            </a:r>
            <a:r>
              <a:rPr lang="fr-FR" i="1" dirty="0" err="1" smtClean="0"/>
              <a:t>integrifolia</a:t>
            </a:r>
            <a:endParaRPr lang="fr-FR" i="1" dirty="0"/>
          </a:p>
        </p:txBody>
      </p:sp>
      <p:pic>
        <p:nvPicPr>
          <p:cNvPr id="1026" name="Picture 2" descr="t:\Users\Geneviève\Pictures\Granger Camille\FL63-2202-2313 asteracées\2227AndryalaIntegrifolia3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7504" y="1124744"/>
            <a:ext cx="3977468" cy="4678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78305" y="1124744"/>
            <a:ext cx="4678965" cy="4678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913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75656" y="1002447"/>
            <a:ext cx="4257181" cy="4341388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2411760" y="146718"/>
            <a:ext cx="58319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/>
              <a:t>Réceptacle à alvéoles tubulaires profonds</a:t>
            </a:r>
          </a:p>
          <a:p>
            <a:r>
              <a:rPr lang="fr-FR" sz="2400" b="1" dirty="0" smtClean="0"/>
              <a:t>Les  bords  garnis  de </a:t>
            </a:r>
            <a:r>
              <a:rPr lang="fr-FR" sz="2400" b="1" dirty="0" smtClean="0">
                <a:solidFill>
                  <a:srgbClr val="C00000"/>
                </a:solidFill>
              </a:rPr>
              <a:t>longues soies</a:t>
            </a:r>
            <a:endParaRPr lang="fr-FR" sz="2400" b="1" dirty="0">
              <a:solidFill>
                <a:srgbClr val="C00000"/>
              </a:solidFill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1331640" y="5410090"/>
            <a:ext cx="28803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/>
              <a:t>Les alvéoles engainent la base des fleurons</a:t>
            </a:r>
            <a:endParaRPr lang="fr-FR" b="1" dirty="0"/>
          </a:p>
        </p:txBody>
      </p:sp>
      <p:cxnSp>
        <p:nvCxnSpPr>
          <p:cNvPr id="6" name="Connecteur droit 5"/>
          <p:cNvCxnSpPr/>
          <p:nvPr/>
        </p:nvCxnSpPr>
        <p:spPr>
          <a:xfrm flipV="1">
            <a:off x="4716016" y="4077072"/>
            <a:ext cx="1656184" cy="432048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9" name="Connecteur droit 8"/>
          <p:cNvCxnSpPr/>
          <p:nvPr/>
        </p:nvCxnSpPr>
        <p:spPr>
          <a:xfrm flipH="1">
            <a:off x="5544108" y="4077072"/>
            <a:ext cx="828092" cy="864096"/>
          </a:xfrm>
          <a:prstGeom prst="line">
            <a:avLst/>
          </a:prstGeom>
          <a:ln w="28575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0" name="ZoneTexte 9"/>
          <p:cNvSpPr txBox="1"/>
          <p:nvPr/>
        </p:nvSpPr>
        <p:spPr>
          <a:xfrm>
            <a:off x="6372200" y="3933056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Akène et son </a:t>
            </a:r>
            <a:r>
              <a:rPr lang="fr-FR" dirty="0" err="1" smtClean="0"/>
              <a:t>pappus</a:t>
            </a:r>
            <a:endParaRPr lang="fr-FR" dirty="0"/>
          </a:p>
        </p:txBody>
      </p:sp>
      <p:cxnSp>
        <p:nvCxnSpPr>
          <p:cNvPr id="12" name="Connecteur droit avec flèche 11"/>
          <p:cNvCxnSpPr/>
          <p:nvPr/>
        </p:nvCxnSpPr>
        <p:spPr>
          <a:xfrm flipH="1">
            <a:off x="3604246" y="2780928"/>
            <a:ext cx="2353908" cy="792088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ZoneTexte 12"/>
          <p:cNvSpPr txBox="1"/>
          <p:nvPr/>
        </p:nvSpPr>
        <p:spPr>
          <a:xfrm>
            <a:off x="5958154" y="2564904"/>
            <a:ext cx="26462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Alvéole entourée de soies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99645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125" y="1182409"/>
            <a:ext cx="4110075" cy="5234305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27984" y="4218294"/>
            <a:ext cx="3294737" cy="2473984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52120" y="787248"/>
            <a:ext cx="2304256" cy="3431046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97084" y="188640"/>
            <a:ext cx="81926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Akènes à bords tronqués -  aigrette blanc roussâtre ou blanche selon </a:t>
            </a:r>
            <a:r>
              <a:rPr lang="fr-FR" dirty="0" err="1" smtClean="0"/>
              <a:t>sp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50130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539552" y="137878"/>
            <a:ext cx="6984776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fr-FR" sz="3600" b="1" i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&lt;  </a:t>
            </a:r>
            <a:r>
              <a:rPr lang="fr-FR" sz="3600" b="1" i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Hieracium</a:t>
            </a:r>
            <a:r>
              <a:rPr lang="fr-FR" sz="3600" b="1" i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  –   </a:t>
            </a:r>
            <a:r>
              <a:rPr lang="fr-FR" sz="3600" b="1" i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Tolpis</a:t>
            </a:r>
            <a:r>
              <a:rPr lang="fr-FR" sz="3600" b="1" i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 -  </a:t>
            </a:r>
            <a:r>
              <a:rPr lang="fr-FR" sz="3600" b="1" i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Pilosella</a:t>
            </a:r>
            <a:endParaRPr lang="fr-FR" sz="3600" b="1" i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161764" y="819518"/>
            <a:ext cx="77403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/>
              <a:t>Anciennement tous </a:t>
            </a:r>
            <a:r>
              <a:rPr lang="fr-FR" sz="2800" b="1" i="1" dirty="0" err="1" smtClean="0"/>
              <a:t>Hieracium</a:t>
            </a:r>
            <a:endParaRPr lang="fr-FR" sz="2800" b="1" i="1" dirty="0"/>
          </a:p>
        </p:txBody>
      </p:sp>
      <p:sp>
        <p:nvSpPr>
          <p:cNvPr id="4" name="ZoneTexte 3"/>
          <p:cNvSpPr txBox="1"/>
          <p:nvPr/>
        </p:nvSpPr>
        <p:spPr>
          <a:xfrm>
            <a:off x="5013808" y="839354"/>
            <a:ext cx="38164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/>
              <a:t>Actuellement 3 genres :</a:t>
            </a:r>
            <a:endParaRPr lang="fr-FR" sz="2400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99500" y="2250745"/>
            <a:ext cx="2788862" cy="4042241"/>
          </a:xfrm>
          <a:prstGeom prst="rect">
            <a:avLst/>
          </a:prstGeom>
        </p:spPr>
      </p:pic>
      <p:pic>
        <p:nvPicPr>
          <p:cNvPr id="7" name="Picture 2" descr="T:\Users\Geneviève\Pictures\archivage photos JLM\an 2005\juin\photos\Samedi Honneck\samedi jean luc\hieracium pilosella002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5400000">
            <a:off x="-582561" y="2985342"/>
            <a:ext cx="4320480" cy="2848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T:\Users\Geneviève\Pictures\photos liliane etc extérieures\photos Burat\tout fleurs burat 16.09.08\fleurs Estables Mezenc\Hieracium murorum, Estables, 02.06.07.jpg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264978" y="2250745"/>
            <a:ext cx="2879021" cy="4389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ZoneTexte 5"/>
          <p:cNvSpPr txBox="1"/>
          <p:nvPr/>
        </p:nvSpPr>
        <p:spPr>
          <a:xfrm>
            <a:off x="323528" y="1613466"/>
            <a:ext cx="18899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i="1" dirty="0" err="1" smtClean="0">
                <a:solidFill>
                  <a:srgbClr val="C00000"/>
                </a:solidFill>
              </a:rPr>
              <a:t>Pilosella</a:t>
            </a:r>
            <a:endParaRPr lang="fr-FR" b="1" i="1" dirty="0">
              <a:solidFill>
                <a:srgbClr val="C00000"/>
              </a:solidFill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3696963" y="1556792"/>
            <a:ext cx="1593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i="1" dirty="0" err="1" smtClean="0">
                <a:solidFill>
                  <a:srgbClr val="C00000"/>
                </a:solidFill>
              </a:rPr>
              <a:t>Tolpis</a:t>
            </a:r>
            <a:endParaRPr lang="fr-FR" b="1" i="1" dirty="0">
              <a:solidFill>
                <a:srgbClr val="C00000"/>
              </a:solidFill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7038020" y="1556792"/>
            <a:ext cx="1728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i="1" dirty="0" err="1" smtClean="0">
                <a:solidFill>
                  <a:srgbClr val="C00000"/>
                </a:solidFill>
              </a:rPr>
              <a:t>Hieracium</a:t>
            </a:r>
            <a:endParaRPr lang="fr-FR" b="1" i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6400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272679" y="764704"/>
            <a:ext cx="6984776" cy="83099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sz="4800" dirty="0" smtClean="0"/>
              <a:t>Distinguer les 3 genres </a:t>
            </a:r>
            <a:endParaRPr lang="fr-FR" sz="4800" dirty="0"/>
          </a:p>
        </p:txBody>
      </p:sp>
      <p:sp>
        <p:nvSpPr>
          <p:cNvPr id="6" name="ZoneTexte 5"/>
          <p:cNvSpPr txBox="1"/>
          <p:nvPr/>
        </p:nvSpPr>
        <p:spPr>
          <a:xfrm>
            <a:off x="539552" y="2276872"/>
            <a:ext cx="51845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Ces genres sont  génétiquement différents </a:t>
            </a:r>
            <a:endParaRPr lang="fr-FR" dirty="0"/>
          </a:p>
        </p:txBody>
      </p:sp>
      <p:sp>
        <p:nvSpPr>
          <p:cNvPr id="7" name="ZoneTexte 6"/>
          <p:cNvSpPr txBox="1"/>
          <p:nvPr/>
        </p:nvSpPr>
        <p:spPr>
          <a:xfrm>
            <a:off x="323528" y="3284984"/>
            <a:ext cx="83529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Les </a:t>
            </a:r>
            <a:r>
              <a:rPr lang="fr-FR" i="1" dirty="0" err="1" smtClean="0"/>
              <a:t>Hieracium</a:t>
            </a:r>
            <a:r>
              <a:rPr lang="fr-FR" dirty="0" smtClean="0"/>
              <a:t> sont presque uniquement des clones par leur reproduction par apomixie</a:t>
            </a:r>
            <a:endParaRPr lang="fr-FR" dirty="0"/>
          </a:p>
        </p:txBody>
      </p:sp>
      <p:sp>
        <p:nvSpPr>
          <p:cNvPr id="3" name="ZoneTexte 2"/>
          <p:cNvSpPr txBox="1"/>
          <p:nvPr/>
        </p:nvSpPr>
        <p:spPr>
          <a:xfrm>
            <a:off x="547370" y="4227185"/>
            <a:ext cx="70567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Les </a:t>
            </a:r>
            <a:r>
              <a:rPr lang="fr-FR" i="1" dirty="0" err="1" smtClean="0"/>
              <a:t>Pilosella</a:t>
            </a:r>
            <a:r>
              <a:rPr lang="fr-FR" dirty="0" smtClean="0"/>
              <a:t> peuvent  s’hybrider  : populations polymorphes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87280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3852192">
            <a:off x="490787" y="380123"/>
            <a:ext cx="2861383" cy="1991328"/>
          </a:xfrm>
          <a:prstGeom prst="ellipse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537446">
            <a:off x="5153255" y="3727321"/>
            <a:ext cx="3763073" cy="2483554"/>
          </a:xfrm>
          <a:prstGeom prst="ellipse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29164" y="90957"/>
            <a:ext cx="2538264" cy="3014830"/>
          </a:xfrm>
          <a:prstGeom prst="ellipse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373554">
            <a:off x="343918" y="3330928"/>
            <a:ext cx="3155119" cy="2463447"/>
          </a:xfrm>
          <a:prstGeom prst="ellipse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768759">
            <a:off x="3296015" y="830750"/>
            <a:ext cx="3010526" cy="2189865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103052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323528" y="116632"/>
            <a:ext cx="3744416" cy="769441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fr-FR" sz="4400" b="1" i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&lt;  </a:t>
            </a:r>
            <a:r>
              <a:rPr lang="fr-FR" sz="4400" b="1" i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Hieracium</a:t>
            </a:r>
            <a:endParaRPr lang="fr-FR" sz="4400" b="1" i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4" name="Picture 2" descr="T:\Users\Geneviève\Pictures\archivage photos JLM\an 2014\Juillet\devoluy\lundi\P1090866  hieracium lanatum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0800000">
            <a:off x="104234" y="2141403"/>
            <a:ext cx="4750703" cy="4580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T:\Users\Geneviève\Pictures\photos liliane etc extérieures\photos Burat\tout fleurs burat 16.09.08\fleurs Estables Mezenc\Hieracium murorum, Estables, 02.06.07.jpg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328084" y="1623097"/>
            <a:ext cx="3456384" cy="5215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4644008" y="116632"/>
            <a:ext cx="48245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/>
              <a:t>Les épervières  </a:t>
            </a:r>
            <a:r>
              <a:rPr lang="fr-FR" dirty="0" smtClean="0"/>
              <a:t>: très nombreuses espèces  !</a:t>
            </a:r>
            <a:endParaRPr lang="fr-FR" dirty="0"/>
          </a:p>
        </p:txBody>
      </p:sp>
      <p:sp>
        <p:nvSpPr>
          <p:cNvPr id="8" name="ZoneTexte 7"/>
          <p:cNvSpPr txBox="1"/>
          <p:nvPr/>
        </p:nvSpPr>
        <p:spPr>
          <a:xfrm>
            <a:off x="4283968" y="378241"/>
            <a:ext cx="84969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Plantes herbacées vivaces à port très variable , 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3215067" y="1019591"/>
            <a:ext cx="45365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Racines pivotantes </a:t>
            </a:r>
            <a:endParaRPr lang="fr-FR" dirty="0"/>
          </a:p>
        </p:txBody>
      </p:sp>
      <p:sp>
        <p:nvSpPr>
          <p:cNvPr id="5" name="ZoneTexte 4"/>
          <p:cNvSpPr txBox="1"/>
          <p:nvPr/>
        </p:nvSpPr>
        <p:spPr>
          <a:xfrm>
            <a:off x="328309" y="1204257"/>
            <a:ext cx="2880320" cy="46166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2400" b="1" dirty="0" smtClean="0">
                <a:ln>
                  <a:solidFill>
                    <a:srgbClr val="FF0000"/>
                  </a:solidFill>
                </a:ln>
                <a:solidFill>
                  <a:srgbClr val="C00000"/>
                </a:solidFill>
              </a:rPr>
              <a:t>Jamais de stolons</a:t>
            </a:r>
            <a:endParaRPr lang="fr-FR" sz="2400" b="1" dirty="0">
              <a:ln>
                <a:solidFill>
                  <a:srgbClr val="FF0000"/>
                </a:solidFill>
              </a:ln>
              <a:solidFill>
                <a:srgbClr val="C00000"/>
              </a:solidFill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5367199" y="701407"/>
            <a:ext cx="38164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Reproduction par apomixie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81181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oneTexte 6"/>
          <p:cNvSpPr txBox="1"/>
          <p:nvPr/>
        </p:nvSpPr>
        <p:spPr>
          <a:xfrm>
            <a:off x="9656" y="0"/>
            <a:ext cx="8632185" cy="461665"/>
          </a:xfrm>
          <a:prstGeom prst="rect">
            <a:avLst/>
          </a:prstGeom>
          <a:solidFill>
            <a:srgbClr val="FFC000"/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fr-FR" sz="2400" b="1" dirty="0" smtClean="0"/>
              <a:t>Port très varié:  feuilles basales ou tige feuillée</a:t>
            </a:r>
            <a:endParaRPr lang="fr-FR" sz="2400" b="1" dirty="0"/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56534" y="565432"/>
            <a:ext cx="4495428" cy="5993904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6804248" y="827420"/>
            <a:ext cx="1837594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i="1" dirty="0" smtClean="0"/>
              <a:t>H </a:t>
            </a:r>
            <a:r>
              <a:rPr lang="fr-FR" i="1" dirty="0" err="1" smtClean="0"/>
              <a:t>levigatum</a:t>
            </a:r>
            <a:endParaRPr lang="fr-FR" i="1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5536" y="1387754"/>
            <a:ext cx="3805959" cy="4747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88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83"/>
          <a:stretch/>
        </p:blipFill>
        <p:spPr>
          <a:xfrm>
            <a:off x="539552" y="712794"/>
            <a:ext cx="3456384" cy="5795697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48064" y="801791"/>
            <a:ext cx="3864879" cy="5706700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6156176" y="220889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 smtClean="0"/>
              <a:t>H </a:t>
            </a:r>
            <a:r>
              <a:rPr lang="fr-FR" i="1" dirty="0" err="1" smtClean="0"/>
              <a:t>alpinum</a:t>
            </a:r>
            <a:endParaRPr lang="fr-FR" i="1" dirty="0"/>
          </a:p>
        </p:txBody>
      </p:sp>
    </p:spTree>
    <p:extLst>
      <p:ext uri="{BB962C8B-B14F-4D97-AF65-F5344CB8AC3E}">
        <p14:creationId xmlns:p14="http://schemas.microsoft.com/office/powerpoint/2010/main" val="972709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0" y="260648"/>
            <a:ext cx="8820472" cy="954107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fr-FR" sz="2800" b="1" dirty="0" smtClean="0">
                <a:ln>
                  <a:solidFill>
                    <a:sysClr val="windowText" lastClr="000000"/>
                  </a:solidFill>
                </a:ln>
              </a:rPr>
              <a:t>Rosette basale ou rosette réduite ou rosette non basale</a:t>
            </a:r>
          </a:p>
          <a:p>
            <a:r>
              <a:rPr lang="fr-FR" sz="2800" b="1" dirty="0" smtClean="0">
                <a:ln>
                  <a:solidFill>
                    <a:sysClr val="windowText" lastClr="000000"/>
                  </a:solidFill>
                </a:ln>
              </a:rPr>
              <a:t> ou rosette disparue à la floraison</a:t>
            </a:r>
            <a:endParaRPr lang="fr-FR" sz="2800" b="1" dirty="0">
              <a:ln>
                <a:solidFill>
                  <a:sysClr val="windowText" lastClr="000000"/>
                </a:solidFill>
              </a:ln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56" y="2708920"/>
            <a:ext cx="5338733" cy="3553594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16124" y="1340769"/>
            <a:ext cx="4128078" cy="5504104"/>
          </a:xfrm>
          <a:prstGeom prst="rect">
            <a:avLst/>
          </a:prstGeom>
        </p:spPr>
      </p:pic>
      <p:pic>
        <p:nvPicPr>
          <p:cNvPr id="6" name="Picture 2" descr="T:\Users\Geneviève\Pictures\photos liliane etc extérieures\photos Burat\tout fleurs burat 16.09.08\fleurs Estables Mezenc\Hieracium murorum, Estables, 02.06.07.jpg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22808" y="1485014"/>
            <a:ext cx="3456384" cy="5215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T:\Users\Geneviève\Pictures\archivage photos JLM\an 2007\juillet\Ligurie\Photos Jacqueline\lundi\Hieracium lanatum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47664" y="33384328"/>
            <a:ext cx="6286856" cy="8382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1255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19526444"/>
              </p:ext>
            </p:extLst>
          </p:nvPr>
        </p:nvGraphicFramePr>
        <p:xfrm>
          <a:off x="358566" y="260648"/>
          <a:ext cx="3888432" cy="550270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7" name="Acrobat Document" r:id="rId3" imgW="5666966" imgH="8019796" progId="AcroExch.Document.DC">
                  <p:embed/>
                </p:oleObj>
              </mc:Choice>
              <mc:Fallback>
                <p:oleObj name="Acrobat Document" r:id="rId3" imgW="5666966" imgH="8019796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58566" y="260648"/>
                        <a:ext cx="3888432" cy="550270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31950222"/>
              </p:ext>
            </p:extLst>
          </p:nvPr>
        </p:nvGraphicFramePr>
        <p:xfrm>
          <a:off x="4788024" y="0"/>
          <a:ext cx="4211960" cy="596054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8" name="Acrobat Document" r:id="rId5" imgW="5666966" imgH="8019796" progId="AcroExch.Document.DC">
                  <p:embed/>
                </p:oleObj>
              </mc:Choice>
              <mc:Fallback>
                <p:oleObj name="Acrobat Document" r:id="rId5" imgW="5666966" imgH="8019796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788024" y="0"/>
                        <a:ext cx="4211960" cy="596054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ZoneTexte 3"/>
          <p:cNvSpPr txBox="1"/>
          <p:nvPr/>
        </p:nvSpPr>
        <p:spPr>
          <a:xfrm>
            <a:off x="323528" y="6403398"/>
            <a:ext cx="68407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Publication   </a:t>
            </a:r>
            <a:r>
              <a:rPr lang="fr-FR" dirty="0" err="1" smtClean="0"/>
              <a:t>Gottschlieb</a:t>
            </a:r>
            <a:r>
              <a:rPr lang="fr-FR" dirty="0" smtClean="0"/>
              <a:t> - JM Tison et V  </a:t>
            </a:r>
            <a:r>
              <a:rPr lang="fr-FR" dirty="0" err="1" smtClean="0"/>
              <a:t>Malecot</a:t>
            </a:r>
            <a:r>
              <a:rPr lang="fr-FR" dirty="0" smtClean="0"/>
              <a:t>  2011 </a:t>
            </a:r>
            <a:endParaRPr lang="fr-FR" dirty="0"/>
          </a:p>
        </p:txBody>
      </p:sp>
      <p:sp>
        <p:nvSpPr>
          <p:cNvPr id="5" name="ZoneTexte 4"/>
          <p:cNvSpPr txBox="1"/>
          <p:nvPr/>
        </p:nvSpPr>
        <p:spPr>
          <a:xfrm>
            <a:off x="6012160" y="5877272"/>
            <a:ext cx="2880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Herbier de Jordan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15903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24455" y="311326"/>
            <a:ext cx="1335314" cy="3536786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80912" y="4077072"/>
            <a:ext cx="1378857" cy="3053127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66626" y="727348"/>
            <a:ext cx="3709040" cy="3088646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591816" y="0"/>
            <a:ext cx="59046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Feuilles </a:t>
            </a:r>
            <a:r>
              <a:rPr lang="fr-FR" sz="2000" b="1" dirty="0" smtClean="0"/>
              <a:t>entières à </a:t>
            </a:r>
            <a:r>
              <a:rPr lang="fr-FR" sz="2000" b="1" dirty="0" err="1" smtClean="0"/>
              <a:t>pennatifides</a:t>
            </a:r>
            <a:r>
              <a:rPr lang="fr-FR" sz="2400" dirty="0" smtClean="0"/>
              <a:t>   </a:t>
            </a:r>
            <a:r>
              <a:rPr lang="fr-FR" sz="2400" b="1" dirty="0" smtClean="0">
                <a:solidFill>
                  <a:srgbClr val="FF0000"/>
                </a:solidFill>
              </a:rPr>
              <a:t> jamais divisées</a:t>
            </a:r>
            <a:endParaRPr lang="fr-FR" sz="2400" b="1" dirty="0">
              <a:solidFill>
                <a:srgbClr val="FF0000"/>
              </a:solidFill>
            </a:endParaRP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1745" y="438604"/>
            <a:ext cx="3280486" cy="3960000"/>
          </a:xfrm>
          <a:prstGeom prst="rect">
            <a:avLst/>
          </a:prstGeom>
        </p:spPr>
      </p:pic>
      <p:pic>
        <p:nvPicPr>
          <p:cNvPr id="12" name="Picture 2" descr="T:\Users\Geneviève\Pictures\archivage photos JLM\an 2017\Avril\Bollène\P4090050 hieracium stelligerum.JPG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644008" y="3752632"/>
            <a:ext cx="3954277" cy="2919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851" y="4223240"/>
            <a:ext cx="3647303" cy="2430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4065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T:\Users\Geneviève\Pictures\archivage photos JLM\an 2006\stage FMBDS Areche\samedi\hieracium villosum1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05445" y="981851"/>
            <a:ext cx="4190456" cy="5147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t:\Users\Geneviève\Pictures\ligul 2\Hieracium%20amplexicaule%202012-05-30%20Bouis%20P1090885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4344461" y="1498525"/>
            <a:ext cx="5485187" cy="4113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179512" y="260648"/>
            <a:ext cx="8280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Pilosité diverse  :poils glanduleux  ou étoilés ou simples </a:t>
            </a:r>
            <a:endParaRPr lang="fr-FR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528" y="1586637"/>
            <a:ext cx="7380312" cy="4922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703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87973"/>
            <a:ext cx="9144000" cy="5833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179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395536" y="188640"/>
            <a:ext cx="2880320" cy="58477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3200" b="1" dirty="0" smtClean="0"/>
              <a:t>Inflorescences</a:t>
            </a:r>
            <a:endParaRPr lang="fr-FR" sz="3200" b="1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08452" y="1412776"/>
            <a:ext cx="4091339" cy="3774956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063608"/>
            <a:ext cx="3838536" cy="5262743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3491880" y="188640"/>
            <a:ext cx="54726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solidFill>
                  <a:srgbClr val="C00000"/>
                </a:solidFill>
              </a:rPr>
              <a:t>Capitules solitaires (rarement)   ou en panicule plus ou moins irrégulière</a:t>
            </a:r>
            <a:endParaRPr lang="fr-FR" sz="2400" b="1" dirty="0">
              <a:solidFill>
                <a:srgbClr val="C00000"/>
              </a:solidFill>
            </a:endParaRP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83"/>
          <a:stretch/>
        </p:blipFill>
        <p:spPr>
          <a:xfrm>
            <a:off x="2771800" y="2435821"/>
            <a:ext cx="2637258" cy="4422179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4198928" y="6141685"/>
            <a:ext cx="1560781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dirty="0" err="1" smtClean="0"/>
              <a:t>alpinum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87613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2957844" y="-24840"/>
            <a:ext cx="2088232" cy="58477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3200" b="1" dirty="0"/>
              <a:t>I</a:t>
            </a:r>
            <a:r>
              <a:rPr lang="fr-FR" sz="3200" b="1" dirty="0" smtClean="0"/>
              <a:t>nvolucre</a:t>
            </a:r>
            <a:endParaRPr lang="fr-FR" sz="3200" b="1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5589"/>
            <a:ext cx="2714172" cy="3791913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4528" y="3807502"/>
            <a:ext cx="1920262" cy="3217334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5076056" y="98698"/>
            <a:ext cx="61314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Bractées </a:t>
            </a:r>
            <a:r>
              <a:rPr lang="fr-FR" dirty="0" err="1" smtClean="0"/>
              <a:t>involucrales</a:t>
            </a:r>
            <a:r>
              <a:rPr lang="fr-FR" dirty="0" smtClean="0"/>
              <a:t>  imbriquées </a:t>
            </a:r>
          </a:p>
          <a:p>
            <a:r>
              <a:rPr lang="fr-FR" b="1" dirty="0" smtClean="0"/>
              <a:t>sur plusieurs rangs </a:t>
            </a:r>
            <a:r>
              <a:rPr lang="fr-FR" dirty="0" smtClean="0"/>
              <a:t>parfois glanduleuses …</a:t>
            </a:r>
            <a:endParaRPr lang="fr-FR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4710763" y="2278834"/>
            <a:ext cx="5487622" cy="3367314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14073" y="1124744"/>
            <a:ext cx="3222171" cy="3599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194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83757" y="121054"/>
            <a:ext cx="9144000" cy="107721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Ovaires et akènes à </a:t>
            </a:r>
            <a:r>
              <a:rPr lang="fr-FR" sz="32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pappus</a:t>
            </a:r>
            <a:r>
              <a:rPr lang="fr-FR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formé d’ écailles           lancéolées et subulées</a:t>
            </a:r>
            <a:endParaRPr lang="fr-FR" sz="32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-2379" y="1631102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/>
              <a:t>2 genres </a:t>
            </a:r>
            <a:endParaRPr lang="fr-FR" b="1" dirty="0"/>
          </a:p>
        </p:txBody>
      </p:sp>
      <p:sp>
        <p:nvSpPr>
          <p:cNvPr id="4" name="ZoneTexte 3"/>
          <p:cNvSpPr txBox="1"/>
          <p:nvPr/>
        </p:nvSpPr>
        <p:spPr>
          <a:xfrm>
            <a:off x="5399311" y="1979717"/>
            <a:ext cx="35945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i="1" dirty="0" err="1" smtClean="0"/>
              <a:t>Hyoseris</a:t>
            </a:r>
            <a:r>
              <a:rPr lang="fr-FR" sz="2400" b="1" i="1" dirty="0" smtClean="0"/>
              <a:t> </a:t>
            </a:r>
            <a:endParaRPr lang="fr-FR" sz="2400" b="1" i="1" dirty="0"/>
          </a:p>
        </p:txBody>
      </p:sp>
      <p:sp>
        <p:nvSpPr>
          <p:cNvPr id="5" name="ZoneTexte 4"/>
          <p:cNvSpPr txBox="1"/>
          <p:nvPr/>
        </p:nvSpPr>
        <p:spPr>
          <a:xfrm>
            <a:off x="323528" y="2000434"/>
            <a:ext cx="34222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i="1" dirty="0" err="1" smtClean="0"/>
              <a:t>Hedypnois</a:t>
            </a:r>
            <a:endParaRPr lang="fr-FR" sz="2400" b="1" i="1" dirty="0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70187" y="2708919"/>
            <a:ext cx="4669309" cy="3353156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9552" y="2708919"/>
            <a:ext cx="3750087" cy="3353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624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544" y="404664"/>
            <a:ext cx="7901384" cy="5926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354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52536" y="2043295"/>
            <a:ext cx="4137135" cy="4393037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9150" y="0"/>
            <a:ext cx="1440160" cy="58477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3200" dirty="0" smtClean="0"/>
              <a:t>Akènes</a:t>
            </a:r>
            <a:endParaRPr lang="fr-FR" sz="3200" dirty="0"/>
          </a:p>
        </p:txBody>
      </p:sp>
      <p:sp>
        <p:nvSpPr>
          <p:cNvPr id="3" name="ZoneTexte 2"/>
          <p:cNvSpPr txBox="1"/>
          <p:nvPr/>
        </p:nvSpPr>
        <p:spPr>
          <a:xfrm>
            <a:off x="1529911" y="72661"/>
            <a:ext cx="770485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/>
              <a:t>Akènes cylindriques munis de côtes , nullement atténués au sommet qui est </a:t>
            </a:r>
            <a:r>
              <a:rPr lang="fr-FR" sz="2400" dirty="0" smtClean="0">
                <a:solidFill>
                  <a:srgbClr val="C00000"/>
                </a:solidFill>
              </a:rPr>
              <a:t>t</a:t>
            </a:r>
            <a:r>
              <a:rPr lang="fr-FR" sz="2400" b="1" dirty="0" smtClean="0">
                <a:solidFill>
                  <a:srgbClr val="C00000"/>
                </a:solidFill>
              </a:rPr>
              <a:t>ronqué  bordé d’ un bourrelet sommital  </a:t>
            </a:r>
            <a:r>
              <a:rPr lang="fr-FR" sz="2400" dirty="0"/>
              <a:t>A</a:t>
            </a:r>
            <a:r>
              <a:rPr lang="fr-FR" sz="2400" dirty="0" smtClean="0"/>
              <a:t>igrette « blanc sale »  à roussâtre à soies raides fragiles  .</a:t>
            </a:r>
          </a:p>
          <a:p>
            <a:r>
              <a:rPr lang="fr-FR" sz="2400" dirty="0" smtClean="0"/>
              <a:t> 2 rangs de soies</a:t>
            </a:r>
            <a:endParaRPr lang="fr-FR" sz="2400" dirty="0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20072" y="1395619"/>
            <a:ext cx="2733877" cy="5260453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88238" y="3280708"/>
            <a:ext cx="1831539" cy="3168379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9552" y="1642321"/>
            <a:ext cx="3024336" cy="5013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7167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t:\Users\Geneviève\Pictures\Granger Camille\FL63-2202-2313 asteracées\2274HieraciumHumile4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34910" y="332654"/>
            <a:ext cx="2098623" cy="2735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94800" y="324859"/>
            <a:ext cx="2448272" cy="3006989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7544" y="3501008"/>
            <a:ext cx="2683240" cy="2958786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84168" y="1628800"/>
            <a:ext cx="2861376" cy="4703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1998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79512" y="260648"/>
            <a:ext cx="31683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 smtClean="0">
                <a:solidFill>
                  <a:srgbClr val="C00000"/>
                </a:solidFill>
              </a:rPr>
              <a:t>Résumé </a:t>
            </a:r>
            <a:r>
              <a:rPr lang="fr-FR" sz="2800" b="1" i="1" dirty="0" err="1" smtClean="0">
                <a:solidFill>
                  <a:srgbClr val="C00000"/>
                </a:solidFill>
              </a:rPr>
              <a:t>Hieracium</a:t>
            </a:r>
            <a:endParaRPr lang="fr-FR" sz="2800" b="1" i="1" dirty="0">
              <a:solidFill>
                <a:srgbClr val="C00000"/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179512" y="983691"/>
            <a:ext cx="3528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Fleurs toutes ligulées  jaunes</a:t>
            </a:r>
            <a:endParaRPr lang="fr-FR" dirty="0"/>
          </a:p>
        </p:txBody>
      </p:sp>
      <p:sp>
        <p:nvSpPr>
          <p:cNvPr id="5" name="ZoneTexte 4"/>
          <p:cNvSpPr txBox="1"/>
          <p:nvPr/>
        </p:nvSpPr>
        <p:spPr>
          <a:xfrm>
            <a:off x="377973" y="1541774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Port très variable</a:t>
            </a:r>
            <a:endParaRPr lang="fr-FR" dirty="0"/>
          </a:p>
        </p:txBody>
      </p:sp>
      <p:sp>
        <p:nvSpPr>
          <p:cNvPr id="8" name="ZoneTexte 7"/>
          <p:cNvSpPr txBox="1"/>
          <p:nvPr/>
        </p:nvSpPr>
        <p:spPr>
          <a:xfrm>
            <a:off x="0" y="3501008"/>
            <a:ext cx="50041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solidFill>
                  <a:srgbClr val="C00000"/>
                </a:solidFill>
              </a:rPr>
              <a:t>Akènes mûrs cylindriques munis de côtes à bord tronqué et à bourrelet sommital non crénelé</a:t>
            </a:r>
            <a:endParaRPr lang="fr-FR" sz="2400" b="1" dirty="0">
              <a:solidFill>
                <a:srgbClr val="C00000"/>
              </a:solidFill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0" y="5239230"/>
            <a:ext cx="44644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solidFill>
                  <a:srgbClr val="C00000"/>
                </a:solidFill>
              </a:rPr>
              <a:t>Aigrette blanc sale à brunâtre non plumeuse</a:t>
            </a:r>
          </a:p>
          <a:p>
            <a:r>
              <a:rPr lang="fr-FR" sz="2400" b="1" dirty="0" smtClean="0">
                <a:solidFill>
                  <a:srgbClr val="C00000"/>
                </a:solidFill>
              </a:rPr>
              <a:t> formée de 2 rangs de soies</a:t>
            </a:r>
            <a:endParaRPr lang="fr-FR" sz="2400" b="1" dirty="0">
              <a:solidFill>
                <a:srgbClr val="C00000"/>
              </a:solidFill>
            </a:endParaRP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28584" y="3501008"/>
            <a:ext cx="1564853" cy="3011048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60632" y="3770664"/>
            <a:ext cx="1290407" cy="2232275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18181" y="-81402"/>
            <a:ext cx="1872637" cy="2616222"/>
          </a:xfrm>
          <a:prstGeom prst="ellipse">
            <a:avLst/>
          </a:prstGeom>
        </p:spPr>
      </p:pic>
      <p:sp>
        <p:nvSpPr>
          <p:cNvPr id="13" name="ZoneTexte 12"/>
          <p:cNvSpPr txBox="1"/>
          <p:nvPr/>
        </p:nvSpPr>
        <p:spPr>
          <a:xfrm>
            <a:off x="316860" y="2097722"/>
            <a:ext cx="36070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Involucre  à bractées sur plusieurs </a:t>
            </a:r>
            <a:r>
              <a:rPr lang="fr-FR" dirty="0" err="1" smtClean="0"/>
              <a:t>rangs,pas</a:t>
            </a:r>
            <a:r>
              <a:rPr lang="fr-FR" dirty="0" smtClean="0"/>
              <a:t> de calicule</a:t>
            </a:r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40297" y="0"/>
            <a:ext cx="2947398" cy="2387392"/>
          </a:xfrm>
          <a:prstGeom prst="ellipse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90412" y="2534820"/>
            <a:ext cx="2455538" cy="4070796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68792" y="4279780"/>
            <a:ext cx="1290407" cy="2232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082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79512" y="12778"/>
            <a:ext cx="3528392" cy="769441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fr-FR" sz="4400" b="1" i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&lt;  </a:t>
            </a:r>
            <a:r>
              <a:rPr lang="fr-FR" sz="4400" b="1" i="1" spc="50" dirty="0" err="1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Pilosella</a:t>
            </a:r>
            <a:endParaRPr lang="fr-FR" sz="4400" b="1" i="1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166361"/>
            <a:ext cx="6372200" cy="4536731"/>
          </a:xfrm>
          <a:prstGeom prst="rect">
            <a:avLst/>
          </a:prstGeom>
        </p:spPr>
      </p:pic>
      <p:pic>
        <p:nvPicPr>
          <p:cNvPr id="1026" name="Picture 2" descr="T:\Users\Geneviève\Pictures\photos fleurs familles\photos fleurs familles\photo-plantes\asteracees\hieracium cymosum4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540061" y="239676"/>
            <a:ext cx="2375810" cy="6463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oneTexte 4"/>
          <p:cNvSpPr txBox="1"/>
          <p:nvPr/>
        </p:nvSpPr>
        <p:spPr>
          <a:xfrm>
            <a:off x="250520" y="809612"/>
            <a:ext cx="54360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Proche de </a:t>
            </a:r>
            <a:r>
              <a:rPr lang="fr-FR" dirty="0" err="1" smtClean="0"/>
              <a:t>Hieracium</a:t>
            </a:r>
            <a:r>
              <a:rPr lang="fr-FR" dirty="0" smtClean="0"/>
              <a:t> mais feuilles très allongées </a:t>
            </a:r>
            <a:endParaRPr lang="fr-FR" dirty="0"/>
          </a:p>
          <a:p>
            <a:r>
              <a:rPr lang="fr-FR" dirty="0" smtClean="0"/>
              <a:t> </a:t>
            </a:r>
            <a:r>
              <a:rPr lang="fr-FR" dirty="0" err="1" smtClean="0"/>
              <a:t>sub</a:t>
            </a:r>
            <a:r>
              <a:rPr lang="fr-FR" dirty="0" smtClean="0"/>
              <a:t>-entières sans poils glanduleux (ou presque)</a:t>
            </a:r>
            <a:endParaRPr lang="fr-FR" dirty="0"/>
          </a:p>
        </p:txBody>
      </p:sp>
      <p:sp>
        <p:nvSpPr>
          <p:cNvPr id="6" name="ZoneTexte 5"/>
          <p:cNvSpPr txBox="1"/>
          <p:nvPr/>
        </p:nvSpPr>
        <p:spPr>
          <a:xfrm>
            <a:off x="380546" y="1520030"/>
            <a:ext cx="46085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Nombreuses espèces sexuées ,  populations polymorphes ,</a:t>
            </a:r>
            <a:r>
              <a:rPr lang="fr-FR" dirty="0" err="1" smtClean="0"/>
              <a:t>nombreux,hybrides</a:t>
            </a:r>
            <a:r>
              <a:rPr lang="fr-FR" dirty="0" smtClean="0"/>
              <a:t> ..</a:t>
            </a:r>
            <a:endParaRPr lang="fr-FR" dirty="0"/>
          </a:p>
        </p:txBody>
      </p:sp>
      <p:sp>
        <p:nvSpPr>
          <p:cNvPr id="7" name="ZoneTexte 6"/>
          <p:cNvSpPr txBox="1"/>
          <p:nvPr/>
        </p:nvSpPr>
        <p:spPr>
          <a:xfrm>
            <a:off x="4486382" y="1271277"/>
            <a:ext cx="2736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/>
              <a:t>Parfois  des stolons</a:t>
            </a:r>
            <a:endParaRPr lang="fr-FR" b="1" dirty="0"/>
          </a:p>
        </p:txBody>
      </p:sp>
    </p:spTree>
    <p:extLst>
      <p:ext uri="{BB962C8B-B14F-4D97-AF65-F5344CB8AC3E}">
        <p14:creationId xmlns:p14="http://schemas.microsoft.com/office/powerpoint/2010/main" val="878416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544" y="620688"/>
            <a:ext cx="8496436" cy="5664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509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71694" y="220584"/>
            <a:ext cx="22322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solidFill>
                  <a:srgbClr val="C00000"/>
                </a:solidFill>
              </a:rPr>
              <a:t>Feuilles :2 cas.</a:t>
            </a:r>
            <a:endParaRPr lang="fr-FR" sz="2400" b="1" dirty="0">
              <a:solidFill>
                <a:srgbClr val="C00000"/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2411760" y="69166"/>
            <a:ext cx="65527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/>
              <a:t>1- soit  face </a:t>
            </a:r>
            <a:r>
              <a:rPr lang="fr-FR" sz="2400" b="1" dirty="0" err="1" smtClean="0"/>
              <a:t>inf</a:t>
            </a:r>
            <a:r>
              <a:rPr lang="fr-FR" sz="2400" b="1" dirty="0" smtClean="0"/>
              <a:t> blanche tomenteuse (poils étoilés)</a:t>
            </a:r>
            <a:endParaRPr lang="fr-FR" sz="2400" b="1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-1250226" y="2232494"/>
            <a:ext cx="5600103" cy="3013023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4609594" y="2276414"/>
            <a:ext cx="5574729" cy="3147935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93949" y="3107231"/>
            <a:ext cx="2726651" cy="3131337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3703581" y="618257"/>
            <a:ext cx="21194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/>
              <a:t>Plante à 1 capitule</a:t>
            </a:r>
            <a:endParaRPr lang="fr-FR" b="1" dirty="0"/>
          </a:p>
        </p:txBody>
      </p:sp>
    </p:spTree>
    <p:extLst>
      <p:ext uri="{BB962C8B-B14F-4D97-AF65-F5344CB8AC3E}">
        <p14:creationId xmlns:p14="http://schemas.microsoft.com/office/powerpoint/2010/main" val="1028630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380640" y="236124"/>
            <a:ext cx="83884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/>
              <a:t>2 - soit : face </a:t>
            </a:r>
            <a:r>
              <a:rPr lang="fr-FR" sz="2400" b="1" dirty="0" err="1" smtClean="0"/>
              <a:t>inf</a:t>
            </a:r>
            <a:r>
              <a:rPr lang="fr-FR" sz="2400" b="1" dirty="0" smtClean="0"/>
              <a:t> sans </a:t>
            </a:r>
            <a:r>
              <a:rPr lang="fr-FR" sz="2400" b="1" dirty="0" err="1" smtClean="0"/>
              <a:t>tomentum</a:t>
            </a:r>
            <a:r>
              <a:rPr lang="fr-FR" sz="2400" b="1" dirty="0" smtClean="0"/>
              <a:t> blanc –plusieurs capitules</a:t>
            </a:r>
            <a:endParaRPr lang="fr-FR" sz="2400" b="1" dirty="0"/>
          </a:p>
        </p:txBody>
      </p:sp>
      <p:pic>
        <p:nvPicPr>
          <p:cNvPr id="1026" name="Picture 2" descr="t:\Users\Geneviève\Pictures\hieracium_aurantiacum_02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4896" y="1556793"/>
            <a:ext cx="4653136" cy="4313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Image 10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8451981" y="3411512"/>
            <a:ext cx="4668635" cy="2923538"/>
          </a:xfrm>
          <a:prstGeom prst="rect">
            <a:avLst/>
          </a:prstGeom>
        </p:spPr>
      </p:pic>
      <p:pic>
        <p:nvPicPr>
          <p:cNvPr id="2" name="Picture 2" descr="T:\Users\Geneviève\Pictures\archivage photos JLM\an 2012\juillet\Mt lachat 17 et 26\IMG_0668 hieracium aurentiacum.JPG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577982" y="1958025"/>
            <a:ext cx="4736281" cy="3696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3608" y="1556793"/>
            <a:ext cx="5472608" cy="4549040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2735796" y="5869859"/>
            <a:ext cx="20882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smtClean="0"/>
              <a:t>= </a:t>
            </a:r>
            <a:r>
              <a:rPr lang="fr-FR" sz="1400" dirty="0" err="1" smtClean="0"/>
              <a:t>Pilosella</a:t>
            </a:r>
            <a:r>
              <a:rPr lang="fr-FR" sz="1400" dirty="0" smtClean="0"/>
              <a:t> </a:t>
            </a:r>
            <a:r>
              <a:rPr lang="fr-FR" sz="1400" dirty="0" err="1" smtClean="0"/>
              <a:t>cymosa</a:t>
            </a:r>
            <a:endParaRPr lang="fr-FR" sz="1400" dirty="0"/>
          </a:p>
        </p:txBody>
      </p:sp>
    </p:spTree>
    <p:extLst>
      <p:ext uri="{BB962C8B-B14F-4D97-AF65-F5344CB8AC3E}">
        <p14:creationId xmlns:p14="http://schemas.microsoft.com/office/powerpoint/2010/main" val="756511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738" y="517323"/>
            <a:ext cx="4127691" cy="3841318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251520" y="147990"/>
            <a:ext cx="561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Feuilles toutes en rosette ou 1-6  f caulinaires</a:t>
            </a:r>
            <a:endParaRPr lang="fr-FR" dirty="0"/>
          </a:p>
        </p:txBody>
      </p:sp>
      <p:pic>
        <p:nvPicPr>
          <p:cNvPr id="1026" name="Picture 2" descr="T:\Users\Geneviève\Pictures\archivage photos JLM\an 2004\juin\vercors\hieracium cymosum4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084168" y="44106"/>
            <a:ext cx="2842592" cy="6824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11116" y="87205"/>
            <a:ext cx="3499865" cy="6509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603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208823" y="116632"/>
            <a:ext cx="2490970" cy="646331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sz="3600" b="1" dirty="0" smtClean="0"/>
              <a:t> Capitules</a:t>
            </a:r>
            <a:endParaRPr lang="fr-FR" sz="3600" b="1" dirty="0"/>
          </a:p>
        </p:txBody>
      </p:sp>
      <p:sp>
        <p:nvSpPr>
          <p:cNvPr id="3" name="ZoneTexte 2"/>
          <p:cNvSpPr txBox="1"/>
          <p:nvPr/>
        </p:nvSpPr>
        <p:spPr>
          <a:xfrm>
            <a:off x="2987824" y="217636"/>
            <a:ext cx="55446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1 capitule ou plusieurs petits capitules</a:t>
            </a:r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93327" y="762963"/>
            <a:ext cx="4212168" cy="2807375"/>
          </a:xfrm>
          <a:prstGeom prst="rect">
            <a:avLst/>
          </a:prstGeom>
        </p:spPr>
      </p:pic>
      <p:pic>
        <p:nvPicPr>
          <p:cNvPr id="5" name="Picture 2" descr="T:\Users\Geneviève\Pictures\archivage photos JLM\an 2004\mai\tournon\hieracium peleterianum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>
            <a:off x="-590812" y="1698130"/>
            <a:ext cx="4993908" cy="374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636" y="3055832"/>
            <a:ext cx="3854161" cy="3610439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93327" y="3055832"/>
            <a:ext cx="4466057" cy="3749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0859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6024" y="105125"/>
            <a:ext cx="3960440" cy="70788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fr-FR" sz="4000" b="1" i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Hyoseris</a:t>
            </a:r>
            <a:endParaRPr lang="fr-FR" sz="4000" b="1" i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2332515" y="105125"/>
            <a:ext cx="4104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 smtClean="0"/>
              <a:t>2 espèces:  H </a:t>
            </a:r>
            <a:r>
              <a:rPr lang="fr-FR" i="1" dirty="0" err="1" smtClean="0"/>
              <a:t>radiata</a:t>
            </a:r>
            <a:r>
              <a:rPr lang="fr-FR" i="1" dirty="0" smtClean="0"/>
              <a:t> et H </a:t>
            </a:r>
            <a:r>
              <a:rPr lang="fr-FR" i="1" dirty="0" err="1" smtClean="0"/>
              <a:t>scabra</a:t>
            </a:r>
            <a:endParaRPr lang="fr-FR" i="1" dirty="0"/>
          </a:p>
        </p:txBody>
      </p:sp>
      <p:sp>
        <p:nvSpPr>
          <p:cNvPr id="5" name="ZoneTexte 4"/>
          <p:cNvSpPr txBox="1"/>
          <p:nvPr/>
        </p:nvSpPr>
        <p:spPr>
          <a:xfrm>
            <a:off x="2000004" y="435255"/>
            <a:ext cx="72971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 smtClean="0"/>
              <a:t>Medit</a:t>
            </a:r>
            <a:r>
              <a:rPr lang="fr-FR" dirty="0" smtClean="0"/>
              <a:t>- Var -B  du Rh- Alpes </a:t>
            </a:r>
            <a:r>
              <a:rPr lang="fr-FR" dirty="0" err="1" smtClean="0"/>
              <a:t>mar</a:t>
            </a:r>
            <a:r>
              <a:rPr lang="fr-FR" dirty="0" smtClean="0"/>
              <a:t> - terrains incultes  sables maritimes</a:t>
            </a:r>
            <a:endParaRPr lang="fr-FR" dirty="0"/>
          </a:p>
        </p:txBody>
      </p:sp>
      <p:sp>
        <p:nvSpPr>
          <p:cNvPr id="3" name="ZoneTexte 2"/>
          <p:cNvSpPr txBox="1"/>
          <p:nvPr/>
        </p:nvSpPr>
        <p:spPr>
          <a:xfrm>
            <a:off x="611560" y="715749"/>
            <a:ext cx="20096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 smtClean="0">
                <a:solidFill>
                  <a:srgbClr val="C00000"/>
                </a:solidFill>
              </a:rPr>
              <a:t>Plante acaule</a:t>
            </a:r>
            <a:endParaRPr lang="fr-FR" sz="2000" b="1" dirty="0">
              <a:solidFill>
                <a:srgbClr val="C00000"/>
              </a:solidFill>
            </a:endParaRPr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024" y="1316397"/>
            <a:ext cx="8944069" cy="5534084"/>
          </a:xfrm>
          <a:prstGeom prst="rect">
            <a:avLst/>
          </a:prstGeom>
        </p:spPr>
      </p:pic>
      <p:sp>
        <p:nvSpPr>
          <p:cNvPr id="14" name="ZoneTexte 13"/>
          <p:cNvSpPr txBox="1"/>
          <p:nvPr/>
        </p:nvSpPr>
        <p:spPr>
          <a:xfrm>
            <a:off x="2352807" y="813011"/>
            <a:ext cx="40841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 smtClean="0">
                <a:solidFill>
                  <a:srgbClr val="C00000"/>
                </a:solidFill>
              </a:rPr>
              <a:t> feuilles toutes en rosette</a:t>
            </a:r>
            <a:endParaRPr lang="fr-FR" sz="2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7267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0" y="305548"/>
            <a:ext cx="69847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Involucre à bractées imbriquées sur 2 ou plusieurs  rangs souvent   hérissées de poils , longs ou courts ou  glanduleux..</a:t>
            </a:r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886" y="1331476"/>
            <a:ext cx="2969893" cy="3964193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3635896" y="3133552"/>
            <a:ext cx="1375556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dirty="0" smtClean="0"/>
              <a:t>glaciale</a:t>
            </a:r>
            <a:endParaRPr lang="fr-FR" dirty="0"/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47864" y="3004093"/>
            <a:ext cx="2339102" cy="2983752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31977" y="978987"/>
            <a:ext cx="2896670" cy="4050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364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79512" y="215062"/>
            <a:ext cx="1872208" cy="52322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sz="2800" b="1" dirty="0" smtClean="0"/>
              <a:t>Akènes</a:t>
            </a:r>
            <a:endParaRPr lang="fr-FR" sz="2800" b="1" dirty="0"/>
          </a:p>
        </p:txBody>
      </p:sp>
      <p:sp>
        <p:nvSpPr>
          <p:cNvPr id="3" name="ZoneTexte 2"/>
          <p:cNvSpPr txBox="1"/>
          <p:nvPr/>
        </p:nvSpPr>
        <p:spPr>
          <a:xfrm>
            <a:off x="2627878" y="215062"/>
            <a:ext cx="61206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/>
              <a:t>Plus petits que chez </a:t>
            </a:r>
            <a:r>
              <a:rPr lang="fr-FR" b="1" dirty="0" err="1" smtClean="0"/>
              <a:t>Hieracium</a:t>
            </a:r>
            <a:r>
              <a:rPr lang="fr-FR" b="1" dirty="0" smtClean="0"/>
              <a:t>-  </a:t>
            </a:r>
            <a:r>
              <a:rPr lang="fr-FR" b="1" dirty="0" smtClean="0">
                <a:solidFill>
                  <a:srgbClr val="C00000"/>
                </a:solidFill>
              </a:rPr>
              <a:t>denticulés au sommet-  pas de bourrelet sommital</a:t>
            </a:r>
            <a:r>
              <a:rPr lang="fr-FR" b="1" dirty="0" smtClean="0"/>
              <a:t> - 1rang de soies</a:t>
            </a:r>
            <a:endParaRPr lang="fr-FR" b="1" dirty="0"/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6152" y="1052736"/>
            <a:ext cx="4915076" cy="3268718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88218" y="3339359"/>
            <a:ext cx="3417286" cy="3083866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51920" y="3330554"/>
            <a:ext cx="1584176" cy="3301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438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54746" y="1268760"/>
            <a:ext cx="2329899" cy="5445225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15816" y="2852936"/>
            <a:ext cx="1419674" cy="2843850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78971" y="3284984"/>
            <a:ext cx="1080120" cy="2251262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323528" y="147990"/>
            <a:ext cx="16022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i="1" dirty="0" err="1" smtClean="0"/>
              <a:t>Hieracium</a:t>
            </a:r>
            <a:endParaRPr lang="fr-FR" sz="2400" i="1" dirty="0"/>
          </a:p>
        </p:txBody>
      </p:sp>
      <p:sp>
        <p:nvSpPr>
          <p:cNvPr id="3" name="ZoneTexte 2"/>
          <p:cNvSpPr txBox="1"/>
          <p:nvPr/>
        </p:nvSpPr>
        <p:spPr>
          <a:xfrm>
            <a:off x="6344428" y="160430"/>
            <a:ext cx="16561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i="1" dirty="0" err="1" smtClean="0"/>
              <a:t>Pilosella</a:t>
            </a:r>
            <a:endParaRPr lang="fr-FR" sz="2400" i="1" dirty="0"/>
          </a:p>
        </p:txBody>
      </p:sp>
      <p:sp>
        <p:nvSpPr>
          <p:cNvPr id="4" name="ZoneTexte 3"/>
          <p:cNvSpPr txBox="1"/>
          <p:nvPr/>
        </p:nvSpPr>
        <p:spPr>
          <a:xfrm>
            <a:off x="6344428" y="692696"/>
            <a:ext cx="19402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1,5 à 2mm</a:t>
            </a:r>
            <a:endParaRPr lang="fr-FR" dirty="0"/>
          </a:p>
        </p:txBody>
      </p:sp>
      <p:sp>
        <p:nvSpPr>
          <p:cNvPr id="8" name="ZoneTexte 7"/>
          <p:cNvSpPr txBox="1"/>
          <p:nvPr/>
        </p:nvSpPr>
        <p:spPr>
          <a:xfrm>
            <a:off x="755576" y="597655"/>
            <a:ext cx="17462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3 à 4 mm</a:t>
            </a:r>
            <a:endParaRPr lang="fr-FR" dirty="0"/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3650" y="1172047"/>
            <a:ext cx="2870086" cy="5522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078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503534" y="292005"/>
            <a:ext cx="2160240" cy="707886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fr-FR" sz="4000" b="1" i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&lt;  </a:t>
            </a:r>
            <a:r>
              <a:rPr lang="fr-FR" sz="4000" b="1" i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Tolpis</a:t>
            </a:r>
            <a:endParaRPr lang="fr-FR" sz="4000" b="1" i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2987824" y="184283"/>
            <a:ext cx="61561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Genre méditerranéen et E Afrique</a:t>
            </a:r>
          </a:p>
          <a:p>
            <a:r>
              <a:rPr lang="fr-FR" dirty="0"/>
              <a:t> </a:t>
            </a:r>
            <a:r>
              <a:rPr lang="fr-FR" dirty="0" smtClean="0"/>
              <a:t>3 espèces en France</a:t>
            </a:r>
            <a:r>
              <a:rPr lang="fr-FR" i="1" dirty="0" smtClean="0"/>
              <a:t> </a:t>
            </a:r>
            <a:r>
              <a:rPr lang="fr-FR" i="1" dirty="0" err="1"/>
              <a:t>T</a:t>
            </a:r>
            <a:r>
              <a:rPr lang="fr-FR" i="1" dirty="0" err="1" smtClean="0"/>
              <a:t>olpis</a:t>
            </a:r>
            <a:r>
              <a:rPr lang="fr-FR" i="1" dirty="0" smtClean="0"/>
              <a:t> </a:t>
            </a:r>
            <a:r>
              <a:rPr lang="fr-FR" i="1" dirty="0" err="1" smtClean="0"/>
              <a:t>staticifolia</a:t>
            </a:r>
            <a:r>
              <a:rPr lang="fr-FR" i="1" dirty="0" smtClean="0"/>
              <a:t> ( </a:t>
            </a:r>
            <a:r>
              <a:rPr lang="fr-FR" i="1" dirty="0" err="1" smtClean="0"/>
              <a:t>orophyte</a:t>
            </a:r>
            <a:r>
              <a:rPr lang="fr-FR" i="1" dirty="0" smtClean="0"/>
              <a:t> alpin)</a:t>
            </a:r>
          </a:p>
          <a:p>
            <a:r>
              <a:rPr lang="fr-FR" i="1" dirty="0" err="1" smtClean="0"/>
              <a:t>Tolpis</a:t>
            </a:r>
            <a:r>
              <a:rPr lang="fr-FR" i="1" dirty="0" smtClean="0"/>
              <a:t> </a:t>
            </a:r>
            <a:r>
              <a:rPr lang="fr-FR" i="1" dirty="0" err="1" smtClean="0"/>
              <a:t>umbellata</a:t>
            </a:r>
            <a:r>
              <a:rPr lang="fr-FR" i="1" dirty="0" smtClean="0"/>
              <a:t> ( </a:t>
            </a:r>
            <a:r>
              <a:rPr lang="fr-FR" i="1" dirty="0" err="1" smtClean="0"/>
              <a:t>barbata</a:t>
            </a:r>
            <a:r>
              <a:rPr lang="fr-FR" i="1" dirty="0" smtClean="0"/>
              <a:t>) - </a:t>
            </a:r>
            <a:r>
              <a:rPr lang="fr-FR" i="1" dirty="0" err="1" smtClean="0"/>
              <a:t>Tolpis</a:t>
            </a:r>
            <a:r>
              <a:rPr lang="fr-FR" i="1" dirty="0" smtClean="0"/>
              <a:t> </a:t>
            </a:r>
            <a:r>
              <a:rPr lang="fr-FR" i="1" dirty="0" err="1" smtClean="0"/>
              <a:t>virgata</a:t>
            </a:r>
            <a:r>
              <a:rPr lang="fr-FR" dirty="0" smtClean="0"/>
              <a:t> </a:t>
            </a:r>
            <a:endParaRPr lang="fr-FR" dirty="0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357049"/>
            <a:ext cx="3923928" cy="5210977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4373724" y="4570605"/>
            <a:ext cx="436766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 smtClean="0">
                <a:solidFill>
                  <a:schemeClr val="accent2">
                    <a:lumMod val="75000"/>
                  </a:schemeClr>
                </a:solidFill>
              </a:rPr>
              <a:t>Bractées </a:t>
            </a:r>
            <a:r>
              <a:rPr lang="fr-FR" sz="2800" b="1" dirty="0" err="1" smtClean="0">
                <a:solidFill>
                  <a:schemeClr val="accent2">
                    <a:lumMod val="75000"/>
                  </a:schemeClr>
                </a:solidFill>
              </a:rPr>
              <a:t>involucrales</a:t>
            </a:r>
            <a:r>
              <a:rPr lang="fr-FR" sz="2800" b="1" dirty="0" smtClean="0">
                <a:solidFill>
                  <a:schemeClr val="accent2">
                    <a:lumMod val="75000"/>
                  </a:schemeClr>
                </a:solidFill>
              </a:rPr>
              <a:t> sur 2 rangs  les externes soit très longues (faux involucre ) </a:t>
            </a:r>
          </a:p>
          <a:p>
            <a:r>
              <a:rPr lang="fr-FR" sz="2800" b="1" dirty="0" smtClean="0">
                <a:solidFill>
                  <a:schemeClr val="accent2">
                    <a:lumMod val="75000"/>
                  </a:schemeClr>
                </a:solidFill>
              </a:rPr>
              <a:t>Soit très courtes  (calicule )</a:t>
            </a:r>
            <a:endParaRPr lang="fr-FR" sz="28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5289"/>
          <a:stretch/>
        </p:blipFill>
        <p:spPr>
          <a:xfrm>
            <a:off x="-5296407" y="3165370"/>
            <a:ext cx="3057067" cy="3312368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4788024" y="1107613"/>
            <a:ext cx="41764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Proche de </a:t>
            </a:r>
            <a:r>
              <a:rPr lang="fr-FR" dirty="0" err="1" smtClean="0"/>
              <a:t>Hieracium</a:t>
            </a:r>
            <a:r>
              <a:rPr lang="fr-FR" dirty="0" smtClean="0"/>
              <a:t>  ligules moins nombreuses  très rayonnantes souvent sombres au centre</a:t>
            </a:r>
            <a:endParaRPr lang="fr-FR" dirty="0"/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60766" y="1938914"/>
            <a:ext cx="2880620" cy="2425271"/>
          </a:xfrm>
          <a:prstGeom prst="rect">
            <a:avLst/>
          </a:prstGeom>
        </p:spPr>
      </p:pic>
      <p:sp>
        <p:nvSpPr>
          <p:cNvPr id="18" name="ZoneTexte 17"/>
          <p:cNvSpPr txBox="1"/>
          <p:nvPr/>
        </p:nvSpPr>
        <p:spPr>
          <a:xfrm>
            <a:off x="619564" y="1384612"/>
            <a:ext cx="2052242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i="1" dirty="0" err="1" smtClean="0"/>
              <a:t>Tolpis</a:t>
            </a:r>
            <a:r>
              <a:rPr lang="fr-FR" i="1" dirty="0" smtClean="0"/>
              <a:t> </a:t>
            </a:r>
            <a:r>
              <a:rPr lang="fr-FR" i="1" dirty="0" err="1" smtClean="0"/>
              <a:t>umbellata</a:t>
            </a:r>
            <a:endParaRPr lang="fr-FR" i="1" dirty="0"/>
          </a:p>
        </p:txBody>
      </p:sp>
      <p:pic>
        <p:nvPicPr>
          <p:cNvPr id="19" name="Image 18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996" y="1562814"/>
            <a:ext cx="3365898" cy="4971781"/>
          </a:xfrm>
          <a:prstGeom prst="rect">
            <a:avLst/>
          </a:prstGeom>
        </p:spPr>
      </p:pic>
      <p:sp>
        <p:nvSpPr>
          <p:cNvPr id="20" name="ZoneTexte 19"/>
          <p:cNvSpPr txBox="1"/>
          <p:nvPr/>
        </p:nvSpPr>
        <p:spPr>
          <a:xfrm>
            <a:off x="703827" y="1569582"/>
            <a:ext cx="2152236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i="1" dirty="0" err="1" smtClean="0"/>
              <a:t>Tolpis</a:t>
            </a:r>
            <a:r>
              <a:rPr lang="fr-FR" i="1" dirty="0" smtClean="0"/>
              <a:t> </a:t>
            </a:r>
            <a:r>
              <a:rPr lang="fr-FR" i="1" dirty="0" err="1" smtClean="0"/>
              <a:t>staticifolia</a:t>
            </a:r>
            <a:endParaRPr lang="fr-FR" i="1" dirty="0"/>
          </a:p>
        </p:txBody>
      </p:sp>
      <p:pic>
        <p:nvPicPr>
          <p:cNvPr id="21" name="Image 20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6033" y="1584911"/>
            <a:ext cx="2987824" cy="4983116"/>
          </a:xfrm>
          <a:prstGeom prst="rect">
            <a:avLst/>
          </a:prstGeom>
        </p:spPr>
      </p:pic>
      <p:sp>
        <p:nvSpPr>
          <p:cNvPr id="22" name="ZoneTexte 21"/>
          <p:cNvSpPr txBox="1"/>
          <p:nvPr/>
        </p:nvSpPr>
        <p:spPr>
          <a:xfrm>
            <a:off x="944580" y="1713944"/>
            <a:ext cx="1548158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i="1" dirty="0" err="1" smtClean="0"/>
              <a:t>Tolpis</a:t>
            </a:r>
            <a:r>
              <a:rPr lang="fr-FR" i="1" dirty="0" smtClean="0"/>
              <a:t> </a:t>
            </a:r>
            <a:r>
              <a:rPr lang="fr-FR" i="1" dirty="0" err="1" smtClean="0"/>
              <a:t>virgata</a:t>
            </a:r>
            <a:endParaRPr lang="fr-FR" i="1" dirty="0"/>
          </a:p>
        </p:txBody>
      </p:sp>
    </p:spTree>
    <p:extLst>
      <p:ext uri="{BB962C8B-B14F-4D97-AF65-F5344CB8AC3E}">
        <p14:creationId xmlns:p14="http://schemas.microsoft.com/office/powerpoint/2010/main" val="3250501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0" grpId="0" animBg="1"/>
      <p:bldP spid="22" grpId="0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251520" y="133191"/>
            <a:ext cx="2160240" cy="46166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2400" b="1" smtClean="0"/>
              <a:t>akènes</a:t>
            </a:r>
            <a:endParaRPr lang="fr-FR" sz="2400" b="1"/>
          </a:p>
        </p:txBody>
      </p:sp>
      <p:sp>
        <p:nvSpPr>
          <p:cNvPr id="5" name="ZoneTexte 4"/>
          <p:cNvSpPr txBox="1"/>
          <p:nvPr/>
        </p:nvSpPr>
        <p:spPr>
          <a:xfrm>
            <a:off x="323528" y="4293096"/>
            <a:ext cx="20882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 err="1" smtClean="0"/>
              <a:t>Tolpis</a:t>
            </a:r>
            <a:r>
              <a:rPr lang="fr-FR" i="1" dirty="0" smtClean="0"/>
              <a:t> </a:t>
            </a:r>
            <a:r>
              <a:rPr lang="fr-FR" i="1" dirty="0" err="1" smtClean="0"/>
              <a:t>umbellata</a:t>
            </a:r>
            <a:endParaRPr lang="fr-FR" i="1" dirty="0" smtClean="0"/>
          </a:p>
          <a:p>
            <a:r>
              <a:rPr lang="fr-FR" dirty="0" smtClean="0"/>
              <a:t>Akènes de 2 sortes</a:t>
            </a:r>
            <a:endParaRPr lang="fr-FR" dirty="0"/>
          </a:p>
        </p:txBody>
      </p:sp>
      <p:sp>
        <p:nvSpPr>
          <p:cNvPr id="6" name="ZoneTexte 5"/>
          <p:cNvSpPr txBox="1"/>
          <p:nvPr/>
        </p:nvSpPr>
        <p:spPr>
          <a:xfrm>
            <a:off x="323528" y="5157192"/>
            <a:ext cx="23762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Aigrette réduite</a:t>
            </a:r>
          </a:p>
          <a:p>
            <a:r>
              <a:rPr lang="fr-FR" dirty="0" smtClean="0"/>
              <a:t> ( 2- 6 soies)</a:t>
            </a:r>
            <a:endParaRPr lang="fr-FR" dirty="0"/>
          </a:p>
        </p:txBody>
      </p:sp>
      <p:sp>
        <p:nvSpPr>
          <p:cNvPr id="7" name="ZoneTexte 6"/>
          <p:cNvSpPr txBox="1"/>
          <p:nvPr/>
        </p:nvSpPr>
        <p:spPr>
          <a:xfrm>
            <a:off x="5199368" y="4939427"/>
            <a:ext cx="3528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 err="1" smtClean="0"/>
              <a:t>Tolpis</a:t>
            </a:r>
            <a:r>
              <a:rPr lang="fr-FR" i="1" dirty="0" smtClean="0"/>
              <a:t> </a:t>
            </a:r>
            <a:r>
              <a:rPr lang="fr-FR" i="1" dirty="0" err="1" smtClean="0"/>
              <a:t>virgata</a:t>
            </a:r>
            <a:r>
              <a:rPr lang="fr-FR" i="1" dirty="0" smtClean="0"/>
              <a:t> et </a:t>
            </a:r>
            <a:r>
              <a:rPr lang="fr-FR" i="1" dirty="0" err="1" smtClean="0"/>
              <a:t>Tolpis</a:t>
            </a:r>
            <a:r>
              <a:rPr lang="fr-FR" i="1" dirty="0" smtClean="0"/>
              <a:t> </a:t>
            </a:r>
            <a:r>
              <a:rPr lang="fr-FR" i="1" dirty="0" err="1" smtClean="0"/>
              <a:t>staticifolia</a:t>
            </a:r>
            <a:endParaRPr lang="fr-FR" i="1" dirty="0"/>
          </a:p>
        </p:txBody>
      </p:sp>
      <p:sp>
        <p:nvSpPr>
          <p:cNvPr id="8" name="ZoneTexte 7"/>
          <p:cNvSpPr txBox="1"/>
          <p:nvPr/>
        </p:nvSpPr>
        <p:spPr>
          <a:xfrm>
            <a:off x="4821580" y="5480357"/>
            <a:ext cx="42839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Akènes tous semblables à plus de 6 soies</a:t>
            </a:r>
            <a:endParaRPr lang="fr-FR" dirty="0"/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75773" y="476649"/>
            <a:ext cx="3795720" cy="4140922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251520" y="692696"/>
            <a:ext cx="42555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solidFill>
                  <a:srgbClr val="C00000"/>
                </a:solidFill>
              </a:rPr>
              <a:t>Soies peu nombreuses rigides</a:t>
            </a:r>
            <a:endParaRPr lang="fr-FR" sz="2400" b="1" dirty="0">
              <a:solidFill>
                <a:srgbClr val="C00000"/>
              </a:solidFill>
            </a:endParaRPr>
          </a:p>
        </p:txBody>
      </p:sp>
      <p:pic>
        <p:nvPicPr>
          <p:cNvPr id="2050" name="Picture 2" descr="C:\Users\Jean-Luc\Desktop\Imagetolpis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1815" y="1191560"/>
            <a:ext cx="2279650" cy="2840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Jean-Luc\Desktop\tolpis stati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94475" y="1488352"/>
            <a:ext cx="781298" cy="2543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6296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84372" y="1196752"/>
            <a:ext cx="4000560" cy="4800672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0" y="260648"/>
            <a:ext cx="19442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 err="1" smtClean="0"/>
              <a:t>Tolpis</a:t>
            </a:r>
            <a:r>
              <a:rPr lang="fr-FR" i="1" dirty="0" smtClean="0"/>
              <a:t> </a:t>
            </a:r>
            <a:r>
              <a:rPr lang="fr-FR" i="1" dirty="0" err="1" smtClean="0"/>
              <a:t>umbellata</a:t>
            </a:r>
            <a:r>
              <a:rPr lang="fr-FR" i="1" dirty="0" smtClean="0"/>
              <a:t> (</a:t>
            </a:r>
            <a:r>
              <a:rPr lang="fr-FR" i="1" dirty="0" err="1" smtClean="0"/>
              <a:t>barbata</a:t>
            </a:r>
            <a:r>
              <a:rPr lang="fr-FR" i="1" dirty="0" smtClean="0"/>
              <a:t>)</a:t>
            </a:r>
            <a:endParaRPr lang="fr-FR" i="1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1556792"/>
            <a:ext cx="4608512" cy="3379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4548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97124" y="332656"/>
            <a:ext cx="8496944" cy="132343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fr-FR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2 - Akènes à apex nettement rétréci                   		parfois en bec</a:t>
            </a:r>
            <a:endParaRPr lang="fr-FR" sz="4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7544" y="2492895"/>
            <a:ext cx="1390753" cy="3902519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3599892" y="2977410"/>
            <a:ext cx="18002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b="1" i="1" dirty="0" err="1" smtClean="0">
                <a:solidFill>
                  <a:srgbClr val="C00000"/>
                </a:solidFill>
              </a:rPr>
              <a:t>Crepis</a:t>
            </a:r>
            <a:endParaRPr lang="fr-FR" sz="3600" b="1" i="1" dirty="0" smtClean="0">
              <a:solidFill>
                <a:srgbClr val="C00000"/>
              </a:solidFill>
            </a:endParaRPr>
          </a:p>
          <a:p>
            <a:r>
              <a:rPr lang="fr-FR" sz="3600" b="1" i="1" dirty="0" err="1" smtClean="0">
                <a:solidFill>
                  <a:srgbClr val="C00000"/>
                </a:solidFill>
              </a:rPr>
              <a:t>Sonchus</a:t>
            </a:r>
            <a:r>
              <a:rPr lang="fr-FR" sz="3600" b="1" i="1" dirty="0" smtClean="0">
                <a:solidFill>
                  <a:srgbClr val="C00000"/>
                </a:solidFill>
              </a:rPr>
              <a:t> </a:t>
            </a:r>
          </a:p>
          <a:p>
            <a:r>
              <a:rPr lang="fr-FR" sz="3600" b="1" i="1" dirty="0" smtClean="0">
                <a:solidFill>
                  <a:srgbClr val="C00000"/>
                </a:solidFill>
              </a:rPr>
              <a:t>Lactuca</a:t>
            </a:r>
            <a:endParaRPr lang="fr-FR" sz="3600" b="1" i="1" dirty="0">
              <a:solidFill>
                <a:srgbClr val="C00000"/>
              </a:solidFill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6068951" y="3588233"/>
            <a:ext cx="3342387" cy="1439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749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:\Users\Geneviève\Pictures\archivage photos JLM\an 2006\stage FMBDS Areche\samedi\crepis aurea1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865" y="-171400"/>
            <a:ext cx="9969969" cy="7033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971600" y="188640"/>
            <a:ext cx="4581601" cy="110799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fr-FR" sz="6600" b="1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&lt;  </a:t>
            </a:r>
            <a:r>
              <a:rPr lang="fr-FR" sz="6600" b="1" i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Crepis</a:t>
            </a:r>
            <a:endParaRPr lang="fr-FR" sz="6600" b="1" i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5975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50280" y="142415"/>
            <a:ext cx="3093720" cy="5518833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7271792" y="5152740"/>
            <a:ext cx="1872208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i="1" dirty="0" err="1" smtClean="0"/>
              <a:t>Crepis</a:t>
            </a:r>
            <a:r>
              <a:rPr lang="fr-FR" i="1" dirty="0" smtClean="0"/>
              <a:t> </a:t>
            </a:r>
            <a:r>
              <a:rPr lang="fr-FR" i="1" dirty="0" err="1" smtClean="0"/>
              <a:t>rhaetica</a:t>
            </a:r>
            <a:endParaRPr lang="fr-FR" i="1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144" y="921831"/>
            <a:ext cx="3743556" cy="3960000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33144" y="121742"/>
            <a:ext cx="5400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Feuilles  </a:t>
            </a:r>
            <a:r>
              <a:rPr lang="fr-FR" dirty="0" smtClean="0">
                <a:solidFill>
                  <a:srgbClr val="C00000"/>
                </a:solidFill>
              </a:rPr>
              <a:t>: </a:t>
            </a:r>
            <a:r>
              <a:rPr lang="fr-FR" sz="2400" b="1" dirty="0" smtClean="0">
                <a:solidFill>
                  <a:srgbClr val="C00000"/>
                </a:solidFill>
              </a:rPr>
              <a:t>ou bien  toutes en roset</a:t>
            </a:r>
            <a:r>
              <a:rPr lang="fr-FR" sz="2400" b="1" dirty="0" smtClean="0"/>
              <a:t>te </a:t>
            </a:r>
            <a:endParaRPr lang="fr-FR" sz="2400" b="1" dirty="0"/>
          </a:p>
        </p:txBody>
      </p:sp>
      <p:pic>
        <p:nvPicPr>
          <p:cNvPr id="8" name="Picture 2" descr="t:\Users\Geneviève\Pictures\Granger Camille\FL63-2202-2313 asteracées\2212CrepisAurea3.jpg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347864" y="1772816"/>
            <a:ext cx="3300909" cy="4745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247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Jean-Luc\Pictures\archivage photos\an 2013\Aout\les cols isoard vars bonette restefond\Bonette Restefond\IMG_1722 crepis pygmaea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039" y="1295"/>
            <a:ext cx="6108772" cy="4854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60794" y="2915975"/>
            <a:ext cx="5383206" cy="3947685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395536" y="5013176"/>
            <a:ext cx="2088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 err="1" smtClean="0"/>
              <a:t>Crepis</a:t>
            </a:r>
            <a:r>
              <a:rPr lang="fr-FR" i="1" dirty="0" smtClean="0"/>
              <a:t> </a:t>
            </a:r>
            <a:r>
              <a:rPr lang="fr-FR" i="1" dirty="0" err="1" smtClean="0"/>
              <a:t>pygmaea</a:t>
            </a:r>
            <a:endParaRPr lang="fr-FR" i="1" dirty="0"/>
          </a:p>
        </p:txBody>
      </p:sp>
    </p:spTree>
    <p:extLst>
      <p:ext uri="{BB962C8B-B14F-4D97-AF65-F5344CB8AC3E}">
        <p14:creationId xmlns:p14="http://schemas.microsoft.com/office/powerpoint/2010/main" val="3113321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923" y="998200"/>
            <a:ext cx="7488832" cy="5616624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179512" y="115033"/>
            <a:ext cx="87484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smtClean="0"/>
              <a:t>Feuilles glabres ou un peu hispides </a:t>
            </a:r>
            <a:r>
              <a:rPr lang="fr-FR" sz="2000" b="1" dirty="0" err="1" smtClean="0">
                <a:solidFill>
                  <a:srgbClr val="C00000"/>
                </a:solidFill>
              </a:rPr>
              <a:t>pennatipartites</a:t>
            </a:r>
            <a:r>
              <a:rPr lang="fr-FR" sz="2000" b="1" dirty="0" smtClean="0">
                <a:solidFill>
                  <a:srgbClr val="C00000"/>
                </a:solidFill>
              </a:rPr>
              <a:t> à </a:t>
            </a:r>
            <a:r>
              <a:rPr lang="fr-FR" sz="2000" b="1" dirty="0" err="1" smtClean="0">
                <a:solidFill>
                  <a:srgbClr val="C00000"/>
                </a:solidFill>
              </a:rPr>
              <a:t>pennatiséquées</a:t>
            </a:r>
            <a:r>
              <a:rPr lang="fr-FR" sz="2000" b="1" smtClean="0">
                <a:solidFill>
                  <a:srgbClr val="C00000"/>
                </a:solidFill>
              </a:rPr>
              <a:t> !</a:t>
            </a:r>
            <a:r>
              <a:rPr lang="fr-FR" sz="2000" smtClean="0"/>
              <a:t> </a:t>
            </a:r>
            <a:endParaRPr lang="fr-FR" sz="2000" dirty="0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4502666" y="1929434"/>
            <a:ext cx="5040560" cy="4007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269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:\Users\Geneviève\Pictures\archivage photos JLM\an 2016\Juillet\Session Queras\8 juil belvedère du Viso\P7080099 crepis pontana bocconei  montana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91809" y="760530"/>
            <a:ext cx="3772679" cy="5659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Image 13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1520" y="760530"/>
            <a:ext cx="4563654" cy="5518350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56648" y="77437"/>
            <a:ext cx="90873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/>
              <a:t>Ou </a:t>
            </a:r>
            <a:r>
              <a:rPr lang="fr-FR" sz="2400" b="1" dirty="0" smtClean="0">
                <a:solidFill>
                  <a:srgbClr val="C00000"/>
                </a:solidFill>
              </a:rPr>
              <a:t>bien    tige dressée plus ou </a:t>
            </a:r>
            <a:r>
              <a:rPr lang="fr-FR" sz="2400" b="1" dirty="0">
                <a:solidFill>
                  <a:srgbClr val="C00000"/>
                </a:solidFill>
              </a:rPr>
              <a:t>m</a:t>
            </a:r>
            <a:r>
              <a:rPr lang="fr-FR" sz="2400" b="1" dirty="0" smtClean="0">
                <a:solidFill>
                  <a:srgbClr val="C00000"/>
                </a:solidFill>
              </a:rPr>
              <a:t>oins feuillée  parfois élevée ramifiée</a:t>
            </a:r>
            <a:endParaRPr lang="fr-FR" sz="2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9771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64522" y="73918"/>
            <a:ext cx="91450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 smtClean="0"/>
              <a:t>Feuilles  indivises à </a:t>
            </a:r>
            <a:r>
              <a:rPr lang="fr-FR" sz="2800" b="1" dirty="0" err="1" smtClean="0"/>
              <a:t>pennatiséquées</a:t>
            </a:r>
            <a:r>
              <a:rPr lang="fr-FR" sz="2800" b="1" dirty="0" smtClean="0"/>
              <a:t> ,parfois  des oreillettes</a:t>
            </a:r>
            <a:endParaRPr lang="fr-FR" sz="2800" b="1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7544" y="597138"/>
            <a:ext cx="3897443" cy="3599960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67237" y="473264"/>
            <a:ext cx="3157501" cy="5245121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97064" y="2564904"/>
            <a:ext cx="3327817" cy="39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385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01" y="0"/>
            <a:ext cx="5400000" cy="396000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11760" y="3653674"/>
            <a:ext cx="4320480" cy="3168352"/>
          </a:xfrm>
          <a:prstGeom prst="rect">
            <a:avLst/>
          </a:prstGeom>
        </p:spPr>
      </p:pic>
      <p:pic>
        <p:nvPicPr>
          <p:cNvPr id="3074" name="Picture 2" descr="C:\Users\Jean-Luc\Pictures\archivage photos\an 2013\Aout\les cols isoard vars bonette restefond\Bonette Restefond\IMG_1734 crepis pygmaea.JPG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111650" y="0"/>
            <a:ext cx="4041059" cy="3539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7132179" y="3469008"/>
            <a:ext cx="201182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i="1" dirty="0" err="1" smtClean="0"/>
              <a:t>Crepis</a:t>
            </a:r>
            <a:r>
              <a:rPr lang="fr-FR" sz="1400" i="1" dirty="0" smtClean="0"/>
              <a:t> </a:t>
            </a:r>
            <a:r>
              <a:rPr lang="fr-FR" sz="1400" i="1" dirty="0" err="1" smtClean="0"/>
              <a:t>pygmaea</a:t>
            </a:r>
            <a:endParaRPr lang="fr-FR" sz="1400" i="1" dirty="0"/>
          </a:p>
        </p:txBody>
      </p:sp>
    </p:spTree>
    <p:extLst>
      <p:ext uri="{BB962C8B-B14F-4D97-AF65-F5344CB8AC3E}">
        <p14:creationId xmlns:p14="http://schemas.microsoft.com/office/powerpoint/2010/main" val="3680023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49821" y="153505"/>
            <a:ext cx="3096344" cy="46166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2400" b="1" dirty="0" smtClean="0"/>
              <a:t>Capitules</a:t>
            </a:r>
            <a:endParaRPr lang="fr-FR" sz="2400" b="1" dirty="0"/>
          </a:p>
        </p:txBody>
      </p:sp>
      <p:sp>
        <p:nvSpPr>
          <p:cNvPr id="3" name="ZoneTexte 2"/>
          <p:cNvSpPr txBox="1"/>
          <p:nvPr/>
        </p:nvSpPr>
        <p:spPr>
          <a:xfrm>
            <a:off x="3375490" y="153505"/>
            <a:ext cx="57803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solidFill>
                  <a:srgbClr val="C00000"/>
                </a:solidFill>
              </a:rPr>
              <a:t>Involucre à folioles inégales imbriquées souvent sur 2 rangs</a:t>
            </a:r>
          </a:p>
          <a:p>
            <a:r>
              <a:rPr lang="fr-FR" sz="2400" b="1" dirty="0" smtClean="0">
                <a:solidFill>
                  <a:srgbClr val="C00000"/>
                </a:solidFill>
              </a:rPr>
              <a:t>  les externes simulant un calicule</a:t>
            </a:r>
          </a:p>
          <a:p>
            <a:r>
              <a:rPr lang="fr-FR" sz="2400" b="1" dirty="0" smtClean="0">
                <a:solidFill>
                  <a:srgbClr val="C00000"/>
                </a:solidFill>
              </a:rPr>
              <a:t> </a:t>
            </a:r>
            <a:endParaRPr lang="fr-FR" sz="2400" b="1" dirty="0">
              <a:solidFill>
                <a:srgbClr val="C00000"/>
              </a:solidFill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-286962" y="2383237"/>
            <a:ext cx="4644008" cy="3096005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1157933" y="1664068"/>
            <a:ext cx="2088232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i="1" dirty="0" err="1" smtClean="0"/>
              <a:t>Crepis</a:t>
            </a:r>
            <a:r>
              <a:rPr lang="fr-FR" i="1" dirty="0" smtClean="0"/>
              <a:t> </a:t>
            </a:r>
            <a:r>
              <a:rPr lang="fr-FR" i="1" dirty="0" err="1" smtClean="0"/>
              <a:t>albida</a:t>
            </a:r>
            <a:endParaRPr lang="fr-FR" i="1" dirty="0"/>
          </a:p>
        </p:txBody>
      </p:sp>
      <p:sp>
        <p:nvSpPr>
          <p:cNvPr id="15" name="ZoneTexte 14"/>
          <p:cNvSpPr txBox="1"/>
          <p:nvPr/>
        </p:nvSpPr>
        <p:spPr>
          <a:xfrm>
            <a:off x="5320180" y="2196022"/>
            <a:ext cx="2664296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i="1" dirty="0" err="1" smtClean="0"/>
              <a:t>Crepis</a:t>
            </a:r>
            <a:r>
              <a:rPr lang="fr-FR" i="1" dirty="0" smtClean="0"/>
              <a:t> </a:t>
            </a:r>
            <a:r>
              <a:rPr lang="fr-FR" i="1" dirty="0" err="1" smtClean="0"/>
              <a:t>sancta</a:t>
            </a:r>
            <a:endParaRPr lang="fr-FR" i="1" dirty="0"/>
          </a:p>
        </p:txBody>
      </p:sp>
      <p:pic>
        <p:nvPicPr>
          <p:cNvPr id="17" name="Image 16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-470524" y="2042420"/>
            <a:ext cx="5011130" cy="3766591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451631" y="1793901"/>
            <a:ext cx="2140745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i="1" dirty="0" err="1" smtClean="0"/>
              <a:t>Crepis</a:t>
            </a:r>
            <a:r>
              <a:rPr lang="fr-FR" i="1" dirty="0" smtClean="0"/>
              <a:t> </a:t>
            </a:r>
            <a:r>
              <a:rPr lang="fr-FR" i="1" dirty="0" err="1" smtClean="0"/>
              <a:t>taraxacicola</a:t>
            </a:r>
            <a:endParaRPr lang="fr-FR" i="1" dirty="0"/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0825" y="1978567"/>
            <a:ext cx="3637994" cy="4850659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5148064" y="1420150"/>
            <a:ext cx="2109213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i="1" dirty="0" err="1" smtClean="0"/>
              <a:t>Crepis</a:t>
            </a:r>
            <a:r>
              <a:rPr lang="fr-FR" i="1" dirty="0" smtClean="0"/>
              <a:t> </a:t>
            </a:r>
            <a:r>
              <a:rPr lang="fr-FR" i="1" dirty="0" err="1" smtClean="0"/>
              <a:t>sancta</a:t>
            </a:r>
            <a:endParaRPr lang="fr-FR" i="1" dirty="0"/>
          </a:p>
        </p:txBody>
      </p:sp>
    </p:spTree>
    <p:extLst>
      <p:ext uri="{BB962C8B-B14F-4D97-AF65-F5344CB8AC3E}">
        <p14:creationId xmlns:p14="http://schemas.microsoft.com/office/powerpoint/2010/main" val="2636203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729" y="1035152"/>
            <a:ext cx="3588347" cy="5382520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02683" y="1184205"/>
            <a:ext cx="5141317" cy="5141317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971600" y="332656"/>
            <a:ext cx="36724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Capitules solitaires ou panicule</a:t>
            </a:r>
            <a:endParaRPr lang="fr-FR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7804" y="701988"/>
            <a:ext cx="7164611" cy="5185387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395536" y="1340768"/>
            <a:ext cx="1800200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i="1" dirty="0" err="1" smtClean="0"/>
              <a:t>Crepis</a:t>
            </a:r>
            <a:r>
              <a:rPr lang="fr-FR" i="1" dirty="0" smtClean="0"/>
              <a:t> </a:t>
            </a:r>
            <a:r>
              <a:rPr lang="fr-FR" i="1" dirty="0" err="1" smtClean="0"/>
              <a:t>pontana</a:t>
            </a:r>
            <a:endParaRPr lang="fr-FR" i="1" dirty="0"/>
          </a:p>
        </p:txBody>
      </p:sp>
    </p:spTree>
    <p:extLst>
      <p:ext uri="{BB962C8B-B14F-4D97-AF65-F5344CB8AC3E}">
        <p14:creationId xmlns:p14="http://schemas.microsoft.com/office/powerpoint/2010/main" val="4191541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-5136546" y="896186"/>
            <a:ext cx="5292080" cy="4021004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395536" y="260648"/>
            <a:ext cx="46085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/>
              <a:t>Akènes </a:t>
            </a:r>
            <a:r>
              <a:rPr lang="fr-FR" dirty="0" err="1" smtClean="0"/>
              <a:t>subcylindriques</a:t>
            </a:r>
            <a:r>
              <a:rPr lang="fr-FR" dirty="0" smtClean="0"/>
              <a:t> rétrécis au sommet parfois prolongés en forme de bec </a:t>
            </a:r>
            <a:endParaRPr lang="fr-FR" dirty="0"/>
          </a:p>
        </p:txBody>
      </p:sp>
      <p:sp>
        <p:nvSpPr>
          <p:cNvPr id="8" name="ZoneTexte 7"/>
          <p:cNvSpPr txBox="1"/>
          <p:nvPr/>
        </p:nvSpPr>
        <p:spPr>
          <a:xfrm>
            <a:off x="5004048" y="260648"/>
            <a:ext cx="41399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Aigrette blanche (sauf  </a:t>
            </a:r>
            <a:r>
              <a:rPr lang="fr-FR" i="1" dirty="0" err="1" smtClean="0"/>
              <a:t>Crepis</a:t>
            </a:r>
            <a:r>
              <a:rPr lang="fr-FR" i="1" dirty="0" smtClean="0"/>
              <a:t> </a:t>
            </a:r>
            <a:r>
              <a:rPr lang="fr-FR" i="1" dirty="0" err="1" smtClean="0"/>
              <a:t>paludosa</a:t>
            </a:r>
            <a:r>
              <a:rPr lang="fr-FR" i="1" dirty="0" smtClean="0"/>
              <a:t> </a:t>
            </a:r>
            <a:r>
              <a:rPr lang="fr-FR" dirty="0" smtClean="0"/>
              <a:t>)   Plusieurs rangées de soies)</a:t>
            </a:r>
            <a:endParaRPr lang="fr-FR" dirty="0"/>
          </a:p>
        </p:txBody>
      </p:sp>
      <p:sp>
        <p:nvSpPr>
          <p:cNvPr id="18" name="ZoneTexte 17"/>
          <p:cNvSpPr txBox="1"/>
          <p:nvPr/>
        </p:nvSpPr>
        <p:spPr>
          <a:xfrm>
            <a:off x="5868144" y="940078"/>
            <a:ext cx="30906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Parfois 2 sortes d’akènes</a:t>
            </a:r>
            <a:endParaRPr lang="fr-FR" dirty="0"/>
          </a:p>
        </p:txBody>
      </p:sp>
      <p:pic>
        <p:nvPicPr>
          <p:cNvPr id="7" name="Picture 2" descr="T:\Users\Geneviève\Pictures\Saved Pictures\HR_Crepis_fetide_achaines_place_3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1560" y="1717493"/>
            <a:ext cx="7776864" cy="5169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1225352" y="940078"/>
            <a:ext cx="2736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Pappus non plumeux</a:t>
            </a:r>
            <a:endParaRPr lang="fr-FR" dirty="0"/>
          </a:p>
        </p:txBody>
      </p:sp>
      <p:sp>
        <p:nvSpPr>
          <p:cNvPr id="5" name="ZoneTexte 4"/>
          <p:cNvSpPr txBox="1"/>
          <p:nvPr/>
        </p:nvSpPr>
        <p:spPr>
          <a:xfrm>
            <a:off x="6228184" y="6478796"/>
            <a:ext cx="2016224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09654" y="2240804"/>
            <a:ext cx="4020162" cy="4607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736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8" grpId="0"/>
      <p:bldP spid="5" grpId="0" animBg="1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99992" y="1268760"/>
            <a:ext cx="4443580" cy="4468363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1172032" y="381080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 smtClean="0"/>
              <a:t>Cr </a:t>
            </a:r>
            <a:r>
              <a:rPr lang="fr-FR" i="1" dirty="0" err="1" smtClean="0"/>
              <a:t>foetida</a:t>
            </a:r>
            <a:endParaRPr lang="fr-FR" i="1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91" y="1268760"/>
            <a:ext cx="4333644" cy="5153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16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2176" y="3653977"/>
            <a:ext cx="2615648" cy="2614088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258735" y="1217219"/>
            <a:ext cx="2485119" cy="1864702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0" y="150522"/>
            <a:ext cx="2771800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2800" b="1" dirty="0" smtClean="0">
                <a:solidFill>
                  <a:srgbClr val="C00000"/>
                </a:solidFill>
              </a:rPr>
              <a:t>Résumé  </a:t>
            </a:r>
            <a:r>
              <a:rPr lang="fr-FR" sz="2800" b="1" i="1" dirty="0" err="1" smtClean="0">
                <a:solidFill>
                  <a:srgbClr val="C00000"/>
                </a:solidFill>
              </a:rPr>
              <a:t>Crepis</a:t>
            </a:r>
            <a:endParaRPr lang="fr-FR" sz="2800" b="1" i="1" dirty="0">
              <a:solidFill>
                <a:srgbClr val="C00000"/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5007207" y="172910"/>
            <a:ext cx="41367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/>
              <a:t>Fleurs toutes ligulées</a:t>
            </a:r>
            <a:endParaRPr lang="fr-FR" b="1" dirty="0"/>
          </a:p>
        </p:txBody>
      </p:sp>
      <p:sp>
        <p:nvSpPr>
          <p:cNvPr id="9" name="ZoneTexte 8"/>
          <p:cNvSpPr txBox="1"/>
          <p:nvPr/>
        </p:nvSpPr>
        <p:spPr>
          <a:xfrm>
            <a:off x="4833080" y="727196"/>
            <a:ext cx="4352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Plantes acaules ou tiges dressées feuillées</a:t>
            </a:r>
            <a:endParaRPr lang="fr-FR" dirty="0"/>
          </a:p>
        </p:txBody>
      </p:sp>
      <p:sp>
        <p:nvSpPr>
          <p:cNvPr id="10" name="ZoneTexte 9"/>
          <p:cNvSpPr txBox="1"/>
          <p:nvPr/>
        </p:nvSpPr>
        <p:spPr>
          <a:xfrm>
            <a:off x="4923522" y="1061144"/>
            <a:ext cx="47525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Feuilles indivises à </a:t>
            </a:r>
            <a:r>
              <a:rPr lang="fr-FR" dirty="0" err="1" smtClean="0"/>
              <a:t>pennatiséquées</a:t>
            </a:r>
            <a:endParaRPr lang="fr-FR" dirty="0" smtClean="0"/>
          </a:p>
          <a:p>
            <a:r>
              <a:rPr lang="fr-FR" dirty="0" smtClean="0"/>
              <a:t>Capitules solitaires ou panicules</a:t>
            </a:r>
            <a:endParaRPr lang="fr-FR" dirty="0"/>
          </a:p>
        </p:txBody>
      </p:sp>
      <p:sp>
        <p:nvSpPr>
          <p:cNvPr id="11" name="ZoneTexte 10"/>
          <p:cNvSpPr txBox="1"/>
          <p:nvPr/>
        </p:nvSpPr>
        <p:spPr>
          <a:xfrm>
            <a:off x="3932475" y="1736839"/>
            <a:ext cx="5273124" cy="120032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fr-FR" sz="2400" dirty="0" smtClean="0">
              <a:solidFill>
                <a:srgbClr val="C00000"/>
              </a:solidFill>
            </a:endParaRPr>
          </a:p>
          <a:p>
            <a:r>
              <a:rPr lang="fr-FR" sz="2400" b="1" dirty="0" smtClean="0">
                <a:solidFill>
                  <a:srgbClr val="C00000"/>
                </a:solidFill>
              </a:rPr>
              <a:t>Involucre à bractées souvent sur 2 rangs (les </a:t>
            </a:r>
            <a:r>
              <a:rPr lang="fr-FR" sz="2400" b="1" dirty="0" err="1" smtClean="0">
                <a:solidFill>
                  <a:srgbClr val="C00000"/>
                </a:solidFill>
              </a:rPr>
              <a:t>ext</a:t>
            </a:r>
            <a:r>
              <a:rPr lang="fr-FR" sz="2400" b="1" dirty="0" smtClean="0">
                <a:solidFill>
                  <a:srgbClr val="C00000"/>
                </a:solidFill>
              </a:rPr>
              <a:t> simulant un calicule)</a:t>
            </a:r>
            <a:endParaRPr lang="fr-FR" sz="2400" b="1" dirty="0">
              <a:solidFill>
                <a:srgbClr val="C00000"/>
              </a:solidFill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3994237" y="2963456"/>
            <a:ext cx="5040560" cy="193899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2400" b="1" dirty="0" smtClean="0">
                <a:solidFill>
                  <a:srgbClr val="C00000"/>
                </a:solidFill>
              </a:rPr>
              <a:t>Akènes </a:t>
            </a:r>
            <a:r>
              <a:rPr lang="fr-FR" sz="2400" b="1" dirty="0" err="1" smtClean="0">
                <a:solidFill>
                  <a:srgbClr val="C00000"/>
                </a:solidFill>
              </a:rPr>
              <a:t>cylindracés</a:t>
            </a:r>
            <a:r>
              <a:rPr lang="fr-FR" sz="2400" b="1" dirty="0" smtClean="0">
                <a:solidFill>
                  <a:srgbClr val="C00000"/>
                </a:solidFill>
              </a:rPr>
              <a:t> atténués au sommet ou prolongés en bec</a:t>
            </a:r>
          </a:p>
          <a:p>
            <a:r>
              <a:rPr lang="fr-FR" sz="2400" b="1" dirty="0" smtClean="0">
                <a:solidFill>
                  <a:srgbClr val="C00000"/>
                </a:solidFill>
              </a:rPr>
              <a:t>Pappus non plumeux  blanc souple soies </a:t>
            </a:r>
            <a:r>
              <a:rPr lang="fr-FR" sz="2400" b="1" dirty="0" err="1" smtClean="0">
                <a:solidFill>
                  <a:srgbClr val="C00000"/>
                </a:solidFill>
              </a:rPr>
              <a:t>scabres</a:t>
            </a:r>
            <a:endParaRPr lang="fr-FR" sz="2400" b="1" dirty="0" smtClean="0">
              <a:solidFill>
                <a:srgbClr val="C00000"/>
              </a:solidFill>
            </a:endParaRPr>
          </a:p>
          <a:p>
            <a:r>
              <a:rPr lang="fr-FR" sz="2400" b="1" dirty="0" smtClean="0">
                <a:solidFill>
                  <a:srgbClr val="C00000"/>
                </a:solidFill>
              </a:rPr>
              <a:t>  </a:t>
            </a:r>
            <a:endParaRPr lang="fr-FR" sz="2400" b="1" dirty="0">
              <a:solidFill>
                <a:srgbClr val="C00000"/>
              </a:solidFill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09488" y="4513538"/>
            <a:ext cx="1903507" cy="2281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6406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323528" y="44347"/>
            <a:ext cx="3312368" cy="830997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sz="4800" b="1" i="1" dirty="0" smtClean="0"/>
              <a:t>  </a:t>
            </a:r>
            <a:r>
              <a:rPr lang="fr-FR" sz="4800" b="1" i="1" dirty="0" err="1" smtClean="0"/>
              <a:t>Sonchus</a:t>
            </a:r>
            <a:endParaRPr lang="fr-FR" sz="4800" b="1" i="1" dirty="0"/>
          </a:p>
        </p:txBody>
      </p:sp>
      <p:sp>
        <p:nvSpPr>
          <p:cNvPr id="3" name="ZoneTexte 2"/>
          <p:cNvSpPr txBox="1"/>
          <p:nvPr/>
        </p:nvSpPr>
        <p:spPr>
          <a:xfrm>
            <a:off x="4067944" y="245839"/>
            <a:ext cx="48965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/>
              <a:t>Pl annuelles ou vivaces herbacées plus  ou  moins robustes  - Tige creuse  </a:t>
            </a:r>
            <a:endParaRPr lang="fr-FR" b="1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92080" y="1978931"/>
            <a:ext cx="3346828" cy="4154208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7612" y="908470"/>
            <a:ext cx="3124200" cy="5848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5037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884087" y="1966879"/>
            <a:ext cx="5543601" cy="3695734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539552" y="260648"/>
            <a:ext cx="74888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/>
              <a:t>F alternes glauques indivises à </a:t>
            </a:r>
            <a:r>
              <a:rPr lang="fr-FR" b="1" dirty="0" err="1" smtClean="0"/>
              <a:t>pennatiséquées</a:t>
            </a:r>
            <a:r>
              <a:rPr lang="fr-FR" b="1" dirty="0" smtClean="0"/>
              <a:t> à dents souvent </a:t>
            </a:r>
            <a:r>
              <a:rPr lang="fr-FR" b="1" dirty="0" err="1" smtClean="0"/>
              <a:t>spinuleuses</a:t>
            </a:r>
            <a:r>
              <a:rPr lang="fr-FR" b="1" dirty="0" smtClean="0"/>
              <a:t>  souvent </a:t>
            </a:r>
            <a:r>
              <a:rPr lang="fr-FR" b="1" dirty="0" err="1" smtClean="0"/>
              <a:t>embrassantes</a:t>
            </a:r>
            <a:r>
              <a:rPr lang="fr-FR" b="1" dirty="0" smtClean="0"/>
              <a:t> avec oreillettes développées aigües ou arrondies</a:t>
            </a:r>
            <a:endParaRPr lang="fr-FR" b="1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49206" y="1134373"/>
            <a:ext cx="4687991" cy="5360746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7596336" y="62998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15393" y="1050434"/>
            <a:ext cx="4155616" cy="5561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613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251520" y="109816"/>
            <a:ext cx="91450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 smtClean="0"/>
              <a:t>« pédoncules » naissant de la base  portant 1 seul capitule , renflés chez </a:t>
            </a:r>
            <a:r>
              <a:rPr lang="fr-FR" sz="2000" b="1" i="1" dirty="0" smtClean="0"/>
              <a:t>H </a:t>
            </a:r>
            <a:r>
              <a:rPr lang="fr-FR" sz="2000" b="1" i="1" dirty="0" err="1" smtClean="0"/>
              <a:t>s</a:t>
            </a:r>
            <a:r>
              <a:rPr lang="fr-FR" sz="2000" b="1" dirty="0" err="1" smtClean="0"/>
              <a:t>cabra</a:t>
            </a:r>
            <a:endParaRPr lang="fr-FR" sz="2000" b="1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0593" y="782216"/>
            <a:ext cx="8581441" cy="5743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316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ésultat d’images pour photos sonchus tenerimu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>
            <a:off x="3746940" y="1778772"/>
            <a:ext cx="5328592" cy="3534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5536" y="448052"/>
            <a:ext cx="3456384" cy="6379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3823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4027" y="936201"/>
            <a:ext cx="4011572" cy="5439004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502676" y="75982"/>
            <a:ext cx="6445588" cy="46166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2400" b="1" dirty="0" smtClean="0"/>
              <a:t>Inflorescence en ombelle ou en corymbe</a:t>
            </a:r>
            <a:endParaRPr lang="fr-FR" sz="2400" b="1" dirty="0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44008" y="742266"/>
            <a:ext cx="2889607" cy="5826874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18368" y="3309607"/>
            <a:ext cx="3659791" cy="3548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967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251520" y="188640"/>
            <a:ext cx="87849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smtClean="0"/>
              <a:t>Capitules à </a:t>
            </a:r>
            <a:r>
              <a:rPr lang="fr-FR" sz="2000" b="1" dirty="0" smtClean="0"/>
              <a:t>plus de 20 fleurons  </a:t>
            </a:r>
            <a:r>
              <a:rPr lang="fr-FR" sz="2000" dirty="0" smtClean="0"/>
              <a:t>souvent étranglés  vers le milieu ,involucre à bractées imbriquées sur plusieurs rangs de longueur croissante de </a:t>
            </a:r>
            <a:r>
              <a:rPr lang="fr-FR" sz="2000" dirty="0" err="1" smtClean="0"/>
              <a:t>l’ext</a:t>
            </a:r>
            <a:r>
              <a:rPr lang="fr-FR" sz="2000" dirty="0" smtClean="0"/>
              <a:t> vers l’ </a:t>
            </a:r>
            <a:r>
              <a:rPr lang="fr-FR" sz="2000" dirty="0" err="1" smtClean="0"/>
              <a:t>int</a:t>
            </a:r>
            <a:r>
              <a:rPr lang="fr-FR" sz="2000" dirty="0" smtClean="0"/>
              <a:t> 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996952" y="-315416"/>
            <a:ext cx="3771636" cy="5597558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04048" y="1340768"/>
            <a:ext cx="3600400" cy="4633312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5327" y="1232281"/>
            <a:ext cx="3978681" cy="4741799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64467" y="1745872"/>
            <a:ext cx="3079162" cy="4593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182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07504" y="219998"/>
            <a:ext cx="87129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Akènes </a:t>
            </a:r>
            <a:r>
              <a:rPr lang="fr-FR" b="1" dirty="0" smtClean="0"/>
              <a:t> comprimés </a:t>
            </a:r>
            <a:r>
              <a:rPr lang="fr-FR" dirty="0" smtClean="0"/>
              <a:t>fusiformes rétrécis vers le sommet  </a:t>
            </a:r>
            <a:r>
              <a:rPr lang="fr-FR" b="1" dirty="0" smtClean="0"/>
              <a:t>dépourvus de bec à aigrette sessil</a:t>
            </a:r>
            <a:r>
              <a:rPr lang="fr-FR" dirty="0" smtClean="0"/>
              <a:t>e </a:t>
            </a:r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1190"/>
          <a:stretch/>
        </p:blipFill>
        <p:spPr>
          <a:xfrm>
            <a:off x="251520" y="1104176"/>
            <a:ext cx="4046704" cy="5486053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44008" y="735437"/>
            <a:ext cx="4176464" cy="6093088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24128" y="3186724"/>
            <a:ext cx="3240360" cy="3403505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251520" y="735437"/>
            <a:ext cx="3240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Aigrette non plumeuse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59935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79512" y="332656"/>
            <a:ext cx="2376264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C00000"/>
                </a:solidFill>
              </a:rPr>
              <a:t>Résumé </a:t>
            </a:r>
            <a:r>
              <a:rPr lang="fr-FR" b="1" dirty="0" err="1" smtClean="0">
                <a:solidFill>
                  <a:srgbClr val="C00000"/>
                </a:solidFill>
              </a:rPr>
              <a:t>Sonchus</a:t>
            </a:r>
            <a:endParaRPr lang="fr-FR" b="1" dirty="0">
              <a:solidFill>
                <a:srgbClr val="C00000"/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3995936" y="801339"/>
            <a:ext cx="46805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Plante robuste tige creuse</a:t>
            </a:r>
          </a:p>
          <a:p>
            <a:r>
              <a:rPr lang="fr-FR" dirty="0" smtClean="0"/>
              <a:t>Feuilles découpées </a:t>
            </a:r>
            <a:r>
              <a:rPr lang="fr-FR" dirty="0" err="1" smtClean="0"/>
              <a:t>embrassantes</a:t>
            </a:r>
            <a:r>
              <a:rPr lang="fr-FR" dirty="0" smtClean="0"/>
              <a:t> </a:t>
            </a:r>
          </a:p>
          <a:p>
            <a:r>
              <a:rPr lang="fr-FR" dirty="0" smtClean="0"/>
              <a:t>Souvent épineuses</a:t>
            </a:r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2843808" y="4077072"/>
            <a:ext cx="60964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 smtClean="0">
                <a:solidFill>
                  <a:srgbClr val="C00000"/>
                </a:solidFill>
              </a:rPr>
              <a:t>Akènes fusiformes aplatis striés  en long</a:t>
            </a:r>
            <a:endParaRPr lang="fr-FR" sz="2800" b="1" dirty="0">
              <a:solidFill>
                <a:srgbClr val="C00000"/>
              </a:solidFill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3269466" y="5229200"/>
            <a:ext cx="566471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 smtClean="0">
                <a:solidFill>
                  <a:srgbClr val="C00000"/>
                </a:solidFill>
              </a:rPr>
              <a:t>Absence de bec - aigrette sessile</a:t>
            </a:r>
          </a:p>
          <a:p>
            <a:r>
              <a:rPr lang="fr-FR" sz="2800" b="1" dirty="0" smtClean="0">
                <a:solidFill>
                  <a:srgbClr val="C00000"/>
                </a:solidFill>
              </a:rPr>
              <a:t> non plumeuse</a:t>
            </a:r>
            <a:endParaRPr lang="fr-FR" sz="2800" b="1" dirty="0">
              <a:solidFill>
                <a:srgbClr val="C00000"/>
              </a:solidFill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5047" y="3686367"/>
            <a:ext cx="2604639" cy="2735777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3827367" y="2348880"/>
            <a:ext cx="45610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Inflorescence en ombelle ou en corymbe</a:t>
            </a:r>
            <a:endParaRPr lang="fr-FR" dirty="0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2946" y="1122265"/>
            <a:ext cx="1809395" cy="2453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4433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07503" y="170570"/>
            <a:ext cx="2520280" cy="769441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sz="4400" b="1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Lactuca</a:t>
            </a:r>
            <a:endParaRPr lang="fr-FR" sz="4400" b="1" i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3182332" y="155181"/>
            <a:ext cx="56166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smtClean="0"/>
              <a:t>Herbes annuelles  ou </a:t>
            </a:r>
            <a:r>
              <a:rPr lang="fr-FR" sz="2000" dirty="0" err="1" smtClean="0"/>
              <a:t>bisanuelles</a:t>
            </a:r>
            <a:r>
              <a:rPr lang="fr-FR" sz="2000" dirty="0" smtClean="0"/>
              <a:t> </a:t>
            </a:r>
            <a:r>
              <a:rPr lang="fr-FR" sz="2000" b="1" dirty="0" smtClean="0"/>
              <a:t>à latex  abondant </a:t>
            </a:r>
            <a:endParaRPr lang="fr-FR" sz="2000" b="1" dirty="0"/>
          </a:p>
        </p:txBody>
      </p:sp>
      <p:sp>
        <p:nvSpPr>
          <p:cNvPr id="4" name="ZoneTexte 3"/>
          <p:cNvSpPr txBox="1"/>
          <p:nvPr/>
        </p:nvSpPr>
        <p:spPr>
          <a:xfrm>
            <a:off x="3209463" y="474120"/>
            <a:ext cx="58326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smtClean="0"/>
              <a:t>Plantes souvent rameuses tige feuillée  F alternes</a:t>
            </a:r>
            <a:endParaRPr lang="fr-FR" sz="2000" dirty="0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-928603" y="2255600"/>
            <a:ext cx="5583719" cy="3483371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69643" y="1294696"/>
            <a:ext cx="3994420" cy="5323991"/>
          </a:xfrm>
          <a:prstGeom prst="rect">
            <a:avLst/>
          </a:prstGeom>
        </p:spPr>
      </p:pic>
      <p:sp>
        <p:nvSpPr>
          <p:cNvPr id="12" name="ZoneTexte 11"/>
          <p:cNvSpPr txBox="1"/>
          <p:nvPr/>
        </p:nvSpPr>
        <p:spPr>
          <a:xfrm>
            <a:off x="6105179" y="1315228"/>
            <a:ext cx="1131118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i="1" dirty="0" smtClean="0"/>
              <a:t> L </a:t>
            </a:r>
            <a:r>
              <a:rPr lang="fr-FR" i="1" dirty="0" err="1" smtClean="0"/>
              <a:t>serriola</a:t>
            </a:r>
            <a:endParaRPr lang="fr-FR" i="1" dirty="0"/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50701" y="1315228"/>
            <a:ext cx="4248473" cy="5405181"/>
          </a:xfrm>
          <a:prstGeom prst="rect">
            <a:avLst/>
          </a:prstGeom>
        </p:spPr>
      </p:pic>
      <p:sp>
        <p:nvSpPr>
          <p:cNvPr id="14" name="ZoneTexte 13"/>
          <p:cNvSpPr txBox="1"/>
          <p:nvPr/>
        </p:nvSpPr>
        <p:spPr>
          <a:xfrm>
            <a:off x="395535" y="1477038"/>
            <a:ext cx="1467721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i="1" dirty="0" smtClean="0"/>
              <a:t>L </a:t>
            </a:r>
            <a:r>
              <a:rPr lang="fr-FR" i="1" dirty="0" err="1" smtClean="0"/>
              <a:t>muralis</a:t>
            </a:r>
            <a:endParaRPr lang="fr-FR" i="1" dirty="0"/>
          </a:p>
        </p:txBody>
      </p:sp>
    </p:spTree>
    <p:extLst>
      <p:ext uri="{BB962C8B-B14F-4D97-AF65-F5344CB8AC3E}">
        <p14:creationId xmlns:p14="http://schemas.microsoft.com/office/powerpoint/2010/main" val="3261676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251520" y="116632"/>
            <a:ext cx="86409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/>
              <a:t>F  souvent </a:t>
            </a:r>
            <a:r>
              <a:rPr lang="fr-FR" sz="2400" b="1" dirty="0" err="1" smtClean="0"/>
              <a:t>roncinées</a:t>
            </a:r>
            <a:r>
              <a:rPr lang="fr-FR" sz="2400" b="1" dirty="0" smtClean="0"/>
              <a:t>, </a:t>
            </a:r>
            <a:r>
              <a:rPr lang="fr-FR" sz="2400" b="1" dirty="0" err="1" smtClean="0"/>
              <a:t>pennatiséquées</a:t>
            </a:r>
            <a:r>
              <a:rPr lang="fr-FR" sz="2400" b="1" dirty="0" smtClean="0"/>
              <a:t>  ,denticulées ,</a:t>
            </a:r>
            <a:r>
              <a:rPr lang="fr-FR" sz="2400" b="1" dirty="0" err="1" smtClean="0"/>
              <a:t>lyrées</a:t>
            </a:r>
            <a:r>
              <a:rPr lang="fr-FR" sz="2400" b="1" dirty="0"/>
              <a:t> </a:t>
            </a:r>
            <a:r>
              <a:rPr lang="fr-FR" sz="2400" b="1" dirty="0" smtClean="0"/>
              <a:t>..; linéaires .;)</a:t>
            </a:r>
            <a:endParaRPr lang="fr-FR" sz="2400" b="1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4558" y="957767"/>
            <a:ext cx="4067922" cy="5423896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152" y="1412776"/>
            <a:ext cx="4283968" cy="4228722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49700" y="1076729"/>
            <a:ext cx="2196200" cy="5491404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761818" y="1700429"/>
            <a:ext cx="5907860" cy="3938572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827584" y="1124744"/>
            <a:ext cx="1343552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dirty="0" err="1" smtClean="0"/>
              <a:t>serriola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5698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9512" y="846257"/>
            <a:ext cx="4104456" cy="5453517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56331" y="1196752"/>
            <a:ext cx="4320480" cy="4320480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755576" y="260648"/>
            <a:ext cx="65527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Souvent décurrentes  -- </a:t>
            </a:r>
            <a:r>
              <a:rPr lang="fr-FR" dirty="0" err="1" smtClean="0"/>
              <a:t>embrassantes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30937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T:\Users\Geneviève\Pictures\archivage photos JLM\an 2005\juin\modane\dimanche\lactuca serriola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23528" y="1465494"/>
            <a:ext cx="4608512" cy="414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611560" y="620688"/>
            <a:ext cx="3240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Spinules localisées aux nervures</a:t>
            </a:r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4835290" y="2027671"/>
            <a:ext cx="4634273" cy="3021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593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334011" y="167875"/>
            <a:ext cx="80544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/>
              <a:t>Inflorescences en panicules ovoïdes ou cylindriques ou  paraissant en épi  </a:t>
            </a:r>
            <a:endParaRPr lang="fr-FR" sz="2400" b="1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5600"/>
          <a:stretch/>
        </p:blipFill>
        <p:spPr>
          <a:xfrm>
            <a:off x="5989582" y="1063487"/>
            <a:ext cx="2761833" cy="5438299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41274" y="1601560"/>
            <a:ext cx="6096000" cy="4506533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60419" y="1671862"/>
            <a:ext cx="1573693" cy="6463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i="1" dirty="0" smtClean="0"/>
              <a:t>L .</a:t>
            </a:r>
            <a:r>
              <a:rPr lang="fr-FR" i="1" dirty="0" err="1" smtClean="0"/>
              <a:t>sativa</a:t>
            </a:r>
            <a:r>
              <a:rPr lang="fr-FR" i="1" dirty="0" smtClean="0"/>
              <a:t> (</a:t>
            </a:r>
            <a:r>
              <a:rPr lang="fr-FR" i="1" dirty="0" err="1" smtClean="0"/>
              <a:t>serriola</a:t>
            </a:r>
            <a:r>
              <a:rPr lang="fr-FR" i="1" dirty="0" smtClean="0"/>
              <a:t>)</a:t>
            </a:r>
            <a:endParaRPr lang="fr-FR" i="1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6710968" y="3430740"/>
            <a:ext cx="5453622" cy="3228528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6300192" y="892226"/>
            <a:ext cx="1584176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i="1" dirty="0" smtClean="0"/>
              <a:t>L ;</a:t>
            </a:r>
            <a:r>
              <a:rPr lang="fr-FR" i="1" dirty="0" err="1" smtClean="0"/>
              <a:t>muralis</a:t>
            </a:r>
            <a:endParaRPr lang="fr-FR" i="1" dirty="0"/>
          </a:p>
        </p:txBody>
      </p:sp>
    </p:spTree>
    <p:extLst>
      <p:ext uri="{BB962C8B-B14F-4D97-AF65-F5344CB8AC3E}">
        <p14:creationId xmlns:p14="http://schemas.microsoft.com/office/powerpoint/2010/main" val="1559989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4140</TotalTime>
  <Words>1988</Words>
  <Application>Microsoft Office PowerPoint</Application>
  <PresentationFormat>Affichage à l'écran (4:3)</PresentationFormat>
  <Paragraphs>383</Paragraphs>
  <Slides>115</Slides>
  <Notes>10</Notes>
  <HiddenSlides>0</HiddenSlides>
  <MMClips>0</MMClips>
  <ScaleCrop>false</ScaleCrop>
  <HeadingPairs>
    <vt:vector size="6" baseType="variant">
      <vt:variant>
        <vt:lpstr>Thème</vt:lpstr>
      </vt:variant>
      <vt:variant>
        <vt:i4>1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115</vt:i4>
      </vt:variant>
    </vt:vector>
  </HeadingPairs>
  <TitlesOfParts>
    <vt:vector size="117" baseType="lpstr">
      <vt:lpstr>Thème Office</vt:lpstr>
      <vt:lpstr>Acrobat Document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Asteracées liguliflores (suite)</dc:title>
  <dc:creator>Geneviève macqueron</dc:creator>
  <cp:lastModifiedBy>Jean-Luc Macqueron</cp:lastModifiedBy>
  <cp:revision>520</cp:revision>
  <dcterms:created xsi:type="dcterms:W3CDTF">2018-06-06T09:31:15Z</dcterms:created>
  <dcterms:modified xsi:type="dcterms:W3CDTF">2019-02-01T07:36:21Z</dcterms:modified>
</cp:coreProperties>
</file>