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8" r:id="rId4"/>
    <p:sldId id="260" r:id="rId5"/>
    <p:sldId id="268" r:id="rId6"/>
    <p:sldId id="269" r:id="rId7"/>
    <p:sldId id="267" r:id="rId8"/>
    <p:sldId id="281" r:id="rId9"/>
    <p:sldId id="270" r:id="rId10"/>
    <p:sldId id="271" r:id="rId11"/>
    <p:sldId id="272" r:id="rId12"/>
    <p:sldId id="273" r:id="rId13"/>
    <p:sldId id="274" r:id="rId14"/>
    <p:sldId id="275" r:id="rId15"/>
    <p:sldId id="276" r:id="rId16"/>
    <p:sldId id="278" r:id="rId17"/>
    <p:sldId id="279" r:id="rId18"/>
    <p:sldId id="280" r:id="rId19"/>
    <p:sldId id="282" r:id="rId20"/>
    <p:sldId id="259" r:id="rId21"/>
    <p:sldId id="283" r:id="rId22"/>
    <p:sldId id="289" r:id="rId23"/>
    <p:sldId id="290" r:id="rId24"/>
    <p:sldId id="261" r:id="rId25"/>
    <p:sldId id="266" r:id="rId26"/>
    <p:sldId id="262" r:id="rId27"/>
    <p:sldId id="265" r:id="rId28"/>
    <p:sldId id="291" r:id="rId29"/>
    <p:sldId id="292" r:id="rId30"/>
    <p:sldId id="284" r:id="rId31"/>
    <p:sldId id="293" r:id="rId32"/>
    <p:sldId id="294" r:id="rId33"/>
    <p:sldId id="295" r:id="rId34"/>
    <p:sldId id="296" r:id="rId35"/>
    <p:sldId id="297" r:id="rId36"/>
    <p:sldId id="298" r:id="rId37"/>
    <p:sldId id="299" r:id="rId38"/>
    <p:sldId id="300" r:id="rId39"/>
    <p:sldId id="302" r:id="rId40"/>
    <p:sldId id="304" r:id="rId41"/>
    <p:sldId id="303" r:id="rId42"/>
    <p:sldId id="305" r:id="rId43"/>
    <p:sldId id="318" r:id="rId44"/>
    <p:sldId id="319" r:id="rId45"/>
    <p:sldId id="320" r:id="rId46"/>
    <p:sldId id="321" r:id="rId47"/>
    <p:sldId id="322" r:id="rId48"/>
    <p:sldId id="306" r:id="rId49"/>
    <p:sldId id="312" r:id="rId50"/>
    <p:sldId id="307" r:id="rId51"/>
    <p:sldId id="313" r:id="rId52"/>
    <p:sldId id="308" r:id="rId53"/>
    <p:sldId id="309" r:id="rId54"/>
    <p:sldId id="310" r:id="rId55"/>
    <p:sldId id="311" r:id="rId56"/>
    <p:sldId id="314" r:id="rId57"/>
    <p:sldId id="315" r:id="rId58"/>
    <p:sldId id="316" r:id="rId59"/>
    <p:sldId id="323" r:id="rId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94660"/>
  </p:normalViewPr>
  <p:slideViewPr>
    <p:cSldViewPr snapToGrid="0">
      <p:cViewPr varScale="1">
        <p:scale>
          <a:sx n="112" d="100"/>
          <a:sy n="112" d="100"/>
        </p:scale>
        <p:origin x="-50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6D46C-11B3-43F1-922C-07A1F0C8953C}" type="datetimeFigureOut">
              <a:rPr lang="fr-FR" smtClean="0"/>
              <a:t>01/06/2018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76885-FA75-4373-B18A-F1CEB9A2503B}" type="slidenum">
              <a:rPr lang="fr-FR" smtClean="0"/>
              <a:t>‹N°›</a:t>
            </a:fld>
            <a:endParaRPr lang="fr-FR"/>
          </a:p>
        </p:txBody>
      </p:sp>
    </p:spTree>
    <p:extLst>
      <p:ext uri="{BB962C8B-B14F-4D97-AF65-F5344CB8AC3E}">
        <p14:creationId xmlns:p14="http://schemas.microsoft.com/office/powerpoint/2010/main" val="2459492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AF76885-FA75-4373-B18A-F1CEB9A2503B}" type="slidenum">
              <a:rPr lang="fr-FR" smtClean="0"/>
              <a:t>2</a:t>
            </a:fld>
            <a:endParaRPr lang="fr-FR"/>
          </a:p>
        </p:txBody>
      </p:sp>
    </p:spTree>
    <p:extLst>
      <p:ext uri="{BB962C8B-B14F-4D97-AF65-F5344CB8AC3E}">
        <p14:creationId xmlns:p14="http://schemas.microsoft.com/office/powerpoint/2010/main" val="3837983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76885-FA75-4373-B18A-F1CEB9A2503B}" type="slidenum">
              <a:rPr lang="fr-FR" smtClean="0"/>
              <a:t>24</a:t>
            </a:fld>
            <a:endParaRPr lang="fr-FR"/>
          </a:p>
        </p:txBody>
      </p:sp>
    </p:spTree>
    <p:extLst>
      <p:ext uri="{BB962C8B-B14F-4D97-AF65-F5344CB8AC3E}">
        <p14:creationId xmlns:p14="http://schemas.microsoft.com/office/powerpoint/2010/main" val="344118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76885-FA75-4373-B18A-F1CEB9A2503B}" type="slidenum">
              <a:rPr lang="fr-FR" smtClean="0"/>
              <a:t>25</a:t>
            </a:fld>
            <a:endParaRPr lang="fr-FR"/>
          </a:p>
        </p:txBody>
      </p:sp>
    </p:spTree>
    <p:extLst>
      <p:ext uri="{BB962C8B-B14F-4D97-AF65-F5344CB8AC3E}">
        <p14:creationId xmlns:p14="http://schemas.microsoft.com/office/powerpoint/2010/main" val="152898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76885-FA75-4373-B18A-F1CEB9A2503B}" type="slidenum">
              <a:rPr lang="fr-FR" smtClean="0"/>
              <a:t>26</a:t>
            </a:fld>
            <a:endParaRPr lang="fr-FR"/>
          </a:p>
        </p:txBody>
      </p:sp>
    </p:spTree>
    <p:extLst>
      <p:ext uri="{BB962C8B-B14F-4D97-AF65-F5344CB8AC3E}">
        <p14:creationId xmlns:p14="http://schemas.microsoft.com/office/powerpoint/2010/main" val="310711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76885-FA75-4373-B18A-F1CEB9A2503B}" type="slidenum">
              <a:rPr lang="fr-FR" smtClean="0"/>
              <a:t>27</a:t>
            </a:fld>
            <a:endParaRPr lang="fr-FR"/>
          </a:p>
        </p:txBody>
      </p:sp>
    </p:spTree>
    <p:extLst>
      <p:ext uri="{BB962C8B-B14F-4D97-AF65-F5344CB8AC3E}">
        <p14:creationId xmlns:p14="http://schemas.microsoft.com/office/powerpoint/2010/main" val="292064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76885-FA75-4373-B18A-F1CEB9A2503B}" type="slidenum">
              <a:rPr lang="fr-FR" smtClean="0"/>
              <a:t>54</a:t>
            </a:fld>
            <a:endParaRPr lang="fr-FR"/>
          </a:p>
        </p:txBody>
      </p:sp>
    </p:spTree>
    <p:extLst>
      <p:ext uri="{BB962C8B-B14F-4D97-AF65-F5344CB8AC3E}">
        <p14:creationId xmlns:p14="http://schemas.microsoft.com/office/powerpoint/2010/main" val="3618073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F76885-FA75-4373-B18A-F1CEB9A2503B}" type="slidenum">
              <a:rPr lang="fr-FR" smtClean="0"/>
              <a:t>57</a:t>
            </a:fld>
            <a:endParaRPr lang="fr-FR"/>
          </a:p>
        </p:txBody>
      </p:sp>
    </p:spTree>
    <p:extLst>
      <p:ext uri="{BB962C8B-B14F-4D97-AF65-F5344CB8AC3E}">
        <p14:creationId xmlns:p14="http://schemas.microsoft.com/office/powerpoint/2010/main" val="76088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214E570-47E8-480D-AC58-F4784359B903}" type="datetimeFigureOut">
              <a:rPr lang="fr-FR" smtClean="0"/>
              <a:t>01/06/2018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322320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14E570-47E8-480D-AC58-F4784359B903}" type="datetimeFigureOut">
              <a:rPr lang="fr-FR" smtClean="0"/>
              <a:t>01/06/2018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405439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14E570-47E8-480D-AC58-F4784359B903}" type="datetimeFigureOut">
              <a:rPr lang="fr-FR" smtClean="0"/>
              <a:t>01/06/2018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76858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14E570-47E8-480D-AC58-F4784359B903}" type="datetimeFigureOut">
              <a:rPr lang="fr-FR" smtClean="0"/>
              <a:t>01/06/2018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93032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214E570-47E8-480D-AC58-F4784359B903}" type="datetimeFigureOut">
              <a:rPr lang="fr-FR" smtClean="0"/>
              <a:t>01/06/2018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315516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214E570-47E8-480D-AC58-F4784359B903}" type="datetimeFigureOut">
              <a:rPr lang="fr-FR" smtClean="0"/>
              <a:t>01/06/2018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154869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214E570-47E8-480D-AC58-F4784359B903}" type="datetimeFigureOut">
              <a:rPr lang="fr-FR" smtClean="0"/>
              <a:t>01/06/2018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214957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214E570-47E8-480D-AC58-F4784359B903}" type="datetimeFigureOut">
              <a:rPr lang="fr-FR" smtClean="0"/>
              <a:t>01/06/2018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1565411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214E570-47E8-480D-AC58-F4784359B903}" type="datetimeFigureOut">
              <a:rPr lang="fr-FR" smtClean="0"/>
              <a:t>01/06/2018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360678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214E570-47E8-480D-AC58-F4784359B903}" type="datetimeFigureOut">
              <a:rPr lang="fr-FR" smtClean="0"/>
              <a:t>01/06/2018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81347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214E570-47E8-480D-AC58-F4784359B903}" type="datetimeFigureOut">
              <a:rPr lang="fr-FR" smtClean="0"/>
              <a:t>01/06/2018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32B4F83-2055-45D7-8A6E-C79AC5983F0C}" type="slidenum">
              <a:rPr lang="fr-FR" smtClean="0"/>
              <a:t>‹N°›</a:t>
            </a:fld>
            <a:endParaRPr lang="fr-FR"/>
          </a:p>
        </p:txBody>
      </p:sp>
    </p:spTree>
    <p:extLst>
      <p:ext uri="{BB962C8B-B14F-4D97-AF65-F5344CB8AC3E}">
        <p14:creationId xmlns:p14="http://schemas.microsoft.com/office/powerpoint/2010/main" val="153191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4E570-47E8-480D-AC58-F4784359B903}" type="datetimeFigureOut">
              <a:rPr lang="fr-FR" smtClean="0"/>
              <a:t>01/06/2018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B4F83-2055-45D7-8A6E-C79AC5983F0C}" type="slidenum">
              <a:rPr lang="fr-FR" smtClean="0"/>
              <a:t>‹N°›</a:t>
            </a:fld>
            <a:endParaRPr lang="fr-FR"/>
          </a:p>
        </p:txBody>
      </p:sp>
    </p:spTree>
    <p:extLst>
      <p:ext uri="{BB962C8B-B14F-4D97-AF65-F5344CB8AC3E}">
        <p14:creationId xmlns:p14="http://schemas.microsoft.com/office/powerpoint/2010/main" val="377207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7.png"/><Relationship Id="rId18" Type="http://schemas.openxmlformats.org/officeDocument/2006/relationships/image" Target="../media/image58.png"/><Relationship Id="rId3" Type="http://schemas.openxmlformats.org/officeDocument/2006/relationships/image" Target="../media/image42.png"/><Relationship Id="rId21"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2.pn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6.pn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84.jpeg"/><Relationship Id="rId5" Type="http://schemas.openxmlformats.org/officeDocument/2006/relationships/image" Target="../media/image87.jpeg"/><Relationship Id="rId10" Type="http://schemas.openxmlformats.org/officeDocument/2006/relationships/image" Target="../media/image82.png"/><Relationship Id="rId4" Type="http://schemas.openxmlformats.org/officeDocument/2006/relationships/image" Target="../media/image85.jpeg"/><Relationship Id="rId9" Type="http://schemas.openxmlformats.org/officeDocument/2006/relationships/image" Target="../media/image83.jpeg"/></Relationships>
</file>

<file path=ppt/slides/_rels/slide2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pn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e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34.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130.jpe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0.png"/><Relationship Id="rId7" Type="http://schemas.openxmlformats.org/officeDocument/2006/relationships/image" Target="../media/image148.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png"/><Relationship Id="rId9" Type="http://schemas.openxmlformats.org/officeDocument/2006/relationships/image" Target="../media/image150.png"/></Relationships>
</file>

<file path=ppt/slides/_rels/slide3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jpeg"/></Relationships>
</file>

<file path=ppt/slides/_rels/slide41.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53.png"/><Relationship Id="rId7" Type="http://schemas.openxmlformats.org/officeDocument/2006/relationships/image" Target="../media/image157.jpeg"/><Relationship Id="rId12" Type="http://schemas.openxmlformats.org/officeDocument/2006/relationships/image" Target="../media/image162.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 Id="rId14" Type="http://schemas.openxmlformats.org/officeDocument/2006/relationships/image" Target="../media/image164.jpeg"/></Relationships>
</file>

<file path=ppt/slides/_rels/slide42.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jpeg"/></Relationships>
</file>

<file path=ppt/slides/_rels/slide4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4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png"/></Relationships>
</file>

<file path=ppt/slides/_rels/slide47.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4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79.png"/><Relationship Id="rId7" Type="http://schemas.openxmlformats.org/officeDocument/2006/relationships/image" Target="../media/image184.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jpeg"/><Relationship Id="rId4" Type="http://schemas.openxmlformats.org/officeDocument/2006/relationships/image" Target="../media/image181.png"/><Relationship Id="rId9" Type="http://schemas.openxmlformats.org/officeDocument/2006/relationships/image" Target="../media/image18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png"/></Relationships>
</file>

<file path=ppt/slides/_rels/slide51.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jpeg"/><Relationship Id="rId5" Type="http://schemas.openxmlformats.org/officeDocument/2006/relationships/image" Target="../media/image192.jpeg"/><Relationship Id="rId10" Type="http://schemas.openxmlformats.org/officeDocument/2006/relationships/image" Target="../media/image197.jpeg"/><Relationship Id="rId4" Type="http://schemas.openxmlformats.org/officeDocument/2006/relationships/image" Target="../media/image191.png"/><Relationship Id="rId9" Type="http://schemas.openxmlformats.org/officeDocument/2006/relationships/image" Target="../media/image196.jpeg"/></Relationships>
</file>

<file path=ppt/slides/_rels/slide5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jpeg"/></Relationships>
</file>

<file path=ppt/slides/_rels/slide53.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png"/><Relationship Id="rId7" Type="http://schemas.openxmlformats.org/officeDocument/2006/relationships/image" Target="../media/image204.jpe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jpeg"/></Relationships>
</file>

<file path=ppt/slides/_rels/slide5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0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image" Target="../media/image207.jpeg"/><Relationship Id="rId5" Type="http://schemas.openxmlformats.org/officeDocument/2006/relationships/image" Target="../media/image201.jpe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jpeg"/></Relationships>
</file>

<file path=ppt/slides/_rels/slide55.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s>
</file>

<file path=ppt/slides/_rels/slide5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png"/></Relationships>
</file>

<file path=ppt/slides/_rels/slide57.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jpeg"/><Relationship Id="rId12" Type="http://schemas.openxmlformats.org/officeDocument/2006/relationships/image" Target="../media/image2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jpeg"/><Relationship Id="rId9" Type="http://schemas.openxmlformats.org/officeDocument/2006/relationships/image" Target="../media/image225.png"/></Relationships>
</file>

<file path=ppt/slides/_rels/slide58.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re 1"/>
          <p:cNvSpPr>
            <a:spLocks noGrp="1"/>
          </p:cNvSpPr>
          <p:nvPr>
            <p:ph type="ctrTitle"/>
          </p:nvPr>
        </p:nvSpPr>
        <p:spPr/>
        <p:txBody>
          <a:bodyPr/>
          <a:lstStyle/>
          <a:p>
            <a:r>
              <a:rPr lang="fr-FR" b="1" dirty="0" smtClean="0">
                <a:solidFill>
                  <a:schemeClr val="bg1"/>
                </a:solidFill>
              </a:rPr>
              <a:t>Les bryophytes</a:t>
            </a:r>
            <a:endParaRPr lang="fr-FR" b="1" dirty="0">
              <a:solidFill>
                <a:schemeClr val="bg1"/>
              </a:solidFill>
            </a:endParaRPr>
          </a:p>
        </p:txBody>
      </p:sp>
      <p:sp>
        <p:nvSpPr>
          <p:cNvPr id="3" name="Sous-titre 2"/>
          <p:cNvSpPr>
            <a:spLocks noGrp="1"/>
          </p:cNvSpPr>
          <p:nvPr>
            <p:ph type="subTitle" idx="1"/>
          </p:nvPr>
        </p:nvSpPr>
        <p:spPr>
          <a:xfrm>
            <a:off x="4343400" y="3602038"/>
            <a:ext cx="3254188" cy="445527"/>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p:spPr>
        <p:txBody>
          <a:bodyPr/>
          <a:lstStyle/>
          <a:p>
            <a:r>
              <a:rPr lang="fr-FR" b="1" dirty="0" smtClean="0">
                <a:solidFill>
                  <a:schemeClr val="bg1"/>
                </a:solidFill>
              </a:rPr>
              <a:t>Introduction</a:t>
            </a:r>
            <a:endParaRPr lang="fr-FR" b="1" dirty="0">
              <a:solidFill>
                <a:schemeClr val="bg1"/>
              </a:solidFill>
            </a:endParaRPr>
          </a:p>
        </p:txBody>
      </p:sp>
    </p:spTree>
    <p:extLst>
      <p:ext uri="{BB962C8B-B14F-4D97-AF65-F5344CB8AC3E}">
        <p14:creationId xmlns:p14="http://schemas.microsoft.com/office/powerpoint/2010/main" val="1569081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thalle complexe</a:t>
            </a:r>
            <a:endParaRPr lang="fr-FR" sz="2400" u="sng" dirty="0">
              <a:latin typeface="+mn-lt"/>
            </a:endParaRPr>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48549" y="253388"/>
            <a:ext cx="6364077" cy="1663532"/>
          </a:xfrm>
        </p:spPr>
      </p:pic>
      <p:sp>
        <p:nvSpPr>
          <p:cNvPr id="6" name="Rectangle 5"/>
          <p:cNvSpPr/>
          <p:nvPr/>
        </p:nvSpPr>
        <p:spPr>
          <a:xfrm>
            <a:off x="6808424" y="253388"/>
            <a:ext cx="2963537" cy="110169"/>
          </a:xfrm>
          <a:prstGeom prst="rect">
            <a:avLst/>
          </a:prstGeom>
          <a:solidFill>
            <a:schemeClr val="accent6">
              <a:lumMod val="40000"/>
              <a:lumOff val="60000"/>
              <a:alpha val="3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7090"/>
            <a:ext cx="4439798" cy="2070548"/>
          </a:xfrm>
          <a:prstGeom prst="rect">
            <a:avLst/>
          </a:prstGeom>
        </p:spPr>
      </p:pic>
      <p:pic>
        <p:nvPicPr>
          <p:cNvPr id="7" name="Image 6"/>
          <p:cNvPicPr>
            <a:picLocks noChangeAspect="1"/>
          </p:cNvPicPr>
          <p:nvPr/>
        </p:nvPicPr>
        <p:blipFill>
          <a:blip r:embed="rId4"/>
          <a:stretch>
            <a:fillRect/>
          </a:stretch>
        </p:blipFill>
        <p:spPr>
          <a:xfrm>
            <a:off x="0" y="4174756"/>
            <a:ext cx="1390292" cy="1578451"/>
          </a:xfrm>
          <a:prstGeom prst="rect">
            <a:avLst/>
          </a:prstGeom>
        </p:spPr>
      </p:pic>
      <p:pic>
        <p:nvPicPr>
          <p:cNvPr id="8" name="Imag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9111" y="4174756"/>
            <a:ext cx="2713592" cy="1578451"/>
          </a:xfrm>
          <a:prstGeom prst="rect">
            <a:avLst/>
          </a:prstGeom>
        </p:spPr>
      </p:pic>
      <p:pic>
        <p:nvPicPr>
          <p:cNvPr id="9" name="Imag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830325"/>
            <a:ext cx="1309688" cy="1023938"/>
          </a:xfrm>
          <a:prstGeom prst="rect">
            <a:avLst/>
          </a:prstGeom>
        </p:spPr>
      </p:pic>
      <p:pic>
        <p:nvPicPr>
          <p:cNvPr id="10" name="Imag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7751" y="5830326"/>
            <a:ext cx="1478838" cy="1008536"/>
          </a:xfrm>
          <a:prstGeom prst="rect">
            <a:avLst/>
          </a:prstGeom>
        </p:spPr>
      </p:pic>
      <p:sp>
        <p:nvSpPr>
          <p:cNvPr id="5" name="ZoneTexte 4"/>
          <p:cNvSpPr txBox="1"/>
          <p:nvPr/>
        </p:nvSpPr>
        <p:spPr>
          <a:xfrm>
            <a:off x="426653" y="1434533"/>
            <a:ext cx="3186546" cy="369332"/>
          </a:xfrm>
          <a:prstGeom prst="rect">
            <a:avLst/>
          </a:prstGeom>
          <a:noFill/>
        </p:spPr>
        <p:txBody>
          <a:bodyPr wrap="square" rtlCol="0">
            <a:spAutoFit/>
          </a:bodyPr>
          <a:lstStyle/>
          <a:p>
            <a:pPr algn="ctr"/>
            <a:r>
              <a:rPr lang="fr-FR" dirty="0" err="1" smtClean="0">
                <a:solidFill>
                  <a:schemeClr val="accent6">
                    <a:lumMod val="50000"/>
                  </a:schemeClr>
                </a:solidFill>
              </a:rPr>
              <a:t>Conocephalum</a:t>
            </a:r>
            <a:r>
              <a:rPr lang="fr-FR" dirty="0" smtClean="0">
                <a:solidFill>
                  <a:schemeClr val="accent6">
                    <a:lumMod val="50000"/>
                  </a:schemeClr>
                </a:solidFill>
              </a:rPr>
              <a:t> </a:t>
            </a:r>
            <a:r>
              <a:rPr lang="fr-FR" dirty="0" err="1" smtClean="0">
                <a:solidFill>
                  <a:schemeClr val="accent6">
                    <a:lumMod val="50000"/>
                  </a:schemeClr>
                </a:solidFill>
              </a:rPr>
              <a:t>conicum</a:t>
            </a:r>
            <a:endParaRPr lang="fr-FR" dirty="0">
              <a:solidFill>
                <a:schemeClr val="accent6">
                  <a:lumMod val="50000"/>
                </a:schemeClr>
              </a:solidFill>
            </a:endParaRPr>
          </a:p>
        </p:txBody>
      </p:sp>
      <p:sp>
        <p:nvSpPr>
          <p:cNvPr id="11" name="ZoneTexte 10"/>
          <p:cNvSpPr txBox="1"/>
          <p:nvPr/>
        </p:nvSpPr>
        <p:spPr>
          <a:xfrm>
            <a:off x="5552501" y="2313542"/>
            <a:ext cx="5883007" cy="2585323"/>
          </a:xfrm>
          <a:prstGeom prst="rect">
            <a:avLst/>
          </a:prstGeom>
          <a:noFill/>
        </p:spPr>
        <p:txBody>
          <a:bodyPr wrap="square" rtlCol="0">
            <a:spAutoFit/>
          </a:bodyPr>
          <a:lstStyle/>
          <a:p>
            <a:pPr marL="285750" indent="-285750">
              <a:buFont typeface="Arial" panose="020B0604020202020204" pitchFamily="34" charset="0"/>
              <a:buChar char="•"/>
            </a:pPr>
            <a:r>
              <a:rPr lang="fr-FR" dirty="0" smtClean="0"/>
              <a:t>Thalle dichotomique</a:t>
            </a:r>
          </a:p>
          <a:p>
            <a:pPr marL="285750" indent="-285750">
              <a:buFont typeface="Arial" panose="020B0604020202020204" pitchFamily="34" charset="0"/>
              <a:buChar char="•"/>
            </a:pPr>
            <a:r>
              <a:rPr lang="fr-FR" dirty="0" smtClean="0"/>
              <a:t>Thalle constitué de plusieurs couches cellulaires différenciées</a:t>
            </a:r>
          </a:p>
          <a:p>
            <a:pPr marL="285750" indent="-285750">
              <a:buFont typeface="Arial" panose="020B0604020202020204" pitchFamily="34" charset="0"/>
              <a:buChar char="•"/>
            </a:pPr>
            <a:r>
              <a:rPr lang="fr-FR" dirty="0"/>
              <a:t>Présence de pores débouchant sur une chambre aérifère</a:t>
            </a:r>
          </a:p>
          <a:p>
            <a:pPr marL="285750" indent="-285750">
              <a:buFont typeface="Arial" panose="020B0604020202020204" pitchFamily="34" charset="0"/>
              <a:buChar char="•"/>
            </a:pPr>
            <a:r>
              <a:rPr lang="fr-FR" dirty="0" smtClean="0"/>
              <a:t>Présence d’écailles sur la face ventrale</a:t>
            </a:r>
          </a:p>
          <a:p>
            <a:pPr marL="285750" indent="-285750">
              <a:buFont typeface="Arial" panose="020B0604020202020204" pitchFamily="34" charset="0"/>
              <a:buChar char="•"/>
            </a:pPr>
            <a:r>
              <a:rPr lang="fr-FR" dirty="0" smtClean="0"/>
              <a:t>Structures reproductrices de formes variées</a:t>
            </a:r>
          </a:p>
          <a:p>
            <a:pPr marL="285750" indent="-285750">
              <a:buFont typeface="Arial" panose="020B0604020202020204" pitchFamily="34" charset="0"/>
              <a:buChar char="•"/>
            </a:pPr>
            <a:r>
              <a:rPr lang="fr-FR" dirty="0" smtClean="0"/>
              <a:t>Présence de corbeilles à propagules chez certaines espèces</a:t>
            </a:r>
          </a:p>
          <a:p>
            <a:pPr marL="285750" indent="-285750">
              <a:buFont typeface="Arial" panose="020B0604020202020204" pitchFamily="34" charset="0"/>
              <a:buChar char="•"/>
            </a:pPr>
            <a:endParaRPr lang="fr-FR" dirty="0"/>
          </a:p>
        </p:txBody>
      </p:sp>
      <p:pic>
        <p:nvPicPr>
          <p:cNvPr id="12" name="Imag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52501" y="4754675"/>
            <a:ext cx="2017123" cy="1549942"/>
          </a:xfrm>
          <a:prstGeom prst="rect">
            <a:avLst/>
          </a:prstGeom>
        </p:spPr>
      </p:pic>
      <p:sp>
        <p:nvSpPr>
          <p:cNvPr id="14" name="ZoneTexte 13"/>
          <p:cNvSpPr txBox="1"/>
          <p:nvPr/>
        </p:nvSpPr>
        <p:spPr>
          <a:xfrm>
            <a:off x="5552500" y="6304617"/>
            <a:ext cx="2017123" cy="461665"/>
          </a:xfrm>
          <a:prstGeom prst="rect">
            <a:avLst/>
          </a:prstGeom>
          <a:noFill/>
        </p:spPr>
        <p:txBody>
          <a:bodyPr wrap="square" rtlCol="0">
            <a:spAutoFit/>
          </a:bodyPr>
          <a:lstStyle/>
          <a:p>
            <a:pPr algn="ctr"/>
            <a:r>
              <a:rPr lang="fr-FR" sz="1200" b="1" i="1" dirty="0"/>
              <a:t>Marchantia </a:t>
            </a:r>
            <a:r>
              <a:rPr lang="fr-FR" sz="1200" b="1" i="1" dirty="0" err="1"/>
              <a:t>polymorpha</a:t>
            </a:r>
            <a:r>
              <a:rPr lang="fr-FR" sz="1200" b="1" i="1" dirty="0"/>
              <a:t> </a:t>
            </a:r>
            <a:r>
              <a:rPr lang="fr-FR" sz="1200" dirty="0" err="1"/>
              <a:t>archegoniophore</a:t>
            </a:r>
            <a:endParaRPr lang="fr-FR" sz="1200" dirty="0"/>
          </a:p>
        </p:txBody>
      </p:sp>
      <p:pic>
        <p:nvPicPr>
          <p:cNvPr id="15" name="Image 14"/>
          <p:cNvPicPr>
            <a:picLocks noChangeAspect="1"/>
          </p:cNvPicPr>
          <p:nvPr/>
        </p:nvPicPr>
        <p:blipFill>
          <a:blip r:embed="rId9"/>
          <a:stretch>
            <a:fillRect/>
          </a:stretch>
        </p:blipFill>
        <p:spPr>
          <a:xfrm>
            <a:off x="10125536" y="4461489"/>
            <a:ext cx="1876425" cy="1428750"/>
          </a:xfrm>
          <a:prstGeom prst="rect">
            <a:avLst/>
          </a:prstGeom>
        </p:spPr>
      </p:pic>
      <p:pic>
        <p:nvPicPr>
          <p:cNvPr id="16" name="Image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24934" y="4752001"/>
            <a:ext cx="2377646" cy="1552616"/>
          </a:xfrm>
          <a:prstGeom prst="rect">
            <a:avLst/>
          </a:prstGeom>
        </p:spPr>
      </p:pic>
      <p:sp>
        <p:nvSpPr>
          <p:cNvPr id="17" name="ZoneTexte 16"/>
          <p:cNvSpPr txBox="1"/>
          <p:nvPr/>
        </p:nvSpPr>
        <p:spPr>
          <a:xfrm>
            <a:off x="7680019" y="6342294"/>
            <a:ext cx="2377646" cy="461665"/>
          </a:xfrm>
          <a:prstGeom prst="rect">
            <a:avLst/>
          </a:prstGeom>
          <a:noFill/>
        </p:spPr>
        <p:txBody>
          <a:bodyPr wrap="square" rtlCol="0">
            <a:spAutoFit/>
          </a:bodyPr>
          <a:lstStyle/>
          <a:p>
            <a:pPr algn="ctr"/>
            <a:r>
              <a:rPr lang="fr-FR" sz="1200" b="1" i="1" dirty="0" smtClean="0"/>
              <a:t>Marchantia </a:t>
            </a:r>
            <a:r>
              <a:rPr lang="fr-FR" sz="1200" b="1" i="1" dirty="0" err="1" smtClean="0"/>
              <a:t>polymorpha</a:t>
            </a:r>
            <a:endParaRPr lang="fr-FR" sz="1200" b="1" i="1" dirty="0" smtClean="0"/>
          </a:p>
          <a:p>
            <a:pPr algn="ctr"/>
            <a:r>
              <a:rPr lang="fr-FR" sz="1200" dirty="0" err="1"/>
              <a:t>Antheridiophores</a:t>
            </a:r>
            <a:endParaRPr lang="fr-FR" sz="1200" dirty="0"/>
          </a:p>
        </p:txBody>
      </p:sp>
      <p:sp>
        <p:nvSpPr>
          <p:cNvPr id="18" name="ZoneTexte 17"/>
          <p:cNvSpPr txBox="1"/>
          <p:nvPr/>
        </p:nvSpPr>
        <p:spPr>
          <a:xfrm>
            <a:off x="10186482" y="5890239"/>
            <a:ext cx="1818292" cy="276999"/>
          </a:xfrm>
          <a:prstGeom prst="rect">
            <a:avLst/>
          </a:prstGeom>
          <a:noFill/>
        </p:spPr>
        <p:txBody>
          <a:bodyPr wrap="square" rtlCol="0">
            <a:spAutoFit/>
          </a:bodyPr>
          <a:lstStyle/>
          <a:p>
            <a:pPr algn="ctr"/>
            <a:r>
              <a:rPr lang="fr-FR" sz="1200" b="1" i="1" dirty="0"/>
              <a:t>Corbeilles à propagules</a:t>
            </a:r>
          </a:p>
        </p:txBody>
      </p:sp>
    </p:spTree>
    <p:extLst>
      <p:ext uri="{BB962C8B-B14F-4D97-AF65-F5344CB8AC3E}">
        <p14:creationId xmlns:p14="http://schemas.microsoft.com/office/powerpoint/2010/main" val="1396083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thalle simple</a:t>
            </a:r>
            <a:endParaRPr lang="fr-FR" sz="2400" u="sng" dirty="0">
              <a:latin typeface="+mn-lt"/>
            </a:endParaRPr>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48549" y="253388"/>
            <a:ext cx="6364077" cy="1663532"/>
          </a:xfrm>
        </p:spPr>
      </p:pic>
      <p:sp>
        <p:nvSpPr>
          <p:cNvPr id="6" name="Rectangle 5"/>
          <p:cNvSpPr/>
          <p:nvPr/>
        </p:nvSpPr>
        <p:spPr>
          <a:xfrm>
            <a:off x="8414327" y="369455"/>
            <a:ext cx="2911013" cy="166254"/>
          </a:xfrm>
          <a:prstGeom prst="rect">
            <a:avLst/>
          </a:prstGeom>
          <a:solidFill>
            <a:schemeClr val="accent6">
              <a:lumMod val="40000"/>
              <a:lumOff val="60000"/>
              <a:alpha val="3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26653" y="1434533"/>
            <a:ext cx="3186546" cy="369332"/>
          </a:xfrm>
          <a:prstGeom prst="rect">
            <a:avLst/>
          </a:prstGeom>
          <a:noFill/>
        </p:spPr>
        <p:txBody>
          <a:bodyPr wrap="square" rtlCol="0">
            <a:spAutoFit/>
          </a:bodyPr>
          <a:lstStyle/>
          <a:p>
            <a:pPr algn="ctr"/>
            <a:r>
              <a:rPr lang="fr-FR" i="1" u="sng" dirty="0" err="1" smtClean="0">
                <a:solidFill>
                  <a:schemeClr val="accent6">
                    <a:lumMod val="50000"/>
                  </a:schemeClr>
                </a:solidFill>
              </a:rPr>
              <a:t>Metzereria</a:t>
            </a:r>
            <a:r>
              <a:rPr lang="fr-FR" i="1" u="sng" dirty="0" smtClean="0">
                <a:solidFill>
                  <a:schemeClr val="accent6">
                    <a:lumMod val="50000"/>
                  </a:schemeClr>
                </a:solidFill>
              </a:rPr>
              <a:t> </a:t>
            </a:r>
            <a:r>
              <a:rPr lang="fr-FR" i="1" u="sng" dirty="0" err="1" smtClean="0">
                <a:solidFill>
                  <a:schemeClr val="accent6">
                    <a:lumMod val="50000"/>
                  </a:schemeClr>
                </a:solidFill>
              </a:rPr>
              <a:t>furcata</a:t>
            </a:r>
            <a:endParaRPr lang="fr-FR" i="1" u="sng" dirty="0">
              <a:solidFill>
                <a:schemeClr val="accent6">
                  <a:lumMod val="50000"/>
                </a:schemeClr>
              </a:solidFill>
            </a:endParaRPr>
          </a:p>
        </p:txBody>
      </p:sp>
      <p:sp>
        <p:nvSpPr>
          <p:cNvPr id="11" name="ZoneTexte 10"/>
          <p:cNvSpPr txBox="1"/>
          <p:nvPr/>
        </p:nvSpPr>
        <p:spPr>
          <a:xfrm>
            <a:off x="4958795" y="2089192"/>
            <a:ext cx="5883007" cy="2308324"/>
          </a:xfrm>
          <a:prstGeom prst="rect">
            <a:avLst/>
          </a:prstGeom>
          <a:noFill/>
        </p:spPr>
        <p:txBody>
          <a:bodyPr wrap="square" rtlCol="0">
            <a:spAutoFit/>
          </a:bodyPr>
          <a:lstStyle/>
          <a:p>
            <a:pPr marL="285750" indent="-285750">
              <a:buFont typeface="Arial" panose="020B0604020202020204" pitchFamily="34" charset="0"/>
              <a:buChar char="•"/>
            </a:pPr>
            <a:r>
              <a:rPr lang="fr-FR" dirty="0" smtClean="0"/>
              <a:t>Thalle généralement formé d’une seule couche cellulaire.</a:t>
            </a:r>
          </a:p>
          <a:p>
            <a:pPr marL="285750" indent="-285750">
              <a:buFont typeface="Arial" panose="020B0604020202020204" pitchFamily="34" charset="0"/>
              <a:buChar char="•"/>
            </a:pPr>
            <a:r>
              <a:rPr lang="fr-FR" dirty="0" smtClean="0"/>
              <a:t> </a:t>
            </a:r>
            <a:r>
              <a:rPr lang="fr-FR" dirty="0"/>
              <a:t>P</a:t>
            </a:r>
            <a:r>
              <a:rPr lang="fr-FR" dirty="0" smtClean="0"/>
              <a:t>as de pores débouchant sur une chambre aérifère, pas d’écailles.</a:t>
            </a:r>
          </a:p>
          <a:p>
            <a:pPr marL="285750" indent="-285750">
              <a:buFont typeface="Arial" panose="020B0604020202020204" pitchFamily="34" charset="0"/>
              <a:buChar char="•"/>
            </a:pPr>
            <a:r>
              <a:rPr lang="fr-FR" dirty="0" smtClean="0"/>
              <a:t>Division pseudo-dichotomique du thalle (structure des cellules apicales différente des hépatiques à thalle complexe)</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pic>
        <p:nvPicPr>
          <p:cNvPr id="12" name="Imag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55" y="1916920"/>
            <a:ext cx="3852942" cy="2564176"/>
          </a:xfrm>
          <a:prstGeom prst="rect">
            <a:avLst/>
          </a:prstGeom>
        </p:spPr>
      </p:pic>
      <p:pic>
        <p:nvPicPr>
          <p:cNvPr id="13" name="Image 12"/>
          <p:cNvPicPr>
            <a:picLocks noChangeAspect="1"/>
          </p:cNvPicPr>
          <p:nvPr/>
        </p:nvPicPr>
        <p:blipFill>
          <a:blip r:embed="rId4"/>
          <a:stretch>
            <a:fillRect/>
          </a:stretch>
        </p:blipFill>
        <p:spPr>
          <a:xfrm>
            <a:off x="93455" y="4594151"/>
            <a:ext cx="1704975" cy="1524000"/>
          </a:xfrm>
          <a:prstGeom prst="rect">
            <a:avLst/>
          </a:prstGeom>
        </p:spPr>
      </p:pic>
      <p:pic>
        <p:nvPicPr>
          <p:cNvPr id="14" name="Imag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3359" y="4124688"/>
            <a:ext cx="3360145" cy="2528242"/>
          </a:xfrm>
          <a:prstGeom prst="rect">
            <a:avLst/>
          </a:prstGeom>
        </p:spPr>
      </p:pic>
      <p:pic>
        <p:nvPicPr>
          <p:cNvPr id="15" name="Image 14"/>
          <p:cNvPicPr>
            <a:picLocks noChangeAspect="1"/>
          </p:cNvPicPr>
          <p:nvPr/>
        </p:nvPicPr>
        <p:blipFill>
          <a:blip r:embed="rId6"/>
          <a:stretch>
            <a:fillRect/>
          </a:stretch>
        </p:blipFill>
        <p:spPr>
          <a:xfrm>
            <a:off x="8032501" y="4669671"/>
            <a:ext cx="1914525" cy="1438275"/>
          </a:xfrm>
          <a:prstGeom prst="rect">
            <a:avLst/>
          </a:prstGeom>
        </p:spPr>
      </p:pic>
      <p:sp>
        <p:nvSpPr>
          <p:cNvPr id="16" name="ZoneTexte 15"/>
          <p:cNvSpPr txBox="1"/>
          <p:nvPr/>
        </p:nvSpPr>
        <p:spPr>
          <a:xfrm>
            <a:off x="5541483" y="3650696"/>
            <a:ext cx="4219461" cy="369332"/>
          </a:xfrm>
          <a:prstGeom prst="rect">
            <a:avLst/>
          </a:prstGeom>
          <a:noFill/>
        </p:spPr>
        <p:txBody>
          <a:bodyPr wrap="square" rtlCol="0">
            <a:spAutoFit/>
          </a:bodyPr>
          <a:lstStyle/>
          <a:p>
            <a:pPr algn="ctr"/>
            <a:r>
              <a:rPr lang="fr-FR" i="1" u="sng" dirty="0" err="1">
                <a:solidFill>
                  <a:schemeClr val="accent6">
                    <a:lumMod val="50000"/>
                  </a:schemeClr>
                </a:solidFill>
              </a:rPr>
              <a:t>Fossombronia</a:t>
            </a:r>
            <a:r>
              <a:rPr lang="fr-FR" i="1" u="sng" dirty="0">
                <a:solidFill>
                  <a:schemeClr val="accent6">
                    <a:lumMod val="50000"/>
                  </a:schemeClr>
                </a:solidFill>
              </a:rPr>
              <a:t> </a:t>
            </a:r>
            <a:r>
              <a:rPr lang="fr-FR" i="1" u="sng" dirty="0" err="1">
                <a:solidFill>
                  <a:schemeClr val="accent6">
                    <a:lumMod val="50000"/>
                  </a:schemeClr>
                </a:solidFill>
              </a:rPr>
              <a:t>foveolata</a:t>
            </a:r>
            <a:endParaRPr lang="fr-FR" i="1" u="sng" dirty="0">
              <a:solidFill>
                <a:schemeClr val="accent6">
                  <a:lumMod val="50000"/>
                </a:schemeClr>
              </a:solidFill>
            </a:endParaRPr>
          </a:p>
        </p:txBody>
      </p:sp>
    </p:spTree>
    <p:extLst>
      <p:ext uri="{BB962C8B-B14F-4D97-AF65-F5344CB8AC3E}">
        <p14:creationId xmlns:p14="http://schemas.microsoft.com/office/powerpoint/2010/main" val="4103300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feuilles</a:t>
            </a:r>
            <a:endParaRPr lang="fr-FR" sz="2400" u="sng" dirty="0">
              <a:latin typeface="+mn-lt"/>
            </a:endParaRPr>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48549" y="253388"/>
            <a:ext cx="6364077" cy="1663532"/>
          </a:xfrm>
        </p:spPr>
      </p:pic>
      <p:sp>
        <p:nvSpPr>
          <p:cNvPr id="6" name="Rectangle 5"/>
          <p:cNvSpPr/>
          <p:nvPr/>
        </p:nvSpPr>
        <p:spPr>
          <a:xfrm>
            <a:off x="9860095" y="539827"/>
            <a:ext cx="2308033" cy="165253"/>
          </a:xfrm>
          <a:prstGeom prst="rect">
            <a:avLst/>
          </a:prstGeom>
          <a:solidFill>
            <a:schemeClr val="accent6">
              <a:lumMod val="40000"/>
              <a:lumOff val="60000"/>
              <a:alpha val="3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293146" y="1340258"/>
            <a:ext cx="3186546" cy="369332"/>
          </a:xfrm>
          <a:prstGeom prst="rect">
            <a:avLst/>
          </a:prstGeom>
          <a:noFill/>
        </p:spPr>
        <p:txBody>
          <a:bodyPr wrap="square" rtlCol="0">
            <a:spAutoFit/>
          </a:bodyPr>
          <a:lstStyle/>
          <a:p>
            <a:pPr algn="ctr"/>
            <a:r>
              <a:rPr lang="fr-FR" i="1" u="sng" dirty="0" err="1" smtClean="0">
                <a:solidFill>
                  <a:schemeClr val="accent6">
                    <a:lumMod val="50000"/>
                  </a:schemeClr>
                </a:solidFill>
              </a:rPr>
              <a:t>Porella</a:t>
            </a:r>
            <a:r>
              <a:rPr lang="fr-FR" i="1" u="sng" dirty="0" smtClean="0">
                <a:solidFill>
                  <a:schemeClr val="accent6">
                    <a:lumMod val="50000"/>
                  </a:schemeClr>
                </a:solidFill>
              </a:rPr>
              <a:t> </a:t>
            </a:r>
            <a:r>
              <a:rPr lang="fr-FR" i="1" u="sng" dirty="0" err="1" smtClean="0">
                <a:solidFill>
                  <a:schemeClr val="accent6">
                    <a:lumMod val="50000"/>
                  </a:schemeClr>
                </a:solidFill>
              </a:rPr>
              <a:t>platiphylla</a:t>
            </a:r>
            <a:endParaRPr lang="fr-FR" i="1" u="sng" dirty="0">
              <a:solidFill>
                <a:schemeClr val="accent6">
                  <a:lumMod val="50000"/>
                </a:schemeClr>
              </a:solidFill>
            </a:endParaRPr>
          </a:p>
        </p:txBody>
      </p:sp>
      <p:sp>
        <p:nvSpPr>
          <p:cNvPr id="11" name="ZoneTexte 10"/>
          <p:cNvSpPr txBox="1"/>
          <p:nvPr/>
        </p:nvSpPr>
        <p:spPr>
          <a:xfrm>
            <a:off x="5498622" y="2203359"/>
            <a:ext cx="5883007" cy="3416320"/>
          </a:xfrm>
          <a:prstGeom prst="rect">
            <a:avLst/>
          </a:prstGeom>
          <a:noFill/>
        </p:spPr>
        <p:txBody>
          <a:bodyPr wrap="square" rtlCol="0">
            <a:spAutoFit/>
          </a:bodyPr>
          <a:lstStyle/>
          <a:p>
            <a:pPr marL="285750" indent="-285750">
              <a:buFont typeface="Arial" panose="020B0604020202020204" pitchFamily="34" charset="0"/>
              <a:buChar char="•"/>
            </a:pPr>
            <a:r>
              <a:rPr lang="fr-FR" dirty="0" smtClean="0"/>
              <a:t>Feuilles lobées sans nervure avec une seule couche de cellules</a:t>
            </a:r>
          </a:p>
          <a:p>
            <a:pPr marL="285750" indent="-285750">
              <a:buFont typeface="Arial" panose="020B0604020202020204" pitchFamily="34" charset="0"/>
              <a:buChar char="•"/>
            </a:pPr>
            <a:r>
              <a:rPr lang="fr-FR" dirty="0" smtClean="0"/>
              <a:t>Présence d’amphigastre (feuilles ventrales réduites de forme variable) chez beaucoup d’espèces</a:t>
            </a:r>
          </a:p>
          <a:p>
            <a:pPr marL="285750" indent="-285750">
              <a:buFont typeface="Arial" panose="020B0604020202020204" pitchFamily="34" charset="0"/>
              <a:buChar char="•"/>
            </a:pPr>
            <a:r>
              <a:rPr lang="fr-FR" dirty="0" smtClean="0"/>
              <a:t>Présence fréquente de rhizoïdes regroupés à la base des amphigastres</a:t>
            </a:r>
          </a:p>
          <a:p>
            <a:pPr marL="285750" indent="-285750">
              <a:buFont typeface="Arial" panose="020B0604020202020204" pitchFamily="34" charset="0"/>
              <a:buChar char="•"/>
            </a:pPr>
            <a:r>
              <a:rPr lang="fr-FR" dirty="0" smtClean="0"/>
              <a:t>Présence d’élatères dans la capsule</a:t>
            </a:r>
          </a:p>
          <a:p>
            <a:pPr marL="285750" indent="-285750">
              <a:buFont typeface="Arial" panose="020B0604020202020204" pitchFamily="34" charset="0"/>
              <a:buChar char="•"/>
            </a:pPr>
            <a:r>
              <a:rPr lang="fr-FR" dirty="0" smtClean="0"/>
              <a:t>Capsules à déhiscence longitudinale </a:t>
            </a:r>
          </a:p>
          <a:p>
            <a:r>
              <a:rPr lang="fr-FR" dirty="0" smtClean="0"/>
              <a:t>par 4 valves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26" y="1803866"/>
            <a:ext cx="2838593" cy="3025882"/>
          </a:xfrm>
          <a:prstGeom prst="rect">
            <a:avLst/>
          </a:prstGeom>
        </p:spPr>
      </p:pic>
      <p:pic>
        <p:nvPicPr>
          <p:cNvPr id="8" name="Image 7"/>
          <p:cNvPicPr>
            <a:picLocks noChangeAspect="1"/>
          </p:cNvPicPr>
          <p:nvPr/>
        </p:nvPicPr>
        <p:blipFill>
          <a:blip r:embed="rId4"/>
          <a:stretch>
            <a:fillRect/>
          </a:stretch>
        </p:blipFill>
        <p:spPr>
          <a:xfrm>
            <a:off x="2955447" y="1803866"/>
            <a:ext cx="2268672" cy="1449152"/>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5447" y="3286126"/>
            <a:ext cx="2409767" cy="3384504"/>
          </a:xfrm>
          <a:prstGeom prst="rect">
            <a:avLst/>
          </a:prstGeom>
        </p:spPr>
      </p:pic>
      <p:pic>
        <p:nvPicPr>
          <p:cNvPr id="10" name="Imag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967" y="4924024"/>
            <a:ext cx="1839283" cy="1746606"/>
          </a:xfrm>
          <a:prstGeom prst="rect">
            <a:avLst/>
          </a:prstGeom>
        </p:spPr>
      </p:pic>
      <p:pic>
        <p:nvPicPr>
          <p:cNvPr id="17" name="Imag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24082" y="3723178"/>
            <a:ext cx="2893346" cy="2853369"/>
          </a:xfrm>
          <a:prstGeom prst="rect">
            <a:avLst/>
          </a:prstGeom>
        </p:spPr>
      </p:pic>
      <p:pic>
        <p:nvPicPr>
          <p:cNvPr id="18" name="Image 17"/>
          <p:cNvPicPr>
            <a:picLocks noChangeAspect="1"/>
          </p:cNvPicPr>
          <p:nvPr/>
        </p:nvPicPr>
        <p:blipFill>
          <a:blip r:embed="rId8"/>
          <a:stretch>
            <a:fillRect/>
          </a:stretch>
        </p:blipFill>
        <p:spPr>
          <a:xfrm>
            <a:off x="6984694" y="4829748"/>
            <a:ext cx="1735673" cy="1746799"/>
          </a:xfrm>
          <a:prstGeom prst="rect">
            <a:avLst/>
          </a:prstGeom>
        </p:spPr>
      </p:pic>
    </p:spTree>
    <p:extLst>
      <p:ext uri="{BB962C8B-B14F-4D97-AF65-F5344CB8AC3E}">
        <p14:creationId xmlns:p14="http://schemas.microsoft.com/office/powerpoint/2010/main" val="3753830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feuilles - exemples</a:t>
            </a:r>
            <a:endParaRPr lang="fr-FR" sz="2400" u="sng" dirty="0">
              <a:latin typeface="+mn-lt"/>
            </a:endParaRPr>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48549" y="72042"/>
            <a:ext cx="6364077" cy="1663532"/>
          </a:xfrm>
        </p:spPr>
      </p:pic>
      <p:sp>
        <p:nvSpPr>
          <p:cNvPr id="6" name="Rectangle 5"/>
          <p:cNvSpPr/>
          <p:nvPr/>
        </p:nvSpPr>
        <p:spPr>
          <a:xfrm>
            <a:off x="9883967" y="380082"/>
            <a:ext cx="2308033" cy="165253"/>
          </a:xfrm>
          <a:prstGeom prst="rect">
            <a:avLst/>
          </a:prstGeom>
          <a:solidFill>
            <a:schemeClr val="accent6">
              <a:lumMod val="40000"/>
              <a:lumOff val="60000"/>
              <a:alpha val="3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73217" y="1366242"/>
            <a:ext cx="2195062" cy="369332"/>
          </a:xfrm>
          <a:prstGeom prst="rect">
            <a:avLst/>
          </a:prstGeom>
          <a:noFill/>
        </p:spPr>
        <p:txBody>
          <a:bodyPr wrap="square" rtlCol="0">
            <a:spAutoFit/>
          </a:bodyPr>
          <a:lstStyle/>
          <a:p>
            <a:pPr algn="ctr"/>
            <a:r>
              <a:rPr lang="fr-FR" i="1" u="sng" dirty="0" err="1" smtClean="0">
                <a:solidFill>
                  <a:schemeClr val="accent6">
                    <a:lumMod val="50000"/>
                  </a:schemeClr>
                </a:solidFill>
              </a:rPr>
              <a:t>Frullania</a:t>
            </a:r>
            <a:r>
              <a:rPr lang="fr-FR" i="1" u="sng" dirty="0" smtClean="0">
                <a:solidFill>
                  <a:schemeClr val="accent6">
                    <a:lumMod val="50000"/>
                  </a:schemeClr>
                </a:solidFill>
              </a:rPr>
              <a:t> </a:t>
            </a:r>
            <a:r>
              <a:rPr lang="fr-FR" i="1" u="sng" dirty="0" err="1" smtClean="0">
                <a:solidFill>
                  <a:schemeClr val="accent6">
                    <a:lumMod val="50000"/>
                  </a:schemeClr>
                </a:solidFill>
              </a:rPr>
              <a:t>dilatata</a:t>
            </a:r>
            <a:endParaRPr lang="fr-FR" i="1" u="sng" dirty="0">
              <a:solidFill>
                <a:schemeClr val="accent6">
                  <a:lumMod val="50000"/>
                </a:schemeClr>
              </a:solidFill>
            </a:endParaRPr>
          </a:p>
        </p:txBody>
      </p:sp>
      <p:pic>
        <p:nvPicPr>
          <p:cNvPr id="7" name="Image 6"/>
          <p:cNvPicPr>
            <a:picLocks noChangeAspect="1"/>
          </p:cNvPicPr>
          <p:nvPr/>
        </p:nvPicPr>
        <p:blipFill>
          <a:blip r:embed="rId3"/>
          <a:stretch>
            <a:fillRect/>
          </a:stretch>
        </p:blipFill>
        <p:spPr>
          <a:xfrm>
            <a:off x="155155" y="1916920"/>
            <a:ext cx="2124075" cy="3333750"/>
          </a:xfrm>
          <a:prstGeom prst="rect">
            <a:avLst/>
          </a:prstGeom>
        </p:spPr>
      </p:pic>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155" y="5332164"/>
            <a:ext cx="2143713" cy="1319928"/>
          </a:xfrm>
          <a:prstGeom prst="rect">
            <a:avLst/>
          </a:prstGeom>
        </p:spPr>
      </p:pic>
      <p:pic>
        <p:nvPicPr>
          <p:cNvPr id="13" name="Imag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68279" y="1916921"/>
            <a:ext cx="2494694" cy="3333750"/>
          </a:xfrm>
          <a:prstGeom prst="rect">
            <a:avLst/>
          </a:prstGeom>
        </p:spPr>
      </p:pic>
      <p:sp>
        <p:nvSpPr>
          <p:cNvPr id="14" name="ZoneTexte 13"/>
          <p:cNvSpPr txBox="1"/>
          <p:nvPr/>
        </p:nvSpPr>
        <p:spPr>
          <a:xfrm>
            <a:off x="2653855" y="1366242"/>
            <a:ext cx="1977675" cy="369332"/>
          </a:xfrm>
          <a:prstGeom prst="rect">
            <a:avLst/>
          </a:prstGeom>
          <a:noFill/>
        </p:spPr>
        <p:txBody>
          <a:bodyPr wrap="square" rtlCol="0">
            <a:spAutoFit/>
          </a:bodyPr>
          <a:lstStyle/>
          <a:p>
            <a:r>
              <a:rPr lang="fr-FR" i="1" u="sng" dirty="0" err="1">
                <a:solidFill>
                  <a:schemeClr val="accent6">
                    <a:lumMod val="50000"/>
                  </a:schemeClr>
                </a:solidFill>
              </a:rPr>
              <a:t>Scapania</a:t>
            </a:r>
            <a:r>
              <a:rPr lang="fr-FR" i="1" u="sng" dirty="0">
                <a:solidFill>
                  <a:schemeClr val="accent6">
                    <a:lumMod val="50000"/>
                  </a:schemeClr>
                </a:solidFill>
              </a:rPr>
              <a:t> </a:t>
            </a:r>
            <a:r>
              <a:rPr lang="fr-FR" i="1" u="sng" dirty="0" err="1">
                <a:solidFill>
                  <a:schemeClr val="accent6">
                    <a:lumMod val="50000"/>
                  </a:schemeClr>
                </a:solidFill>
              </a:rPr>
              <a:t>nemorea</a:t>
            </a:r>
            <a:endParaRPr lang="fr-FR" i="1" u="sng" dirty="0">
              <a:solidFill>
                <a:schemeClr val="accent6">
                  <a:lumMod val="50000"/>
                </a:schemeClr>
              </a:solidFill>
            </a:endParaRPr>
          </a:p>
        </p:txBody>
      </p:sp>
      <p:pic>
        <p:nvPicPr>
          <p:cNvPr id="15" name="Imag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4358" y="5305741"/>
            <a:ext cx="1982535" cy="1432635"/>
          </a:xfrm>
          <a:prstGeom prst="rect">
            <a:avLst/>
          </a:prstGeom>
        </p:spPr>
      </p:pic>
      <p:pic>
        <p:nvPicPr>
          <p:cNvPr id="16" name="Image 15"/>
          <p:cNvPicPr>
            <a:picLocks noChangeAspect="1"/>
          </p:cNvPicPr>
          <p:nvPr/>
        </p:nvPicPr>
        <p:blipFill>
          <a:blip r:embed="rId7"/>
          <a:stretch>
            <a:fillRect/>
          </a:stretch>
        </p:blipFill>
        <p:spPr>
          <a:xfrm>
            <a:off x="5148549" y="2126241"/>
            <a:ext cx="2409825" cy="3124200"/>
          </a:xfrm>
          <a:prstGeom prst="rect">
            <a:avLst/>
          </a:prstGeom>
        </p:spPr>
      </p:pic>
      <p:pic>
        <p:nvPicPr>
          <p:cNvPr id="19" name="Imag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5511351" y="5116969"/>
            <a:ext cx="1467471" cy="1897860"/>
          </a:xfrm>
          <a:prstGeom prst="rect">
            <a:avLst/>
          </a:prstGeom>
        </p:spPr>
      </p:pic>
      <p:sp>
        <p:nvSpPr>
          <p:cNvPr id="20" name="ZoneTexte 19"/>
          <p:cNvSpPr txBox="1"/>
          <p:nvPr/>
        </p:nvSpPr>
        <p:spPr>
          <a:xfrm>
            <a:off x="5179917" y="1752517"/>
            <a:ext cx="2347087" cy="646331"/>
          </a:xfrm>
          <a:prstGeom prst="rect">
            <a:avLst/>
          </a:prstGeom>
          <a:noFill/>
        </p:spPr>
        <p:txBody>
          <a:bodyPr wrap="square" rtlCol="0">
            <a:spAutoFit/>
          </a:bodyPr>
          <a:lstStyle/>
          <a:p>
            <a:r>
              <a:rPr lang="fr-FR" i="1" u="sng" dirty="0" err="1">
                <a:solidFill>
                  <a:schemeClr val="accent6">
                    <a:lumMod val="50000"/>
                  </a:schemeClr>
                </a:solidFill>
              </a:rPr>
              <a:t>Trichocolea</a:t>
            </a:r>
            <a:r>
              <a:rPr lang="fr-FR" i="1" u="sng" dirty="0">
                <a:solidFill>
                  <a:schemeClr val="accent6">
                    <a:lumMod val="50000"/>
                  </a:schemeClr>
                </a:solidFill>
              </a:rPr>
              <a:t> </a:t>
            </a:r>
            <a:r>
              <a:rPr lang="fr-FR" i="1" u="sng" dirty="0" err="1">
                <a:solidFill>
                  <a:schemeClr val="accent6">
                    <a:lumMod val="50000"/>
                  </a:schemeClr>
                </a:solidFill>
              </a:rPr>
              <a:t>tomentella</a:t>
            </a:r>
            <a:endParaRPr lang="fr-FR" i="1" u="sng" dirty="0">
              <a:solidFill>
                <a:schemeClr val="accent6">
                  <a:lumMod val="50000"/>
                </a:schemeClr>
              </a:solidFill>
            </a:endParaRPr>
          </a:p>
          <a:p>
            <a:endParaRPr lang="fr-FR" dirty="0"/>
          </a:p>
        </p:txBody>
      </p:sp>
      <p:pic>
        <p:nvPicPr>
          <p:cNvPr id="21" name="Imag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3948" y="2126241"/>
            <a:ext cx="3075093" cy="4673394"/>
          </a:xfrm>
          <a:prstGeom prst="rect">
            <a:avLst/>
          </a:prstGeom>
        </p:spPr>
      </p:pic>
      <p:sp>
        <p:nvSpPr>
          <p:cNvPr id="22" name="ZoneTexte 21"/>
          <p:cNvSpPr txBox="1"/>
          <p:nvPr/>
        </p:nvSpPr>
        <p:spPr>
          <a:xfrm>
            <a:off x="7996219" y="1776695"/>
            <a:ext cx="2567840" cy="369332"/>
          </a:xfrm>
          <a:prstGeom prst="rect">
            <a:avLst/>
          </a:prstGeom>
          <a:noFill/>
        </p:spPr>
        <p:txBody>
          <a:bodyPr wrap="square" rtlCol="0">
            <a:spAutoFit/>
          </a:bodyPr>
          <a:lstStyle/>
          <a:p>
            <a:r>
              <a:rPr lang="fr-FR" i="1" u="sng" dirty="0" err="1">
                <a:solidFill>
                  <a:schemeClr val="accent6">
                    <a:lumMod val="50000"/>
                  </a:schemeClr>
                </a:solidFill>
              </a:rPr>
              <a:t>Plagiochila</a:t>
            </a:r>
            <a:r>
              <a:rPr lang="fr-FR" i="1" u="sng" dirty="0">
                <a:solidFill>
                  <a:schemeClr val="accent6">
                    <a:lumMod val="50000"/>
                  </a:schemeClr>
                </a:solidFill>
              </a:rPr>
              <a:t> </a:t>
            </a:r>
            <a:r>
              <a:rPr lang="fr-FR" i="1" u="sng" dirty="0" err="1">
                <a:solidFill>
                  <a:schemeClr val="accent6">
                    <a:lumMod val="50000"/>
                  </a:schemeClr>
                </a:solidFill>
              </a:rPr>
              <a:t>asplenioides</a:t>
            </a:r>
            <a:endParaRPr lang="fr-FR" i="1" u="sng" dirty="0">
              <a:solidFill>
                <a:schemeClr val="accent6">
                  <a:lumMod val="50000"/>
                </a:schemeClr>
              </a:solidFill>
            </a:endParaRPr>
          </a:p>
        </p:txBody>
      </p:sp>
    </p:spTree>
    <p:extLst>
      <p:ext uri="{BB962C8B-B14F-4D97-AF65-F5344CB8AC3E}">
        <p14:creationId xmlns:p14="http://schemas.microsoft.com/office/powerpoint/2010/main" val="3175436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feuilles – éléments de détermination</a:t>
            </a:r>
            <a:endParaRPr lang="fr-FR" sz="2400" u="sng" dirty="0">
              <a:latin typeface="+mn-lt"/>
            </a:endParaRPr>
          </a:p>
        </p:txBody>
      </p:sp>
      <p:sp>
        <p:nvSpPr>
          <p:cNvPr id="3" name="Espace réservé du contenu 2"/>
          <p:cNvSpPr>
            <a:spLocks noGrp="1"/>
          </p:cNvSpPr>
          <p:nvPr>
            <p:ph idx="1"/>
          </p:nvPr>
        </p:nvSpPr>
        <p:spPr>
          <a:xfrm>
            <a:off x="819727" y="1118213"/>
            <a:ext cx="10515600" cy="4375872"/>
          </a:xfrm>
        </p:spPr>
        <p:txBody>
          <a:bodyPr>
            <a:normAutofit/>
          </a:bodyPr>
          <a:lstStyle/>
          <a:p>
            <a:r>
              <a:rPr lang="fr-FR" sz="1800" dirty="0" smtClean="0"/>
              <a:t>Feuilles simples, bilobées :</a:t>
            </a:r>
          </a:p>
          <a:p>
            <a:pPr marL="0" indent="0">
              <a:buNone/>
            </a:pPr>
            <a:r>
              <a:rPr lang="fr-FR" sz="1800" dirty="0"/>
              <a:t>condupliquées:</a:t>
            </a:r>
          </a:p>
          <a:p>
            <a:endParaRPr lang="fr-FR" sz="1800" dirty="0" smtClean="0"/>
          </a:p>
          <a:p>
            <a:endParaRPr lang="fr-FR" sz="1800" dirty="0"/>
          </a:p>
          <a:p>
            <a:endParaRPr lang="fr-FR" sz="1800" dirty="0" smtClean="0"/>
          </a:p>
          <a:p>
            <a:endParaRPr lang="fr-FR" sz="1800" dirty="0" smtClean="0"/>
          </a:p>
          <a:p>
            <a:pPr marL="0" indent="0">
              <a:buNone/>
            </a:pPr>
            <a:r>
              <a:rPr lang="fr-FR" sz="1800" dirty="0" smtClean="0"/>
              <a:t> </a:t>
            </a:r>
          </a:p>
          <a:p>
            <a:endParaRPr lang="fr-FR" sz="1800" dirty="0"/>
          </a:p>
          <a:p>
            <a:endParaRPr lang="fr-FR" sz="1800" dirty="0" smtClean="0"/>
          </a:p>
          <a:p>
            <a:endParaRPr lang="fr-FR" sz="1800" dirty="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7867" y="1118213"/>
            <a:ext cx="959847" cy="1157911"/>
          </a:xfrm>
          <a:prstGeom prst="rect">
            <a:avLst/>
          </a:prstGeom>
        </p:spPr>
      </p:pic>
      <p:pic>
        <p:nvPicPr>
          <p:cNvPr id="23" name="Imag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2423" y="1118213"/>
            <a:ext cx="1214991" cy="1157911"/>
          </a:xfrm>
          <a:prstGeom prst="rect">
            <a:avLst/>
          </a:prstGeom>
        </p:spPr>
      </p:pic>
      <p:pic>
        <p:nvPicPr>
          <p:cNvPr id="24" name="Image 23"/>
          <p:cNvPicPr>
            <a:picLocks noChangeAspect="1"/>
          </p:cNvPicPr>
          <p:nvPr/>
        </p:nvPicPr>
        <p:blipFill>
          <a:blip r:embed="rId4"/>
          <a:stretch>
            <a:fillRect/>
          </a:stretch>
        </p:blipFill>
        <p:spPr>
          <a:xfrm>
            <a:off x="6612123" y="1133124"/>
            <a:ext cx="1800225" cy="1143000"/>
          </a:xfrm>
          <a:prstGeom prst="rect">
            <a:avLst/>
          </a:prstGeom>
        </p:spPr>
      </p:pic>
      <p:pic>
        <p:nvPicPr>
          <p:cNvPr id="25" name="Image 24"/>
          <p:cNvPicPr>
            <a:picLocks noChangeAspect="1"/>
          </p:cNvPicPr>
          <p:nvPr/>
        </p:nvPicPr>
        <p:blipFill rotWithShape="1">
          <a:blip r:embed="rId5" cstate="email">
            <a:extLst>
              <a:ext uri="{28A0092B-C50C-407E-A947-70E740481C1C}">
                <a14:useLocalDpi xmlns:a14="http://schemas.microsoft.com/office/drawing/2010/main"/>
              </a:ext>
            </a:extLst>
          </a:blip>
          <a:srcRect t="-1" b="-10549"/>
          <a:stretch/>
        </p:blipFill>
        <p:spPr>
          <a:xfrm>
            <a:off x="8617057" y="1118213"/>
            <a:ext cx="933450" cy="1285875"/>
          </a:xfrm>
          <a:prstGeom prst="rect">
            <a:avLst/>
          </a:prstGeom>
        </p:spPr>
      </p:pic>
      <p:pic>
        <p:nvPicPr>
          <p:cNvPr id="26" name="Imag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69426" y="1133125"/>
            <a:ext cx="1447800" cy="1143000"/>
          </a:xfrm>
          <a:prstGeom prst="rect">
            <a:avLst/>
          </a:prstGeom>
        </p:spPr>
      </p:pic>
    </p:spTree>
    <p:extLst>
      <p:ext uri="{BB962C8B-B14F-4D97-AF65-F5344CB8AC3E}">
        <p14:creationId xmlns:p14="http://schemas.microsoft.com/office/powerpoint/2010/main" val="2076427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feuilles – éléments de détermination</a:t>
            </a:r>
            <a:endParaRPr lang="fr-FR" sz="2400" u="sng" dirty="0">
              <a:latin typeface="+mn-lt"/>
            </a:endParaRPr>
          </a:p>
        </p:txBody>
      </p:sp>
      <p:sp>
        <p:nvSpPr>
          <p:cNvPr id="3" name="Espace réservé du contenu 2"/>
          <p:cNvSpPr>
            <a:spLocks noGrp="1"/>
          </p:cNvSpPr>
          <p:nvPr>
            <p:ph idx="1"/>
          </p:nvPr>
        </p:nvSpPr>
        <p:spPr>
          <a:xfrm>
            <a:off x="819727" y="1118213"/>
            <a:ext cx="10515600" cy="4375872"/>
          </a:xfrm>
        </p:spPr>
        <p:txBody>
          <a:bodyPr>
            <a:normAutofit/>
          </a:bodyPr>
          <a:lstStyle/>
          <a:p>
            <a:r>
              <a:rPr lang="fr-FR" sz="1800" dirty="0" smtClean="0"/>
              <a:t>Feuilles simples, bilobées </a:t>
            </a:r>
          </a:p>
          <a:p>
            <a:pPr marL="0" indent="0">
              <a:buNone/>
            </a:pPr>
            <a:r>
              <a:rPr lang="fr-FR" sz="1800" dirty="0" smtClean="0"/>
              <a:t>condupliquées:</a:t>
            </a:r>
          </a:p>
          <a:p>
            <a:endParaRPr lang="fr-FR" sz="1800" dirty="0"/>
          </a:p>
          <a:p>
            <a:endParaRPr lang="fr-FR" sz="1800" dirty="0" smtClean="0"/>
          </a:p>
          <a:p>
            <a:endParaRPr lang="fr-FR" sz="1800" dirty="0" smtClean="0"/>
          </a:p>
          <a:p>
            <a:r>
              <a:rPr lang="fr-FR" sz="1800" dirty="0" smtClean="0"/>
              <a:t>Forme des feuilles : </a:t>
            </a:r>
            <a:endParaRPr lang="fr-FR" sz="1800" dirty="0"/>
          </a:p>
          <a:p>
            <a:pPr marL="0" indent="0">
              <a:buNone/>
            </a:pPr>
            <a:r>
              <a:rPr lang="fr-FR" sz="1800" dirty="0" smtClean="0"/>
              <a:t> </a:t>
            </a:r>
          </a:p>
          <a:p>
            <a:endParaRPr lang="fr-FR" sz="1800" dirty="0"/>
          </a:p>
          <a:p>
            <a:endParaRPr lang="fr-FR" sz="1800" dirty="0" smtClean="0"/>
          </a:p>
          <a:p>
            <a:endParaRPr lang="fr-FR" sz="1800" dirty="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7867" y="1118213"/>
            <a:ext cx="959847" cy="1157911"/>
          </a:xfrm>
          <a:prstGeom prst="rect">
            <a:avLst/>
          </a:prstGeom>
        </p:spPr>
      </p:pic>
      <p:pic>
        <p:nvPicPr>
          <p:cNvPr id="23" name="Imag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2423" y="1118213"/>
            <a:ext cx="1214991" cy="1157911"/>
          </a:xfrm>
          <a:prstGeom prst="rect">
            <a:avLst/>
          </a:prstGeom>
        </p:spPr>
      </p:pic>
      <p:pic>
        <p:nvPicPr>
          <p:cNvPr id="24" name="Image 23"/>
          <p:cNvPicPr>
            <a:picLocks noChangeAspect="1"/>
          </p:cNvPicPr>
          <p:nvPr/>
        </p:nvPicPr>
        <p:blipFill>
          <a:blip r:embed="rId4"/>
          <a:stretch>
            <a:fillRect/>
          </a:stretch>
        </p:blipFill>
        <p:spPr>
          <a:xfrm>
            <a:off x="6612123" y="1133124"/>
            <a:ext cx="1800225" cy="1143000"/>
          </a:xfrm>
          <a:prstGeom prst="rect">
            <a:avLst/>
          </a:prstGeom>
        </p:spPr>
      </p:pic>
      <p:pic>
        <p:nvPicPr>
          <p:cNvPr id="25" name="Image 24"/>
          <p:cNvPicPr>
            <a:picLocks noChangeAspect="1"/>
          </p:cNvPicPr>
          <p:nvPr/>
        </p:nvPicPr>
        <p:blipFill rotWithShape="1">
          <a:blip r:embed="rId5" cstate="email">
            <a:extLst>
              <a:ext uri="{28A0092B-C50C-407E-A947-70E740481C1C}">
                <a14:useLocalDpi xmlns:a14="http://schemas.microsoft.com/office/drawing/2010/main"/>
              </a:ext>
            </a:extLst>
          </a:blip>
          <a:srcRect t="-1" b="-10549"/>
          <a:stretch/>
        </p:blipFill>
        <p:spPr>
          <a:xfrm>
            <a:off x="8617057" y="1118213"/>
            <a:ext cx="933450" cy="1285875"/>
          </a:xfrm>
          <a:prstGeom prst="rect">
            <a:avLst/>
          </a:prstGeom>
        </p:spPr>
      </p:pic>
      <p:pic>
        <p:nvPicPr>
          <p:cNvPr id="26" name="Imag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69426" y="1133125"/>
            <a:ext cx="1447800" cy="1143000"/>
          </a:xfrm>
          <a:prstGeom prst="rect">
            <a:avLst/>
          </a:prstGeom>
        </p:spPr>
      </p:pic>
      <p:pic>
        <p:nvPicPr>
          <p:cNvPr id="27" name="Imag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1290" y="2490787"/>
            <a:ext cx="1590020" cy="1073465"/>
          </a:xfrm>
          <a:prstGeom prst="rect">
            <a:avLst/>
          </a:prstGeom>
        </p:spPr>
      </p:pic>
      <p:pic>
        <p:nvPicPr>
          <p:cNvPr id="4" name="Image 3"/>
          <p:cNvPicPr>
            <a:picLocks noChangeAspect="1"/>
          </p:cNvPicPr>
          <p:nvPr/>
        </p:nvPicPr>
        <p:blipFill>
          <a:blip r:embed="rId8"/>
          <a:stretch>
            <a:fillRect/>
          </a:stretch>
        </p:blipFill>
        <p:spPr>
          <a:xfrm>
            <a:off x="4860505" y="2556596"/>
            <a:ext cx="1107445" cy="1193367"/>
          </a:xfrm>
          <a:prstGeom prst="rect">
            <a:avLst/>
          </a:prstGeom>
        </p:spPr>
      </p:pic>
      <p:pic>
        <p:nvPicPr>
          <p:cNvPr id="6" name="Imag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77526" y="2556597"/>
            <a:ext cx="1022885" cy="1193366"/>
          </a:xfrm>
          <a:prstGeom prst="rect">
            <a:avLst/>
          </a:prstGeom>
        </p:spPr>
      </p:pic>
      <p:pic>
        <p:nvPicPr>
          <p:cNvPr id="7" name="Imag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9986" y="2562267"/>
            <a:ext cx="957819" cy="1187695"/>
          </a:xfrm>
          <a:prstGeom prst="rect">
            <a:avLst/>
          </a:prstGeom>
        </p:spPr>
      </p:pic>
      <p:pic>
        <p:nvPicPr>
          <p:cNvPr id="9" name="Imag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77380" y="2565857"/>
            <a:ext cx="1310651" cy="1184105"/>
          </a:xfrm>
          <a:prstGeom prst="rect">
            <a:avLst/>
          </a:prstGeom>
        </p:spPr>
      </p:pic>
      <p:pic>
        <p:nvPicPr>
          <p:cNvPr id="10" name="Image 9"/>
          <p:cNvPicPr>
            <a:picLocks noChangeAspect="1"/>
          </p:cNvPicPr>
          <p:nvPr/>
        </p:nvPicPr>
        <p:blipFill>
          <a:blip r:embed="rId12"/>
          <a:stretch>
            <a:fillRect/>
          </a:stretch>
        </p:blipFill>
        <p:spPr>
          <a:xfrm>
            <a:off x="9697606" y="2541744"/>
            <a:ext cx="1646493" cy="1208218"/>
          </a:xfrm>
          <a:prstGeom prst="rect">
            <a:avLst/>
          </a:prstGeom>
        </p:spPr>
      </p:pic>
    </p:spTree>
    <p:extLst>
      <p:ext uri="{BB962C8B-B14F-4D97-AF65-F5344CB8AC3E}">
        <p14:creationId xmlns:p14="http://schemas.microsoft.com/office/powerpoint/2010/main" val="1867441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feuilles – éléments de détermination</a:t>
            </a:r>
            <a:endParaRPr lang="fr-FR" sz="2400" u="sng" dirty="0">
              <a:latin typeface="+mn-lt"/>
            </a:endParaRPr>
          </a:p>
        </p:txBody>
      </p:sp>
      <p:sp>
        <p:nvSpPr>
          <p:cNvPr id="3" name="Espace réservé du contenu 2"/>
          <p:cNvSpPr>
            <a:spLocks noGrp="1"/>
          </p:cNvSpPr>
          <p:nvPr>
            <p:ph idx="1"/>
          </p:nvPr>
        </p:nvSpPr>
        <p:spPr>
          <a:xfrm>
            <a:off x="819727" y="1118213"/>
            <a:ext cx="10836564" cy="5624332"/>
          </a:xfrm>
        </p:spPr>
        <p:txBody>
          <a:bodyPr>
            <a:normAutofit/>
          </a:bodyPr>
          <a:lstStyle/>
          <a:p>
            <a:r>
              <a:rPr lang="fr-FR" sz="1800" dirty="0" smtClean="0"/>
              <a:t>Feuilles simples, bilobées :</a:t>
            </a:r>
          </a:p>
          <a:p>
            <a:endParaRPr lang="fr-FR" sz="1800" dirty="0"/>
          </a:p>
          <a:p>
            <a:endParaRPr lang="fr-FR" sz="1800" dirty="0" smtClean="0"/>
          </a:p>
          <a:p>
            <a:endParaRPr lang="fr-FR" sz="1800" dirty="0" smtClean="0"/>
          </a:p>
          <a:p>
            <a:r>
              <a:rPr lang="fr-FR" sz="1800" dirty="0" smtClean="0"/>
              <a:t>Forme des feuilles : </a:t>
            </a:r>
          </a:p>
          <a:p>
            <a:endParaRPr lang="fr-FR" sz="1800" dirty="0"/>
          </a:p>
          <a:p>
            <a:endParaRPr lang="fr-FR" sz="1800" dirty="0" smtClean="0"/>
          </a:p>
          <a:p>
            <a:pPr marL="0" indent="0">
              <a:buNone/>
            </a:pPr>
            <a:endParaRPr lang="fr-FR" sz="1800" dirty="0" smtClean="0"/>
          </a:p>
          <a:p>
            <a:r>
              <a:rPr lang="fr-FR" sz="1800" dirty="0" smtClean="0"/>
              <a:t>Présence, forme des amphigastres</a:t>
            </a:r>
          </a:p>
          <a:p>
            <a:endParaRPr lang="fr-FR" sz="1800" dirty="0"/>
          </a:p>
          <a:p>
            <a:endParaRPr lang="fr-FR" sz="1800" dirty="0" smtClean="0"/>
          </a:p>
          <a:p>
            <a:pPr marL="0" indent="0">
              <a:buNone/>
            </a:pPr>
            <a:r>
              <a:rPr lang="fr-FR" sz="1800" dirty="0" smtClean="0"/>
              <a:t> </a:t>
            </a:r>
          </a:p>
          <a:p>
            <a:endParaRPr lang="fr-FR" sz="1800" dirty="0"/>
          </a:p>
          <a:p>
            <a:endParaRPr lang="fr-FR" sz="1800" dirty="0" smtClean="0"/>
          </a:p>
          <a:p>
            <a:endParaRPr lang="fr-FR" sz="1800" dirty="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7867" y="1118213"/>
            <a:ext cx="959847" cy="1157911"/>
          </a:xfrm>
          <a:prstGeom prst="rect">
            <a:avLst/>
          </a:prstGeom>
        </p:spPr>
      </p:pic>
      <p:pic>
        <p:nvPicPr>
          <p:cNvPr id="23" name="Imag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2423" y="1118213"/>
            <a:ext cx="1214991" cy="1157911"/>
          </a:xfrm>
          <a:prstGeom prst="rect">
            <a:avLst/>
          </a:prstGeom>
        </p:spPr>
      </p:pic>
      <p:pic>
        <p:nvPicPr>
          <p:cNvPr id="24" name="Image 23"/>
          <p:cNvPicPr>
            <a:picLocks noChangeAspect="1"/>
          </p:cNvPicPr>
          <p:nvPr/>
        </p:nvPicPr>
        <p:blipFill>
          <a:blip r:embed="rId4"/>
          <a:stretch>
            <a:fillRect/>
          </a:stretch>
        </p:blipFill>
        <p:spPr>
          <a:xfrm>
            <a:off x="6612123" y="1133124"/>
            <a:ext cx="1800225" cy="1143000"/>
          </a:xfrm>
          <a:prstGeom prst="rect">
            <a:avLst/>
          </a:prstGeom>
        </p:spPr>
      </p:pic>
      <p:pic>
        <p:nvPicPr>
          <p:cNvPr id="25" name="Image 24"/>
          <p:cNvPicPr>
            <a:picLocks noChangeAspect="1"/>
          </p:cNvPicPr>
          <p:nvPr/>
        </p:nvPicPr>
        <p:blipFill rotWithShape="1">
          <a:blip r:embed="rId5" cstate="email">
            <a:extLst>
              <a:ext uri="{28A0092B-C50C-407E-A947-70E740481C1C}">
                <a14:useLocalDpi xmlns:a14="http://schemas.microsoft.com/office/drawing/2010/main"/>
              </a:ext>
            </a:extLst>
          </a:blip>
          <a:srcRect t="-1" b="-10549"/>
          <a:stretch/>
        </p:blipFill>
        <p:spPr>
          <a:xfrm>
            <a:off x="8617057" y="1118213"/>
            <a:ext cx="933450" cy="1285875"/>
          </a:xfrm>
          <a:prstGeom prst="rect">
            <a:avLst/>
          </a:prstGeom>
        </p:spPr>
      </p:pic>
      <p:pic>
        <p:nvPicPr>
          <p:cNvPr id="26" name="Imag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69426" y="1133125"/>
            <a:ext cx="1447800" cy="1143000"/>
          </a:xfrm>
          <a:prstGeom prst="rect">
            <a:avLst/>
          </a:prstGeom>
        </p:spPr>
      </p:pic>
      <p:pic>
        <p:nvPicPr>
          <p:cNvPr id="27" name="Imag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1290" y="2490787"/>
            <a:ext cx="1590020" cy="1073465"/>
          </a:xfrm>
          <a:prstGeom prst="rect">
            <a:avLst/>
          </a:prstGeom>
        </p:spPr>
      </p:pic>
      <p:pic>
        <p:nvPicPr>
          <p:cNvPr id="4" name="Image 3"/>
          <p:cNvPicPr>
            <a:picLocks noChangeAspect="1"/>
          </p:cNvPicPr>
          <p:nvPr/>
        </p:nvPicPr>
        <p:blipFill>
          <a:blip r:embed="rId8"/>
          <a:stretch>
            <a:fillRect/>
          </a:stretch>
        </p:blipFill>
        <p:spPr>
          <a:xfrm>
            <a:off x="4860505" y="2556596"/>
            <a:ext cx="1107445" cy="1193367"/>
          </a:xfrm>
          <a:prstGeom prst="rect">
            <a:avLst/>
          </a:prstGeom>
        </p:spPr>
      </p:pic>
      <p:pic>
        <p:nvPicPr>
          <p:cNvPr id="6" name="Imag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77526" y="2556597"/>
            <a:ext cx="1022885" cy="1193366"/>
          </a:xfrm>
          <a:prstGeom prst="rect">
            <a:avLst/>
          </a:prstGeom>
        </p:spPr>
      </p:pic>
      <p:pic>
        <p:nvPicPr>
          <p:cNvPr id="7" name="Imag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9986" y="2562267"/>
            <a:ext cx="957819" cy="1187695"/>
          </a:xfrm>
          <a:prstGeom prst="rect">
            <a:avLst/>
          </a:prstGeom>
        </p:spPr>
      </p:pic>
      <p:pic>
        <p:nvPicPr>
          <p:cNvPr id="9" name="Imag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77380" y="2565857"/>
            <a:ext cx="1310651" cy="1184105"/>
          </a:xfrm>
          <a:prstGeom prst="rect">
            <a:avLst/>
          </a:prstGeom>
        </p:spPr>
      </p:pic>
      <p:pic>
        <p:nvPicPr>
          <p:cNvPr id="10" name="Image 9"/>
          <p:cNvPicPr>
            <a:picLocks noChangeAspect="1"/>
          </p:cNvPicPr>
          <p:nvPr/>
        </p:nvPicPr>
        <p:blipFill>
          <a:blip r:embed="rId12"/>
          <a:stretch>
            <a:fillRect/>
          </a:stretch>
        </p:blipFill>
        <p:spPr>
          <a:xfrm>
            <a:off x="9697606" y="2541744"/>
            <a:ext cx="1646493" cy="1208218"/>
          </a:xfrm>
          <a:prstGeom prst="rect">
            <a:avLst/>
          </a:prstGeom>
        </p:spPr>
      </p:pic>
      <p:pic>
        <p:nvPicPr>
          <p:cNvPr id="5" name="Image 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1251" y="3912937"/>
            <a:ext cx="1326405" cy="1153865"/>
          </a:xfrm>
          <a:prstGeom prst="rect">
            <a:avLst/>
          </a:prstGeom>
        </p:spPr>
      </p:pic>
      <p:pic>
        <p:nvPicPr>
          <p:cNvPr id="11" name="Image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6200000">
            <a:off x="4410782" y="3958539"/>
            <a:ext cx="1153864" cy="1080101"/>
          </a:xfrm>
          <a:prstGeom prst="rect">
            <a:avLst/>
          </a:prstGeom>
        </p:spPr>
      </p:pic>
      <p:pic>
        <p:nvPicPr>
          <p:cNvPr id="12" name="Image 1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6200000">
            <a:off x="7107371" y="3846168"/>
            <a:ext cx="1136423" cy="1267548"/>
          </a:xfrm>
          <a:prstGeom prst="rect">
            <a:avLst/>
          </a:prstGeom>
        </p:spPr>
      </p:pic>
      <p:pic>
        <p:nvPicPr>
          <p:cNvPr id="13" name="Image 1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90501" y="3921657"/>
            <a:ext cx="1500377" cy="1136424"/>
          </a:xfrm>
          <a:prstGeom prst="rect">
            <a:avLst/>
          </a:prstGeom>
        </p:spPr>
      </p:pic>
      <p:pic>
        <p:nvPicPr>
          <p:cNvPr id="14" name="Image 1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422270" y="3911730"/>
            <a:ext cx="1455318" cy="1136424"/>
          </a:xfrm>
          <a:prstGeom prst="rect">
            <a:avLst/>
          </a:prstGeom>
        </p:spPr>
      </p:pic>
    </p:spTree>
    <p:extLst>
      <p:ext uri="{BB962C8B-B14F-4D97-AF65-F5344CB8AC3E}">
        <p14:creationId xmlns:p14="http://schemas.microsoft.com/office/powerpoint/2010/main" val="3958189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hépatiques à feuilles – éléments de détermination</a:t>
            </a:r>
            <a:endParaRPr lang="fr-FR" sz="2400" u="sng" dirty="0">
              <a:latin typeface="+mn-lt"/>
            </a:endParaRPr>
          </a:p>
        </p:txBody>
      </p:sp>
      <p:sp>
        <p:nvSpPr>
          <p:cNvPr id="3" name="Espace réservé du contenu 2"/>
          <p:cNvSpPr>
            <a:spLocks noGrp="1"/>
          </p:cNvSpPr>
          <p:nvPr>
            <p:ph idx="1"/>
          </p:nvPr>
        </p:nvSpPr>
        <p:spPr>
          <a:xfrm>
            <a:off x="819727" y="1118213"/>
            <a:ext cx="10836564" cy="5624332"/>
          </a:xfrm>
        </p:spPr>
        <p:txBody>
          <a:bodyPr>
            <a:normAutofit/>
          </a:bodyPr>
          <a:lstStyle/>
          <a:p>
            <a:r>
              <a:rPr lang="fr-FR" sz="1800" dirty="0" smtClean="0"/>
              <a:t>Feuilles simples, bilobées :</a:t>
            </a:r>
          </a:p>
          <a:p>
            <a:endParaRPr lang="fr-FR" sz="1800" dirty="0"/>
          </a:p>
          <a:p>
            <a:endParaRPr lang="fr-FR" sz="1800" dirty="0" smtClean="0"/>
          </a:p>
          <a:p>
            <a:endParaRPr lang="fr-FR" sz="1800" dirty="0" smtClean="0"/>
          </a:p>
          <a:p>
            <a:r>
              <a:rPr lang="fr-FR" sz="1800" dirty="0" smtClean="0"/>
              <a:t>Forme des feuilles : </a:t>
            </a:r>
          </a:p>
          <a:p>
            <a:endParaRPr lang="fr-FR" sz="1800" dirty="0"/>
          </a:p>
          <a:p>
            <a:endParaRPr lang="fr-FR" sz="1800" dirty="0" smtClean="0"/>
          </a:p>
          <a:p>
            <a:pPr marL="0" indent="0">
              <a:buNone/>
            </a:pPr>
            <a:endParaRPr lang="fr-FR" sz="1800" dirty="0" smtClean="0"/>
          </a:p>
          <a:p>
            <a:r>
              <a:rPr lang="fr-FR" sz="1800" dirty="0" smtClean="0"/>
              <a:t>Présence, forme des amphigastres</a:t>
            </a:r>
          </a:p>
          <a:p>
            <a:endParaRPr lang="fr-FR" sz="1800" dirty="0"/>
          </a:p>
          <a:p>
            <a:endParaRPr lang="fr-FR" sz="1800" dirty="0" smtClean="0"/>
          </a:p>
          <a:p>
            <a:r>
              <a:rPr lang="fr-FR" sz="1800" dirty="0" smtClean="0"/>
              <a:t>Présence, forme, nombre, disposition des </a:t>
            </a:r>
            <a:r>
              <a:rPr lang="fr-FR" sz="1800" dirty="0" err="1" smtClean="0"/>
              <a:t>olécorps</a:t>
            </a:r>
            <a:endParaRPr lang="fr-FR" sz="1800" dirty="0" smtClean="0"/>
          </a:p>
          <a:p>
            <a:endParaRPr lang="fr-FR" sz="1800" dirty="0" smtClean="0"/>
          </a:p>
          <a:p>
            <a:pPr marL="0" indent="0">
              <a:buNone/>
            </a:pPr>
            <a:r>
              <a:rPr lang="fr-FR" sz="1800" dirty="0" smtClean="0"/>
              <a:t> </a:t>
            </a:r>
          </a:p>
          <a:p>
            <a:endParaRPr lang="fr-FR" sz="1800" dirty="0"/>
          </a:p>
          <a:p>
            <a:endParaRPr lang="fr-FR" sz="1800" dirty="0" smtClean="0"/>
          </a:p>
          <a:p>
            <a:endParaRPr lang="fr-FR" sz="1800" dirty="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7867" y="1118213"/>
            <a:ext cx="959847" cy="1157911"/>
          </a:xfrm>
          <a:prstGeom prst="rect">
            <a:avLst/>
          </a:prstGeom>
        </p:spPr>
      </p:pic>
      <p:pic>
        <p:nvPicPr>
          <p:cNvPr id="23" name="Imag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2423" y="1118213"/>
            <a:ext cx="1214991" cy="1157911"/>
          </a:xfrm>
          <a:prstGeom prst="rect">
            <a:avLst/>
          </a:prstGeom>
        </p:spPr>
      </p:pic>
      <p:pic>
        <p:nvPicPr>
          <p:cNvPr id="24" name="Image 23"/>
          <p:cNvPicPr>
            <a:picLocks noChangeAspect="1"/>
          </p:cNvPicPr>
          <p:nvPr/>
        </p:nvPicPr>
        <p:blipFill>
          <a:blip r:embed="rId4"/>
          <a:stretch>
            <a:fillRect/>
          </a:stretch>
        </p:blipFill>
        <p:spPr>
          <a:xfrm>
            <a:off x="6612123" y="1133124"/>
            <a:ext cx="1800225" cy="1143000"/>
          </a:xfrm>
          <a:prstGeom prst="rect">
            <a:avLst/>
          </a:prstGeom>
        </p:spPr>
      </p:pic>
      <p:pic>
        <p:nvPicPr>
          <p:cNvPr id="25" name="Image 24"/>
          <p:cNvPicPr>
            <a:picLocks noChangeAspect="1"/>
          </p:cNvPicPr>
          <p:nvPr/>
        </p:nvPicPr>
        <p:blipFill rotWithShape="1">
          <a:blip r:embed="rId5" cstate="email">
            <a:extLst>
              <a:ext uri="{28A0092B-C50C-407E-A947-70E740481C1C}">
                <a14:useLocalDpi xmlns:a14="http://schemas.microsoft.com/office/drawing/2010/main"/>
              </a:ext>
            </a:extLst>
          </a:blip>
          <a:srcRect t="-1" b="-10549"/>
          <a:stretch/>
        </p:blipFill>
        <p:spPr>
          <a:xfrm>
            <a:off x="8617057" y="1118213"/>
            <a:ext cx="933450" cy="1285875"/>
          </a:xfrm>
          <a:prstGeom prst="rect">
            <a:avLst/>
          </a:prstGeom>
        </p:spPr>
      </p:pic>
      <p:pic>
        <p:nvPicPr>
          <p:cNvPr id="26" name="Imag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69426" y="1133125"/>
            <a:ext cx="1447800" cy="1143000"/>
          </a:xfrm>
          <a:prstGeom prst="rect">
            <a:avLst/>
          </a:prstGeom>
        </p:spPr>
      </p:pic>
      <p:pic>
        <p:nvPicPr>
          <p:cNvPr id="27" name="Imag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1290" y="2490787"/>
            <a:ext cx="1590020" cy="1073465"/>
          </a:xfrm>
          <a:prstGeom prst="rect">
            <a:avLst/>
          </a:prstGeom>
        </p:spPr>
      </p:pic>
      <p:pic>
        <p:nvPicPr>
          <p:cNvPr id="4" name="Image 3"/>
          <p:cNvPicPr>
            <a:picLocks noChangeAspect="1"/>
          </p:cNvPicPr>
          <p:nvPr/>
        </p:nvPicPr>
        <p:blipFill>
          <a:blip r:embed="rId8"/>
          <a:stretch>
            <a:fillRect/>
          </a:stretch>
        </p:blipFill>
        <p:spPr>
          <a:xfrm>
            <a:off x="4860505" y="2556596"/>
            <a:ext cx="1107445" cy="1193367"/>
          </a:xfrm>
          <a:prstGeom prst="rect">
            <a:avLst/>
          </a:prstGeom>
        </p:spPr>
      </p:pic>
      <p:pic>
        <p:nvPicPr>
          <p:cNvPr id="6" name="Imag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77526" y="2556597"/>
            <a:ext cx="1022885" cy="1193366"/>
          </a:xfrm>
          <a:prstGeom prst="rect">
            <a:avLst/>
          </a:prstGeom>
        </p:spPr>
      </p:pic>
      <p:pic>
        <p:nvPicPr>
          <p:cNvPr id="7" name="Imag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9986" y="2562267"/>
            <a:ext cx="957819" cy="1187695"/>
          </a:xfrm>
          <a:prstGeom prst="rect">
            <a:avLst/>
          </a:prstGeom>
        </p:spPr>
      </p:pic>
      <p:pic>
        <p:nvPicPr>
          <p:cNvPr id="9" name="Imag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77380" y="2565857"/>
            <a:ext cx="1310651" cy="1184105"/>
          </a:xfrm>
          <a:prstGeom prst="rect">
            <a:avLst/>
          </a:prstGeom>
        </p:spPr>
      </p:pic>
      <p:pic>
        <p:nvPicPr>
          <p:cNvPr id="10" name="Image 9"/>
          <p:cNvPicPr>
            <a:picLocks noChangeAspect="1"/>
          </p:cNvPicPr>
          <p:nvPr/>
        </p:nvPicPr>
        <p:blipFill>
          <a:blip r:embed="rId12"/>
          <a:stretch>
            <a:fillRect/>
          </a:stretch>
        </p:blipFill>
        <p:spPr>
          <a:xfrm>
            <a:off x="9697606" y="2541744"/>
            <a:ext cx="1646493" cy="1208218"/>
          </a:xfrm>
          <a:prstGeom prst="rect">
            <a:avLst/>
          </a:prstGeom>
        </p:spPr>
      </p:pic>
      <p:pic>
        <p:nvPicPr>
          <p:cNvPr id="5" name="Image 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1251" y="3912937"/>
            <a:ext cx="1326405" cy="1153865"/>
          </a:xfrm>
          <a:prstGeom prst="rect">
            <a:avLst/>
          </a:prstGeom>
        </p:spPr>
      </p:pic>
      <p:pic>
        <p:nvPicPr>
          <p:cNvPr id="11" name="Image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6200000">
            <a:off x="4410782" y="3958539"/>
            <a:ext cx="1153864" cy="1080101"/>
          </a:xfrm>
          <a:prstGeom prst="rect">
            <a:avLst/>
          </a:prstGeom>
        </p:spPr>
      </p:pic>
      <p:pic>
        <p:nvPicPr>
          <p:cNvPr id="12" name="Image 1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6200000">
            <a:off x="7107371" y="3846168"/>
            <a:ext cx="1136423" cy="1267548"/>
          </a:xfrm>
          <a:prstGeom prst="rect">
            <a:avLst/>
          </a:prstGeom>
        </p:spPr>
      </p:pic>
      <p:pic>
        <p:nvPicPr>
          <p:cNvPr id="13" name="Image 1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90501" y="3921657"/>
            <a:ext cx="1500377" cy="1136424"/>
          </a:xfrm>
          <a:prstGeom prst="rect">
            <a:avLst/>
          </a:prstGeom>
        </p:spPr>
      </p:pic>
      <p:pic>
        <p:nvPicPr>
          <p:cNvPr id="14" name="Image 1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422270" y="3911730"/>
            <a:ext cx="1455318" cy="1136424"/>
          </a:xfrm>
          <a:prstGeom prst="rect">
            <a:avLst/>
          </a:prstGeom>
        </p:spPr>
      </p:pic>
      <p:pic>
        <p:nvPicPr>
          <p:cNvPr id="15" name="Image 1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19727" y="5588000"/>
            <a:ext cx="1803977" cy="1154545"/>
          </a:xfrm>
          <a:prstGeom prst="rect">
            <a:avLst/>
          </a:prstGeom>
        </p:spPr>
      </p:pic>
      <p:pic>
        <p:nvPicPr>
          <p:cNvPr id="16" name="Image 1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763300" y="5588000"/>
            <a:ext cx="1033921" cy="1154545"/>
          </a:xfrm>
          <a:prstGeom prst="rect">
            <a:avLst/>
          </a:prstGeom>
        </p:spPr>
      </p:pic>
      <p:pic>
        <p:nvPicPr>
          <p:cNvPr id="17" name="Image 1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906300" y="5588000"/>
            <a:ext cx="1485795" cy="1149536"/>
          </a:xfrm>
          <a:prstGeom prst="rect">
            <a:avLst/>
          </a:prstGeom>
        </p:spPr>
      </p:pic>
      <p:pic>
        <p:nvPicPr>
          <p:cNvPr id="18" name="Image 1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501175" y="5588000"/>
            <a:ext cx="1456482" cy="1142188"/>
          </a:xfrm>
          <a:prstGeom prst="rect">
            <a:avLst/>
          </a:prstGeom>
        </p:spPr>
      </p:pic>
    </p:spTree>
    <p:extLst>
      <p:ext uri="{BB962C8B-B14F-4D97-AF65-F5344CB8AC3E}">
        <p14:creationId xmlns:p14="http://schemas.microsoft.com/office/powerpoint/2010/main" val="2157530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06293"/>
          </a:xfrm>
        </p:spPr>
        <p:txBody>
          <a:bodyPr>
            <a:normAutofit/>
          </a:bodyPr>
          <a:lstStyle/>
          <a:p>
            <a:r>
              <a:rPr lang="fr-FR" sz="2400" u="sng" dirty="0">
                <a:latin typeface="+mn-lt"/>
              </a:rPr>
              <a:t>Les hépatiques à feuilles – éléments de détermination</a:t>
            </a:r>
          </a:p>
        </p:txBody>
      </p:sp>
      <p:sp>
        <p:nvSpPr>
          <p:cNvPr id="3" name="Espace réservé du contenu 2"/>
          <p:cNvSpPr>
            <a:spLocks noGrp="1"/>
          </p:cNvSpPr>
          <p:nvPr>
            <p:ph idx="1"/>
          </p:nvPr>
        </p:nvSpPr>
        <p:spPr>
          <a:xfrm>
            <a:off x="838200" y="1071418"/>
            <a:ext cx="10515600" cy="5105545"/>
          </a:xfrm>
        </p:spPr>
        <p:txBody>
          <a:bodyPr>
            <a:normAutofit/>
          </a:bodyPr>
          <a:lstStyle/>
          <a:p>
            <a:r>
              <a:rPr lang="fr-FR" sz="1800" dirty="0"/>
              <a:t>Disposition des </a:t>
            </a:r>
            <a:r>
              <a:rPr lang="fr-FR" sz="1800" dirty="0" smtClean="0"/>
              <a:t>feuilles</a:t>
            </a:r>
          </a:p>
          <a:p>
            <a:endParaRPr lang="fr-FR" sz="1800" dirty="0"/>
          </a:p>
        </p:txBody>
      </p:sp>
      <p:pic>
        <p:nvPicPr>
          <p:cNvPr id="5" name="Image 4"/>
          <p:cNvPicPr>
            <a:picLocks noChangeAspect="1"/>
          </p:cNvPicPr>
          <p:nvPr/>
        </p:nvPicPr>
        <p:blipFill>
          <a:blip r:embed="rId2"/>
          <a:stretch>
            <a:fillRect/>
          </a:stretch>
        </p:blipFill>
        <p:spPr>
          <a:xfrm rot="10800000">
            <a:off x="838200" y="1654767"/>
            <a:ext cx="2276475" cy="4143375"/>
          </a:xfrm>
          <a:prstGeom prst="rect">
            <a:avLst/>
          </a:prstGeom>
        </p:spPr>
      </p:pic>
      <p:pic>
        <p:nvPicPr>
          <p:cNvPr id="6" name="Image 5"/>
          <p:cNvPicPr>
            <a:picLocks noChangeAspect="1"/>
          </p:cNvPicPr>
          <p:nvPr/>
        </p:nvPicPr>
        <p:blipFill>
          <a:blip r:embed="rId3"/>
          <a:stretch>
            <a:fillRect/>
          </a:stretch>
        </p:blipFill>
        <p:spPr>
          <a:xfrm rot="5400000">
            <a:off x="3075599" y="2467877"/>
            <a:ext cx="3086100" cy="2362200"/>
          </a:xfrm>
          <a:prstGeom prst="rect">
            <a:avLst/>
          </a:prstGeom>
        </p:spPr>
      </p:pic>
      <p:pic>
        <p:nvPicPr>
          <p:cNvPr id="7" name="Image 6"/>
          <p:cNvPicPr>
            <a:picLocks noChangeAspect="1"/>
          </p:cNvPicPr>
          <p:nvPr/>
        </p:nvPicPr>
        <p:blipFill>
          <a:blip r:embed="rId4"/>
          <a:stretch>
            <a:fillRect/>
          </a:stretch>
        </p:blipFill>
        <p:spPr>
          <a:xfrm rot="5400000">
            <a:off x="8776270" y="2669179"/>
            <a:ext cx="2933700" cy="2114550"/>
          </a:xfrm>
          <a:prstGeom prst="rect">
            <a:avLst/>
          </a:prstGeom>
        </p:spPr>
      </p:pic>
      <p:pic>
        <p:nvPicPr>
          <p:cNvPr id="9" name="Image 8"/>
          <p:cNvPicPr>
            <a:picLocks noChangeAspect="1"/>
          </p:cNvPicPr>
          <p:nvPr/>
        </p:nvPicPr>
        <p:blipFill>
          <a:blip r:embed="rId5"/>
          <a:stretch>
            <a:fillRect/>
          </a:stretch>
        </p:blipFill>
        <p:spPr>
          <a:xfrm>
            <a:off x="6843999" y="1654767"/>
            <a:ext cx="2095500" cy="4219575"/>
          </a:xfrm>
          <a:prstGeom prst="rect">
            <a:avLst/>
          </a:prstGeom>
        </p:spPr>
      </p:pic>
    </p:spTree>
    <p:extLst>
      <p:ext uri="{BB962C8B-B14F-4D97-AF65-F5344CB8AC3E}">
        <p14:creationId xmlns:p14="http://schemas.microsoft.com/office/powerpoint/2010/main" val="1334907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687" y="630458"/>
            <a:ext cx="10515600" cy="572877"/>
          </a:xfrm>
        </p:spPr>
        <p:txBody>
          <a:bodyPr>
            <a:noAutofit/>
          </a:bodyPr>
          <a:lstStyle/>
          <a:p>
            <a:r>
              <a:rPr lang="fr-FR" sz="4800" dirty="0" smtClean="0"/>
              <a:t>Les </a:t>
            </a:r>
            <a:r>
              <a:rPr lang="fr-FR" sz="4800" dirty="0" err="1" smtClean="0"/>
              <a:t>Anthocérotes</a:t>
            </a:r>
            <a:r>
              <a:rPr lang="fr-FR" sz="4800" dirty="0" smtClean="0"/>
              <a:t/>
            </a:r>
            <a:br>
              <a:rPr lang="fr-FR" sz="4800" dirty="0" smtClean="0"/>
            </a:br>
            <a:r>
              <a:rPr lang="fr-FR" sz="2400" dirty="0" smtClean="0"/>
              <a:t>100 à 150 espèces environ dont 4</a:t>
            </a:r>
            <a:br>
              <a:rPr lang="fr-FR" sz="2400" dirty="0" smtClean="0"/>
            </a:br>
            <a:r>
              <a:rPr lang="fr-FR" sz="2400" dirty="0" smtClean="0"/>
              <a:t>en France</a:t>
            </a:r>
            <a:endParaRPr lang="fr-FR" sz="2400"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48549" y="253388"/>
            <a:ext cx="6364077" cy="1663532"/>
          </a:xfrm>
        </p:spPr>
      </p:pic>
      <p:sp>
        <p:nvSpPr>
          <p:cNvPr id="6" name="Rectangle 5"/>
          <p:cNvSpPr/>
          <p:nvPr/>
        </p:nvSpPr>
        <p:spPr>
          <a:xfrm>
            <a:off x="6710942" y="1364105"/>
            <a:ext cx="1562726" cy="371597"/>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84076" y="2993553"/>
            <a:ext cx="10893790" cy="3693319"/>
          </a:xfrm>
          <a:prstGeom prst="rect">
            <a:avLst/>
          </a:prstGeom>
          <a:noFill/>
        </p:spPr>
        <p:txBody>
          <a:bodyPr wrap="square" rtlCol="0">
            <a:spAutoFit/>
          </a:bodyPr>
          <a:lstStyle/>
          <a:p>
            <a:endParaRPr lang="fr-FR" dirty="0" smtClean="0"/>
          </a:p>
          <a:p>
            <a:r>
              <a:rPr lang="fr-FR" dirty="0" smtClean="0"/>
              <a:t>La classification des </a:t>
            </a:r>
            <a:r>
              <a:rPr lang="fr-FR" dirty="0" err="1" smtClean="0"/>
              <a:t>Anthocérophytes</a:t>
            </a:r>
            <a:r>
              <a:rPr lang="fr-FR" dirty="0" smtClean="0"/>
              <a:t> est encore assez floue. Le plus vraisemblable est que cette lignée se soit diversifiée postérieurement à celle des </a:t>
            </a:r>
            <a:r>
              <a:rPr lang="fr-FR" dirty="0" err="1" smtClean="0"/>
              <a:t>marchantiophytes</a:t>
            </a:r>
            <a:r>
              <a:rPr lang="fr-FR" dirty="0" smtClean="0"/>
              <a:t>.</a:t>
            </a:r>
          </a:p>
          <a:p>
            <a:endParaRPr lang="fr-FR" dirty="0"/>
          </a:p>
          <a:p>
            <a:r>
              <a:rPr lang="fr-FR" u="sng" dirty="0" smtClean="0"/>
              <a:t>Particularités:</a:t>
            </a:r>
          </a:p>
          <a:p>
            <a:pPr marL="285750" indent="-285750">
              <a:buFont typeface="Arial" panose="020B0604020202020204" pitchFamily="34" charset="0"/>
              <a:buChar char="•"/>
            </a:pPr>
            <a:r>
              <a:rPr lang="fr-FR" dirty="0" smtClean="0"/>
              <a:t>Gamétophyte en forme de thalle</a:t>
            </a:r>
          </a:p>
          <a:p>
            <a:pPr marL="285750" indent="-285750">
              <a:buFont typeface="Arial" panose="020B0604020202020204" pitchFamily="34" charset="0"/>
              <a:buChar char="•"/>
            </a:pPr>
            <a:r>
              <a:rPr lang="fr-FR" dirty="0" smtClean="0"/>
              <a:t>Présence de cavités hébergeant des cyanobactéries du genre Nostoc </a:t>
            </a:r>
          </a:p>
          <a:p>
            <a:pPr marL="285750" indent="-285750">
              <a:buFont typeface="Arial" panose="020B0604020202020204" pitchFamily="34" charset="0"/>
              <a:buChar char="•"/>
            </a:pPr>
            <a:r>
              <a:rPr lang="fr-FR" dirty="0" smtClean="0"/>
              <a:t>Apparition des stomates sur le gamétophyte</a:t>
            </a:r>
          </a:p>
          <a:p>
            <a:pPr marL="285750" indent="-285750">
              <a:buFont typeface="Arial" panose="020B0604020202020204" pitchFamily="34" charset="0"/>
              <a:buChar char="•"/>
            </a:pPr>
            <a:r>
              <a:rPr lang="fr-FR" dirty="0" smtClean="0"/>
              <a:t>Présence d’une nervure constituée de cellules conductrices</a:t>
            </a:r>
          </a:p>
          <a:p>
            <a:pPr marL="285750" indent="-285750">
              <a:buFont typeface="Arial" panose="020B0604020202020204" pitchFamily="34" charset="0"/>
              <a:buChar char="•"/>
            </a:pPr>
            <a:r>
              <a:rPr lang="fr-FR" dirty="0" smtClean="0"/>
              <a:t>Sporophytes à croissance infinie avec libération progressive des spores</a:t>
            </a:r>
          </a:p>
          <a:p>
            <a:pPr marL="285750" indent="-285750">
              <a:buFont typeface="Arial" panose="020B0604020202020204" pitchFamily="34" charset="0"/>
              <a:buChar char="•"/>
            </a:pPr>
            <a:r>
              <a:rPr lang="fr-FR" dirty="0" smtClean="0"/>
              <a:t>Principalement monoïques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pic>
        <p:nvPicPr>
          <p:cNvPr id="10" name="Imag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9996" y="3707138"/>
            <a:ext cx="3797532" cy="2949479"/>
          </a:xfrm>
          <a:prstGeom prst="rect">
            <a:avLst/>
          </a:prstGeom>
        </p:spPr>
      </p:pic>
      <p:pic>
        <p:nvPicPr>
          <p:cNvPr id="12" name="Image 11"/>
          <p:cNvPicPr>
            <a:picLocks noChangeAspect="1"/>
          </p:cNvPicPr>
          <p:nvPr/>
        </p:nvPicPr>
        <p:blipFill>
          <a:blip r:embed="rId4"/>
          <a:stretch>
            <a:fillRect/>
          </a:stretch>
        </p:blipFill>
        <p:spPr>
          <a:xfrm>
            <a:off x="9793478" y="1650374"/>
            <a:ext cx="1924050" cy="1609725"/>
          </a:xfrm>
          <a:prstGeom prst="rect">
            <a:avLst/>
          </a:prstGeom>
        </p:spPr>
      </p:pic>
      <p:pic>
        <p:nvPicPr>
          <p:cNvPr id="13" name="Image 12"/>
          <p:cNvPicPr>
            <a:picLocks noChangeAspect="1"/>
          </p:cNvPicPr>
          <p:nvPr/>
        </p:nvPicPr>
        <p:blipFill>
          <a:blip r:embed="rId5"/>
          <a:stretch>
            <a:fillRect/>
          </a:stretch>
        </p:blipFill>
        <p:spPr>
          <a:xfrm>
            <a:off x="759159" y="1650374"/>
            <a:ext cx="2066925" cy="1552575"/>
          </a:xfrm>
          <a:prstGeom prst="rect">
            <a:avLst/>
          </a:prstGeom>
        </p:spPr>
      </p:pic>
      <p:pic>
        <p:nvPicPr>
          <p:cNvPr id="14" name="Image 13"/>
          <p:cNvPicPr>
            <a:picLocks noChangeAspect="1"/>
          </p:cNvPicPr>
          <p:nvPr/>
        </p:nvPicPr>
        <p:blipFill>
          <a:blip r:embed="rId6"/>
          <a:stretch>
            <a:fillRect/>
          </a:stretch>
        </p:blipFill>
        <p:spPr>
          <a:xfrm>
            <a:off x="3329817" y="1650374"/>
            <a:ext cx="1857375" cy="1495425"/>
          </a:xfrm>
          <a:prstGeom prst="rect">
            <a:avLst/>
          </a:prstGeom>
        </p:spPr>
      </p:pic>
    </p:spTree>
    <p:extLst>
      <p:ext uri="{BB962C8B-B14F-4D97-AF65-F5344CB8AC3E}">
        <p14:creationId xmlns:p14="http://schemas.microsoft.com/office/powerpoint/2010/main" val="2793992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914400"/>
            <a:ext cx="10515600" cy="5262563"/>
          </a:xfrm>
        </p:spPr>
        <p:txBody>
          <a:bodyPr>
            <a:normAutofit/>
          </a:bodyPr>
          <a:lstStyle/>
          <a:p>
            <a:pPr marL="0" indent="0">
              <a:buNone/>
            </a:pPr>
            <a:r>
              <a:rPr lang="fr-FR" sz="1800" dirty="0" smtClean="0"/>
              <a:t>Les bryophytes (au sens large)  sont apparues il y a 475 millions d’années et constituent le chaînon entre les algues évoluées (charales) et les plantes vasculaires.</a:t>
            </a:r>
          </a:p>
          <a:p>
            <a:pPr marL="0" indent="0">
              <a:buNone/>
            </a:pPr>
            <a:r>
              <a:rPr lang="fr-FR" sz="1800" dirty="0"/>
              <a:t>Parmi les </a:t>
            </a:r>
            <a:r>
              <a:rPr lang="fr-FR" sz="1800" dirty="0" smtClean="0"/>
              <a:t>plantes actuelles</a:t>
            </a:r>
            <a:r>
              <a:rPr lang="fr-FR" sz="1800" dirty="0"/>
              <a:t>, les bryophytes terrestres et les </a:t>
            </a:r>
            <a:r>
              <a:rPr lang="fr-FR" sz="1800" dirty="0" smtClean="0"/>
              <a:t>bryophytes aquatiques sont </a:t>
            </a:r>
            <a:r>
              <a:rPr lang="fr-FR" sz="1800" dirty="0"/>
              <a:t>celles qui ont conservé le plus de caractères des premières plantes ayant colonisé la terre </a:t>
            </a:r>
            <a:r>
              <a:rPr lang="fr-FR" sz="1800" dirty="0" smtClean="0"/>
              <a:t>ferme.</a:t>
            </a:r>
          </a:p>
          <a:p>
            <a:pPr marL="0" indent="0">
              <a:buNone/>
            </a:pPr>
            <a:r>
              <a:rPr lang="fr-FR" sz="1800" dirty="0" smtClean="0"/>
              <a:t>Les bryophytes font partie des </a:t>
            </a:r>
            <a:r>
              <a:rPr lang="fr-FR" sz="1800" dirty="0" err="1" smtClean="0"/>
              <a:t>embryophytes</a:t>
            </a:r>
            <a:r>
              <a:rPr lang="fr-FR" sz="1800" dirty="0" smtClean="0"/>
              <a:t> (embryon protégé par la plante mère) cryptogames.</a:t>
            </a:r>
          </a:p>
          <a:p>
            <a:pPr marL="0" indent="0">
              <a:buNone/>
            </a:pPr>
            <a:r>
              <a:rPr lang="fr-FR" sz="1800" dirty="0" smtClean="0"/>
              <a:t>Le terme </a:t>
            </a:r>
            <a:r>
              <a:rPr lang="fr-FR" sz="1800" b="1" dirty="0" smtClean="0">
                <a:solidFill>
                  <a:srgbClr val="FF0000"/>
                </a:solidFill>
              </a:rPr>
              <a:t>b</a:t>
            </a:r>
            <a:r>
              <a:rPr lang="fr-FR" sz="1800" dirty="0" smtClean="0"/>
              <a:t>ryophyte correspond à un groupe polyphylétique (pas d’ancêtre commun) qui comprend les clades suivants:</a:t>
            </a:r>
          </a:p>
          <a:p>
            <a:r>
              <a:rPr lang="fr-FR" sz="1800" dirty="0" smtClean="0"/>
              <a:t>Les </a:t>
            </a:r>
            <a:r>
              <a:rPr lang="fr-FR" sz="1800" dirty="0" err="1" smtClean="0"/>
              <a:t>Marchantiophytes</a:t>
            </a:r>
            <a:r>
              <a:rPr lang="fr-FR" sz="1800" dirty="0" smtClean="0"/>
              <a:t> (ou hépatiques)</a:t>
            </a:r>
          </a:p>
          <a:p>
            <a:r>
              <a:rPr lang="fr-FR" sz="1800" dirty="0" smtClean="0"/>
              <a:t>Les </a:t>
            </a:r>
            <a:r>
              <a:rPr lang="fr-FR" sz="1800" b="1" dirty="0" smtClean="0">
                <a:solidFill>
                  <a:srgbClr val="FF0000"/>
                </a:solidFill>
              </a:rPr>
              <a:t>B</a:t>
            </a:r>
            <a:r>
              <a:rPr lang="fr-FR" sz="1800" dirty="0" smtClean="0"/>
              <a:t>ryophytes (mousses au sens strict)</a:t>
            </a:r>
          </a:p>
          <a:p>
            <a:r>
              <a:rPr lang="fr-FR" sz="1800" dirty="0" smtClean="0"/>
              <a:t>Les </a:t>
            </a:r>
            <a:r>
              <a:rPr lang="fr-FR" sz="1800" dirty="0" err="1" smtClean="0"/>
              <a:t>Anthocérophytes</a:t>
            </a:r>
            <a:r>
              <a:rPr lang="fr-FR" sz="1800" dirty="0" smtClean="0"/>
              <a:t> (</a:t>
            </a:r>
            <a:r>
              <a:rPr lang="fr-FR" sz="1800" dirty="0" err="1" smtClean="0"/>
              <a:t>Anthocérotes</a:t>
            </a:r>
            <a:r>
              <a:rPr lang="fr-FR" sz="1800" dirty="0" smtClean="0"/>
              <a:t>)</a:t>
            </a:r>
          </a:p>
          <a:p>
            <a:pPr marL="0" indent="0">
              <a:buNone/>
            </a:pPr>
            <a:r>
              <a:rPr lang="fr-FR" sz="1800" dirty="0" smtClean="0"/>
              <a:t>Il existe environ 25 </a:t>
            </a:r>
            <a:r>
              <a:rPr lang="fr-FR" sz="1800" dirty="0"/>
              <a:t>000 espèces de bryophytes dans le </a:t>
            </a:r>
            <a:r>
              <a:rPr lang="fr-FR" sz="1800" dirty="0" smtClean="0"/>
              <a:t>Monde dont 1800 </a:t>
            </a:r>
            <a:r>
              <a:rPr lang="fr-FR" sz="1800" dirty="0"/>
              <a:t>en Europe </a:t>
            </a:r>
            <a:r>
              <a:rPr lang="fr-FR" sz="1800" dirty="0" smtClean="0"/>
              <a:t>et 1300 </a:t>
            </a:r>
            <a:r>
              <a:rPr lang="fr-FR" sz="1800" dirty="0"/>
              <a:t>à 1400 en France</a:t>
            </a:r>
            <a:r>
              <a:rPr lang="fr-FR" sz="1800" dirty="0" smtClean="0"/>
              <a:t>. </a:t>
            </a:r>
          </a:p>
          <a:p>
            <a:pPr marL="0" indent="0">
              <a:buNone/>
            </a:pPr>
            <a:r>
              <a:rPr lang="fr-FR" sz="1800" dirty="0" smtClean="0"/>
              <a:t>De leur proximité avec les algues, les bryophytes ont gardé une grande dépendance à l’eau principalement dans leurs mécanismes de reproduction. </a:t>
            </a:r>
          </a:p>
          <a:p>
            <a:pPr marL="0" indent="0">
              <a:buNone/>
            </a:pPr>
            <a:r>
              <a:rPr lang="fr-FR" sz="1800" dirty="0" smtClean="0"/>
              <a:t>Elles sont néanmoins capables de résister à de longues périodes de sécheresse  et retrouvent leur état initial (reviviscence) en très peu de temps (de quelques secondes à plusieurs heures suivant les espèces).</a:t>
            </a:r>
          </a:p>
          <a:p>
            <a:endParaRPr lang="fr-FR" sz="1800" dirty="0" smtClean="0"/>
          </a:p>
          <a:p>
            <a:pPr marL="0" indent="0">
              <a:buNone/>
            </a:pPr>
            <a:endParaRPr lang="fr-FR" sz="1800" dirty="0" smtClean="0"/>
          </a:p>
          <a:p>
            <a:pPr marL="0" indent="0">
              <a:buNone/>
            </a:pPr>
            <a:endParaRPr lang="fr-FR" sz="1800" dirty="0" smtClean="0"/>
          </a:p>
          <a:p>
            <a:pPr marL="0" indent="0">
              <a:buNone/>
            </a:pPr>
            <a:endParaRPr lang="fr-FR" sz="1800" dirty="0" smtClean="0"/>
          </a:p>
          <a:p>
            <a:pPr marL="0" indent="0">
              <a:buNone/>
            </a:pPr>
            <a:endParaRPr lang="fr-FR" sz="1800" dirty="0"/>
          </a:p>
        </p:txBody>
      </p:sp>
      <p:pic>
        <p:nvPicPr>
          <p:cNvPr id="6" name="Image 5"/>
          <p:cNvPicPr>
            <a:picLocks noChangeAspect="1"/>
          </p:cNvPicPr>
          <p:nvPr/>
        </p:nvPicPr>
        <p:blipFill>
          <a:blip r:embed="rId3"/>
          <a:stretch>
            <a:fillRect/>
          </a:stretch>
        </p:blipFill>
        <p:spPr>
          <a:xfrm>
            <a:off x="1228725" y="4482"/>
            <a:ext cx="9734550" cy="762000"/>
          </a:xfrm>
          <a:prstGeom prst="rect">
            <a:avLst/>
          </a:prstGeom>
        </p:spPr>
      </p:pic>
    </p:spTree>
    <p:extLst>
      <p:ext uri="{BB962C8B-B14F-4D97-AF65-F5344CB8AC3E}">
        <p14:creationId xmlns:p14="http://schemas.microsoft.com/office/powerpoint/2010/main" val="3774228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809" y="-24189"/>
            <a:ext cx="9188215" cy="6882189"/>
          </a:xfrm>
          <a:prstGeom prst="rect">
            <a:avLst/>
          </a:prstGeom>
        </p:spPr>
      </p:pic>
      <p:sp>
        <p:nvSpPr>
          <p:cNvPr id="2" name="Titre 1"/>
          <p:cNvSpPr>
            <a:spLocks noGrp="1"/>
          </p:cNvSpPr>
          <p:nvPr>
            <p:ph type="ctrTitle"/>
          </p:nvPr>
        </p:nvSpPr>
        <p:spPr/>
        <p:txBody>
          <a:bodyPr/>
          <a:lstStyle/>
          <a:p>
            <a:r>
              <a:rPr lang="fr-FR" b="1" dirty="0" smtClean="0">
                <a:solidFill>
                  <a:schemeClr val="bg1"/>
                </a:solidFill>
              </a:rPr>
              <a:t>Les </a:t>
            </a:r>
            <a:r>
              <a:rPr lang="fr-FR" b="1" dirty="0">
                <a:solidFill>
                  <a:schemeClr val="bg1"/>
                </a:solidFill>
              </a:rPr>
              <a:t>B</a:t>
            </a:r>
            <a:r>
              <a:rPr lang="fr-FR" b="1" dirty="0" smtClean="0">
                <a:solidFill>
                  <a:schemeClr val="bg1"/>
                </a:solidFill>
              </a:rPr>
              <a:t>ryophytes</a:t>
            </a:r>
            <a:endParaRPr lang="fr-FR" b="1" dirty="0">
              <a:solidFill>
                <a:schemeClr val="bg1"/>
              </a:solidFill>
            </a:endParaRPr>
          </a:p>
        </p:txBody>
      </p:sp>
    </p:spTree>
    <p:extLst>
      <p:ext uri="{BB962C8B-B14F-4D97-AF65-F5344CB8AC3E}">
        <p14:creationId xmlns:p14="http://schemas.microsoft.com/office/powerpoint/2010/main" val="560603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687" y="110170"/>
            <a:ext cx="10515600" cy="1057618"/>
          </a:xfrm>
        </p:spPr>
        <p:txBody>
          <a:bodyPr>
            <a:noAutofit/>
          </a:bodyPr>
          <a:lstStyle/>
          <a:p>
            <a:r>
              <a:rPr lang="fr-FR" sz="4000" dirty="0" smtClean="0"/>
              <a:t>Les Bryophytes</a:t>
            </a:r>
            <a:r>
              <a:rPr lang="fr-FR" sz="4800" dirty="0" smtClean="0"/>
              <a:t/>
            </a:r>
            <a:br>
              <a:rPr lang="fr-FR" sz="4800" dirty="0" smtClean="0"/>
            </a:br>
            <a:r>
              <a:rPr lang="fr-FR" sz="2400" dirty="0"/>
              <a:t>10 000 espèces environ</a:t>
            </a:r>
            <a:r>
              <a:rPr lang="fr-FR" sz="4800" dirty="0" smtClean="0"/>
              <a:t/>
            </a:r>
            <a:br>
              <a:rPr lang="fr-FR" sz="4800" dirty="0" smtClean="0"/>
            </a:br>
            <a:endParaRPr lang="fr-FR" sz="2400"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48549" y="253388"/>
            <a:ext cx="6364077" cy="1663532"/>
          </a:xfrm>
        </p:spPr>
      </p:pic>
      <p:sp>
        <p:nvSpPr>
          <p:cNvPr id="6" name="Rectangle 5"/>
          <p:cNvSpPr/>
          <p:nvPr/>
        </p:nvSpPr>
        <p:spPr>
          <a:xfrm>
            <a:off x="6699063" y="661929"/>
            <a:ext cx="4813563" cy="792297"/>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348" y="1058077"/>
            <a:ext cx="1513225" cy="5656101"/>
          </a:xfrm>
          <a:prstGeom prst="rect">
            <a:avLst/>
          </a:prstGeom>
        </p:spPr>
      </p:pic>
      <p:sp>
        <p:nvSpPr>
          <p:cNvPr id="14" name="ZoneTexte 13"/>
          <p:cNvSpPr txBox="1"/>
          <p:nvPr/>
        </p:nvSpPr>
        <p:spPr>
          <a:xfrm>
            <a:off x="2522863" y="2115239"/>
            <a:ext cx="9463489" cy="3416320"/>
          </a:xfrm>
          <a:prstGeom prst="rect">
            <a:avLst/>
          </a:prstGeom>
          <a:noFill/>
        </p:spPr>
        <p:txBody>
          <a:bodyPr wrap="square" rtlCol="0">
            <a:spAutoFit/>
          </a:bodyPr>
          <a:lstStyle/>
          <a:p>
            <a:r>
              <a:rPr lang="fr-FR" u="sng" dirty="0" smtClean="0"/>
              <a:t>Caractéristiques communes</a:t>
            </a:r>
          </a:p>
          <a:p>
            <a:endParaRPr lang="fr-FR" u="sng" dirty="0"/>
          </a:p>
          <a:p>
            <a:pPr marL="285750" indent="-285750">
              <a:buFont typeface="Arial" panose="020B0604020202020204" pitchFamily="34" charset="0"/>
              <a:buChar char="•"/>
            </a:pPr>
            <a:r>
              <a:rPr lang="fr-FR" dirty="0"/>
              <a:t>Protonéma extensif </a:t>
            </a:r>
            <a:r>
              <a:rPr lang="fr-FR" dirty="0" err="1" smtClean="0"/>
              <a:t>thalloïde</a:t>
            </a:r>
            <a:r>
              <a:rPr lang="fr-FR" dirty="0" smtClean="0"/>
              <a:t> ou filamenteux</a:t>
            </a:r>
          </a:p>
          <a:p>
            <a:pPr marL="285750" indent="-285750">
              <a:buFont typeface="Arial" panose="020B0604020202020204" pitchFamily="34" charset="0"/>
              <a:buChar char="•"/>
            </a:pPr>
            <a:r>
              <a:rPr lang="fr-FR" dirty="0" smtClean="0"/>
              <a:t>Rhizoïdes multicellulaires</a:t>
            </a:r>
          </a:p>
          <a:p>
            <a:pPr marL="285750" indent="-285750">
              <a:buFont typeface="Arial" panose="020B0604020202020204" pitchFamily="34" charset="0"/>
              <a:buChar char="•"/>
            </a:pPr>
            <a:r>
              <a:rPr lang="fr-FR" dirty="0" smtClean="0"/>
              <a:t>Gamétophyte feuillé</a:t>
            </a:r>
          </a:p>
          <a:p>
            <a:pPr marL="285750" indent="-285750">
              <a:buFont typeface="Arial" panose="020B0604020202020204" pitchFamily="34" charset="0"/>
              <a:buChar char="•"/>
            </a:pPr>
            <a:r>
              <a:rPr lang="fr-FR" dirty="0" smtClean="0"/>
              <a:t>Feuilles non lobées souvent munies d’une nervure (</a:t>
            </a:r>
            <a:r>
              <a:rPr lang="fr-FR" dirty="0" err="1" smtClean="0"/>
              <a:t>costa</a:t>
            </a:r>
            <a:r>
              <a:rPr lang="fr-FR" dirty="0" smtClean="0"/>
              <a:t>)</a:t>
            </a:r>
          </a:p>
          <a:p>
            <a:pPr marL="285750" indent="-285750">
              <a:buFont typeface="Arial" panose="020B0604020202020204" pitchFamily="34" charset="0"/>
              <a:buChar char="•"/>
            </a:pPr>
            <a:r>
              <a:rPr lang="fr-FR" dirty="0" smtClean="0"/>
              <a:t>Sporophyte à structure rigide </a:t>
            </a:r>
          </a:p>
          <a:p>
            <a:pPr marL="285750" indent="-285750">
              <a:buFont typeface="Arial" panose="020B0604020202020204" pitchFamily="34" charset="0"/>
              <a:buChar char="•"/>
            </a:pPr>
            <a:r>
              <a:rPr lang="fr-FR" dirty="0" smtClean="0"/>
              <a:t>Elongation de la soie avant maturation du sporophyte (méiose)</a:t>
            </a:r>
          </a:p>
          <a:p>
            <a:pPr marL="285750" indent="-285750">
              <a:buFont typeface="Arial" panose="020B0604020202020204" pitchFamily="34" charset="0"/>
              <a:buChar char="•"/>
            </a:pPr>
            <a:r>
              <a:rPr lang="fr-FR" dirty="0" smtClean="0"/>
              <a:t>La capsule du sporophyte comporte : une columelle, un péristome et un opercule (avec des exceptions), des stomates, une </a:t>
            </a:r>
            <a:r>
              <a:rPr lang="fr-FR" dirty="0" err="1" smtClean="0"/>
              <a:t>calyptra</a:t>
            </a:r>
            <a:endParaRPr lang="fr-FR" dirty="0" smtClean="0"/>
          </a:p>
          <a:p>
            <a:pPr marL="285750" indent="-285750">
              <a:buFont typeface="Arial" panose="020B0604020202020204" pitchFamily="34" charset="0"/>
              <a:buChar char="•"/>
            </a:pPr>
            <a:r>
              <a:rPr lang="fr-FR" dirty="0" smtClean="0"/>
              <a:t>Absence d’élatères</a:t>
            </a:r>
          </a:p>
          <a:p>
            <a:pPr marL="285750" indent="-285750">
              <a:buFont typeface="Arial" panose="020B0604020202020204" pitchFamily="34" charset="0"/>
              <a:buChar char="•"/>
            </a:pPr>
            <a:r>
              <a:rPr lang="fr-FR" dirty="0" smtClean="0"/>
              <a:t>Les feuilles sont généralement </a:t>
            </a:r>
            <a:r>
              <a:rPr lang="fr-FR" dirty="0" err="1" smtClean="0"/>
              <a:t>unistrates</a:t>
            </a:r>
            <a:endParaRPr lang="fr-FR" dirty="0"/>
          </a:p>
        </p:txBody>
      </p:sp>
    </p:spTree>
    <p:extLst>
      <p:ext uri="{BB962C8B-B14F-4D97-AF65-F5344CB8AC3E}">
        <p14:creationId xmlns:p14="http://schemas.microsoft.com/office/powerpoint/2010/main" val="3371233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687" y="630458"/>
            <a:ext cx="10515600" cy="572877"/>
          </a:xfrm>
        </p:spPr>
        <p:txBody>
          <a:bodyPr>
            <a:noAutofit/>
          </a:bodyPr>
          <a:lstStyle/>
          <a:p>
            <a:r>
              <a:rPr lang="fr-FR" sz="4000" dirty="0" smtClean="0"/>
              <a:t>Les Bryophytes</a:t>
            </a:r>
            <a:r>
              <a:rPr lang="fr-FR" sz="4800" dirty="0" smtClean="0"/>
              <a:t/>
            </a:r>
            <a:br>
              <a:rPr lang="fr-FR" sz="4800" dirty="0" smtClean="0"/>
            </a:br>
            <a:endParaRPr lang="fr-FR" sz="2400" dirty="0"/>
          </a:p>
        </p:txBody>
      </p:sp>
      <p:sp>
        <p:nvSpPr>
          <p:cNvPr id="3" name="ZoneTexte 2"/>
          <p:cNvSpPr txBox="1"/>
          <p:nvPr/>
        </p:nvSpPr>
        <p:spPr>
          <a:xfrm>
            <a:off x="720687" y="1055936"/>
            <a:ext cx="10893790" cy="1200329"/>
          </a:xfrm>
          <a:prstGeom prst="rect">
            <a:avLst/>
          </a:prstGeom>
          <a:noFill/>
        </p:spPr>
        <p:txBody>
          <a:bodyPr wrap="square" rtlCol="0">
            <a:spAutoFit/>
          </a:bodyPr>
          <a:lstStyle/>
          <a:p>
            <a:r>
              <a:rPr lang="fr-FR" dirty="0"/>
              <a:t>Les Bryophytes au sens strict (ou mousses) sont les précurseurs des plantes vasculaires par la présence dans la tige et la nervure des feuilles de certaines espèces, de cellules facilitant la circulation de l’eau : les hydroïdes (ancêtre du xylème) et les </a:t>
            </a:r>
            <a:r>
              <a:rPr lang="fr-FR" dirty="0" err="1"/>
              <a:t>leptoïdes</a:t>
            </a:r>
            <a:r>
              <a:rPr lang="fr-FR" dirty="0"/>
              <a:t> (ancêtres du phloème).</a:t>
            </a:r>
          </a:p>
          <a:p>
            <a:endParaRPr lang="fr-FR" dirty="0" smtClean="0"/>
          </a:p>
        </p:txBody>
      </p:sp>
      <p:pic>
        <p:nvPicPr>
          <p:cNvPr id="11" name="Imag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37054" y="2256265"/>
            <a:ext cx="4769883" cy="3895117"/>
          </a:xfrm>
          <a:prstGeom prst="rect">
            <a:avLst/>
          </a:prstGeom>
        </p:spPr>
      </p:pic>
      <p:pic>
        <p:nvPicPr>
          <p:cNvPr id="10" name="Image 9"/>
          <p:cNvPicPr>
            <a:picLocks noChangeAspect="1"/>
          </p:cNvPicPr>
          <p:nvPr/>
        </p:nvPicPr>
        <p:blipFill>
          <a:blip r:embed="rId3"/>
          <a:stretch>
            <a:fillRect/>
          </a:stretch>
        </p:blipFill>
        <p:spPr>
          <a:xfrm>
            <a:off x="649758" y="4446318"/>
            <a:ext cx="4381500" cy="2209800"/>
          </a:xfrm>
          <a:prstGeom prst="rect">
            <a:avLst/>
          </a:prstGeom>
        </p:spPr>
      </p:pic>
      <p:sp>
        <p:nvSpPr>
          <p:cNvPr id="12" name="ZoneTexte 11"/>
          <p:cNvSpPr txBox="1"/>
          <p:nvPr/>
        </p:nvSpPr>
        <p:spPr>
          <a:xfrm>
            <a:off x="6656572" y="3941741"/>
            <a:ext cx="3062690" cy="307777"/>
          </a:xfrm>
          <a:prstGeom prst="rect">
            <a:avLst/>
          </a:prstGeom>
          <a:noFill/>
        </p:spPr>
        <p:txBody>
          <a:bodyPr wrap="square" rtlCol="0">
            <a:spAutoFit/>
          </a:bodyPr>
          <a:lstStyle/>
          <a:p>
            <a:r>
              <a:rPr lang="fr-FR" sz="1400" u="sng" dirty="0" smtClean="0"/>
              <a:t>Structure d’une tige de Polytric</a:t>
            </a:r>
            <a:endParaRPr lang="fr-FR" sz="1400" u="sng" dirty="0"/>
          </a:p>
        </p:txBody>
      </p:sp>
      <p:pic>
        <p:nvPicPr>
          <p:cNvPr id="13" name="Imag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4418" y="4450163"/>
            <a:ext cx="1786328" cy="2202111"/>
          </a:xfrm>
          <a:prstGeom prst="rect">
            <a:avLst/>
          </a:prstGeom>
        </p:spPr>
      </p:pic>
      <p:pic>
        <p:nvPicPr>
          <p:cNvPr id="8" name="Image 7"/>
          <p:cNvPicPr>
            <a:picLocks noChangeAspect="1"/>
          </p:cNvPicPr>
          <p:nvPr/>
        </p:nvPicPr>
        <p:blipFill>
          <a:blip r:embed="rId5"/>
          <a:stretch>
            <a:fillRect/>
          </a:stretch>
        </p:blipFill>
        <p:spPr>
          <a:xfrm rot="5400000">
            <a:off x="935508" y="1686612"/>
            <a:ext cx="1990725" cy="2562225"/>
          </a:xfrm>
          <a:prstGeom prst="rect">
            <a:avLst/>
          </a:prstGeom>
        </p:spPr>
      </p:pic>
      <p:pic>
        <p:nvPicPr>
          <p:cNvPr id="9" name="Imag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98302" y="1945750"/>
            <a:ext cx="2460127" cy="2105057"/>
          </a:xfrm>
          <a:prstGeom prst="rect">
            <a:avLst/>
          </a:prstGeom>
        </p:spPr>
      </p:pic>
      <p:sp>
        <p:nvSpPr>
          <p:cNvPr id="14" name="ZoneTexte 13"/>
          <p:cNvSpPr txBox="1"/>
          <p:nvPr/>
        </p:nvSpPr>
        <p:spPr>
          <a:xfrm>
            <a:off x="649758" y="3964825"/>
            <a:ext cx="2408103" cy="261610"/>
          </a:xfrm>
          <a:prstGeom prst="rect">
            <a:avLst/>
          </a:prstGeom>
          <a:noFill/>
        </p:spPr>
        <p:txBody>
          <a:bodyPr wrap="square" rtlCol="0">
            <a:spAutoFit/>
          </a:bodyPr>
          <a:lstStyle/>
          <a:p>
            <a:pPr algn="ctr"/>
            <a:r>
              <a:rPr lang="fr-FR" sz="1100" dirty="0" smtClean="0"/>
              <a:t>Nervure, </a:t>
            </a:r>
            <a:r>
              <a:rPr lang="fr-FR" sz="1100" i="1" dirty="0" err="1" smtClean="0"/>
              <a:t>Tortula</a:t>
            </a:r>
            <a:r>
              <a:rPr lang="fr-FR" sz="1100" i="1" dirty="0" smtClean="0"/>
              <a:t> </a:t>
            </a:r>
            <a:r>
              <a:rPr lang="fr-FR" sz="1100" i="1" dirty="0" err="1" smtClean="0"/>
              <a:t>subulata</a:t>
            </a:r>
            <a:endParaRPr lang="fr-FR" sz="1100" i="1" dirty="0"/>
          </a:p>
        </p:txBody>
      </p:sp>
      <p:sp>
        <p:nvSpPr>
          <p:cNvPr id="15" name="ZoneTexte 14"/>
          <p:cNvSpPr txBox="1"/>
          <p:nvPr/>
        </p:nvSpPr>
        <p:spPr>
          <a:xfrm>
            <a:off x="3974018" y="3972354"/>
            <a:ext cx="2408103" cy="261610"/>
          </a:xfrm>
          <a:prstGeom prst="rect">
            <a:avLst/>
          </a:prstGeom>
          <a:noFill/>
        </p:spPr>
        <p:txBody>
          <a:bodyPr wrap="square" rtlCol="0">
            <a:spAutoFit/>
          </a:bodyPr>
          <a:lstStyle/>
          <a:p>
            <a:pPr algn="ctr"/>
            <a:r>
              <a:rPr lang="fr-FR" sz="1100" dirty="0" smtClean="0"/>
              <a:t>Nervure, </a:t>
            </a:r>
            <a:r>
              <a:rPr lang="fr-FR" sz="1100" i="1" dirty="0" err="1" smtClean="0"/>
              <a:t>Tortula</a:t>
            </a:r>
            <a:r>
              <a:rPr lang="fr-FR" sz="1100" i="1" dirty="0" smtClean="0"/>
              <a:t> </a:t>
            </a:r>
            <a:r>
              <a:rPr lang="fr-FR" sz="1100" i="1" dirty="0" err="1" smtClean="0"/>
              <a:t>mucronifolia</a:t>
            </a:r>
            <a:endParaRPr lang="fr-FR" sz="1100" i="1" dirty="0"/>
          </a:p>
        </p:txBody>
      </p:sp>
    </p:spTree>
    <p:extLst>
      <p:ext uri="{BB962C8B-B14F-4D97-AF65-F5344CB8AC3E}">
        <p14:creationId xmlns:p14="http://schemas.microsoft.com/office/powerpoint/2010/main" val="843435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0425" y="148427"/>
            <a:ext cx="10515600" cy="505208"/>
          </a:xfrm>
        </p:spPr>
        <p:txBody>
          <a:bodyPr>
            <a:normAutofit fontScale="90000"/>
          </a:bodyPr>
          <a:lstStyle/>
          <a:p>
            <a:r>
              <a:rPr lang="fr-FR" dirty="0"/>
              <a:t>Les Bryophytes</a:t>
            </a:r>
          </a:p>
        </p:txBody>
      </p:sp>
      <p:pic>
        <p:nvPicPr>
          <p:cNvPr id="4" name="Espace réservé du contenu 3"/>
          <p:cNvPicPr>
            <a:picLocks noGrp="1" noChangeAspect="1"/>
          </p:cNvPicPr>
          <p:nvPr>
            <p:ph idx="1"/>
          </p:nvPr>
        </p:nvPicPr>
        <p:blipFill>
          <a:blip r:embed="rId2"/>
          <a:stretch>
            <a:fillRect/>
          </a:stretch>
        </p:blipFill>
        <p:spPr>
          <a:xfrm rot="10800000">
            <a:off x="342153" y="833794"/>
            <a:ext cx="5095875" cy="2695575"/>
          </a:xfrm>
          <a:prstGeom prst="rect">
            <a:avLst/>
          </a:prstGeom>
        </p:spPr>
      </p:pic>
      <p:sp>
        <p:nvSpPr>
          <p:cNvPr id="5" name="ZoneTexte 4"/>
          <p:cNvSpPr txBox="1"/>
          <p:nvPr/>
        </p:nvSpPr>
        <p:spPr>
          <a:xfrm>
            <a:off x="5838940" y="1118050"/>
            <a:ext cx="4847421" cy="3693319"/>
          </a:xfrm>
          <a:prstGeom prst="rect">
            <a:avLst/>
          </a:prstGeom>
          <a:noFill/>
        </p:spPr>
        <p:txBody>
          <a:bodyPr wrap="square" rtlCol="0">
            <a:spAutoFit/>
          </a:bodyPr>
          <a:lstStyle/>
          <a:p>
            <a:r>
              <a:rPr lang="fr-FR" u="sng" dirty="0" smtClean="0"/>
              <a:t>3 types:</a:t>
            </a:r>
          </a:p>
          <a:p>
            <a:pPr marL="285750" indent="-285750">
              <a:buFont typeface="Arial" panose="020B0604020202020204" pitchFamily="34" charset="0"/>
              <a:buChar char="•"/>
            </a:pPr>
            <a:r>
              <a:rPr lang="fr-FR" dirty="0" smtClean="0"/>
              <a:t>Acrocarpe : Formation des gamétanges à l’apex de la tige principale (arrêt de la croissance du gamétophyte)</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err="1" smtClean="0"/>
              <a:t>Pleurocarpe</a:t>
            </a:r>
            <a:r>
              <a:rPr lang="fr-FR" dirty="0" smtClean="0"/>
              <a:t> : </a:t>
            </a:r>
            <a:r>
              <a:rPr lang="fr-FR" dirty="0"/>
              <a:t>Formation des gamétanges </a:t>
            </a:r>
            <a:r>
              <a:rPr lang="fr-FR" dirty="0" smtClean="0"/>
              <a:t>à l’apex de rameaux réduits portant des feuilles différenciées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err="1" smtClean="0"/>
              <a:t>Cladocarpe</a:t>
            </a:r>
            <a:r>
              <a:rPr lang="fr-FR" dirty="0" smtClean="0"/>
              <a:t> : </a:t>
            </a:r>
            <a:r>
              <a:rPr lang="fr-FR" dirty="0"/>
              <a:t>Formation des gamétanges à l’apex de rameaux </a:t>
            </a:r>
            <a:r>
              <a:rPr lang="fr-FR" dirty="0" smtClean="0"/>
              <a:t>relativement courts portant </a:t>
            </a:r>
            <a:r>
              <a:rPr lang="fr-FR" dirty="0"/>
              <a:t>des feuilles </a:t>
            </a:r>
            <a:r>
              <a:rPr lang="fr-FR" dirty="0" smtClean="0"/>
              <a:t>non différenciées</a:t>
            </a:r>
            <a:endParaRPr lang="fr-FR" dirty="0"/>
          </a:p>
          <a:p>
            <a:pPr marL="285750" indent="-285750">
              <a:buFont typeface="Arial" panose="020B0604020202020204" pitchFamily="34" charset="0"/>
              <a:buChar char="•"/>
            </a:pPr>
            <a:endParaRPr lang="fr-FR" dirty="0"/>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202" y="3452252"/>
            <a:ext cx="1618446" cy="3066139"/>
          </a:xfrm>
          <a:prstGeom prst="rect">
            <a:avLst/>
          </a:prstGeom>
        </p:spPr>
      </p:pic>
      <p:sp>
        <p:nvSpPr>
          <p:cNvPr id="7" name="ZoneTexte 6"/>
          <p:cNvSpPr txBox="1"/>
          <p:nvPr/>
        </p:nvSpPr>
        <p:spPr>
          <a:xfrm>
            <a:off x="264405" y="6518391"/>
            <a:ext cx="1806766" cy="246221"/>
          </a:xfrm>
          <a:prstGeom prst="rect">
            <a:avLst/>
          </a:prstGeom>
          <a:noFill/>
        </p:spPr>
        <p:txBody>
          <a:bodyPr wrap="square" rtlCol="0">
            <a:spAutoFit/>
          </a:bodyPr>
          <a:lstStyle/>
          <a:p>
            <a:r>
              <a:rPr lang="fr-FR" sz="1000" i="1" dirty="0" err="1" smtClean="0"/>
              <a:t>Weissia</a:t>
            </a:r>
            <a:r>
              <a:rPr lang="fr-FR" sz="1000" i="1" dirty="0" smtClean="0"/>
              <a:t> controversa</a:t>
            </a:r>
            <a:endParaRPr lang="fr-FR" sz="1000" i="1" dirty="0"/>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0599" y="3432400"/>
            <a:ext cx="1674967" cy="3120370"/>
          </a:xfrm>
          <a:prstGeom prst="rect">
            <a:avLst/>
          </a:prstGeom>
        </p:spPr>
      </p:pic>
      <p:sp>
        <p:nvSpPr>
          <p:cNvPr id="9" name="ZoneTexte 8"/>
          <p:cNvSpPr txBox="1"/>
          <p:nvPr/>
        </p:nvSpPr>
        <p:spPr>
          <a:xfrm>
            <a:off x="2059751" y="6552770"/>
            <a:ext cx="1806766" cy="246221"/>
          </a:xfrm>
          <a:prstGeom prst="rect">
            <a:avLst/>
          </a:prstGeom>
          <a:noFill/>
        </p:spPr>
        <p:txBody>
          <a:bodyPr wrap="square" rtlCol="0">
            <a:spAutoFit/>
          </a:bodyPr>
          <a:lstStyle/>
          <a:p>
            <a:r>
              <a:rPr lang="fr-FR" sz="1000" i="1" dirty="0" err="1" smtClean="0"/>
              <a:t>Brachythecium</a:t>
            </a:r>
            <a:r>
              <a:rPr lang="fr-FR" sz="1000" i="1" dirty="0" smtClean="0"/>
              <a:t> </a:t>
            </a:r>
            <a:r>
              <a:rPr lang="fr-FR" sz="1000" i="1" dirty="0" err="1" smtClean="0"/>
              <a:t>velutinum</a:t>
            </a:r>
            <a:endParaRPr lang="fr-FR" sz="1000" i="1" dirty="0"/>
          </a:p>
        </p:txBody>
      </p:sp>
      <p:pic>
        <p:nvPicPr>
          <p:cNvPr id="10" name="Imag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6725" y="3432400"/>
            <a:ext cx="1862254" cy="3091088"/>
          </a:xfrm>
          <a:prstGeom prst="rect">
            <a:avLst/>
          </a:prstGeom>
        </p:spPr>
      </p:pic>
      <p:sp>
        <p:nvSpPr>
          <p:cNvPr id="13" name="ZoneTexte 12"/>
          <p:cNvSpPr txBox="1"/>
          <p:nvPr/>
        </p:nvSpPr>
        <p:spPr>
          <a:xfrm>
            <a:off x="3947194" y="6518391"/>
            <a:ext cx="1806766" cy="246221"/>
          </a:xfrm>
          <a:prstGeom prst="rect">
            <a:avLst/>
          </a:prstGeom>
          <a:noFill/>
        </p:spPr>
        <p:txBody>
          <a:bodyPr wrap="square" rtlCol="0">
            <a:spAutoFit/>
          </a:bodyPr>
          <a:lstStyle/>
          <a:p>
            <a:r>
              <a:rPr lang="fr-FR" sz="1000" i="1" dirty="0" err="1" smtClean="0"/>
              <a:t>Orthotrichum</a:t>
            </a:r>
            <a:r>
              <a:rPr lang="fr-FR" sz="1000" i="1" dirty="0" smtClean="0"/>
              <a:t> </a:t>
            </a:r>
            <a:r>
              <a:rPr lang="fr-FR" sz="1000" i="1" dirty="0" err="1" smtClean="0"/>
              <a:t>stramineum</a:t>
            </a:r>
            <a:endParaRPr lang="fr-FR" sz="1000" i="1" dirty="0"/>
          </a:p>
        </p:txBody>
      </p:sp>
    </p:spTree>
    <p:extLst>
      <p:ext uri="{BB962C8B-B14F-4D97-AF65-F5344CB8AC3E}">
        <p14:creationId xmlns:p14="http://schemas.microsoft.com/office/powerpoint/2010/main" val="3174483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18603" y="627264"/>
            <a:ext cx="5363388" cy="6159017"/>
          </a:xfrm>
        </p:spPr>
      </p:pic>
      <p:pic>
        <p:nvPicPr>
          <p:cNvPr id="14" name="Image 13"/>
          <p:cNvPicPr>
            <a:picLocks noChangeAspect="1"/>
          </p:cNvPicPr>
          <p:nvPr/>
        </p:nvPicPr>
        <p:blipFill>
          <a:blip r:embed="rId4"/>
          <a:stretch>
            <a:fillRect/>
          </a:stretch>
        </p:blipFill>
        <p:spPr>
          <a:xfrm>
            <a:off x="918603" y="0"/>
            <a:ext cx="9782175" cy="714375"/>
          </a:xfrm>
          <a:prstGeom prst="rect">
            <a:avLst/>
          </a:prstGeom>
        </p:spPr>
      </p:pic>
      <p:sp>
        <p:nvSpPr>
          <p:cNvPr id="3" name="ZoneTexte 2"/>
          <p:cNvSpPr txBox="1"/>
          <p:nvPr/>
        </p:nvSpPr>
        <p:spPr>
          <a:xfrm>
            <a:off x="3848687" y="-40311"/>
            <a:ext cx="3922005" cy="707886"/>
          </a:xfrm>
          <a:prstGeom prst="rect">
            <a:avLst/>
          </a:prstGeom>
          <a:noFill/>
        </p:spPr>
        <p:txBody>
          <a:bodyPr wrap="square" rtlCol="0">
            <a:spAutoFit/>
          </a:bodyPr>
          <a:lstStyle/>
          <a:p>
            <a:pPr algn="ctr"/>
            <a:r>
              <a:rPr lang="fr-FR" sz="4000" dirty="0" smtClean="0">
                <a:solidFill>
                  <a:schemeClr val="bg1"/>
                </a:solidFill>
              </a:rPr>
              <a:t>La reproduction</a:t>
            </a:r>
            <a:endParaRPr lang="fr-FR" sz="4000" dirty="0">
              <a:solidFill>
                <a:schemeClr val="bg1"/>
              </a:solidFill>
            </a:endParaRPr>
          </a:p>
        </p:txBody>
      </p:sp>
    </p:spTree>
    <p:extLst>
      <p:ext uri="{BB962C8B-B14F-4D97-AF65-F5344CB8AC3E}">
        <p14:creationId xmlns:p14="http://schemas.microsoft.com/office/powerpoint/2010/main" val="422334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18603" y="627264"/>
            <a:ext cx="5363388" cy="6159017"/>
          </a:xfrm>
        </p:spPr>
      </p:pic>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6512" y="5715560"/>
            <a:ext cx="3136825" cy="1080462"/>
          </a:xfrm>
          <a:prstGeom prst="rect">
            <a:avLst/>
          </a:prstGeom>
        </p:spPr>
      </p:pic>
      <p:pic>
        <p:nvPicPr>
          <p:cNvPr id="2" name="Image 1"/>
          <p:cNvPicPr>
            <a:picLocks noChangeAspect="1"/>
          </p:cNvPicPr>
          <p:nvPr/>
        </p:nvPicPr>
        <p:blipFill>
          <a:blip r:embed="rId5"/>
          <a:stretch>
            <a:fillRect/>
          </a:stretch>
        </p:blipFill>
        <p:spPr>
          <a:xfrm>
            <a:off x="918603" y="0"/>
            <a:ext cx="9782175" cy="714375"/>
          </a:xfrm>
          <a:prstGeom prst="rect">
            <a:avLst/>
          </a:prstGeom>
        </p:spPr>
      </p:pic>
      <p:sp>
        <p:nvSpPr>
          <p:cNvPr id="5" name="ZoneTexte 4"/>
          <p:cNvSpPr txBox="1"/>
          <p:nvPr/>
        </p:nvSpPr>
        <p:spPr>
          <a:xfrm>
            <a:off x="3848687" y="-40311"/>
            <a:ext cx="3922005" cy="707886"/>
          </a:xfrm>
          <a:prstGeom prst="rect">
            <a:avLst/>
          </a:prstGeom>
          <a:noFill/>
        </p:spPr>
        <p:txBody>
          <a:bodyPr wrap="square" rtlCol="0">
            <a:spAutoFit/>
          </a:bodyPr>
          <a:lstStyle/>
          <a:p>
            <a:pPr algn="ctr"/>
            <a:r>
              <a:rPr lang="fr-FR" sz="4000" dirty="0" smtClean="0">
                <a:solidFill>
                  <a:schemeClr val="bg1"/>
                </a:solidFill>
              </a:rPr>
              <a:t>La reproduction</a:t>
            </a:r>
            <a:endParaRPr lang="fr-FR" sz="4000" dirty="0">
              <a:solidFill>
                <a:schemeClr val="bg1"/>
              </a:solidFill>
            </a:endParaRPr>
          </a:p>
        </p:txBody>
      </p:sp>
      <p:pic>
        <p:nvPicPr>
          <p:cNvPr id="3" name="Imag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7858" y="5153025"/>
            <a:ext cx="2427911" cy="1642997"/>
          </a:xfrm>
          <a:prstGeom prst="rect">
            <a:avLst/>
          </a:prstGeom>
        </p:spPr>
      </p:pic>
    </p:spTree>
    <p:extLst>
      <p:ext uri="{BB962C8B-B14F-4D97-AF65-F5344CB8AC3E}">
        <p14:creationId xmlns:p14="http://schemas.microsoft.com/office/powerpoint/2010/main" val="1779269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18603" y="627264"/>
            <a:ext cx="5363388" cy="6159017"/>
          </a:xfr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9701" y="3328427"/>
            <a:ext cx="1880848" cy="2315696"/>
          </a:xfrm>
          <a:prstGeom prst="rect">
            <a:avLst/>
          </a:prstGeom>
        </p:spPr>
      </p:pic>
      <p:pic>
        <p:nvPicPr>
          <p:cNvPr id="9" name="Image 8"/>
          <p:cNvPicPr>
            <a:picLocks noChangeAspect="1"/>
          </p:cNvPicPr>
          <p:nvPr/>
        </p:nvPicPr>
        <p:blipFill>
          <a:blip r:embed="rId5"/>
          <a:stretch>
            <a:fillRect/>
          </a:stretch>
        </p:blipFill>
        <p:spPr>
          <a:xfrm>
            <a:off x="6386512" y="2157973"/>
            <a:ext cx="1362075" cy="3486150"/>
          </a:xfrm>
          <a:prstGeom prst="rect">
            <a:avLst/>
          </a:prstGeom>
        </p:spPr>
      </p:pic>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6512" y="5715560"/>
            <a:ext cx="3136825" cy="1080462"/>
          </a:xfrm>
          <a:prstGeom prst="rect">
            <a:avLst/>
          </a:prstGeom>
        </p:spPr>
      </p:pic>
      <p:pic>
        <p:nvPicPr>
          <p:cNvPr id="2" name="Image 1"/>
          <p:cNvPicPr>
            <a:picLocks noChangeAspect="1"/>
          </p:cNvPicPr>
          <p:nvPr/>
        </p:nvPicPr>
        <p:blipFill>
          <a:blip r:embed="rId7"/>
          <a:stretch>
            <a:fillRect/>
          </a:stretch>
        </p:blipFill>
        <p:spPr>
          <a:xfrm>
            <a:off x="918603" y="0"/>
            <a:ext cx="9782175" cy="714375"/>
          </a:xfrm>
          <a:prstGeom prst="rect">
            <a:avLst/>
          </a:prstGeom>
        </p:spPr>
      </p:pic>
      <p:sp>
        <p:nvSpPr>
          <p:cNvPr id="7" name="ZoneTexte 6"/>
          <p:cNvSpPr txBox="1"/>
          <p:nvPr/>
        </p:nvSpPr>
        <p:spPr>
          <a:xfrm>
            <a:off x="3848687" y="-18277"/>
            <a:ext cx="3922005" cy="707886"/>
          </a:xfrm>
          <a:prstGeom prst="rect">
            <a:avLst/>
          </a:prstGeom>
          <a:noFill/>
        </p:spPr>
        <p:txBody>
          <a:bodyPr wrap="square" rtlCol="0">
            <a:spAutoFit/>
          </a:bodyPr>
          <a:lstStyle/>
          <a:p>
            <a:pPr algn="ctr"/>
            <a:r>
              <a:rPr lang="fr-FR" sz="4000" dirty="0" smtClean="0">
                <a:solidFill>
                  <a:schemeClr val="bg1"/>
                </a:solidFill>
              </a:rPr>
              <a:t>La reproduction</a:t>
            </a:r>
            <a:endParaRPr lang="fr-FR" sz="4000" dirty="0">
              <a:solidFill>
                <a:schemeClr val="bg1"/>
              </a:solidFill>
            </a:endParaRPr>
          </a:p>
        </p:txBody>
      </p:sp>
      <p:pic>
        <p:nvPicPr>
          <p:cNvPr id="8" name="Imag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27858" y="5153025"/>
            <a:ext cx="2427911" cy="1642997"/>
          </a:xfrm>
          <a:prstGeom prst="rect">
            <a:avLst/>
          </a:prstGeom>
        </p:spPr>
      </p:pic>
    </p:spTree>
    <p:extLst>
      <p:ext uri="{BB962C8B-B14F-4D97-AF65-F5344CB8AC3E}">
        <p14:creationId xmlns:p14="http://schemas.microsoft.com/office/powerpoint/2010/main" val="812114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18603" y="627264"/>
            <a:ext cx="5363388" cy="6159017"/>
          </a:xfr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9701" y="3328427"/>
            <a:ext cx="1880848" cy="2315696"/>
          </a:xfrm>
          <a:prstGeom prst="rect">
            <a:avLst/>
          </a:prstGeom>
        </p:spPr>
      </p:pic>
      <p:pic>
        <p:nvPicPr>
          <p:cNvPr id="6" name="Imag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64" y="937653"/>
            <a:ext cx="1756996" cy="3239900"/>
          </a:xfrm>
          <a:prstGeom prst="rect">
            <a:avLst/>
          </a:prstGeom>
        </p:spPr>
      </p:pic>
      <p:pic>
        <p:nvPicPr>
          <p:cNvPr id="8" name="Image 7"/>
          <p:cNvPicPr>
            <a:picLocks noChangeAspect="1"/>
          </p:cNvPicPr>
          <p:nvPr/>
        </p:nvPicPr>
        <p:blipFill>
          <a:blip r:embed="rId6"/>
          <a:stretch>
            <a:fillRect/>
          </a:stretch>
        </p:blipFill>
        <p:spPr>
          <a:xfrm>
            <a:off x="6386512" y="753036"/>
            <a:ext cx="2162175" cy="1333500"/>
          </a:xfrm>
          <a:prstGeom prst="rect">
            <a:avLst/>
          </a:prstGeom>
        </p:spPr>
      </p:pic>
      <p:pic>
        <p:nvPicPr>
          <p:cNvPr id="9" name="Image 8"/>
          <p:cNvPicPr>
            <a:picLocks noChangeAspect="1"/>
          </p:cNvPicPr>
          <p:nvPr/>
        </p:nvPicPr>
        <p:blipFill>
          <a:blip r:embed="rId7"/>
          <a:stretch>
            <a:fillRect/>
          </a:stretch>
        </p:blipFill>
        <p:spPr>
          <a:xfrm>
            <a:off x="6386512" y="2157973"/>
            <a:ext cx="1362075" cy="3486150"/>
          </a:xfrm>
          <a:prstGeom prst="rect">
            <a:avLst/>
          </a:prstGeom>
        </p:spPr>
      </p:pic>
      <p:pic>
        <p:nvPicPr>
          <p:cNvPr id="10" name="Imag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30236" y="753036"/>
            <a:ext cx="1921707" cy="1774664"/>
          </a:xfrm>
          <a:prstGeom prst="rect">
            <a:avLst/>
          </a:prstGeom>
        </p:spPr>
      </p:pic>
      <p:pic>
        <p:nvPicPr>
          <p:cNvPr id="11" name="Imag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86512" y="5715560"/>
            <a:ext cx="3136825" cy="1080462"/>
          </a:xfrm>
          <a:prstGeom prst="rect">
            <a:avLst/>
          </a:prstGeom>
        </p:spPr>
      </p:pic>
      <p:pic>
        <p:nvPicPr>
          <p:cNvPr id="2" name="Image 1"/>
          <p:cNvPicPr>
            <a:picLocks noChangeAspect="1"/>
          </p:cNvPicPr>
          <p:nvPr/>
        </p:nvPicPr>
        <p:blipFill>
          <a:blip r:embed="rId10"/>
          <a:stretch>
            <a:fillRect/>
          </a:stretch>
        </p:blipFill>
        <p:spPr>
          <a:xfrm>
            <a:off x="918603" y="-13726"/>
            <a:ext cx="9782175" cy="714375"/>
          </a:xfrm>
          <a:prstGeom prst="rect">
            <a:avLst/>
          </a:prstGeom>
        </p:spPr>
      </p:pic>
      <p:sp>
        <p:nvSpPr>
          <p:cNvPr id="12" name="ZoneTexte 11"/>
          <p:cNvSpPr txBox="1"/>
          <p:nvPr/>
        </p:nvSpPr>
        <p:spPr>
          <a:xfrm>
            <a:off x="3848687" y="-40311"/>
            <a:ext cx="3922005" cy="707886"/>
          </a:xfrm>
          <a:prstGeom prst="rect">
            <a:avLst/>
          </a:prstGeom>
          <a:noFill/>
        </p:spPr>
        <p:txBody>
          <a:bodyPr wrap="square" rtlCol="0">
            <a:spAutoFit/>
          </a:bodyPr>
          <a:lstStyle/>
          <a:p>
            <a:pPr algn="ctr"/>
            <a:r>
              <a:rPr lang="fr-FR" sz="4000" dirty="0" smtClean="0">
                <a:solidFill>
                  <a:schemeClr val="bg1"/>
                </a:solidFill>
              </a:rPr>
              <a:t>La reproduction</a:t>
            </a:r>
            <a:endParaRPr lang="fr-FR" sz="4000" dirty="0">
              <a:solidFill>
                <a:schemeClr val="bg1"/>
              </a:solidFill>
            </a:endParaRPr>
          </a:p>
        </p:txBody>
      </p:sp>
      <p:pic>
        <p:nvPicPr>
          <p:cNvPr id="13" name="Imag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27858" y="5153025"/>
            <a:ext cx="2427911" cy="1642997"/>
          </a:xfrm>
          <a:prstGeom prst="rect">
            <a:avLst/>
          </a:prstGeom>
        </p:spPr>
      </p:pic>
    </p:spTree>
    <p:extLst>
      <p:ext uri="{BB962C8B-B14F-4D97-AF65-F5344CB8AC3E}">
        <p14:creationId xmlns:p14="http://schemas.microsoft.com/office/powerpoint/2010/main" val="3718576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0234" y="122754"/>
            <a:ext cx="10515600" cy="549275"/>
          </a:xfrm>
        </p:spPr>
        <p:txBody>
          <a:bodyPr>
            <a:normAutofit fontScale="90000"/>
          </a:bodyPr>
          <a:lstStyle/>
          <a:p>
            <a:r>
              <a:rPr lang="fr-FR" dirty="0" smtClean="0"/>
              <a:t>Structure des gamétanges</a:t>
            </a:r>
            <a:endParaRPr lang="fr-FR" dirty="0"/>
          </a:p>
        </p:txBody>
      </p:sp>
      <p:pic>
        <p:nvPicPr>
          <p:cNvPr id="5" name="Espace réservé du contenu 4"/>
          <p:cNvPicPr>
            <a:picLocks noGrp="1" noChangeAspect="1"/>
          </p:cNvPicPr>
          <p:nvPr>
            <p:ph idx="1"/>
          </p:nvPr>
        </p:nvPicPr>
        <p:blipFill>
          <a:blip r:embed="rId2"/>
          <a:stretch>
            <a:fillRect/>
          </a:stretch>
        </p:blipFill>
        <p:spPr>
          <a:xfrm rot="10800000">
            <a:off x="3441509" y="672029"/>
            <a:ext cx="5353050" cy="2343150"/>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1832" y="3697000"/>
            <a:ext cx="3145104" cy="2108257"/>
          </a:xfrm>
          <a:prstGeom prst="rect">
            <a:avLst/>
          </a:prstGeom>
        </p:spPr>
      </p:pic>
      <p:sp>
        <p:nvSpPr>
          <p:cNvPr id="8" name="ZoneTexte 7"/>
          <p:cNvSpPr txBox="1"/>
          <p:nvPr/>
        </p:nvSpPr>
        <p:spPr>
          <a:xfrm>
            <a:off x="2538126" y="6498094"/>
            <a:ext cx="1806766" cy="246221"/>
          </a:xfrm>
          <a:prstGeom prst="rect">
            <a:avLst/>
          </a:prstGeom>
          <a:noFill/>
        </p:spPr>
        <p:txBody>
          <a:bodyPr wrap="square" rtlCol="0">
            <a:spAutoFit/>
          </a:bodyPr>
          <a:lstStyle/>
          <a:p>
            <a:r>
              <a:rPr lang="fr-FR" sz="1000" i="1" dirty="0" smtClean="0"/>
              <a:t>Bryum </a:t>
            </a:r>
            <a:r>
              <a:rPr lang="fr-FR" sz="1000" i="1" dirty="0" err="1" smtClean="0"/>
              <a:t>capillare</a:t>
            </a:r>
            <a:endParaRPr lang="fr-FR" sz="1000" i="1" dirty="0"/>
          </a:p>
        </p:txBody>
      </p:sp>
      <p:pic>
        <p:nvPicPr>
          <p:cNvPr id="9" name="Image 8"/>
          <p:cNvPicPr>
            <a:picLocks noChangeAspect="1"/>
          </p:cNvPicPr>
          <p:nvPr/>
        </p:nvPicPr>
        <p:blipFill>
          <a:blip r:embed="rId4"/>
          <a:stretch>
            <a:fillRect/>
          </a:stretch>
        </p:blipFill>
        <p:spPr>
          <a:xfrm>
            <a:off x="3035721" y="3178576"/>
            <a:ext cx="2000250" cy="2247900"/>
          </a:xfrm>
          <a:prstGeom prst="rect">
            <a:avLst/>
          </a:prstGeom>
        </p:spPr>
      </p:pic>
      <p:pic>
        <p:nvPicPr>
          <p:cNvPr id="10" name="Image 9"/>
          <p:cNvPicPr>
            <a:picLocks noChangeAspect="1"/>
          </p:cNvPicPr>
          <p:nvPr/>
        </p:nvPicPr>
        <p:blipFill>
          <a:blip r:embed="rId5"/>
          <a:stretch>
            <a:fillRect/>
          </a:stretch>
        </p:blipFill>
        <p:spPr>
          <a:xfrm>
            <a:off x="560255" y="672028"/>
            <a:ext cx="2057400" cy="2209800"/>
          </a:xfrm>
          <a:prstGeom prst="rect">
            <a:avLst/>
          </a:prstGeom>
        </p:spPr>
      </p:pic>
      <p:sp>
        <p:nvSpPr>
          <p:cNvPr id="11" name="ZoneTexte 10"/>
          <p:cNvSpPr txBox="1"/>
          <p:nvPr/>
        </p:nvSpPr>
        <p:spPr>
          <a:xfrm>
            <a:off x="980502" y="2881828"/>
            <a:ext cx="1806766" cy="246221"/>
          </a:xfrm>
          <a:prstGeom prst="rect">
            <a:avLst/>
          </a:prstGeom>
          <a:noFill/>
        </p:spPr>
        <p:txBody>
          <a:bodyPr wrap="square" rtlCol="0">
            <a:spAutoFit/>
          </a:bodyPr>
          <a:lstStyle/>
          <a:p>
            <a:r>
              <a:rPr lang="fr-FR" sz="1000" i="1" dirty="0" err="1" smtClean="0"/>
              <a:t>Polytrichum</a:t>
            </a:r>
            <a:r>
              <a:rPr lang="fr-FR" sz="1000" i="1" dirty="0" smtClean="0"/>
              <a:t> </a:t>
            </a:r>
            <a:r>
              <a:rPr lang="fr-FR" sz="1000" i="1" dirty="0" err="1" smtClean="0"/>
              <a:t>juniperinum</a:t>
            </a:r>
            <a:endParaRPr lang="fr-FR" sz="1000" i="1" dirty="0"/>
          </a:p>
        </p:txBody>
      </p:sp>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16812" y="122754"/>
            <a:ext cx="2259001" cy="2599982"/>
          </a:xfrm>
          <a:prstGeom prst="rect">
            <a:avLst/>
          </a:prstGeom>
        </p:spPr>
      </p:pic>
      <p:sp>
        <p:nvSpPr>
          <p:cNvPr id="13" name="ZoneTexte 12"/>
          <p:cNvSpPr txBox="1"/>
          <p:nvPr/>
        </p:nvSpPr>
        <p:spPr>
          <a:xfrm>
            <a:off x="9905267" y="2778164"/>
            <a:ext cx="1806766" cy="246221"/>
          </a:xfrm>
          <a:prstGeom prst="rect">
            <a:avLst/>
          </a:prstGeom>
          <a:noFill/>
        </p:spPr>
        <p:txBody>
          <a:bodyPr wrap="square" rtlCol="0">
            <a:spAutoFit/>
          </a:bodyPr>
          <a:lstStyle/>
          <a:p>
            <a:r>
              <a:rPr lang="fr-FR" sz="1000" i="1" dirty="0" err="1" smtClean="0"/>
              <a:t>Pleurozium</a:t>
            </a:r>
            <a:r>
              <a:rPr lang="fr-FR" sz="1000" i="1" dirty="0" smtClean="0"/>
              <a:t> </a:t>
            </a:r>
            <a:r>
              <a:rPr lang="fr-FR" sz="1000" i="1" dirty="0" err="1" smtClean="0"/>
              <a:t>schreberi</a:t>
            </a:r>
            <a:endParaRPr lang="fr-FR" sz="1000" i="1" dirty="0"/>
          </a:p>
        </p:txBody>
      </p:sp>
      <p:pic>
        <p:nvPicPr>
          <p:cNvPr id="14" name="Imag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35971" y="3658640"/>
            <a:ext cx="5343181" cy="2971800"/>
          </a:xfrm>
          <a:prstGeom prst="rect">
            <a:avLst/>
          </a:prstGeom>
        </p:spPr>
      </p:pic>
      <p:pic>
        <p:nvPicPr>
          <p:cNvPr id="15" name="Imag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05349" y="3058854"/>
            <a:ext cx="1364478" cy="3562350"/>
          </a:xfrm>
          <a:prstGeom prst="rect">
            <a:avLst/>
          </a:prstGeom>
        </p:spPr>
      </p:pic>
    </p:spTree>
    <p:extLst>
      <p:ext uri="{BB962C8B-B14F-4D97-AF65-F5344CB8AC3E}">
        <p14:creationId xmlns:p14="http://schemas.microsoft.com/office/powerpoint/2010/main" val="30379251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00720"/>
            <a:ext cx="10515600" cy="527241"/>
          </a:xfrm>
        </p:spPr>
        <p:txBody>
          <a:bodyPr>
            <a:normAutofit fontScale="90000"/>
          </a:bodyPr>
          <a:lstStyle/>
          <a:p>
            <a:r>
              <a:rPr lang="fr-FR" dirty="0" smtClean="0"/>
              <a:t>Structure du sporophyte</a:t>
            </a:r>
            <a:endParaRPr lang="fr-FR" dirty="0"/>
          </a:p>
        </p:txBody>
      </p:sp>
      <p:pic>
        <p:nvPicPr>
          <p:cNvPr id="4" name="Espace réservé du contenu 3"/>
          <p:cNvPicPr>
            <a:picLocks noGrp="1" noChangeAspect="1"/>
          </p:cNvPicPr>
          <p:nvPr>
            <p:ph idx="1"/>
          </p:nvPr>
        </p:nvPicPr>
        <p:blipFill>
          <a:blip r:embed="rId2"/>
          <a:stretch>
            <a:fillRect/>
          </a:stretch>
        </p:blipFill>
        <p:spPr>
          <a:xfrm>
            <a:off x="535484" y="978691"/>
            <a:ext cx="4267200" cy="2971800"/>
          </a:xfrm>
          <a:prstGeom prst="rect">
            <a:avLst/>
          </a:prstGeom>
        </p:spPr>
      </p:pic>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4504" y="3900741"/>
            <a:ext cx="975623" cy="2214735"/>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4534" y="3900740"/>
            <a:ext cx="1390172" cy="2214735"/>
          </a:xfrm>
          <a:prstGeom prst="rect">
            <a:avLst/>
          </a:prstGeom>
        </p:spPr>
      </p:pic>
      <p:sp>
        <p:nvSpPr>
          <p:cNvPr id="9" name="ZoneTexte 8"/>
          <p:cNvSpPr txBox="1"/>
          <p:nvPr/>
        </p:nvSpPr>
        <p:spPr>
          <a:xfrm>
            <a:off x="3899301" y="6236662"/>
            <a:ext cx="1806766" cy="246221"/>
          </a:xfrm>
          <a:prstGeom prst="rect">
            <a:avLst/>
          </a:prstGeom>
          <a:noFill/>
        </p:spPr>
        <p:txBody>
          <a:bodyPr wrap="square" rtlCol="0">
            <a:spAutoFit/>
          </a:bodyPr>
          <a:lstStyle/>
          <a:p>
            <a:r>
              <a:rPr lang="fr-FR" sz="1000" i="1" dirty="0" err="1" smtClean="0"/>
              <a:t>Ulota</a:t>
            </a:r>
            <a:r>
              <a:rPr lang="fr-FR" sz="1000" i="1" dirty="0" smtClean="0"/>
              <a:t> </a:t>
            </a:r>
            <a:r>
              <a:rPr lang="fr-FR" sz="1000" i="1" dirty="0" err="1" smtClean="0"/>
              <a:t>brushii</a:t>
            </a:r>
            <a:endParaRPr lang="fr-FR" sz="1000" i="1" dirty="0"/>
          </a:p>
        </p:txBody>
      </p:sp>
      <p:pic>
        <p:nvPicPr>
          <p:cNvPr id="10" name="Image 9"/>
          <p:cNvPicPr>
            <a:picLocks noChangeAspect="1"/>
          </p:cNvPicPr>
          <p:nvPr/>
        </p:nvPicPr>
        <p:blipFill>
          <a:blip r:embed="rId5"/>
          <a:stretch>
            <a:fillRect/>
          </a:stretch>
        </p:blipFill>
        <p:spPr>
          <a:xfrm>
            <a:off x="6344510" y="384557"/>
            <a:ext cx="4791075" cy="4552950"/>
          </a:xfrm>
          <a:prstGeom prst="rect">
            <a:avLst/>
          </a:prstGeom>
        </p:spPr>
      </p:pic>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7112" y="4915400"/>
            <a:ext cx="1829852" cy="1793872"/>
          </a:xfrm>
          <a:prstGeom prst="rect">
            <a:avLst/>
          </a:prstGeom>
        </p:spPr>
      </p:pic>
      <p:pic>
        <p:nvPicPr>
          <p:cNvPr id="12" name="Image 11"/>
          <p:cNvPicPr>
            <a:picLocks noChangeAspect="1"/>
          </p:cNvPicPr>
          <p:nvPr/>
        </p:nvPicPr>
        <p:blipFill>
          <a:blip r:embed="rId7"/>
          <a:stretch>
            <a:fillRect/>
          </a:stretch>
        </p:blipFill>
        <p:spPr>
          <a:xfrm>
            <a:off x="10710862" y="4718547"/>
            <a:ext cx="1285875" cy="1990725"/>
          </a:xfrm>
          <a:prstGeom prst="rect">
            <a:avLst/>
          </a:prstGeom>
        </p:spPr>
      </p:pic>
      <p:pic>
        <p:nvPicPr>
          <p:cNvPr id="13" name="Imag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468" y="4011370"/>
            <a:ext cx="1397081" cy="2104106"/>
          </a:xfrm>
          <a:prstGeom prst="rect">
            <a:avLst/>
          </a:prstGeom>
        </p:spPr>
      </p:pic>
      <p:pic>
        <p:nvPicPr>
          <p:cNvPr id="14" name="Imag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98789" y="4011371"/>
            <a:ext cx="1442614" cy="2104105"/>
          </a:xfrm>
          <a:prstGeom prst="rect">
            <a:avLst/>
          </a:prstGeom>
        </p:spPr>
      </p:pic>
      <p:sp>
        <p:nvSpPr>
          <p:cNvPr id="15" name="ZoneTexte 14"/>
          <p:cNvSpPr txBox="1"/>
          <p:nvPr/>
        </p:nvSpPr>
        <p:spPr>
          <a:xfrm>
            <a:off x="1064043" y="6177614"/>
            <a:ext cx="1806766" cy="246221"/>
          </a:xfrm>
          <a:prstGeom prst="rect">
            <a:avLst/>
          </a:prstGeom>
          <a:noFill/>
        </p:spPr>
        <p:txBody>
          <a:bodyPr wrap="square" rtlCol="0">
            <a:spAutoFit/>
          </a:bodyPr>
          <a:lstStyle/>
          <a:p>
            <a:r>
              <a:rPr lang="fr-FR" sz="1000" dirty="0" err="1" smtClean="0"/>
              <a:t>Polytrichum</a:t>
            </a:r>
            <a:r>
              <a:rPr lang="fr-FR" sz="1000" dirty="0" smtClean="0"/>
              <a:t> </a:t>
            </a:r>
            <a:r>
              <a:rPr lang="fr-FR" sz="1000" dirty="0" err="1" smtClean="0"/>
              <a:t>sp</a:t>
            </a:r>
            <a:r>
              <a:rPr lang="fr-FR" sz="1000" dirty="0" smtClean="0"/>
              <a:t>.</a:t>
            </a:r>
            <a:endParaRPr lang="fr-FR" sz="1000" dirty="0"/>
          </a:p>
        </p:txBody>
      </p:sp>
      <p:pic>
        <p:nvPicPr>
          <p:cNvPr id="17" name="Imag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18347" y="5499523"/>
            <a:ext cx="1761131" cy="1209749"/>
          </a:xfrm>
          <a:prstGeom prst="rect">
            <a:avLst/>
          </a:prstGeom>
        </p:spPr>
      </p:pic>
      <p:pic>
        <p:nvPicPr>
          <p:cNvPr id="18" name="Imag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31188" y="3236325"/>
            <a:ext cx="1785674" cy="1468422"/>
          </a:xfrm>
          <a:prstGeom prst="rect">
            <a:avLst/>
          </a:prstGeom>
        </p:spPr>
      </p:pic>
    </p:spTree>
    <p:extLst>
      <p:ext uri="{BB962C8B-B14F-4D97-AF65-F5344CB8AC3E}">
        <p14:creationId xmlns:p14="http://schemas.microsoft.com/office/powerpoint/2010/main" val="4190715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968188"/>
            <a:ext cx="10515600" cy="5208775"/>
          </a:xfrm>
        </p:spPr>
        <p:txBody>
          <a:bodyPr>
            <a:normAutofit fontScale="92500" lnSpcReduction="10000"/>
          </a:bodyPr>
          <a:lstStyle/>
          <a:p>
            <a:pPr marL="0" indent="0">
              <a:buNone/>
            </a:pPr>
            <a:r>
              <a:rPr lang="fr-FR" sz="1800" dirty="0" smtClean="0"/>
              <a:t>Du fait de leur petite taille, de quelques millimètres à 20 cm pour les espèces terrestre, les bryophytes sont soumises à la concurrence des plantes vasculaires. Elles sont donc cantonnées, pour la plupart, aux espaces laissés libres par la flore vasculaire ou limitent leur période de développement aux périodes peu favorables aux autres végétaux (automne, hiver). La plupart des espèces arrêtent leur croissance au-delà de 25°.</a:t>
            </a:r>
          </a:p>
          <a:p>
            <a:pPr marL="0" indent="0">
              <a:buNone/>
            </a:pPr>
            <a:r>
              <a:rPr lang="fr-FR" sz="1800" dirty="0" smtClean="0"/>
              <a:t>On les retrouve donc principalement </a:t>
            </a:r>
          </a:p>
          <a:p>
            <a:pPr marL="0" indent="0">
              <a:buNone/>
            </a:pPr>
            <a:r>
              <a:rPr lang="fr-FR" sz="1800" u="sng" dirty="0" smtClean="0"/>
              <a:t>Pour les espèces éphémères ou pionnières</a:t>
            </a:r>
          </a:p>
          <a:p>
            <a:r>
              <a:rPr lang="fr-FR" sz="1800" dirty="0" smtClean="0"/>
              <a:t>dans les milieux perturbés (champs labourés, places à feu, sols pollués, friches industrielles …), </a:t>
            </a:r>
          </a:p>
          <a:p>
            <a:r>
              <a:rPr lang="fr-FR" sz="1800" dirty="0"/>
              <a:t>les vases exondées,</a:t>
            </a:r>
          </a:p>
          <a:p>
            <a:r>
              <a:rPr lang="fr-FR" sz="1800" dirty="0" smtClean="0"/>
              <a:t>les chemins, le sol nu compacté -&gt; espèces </a:t>
            </a:r>
            <a:r>
              <a:rPr lang="fr-FR" sz="1800" b="1" dirty="0" smtClean="0"/>
              <a:t>terricoles</a:t>
            </a:r>
            <a:r>
              <a:rPr lang="fr-FR" sz="1800" dirty="0" smtClean="0"/>
              <a:t> </a:t>
            </a:r>
          </a:p>
          <a:p>
            <a:r>
              <a:rPr lang="fr-FR" sz="1800" dirty="0"/>
              <a:t>Les excréments animaux, les charognes (espèces </a:t>
            </a:r>
            <a:r>
              <a:rPr lang="fr-FR" sz="1800" b="1" dirty="0"/>
              <a:t>coprophiles</a:t>
            </a:r>
            <a:r>
              <a:rPr lang="fr-FR" sz="1800" dirty="0"/>
              <a:t>)</a:t>
            </a:r>
          </a:p>
          <a:p>
            <a:pPr marL="0" indent="0">
              <a:buNone/>
            </a:pPr>
            <a:r>
              <a:rPr lang="fr-FR" sz="1800" u="sng" dirty="0" smtClean="0"/>
              <a:t>Pour </a:t>
            </a:r>
            <a:r>
              <a:rPr lang="fr-FR" sz="1800" u="sng" dirty="0"/>
              <a:t>les espèces pérennes</a:t>
            </a:r>
          </a:p>
          <a:p>
            <a:r>
              <a:rPr lang="fr-FR" sz="1800" dirty="0"/>
              <a:t>Les pelouses </a:t>
            </a:r>
            <a:r>
              <a:rPr lang="fr-FR" sz="1800" dirty="0" smtClean="0"/>
              <a:t>sèches ou humides</a:t>
            </a:r>
            <a:endParaRPr lang="fr-FR" sz="1800" dirty="0"/>
          </a:p>
          <a:p>
            <a:r>
              <a:rPr lang="fr-FR" sz="1800" dirty="0" smtClean="0"/>
              <a:t>les éboulis, les enrochements, les murs et bordures -&gt; espèces </a:t>
            </a:r>
            <a:r>
              <a:rPr lang="fr-FR" sz="1800" b="1" dirty="0" smtClean="0"/>
              <a:t>saxicoles</a:t>
            </a:r>
          </a:p>
          <a:p>
            <a:r>
              <a:rPr lang="fr-FR" sz="1800" dirty="0" smtClean="0"/>
              <a:t>les troncs d’arbres vivants (espèces </a:t>
            </a:r>
            <a:r>
              <a:rPr lang="fr-FR" sz="1800" b="1" dirty="0" smtClean="0"/>
              <a:t>corticoles</a:t>
            </a:r>
            <a:r>
              <a:rPr lang="fr-FR" sz="1800" dirty="0" smtClean="0"/>
              <a:t>) ou en cours de décomposition (espèces </a:t>
            </a:r>
            <a:r>
              <a:rPr lang="fr-FR" sz="1800" b="1" dirty="0" err="1" smtClean="0"/>
              <a:t>sapro</a:t>
            </a:r>
            <a:r>
              <a:rPr lang="fr-FR" sz="1800" b="1" dirty="0" smtClean="0"/>
              <a:t>-lignicoles</a:t>
            </a:r>
            <a:r>
              <a:rPr lang="fr-FR" sz="1800" dirty="0" smtClean="0"/>
              <a:t>)</a:t>
            </a:r>
          </a:p>
          <a:p>
            <a:r>
              <a:rPr lang="fr-FR" sz="1800" dirty="0" smtClean="0"/>
              <a:t>les cours d’eau, étangs  …</a:t>
            </a:r>
          </a:p>
          <a:p>
            <a:pPr marL="0" indent="0">
              <a:buNone/>
            </a:pPr>
            <a:r>
              <a:rPr lang="fr-FR" sz="1800" dirty="0" smtClean="0"/>
              <a:t>A part certaines espèces assez cosmopolites, la plupart sont adaptées à un type de milieu donné (support, luminosité, humidité, acidité …) et disparaissent lorsque les conditions ne leur sont plus favorables.</a:t>
            </a:r>
          </a:p>
          <a:p>
            <a:pPr marL="0" indent="0">
              <a:buNone/>
            </a:pPr>
            <a:endParaRPr lang="fr-FR" sz="1800" dirty="0"/>
          </a:p>
        </p:txBody>
      </p:sp>
      <p:pic>
        <p:nvPicPr>
          <p:cNvPr id="5" name="Image 4"/>
          <p:cNvPicPr>
            <a:picLocks noChangeAspect="1"/>
          </p:cNvPicPr>
          <p:nvPr/>
        </p:nvPicPr>
        <p:blipFill>
          <a:blip r:embed="rId2"/>
          <a:stretch>
            <a:fillRect/>
          </a:stretch>
        </p:blipFill>
        <p:spPr>
          <a:xfrm>
            <a:off x="1228725" y="0"/>
            <a:ext cx="9734550" cy="762000"/>
          </a:xfrm>
          <a:prstGeom prst="rect">
            <a:avLst/>
          </a:prstGeom>
        </p:spPr>
      </p:pic>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8762" y="2926633"/>
            <a:ext cx="2225675" cy="1982472"/>
          </a:xfrm>
          <a:prstGeom prst="rect">
            <a:avLst/>
          </a:prstGeom>
        </p:spPr>
      </p:pic>
    </p:spTree>
    <p:extLst>
      <p:ext uri="{BB962C8B-B14F-4D97-AF65-F5344CB8AC3E}">
        <p14:creationId xmlns:p14="http://schemas.microsoft.com/office/powerpoint/2010/main" val="1410709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a:stretch>
            <a:fillRect/>
          </a:stretch>
        </p:blipFill>
        <p:spPr>
          <a:xfrm>
            <a:off x="354458" y="1382210"/>
            <a:ext cx="6951506" cy="4289474"/>
          </a:xfrm>
          <a:prstGeom prst="rect">
            <a:avLst/>
          </a:prstGeom>
        </p:spPr>
      </p:pic>
    </p:spTree>
    <p:extLst>
      <p:ext uri="{BB962C8B-B14F-4D97-AF65-F5344CB8AC3E}">
        <p14:creationId xmlns:p14="http://schemas.microsoft.com/office/powerpoint/2010/main" val="278677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549236" y="692727"/>
            <a:ext cx="6142182" cy="369332"/>
          </a:xfrm>
          <a:prstGeom prst="rect">
            <a:avLst/>
          </a:prstGeom>
          <a:noFill/>
        </p:spPr>
        <p:txBody>
          <a:bodyPr wrap="square" rtlCol="0">
            <a:spAutoFit/>
          </a:bodyPr>
          <a:lstStyle/>
          <a:p>
            <a:r>
              <a:rPr lang="fr-FR" dirty="0" smtClean="0"/>
              <a:t>Classe des </a:t>
            </a:r>
            <a:r>
              <a:rPr lang="fr-FR" dirty="0" err="1" smtClean="0"/>
              <a:t>Sphagnopsida</a:t>
            </a:r>
            <a:r>
              <a:rPr lang="fr-FR" dirty="0" smtClean="0"/>
              <a:t> – 1 ordre : les Sphagnales (sphaignes)</a:t>
            </a:r>
            <a:endParaRPr lang="fr-FR" dirty="0"/>
          </a:p>
        </p:txBody>
      </p:sp>
      <p:sp>
        <p:nvSpPr>
          <p:cNvPr id="5" name="ZoneTexte 4"/>
          <p:cNvSpPr txBox="1"/>
          <p:nvPr/>
        </p:nvSpPr>
        <p:spPr>
          <a:xfrm>
            <a:off x="5605127" y="1270180"/>
            <a:ext cx="6345381" cy="1754326"/>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Protonéma </a:t>
            </a:r>
            <a:r>
              <a:rPr lang="fr-FR" dirty="0" err="1" smtClean="0"/>
              <a:t>thalloïde</a:t>
            </a:r>
            <a:r>
              <a:rPr lang="fr-FR" dirty="0" smtClean="0"/>
              <a:t>, production d’un seul bourgeon</a:t>
            </a:r>
          </a:p>
          <a:p>
            <a:pPr marL="285750" indent="-285750">
              <a:buFont typeface="Arial" panose="020B0604020202020204" pitchFamily="34" charset="0"/>
              <a:buChar char="•"/>
            </a:pPr>
            <a:r>
              <a:rPr lang="fr-FR" dirty="0" smtClean="0"/>
              <a:t>La soie, déliquescente, est une extension du gamétophyte (pseudopode)</a:t>
            </a:r>
          </a:p>
          <a:p>
            <a:pPr marL="285750" indent="-285750">
              <a:buFont typeface="Arial" panose="020B0604020202020204" pitchFamily="34" charset="0"/>
              <a:buChar char="•"/>
            </a:pPr>
            <a:r>
              <a:rPr lang="fr-FR" dirty="0"/>
              <a:t>Elongation de la soie </a:t>
            </a:r>
            <a:r>
              <a:rPr lang="fr-FR" dirty="0" smtClean="0"/>
              <a:t>après maturation </a:t>
            </a:r>
            <a:r>
              <a:rPr lang="fr-FR" dirty="0"/>
              <a:t>du sporophyte (méiose</a:t>
            </a:r>
            <a:r>
              <a:rPr lang="fr-FR" dirty="0" smtClean="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9766" y="2662527"/>
            <a:ext cx="1859303" cy="1706274"/>
          </a:xfrm>
          <a:prstGeom prst="rect">
            <a:avLst/>
          </a:prstGeom>
        </p:spPr>
      </p:pic>
      <p:pic>
        <p:nvPicPr>
          <p:cNvPr id="7" name="Image 6"/>
          <p:cNvPicPr>
            <a:picLocks noChangeAspect="1"/>
          </p:cNvPicPr>
          <p:nvPr/>
        </p:nvPicPr>
        <p:blipFill>
          <a:blip r:embed="rId4"/>
          <a:stretch>
            <a:fillRect/>
          </a:stretch>
        </p:blipFill>
        <p:spPr>
          <a:xfrm>
            <a:off x="1426510" y="4668691"/>
            <a:ext cx="2038350" cy="2133600"/>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7954" y="2576614"/>
            <a:ext cx="2034760" cy="1717819"/>
          </a:xfrm>
          <a:prstGeom prst="rect">
            <a:avLst/>
          </a:prstGeom>
        </p:spPr>
      </p:pic>
      <p:pic>
        <p:nvPicPr>
          <p:cNvPr id="10" name="Image 9"/>
          <p:cNvPicPr>
            <a:picLocks noChangeAspect="1"/>
          </p:cNvPicPr>
          <p:nvPr/>
        </p:nvPicPr>
        <p:blipFill>
          <a:blip r:embed="rId6"/>
          <a:stretch>
            <a:fillRect/>
          </a:stretch>
        </p:blipFill>
        <p:spPr>
          <a:xfrm>
            <a:off x="7501026" y="4505756"/>
            <a:ext cx="1695450" cy="2219325"/>
          </a:xfrm>
          <a:prstGeom prst="rect">
            <a:avLst/>
          </a:prstGeom>
        </p:spPr>
      </p:pic>
      <p:pic>
        <p:nvPicPr>
          <p:cNvPr id="11" name="Image 10"/>
          <p:cNvPicPr>
            <a:picLocks noChangeAspect="1"/>
          </p:cNvPicPr>
          <p:nvPr/>
        </p:nvPicPr>
        <p:blipFill>
          <a:blip r:embed="rId7"/>
          <a:stretch>
            <a:fillRect/>
          </a:stretch>
        </p:blipFill>
        <p:spPr>
          <a:xfrm>
            <a:off x="9651600" y="4467656"/>
            <a:ext cx="1933575" cy="2257425"/>
          </a:xfrm>
          <a:prstGeom prst="rect">
            <a:avLst/>
          </a:prstGeom>
        </p:spPr>
      </p:pic>
      <p:pic>
        <p:nvPicPr>
          <p:cNvPr id="12" name="Imag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31316" y="2805685"/>
            <a:ext cx="2032139" cy="1491950"/>
          </a:xfrm>
          <a:prstGeom prst="rect">
            <a:avLst/>
          </a:prstGeom>
        </p:spPr>
      </p:pic>
      <p:pic>
        <p:nvPicPr>
          <p:cNvPr id="13" name="Imag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1924" y="3551660"/>
            <a:ext cx="1198079" cy="3264764"/>
          </a:xfrm>
          <a:prstGeom prst="rect">
            <a:avLst/>
          </a:prstGeom>
          <a:effectLst>
            <a:softEdge rad="12700"/>
          </a:effectLst>
        </p:spPr>
      </p:pic>
      <p:pic>
        <p:nvPicPr>
          <p:cNvPr id="14" name="Image 13"/>
          <p:cNvPicPr>
            <a:picLocks noChangeAspect="1"/>
          </p:cNvPicPr>
          <p:nvPr/>
        </p:nvPicPr>
        <p:blipFill>
          <a:blip r:embed="rId10"/>
          <a:stretch>
            <a:fillRect/>
          </a:stretch>
        </p:blipFill>
        <p:spPr>
          <a:xfrm>
            <a:off x="5605127" y="4705781"/>
            <a:ext cx="1733550" cy="2019300"/>
          </a:xfrm>
          <a:prstGeom prst="rect">
            <a:avLst/>
          </a:prstGeom>
        </p:spPr>
      </p:pic>
      <p:sp>
        <p:nvSpPr>
          <p:cNvPr id="15" name="Ellipse 14"/>
          <p:cNvSpPr/>
          <p:nvPr/>
        </p:nvSpPr>
        <p:spPr>
          <a:xfrm>
            <a:off x="396608" y="4087258"/>
            <a:ext cx="616944" cy="418498"/>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5762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549236" y="692727"/>
            <a:ext cx="6142182" cy="369332"/>
          </a:xfrm>
          <a:prstGeom prst="rect">
            <a:avLst/>
          </a:prstGeom>
          <a:noFill/>
        </p:spPr>
        <p:txBody>
          <a:bodyPr wrap="square" rtlCol="0">
            <a:spAutoFit/>
          </a:bodyPr>
          <a:lstStyle/>
          <a:p>
            <a:r>
              <a:rPr lang="fr-FR" dirty="0" smtClean="0"/>
              <a:t>Classe des </a:t>
            </a:r>
            <a:r>
              <a:rPr lang="fr-FR" dirty="0" err="1" smtClean="0"/>
              <a:t>Sphagnopsida</a:t>
            </a:r>
            <a:r>
              <a:rPr lang="fr-FR" dirty="0" smtClean="0"/>
              <a:t> – 1 ordre : les Sphagnales (sphaignes)</a:t>
            </a:r>
            <a:endParaRPr lang="fr-FR" dirty="0"/>
          </a:p>
        </p:txBody>
      </p:sp>
      <p:sp>
        <p:nvSpPr>
          <p:cNvPr id="8" name="ZoneTexte 7"/>
          <p:cNvSpPr txBox="1"/>
          <p:nvPr/>
        </p:nvSpPr>
        <p:spPr>
          <a:xfrm>
            <a:off x="5541483" y="1157222"/>
            <a:ext cx="6488935" cy="203132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Présence d’un opercule sur la capsule, pas de péristome</a:t>
            </a:r>
          </a:p>
          <a:p>
            <a:pPr marL="285750" indent="-285750">
              <a:buFont typeface="Arial" panose="020B0604020202020204" pitchFamily="34" charset="0"/>
              <a:buChar char="•"/>
            </a:pPr>
            <a:r>
              <a:rPr lang="fr-FR" dirty="0"/>
              <a:t>Absence d’élatères</a:t>
            </a:r>
          </a:p>
          <a:p>
            <a:pPr marL="285750" indent="-285750">
              <a:buFont typeface="Arial" panose="020B0604020202020204" pitchFamily="34" charset="0"/>
              <a:buChar char="•"/>
            </a:pPr>
            <a:r>
              <a:rPr lang="fr-FR" dirty="0" smtClean="0"/>
              <a:t>Feuilles </a:t>
            </a:r>
            <a:r>
              <a:rPr lang="fr-FR" dirty="0" err="1" smtClean="0"/>
              <a:t>unistrates</a:t>
            </a:r>
            <a:r>
              <a:rPr lang="fr-FR" dirty="0" smtClean="0"/>
              <a:t> sans nervure comportant des cellules différenciées organisées en réseau : les </a:t>
            </a:r>
            <a:r>
              <a:rPr lang="fr-FR" dirty="0" err="1" smtClean="0"/>
              <a:t>hyalocystes</a:t>
            </a:r>
            <a:r>
              <a:rPr lang="fr-FR" dirty="0" smtClean="0"/>
              <a:t> et les </a:t>
            </a:r>
            <a:r>
              <a:rPr lang="fr-FR" dirty="0" err="1" smtClean="0"/>
              <a:t>chlorocystes</a:t>
            </a:r>
            <a:endParaRPr lang="fr-FR" dirty="0" smtClean="0"/>
          </a:p>
          <a:p>
            <a:pPr marL="285750" indent="-285750">
              <a:buFont typeface="Arial" panose="020B0604020202020204" pitchFamily="34" charset="0"/>
              <a:buChar char="•"/>
            </a:pPr>
            <a:r>
              <a:rPr lang="fr-FR" dirty="0" smtClean="0"/>
              <a:t>Structure de la tige complexe</a:t>
            </a:r>
          </a:p>
          <a:p>
            <a:pPr marL="285750" indent="-285750">
              <a:buFont typeface="Arial" panose="020B0604020202020204" pitchFamily="34" charset="0"/>
              <a:buChar char="•"/>
            </a:pPr>
            <a:endParaRPr lang="fr-FR" dirty="0"/>
          </a:p>
        </p:txBody>
      </p:sp>
      <p:pic>
        <p:nvPicPr>
          <p:cNvPr id="14" name="Image 13"/>
          <p:cNvPicPr>
            <a:picLocks noChangeAspect="1"/>
          </p:cNvPicPr>
          <p:nvPr/>
        </p:nvPicPr>
        <p:blipFill>
          <a:blip r:embed="rId3"/>
          <a:stretch>
            <a:fillRect/>
          </a:stretch>
        </p:blipFill>
        <p:spPr>
          <a:xfrm>
            <a:off x="5541484" y="3010301"/>
            <a:ext cx="2266950" cy="1476375"/>
          </a:xfrm>
          <a:prstGeom prst="rect">
            <a:avLst/>
          </a:prstGeom>
        </p:spPr>
      </p:pic>
      <p:pic>
        <p:nvPicPr>
          <p:cNvPr id="15" name="Image 14"/>
          <p:cNvPicPr>
            <a:picLocks noChangeAspect="1"/>
          </p:cNvPicPr>
          <p:nvPr/>
        </p:nvPicPr>
        <p:blipFill>
          <a:blip r:embed="rId4"/>
          <a:stretch>
            <a:fillRect/>
          </a:stretch>
        </p:blipFill>
        <p:spPr>
          <a:xfrm>
            <a:off x="8176330" y="3008506"/>
            <a:ext cx="2808523" cy="1478170"/>
          </a:xfrm>
          <a:prstGeom prst="rect">
            <a:avLst/>
          </a:prstGeom>
        </p:spPr>
      </p:pic>
      <p:pic>
        <p:nvPicPr>
          <p:cNvPr id="16" name="Imag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860796" y="3925540"/>
            <a:ext cx="2251738" cy="3598572"/>
          </a:xfrm>
          <a:prstGeom prst="rect">
            <a:avLst/>
          </a:prstGeom>
        </p:spPr>
      </p:pic>
      <p:pic>
        <p:nvPicPr>
          <p:cNvPr id="17" name="Imag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54861" y="4848555"/>
            <a:ext cx="3075558" cy="1534399"/>
          </a:xfrm>
          <a:prstGeom prst="rect">
            <a:avLst/>
          </a:prstGeom>
        </p:spPr>
      </p:pic>
      <p:pic>
        <p:nvPicPr>
          <p:cNvPr id="18" name="Image 17"/>
          <p:cNvPicPr>
            <a:picLocks noChangeAspect="1"/>
          </p:cNvPicPr>
          <p:nvPr/>
        </p:nvPicPr>
        <p:blipFill>
          <a:blip r:embed="rId7"/>
          <a:stretch>
            <a:fillRect/>
          </a:stretch>
        </p:blipFill>
        <p:spPr>
          <a:xfrm>
            <a:off x="2132395" y="5270825"/>
            <a:ext cx="2352675" cy="1362075"/>
          </a:xfrm>
          <a:prstGeom prst="rect">
            <a:avLst/>
          </a:prstGeom>
        </p:spPr>
      </p:pic>
      <p:sp>
        <p:nvSpPr>
          <p:cNvPr id="19" name="Ellipse 18"/>
          <p:cNvSpPr/>
          <p:nvPr/>
        </p:nvSpPr>
        <p:spPr>
          <a:xfrm>
            <a:off x="396608" y="4087258"/>
            <a:ext cx="616944" cy="418498"/>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3788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549236" y="692727"/>
            <a:ext cx="7098718" cy="369332"/>
          </a:xfrm>
          <a:prstGeom prst="rect">
            <a:avLst/>
          </a:prstGeom>
          <a:noFill/>
        </p:spPr>
        <p:txBody>
          <a:bodyPr wrap="square" rtlCol="0">
            <a:spAutoFit/>
          </a:bodyPr>
          <a:lstStyle/>
          <a:p>
            <a:r>
              <a:rPr lang="fr-FR" dirty="0"/>
              <a:t>Classe des </a:t>
            </a:r>
            <a:r>
              <a:rPr lang="fr-FR" dirty="0" err="1"/>
              <a:t>Andreaeopsida</a:t>
            </a:r>
            <a:r>
              <a:rPr lang="fr-FR" dirty="0"/>
              <a:t>– 1 ordre : les </a:t>
            </a:r>
            <a:r>
              <a:rPr lang="fr-FR" dirty="0" err="1"/>
              <a:t>Andréales</a:t>
            </a:r>
            <a:r>
              <a:rPr lang="fr-FR" dirty="0"/>
              <a:t> (100 espèces environ)</a:t>
            </a:r>
          </a:p>
        </p:txBody>
      </p:sp>
      <p:sp>
        <p:nvSpPr>
          <p:cNvPr id="5" name="ZoneTexte 4"/>
          <p:cNvSpPr txBox="1"/>
          <p:nvPr/>
        </p:nvSpPr>
        <p:spPr>
          <a:xfrm>
            <a:off x="5589781" y="1161444"/>
            <a:ext cx="6345381" cy="3416320"/>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Protonéma </a:t>
            </a:r>
            <a:r>
              <a:rPr lang="fr-FR" dirty="0" err="1" smtClean="0"/>
              <a:t>thalloïde</a:t>
            </a:r>
            <a:r>
              <a:rPr lang="fr-FR" dirty="0" smtClean="0"/>
              <a:t>, production d’un seul bourgeon</a:t>
            </a:r>
          </a:p>
          <a:p>
            <a:pPr marL="285750" indent="-285750">
              <a:buFont typeface="Arial" panose="020B0604020202020204" pitchFamily="34" charset="0"/>
              <a:buChar char="•"/>
            </a:pPr>
            <a:r>
              <a:rPr lang="fr-FR" dirty="0" smtClean="0"/>
              <a:t>La soie est une extension du gamétophyte (pseudopode)</a:t>
            </a:r>
          </a:p>
          <a:p>
            <a:pPr marL="285750" indent="-285750">
              <a:buFont typeface="Arial" panose="020B0604020202020204" pitchFamily="34" charset="0"/>
              <a:buChar char="•"/>
            </a:pPr>
            <a:r>
              <a:rPr lang="fr-FR" dirty="0" smtClean="0"/>
              <a:t>Absence d’élatères</a:t>
            </a:r>
          </a:p>
          <a:p>
            <a:pPr marL="285750" indent="-285750">
              <a:buFont typeface="Arial" panose="020B0604020202020204" pitchFamily="34" charset="0"/>
              <a:buChar char="•"/>
            </a:pPr>
            <a:r>
              <a:rPr lang="fr-FR" dirty="0" smtClean="0"/>
              <a:t>Capsule déhiscente par 4 valves</a:t>
            </a:r>
          </a:p>
          <a:p>
            <a:pPr marL="285750" indent="-285750">
              <a:buFont typeface="Arial" panose="020B0604020202020204" pitchFamily="34" charset="0"/>
              <a:buChar char="•"/>
            </a:pPr>
            <a:r>
              <a:rPr lang="fr-FR" dirty="0" smtClean="0"/>
              <a:t>Espèces </a:t>
            </a:r>
            <a:r>
              <a:rPr lang="fr-FR" dirty="0" err="1" smtClean="0"/>
              <a:t>autoïques</a:t>
            </a:r>
            <a:r>
              <a:rPr lang="fr-FR" dirty="0" smtClean="0"/>
              <a:t> (organes mâles et femelles sur le même gamétophyte, sur des ramifications distinctes)</a:t>
            </a:r>
          </a:p>
          <a:p>
            <a:pPr marL="285750" indent="-285750">
              <a:buFont typeface="Arial" panose="020B0604020202020204" pitchFamily="34" charset="0"/>
              <a:buChar char="•"/>
            </a:pPr>
            <a:r>
              <a:rPr lang="fr-FR" dirty="0" smtClean="0"/>
              <a:t>Feuilles </a:t>
            </a:r>
            <a:r>
              <a:rPr lang="fr-FR" dirty="0" err="1" smtClean="0"/>
              <a:t>monostrates</a:t>
            </a:r>
            <a:r>
              <a:rPr lang="fr-FR" dirty="0" smtClean="0"/>
              <a:t> mais apparition de cellules différentiées constituant une nervure chez certaines espèces</a:t>
            </a:r>
          </a:p>
          <a:p>
            <a:pPr marL="285750" indent="-285750">
              <a:buFont typeface="Arial" panose="020B0604020202020204" pitchFamily="34" charset="0"/>
              <a:buChar char="•"/>
            </a:pPr>
            <a:r>
              <a:rPr lang="fr-FR" dirty="0" smtClean="0"/>
              <a:t>Mousse des rochers siliceux, plutôt montagnarde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sp>
        <p:nvSpPr>
          <p:cNvPr id="15" name="Ellipse 14"/>
          <p:cNvSpPr/>
          <p:nvPr/>
        </p:nvSpPr>
        <p:spPr>
          <a:xfrm>
            <a:off x="956095" y="3844887"/>
            <a:ext cx="616944" cy="348070"/>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9458100" y="3844887"/>
            <a:ext cx="2594974" cy="2881112"/>
          </a:xfrm>
          <a:prstGeom prst="rect">
            <a:avLst/>
          </a:prstGeom>
        </p:spPr>
      </p:pic>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0544" y="3844887"/>
            <a:ext cx="3832299" cy="2878928"/>
          </a:xfrm>
          <a:prstGeom prst="rect">
            <a:avLst/>
          </a:prstGeom>
        </p:spPr>
      </p:pic>
    </p:spTree>
    <p:extLst>
      <p:ext uri="{BB962C8B-B14F-4D97-AF65-F5344CB8AC3E}">
        <p14:creationId xmlns:p14="http://schemas.microsoft.com/office/powerpoint/2010/main" val="815074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437892" y="689885"/>
            <a:ext cx="7098718" cy="369332"/>
          </a:xfrm>
          <a:prstGeom prst="rect">
            <a:avLst/>
          </a:prstGeom>
          <a:noFill/>
        </p:spPr>
        <p:txBody>
          <a:bodyPr wrap="square" rtlCol="0">
            <a:spAutoFit/>
          </a:bodyPr>
          <a:lstStyle/>
          <a:p>
            <a:pPr algn="ctr"/>
            <a:r>
              <a:rPr lang="fr-FR" dirty="0" smtClean="0"/>
              <a:t>Mousses </a:t>
            </a:r>
            <a:r>
              <a:rPr lang="fr-FR" dirty="0" err="1" smtClean="0"/>
              <a:t>nématodontes</a:t>
            </a:r>
            <a:r>
              <a:rPr lang="fr-FR" dirty="0" smtClean="0"/>
              <a:t> – les </a:t>
            </a:r>
            <a:r>
              <a:rPr lang="fr-FR" dirty="0" err="1" smtClean="0"/>
              <a:t>Polytrichales</a:t>
            </a:r>
            <a:endParaRPr lang="fr-FR" dirty="0"/>
          </a:p>
        </p:txBody>
      </p:sp>
      <p:sp>
        <p:nvSpPr>
          <p:cNvPr id="5" name="ZoneTexte 4"/>
          <p:cNvSpPr txBox="1"/>
          <p:nvPr/>
        </p:nvSpPr>
        <p:spPr>
          <a:xfrm>
            <a:off x="5578764" y="1357745"/>
            <a:ext cx="6345381" cy="2862322"/>
          </a:xfrm>
          <a:prstGeom prst="rect">
            <a:avLst/>
          </a:prstGeom>
          <a:noFill/>
        </p:spPr>
        <p:txBody>
          <a:bodyPr wrap="square" rtlCol="0">
            <a:spAutoFit/>
          </a:bodyPr>
          <a:lstStyle/>
          <a:p>
            <a:pPr marL="285750" indent="-285750">
              <a:buFont typeface="Arial" panose="020B0604020202020204" pitchFamily="34" charset="0"/>
              <a:buChar char="•"/>
            </a:pPr>
            <a:r>
              <a:rPr lang="fr-FR" dirty="0" smtClean="0"/>
              <a:t>Capsule </a:t>
            </a:r>
            <a:r>
              <a:rPr lang="fr-FR" dirty="0" err="1" smtClean="0"/>
              <a:t>nématodonte</a:t>
            </a:r>
            <a:r>
              <a:rPr lang="fr-FR" dirty="0" smtClean="0"/>
              <a:t> (dents formées </a:t>
            </a:r>
            <a:r>
              <a:rPr lang="fr-FR" dirty="0"/>
              <a:t>de restes de cellules </a:t>
            </a:r>
            <a:r>
              <a:rPr lang="fr-FR" dirty="0" smtClean="0"/>
              <a:t>entières, non hygroscopiques)</a:t>
            </a:r>
          </a:p>
          <a:p>
            <a:pPr marL="285750" indent="-285750">
              <a:buFont typeface="Arial" panose="020B0604020202020204" pitchFamily="34" charset="0"/>
              <a:buChar char="•"/>
            </a:pPr>
            <a:r>
              <a:rPr lang="fr-FR" dirty="0" smtClean="0"/>
              <a:t>Présence d’un péristome, d’une columelle centrale, d’un opercule</a:t>
            </a:r>
          </a:p>
          <a:p>
            <a:pPr marL="285750" indent="-285750">
              <a:buFont typeface="Arial" panose="020B0604020202020204" pitchFamily="34" charset="0"/>
              <a:buChar char="•"/>
            </a:pPr>
            <a:r>
              <a:rPr lang="fr-FR" dirty="0" smtClean="0"/>
              <a:t>Espèces dioïques</a:t>
            </a:r>
          </a:p>
          <a:p>
            <a:pPr marL="285750" indent="-285750">
              <a:buFont typeface="Arial" panose="020B0604020202020204" pitchFamily="34" charset="0"/>
              <a:buChar char="•"/>
            </a:pPr>
            <a:r>
              <a:rPr lang="fr-FR" dirty="0" smtClean="0"/>
              <a:t>Nervure constituée de lamelles verticales formées d’un empilement de cellules </a:t>
            </a:r>
            <a:r>
              <a:rPr lang="fr-FR" dirty="0" err="1" smtClean="0"/>
              <a:t>chlorophyliennes</a:t>
            </a: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sp>
        <p:nvSpPr>
          <p:cNvPr id="15" name="Ellipse 14"/>
          <p:cNvSpPr/>
          <p:nvPr/>
        </p:nvSpPr>
        <p:spPr>
          <a:xfrm>
            <a:off x="1421176" y="3492347"/>
            <a:ext cx="614572" cy="206796"/>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256667" y="5103564"/>
            <a:ext cx="2181225" cy="1590675"/>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8211" y="3349128"/>
            <a:ext cx="1248349" cy="3508872"/>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7408" y="3316624"/>
            <a:ext cx="1546423" cy="3541376"/>
          </a:xfrm>
          <a:prstGeom prst="rect">
            <a:avLst/>
          </a:prstGeom>
        </p:spPr>
      </p:pic>
      <p:pic>
        <p:nvPicPr>
          <p:cNvPr id="10" name="Imag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4679" y="3448886"/>
            <a:ext cx="3664827" cy="1362003"/>
          </a:xfrm>
          <a:prstGeom prst="rect">
            <a:avLst/>
          </a:prstGeom>
        </p:spPr>
      </p:pic>
      <p:pic>
        <p:nvPicPr>
          <p:cNvPr id="11" name="Image 10"/>
          <p:cNvPicPr>
            <a:picLocks noChangeAspect="1"/>
          </p:cNvPicPr>
          <p:nvPr/>
        </p:nvPicPr>
        <p:blipFill>
          <a:blip r:embed="rId7"/>
          <a:stretch>
            <a:fillRect/>
          </a:stretch>
        </p:blipFill>
        <p:spPr>
          <a:xfrm>
            <a:off x="8244729" y="4810889"/>
            <a:ext cx="2124075" cy="1352550"/>
          </a:xfrm>
          <a:prstGeom prst="rect">
            <a:avLst/>
          </a:prstGeom>
        </p:spPr>
      </p:pic>
      <p:pic>
        <p:nvPicPr>
          <p:cNvPr id="12" name="Imag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99099" y="3913223"/>
            <a:ext cx="2597904" cy="2398065"/>
          </a:xfrm>
          <a:prstGeom prst="rect">
            <a:avLst/>
          </a:prstGeom>
        </p:spPr>
      </p:pic>
      <p:pic>
        <p:nvPicPr>
          <p:cNvPr id="13" name="Imag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51103" y="5415784"/>
            <a:ext cx="1740897" cy="1327533"/>
          </a:xfrm>
          <a:prstGeom prst="rect">
            <a:avLst/>
          </a:prstGeom>
        </p:spPr>
      </p:pic>
    </p:spTree>
    <p:extLst>
      <p:ext uri="{BB962C8B-B14F-4D97-AF65-F5344CB8AC3E}">
        <p14:creationId xmlns:p14="http://schemas.microsoft.com/office/powerpoint/2010/main" val="1803543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549236" y="692727"/>
            <a:ext cx="7098718" cy="369332"/>
          </a:xfrm>
          <a:prstGeom prst="rect">
            <a:avLst/>
          </a:prstGeom>
          <a:noFill/>
        </p:spPr>
        <p:txBody>
          <a:bodyPr wrap="square" rtlCol="0">
            <a:spAutoFit/>
          </a:bodyPr>
          <a:lstStyle/>
          <a:p>
            <a:pPr algn="ctr"/>
            <a:r>
              <a:rPr lang="fr-FR" dirty="0"/>
              <a:t>Mousses </a:t>
            </a:r>
            <a:r>
              <a:rPr lang="fr-FR" dirty="0" err="1"/>
              <a:t>nématodontes</a:t>
            </a:r>
            <a:r>
              <a:rPr lang="fr-FR" dirty="0"/>
              <a:t> – </a:t>
            </a:r>
            <a:r>
              <a:rPr lang="fr-FR" dirty="0" smtClean="0"/>
              <a:t>les </a:t>
            </a:r>
            <a:r>
              <a:rPr lang="fr-FR" dirty="0" err="1" smtClean="0"/>
              <a:t>Tetraphidales</a:t>
            </a:r>
            <a:endParaRPr lang="fr-FR" dirty="0"/>
          </a:p>
        </p:txBody>
      </p:sp>
      <p:sp>
        <p:nvSpPr>
          <p:cNvPr id="5" name="ZoneTexte 4"/>
          <p:cNvSpPr txBox="1"/>
          <p:nvPr/>
        </p:nvSpPr>
        <p:spPr>
          <a:xfrm>
            <a:off x="5589780" y="1178275"/>
            <a:ext cx="6345381" cy="1477328"/>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Protonéma </a:t>
            </a:r>
            <a:r>
              <a:rPr lang="fr-FR" dirty="0" err="1" smtClean="0"/>
              <a:t>thalloïde</a:t>
            </a:r>
            <a:endParaRPr lang="fr-FR" dirty="0" smtClean="0"/>
          </a:p>
          <a:p>
            <a:pPr marL="285750" indent="-285750">
              <a:buFont typeface="Arial" panose="020B0604020202020204" pitchFamily="34" charset="0"/>
              <a:buChar char="•"/>
            </a:pPr>
            <a:r>
              <a:rPr lang="fr-FR" dirty="0" smtClean="0"/>
              <a:t>Présence fréquente de corbeilles à propagules chez </a:t>
            </a:r>
            <a:r>
              <a:rPr lang="fr-FR" dirty="0" err="1" smtClean="0"/>
              <a:t>Tetraphis</a:t>
            </a:r>
            <a:r>
              <a:rPr lang="fr-FR" dirty="0" smtClean="0"/>
              <a:t> </a:t>
            </a:r>
            <a:r>
              <a:rPr lang="fr-FR" dirty="0" err="1" smtClean="0"/>
              <a:t>pellucida</a:t>
            </a: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sp>
        <p:nvSpPr>
          <p:cNvPr id="15" name="Ellipse 14"/>
          <p:cNvSpPr/>
          <p:nvPr/>
        </p:nvSpPr>
        <p:spPr>
          <a:xfrm>
            <a:off x="1531345" y="3344864"/>
            <a:ext cx="614572" cy="206796"/>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3198111" y="3548659"/>
            <a:ext cx="3067050" cy="3248025"/>
          </a:xfrm>
          <a:prstGeom prst="rect">
            <a:avLst/>
          </a:prstGeom>
        </p:spPr>
      </p:pic>
      <p:pic>
        <p:nvPicPr>
          <p:cNvPr id="13" name="Image 12"/>
          <p:cNvPicPr>
            <a:picLocks noChangeAspect="1"/>
          </p:cNvPicPr>
          <p:nvPr/>
        </p:nvPicPr>
        <p:blipFill>
          <a:blip r:embed="rId4"/>
          <a:stretch>
            <a:fillRect/>
          </a:stretch>
        </p:blipFill>
        <p:spPr>
          <a:xfrm>
            <a:off x="9241538" y="5172671"/>
            <a:ext cx="2343150" cy="1590675"/>
          </a:xfrm>
          <a:prstGeom prst="rect">
            <a:avLst/>
          </a:prstGeom>
        </p:spPr>
      </p:pic>
      <p:pic>
        <p:nvPicPr>
          <p:cNvPr id="14" name="Image 13"/>
          <p:cNvPicPr>
            <a:picLocks noChangeAspect="1"/>
          </p:cNvPicPr>
          <p:nvPr/>
        </p:nvPicPr>
        <p:blipFill>
          <a:blip r:embed="rId5"/>
          <a:stretch>
            <a:fillRect/>
          </a:stretch>
        </p:blipFill>
        <p:spPr>
          <a:xfrm>
            <a:off x="7098615" y="5206009"/>
            <a:ext cx="1314450" cy="1590675"/>
          </a:xfrm>
          <a:prstGeom prst="rect">
            <a:avLst/>
          </a:prstGeom>
        </p:spPr>
      </p:pic>
      <p:pic>
        <p:nvPicPr>
          <p:cNvPr id="16" name="Image 15"/>
          <p:cNvPicPr>
            <a:picLocks noChangeAspect="1"/>
          </p:cNvPicPr>
          <p:nvPr/>
        </p:nvPicPr>
        <p:blipFill>
          <a:blip r:embed="rId6"/>
          <a:stretch>
            <a:fillRect/>
          </a:stretch>
        </p:blipFill>
        <p:spPr>
          <a:xfrm>
            <a:off x="8993888" y="3156218"/>
            <a:ext cx="2838450" cy="1933575"/>
          </a:xfrm>
          <a:prstGeom prst="rect">
            <a:avLst/>
          </a:prstGeom>
        </p:spPr>
      </p:pic>
      <p:pic>
        <p:nvPicPr>
          <p:cNvPr id="17" name="Imag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0337" y="3267168"/>
            <a:ext cx="2212752" cy="1822625"/>
          </a:xfrm>
          <a:prstGeom prst="rect">
            <a:avLst/>
          </a:prstGeom>
        </p:spPr>
      </p:pic>
    </p:spTree>
    <p:extLst>
      <p:ext uri="{BB962C8B-B14F-4D97-AF65-F5344CB8AC3E}">
        <p14:creationId xmlns:p14="http://schemas.microsoft.com/office/powerpoint/2010/main" val="3890341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549236" y="692727"/>
            <a:ext cx="7098718" cy="369332"/>
          </a:xfrm>
          <a:prstGeom prst="rect">
            <a:avLst/>
          </a:prstGeom>
          <a:noFill/>
        </p:spPr>
        <p:txBody>
          <a:bodyPr wrap="square" rtlCol="0">
            <a:spAutoFit/>
          </a:bodyPr>
          <a:lstStyle/>
          <a:p>
            <a:pPr algn="ctr"/>
            <a:r>
              <a:rPr lang="fr-FR" dirty="0"/>
              <a:t>Mousses </a:t>
            </a:r>
            <a:r>
              <a:rPr lang="fr-FR" dirty="0" err="1"/>
              <a:t>nématodontes</a:t>
            </a:r>
            <a:r>
              <a:rPr lang="fr-FR" dirty="0"/>
              <a:t> – </a:t>
            </a:r>
            <a:r>
              <a:rPr lang="fr-FR" dirty="0" smtClean="0"/>
              <a:t>les </a:t>
            </a:r>
            <a:r>
              <a:rPr lang="fr-FR" dirty="0" err="1" smtClean="0"/>
              <a:t>buxbaumiales</a:t>
            </a:r>
            <a:r>
              <a:rPr lang="fr-FR" dirty="0" smtClean="0"/>
              <a:t> </a:t>
            </a:r>
            <a:endParaRPr lang="fr-FR" dirty="0"/>
          </a:p>
        </p:txBody>
      </p:sp>
      <p:sp>
        <p:nvSpPr>
          <p:cNvPr id="5" name="ZoneTexte 4"/>
          <p:cNvSpPr txBox="1"/>
          <p:nvPr/>
        </p:nvSpPr>
        <p:spPr>
          <a:xfrm>
            <a:off x="5589780" y="1178275"/>
            <a:ext cx="6345381"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Protonéma chlorophyllien persistent</a:t>
            </a:r>
          </a:p>
          <a:p>
            <a:pPr marL="285750" indent="-285750">
              <a:buFont typeface="Arial" panose="020B0604020202020204" pitchFamily="34" charset="0"/>
              <a:buChar char="•"/>
            </a:pPr>
            <a:r>
              <a:rPr lang="fr-FR" dirty="0" smtClean="0"/>
              <a:t>Absence de gamétophyte feuillé</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sp>
        <p:nvSpPr>
          <p:cNvPr id="15" name="Ellipse 14"/>
          <p:cNvSpPr/>
          <p:nvPr/>
        </p:nvSpPr>
        <p:spPr>
          <a:xfrm>
            <a:off x="1663547" y="3209600"/>
            <a:ext cx="614572" cy="206796"/>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5500171" y="1982883"/>
            <a:ext cx="3505200" cy="2867025"/>
          </a:xfrm>
          <a:prstGeom prst="rect">
            <a:avLst/>
          </a:prstGeom>
        </p:spPr>
      </p:pic>
      <p:pic>
        <p:nvPicPr>
          <p:cNvPr id="7" name="Image 6"/>
          <p:cNvPicPr>
            <a:picLocks noChangeAspect="1"/>
          </p:cNvPicPr>
          <p:nvPr/>
        </p:nvPicPr>
        <p:blipFill>
          <a:blip r:embed="rId4"/>
          <a:stretch>
            <a:fillRect/>
          </a:stretch>
        </p:blipFill>
        <p:spPr>
          <a:xfrm>
            <a:off x="9144336" y="1962015"/>
            <a:ext cx="2790825" cy="3743325"/>
          </a:xfrm>
          <a:prstGeom prst="rect">
            <a:avLst/>
          </a:prstGeom>
        </p:spPr>
      </p:pic>
      <p:pic>
        <p:nvPicPr>
          <p:cNvPr id="9" name="Image 8"/>
          <p:cNvPicPr>
            <a:picLocks noChangeAspect="1"/>
          </p:cNvPicPr>
          <p:nvPr/>
        </p:nvPicPr>
        <p:blipFill>
          <a:blip r:embed="rId5"/>
          <a:stretch>
            <a:fillRect/>
          </a:stretch>
        </p:blipFill>
        <p:spPr>
          <a:xfrm>
            <a:off x="3389505" y="5170681"/>
            <a:ext cx="2200275" cy="1619250"/>
          </a:xfrm>
          <a:prstGeom prst="rect">
            <a:avLst/>
          </a:prstGeom>
        </p:spPr>
      </p:pic>
      <p:pic>
        <p:nvPicPr>
          <p:cNvPr id="10" name="Imag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4016" y="4519100"/>
            <a:ext cx="1989825" cy="2270831"/>
          </a:xfrm>
          <a:prstGeom prst="rect">
            <a:avLst/>
          </a:prstGeom>
        </p:spPr>
      </p:pic>
    </p:spTree>
    <p:extLst>
      <p:ext uri="{BB962C8B-B14F-4D97-AF65-F5344CB8AC3E}">
        <p14:creationId xmlns:p14="http://schemas.microsoft.com/office/powerpoint/2010/main" val="949916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549236" y="692727"/>
            <a:ext cx="7098718" cy="369332"/>
          </a:xfrm>
          <a:prstGeom prst="rect">
            <a:avLst/>
          </a:prstGeom>
          <a:noFill/>
        </p:spPr>
        <p:txBody>
          <a:bodyPr wrap="square" rtlCol="0">
            <a:spAutoFit/>
          </a:bodyPr>
          <a:lstStyle/>
          <a:p>
            <a:pPr algn="ctr"/>
            <a:r>
              <a:rPr lang="fr-FR" dirty="0"/>
              <a:t>Mousses </a:t>
            </a:r>
            <a:r>
              <a:rPr lang="fr-FR" dirty="0" err="1" smtClean="0"/>
              <a:t>arthrodontes</a:t>
            </a:r>
            <a:r>
              <a:rPr lang="fr-FR" dirty="0" smtClean="0"/>
              <a:t> – acrocarpes</a:t>
            </a:r>
            <a:endParaRPr lang="fr-FR" dirty="0"/>
          </a:p>
        </p:txBody>
      </p:sp>
      <p:sp>
        <p:nvSpPr>
          <p:cNvPr id="5" name="ZoneTexte 4"/>
          <p:cNvSpPr txBox="1"/>
          <p:nvPr/>
        </p:nvSpPr>
        <p:spPr>
          <a:xfrm>
            <a:off x="5557430" y="1113823"/>
            <a:ext cx="6345381" cy="2862322"/>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péristome à </a:t>
            </a:r>
            <a:r>
              <a:rPr lang="fr-FR" dirty="0"/>
              <a:t>dents articulées, </a:t>
            </a:r>
            <a:r>
              <a:rPr lang="fr-FR" dirty="0" smtClean="0"/>
              <a:t>hygroscopiques (</a:t>
            </a:r>
            <a:r>
              <a:rPr lang="fr-FR" dirty="0" err="1" smtClean="0"/>
              <a:t>arthrodontes</a:t>
            </a:r>
            <a:r>
              <a:rPr lang="fr-FR" dirty="0" smtClean="0"/>
              <a:t>)</a:t>
            </a:r>
          </a:p>
          <a:p>
            <a:pPr marL="285750" indent="-285750">
              <a:buFont typeface="Arial" panose="020B0604020202020204" pitchFamily="34" charset="0"/>
              <a:buChar char="•"/>
            </a:pPr>
            <a:r>
              <a:rPr lang="fr-FR" dirty="0" smtClean="0"/>
              <a:t>espèces dioïques pour la plupart (faible taux de réussite de la reproduction sexuée)</a:t>
            </a:r>
          </a:p>
          <a:p>
            <a:pPr marL="285750" indent="-285750">
              <a:buFont typeface="Arial" panose="020B0604020202020204" pitchFamily="34" charset="0"/>
              <a:buChar char="•"/>
            </a:pPr>
            <a:r>
              <a:rPr lang="fr-FR" dirty="0" smtClean="0"/>
              <a:t>Stratégies de multiplication végétative très variées</a:t>
            </a:r>
          </a:p>
          <a:p>
            <a:pPr marL="285750" indent="-285750">
              <a:buFont typeface="Arial" panose="020B0604020202020204" pitchFamily="34" charset="0"/>
              <a:buChar char="•"/>
            </a:pPr>
            <a:r>
              <a:rPr lang="fr-FR" dirty="0" smtClean="0"/>
              <a:t>Protonéma en réseau, avec émission de plusieurs bourgeons</a:t>
            </a:r>
          </a:p>
          <a:p>
            <a:pPr marL="285750" indent="-285750">
              <a:buFont typeface="Arial" panose="020B0604020202020204" pitchFamily="34" charset="0"/>
              <a:buChar char="•"/>
            </a:pPr>
            <a:r>
              <a:rPr lang="fr-FR" dirty="0" smtClean="0"/>
              <a:t>La production du sporophyte stoppe la croissance du gamétophyte (une seule génération par gamétophyte)</a:t>
            </a:r>
          </a:p>
          <a:p>
            <a:pPr marL="285750" indent="-285750">
              <a:buFont typeface="Arial" panose="020B0604020202020204" pitchFamily="34" charset="0"/>
              <a:buChar char="•"/>
            </a:pPr>
            <a:r>
              <a:rPr lang="fr-FR" dirty="0" smtClean="0"/>
              <a:t>La structure du sporophyte est très variable, certaines espèces n’ont pas de péristome</a:t>
            </a:r>
          </a:p>
          <a:p>
            <a:pPr marL="285750" indent="-285750">
              <a:buFont typeface="Arial" panose="020B0604020202020204" pitchFamily="34" charset="0"/>
              <a:buChar char="•"/>
            </a:pPr>
            <a:endParaRPr lang="fr-FR" dirty="0" smtClean="0"/>
          </a:p>
        </p:txBody>
      </p:sp>
      <p:sp>
        <p:nvSpPr>
          <p:cNvPr id="15" name="Ellipse 14"/>
          <p:cNvSpPr/>
          <p:nvPr/>
        </p:nvSpPr>
        <p:spPr>
          <a:xfrm rot="19184971">
            <a:off x="2458201" y="2317936"/>
            <a:ext cx="1248883" cy="761917"/>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94688" y="680176"/>
            <a:ext cx="2171700" cy="2209800"/>
          </a:xfrm>
          <a:prstGeom prst="rect">
            <a:avLst/>
          </a:prstGeom>
        </p:spPr>
      </p:pic>
      <p:pic>
        <p:nvPicPr>
          <p:cNvPr id="11" name="Image 10"/>
          <p:cNvPicPr>
            <a:picLocks noChangeAspect="1"/>
          </p:cNvPicPr>
          <p:nvPr/>
        </p:nvPicPr>
        <p:blipFill>
          <a:blip r:embed="rId4"/>
          <a:stretch>
            <a:fillRect/>
          </a:stretch>
        </p:blipFill>
        <p:spPr>
          <a:xfrm>
            <a:off x="7403243" y="4027909"/>
            <a:ext cx="2105025" cy="1981200"/>
          </a:xfrm>
          <a:prstGeom prst="rect">
            <a:avLst/>
          </a:prstGeom>
        </p:spPr>
      </p:pic>
      <p:pic>
        <p:nvPicPr>
          <p:cNvPr id="12" name="Image 11"/>
          <p:cNvPicPr>
            <a:picLocks noChangeAspect="1"/>
          </p:cNvPicPr>
          <p:nvPr/>
        </p:nvPicPr>
        <p:blipFill>
          <a:blip r:embed="rId5"/>
          <a:stretch>
            <a:fillRect/>
          </a:stretch>
        </p:blipFill>
        <p:spPr>
          <a:xfrm>
            <a:off x="9892110" y="3545486"/>
            <a:ext cx="1933575" cy="2924175"/>
          </a:xfrm>
          <a:prstGeom prst="rect">
            <a:avLst/>
          </a:prstGeom>
        </p:spPr>
      </p:pic>
      <p:pic>
        <p:nvPicPr>
          <p:cNvPr id="13" name="Image 12"/>
          <p:cNvPicPr>
            <a:picLocks noChangeAspect="1"/>
          </p:cNvPicPr>
          <p:nvPr/>
        </p:nvPicPr>
        <p:blipFill>
          <a:blip r:embed="rId6"/>
          <a:stretch>
            <a:fillRect/>
          </a:stretch>
        </p:blipFill>
        <p:spPr>
          <a:xfrm>
            <a:off x="2379643" y="4481627"/>
            <a:ext cx="2371725" cy="2257425"/>
          </a:xfrm>
          <a:prstGeom prst="rect">
            <a:avLst/>
          </a:prstGeom>
        </p:spPr>
      </p:pic>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57202" y="3659448"/>
            <a:ext cx="2092746" cy="3100364"/>
          </a:xfrm>
          <a:prstGeom prst="rect">
            <a:avLst/>
          </a:prstGeom>
        </p:spPr>
      </p:pic>
    </p:spTree>
    <p:extLst>
      <p:ext uri="{BB962C8B-B14F-4D97-AF65-F5344CB8AC3E}">
        <p14:creationId xmlns:p14="http://schemas.microsoft.com/office/powerpoint/2010/main" val="33361996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6673" y="0"/>
            <a:ext cx="10515600" cy="593342"/>
          </a:xfrm>
        </p:spPr>
        <p:txBody>
          <a:bodyPr>
            <a:normAutofit fontScale="90000"/>
          </a:bodyPr>
          <a:lstStyle/>
          <a:p>
            <a:r>
              <a:rPr lang="fr-FR" dirty="0" smtClean="0"/>
              <a:t>Arbre phylogénique simplifié des Bryophytes</a:t>
            </a:r>
            <a:endParaRPr lang="fr-FR"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8203" y="2013527"/>
            <a:ext cx="4985385" cy="3076266"/>
          </a:xfrm>
          <a:prstGeom prst="rect">
            <a:avLst/>
          </a:prstGeom>
        </p:spPr>
      </p:pic>
      <p:sp>
        <p:nvSpPr>
          <p:cNvPr id="3" name="ZoneTexte 2"/>
          <p:cNvSpPr txBox="1"/>
          <p:nvPr/>
        </p:nvSpPr>
        <p:spPr>
          <a:xfrm>
            <a:off x="2565114" y="562365"/>
            <a:ext cx="7098718" cy="369332"/>
          </a:xfrm>
          <a:prstGeom prst="rect">
            <a:avLst/>
          </a:prstGeom>
          <a:noFill/>
        </p:spPr>
        <p:txBody>
          <a:bodyPr wrap="square" rtlCol="0">
            <a:spAutoFit/>
          </a:bodyPr>
          <a:lstStyle/>
          <a:p>
            <a:pPr algn="ctr"/>
            <a:r>
              <a:rPr lang="fr-FR" dirty="0"/>
              <a:t>Mousses </a:t>
            </a:r>
            <a:r>
              <a:rPr lang="fr-FR" dirty="0" err="1" smtClean="0"/>
              <a:t>arthrodontes</a:t>
            </a:r>
            <a:r>
              <a:rPr lang="fr-FR" dirty="0" smtClean="0"/>
              <a:t> – </a:t>
            </a:r>
            <a:r>
              <a:rPr lang="fr-FR" dirty="0" err="1" smtClean="0"/>
              <a:t>pleurocarpes</a:t>
            </a:r>
            <a:endParaRPr lang="fr-FR" dirty="0"/>
          </a:p>
        </p:txBody>
      </p:sp>
      <p:sp>
        <p:nvSpPr>
          <p:cNvPr id="5" name="ZoneTexte 4"/>
          <p:cNvSpPr txBox="1"/>
          <p:nvPr/>
        </p:nvSpPr>
        <p:spPr>
          <a:xfrm>
            <a:off x="5557430" y="865665"/>
            <a:ext cx="6345381" cy="2308324"/>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péristome à </a:t>
            </a:r>
            <a:r>
              <a:rPr lang="fr-FR" dirty="0"/>
              <a:t>dents articulées, </a:t>
            </a:r>
            <a:r>
              <a:rPr lang="fr-FR" dirty="0" smtClean="0"/>
              <a:t>hygroscopiques (</a:t>
            </a:r>
            <a:r>
              <a:rPr lang="fr-FR" dirty="0" err="1" smtClean="0"/>
              <a:t>arthrodontes</a:t>
            </a:r>
            <a:r>
              <a:rPr lang="fr-FR" dirty="0" smtClean="0"/>
              <a:t>)</a:t>
            </a:r>
          </a:p>
          <a:p>
            <a:pPr marL="285750" indent="-285750">
              <a:buFont typeface="Arial" panose="020B0604020202020204" pitchFamily="34" charset="0"/>
              <a:buChar char="•"/>
            </a:pPr>
            <a:r>
              <a:rPr lang="fr-FR" dirty="0" smtClean="0"/>
              <a:t>Plus grande proportion d’espèces monoïques</a:t>
            </a:r>
          </a:p>
          <a:p>
            <a:pPr marL="285750" indent="-285750">
              <a:buFont typeface="Arial" panose="020B0604020202020204" pitchFamily="34" charset="0"/>
              <a:buChar char="•"/>
            </a:pPr>
            <a:r>
              <a:rPr lang="fr-FR" dirty="0" smtClean="0"/>
              <a:t>Protonéma en réseau, avec émission de plusieurs bourgeons</a:t>
            </a:r>
          </a:p>
          <a:p>
            <a:pPr marL="285750" indent="-285750">
              <a:buFont typeface="Arial" panose="020B0604020202020204" pitchFamily="34" charset="0"/>
              <a:buChar char="•"/>
            </a:pPr>
            <a:r>
              <a:rPr lang="fr-FR" dirty="0" smtClean="0"/>
              <a:t>Production des sporophytes sur des rameaux latéraux</a:t>
            </a:r>
          </a:p>
          <a:p>
            <a:pPr marL="285750" indent="-285750">
              <a:buFont typeface="Arial" panose="020B0604020202020204" pitchFamily="34" charset="0"/>
              <a:buChar char="•"/>
            </a:pPr>
            <a:r>
              <a:rPr lang="fr-FR" dirty="0" smtClean="0"/>
              <a:t>Dimorphisme et/ ou taille différente entre les feuilles raméales et les feuilles caulinaires</a:t>
            </a:r>
          </a:p>
          <a:p>
            <a:pPr marL="285750" indent="-285750">
              <a:buFont typeface="Arial" panose="020B0604020202020204" pitchFamily="34" charset="0"/>
              <a:buChar char="•"/>
            </a:pPr>
            <a:r>
              <a:rPr lang="fr-FR" dirty="0" smtClean="0"/>
              <a:t>Présence de </a:t>
            </a:r>
            <a:r>
              <a:rPr lang="fr-FR" dirty="0" err="1" smtClean="0"/>
              <a:t>paraphylles</a:t>
            </a:r>
            <a:r>
              <a:rPr lang="fr-FR" dirty="0" smtClean="0"/>
              <a:t> (fausses feuilles) sur la tige chez certaines espèces</a:t>
            </a:r>
          </a:p>
        </p:txBody>
      </p:sp>
      <p:sp>
        <p:nvSpPr>
          <p:cNvPr id="15" name="Ellipse 14"/>
          <p:cNvSpPr/>
          <p:nvPr/>
        </p:nvSpPr>
        <p:spPr>
          <a:xfrm rot="19184971">
            <a:off x="3525987" y="2104108"/>
            <a:ext cx="1221271" cy="756271"/>
          </a:xfrm>
          <a:prstGeom prst="ellipse">
            <a:avLst/>
          </a:prstGeom>
          <a:solidFill>
            <a:schemeClr val="accent6">
              <a:lumMod val="75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94688" y="680176"/>
            <a:ext cx="2171700" cy="2209800"/>
          </a:xfrm>
          <a:prstGeom prst="rect">
            <a:avLst/>
          </a:prstGeom>
        </p:spPr>
      </p:pic>
      <p:pic>
        <p:nvPicPr>
          <p:cNvPr id="6" name="Image 5"/>
          <p:cNvPicPr>
            <a:picLocks noChangeAspect="1"/>
          </p:cNvPicPr>
          <p:nvPr/>
        </p:nvPicPr>
        <p:blipFill>
          <a:blip r:embed="rId4"/>
          <a:stretch>
            <a:fillRect/>
          </a:stretch>
        </p:blipFill>
        <p:spPr>
          <a:xfrm>
            <a:off x="5557430" y="3173989"/>
            <a:ext cx="2371725" cy="3505200"/>
          </a:xfrm>
          <a:prstGeom prst="rect">
            <a:avLst/>
          </a:prstGeom>
        </p:spPr>
      </p:pic>
      <p:pic>
        <p:nvPicPr>
          <p:cNvPr id="7" name="Image 6"/>
          <p:cNvPicPr>
            <a:picLocks noChangeAspect="1"/>
          </p:cNvPicPr>
          <p:nvPr/>
        </p:nvPicPr>
        <p:blipFill rotWithShape="1">
          <a:blip r:embed="rId5" cstate="email">
            <a:extLst>
              <a:ext uri="{28A0092B-C50C-407E-A947-70E740481C1C}">
                <a14:useLocalDpi xmlns:a14="http://schemas.microsoft.com/office/drawing/2010/main"/>
              </a:ext>
            </a:extLst>
          </a:blip>
          <a:srcRect r="-3933" b="-48244"/>
          <a:stretch/>
        </p:blipFill>
        <p:spPr>
          <a:xfrm>
            <a:off x="8022024" y="3702776"/>
            <a:ext cx="1952625" cy="3292335"/>
          </a:xfrm>
          <a:prstGeom prst="rect">
            <a:avLst/>
          </a:prstGeom>
        </p:spPr>
      </p:pic>
      <p:pic>
        <p:nvPicPr>
          <p:cNvPr id="9" name="Image 8"/>
          <p:cNvPicPr>
            <a:picLocks noChangeAspect="1"/>
          </p:cNvPicPr>
          <p:nvPr/>
        </p:nvPicPr>
        <p:blipFill>
          <a:blip r:embed="rId6"/>
          <a:stretch>
            <a:fillRect/>
          </a:stretch>
        </p:blipFill>
        <p:spPr>
          <a:xfrm>
            <a:off x="10037667" y="3118209"/>
            <a:ext cx="2114550" cy="1333500"/>
          </a:xfrm>
          <a:prstGeom prst="rect">
            <a:avLst/>
          </a:prstGeom>
        </p:spPr>
      </p:pic>
      <p:pic>
        <p:nvPicPr>
          <p:cNvPr id="10" name="Imag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7667" y="4501429"/>
            <a:ext cx="1475018" cy="2356571"/>
          </a:xfrm>
          <a:prstGeom prst="rect">
            <a:avLst/>
          </a:prstGeom>
        </p:spPr>
      </p:pic>
      <p:sp>
        <p:nvSpPr>
          <p:cNvPr id="11" name="ZoneTexte 10"/>
          <p:cNvSpPr txBox="1"/>
          <p:nvPr/>
        </p:nvSpPr>
        <p:spPr>
          <a:xfrm>
            <a:off x="5570902" y="6596390"/>
            <a:ext cx="2275006" cy="261610"/>
          </a:xfrm>
          <a:prstGeom prst="rect">
            <a:avLst/>
          </a:prstGeom>
          <a:noFill/>
        </p:spPr>
        <p:txBody>
          <a:bodyPr wrap="square" rtlCol="0">
            <a:spAutoFit/>
          </a:bodyPr>
          <a:lstStyle/>
          <a:p>
            <a:pPr algn="ctr"/>
            <a:r>
              <a:rPr lang="fr-FR" sz="1100" i="1" dirty="0" err="1" smtClean="0"/>
              <a:t>Kindbergia</a:t>
            </a:r>
            <a:r>
              <a:rPr lang="fr-FR" sz="1100" i="1" dirty="0" smtClean="0"/>
              <a:t> </a:t>
            </a:r>
            <a:r>
              <a:rPr lang="fr-FR" sz="1100" i="1" dirty="0" err="1" smtClean="0"/>
              <a:t>praelonga</a:t>
            </a:r>
            <a:endParaRPr lang="fr-FR" sz="1100" i="1" dirty="0"/>
          </a:p>
        </p:txBody>
      </p:sp>
      <p:pic>
        <p:nvPicPr>
          <p:cNvPr id="12" name="Imag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58644" y="4719782"/>
            <a:ext cx="2615539" cy="1959407"/>
          </a:xfrm>
          <a:prstGeom prst="rect">
            <a:avLst/>
          </a:prstGeom>
        </p:spPr>
      </p:pic>
      <p:pic>
        <p:nvPicPr>
          <p:cNvPr id="13" name="Image 12"/>
          <p:cNvPicPr>
            <a:picLocks noChangeAspect="1"/>
          </p:cNvPicPr>
          <p:nvPr/>
        </p:nvPicPr>
        <p:blipFill>
          <a:blip r:embed="rId9"/>
          <a:stretch>
            <a:fillRect/>
          </a:stretch>
        </p:blipFill>
        <p:spPr>
          <a:xfrm>
            <a:off x="402670" y="5089793"/>
            <a:ext cx="2162444" cy="1589396"/>
          </a:xfrm>
          <a:prstGeom prst="rect">
            <a:avLst/>
          </a:prstGeom>
        </p:spPr>
      </p:pic>
      <p:sp>
        <p:nvSpPr>
          <p:cNvPr id="17" name="ZoneTexte 16"/>
          <p:cNvSpPr txBox="1"/>
          <p:nvPr/>
        </p:nvSpPr>
        <p:spPr>
          <a:xfrm>
            <a:off x="436873" y="6596390"/>
            <a:ext cx="2275006" cy="261610"/>
          </a:xfrm>
          <a:prstGeom prst="rect">
            <a:avLst/>
          </a:prstGeom>
          <a:noFill/>
        </p:spPr>
        <p:txBody>
          <a:bodyPr wrap="square" rtlCol="0">
            <a:spAutoFit/>
          </a:bodyPr>
          <a:lstStyle/>
          <a:p>
            <a:pPr algn="ctr"/>
            <a:r>
              <a:rPr lang="fr-FR" sz="1100" i="1" dirty="0" err="1" smtClean="0"/>
              <a:t>Thuidium</a:t>
            </a:r>
            <a:r>
              <a:rPr lang="fr-FR" sz="1100" i="1" dirty="0" smtClean="0"/>
              <a:t> </a:t>
            </a:r>
            <a:r>
              <a:rPr lang="fr-FR" sz="1100" i="1" dirty="0" err="1" smtClean="0"/>
              <a:t>tamariscinum</a:t>
            </a:r>
            <a:endParaRPr lang="fr-FR" sz="1100" i="1" dirty="0"/>
          </a:p>
        </p:txBody>
      </p:sp>
      <p:pic>
        <p:nvPicPr>
          <p:cNvPr id="14" name="Image 13"/>
          <p:cNvPicPr>
            <a:picLocks noChangeAspect="1"/>
          </p:cNvPicPr>
          <p:nvPr/>
        </p:nvPicPr>
        <p:blipFill rotWithShape="1">
          <a:blip r:embed="rId10" cstate="email">
            <a:extLst>
              <a:ext uri="{28A0092B-C50C-407E-A947-70E740481C1C}">
                <a14:useLocalDpi xmlns:a14="http://schemas.microsoft.com/office/drawing/2010/main"/>
              </a:ext>
            </a:extLst>
          </a:blip>
          <a:srcRect l="-4452" t="-14779"/>
          <a:stretch/>
        </p:blipFill>
        <p:spPr>
          <a:xfrm>
            <a:off x="3731011" y="3379834"/>
            <a:ext cx="1733550" cy="1291204"/>
          </a:xfrm>
          <a:prstGeom prst="rect">
            <a:avLst/>
          </a:prstGeom>
        </p:spPr>
      </p:pic>
    </p:spTree>
    <p:extLst>
      <p:ext uri="{BB962C8B-B14F-4D97-AF65-F5344CB8AC3E}">
        <p14:creationId xmlns:p14="http://schemas.microsoft.com/office/powerpoint/2010/main" val="4336176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93857"/>
          </a:xfrm>
        </p:spPr>
        <p:txBody>
          <a:bodyPr>
            <a:normAutofit fontScale="90000"/>
          </a:bodyPr>
          <a:lstStyle/>
          <a:p>
            <a:r>
              <a:rPr lang="fr-FR" sz="4000" dirty="0" smtClean="0"/>
              <a:t>La multiplication végétative</a:t>
            </a:r>
            <a:endParaRPr lang="fr-FR" sz="4000" dirty="0"/>
          </a:p>
        </p:txBody>
      </p:sp>
      <p:sp>
        <p:nvSpPr>
          <p:cNvPr id="3" name="Espace réservé du contenu 2"/>
          <p:cNvSpPr>
            <a:spLocks noGrp="1"/>
          </p:cNvSpPr>
          <p:nvPr>
            <p:ph idx="1"/>
          </p:nvPr>
        </p:nvSpPr>
        <p:spPr>
          <a:xfrm>
            <a:off x="838200" y="794327"/>
            <a:ext cx="10515600" cy="5382636"/>
          </a:xfrm>
        </p:spPr>
        <p:txBody>
          <a:bodyPr>
            <a:normAutofit/>
          </a:bodyPr>
          <a:lstStyle/>
          <a:p>
            <a:endParaRPr lang="fr-FR" sz="1800" dirty="0" smtClean="0"/>
          </a:p>
          <a:p>
            <a:r>
              <a:rPr lang="fr-FR" sz="1800" dirty="0" smtClean="0"/>
              <a:t>Par fragmentation du gamétophyte, du sporophyte (polyploïdie) ou du protonéma.</a:t>
            </a:r>
          </a:p>
          <a:p>
            <a:pPr marL="0" indent="0">
              <a:spcBef>
                <a:spcPts val="600"/>
              </a:spcBef>
              <a:buNone/>
            </a:pPr>
            <a:endParaRPr lang="fr-FR" sz="1800" dirty="0" smtClean="0"/>
          </a:p>
          <a:p>
            <a:pPr marL="0" indent="0">
              <a:buNone/>
            </a:pPr>
            <a:endParaRPr lang="fr-FR" sz="1800" dirty="0" smtClean="0"/>
          </a:p>
          <a:p>
            <a:endParaRPr lang="fr-FR" sz="1800" dirty="0" smtClean="0"/>
          </a:p>
          <a:p>
            <a:endParaRPr lang="fr-FR" sz="1800" dirty="0" smtClean="0"/>
          </a:p>
          <a:p>
            <a:endParaRPr lang="fr-FR" sz="1800" dirty="0"/>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9154" y="221383"/>
            <a:ext cx="2068365" cy="2032289"/>
          </a:xfrm>
          <a:prstGeom prst="rect">
            <a:avLst/>
          </a:prstGeom>
        </p:spPr>
      </p:pic>
      <p:sp>
        <p:nvSpPr>
          <p:cNvPr id="5" name="ZoneTexte 4"/>
          <p:cNvSpPr txBox="1"/>
          <p:nvPr/>
        </p:nvSpPr>
        <p:spPr>
          <a:xfrm>
            <a:off x="9832683" y="2253672"/>
            <a:ext cx="1634836" cy="261610"/>
          </a:xfrm>
          <a:prstGeom prst="rect">
            <a:avLst/>
          </a:prstGeom>
          <a:noFill/>
        </p:spPr>
        <p:txBody>
          <a:bodyPr wrap="square" rtlCol="0">
            <a:spAutoFit/>
          </a:bodyPr>
          <a:lstStyle/>
          <a:p>
            <a:r>
              <a:rPr lang="fr-FR" sz="1100" i="1" dirty="0" err="1"/>
              <a:t>Dicranum</a:t>
            </a:r>
            <a:r>
              <a:rPr lang="fr-FR" sz="1100" i="1" dirty="0"/>
              <a:t> </a:t>
            </a:r>
            <a:r>
              <a:rPr lang="fr-FR" sz="1100" i="1" dirty="0" err="1"/>
              <a:t>tauricum</a:t>
            </a:r>
            <a:endParaRPr lang="fr-FR" sz="1100" i="1" dirty="0"/>
          </a:p>
        </p:txBody>
      </p:sp>
    </p:spTree>
    <p:extLst>
      <p:ext uri="{BB962C8B-B14F-4D97-AF65-F5344CB8AC3E}">
        <p14:creationId xmlns:p14="http://schemas.microsoft.com/office/powerpoint/2010/main" val="2103768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995082"/>
            <a:ext cx="10515600" cy="5181881"/>
          </a:xfrm>
        </p:spPr>
        <p:txBody>
          <a:bodyPr>
            <a:normAutofit/>
          </a:bodyPr>
          <a:lstStyle/>
          <a:p>
            <a:pPr marL="0" indent="0">
              <a:buNone/>
            </a:pPr>
            <a:r>
              <a:rPr lang="fr-FR" sz="1800" dirty="0" smtClean="0"/>
              <a:t>Quel que soit le clade, un certain nombre de caractères morphologiques sont partagés:</a:t>
            </a:r>
          </a:p>
          <a:p>
            <a:pPr>
              <a:buFontTx/>
              <a:buChar char="-"/>
            </a:pPr>
            <a:r>
              <a:rPr lang="fr-FR" sz="1800" dirty="0" smtClean="0"/>
              <a:t>La présence de </a:t>
            </a:r>
            <a:r>
              <a:rPr lang="fr-FR" sz="1800" dirty="0" err="1" smtClean="0"/>
              <a:t>rhyzoïdes</a:t>
            </a:r>
            <a:r>
              <a:rPr lang="fr-FR" sz="1800" dirty="0" smtClean="0"/>
              <a:t> qui servent à ancrer la plante sur son support et n’ont pas de rôle nutritionnel.</a:t>
            </a:r>
          </a:p>
          <a:p>
            <a:pPr>
              <a:buFontTx/>
              <a:buChar char="-"/>
            </a:pPr>
            <a:r>
              <a:rPr lang="fr-FR" sz="1800" dirty="0" smtClean="0"/>
              <a:t>La présence d’un gamétophyte (</a:t>
            </a:r>
            <a:r>
              <a:rPr lang="fr-FR" sz="1800" dirty="0" err="1" smtClean="0"/>
              <a:t>thalloïde</a:t>
            </a:r>
            <a:r>
              <a:rPr lang="fr-FR" sz="1800" dirty="0" smtClean="0"/>
              <a:t> ou feuillé) haploïde (1n chromosomes)</a:t>
            </a:r>
          </a:p>
          <a:p>
            <a:pPr>
              <a:buFontTx/>
              <a:buChar char="-"/>
            </a:pPr>
            <a:r>
              <a:rPr lang="fr-FR" sz="1800" dirty="0" smtClean="0"/>
              <a:t>La présence de sporophytes diploïdes (</a:t>
            </a:r>
            <a:r>
              <a:rPr lang="fr-FR" sz="1800" dirty="0"/>
              <a:t>2</a:t>
            </a:r>
            <a:r>
              <a:rPr lang="fr-FR" sz="1800" dirty="0" smtClean="0"/>
              <a:t>n chromosomes)</a:t>
            </a:r>
          </a:p>
          <a:p>
            <a:pPr>
              <a:buFontTx/>
              <a:buChar char="-"/>
            </a:pPr>
            <a:r>
              <a:rPr lang="fr-FR" sz="1800" dirty="0" smtClean="0"/>
              <a:t>La présence de chlorophylle a et b comme les plantes vasculaires</a:t>
            </a:r>
          </a:p>
          <a:p>
            <a:pPr>
              <a:buFontTx/>
              <a:buChar char="-"/>
            </a:pPr>
            <a:r>
              <a:rPr lang="fr-FR" sz="1800" dirty="0" smtClean="0"/>
              <a:t>L’absence de vaisseaux conducteurs</a:t>
            </a:r>
          </a:p>
          <a:p>
            <a:pPr>
              <a:buFontTx/>
              <a:buChar char="-"/>
            </a:pPr>
            <a:r>
              <a:rPr lang="fr-FR" sz="1800" dirty="0" smtClean="0"/>
              <a:t>Une grande diversité de stratégies impliquées dans la multiplication végétative</a:t>
            </a:r>
          </a:p>
          <a:p>
            <a:pPr>
              <a:buFontTx/>
              <a:buChar char="-"/>
            </a:pPr>
            <a:r>
              <a:rPr lang="fr-FR" sz="1800" dirty="0" smtClean="0"/>
              <a:t>Etat d’hydratation contrôlé par l’environnement extérieur (</a:t>
            </a:r>
            <a:r>
              <a:rPr lang="fr-FR" sz="1800" dirty="0" err="1" smtClean="0"/>
              <a:t>poikilohydriques</a:t>
            </a:r>
            <a:r>
              <a:rPr lang="fr-FR" sz="1800" dirty="0" smtClean="0"/>
              <a:t>)</a:t>
            </a:r>
          </a:p>
          <a:p>
            <a:endParaRPr lang="fr-FR" sz="1800" dirty="0" smtClean="0"/>
          </a:p>
          <a:p>
            <a:endParaRPr lang="fr-FR" sz="1800" dirty="0"/>
          </a:p>
        </p:txBody>
      </p:sp>
      <p:pic>
        <p:nvPicPr>
          <p:cNvPr id="5" name="Image 4"/>
          <p:cNvPicPr>
            <a:picLocks noChangeAspect="1"/>
          </p:cNvPicPr>
          <p:nvPr/>
        </p:nvPicPr>
        <p:blipFill>
          <a:blip r:embed="rId2"/>
          <a:stretch>
            <a:fillRect/>
          </a:stretch>
        </p:blipFill>
        <p:spPr>
          <a:xfrm>
            <a:off x="1228725" y="0"/>
            <a:ext cx="9734550" cy="762000"/>
          </a:xfrm>
          <a:prstGeom prst="rect">
            <a:avLst/>
          </a:prstGeom>
        </p:spPr>
      </p:pic>
    </p:spTree>
    <p:extLst>
      <p:ext uri="{BB962C8B-B14F-4D97-AF65-F5344CB8AC3E}">
        <p14:creationId xmlns:p14="http://schemas.microsoft.com/office/powerpoint/2010/main" val="1748587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93857"/>
          </a:xfrm>
        </p:spPr>
        <p:txBody>
          <a:bodyPr>
            <a:normAutofit fontScale="90000"/>
          </a:bodyPr>
          <a:lstStyle/>
          <a:p>
            <a:r>
              <a:rPr lang="fr-FR" sz="4000" dirty="0" smtClean="0"/>
              <a:t>La multiplication végétative</a:t>
            </a:r>
            <a:endParaRPr lang="fr-FR" sz="4000" dirty="0"/>
          </a:p>
        </p:txBody>
      </p:sp>
      <p:sp>
        <p:nvSpPr>
          <p:cNvPr id="3" name="Espace réservé du contenu 2"/>
          <p:cNvSpPr>
            <a:spLocks noGrp="1"/>
          </p:cNvSpPr>
          <p:nvPr>
            <p:ph idx="1"/>
          </p:nvPr>
        </p:nvSpPr>
        <p:spPr>
          <a:xfrm>
            <a:off x="838200" y="811577"/>
            <a:ext cx="10515600" cy="5382636"/>
          </a:xfrm>
        </p:spPr>
        <p:txBody>
          <a:bodyPr>
            <a:normAutofit/>
          </a:bodyPr>
          <a:lstStyle/>
          <a:p>
            <a:endParaRPr lang="fr-FR" sz="1800" dirty="0" smtClean="0"/>
          </a:p>
          <a:p>
            <a:r>
              <a:rPr lang="fr-FR" sz="1800" dirty="0" smtClean="0"/>
              <a:t>Par fragmentation du gamétophyte, du sporophyte (polyploïdie) ou du protonéma.</a:t>
            </a:r>
          </a:p>
          <a:p>
            <a:r>
              <a:rPr lang="fr-FR" sz="1800" dirty="0" smtClean="0"/>
              <a:t>Par propagules : amas cellulaires pouvant apparaître à l’aisselle des feuilles, sur les</a:t>
            </a:r>
          </a:p>
          <a:p>
            <a:pPr marL="0" indent="0">
              <a:spcBef>
                <a:spcPts val="600"/>
              </a:spcBef>
              <a:buNone/>
            </a:pPr>
            <a:r>
              <a:rPr lang="fr-FR" sz="1800" dirty="0" smtClean="0"/>
              <a:t>rhizoïdes, dans des organes dédiés et pouvant prendre des formes très variées</a:t>
            </a:r>
          </a:p>
          <a:p>
            <a:pPr marL="0" indent="0">
              <a:spcBef>
                <a:spcPts val="600"/>
              </a:spcBef>
              <a:buNone/>
            </a:pPr>
            <a:endParaRPr lang="fr-FR" sz="1800" dirty="0" smtClean="0"/>
          </a:p>
          <a:p>
            <a:pPr marL="0" indent="0">
              <a:buNone/>
            </a:pPr>
            <a:endParaRPr lang="fr-FR" sz="1800" dirty="0" smtClean="0"/>
          </a:p>
          <a:p>
            <a:endParaRPr lang="fr-FR" sz="1800" dirty="0" smtClean="0"/>
          </a:p>
          <a:p>
            <a:endParaRPr lang="fr-FR" sz="1800" dirty="0" smtClean="0"/>
          </a:p>
          <a:p>
            <a:endParaRPr lang="fr-FR" sz="1800" dirty="0"/>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9154" y="221383"/>
            <a:ext cx="2068365" cy="2032289"/>
          </a:xfrm>
          <a:prstGeom prst="rect">
            <a:avLst/>
          </a:prstGeom>
        </p:spPr>
      </p:pic>
      <p:sp>
        <p:nvSpPr>
          <p:cNvPr id="5" name="ZoneTexte 4"/>
          <p:cNvSpPr txBox="1"/>
          <p:nvPr/>
        </p:nvSpPr>
        <p:spPr>
          <a:xfrm>
            <a:off x="9832683" y="2253672"/>
            <a:ext cx="1634836" cy="261610"/>
          </a:xfrm>
          <a:prstGeom prst="rect">
            <a:avLst/>
          </a:prstGeom>
          <a:noFill/>
        </p:spPr>
        <p:txBody>
          <a:bodyPr wrap="square" rtlCol="0">
            <a:spAutoFit/>
          </a:bodyPr>
          <a:lstStyle/>
          <a:p>
            <a:r>
              <a:rPr lang="fr-FR" sz="1100" dirty="0" err="1"/>
              <a:t>Dicranum</a:t>
            </a:r>
            <a:r>
              <a:rPr lang="fr-FR" sz="1100" dirty="0"/>
              <a:t> </a:t>
            </a:r>
            <a:r>
              <a:rPr lang="fr-FR" sz="1100" dirty="0" err="1"/>
              <a:t>tauricum</a:t>
            </a:r>
            <a:endParaRPr lang="fr-FR" sz="1100" dirty="0"/>
          </a:p>
        </p:txBody>
      </p:sp>
      <p:pic>
        <p:nvPicPr>
          <p:cNvPr id="6" name="Image 5"/>
          <p:cNvPicPr>
            <a:picLocks noChangeAspect="1"/>
          </p:cNvPicPr>
          <p:nvPr/>
        </p:nvPicPr>
        <p:blipFill>
          <a:blip r:embed="rId3"/>
          <a:stretch>
            <a:fillRect/>
          </a:stretch>
        </p:blipFill>
        <p:spPr>
          <a:xfrm>
            <a:off x="925801" y="2181658"/>
            <a:ext cx="1990725" cy="1552575"/>
          </a:xfrm>
          <a:prstGeom prst="rect">
            <a:avLst/>
          </a:prstGeom>
        </p:spPr>
      </p:pic>
      <p:sp>
        <p:nvSpPr>
          <p:cNvPr id="7" name="ZoneTexte 6"/>
          <p:cNvSpPr txBox="1"/>
          <p:nvPr/>
        </p:nvSpPr>
        <p:spPr>
          <a:xfrm>
            <a:off x="1369291" y="3734233"/>
            <a:ext cx="1634836" cy="261610"/>
          </a:xfrm>
          <a:prstGeom prst="rect">
            <a:avLst/>
          </a:prstGeom>
          <a:noFill/>
        </p:spPr>
        <p:txBody>
          <a:bodyPr wrap="square" rtlCol="0">
            <a:spAutoFit/>
          </a:bodyPr>
          <a:lstStyle/>
          <a:p>
            <a:r>
              <a:rPr lang="fr-FR" sz="1100" i="1" dirty="0" smtClean="0"/>
              <a:t>Bryum </a:t>
            </a:r>
            <a:r>
              <a:rPr lang="fr-FR" sz="1100" i="1" dirty="0" err="1" smtClean="0"/>
              <a:t>rubens</a:t>
            </a:r>
            <a:endParaRPr lang="fr-FR" sz="1100" i="1" dirty="0"/>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4128" y="2181658"/>
            <a:ext cx="1844964" cy="2072913"/>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5504" y="3075780"/>
            <a:ext cx="1713900" cy="1178791"/>
          </a:xfrm>
          <a:prstGeom prst="rect">
            <a:avLst/>
          </a:prstGeom>
        </p:spPr>
      </p:pic>
      <p:sp>
        <p:nvSpPr>
          <p:cNvPr id="10" name="ZoneTexte 9"/>
          <p:cNvSpPr txBox="1"/>
          <p:nvPr/>
        </p:nvSpPr>
        <p:spPr>
          <a:xfrm>
            <a:off x="3926610" y="4254571"/>
            <a:ext cx="1634836" cy="261610"/>
          </a:xfrm>
          <a:prstGeom prst="rect">
            <a:avLst/>
          </a:prstGeom>
          <a:noFill/>
        </p:spPr>
        <p:txBody>
          <a:bodyPr wrap="square" rtlCol="0">
            <a:spAutoFit/>
          </a:bodyPr>
          <a:lstStyle/>
          <a:p>
            <a:r>
              <a:rPr lang="fr-FR" sz="1100" i="1" dirty="0" err="1" smtClean="0"/>
              <a:t>Orthotrichum</a:t>
            </a:r>
            <a:r>
              <a:rPr lang="fr-FR" sz="1100" i="1" dirty="0" smtClean="0"/>
              <a:t> </a:t>
            </a:r>
            <a:r>
              <a:rPr lang="fr-FR" sz="1100" i="1" dirty="0" err="1" smtClean="0"/>
              <a:t>lyellii</a:t>
            </a:r>
            <a:endParaRPr lang="fr-FR" sz="1100" i="1" dirty="0"/>
          </a:p>
        </p:txBody>
      </p:sp>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8481" y="2181658"/>
            <a:ext cx="1478108" cy="1843288"/>
          </a:xfrm>
          <a:prstGeom prst="rect">
            <a:avLst/>
          </a:prstGeom>
        </p:spPr>
      </p:pic>
      <p:sp>
        <p:nvSpPr>
          <p:cNvPr id="12" name="ZoneTexte 11"/>
          <p:cNvSpPr txBox="1"/>
          <p:nvPr/>
        </p:nvSpPr>
        <p:spPr>
          <a:xfrm>
            <a:off x="6096000" y="4024946"/>
            <a:ext cx="1634836" cy="261610"/>
          </a:xfrm>
          <a:prstGeom prst="rect">
            <a:avLst/>
          </a:prstGeom>
          <a:noFill/>
        </p:spPr>
        <p:txBody>
          <a:bodyPr wrap="square" rtlCol="0">
            <a:spAutoFit/>
          </a:bodyPr>
          <a:lstStyle/>
          <a:p>
            <a:r>
              <a:rPr lang="fr-FR" sz="1100" i="1" dirty="0" smtClean="0"/>
              <a:t>Bryum </a:t>
            </a:r>
            <a:r>
              <a:rPr lang="fr-FR" sz="1100" i="1" dirty="0" err="1" smtClean="0"/>
              <a:t>moravicum</a:t>
            </a:r>
            <a:endParaRPr lang="fr-FR" sz="1100" i="1" dirty="0"/>
          </a:p>
        </p:txBody>
      </p:sp>
      <p:pic>
        <p:nvPicPr>
          <p:cNvPr id="13" name="Imag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0486" y="2181658"/>
            <a:ext cx="1005891" cy="2072913"/>
          </a:xfrm>
          <a:prstGeom prst="rect">
            <a:avLst/>
          </a:prstGeom>
        </p:spPr>
      </p:pic>
      <p:pic>
        <p:nvPicPr>
          <p:cNvPr id="14" name="Image 13"/>
          <p:cNvPicPr>
            <a:picLocks noChangeAspect="1"/>
          </p:cNvPicPr>
          <p:nvPr/>
        </p:nvPicPr>
        <p:blipFill>
          <a:blip r:embed="rId8"/>
          <a:stretch>
            <a:fillRect/>
          </a:stretch>
        </p:blipFill>
        <p:spPr>
          <a:xfrm>
            <a:off x="8689688" y="2803597"/>
            <a:ext cx="1295400" cy="1428750"/>
          </a:xfrm>
          <a:prstGeom prst="rect">
            <a:avLst/>
          </a:prstGeom>
        </p:spPr>
      </p:pic>
      <p:pic>
        <p:nvPicPr>
          <p:cNvPr id="15" name="Imag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48875" y="2797246"/>
            <a:ext cx="1285025" cy="1435101"/>
          </a:xfrm>
          <a:prstGeom prst="rect">
            <a:avLst/>
          </a:prstGeom>
        </p:spPr>
      </p:pic>
      <p:sp>
        <p:nvSpPr>
          <p:cNvPr id="16" name="ZoneTexte 15"/>
          <p:cNvSpPr txBox="1"/>
          <p:nvPr/>
        </p:nvSpPr>
        <p:spPr>
          <a:xfrm>
            <a:off x="8760274" y="4232347"/>
            <a:ext cx="1915682" cy="261610"/>
          </a:xfrm>
          <a:prstGeom prst="rect">
            <a:avLst/>
          </a:prstGeom>
          <a:noFill/>
        </p:spPr>
        <p:txBody>
          <a:bodyPr wrap="square" rtlCol="0">
            <a:spAutoFit/>
          </a:bodyPr>
          <a:lstStyle/>
          <a:p>
            <a:r>
              <a:rPr lang="fr-FR" sz="1100" i="1" dirty="0" err="1" smtClean="0"/>
              <a:t>Aulacomnium</a:t>
            </a:r>
            <a:r>
              <a:rPr lang="fr-FR" sz="1100" i="1" dirty="0" smtClean="0"/>
              <a:t> </a:t>
            </a:r>
            <a:r>
              <a:rPr lang="fr-FR" sz="1100" i="1" dirty="0" err="1" smtClean="0"/>
              <a:t>androgynum</a:t>
            </a:r>
            <a:endParaRPr lang="fr-FR" sz="1100" i="1" dirty="0"/>
          </a:p>
        </p:txBody>
      </p:sp>
    </p:spTree>
    <p:extLst>
      <p:ext uri="{BB962C8B-B14F-4D97-AF65-F5344CB8AC3E}">
        <p14:creationId xmlns:p14="http://schemas.microsoft.com/office/powerpoint/2010/main" val="747970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93857"/>
          </a:xfrm>
        </p:spPr>
        <p:txBody>
          <a:bodyPr>
            <a:normAutofit fontScale="90000"/>
          </a:bodyPr>
          <a:lstStyle/>
          <a:p>
            <a:r>
              <a:rPr lang="fr-FR" sz="4000" dirty="0" smtClean="0"/>
              <a:t>La multiplication végétative</a:t>
            </a:r>
            <a:endParaRPr lang="fr-FR" sz="4000" dirty="0"/>
          </a:p>
        </p:txBody>
      </p:sp>
      <p:sp>
        <p:nvSpPr>
          <p:cNvPr id="3" name="Espace réservé du contenu 2"/>
          <p:cNvSpPr>
            <a:spLocks noGrp="1"/>
          </p:cNvSpPr>
          <p:nvPr>
            <p:ph idx="1"/>
          </p:nvPr>
        </p:nvSpPr>
        <p:spPr>
          <a:xfrm>
            <a:off x="838200" y="794327"/>
            <a:ext cx="10515600" cy="5382636"/>
          </a:xfrm>
        </p:spPr>
        <p:txBody>
          <a:bodyPr>
            <a:normAutofit/>
          </a:bodyPr>
          <a:lstStyle/>
          <a:p>
            <a:endParaRPr lang="fr-FR" sz="1800" dirty="0" smtClean="0"/>
          </a:p>
          <a:p>
            <a:r>
              <a:rPr lang="fr-FR" sz="1800" dirty="0" smtClean="0"/>
              <a:t>Par fragmentation du gamétophyte, du sporophyte (polyploïdie) ou du protonéma.</a:t>
            </a:r>
          </a:p>
          <a:p>
            <a:r>
              <a:rPr lang="fr-FR" sz="1800" dirty="0" smtClean="0"/>
              <a:t>Par propagules : amas cellulaires pouvant apparaître à l’aisselle des feuilles, sur les</a:t>
            </a:r>
          </a:p>
          <a:p>
            <a:pPr marL="0" indent="0">
              <a:spcBef>
                <a:spcPts val="600"/>
              </a:spcBef>
              <a:buNone/>
            </a:pPr>
            <a:r>
              <a:rPr lang="fr-FR" sz="1800" dirty="0" smtClean="0"/>
              <a:t>rhizoïdes, sur des organes dédiés et pouvant prendre des formes très variées</a:t>
            </a:r>
          </a:p>
          <a:p>
            <a:pPr marL="0" indent="0">
              <a:spcBef>
                <a:spcPts val="600"/>
              </a:spcBef>
              <a:buNone/>
            </a:pPr>
            <a:endParaRPr lang="fr-FR" sz="1800" dirty="0"/>
          </a:p>
          <a:p>
            <a:pPr marL="0" indent="0">
              <a:spcBef>
                <a:spcPts val="600"/>
              </a:spcBef>
              <a:buNone/>
            </a:pPr>
            <a:endParaRPr lang="fr-FR" sz="1800" dirty="0" smtClean="0"/>
          </a:p>
          <a:p>
            <a:pPr marL="0" indent="0">
              <a:spcBef>
                <a:spcPts val="600"/>
              </a:spcBef>
              <a:buNone/>
            </a:pPr>
            <a:endParaRPr lang="fr-FR" sz="1800" dirty="0"/>
          </a:p>
          <a:p>
            <a:pPr marL="0" indent="0">
              <a:spcBef>
                <a:spcPts val="600"/>
              </a:spcBef>
              <a:buNone/>
            </a:pPr>
            <a:endParaRPr lang="fr-FR" sz="1800" dirty="0" smtClean="0"/>
          </a:p>
          <a:p>
            <a:pPr marL="0" indent="0">
              <a:spcBef>
                <a:spcPts val="600"/>
              </a:spcBef>
              <a:buNone/>
            </a:pPr>
            <a:endParaRPr lang="fr-FR" sz="1800" dirty="0"/>
          </a:p>
          <a:p>
            <a:pPr marL="0" indent="0">
              <a:spcBef>
                <a:spcPts val="600"/>
              </a:spcBef>
              <a:buNone/>
            </a:pPr>
            <a:endParaRPr lang="fr-FR" sz="1800" dirty="0" smtClean="0"/>
          </a:p>
          <a:p>
            <a:pPr marL="0" indent="0">
              <a:spcBef>
                <a:spcPts val="600"/>
              </a:spcBef>
              <a:buNone/>
            </a:pPr>
            <a:endParaRPr lang="fr-FR" sz="1800" dirty="0"/>
          </a:p>
          <a:p>
            <a:pPr>
              <a:spcBef>
                <a:spcPts val="600"/>
              </a:spcBef>
            </a:pPr>
            <a:r>
              <a:rPr lang="fr-FR" sz="1800" dirty="0" smtClean="0"/>
              <a:t>Par production de bulbilles ou de branches caduques</a:t>
            </a:r>
          </a:p>
          <a:p>
            <a:pPr>
              <a:spcBef>
                <a:spcPts val="600"/>
              </a:spcBef>
            </a:pPr>
            <a:endParaRPr lang="fr-FR" sz="1800" dirty="0" smtClean="0"/>
          </a:p>
          <a:p>
            <a:pPr marL="0" indent="0">
              <a:spcBef>
                <a:spcPts val="600"/>
              </a:spcBef>
              <a:buNone/>
            </a:pPr>
            <a:endParaRPr lang="fr-FR" sz="1800" dirty="0" smtClean="0"/>
          </a:p>
          <a:p>
            <a:pPr marL="0" indent="0">
              <a:buNone/>
            </a:pPr>
            <a:endParaRPr lang="fr-FR" sz="1800" dirty="0" smtClean="0"/>
          </a:p>
          <a:p>
            <a:endParaRPr lang="fr-FR" sz="1800" dirty="0" smtClean="0"/>
          </a:p>
          <a:p>
            <a:endParaRPr lang="fr-FR" sz="1800" dirty="0" smtClean="0"/>
          </a:p>
          <a:p>
            <a:endParaRPr lang="fr-FR" sz="1800" dirty="0"/>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9154" y="221383"/>
            <a:ext cx="2068365" cy="2032289"/>
          </a:xfrm>
          <a:prstGeom prst="rect">
            <a:avLst/>
          </a:prstGeom>
        </p:spPr>
      </p:pic>
      <p:sp>
        <p:nvSpPr>
          <p:cNvPr id="5" name="ZoneTexte 4"/>
          <p:cNvSpPr txBox="1"/>
          <p:nvPr/>
        </p:nvSpPr>
        <p:spPr>
          <a:xfrm>
            <a:off x="9832683" y="2253672"/>
            <a:ext cx="1634836" cy="261610"/>
          </a:xfrm>
          <a:prstGeom prst="rect">
            <a:avLst/>
          </a:prstGeom>
          <a:noFill/>
        </p:spPr>
        <p:txBody>
          <a:bodyPr wrap="square" rtlCol="0">
            <a:spAutoFit/>
          </a:bodyPr>
          <a:lstStyle/>
          <a:p>
            <a:r>
              <a:rPr lang="fr-FR" sz="1100" dirty="0" err="1"/>
              <a:t>Dicranum</a:t>
            </a:r>
            <a:r>
              <a:rPr lang="fr-FR" sz="1100" dirty="0"/>
              <a:t> </a:t>
            </a:r>
            <a:r>
              <a:rPr lang="fr-FR" sz="1100" dirty="0" err="1"/>
              <a:t>tauricum</a:t>
            </a:r>
            <a:endParaRPr lang="fr-FR" sz="1100" dirty="0"/>
          </a:p>
        </p:txBody>
      </p:sp>
      <p:pic>
        <p:nvPicPr>
          <p:cNvPr id="6" name="Image 5"/>
          <p:cNvPicPr>
            <a:picLocks noChangeAspect="1"/>
          </p:cNvPicPr>
          <p:nvPr/>
        </p:nvPicPr>
        <p:blipFill>
          <a:blip r:embed="rId3"/>
          <a:stretch>
            <a:fillRect/>
          </a:stretch>
        </p:blipFill>
        <p:spPr>
          <a:xfrm>
            <a:off x="925801" y="2181658"/>
            <a:ext cx="1990725" cy="1552575"/>
          </a:xfrm>
          <a:prstGeom prst="rect">
            <a:avLst/>
          </a:prstGeom>
        </p:spPr>
      </p:pic>
      <p:sp>
        <p:nvSpPr>
          <p:cNvPr id="7" name="ZoneTexte 6"/>
          <p:cNvSpPr txBox="1"/>
          <p:nvPr/>
        </p:nvSpPr>
        <p:spPr>
          <a:xfrm>
            <a:off x="1369291" y="3734233"/>
            <a:ext cx="1634836" cy="261610"/>
          </a:xfrm>
          <a:prstGeom prst="rect">
            <a:avLst/>
          </a:prstGeom>
          <a:noFill/>
        </p:spPr>
        <p:txBody>
          <a:bodyPr wrap="square" rtlCol="0">
            <a:spAutoFit/>
          </a:bodyPr>
          <a:lstStyle/>
          <a:p>
            <a:r>
              <a:rPr lang="fr-FR" sz="1100" i="1" dirty="0" smtClean="0"/>
              <a:t>Bryum </a:t>
            </a:r>
            <a:r>
              <a:rPr lang="fr-FR" sz="1100" i="1" dirty="0" err="1" smtClean="0"/>
              <a:t>rubens</a:t>
            </a:r>
            <a:endParaRPr lang="fr-FR" sz="1100" i="1" dirty="0"/>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4128" y="2181658"/>
            <a:ext cx="1844964" cy="2072913"/>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5504" y="3075780"/>
            <a:ext cx="1713900" cy="1178791"/>
          </a:xfrm>
          <a:prstGeom prst="rect">
            <a:avLst/>
          </a:prstGeom>
        </p:spPr>
      </p:pic>
      <p:sp>
        <p:nvSpPr>
          <p:cNvPr id="10" name="ZoneTexte 9"/>
          <p:cNvSpPr txBox="1"/>
          <p:nvPr/>
        </p:nvSpPr>
        <p:spPr>
          <a:xfrm>
            <a:off x="3926610" y="4254571"/>
            <a:ext cx="1634836" cy="261610"/>
          </a:xfrm>
          <a:prstGeom prst="rect">
            <a:avLst/>
          </a:prstGeom>
          <a:noFill/>
        </p:spPr>
        <p:txBody>
          <a:bodyPr wrap="square" rtlCol="0">
            <a:spAutoFit/>
          </a:bodyPr>
          <a:lstStyle/>
          <a:p>
            <a:r>
              <a:rPr lang="fr-FR" sz="1100" dirty="0" err="1" smtClean="0"/>
              <a:t>Orthotrichum</a:t>
            </a:r>
            <a:r>
              <a:rPr lang="fr-FR" sz="1100" dirty="0" smtClean="0"/>
              <a:t> </a:t>
            </a:r>
            <a:r>
              <a:rPr lang="fr-FR" sz="1100" dirty="0" err="1" smtClean="0"/>
              <a:t>lyellii</a:t>
            </a:r>
            <a:endParaRPr lang="fr-FR" sz="1100" dirty="0"/>
          </a:p>
        </p:txBody>
      </p:sp>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8481" y="2181658"/>
            <a:ext cx="1478108" cy="1843288"/>
          </a:xfrm>
          <a:prstGeom prst="rect">
            <a:avLst/>
          </a:prstGeom>
        </p:spPr>
      </p:pic>
      <p:sp>
        <p:nvSpPr>
          <p:cNvPr id="12" name="ZoneTexte 11"/>
          <p:cNvSpPr txBox="1"/>
          <p:nvPr/>
        </p:nvSpPr>
        <p:spPr>
          <a:xfrm>
            <a:off x="6096000" y="4024946"/>
            <a:ext cx="1634836" cy="261610"/>
          </a:xfrm>
          <a:prstGeom prst="rect">
            <a:avLst/>
          </a:prstGeom>
          <a:noFill/>
        </p:spPr>
        <p:txBody>
          <a:bodyPr wrap="square" rtlCol="0">
            <a:spAutoFit/>
          </a:bodyPr>
          <a:lstStyle/>
          <a:p>
            <a:r>
              <a:rPr lang="fr-FR" sz="1100" dirty="0" smtClean="0"/>
              <a:t>Bryum </a:t>
            </a:r>
            <a:r>
              <a:rPr lang="fr-FR" sz="1100" dirty="0" err="1" smtClean="0"/>
              <a:t>moravicum</a:t>
            </a:r>
            <a:endParaRPr lang="fr-FR" sz="1100" dirty="0"/>
          </a:p>
        </p:txBody>
      </p:sp>
      <p:pic>
        <p:nvPicPr>
          <p:cNvPr id="13" name="Imag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0486" y="2181658"/>
            <a:ext cx="1005891" cy="2072913"/>
          </a:xfrm>
          <a:prstGeom prst="rect">
            <a:avLst/>
          </a:prstGeom>
        </p:spPr>
      </p:pic>
      <p:pic>
        <p:nvPicPr>
          <p:cNvPr id="14" name="Image 13"/>
          <p:cNvPicPr>
            <a:picLocks noChangeAspect="1"/>
          </p:cNvPicPr>
          <p:nvPr/>
        </p:nvPicPr>
        <p:blipFill>
          <a:blip r:embed="rId8"/>
          <a:stretch>
            <a:fillRect/>
          </a:stretch>
        </p:blipFill>
        <p:spPr>
          <a:xfrm>
            <a:off x="8689688" y="2803597"/>
            <a:ext cx="1295400" cy="1428750"/>
          </a:xfrm>
          <a:prstGeom prst="rect">
            <a:avLst/>
          </a:prstGeom>
        </p:spPr>
      </p:pic>
      <p:pic>
        <p:nvPicPr>
          <p:cNvPr id="15" name="Imag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48875" y="2797246"/>
            <a:ext cx="1285025" cy="1435101"/>
          </a:xfrm>
          <a:prstGeom prst="rect">
            <a:avLst/>
          </a:prstGeom>
        </p:spPr>
      </p:pic>
      <p:sp>
        <p:nvSpPr>
          <p:cNvPr id="16" name="ZoneTexte 15"/>
          <p:cNvSpPr txBox="1"/>
          <p:nvPr/>
        </p:nvSpPr>
        <p:spPr>
          <a:xfrm>
            <a:off x="8760274" y="4232347"/>
            <a:ext cx="1915682" cy="261610"/>
          </a:xfrm>
          <a:prstGeom prst="rect">
            <a:avLst/>
          </a:prstGeom>
          <a:noFill/>
        </p:spPr>
        <p:txBody>
          <a:bodyPr wrap="square" rtlCol="0">
            <a:spAutoFit/>
          </a:bodyPr>
          <a:lstStyle/>
          <a:p>
            <a:r>
              <a:rPr lang="fr-FR" sz="1100" dirty="0" err="1" smtClean="0"/>
              <a:t>Aulacomnium</a:t>
            </a:r>
            <a:r>
              <a:rPr lang="fr-FR" sz="1100" dirty="0" smtClean="0"/>
              <a:t> </a:t>
            </a:r>
            <a:r>
              <a:rPr lang="fr-FR" sz="1100" dirty="0" err="1" smtClean="0"/>
              <a:t>androgynum</a:t>
            </a:r>
            <a:endParaRPr lang="fr-FR" sz="1100" dirty="0"/>
          </a:p>
        </p:txBody>
      </p:sp>
      <p:pic>
        <p:nvPicPr>
          <p:cNvPr id="18" name="Imag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5801" y="4800023"/>
            <a:ext cx="1997364" cy="1778902"/>
          </a:xfrm>
          <a:prstGeom prst="rect">
            <a:avLst/>
          </a:prstGeom>
        </p:spPr>
      </p:pic>
      <p:sp>
        <p:nvSpPr>
          <p:cNvPr id="19" name="ZoneTexte 18"/>
          <p:cNvSpPr txBox="1"/>
          <p:nvPr/>
        </p:nvSpPr>
        <p:spPr>
          <a:xfrm>
            <a:off x="1200727" y="6578925"/>
            <a:ext cx="1634836" cy="261610"/>
          </a:xfrm>
          <a:prstGeom prst="rect">
            <a:avLst/>
          </a:prstGeom>
          <a:noFill/>
        </p:spPr>
        <p:txBody>
          <a:bodyPr wrap="square" rtlCol="0">
            <a:spAutoFit/>
          </a:bodyPr>
          <a:lstStyle/>
          <a:p>
            <a:r>
              <a:rPr lang="fr-FR" sz="1100" i="1" dirty="0" smtClean="0"/>
              <a:t>Bryum </a:t>
            </a:r>
            <a:r>
              <a:rPr lang="fr-FR" sz="1100" i="1" dirty="0" err="1" smtClean="0"/>
              <a:t>dichotomum</a:t>
            </a:r>
            <a:endParaRPr lang="fr-FR" sz="1100" i="1" dirty="0"/>
          </a:p>
        </p:txBody>
      </p:sp>
      <p:pic>
        <p:nvPicPr>
          <p:cNvPr id="20" name="Imag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2745656" y="5326548"/>
            <a:ext cx="1228905" cy="873888"/>
          </a:xfrm>
          <a:prstGeom prst="rect">
            <a:avLst/>
          </a:prstGeom>
        </p:spPr>
      </p:pic>
      <p:pic>
        <p:nvPicPr>
          <p:cNvPr id="21" name="Imag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6200000">
            <a:off x="4355886" y="4512248"/>
            <a:ext cx="1453138" cy="2354451"/>
          </a:xfrm>
          <a:prstGeom prst="rect">
            <a:avLst/>
          </a:prstGeom>
        </p:spPr>
      </p:pic>
      <p:sp>
        <p:nvSpPr>
          <p:cNvPr id="22" name="ZoneTexte 21"/>
          <p:cNvSpPr txBox="1"/>
          <p:nvPr/>
        </p:nvSpPr>
        <p:spPr>
          <a:xfrm>
            <a:off x="4274140" y="6351754"/>
            <a:ext cx="1798518" cy="261610"/>
          </a:xfrm>
          <a:prstGeom prst="rect">
            <a:avLst/>
          </a:prstGeom>
          <a:noFill/>
        </p:spPr>
        <p:txBody>
          <a:bodyPr wrap="square" rtlCol="0">
            <a:spAutoFit/>
          </a:bodyPr>
          <a:lstStyle/>
          <a:p>
            <a:r>
              <a:rPr lang="fr-FR" sz="1100" i="1" dirty="0" err="1" smtClean="0"/>
              <a:t>Pseudotaxyphyllum</a:t>
            </a:r>
            <a:r>
              <a:rPr lang="fr-FR" sz="1100" i="1" dirty="0" smtClean="0"/>
              <a:t> </a:t>
            </a:r>
            <a:r>
              <a:rPr lang="fr-FR" sz="1100" i="1" dirty="0" err="1" smtClean="0"/>
              <a:t>elegans</a:t>
            </a:r>
            <a:endParaRPr lang="fr-FR" sz="1100" i="1" dirty="0"/>
          </a:p>
        </p:txBody>
      </p:sp>
      <p:pic>
        <p:nvPicPr>
          <p:cNvPr id="23" name="Image 22"/>
          <p:cNvPicPr>
            <a:picLocks noChangeAspect="1"/>
          </p:cNvPicPr>
          <p:nvPr/>
        </p:nvPicPr>
        <p:blipFill>
          <a:blip r:embed="rId13"/>
          <a:stretch>
            <a:fillRect/>
          </a:stretch>
        </p:blipFill>
        <p:spPr>
          <a:xfrm>
            <a:off x="6275129" y="4801079"/>
            <a:ext cx="1409700" cy="1476375"/>
          </a:xfrm>
          <a:prstGeom prst="rect">
            <a:avLst/>
          </a:prstGeom>
        </p:spPr>
      </p:pic>
      <p:pic>
        <p:nvPicPr>
          <p:cNvPr id="24" name="Image 2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49115" y="4514311"/>
            <a:ext cx="2095583" cy="2064614"/>
          </a:xfrm>
          <a:prstGeom prst="rect">
            <a:avLst/>
          </a:prstGeom>
        </p:spPr>
      </p:pic>
      <p:sp>
        <p:nvSpPr>
          <p:cNvPr id="25" name="ZoneTexte 24"/>
          <p:cNvSpPr txBox="1"/>
          <p:nvPr/>
        </p:nvSpPr>
        <p:spPr>
          <a:xfrm>
            <a:off x="8790437" y="6563953"/>
            <a:ext cx="1798518" cy="261610"/>
          </a:xfrm>
          <a:prstGeom prst="rect">
            <a:avLst/>
          </a:prstGeom>
          <a:noFill/>
        </p:spPr>
        <p:txBody>
          <a:bodyPr wrap="square" rtlCol="0">
            <a:spAutoFit/>
          </a:bodyPr>
          <a:lstStyle/>
          <a:p>
            <a:pPr algn="ctr"/>
            <a:r>
              <a:rPr lang="fr-FR" sz="1100" i="1" dirty="0" err="1" smtClean="0"/>
              <a:t>Campylopus</a:t>
            </a:r>
            <a:r>
              <a:rPr lang="fr-FR" sz="1100" i="1" dirty="0" smtClean="0"/>
              <a:t> </a:t>
            </a:r>
            <a:r>
              <a:rPr lang="fr-FR" sz="1100" i="1" dirty="0" err="1" smtClean="0"/>
              <a:t>pilifer</a:t>
            </a:r>
            <a:endParaRPr lang="fr-FR" sz="1100" i="1" dirty="0"/>
          </a:p>
        </p:txBody>
      </p:sp>
    </p:spTree>
    <p:extLst>
      <p:ext uri="{BB962C8B-B14F-4D97-AF65-F5344CB8AC3E}">
        <p14:creationId xmlns:p14="http://schemas.microsoft.com/office/powerpoint/2010/main" val="25321804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93857"/>
          </a:xfrm>
        </p:spPr>
        <p:txBody>
          <a:bodyPr>
            <a:normAutofit fontScale="90000"/>
          </a:bodyPr>
          <a:lstStyle/>
          <a:p>
            <a:r>
              <a:rPr lang="fr-FR" sz="4000" dirty="0" smtClean="0"/>
              <a:t>La multiplication végétative</a:t>
            </a:r>
            <a:endParaRPr lang="fr-FR" sz="4000" dirty="0"/>
          </a:p>
        </p:txBody>
      </p:sp>
      <p:sp>
        <p:nvSpPr>
          <p:cNvPr id="3" name="Espace réservé du contenu 2"/>
          <p:cNvSpPr>
            <a:spLocks noGrp="1"/>
          </p:cNvSpPr>
          <p:nvPr>
            <p:ph idx="1"/>
          </p:nvPr>
        </p:nvSpPr>
        <p:spPr>
          <a:xfrm>
            <a:off x="838200" y="794327"/>
            <a:ext cx="10515600" cy="5382636"/>
          </a:xfrm>
        </p:spPr>
        <p:txBody>
          <a:bodyPr>
            <a:normAutofit/>
          </a:bodyPr>
          <a:lstStyle/>
          <a:p>
            <a:endParaRPr lang="fr-FR" sz="1800" dirty="0" smtClean="0"/>
          </a:p>
          <a:p>
            <a:pPr marL="0" indent="0">
              <a:buNone/>
            </a:pPr>
            <a:r>
              <a:rPr lang="fr-FR" sz="1800" u="sng" dirty="0" smtClean="0"/>
              <a:t>Chez les hépatiques</a:t>
            </a:r>
          </a:p>
          <a:p>
            <a:pPr marL="0" indent="0">
              <a:spcBef>
                <a:spcPts val="600"/>
              </a:spcBef>
              <a:buNone/>
            </a:pPr>
            <a:endParaRPr lang="fr-FR" sz="1800" dirty="0" smtClean="0"/>
          </a:p>
          <a:p>
            <a:pPr marL="0" indent="0">
              <a:buNone/>
            </a:pPr>
            <a:endParaRPr lang="fr-FR" sz="1800" dirty="0" smtClean="0"/>
          </a:p>
          <a:p>
            <a:endParaRPr lang="fr-FR" sz="1800" dirty="0" smtClean="0"/>
          </a:p>
          <a:p>
            <a:endParaRPr lang="fr-FR" sz="1800" dirty="0" smtClean="0"/>
          </a:p>
          <a:p>
            <a:endParaRPr lang="fr-FR" sz="1800" dirty="0"/>
          </a:p>
        </p:txBody>
      </p:sp>
      <p:pic>
        <p:nvPicPr>
          <p:cNvPr id="6" name="Imag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1" y="1959408"/>
            <a:ext cx="2782454" cy="1751354"/>
          </a:xfrm>
          <a:prstGeom prst="rect">
            <a:avLst/>
          </a:prstGeom>
        </p:spPr>
      </p:pic>
      <p:pic>
        <p:nvPicPr>
          <p:cNvPr id="7" name="Image 6"/>
          <p:cNvPicPr>
            <a:picLocks noChangeAspect="1"/>
          </p:cNvPicPr>
          <p:nvPr/>
        </p:nvPicPr>
        <p:blipFill>
          <a:blip r:embed="rId3"/>
          <a:stretch>
            <a:fillRect/>
          </a:stretch>
        </p:blipFill>
        <p:spPr>
          <a:xfrm>
            <a:off x="3734811" y="1958162"/>
            <a:ext cx="2524125" cy="1752600"/>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9799" y="1958162"/>
            <a:ext cx="4153138" cy="2314864"/>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4274271"/>
            <a:ext cx="2215860" cy="2228068"/>
          </a:xfrm>
          <a:prstGeom prst="rect">
            <a:avLst/>
          </a:prstGeom>
        </p:spPr>
      </p:pic>
      <p:pic>
        <p:nvPicPr>
          <p:cNvPr id="10" name="Image 9"/>
          <p:cNvPicPr>
            <a:picLocks noChangeAspect="1"/>
          </p:cNvPicPr>
          <p:nvPr/>
        </p:nvPicPr>
        <p:blipFill>
          <a:blip r:embed="rId6"/>
          <a:stretch>
            <a:fillRect/>
          </a:stretch>
        </p:blipFill>
        <p:spPr>
          <a:xfrm>
            <a:off x="3214687" y="4659642"/>
            <a:ext cx="2105025" cy="1457325"/>
          </a:xfrm>
          <a:prstGeom prst="rect">
            <a:avLst/>
          </a:prstGeom>
        </p:spPr>
      </p:pic>
      <p:pic>
        <p:nvPicPr>
          <p:cNvPr id="11" name="Imag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0339" y="4341703"/>
            <a:ext cx="2946111" cy="2264462"/>
          </a:xfrm>
          <a:prstGeom prst="rect">
            <a:avLst/>
          </a:prstGeom>
        </p:spPr>
      </p:pic>
      <p:sp>
        <p:nvSpPr>
          <p:cNvPr id="12" name="ZoneTexte 11"/>
          <p:cNvSpPr txBox="1"/>
          <p:nvPr/>
        </p:nvSpPr>
        <p:spPr>
          <a:xfrm>
            <a:off x="2966582" y="3764622"/>
            <a:ext cx="1634836" cy="261610"/>
          </a:xfrm>
          <a:prstGeom prst="rect">
            <a:avLst/>
          </a:prstGeom>
          <a:noFill/>
        </p:spPr>
        <p:txBody>
          <a:bodyPr wrap="square" rtlCol="0">
            <a:spAutoFit/>
          </a:bodyPr>
          <a:lstStyle/>
          <a:p>
            <a:r>
              <a:rPr lang="fr-FR" sz="1100" i="1" dirty="0" err="1" smtClean="0"/>
              <a:t>Scapania</a:t>
            </a:r>
            <a:r>
              <a:rPr lang="fr-FR" sz="1100" i="1" dirty="0" smtClean="0"/>
              <a:t> </a:t>
            </a:r>
            <a:r>
              <a:rPr lang="fr-FR" sz="1100" i="1" dirty="0" err="1" smtClean="0"/>
              <a:t>nemorea</a:t>
            </a:r>
            <a:endParaRPr lang="fr-FR" sz="1100" i="1" dirty="0"/>
          </a:p>
        </p:txBody>
      </p:sp>
      <p:sp>
        <p:nvSpPr>
          <p:cNvPr id="13" name="ZoneTexte 12"/>
          <p:cNvSpPr txBox="1"/>
          <p:nvPr/>
        </p:nvSpPr>
        <p:spPr>
          <a:xfrm>
            <a:off x="8587077" y="4284180"/>
            <a:ext cx="1634836" cy="261610"/>
          </a:xfrm>
          <a:prstGeom prst="rect">
            <a:avLst/>
          </a:prstGeom>
          <a:noFill/>
        </p:spPr>
        <p:txBody>
          <a:bodyPr wrap="square" rtlCol="0">
            <a:spAutoFit/>
          </a:bodyPr>
          <a:lstStyle/>
          <a:p>
            <a:r>
              <a:rPr lang="fr-FR" sz="1100" i="1" dirty="0" err="1" smtClean="0"/>
              <a:t>Metzeria</a:t>
            </a:r>
            <a:r>
              <a:rPr lang="fr-FR" sz="1100" i="1" dirty="0" smtClean="0"/>
              <a:t> </a:t>
            </a:r>
            <a:r>
              <a:rPr lang="fr-FR" sz="1100" i="1" dirty="0" err="1" smtClean="0"/>
              <a:t>furcata</a:t>
            </a:r>
            <a:endParaRPr lang="fr-FR" sz="1100" i="1" dirty="0"/>
          </a:p>
        </p:txBody>
      </p:sp>
      <p:sp>
        <p:nvSpPr>
          <p:cNvPr id="14" name="ZoneTexte 13"/>
          <p:cNvSpPr txBox="1"/>
          <p:nvPr/>
        </p:nvSpPr>
        <p:spPr>
          <a:xfrm>
            <a:off x="2552989" y="6504257"/>
            <a:ext cx="1634836" cy="261610"/>
          </a:xfrm>
          <a:prstGeom prst="rect">
            <a:avLst/>
          </a:prstGeom>
          <a:noFill/>
        </p:spPr>
        <p:txBody>
          <a:bodyPr wrap="square" rtlCol="0">
            <a:spAutoFit/>
          </a:bodyPr>
          <a:lstStyle/>
          <a:p>
            <a:r>
              <a:rPr lang="fr-FR" sz="1100" i="1" dirty="0" err="1" smtClean="0"/>
              <a:t>Lophozia</a:t>
            </a:r>
            <a:r>
              <a:rPr lang="fr-FR" sz="1100" i="1" dirty="0" smtClean="0"/>
              <a:t> </a:t>
            </a:r>
            <a:r>
              <a:rPr lang="fr-FR" sz="1100" i="1" dirty="0" err="1" smtClean="0"/>
              <a:t>ventricosa</a:t>
            </a:r>
            <a:endParaRPr lang="fr-FR" sz="1100" i="1" dirty="0"/>
          </a:p>
        </p:txBody>
      </p:sp>
      <p:sp>
        <p:nvSpPr>
          <p:cNvPr id="15" name="ZoneTexte 14"/>
          <p:cNvSpPr txBox="1"/>
          <p:nvPr/>
        </p:nvSpPr>
        <p:spPr>
          <a:xfrm>
            <a:off x="6403109" y="6596585"/>
            <a:ext cx="1634836" cy="261610"/>
          </a:xfrm>
          <a:prstGeom prst="rect">
            <a:avLst/>
          </a:prstGeom>
          <a:noFill/>
        </p:spPr>
        <p:txBody>
          <a:bodyPr wrap="square" rtlCol="0">
            <a:spAutoFit/>
          </a:bodyPr>
          <a:lstStyle/>
          <a:p>
            <a:r>
              <a:rPr lang="fr-FR" sz="1100" i="1" dirty="0" smtClean="0"/>
              <a:t>Marchantia </a:t>
            </a:r>
            <a:r>
              <a:rPr lang="fr-FR" sz="1100" i="1" dirty="0" err="1" smtClean="0"/>
              <a:t>polymorpha</a:t>
            </a:r>
            <a:endParaRPr lang="fr-FR" sz="1100" i="1" dirty="0"/>
          </a:p>
        </p:txBody>
      </p:sp>
      <p:pic>
        <p:nvPicPr>
          <p:cNvPr id="4" name="Imag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19360" y="4341703"/>
            <a:ext cx="2151847" cy="2483305"/>
          </a:xfrm>
          <a:prstGeom prst="rect">
            <a:avLst/>
          </a:prstGeom>
        </p:spPr>
      </p:pic>
      <p:sp>
        <p:nvSpPr>
          <p:cNvPr id="16" name="ZoneTexte 15"/>
          <p:cNvSpPr txBox="1"/>
          <p:nvPr/>
        </p:nvSpPr>
        <p:spPr>
          <a:xfrm>
            <a:off x="8673029" y="5372206"/>
            <a:ext cx="1634836" cy="261610"/>
          </a:xfrm>
          <a:prstGeom prst="rect">
            <a:avLst/>
          </a:prstGeom>
          <a:noFill/>
        </p:spPr>
        <p:txBody>
          <a:bodyPr wrap="square" rtlCol="0">
            <a:spAutoFit/>
          </a:bodyPr>
          <a:lstStyle/>
          <a:p>
            <a:r>
              <a:rPr lang="fr-FR" sz="1100" i="1" dirty="0" err="1" smtClean="0"/>
              <a:t>Pellia</a:t>
            </a:r>
            <a:r>
              <a:rPr lang="fr-FR" sz="1100" i="1" dirty="0" smtClean="0"/>
              <a:t> </a:t>
            </a:r>
            <a:r>
              <a:rPr lang="fr-FR" sz="1100" i="1" dirty="0" err="1" smtClean="0"/>
              <a:t>endiviifolia</a:t>
            </a:r>
            <a:endParaRPr lang="fr-FR" sz="1100" i="1" dirty="0"/>
          </a:p>
        </p:txBody>
      </p:sp>
    </p:spTree>
    <p:extLst>
      <p:ext uri="{BB962C8B-B14F-4D97-AF65-F5344CB8AC3E}">
        <p14:creationId xmlns:p14="http://schemas.microsoft.com/office/powerpoint/2010/main" val="2202329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4655"/>
            <a:ext cx="10515600" cy="785090"/>
          </a:xfrm>
        </p:spPr>
        <p:txBody>
          <a:bodyPr>
            <a:normAutofit/>
          </a:bodyPr>
          <a:lstStyle/>
          <a:p>
            <a:r>
              <a:rPr lang="fr-FR" dirty="0" smtClean="0"/>
              <a:t>Les formes de vie</a:t>
            </a:r>
            <a:endParaRPr lang="fr-FR" dirty="0"/>
          </a:p>
        </p:txBody>
      </p:sp>
      <p:sp>
        <p:nvSpPr>
          <p:cNvPr id="3" name="Espace réservé du contenu 2"/>
          <p:cNvSpPr>
            <a:spLocks noGrp="1"/>
          </p:cNvSpPr>
          <p:nvPr>
            <p:ph idx="1"/>
          </p:nvPr>
        </p:nvSpPr>
        <p:spPr>
          <a:xfrm>
            <a:off x="727364" y="849745"/>
            <a:ext cx="10515600" cy="4351338"/>
          </a:xfrm>
        </p:spPr>
        <p:txBody>
          <a:bodyPr>
            <a:normAutofit/>
          </a:bodyPr>
          <a:lstStyle/>
          <a:p>
            <a:pPr marL="0" indent="0">
              <a:buNone/>
            </a:pPr>
            <a:r>
              <a:rPr lang="fr-FR" sz="1800" dirty="0"/>
              <a:t>Une adaptation à </a:t>
            </a:r>
            <a:r>
              <a:rPr lang="fr-FR" sz="1800" dirty="0" smtClean="0"/>
              <a:t>l’environnement:</a:t>
            </a:r>
          </a:p>
          <a:p>
            <a:r>
              <a:rPr lang="fr-FR" sz="1800" dirty="0" smtClean="0"/>
              <a:t>En Coussins pour les espèce thermophiles:  </a:t>
            </a:r>
            <a:endParaRPr lang="fr-FR" sz="1800" dirty="0"/>
          </a:p>
        </p:txBody>
      </p:sp>
      <p:pic>
        <p:nvPicPr>
          <p:cNvPr id="4" name="Image 3"/>
          <p:cNvPicPr>
            <a:picLocks noChangeAspect="1"/>
          </p:cNvPicPr>
          <p:nvPr/>
        </p:nvPicPr>
        <p:blipFill>
          <a:blip r:embed="rId2"/>
          <a:stretch>
            <a:fillRect/>
          </a:stretch>
        </p:blipFill>
        <p:spPr>
          <a:xfrm>
            <a:off x="5147974" y="849745"/>
            <a:ext cx="2524125" cy="1504950"/>
          </a:xfrm>
          <a:prstGeom prst="rect">
            <a:avLst/>
          </a:prstGeom>
        </p:spPr>
      </p:pic>
    </p:spTree>
    <p:extLst>
      <p:ext uri="{BB962C8B-B14F-4D97-AF65-F5344CB8AC3E}">
        <p14:creationId xmlns:p14="http://schemas.microsoft.com/office/powerpoint/2010/main" val="1532826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4655"/>
            <a:ext cx="10515600" cy="785090"/>
          </a:xfrm>
        </p:spPr>
        <p:txBody>
          <a:bodyPr>
            <a:normAutofit/>
          </a:bodyPr>
          <a:lstStyle/>
          <a:p>
            <a:r>
              <a:rPr lang="fr-FR" dirty="0" smtClean="0"/>
              <a:t>Les formes de vie</a:t>
            </a:r>
            <a:endParaRPr lang="fr-FR" dirty="0"/>
          </a:p>
        </p:txBody>
      </p:sp>
      <p:sp>
        <p:nvSpPr>
          <p:cNvPr id="3" name="Espace réservé du contenu 2"/>
          <p:cNvSpPr>
            <a:spLocks noGrp="1"/>
          </p:cNvSpPr>
          <p:nvPr>
            <p:ph idx="1"/>
          </p:nvPr>
        </p:nvSpPr>
        <p:spPr>
          <a:xfrm>
            <a:off x="727364" y="849745"/>
            <a:ext cx="10515600" cy="4351338"/>
          </a:xfrm>
        </p:spPr>
        <p:txBody>
          <a:bodyPr>
            <a:normAutofit/>
          </a:bodyPr>
          <a:lstStyle/>
          <a:p>
            <a:pPr marL="0" indent="0">
              <a:buNone/>
            </a:pPr>
            <a:r>
              <a:rPr lang="fr-FR" sz="1800" dirty="0"/>
              <a:t>Une adaptation à </a:t>
            </a:r>
            <a:r>
              <a:rPr lang="fr-FR" sz="1800" dirty="0" smtClean="0"/>
              <a:t>l’environnement:</a:t>
            </a:r>
          </a:p>
          <a:p>
            <a:r>
              <a:rPr lang="fr-FR" sz="1800" dirty="0" smtClean="0"/>
              <a:t>En Coussins pour les espèce thermophiles: </a:t>
            </a:r>
          </a:p>
          <a:p>
            <a:endParaRPr lang="fr-FR" sz="1800" dirty="0"/>
          </a:p>
          <a:p>
            <a:endParaRPr lang="fr-FR" sz="1800" dirty="0" smtClean="0"/>
          </a:p>
          <a:p>
            <a:r>
              <a:rPr lang="fr-FR" sz="1800" dirty="0" smtClean="0"/>
              <a:t>En gazon court</a:t>
            </a:r>
          </a:p>
          <a:p>
            <a:endParaRPr lang="fr-FR" sz="1800" dirty="0"/>
          </a:p>
          <a:p>
            <a:endParaRPr lang="fr-FR" sz="1800" dirty="0" smtClean="0"/>
          </a:p>
          <a:p>
            <a:endParaRPr lang="fr-FR" sz="1800" dirty="0" smtClean="0"/>
          </a:p>
          <a:p>
            <a:endParaRPr lang="fr-FR" sz="1800" dirty="0"/>
          </a:p>
          <a:p>
            <a:endParaRPr lang="fr-FR" sz="1800" dirty="0" smtClean="0"/>
          </a:p>
          <a:p>
            <a:pPr marL="0" indent="0">
              <a:buNone/>
            </a:pPr>
            <a:r>
              <a:rPr lang="fr-FR" sz="1800" dirty="0" smtClean="0"/>
              <a:t> </a:t>
            </a:r>
            <a:endParaRPr lang="fr-FR" sz="1800" dirty="0"/>
          </a:p>
        </p:txBody>
      </p:sp>
      <p:pic>
        <p:nvPicPr>
          <p:cNvPr id="4" name="Image 3"/>
          <p:cNvPicPr>
            <a:picLocks noChangeAspect="1"/>
          </p:cNvPicPr>
          <p:nvPr/>
        </p:nvPicPr>
        <p:blipFill>
          <a:blip r:embed="rId2"/>
          <a:stretch>
            <a:fillRect/>
          </a:stretch>
        </p:blipFill>
        <p:spPr>
          <a:xfrm>
            <a:off x="5147974" y="849745"/>
            <a:ext cx="2524125" cy="150495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580" y="1634835"/>
            <a:ext cx="2317144" cy="1785505"/>
          </a:xfrm>
          <a:prstGeom prst="rect">
            <a:avLst/>
          </a:prstGeom>
        </p:spPr>
      </p:pic>
    </p:spTree>
    <p:extLst>
      <p:ext uri="{BB962C8B-B14F-4D97-AF65-F5344CB8AC3E}">
        <p14:creationId xmlns:p14="http://schemas.microsoft.com/office/powerpoint/2010/main" val="1286977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4655"/>
            <a:ext cx="10515600" cy="785090"/>
          </a:xfrm>
        </p:spPr>
        <p:txBody>
          <a:bodyPr>
            <a:normAutofit/>
          </a:bodyPr>
          <a:lstStyle/>
          <a:p>
            <a:r>
              <a:rPr lang="fr-FR" dirty="0" smtClean="0"/>
              <a:t>Les formes de vie</a:t>
            </a:r>
            <a:endParaRPr lang="fr-FR" dirty="0"/>
          </a:p>
        </p:txBody>
      </p:sp>
      <p:sp>
        <p:nvSpPr>
          <p:cNvPr id="3" name="Espace réservé du contenu 2"/>
          <p:cNvSpPr>
            <a:spLocks noGrp="1"/>
          </p:cNvSpPr>
          <p:nvPr>
            <p:ph idx="1"/>
          </p:nvPr>
        </p:nvSpPr>
        <p:spPr>
          <a:xfrm>
            <a:off x="727364" y="849745"/>
            <a:ext cx="10515600" cy="5717310"/>
          </a:xfrm>
        </p:spPr>
        <p:txBody>
          <a:bodyPr>
            <a:normAutofit/>
          </a:bodyPr>
          <a:lstStyle/>
          <a:p>
            <a:pPr marL="0" indent="0">
              <a:buNone/>
            </a:pPr>
            <a:r>
              <a:rPr lang="fr-FR" sz="1800" dirty="0"/>
              <a:t>Une adaptation à </a:t>
            </a:r>
            <a:r>
              <a:rPr lang="fr-FR" sz="1800" dirty="0" smtClean="0"/>
              <a:t>l’environnement:</a:t>
            </a:r>
          </a:p>
          <a:p>
            <a:r>
              <a:rPr lang="fr-FR" sz="1800" dirty="0" smtClean="0"/>
              <a:t>En Coussins pour les espèce thermophiles: </a:t>
            </a:r>
          </a:p>
          <a:p>
            <a:endParaRPr lang="fr-FR" sz="1800" dirty="0"/>
          </a:p>
          <a:p>
            <a:endParaRPr lang="fr-FR" sz="1800" dirty="0" smtClean="0"/>
          </a:p>
          <a:p>
            <a:r>
              <a:rPr lang="fr-FR" sz="1800" dirty="0" smtClean="0"/>
              <a:t>En gazon court</a:t>
            </a:r>
          </a:p>
          <a:p>
            <a:endParaRPr lang="fr-FR" sz="1800" dirty="0"/>
          </a:p>
          <a:p>
            <a:endParaRPr lang="fr-FR" sz="1800" dirty="0" smtClean="0"/>
          </a:p>
          <a:p>
            <a:endParaRPr lang="fr-FR" sz="1800" dirty="0"/>
          </a:p>
          <a:p>
            <a:endParaRPr lang="fr-FR" sz="1800" dirty="0" smtClean="0"/>
          </a:p>
          <a:p>
            <a:pPr marL="0" indent="0">
              <a:buNone/>
            </a:pPr>
            <a:r>
              <a:rPr lang="fr-FR" sz="1800" dirty="0" smtClean="0"/>
              <a:t> </a:t>
            </a:r>
            <a:endParaRPr lang="fr-FR" sz="1800" dirty="0"/>
          </a:p>
        </p:txBody>
      </p:sp>
      <p:pic>
        <p:nvPicPr>
          <p:cNvPr id="4" name="Image 3"/>
          <p:cNvPicPr>
            <a:picLocks noChangeAspect="1"/>
          </p:cNvPicPr>
          <p:nvPr/>
        </p:nvPicPr>
        <p:blipFill>
          <a:blip r:embed="rId2"/>
          <a:stretch>
            <a:fillRect/>
          </a:stretch>
        </p:blipFill>
        <p:spPr>
          <a:xfrm>
            <a:off x="5147974" y="849745"/>
            <a:ext cx="2524125" cy="150495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580" y="1634835"/>
            <a:ext cx="2317144" cy="1785505"/>
          </a:xfrm>
          <a:prstGeom prst="rect">
            <a:avLst/>
          </a:prstGeom>
        </p:spPr>
      </p:pic>
      <p:sp>
        <p:nvSpPr>
          <p:cNvPr id="6" name="Rectangle 5"/>
          <p:cNvSpPr/>
          <p:nvPr/>
        </p:nvSpPr>
        <p:spPr>
          <a:xfrm>
            <a:off x="5201235" y="2687325"/>
            <a:ext cx="1789529" cy="369332"/>
          </a:xfrm>
          <a:prstGeom prst="rect">
            <a:avLst/>
          </a:prstGeom>
        </p:spPr>
        <p:txBody>
          <a:bodyPr wrap="none">
            <a:spAutoFit/>
          </a:bodyPr>
          <a:lstStyle/>
          <a:p>
            <a:pPr marL="285750" indent="-285750">
              <a:buFont typeface="Arial" panose="020B0604020202020204" pitchFamily="34" charset="0"/>
              <a:buChar char="•"/>
            </a:pPr>
            <a:r>
              <a:rPr lang="fr-FR" dirty="0"/>
              <a:t>En gazon haut</a:t>
            </a:r>
          </a:p>
        </p:txBody>
      </p:sp>
      <p:pic>
        <p:nvPicPr>
          <p:cNvPr id="7" name="Image 6"/>
          <p:cNvPicPr>
            <a:picLocks noChangeAspect="1"/>
          </p:cNvPicPr>
          <p:nvPr/>
        </p:nvPicPr>
        <p:blipFill>
          <a:blip r:embed="rId4"/>
          <a:stretch>
            <a:fillRect/>
          </a:stretch>
        </p:blipFill>
        <p:spPr>
          <a:xfrm>
            <a:off x="7444509" y="2521236"/>
            <a:ext cx="2438400" cy="1704975"/>
          </a:xfrm>
          <a:prstGeom prst="rect">
            <a:avLst/>
          </a:prstGeom>
        </p:spPr>
      </p:pic>
    </p:spTree>
    <p:extLst>
      <p:ext uri="{BB962C8B-B14F-4D97-AF65-F5344CB8AC3E}">
        <p14:creationId xmlns:p14="http://schemas.microsoft.com/office/powerpoint/2010/main" val="65927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4655"/>
            <a:ext cx="10515600" cy="785090"/>
          </a:xfrm>
        </p:spPr>
        <p:txBody>
          <a:bodyPr>
            <a:normAutofit/>
          </a:bodyPr>
          <a:lstStyle/>
          <a:p>
            <a:r>
              <a:rPr lang="fr-FR" dirty="0" smtClean="0"/>
              <a:t>Les formes de vie</a:t>
            </a:r>
            <a:endParaRPr lang="fr-FR" dirty="0"/>
          </a:p>
        </p:txBody>
      </p:sp>
      <p:sp>
        <p:nvSpPr>
          <p:cNvPr id="3" name="Espace réservé du contenu 2"/>
          <p:cNvSpPr>
            <a:spLocks noGrp="1"/>
          </p:cNvSpPr>
          <p:nvPr>
            <p:ph idx="1"/>
          </p:nvPr>
        </p:nvSpPr>
        <p:spPr>
          <a:xfrm>
            <a:off x="727364" y="849745"/>
            <a:ext cx="10515600" cy="5717310"/>
          </a:xfrm>
        </p:spPr>
        <p:txBody>
          <a:bodyPr>
            <a:normAutofit/>
          </a:bodyPr>
          <a:lstStyle/>
          <a:p>
            <a:pPr marL="0" indent="0">
              <a:buNone/>
            </a:pPr>
            <a:r>
              <a:rPr lang="fr-FR" sz="1800" dirty="0"/>
              <a:t>Une adaptation à </a:t>
            </a:r>
            <a:r>
              <a:rPr lang="fr-FR" sz="1800" dirty="0" smtClean="0"/>
              <a:t>l’environnement:</a:t>
            </a:r>
          </a:p>
          <a:p>
            <a:r>
              <a:rPr lang="fr-FR" sz="1800" dirty="0" smtClean="0"/>
              <a:t>En Coussins pour les espèce thermophiles: </a:t>
            </a:r>
          </a:p>
          <a:p>
            <a:endParaRPr lang="fr-FR" sz="1800" dirty="0"/>
          </a:p>
          <a:p>
            <a:endParaRPr lang="fr-FR" sz="1800" dirty="0" smtClean="0"/>
          </a:p>
          <a:p>
            <a:r>
              <a:rPr lang="fr-FR" sz="1800" dirty="0" smtClean="0"/>
              <a:t>En gazon court</a:t>
            </a:r>
          </a:p>
          <a:p>
            <a:endParaRPr lang="fr-FR" sz="1800" dirty="0"/>
          </a:p>
          <a:p>
            <a:endParaRPr lang="fr-FR" sz="1800" dirty="0" smtClean="0"/>
          </a:p>
          <a:p>
            <a:endParaRPr lang="fr-FR" sz="1800" dirty="0"/>
          </a:p>
          <a:p>
            <a:endParaRPr lang="fr-FR" sz="1800" dirty="0" smtClean="0"/>
          </a:p>
          <a:p>
            <a:pPr marL="0" indent="0">
              <a:buNone/>
            </a:pPr>
            <a:r>
              <a:rPr lang="fr-FR" sz="1800" dirty="0" smtClean="0"/>
              <a:t> </a:t>
            </a:r>
            <a:endParaRPr lang="fr-FR" sz="1800" dirty="0"/>
          </a:p>
        </p:txBody>
      </p:sp>
      <p:pic>
        <p:nvPicPr>
          <p:cNvPr id="4" name="Image 3"/>
          <p:cNvPicPr>
            <a:picLocks noChangeAspect="1"/>
          </p:cNvPicPr>
          <p:nvPr/>
        </p:nvPicPr>
        <p:blipFill>
          <a:blip r:embed="rId2"/>
          <a:stretch>
            <a:fillRect/>
          </a:stretch>
        </p:blipFill>
        <p:spPr>
          <a:xfrm>
            <a:off x="5147974" y="849745"/>
            <a:ext cx="2524125" cy="150495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580" y="1634835"/>
            <a:ext cx="2317144" cy="1785505"/>
          </a:xfrm>
          <a:prstGeom prst="rect">
            <a:avLst/>
          </a:prstGeom>
        </p:spPr>
      </p:pic>
      <p:sp>
        <p:nvSpPr>
          <p:cNvPr id="6" name="Rectangle 5"/>
          <p:cNvSpPr/>
          <p:nvPr/>
        </p:nvSpPr>
        <p:spPr>
          <a:xfrm>
            <a:off x="5201235" y="2687325"/>
            <a:ext cx="1789529" cy="369332"/>
          </a:xfrm>
          <a:prstGeom prst="rect">
            <a:avLst/>
          </a:prstGeom>
        </p:spPr>
        <p:txBody>
          <a:bodyPr wrap="none">
            <a:spAutoFit/>
          </a:bodyPr>
          <a:lstStyle/>
          <a:p>
            <a:pPr marL="285750" indent="-285750">
              <a:buFont typeface="Arial" panose="020B0604020202020204" pitchFamily="34" charset="0"/>
              <a:buChar char="•"/>
            </a:pPr>
            <a:r>
              <a:rPr lang="fr-FR" dirty="0"/>
              <a:t>En gazon haut</a:t>
            </a:r>
          </a:p>
        </p:txBody>
      </p:sp>
      <p:pic>
        <p:nvPicPr>
          <p:cNvPr id="7" name="Image 6"/>
          <p:cNvPicPr>
            <a:picLocks noChangeAspect="1"/>
          </p:cNvPicPr>
          <p:nvPr/>
        </p:nvPicPr>
        <p:blipFill>
          <a:blip r:embed="rId4"/>
          <a:stretch>
            <a:fillRect/>
          </a:stretch>
        </p:blipFill>
        <p:spPr>
          <a:xfrm>
            <a:off x="7444509" y="2521236"/>
            <a:ext cx="2438400" cy="1704975"/>
          </a:xfrm>
          <a:prstGeom prst="rect">
            <a:avLst/>
          </a:prstGeom>
        </p:spPr>
      </p:pic>
      <p:sp>
        <p:nvSpPr>
          <p:cNvPr id="8" name="Rectangle 7"/>
          <p:cNvSpPr/>
          <p:nvPr/>
        </p:nvSpPr>
        <p:spPr>
          <a:xfrm>
            <a:off x="718128" y="3708400"/>
            <a:ext cx="1322863" cy="369332"/>
          </a:xfrm>
          <a:prstGeom prst="rect">
            <a:avLst/>
          </a:prstGeom>
        </p:spPr>
        <p:txBody>
          <a:bodyPr wrap="none">
            <a:spAutoFit/>
          </a:bodyPr>
          <a:lstStyle/>
          <a:p>
            <a:pPr marL="285750" indent="-285750">
              <a:buFont typeface="Arial" panose="020B0604020202020204" pitchFamily="34" charset="0"/>
              <a:buChar char="•"/>
            </a:pPr>
            <a:r>
              <a:rPr lang="fr-FR" dirty="0"/>
              <a:t>En </a:t>
            </a:r>
            <a:r>
              <a:rPr lang="fr-FR" dirty="0" smtClean="0"/>
              <a:t>trame</a:t>
            </a:r>
            <a:endParaRPr lang="fr-FR" dirty="0"/>
          </a:p>
        </p:txBody>
      </p:sp>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9580" y="3576758"/>
            <a:ext cx="2339561" cy="2251387"/>
          </a:xfrm>
          <a:prstGeom prst="rect">
            <a:avLst/>
          </a:prstGeom>
        </p:spPr>
      </p:pic>
      <p:sp>
        <p:nvSpPr>
          <p:cNvPr id="10" name="Rectangle 9"/>
          <p:cNvSpPr/>
          <p:nvPr/>
        </p:nvSpPr>
        <p:spPr>
          <a:xfrm>
            <a:off x="5164137" y="4442524"/>
            <a:ext cx="1253548" cy="369332"/>
          </a:xfrm>
          <a:prstGeom prst="rect">
            <a:avLst/>
          </a:prstGeom>
        </p:spPr>
        <p:txBody>
          <a:bodyPr wrap="none">
            <a:spAutoFit/>
          </a:bodyPr>
          <a:lstStyle/>
          <a:p>
            <a:pPr marL="285750" indent="-285750">
              <a:buFont typeface="Arial" panose="020B0604020202020204" pitchFamily="34" charset="0"/>
              <a:buChar char="•"/>
            </a:pPr>
            <a:r>
              <a:rPr lang="fr-FR" dirty="0" smtClean="0"/>
              <a:t>Pendant</a:t>
            </a:r>
            <a:endParaRPr lang="fr-FR" dirty="0"/>
          </a:p>
        </p:txBody>
      </p:sp>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26921" y="4392752"/>
            <a:ext cx="2349469" cy="1894146"/>
          </a:xfrm>
          <a:prstGeom prst="rect">
            <a:avLst/>
          </a:prstGeom>
        </p:spPr>
      </p:pic>
    </p:spTree>
    <p:extLst>
      <p:ext uri="{BB962C8B-B14F-4D97-AF65-F5344CB8AC3E}">
        <p14:creationId xmlns:p14="http://schemas.microsoft.com/office/powerpoint/2010/main" val="3148854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4655"/>
            <a:ext cx="10515600" cy="785090"/>
          </a:xfrm>
        </p:spPr>
        <p:txBody>
          <a:bodyPr>
            <a:normAutofit/>
          </a:bodyPr>
          <a:lstStyle/>
          <a:p>
            <a:r>
              <a:rPr lang="fr-FR" dirty="0" smtClean="0"/>
              <a:t>Les formes de vie</a:t>
            </a:r>
            <a:endParaRPr lang="fr-FR" dirty="0"/>
          </a:p>
        </p:txBody>
      </p:sp>
      <p:sp>
        <p:nvSpPr>
          <p:cNvPr id="3" name="Espace réservé du contenu 2"/>
          <p:cNvSpPr>
            <a:spLocks noGrp="1"/>
          </p:cNvSpPr>
          <p:nvPr>
            <p:ph idx="1"/>
          </p:nvPr>
        </p:nvSpPr>
        <p:spPr>
          <a:xfrm>
            <a:off x="727364" y="849745"/>
            <a:ext cx="10515600" cy="5717310"/>
          </a:xfrm>
        </p:spPr>
        <p:txBody>
          <a:bodyPr>
            <a:normAutofit/>
          </a:bodyPr>
          <a:lstStyle/>
          <a:p>
            <a:pPr marL="0" indent="0">
              <a:buNone/>
            </a:pPr>
            <a:r>
              <a:rPr lang="fr-FR" sz="1800" dirty="0"/>
              <a:t>Une adaptation à </a:t>
            </a:r>
            <a:r>
              <a:rPr lang="fr-FR" sz="1800" dirty="0" smtClean="0"/>
              <a:t>l’environnement:</a:t>
            </a:r>
          </a:p>
          <a:p>
            <a:r>
              <a:rPr lang="fr-FR" sz="1800" dirty="0" smtClean="0"/>
              <a:t>En Coussins pour les espèce thermophiles: </a:t>
            </a:r>
          </a:p>
          <a:p>
            <a:endParaRPr lang="fr-FR" sz="1800" dirty="0"/>
          </a:p>
          <a:p>
            <a:endParaRPr lang="fr-FR" sz="1800" dirty="0" smtClean="0"/>
          </a:p>
          <a:p>
            <a:r>
              <a:rPr lang="fr-FR" sz="1800" dirty="0" smtClean="0"/>
              <a:t>En gazon court</a:t>
            </a:r>
          </a:p>
          <a:p>
            <a:endParaRPr lang="fr-FR" sz="1800" dirty="0"/>
          </a:p>
          <a:p>
            <a:endParaRPr lang="fr-FR" sz="1800" dirty="0" smtClean="0"/>
          </a:p>
          <a:p>
            <a:endParaRPr lang="fr-FR" sz="1800" dirty="0"/>
          </a:p>
          <a:p>
            <a:endParaRPr lang="fr-FR" sz="1800" dirty="0" smtClean="0"/>
          </a:p>
          <a:p>
            <a:pPr marL="0" indent="0">
              <a:buNone/>
            </a:pPr>
            <a:r>
              <a:rPr lang="fr-FR" sz="1800" dirty="0" smtClean="0"/>
              <a:t> </a:t>
            </a:r>
            <a:endParaRPr lang="fr-FR" sz="1800" dirty="0"/>
          </a:p>
        </p:txBody>
      </p:sp>
      <p:pic>
        <p:nvPicPr>
          <p:cNvPr id="4" name="Image 3"/>
          <p:cNvPicPr>
            <a:picLocks noChangeAspect="1"/>
          </p:cNvPicPr>
          <p:nvPr/>
        </p:nvPicPr>
        <p:blipFill>
          <a:blip r:embed="rId2"/>
          <a:stretch>
            <a:fillRect/>
          </a:stretch>
        </p:blipFill>
        <p:spPr>
          <a:xfrm>
            <a:off x="5147974" y="849745"/>
            <a:ext cx="2524125" cy="150495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580" y="1634835"/>
            <a:ext cx="2317144" cy="1785505"/>
          </a:xfrm>
          <a:prstGeom prst="rect">
            <a:avLst/>
          </a:prstGeom>
        </p:spPr>
      </p:pic>
      <p:sp>
        <p:nvSpPr>
          <p:cNvPr id="6" name="Rectangle 5"/>
          <p:cNvSpPr/>
          <p:nvPr/>
        </p:nvSpPr>
        <p:spPr>
          <a:xfrm>
            <a:off x="5201235" y="2687325"/>
            <a:ext cx="1789529" cy="369332"/>
          </a:xfrm>
          <a:prstGeom prst="rect">
            <a:avLst/>
          </a:prstGeom>
        </p:spPr>
        <p:txBody>
          <a:bodyPr wrap="none">
            <a:spAutoFit/>
          </a:bodyPr>
          <a:lstStyle/>
          <a:p>
            <a:pPr marL="285750" indent="-285750">
              <a:buFont typeface="Arial" panose="020B0604020202020204" pitchFamily="34" charset="0"/>
              <a:buChar char="•"/>
            </a:pPr>
            <a:r>
              <a:rPr lang="fr-FR" dirty="0"/>
              <a:t>En gazon haut</a:t>
            </a:r>
          </a:p>
        </p:txBody>
      </p:sp>
      <p:pic>
        <p:nvPicPr>
          <p:cNvPr id="7" name="Image 6"/>
          <p:cNvPicPr>
            <a:picLocks noChangeAspect="1"/>
          </p:cNvPicPr>
          <p:nvPr/>
        </p:nvPicPr>
        <p:blipFill>
          <a:blip r:embed="rId4"/>
          <a:stretch>
            <a:fillRect/>
          </a:stretch>
        </p:blipFill>
        <p:spPr>
          <a:xfrm>
            <a:off x="7444509" y="2521236"/>
            <a:ext cx="2438400" cy="1704975"/>
          </a:xfrm>
          <a:prstGeom prst="rect">
            <a:avLst/>
          </a:prstGeom>
        </p:spPr>
      </p:pic>
      <p:sp>
        <p:nvSpPr>
          <p:cNvPr id="8" name="Rectangle 7"/>
          <p:cNvSpPr/>
          <p:nvPr/>
        </p:nvSpPr>
        <p:spPr>
          <a:xfrm>
            <a:off x="718128" y="3708400"/>
            <a:ext cx="1322863" cy="369332"/>
          </a:xfrm>
          <a:prstGeom prst="rect">
            <a:avLst/>
          </a:prstGeom>
        </p:spPr>
        <p:txBody>
          <a:bodyPr wrap="none">
            <a:spAutoFit/>
          </a:bodyPr>
          <a:lstStyle/>
          <a:p>
            <a:pPr marL="285750" indent="-285750">
              <a:buFont typeface="Arial" panose="020B0604020202020204" pitchFamily="34" charset="0"/>
              <a:buChar char="•"/>
            </a:pPr>
            <a:r>
              <a:rPr lang="fr-FR" dirty="0"/>
              <a:t>En </a:t>
            </a:r>
            <a:r>
              <a:rPr lang="fr-FR" dirty="0" smtClean="0"/>
              <a:t>trame</a:t>
            </a:r>
            <a:endParaRPr lang="fr-FR" dirty="0"/>
          </a:p>
        </p:txBody>
      </p:sp>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9580" y="3576758"/>
            <a:ext cx="2339561" cy="2251387"/>
          </a:xfrm>
          <a:prstGeom prst="rect">
            <a:avLst/>
          </a:prstGeom>
        </p:spPr>
      </p:pic>
      <p:sp>
        <p:nvSpPr>
          <p:cNvPr id="10" name="Rectangle 9"/>
          <p:cNvSpPr/>
          <p:nvPr/>
        </p:nvSpPr>
        <p:spPr>
          <a:xfrm>
            <a:off x="5164137" y="4442524"/>
            <a:ext cx="1253548" cy="369332"/>
          </a:xfrm>
          <a:prstGeom prst="rect">
            <a:avLst/>
          </a:prstGeom>
        </p:spPr>
        <p:txBody>
          <a:bodyPr wrap="none">
            <a:spAutoFit/>
          </a:bodyPr>
          <a:lstStyle/>
          <a:p>
            <a:pPr marL="285750" indent="-285750">
              <a:buFont typeface="Arial" panose="020B0604020202020204" pitchFamily="34" charset="0"/>
              <a:buChar char="•"/>
            </a:pPr>
            <a:r>
              <a:rPr lang="fr-FR" dirty="0" smtClean="0"/>
              <a:t>Pendant</a:t>
            </a:r>
            <a:endParaRPr lang="fr-FR" dirty="0"/>
          </a:p>
        </p:txBody>
      </p:sp>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26921" y="4392752"/>
            <a:ext cx="2349469" cy="1894146"/>
          </a:xfrm>
          <a:prstGeom prst="rect">
            <a:avLst/>
          </a:prstGeom>
        </p:spPr>
      </p:pic>
      <p:sp>
        <p:nvSpPr>
          <p:cNvPr id="13" name="Rectangle 12"/>
          <p:cNvSpPr/>
          <p:nvPr/>
        </p:nvSpPr>
        <p:spPr>
          <a:xfrm>
            <a:off x="9892951" y="4041545"/>
            <a:ext cx="1442511" cy="369332"/>
          </a:xfrm>
          <a:prstGeom prst="rect">
            <a:avLst/>
          </a:prstGeom>
        </p:spPr>
        <p:txBody>
          <a:bodyPr wrap="none">
            <a:spAutoFit/>
          </a:bodyPr>
          <a:lstStyle/>
          <a:p>
            <a:pPr marL="285750" indent="-285750">
              <a:buFont typeface="Arial" panose="020B0604020202020204" pitchFamily="34" charset="0"/>
              <a:buChar char="•"/>
            </a:pPr>
            <a:r>
              <a:rPr lang="fr-FR" dirty="0" smtClean="0"/>
              <a:t>dendroïde</a:t>
            </a:r>
            <a:endParaRPr lang="fr-FR" dirty="0"/>
          </a:p>
        </p:txBody>
      </p:sp>
      <p:pic>
        <p:nvPicPr>
          <p:cNvPr id="11" name="Imag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2951" y="4381933"/>
            <a:ext cx="1448779" cy="2185122"/>
          </a:xfrm>
          <a:prstGeom prst="rect">
            <a:avLst/>
          </a:prstGeom>
        </p:spPr>
      </p:pic>
    </p:spTree>
    <p:extLst>
      <p:ext uri="{BB962C8B-B14F-4D97-AF65-F5344CB8AC3E}">
        <p14:creationId xmlns:p14="http://schemas.microsoft.com/office/powerpoint/2010/main" val="4131684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Disposition des feuilles, </a:t>
            </a:r>
            <a:r>
              <a:rPr lang="fr-FR" sz="1800" dirty="0" err="1" smtClean="0"/>
              <a:t>décurrence</a:t>
            </a:r>
            <a:endParaRPr lang="fr-FR" sz="1800" dirty="0" smtClean="0"/>
          </a:p>
          <a:p>
            <a:endParaRPr lang="fr-FR" sz="1800" dirty="0"/>
          </a:p>
          <a:p>
            <a:endParaRPr lang="fr-FR" sz="1800" dirty="0" smtClean="0"/>
          </a:p>
          <a:p>
            <a:endParaRPr lang="fr-FR" sz="1800" dirty="0"/>
          </a:p>
          <a:p>
            <a:endParaRPr lang="fr-FR" sz="1800" dirty="0" smtClean="0"/>
          </a:p>
          <a:p>
            <a:endParaRPr lang="fr-FR" sz="1800" dirty="0" smtClean="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p:txBody>
      </p:sp>
      <p:pic>
        <p:nvPicPr>
          <p:cNvPr id="3" name="Image 2"/>
          <p:cNvPicPr>
            <a:picLocks noChangeAspect="1"/>
          </p:cNvPicPr>
          <p:nvPr/>
        </p:nvPicPr>
        <p:blipFill>
          <a:blip r:embed="rId2"/>
          <a:stretch>
            <a:fillRect/>
          </a:stretch>
        </p:blipFill>
        <p:spPr>
          <a:xfrm>
            <a:off x="5127480" y="960582"/>
            <a:ext cx="5095875" cy="2047875"/>
          </a:xfrm>
          <a:prstGeom prst="rect">
            <a:avLst/>
          </a:prstGeom>
        </p:spPr>
      </p:pic>
      <p:pic>
        <p:nvPicPr>
          <p:cNvPr id="5" name="Image 4"/>
          <p:cNvPicPr>
            <a:picLocks noChangeAspect="1"/>
          </p:cNvPicPr>
          <p:nvPr/>
        </p:nvPicPr>
        <p:blipFill>
          <a:blip r:embed="rId3"/>
          <a:stretch>
            <a:fillRect/>
          </a:stretch>
        </p:blipFill>
        <p:spPr>
          <a:xfrm>
            <a:off x="10488265" y="1035586"/>
            <a:ext cx="1495425" cy="1828800"/>
          </a:xfrm>
          <a:prstGeom prst="rect">
            <a:avLst/>
          </a:prstGeom>
        </p:spPr>
      </p:pic>
      <p:sp>
        <p:nvSpPr>
          <p:cNvPr id="6" name="ZoneTexte 5"/>
          <p:cNvSpPr txBox="1"/>
          <p:nvPr/>
        </p:nvSpPr>
        <p:spPr>
          <a:xfrm>
            <a:off x="10531764" y="2808585"/>
            <a:ext cx="1634836" cy="261610"/>
          </a:xfrm>
          <a:prstGeom prst="rect">
            <a:avLst/>
          </a:prstGeom>
          <a:noFill/>
        </p:spPr>
        <p:txBody>
          <a:bodyPr wrap="square" rtlCol="0">
            <a:spAutoFit/>
          </a:bodyPr>
          <a:lstStyle/>
          <a:p>
            <a:pPr algn="ctr"/>
            <a:r>
              <a:rPr lang="fr-FR" sz="1100" dirty="0" smtClean="0"/>
              <a:t>spiralées</a:t>
            </a:r>
            <a:endParaRPr lang="fr-FR" sz="1100" dirty="0"/>
          </a:p>
        </p:txBody>
      </p:sp>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472" y="1336239"/>
            <a:ext cx="3743035" cy="1918983"/>
          </a:xfrm>
          <a:prstGeom prst="rect">
            <a:avLst/>
          </a:prstGeom>
        </p:spPr>
      </p:pic>
    </p:spTree>
    <p:extLst>
      <p:ext uri="{BB962C8B-B14F-4D97-AF65-F5344CB8AC3E}">
        <p14:creationId xmlns:p14="http://schemas.microsoft.com/office/powerpoint/2010/main" val="10519064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Disposition des feuilles, </a:t>
            </a:r>
            <a:r>
              <a:rPr lang="fr-FR" sz="1800" dirty="0" err="1" smtClean="0"/>
              <a:t>décurrence</a:t>
            </a:r>
            <a:endParaRPr lang="fr-FR" sz="1800" dirty="0" smtClean="0"/>
          </a:p>
          <a:p>
            <a:endParaRPr lang="fr-FR" sz="1800" dirty="0"/>
          </a:p>
          <a:p>
            <a:endParaRPr lang="fr-FR" sz="1800" dirty="0" smtClean="0"/>
          </a:p>
          <a:p>
            <a:endParaRPr lang="fr-FR" sz="1800" dirty="0"/>
          </a:p>
          <a:p>
            <a:endParaRPr lang="fr-FR" sz="1800" dirty="0" smtClean="0"/>
          </a:p>
          <a:p>
            <a:endParaRPr lang="fr-FR" sz="1800" dirty="0" smtClean="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p:txBody>
      </p:sp>
      <p:pic>
        <p:nvPicPr>
          <p:cNvPr id="3" name="Image 2"/>
          <p:cNvPicPr>
            <a:picLocks noChangeAspect="1"/>
          </p:cNvPicPr>
          <p:nvPr/>
        </p:nvPicPr>
        <p:blipFill>
          <a:blip r:embed="rId2"/>
          <a:stretch>
            <a:fillRect/>
          </a:stretch>
        </p:blipFill>
        <p:spPr>
          <a:xfrm>
            <a:off x="5127480" y="960582"/>
            <a:ext cx="5095875" cy="2047875"/>
          </a:xfrm>
          <a:prstGeom prst="rect">
            <a:avLst/>
          </a:prstGeom>
        </p:spPr>
      </p:pic>
      <p:pic>
        <p:nvPicPr>
          <p:cNvPr id="5" name="Image 4"/>
          <p:cNvPicPr>
            <a:picLocks noChangeAspect="1"/>
          </p:cNvPicPr>
          <p:nvPr/>
        </p:nvPicPr>
        <p:blipFill>
          <a:blip r:embed="rId3"/>
          <a:stretch>
            <a:fillRect/>
          </a:stretch>
        </p:blipFill>
        <p:spPr>
          <a:xfrm>
            <a:off x="10488265" y="1035586"/>
            <a:ext cx="1495425" cy="1828800"/>
          </a:xfrm>
          <a:prstGeom prst="rect">
            <a:avLst/>
          </a:prstGeom>
        </p:spPr>
      </p:pic>
      <p:sp>
        <p:nvSpPr>
          <p:cNvPr id="6" name="ZoneTexte 5"/>
          <p:cNvSpPr txBox="1"/>
          <p:nvPr/>
        </p:nvSpPr>
        <p:spPr>
          <a:xfrm>
            <a:off x="10531764" y="2808585"/>
            <a:ext cx="1634836" cy="261610"/>
          </a:xfrm>
          <a:prstGeom prst="rect">
            <a:avLst/>
          </a:prstGeom>
          <a:noFill/>
        </p:spPr>
        <p:txBody>
          <a:bodyPr wrap="square" rtlCol="0">
            <a:spAutoFit/>
          </a:bodyPr>
          <a:lstStyle/>
          <a:p>
            <a:pPr algn="ctr"/>
            <a:r>
              <a:rPr lang="fr-FR" sz="1100" dirty="0" smtClean="0"/>
              <a:t>spiralées</a:t>
            </a:r>
            <a:endParaRPr lang="fr-FR" sz="1100" dirty="0"/>
          </a:p>
        </p:txBody>
      </p:sp>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581" y="1341691"/>
            <a:ext cx="3638478" cy="1865378"/>
          </a:xfrm>
          <a:prstGeom prst="rect">
            <a:avLst/>
          </a:prstGeom>
        </p:spPr>
      </p:pic>
      <p:pic>
        <p:nvPicPr>
          <p:cNvPr id="8" name="Image 7"/>
          <p:cNvPicPr>
            <a:picLocks noChangeAspect="1"/>
          </p:cNvPicPr>
          <p:nvPr/>
        </p:nvPicPr>
        <p:blipFill>
          <a:blip r:embed="rId5"/>
          <a:stretch>
            <a:fillRect/>
          </a:stretch>
        </p:blipFill>
        <p:spPr>
          <a:xfrm>
            <a:off x="579581" y="3653560"/>
            <a:ext cx="5029200" cy="2247900"/>
          </a:xfrm>
          <a:prstGeom prst="rect">
            <a:avLst/>
          </a:prstGeom>
        </p:spPr>
      </p:pic>
      <p:pic>
        <p:nvPicPr>
          <p:cNvPr id="9" name="Imag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10527" y="3207069"/>
            <a:ext cx="1913554" cy="1475767"/>
          </a:xfrm>
          <a:prstGeom prst="rect">
            <a:avLst/>
          </a:prstGeom>
        </p:spPr>
      </p:pic>
      <p:sp>
        <p:nvSpPr>
          <p:cNvPr id="11" name="ZoneTexte 10"/>
          <p:cNvSpPr txBox="1"/>
          <p:nvPr/>
        </p:nvSpPr>
        <p:spPr>
          <a:xfrm>
            <a:off x="6040581" y="4682836"/>
            <a:ext cx="1634836" cy="261610"/>
          </a:xfrm>
          <a:prstGeom prst="rect">
            <a:avLst/>
          </a:prstGeom>
          <a:noFill/>
        </p:spPr>
        <p:txBody>
          <a:bodyPr wrap="square" rtlCol="0">
            <a:spAutoFit/>
          </a:bodyPr>
          <a:lstStyle/>
          <a:p>
            <a:pPr algn="ctr"/>
            <a:r>
              <a:rPr lang="fr-FR" sz="1100" dirty="0" smtClean="0"/>
              <a:t>Feuilles secondes</a:t>
            </a:r>
            <a:endParaRPr lang="fr-FR" sz="1100" dirty="0"/>
          </a:p>
        </p:txBody>
      </p:sp>
      <p:pic>
        <p:nvPicPr>
          <p:cNvPr id="12" name="Image 11"/>
          <p:cNvPicPr>
            <a:picLocks noChangeAspect="1"/>
          </p:cNvPicPr>
          <p:nvPr/>
        </p:nvPicPr>
        <p:blipFill>
          <a:blip r:embed="rId7"/>
          <a:stretch>
            <a:fillRect/>
          </a:stretch>
        </p:blipFill>
        <p:spPr>
          <a:xfrm>
            <a:off x="8055881" y="3184866"/>
            <a:ext cx="2191592" cy="1636516"/>
          </a:xfrm>
          <a:prstGeom prst="rect">
            <a:avLst/>
          </a:prstGeom>
        </p:spPr>
      </p:pic>
      <p:pic>
        <p:nvPicPr>
          <p:cNvPr id="13" name="Imag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9959527" y="3581685"/>
            <a:ext cx="2139609" cy="1057647"/>
          </a:xfrm>
          <a:prstGeom prst="rect">
            <a:avLst/>
          </a:prstGeom>
        </p:spPr>
      </p:pic>
      <p:sp>
        <p:nvSpPr>
          <p:cNvPr id="14" name="ZoneTexte 13"/>
          <p:cNvSpPr txBox="1"/>
          <p:nvPr/>
        </p:nvSpPr>
        <p:spPr>
          <a:xfrm>
            <a:off x="8084128" y="4869284"/>
            <a:ext cx="1634836" cy="261610"/>
          </a:xfrm>
          <a:prstGeom prst="rect">
            <a:avLst/>
          </a:prstGeom>
          <a:noFill/>
        </p:spPr>
        <p:txBody>
          <a:bodyPr wrap="square" rtlCol="0">
            <a:spAutoFit/>
          </a:bodyPr>
          <a:lstStyle/>
          <a:p>
            <a:pPr algn="ctr"/>
            <a:r>
              <a:rPr lang="fr-FR" sz="1100" dirty="0" smtClean="0"/>
              <a:t>Rameaux </a:t>
            </a:r>
            <a:r>
              <a:rPr lang="fr-FR" sz="1100" dirty="0" err="1" smtClean="0"/>
              <a:t>complanés</a:t>
            </a:r>
            <a:endParaRPr lang="fr-FR" sz="1100" dirty="0"/>
          </a:p>
        </p:txBody>
      </p:sp>
      <p:sp>
        <p:nvSpPr>
          <p:cNvPr id="15" name="ZoneTexte 14"/>
          <p:cNvSpPr txBox="1"/>
          <p:nvPr/>
        </p:nvSpPr>
        <p:spPr>
          <a:xfrm>
            <a:off x="10402009" y="5128416"/>
            <a:ext cx="1634836" cy="261610"/>
          </a:xfrm>
          <a:prstGeom prst="rect">
            <a:avLst/>
          </a:prstGeom>
          <a:noFill/>
        </p:spPr>
        <p:txBody>
          <a:bodyPr wrap="square" rtlCol="0">
            <a:spAutoFit/>
          </a:bodyPr>
          <a:lstStyle/>
          <a:p>
            <a:pPr algn="ctr"/>
            <a:r>
              <a:rPr lang="fr-FR" sz="1100" dirty="0" smtClean="0"/>
              <a:t>Rameau </a:t>
            </a:r>
            <a:r>
              <a:rPr lang="fr-FR" sz="1100" dirty="0" err="1" smtClean="0"/>
              <a:t>julacé</a:t>
            </a:r>
            <a:endParaRPr lang="fr-FR" sz="1100" dirty="0"/>
          </a:p>
        </p:txBody>
      </p:sp>
      <p:pic>
        <p:nvPicPr>
          <p:cNvPr id="16" name="Image 15"/>
          <p:cNvPicPr>
            <a:picLocks noChangeAspect="1"/>
          </p:cNvPicPr>
          <p:nvPr/>
        </p:nvPicPr>
        <p:blipFill>
          <a:blip r:embed="rId9"/>
          <a:stretch>
            <a:fillRect/>
          </a:stretch>
        </p:blipFill>
        <p:spPr>
          <a:xfrm>
            <a:off x="5771776" y="5015769"/>
            <a:ext cx="2284537" cy="1756507"/>
          </a:xfrm>
          <a:prstGeom prst="rect">
            <a:avLst/>
          </a:prstGeom>
        </p:spPr>
      </p:pic>
      <p:pic>
        <p:nvPicPr>
          <p:cNvPr id="17" name="Imag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44464" y="5157738"/>
            <a:ext cx="1588636" cy="1614538"/>
          </a:xfrm>
          <a:prstGeom prst="rect">
            <a:avLst/>
          </a:prstGeom>
        </p:spPr>
      </p:pic>
      <p:pic>
        <p:nvPicPr>
          <p:cNvPr id="18" name="Image 17"/>
          <p:cNvPicPr>
            <a:picLocks noChangeAspect="1"/>
          </p:cNvPicPr>
          <p:nvPr/>
        </p:nvPicPr>
        <p:blipFill>
          <a:blip r:embed="rId11"/>
          <a:stretch>
            <a:fillRect/>
          </a:stretch>
        </p:blipFill>
        <p:spPr>
          <a:xfrm>
            <a:off x="9954865" y="5356631"/>
            <a:ext cx="2028825" cy="1428750"/>
          </a:xfrm>
          <a:prstGeom prst="rect">
            <a:avLst/>
          </a:prstGeom>
        </p:spPr>
      </p:pic>
    </p:spTree>
    <p:extLst>
      <p:ext uri="{BB962C8B-B14F-4D97-AF65-F5344CB8AC3E}">
        <p14:creationId xmlns:p14="http://schemas.microsoft.com/office/powerpoint/2010/main" val="19756073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228725" y="0"/>
            <a:ext cx="9734550" cy="762000"/>
          </a:xfrm>
          <a:prstGeom prst="rect">
            <a:avLst/>
          </a:prstGeom>
        </p:spPr>
      </p:pic>
      <p:sp>
        <p:nvSpPr>
          <p:cNvPr id="4" name="Espace réservé du contenu 3"/>
          <p:cNvSpPr>
            <a:spLocks noGrp="1"/>
          </p:cNvSpPr>
          <p:nvPr>
            <p:ph idx="1"/>
          </p:nvPr>
        </p:nvSpPr>
        <p:spPr>
          <a:xfrm>
            <a:off x="838200" y="849745"/>
            <a:ext cx="10515600" cy="5327218"/>
          </a:xfrm>
        </p:spPr>
        <p:txBody>
          <a:bodyPr/>
          <a:lstStyle/>
          <a:p>
            <a:pPr marL="0" indent="0" algn="ctr">
              <a:buNone/>
            </a:pPr>
            <a:r>
              <a:rPr lang="fr-FR" dirty="0" smtClean="0"/>
              <a:t>Eléments de classification</a:t>
            </a:r>
            <a:endParaRPr lang="fr-FR" dirty="0"/>
          </a:p>
        </p:txBody>
      </p:sp>
      <p:pic>
        <p:nvPicPr>
          <p:cNvPr id="6" name="Image 5"/>
          <p:cNvPicPr>
            <a:picLocks noChangeAspect="1"/>
          </p:cNvPicPr>
          <p:nvPr/>
        </p:nvPicPr>
        <p:blipFill>
          <a:blip r:embed="rId3"/>
          <a:stretch>
            <a:fillRect/>
          </a:stretch>
        </p:blipFill>
        <p:spPr>
          <a:xfrm>
            <a:off x="838200" y="1355941"/>
            <a:ext cx="5562600" cy="4314825"/>
          </a:xfrm>
          <a:prstGeom prst="rect">
            <a:avLst/>
          </a:prstGeom>
        </p:spPr>
      </p:pic>
      <p:pic>
        <p:nvPicPr>
          <p:cNvPr id="2" name="Image 1"/>
          <p:cNvPicPr>
            <a:picLocks noChangeAspect="1"/>
          </p:cNvPicPr>
          <p:nvPr/>
        </p:nvPicPr>
        <p:blipFill>
          <a:blip r:embed="rId4"/>
          <a:stretch>
            <a:fillRect/>
          </a:stretch>
        </p:blipFill>
        <p:spPr>
          <a:xfrm>
            <a:off x="6715125" y="1355941"/>
            <a:ext cx="4743450" cy="2190750"/>
          </a:xfrm>
          <a:prstGeom prst="rect">
            <a:avLst/>
          </a:prstGeom>
        </p:spPr>
      </p:pic>
    </p:spTree>
    <p:extLst>
      <p:ext uri="{BB962C8B-B14F-4D97-AF65-F5344CB8AC3E}">
        <p14:creationId xmlns:p14="http://schemas.microsoft.com/office/powerpoint/2010/main" val="1386552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Forme et dimension des feuilles, présence et structure de la nervure</a:t>
            </a:r>
            <a:endParaRPr lang="fr-FR" sz="1800" dirty="0"/>
          </a:p>
          <a:p>
            <a:endParaRPr lang="fr-FR" sz="1800" dirty="0"/>
          </a:p>
          <a:p>
            <a:endParaRPr lang="fr-FR" sz="1800" dirty="0" smtClean="0"/>
          </a:p>
          <a:p>
            <a:endParaRPr lang="fr-FR" sz="1800" dirty="0"/>
          </a:p>
          <a:p>
            <a:endParaRPr lang="fr-FR" sz="1800" dirty="0" smtClean="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3760" y="1333831"/>
            <a:ext cx="4797189" cy="2949508"/>
          </a:xfrm>
          <a:prstGeom prst="rect">
            <a:avLst/>
          </a:prstGeom>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238" y="1375404"/>
            <a:ext cx="3484909" cy="2230870"/>
          </a:xfrm>
          <a:prstGeom prst="rect">
            <a:avLst/>
          </a:prstGeom>
        </p:spPr>
      </p:pic>
      <p:pic>
        <p:nvPicPr>
          <p:cNvPr id="10" name="Image 9"/>
          <p:cNvPicPr>
            <a:picLocks noChangeAspect="1"/>
          </p:cNvPicPr>
          <p:nvPr/>
        </p:nvPicPr>
        <p:blipFill>
          <a:blip r:embed="rId4"/>
          <a:stretch>
            <a:fillRect/>
          </a:stretch>
        </p:blipFill>
        <p:spPr>
          <a:xfrm>
            <a:off x="2496797" y="3814510"/>
            <a:ext cx="2038350" cy="1381125"/>
          </a:xfrm>
          <a:prstGeom prst="rect">
            <a:avLst/>
          </a:prstGeom>
        </p:spPr>
      </p:pic>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346" y="3814510"/>
            <a:ext cx="2038350" cy="1396973"/>
          </a:xfrm>
          <a:prstGeom prst="rect">
            <a:avLst/>
          </a:prstGeom>
        </p:spPr>
      </p:pic>
      <p:sp>
        <p:nvSpPr>
          <p:cNvPr id="12" name="ZoneTexte 11"/>
          <p:cNvSpPr txBox="1"/>
          <p:nvPr/>
        </p:nvSpPr>
        <p:spPr>
          <a:xfrm>
            <a:off x="2698554" y="5142261"/>
            <a:ext cx="1634836" cy="261610"/>
          </a:xfrm>
          <a:prstGeom prst="rect">
            <a:avLst/>
          </a:prstGeom>
          <a:noFill/>
        </p:spPr>
        <p:txBody>
          <a:bodyPr wrap="square" rtlCol="0">
            <a:spAutoFit/>
          </a:bodyPr>
          <a:lstStyle/>
          <a:p>
            <a:pPr algn="ctr"/>
            <a:r>
              <a:rPr lang="fr-FR" sz="1100" i="1" dirty="0" err="1" smtClean="0"/>
              <a:t>Plagiothecium</a:t>
            </a:r>
            <a:r>
              <a:rPr lang="fr-FR" sz="1100" i="1" dirty="0" smtClean="0"/>
              <a:t> </a:t>
            </a:r>
            <a:r>
              <a:rPr lang="fr-FR" sz="1100" i="1" dirty="0" err="1" smtClean="0"/>
              <a:t>nemorale</a:t>
            </a:r>
            <a:endParaRPr lang="fr-FR" sz="1100" i="1" dirty="0"/>
          </a:p>
        </p:txBody>
      </p:sp>
      <p:sp>
        <p:nvSpPr>
          <p:cNvPr id="13" name="ZoneTexte 12"/>
          <p:cNvSpPr txBox="1"/>
          <p:nvPr/>
        </p:nvSpPr>
        <p:spPr>
          <a:xfrm>
            <a:off x="477103" y="5211483"/>
            <a:ext cx="1634836" cy="261610"/>
          </a:xfrm>
          <a:prstGeom prst="rect">
            <a:avLst/>
          </a:prstGeom>
          <a:noFill/>
        </p:spPr>
        <p:txBody>
          <a:bodyPr wrap="square" rtlCol="0">
            <a:spAutoFit/>
          </a:bodyPr>
          <a:lstStyle/>
          <a:p>
            <a:pPr algn="ctr"/>
            <a:r>
              <a:rPr lang="fr-FR" sz="1100" i="1" dirty="0" err="1" smtClean="0"/>
              <a:t>Anomodon</a:t>
            </a:r>
            <a:r>
              <a:rPr lang="fr-FR" sz="1100" i="1" dirty="0" smtClean="0"/>
              <a:t> </a:t>
            </a:r>
            <a:r>
              <a:rPr lang="fr-FR" sz="1100" i="1" dirty="0" err="1" smtClean="0"/>
              <a:t>viticulosus</a:t>
            </a:r>
            <a:endParaRPr lang="fr-FR" sz="1100" i="1" dirty="0"/>
          </a:p>
        </p:txBody>
      </p:sp>
    </p:spTree>
    <p:extLst>
      <p:ext uri="{BB962C8B-B14F-4D97-AF65-F5344CB8AC3E}">
        <p14:creationId xmlns:p14="http://schemas.microsoft.com/office/powerpoint/2010/main" val="5905678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Forme </a:t>
            </a:r>
            <a:r>
              <a:rPr lang="fr-FR" sz="1800" dirty="0"/>
              <a:t>des </a:t>
            </a:r>
            <a:r>
              <a:rPr lang="fr-FR" sz="1800" dirty="0" smtClean="0"/>
              <a:t>feuilles, présence et structure de la nervure</a:t>
            </a:r>
            <a:endParaRPr lang="fr-FR" sz="1800" dirty="0"/>
          </a:p>
          <a:p>
            <a:endParaRPr lang="fr-FR" sz="1800" dirty="0"/>
          </a:p>
          <a:p>
            <a:endParaRPr lang="fr-FR" sz="1800" dirty="0" smtClean="0"/>
          </a:p>
          <a:p>
            <a:endParaRPr lang="fr-FR" sz="1800" dirty="0"/>
          </a:p>
          <a:p>
            <a:endParaRPr lang="fr-FR" sz="1800" dirty="0" smtClean="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3760" y="1333831"/>
            <a:ext cx="4797189" cy="2949508"/>
          </a:xfrm>
          <a:prstGeom prst="rect">
            <a:avLst/>
          </a:prstGeom>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238" y="1375404"/>
            <a:ext cx="3484909" cy="2230870"/>
          </a:xfrm>
          <a:prstGeom prst="rect">
            <a:avLst/>
          </a:prstGeom>
        </p:spPr>
      </p:pic>
      <p:pic>
        <p:nvPicPr>
          <p:cNvPr id="10" name="Image 9"/>
          <p:cNvPicPr>
            <a:picLocks noChangeAspect="1"/>
          </p:cNvPicPr>
          <p:nvPr/>
        </p:nvPicPr>
        <p:blipFill>
          <a:blip r:embed="rId4"/>
          <a:stretch>
            <a:fillRect/>
          </a:stretch>
        </p:blipFill>
        <p:spPr>
          <a:xfrm>
            <a:off x="2662008" y="3400087"/>
            <a:ext cx="2038350" cy="1381125"/>
          </a:xfrm>
          <a:prstGeom prst="rect">
            <a:avLst/>
          </a:prstGeom>
        </p:spPr>
      </p:pic>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346" y="3814510"/>
            <a:ext cx="2038350" cy="1396973"/>
          </a:xfrm>
          <a:prstGeom prst="rect">
            <a:avLst/>
          </a:prstGeom>
        </p:spPr>
      </p:pic>
      <p:sp>
        <p:nvSpPr>
          <p:cNvPr id="12" name="ZoneTexte 11"/>
          <p:cNvSpPr txBox="1"/>
          <p:nvPr/>
        </p:nvSpPr>
        <p:spPr>
          <a:xfrm>
            <a:off x="2845493" y="4745966"/>
            <a:ext cx="1634836" cy="261610"/>
          </a:xfrm>
          <a:prstGeom prst="rect">
            <a:avLst/>
          </a:prstGeom>
          <a:noFill/>
        </p:spPr>
        <p:txBody>
          <a:bodyPr wrap="square" rtlCol="0">
            <a:spAutoFit/>
          </a:bodyPr>
          <a:lstStyle/>
          <a:p>
            <a:pPr algn="ctr"/>
            <a:r>
              <a:rPr lang="fr-FR" sz="1100" i="1" dirty="0" err="1" smtClean="0"/>
              <a:t>Plagiothecium</a:t>
            </a:r>
            <a:r>
              <a:rPr lang="fr-FR" sz="1100" i="1" dirty="0" smtClean="0"/>
              <a:t> </a:t>
            </a:r>
            <a:r>
              <a:rPr lang="fr-FR" sz="1100" i="1" dirty="0" err="1" smtClean="0"/>
              <a:t>nemorale</a:t>
            </a:r>
            <a:endParaRPr lang="fr-FR" sz="1100" i="1" dirty="0"/>
          </a:p>
        </p:txBody>
      </p:sp>
      <p:sp>
        <p:nvSpPr>
          <p:cNvPr id="13" name="ZoneTexte 12"/>
          <p:cNvSpPr txBox="1"/>
          <p:nvPr/>
        </p:nvSpPr>
        <p:spPr>
          <a:xfrm>
            <a:off x="477103" y="5211483"/>
            <a:ext cx="1634836" cy="261610"/>
          </a:xfrm>
          <a:prstGeom prst="rect">
            <a:avLst/>
          </a:prstGeom>
          <a:noFill/>
        </p:spPr>
        <p:txBody>
          <a:bodyPr wrap="square" rtlCol="0">
            <a:spAutoFit/>
          </a:bodyPr>
          <a:lstStyle/>
          <a:p>
            <a:pPr algn="ctr"/>
            <a:r>
              <a:rPr lang="fr-FR" sz="1100" i="1" dirty="0" err="1" smtClean="0"/>
              <a:t>Anomodon</a:t>
            </a:r>
            <a:r>
              <a:rPr lang="fr-FR" sz="1100" i="1" dirty="0" smtClean="0"/>
              <a:t> </a:t>
            </a:r>
            <a:r>
              <a:rPr lang="fr-FR" sz="1100" i="1" dirty="0" err="1" smtClean="0"/>
              <a:t>viticulosus</a:t>
            </a:r>
            <a:endParaRPr lang="fr-FR" sz="1100" i="1" dirty="0"/>
          </a:p>
        </p:txBody>
      </p:sp>
      <p:pic>
        <p:nvPicPr>
          <p:cNvPr id="3" name="Imag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6439" y="4377158"/>
            <a:ext cx="2864374" cy="2191869"/>
          </a:xfrm>
          <a:prstGeom prst="rect">
            <a:avLst/>
          </a:prstGeom>
        </p:spPr>
      </p:pic>
      <p:pic>
        <p:nvPicPr>
          <p:cNvPr id="5" name="Imag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80231" y="435569"/>
            <a:ext cx="1998273" cy="1796524"/>
          </a:xfrm>
          <a:prstGeom prst="rect">
            <a:avLst/>
          </a:prstGeom>
        </p:spPr>
      </p:pic>
      <p:pic>
        <p:nvPicPr>
          <p:cNvPr id="6" name="Image 5"/>
          <p:cNvPicPr>
            <a:picLocks noChangeAspect="1"/>
          </p:cNvPicPr>
          <p:nvPr/>
        </p:nvPicPr>
        <p:blipFill>
          <a:blip r:embed="rId8"/>
          <a:stretch>
            <a:fillRect/>
          </a:stretch>
        </p:blipFill>
        <p:spPr>
          <a:xfrm>
            <a:off x="9988970" y="2697690"/>
            <a:ext cx="2047875" cy="1476375"/>
          </a:xfrm>
          <a:prstGeom prst="rect">
            <a:avLst/>
          </a:prstGeom>
        </p:spPr>
      </p:pic>
      <p:pic>
        <p:nvPicPr>
          <p:cNvPr id="7" name="Imag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7306111" y="4610668"/>
            <a:ext cx="2462212" cy="1807553"/>
          </a:xfrm>
          <a:prstGeom prst="rect">
            <a:avLst/>
          </a:prstGeom>
        </p:spPr>
      </p:pic>
      <p:pic>
        <p:nvPicPr>
          <p:cNvPr id="14" name="Imag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69793" y="4314646"/>
            <a:ext cx="2467052" cy="1738312"/>
          </a:xfrm>
          <a:prstGeom prst="rect">
            <a:avLst/>
          </a:prstGeom>
        </p:spPr>
      </p:pic>
      <p:pic>
        <p:nvPicPr>
          <p:cNvPr id="15" name="Imag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45493" y="4986241"/>
            <a:ext cx="1819395" cy="1810813"/>
          </a:xfrm>
          <a:prstGeom prst="rect">
            <a:avLst/>
          </a:prstGeom>
        </p:spPr>
      </p:pic>
    </p:spTree>
    <p:extLst>
      <p:ext uri="{BB962C8B-B14F-4D97-AF65-F5344CB8AC3E}">
        <p14:creationId xmlns:p14="http://schemas.microsoft.com/office/powerpoint/2010/main" val="16740742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Structure de la marge des feuilles</a:t>
            </a:r>
          </a:p>
          <a:p>
            <a:endParaRPr lang="fr-FR" sz="1800" dirty="0"/>
          </a:p>
          <a:p>
            <a:endParaRPr lang="fr-FR" sz="1800" dirty="0" smtClean="0"/>
          </a:p>
          <a:p>
            <a:endParaRPr lang="fr-FR" sz="1800" dirty="0"/>
          </a:p>
          <a:p>
            <a:endParaRPr lang="fr-FR" sz="1800" dirty="0" smtClean="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222" y="1333932"/>
            <a:ext cx="4119661" cy="1649413"/>
          </a:xfrm>
          <a:prstGeom prst="rect">
            <a:avLst/>
          </a:prstGeom>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7402" y="882288"/>
            <a:ext cx="4155075" cy="2101057"/>
          </a:xfrm>
          <a:prstGeom prst="rect">
            <a:avLst/>
          </a:prstGeom>
        </p:spPr>
      </p:pic>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3648" y="107779"/>
            <a:ext cx="2313197" cy="1508348"/>
          </a:xfrm>
          <a:prstGeom prst="rect">
            <a:avLst/>
          </a:prstGeom>
        </p:spPr>
      </p:pic>
      <p:pic>
        <p:nvPicPr>
          <p:cNvPr id="11" name="Image 10"/>
          <p:cNvPicPr>
            <a:picLocks noChangeAspect="1"/>
          </p:cNvPicPr>
          <p:nvPr/>
        </p:nvPicPr>
        <p:blipFill>
          <a:blip r:embed="rId5"/>
          <a:stretch>
            <a:fillRect/>
          </a:stretch>
        </p:blipFill>
        <p:spPr>
          <a:xfrm>
            <a:off x="9869578" y="1767309"/>
            <a:ext cx="1990725" cy="1543050"/>
          </a:xfrm>
          <a:prstGeom prst="rect">
            <a:avLst/>
          </a:prstGeom>
        </p:spPr>
      </p:pic>
      <p:sp>
        <p:nvSpPr>
          <p:cNvPr id="12" name="ZoneTexte 11"/>
          <p:cNvSpPr txBox="1"/>
          <p:nvPr/>
        </p:nvSpPr>
        <p:spPr>
          <a:xfrm>
            <a:off x="10245483" y="1644787"/>
            <a:ext cx="1634836" cy="261610"/>
          </a:xfrm>
          <a:prstGeom prst="rect">
            <a:avLst/>
          </a:prstGeom>
          <a:noFill/>
        </p:spPr>
        <p:txBody>
          <a:bodyPr wrap="square" rtlCol="0">
            <a:spAutoFit/>
          </a:bodyPr>
          <a:lstStyle/>
          <a:p>
            <a:pPr algn="ctr"/>
            <a:r>
              <a:rPr lang="fr-FR" sz="1100" i="1" dirty="0" err="1" smtClean="0"/>
              <a:t>Aloina</a:t>
            </a:r>
            <a:r>
              <a:rPr lang="fr-FR" sz="1100" i="1" dirty="0" smtClean="0"/>
              <a:t> </a:t>
            </a:r>
            <a:r>
              <a:rPr lang="fr-FR" sz="1100" i="1" dirty="0" err="1" smtClean="0"/>
              <a:t>aloides</a:t>
            </a:r>
            <a:endParaRPr lang="fr-FR" sz="1100" i="1" dirty="0"/>
          </a:p>
        </p:txBody>
      </p:sp>
      <p:sp>
        <p:nvSpPr>
          <p:cNvPr id="13" name="ZoneTexte 12"/>
          <p:cNvSpPr txBox="1"/>
          <p:nvPr/>
        </p:nvSpPr>
        <p:spPr>
          <a:xfrm>
            <a:off x="9723648" y="3078089"/>
            <a:ext cx="2017237" cy="261610"/>
          </a:xfrm>
          <a:prstGeom prst="rect">
            <a:avLst/>
          </a:prstGeom>
          <a:noFill/>
        </p:spPr>
        <p:txBody>
          <a:bodyPr wrap="square" rtlCol="0">
            <a:spAutoFit/>
          </a:bodyPr>
          <a:lstStyle/>
          <a:p>
            <a:pPr algn="ctr"/>
            <a:r>
              <a:rPr lang="fr-FR" sz="1100" i="1" dirty="0" err="1" smtClean="0"/>
              <a:t>Weissia</a:t>
            </a:r>
            <a:r>
              <a:rPr lang="fr-FR" sz="1100" i="1" dirty="0" smtClean="0"/>
              <a:t> controversa</a:t>
            </a:r>
            <a:endParaRPr lang="fr-FR" sz="1100" i="1" dirty="0"/>
          </a:p>
        </p:txBody>
      </p:sp>
    </p:spTree>
    <p:extLst>
      <p:ext uri="{BB962C8B-B14F-4D97-AF65-F5344CB8AC3E}">
        <p14:creationId xmlns:p14="http://schemas.microsoft.com/office/powerpoint/2010/main" val="16374314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Structure de la marge des feuilles</a:t>
            </a:r>
          </a:p>
          <a:p>
            <a:endParaRPr lang="fr-FR" sz="1800" dirty="0"/>
          </a:p>
          <a:p>
            <a:endParaRPr lang="fr-FR" sz="1800" dirty="0" smtClean="0"/>
          </a:p>
          <a:p>
            <a:endParaRPr lang="fr-FR" sz="1800" dirty="0"/>
          </a:p>
          <a:p>
            <a:endParaRPr lang="fr-FR" sz="1800" dirty="0" smtClean="0"/>
          </a:p>
          <a:p>
            <a:endParaRPr lang="fr-FR" sz="1800" dirty="0" smtClean="0"/>
          </a:p>
          <a:p>
            <a:r>
              <a:rPr lang="fr-FR" sz="1800" dirty="0" smtClean="0"/>
              <a:t>Cellules de la marge</a:t>
            </a:r>
          </a:p>
          <a:p>
            <a:endParaRPr lang="fr-FR" sz="1800" dirty="0"/>
          </a:p>
          <a:p>
            <a:endParaRPr lang="fr-FR" sz="1800" dirty="0" smtClean="0"/>
          </a:p>
          <a:p>
            <a:endParaRPr lang="fr-FR" sz="1800" dirty="0"/>
          </a:p>
          <a:p>
            <a:endParaRPr lang="fr-FR" sz="1800" dirty="0" smtClean="0"/>
          </a:p>
          <a:p>
            <a:endParaRPr lang="fr-FR" sz="1800" dirty="0"/>
          </a:p>
        </p:txBody>
      </p:sp>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222" y="1333932"/>
            <a:ext cx="4119661" cy="1649413"/>
          </a:xfrm>
          <a:prstGeom prst="rect">
            <a:avLst/>
          </a:prstGeom>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7402" y="882288"/>
            <a:ext cx="4155075" cy="2101057"/>
          </a:xfrm>
          <a:prstGeom prst="rect">
            <a:avLst/>
          </a:prstGeom>
        </p:spPr>
      </p:pic>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3648" y="107779"/>
            <a:ext cx="2313197" cy="1508348"/>
          </a:xfrm>
          <a:prstGeom prst="rect">
            <a:avLst/>
          </a:prstGeom>
        </p:spPr>
      </p:pic>
      <p:pic>
        <p:nvPicPr>
          <p:cNvPr id="11" name="Image 10"/>
          <p:cNvPicPr>
            <a:picLocks noChangeAspect="1"/>
          </p:cNvPicPr>
          <p:nvPr/>
        </p:nvPicPr>
        <p:blipFill>
          <a:blip r:embed="rId5"/>
          <a:stretch>
            <a:fillRect/>
          </a:stretch>
        </p:blipFill>
        <p:spPr>
          <a:xfrm>
            <a:off x="9869578" y="1767309"/>
            <a:ext cx="1990725" cy="1543050"/>
          </a:xfrm>
          <a:prstGeom prst="rect">
            <a:avLst/>
          </a:prstGeom>
        </p:spPr>
      </p:pic>
      <p:sp>
        <p:nvSpPr>
          <p:cNvPr id="12" name="ZoneTexte 11"/>
          <p:cNvSpPr txBox="1"/>
          <p:nvPr/>
        </p:nvSpPr>
        <p:spPr>
          <a:xfrm>
            <a:off x="10245483" y="1644787"/>
            <a:ext cx="1634836" cy="261610"/>
          </a:xfrm>
          <a:prstGeom prst="rect">
            <a:avLst/>
          </a:prstGeom>
          <a:noFill/>
        </p:spPr>
        <p:txBody>
          <a:bodyPr wrap="square" rtlCol="0">
            <a:spAutoFit/>
          </a:bodyPr>
          <a:lstStyle/>
          <a:p>
            <a:pPr algn="ctr"/>
            <a:r>
              <a:rPr lang="fr-FR" sz="1100" dirty="0" err="1" smtClean="0"/>
              <a:t>Aloina</a:t>
            </a:r>
            <a:r>
              <a:rPr lang="fr-FR" sz="1100" dirty="0" smtClean="0"/>
              <a:t> </a:t>
            </a:r>
            <a:r>
              <a:rPr lang="fr-FR" sz="1100" dirty="0" err="1" smtClean="0"/>
              <a:t>aloides</a:t>
            </a:r>
            <a:endParaRPr lang="fr-FR" sz="1100" dirty="0"/>
          </a:p>
        </p:txBody>
      </p:sp>
      <p:sp>
        <p:nvSpPr>
          <p:cNvPr id="13" name="ZoneTexte 12"/>
          <p:cNvSpPr txBox="1"/>
          <p:nvPr/>
        </p:nvSpPr>
        <p:spPr>
          <a:xfrm>
            <a:off x="9731118" y="3017211"/>
            <a:ext cx="2017237" cy="261610"/>
          </a:xfrm>
          <a:prstGeom prst="rect">
            <a:avLst/>
          </a:prstGeom>
          <a:noFill/>
        </p:spPr>
        <p:txBody>
          <a:bodyPr wrap="square" rtlCol="0">
            <a:spAutoFit/>
          </a:bodyPr>
          <a:lstStyle/>
          <a:p>
            <a:pPr algn="ctr"/>
            <a:r>
              <a:rPr lang="fr-FR" sz="1100" dirty="0" err="1" smtClean="0"/>
              <a:t>Weissia</a:t>
            </a:r>
            <a:r>
              <a:rPr lang="fr-FR" sz="1100" dirty="0" smtClean="0"/>
              <a:t> controversa</a:t>
            </a:r>
            <a:endParaRPr lang="fr-FR" sz="1100" dirty="0"/>
          </a:p>
        </p:txBody>
      </p:sp>
      <p:pic>
        <p:nvPicPr>
          <p:cNvPr id="14" name="Imag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0887" y="3061639"/>
            <a:ext cx="3795713" cy="1981319"/>
          </a:xfrm>
          <a:prstGeom prst="rect">
            <a:avLst/>
          </a:prstGeom>
        </p:spPr>
      </p:pic>
      <p:pic>
        <p:nvPicPr>
          <p:cNvPr id="15" name="Imag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54940" y="3061639"/>
            <a:ext cx="2331548" cy="1662762"/>
          </a:xfrm>
          <a:prstGeom prst="rect">
            <a:avLst/>
          </a:prstGeom>
        </p:spPr>
      </p:pic>
      <p:sp>
        <p:nvSpPr>
          <p:cNvPr id="16" name="ZoneTexte 15"/>
          <p:cNvSpPr txBox="1"/>
          <p:nvPr/>
        </p:nvSpPr>
        <p:spPr>
          <a:xfrm>
            <a:off x="7312095" y="4700407"/>
            <a:ext cx="2017237" cy="261610"/>
          </a:xfrm>
          <a:prstGeom prst="rect">
            <a:avLst/>
          </a:prstGeom>
          <a:noFill/>
        </p:spPr>
        <p:txBody>
          <a:bodyPr wrap="square" rtlCol="0">
            <a:spAutoFit/>
          </a:bodyPr>
          <a:lstStyle/>
          <a:p>
            <a:pPr algn="ctr"/>
            <a:r>
              <a:rPr lang="fr-FR" sz="1100" i="1" dirty="0" err="1" smtClean="0"/>
              <a:t>Fissidens</a:t>
            </a:r>
            <a:r>
              <a:rPr lang="fr-FR" sz="1100" i="1" dirty="0" smtClean="0"/>
              <a:t> </a:t>
            </a:r>
            <a:r>
              <a:rPr lang="fr-FR" sz="1100" i="1" dirty="0" err="1" smtClean="0"/>
              <a:t>taxifolius</a:t>
            </a:r>
            <a:endParaRPr lang="fr-FR" sz="1100" i="1" dirty="0"/>
          </a:p>
        </p:txBody>
      </p:sp>
      <p:pic>
        <p:nvPicPr>
          <p:cNvPr id="17" name="Imag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10150145" y="2964268"/>
            <a:ext cx="1098650" cy="1815161"/>
          </a:xfrm>
          <a:prstGeom prst="rect">
            <a:avLst/>
          </a:prstGeom>
        </p:spPr>
      </p:pic>
      <p:sp>
        <p:nvSpPr>
          <p:cNvPr id="18" name="ZoneTexte 17"/>
          <p:cNvSpPr txBox="1"/>
          <p:nvPr/>
        </p:nvSpPr>
        <p:spPr>
          <a:xfrm>
            <a:off x="9743541" y="4381595"/>
            <a:ext cx="2017237" cy="261610"/>
          </a:xfrm>
          <a:prstGeom prst="rect">
            <a:avLst/>
          </a:prstGeom>
          <a:noFill/>
        </p:spPr>
        <p:txBody>
          <a:bodyPr wrap="square" rtlCol="0">
            <a:spAutoFit/>
          </a:bodyPr>
          <a:lstStyle/>
          <a:p>
            <a:pPr algn="ctr"/>
            <a:r>
              <a:rPr lang="fr-FR" sz="1100" i="1" dirty="0" err="1" smtClean="0"/>
              <a:t>Mnium</a:t>
            </a:r>
            <a:r>
              <a:rPr lang="fr-FR" sz="1100" i="1" dirty="0" smtClean="0"/>
              <a:t> </a:t>
            </a:r>
            <a:r>
              <a:rPr lang="fr-FR" sz="1100" i="1" dirty="0" err="1" smtClean="0"/>
              <a:t>hornum</a:t>
            </a:r>
            <a:endParaRPr lang="fr-FR" sz="1100" i="1" dirty="0"/>
          </a:p>
        </p:txBody>
      </p:sp>
    </p:spTree>
    <p:extLst>
      <p:ext uri="{BB962C8B-B14F-4D97-AF65-F5344CB8AC3E}">
        <p14:creationId xmlns:p14="http://schemas.microsoft.com/office/powerpoint/2010/main" val="6063946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Structure de la marge des feuilles</a:t>
            </a:r>
          </a:p>
          <a:p>
            <a:endParaRPr lang="fr-FR" sz="1800" dirty="0"/>
          </a:p>
          <a:p>
            <a:endParaRPr lang="fr-FR" sz="1800" dirty="0" smtClean="0"/>
          </a:p>
          <a:p>
            <a:endParaRPr lang="fr-FR" sz="1800" dirty="0"/>
          </a:p>
          <a:p>
            <a:endParaRPr lang="fr-FR" sz="1800" dirty="0" smtClean="0"/>
          </a:p>
          <a:p>
            <a:endParaRPr lang="fr-FR" sz="1800" dirty="0" smtClean="0"/>
          </a:p>
          <a:p>
            <a:r>
              <a:rPr lang="fr-FR" sz="1800" dirty="0" smtClean="0"/>
              <a:t>Cellules de la marge</a:t>
            </a:r>
          </a:p>
          <a:p>
            <a:endParaRPr lang="fr-FR" sz="1800" dirty="0"/>
          </a:p>
          <a:p>
            <a:endParaRPr lang="fr-FR" sz="1800" dirty="0" smtClean="0"/>
          </a:p>
          <a:p>
            <a:endParaRPr lang="fr-FR" sz="1800" dirty="0"/>
          </a:p>
          <a:p>
            <a:endParaRPr lang="fr-FR" sz="1800" dirty="0" smtClean="0"/>
          </a:p>
          <a:p>
            <a:r>
              <a:rPr lang="fr-FR" sz="1800" dirty="0" smtClean="0"/>
              <a:t>Structure de la nervure</a:t>
            </a:r>
          </a:p>
          <a:p>
            <a:endParaRPr lang="fr-FR" sz="1800" dirty="0"/>
          </a:p>
          <a:p>
            <a:endParaRPr lang="fr-FR" sz="1800" dirty="0" smtClean="0"/>
          </a:p>
          <a:p>
            <a:endParaRPr lang="fr-FR" sz="1800" dirty="0"/>
          </a:p>
          <a:p>
            <a:endParaRPr lang="fr-FR" sz="1800" dirty="0" smtClean="0"/>
          </a:p>
          <a:p>
            <a:endParaRPr lang="fr-FR" sz="1800" dirty="0"/>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222" y="1333932"/>
            <a:ext cx="4119661" cy="1649413"/>
          </a:xfrm>
          <a:prstGeom prst="rect">
            <a:avLst/>
          </a:prstGeom>
        </p:spPr>
      </p:pic>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7402" y="882288"/>
            <a:ext cx="4155075" cy="2101057"/>
          </a:xfrm>
          <a:prstGeom prst="rect">
            <a:avLst/>
          </a:prstGeom>
        </p:spPr>
      </p:pic>
      <p:pic>
        <p:nvPicPr>
          <p:cNvPr id="10" name="Imag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23648" y="107779"/>
            <a:ext cx="2313197" cy="1508348"/>
          </a:xfrm>
          <a:prstGeom prst="rect">
            <a:avLst/>
          </a:prstGeom>
        </p:spPr>
      </p:pic>
      <p:pic>
        <p:nvPicPr>
          <p:cNvPr id="11" name="Image 10"/>
          <p:cNvPicPr>
            <a:picLocks noChangeAspect="1"/>
          </p:cNvPicPr>
          <p:nvPr/>
        </p:nvPicPr>
        <p:blipFill>
          <a:blip r:embed="rId6"/>
          <a:stretch>
            <a:fillRect/>
          </a:stretch>
        </p:blipFill>
        <p:spPr>
          <a:xfrm>
            <a:off x="9869578" y="1767309"/>
            <a:ext cx="1990725" cy="1543050"/>
          </a:xfrm>
          <a:prstGeom prst="rect">
            <a:avLst/>
          </a:prstGeom>
        </p:spPr>
      </p:pic>
      <p:sp>
        <p:nvSpPr>
          <p:cNvPr id="12" name="ZoneTexte 11"/>
          <p:cNvSpPr txBox="1"/>
          <p:nvPr/>
        </p:nvSpPr>
        <p:spPr>
          <a:xfrm>
            <a:off x="10245483" y="1644787"/>
            <a:ext cx="1634836" cy="261610"/>
          </a:xfrm>
          <a:prstGeom prst="rect">
            <a:avLst/>
          </a:prstGeom>
          <a:noFill/>
        </p:spPr>
        <p:txBody>
          <a:bodyPr wrap="square" rtlCol="0">
            <a:spAutoFit/>
          </a:bodyPr>
          <a:lstStyle/>
          <a:p>
            <a:pPr algn="ctr"/>
            <a:r>
              <a:rPr lang="fr-FR" sz="1100" dirty="0" err="1" smtClean="0"/>
              <a:t>Aloina</a:t>
            </a:r>
            <a:r>
              <a:rPr lang="fr-FR" sz="1100" dirty="0" smtClean="0"/>
              <a:t> </a:t>
            </a:r>
            <a:r>
              <a:rPr lang="fr-FR" sz="1100" dirty="0" err="1" smtClean="0"/>
              <a:t>aloides</a:t>
            </a:r>
            <a:endParaRPr lang="fr-FR" sz="1100" dirty="0"/>
          </a:p>
        </p:txBody>
      </p:sp>
      <p:sp>
        <p:nvSpPr>
          <p:cNvPr id="13" name="ZoneTexte 12"/>
          <p:cNvSpPr txBox="1"/>
          <p:nvPr/>
        </p:nvSpPr>
        <p:spPr>
          <a:xfrm>
            <a:off x="9731118" y="3017211"/>
            <a:ext cx="2017237" cy="261610"/>
          </a:xfrm>
          <a:prstGeom prst="rect">
            <a:avLst/>
          </a:prstGeom>
          <a:noFill/>
        </p:spPr>
        <p:txBody>
          <a:bodyPr wrap="square" rtlCol="0">
            <a:spAutoFit/>
          </a:bodyPr>
          <a:lstStyle/>
          <a:p>
            <a:pPr algn="ctr"/>
            <a:r>
              <a:rPr lang="fr-FR" sz="1100" dirty="0" err="1" smtClean="0"/>
              <a:t>Weissia</a:t>
            </a:r>
            <a:r>
              <a:rPr lang="fr-FR" sz="1100" dirty="0" smtClean="0"/>
              <a:t> controversa</a:t>
            </a:r>
            <a:endParaRPr lang="fr-FR" sz="1100" dirty="0"/>
          </a:p>
        </p:txBody>
      </p:sp>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90887" y="3061639"/>
            <a:ext cx="3795713" cy="1981319"/>
          </a:xfrm>
          <a:prstGeom prst="rect">
            <a:avLst/>
          </a:prstGeom>
        </p:spPr>
      </p:pic>
      <p:pic>
        <p:nvPicPr>
          <p:cNvPr id="15" name="Imag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54940" y="3061639"/>
            <a:ext cx="2331548" cy="1662762"/>
          </a:xfrm>
          <a:prstGeom prst="rect">
            <a:avLst/>
          </a:prstGeom>
        </p:spPr>
      </p:pic>
      <p:sp>
        <p:nvSpPr>
          <p:cNvPr id="16" name="ZoneTexte 15"/>
          <p:cNvSpPr txBox="1"/>
          <p:nvPr/>
        </p:nvSpPr>
        <p:spPr>
          <a:xfrm>
            <a:off x="7312095" y="4700407"/>
            <a:ext cx="2017237" cy="261610"/>
          </a:xfrm>
          <a:prstGeom prst="rect">
            <a:avLst/>
          </a:prstGeom>
          <a:noFill/>
        </p:spPr>
        <p:txBody>
          <a:bodyPr wrap="square" rtlCol="0">
            <a:spAutoFit/>
          </a:bodyPr>
          <a:lstStyle/>
          <a:p>
            <a:pPr algn="ctr"/>
            <a:r>
              <a:rPr lang="fr-FR" sz="1100" dirty="0" err="1" smtClean="0"/>
              <a:t>Fissidens</a:t>
            </a:r>
            <a:r>
              <a:rPr lang="fr-FR" sz="1100" dirty="0" smtClean="0"/>
              <a:t> </a:t>
            </a:r>
            <a:r>
              <a:rPr lang="fr-FR" sz="1100" dirty="0" err="1" smtClean="0"/>
              <a:t>taxifolius</a:t>
            </a:r>
            <a:endParaRPr lang="fr-FR" sz="1100" dirty="0"/>
          </a:p>
        </p:txBody>
      </p:sp>
      <p:pic>
        <p:nvPicPr>
          <p:cNvPr id="17" name="Imag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10150145" y="2964268"/>
            <a:ext cx="1098650" cy="1815161"/>
          </a:xfrm>
          <a:prstGeom prst="rect">
            <a:avLst/>
          </a:prstGeom>
        </p:spPr>
      </p:pic>
      <p:sp>
        <p:nvSpPr>
          <p:cNvPr id="18" name="ZoneTexte 17"/>
          <p:cNvSpPr txBox="1"/>
          <p:nvPr/>
        </p:nvSpPr>
        <p:spPr>
          <a:xfrm>
            <a:off x="9743541" y="4381595"/>
            <a:ext cx="2017237" cy="261610"/>
          </a:xfrm>
          <a:prstGeom prst="rect">
            <a:avLst/>
          </a:prstGeom>
          <a:noFill/>
        </p:spPr>
        <p:txBody>
          <a:bodyPr wrap="square" rtlCol="0">
            <a:spAutoFit/>
          </a:bodyPr>
          <a:lstStyle/>
          <a:p>
            <a:pPr algn="ctr"/>
            <a:r>
              <a:rPr lang="fr-FR" sz="1100" dirty="0" err="1" smtClean="0"/>
              <a:t>Mnium</a:t>
            </a:r>
            <a:r>
              <a:rPr lang="fr-FR" sz="1100" dirty="0" smtClean="0"/>
              <a:t> </a:t>
            </a:r>
            <a:r>
              <a:rPr lang="fr-FR" sz="1100" dirty="0" err="1" smtClean="0"/>
              <a:t>hornum</a:t>
            </a:r>
            <a:endParaRPr lang="fr-FR" sz="1100" dirty="0"/>
          </a:p>
        </p:txBody>
      </p:sp>
      <p:pic>
        <p:nvPicPr>
          <p:cNvPr id="3" name="Image 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94952" y="5121251"/>
            <a:ext cx="3591647" cy="1640229"/>
          </a:xfrm>
          <a:prstGeom prst="rect">
            <a:avLst/>
          </a:prstGeom>
        </p:spPr>
      </p:pic>
      <p:pic>
        <p:nvPicPr>
          <p:cNvPr id="5" name="Imag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32416" y="4958035"/>
            <a:ext cx="2502293" cy="1405134"/>
          </a:xfrm>
          <a:prstGeom prst="rect">
            <a:avLst/>
          </a:prstGeom>
        </p:spPr>
      </p:pic>
      <p:sp>
        <p:nvSpPr>
          <p:cNvPr id="19" name="ZoneTexte 18"/>
          <p:cNvSpPr txBox="1"/>
          <p:nvPr/>
        </p:nvSpPr>
        <p:spPr>
          <a:xfrm>
            <a:off x="7706411" y="6421553"/>
            <a:ext cx="2017237" cy="261610"/>
          </a:xfrm>
          <a:prstGeom prst="rect">
            <a:avLst/>
          </a:prstGeom>
          <a:noFill/>
        </p:spPr>
        <p:txBody>
          <a:bodyPr wrap="square" rtlCol="0">
            <a:spAutoFit/>
          </a:bodyPr>
          <a:lstStyle/>
          <a:p>
            <a:pPr algn="ctr"/>
            <a:r>
              <a:rPr lang="fr-FR" sz="1100" i="1" dirty="0" err="1" smtClean="0"/>
              <a:t>Aloina</a:t>
            </a:r>
            <a:r>
              <a:rPr lang="fr-FR" sz="1100" i="1" dirty="0" smtClean="0"/>
              <a:t> </a:t>
            </a:r>
            <a:r>
              <a:rPr lang="fr-FR" sz="1100" i="1" dirty="0" err="1" smtClean="0"/>
              <a:t>aloides</a:t>
            </a:r>
            <a:endParaRPr lang="fr-FR" sz="1100" i="1" dirty="0"/>
          </a:p>
        </p:txBody>
      </p:sp>
      <p:pic>
        <p:nvPicPr>
          <p:cNvPr id="6" name="Image 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400000">
            <a:off x="10231982" y="4494623"/>
            <a:ext cx="1507542" cy="2102183"/>
          </a:xfrm>
          <a:prstGeom prst="rect">
            <a:avLst/>
          </a:prstGeom>
        </p:spPr>
      </p:pic>
      <p:sp>
        <p:nvSpPr>
          <p:cNvPr id="21" name="ZoneTexte 20"/>
          <p:cNvSpPr txBox="1"/>
          <p:nvPr/>
        </p:nvSpPr>
        <p:spPr>
          <a:xfrm>
            <a:off x="9950979" y="6355370"/>
            <a:ext cx="2017237" cy="261610"/>
          </a:xfrm>
          <a:prstGeom prst="rect">
            <a:avLst/>
          </a:prstGeom>
          <a:noFill/>
        </p:spPr>
        <p:txBody>
          <a:bodyPr wrap="square" rtlCol="0">
            <a:spAutoFit/>
          </a:bodyPr>
          <a:lstStyle/>
          <a:p>
            <a:pPr algn="ctr"/>
            <a:r>
              <a:rPr lang="fr-FR" sz="1100" i="1" dirty="0" err="1" smtClean="0"/>
              <a:t>Dicranum</a:t>
            </a:r>
            <a:r>
              <a:rPr lang="fr-FR" sz="1100" i="1" dirty="0" smtClean="0"/>
              <a:t> </a:t>
            </a:r>
            <a:r>
              <a:rPr lang="fr-FR" sz="1100" i="1" dirty="0" err="1" smtClean="0"/>
              <a:t>scoparium</a:t>
            </a:r>
            <a:endParaRPr lang="fr-FR" sz="1100" i="1" dirty="0"/>
          </a:p>
        </p:txBody>
      </p:sp>
    </p:spTree>
    <p:extLst>
      <p:ext uri="{BB962C8B-B14F-4D97-AF65-F5344CB8AC3E}">
        <p14:creationId xmlns:p14="http://schemas.microsoft.com/office/powerpoint/2010/main" val="42728203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Forme et taille des cellules du limbe</a:t>
            </a:r>
          </a:p>
          <a:p>
            <a:endParaRPr lang="fr-FR" sz="1800" dirty="0"/>
          </a:p>
          <a:p>
            <a:endParaRPr lang="fr-FR" sz="1800" dirty="0" smtClean="0"/>
          </a:p>
          <a:p>
            <a:endParaRPr lang="fr-FR" sz="1800" dirty="0"/>
          </a:p>
          <a:p>
            <a:endParaRPr lang="fr-FR" sz="1800" dirty="0" smtClean="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p:txBody>
      </p:sp>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87855" y="81610"/>
            <a:ext cx="4064144" cy="6776390"/>
          </a:xfrm>
          <a:prstGeom prst="rect">
            <a:avLst/>
          </a:prstGeom>
        </p:spPr>
      </p:pic>
      <p:pic>
        <p:nvPicPr>
          <p:cNvPr id="5" name="Image 4"/>
          <p:cNvPicPr>
            <a:picLocks noChangeAspect="1"/>
          </p:cNvPicPr>
          <p:nvPr/>
        </p:nvPicPr>
        <p:blipFill>
          <a:blip r:embed="rId3"/>
          <a:stretch>
            <a:fillRect/>
          </a:stretch>
        </p:blipFill>
        <p:spPr>
          <a:xfrm>
            <a:off x="210573" y="1321089"/>
            <a:ext cx="2152650" cy="1352550"/>
          </a:xfrm>
          <a:prstGeom prst="rect">
            <a:avLst/>
          </a:prstGeom>
        </p:spPr>
      </p:pic>
      <p:pic>
        <p:nvPicPr>
          <p:cNvPr id="6" name="Image 5"/>
          <p:cNvPicPr>
            <a:picLocks noChangeAspect="1"/>
          </p:cNvPicPr>
          <p:nvPr/>
        </p:nvPicPr>
        <p:blipFill>
          <a:blip r:embed="rId4"/>
          <a:stretch>
            <a:fillRect/>
          </a:stretch>
        </p:blipFill>
        <p:spPr>
          <a:xfrm>
            <a:off x="2563524" y="1321089"/>
            <a:ext cx="2403856" cy="1976293"/>
          </a:xfrm>
          <a:prstGeom prst="rect">
            <a:avLst/>
          </a:prstGeom>
        </p:spPr>
      </p:pic>
      <p:pic>
        <p:nvPicPr>
          <p:cNvPr id="7" name="Image 6"/>
          <p:cNvPicPr>
            <a:picLocks noChangeAspect="1"/>
          </p:cNvPicPr>
          <p:nvPr/>
        </p:nvPicPr>
        <p:blipFill>
          <a:blip r:embed="rId5"/>
          <a:stretch>
            <a:fillRect/>
          </a:stretch>
        </p:blipFill>
        <p:spPr>
          <a:xfrm>
            <a:off x="167848" y="2718997"/>
            <a:ext cx="2295525" cy="2257425"/>
          </a:xfrm>
          <a:prstGeom prst="rect">
            <a:avLst/>
          </a:prstGeom>
        </p:spPr>
      </p:pic>
      <p:pic>
        <p:nvPicPr>
          <p:cNvPr id="14" name="Image 13"/>
          <p:cNvPicPr>
            <a:picLocks noChangeAspect="1"/>
          </p:cNvPicPr>
          <p:nvPr/>
        </p:nvPicPr>
        <p:blipFill>
          <a:blip r:embed="rId6"/>
          <a:stretch>
            <a:fillRect/>
          </a:stretch>
        </p:blipFill>
        <p:spPr>
          <a:xfrm>
            <a:off x="2563524" y="3392361"/>
            <a:ext cx="2343150" cy="1647825"/>
          </a:xfrm>
          <a:prstGeom prst="rect">
            <a:avLst/>
          </a:prstGeom>
        </p:spPr>
      </p:pic>
      <p:pic>
        <p:nvPicPr>
          <p:cNvPr id="15" name="Image 14"/>
          <p:cNvPicPr>
            <a:picLocks noChangeAspect="1"/>
          </p:cNvPicPr>
          <p:nvPr/>
        </p:nvPicPr>
        <p:blipFill>
          <a:blip r:embed="rId7"/>
          <a:stretch>
            <a:fillRect/>
          </a:stretch>
        </p:blipFill>
        <p:spPr>
          <a:xfrm>
            <a:off x="5167681" y="1328770"/>
            <a:ext cx="2257425" cy="1171575"/>
          </a:xfrm>
          <a:prstGeom prst="rect">
            <a:avLst/>
          </a:prstGeom>
        </p:spPr>
      </p:pic>
      <p:pic>
        <p:nvPicPr>
          <p:cNvPr id="16" name="Image 15"/>
          <p:cNvPicPr>
            <a:picLocks noChangeAspect="1"/>
          </p:cNvPicPr>
          <p:nvPr/>
        </p:nvPicPr>
        <p:blipFill>
          <a:blip r:embed="rId8"/>
          <a:stretch>
            <a:fillRect/>
          </a:stretch>
        </p:blipFill>
        <p:spPr>
          <a:xfrm>
            <a:off x="5167680" y="2729057"/>
            <a:ext cx="2257425" cy="2447925"/>
          </a:xfrm>
          <a:prstGeom prst="rect">
            <a:avLst/>
          </a:prstGeom>
        </p:spPr>
      </p:pic>
      <p:pic>
        <p:nvPicPr>
          <p:cNvPr id="17" name="Image 16"/>
          <p:cNvPicPr>
            <a:picLocks noChangeAspect="1"/>
          </p:cNvPicPr>
          <p:nvPr/>
        </p:nvPicPr>
        <p:blipFill>
          <a:blip r:embed="rId9"/>
          <a:stretch>
            <a:fillRect/>
          </a:stretch>
        </p:blipFill>
        <p:spPr>
          <a:xfrm>
            <a:off x="185121" y="5041106"/>
            <a:ext cx="2247900" cy="1476375"/>
          </a:xfrm>
          <a:prstGeom prst="rect">
            <a:avLst/>
          </a:prstGeom>
        </p:spPr>
      </p:pic>
      <p:pic>
        <p:nvPicPr>
          <p:cNvPr id="18" name="Image 17"/>
          <p:cNvPicPr>
            <a:picLocks noChangeAspect="1"/>
          </p:cNvPicPr>
          <p:nvPr/>
        </p:nvPicPr>
        <p:blipFill>
          <a:blip r:embed="rId10"/>
          <a:stretch>
            <a:fillRect/>
          </a:stretch>
        </p:blipFill>
        <p:spPr>
          <a:xfrm>
            <a:off x="2655789" y="5040186"/>
            <a:ext cx="2219325" cy="1590675"/>
          </a:xfrm>
          <a:prstGeom prst="rect">
            <a:avLst/>
          </a:prstGeom>
        </p:spPr>
      </p:pic>
      <p:pic>
        <p:nvPicPr>
          <p:cNvPr id="19" name="Imag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67680" y="5176982"/>
            <a:ext cx="2183889" cy="1502516"/>
          </a:xfrm>
          <a:prstGeom prst="rect">
            <a:avLst/>
          </a:prstGeom>
        </p:spPr>
      </p:pic>
    </p:spTree>
    <p:extLst>
      <p:ext uri="{BB962C8B-B14F-4D97-AF65-F5344CB8AC3E}">
        <p14:creationId xmlns:p14="http://schemas.microsoft.com/office/powerpoint/2010/main" val="3633337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Structure du sporophyte : types d’opercules</a:t>
            </a:r>
          </a:p>
          <a:p>
            <a:endParaRPr lang="fr-FR" sz="1800" dirty="0"/>
          </a:p>
          <a:p>
            <a:endParaRPr lang="fr-FR" sz="1800" dirty="0" smtClean="0"/>
          </a:p>
          <a:p>
            <a:endParaRPr lang="fr-FR" sz="1800" dirty="0"/>
          </a:p>
          <a:p>
            <a:endParaRPr lang="fr-FR" sz="1800" dirty="0" smtClean="0"/>
          </a:p>
          <a:p>
            <a:endParaRPr lang="fr-FR" sz="1800" dirty="0"/>
          </a:p>
          <a:p>
            <a:pPr marL="0" indent="0">
              <a:buNone/>
            </a:pPr>
            <a:endParaRPr lang="fr-FR" sz="1800" dirty="0"/>
          </a:p>
          <a:p>
            <a:endParaRPr lang="fr-FR" sz="1800" dirty="0" smtClean="0"/>
          </a:p>
          <a:p>
            <a:endParaRPr lang="fr-FR" sz="1800" dirty="0"/>
          </a:p>
          <a:p>
            <a:endParaRPr lang="fr-FR" sz="1800" dirty="0" smtClean="0"/>
          </a:p>
          <a:p>
            <a:endParaRPr lang="fr-FR" sz="1800" dirty="0"/>
          </a:p>
          <a:p>
            <a:endParaRPr lang="fr-FR" sz="1800" dirty="0" smtClean="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p:txBody>
      </p:sp>
      <p:pic>
        <p:nvPicPr>
          <p:cNvPr id="8" name="Image 7"/>
          <p:cNvPicPr>
            <a:picLocks noChangeAspect="1"/>
          </p:cNvPicPr>
          <p:nvPr/>
        </p:nvPicPr>
        <p:blipFill>
          <a:blip r:embed="rId2"/>
          <a:stretch>
            <a:fillRect/>
          </a:stretch>
        </p:blipFill>
        <p:spPr>
          <a:xfrm>
            <a:off x="6685217" y="960582"/>
            <a:ext cx="4286250" cy="1733550"/>
          </a:xfrm>
          <a:prstGeom prst="rect">
            <a:avLst/>
          </a:prstGeom>
        </p:spPr>
      </p:pic>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155" y="1323759"/>
            <a:ext cx="1616796" cy="1745000"/>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4157" y="1323759"/>
            <a:ext cx="2113789" cy="1745000"/>
          </a:xfrm>
          <a:prstGeom prst="rect">
            <a:avLst/>
          </a:prstGeom>
        </p:spPr>
      </p:pic>
      <p:pic>
        <p:nvPicPr>
          <p:cNvPr id="6" name="Imag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2152" y="1323760"/>
            <a:ext cx="1056831" cy="1745000"/>
          </a:xfrm>
          <a:prstGeom prst="rect">
            <a:avLst/>
          </a:prstGeom>
        </p:spPr>
      </p:pic>
      <p:pic>
        <p:nvPicPr>
          <p:cNvPr id="7" name="Imag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3190" y="1323760"/>
            <a:ext cx="1019694" cy="1745000"/>
          </a:xfrm>
          <a:prstGeom prst="rect">
            <a:avLst/>
          </a:prstGeom>
        </p:spPr>
      </p:pic>
      <p:sp>
        <p:nvSpPr>
          <p:cNvPr id="9" name="ZoneTexte 8"/>
          <p:cNvSpPr txBox="1"/>
          <p:nvPr/>
        </p:nvSpPr>
        <p:spPr>
          <a:xfrm>
            <a:off x="-45066" y="3068759"/>
            <a:ext cx="2017237" cy="261610"/>
          </a:xfrm>
          <a:prstGeom prst="rect">
            <a:avLst/>
          </a:prstGeom>
          <a:noFill/>
        </p:spPr>
        <p:txBody>
          <a:bodyPr wrap="square" rtlCol="0">
            <a:spAutoFit/>
          </a:bodyPr>
          <a:lstStyle/>
          <a:p>
            <a:pPr algn="ctr"/>
            <a:r>
              <a:rPr lang="fr-FR" sz="1100" dirty="0" err="1" smtClean="0"/>
              <a:t>Brachythecium</a:t>
            </a:r>
            <a:r>
              <a:rPr lang="fr-FR" sz="1100" dirty="0" smtClean="0"/>
              <a:t> </a:t>
            </a:r>
            <a:r>
              <a:rPr lang="fr-FR" sz="1100" dirty="0" err="1" smtClean="0"/>
              <a:t>sp</a:t>
            </a:r>
            <a:r>
              <a:rPr lang="fr-FR" sz="1100" dirty="0" smtClean="0"/>
              <a:t>.</a:t>
            </a:r>
            <a:endParaRPr lang="fr-FR" sz="1100" dirty="0"/>
          </a:p>
        </p:txBody>
      </p:sp>
      <p:sp>
        <p:nvSpPr>
          <p:cNvPr id="10" name="ZoneTexte 9"/>
          <p:cNvSpPr txBox="1"/>
          <p:nvPr/>
        </p:nvSpPr>
        <p:spPr>
          <a:xfrm>
            <a:off x="1915812" y="3068759"/>
            <a:ext cx="2017237" cy="261610"/>
          </a:xfrm>
          <a:prstGeom prst="rect">
            <a:avLst/>
          </a:prstGeom>
          <a:noFill/>
        </p:spPr>
        <p:txBody>
          <a:bodyPr wrap="square" rtlCol="0">
            <a:spAutoFit/>
          </a:bodyPr>
          <a:lstStyle/>
          <a:p>
            <a:pPr algn="ctr"/>
            <a:r>
              <a:rPr lang="fr-FR" sz="1100" i="1" dirty="0" err="1" smtClean="0"/>
              <a:t>Rhynchostegium</a:t>
            </a:r>
            <a:r>
              <a:rPr lang="fr-FR" sz="1100" i="1" dirty="0" smtClean="0"/>
              <a:t> </a:t>
            </a:r>
            <a:r>
              <a:rPr lang="fr-FR" sz="1100" i="1" dirty="0" err="1" smtClean="0"/>
              <a:t>confertum</a:t>
            </a:r>
            <a:endParaRPr lang="fr-FR" sz="1100" i="1" dirty="0"/>
          </a:p>
        </p:txBody>
      </p:sp>
      <p:sp>
        <p:nvSpPr>
          <p:cNvPr id="11" name="ZoneTexte 10"/>
          <p:cNvSpPr txBox="1"/>
          <p:nvPr/>
        </p:nvSpPr>
        <p:spPr>
          <a:xfrm>
            <a:off x="3607475" y="3068759"/>
            <a:ext cx="2017237" cy="261610"/>
          </a:xfrm>
          <a:prstGeom prst="rect">
            <a:avLst/>
          </a:prstGeom>
          <a:noFill/>
        </p:spPr>
        <p:txBody>
          <a:bodyPr wrap="square" rtlCol="0">
            <a:spAutoFit/>
          </a:bodyPr>
          <a:lstStyle/>
          <a:p>
            <a:pPr algn="ctr"/>
            <a:r>
              <a:rPr lang="fr-FR" sz="1100" i="1" dirty="0" err="1" smtClean="0"/>
              <a:t>Tortula</a:t>
            </a:r>
            <a:r>
              <a:rPr lang="fr-FR" sz="1100" i="1" dirty="0" smtClean="0"/>
              <a:t> </a:t>
            </a:r>
            <a:r>
              <a:rPr lang="fr-FR" sz="1100" i="1" dirty="0" err="1" smtClean="0"/>
              <a:t>truncata</a:t>
            </a:r>
            <a:endParaRPr lang="fr-FR" sz="1100" i="1" dirty="0"/>
          </a:p>
        </p:txBody>
      </p:sp>
      <p:sp>
        <p:nvSpPr>
          <p:cNvPr id="12" name="ZoneTexte 11"/>
          <p:cNvSpPr txBox="1"/>
          <p:nvPr/>
        </p:nvSpPr>
        <p:spPr>
          <a:xfrm>
            <a:off x="4740299" y="3068758"/>
            <a:ext cx="2017237" cy="261610"/>
          </a:xfrm>
          <a:prstGeom prst="rect">
            <a:avLst/>
          </a:prstGeom>
          <a:noFill/>
        </p:spPr>
        <p:txBody>
          <a:bodyPr wrap="square" rtlCol="0">
            <a:spAutoFit/>
          </a:bodyPr>
          <a:lstStyle/>
          <a:p>
            <a:pPr algn="ctr"/>
            <a:r>
              <a:rPr lang="fr-FR" sz="1100" i="1" dirty="0" smtClean="0"/>
              <a:t>Bryum </a:t>
            </a:r>
            <a:r>
              <a:rPr lang="fr-FR" sz="1100" i="1" dirty="0" err="1" smtClean="0"/>
              <a:t>capillare</a:t>
            </a:r>
            <a:endParaRPr lang="fr-FR" sz="1100" i="1" dirty="0"/>
          </a:p>
        </p:txBody>
      </p:sp>
    </p:spTree>
    <p:extLst>
      <p:ext uri="{BB962C8B-B14F-4D97-AF65-F5344CB8AC3E}">
        <p14:creationId xmlns:p14="http://schemas.microsoft.com/office/powerpoint/2010/main" val="4646650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155" y="462709"/>
            <a:ext cx="10515600" cy="572877"/>
          </a:xfrm>
        </p:spPr>
        <p:txBody>
          <a:bodyPr>
            <a:normAutofit/>
          </a:bodyPr>
          <a:lstStyle/>
          <a:p>
            <a:r>
              <a:rPr lang="fr-FR" sz="2400" u="sng" dirty="0" smtClean="0">
                <a:latin typeface="+mn-lt"/>
              </a:rPr>
              <a:t>Les bryophytes – éléments de détermination</a:t>
            </a:r>
            <a:endParaRPr lang="fr-FR" sz="2400" u="sng" dirty="0">
              <a:latin typeface="+mn-lt"/>
            </a:endParaRPr>
          </a:p>
        </p:txBody>
      </p:sp>
      <p:sp>
        <p:nvSpPr>
          <p:cNvPr id="4" name="Espace réservé du contenu 3"/>
          <p:cNvSpPr>
            <a:spLocks noGrp="1"/>
          </p:cNvSpPr>
          <p:nvPr>
            <p:ph idx="1"/>
          </p:nvPr>
        </p:nvSpPr>
        <p:spPr>
          <a:xfrm>
            <a:off x="838200" y="960582"/>
            <a:ext cx="10515600" cy="5216381"/>
          </a:xfrm>
        </p:spPr>
        <p:txBody>
          <a:bodyPr>
            <a:normAutofit/>
          </a:bodyPr>
          <a:lstStyle/>
          <a:p>
            <a:r>
              <a:rPr lang="fr-FR" sz="1800" dirty="0" smtClean="0"/>
              <a:t>Structure du sporophyte : types d’opercules</a:t>
            </a:r>
          </a:p>
          <a:p>
            <a:endParaRPr lang="fr-FR" sz="1800" dirty="0"/>
          </a:p>
          <a:p>
            <a:endParaRPr lang="fr-FR" sz="1800" dirty="0" smtClean="0"/>
          </a:p>
          <a:p>
            <a:endParaRPr lang="fr-FR" sz="1800" dirty="0"/>
          </a:p>
          <a:p>
            <a:endParaRPr lang="fr-FR" sz="1800" dirty="0" smtClean="0"/>
          </a:p>
          <a:p>
            <a:endParaRPr lang="fr-FR" sz="1800" dirty="0"/>
          </a:p>
          <a:p>
            <a:pPr marL="0" indent="0">
              <a:buNone/>
            </a:pPr>
            <a:endParaRPr lang="fr-FR" sz="1800" dirty="0"/>
          </a:p>
          <a:p>
            <a:r>
              <a:rPr lang="fr-FR" sz="1800" dirty="0" smtClean="0"/>
              <a:t>Structure des stomates</a:t>
            </a:r>
          </a:p>
          <a:p>
            <a:endParaRPr lang="fr-FR" sz="1800" dirty="0"/>
          </a:p>
          <a:p>
            <a:endParaRPr lang="fr-FR" sz="1800" dirty="0" smtClean="0"/>
          </a:p>
          <a:p>
            <a:endParaRPr lang="fr-FR" sz="1800" dirty="0"/>
          </a:p>
          <a:p>
            <a:endParaRPr lang="fr-FR" sz="1800" dirty="0" smtClean="0"/>
          </a:p>
          <a:p>
            <a:endParaRPr lang="fr-FR" sz="1800" dirty="0"/>
          </a:p>
          <a:p>
            <a:r>
              <a:rPr lang="fr-FR" sz="1800" dirty="0" smtClean="0"/>
              <a:t>Forme et taille du sporophyte, de la coiffe, inclinaison de la capsule, longueur de la soie …</a:t>
            </a:r>
          </a:p>
          <a:p>
            <a:endParaRPr lang="fr-FR" sz="1800" dirty="0" smtClean="0"/>
          </a:p>
          <a:p>
            <a:endParaRPr lang="fr-FR" sz="1800" dirty="0"/>
          </a:p>
          <a:p>
            <a:endParaRPr lang="fr-FR" sz="1800" dirty="0" smtClean="0"/>
          </a:p>
          <a:p>
            <a:endParaRPr lang="fr-FR" sz="1800" dirty="0"/>
          </a:p>
          <a:p>
            <a:endParaRPr lang="fr-FR" sz="1800" dirty="0" smtClean="0"/>
          </a:p>
          <a:p>
            <a:endParaRPr lang="fr-FR" sz="1800" dirty="0" smtClean="0"/>
          </a:p>
          <a:p>
            <a:endParaRPr lang="fr-FR" sz="1800" dirty="0"/>
          </a:p>
          <a:p>
            <a:endParaRPr lang="fr-FR" sz="1800" dirty="0" smtClean="0"/>
          </a:p>
          <a:p>
            <a:endParaRPr lang="fr-FR" sz="1800" dirty="0"/>
          </a:p>
          <a:p>
            <a:endParaRPr lang="fr-FR" sz="1800" dirty="0" smtClean="0"/>
          </a:p>
          <a:p>
            <a:endParaRPr lang="fr-FR" sz="1800" dirty="0"/>
          </a:p>
        </p:txBody>
      </p:sp>
      <p:pic>
        <p:nvPicPr>
          <p:cNvPr id="8" name="Image 7"/>
          <p:cNvPicPr>
            <a:picLocks noChangeAspect="1"/>
          </p:cNvPicPr>
          <p:nvPr/>
        </p:nvPicPr>
        <p:blipFill>
          <a:blip r:embed="rId3"/>
          <a:stretch>
            <a:fillRect/>
          </a:stretch>
        </p:blipFill>
        <p:spPr>
          <a:xfrm>
            <a:off x="6685217" y="960582"/>
            <a:ext cx="4286250" cy="1733550"/>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155" y="1323759"/>
            <a:ext cx="1616796" cy="1745000"/>
          </a:xfrm>
          <a:prstGeom prst="rect">
            <a:avLst/>
          </a:prstGeom>
        </p:spPr>
      </p:pic>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57" y="1323759"/>
            <a:ext cx="2113789" cy="1745000"/>
          </a:xfrm>
          <a:prstGeom prst="rect">
            <a:avLst/>
          </a:prstGeom>
        </p:spPr>
      </p:pic>
      <p:pic>
        <p:nvPicPr>
          <p:cNvPr id="6" name="Imag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2152" y="1323760"/>
            <a:ext cx="1056831" cy="1745000"/>
          </a:xfrm>
          <a:prstGeom prst="rect">
            <a:avLst/>
          </a:prstGeom>
        </p:spPr>
      </p:pic>
      <p:pic>
        <p:nvPicPr>
          <p:cNvPr id="7" name="Imag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83190" y="1323760"/>
            <a:ext cx="1019694" cy="1745000"/>
          </a:xfrm>
          <a:prstGeom prst="rect">
            <a:avLst/>
          </a:prstGeom>
        </p:spPr>
      </p:pic>
      <p:sp>
        <p:nvSpPr>
          <p:cNvPr id="9" name="ZoneTexte 8"/>
          <p:cNvSpPr txBox="1"/>
          <p:nvPr/>
        </p:nvSpPr>
        <p:spPr>
          <a:xfrm>
            <a:off x="-45066" y="3068759"/>
            <a:ext cx="2017237" cy="261610"/>
          </a:xfrm>
          <a:prstGeom prst="rect">
            <a:avLst/>
          </a:prstGeom>
          <a:noFill/>
        </p:spPr>
        <p:txBody>
          <a:bodyPr wrap="square" rtlCol="0">
            <a:spAutoFit/>
          </a:bodyPr>
          <a:lstStyle/>
          <a:p>
            <a:pPr algn="ctr"/>
            <a:r>
              <a:rPr lang="fr-FR" sz="1100" dirty="0" err="1" smtClean="0"/>
              <a:t>Brachythecium</a:t>
            </a:r>
            <a:r>
              <a:rPr lang="fr-FR" sz="1100" dirty="0" smtClean="0"/>
              <a:t> </a:t>
            </a:r>
            <a:r>
              <a:rPr lang="fr-FR" sz="1100" dirty="0" err="1" smtClean="0"/>
              <a:t>sp</a:t>
            </a:r>
            <a:r>
              <a:rPr lang="fr-FR" sz="1100" dirty="0" smtClean="0"/>
              <a:t>.</a:t>
            </a:r>
            <a:endParaRPr lang="fr-FR" sz="1100" dirty="0"/>
          </a:p>
        </p:txBody>
      </p:sp>
      <p:sp>
        <p:nvSpPr>
          <p:cNvPr id="10" name="ZoneTexte 9"/>
          <p:cNvSpPr txBox="1"/>
          <p:nvPr/>
        </p:nvSpPr>
        <p:spPr>
          <a:xfrm>
            <a:off x="1915812" y="3068759"/>
            <a:ext cx="2017237" cy="261610"/>
          </a:xfrm>
          <a:prstGeom prst="rect">
            <a:avLst/>
          </a:prstGeom>
          <a:noFill/>
        </p:spPr>
        <p:txBody>
          <a:bodyPr wrap="square" rtlCol="0">
            <a:spAutoFit/>
          </a:bodyPr>
          <a:lstStyle/>
          <a:p>
            <a:pPr algn="ctr"/>
            <a:r>
              <a:rPr lang="fr-FR" sz="1100" dirty="0" err="1" smtClean="0"/>
              <a:t>Rhynchostegium</a:t>
            </a:r>
            <a:r>
              <a:rPr lang="fr-FR" sz="1100" dirty="0" smtClean="0"/>
              <a:t> </a:t>
            </a:r>
            <a:r>
              <a:rPr lang="fr-FR" sz="1100" dirty="0" err="1" smtClean="0"/>
              <a:t>confertum</a:t>
            </a:r>
            <a:endParaRPr lang="fr-FR" sz="1100" dirty="0"/>
          </a:p>
        </p:txBody>
      </p:sp>
      <p:sp>
        <p:nvSpPr>
          <p:cNvPr id="11" name="ZoneTexte 10"/>
          <p:cNvSpPr txBox="1"/>
          <p:nvPr/>
        </p:nvSpPr>
        <p:spPr>
          <a:xfrm>
            <a:off x="3607475" y="3068759"/>
            <a:ext cx="2017237" cy="261610"/>
          </a:xfrm>
          <a:prstGeom prst="rect">
            <a:avLst/>
          </a:prstGeom>
          <a:noFill/>
        </p:spPr>
        <p:txBody>
          <a:bodyPr wrap="square" rtlCol="0">
            <a:spAutoFit/>
          </a:bodyPr>
          <a:lstStyle/>
          <a:p>
            <a:pPr algn="ctr"/>
            <a:r>
              <a:rPr lang="fr-FR" sz="1100" dirty="0" err="1" smtClean="0"/>
              <a:t>Tortula</a:t>
            </a:r>
            <a:r>
              <a:rPr lang="fr-FR" sz="1100" dirty="0" smtClean="0"/>
              <a:t> </a:t>
            </a:r>
            <a:r>
              <a:rPr lang="fr-FR" sz="1100" dirty="0" err="1" smtClean="0"/>
              <a:t>truncata</a:t>
            </a:r>
            <a:endParaRPr lang="fr-FR" sz="1100" dirty="0"/>
          </a:p>
        </p:txBody>
      </p:sp>
      <p:sp>
        <p:nvSpPr>
          <p:cNvPr id="12" name="ZoneTexte 11"/>
          <p:cNvSpPr txBox="1"/>
          <p:nvPr/>
        </p:nvSpPr>
        <p:spPr>
          <a:xfrm>
            <a:off x="4740299" y="3068758"/>
            <a:ext cx="2017237" cy="261610"/>
          </a:xfrm>
          <a:prstGeom prst="rect">
            <a:avLst/>
          </a:prstGeom>
          <a:noFill/>
        </p:spPr>
        <p:txBody>
          <a:bodyPr wrap="square" rtlCol="0">
            <a:spAutoFit/>
          </a:bodyPr>
          <a:lstStyle/>
          <a:p>
            <a:pPr algn="ctr"/>
            <a:r>
              <a:rPr lang="fr-FR" sz="1100" dirty="0" smtClean="0"/>
              <a:t>Bryum </a:t>
            </a:r>
            <a:r>
              <a:rPr lang="fr-FR" sz="1100" dirty="0" err="1" smtClean="0"/>
              <a:t>capillare</a:t>
            </a:r>
            <a:endParaRPr lang="fr-FR" sz="1100" dirty="0"/>
          </a:p>
        </p:txBody>
      </p:sp>
      <p:pic>
        <p:nvPicPr>
          <p:cNvPr id="13" name="Image 12"/>
          <p:cNvPicPr>
            <a:picLocks noChangeAspect="1"/>
          </p:cNvPicPr>
          <p:nvPr/>
        </p:nvPicPr>
        <p:blipFill>
          <a:blip r:embed="rId8"/>
          <a:stretch>
            <a:fillRect/>
          </a:stretch>
        </p:blipFill>
        <p:spPr>
          <a:xfrm>
            <a:off x="700100" y="3899359"/>
            <a:ext cx="2695575" cy="1828800"/>
          </a:xfrm>
          <a:prstGeom prst="rect">
            <a:avLst/>
          </a:prstGeom>
        </p:spPr>
      </p:pic>
      <p:pic>
        <p:nvPicPr>
          <p:cNvPr id="14" name="Image 13"/>
          <p:cNvPicPr>
            <a:picLocks noChangeAspect="1"/>
          </p:cNvPicPr>
          <p:nvPr/>
        </p:nvPicPr>
        <p:blipFill>
          <a:blip r:embed="rId9"/>
          <a:stretch>
            <a:fillRect/>
          </a:stretch>
        </p:blipFill>
        <p:spPr>
          <a:xfrm>
            <a:off x="5802384" y="3740073"/>
            <a:ext cx="1800225" cy="2019300"/>
          </a:xfrm>
          <a:prstGeom prst="rect">
            <a:avLst/>
          </a:prstGeom>
        </p:spPr>
      </p:pic>
      <p:pic>
        <p:nvPicPr>
          <p:cNvPr id="15" name="Image 14"/>
          <p:cNvPicPr>
            <a:picLocks noChangeAspect="1"/>
          </p:cNvPicPr>
          <p:nvPr/>
        </p:nvPicPr>
        <p:blipFill>
          <a:blip r:embed="rId10"/>
          <a:stretch>
            <a:fillRect/>
          </a:stretch>
        </p:blipFill>
        <p:spPr>
          <a:xfrm>
            <a:off x="7622352" y="3734913"/>
            <a:ext cx="1771650" cy="1828800"/>
          </a:xfrm>
          <a:prstGeom prst="rect">
            <a:avLst/>
          </a:prstGeom>
        </p:spPr>
      </p:pic>
      <p:sp>
        <p:nvSpPr>
          <p:cNvPr id="16" name="ZoneTexte 15"/>
          <p:cNvSpPr txBox="1"/>
          <p:nvPr/>
        </p:nvSpPr>
        <p:spPr>
          <a:xfrm>
            <a:off x="7602609" y="5497763"/>
            <a:ext cx="2017237" cy="261610"/>
          </a:xfrm>
          <a:prstGeom prst="rect">
            <a:avLst/>
          </a:prstGeom>
          <a:noFill/>
        </p:spPr>
        <p:txBody>
          <a:bodyPr wrap="square" rtlCol="0">
            <a:spAutoFit/>
          </a:bodyPr>
          <a:lstStyle/>
          <a:p>
            <a:pPr algn="ctr"/>
            <a:r>
              <a:rPr lang="fr-FR" sz="1100" dirty="0" err="1" smtClean="0"/>
              <a:t>Orthotrichum</a:t>
            </a:r>
            <a:r>
              <a:rPr lang="fr-FR" sz="1100" dirty="0" smtClean="0"/>
              <a:t> affine</a:t>
            </a:r>
            <a:endParaRPr lang="fr-FR" sz="1100" dirty="0"/>
          </a:p>
        </p:txBody>
      </p:sp>
      <p:pic>
        <p:nvPicPr>
          <p:cNvPr id="17" name="Imag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44890" y="3482634"/>
            <a:ext cx="2025687" cy="2106001"/>
          </a:xfrm>
          <a:prstGeom prst="rect">
            <a:avLst/>
          </a:prstGeom>
        </p:spPr>
      </p:pic>
      <p:sp>
        <p:nvSpPr>
          <p:cNvPr id="18" name="ZoneTexte 17"/>
          <p:cNvSpPr txBox="1"/>
          <p:nvPr/>
        </p:nvSpPr>
        <p:spPr>
          <a:xfrm>
            <a:off x="3775800" y="5563713"/>
            <a:ext cx="2017237" cy="261610"/>
          </a:xfrm>
          <a:prstGeom prst="rect">
            <a:avLst/>
          </a:prstGeom>
          <a:noFill/>
        </p:spPr>
        <p:txBody>
          <a:bodyPr wrap="square" rtlCol="0">
            <a:spAutoFit/>
          </a:bodyPr>
          <a:lstStyle/>
          <a:p>
            <a:pPr algn="ctr"/>
            <a:r>
              <a:rPr lang="fr-FR" sz="1100" dirty="0" err="1" smtClean="0"/>
              <a:t>Orthotrichum</a:t>
            </a:r>
            <a:r>
              <a:rPr lang="fr-FR" sz="1100" dirty="0" smtClean="0"/>
              <a:t> </a:t>
            </a:r>
            <a:r>
              <a:rPr lang="fr-FR" sz="1100" dirty="0" err="1" smtClean="0"/>
              <a:t>stramineum</a:t>
            </a:r>
            <a:endParaRPr lang="fr-FR" sz="1100" dirty="0"/>
          </a:p>
        </p:txBody>
      </p:sp>
      <p:pic>
        <p:nvPicPr>
          <p:cNvPr id="19" name="Imag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619846" y="3734913"/>
            <a:ext cx="2408508" cy="1812589"/>
          </a:xfrm>
          <a:prstGeom prst="rect">
            <a:avLst/>
          </a:prstGeom>
        </p:spPr>
      </p:pic>
    </p:spTree>
    <p:extLst>
      <p:ext uri="{BB962C8B-B14F-4D97-AF65-F5344CB8AC3E}">
        <p14:creationId xmlns:p14="http://schemas.microsoft.com/office/powerpoint/2010/main" val="7131429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7860" y="103044"/>
            <a:ext cx="2730067" cy="3082876"/>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7020" y="103044"/>
            <a:ext cx="5032325" cy="3900487"/>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022" y="4003531"/>
            <a:ext cx="2915957" cy="2554288"/>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7020" y="4425933"/>
            <a:ext cx="2644775" cy="2131886"/>
          </a:xfrm>
          <a:prstGeom prst="rect">
            <a:avLst/>
          </a:prstGeom>
        </p:spPr>
      </p:pic>
      <p:pic>
        <p:nvPicPr>
          <p:cNvPr id="8" name="Imag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7267703" y="1190727"/>
            <a:ext cx="3759976" cy="1584611"/>
          </a:xfrm>
          <a:prstGeom prst="rect">
            <a:avLst/>
          </a:prstGeom>
        </p:spPr>
      </p:pic>
      <p:pic>
        <p:nvPicPr>
          <p:cNvPr id="9" name="Imag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9405742" y="708079"/>
            <a:ext cx="3286699" cy="2076632"/>
          </a:xfrm>
          <a:prstGeom prst="rect">
            <a:avLst/>
          </a:prstGeom>
        </p:spPr>
      </p:pic>
      <p:pic>
        <p:nvPicPr>
          <p:cNvPr id="10" name="Image 9"/>
          <p:cNvPicPr>
            <a:picLocks noChangeAspect="1"/>
          </p:cNvPicPr>
          <p:nvPr/>
        </p:nvPicPr>
        <p:blipFill>
          <a:blip r:embed="rId8"/>
          <a:stretch>
            <a:fillRect/>
          </a:stretch>
        </p:blipFill>
        <p:spPr>
          <a:xfrm>
            <a:off x="5947239" y="4080751"/>
            <a:ext cx="1390650" cy="1676400"/>
          </a:xfrm>
          <a:prstGeom prst="rect">
            <a:avLst/>
          </a:prstGeom>
        </p:spPr>
      </p:pic>
      <p:pic>
        <p:nvPicPr>
          <p:cNvPr id="12" name="Imag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9740644" y="3765895"/>
            <a:ext cx="2616895" cy="2076633"/>
          </a:xfrm>
          <a:prstGeom prst="rect">
            <a:avLst/>
          </a:prstGeom>
        </p:spPr>
      </p:pic>
      <p:pic>
        <p:nvPicPr>
          <p:cNvPr id="13" name="Imag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91104" y="4083341"/>
            <a:ext cx="2384282" cy="1589521"/>
          </a:xfrm>
          <a:prstGeom prst="rect">
            <a:avLst/>
          </a:prstGeom>
        </p:spPr>
      </p:pic>
      <p:pic>
        <p:nvPicPr>
          <p:cNvPr id="14" name="Imag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8559900" y="5461767"/>
            <a:ext cx="1073479" cy="1655288"/>
          </a:xfrm>
          <a:prstGeom prst="rect">
            <a:avLst/>
          </a:prstGeom>
        </p:spPr>
      </p:pic>
      <p:pic>
        <p:nvPicPr>
          <p:cNvPr id="16" name="Imag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47239" y="5672863"/>
            <a:ext cx="1875961" cy="1193520"/>
          </a:xfrm>
          <a:prstGeom prst="rect">
            <a:avLst/>
          </a:prstGeom>
        </p:spPr>
      </p:pic>
      <p:sp>
        <p:nvSpPr>
          <p:cNvPr id="17" name="ZoneTexte 16"/>
          <p:cNvSpPr txBox="1"/>
          <p:nvPr/>
        </p:nvSpPr>
        <p:spPr>
          <a:xfrm>
            <a:off x="651838" y="3128135"/>
            <a:ext cx="2017237" cy="261610"/>
          </a:xfrm>
          <a:prstGeom prst="rect">
            <a:avLst/>
          </a:prstGeom>
          <a:noFill/>
        </p:spPr>
        <p:txBody>
          <a:bodyPr wrap="square" rtlCol="0">
            <a:spAutoFit/>
          </a:bodyPr>
          <a:lstStyle/>
          <a:p>
            <a:pPr algn="ctr"/>
            <a:r>
              <a:rPr lang="fr-FR" sz="1100" dirty="0" err="1" smtClean="0"/>
              <a:t>Aulacomnium</a:t>
            </a:r>
            <a:r>
              <a:rPr lang="fr-FR" sz="1100" dirty="0" smtClean="0"/>
              <a:t> </a:t>
            </a:r>
            <a:r>
              <a:rPr lang="fr-FR" sz="1100" dirty="0" err="1" smtClean="0"/>
              <a:t>androgynum</a:t>
            </a:r>
            <a:endParaRPr lang="fr-FR" sz="1100" dirty="0"/>
          </a:p>
        </p:txBody>
      </p:sp>
      <p:sp>
        <p:nvSpPr>
          <p:cNvPr id="18" name="ZoneTexte 17"/>
          <p:cNvSpPr txBox="1"/>
          <p:nvPr/>
        </p:nvSpPr>
        <p:spPr>
          <a:xfrm>
            <a:off x="651837" y="6519377"/>
            <a:ext cx="3753908" cy="261610"/>
          </a:xfrm>
          <a:prstGeom prst="rect">
            <a:avLst/>
          </a:prstGeom>
          <a:noFill/>
        </p:spPr>
        <p:txBody>
          <a:bodyPr wrap="square" rtlCol="0">
            <a:spAutoFit/>
          </a:bodyPr>
          <a:lstStyle/>
          <a:p>
            <a:pPr algn="ctr"/>
            <a:r>
              <a:rPr lang="fr-FR" sz="1100" dirty="0" err="1" smtClean="0"/>
              <a:t>Tortula</a:t>
            </a:r>
            <a:r>
              <a:rPr lang="fr-FR" sz="1100" dirty="0" smtClean="0"/>
              <a:t> </a:t>
            </a:r>
            <a:r>
              <a:rPr lang="fr-FR" sz="1100" dirty="0" err="1" smtClean="0"/>
              <a:t>schimperi</a:t>
            </a:r>
            <a:r>
              <a:rPr lang="fr-FR" sz="1100" dirty="0" smtClean="0"/>
              <a:t> (ex </a:t>
            </a:r>
            <a:r>
              <a:rPr lang="fr-FR" sz="1100" dirty="0" err="1" smtClean="0"/>
              <a:t>Tortula</a:t>
            </a:r>
            <a:r>
              <a:rPr lang="fr-FR" sz="1100" dirty="0" smtClean="0"/>
              <a:t> </a:t>
            </a:r>
            <a:r>
              <a:rPr lang="fr-FR" sz="1100" dirty="0" err="1" smtClean="0"/>
              <a:t>subulata</a:t>
            </a:r>
            <a:r>
              <a:rPr lang="fr-FR" sz="1100" dirty="0" smtClean="0"/>
              <a:t> var. </a:t>
            </a:r>
            <a:r>
              <a:rPr lang="fr-FR" sz="1100" dirty="0" err="1" smtClean="0"/>
              <a:t>angustata</a:t>
            </a:r>
            <a:r>
              <a:rPr lang="fr-FR" sz="1100" dirty="0" smtClean="0"/>
              <a:t>)</a:t>
            </a:r>
            <a:endParaRPr lang="fr-FR" sz="1100" dirty="0"/>
          </a:p>
        </p:txBody>
      </p:sp>
      <p:sp>
        <p:nvSpPr>
          <p:cNvPr id="19" name="ZoneTexte 18"/>
          <p:cNvSpPr txBox="1"/>
          <p:nvPr/>
        </p:nvSpPr>
        <p:spPr>
          <a:xfrm>
            <a:off x="8493125" y="6519377"/>
            <a:ext cx="3753908" cy="261610"/>
          </a:xfrm>
          <a:prstGeom prst="rect">
            <a:avLst/>
          </a:prstGeom>
          <a:noFill/>
        </p:spPr>
        <p:txBody>
          <a:bodyPr wrap="square" rtlCol="0">
            <a:spAutoFit/>
          </a:bodyPr>
          <a:lstStyle/>
          <a:p>
            <a:pPr algn="ctr"/>
            <a:r>
              <a:rPr lang="fr-FR" sz="1100" dirty="0" err="1" smtClean="0"/>
              <a:t>Tortula</a:t>
            </a:r>
            <a:r>
              <a:rPr lang="fr-FR" sz="1100" dirty="0" smtClean="0"/>
              <a:t> </a:t>
            </a:r>
            <a:r>
              <a:rPr lang="fr-FR" sz="1100" dirty="0" err="1" smtClean="0"/>
              <a:t>subulata</a:t>
            </a:r>
            <a:r>
              <a:rPr lang="fr-FR" sz="1100" dirty="0" smtClean="0"/>
              <a:t> var. </a:t>
            </a:r>
            <a:r>
              <a:rPr lang="fr-FR" sz="1100" dirty="0" err="1" smtClean="0"/>
              <a:t>subulata</a:t>
            </a:r>
            <a:r>
              <a:rPr lang="fr-FR" sz="1100" dirty="0" smtClean="0"/>
              <a:t> ou var. </a:t>
            </a:r>
            <a:r>
              <a:rPr lang="fr-FR" sz="1100" dirty="0" err="1" smtClean="0"/>
              <a:t>graeffii</a:t>
            </a:r>
            <a:r>
              <a:rPr lang="fr-FR" sz="1100" dirty="0" smtClean="0"/>
              <a:t> ???)</a:t>
            </a:r>
            <a:endParaRPr lang="fr-FR" sz="1100" dirty="0"/>
          </a:p>
        </p:txBody>
      </p:sp>
    </p:spTree>
    <p:extLst>
      <p:ext uri="{BB962C8B-B14F-4D97-AF65-F5344CB8AC3E}">
        <p14:creationId xmlns:p14="http://schemas.microsoft.com/office/powerpoint/2010/main" val="29656420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52475"/>
          </a:xfrm>
        </p:spPr>
        <p:txBody>
          <a:bodyPr/>
          <a:lstStyle/>
          <a:p>
            <a:r>
              <a:rPr lang="fr-FR" dirty="0" smtClean="0"/>
              <a:t>Sources</a:t>
            </a:r>
            <a:endParaRPr lang="fr-FR" dirty="0"/>
          </a:p>
        </p:txBody>
      </p:sp>
      <p:sp>
        <p:nvSpPr>
          <p:cNvPr id="3" name="Espace réservé du contenu 2"/>
          <p:cNvSpPr>
            <a:spLocks noGrp="1"/>
          </p:cNvSpPr>
          <p:nvPr>
            <p:ph idx="1"/>
          </p:nvPr>
        </p:nvSpPr>
        <p:spPr>
          <a:xfrm>
            <a:off x="838200" y="1117600"/>
            <a:ext cx="10515600" cy="5059363"/>
          </a:xfrm>
        </p:spPr>
        <p:txBody>
          <a:bodyPr>
            <a:normAutofit/>
          </a:bodyPr>
          <a:lstStyle/>
          <a:p>
            <a:r>
              <a:rPr lang="fr-FR" sz="1800" dirty="0"/>
              <a:t>Bryophyte </a:t>
            </a:r>
            <a:r>
              <a:rPr lang="fr-FR" sz="1800" dirty="0" err="1"/>
              <a:t>ecology</a:t>
            </a:r>
            <a:r>
              <a:rPr lang="fr-FR" sz="1800" dirty="0"/>
              <a:t> – Janice </a:t>
            </a:r>
            <a:r>
              <a:rPr lang="fr-FR" sz="1800" dirty="0" err="1"/>
              <a:t>Glime</a:t>
            </a:r>
            <a:endParaRPr lang="fr-FR" sz="1800" dirty="0"/>
          </a:p>
          <a:p>
            <a:r>
              <a:rPr lang="fr-FR" sz="1800" dirty="0"/>
              <a:t>Glossaire illustré associé à la Clé d’Identification des Bryophytes aquatiques (et supra aquatiques) pour la mise en œuvre de l’Indice Biologique </a:t>
            </a:r>
            <a:r>
              <a:rPr lang="fr-FR" sz="1800" dirty="0" err="1"/>
              <a:t>Macrophytique</a:t>
            </a:r>
            <a:r>
              <a:rPr lang="fr-FR" sz="1800" dirty="0"/>
              <a:t> en Rivière (I.B.M.R</a:t>
            </a:r>
            <a:r>
              <a:rPr lang="fr-FR" sz="1800" dirty="0" smtClean="0"/>
              <a:t>.), Agence </a:t>
            </a:r>
            <a:r>
              <a:rPr lang="fr-FR" sz="1800" dirty="0"/>
              <a:t>de l’Eau </a:t>
            </a:r>
            <a:r>
              <a:rPr lang="fr-FR" sz="1800" dirty="0" smtClean="0"/>
              <a:t>Adour-Garonne</a:t>
            </a:r>
          </a:p>
          <a:p>
            <a:r>
              <a:rPr lang="fr-FR" sz="1800" dirty="0" smtClean="0"/>
              <a:t>La garance voyageuse – Mousses et hépatiques – Petit memento d’initiation à la bryologie</a:t>
            </a:r>
          </a:p>
          <a:p>
            <a:r>
              <a:rPr lang="fr-FR" sz="1800" dirty="0" smtClean="0"/>
              <a:t>Mousses et hépatiques de France – Vincent </a:t>
            </a:r>
            <a:r>
              <a:rPr lang="fr-FR" sz="1800" dirty="0" err="1" smtClean="0"/>
              <a:t>Hugonnot</a:t>
            </a:r>
            <a:endParaRPr lang="fr-FR" sz="1800" dirty="0" smtClean="0"/>
          </a:p>
          <a:p>
            <a:r>
              <a:rPr lang="fr-FR" sz="1800" dirty="0" smtClean="0"/>
              <a:t>Arable bryophytes – A </a:t>
            </a:r>
            <a:r>
              <a:rPr lang="fr-FR" sz="1800" dirty="0" err="1" smtClean="0"/>
              <a:t>field</a:t>
            </a:r>
            <a:r>
              <a:rPr lang="fr-FR" sz="1800" dirty="0" smtClean="0"/>
              <a:t> guide to the </a:t>
            </a:r>
            <a:r>
              <a:rPr lang="fr-FR" sz="1800" dirty="0" err="1" smtClean="0"/>
              <a:t>mosses</a:t>
            </a:r>
            <a:r>
              <a:rPr lang="fr-FR" sz="1800" dirty="0" smtClean="0"/>
              <a:t>, </a:t>
            </a:r>
            <a:r>
              <a:rPr lang="fr-FR" sz="1800" dirty="0" err="1" smtClean="0"/>
              <a:t>liverworts</a:t>
            </a:r>
            <a:r>
              <a:rPr lang="fr-FR" sz="1800" dirty="0" smtClean="0"/>
              <a:t> and </a:t>
            </a:r>
            <a:r>
              <a:rPr lang="fr-FR" sz="1800" dirty="0" err="1" smtClean="0"/>
              <a:t>hornworts</a:t>
            </a:r>
            <a:r>
              <a:rPr lang="fr-FR" sz="1800" dirty="0" smtClean="0"/>
              <a:t> of </a:t>
            </a:r>
            <a:r>
              <a:rPr lang="fr-FR" sz="1800" dirty="0" err="1" smtClean="0"/>
              <a:t>cultivated</a:t>
            </a:r>
            <a:r>
              <a:rPr lang="fr-FR" sz="1800" dirty="0" smtClean="0"/>
              <a:t> land in </a:t>
            </a:r>
            <a:r>
              <a:rPr lang="fr-FR" sz="1800" dirty="0" err="1" smtClean="0"/>
              <a:t>Britain</a:t>
            </a:r>
            <a:r>
              <a:rPr lang="fr-FR" sz="1800" dirty="0" smtClean="0"/>
              <a:t> and Ireland</a:t>
            </a:r>
          </a:p>
          <a:p>
            <a:r>
              <a:rPr lang="fr-FR" sz="1800" dirty="0" smtClean="0"/>
              <a:t>Bulletin mycologique et botanique Dauphiné-Savoie – N° 182 – Spécial bryophytes</a:t>
            </a:r>
            <a:endParaRPr lang="fr-FR" sz="1800" dirty="0"/>
          </a:p>
        </p:txBody>
      </p:sp>
    </p:spTree>
    <p:extLst>
      <p:ext uri="{BB962C8B-B14F-4D97-AF65-F5344CB8AC3E}">
        <p14:creationId xmlns:p14="http://schemas.microsoft.com/office/powerpoint/2010/main" val="2585580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228725" y="0"/>
            <a:ext cx="9734550" cy="762000"/>
          </a:xfrm>
          <a:prstGeom prst="rect">
            <a:avLst/>
          </a:prstGeom>
        </p:spPr>
      </p:pic>
      <p:sp>
        <p:nvSpPr>
          <p:cNvPr id="4" name="Espace réservé du contenu 3"/>
          <p:cNvSpPr>
            <a:spLocks noGrp="1"/>
          </p:cNvSpPr>
          <p:nvPr>
            <p:ph idx="1"/>
          </p:nvPr>
        </p:nvSpPr>
        <p:spPr>
          <a:xfrm>
            <a:off x="838200" y="849745"/>
            <a:ext cx="10515600" cy="5327218"/>
          </a:xfrm>
        </p:spPr>
        <p:txBody>
          <a:bodyPr/>
          <a:lstStyle/>
          <a:p>
            <a:pPr marL="0" indent="0" algn="ctr">
              <a:buNone/>
            </a:pPr>
            <a:r>
              <a:rPr lang="fr-FR" dirty="0" smtClean="0"/>
              <a:t>Eléments de classification</a:t>
            </a:r>
            <a:endParaRPr lang="fr-FR" dirty="0"/>
          </a:p>
        </p:txBody>
      </p:sp>
      <p:pic>
        <p:nvPicPr>
          <p:cNvPr id="6" name="Image 5"/>
          <p:cNvPicPr>
            <a:picLocks noChangeAspect="1"/>
          </p:cNvPicPr>
          <p:nvPr/>
        </p:nvPicPr>
        <p:blipFill>
          <a:blip r:embed="rId3"/>
          <a:stretch>
            <a:fillRect/>
          </a:stretch>
        </p:blipFill>
        <p:spPr>
          <a:xfrm>
            <a:off x="838200" y="1355941"/>
            <a:ext cx="5562600" cy="4314825"/>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6716" y="3494881"/>
            <a:ext cx="6976754" cy="1892698"/>
          </a:xfrm>
          <a:prstGeom prst="rect">
            <a:avLst/>
          </a:prstGeom>
        </p:spPr>
      </p:pic>
      <p:sp>
        <p:nvSpPr>
          <p:cNvPr id="3" name="Rectangle 2"/>
          <p:cNvSpPr/>
          <p:nvPr/>
        </p:nvSpPr>
        <p:spPr>
          <a:xfrm>
            <a:off x="6521652" y="3513353"/>
            <a:ext cx="5541818" cy="1614361"/>
          </a:xfrm>
          <a:prstGeom prst="rect">
            <a:avLst/>
          </a:prstGeom>
          <a:solidFill>
            <a:schemeClr val="accent6">
              <a:lumMod val="40000"/>
              <a:lumOff val="6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1652" y="1355941"/>
            <a:ext cx="4664244" cy="2154169"/>
          </a:xfrm>
          <a:prstGeom prst="rect">
            <a:avLst/>
          </a:prstGeom>
        </p:spPr>
      </p:pic>
    </p:spTree>
    <p:extLst>
      <p:ext uri="{BB962C8B-B14F-4D97-AF65-F5344CB8AC3E}">
        <p14:creationId xmlns:p14="http://schemas.microsoft.com/office/powerpoint/2010/main" val="78680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024569" y="-13801"/>
            <a:ext cx="10122533" cy="6871801"/>
          </a:xfrm>
          <a:prstGeom prst="rect">
            <a:avLst/>
          </a:prstGeom>
        </p:spPr>
      </p:pic>
      <p:sp>
        <p:nvSpPr>
          <p:cNvPr id="5" name="ZoneTexte 4"/>
          <p:cNvSpPr txBox="1"/>
          <p:nvPr/>
        </p:nvSpPr>
        <p:spPr>
          <a:xfrm>
            <a:off x="3481330" y="2269475"/>
            <a:ext cx="5266063" cy="1015663"/>
          </a:xfrm>
          <a:prstGeom prst="rect">
            <a:avLst/>
          </a:prstGeom>
          <a:noFill/>
        </p:spPr>
        <p:txBody>
          <a:bodyPr wrap="square" rtlCol="0">
            <a:spAutoFit/>
          </a:bodyPr>
          <a:lstStyle/>
          <a:p>
            <a:r>
              <a:rPr lang="fr-FR" sz="6000" b="1" dirty="0">
                <a:solidFill>
                  <a:schemeClr val="bg1"/>
                </a:solidFill>
                <a:latin typeface="+mj-lt"/>
                <a:ea typeface="+mj-ea"/>
                <a:cs typeface="+mj-cs"/>
              </a:rPr>
              <a:t>Les hépatiques</a:t>
            </a:r>
          </a:p>
        </p:txBody>
      </p:sp>
    </p:spTree>
    <p:extLst>
      <p:ext uri="{BB962C8B-B14F-4D97-AF65-F5344CB8AC3E}">
        <p14:creationId xmlns:p14="http://schemas.microsoft.com/office/powerpoint/2010/main" val="2540752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82662"/>
            <a:ext cx="10439400" cy="582324"/>
          </a:xfrm>
        </p:spPr>
        <p:txBody>
          <a:bodyPr>
            <a:normAutofit/>
          </a:bodyPr>
          <a:lstStyle/>
          <a:p>
            <a:r>
              <a:rPr lang="fr-FR" sz="2800" dirty="0">
                <a:latin typeface="+mn-lt"/>
                <a:ea typeface="+mn-ea"/>
                <a:cs typeface="+mn-cs"/>
              </a:rPr>
              <a:t>Les hépatiques : Structure générale</a:t>
            </a:r>
          </a:p>
        </p:txBody>
      </p:sp>
      <p:pic>
        <p:nvPicPr>
          <p:cNvPr id="4" name="Espace réservé du contenu 3"/>
          <p:cNvPicPr>
            <a:picLocks noGrp="1" noChangeAspect="1"/>
          </p:cNvPicPr>
          <p:nvPr>
            <p:ph idx="1"/>
          </p:nvPr>
        </p:nvPicPr>
        <p:blipFill>
          <a:blip r:embed="rId2"/>
          <a:stretch>
            <a:fillRect/>
          </a:stretch>
        </p:blipFill>
        <p:spPr>
          <a:xfrm>
            <a:off x="407624" y="1564985"/>
            <a:ext cx="11192841" cy="5125603"/>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a:blip r:embed="rId3"/>
          <a:stretch>
            <a:fillRect/>
          </a:stretch>
        </p:blipFill>
        <p:spPr>
          <a:xfrm>
            <a:off x="838200" y="0"/>
            <a:ext cx="10439400" cy="847725"/>
          </a:xfrm>
          <a:prstGeom prst="rect">
            <a:avLst/>
          </a:prstGeom>
        </p:spPr>
      </p:pic>
    </p:spTree>
    <p:extLst>
      <p:ext uri="{BB962C8B-B14F-4D97-AF65-F5344CB8AC3E}">
        <p14:creationId xmlns:p14="http://schemas.microsoft.com/office/powerpoint/2010/main" val="2973743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687" y="630458"/>
            <a:ext cx="10515600" cy="572877"/>
          </a:xfrm>
        </p:spPr>
        <p:txBody>
          <a:bodyPr>
            <a:noAutofit/>
          </a:bodyPr>
          <a:lstStyle/>
          <a:p>
            <a:r>
              <a:rPr lang="fr-FR" sz="4800" dirty="0" smtClean="0"/>
              <a:t>Les hépatiques</a:t>
            </a:r>
            <a:br>
              <a:rPr lang="fr-FR" sz="4800" dirty="0" smtClean="0"/>
            </a:br>
            <a:r>
              <a:rPr lang="fr-FR" sz="2400" dirty="0" smtClean="0"/>
              <a:t>5000 espèces environ</a:t>
            </a:r>
            <a:endParaRPr lang="fr-FR" sz="2400" dirty="0"/>
          </a:p>
        </p:txBody>
      </p:sp>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48549" y="253388"/>
            <a:ext cx="6364077" cy="1663532"/>
          </a:xfrm>
        </p:spPr>
      </p:pic>
      <p:sp>
        <p:nvSpPr>
          <p:cNvPr id="6" name="Rectangle 5"/>
          <p:cNvSpPr/>
          <p:nvPr/>
        </p:nvSpPr>
        <p:spPr>
          <a:xfrm>
            <a:off x="6808424" y="253389"/>
            <a:ext cx="4801685" cy="411630"/>
          </a:xfrm>
          <a:prstGeom prst="rect">
            <a:avLst/>
          </a:prstGeom>
          <a:solidFill>
            <a:schemeClr val="accent6">
              <a:lumMod val="40000"/>
              <a:lumOff val="60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47130" y="2979259"/>
            <a:ext cx="10893790" cy="313932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Orientation </a:t>
            </a:r>
            <a:r>
              <a:rPr lang="fr-FR" dirty="0" err="1" smtClean="0"/>
              <a:t>dorsi-ventrale</a:t>
            </a:r>
            <a:endParaRPr lang="fr-FR" dirty="0" smtClean="0"/>
          </a:p>
          <a:p>
            <a:pPr marL="285750" indent="-285750">
              <a:buFont typeface="Arial" panose="020B0604020202020204" pitchFamily="34" charset="0"/>
              <a:buChar char="•"/>
            </a:pPr>
            <a:r>
              <a:rPr lang="fr-FR" dirty="0" smtClean="0"/>
              <a:t>Rhizoïdes unicellulaires</a:t>
            </a:r>
          </a:p>
          <a:p>
            <a:pPr marL="285750" indent="-285750">
              <a:buFont typeface="Arial" panose="020B0604020202020204" pitchFamily="34" charset="0"/>
              <a:buChar char="•"/>
            </a:pPr>
            <a:r>
              <a:rPr lang="fr-FR" dirty="0" smtClean="0"/>
              <a:t>Absence de nervure, ou nervure constituée de cellules non conductrices</a:t>
            </a:r>
          </a:p>
          <a:p>
            <a:pPr marL="285750" indent="-285750">
              <a:buFont typeface="Arial" panose="020B0604020202020204" pitchFamily="34" charset="0"/>
              <a:buChar char="•"/>
            </a:pPr>
            <a:r>
              <a:rPr lang="fr-FR" dirty="0" smtClean="0"/>
              <a:t>Absence de vrais stomates sur le gamétophyte</a:t>
            </a:r>
          </a:p>
          <a:p>
            <a:pPr marL="285750" indent="-285750">
              <a:buFont typeface="Arial" panose="020B0604020202020204" pitchFamily="34" charset="0"/>
              <a:buChar char="•"/>
            </a:pPr>
            <a:r>
              <a:rPr lang="fr-FR" dirty="0" smtClean="0"/>
              <a:t>Présence d’</a:t>
            </a:r>
            <a:r>
              <a:rPr lang="fr-FR" dirty="0" err="1" smtClean="0"/>
              <a:t>oléocorps</a:t>
            </a:r>
            <a:r>
              <a:rPr lang="fr-FR" dirty="0" smtClean="0"/>
              <a:t> intra cellulaires (corpuscules huileux) contenant des terpènes, chez 90% des espèces</a:t>
            </a:r>
          </a:p>
          <a:p>
            <a:pPr marL="285750" indent="-285750">
              <a:buFont typeface="Arial" panose="020B0604020202020204" pitchFamily="34" charset="0"/>
              <a:buChar char="•"/>
            </a:pPr>
            <a:r>
              <a:rPr lang="fr-FR" dirty="0" smtClean="0"/>
              <a:t>Capsules sphériques, sans opercule, sans stomates, sans columelle</a:t>
            </a:r>
          </a:p>
          <a:p>
            <a:pPr marL="285750" indent="-285750">
              <a:buFont typeface="Arial" panose="020B0604020202020204" pitchFamily="34" charset="0"/>
              <a:buChar char="•"/>
            </a:pPr>
            <a:r>
              <a:rPr lang="fr-FR" dirty="0" smtClean="0"/>
              <a:t>Présence d’élatères dans les capsules </a:t>
            </a:r>
            <a:r>
              <a:rPr lang="fr-FR" dirty="0"/>
              <a:t>(dispersion des spores</a:t>
            </a:r>
            <a:r>
              <a:rPr lang="fr-FR" dirty="0" smtClean="0"/>
              <a:t>), avec quelques exceptions</a:t>
            </a:r>
          </a:p>
          <a:p>
            <a:pPr marL="285750" indent="-285750">
              <a:buFont typeface="Arial" panose="020B0604020202020204" pitchFamily="34" charset="0"/>
              <a:buChar char="•"/>
            </a:pPr>
            <a:r>
              <a:rPr lang="fr-FR" dirty="0" smtClean="0"/>
              <a:t>Elongation de la soie après maturation du sporophyte</a:t>
            </a:r>
          </a:p>
          <a:p>
            <a:pPr marL="285750" indent="-285750">
              <a:buFont typeface="Arial" panose="020B0604020202020204" pitchFamily="34" charset="0"/>
              <a:buChar char="•"/>
            </a:pPr>
            <a:r>
              <a:rPr lang="fr-FR" dirty="0" smtClean="0"/>
              <a:t>Le protonéma issu de la germination d’une spore ne produit qu’un gamétophyte</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sp>
        <p:nvSpPr>
          <p:cNvPr id="5" name="ZoneTexte 4"/>
          <p:cNvSpPr txBox="1"/>
          <p:nvPr/>
        </p:nvSpPr>
        <p:spPr>
          <a:xfrm>
            <a:off x="838200" y="2039738"/>
            <a:ext cx="5860863" cy="830997"/>
          </a:xfrm>
          <a:prstGeom prst="rect">
            <a:avLst/>
          </a:prstGeom>
          <a:noFill/>
        </p:spPr>
        <p:txBody>
          <a:bodyPr wrap="square" rtlCol="0">
            <a:spAutoFit/>
          </a:bodyPr>
          <a:lstStyle/>
          <a:p>
            <a:r>
              <a:rPr lang="fr-FR" sz="2400" u="sng" dirty="0" smtClean="0"/>
              <a:t>Caractéristiques communes aux hépatiques</a:t>
            </a:r>
          </a:p>
          <a:p>
            <a:r>
              <a:rPr lang="fr-FR" sz="2400" dirty="0" smtClean="0"/>
              <a:t> </a:t>
            </a:r>
            <a:endParaRPr lang="fr-FR" sz="2400" dirty="0"/>
          </a:p>
        </p:txBody>
      </p:sp>
      <p:pic>
        <p:nvPicPr>
          <p:cNvPr id="7" name="Image 6"/>
          <p:cNvPicPr>
            <a:picLocks noChangeAspect="1"/>
          </p:cNvPicPr>
          <p:nvPr/>
        </p:nvPicPr>
        <p:blipFill>
          <a:blip r:embed="rId3"/>
          <a:stretch>
            <a:fillRect/>
          </a:stretch>
        </p:blipFill>
        <p:spPr>
          <a:xfrm>
            <a:off x="8780641" y="3245175"/>
            <a:ext cx="857250" cy="923925"/>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96068" y="3245175"/>
            <a:ext cx="895927" cy="923925"/>
          </a:xfrm>
          <a:prstGeom prst="rect">
            <a:avLst/>
          </a:prstGeom>
        </p:spPr>
      </p:pic>
      <p:pic>
        <p:nvPicPr>
          <p:cNvPr id="9" name="Image 8"/>
          <p:cNvPicPr>
            <a:picLocks noChangeAspect="1"/>
          </p:cNvPicPr>
          <p:nvPr/>
        </p:nvPicPr>
        <p:blipFill>
          <a:blip r:embed="rId5"/>
          <a:stretch>
            <a:fillRect/>
          </a:stretch>
        </p:blipFill>
        <p:spPr>
          <a:xfrm>
            <a:off x="9727059" y="4687419"/>
            <a:ext cx="952500" cy="1771650"/>
          </a:xfrm>
          <a:prstGeom prst="rect">
            <a:avLst/>
          </a:prstGeom>
        </p:spPr>
      </p:pic>
      <p:pic>
        <p:nvPicPr>
          <p:cNvPr id="10" name="Imag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68631" y="2487676"/>
            <a:ext cx="2009365" cy="1106607"/>
          </a:xfrm>
          <a:prstGeom prst="rect">
            <a:avLst/>
          </a:prstGeom>
        </p:spPr>
      </p:pic>
      <p:pic>
        <p:nvPicPr>
          <p:cNvPr id="11" name="Image 10"/>
          <p:cNvPicPr>
            <a:picLocks noChangeAspect="1"/>
          </p:cNvPicPr>
          <p:nvPr/>
        </p:nvPicPr>
        <p:blipFill>
          <a:blip r:embed="rId7"/>
          <a:stretch>
            <a:fillRect/>
          </a:stretch>
        </p:blipFill>
        <p:spPr>
          <a:xfrm>
            <a:off x="7113098" y="5611344"/>
            <a:ext cx="1752600" cy="847725"/>
          </a:xfrm>
          <a:prstGeom prst="rect">
            <a:avLst/>
          </a:prstGeom>
        </p:spPr>
      </p:pic>
    </p:spTree>
    <p:extLst>
      <p:ext uri="{BB962C8B-B14F-4D97-AF65-F5344CB8AC3E}">
        <p14:creationId xmlns:p14="http://schemas.microsoft.com/office/powerpoint/2010/main" val="1545746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4004</TotalTime>
  <Words>2193</Words>
  <Application>Microsoft Office PowerPoint</Application>
  <PresentationFormat>Personnalisé</PresentationFormat>
  <Paragraphs>523</Paragraphs>
  <Slides>59</Slides>
  <Notes>7</Notes>
  <HiddenSlides>0</HiddenSlides>
  <MMClips>0</MMClips>
  <ScaleCrop>false</ScaleCrop>
  <HeadingPairs>
    <vt:vector size="4" baseType="variant">
      <vt:variant>
        <vt:lpstr>Thème</vt:lpstr>
      </vt:variant>
      <vt:variant>
        <vt:i4>1</vt:i4>
      </vt:variant>
      <vt:variant>
        <vt:lpstr>Titres des diapositives</vt:lpstr>
      </vt:variant>
      <vt:variant>
        <vt:i4>59</vt:i4>
      </vt:variant>
    </vt:vector>
  </HeadingPairs>
  <TitlesOfParts>
    <vt:vector size="60" baseType="lpstr">
      <vt:lpstr>Thème Office</vt:lpstr>
      <vt:lpstr>Les bryophytes</vt:lpstr>
      <vt:lpstr>Présentation PowerPoint</vt:lpstr>
      <vt:lpstr>Présentation PowerPoint</vt:lpstr>
      <vt:lpstr>Présentation PowerPoint</vt:lpstr>
      <vt:lpstr>Présentation PowerPoint</vt:lpstr>
      <vt:lpstr>Présentation PowerPoint</vt:lpstr>
      <vt:lpstr>Présentation PowerPoint</vt:lpstr>
      <vt:lpstr>Les hépatiques : Structure générale</vt:lpstr>
      <vt:lpstr>Les hépatiques 5000 espèces environ</vt:lpstr>
      <vt:lpstr>Les hépatiques à thalle complexe</vt:lpstr>
      <vt:lpstr>Les hépatiques à thalle simple</vt:lpstr>
      <vt:lpstr>Les hépatiques à feuilles</vt:lpstr>
      <vt:lpstr>Les hépatiques à feuilles - exemples</vt:lpstr>
      <vt:lpstr>Les hépatiques à feuilles – éléments de détermination</vt:lpstr>
      <vt:lpstr>Les hépatiques à feuilles – éléments de détermination</vt:lpstr>
      <vt:lpstr>Les hépatiques à feuilles – éléments de détermination</vt:lpstr>
      <vt:lpstr>Les hépatiques à feuilles – éléments de détermination</vt:lpstr>
      <vt:lpstr>Les hépatiques à feuilles – éléments de détermination</vt:lpstr>
      <vt:lpstr>Les Anthocérotes 100 à 150 espèces environ dont 4 en France</vt:lpstr>
      <vt:lpstr>Les Bryophytes</vt:lpstr>
      <vt:lpstr>Les Bryophytes 10 000 espèces environ </vt:lpstr>
      <vt:lpstr>Les Bryophytes </vt:lpstr>
      <vt:lpstr>Les Bryophytes</vt:lpstr>
      <vt:lpstr>Présentation PowerPoint</vt:lpstr>
      <vt:lpstr>Présentation PowerPoint</vt:lpstr>
      <vt:lpstr>Présentation PowerPoint</vt:lpstr>
      <vt:lpstr>Présentation PowerPoint</vt:lpstr>
      <vt:lpstr>Structure des gamétanges</vt:lpstr>
      <vt:lpstr>Structure du sporophyte</vt:lpstr>
      <vt:lpstr>Arbre phylogénique simplifié des Bryophytes</vt:lpstr>
      <vt:lpstr>Arbre phylogénique simplifié des Bryophytes</vt:lpstr>
      <vt:lpstr>Arbre phylogénique simplifié des Bryophytes</vt:lpstr>
      <vt:lpstr>Arbre phylogénique simplifié des Bryophytes</vt:lpstr>
      <vt:lpstr>Arbre phylogénique simplifié des Bryophytes</vt:lpstr>
      <vt:lpstr>Arbre phylogénique simplifié des Bryophytes</vt:lpstr>
      <vt:lpstr>Arbre phylogénique simplifié des Bryophytes</vt:lpstr>
      <vt:lpstr>Arbre phylogénique simplifié des Bryophytes</vt:lpstr>
      <vt:lpstr>Arbre phylogénique simplifié des Bryophytes</vt:lpstr>
      <vt:lpstr>La multiplication végétative</vt:lpstr>
      <vt:lpstr>La multiplication végétative</vt:lpstr>
      <vt:lpstr>La multiplication végétative</vt:lpstr>
      <vt:lpstr>La multiplication végétative</vt:lpstr>
      <vt:lpstr>Les formes de vie</vt:lpstr>
      <vt:lpstr>Les formes de vie</vt:lpstr>
      <vt:lpstr>Les formes de vie</vt:lpstr>
      <vt:lpstr>Les formes de vie</vt:lpstr>
      <vt:lpstr>Les formes de vie</vt:lpstr>
      <vt:lpstr>Les bryophytes – éléments de détermination</vt:lpstr>
      <vt:lpstr>Les bryophytes – éléments de détermination</vt:lpstr>
      <vt:lpstr>Les bryophytes – éléments de détermination</vt:lpstr>
      <vt:lpstr>Les bryophytes – éléments de détermination</vt:lpstr>
      <vt:lpstr>Les bryophytes – éléments de détermination</vt:lpstr>
      <vt:lpstr>Les bryophytes – éléments de détermination</vt:lpstr>
      <vt:lpstr>Les bryophytes – éléments de détermination</vt:lpstr>
      <vt:lpstr>Les bryophytes – éléments de détermination</vt:lpstr>
      <vt:lpstr>Les bryophytes – éléments de détermination</vt:lpstr>
      <vt:lpstr>Les bryophytes – éléments de détermination</vt:lpstr>
      <vt:lpstr>Présentation PowerPoint</vt:lpstr>
      <vt:lpstr>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Bryophytes</dc:title>
  <dc:creator>P01</dc:creator>
  <cp:lastModifiedBy>Jean-Luc Macqueron</cp:lastModifiedBy>
  <cp:revision>227</cp:revision>
  <dcterms:created xsi:type="dcterms:W3CDTF">2018-02-18T20:34:09Z</dcterms:created>
  <dcterms:modified xsi:type="dcterms:W3CDTF">2018-06-01T06:52:25Z</dcterms:modified>
</cp:coreProperties>
</file>