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7" r:id="rId10"/>
    <p:sldId id="266" r:id="rId11"/>
    <p:sldId id="268" r:id="rId12"/>
    <p:sldId id="269" r:id="rId13"/>
    <p:sldId id="270" r:id="rId14"/>
    <p:sldId id="265" r:id="rId15"/>
    <p:sldId id="271" r:id="rId16"/>
    <p:sldId id="272" r:id="rId17"/>
    <p:sldId id="273" r:id="rId18"/>
    <p:sldId id="276" r:id="rId19"/>
    <p:sldId id="277" r:id="rId20"/>
    <p:sldId id="278" r:id="rId21"/>
    <p:sldId id="275" r:id="rId22"/>
    <p:sldId id="279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A0B7208-7669-7549-8B39-59743AAFAD43}">
          <p14:sldIdLst>
            <p14:sldId id="256"/>
            <p14:sldId id="258"/>
            <p14:sldId id="259"/>
            <p14:sldId id="262"/>
            <p14:sldId id="260"/>
            <p14:sldId id="261"/>
            <p14:sldId id="263"/>
            <p14:sldId id="264"/>
            <p14:sldId id="267"/>
            <p14:sldId id="266"/>
            <p14:sldId id="268"/>
            <p14:sldId id="269"/>
            <p14:sldId id="270"/>
            <p14:sldId id="265"/>
            <p14:sldId id="271"/>
            <p14:sldId id="272"/>
            <p14:sldId id="273"/>
            <p14:sldId id="276"/>
            <p14:sldId id="277"/>
            <p14:sldId id="278"/>
            <p14:sldId id="275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607"/>
    <p:restoredTop sz="96291"/>
  </p:normalViewPr>
  <p:slideViewPr>
    <p:cSldViewPr snapToGrid="0" snapToObjects="1">
      <p:cViewPr varScale="1">
        <p:scale>
          <a:sx n="67" d="100"/>
          <a:sy n="67" d="100"/>
        </p:scale>
        <p:origin x="5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47759-6888-344C-8AC1-F1E12AD39C94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9A777-0203-F448-B182-11B1E549D8E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17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81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29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905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La systématique moderne fondée sur des bases moléculaires, a placé dans les </a:t>
            </a:r>
            <a:r>
              <a:rPr lang="fr-FR" err="1"/>
              <a:t>Lamiaceae</a:t>
            </a:r>
            <a:r>
              <a:rPr lang="fr-FR"/>
              <a:t> plusieurs genres placés précédemment dans les </a:t>
            </a:r>
            <a:r>
              <a:rPr lang="fr-FR" err="1"/>
              <a:t>Verbénaceae</a:t>
            </a:r>
            <a:r>
              <a:rPr lang="fr-FR"/>
              <a:t>, très proches.:</a:t>
            </a:r>
          </a:p>
          <a:p>
            <a:r>
              <a:rPr lang="fr-FR" i="1" err="1"/>
              <a:t>Tectona</a:t>
            </a:r>
            <a:r>
              <a:rPr lang="fr-FR" i="1"/>
              <a:t> (</a:t>
            </a:r>
            <a:r>
              <a:rPr lang="fr-FR" i="0"/>
              <a:t>le teck</a:t>
            </a:r>
            <a:r>
              <a:rPr lang="fr-FR" i="1"/>
              <a:t>), Vitex </a:t>
            </a:r>
            <a:r>
              <a:rPr lang="fr-FR" i="0"/>
              <a:t>(le gattilier</a:t>
            </a:r>
            <a:r>
              <a:rPr lang="fr-FR" i="1"/>
              <a:t>)</a:t>
            </a:r>
            <a:r>
              <a:rPr lang="fr-FR"/>
              <a:t>….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91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57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Propriétés thérapeutiques: plante digestive par excellence, antiseptique, stimulation hormonale et régulation de la transpiration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57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63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Remarquer les « feuilles d’ortie » du Lamier blanc qui lui valent le nom d’ortie blanche.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76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Plante typiquement méditerranéenne montrant des adaptions à la sécheresse avec des dispositifs qui limitent les pertes d’eau par évaporation comme les bords enroulés des feuilles et la présence d‘une couche de poils.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05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9A777-0203-F448-B182-11B1E549D8E5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C8B86-C221-0440-85C9-F5BBE57E7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3AE31C-AFC7-D44B-BE55-774EFF811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22341F-0EAC-7041-8B12-7123A76A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0EB73F-2A71-4C40-8AA0-5E93F1E2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74CEB-FB55-0549-BB74-134599A3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85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B5FF-43D2-0644-B418-84AB55C5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069AFF-2502-DF4E-B4C3-3F939C48F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CDF564-600C-8340-9906-D1218814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8BFE14-FE19-214A-B5C9-1FA8FECD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4A27A9-75BE-FC41-9179-2952132C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764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5F5B24A-5BB2-F74B-AE80-6D9C78BA8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F1FF91-7672-6441-A30B-B9004232F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2F6737-1522-4544-9A2A-E962CE4D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6B071C-89CB-D14D-A88C-5E08BC09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42164B-DA57-D340-823F-0F354B17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91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B0E3D-7378-784E-BADA-6EA81609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759270-2323-3F40-8D8F-FEA38F5B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7C627-43DA-0942-B538-468A0259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B2DE1-9AC4-C149-AC04-0ED20677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9C8B04-3B75-E048-81AA-62C791CE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87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9AC40-BE37-9E48-A727-44D6C083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AD338A-1D1F-9247-8581-96F5FD3D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6EFD5-A174-204B-AEB1-A6BD594B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2BC5E-3E93-7E45-B964-DB8D03F4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39D90A-C0F6-634F-B197-C8B3853E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54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03465-1014-A643-8BC2-D4F5EF018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DC7F2-9C27-764F-8D9F-CBA078EE0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773D5D-69CA-A742-A601-6D3776EED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D73D5A-2EAB-8846-AC62-792DE27A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50ACDE-73E6-0541-AAF5-31BE62E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25B13E-974E-6A49-9F9D-D6C24E25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86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7B563-DACD-BF43-9B0E-F6C49590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93E53-ABC5-5E48-A76E-E47C39D2F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FDC4C4-F1CC-6047-9D16-1BAEF9E4F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EA0DB7-FBC4-F340-A901-BF3F5E878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2753862-7E65-8A40-9D67-758F6DD60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C7DD80-8378-E446-98ED-331558B8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0FAF4CD-55CB-EE49-A65E-3421A998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72B7AF-7650-6D47-9048-E130F3E1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353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DF6EC-E118-9943-98AC-4DB43B9C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CC5F05-25C1-7445-86F6-3C8F772E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B53B36-4D9C-FE4E-BC1B-91808F88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CE8E36-7703-1940-849C-6DC655B9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52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A9ADA2-5307-214D-A001-5FB701E7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1B81D8-7D5B-AB4B-A978-70C0A82E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C1E07B-129F-E242-AD60-DBF92ADA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02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56D4FA-5211-8D48-8723-C9FA3E15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2B8EDC-F858-D548-8087-5671106DE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FF8514-41BF-0142-8E8A-5460D718A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0256EC-D99F-9748-AA66-81297C27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26ED99-B829-B74E-A79C-6DDDDFE6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6176F3-43C5-054F-B359-0EBA1448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73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1B40A-64A2-2C4F-BDCD-DF158330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C6604DC1-4653-FD42-A48C-40E034021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1822FF-92BD-B242-A11A-EBF719782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F90BBE-247A-4549-8FCD-86829431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31DD1B-6D9C-EC4E-9E89-F5BBE924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7C7DF0-58B9-DE40-ADDE-B8AB4DC4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12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239654-0A3F-D643-BF9C-0A064274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81BB39-5B3C-C642-8C38-79E027C38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7EC5DC-DE13-D446-9247-5BA9E0949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4F66-E673-E544-961A-93B325E5BC81}" type="datetimeFigureOut">
              <a:rPr lang="fr-FR" smtClean="0"/>
              <a:t>12/02/2021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6B4C57-3711-454D-B16B-282C42F35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CC555C-D550-3F42-A1F2-1B08AC50C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B5929-BC1C-C143-8866-EF9448E79A8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74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juga genevensis Opt.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151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1643" y="100525"/>
            <a:ext cx="7772400" cy="14700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Les </a:t>
            </a:r>
            <a:r>
              <a:rPr lang="fr-FR" sz="6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Lamiaceae</a:t>
            </a:r>
            <a:br>
              <a:rPr lang="fr-FR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ex. Labiées </a:t>
            </a:r>
            <a:endParaRPr lang="fr-FR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2056" y="6411295"/>
            <a:ext cx="345859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/>
              <a:t>Bases de la  Botanique  </a:t>
            </a:r>
            <a:r>
              <a:rPr lang="fr-FR" sz="1200"/>
              <a:t>2020      </a:t>
            </a:r>
            <a:r>
              <a:rPr lang="fr-FR" sz="1200" err="1"/>
              <a:t>M.T.Mein</a:t>
            </a:r>
            <a:endParaRPr lang="fr-FR"/>
          </a:p>
        </p:txBody>
      </p:sp>
      <p:pic>
        <p:nvPicPr>
          <p:cNvPr id="6" name="Image 5" descr="Logo Linnéenn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71" y="5247771"/>
            <a:ext cx="1610229" cy="16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9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03511-6C0A-3942-AD68-69A74D1B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245" y="266346"/>
            <a:ext cx="1871330" cy="4580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fr-FR"/>
            </a:b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B7E40A-D517-704A-8DED-31ED81264E56}"/>
              </a:ext>
            </a:extLst>
          </p:cNvPr>
          <p:cNvSpPr txBox="1"/>
          <p:nvPr/>
        </p:nvSpPr>
        <p:spPr>
          <a:xfrm>
            <a:off x="3030279" y="266346"/>
            <a:ext cx="186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Genre </a:t>
            </a:r>
            <a:r>
              <a:rPr lang="fr-FR" i="1" err="1"/>
              <a:t>Teucrium</a:t>
            </a:r>
            <a:endParaRPr lang="fr-FR" i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65B392-F037-994B-A720-7FA61A13013B}"/>
              </a:ext>
            </a:extLst>
          </p:cNvPr>
          <p:cNvSpPr txBox="1"/>
          <p:nvPr/>
        </p:nvSpPr>
        <p:spPr>
          <a:xfrm>
            <a:off x="14574" y="719377"/>
            <a:ext cx="27873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Calice tubuleux à 5  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Lèvre supérieure réduite à deux lobes rejetés vers le bas.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Lèvre inf. à trois lobes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4 étamines didynames rapprochées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Carpelles ovoïdes, pourpres  ou jaunes.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Feuilles  le plus souvent simples mais parfois très divisées ( </a:t>
            </a:r>
            <a:r>
              <a:rPr lang="fr-FR" sz="1200" i="1" dirty="0" err="1"/>
              <a:t>T.botrys</a:t>
            </a:r>
            <a:r>
              <a:rPr lang="fr-FR" sz="1200" i="1" dirty="0"/>
              <a:t> ou </a:t>
            </a:r>
          </a:p>
          <a:p>
            <a:r>
              <a:rPr lang="fr-FR" sz="1200" i="1" dirty="0"/>
              <a:t>     </a:t>
            </a:r>
            <a:r>
              <a:rPr lang="fr-FR" sz="1200" i="1" dirty="0" err="1"/>
              <a:t>T</a:t>
            </a:r>
            <a:r>
              <a:rPr lang="fr-FR" sz="1200" i="1" dirty="0"/>
              <a:t>. </a:t>
            </a:r>
            <a:r>
              <a:rPr lang="fr-FR" sz="1200" i="1" dirty="0" err="1"/>
              <a:t>pseudochamaepitys</a:t>
            </a:r>
            <a:r>
              <a:rPr lang="fr-FR" sz="1200" dirty="0"/>
              <a:t>).</a:t>
            </a:r>
          </a:p>
          <a:p>
            <a:endParaRPr lang="fr-FR" sz="120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682F686-CF49-3B42-A3B7-A2953C842E55}"/>
              </a:ext>
            </a:extLst>
          </p:cNvPr>
          <p:cNvGrpSpPr/>
          <p:nvPr/>
        </p:nvGrpSpPr>
        <p:grpSpPr>
          <a:xfrm>
            <a:off x="5021942" y="129457"/>
            <a:ext cx="4122058" cy="3091544"/>
            <a:chOff x="4428877" y="1036131"/>
            <a:chExt cx="4122058" cy="309154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6F14FE9-D536-4F4F-9A08-42E165B4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8877" y="1036131"/>
              <a:ext cx="4122058" cy="3091544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674038B-610F-7F4B-AE62-90BF9B43D0E6}"/>
                </a:ext>
              </a:extLst>
            </p:cNvPr>
            <p:cNvSpPr txBox="1"/>
            <p:nvPr/>
          </p:nvSpPr>
          <p:spPr>
            <a:xfrm>
              <a:off x="7063925" y="3850676"/>
              <a:ext cx="1487010" cy="27699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err="1"/>
                <a:t>Teucrium</a:t>
              </a:r>
              <a:r>
                <a:rPr lang="fr-FR" sz="1200"/>
                <a:t> </a:t>
              </a:r>
              <a:r>
                <a:rPr lang="fr-FR" sz="1200" i="1" err="1"/>
                <a:t>montanum</a:t>
              </a:r>
              <a:endParaRPr lang="fr-FR" sz="1200" i="1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BA6C748D-6290-3042-BF4D-7048817820DF}"/>
              </a:ext>
            </a:extLst>
          </p:cNvPr>
          <p:cNvSpPr txBox="1"/>
          <p:nvPr/>
        </p:nvSpPr>
        <p:spPr>
          <a:xfrm>
            <a:off x="7378810" y="4516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8BD32BE-66B5-F741-A70F-59243A7674A2}"/>
              </a:ext>
            </a:extLst>
          </p:cNvPr>
          <p:cNvGrpSpPr/>
          <p:nvPr/>
        </p:nvGrpSpPr>
        <p:grpSpPr>
          <a:xfrm>
            <a:off x="5367042" y="3221001"/>
            <a:ext cx="3901325" cy="2967700"/>
            <a:chOff x="4837814" y="3932006"/>
            <a:chExt cx="3901325" cy="296770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662396A-693E-C74A-986A-61CE15115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7814" y="3932006"/>
              <a:ext cx="3901325" cy="292599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6EEDEA9-BF78-174C-BC84-FDC0775964D6}"/>
                </a:ext>
              </a:extLst>
            </p:cNvPr>
            <p:cNvSpPr txBox="1"/>
            <p:nvPr/>
          </p:nvSpPr>
          <p:spPr>
            <a:xfrm>
              <a:off x="6743442" y="6622707"/>
              <a:ext cx="1995697" cy="27699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i="1" err="1"/>
                <a:t>Teucrium</a:t>
              </a:r>
              <a:r>
                <a:rPr lang="fr-FR" sz="1200" i="1"/>
                <a:t> </a:t>
              </a:r>
              <a:r>
                <a:rPr lang="fr-FR" sz="1200" i="1" err="1"/>
                <a:t>chamaedrys</a:t>
              </a:r>
              <a:r>
                <a:rPr lang="fr-FR" sz="1200" i="1"/>
                <a:t> 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526711D-38A0-414D-9B41-94D393BA047E}"/>
              </a:ext>
            </a:extLst>
          </p:cNvPr>
          <p:cNvGrpSpPr/>
          <p:nvPr/>
        </p:nvGrpSpPr>
        <p:grpSpPr>
          <a:xfrm>
            <a:off x="52282" y="3024197"/>
            <a:ext cx="2721572" cy="3353620"/>
            <a:chOff x="52282" y="3024197"/>
            <a:chExt cx="2721572" cy="335362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CF91EDE-BFCA-6B46-BA91-D0C7CFE3F3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82" y="3024197"/>
              <a:ext cx="2721572" cy="335362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5DC3263-3AD1-CE40-BAF1-7DCAF408463A}"/>
                </a:ext>
              </a:extLst>
            </p:cNvPr>
            <p:cNvSpPr txBox="1"/>
            <p:nvPr/>
          </p:nvSpPr>
          <p:spPr>
            <a:xfrm>
              <a:off x="1413068" y="6100818"/>
              <a:ext cx="1215204" cy="27699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err="1"/>
                <a:t>Teucrium</a:t>
              </a:r>
              <a:r>
                <a:rPr lang="fr-FR" sz="1200" i="1"/>
                <a:t> </a:t>
              </a:r>
              <a:r>
                <a:rPr lang="fr-FR" sz="1200" i="1" err="1"/>
                <a:t>polium</a:t>
              </a:r>
              <a:endParaRPr lang="fr-FR" sz="1200" i="1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8482988-94BD-6C4C-8E30-09F7306C55AD}"/>
              </a:ext>
            </a:extLst>
          </p:cNvPr>
          <p:cNvGrpSpPr/>
          <p:nvPr/>
        </p:nvGrpSpPr>
        <p:grpSpPr>
          <a:xfrm>
            <a:off x="2832085" y="2682808"/>
            <a:ext cx="2534957" cy="3779178"/>
            <a:chOff x="2832085" y="2682808"/>
            <a:chExt cx="2534957" cy="377917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E5C1722-93E9-0B49-901A-A3293B896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2085" y="2682808"/>
              <a:ext cx="2534957" cy="3779178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EFA0E19-B1E8-FC41-8944-C06CC438822E}"/>
                </a:ext>
              </a:extLst>
            </p:cNvPr>
            <p:cNvSpPr txBox="1"/>
            <p:nvPr/>
          </p:nvSpPr>
          <p:spPr>
            <a:xfrm>
              <a:off x="3026245" y="2794409"/>
              <a:ext cx="2045753" cy="27699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err="1"/>
                <a:t>Teucrium</a:t>
              </a:r>
              <a:r>
                <a:rPr lang="fr-FR" sz="1200" i="1"/>
                <a:t> </a:t>
              </a:r>
              <a:r>
                <a:rPr lang="fr-FR" sz="1200" i="1" err="1"/>
                <a:t>pseudochamaepytis</a:t>
              </a:r>
              <a:endParaRPr lang="fr-FR" sz="1200" i="1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B1FD5638-D2B7-4C44-A637-2C56D280A142}"/>
              </a:ext>
            </a:extLst>
          </p:cNvPr>
          <p:cNvSpPr txBox="1"/>
          <p:nvPr/>
        </p:nvSpPr>
        <p:spPr>
          <a:xfrm>
            <a:off x="224118" y="266346"/>
            <a:ext cx="197708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Corolle à une seule lèvre</a:t>
            </a:r>
          </a:p>
        </p:txBody>
      </p:sp>
    </p:spTree>
    <p:extLst>
      <p:ext uri="{BB962C8B-B14F-4D97-AF65-F5344CB8AC3E}">
        <p14:creationId xmlns:p14="http://schemas.microsoft.com/office/powerpoint/2010/main" val="414455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609AB-8ABF-EC4E-B3A6-7ADEC41D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7873"/>
            <a:ext cx="4290559" cy="36852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1800" dirty="0"/>
              <a:t>Corolle nettement à deux lèvres et 2 étamines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25F3AE-B9F3-A84B-ABA1-FBEBC2916410}"/>
              </a:ext>
            </a:extLst>
          </p:cNvPr>
          <p:cNvSpPr txBox="1"/>
          <p:nvPr/>
        </p:nvSpPr>
        <p:spPr>
          <a:xfrm>
            <a:off x="467422" y="4323881"/>
            <a:ext cx="3545522" cy="95410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Calice à deux lèvres, larges nervures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Corolle bilabiée largement fendue </a:t>
            </a:r>
          </a:p>
          <a:p>
            <a:r>
              <a:rPr lang="fr-FR" sz="1400" dirty="0"/>
              <a:t>Lèvre sup. en casque comprimé,</a:t>
            </a:r>
          </a:p>
          <a:p>
            <a:r>
              <a:rPr lang="fr-FR" sz="1400" dirty="0"/>
              <a:t>Lèvre inf. à 3 lobes, le médian bien plus grand.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E1CEBDC-0065-AF47-8D39-DD8943E23CE3}"/>
              </a:ext>
            </a:extLst>
          </p:cNvPr>
          <p:cNvSpPr txBox="1"/>
          <p:nvPr/>
        </p:nvSpPr>
        <p:spPr>
          <a:xfrm>
            <a:off x="158812" y="2186001"/>
            <a:ext cx="3809248" cy="73866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Grandes fleurs en longues grappes terminales</a:t>
            </a:r>
          </a:p>
          <a:p>
            <a:r>
              <a:rPr lang="fr-FR" sz="1400" dirty="0"/>
              <a:t>A peu près 900 espèces tempérées ou tropicales </a:t>
            </a:r>
          </a:p>
          <a:p>
            <a:r>
              <a:rPr lang="fr-FR" sz="1400" dirty="0"/>
              <a:t>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BED942D-50E8-CC4C-848F-36EB68CA660D}"/>
              </a:ext>
            </a:extLst>
          </p:cNvPr>
          <p:cNvGrpSpPr/>
          <p:nvPr/>
        </p:nvGrpSpPr>
        <p:grpSpPr>
          <a:xfrm>
            <a:off x="3631506" y="124456"/>
            <a:ext cx="5342121" cy="5924490"/>
            <a:chOff x="3631506" y="124456"/>
            <a:chExt cx="5342121" cy="592449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34E7161-51CC-B345-B871-586922A8B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3077" y="843592"/>
              <a:ext cx="4640550" cy="5205354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2FA625E-9C0C-204D-842B-699F78074835}"/>
                </a:ext>
              </a:extLst>
            </p:cNvPr>
            <p:cNvSpPr txBox="1"/>
            <p:nvPr/>
          </p:nvSpPr>
          <p:spPr>
            <a:xfrm>
              <a:off x="3631506" y="124456"/>
              <a:ext cx="1403141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/>
                <a:t>Genre </a:t>
              </a:r>
              <a:r>
                <a:rPr lang="fr-FR" i="1" dirty="0" err="1"/>
                <a:t>Salvia</a:t>
              </a:r>
              <a:r>
                <a:rPr lang="fr-FR" dirty="0"/>
                <a:t> 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6B884D5-D2C0-7147-AEBB-A77C1F49F2FB}"/>
              </a:ext>
            </a:extLst>
          </p:cNvPr>
          <p:cNvSpPr txBox="1"/>
          <p:nvPr/>
        </p:nvSpPr>
        <p:spPr>
          <a:xfrm>
            <a:off x="4333077" y="5741169"/>
            <a:ext cx="132247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i="1" err="1"/>
              <a:t>Salvia</a:t>
            </a:r>
            <a:r>
              <a:rPr lang="fr-FR" sz="1400" i="1"/>
              <a:t> </a:t>
            </a:r>
            <a:r>
              <a:rPr lang="fr-FR" sz="1400" i="1" err="1"/>
              <a:t>pratensis</a:t>
            </a:r>
            <a:endParaRPr lang="fr-FR" sz="1400" i="1"/>
          </a:p>
        </p:txBody>
      </p:sp>
    </p:spTree>
    <p:extLst>
      <p:ext uri="{BB962C8B-B14F-4D97-AF65-F5344CB8AC3E}">
        <p14:creationId xmlns:p14="http://schemas.microsoft.com/office/powerpoint/2010/main" val="19683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A6215-A422-A947-972F-A87F3893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752" y="4046194"/>
            <a:ext cx="1499778" cy="4726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/>
            <a:r>
              <a:rPr lang="fr-FR" sz="1800"/>
              <a:t>Genre </a:t>
            </a:r>
            <a:r>
              <a:rPr lang="fr-FR" sz="1800" i="1" err="1"/>
              <a:t>Salvia</a:t>
            </a:r>
            <a:r>
              <a:rPr lang="fr-FR" sz="1800" i="1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FCE1B7-0AE2-0D48-880D-374D4BE917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34"/>
          <a:stretch/>
        </p:blipFill>
        <p:spPr>
          <a:xfrm>
            <a:off x="180753" y="-85061"/>
            <a:ext cx="4306186" cy="39340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00E03F-5CE9-AF4A-AAFA-D1CD900A8E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66"/>
          <a:stretch/>
        </p:blipFill>
        <p:spPr>
          <a:xfrm>
            <a:off x="362181" y="3934046"/>
            <a:ext cx="2594344" cy="29239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D6D45E2-D71C-C244-A92D-C52698C74BDE}"/>
              </a:ext>
            </a:extLst>
          </p:cNvPr>
          <p:cNvSpPr txBox="1"/>
          <p:nvPr/>
        </p:nvSpPr>
        <p:spPr>
          <a:xfrm>
            <a:off x="6802244" y="1639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C75025D-3DB3-4A41-AAA3-9DE481854E04}"/>
              </a:ext>
            </a:extLst>
          </p:cNvPr>
          <p:cNvGrpSpPr/>
          <p:nvPr/>
        </p:nvGrpSpPr>
        <p:grpSpPr>
          <a:xfrm>
            <a:off x="4891144" y="274807"/>
            <a:ext cx="3895746" cy="4377238"/>
            <a:chOff x="4891144" y="274807"/>
            <a:chExt cx="3895746" cy="4377238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57F40C9D-8571-8F47-A476-B3C31830CBCF}"/>
                </a:ext>
              </a:extLst>
            </p:cNvPr>
            <p:cNvGrpSpPr/>
            <p:nvPr/>
          </p:nvGrpSpPr>
          <p:grpSpPr>
            <a:xfrm>
              <a:off x="4891144" y="274807"/>
              <a:ext cx="3895746" cy="4377238"/>
              <a:chOff x="4891144" y="0"/>
              <a:chExt cx="3895746" cy="4377238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078AF39-E384-874D-B02C-D036D06F7B2E}"/>
                  </a:ext>
                </a:extLst>
              </p:cNvPr>
              <p:cNvSpPr txBox="1"/>
              <p:nvPr/>
            </p:nvSpPr>
            <p:spPr>
              <a:xfrm>
                <a:off x="4891144" y="2992243"/>
                <a:ext cx="389574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Deux étamines à filets courts surmontés </a:t>
                </a:r>
              </a:p>
              <a:p>
                <a:r>
                  <a:rPr lang="fr-FR" sz="1400" dirty="0"/>
                  <a:t>par un connectif divisé en deux branches inégales,</a:t>
                </a:r>
              </a:p>
              <a:p>
                <a:r>
                  <a:rPr lang="fr-FR" sz="1400" dirty="0"/>
                  <a:t>une seule portant une étamine.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Feuilles opposées souvent épaisses et gaufrées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Plantes pourvues de nombreuses propriétés</a:t>
                </a:r>
              </a:p>
              <a:p>
                <a:r>
                  <a:rPr lang="fr-FR" sz="1400" dirty="0"/>
                  <a:t>aromatiques et thérapeutiques</a:t>
                </a:r>
              </a:p>
            </p:txBody>
          </p:sp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375FE811-C5F5-BB40-BCC1-679649B8B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49878" y="0"/>
                <a:ext cx="3599543" cy="2699657"/>
              </a:xfrm>
              <a:prstGeom prst="rect">
                <a:avLst/>
              </a:prstGeom>
            </p:spPr>
          </p:pic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A4186D7-1A29-074C-B22F-8EFC200744A7}"/>
                </a:ext>
              </a:extLst>
            </p:cNvPr>
            <p:cNvSpPr txBox="1"/>
            <p:nvPr/>
          </p:nvSpPr>
          <p:spPr>
            <a:xfrm>
              <a:off x="6155472" y="2616563"/>
              <a:ext cx="1612087" cy="307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/>
                <a:t>C.T. </a:t>
              </a:r>
              <a:r>
                <a:rPr lang="fr-FR" sz="1400" i="1" err="1"/>
                <a:t>Salvia</a:t>
              </a:r>
              <a:r>
                <a:rPr lang="fr-FR" sz="1400" i="1"/>
                <a:t>  </a:t>
              </a:r>
              <a:r>
                <a:rPr lang="fr-FR" sz="1400" i="1" err="1"/>
                <a:t>cerulea</a:t>
              </a:r>
              <a:endParaRPr lang="fr-FR" sz="1400" i="1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36339C-4500-F54D-B503-33E638E3D01F}"/>
              </a:ext>
            </a:extLst>
          </p:cNvPr>
          <p:cNvGrpSpPr/>
          <p:nvPr/>
        </p:nvGrpSpPr>
        <p:grpSpPr>
          <a:xfrm>
            <a:off x="441041" y="3934046"/>
            <a:ext cx="2634028" cy="2923954"/>
            <a:chOff x="441041" y="3934046"/>
            <a:chExt cx="2634028" cy="2923954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FE6AB371-154D-F04F-BA0F-7C9B51426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766"/>
            <a:stretch/>
          </p:blipFill>
          <p:spPr>
            <a:xfrm>
              <a:off x="441041" y="3934046"/>
              <a:ext cx="2594344" cy="292395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C25EA27-4644-2844-8F16-15420B7656DD}"/>
                </a:ext>
              </a:extLst>
            </p:cNvPr>
            <p:cNvSpPr txBox="1"/>
            <p:nvPr/>
          </p:nvSpPr>
          <p:spPr>
            <a:xfrm>
              <a:off x="1865251" y="6456556"/>
              <a:ext cx="1209818" cy="27699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err="1"/>
                <a:t>Ovaireà</a:t>
              </a:r>
              <a:r>
                <a:rPr lang="fr-FR" sz="1200"/>
                <a:t> 4  loges 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E7BDE25D-606A-044C-835B-F8C967969A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97727" y="4835287"/>
            <a:ext cx="3703843" cy="16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A3F0633-9129-F344-8A9A-D91F62B2B338}"/>
              </a:ext>
            </a:extLst>
          </p:cNvPr>
          <p:cNvSpPr txBox="1"/>
          <p:nvPr/>
        </p:nvSpPr>
        <p:spPr>
          <a:xfrm>
            <a:off x="1182288" y="163281"/>
            <a:ext cx="45626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Corolle nettement à deux lèvres et 2 étamines </a:t>
            </a:r>
          </a:p>
          <a:p>
            <a:r>
              <a:rPr lang="fr-FR" sz="1400" dirty="0"/>
              <a:t>Feuilles en aiguilles à bords enroulés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7AA882-8BE0-EA42-A998-02E804B94529}"/>
              </a:ext>
            </a:extLst>
          </p:cNvPr>
          <p:cNvSpPr/>
          <p:nvPr/>
        </p:nvSpPr>
        <p:spPr>
          <a:xfrm>
            <a:off x="720774" y="914954"/>
            <a:ext cx="196473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Genre</a:t>
            </a:r>
            <a:r>
              <a:rPr lang="fr-FR" i="1" dirty="0"/>
              <a:t> </a:t>
            </a:r>
            <a:r>
              <a:rPr lang="fr-FR" i="1" dirty="0" err="1"/>
              <a:t>Rosmarinus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BED373A-75E2-E045-90FE-D68A101BA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1780" y="1553509"/>
            <a:ext cx="3104685" cy="310468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C399890-332C-3C4A-A74E-8D42EB5CCC73}"/>
              </a:ext>
            </a:extLst>
          </p:cNvPr>
          <p:cNvSpPr txBox="1"/>
          <p:nvPr/>
        </p:nvSpPr>
        <p:spPr>
          <a:xfrm>
            <a:off x="120277" y="1505414"/>
            <a:ext cx="2587568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Un petit arbrisseau de 50 cm</a:t>
            </a:r>
          </a:p>
          <a:p>
            <a:r>
              <a:rPr lang="fr-FR" sz="1400" dirty="0"/>
              <a:t>à 1mètre, toujours vert,</a:t>
            </a:r>
          </a:p>
          <a:p>
            <a:r>
              <a:rPr lang="fr-FR" sz="1400" dirty="0"/>
              <a:t>très aromatique, très feuillé.</a:t>
            </a:r>
          </a:p>
          <a:p>
            <a:r>
              <a:rPr lang="fr-FR" sz="1400" dirty="0"/>
              <a:t>Les feuilles sont enroulées sur </a:t>
            </a:r>
          </a:p>
          <a:p>
            <a:r>
              <a:rPr lang="fr-FR" sz="1400" dirty="0"/>
              <a:t>les bords et prennent une forme </a:t>
            </a:r>
          </a:p>
          <a:p>
            <a:r>
              <a:rPr lang="fr-FR" sz="1400" dirty="0"/>
              <a:t>en aiguille. Elles sont blanchâtres</a:t>
            </a:r>
          </a:p>
          <a:p>
            <a:r>
              <a:rPr lang="fr-FR" sz="1400" dirty="0"/>
              <a:t>en dessous.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752841-6998-E540-ADEC-C188F43E7D5F}"/>
              </a:ext>
            </a:extLst>
          </p:cNvPr>
          <p:cNvGrpSpPr/>
          <p:nvPr/>
        </p:nvGrpSpPr>
        <p:grpSpPr>
          <a:xfrm>
            <a:off x="212305" y="3632844"/>
            <a:ext cx="8590614" cy="3087294"/>
            <a:chOff x="501063" y="1517774"/>
            <a:chExt cx="8590614" cy="3087294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8D20F2D-3B01-E743-BCF4-F2842F3E7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89158" y="2102549"/>
              <a:ext cx="2502519" cy="2502519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BAAC73F-897C-AE41-A795-D9B54C2D9B76}"/>
                </a:ext>
              </a:extLst>
            </p:cNvPr>
            <p:cNvSpPr txBox="1"/>
            <p:nvPr/>
          </p:nvSpPr>
          <p:spPr>
            <a:xfrm>
              <a:off x="501063" y="1517774"/>
              <a:ext cx="2396746" cy="116955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Les fleurs , en petites grappes,</a:t>
              </a:r>
            </a:p>
            <a:p>
              <a:r>
                <a:rPr lang="fr-FR" sz="1400" dirty="0"/>
                <a:t>sont mauve clair.</a:t>
              </a:r>
            </a:p>
            <a:p>
              <a:r>
                <a:rPr lang="fr-FR" sz="1400" dirty="0"/>
                <a:t>Plante méditerranéenne, très </a:t>
              </a:r>
            </a:p>
            <a:p>
              <a:r>
                <a:rPr lang="fr-FR" sz="1400" dirty="0"/>
                <a:t>aromatique , souvent cultivée </a:t>
              </a:r>
            </a:p>
            <a:p>
              <a:r>
                <a:rPr lang="fr-FR" sz="1400" dirty="0"/>
                <a:t>car elle fleurit toute l’année.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EAD40A9-5788-FC43-9DB8-272D1B4E7331}"/>
              </a:ext>
            </a:extLst>
          </p:cNvPr>
          <p:cNvSpPr txBox="1"/>
          <p:nvPr/>
        </p:nvSpPr>
        <p:spPr>
          <a:xfrm>
            <a:off x="120277" y="5185186"/>
            <a:ext cx="545842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Connues dès l’Antiquité grecque, les vertus thérapeutiques du </a:t>
            </a:r>
          </a:p>
          <a:p>
            <a:r>
              <a:rPr lang="fr-FR" sz="1400" dirty="0"/>
              <a:t>Romarin semblent remarquables: il favorise la digestion, régule les</a:t>
            </a:r>
          </a:p>
          <a:p>
            <a:r>
              <a:rPr lang="fr-FR" sz="1400" dirty="0"/>
              <a:t> lipides, améliore la circulation et montre un effet stimulant sur les </a:t>
            </a:r>
          </a:p>
          <a:p>
            <a:r>
              <a:rPr lang="fr-FR" sz="1400" dirty="0"/>
              <a:t>capacités cérébrales.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D2B3A5-D885-3344-9CB2-802DB2774C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39470" y="580368"/>
            <a:ext cx="3336692" cy="25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4BB8564-A12F-9446-A59C-79F8967B015A}"/>
              </a:ext>
            </a:extLst>
          </p:cNvPr>
          <p:cNvSpPr txBox="1"/>
          <p:nvPr/>
        </p:nvSpPr>
        <p:spPr>
          <a:xfrm>
            <a:off x="3865852" y="128517"/>
            <a:ext cx="1828799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/>
              <a:t>Genre </a:t>
            </a:r>
            <a:r>
              <a:rPr lang="fr-FR" i="1" err="1"/>
              <a:t>Lamium</a:t>
            </a:r>
            <a:endParaRPr lang="fr-FR" i="1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8193563-9903-DB49-90A1-11E86D80213E}"/>
              </a:ext>
            </a:extLst>
          </p:cNvPr>
          <p:cNvGrpSpPr/>
          <p:nvPr/>
        </p:nvGrpSpPr>
        <p:grpSpPr>
          <a:xfrm>
            <a:off x="3361722" y="4108526"/>
            <a:ext cx="3557728" cy="2666627"/>
            <a:chOff x="1812850" y="4191373"/>
            <a:chExt cx="3557728" cy="2666627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E652940-F819-0E45-937E-1CFF65EEB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2850" y="4191373"/>
              <a:ext cx="3557728" cy="2666627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6B819FE-E650-9F48-BF11-250DD48254A8}"/>
                </a:ext>
              </a:extLst>
            </p:cNvPr>
            <p:cNvSpPr txBox="1"/>
            <p:nvPr/>
          </p:nvSpPr>
          <p:spPr>
            <a:xfrm>
              <a:off x="4092605" y="4201205"/>
              <a:ext cx="1275502" cy="27699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i="1" err="1"/>
                <a:t>Lamium</a:t>
              </a:r>
              <a:r>
                <a:rPr lang="fr-FR" sz="1200" i="1"/>
                <a:t> album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111B950-B2EB-3B4C-827A-41FF441D8A0E}"/>
              </a:ext>
            </a:extLst>
          </p:cNvPr>
          <p:cNvGrpSpPr/>
          <p:nvPr/>
        </p:nvGrpSpPr>
        <p:grpSpPr>
          <a:xfrm>
            <a:off x="263979" y="670299"/>
            <a:ext cx="5934801" cy="4781495"/>
            <a:chOff x="263979" y="670299"/>
            <a:chExt cx="5934801" cy="4781495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107C3A1D-B79F-9C46-909E-6BDA5661262A}"/>
                </a:ext>
              </a:extLst>
            </p:cNvPr>
            <p:cNvGrpSpPr/>
            <p:nvPr/>
          </p:nvGrpSpPr>
          <p:grpSpPr>
            <a:xfrm>
              <a:off x="263979" y="1485851"/>
              <a:ext cx="2974457" cy="3965943"/>
              <a:chOff x="325621" y="457200"/>
              <a:chExt cx="2974457" cy="3965943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38AA273A-1776-CB42-8BA9-43D24C1F2E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5621" y="457200"/>
                <a:ext cx="2974457" cy="3965943"/>
              </a:xfrm>
              <a:prstGeom prst="rect">
                <a:avLst/>
              </a:prstGeom>
            </p:spPr>
          </p:pic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9B4CA28-BD5C-454C-8E49-880E731D9533}"/>
                  </a:ext>
                </a:extLst>
              </p:cNvPr>
              <p:cNvSpPr txBox="1"/>
              <p:nvPr/>
            </p:nvSpPr>
            <p:spPr>
              <a:xfrm>
                <a:off x="387266" y="531800"/>
                <a:ext cx="1425583" cy="27699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200" i="1" err="1"/>
                  <a:t>Lamium</a:t>
                </a:r>
                <a:r>
                  <a:rPr lang="fr-FR" sz="1200" i="1"/>
                  <a:t> </a:t>
                </a:r>
                <a:r>
                  <a:rPr lang="fr-FR" sz="1200" i="1" err="1"/>
                  <a:t>maculatum</a:t>
                </a:r>
                <a:endParaRPr lang="fr-FR" sz="1200" i="1"/>
              </a:p>
            </p:txBody>
          </p:sp>
        </p:grp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02954C5-2753-E64B-842B-3CE72265437C}"/>
                </a:ext>
              </a:extLst>
            </p:cNvPr>
            <p:cNvSpPr txBox="1"/>
            <p:nvPr/>
          </p:nvSpPr>
          <p:spPr>
            <a:xfrm>
              <a:off x="3361722" y="670299"/>
              <a:ext cx="2837058" cy="175432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/>
                <a:t>Calice tubuleux, à 5 nervures à dents presqu’égales non épineuses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/>
                <a:t>Corolle bilabiée, lèvre sup. en casque</a:t>
              </a:r>
            </a:p>
            <a:p>
              <a:r>
                <a:rPr lang="fr-FR" sz="1200" dirty="0"/>
                <a:t>lèvre inf. à 3 lobes.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/>
                <a:t>4 étamines à anthères rapprochées </a:t>
              </a:r>
            </a:p>
            <a:p>
              <a:r>
                <a:rPr lang="fr-FR" sz="1200" dirty="0"/>
                <a:t>sous le casque de la corolle.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/>
                <a:t>Carpelles tronqués au sommet et glabres</a:t>
              </a:r>
            </a:p>
            <a:p>
              <a:endParaRPr lang="fr-FR" sz="1200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AFAC983-AF99-8F43-BD7F-A4983629C7F8}"/>
              </a:ext>
            </a:extLst>
          </p:cNvPr>
          <p:cNvGrpSpPr/>
          <p:nvPr/>
        </p:nvGrpSpPr>
        <p:grpSpPr>
          <a:xfrm>
            <a:off x="3361722" y="68027"/>
            <a:ext cx="5675952" cy="4635162"/>
            <a:chOff x="3361722" y="68027"/>
            <a:chExt cx="5675952" cy="463516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736E56F-6FDA-A84A-8417-90604E6ECE07}"/>
                </a:ext>
              </a:extLst>
            </p:cNvPr>
            <p:cNvSpPr txBox="1"/>
            <p:nvPr/>
          </p:nvSpPr>
          <p:spPr>
            <a:xfrm>
              <a:off x="7208351" y="4426190"/>
              <a:ext cx="1540422" cy="2769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dirty="0" err="1"/>
                <a:t>Lamium</a:t>
              </a:r>
              <a:r>
                <a:rPr lang="fr-FR" sz="1200" i="1" dirty="0"/>
                <a:t> amplexicaule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40E29DB-F5D0-E04B-BE6A-AC57D450019A}"/>
                </a:ext>
              </a:extLst>
            </p:cNvPr>
            <p:cNvGrpSpPr/>
            <p:nvPr/>
          </p:nvGrpSpPr>
          <p:grpSpPr>
            <a:xfrm>
              <a:off x="3361722" y="68027"/>
              <a:ext cx="5675952" cy="4037537"/>
              <a:chOff x="3361722" y="68027"/>
              <a:chExt cx="5675952" cy="4037537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7452AF7A-FB31-6C46-8C25-67C85DD69F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8781" y="68027"/>
                <a:ext cx="2838893" cy="4037537"/>
              </a:xfrm>
              <a:prstGeom prst="rect">
                <a:avLst/>
              </a:prstGeom>
            </p:spPr>
          </p:pic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DC5A72-3991-D342-969E-11F7FC962F94}"/>
                  </a:ext>
                </a:extLst>
              </p:cNvPr>
              <p:cNvSpPr txBox="1"/>
              <p:nvPr/>
            </p:nvSpPr>
            <p:spPr>
              <a:xfrm>
                <a:off x="3361722" y="2549562"/>
                <a:ext cx="2598917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dirty="0"/>
                  <a:t>Fleurs pourpres, jaunes ou blanches</a:t>
                </a:r>
              </a:p>
              <a:p>
                <a:r>
                  <a:rPr lang="fr-FR" sz="1200" dirty="0" err="1"/>
                  <a:t>subsessiles</a:t>
                </a:r>
                <a:r>
                  <a:rPr lang="fr-FR" sz="1200" dirty="0"/>
                  <a:t>,  en verticilles denses.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dirty="0"/>
                  <a:t>Feuilles simples, dentées</a:t>
                </a:r>
              </a:p>
            </p:txBody>
          </p: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70C748D-A44F-3644-80EE-E29213336E85}"/>
              </a:ext>
            </a:extLst>
          </p:cNvPr>
          <p:cNvSpPr txBox="1"/>
          <p:nvPr/>
        </p:nvSpPr>
        <p:spPr>
          <a:xfrm>
            <a:off x="36551" y="190072"/>
            <a:ext cx="359130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Corolle nettement à deux lèvres et 4 étamines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7F9245-D354-2D46-BA66-906D895B846E}"/>
              </a:ext>
            </a:extLst>
          </p:cNvPr>
          <p:cNvSpPr txBox="1"/>
          <p:nvPr/>
        </p:nvSpPr>
        <p:spPr>
          <a:xfrm>
            <a:off x="457200" y="754912"/>
            <a:ext cx="259654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Lèvre sup.  nettement en casque </a:t>
            </a:r>
          </a:p>
        </p:txBody>
      </p:sp>
    </p:spTree>
    <p:extLst>
      <p:ext uri="{BB962C8B-B14F-4D97-AF65-F5344CB8AC3E}">
        <p14:creationId xmlns:p14="http://schemas.microsoft.com/office/powerpoint/2010/main" val="39105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5C8EA-E371-5C45-BEED-63C5E6B2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0300"/>
            <a:ext cx="4467069" cy="53964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fr-FR" sz="1800" dirty="0"/>
            </a:br>
            <a:r>
              <a:rPr lang="fr-FR" sz="1800" dirty="0"/>
              <a:t>Corolle nettement à deux lèvres et 4 étamines 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E22EC1-12A0-6541-8C57-12FEAF6BF8B6}"/>
              </a:ext>
            </a:extLst>
          </p:cNvPr>
          <p:cNvSpPr txBox="1"/>
          <p:nvPr/>
        </p:nvSpPr>
        <p:spPr>
          <a:xfrm>
            <a:off x="4723078" y="810980"/>
            <a:ext cx="367023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Les étamines sont incluses dans la corolle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5B872DF-EDD2-9140-A738-0ECE5E153382}"/>
              </a:ext>
            </a:extLst>
          </p:cNvPr>
          <p:cNvSpPr txBox="1"/>
          <p:nvPr/>
        </p:nvSpPr>
        <p:spPr>
          <a:xfrm>
            <a:off x="2908631" y="141047"/>
            <a:ext cx="238343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Genre </a:t>
            </a:r>
            <a:r>
              <a:rPr lang="fr-FR" sz="2000" i="1" dirty="0" err="1"/>
              <a:t>Lavandula</a:t>
            </a:r>
            <a:endParaRPr lang="fr-FR" sz="2000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408CB1-281B-2744-B5D7-523E85965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806" y="1525303"/>
            <a:ext cx="2649825" cy="468130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666BCAB-469C-9945-81DD-1F85D357A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128" y="1289946"/>
            <a:ext cx="5005465" cy="332479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3FCE3CE-3BB6-F846-B6FB-B22FBD7B0120}"/>
              </a:ext>
            </a:extLst>
          </p:cNvPr>
          <p:cNvSpPr txBox="1"/>
          <p:nvPr/>
        </p:nvSpPr>
        <p:spPr>
          <a:xfrm>
            <a:off x="4231758" y="4760656"/>
            <a:ext cx="4977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Un petit arbuste ligneux, couvert de poils étoilés qui lui donne une couleur  </a:t>
            </a:r>
            <a:r>
              <a:rPr lang="fr-FR" sz="1400" dirty="0" err="1"/>
              <a:t>argentée,claire</a:t>
            </a:r>
            <a:r>
              <a:rPr lang="fr-FR" sz="1400" dirty="0"/>
              <a:t>. Plante bien connue comme aromatique et utilisée en parfumerie et en pharmacologie  </a:t>
            </a:r>
          </a:p>
          <a:p>
            <a:r>
              <a:rPr lang="fr-FR" sz="1400" dirty="0"/>
              <a:t>Les feuilles serrées, sont allongées et leurs bords enroulés.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0F805D-DB85-3044-8C48-9C12EB1E8830}"/>
              </a:ext>
            </a:extLst>
          </p:cNvPr>
          <p:cNvSpPr txBox="1"/>
          <p:nvPr/>
        </p:nvSpPr>
        <p:spPr>
          <a:xfrm>
            <a:off x="4420644" y="5860675"/>
            <a:ext cx="4275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 calice est en tube, glanduleux. Les fleurs petites, rassemblées en épis serrés.</a:t>
            </a:r>
          </a:p>
          <a:p>
            <a:r>
              <a:rPr lang="fr-FR" sz="1400" dirty="0"/>
              <a:t>Elles sont bilabiées, la lèvre supérieure est plane., et accompagnée de bractées colorées.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3B87B6A-2B9E-174B-B4A4-C5D81F2347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8631" y="4614744"/>
            <a:ext cx="1227434" cy="21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4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8AF3F-2E48-1445-A311-734259B2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74" y="608134"/>
            <a:ext cx="5511112" cy="46614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1800" dirty="0"/>
              <a:t>Corolle à lèvre sup. presque plane; étamines divergentes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DF6417-1609-0F47-8E7A-B196FF477C73}"/>
              </a:ext>
            </a:extLst>
          </p:cNvPr>
          <p:cNvSpPr txBox="1"/>
          <p:nvPr/>
        </p:nvSpPr>
        <p:spPr>
          <a:xfrm>
            <a:off x="278714" y="167947"/>
            <a:ext cx="180408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Genre </a:t>
            </a:r>
            <a:r>
              <a:rPr lang="fr-FR" sz="2000" i="1" dirty="0"/>
              <a:t>Thymus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D58A92-8A12-E84E-9D03-7A6A2DD58E7F}"/>
              </a:ext>
            </a:extLst>
          </p:cNvPr>
          <p:cNvSpPr txBox="1"/>
          <p:nvPr/>
        </p:nvSpPr>
        <p:spPr>
          <a:xfrm>
            <a:off x="125026" y="1227318"/>
            <a:ext cx="416560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Genre tempéré eurasiatique   + de 220 espèces!  </a:t>
            </a:r>
          </a:p>
          <a:p>
            <a:r>
              <a:rPr lang="fr-FR" sz="1400" dirty="0"/>
              <a:t>En France, (Flora </a:t>
            </a:r>
            <a:r>
              <a:rPr lang="fr-FR" sz="1400" dirty="0" err="1"/>
              <a:t>gallica</a:t>
            </a:r>
            <a:r>
              <a:rPr lang="fr-FR" sz="1400" dirty="0"/>
              <a:t>) 13 espèces de </a:t>
            </a:r>
          </a:p>
          <a:p>
            <a:r>
              <a:rPr lang="fr-FR" sz="1400" dirty="0"/>
              <a:t>détermination délicate. Bien fréquent dans</a:t>
            </a:r>
          </a:p>
          <a:p>
            <a:r>
              <a:rPr lang="fr-FR" sz="1400" dirty="0"/>
              <a:t> les garrigues méditerranéennes, ce genre peut se rencontrer partout en France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86DEFE-A0F1-824D-BF78-030BDB3EB9C1}"/>
              </a:ext>
            </a:extLst>
          </p:cNvPr>
          <p:cNvSpPr txBox="1"/>
          <p:nvPr/>
        </p:nvSpPr>
        <p:spPr>
          <a:xfrm>
            <a:off x="3168821" y="1899970"/>
            <a:ext cx="56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837853-4026-6A41-8074-F074004E4EE2}"/>
              </a:ext>
            </a:extLst>
          </p:cNvPr>
          <p:cNvSpPr txBox="1"/>
          <p:nvPr/>
        </p:nvSpPr>
        <p:spPr>
          <a:xfrm>
            <a:off x="125026" y="5198339"/>
            <a:ext cx="439322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Les fleurs sont petites, purpurines, roses ou blanches disposées en têtes globuleuses allongées, au sommet</a:t>
            </a:r>
          </a:p>
          <a:p>
            <a:r>
              <a:rPr lang="fr-FR" sz="1400" dirty="0"/>
              <a:t> des rameaux.</a:t>
            </a:r>
          </a:p>
          <a:p>
            <a:r>
              <a:rPr lang="fr-FR" sz="1400" dirty="0"/>
              <a:t>Les 4 étamines sont saillantes et divergentes ; le calice</a:t>
            </a:r>
          </a:p>
          <a:p>
            <a:r>
              <a:rPr lang="fr-FR" sz="1400" dirty="0"/>
              <a:t>est nettement à deux lèvres ; les fleurs sont entourées </a:t>
            </a:r>
          </a:p>
          <a:p>
            <a:r>
              <a:rPr lang="fr-FR" sz="1400" dirty="0"/>
              <a:t>de bractées plus ou moins colorées.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7A0CB1B-5373-F646-B9F8-418207B9BB14}"/>
              </a:ext>
            </a:extLst>
          </p:cNvPr>
          <p:cNvGrpSpPr/>
          <p:nvPr/>
        </p:nvGrpSpPr>
        <p:grpSpPr>
          <a:xfrm>
            <a:off x="278714" y="2538537"/>
            <a:ext cx="4065592" cy="2434278"/>
            <a:chOff x="125026" y="4357906"/>
            <a:chExt cx="4065592" cy="2434278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6B2108D-D7E0-8345-8EF3-00EC524C2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26" y="4357906"/>
              <a:ext cx="1957775" cy="234778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3341BE8-AD58-8942-B929-B647438DF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2801" y="4432385"/>
              <a:ext cx="2082800" cy="208280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22DE697-ADC2-F342-8F71-D1DFF8A37DE7}"/>
                </a:ext>
              </a:extLst>
            </p:cNvPr>
            <p:cNvSpPr txBox="1"/>
            <p:nvPr/>
          </p:nvSpPr>
          <p:spPr>
            <a:xfrm>
              <a:off x="3008243" y="6515185"/>
              <a:ext cx="1182375" cy="2769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dirty="0"/>
                <a:t>Thymus </a:t>
              </a:r>
              <a:r>
                <a:rPr lang="fr-FR" sz="1200" i="1" dirty="0" err="1"/>
                <a:t>vulgaris</a:t>
              </a:r>
              <a:endParaRPr lang="fr-FR" sz="1200" i="1" dirty="0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3140AC4-DFB2-4549-91DE-E49FE3FD40D2}"/>
              </a:ext>
            </a:extLst>
          </p:cNvPr>
          <p:cNvGrpSpPr/>
          <p:nvPr/>
        </p:nvGrpSpPr>
        <p:grpSpPr>
          <a:xfrm>
            <a:off x="4701022" y="1058598"/>
            <a:ext cx="4399077" cy="3313323"/>
            <a:chOff x="4701022" y="1058598"/>
            <a:chExt cx="4399077" cy="331332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101B396-E497-234E-A472-E4E1344D8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1022" y="1058598"/>
              <a:ext cx="4399077" cy="3299308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DB135DD-9638-5F43-AD59-B346275BD100}"/>
                </a:ext>
              </a:extLst>
            </p:cNvPr>
            <p:cNvSpPr txBox="1"/>
            <p:nvPr/>
          </p:nvSpPr>
          <p:spPr>
            <a:xfrm>
              <a:off x="7474226" y="4094922"/>
              <a:ext cx="1319144" cy="2769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dirty="0"/>
                <a:t>Thymus </a:t>
              </a:r>
              <a:r>
                <a:rPr lang="fr-FR" sz="1200" i="1" dirty="0" err="1"/>
                <a:t>serpyllum</a:t>
              </a:r>
              <a:endParaRPr lang="fr-FR" sz="1200" i="1" dirty="0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87A5F862-9697-724B-B117-1E03098E35E4}"/>
              </a:ext>
            </a:extLst>
          </p:cNvPr>
          <p:cNvSpPr txBox="1"/>
          <p:nvPr/>
        </p:nvSpPr>
        <p:spPr>
          <a:xfrm>
            <a:off x="4713428" y="4889009"/>
            <a:ext cx="430887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Les feuilles sont petites, entières, de forme variées,</a:t>
            </a:r>
          </a:p>
          <a:p>
            <a:r>
              <a:rPr lang="fr-FR" sz="1400" dirty="0"/>
              <a:t> arrondies à allongées. </a:t>
            </a:r>
            <a:br>
              <a:rPr lang="fr-FR" sz="1400" dirty="0"/>
            </a:br>
            <a:r>
              <a:rPr lang="fr-FR" sz="1400" dirty="0"/>
              <a:t>La plante est basse et très rameuse, formant des touffes</a:t>
            </a:r>
          </a:p>
          <a:p>
            <a:r>
              <a:rPr lang="fr-FR" sz="1400" dirty="0"/>
              <a:t> plus ou moins denses. </a:t>
            </a:r>
          </a:p>
          <a:p>
            <a:r>
              <a:rPr lang="fr-FR" sz="1400" dirty="0"/>
              <a:t>Fréquente utilisation comme condiment, ou en infusions</a:t>
            </a:r>
          </a:p>
          <a:p>
            <a:r>
              <a:rPr lang="fr-FR" sz="1400" dirty="0"/>
              <a:t>aux vertus antiseptiques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B4B900-9CAA-B849-AA1A-465450829638}"/>
              </a:ext>
            </a:extLst>
          </p:cNvPr>
          <p:cNvSpPr txBox="1"/>
          <p:nvPr/>
        </p:nvSpPr>
        <p:spPr>
          <a:xfrm>
            <a:off x="7868356" y="66830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6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4A9F5-0373-EC41-99A0-B83E0951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2254250" cy="58044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1800" dirty="0"/>
              <a:t>Genre </a:t>
            </a:r>
            <a:r>
              <a:rPr lang="fr-FR" sz="1800" i="1" dirty="0" err="1"/>
              <a:t>Stachys</a:t>
            </a:r>
            <a:r>
              <a:rPr lang="fr-FR" sz="1800" i="1" dirty="0"/>
              <a:t> </a:t>
            </a:r>
            <a:r>
              <a:rPr lang="fr-FR" sz="1800" dirty="0"/>
              <a:t>= Epiaire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26B1AF-3325-6C43-A133-48574D2CF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3" y="1243997"/>
            <a:ext cx="3984420" cy="53155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5470834-980B-CD45-9234-2ED31FFDB3DC}"/>
              </a:ext>
            </a:extLst>
          </p:cNvPr>
          <p:cNvSpPr txBox="1"/>
          <p:nvPr/>
        </p:nvSpPr>
        <p:spPr>
          <a:xfrm>
            <a:off x="2696022" y="6282577"/>
            <a:ext cx="1701209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i="1" dirty="0" err="1"/>
              <a:t>Stachys</a:t>
            </a:r>
            <a:r>
              <a:rPr lang="fr-FR" sz="1200" i="1" dirty="0"/>
              <a:t> recta </a:t>
            </a:r>
            <a:r>
              <a:rPr lang="fr-FR" sz="1200" dirty="0" err="1"/>
              <a:t>Wikipedia</a:t>
            </a:r>
            <a:r>
              <a:rPr lang="fr-FR" sz="12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E17694-DCEA-B344-8165-4ABA5DEF09B8}"/>
              </a:ext>
            </a:extLst>
          </p:cNvPr>
          <p:cNvSpPr txBox="1"/>
          <p:nvPr/>
        </p:nvSpPr>
        <p:spPr>
          <a:xfrm>
            <a:off x="4309383" y="160743"/>
            <a:ext cx="483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Pante  vivace, dressée, jusqu’à 70 cm, des régions tempérées chaudes. Nombreuses espèces, 17 en France (Flora </a:t>
            </a:r>
            <a:r>
              <a:rPr lang="fr-FR" sz="1400" dirty="0" err="1"/>
              <a:t>gallica</a:t>
            </a:r>
            <a:r>
              <a:rPr lang="fr-FR" sz="1400" dirty="0"/>
              <a:t>).</a:t>
            </a:r>
          </a:p>
          <a:p>
            <a:r>
              <a:rPr lang="fr-FR" sz="1400" dirty="0"/>
              <a:t> Partout en France, surtout dans l’Est, dans les zones herbeuses. </a:t>
            </a:r>
          </a:p>
          <a:p>
            <a:r>
              <a:rPr lang="fr-FR" sz="1400" dirty="0"/>
              <a:t> La tige est divisée dans sa partie supérieure.</a:t>
            </a:r>
          </a:p>
          <a:p>
            <a:r>
              <a:rPr lang="fr-FR" sz="1400" dirty="0"/>
              <a:t>La plante est souvent poilue , parfois laineuse.</a:t>
            </a:r>
          </a:p>
          <a:p>
            <a:endParaRPr lang="fr-FR" sz="1400" dirty="0"/>
          </a:p>
          <a:p>
            <a:endParaRPr lang="fr-FR" sz="120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3A68AFF2-3ABF-1342-AB13-A8409DC503CE}"/>
              </a:ext>
            </a:extLst>
          </p:cNvPr>
          <p:cNvGrpSpPr/>
          <p:nvPr/>
        </p:nvGrpSpPr>
        <p:grpSpPr>
          <a:xfrm>
            <a:off x="5444892" y="2118928"/>
            <a:ext cx="2975534" cy="2975534"/>
            <a:chOff x="4594830" y="2182428"/>
            <a:chExt cx="2975534" cy="297553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3476920-C4EC-5C4F-9FC7-F07E14DA2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4830" y="2182428"/>
              <a:ext cx="2975534" cy="2975534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889E4AB-F6CF-8642-A877-178FF3659F47}"/>
                </a:ext>
              </a:extLst>
            </p:cNvPr>
            <p:cNvSpPr txBox="1"/>
            <p:nvPr/>
          </p:nvSpPr>
          <p:spPr>
            <a:xfrm>
              <a:off x="4654117" y="4911741"/>
              <a:ext cx="2234907" cy="2462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000" i="1" dirty="0" err="1"/>
                <a:t>Stachys</a:t>
              </a:r>
              <a:r>
                <a:rPr lang="fr-FR" sz="1000" i="1" dirty="0"/>
                <a:t> recta </a:t>
              </a:r>
              <a:r>
                <a:rPr lang="fr-FR" sz="1000" dirty="0"/>
                <a:t>Tela </a:t>
              </a:r>
              <a:r>
                <a:rPr lang="fr-FR" sz="1000" dirty="0" err="1"/>
                <a:t>Botanica</a:t>
              </a:r>
              <a:r>
                <a:rPr lang="fr-FR" sz="1000" dirty="0"/>
                <a:t> </a:t>
              </a:r>
              <a:r>
                <a:rPr lang="fr-FR" sz="1000" dirty="0" err="1"/>
                <a:t>M.Menand</a:t>
              </a:r>
              <a:r>
                <a:rPr lang="fr-FR" sz="1000" dirty="0"/>
                <a:t> 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F41D661E-AF5A-1844-9C9E-7EEE69CFCAA1}"/>
              </a:ext>
            </a:extLst>
          </p:cNvPr>
          <p:cNvSpPr txBox="1"/>
          <p:nvPr/>
        </p:nvSpPr>
        <p:spPr>
          <a:xfrm>
            <a:off x="5270500" y="5489544"/>
            <a:ext cx="332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r>
              <a:rPr lang="fr-FR" sz="1400" dirty="0"/>
              <a:t>Les feuilles sont opposées, velues,</a:t>
            </a:r>
          </a:p>
          <a:p>
            <a:r>
              <a:rPr lang="fr-FR" sz="1400" dirty="0"/>
              <a:t>légèrement dentées et un peu gaufrées</a:t>
            </a:r>
            <a:r>
              <a:rPr lang="fr-FR" sz="1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3540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D73DE-51BA-2B4B-A4DF-6AC739D0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1428750" cy="4235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000" i="1" dirty="0" err="1"/>
              <a:t>Stachys</a:t>
            </a:r>
            <a:r>
              <a:rPr lang="fr-FR" sz="2000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F4E8B9-29E2-9C49-B969-399A6E74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020" y="3864979"/>
            <a:ext cx="2417598" cy="24175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DB0F6D-C8AF-104B-9F2F-0CC35330A7AB}"/>
              </a:ext>
            </a:extLst>
          </p:cNvPr>
          <p:cNvSpPr txBox="1"/>
          <p:nvPr/>
        </p:nvSpPr>
        <p:spPr>
          <a:xfrm>
            <a:off x="2234866" y="481261"/>
            <a:ext cx="578216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Fleurs étroites, lèvre supérieure peu courbée en casque, presque plate.</a:t>
            </a:r>
          </a:p>
          <a:p>
            <a:r>
              <a:rPr lang="fr-FR" sz="1400" dirty="0"/>
              <a:t>Étamines rapprochées, parallèles, divergentes seulement en fin de floraison.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6AA0CB-3519-4242-9AF6-71F122F95A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761684" y="3018639"/>
            <a:ext cx="5115395" cy="25633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F81F714-45AB-6442-9AA3-27223DEF3E73}"/>
              </a:ext>
            </a:extLst>
          </p:cNvPr>
          <p:cNvSpPr txBox="1"/>
          <p:nvPr/>
        </p:nvSpPr>
        <p:spPr>
          <a:xfrm>
            <a:off x="3380874" y="2542079"/>
            <a:ext cx="5286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00" dirty="0"/>
          </a:p>
          <a:p>
            <a:r>
              <a:rPr lang="fr-FR" sz="1400" dirty="0"/>
              <a:t>Le calice montre 5 dents à peu près égales et terminées en une pointe</a:t>
            </a:r>
          </a:p>
          <a:p>
            <a:r>
              <a:rPr lang="fr-FR" sz="1400" dirty="0"/>
              <a:t>La corolle est nettement bilabiée, la lèvre supérieure presque plate.</a:t>
            </a:r>
          </a:p>
          <a:p>
            <a:r>
              <a:rPr lang="fr-FR" sz="1400" dirty="0"/>
              <a:t>Les divisions de l’ovaire sont arrondies au sommet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9259E7-792C-DC4F-AF3A-36ACA3053F04}"/>
              </a:ext>
            </a:extLst>
          </p:cNvPr>
          <p:cNvSpPr/>
          <p:nvPr/>
        </p:nvSpPr>
        <p:spPr>
          <a:xfrm>
            <a:off x="3465095" y="1219385"/>
            <a:ext cx="4316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Les fleurs sont disposées en verticilles plus ou moins regroupées en épis  interrompus.</a:t>
            </a:r>
          </a:p>
          <a:p>
            <a:r>
              <a:rPr lang="fr-FR" sz="1400" dirty="0"/>
              <a:t>Elles sont blanches ou jaunâtres, parfois pourpres.</a:t>
            </a:r>
          </a:p>
        </p:txBody>
      </p:sp>
    </p:spTree>
    <p:extLst>
      <p:ext uri="{BB962C8B-B14F-4D97-AF65-F5344CB8AC3E}">
        <p14:creationId xmlns:p14="http://schemas.microsoft.com/office/powerpoint/2010/main" val="413700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22120-4D93-B246-9CB7-B7943736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255182"/>
            <a:ext cx="3785190" cy="5741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fr-FR" sz="2000" i="1" dirty="0"/>
            </a:br>
            <a:br>
              <a:rPr lang="fr-FR" sz="2000" i="1" dirty="0"/>
            </a:br>
            <a:r>
              <a:rPr lang="fr-FR" sz="2000" i="1" dirty="0" err="1"/>
              <a:t>Stachys</a:t>
            </a:r>
            <a:r>
              <a:rPr lang="fr-FR" sz="2000" i="1" dirty="0"/>
              <a:t> </a:t>
            </a:r>
            <a:r>
              <a:rPr lang="fr-FR" sz="2000" i="1" dirty="0" err="1"/>
              <a:t>officinalis</a:t>
            </a:r>
            <a:r>
              <a:rPr lang="fr-FR" sz="2000" i="1" dirty="0"/>
              <a:t> = </a:t>
            </a:r>
            <a:r>
              <a:rPr lang="fr-FR" sz="2000" i="1" dirty="0" err="1"/>
              <a:t>Betonica</a:t>
            </a:r>
            <a:r>
              <a:rPr lang="fr-FR" sz="2000" i="1" dirty="0"/>
              <a:t> </a:t>
            </a:r>
            <a:r>
              <a:rPr lang="fr-FR" sz="2000" i="1" dirty="0" err="1"/>
              <a:t>officinalis</a:t>
            </a:r>
            <a:r>
              <a:rPr lang="fr-FR" sz="2000" i="1" dirty="0"/>
              <a:t> </a:t>
            </a:r>
            <a:br>
              <a:rPr lang="fr-FR" sz="2000" i="1" dirty="0"/>
            </a:br>
            <a:br>
              <a:rPr lang="fr-FR" sz="2000" dirty="0"/>
            </a:b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E4E36B-7811-4842-A664-834057A222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807" y="1479917"/>
            <a:ext cx="3327077" cy="24937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68A1C7-4FA5-724D-A6EE-F206C93027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71" y="4624240"/>
            <a:ext cx="2392378" cy="18697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12F0EF-5D67-CD46-9DF4-3B2F9628BA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262" y="2454049"/>
            <a:ext cx="1747143" cy="413371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EF6C0A9-A3EB-3642-BF7D-07B91F49E551}"/>
              </a:ext>
            </a:extLst>
          </p:cNvPr>
          <p:cNvSpPr txBox="1"/>
          <p:nvPr/>
        </p:nvSpPr>
        <p:spPr>
          <a:xfrm>
            <a:off x="3402308" y="1546107"/>
            <a:ext cx="3719221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Plante vivace des prairies humides,   présente partout en France .</a:t>
            </a:r>
          </a:p>
          <a:p>
            <a:r>
              <a:rPr lang="fr-FR" sz="1400" dirty="0"/>
              <a:t>Elle est connue depuis l’Antiquité pour ses propriétés thérapeutiques :</a:t>
            </a:r>
          </a:p>
          <a:p>
            <a:r>
              <a:rPr lang="fr-FR" sz="1400" dirty="0"/>
              <a:t>Les feuilles et la racine auraient des propriétés fébrifuges et expectorantes utilisées contre les atteintes pulmonaires ainsi que des</a:t>
            </a:r>
          </a:p>
          <a:p>
            <a:r>
              <a:rPr lang="fr-FR" sz="1400" dirty="0"/>
              <a:t>propriétés digestives.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4D0282-D25F-9344-9041-8D0799D1FCAE}"/>
              </a:ext>
            </a:extLst>
          </p:cNvPr>
          <p:cNvSpPr txBox="1"/>
          <p:nvPr/>
        </p:nvSpPr>
        <p:spPr>
          <a:xfrm>
            <a:off x="3300937" y="4820460"/>
            <a:ext cx="3744358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Les fleurs sont regroupées en épis terminaux ,</a:t>
            </a:r>
          </a:p>
          <a:p>
            <a:r>
              <a:rPr lang="fr-FR" sz="1400" dirty="0"/>
              <a:t> la tige est pourvue de feuilles qui sont </a:t>
            </a:r>
          </a:p>
          <a:p>
            <a:r>
              <a:rPr lang="fr-FR" sz="1400" dirty="0"/>
              <a:t>bordées par des dents régulièrement arrondies. </a:t>
            </a:r>
          </a:p>
        </p:txBody>
      </p:sp>
    </p:spTree>
    <p:extLst>
      <p:ext uri="{BB962C8B-B14F-4D97-AF65-F5344CB8AC3E}">
        <p14:creationId xmlns:p14="http://schemas.microsoft.com/office/powerpoint/2010/main" val="22278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91992" y="1454173"/>
            <a:ext cx="4519092" cy="1298817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La tige jeune est carrée</a:t>
            </a:r>
          </a:p>
          <a:p>
            <a:pPr lvl="1">
              <a:lnSpc>
                <a:spcPct val="70000"/>
              </a:lnSpc>
            </a:pPr>
            <a:endParaRPr lang="fr-FR" sz="1400" dirty="0"/>
          </a:p>
          <a:p>
            <a:pPr lvl="1">
              <a:lnSpc>
                <a:spcPct val="70000"/>
              </a:lnSpc>
            </a:pPr>
            <a:r>
              <a:rPr lang="fr-FR" sz="1400" dirty="0"/>
              <a:t>Les feuilles sont simples, opposées,</a:t>
            </a:r>
          </a:p>
          <a:p>
            <a:pPr lvl="1">
              <a:lnSpc>
                <a:spcPct val="70000"/>
              </a:lnSpc>
            </a:pPr>
            <a:endParaRPr lang="fr-FR" sz="1400" dirty="0"/>
          </a:p>
          <a:p>
            <a:pPr lvl="1">
              <a:lnSpc>
                <a:spcPct val="70000"/>
              </a:lnSpc>
            </a:pPr>
            <a:r>
              <a:rPr lang="fr-FR" sz="1400" dirty="0"/>
              <a:t>décussées : 1/2 tour entre chaque paire de feuilles</a:t>
            </a:r>
          </a:p>
          <a:p>
            <a:pPr lvl="1">
              <a:lnSpc>
                <a:spcPct val="70000"/>
              </a:lnSpc>
            </a:pPr>
            <a:endParaRPr lang="fr-FR" sz="1400" dirty="0"/>
          </a:p>
          <a:p>
            <a:pPr lvl="1">
              <a:lnSpc>
                <a:spcPct val="70000"/>
              </a:lnSpc>
            </a:pPr>
            <a:r>
              <a:rPr lang="fr-FR" sz="1400" dirty="0"/>
              <a:t>sans stipules </a:t>
            </a:r>
          </a:p>
          <a:p>
            <a:pPr lvl="1">
              <a:lnSpc>
                <a:spcPct val="70000"/>
              </a:lnSpc>
            </a:pPr>
            <a:endParaRPr lang="fr-FR" sz="1400" dirty="0"/>
          </a:p>
        </p:txBody>
      </p:sp>
      <p:grpSp>
        <p:nvGrpSpPr>
          <p:cNvPr id="10" name="Grouper 9"/>
          <p:cNvGrpSpPr/>
          <p:nvPr/>
        </p:nvGrpSpPr>
        <p:grpSpPr>
          <a:xfrm>
            <a:off x="811501" y="2997971"/>
            <a:ext cx="5828597" cy="935181"/>
            <a:chOff x="1227739" y="3000148"/>
            <a:chExt cx="5828597" cy="935181"/>
          </a:xfrm>
        </p:grpSpPr>
        <p:sp>
          <p:nvSpPr>
            <p:cNvPr id="6" name="Bouée 5"/>
            <p:cNvSpPr/>
            <p:nvPr/>
          </p:nvSpPr>
          <p:spPr>
            <a:xfrm>
              <a:off x="1227739" y="3000148"/>
              <a:ext cx="958272" cy="935181"/>
            </a:xfrm>
            <a:prstGeom prst="donut">
              <a:avLst>
                <a:gd name="adj" fmla="val 743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789253" y="3007412"/>
              <a:ext cx="2267083" cy="52322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/>
                <a:t>La plante est un peu, parfois très, velue 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4376466" y="3735823"/>
            <a:ext cx="453375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La fleur montre le plus souvent une symétrie bilatérale :</a:t>
            </a:r>
          </a:p>
          <a:p>
            <a:r>
              <a:rPr lang="fr-FR" sz="1400" dirty="0"/>
              <a:t> elle est  </a:t>
            </a:r>
            <a:r>
              <a:rPr lang="fr-FR" sz="1400" b="1" dirty="0"/>
              <a:t>zygomorphe.</a:t>
            </a:r>
            <a:endParaRPr lang="fr-FR" sz="1400" dirty="0"/>
          </a:p>
          <a:p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376466" y="5060331"/>
            <a:ext cx="452726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La base des pétales est soudée en tube =  </a:t>
            </a:r>
            <a:r>
              <a:rPr lang="fr-FR" sz="1400" b="1" dirty="0"/>
              <a:t>gamopétales</a:t>
            </a:r>
            <a:r>
              <a:rPr lang="fr-FR" sz="1400" dirty="0"/>
              <a:t> </a:t>
            </a:r>
          </a:p>
        </p:txBody>
      </p:sp>
      <p:pic>
        <p:nvPicPr>
          <p:cNvPr id="4" name="Image 3" descr="Teucrium scorodonia 9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37" y="700297"/>
            <a:ext cx="3937000" cy="5864276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08E6E3C8-881B-544C-943D-DC81E23E72C2}"/>
              </a:ext>
            </a:extLst>
          </p:cNvPr>
          <p:cNvGrpSpPr/>
          <p:nvPr/>
        </p:nvGrpSpPr>
        <p:grpSpPr>
          <a:xfrm>
            <a:off x="1798561" y="5902479"/>
            <a:ext cx="6862531" cy="307777"/>
            <a:chOff x="1514755" y="6317148"/>
            <a:chExt cx="6862531" cy="307777"/>
          </a:xfrm>
        </p:grpSpPr>
        <p:sp>
          <p:nvSpPr>
            <p:cNvPr id="9" name="ZoneTexte 8"/>
            <p:cNvSpPr txBox="1"/>
            <p:nvPr/>
          </p:nvSpPr>
          <p:spPr>
            <a:xfrm>
              <a:off x="4086175" y="6317148"/>
              <a:ext cx="4291111" cy="3077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1400" dirty="0"/>
                <a:t>Le calice a des sépales soudés, il est souvent bilabié.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CDE9AEF3-A8B5-A149-A7F9-E2518C568D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4755" y="6524199"/>
              <a:ext cx="2855226" cy="1007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2A5C498-414F-E945-9FEF-363DBB7F9CF3}"/>
              </a:ext>
            </a:extLst>
          </p:cNvPr>
          <p:cNvSpPr txBox="1"/>
          <p:nvPr/>
        </p:nvSpPr>
        <p:spPr>
          <a:xfrm>
            <a:off x="425302" y="202019"/>
            <a:ext cx="28083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/>
              <a:t>Comment les reconnaître ?</a:t>
            </a:r>
            <a:r>
              <a:rPr lang="fr-FR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DF288E-4D8B-5F40-8198-2EF3F50A2B4F}"/>
              </a:ext>
            </a:extLst>
          </p:cNvPr>
          <p:cNvSpPr txBox="1"/>
          <p:nvPr/>
        </p:nvSpPr>
        <p:spPr>
          <a:xfrm>
            <a:off x="4369981" y="722367"/>
            <a:ext cx="4700774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Plantes souvent herbacées, parfois  ligneuses (arbrisseaux</a:t>
            </a:r>
          </a:p>
          <a:p>
            <a:r>
              <a:rPr lang="fr-FR" sz="1400"/>
              <a:t>	 </a:t>
            </a:r>
            <a:r>
              <a:rPr lang="fr-FR" sz="1400" dirty="0"/>
              <a:t>ou sous-arbrisseaux ). </a:t>
            </a:r>
          </a:p>
        </p:txBody>
      </p:sp>
    </p:spTree>
    <p:extLst>
      <p:ext uri="{BB962C8B-B14F-4D97-AF65-F5344CB8AC3E}">
        <p14:creationId xmlns:p14="http://schemas.microsoft.com/office/powerpoint/2010/main" val="31287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6156C-88C5-C84C-B587-AEAD329A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-53473"/>
            <a:ext cx="2042555" cy="5373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000" dirty="0"/>
              <a:t>Autres </a:t>
            </a:r>
            <a:r>
              <a:rPr lang="fr-FR" sz="2000" i="1" dirty="0" err="1"/>
              <a:t>Stachys</a:t>
            </a:r>
            <a:r>
              <a:rPr lang="fr-FR" sz="2000" i="1" dirty="0"/>
              <a:t> 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D903B00-37B3-BF49-B5D3-90CAC80F75B5}"/>
              </a:ext>
            </a:extLst>
          </p:cNvPr>
          <p:cNvGrpSpPr/>
          <p:nvPr/>
        </p:nvGrpSpPr>
        <p:grpSpPr>
          <a:xfrm>
            <a:off x="-9487" y="-24731"/>
            <a:ext cx="8476339" cy="4169220"/>
            <a:chOff x="-9487" y="-24731"/>
            <a:chExt cx="8476339" cy="416922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EC3EE1C-9F7A-EA49-8A5C-8A61DC938A98}"/>
                </a:ext>
              </a:extLst>
            </p:cNvPr>
            <p:cNvSpPr txBox="1"/>
            <p:nvPr/>
          </p:nvSpPr>
          <p:spPr>
            <a:xfrm>
              <a:off x="0" y="2721114"/>
              <a:ext cx="5339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Originaire en fait de Chine, on consomme le rhizome= tige souterraine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D1673CF8-68B6-324F-B8C0-039D8923FFBD}"/>
                </a:ext>
              </a:extLst>
            </p:cNvPr>
            <p:cNvGrpSpPr/>
            <p:nvPr/>
          </p:nvGrpSpPr>
          <p:grpSpPr>
            <a:xfrm>
              <a:off x="-9487" y="-24731"/>
              <a:ext cx="8476339" cy="4169220"/>
              <a:chOff x="-9487" y="-24731"/>
              <a:chExt cx="8476339" cy="4169220"/>
            </a:xfrm>
          </p:grpSpPr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2958F0DE-4125-8943-B879-373BDA28B84D}"/>
                  </a:ext>
                </a:extLst>
              </p:cNvPr>
              <p:cNvSpPr txBox="1"/>
              <p:nvPr/>
            </p:nvSpPr>
            <p:spPr>
              <a:xfrm>
                <a:off x="-9487" y="566797"/>
                <a:ext cx="5339937" cy="3077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Un</a:t>
                </a:r>
                <a:r>
                  <a:rPr lang="fr-FR" sz="1400" i="1" dirty="0"/>
                  <a:t> </a:t>
                </a:r>
                <a:r>
                  <a:rPr lang="fr-FR" sz="1400" i="1" dirty="0" err="1"/>
                  <a:t>Stachys</a:t>
                </a:r>
                <a:r>
                  <a:rPr lang="fr-FR" sz="1400" i="1" dirty="0"/>
                  <a:t> </a:t>
                </a:r>
                <a:r>
                  <a:rPr lang="fr-FR" sz="1400" dirty="0"/>
                  <a:t>comestible: le crosne du Japon </a:t>
                </a:r>
                <a:r>
                  <a:rPr lang="fr-FR" sz="1400" i="1" dirty="0"/>
                  <a:t>: </a:t>
                </a:r>
                <a:r>
                  <a:rPr lang="fr-FR" sz="1400" i="1" dirty="0" err="1"/>
                  <a:t>Stachys</a:t>
                </a:r>
                <a:r>
                  <a:rPr lang="fr-FR" sz="1400" i="1" dirty="0"/>
                  <a:t> </a:t>
                </a:r>
                <a:r>
                  <a:rPr lang="fr-FR" sz="1400" i="1" dirty="0" err="1"/>
                  <a:t>sieboldii</a:t>
                </a:r>
                <a:r>
                  <a:rPr lang="fr-FR" sz="1400" i="1" dirty="0"/>
                  <a:t> </a:t>
                </a:r>
              </a:p>
            </p:txBody>
          </p:sp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C4CA7FA6-CC2B-3C48-B1C9-2379F3449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9937" y="-24731"/>
                <a:ext cx="3126915" cy="4169220"/>
              </a:xfrm>
              <a:prstGeom prst="rect">
                <a:avLst/>
              </a:prstGeom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408B8EB4-1EE8-AC4A-A13D-0CF1B17055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614" y="915083"/>
                <a:ext cx="3010052" cy="1806031"/>
              </a:xfrm>
              <a:prstGeom prst="rect">
                <a:avLst/>
              </a:prstGeom>
            </p:spPr>
          </p:pic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E7B85868-03A7-8340-B07F-1831EB9A451E}"/>
              </a:ext>
            </a:extLst>
          </p:cNvPr>
          <p:cNvGrpSpPr/>
          <p:nvPr/>
        </p:nvGrpSpPr>
        <p:grpSpPr>
          <a:xfrm>
            <a:off x="-9487" y="3137135"/>
            <a:ext cx="8785097" cy="3720865"/>
            <a:chOff x="-9487" y="3137135"/>
            <a:chExt cx="8785097" cy="3720865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F77FC56-FDA2-3E4A-805A-88C8E073BA3F}"/>
                </a:ext>
              </a:extLst>
            </p:cNvPr>
            <p:cNvSpPr txBox="1"/>
            <p:nvPr/>
          </p:nvSpPr>
          <p:spPr>
            <a:xfrm>
              <a:off x="-9487" y="3137135"/>
              <a:ext cx="4385496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/>
                <a:t>Un </a:t>
              </a:r>
              <a:r>
                <a:rPr lang="fr-FR" sz="1400" i="1" dirty="0" err="1"/>
                <a:t>Stachys</a:t>
              </a:r>
              <a:r>
                <a:rPr lang="fr-FR" sz="1400" i="1" dirty="0"/>
                <a:t>  </a:t>
              </a:r>
              <a:r>
                <a:rPr lang="fr-FR" sz="1400" dirty="0"/>
                <a:t>cultivé pour son originalité: l’oreille de lapin : </a:t>
              </a:r>
            </a:p>
            <a:p>
              <a:r>
                <a:rPr lang="fr-FR" sz="1400" i="1" dirty="0" err="1"/>
                <a:t>Stachys</a:t>
              </a:r>
              <a:r>
                <a:rPr lang="fr-FR" sz="1400" i="1" dirty="0"/>
                <a:t> byzantin</a:t>
              </a:r>
              <a:r>
                <a:rPr lang="fr-FR" sz="1400" dirty="0"/>
                <a:t>a .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0167DE5-21A7-6D48-A273-4A95372EC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4548" y="3873539"/>
              <a:ext cx="4001062" cy="29844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59914F0-A694-C64D-93DA-DAB184118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16"/>
            <a:stretch/>
          </p:blipFill>
          <p:spPr>
            <a:xfrm>
              <a:off x="83536" y="3842008"/>
              <a:ext cx="2576945" cy="2885704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B92080C-8340-F740-8620-AA5FD8A7369B}"/>
                </a:ext>
              </a:extLst>
            </p:cNvPr>
            <p:cNvSpPr txBox="1"/>
            <p:nvPr/>
          </p:nvSpPr>
          <p:spPr>
            <a:xfrm>
              <a:off x="2693632" y="3929046"/>
              <a:ext cx="2060821" cy="267765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/>
                <a:t>Plante des prairies</a:t>
              </a:r>
            </a:p>
            <a:p>
              <a:r>
                <a:rPr lang="fr-FR" sz="1400" dirty="0"/>
                <a:t> calcicoles en Eurasie, </a:t>
              </a:r>
            </a:p>
            <a:p>
              <a:r>
                <a:rPr lang="fr-FR" sz="1400" dirty="0"/>
                <a:t>(Iran, Azerbaïdjan, </a:t>
              </a:r>
            </a:p>
            <a:p>
              <a:r>
                <a:rPr lang="fr-FR" sz="1400" dirty="0"/>
                <a:t>Turquie).</a:t>
              </a:r>
            </a:p>
            <a:p>
              <a:r>
                <a:rPr lang="fr-FR" sz="1400" dirty="0"/>
                <a:t> Cette espèce est</a:t>
              </a:r>
            </a:p>
            <a:p>
              <a:r>
                <a:rPr lang="fr-FR" sz="1400" dirty="0"/>
                <a:t> utilisée comme </a:t>
              </a:r>
            </a:p>
            <a:p>
              <a:r>
                <a:rPr lang="fr-FR" sz="1400" dirty="0"/>
                <a:t>couvre-sol.  Les feuilles</a:t>
              </a:r>
            </a:p>
            <a:p>
              <a:r>
                <a:rPr lang="fr-FR" sz="1400" dirty="0"/>
                <a:t> sont couvertes de longs</a:t>
              </a:r>
            </a:p>
            <a:p>
              <a:r>
                <a:rPr lang="fr-FR" sz="1400" dirty="0"/>
                <a:t> poils soyeux qui cachent</a:t>
              </a:r>
            </a:p>
            <a:p>
              <a:r>
                <a:rPr lang="fr-FR" sz="1400" dirty="0"/>
                <a:t> les nervures et les </a:t>
              </a:r>
            </a:p>
            <a:p>
              <a:r>
                <a:rPr lang="fr-FR" sz="1400" dirty="0" err="1"/>
                <a:t>denticulations</a:t>
              </a:r>
              <a:r>
                <a:rPr lang="fr-FR" sz="1400" dirty="0"/>
                <a:t> du bord de</a:t>
              </a:r>
            </a:p>
            <a:p>
              <a:r>
                <a:rPr lang="fr-FR" sz="1400" dirty="0"/>
                <a:t>la feuille.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96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53F06-951B-9042-A2EE-08BD7F0D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843" y="255567"/>
            <a:ext cx="1924050" cy="7905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000" dirty="0"/>
              <a:t>Genre </a:t>
            </a:r>
            <a:r>
              <a:rPr lang="fr-FR" sz="2000" i="1" dirty="0"/>
              <a:t>Galeopsis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5663B6-A347-8D40-B17F-E7C3851648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968" y="2478726"/>
            <a:ext cx="5839031" cy="43792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28615C-1EC2-0944-B9BB-9E5F21F7E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74" y="0"/>
            <a:ext cx="2478726" cy="247872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5576EDE-32D2-894B-9119-7780028F77E9}"/>
              </a:ext>
            </a:extLst>
          </p:cNvPr>
          <p:cNvSpPr txBox="1"/>
          <p:nvPr/>
        </p:nvSpPr>
        <p:spPr>
          <a:xfrm>
            <a:off x="0" y="474106"/>
            <a:ext cx="3488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Plante fréquente dans les champs et  </a:t>
            </a:r>
          </a:p>
          <a:p>
            <a:r>
              <a:rPr lang="fr-FR" sz="1400" dirty="0"/>
              <a:t>les cultures, en Europe et une partie </a:t>
            </a:r>
          </a:p>
          <a:p>
            <a:r>
              <a:rPr lang="fr-FR" sz="1400" dirty="0"/>
              <a:t>de l’Asie. Ses feuilles sont pétiolées, dentées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197E41-8581-4741-9CC8-567209B33AA3}"/>
              </a:ext>
            </a:extLst>
          </p:cNvPr>
          <p:cNvSpPr txBox="1"/>
          <p:nvPr/>
        </p:nvSpPr>
        <p:spPr>
          <a:xfrm>
            <a:off x="609600" y="1937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F667DE9-2DE1-0944-B836-A483D1AE0C9F}"/>
              </a:ext>
            </a:extLst>
          </p:cNvPr>
          <p:cNvGrpSpPr/>
          <p:nvPr/>
        </p:nvGrpSpPr>
        <p:grpSpPr>
          <a:xfrm>
            <a:off x="239404" y="1611407"/>
            <a:ext cx="2678874" cy="4070150"/>
            <a:chOff x="137886" y="1813287"/>
            <a:chExt cx="2678874" cy="407015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279CC2F-C2AA-D545-97EC-A7087E4D3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806" y="1813287"/>
              <a:ext cx="2343150" cy="2343150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9C36994-4168-0B40-955A-66F7AA2EBC25}"/>
                </a:ext>
              </a:extLst>
            </p:cNvPr>
            <p:cNvSpPr txBox="1"/>
            <p:nvPr/>
          </p:nvSpPr>
          <p:spPr>
            <a:xfrm flipH="1">
              <a:off x="137886" y="4498442"/>
              <a:ext cx="25650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La corolle montre une lèvre </a:t>
              </a:r>
              <a:r>
                <a:rPr lang="fr-FR" sz="1400" dirty="0" err="1"/>
                <a:t>sup.en</a:t>
              </a:r>
              <a:r>
                <a:rPr lang="fr-FR" sz="1400" dirty="0"/>
                <a:t> “ casque marqué “, la lèvre inf., nettement divisée en 3 lobes. </a:t>
              </a:r>
            </a:p>
            <a:p>
              <a:r>
                <a:rPr lang="fr-FR" sz="1400" dirty="0"/>
                <a:t>La gorge dilatée montre deux « dents » coniques</a:t>
              </a:r>
              <a:r>
                <a:rPr lang="fr-FR" sz="1400" b="1" dirty="0"/>
                <a:t>.  </a:t>
              </a: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09818DA3-C314-0242-AE59-E59EA87857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2736" y="2177794"/>
              <a:ext cx="1204024" cy="57174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9A8D478D-A051-4E47-A217-938380B7254A}"/>
              </a:ext>
            </a:extLst>
          </p:cNvPr>
          <p:cNvSpPr txBox="1"/>
          <p:nvPr/>
        </p:nvSpPr>
        <p:spPr>
          <a:xfrm>
            <a:off x="103940" y="5869673"/>
            <a:ext cx="32224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Le calice montre 5-10 nervures, des dents</a:t>
            </a:r>
          </a:p>
          <a:p>
            <a:r>
              <a:rPr lang="fr-FR" sz="1400" dirty="0"/>
              <a:t>à peu près égales, </a:t>
            </a:r>
            <a:r>
              <a:rPr lang="fr-FR" sz="1400" b="1" dirty="0"/>
              <a:t>épineuses. </a:t>
            </a:r>
          </a:p>
          <a:p>
            <a:r>
              <a:rPr lang="fr-FR" sz="1400" b="1" dirty="0"/>
              <a:t>4 étamines rapprochées et parallèles.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2A4E41B-061D-5F41-A73A-A001807B01FF}"/>
              </a:ext>
            </a:extLst>
          </p:cNvPr>
          <p:cNvSpPr txBox="1"/>
          <p:nvPr/>
        </p:nvSpPr>
        <p:spPr>
          <a:xfrm>
            <a:off x="2291938" y="5747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82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5C1B4-579B-BC42-A99D-4F14A4BA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137081"/>
            <a:ext cx="2548890" cy="67445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3600" dirty="0"/>
              <a:t>En résumé: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EC2BFA-740C-A948-9050-8CFBD3D9913C}"/>
              </a:ext>
            </a:extLst>
          </p:cNvPr>
          <p:cNvSpPr txBox="1"/>
          <p:nvPr/>
        </p:nvSpPr>
        <p:spPr>
          <a:xfrm>
            <a:off x="530464" y="1185327"/>
            <a:ext cx="6908620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Une plante poilue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Une tige carrée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Feuilles opposées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Une corolle  souvent bilabiée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Sépales soudés en tube à la base et dentés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Pétales soudés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0BA289-78F0-4348-AF71-7A05F92C21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91" y="3497580"/>
            <a:ext cx="2833552" cy="21238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480434-6FEA-1E44-891D-7E73FFDE6A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082" y="679564"/>
            <a:ext cx="1754155" cy="21058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1AE930-9D1F-4547-A7DB-5E5DA8553140}"/>
              </a:ext>
            </a:extLst>
          </p:cNvPr>
          <p:cNvSpPr txBox="1"/>
          <p:nvPr/>
        </p:nvSpPr>
        <p:spPr>
          <a:xfrm>
            <a:off x="2858082" y="6263640"/>
            <a:ext cx="482048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/>
              <a:t>C’est sans doute une </a:t>
            </a:r>
            <a:r>
              <a:rPr lang="fr-FR" sz="2800" dirty="0" err="1"/>
              <a:t>Lamiaceae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8037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A224B-7F20-134B-A2EC-9A5DFCCE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9" y="106325"/>
            <a:ext cx="2445488" cy="396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2400" err="1"/>
              <a:t>Generalités</a:t>
            </a:r>
            <a:r>
              <a:rPr lang="fr-FR" sz="240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924B0A-0D3B-BD43-A76B-13EDF4CECBE4}"/>
              </a:ext>
            </a:extLst>
          </p:cNvPr>
          <p:cNvSpPr txBox="1"/>
          <p:nvPr/>
        </p:nvSpPr>
        <p:spPr>
          <a:xfrm>
            <a:off x="446569" y="710149"/>
            <a:ext cx="387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260 genres cosmopolites mais concentrés dans les </a:t>
            </a:r>
            <a:r>
              <a:rPr lang="fr-FR" sz="1200" b="1"/>
              <a:t>régions méditerranéennes</a:t>
            </a:r>
            <a:r>
              <a:rPr lang="fr-FR" sz="1200"/>
              <a:t>. Beaucoup de ces plantes présentent des poils glanduleux sécréteurs d’essences variées ce qui fait que nous les utilisons fréquemment.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AEBB189-AB61-9848-92A3-5812B4284DCD}"/>
              </a:ext>
            </a:extLst>
          </p:cNvPr>
          <p:cNvGrpSpPr/>
          <p:nvPr/>
        </p:nvGrpSpPr>
        <p:grpSpPr>
          <a:xfrm>
            <a:off x="4443304" y="0"/>
            <a:ext cx="4700696" cy="3593804"/>
            <a:chOff x="4443304" y="0"/>
            <a:chExt cx="4700696" cy="359380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EE66A1D-3622-A748-9DE3-1FEA6960A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3304" y="0"/>
              <a:ext cx="4700696" cy="35938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C921EFE-7DC9-2146-9738-2FB1AB0387DF}"/>
                </a:ext>
              </a:extLst>
            </p:cNvPr>
            <p:cNvSpPr txBox="1"/>
            <p:nvPr/>
          </p:nvSpPr>
          <p:spPr>
            <a:xfrm>
              <a:off x="6687879" y="3296093"/>
              <a:ext cx="1319144" cy="276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/>
                <a:t>Thymus </a:t>
              </a:r>
              <a:r>
                <a:rPr lang="fr-FR" sz="1200" i="1" err="1"/>
                <a:t>serpyllum</a:t>
              </a:r>
              <a:endParaRPr lang="fr-FR" sz="1200" i="1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85FE87F-FDCA-2C4D-BCA1-27B5D94A4646}"/>
              </a:ext>
            </a:extLst>
          </p:cNvPr>
          <p:cNvGrpSpPr/>
          <p:nvPr/>
        </p:nvGrpSpPr>
        <p:grpSpPr>
          <a:xfrm>
            <a:off x="0" y="1840392"/>
            <a:ext cx="4752753" cy="4944139"/>
            <a:chOff x="0" y="1840392"/>
            <a:chExt cx="4752753" cy="494413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C67429C-2CF8-4A44-82F9-9CD6BE199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840392"/>
              <a:ext cx="4752753" cy="494413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BF1D22B-1F2F-0A4A-B571-55EBB451950A}"/>
                </a:ext>
              </a:extLst>
            </p:cNvPr>
            <p:cNvSpPr txBox="1"/>
            <p:nvPr/>
          </p:nvSpPr>
          <p:spPr>
            <a:xfrm>
              <a:off x="2604977" y="6453963"/>
              <a:ext cx="1593871" cy="27699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i="1" err="1"/>
                <a:t>Glechoma</a:t>
              </a:r>
              <a:r>
                <a:rPr lang="fr-FR" sz="1200" i="1"/>
                <a:t> </a:t>
              </a:r>
              <a:r>
                <a:rPr lang="fr-FR" sz="1200" i="1" err="1"/>
                <a:t>hederacea</a:t>
              </a:r>
              <a:endParaRPr lang="fr-FR" sz="1200" i="1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748C974-8A65-134B-B40B-AD99604BEB38}"/>
              </a:ext>
            </a:extLst>
          </p:cNvPr>
          <p:cNvGrpSpPr/>
          <p:nvPr/>
        </p:nvGrpSpPr>
        <p:grpSpPr>
          <a:xfrm>
            <a:off x="4877809" y="3987210"/>
            <a:ext cx="3846796" cy="2723823"/>
            <a:chOff x="4877809" y="3987210"/>
            <a:chExt cx="3846796" cy="2723823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B43222D-503B-344C-BB6C-63555C32D058}"/>
                </a:ext>
              </a:extLst>
            </p:cNvPr>
            <p:cNvSpPr txBox="1"/>
            <p:nvPr/>
          </p:nvSpPr>
          <p:spPr>
            <a:xfrm>
              <a:off x="4877809" y="3987210"/>
              <a:ext cx="222804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Plantes condimentaires</a:t>
              </a:r>
            </a:p>
            <a:p>
              <a:r>
                <a:rPr lang="fr-FR" sz="1200" dirty="0"/>
                <a:t>La menthe </a:t>
              </a:r>
            </a:p>
            <a:p>
              <a:r>
                <a:rPr lang="fr-FR" sz="1200" dirty="0"/>
                <a:t>Le basilic</a:t>
              </a:r>
            </a:p>
            <a:p>
              <a:r>
                <a:rPr lang="fr-FR" sz="1200" dirty="0"/>
                <a:t> L’origan</a:t>
              </a:r>
            </a:p>
            <a:p>
              <a:r>
                <a:rPr lang="fr-FR" sz="1200" dirty="0"/>
                <a:t>Le romarin</a:t>
              </a:r>
            </a:p>
            <a:p>
              <a:r>
                <a:rPr lang="fr-FR" sz="1200" dirty="0"/>
                <a:t>La sauge</a:t>
              </a:r>
            </a:p>
            <a:p>
              <a:r>
                <a:rPr lang="fr-FR" sz="1200" dirty="0"/>
                <a:t>La </a:t>
              </a:r>
              <a:r>
                <a:rPr lang="fr-FR" sz="1200" dirty="0" err="1"/>
                <a:t>sariette</a:t>
              </a:r>
              <a:r>
                <a:rPr lang="fr-FR" sz="1200" dirty="0"/>
                <a:t> </a:t>
              </a:r>
            </a:p>
            <a:p>
              <a:r>
                <a:rPr lang="fr-FR" sz="1200" dirty="0"/>
                <a:t>Le thym……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292BC3F-E105-9D44-A61D-E72774F36557}"/>
                </a:ext>
              </a:extLst>
            </p:cNvPr>
            <p:cNvSpPr txBox="1"/>
            <p:nvPr/>
          </p:nvSpPr>
          <p:spPr>
            <a:xfrm>
              <a:off x="6966880" y="3996310"/>
              <a:ext cx="175772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/>
                <a:t>et/ou médicinales</a:t>
              </a:r>
              <a:r>
                <a:rPr lang="fr-FR" sz="1200"/>
                <a:t>.</a:t>
              </a:r>
            </a:p>
            <a:p>
              <a:r>
                <a:rPr lang="fr-FR" sz="1200"/>
                <a:t>Le lierre terrestre</a:t>
              </a:r>
            </a:p>
            <a:p>
              <a:r>
                <a:rPr lang="fr-FR" sz="1200"/>
                <a:t>L’hysope</a:t>
              </a:r>
            </a:p>
            <a:p>
              <a:r>
                <a:rPr lang="fr-FR" sz="1200"/>
                <a:t>La Lavande</a:t>
              </a:r>
            </a:p>
            <a:p>
              <a:r>
                <a:rPr lang="fr-FR" sz="1200"/>
                <a:t>La mélisse</a:t>
              </a:r>
            </a:p>
            <a:p>
              <a:r>
                <a:rPr lang="fr-FR" sz="1200"/>
                <a:t>La sauge</a:t>
              </a:r>
            </a:p>
            <a:p>
              <a:r>
                <a:rPr lang="fr-FR" sz="1200"/>
                <a:t>La </a:t>
              </a:r>
              <a:r>
                <a:rPr lang="fr-FR" sz="1200" err="1"/>
                <a:t>sariette</a:t>
              </a:r>
              <a:endParaRPr lang="fr-FR" sz="1200"/>
            </a:p>
            <a:p>
              <a:r>
                <a:rPr lang="fr-FR" sz="1200"/>
                <a:t>Le thym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A8B0AB5-11E3-7A44-94EB-F6C2562F3031}"/>
                </a:ext>
              </a:extLst>
            </p:cNvPr>
            <p:cNvSpPr txBox="1"/>
            <p:nvPr/>
          </p:nvSpPr>
          <p:spPr>
            <a:xfrm>
              <a:off x="4877809" y="5880036"/>
              <a:ext cx="3624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La plupart des ces plantes auraient des effets calmants,</a:t>
              </a:r>
            </a:p>
            <a:p>
              <a:r>
                <a:rPr lang="fr-FR" sz="1200" dirty="0"/>
                <a:t>ou  antidépresseurs ou stimulants et antibactériens</a:t>
              </a:r>
            </a:p>
            <a:p>
              <a:r>
                <a:rPr lang="fr-FR" sz="1200" dirty="0"/>
                <a:t>sur nos organismes. Elles sont riches en Omega 3.</a:t>
              </a:r>
            </a:p>
            <a:p>
              <a:r>
                <a:rPr lang="fr-FR" sz="1200" dirty="0"/>
                <a:t>Deux genres sont toxiques : </a:t>
              </a:r>
              <a:r>
                <a:rPr lang="fr-FR" sz="1200" i="1" dirty="0" err="1"/>
                <a:t>Teucrium</a:t>
              </a:r>
              <a:r>
                <a:rPr lang="fr-FR" sz="1200" dirty="0"/>
                <a:t> et </a:t>
              </a:r>
              <a:r>
                <a:rPr lang="fr-FR" sz="1200" i="1" dirty="0" err="1"/>
                <a:t>Scutellaria</a:t>
              </a:r>
              <a:endParaRPr lang="fr-FR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332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8A37464-5BB1-474C-9358-E9BD093A17FC}"/>
              </a:ext>
            </a:extLst>
          </p:cNvPr>
          <p:cNvSpPr txBox="1"/>
          <p:nvPr/>
        </p:nvSpPr>
        <p:spPr>
          <a:xfrm>
            <a:off x="869795" y="646771"/>
            <a:ext cx="14268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/>
              <a:t>La fleur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6F35AE-AF53-844A-972A-D9D83E8E46AE}"/>
              </a:ext>
            </a:extLst>
          </p:cNvPr>
          <p:cNvSpPr txBox="1"/>
          <p:nvPr/>
        </p:nvSpPr>
        <p:spPr>
          <a:xfrm>
            <a:off x="203201" y="1628077"/>
            <a:ext cx="43484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Le calice : </a:t>
            </a:r>
            <a:r>
              <a:rPr lang="fr-FR" sz="1400" dirty="0"/>
              <a:t>le calice montre 5 sépales soudés en tube ou en cloche, terminé par 5 dents (parfois 4 à 12),  quelquefois à deux lèvres.</a:t>
            </a:r>
          </a:p>
          <a:p>
            <a:r>
              <a:rPr lang="fr-FR" sz="1400" dirty="0"/>
              <a:t>Ce calice est persistant autour des fruits.</a:t>
            </a:r>
          </a:p>
          <a:p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1674E3-A68E-744B-8488-24E0C96F4E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646771"/>
            <a:ext cx="4406900" cy="30607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C1062F-F40B-1145-8427-7A989EE6D003}"/>
              </a:ext>
            </a:extLst>
          </p:cNvPr>
          <p:cNvGrpSpPr/>
          <p:nvPr/>
        </p:nvGrpSpPr>
        <p:grpSpPr>
          <a:xfrm>
            <a:off x="291420" y="3970383"/>
            <a:ext cx="7624878" cy="2746960"/>
            <a:chOff x="535260" y="3929743"/>
            <a:chExt cx="7624878" cy="2746960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BAA9B99-F06C-8A40-B6D4-5435942E6DDE}"/>
                </a:ext>
              </a:extLst>
            </p:cNvPr>
            <p:cNvSpPr txBox="1"/>
            <p:nvPr/>
          </p:nvSpPr>
          <p:spPr>
            <a:xfrm>
              <a:off x="535260" y="3929743"/>
              <a:ext cx="3601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fr-FR"/>
                <a:t>La coroll</a:t>
              </a:r>
              <a:r>
                <a:rPr lang="fr-FR" sz="1400"/>
                <a:t>e : les pétales sont soudés en un tube, le plus souvent bilabiée.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672EF89-DBC0-4D45-81E5-EFF40F7CC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7100" y="3929743"/>
              <a:ext cx="3423038" cy="2746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49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BA2AB83-29D1-EA45-81D8-5411A0DC6AE3}"/>
              </a:ext>
            </a:extLst>
          </p:cNvPr>
          <p:cNvSpPr txBox="1"/>
          <p:nvPr/>
        </p:nvSpPr>
        <p:spPr>
          <a:xfrm>
            <a:off x="4016" y="64297"/>
            <a:ext cx="260908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/>
              <a:t>Différents types de fleurs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BFAA3E-9C4B-554E-9802-6DBA68A010DD}"/>
              </a:ext>
            </a:extLst>
          </p:cNvPr>
          <p:cNvSpPr txBox="1"/>
          <p:nvPr/>
        </p:nvSpPr>
        <p:spPr>
          <a:xfrm>
            <a:off x="129146" y="2711970"/>
            <a:ext cx="3402085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200"/>
              <a:t>La fleur typique est nettement bilabiée comme</a:t>
            </a:r>
          </a:p>
          <a:p>
            <a:r>
              <a:rPr lang="fr-FR" sz="1200"/>
              <a:t> dans les genres </a:t>
            </a:r>
            <a:r>
              <a:rPr lang="fr-FR" sz="1200" i="1" err="1"/>
              <a:t>Lamium</a:t>
            </a:r>
            <a:r>
              <a:rPr lang="fr-FR" sz="1200" i="1"/>
              <a:t>, </a:t>
            </a:r>
            <a:r>
              <a:rPr lang="fr-FR" sz="1200" i="1" err="1"/>
              <a:t>Phlomis</a:t>
            </a:r>
            <a:r>
              <a:rPr lang="fr-FR" sz="1200" i="1"/>
              <a:t>, </a:t>
            </a:r>
            <a:r>
              <a:rPr lang="fr-FR" sz="1200" i="1" err="1"/>
              <a:t>Salvia</a:t>
            </a:r>
            <a:r>
              <a:rPr lang="fr-FR" sz="1200" i="1"/>
              <a:t>, </a:t>
            </a:r>
            <a:r>
              <a:rPr lang="fr-FR" sz="1200" i="1" err="1"/>
              <a:t>Melittis</a:t>
            </a:r>
            <a:r>
              <a:rPr lang="fr-FR" sz="1200" i="1"/>
              <a:t> ,  </a:t>
            </a:r>
          </a:p>
          <a:p>
            <a:r>
              <a:rPr lang="fr-FR" sz="1200" i="1"/>
              <a:t> </a:t>
            </a:r>
            <a:r>
              <a:rPr lang="fr-FR" sz="1200" i="1" err="1"/>
              <a:t>Glechoma</a:t>
            </a:r>
            <a:r>
              <a:rPr lang="fr-FR" sz="1200" i="1"/>
              <a:t>, </a:t>
            </a:r>
            <a:r>
              <a:rPr lang="fr-FR" sz="1200" i="1" err="1"/>
              <a:t>Stachys</a:t>
            </a:r>
            <a:r>
              <a:rPr lang="fr-FR" sz="1200" i="1"/>
              <a:t>.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F3B3BB0-3828-EB4F-AEBC-0E0F06F27F45}"/>
              </a:ext>
            </a:extLst>
          </p:cNvPr>
          <p:cNvGrpSpPr/>
          <p:nvPr/>
        </p:nvGrpSpPr>
        <p:grpSpPr>
          <a:xfrm>
            <a:off x="4896575" y="927605"/>
            <a:ext cx="1562985" cy="2044905"/>
            <a:chOff x="5882317" y="177069"/>
            <a:chExt cx="1562985" cy="204490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5C6F35C-E6EE-0045-8E50-88D033E05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882317" y="177069"/>
              <a:ext cx="1562985" cy="2044905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1C720A8-63B2-0E4B-B38C-7D14C24C9938}"/>
                </a:ext>
              </a:extLst>
            </p:cNvPr>
            <p:cNvSpPr txBox="1"/>
            <p:nvPr/>
          </p:nvSpPr>
          <p:spPr>
            <a:xfrm>
              <a:off x="5996763" y="1944975"/>
              <a:ext cx="1345717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err="1"/>
                <a:t>P</a:t>
              </a:r>
              <a:r>
                <a:rPr lang="fr-FR" sz="1200" i="1" err="1"/>
                <a:t>hlomis</a:t>
              </a:r>
              <a:r>
                <a:rPr lang="fr-FR" sz="1200" i="1"/>
                <a:t> </a:t>
              </a:r>
              <a:r>
                <a:rPr lang="fr-FR" sz="1200" i="1" err="1"/>
                <a:t>purpurea</a:t>
              </a:r>
              <a:r>
                <a:rPr lang="fr-FR" sz="1200" i="1"/>
                <a:t> 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2AC528A-3D75-7948-A12A-44162BE5009F}"/>
              </a:ext>
            </a:extLst>
          </p:cNvPr>
          <p:cNvGrpSpPr/>
          <p:nvPr/>
        </p:nvGrpSpPr>
        <p:grpSpPr>
          <a:xfrm>
            <a:off x="7024375" y="319988"/>
            <a:ext cx="1828990" cy="2044905"/>
            <a:chOff x="7024375" y="319988"/>
            <a:chExt cx="1828990" cy="204490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9DCBBD7-B4AA-4F4B-A418-C27D57EFB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002"/>
            <a:stretch/>
          </p:blipFill>
          <p:spPr>
            <a:xfrm>
              <a:off x="7024375" y="319988"/>
              <a:ext cx="1667912" cy="2044905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7D17CA0-717C-3245-82E9-94624FC229E3}"/>
                </a:ext>
              </a:extLst>
            </p:cNvPr>
            <p:cNvSpPr txBox="1"/>
            <p:nvPr/>
          </p:nvSpPr>
          <p:spPr>
            <a:xfrm>
              <a:off x="7709910" y="2087894"/>
              <a:ext cx="1143455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err="1"/>
                <a:t>Salvia</a:t>
              </a:r>
              <a:r>
                <a:rPr lang="fr-FR" sz="1200" i="1"/>
                <a:t> </a:t>
              </a:r>
              <a:r>
                <a:rPr lang="fr-FR" sz="1200" i="1" err="1"/>
                <a:t>pratensis</a:t>
              </a:r>
              <a:endParaRPr lang="fr-FR" sz="1200" i="1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E7E45F4-3945-F543-B478-8B7F6EA8D89D}"/>
              </a:ext>
            </a:extLst>
          </p:cNvPr>
          <p:cNvGrpSpPr/>
          <p:nvPr/>
        </p:nvGrpSpPr>
        <p:grpSpPr>
          <a:xfrm>
            <a:off x="1644464" y="3500352"/>
            <a:ext cx="2344496" cy="2519683"/>
            <a:chOff x="3825764" y="2405675"/>
            <a:chExt cx="2020186" cy="2137144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0F19986-ECD3-0249-8833-61F33B731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25764" y="2405675"/>
              <a:ext cx="2020186" cy="2137144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AB1F349-D4D6-C64E-B73F-A2CC959B3423}"/>
                </a:ext>
              </a:extLst>
            </p:cNvPr>
            <p:cNvSpPr txBox="1"/>
            <p:nvPr/>
          </p:nvSpPr>
          <p:spPr>
            <a:xfrm>
              <a:off x="3944679" y="4250447"/>
              <a:ext cx="1670394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err="1"/>
                <a:t>Melittis</a:t>
              </a:r>
              <a:r>
                <a:rPr lang="fr-FR" sz="1200" i="1"/>
                <a:t> </a:t>
              </a:r>
              <a:r>
                <a:rPr lang="fr-FR" sz="1200" i="1" err="1"/>
                <a:t>melissophyllum</a:t>
              </a:r>
              <a:endParaRPr lang="fr-FR" sz="1200" i="1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E5BFE27-A1B6-9B4E-B021-CC0D0A84B08B}"/>
              </a:ext>
            </a:extLst>
          </p:cNvPr>
          <p:cNvGrpSpPr/>
          <p:nvPr/>
        </p:nvGrpSpPr>
        <p:grpSpPr>
          <a:xfrm>
            <a:off x="6664922" y="3388689"/>
            <a:ext cx="2188443" cy="2703559"/>
            <a:chOff x="5852693" y="2266207"/>
            <a:chExt cx="1753428" cy="2399738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4D29F2F-50EF-224F-A5E7-0A7F446B5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2693" y="2266207"/>
              <a:ext cx="1753428" cy="2286000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78F5637-C601-D04E-BCA1-678C5BA0F390}"/>
                </a:ext>
              </a:extLst>
            </p:cNvPr>
            <p:cNvSpPr txBox="1"/>
            <p:nvPr/>
          </p:nvSpPr>
          <p:spPr>
            <a:xfrm>
              <a:off x="5982503" y="4388946"/>
              <a:ext cx="1508811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err="1"/>
                <a:t>Glechoma</a:t>
              </a:r>
              <a:r>
                <a:rPr lang="fr-FR" sz="1200" i="1"/>
                <a:t> </a:t>
              </a:r>
              <a:r>
                <a:rPr lang="fr-FR" sz="1200" i="1" err="1"/>
                <a:t>hederacea</a:t>
              </a:r>
              <a:endParaRPr lang="fr-FR" sz="1200" i="1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8374C2F-CE52-1B49-B9CE-FF700BDE73E3}"/>
              </a:ext>
            </a:extLst>
          </p:cNvPr>
          <p:cNvGrpSpPr/>
          <p:nvPr/>
        </p:nvGrpSpPr>
        <p:grpSpPr>
          <a:xfrm>
            <a:off x="4105560" y="3499138"/>
            <a:ext cx="2327309" cy="2409467"/>
            <a:chOff x="4105560" y="3499138"/>
            <a:chExt cx="2327309" cy="240946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BAC23E0-1E65-8048-9B36-85B9FD63F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064481" y="3540217"/>
              <a:ext cx="2409467" cy="2327309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6B80E23-AD8E-B44D-B0B0-28FF808833F6}"/>
                </a:ext>
              </a:extLst>
            </p:cNvPr>
            <p:cNvSpPr txBox="1"/>
            <p:nvPr/>
          </p:nvSpPr>
          <p:spPr>
            <a:xfrm>
              <a:off x="4560849" y="5586761"/>
              <a:ext cx="1315168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err="1"/>
                <a:t>Stachys</a:t>
              </a:r>
              <a:r>
                <a:rPr lang="fr-FR" sz="1200" i="1"/>
                <a:t> </a:t>
              </a:r>
              <a:r>
                <a:rPr lang="fr-FR" sz="1200" i="1" err="1"/>
                <a:t>officinalis</a:t>
              </a:r>
              <a:r>
                <a:rPr lang="fr-FR" sz="1200" i="1"/>
                <a:t>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E5F5CE4-4C2B-9B44-A49C-52A35E38D68C}"/>
              </a:ext>
            </a:extLst>
          </p:cNvPr>
          <p:cNvGrpSpPr/>
          <p:nvPr/>
        </p:nvGrpSpPr>
        <p:grpSpPr>
          <a:xfrm>
            <a:off x="2364059" y="319988"/>
            <a:ext cx="1741500" cy="1951597"/>
            <a:chOff x="2364059" y="319988"/>
            <a:chExt cx="1741500" cy="19515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A188698-4711-5845-AB0F-AB0D5FE48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64059" y="319988"/>
              <a:ext cx="1741500" cy="1788211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B3B0C94-81DE-154E-BF34-AC2B787A43BF}"/>
                </a:ext>
              </a:extLst>
            </p:cNvPr>
            <p:cNvSpPr txBox="1"/>
            <p:nvPr/>
          </p:nvSpPr>
          <p:spPr>
            <a:xfrm>
              <a:off x="2709230" y="1994586"/>
              <a:ext cx="1194558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err="1"/>
                <a:t>Lamium</a:t>
              </a:r>
              <a:r>
                <a:rPr lang="fr-FR" sz="1200" i="1"/>
                <a:t> </a:t>
              </a:r>
              <a:r>
                <a:rPr lang="fr-FR" sz="1200" i="1" err="1"/>
                <a:t>bifidum</a:t>
              </a:r>
              <a:endParaRPr lang="fr-FR" sz="1200" i="1"/>
            </a:p>
          </p:txBody>
        </p:sp>
      </p:grpSp>
    </p:spTree>
    <p:extLst>
      <p:ext uri="{BB962C8B-B14F-4D97-AF65-F5344CB8AC3E}">
        <p14:creationId xmlns:p14="http://schemas.microsoft.com/office/powerpoint/2010/main" val="18756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9A495FD7-7167-A241-8C56-DA9F51C31671}"/>
              </a:ext>
            </a:extLst>
          </p:cNvPr>
          <p:cNvGrpSpPr/>
          <p:nvPr/>
        </p:nvGrpSpPr>
        <p:grpSpPr>
          <a:xfrm>
            <a:off x="232140" y="2873511"/>
            <a:ext cx="8310836" cy="3562832"/>
            <a:chOff x="232140" y="2873511"/>
            <a:chExt cx="8310836" cy="356283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7579CEA-1BE9-DB4F-B00D-F4FF98A94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3002" y="2873511"/>
              <a:ext cx="2429873" cy="2892422"/>
            </a:xfrm>
            <a:prstGeom prst="rect">
              <a:avLst/>
            </a:prstGeom>
          </p:spPr>
        </p:pic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CA9D92F-0D46-0C40-8ED8-A9B19297549E}"/>
                </a:ext>
              </a:extLst>
            </p:cNvPr>
            <p:cNvGrpSpPr/>
            <p:nvPr/>
          </p:nvGrpSpPr>
          <p:grpSpPr>
            <a:xfrm>
              <a:off x="232140" y="3711284"/>
              <a:ext cx="8310836" cy="2725059"/>
              <a:chOff x="232140" y="3422531"/>
              <a:chExt cx="8310836" cy="2725059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A4A2303-B11B-C84C-9F7F-C1E91D859A3F}"/>
                  </a:ext>
                </a:extLst>
              </p:cNvPr>
              <p:cNvSpPr txBox="1"/>
              <p:nvPr/>
            </p:nvSpPr>
            <p:spPr>
              <a:xfrm>
                <a:off x="232140" y="3422531"/>
                <a:ext cx="3016191" cy="64633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Des corolles à la lèvre supérieure réduite:</a:t>
                </a:r>
              </a:p>
              <a:p>
                <a:r>
                  <a:rPr lang="fr-FR" sz="1200" dirty="0"/>
                  <a:t>+Lèvre inf. à 3 lobes inégaux…..</a:t>
                </a:r>
                <a:r>
                  <a:rPr lang="fr-FR" sz="1200" i="1" dirty="0" err="1"/>
                  <a:t>Ajuga</a:t>
                </a:r>
                <a:endParaRPr lang="fr-FR" sz="1200" i="1" dirty="0"/>
              </a:p>
              <a:p>
                <a:r>
                  <a:rPr lang="fr-FR" sz="1200" dirty="0"/>
                  <a:t>+Lèvre inf. à 5 lobes ……………...</a:t>
                </a:r>
                <a:r>
                  <a:rPr lang="fr-FR" sz="1200" i="1" dirty="0" err="1"/>
                  <a:t>Teucrium</a:t>
                </a:r>
                <a:r>
                  <a:rPr lang="fr-FR" sz="1200" i="1" dirty="0"/>
                  <a:t>  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7B20011-D427-CC49-B94F-C5617A95CC88}"/>
                  </a:ext>
                </a:extLst>
              </p:cNvPr>
              <p:cNvSpPr txBox="1"/>
              <p:nvPr/>
            </p:nvSpPr>
            <p:spPr>
              <a:xfrm>
                <a:off x="4098221" y="5582172"/>
                <a:ext cx="826675" cy="3675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200" i="1" err="1"/>
                  <a:t>Ajuga</a:t>
                </a:r>
                <a:r>
                  <a:rPr lang="fr-FR" sz="1200"/>
                  <a:t> </a:t>
                </a:r>
              </a:p>
            </p:txBody>
          </p:sp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E2075322-C9C3-6F40-A75C-5767BA7C0190}"/>
                  </a:ext>
                </a:extLst>
              </p:cNvPr>
              <p:cNvGrpSpPr/>
              <p:nvPr/>
            </p:nvGrpSpPr>
            <p:grpSpPr>
              <a:xfrm>
                <a:off x="6827237" y="3814315"/>
                <a:ext cx="1715739" cy="2333275"/>
                <a:chOff x="5748904" y="4521987"/>
                <a:chExt cx="1715739" cy="2333275"/>
              </a:xfrm>
            </p:grpSpPr>
            <p:pic>
              <p:nvPicPr>
                <p:cNvPr id="8" name="Image 7">
                  <a:extLst>
                    <a:ext uri="{FF2B5EF4-FFF2-40B4-BE49-F238E27FC236}">
                      <a16:creationId xmlns:a16="http://schemas.microsoft.com/office/drawing/2014/main" id="{FE61BE16-313A-134E-8D46-E653D9197E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48904" y="4521987"/>
                  <a:ext cx="1715739" cy="2294380"/>
                </a:xfrm>
                <a:prstGeom prst="rect">
                  <a:avLst/>
                </a:prstGeom>
              </p:spPr>
            </p:pic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E261F255-3904-6445-AA79-17FDFCF14F4B}"/>
                    </a:ext>
                  </a:extLst>
                </p:cNvPr>
                <p:cNvSpPr txBox="1"/>
                <p:nvPr/>
              </p:nvSpPr>
              <p:spPr>
                <a:xfrm>
                  <a:off x="5798575" y="6578263"/>
                  <a:ext cx="760914" cy="276999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fr-FR" sz="1200" i="1" err="1"/>
                    <a:t>Teucrium</a:t>
                  </a:r>
                  <a:endParaRPr lang="fr-FR" sz="1200" i="1"/>
                </a:p>
              </p:txBody>
            </p:sp>
          </p:grpSp>
        </p:grp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9530C291-4769-B944-9F6F-C2BA317FC81B}"/>
              </a:ext>
            </a:extLst>
          </p:cNvPr>
          <p:cNvGrpSpPr/>
          <p:nvPr/>
        </p:nvGrpSpPr>
        <p:grpSpPr>
          <a:xfrm>
            <a:off x="232140" y="358218"/>
            <a:ext cx="8613593" cy="3168500"/>
            <a:chOff x="232140" y="358218"/>
            <a:chExt cx="8613593" cy="31685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BD791DA-CD59-2443-A953-CB34AE3B532B}"/>
                </a:ext>
              </a:extLst>
            </p:cNvPr>
            <p:cNvSpPr txBox="1"/>
            <p:nvPr/>
          </p:nvSpPr>
          <p:spPr>
            <a:xfrm>
              <a:off x="232140" y="1006746"/>
              <a:ext cx="2812565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dirty="0"/>
                <a:t>On trouve aussi des  corolles en entonnoir</a:t>
              </a:r>
            </a:p>
            <a:p>
              <a:r>
                <a:rPr lang="fr-FR" sz="1200" dirty="0"/>
                <a:t>à 4 lobes presque égaux :</a:t>
              </a:r>
            </a:p>
            <a:p>
              <a:r>
                <a:rPr lang="fr-FR" sz="1200" i="1" dirty="0" err="1"/>
                <a:t>Mentha</a:t>
              </a:r>
              <a:r>
                <a:rPr lang="fr-FR" sz="1200" i="1" dirty="0"/>
                <a:t>, </a:t>
              </a:r>
              <a:r>
                <a:rPr lang="fr-FR" sz="1200" i="1" dirty="0" err="1"/>
                <a:t>Lycopus</a:t>
              </a:r>
              <a:r>
                <a:rPr lang="fr-FR" sz="1200" i="1" dirty="0"/>
                <a:t> </a:t>
              </a:r>
              <a:endParaRPr lang="fr-FR" sz="1200" dirty="0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43687F7D-F93A-5E49-A0F6-B5FD083E24CD}"/>
                </a:ext>
              </a:extLst>
            </p:cNvPr>
            <p:cNvGrpSpPr/>
            <p:nvPr/>
          </p:nvGrpSpPr>
          <p:grpSpPr>
            <a:xfrm>
              <a:off x="4067875" y="740399"/>
              <a:ext cx="1905000" cy="1983215"/>
              <a:chOff x="4067875" y="471884"/>
              <a:chExt cx="1905000" cy="1983215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43EC197A-BE63-3844-9EA1-A7B8778A8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7875" y="471884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8CD80EE-38A4-5F4C-A4E6-59B474A2F2F7}"/>
                  </a:ext>
                </a:extLst>
              </p:cNvPr>
              <p:cNvSpPr txBox="1"/>
              <p:nvPr/>
            </p:nvSpPr>
            <p:spPr>
              <a:xfrm>
                <a:off x="4308129" y="2178100"/>
                <a:ext cx="712246" cy="2769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200" i="1" err="1"/>
                  <a:t>Mentha</a:t>
                </a:r>
                <a:r>
                  <a:rPr lang="fr-FR" sz="1200"/>
                  <a:t> </a:t>
                </a: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9F1B567-0C91-5742-B0B3-CD469D80307E}"/>
                </a:ext>
              </a:extLst>
            </p:cNvPr>
            <p:cNvGrpSpPr/>
            <p:nvPr/>
          </p:nvGrpSpPr>
          <p:grpSpPr>
            <a:xfrm>
              <a:off x="6429911" y="358218"/>
              <a:ext cx="2415822" cy="3168500"/>
              <a:chOff x="5689600" y="1603022"/>
              <a:chExt cx="2672961" cy="3507167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2E0AD7EC-9375-B145-9DB3-1A60B94914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89600" y="1603022"/>
                <a:ext cx="2672961" cy="3507167"/>
              </a:xfrm>
              <a:prstGeom prst="rect">
                <a:avLst/>
              </a:prstGeom>
            </p:spPr>
          </p:pic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AD8D90D-BD3B-6F46-A4E1-2ECFAA167366}"/>
                  </a:ext>
                </a:extLst>
              </p:cNvPr>
              <p:cNvSpPr txBox="1"/>
              <p:nvPr/>
            </p:nvSpPr>
            <p:spPr>
              <a:xfrm>
                <a:off x="7650058" y="2167919"/>
                <a:ext cx="712503" cy="2769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200" i="1" err="1"/>
                  <a:t>Lycopus</a:t>
                </a:r>
                <a:r>
                  <a:rPr lang="fr-FR" sz="1200" i="1"/>
                  <a:t> </a:t>
                </a:r>
              </a:p>
            </p:txBody>
          </p:sp>
        </p:grp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FFF1268-6BC3-DE47-AB67-26B57EB020A3}"/>
              </a:ext>
            </a:extLst>
          </p:cNvPr>
          <p:cNvSpPr txBox="1"/>
          <p:nvPr/>
        </p:nvSpPr>
        <p:spPr>
          <a:xfrm>
            <a:off x="329609" y="358218"/>
            <a:ext cx="2056460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/>
              <a:t>Différents types de fleurs </a:t>
            </a:r>
          </a:p>
        </p:txBody>
      </p:sp>
    </p:spTree>
    <p:extLst>
      <p:ext uri="{BB962C8B-B14F-4D97-AF65-F5344CB8AC3E}">
        <p14:creationId xmlns:p14="http://schemas.microsoft.com/office/powerpoint/2010/main" val="23790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BCF11D-B7FF-AD45-B30A-A6C79BAC7C00}"/>
              </a:ext>
            </a:extLst>
          </p:cNvPr>
          <p:cNvSpPr txBox="1"/>
          <p:nvPr/>
        </p:nvSpPr>
        <p:spPr>
          <a:xfrm>
            <a:off x="434897" y="401443"/>
            <a:ext cx="4192859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étamines ( l’androcée)</a:t>
            </a:r>
          </a:p>
          <a:p>
            <a:r>
              <a:rPr lang="fr-FR" dirty="0"/>
              <a:t>	</a:t>
            </a:r>
            <a:r>
              <a:rPr lang="fr-FR" sz="1400" dirty="0"/>
              <a:t>4 étamines (parfois 2), très longues,  sont insérées  sur le tube de la corolle , à mi-hauteur. Il y en deux plus longues et deux plus courtes (didynames)</a:t>
            </a:r>
          </a:p>
          <a:p>
            <a:r>
              <a:rPr lang="fr-FR" sz="1400" dirty="0"/>
              <a:t>Chez les sauges, on observe une adaptation spéciale des étamines à la fécondation par les insectes : </a:t>
            </a:r>
            <a:r>
              <a:rPr lang="fr-FR" sz="1200" dirty="0"/>
              <a:t>un des deux sacs polliniques de l’anthère n’est pas développé, il reste à la  base de l’étamine. La tête de l’insecte pénétrant dans la fleur pousse sur cette « pédale » et fait basculer l’étamine).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EAD0E7-C6C0-8A47-9BF5-BCFF4E3C6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837" y="127590"/>
            <a:ext cx="1807535" cy="18410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A111A1-9F35-7D48-980C-38592A06F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7" y="2804391"/>
            <a:ext cx="9144000" cy="32635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44858A-836C-B54E-82CA-DC27150B32F3}"/>
              </a:ext>
            </a:extLst>
          </p:cNvPr>
          <p:cNvSpPr txBox="1"/>
          <p:nvPr/>
        </p:nvSpPr>
        <p:spPr>
          <a:xfrm>
            <a:off x="357809" y="6427304"/>
            <a:ext cx="6469079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Le pollen est déposé sur le dos de l’insecte, puis, dans une autre fleur,  sur le stigmate.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6E7E0CC-B0CB-4A40-94D8-B32127B3A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9544" y="127590"/>
            <a:ext cx="1513786" cy="22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9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EEA72-76F5-1A4F-8847-88353ED6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80" y="209568"/>
            <a:ext cx="1846684" cy="4242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/>
              <a:t>Le gynécée 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A054C54-BD0D-4B44-A385-AA5FEC0ABA1E}"/>
              </a:ext>
            </a:extLst>
          </p:cNvPr>
          <p:cNvGrpSpPr/>
          <p:nvPr/>
        </p:nvGrpSpPr>
        <p:grpSpPr>
          <a:xfrm>
            <a:off x="3773245" y="897441"/>
            <a:ext cx="4968823" cy="3598061"/>
            <a:chOff x="3773245" y="897441"/>
            <a:chExt cx="4968823" cy="3598061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8835D64C-4A28-2F4D-9C44-BDB53FCAE699}"/>
                </a:ext>
              </a:extLst>
            </p:cNvPr>
            <p:cNvGrpSpPr/>
            <p:nvPr/>
          </p:nvGrpSpPr>
          <p:grpSpPr>
            <a:xfrm>
              <a:off x="3773245" y="897441"/>
              <a:ext cx="4928953" cy="3598061"/>
              <a:chOff x="3168125" y="238540"/>
              <a:chExt cx="4928953" cy="3598061"/>
            </a:xfrm>
          </p:grpSpPr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5B891910-48FF-A34E-A68B-B2B9A06B43E1}"/>
                  </a:ext>
                </a:extLst>
              </p:cNvPr>
              <p:cNvGrpSpPr/>
              <p:nvPr/>
            </p:nvGrpSpPr>
            <p:grpSpPr>
              <a:xfrm>
                <a:off x="5401088" y="238540"/>
                <a:ext cx="2695990" cy="3598061"/>
                <a:chOff x="5401088" y="238540"/>
                <a:chExt cx="2695990" cy="3598061"/>
              </a:xfrm>
            </p:grpSpPr>
            <p:pic>
              <p:nvPicPr>
                <p:cNvPr id="10" name="Image 9">
                  <a:extLst>
                    <a:ext uri="{FF2B5EF4-FFF2-40B4-BE49-F238E27FC236}">
                      <a16:creationId xmlns:a16="http://schemas.microsoft.com/office/drawing/2014/main" id="{D805D6E3-2339-8C49-BFA9-41D9CC3F11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401088" y="238540"/>
                  <a:ext cx="2695990" cy="3204080"/>
                </a:xfrm>
                <a:prstGeom prst="rect">
                  <a:avLst/>
                </a:prstGeom>
              </p:spPr>
            </p:pic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85EA70A6-8C50-7D43-AF54-8B6CECBF1403}"/>
                    </a:ext>
                  </a:extLst>
                </p:cNvPr>
                <p:cNvSpPr txBox="1"/>
                <p:nvPr/>
              </p:nvSpPr>
              <p:spPr>
                <a:xfrm>
                  <a:off x="6367012" y="3559602"/>
                  <a:ext cx="115711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/>
                    <a:t>Vue par-dessus </a:t>
                  </a:r>
                </a:p>
              </p:txBody>
            </p: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C6A19AA8-E1C1-EF47-9E08-063C5C0AD496}"/>
                  </a:ext>
                </a:extLst>
              </p:cNvPr>
              <p:cNvGrpSpPr/>
              <p:nvPr/>
            </p:nvGrpSpPr>
            <p:grpSpPr>
              <a:xfrm>
                <a:off x="3168125" y="1063086"/>
                <a:ext cx="2099125" cy="2656533"/>
                <a:chOff x="3168125" y="1063086"/>
                <a:chExt cx="2099125" cy="2656533"/>
              </a:xfrm>
            </p:grpSpPr>
            <p:pic>
              <p:nvPicPr>
                <p:cNvPr id="8" name="Image 7">
                  <a:extLst>
                    <a:ext uri="{FF2B5EF4-FFF2-40B4-BE49-F238E27FC236}">
                      <a16:creationId xmlns:a16="http://schemas.microsoft.com/office/drawing/2014/main" id="{FB7D62EE-1B1B-FD4C-87E8-75B9338EA5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345685" y="1063086"/>
                  <a:ext cx="1921565" cy="2173357"/>
                </a:xfrm>
                <a:prstGeom prst="rect">
                  <a:avLst/>
                </a:prstGeom>
              </p:spPr>
            </p:pic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3CE0C6D5-99C1-4B4B-BB27-05EA5E0BE49F}"/>
                    </a:ext>
                  </a:extLst>
                </p:cNvPr>
                <p:cNvSpPr txBox="1"/>
                <p:nvPr/>
              </p:nvSpPr>
              <p:spPr>
                <a:xfrm>
                  <a:off x="3168125" y="3442620"/>
                  <a:ext cx="9939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/>
                    <a:t>Vu en coupe </a:t>
                  </a:r>
                </a:p>
              </p:txBody>
            </p:sp>
          </p:grp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B375D80-FCEC-324D-9469-9B8A8F4820A6}"/>
                  </a:ext>
                </a:extLst>
              </p:cNvPr>
              <p:cNvSpPr txBox="1"/>
              <p:nvPr/>
            </p:nvSpPr>
            <p:spPr>
              <a:xfrm>
                <a:off x="4444073" y="3328552"/>
                <a:ext cx="1349985" cy="3077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>
                    <a:solidFill>
                      <a:schemeClr val="tx1"/>
                    </a:solidFill>
                  </a:rPr>
                  <a:t>Ovaire de sauge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E15C6B1E-416E-5149-8379-9A356BEBDBEA}"/>
                </a:ext>
              </a:extLst>
            </p:cNvPr>
            <p:cNvGrpSpPr/>
            <p:nvPr/>
          </p:nvGrpSpPr>
          <p:grpSpPr>
            <a:xfrm>
              <a:off x="7265280" y="1808607"/>
              <a:ext cx="1476788" cy="727217"/>
              <a:chOff x="6745357" y="1166191"/>
              <a:chExt cx="1476788" cy="727217"/>
            </a:xfrm>
          </p:grpSpPr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F93759-C72B-1C44-87E1-5F70DBEE399E}"/>
                  </a:ext>
                </a:extLst>
              </p:cNvPr>
              <p:cNvSpPr txBox="1"/>
              <p:nvPr/>
            </p:nvSpPr>
            <p:spPr>
              <a:xfrm>
                <a:off x="7050157" y="1166191"/>
                <a:ext cx="1171988" cy="27699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200"/>
                  <a:t>Départ du style </a:t>
                </a:r>
              </a:p>
            </p:txBody>
          </p: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9A863730-EBEE-704C-A7EE-F4F840DEF2EE}"/>
                  </a:ext>
                </a:extLst>
              </p:cNvPr>
              <p:cNvCxnSpPr/>
              <p:nvPr/>
            </p:nvCxnSpPr>
            <p:spPr>
              <a:xfrm flipH="1">
                <a:off x="6745357" y="1351722"/>
                <a:ext cx="359238" cy="5416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88C5FE34-76D9-DC47-89EC-E0C4BFB09CC2}"/>
              </a:ext>
            </a:extLst>
          </p:cNvPr>
          <p:cNvSpPr txBox="1"/>
          <p:nvPr/>
        </p:nvSpPr>
        <p:spPr>
          <a:xfrm>
            <a:off x="370439" y="5180013"/>
            <a:ext cx="5456687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L’ovaire supère est formé de deux carpelles mais divisés secondairement </a:t>
            </a:r>
          </a:p>
          <a:p>
            <a:r>
              <a:rPr lang="fr-FR" sz="1400" dirty="0"/>
              <a:t>en deux par une fausse cloison.</a:t>
            </a:r>
            <a:br>
              <a:rPr lang="fr-FR" sz="1400" dirty="0"/>
            </a:br>
            <a:r>
              <a:rPr lang="fr-FR" sz="1400" dirty="0"/>
              <a:t>Le style est très long et terminé par un stigmate à deux subdivisions.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CBBAA1F-E442-974D-AFF7-E417841EA4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09480" y="1535613"/>
            <a:ext cx="2427030" cy="246038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D4E90B20-D44F-114D-8A89-1C540FA0DED1}"/>
              </a:ext>
            </a:extLst>
          </p:cNvPr>
          <p:cNvSpPr txBox="1"/>
          <p:nvPr/>
        </p:nvSpPr>
        <p:spPr>
          <a:xfrm>
            <a:off x="794737" y="4326394"/>
            <a:ext cx="201225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/>
              <a:t>C.T. Ovaire de </a:t>
            </a:r>
            <a:r>
              <a:rPr lang="fr-FR" sz="1400" i="1" err="1"/>
              <a:t>Lamium</a:t>
            </a:r>
            <a:endParaRPr lang="fr-FR" sz="1400" i="1"/>
          </a:p>
          <a:p>
            <a:r>
              <a:rPr lang="fr-FR" sz="1400"/>
              <a:t>d’après </a:t>
            </a:r>
            <a:r>
              <a:rPr lang="fr-FR" sz="1400" err="1"/>
              <a:t>Spichiger</a:t>
            </a:r>
            <a:r>
              <a:rPr lang="fr-FR" sz="1400"/>
              <a:t>,.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8D6BDE-293A-EB4E-B5D0-A596A1C5BC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3209" y="4524145"/>
            <a:ext cx="2895841" cy="21618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B6EC92D-876C-5740-8EFD-F8B587C6A73A}"/>
              </a:ext>
            </a:extLst>
          </p:cNvPr>
          <p:cNvSpPr txBox="1"/>
          <p:nvPr/>
        </p:nvSpPr>
        <p:spPr>
          <a:xfrm>
            <a:off x="394108" y="6132512"/>
            <a:ext cx="542910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/>
              <a:t>Le fruit est un </a:t>
            </a:r>
            <a:r>
              <a:rPr lang="fr-FR" sz="1400" err="1"/>
              <a:t>tétrakène</a:t>
            </a:r>
            <a:r>
              <a:rPr lang="fr-FR" sz="1400"/>
              <a:t>, généralement entouré par le calice persistant.  </a:t>
            </a:r>
          </a:p>
        </p:txBody>
      </p:sp>
    </p:spTree>
    <p:extLst>
      <p:ext uri="{BB962C8B-B14F-4D97-AF65-F5344CB8AC3E}">
        <p14:creationId xmlns:p14="http://schemas.microsoft.com/office/powerpoint/2010/main" val="376466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3567F1-C8FA-8F40-8CFB-650DBAE7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6" y="99313"/>
            <a:ext cx="5411971" cy="815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600"/>
              <a:t>Quelques genres fréquents</a:t>
            </a: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4582DB-DFE8-0541-96AE-B5C99B03F5D9}"/>
              </a:ext>
            </a:extLst>
          </p:cNvPr>
          <p:cNvSpPr txBox="1"/>
          <p:nvPr/>
        </p:nvSpPr>
        <p:spPr>
          <a:xfrm>
            <a:off x="883753" y="1156464"/>
            <a:ext cx="392626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2000" dirty="0"/>
              <a:t>Corolle</a:t>
            </a:r>
            <a:r>
              <a:rPr lang="fr-FR" dirty="0"/>
              <a:t> en entonnoir ou à une lèvre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7B4BA1-40D0-F242-8765-9997E535E0A0}"/>
              </a:ext>
            </a:extLst>
          </p:cNvPr>
          <p:cNvSpPr txBox="1"/>
          <p:nvPr/>
        </p:nvSpPr>
        <p:spPr>
          <a:xfrm>
            <a:off x="5241851" y="1099067"/>
            <a:ext cx="160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Genre </a:t>
            </a:r>
            <a:r>
              <a:rPr lang="fr-FR" i="1" err="1"/>
              <a:t>Mentha</a:t>
            </a:r>
            <a:r>
              <a:rPr lang="fr-FR" i="1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28EB03-8E51-D349-BD7B-CFE17610675A}"/>
              </a:ext>
            </a:extLst>
          </p:cNvPr>
          <p:cNvSpPr txBox="1"/>
          <p:nvPr/>
        </p:nvSpPr>
        <p:spPr>
          <a:xfrm>
            <a:off x="520995" y="1653065"/>
            <a:ext cx="340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fr-FR" sz="1200" dirty="0"/>
              <a:t>Calice tubuleux, 5-13 nervures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fr-FR" sz="1200" dirty="0"/>
              <a:t>Corolle en entonnoir, à 4 lobes subégaux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fr-FR" sz="1200" dirty="0"/>
              <a:t>4 étamines subégales, écartés, droites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fr-FR" sz="1200" dirty="0"/>
              <a:t>Carpelles ovoïdes, arrondis, lisses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E6D326D-B305-6540-900D-969627DE0499}"/>
              </a:ext>
            </a:extLst>
          </p:cNvPr>
          <p:cNvGrpSpPr/>
          <p:nvPr/>
        </p:nvGrpSpPr>
        <p:grpSpPr>
          <a:xfrm>
            <a:off x="5241851" y="1945758"/>
            <a:ext cx="3785191" cy="4912242"/>
            <a:chOff x="5241851" y="1945758"/>
            <a:chExt cx="3785191" cy="491224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378DF86-BB73-A544-83B2-7EB78E11B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1851" y="1945758"/>
              <a:ext cx="3785191" cy="4912242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EAB1BF4-1B2F-AB4F-9432-21D6A5BFBEF5}"/>
                </a:ext>
              </a:extLst>
            </p:cNvPr>
            <p:cNvSpPr txBox="1"/>
            <p:nvPr/>
          </p:nvSpPr>
          <p:spPr>
            <a:xfrm>
              <a:off x="7409468" y="6438507"/>
              <a:ext cx="1321387" cy="27699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err="1"/>
                <a:t>Mentha</a:t>
              </a:r>
              <a:r>
                <a:rPr lang="fr-FR" sz="1200" i="1"/>
                <a:t> </a:t>
              </a:r>
              <a:r>
                <a:rPr lang="fr-FR" sz="1200" i="1" err="1"/>
                <a:t>longifolia</a:t>
              </a:r>
              <a:r>
                <a:rPr lang="fr-FR" sz="1200" i="1"/>
                <a:t> 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B00D85A6-23B6-CD4F-B26A-FFA107808630}"/>
              </a:ext>
            </a:extLst>
          </p:cNvPr>
          <p:cNvSpPr txBox="1"/>
          <p:nvPr/>
        </p:nvSpPr>
        <p:spPr>
          <a:xfrm>
            <a:off x="187788" y="3077155"/>
            <a:ext cx="207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fr-FR" sz="1200"/>
              <a:t>Fleurs rosées ou blanches </a:t>
            </a:r>
          </a:p>
          <a:p>
            <a:r>
              <a:rPr lang="fr-FR" sz="1200"/>
              <a:t>groupées en verticilles ;  épis terminaux, ou têtes arrondies.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fr-FR" sz="1200"/>
              <a:t>Plante très aromatique 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6F4FDE1-A9D5-264C-8F39-A2E6B855079F}"/>
              </a:ext>
            </a:extLst>
          </p:cNvPr>
          <p:cNvGrpSpPr/>
          <p:nvPr/>
        </p:nvGrpSpPr>
        <p:grpSpPr>
          <a:xfrm>
            <a:off x="2325944" y="2856769"/>
            <a:ext cx="2790178" cy="3720237"/>
            <a:chOff x="2325944" y="2856769"/>
            <a:chExt cx="2790178" cy="3720237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53D2ED4-CB31-3843-9FD6-D0FA0E5D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944" y="2856769"/>
              <a:ext cx="2790178" cy="3720237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1E99023-C7C3-3343-B001-2D714472ECB4}"/>
                </a:ext>
              </a:extLst>
            </p:cNvPr>
            <p:cNvSpPr txBox="1"/>
            <p:nvPr/>
          </p:nvSpPr>
          <p:spPr>
            <a:xfrm>
              <a:off x="2496709" y="6144853"/>
              <a:ext cx="1259319" cy="27699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200" i="1" err="1"/>
                <a:t>Mentha</a:t>
              </a:r>
              <a:r>
                <a:rPr lang="fr-FR" sz="1200" i="1"/>
                <a:t> </a:t>
              </a:r>
              <a:r>
                <a:rPr lang="fr-FR" sz="1200" i="1" err="1"/>
                <a:t>aquatica</a:t>
              </a:r>
              <a:endParaRPr lang="fr-FR" sz="1200" i="1"/>
            </a:p>
          </p:txBody>
        </p:sp>
      </p:grpSp>
    </p:spTree>
    <p:extLst>
      <p:ext uri="{BB962C8B-B14F-4D97-AF65-F5344CB8AC3E}">
        <p14:creationId xmlns:p14="http://schemas.microsoft.com/office/powerpoint/2010/main" val="31557379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</TotalTime>
  <Words>1767</Words>
  <Application>Microsoft Office PowerPoint</Application>
  <PresentationFormat>Affichage à l'écran (4:3)</PresentationFormat>
  <Paragraphs>275</Paragraphs>
  <Slides>22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Thème Office</vt:lpstr>
      <vt:lpstr>Les Lamiaceae ex. Labiées </vt:lpstr>
      <vt:lpstr>Présentation PowerPoint</vt:lpstr>
      <vt:lpstr>Generalités </vt:lpstr>
      <vt:lpstr>Présentation PowerPoint</vt:lpstr>
      <vt:lpstr>Présentation PowerPoint</vt:lpstr>
      <vt:lpstr>Présentation PowerPoint</vt:lpstr>
      <vt:lpstr>Présentation PowerPoint</vt:lpstr>
      <vt:lpstr>Le gynécée </vt:lpstr>
      <vt:lpstr>Quelques genres fréquents</vt:lpstr>
      <vt:lpstr> </vt:lpstr>
      <vt:lpstr>Corolle nettement à deux lèvres et 2 étamines </vt:lpstr>
      <vt:lpstr>Genre Salvia </vt:lpstr>
      <vt:lpstr>Présentation PowerPoint</vt:lpstr>
      <vt:lpstr>Présentation PowerPoint</vt:lpstr>
      <vt:lpstr> Corolle nettement à deux lèvres et 4 étamines  </vt:lpstr>
      <vt:lpstr>Corolle à lèvre sup. presque plane; étamines divergentes </vt:lpstr>
      <vt:lpstr>Genre Stachys = Epiaire</vt:lpstr>
      <vt:lpstr>Stachys </vt:lpstr>
      <vt:lpstr>  Stachys officinalis = Betonica officinalis   </vt:lpstr>
      <vt:lpstr>Autres Stachys  </vt:lpstr>
      <vt:lpstr>Genre Galeopsis </vt:lpstr>
      <vt:lpstr>En résumé: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Lamiaceae</dc:title>
  <dc:creator>marie-thérèse mein</dc:creator>
  <cp:lastModifiedBy>jeanl</cp:lastModifiedBy>
  <cp:revision>239</cp:revision>
  <dcterms:created xsi:type="dcterms:W3CDTF">2020-03-21T18:00:03Z</dcterms:created>
  <dcterms:modified xsi:type="dcterms:W3CDTF">2021-02-12T10:42:31Z</dcterms:modified>
</cp:coreProperties>
</file>