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0"/>
  </p:notesMasterIdLst>
  <p:sldIdLst>
    <p:sldId id="256" r:id="rId2"/>
    <p:sldId id="379" r:id="rId3"/>
    <p:sldId id="257" r:id="rId4"/>
    <p:sldId id="258" r:id="rId5"/>
    <p:sldId id="377" r:id="rId6"/>
    <p:sldId id="259" r:id="rId7"/>
    <p:sldId id="263" r:id="rId8"/>
    <p:sldId id="378" r:id="rId9"/>
    <p:sldId id="260" r:id="rId10"/>
    <p:sldId id="275" r:id="rId11"/>
    <p:sldId id="261" r:id="rId12"/>
    <p:sldId id="262" r:id="rId13"/>
    <p:sldId id="264" r:id="rId14"/>
    <p:sldId id="265" r:id="rId15"/>
    <p:sldId id="266" r:id="rId16"/>
    <p:sldId id="267" r:id="rId17"/>
    <p:sldId id="268" r:id="rId18"/>
    <p:sldId id="269" r:id="rId19"/>
    <p:sldId id="380" r:id="rId20"/>
    <p:sldId id="270" r:id="rId21"/>
    <p:sldId id="271" r:id="rId22"/>
    <p:sldId id="389" r:id="rId23"/>
    <p:sldId id="349" r:id="rId24"/>
    <p:sldId id="390" r:id="rId25"/>
    <p:sldId id="272" r:id="rId26"/>
    <p:sldId id="273" r:id="rId27"/>
    <p:sldId id="274" r:id="rId28"/>
    <p:sldId id="281" r:id="rId29"/>
    <p:sldId id="276" r:id="rId30"/>
    <p:sldId id="278" r:id="rId31"/>
    <p:sldId id="279" r:id="rId32"/>
    <p:sldId id="352" r:id="rId33"/>
    <p:sldId id="353" r:id="rId34"/>
    <p:sldId id="280" r:id="rId35"/>
    <p:sldId id="277" r:id="rId36"/>
    <p:sldId id="282" r:id="rId37"/>
    <p:sldId id="283" r:id="rId38"/>
    <p:sldId id="285" r:id="rId39"/>
    <p:sldId id="284" r:id="rId40"/>
    <p:sldId id="286" r:id="rId41"/>
    <p:sldId id="287" r:id="rId42"/>
    <p:sldId id="288" r:id="rId43"/>
    <p:sldId id="289" r:id="rId44"/>
    <p:sldId id="295" r:id="rId45"/>
    <p:sldId id="350" r:id="rId46"/>
    <p:sldId id="290" r:id="rId47"/>
    <p:sldId id="291" r:id="rId48"/>
    <p:sldId id="292" r:id="rId49"/>
    <p:sldId id="293" r:id="rId50"/>
    <p:sldId id="351" r:id="rId51"/>
    <p:sldId id="294" r:id="rId52"/>
    <p:sldId id="296" r:id="rId53"/>
    <p:sldId id="297" r:id="rId54"/>
    <p:sldId id="302" r:id="rId55"/>
    <p:sldId id="303" r:id="rId56"/>
    <p:sldId id="392" r:id="rId57"/>
    <p:sldId id="311" r:id="rId58"/>
    <p:sldId id="319" r:id="rId59"/>
    <p:sldId id="394" r:id="rId60"/>
    <p:sldId id="298" r:id="rId61"/>
    <p:sldId id="301" r:id="rId62"/>
    <p:sldId id="299" r:id="rId63"/>
    <p:sldId id="304" r:id="rId64"/>
    <p:sldId id="300" r:id="rId65"/>
    <p:sldId id="391" r:id="rId66"/>
    <p:sldId id="305" r:id="rId67"/>
    <p:sldId id="306" r:id="rId68"/>
    <p:sldId id="307" r:id="rId69"/>
    <p:sldId id="308" r:id="rId70"/>
    <p:sldId id="309" r:id="rId71"/>
    <p:sldId id="310" r:id="rId72"/>
    <p:sldId id="312" r:id="rId73"/>
    <p:sldId id="313" r:id="rId74"/>
    <p:sldId id="314" r:id="rId75"/>
    <p:sldId id="315" r:id="rId76"/>
    <p:sldId id="317" r:id="rId77"/>
    <p:sldId id="318" r:id="rId78"/>
    <p:sldId id="324" r:id="rId79"/>
    <p:sldId id="320" r:id="rId80"/>
    <p:sldId id="321" r:id="rId81"/>
    <p:sldId id="325" r:id="rId82"/>
    <p:sldId id="326" r:id="rId83"/>
    <p:sldId id="327" r:id="rId84"/>
    <p:sldId id="381" r:id="rId85"/>
    <p:sldId id="322" r:id="rId86"/>
    <p:sldId id="323" r:id="rId87"/>
    <p:sldId id="328" r:id="rId88"/>
    <p:sldId id="382" r:id="rId89"/>
    <p:sldId id="395" r:id="rId90"/>
    <p:sldId id="383" r:id="rId91"/>
    <p:sldId id="384" r:id="rId92"/>
    <p:sldId id="329" r:id="rId93"/>
    <p:sldId id="330" r:id="rId94"/>
    <p:sldId id="334" r:id="rId95"/>
    <p:sldId id="385" r:id="rId96"/>
    <p:sldId id="386" r:id="rId97"/>
    <p:sldId id="387" r:id="rId98"/>
    <p:sldId id="388" r:id="rId99"/>
    <p:sldId id="331" r:id="rId100"/>
    <p:sldId id="332" r:id="rId101"/>
    <p:sldId id="333" r:id="rId102"/>
    <p:sldId id="335" r:id="rId103"/>
    <p:sldId id="336" r:id="rId104"/>
    <p:sldId id="338" r:id="rId105"/>
    <p:sldId id="337" r:id="rId106"/>
    <p:sldId id="339" r:id="rId107"/>
    <p:sldId id="341" r:id="rId108"/>
    <p:sldId id="342" r:id="rId109"/>
    <p:sldId id="393" r:id="rId110"/>
    <p:sldId id="343" r:id="rId111"/>
    <p:sldId id="344" r:id="rId112"/>
    <p:sldId id="346" r:id="rId113"/>
    <p:sldId id="345" r:id="rId114"/>
    <p:sldId id="347" r:id="rId115"/>
    <p:sldId id="348" r:id="rId116"/>
    <p:sldId id="354" r:id="rId117"/>
    <p:sldId id="359" r:id="rId118"/>
    <p:sldId id="356" r:id="rId119"/>
    <p:sldId id="362" r:id="rId120"/>
    <p:sldId id="363" r:id="rId121"/>
    <p:sldId id="357" r:id="rId122"/>
    <p:sldId id="358" r:id="rId123"/>
    <p:sldId id="360" r:id="rId124"/>
    <p:sldId id="361" r:id="rId125"/>
    <p:sldId id="364" r:id="rId126"/>
    <p:sldId id="365" r:id="rId127"/>
    <p:sldId id="366" r:id="rId128"/>
    <p:sldId id="367" r:id="rId129"/>
    <p:sldId id="369" r:id="rId130"/>
    <p:sldId id="368" r:id="rId131"/>
    <p:sldId id="370" r:id="rId132"/>
    <p:sldId id="371" r:id="rId133"/>
    <p:sldId id="372" r:id="rId134"/>
    <p:sldId id="374" r:id="rId135"/>
    <p:sldId id="373" r:id="rId136"/>
    <p:sldId id="375" r:id="rId137"/>
    <p:sldId id="376" r:id="rId138"/>
    <p:sldId id="355" r:id="rId13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7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783" autoAdjust="0"/>
  </p:normalViewPr>
  <p:slideViewPr>
    <p:cSldViewPr snapToGrid="0" snapToObjects="1">
      <p:cViewPr>
        <p:scale>
          <a:sx n="66" d="100"/>
          <a:sy n="66" d="100"/>
        </p:scale>
        <p:origin x="-1506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778CD-8EA1-F747-9E2C-3D22390BBB06}" type="datetimeFigureOut">
              <a:rPr lang="fr-FR" smtClean="0"/>
              <a:t>21/11/2019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A8A6F-1A27-2141-B91E-26CB3E2BBC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875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Choix de cette destination.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3903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Voyage en</a:t>
            </a:r>
            <a:r>
              <a:rPr lang="fr-FR" baseline="0" dirty="0" smtClean="0"/>
              <a:t> car avec ce chauffeur. Notre guide Jacques </a:t>
            </a:r>
            <a:r>
              <a:rPr lang="fr-FR" baseline="0" dirty="0" err="1" smtClean="0"/>
              <a:t>Zaffran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09406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Pas de voitures; on se balade dans des petites rues avec des maisons décorées.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103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21792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Un exemple de maison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104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443710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Nous avons été reçu dans ce café</a:t>
            </a:r>
            <a:r>
              <a:rPr lang="fr-FR" baseline="0" dirty="0" smtClean="0"/>
              <a:t> ; la dame est la femme de la personne que J. </a:t>
            </a:r>
            <a:r>
              <a:rPr lang="fr-FR" baseline="0" dirty="0" err="1" smtClean="0"/>
              <a:t>Zaffran</a:t>
            </a:r>
            <a:r>
              <a:rPr lang="fr-FR" baseline="0" dirty="0" smtClean="0"/>
              <a:t> avait rencontré.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105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204259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Au nord d’</a:t>
            </a:r>
            <a:r>
              <a:rPr lang="fr-FR" dirty="0" err="1" smtClean="0"/>
              <a:t>Olympos</a:t>
            </a:r>
            <a:r>
              <a:rPr lang="fr-FR" dirty="0" smtClean="0"/>
              <a:t>, nous avons poursuivi jusqu’au village d’</a:t>
            </a:r>
            <a:r>
              <a:rPr lang="fr-FR" dirty="0" err="1" smtClean="0"/>
              <a:t>Avlona</a:t>
            </a:r>
            <a:r>
              <a:rPr lang="fr-FR" dirty="0" smtClean="0"/>
              <a:t> pour herboriser.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106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01570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Astéracée. Vu dans l’est de </a:t>
            </a:r>
            <a:r>
              <a:rPr lang="fr-FR" smtClean="0"/>
              <a:t>la Crète. 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107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201496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Selon </a:t>
            </a:r>
            <a:r>
              <a:rPr lang="fr-FR" dirty="0" err="1" smtClean="0"/>
              <a:t>Strid</a:t>
            </a:r>
            <a:r>
              <a:rPr lang="fr-FR" dirty="0" smtClean="0"/>
              <a:t>, </a:t>
            </a:r>
            <a:r>
              <a:rPr lang="fr-FR" i="1" dirty="0" smtClean="0"/>
              <a:t> </a:t>
            </a:r>
            <a:r>
              <a:rPr lang="fr-FR" i="1" dirty="0" err="1" smtClean="0"/>
              <a:t>Wulfenii</a:t>
            </a:r>
            <a:r>
              <a:rPr lang="fr-FR" i="1" dirty="0" smtClean="0"/>
              <a:t> </a:t>
            </a:r>
            <a:r>
              <a:rPr lang="fr-FR" dirty="0" smtClean="0"/>
              <a:t>est une sous-espèce d’</a:t>
            </a:r>
            <a:r>
              <a:rPr lang="fr-FR" i="1" dirty="0" err="1" smtClean="0"/>
              <a:t>Euphorbia</a:t>
            </a:r>
            <a:r>
              <a:rPr lang="fr-FR" i="1" dirty="0" smtClean="0"/>
              <a:t> </a:t>
            </a:r>
            <a:r>
              <a:rPr lang="fr-FR" i="1" dirty="0" err="1" smtClean="0"/>
              <a:t>characias</a:t>
            </a:r>
            <a:r>
              <a:rPr lang="fr-FR" i="1" dirty="0" smtClean="0"/>
              <a:t> </a:t>
            </a:r>
            <a:r>
              <a:rPr lang="fr-FR" dirty="0" smtClean="0"/>
              <a:t>qu’il appelle d’ailleurs </a:t>
            </a:r>
            <a:r>
              <a:rPr lang="fr-FR" i="1" dirty="0" err="1" smtClean="0"/>
              <a:t>veneta</a:t>
            </a:r>
            <a:r>
              <a:rPr lang="fr-FR" i="1" dirty="0" smtClean="0"/>
              <a:t>. </a:t>
            </a:r>
            <a:r>
              <a:rPr lang="fr-FR" i="0" dirty="0" smtClean="0"/>
              <a:t> Il ne la note pas à </a:t>
            </a:r>
            <a:r>
              <a:rPr lang="fr-FR" i="0" dirty="0" err="1" smtClean="0"/>
              <a:t>Karpathos</a:t>
            </a:r>
            <a:r>
              <a:rPr lang="fr-FR" i="0" dirty="0" smtClean="0"/>
              <a:t>.    </a:t>
            </a:r>
          </a:p>
          <a:p>
            <a:r>
              <a:rPr lang="fr-FR" i="0" dirty="0" smtClean="0"/>
              <a:t>Elle diffère de </a:t>
            </a:r>
            <a:r>
              <a:rPr lang="fr-FR" i="0" dirty="0" err="1" smtClean="0"/>
              <a:t>Characias</a:t>
            </a:r>
            <a:r>
              <a:rPr lang="fr-FR" i="0" dirty="0" smtClean="0"/>
              <a:t> par ses bractées jaune ou jaune-vert et des</a:t>
            </a:r>
            <a:r>
              <a:rPr lang="fr-FR" i="0" baseline="0" dirty="0" smtClean="0"/>
              <a:t> glandes avec une paire de longues cornes.</a:t>
            </a:r>
            <a:endParaRPr lang="fr-FR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108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312954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du</a:t>
            </a:r>
            <a:r>
              <a:rPr lang="fr-FR" baseline="0" dirty="0" smtClean="0"/>
              <a:t> Moyen Orient </a:t>
            </a:r>
          </a:p>
          <a:p>
            <a:r>
              <a:rPr lang="fr-FR" baseline="0" dirty="0" smtClean="0"/>
              <a:t>Toujours dans les oliveraies et champs de céréales. Rudérale.</a:t>
            </a:r>
          </a:p>
          <a:p>
            <a:r>
              <a:rPr lang="fr-FR" baseline="0" dirty="0" smtClean="0"/>
              <a:t>Fruit enflé . Paroi du carpelles avec 2 graines.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996444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Hôtel </a:t>
            </a:r>
            <a:r>
              <a:rPr lang="fr-FR" dirty="0" err="1" smtClean="0"/>
              <a:t>Amarilla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486875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Différents arrêts, notamment celui-ci dans une petite garrigue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250124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</a:t>
            </a:r>
            <a:r>
              <a:rPr lang="fr-FR" baseline="0" dirty="0" smtClean="0"/>
              <a:t> de Grèce et de l’ouest de l’Anatolie. Vivace ; feuilles épaisses et laineuses; fleurs en verticilles;</a:t>
            </a:r>
          </a:p>
          <a:p>
            <a:r>
              <a:rPr lang="fr-FR" baseline="0" dirty="0" smtClean="0"/>
              <a:t>Calice élargi à la fructification</a:t>
            </a:r>
          </a:p>
          <a:p>
            <a:r>
              <a:rPr lang="fr-FR" baseline="0" dirty="0" smtClean="0"/>
              <a:t>Tiges sèches : utilisées comme mèches de plante à huile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995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Ouvrage de référence : </a:t>
            </a:r>
            <a:r>
              <a:rPr lang="fr-FR" dirty="0" err="1" smtClean="0"/>
              <a:t>Agean</a:t>
            </a:r>
            <a:r>
              <a:rPr lang="fr-FR" dirty="0" smtClean="0"/>
              <a:t> Flora de Arne </a:t>
            </a:r>
            <a:r>
              <a:rPr lang="fr-FR" dirty="0" err="1" smtClean="0"/>
              <a:t>Strid</a:t>
            </a:r>
            <a:r>
              <a:rPr lang="fr-FR" dirty="0" smtClean="0"/>
              <a:t>.</a:t>
            </a:r>
          </a:p>
          <a:p>
            <a:r>
              <a:rPr lang="fr-FR" dirty="0" smtClean="0"/>
              <a:t>Regroupement par milieux même si parfois</a:t>
            </a:r>
            <a:r>
              <a:rPr lang="fr-FR" baseline="0" dirty="0" smtClean="0"/>
              <a:t> on peut retrouver de mêmes  espèces </a:t>
            </a:r>
          </a:p>
          <a:p>
            <a:r>
              <a:rPr lang="fr-FR" baseline="0" dirty="0" smtClean="0"/>
              <a:t>Pour la petite histoire botanique de ces îles, un texte de </a:t>
            </a:r>
            <a:r>
              <a:rPr lang="fr-FR" baseline="0" dirty="0" err="1" smtClean="0"/>
              <a:t>Greuter</a:t>
            </a:r>
            <a:r>
              <a:rPr lang="fr-FR" baseline="0" dirty="0" smtClean="0"/>
              <a:t>, paru dans </a:t>
            </a:r>
            <a:r>
              <a:rPr lang="fr-FR" baseline="0" dirty="0" err="1" smtClean="0"/>
              <a:t>Willdenowia</a:t>
            </a:r>
            <a:r>
              <a:rPr lang="fr-FR" baseline="0" dirty="0" smtClean="0"/>
              <a:t> en 1983 raconte que les premiers voyages remonte au XIXème avec </a:t>
            </a:r>
            <a:r>
              <a:rPr lang="fr-FR" baseline="0" dirty="0" err="1" smtClean="0"/>
              <a:t>Pichler</a:t>
            </a:r>
            <a:r>
              <a:rPr lang="fr-FR" baseline="0" dirty="0" smtClean="0"/>
              <a:t> notamment en 1883. Il parle d’une autre expédition en 1935 avec </a:t>
            </a:r>
            <a:r>
              <a:rPr lang="fr-FR" baseline="0" dirty="0" err="1" smtClean="0"/>
              <a:t>Rechinger</a:t>
            </a:r>
            <a:r>
              <a:rPr lang="fr-FR" baseline="0" dirty="0" smtClean="0"/>
              <a:t>. Et celles de </a:t>
            </a:r>
            <a:r>
              <a:rPr lang="fr-FR" baseline="0" dirty="0" err="1" smtClean="0"/>
              <a:t>Greuter</a:t>
            </a:r>
            <a:r>
              <a:rPr lang="fr-FR" baseline="0" dirty="0" smtClean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597830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Plantes des bords de chemins. Annuelle ; </a:t>
            </a:r>
            <a:br>
              <a:rPr lang="fr-FR" dirty="0" smtClean="0"/>
            </a:br>
            <a:r>
              <a:rPr lang="fr-FR" dirty="0" smtClean="0"/>
              <a:t>Les bractées externes</a:t>
            </a:r>
            <a:r>
              <a:rPr lang="fr-FR" baseline="0" dirty="0" smtClean="0"/>
              <a:t> de l’involucre forment comme un peigne autour du capitule.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548607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Commune dans le pourtour méditerranéen.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508895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Herborisation très près de la mer avec notamment </a:t>
            </a:r>
            <a:r>
              <a:rPr lang="fr-FR" dirty="0" err="1" smtClean="0"/>
              <a:t>Centaurea</a:t>
            </a:r>
            <a:r>
              <a:rPr lang="fr-FR" dirty="0" smtClean="0"/>
              <a:t> </a:t>
            </a:r>
            <a:r>
              <a:rPr lang="fr-FR" dirty="0" err="1" smtClean="0"/>
              <a:t>spinosa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6906803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De très gros coussins ; tiges très serrées ; un vrai maillage</a:t>
            </a:r>
          </a:p>
          <a:p>
            <a:r>
              <a:rPr lang="fr-FR" dirty="0" smtClean="0"/>
              <a:t>La plupart du temps une plante</a:t>
            </a:r>
            <a:r>
              <a:rPr lang="fr-FR" baseline="0" dirty="0" smtClean="0"/>
              <a:t> près des bords de mer. Est méditerranéen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477898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du bord de mer. Feuilles </a:t>
            </a:r>
            <a:r>
              <a:rPr lang="fr-FR" dirty="0" err="1" smtClean="0"/>
              <a:t>pennatilobées</a:t>
            </a:r>
            <a:r>
              <a:rPr lang="fr-FR" dirty="0" smtClean="0"/>
              <a:t> en rosette basale.</a:t>
            </a:r>
          </a:p>
          <a:p>
            <a:r>
              <a:rPr lang="fr-FR" dirty="0" smtClean="0"/>
              <a:t>Fleur</a:t>
            </a:r>
            <a:r>
              <a:rPr lang="fr-FR" baseline="0" dirty="0" smtClean="0"/>
              <a:t> de couleur diverse. Calice bleu-mauve.</a:t>
            </a:r>
          </a:p>
          <a:p>
            <a:r>
              <a:rPr lang="fr-FR" baseline="0" dirty="0" smtClean="0"/>
              <a:t>Toute la Méditerranée.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221347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Strid</a:t>
            </a:r>
            <a:r>
              <a:rPr lang="fr-FR" dirty="0" smtClean="0"/>
              <a:t> ne reconnaît pas </a:t>
            </a:r>
            <a:r>
              <a:rPr lang="fr-FR" dirty="0" err="1" smtClean="0"/>
              <a:t>coerulescens</a:t>
            </a:r>
            <a:r>
              <a:rPr lang="fr-FR" dirty="0" smtClean="0"/>
              <a:t> mais </a:t>
            </a:r>
            <a:r>
              <a:rPr lang="fr-FR" dirty="0" err="1" smtClean="0"/>
              <a:t>coerula</a:t>
            </a:r>
            <a:r>
              <a:rPr lang="fr-FR" dirty="0" smtClean="0"/>
              <a:t>.</a:t>
            </a:r>
            <a:r>
              <a:rPr lang="fr-FR" baseline="0" dirty="0" smtClean="0"/>
              <a:t> </a:t>
            </a:r>
          </a:p>
          <a:p>
            <a:r>
              <a:rPr lang="fr-FR" baseline="0" dirty="0" err="1" smtClean="0"/>
              <a:t>Blamey</a:t>
            </a:r>
            <a:r>
              <a:rPr lang="fr-FR" baseline="0" dirty="0" smtClean="0"/>
              <a:t> oui en précisant que ces 2 espèces sont proches. Les fleurs de </a:t>
            </a:r>
            <a:r>
              <a:rPr lang="fr-FR" baseline="0" dirty="0" err="1" smtClean="0"/>
              <a:t>coerulescens</a:t>
            </a:r>
            <a:r>
              <a:rPr lang="fr-FR" baseline="0" dirty="0" smtClean="0"/>
              <a:t> sont plus grandes que celles de </a:t>
            </a:r>
            <a:r>
              <a:rPr lang="fr-FR" baseline="0" dirty="0" err="1" smtClean="0"/>
              <a:t>coerula</a:t>
            </a:r>
            <a:r>
              <a:rPr lang="fr-FR" baseline="0" dirty="0" smtClean="0"/>
              <a:t>. Le pédoncule est plus court. Et la gousse est non renflée. Très naturalisé dans toute </a:t>
            </a:r>
            <a:r>
              <a:rPr lang="fr-FR" baseline="0" smtClean="0"/>
              <a:t>la Méditerranée.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085724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long de la route, des rochers calcaires avec un grand nombre de plantes.</a:t>
            </a:r>
          </a:p>
          <a:p>
            <a:r>
              <a:rPr lang="fr-FR" dirty="0" smtClean="0"/>
              <a:t>Celle-ci assez remarquable par son</a:t>
            </a:r>
            <a:r>
              <a:rPr lang="fr-FR" baseline="0" dirty="0" smtClean="0"/>
              <a:t> aspect imposant; un peu différent des coussins vus à </a:t>
            </a:r>
            <a:r>
              <a:rPr lang="fr-FR" baseline="0" dirty="0" err="1" smtClean="0"/>
              <a:t>Karpathos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077533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Très proche d’</a:t>
            </a:r>
            <a:r>
              <a:rPr lang="fr-FR" dirty="0" err="1" smtClean="0"/>
              <a:t>Inula</a:t>
            </a:r>
            <a:r>
              <a:rPr lang="fr-FR" dirty="0" smtClean="0"/>
              <a:t> candida présente en Crète. Celle-ci est dans toute la Grèce ; également à </a:t>
            </a:r>
            <a:r>
              <a:rPr lang="fr-FR" dirty="0" err="1" smtClean="0"/>
              <a:t>Karpathos</a:t>
            </a:r>
            <a:r>
              <a:rPr lang="fr-FR" dirty="0" smtClean="0"/>
              <a:t> mais non fleuri. Il existe 4 </a:t>
            </a:r>
            <a:r>
              <a:rPr lang="fr-FR" dirty="0" err="1" smtClean="0"/>
              <a:t>subsp</a:t>
            </a:r>
            <a:r>
              <a:rPr lang="fr-FR" dirty="0" smtClean="0"/>
              <a:t>. mais selon </a:t>
            </a:r>
            <a:r>
              <a:rPr lang="fr-FR" dirty="0" err="1" smtClean="0"/>
              <a:t>Strid</a:t>
            </a:r>
            <a:r>
              <a:rPr lang="fr-FR" dirty="0" smtClean="0"/>
              <a:t>, à Sounion il s’agit de </a:t>
            </a:r>
            <a:r>
              <a:rPr lang="fr-FR" dirty="0" err="1" smtClean="0"/>
              <a:t>methanaea</a:t>
            </a:r>
            <a:endParaRPr lang="fr-FR" dirty="0" smtClean="0"/>
          </a:p>
          <a:p>
            <a:r>
              <a:rPr lang="fr-FR" dirty="0" smtClean="0"/>
              <a:t>Feuilles sont dentées avec des nervures saillantes dessous. Plus grande que</a:t>
            </a:r>
            <a:r>
              <a:rPr lang="fr-FR" baseline="0" dirty="0" smtClean="0"/>
              <a:t> candida.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0585492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Plutôt </a:t>
            </a:r>
            <a:r>
              <a:rPr lang="fr-FR" dirty="0" err="1" smtClean="0"/>
              <a:t>frutescens</a:t>
            </a:r>
            <a:r>
              <a:rPr lang="fr-FR" dirty="0" smtClean="0"/>
              <a:t> car la corolle jaune est rouge dans le tiers supérieur.</a:t>
            </a:r>
          </a:p>
          <a:p>
            <a:r>
              <a:rPr lang="fr-FR" dirty="0" smtClean="0"/>
              <a:t>Commun dans le </a:t>
            </a:r>
            <a:r>
              <a:rPr lang="fr-FR" dirty="0" err="1" smtClean="0"/>
              <a:t>Péloponèse</a:t>
            </a:r>
            <a:r>
              <a:rPr lang="fr-FR" dirty="0" smtClean="0"/>
              <a:t> (absent en Crète) et jusqu’à l’ouest de la Syrie.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2501459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Tout l’est méditerranéen. Petits sous-arbrisseau à feuilles linéaires. Feuilles blanches ou roses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3434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J’associerai certaines photos de paysages aux plantes rencontrées.</a:t>
            </a:r>
          </a:p>
          <a:p>
            <a:r>
              <a:rPr lang="fr-FR" dirty="0" smtClean="0"/>
              <a:t>La phrygane est un biotope méditerranéen oriental  qui regroupe des plantes souvent en coussinets, épineuses. Nombreuses herborisations dans ce genre de paysages.</a:t>
            </a:r>
          </a:p>
          <a:p>
            <a:r>
              <a:rPr lang="fr-FR" dirty="0" smtClean="0"/>
              <a:t>Terme que l’on retrouve en Crète par exemple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553898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38670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très piquante;  Dans la Grèce du Nord mais ni en Crète, ni à </a:t>
            </a:r>
            <a:r>
              <a:rPr lang="fr-FR" dirty="0" err="1" smtClean="0"/>
              <a:t>Karpathos</a:t>
            </a:r>
            <a:r>
              <a:rPr lang="fr-FR" dirty="0" smtClean="0"/>
              <a:t>. </a:t>
            </a:r>
          </a:p>
          <a:p>
            <a:r>
              <a:rPr lang="fr-FR" dirty="0" smtClean="0"/>
              <a:t>A </a:t>
            </a:r>
            <a:r>
              <a:rPr lang="fr-FR" dirty="0" err="1" smtClean="0"/>
              <a:t>Karpathos</a:t>
            </a:r>
            <a:r>
              <a:rPr lang="fr-FR" dirty="0" smtClean="0"/>
              <a:t> c’est </a:t>
            </a:r>
            <a:r>
              <a:rPr lang="fr-FR" dirty="0" err="1" smtClean="0"/>
              <a:t>raphanina</a:t>
            </a:r>
            <a:r>
              <a:rPr lang="fr-FR" dirty="0" smtClean="0"/>
              <a:t> </a:t>
            </a:r>
            <a:r>
              <a:rPr lang="fr-FR" dirty="0" err="1" smtClean="0"/>
              <a:t>subsp</a:t>
            </a:r>
            <a:r>
              <a:rPr lang="fr-FR" dirty="0" smtClean="0"/>
              <a:t>.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raphanina</a:t>
            </a:r>
            <a:r>
              <a:rPr lang="fr-FR" baseline="0" dirty="0" smtClean="0"/>
              <a:t> : non piquante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4601630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Espèce piquante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1379264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Voisin des </a:t>
            </a:r>
            <a:r>
              <a:rPr lang="fr-FR" dirty="0" err="1" smtClean="0"/>
              <a:t>Cheilantes</a:t>
            </a:r>
            <a:r>
              <a:rPr lang="fr-FR" dirty="0" smtClean="0"/>
              <a:t>.</a:t>
            </a:r>
            <a:r>
              <a:rPr lang="fr-FR" baseline="0" dirty="0" smtClean="0"/>
              <a:t> N’existe en France que dans la région de </a:t>
            </a:r>
            <a:r>
              <a:rPr lang="fr-FR" baseline="0" dirty="0" err="1" smtClean="0"/>
              <a:t>Banuyls</a:t>
            </a:r>
            <a:r>
              <a:rPr lang="fr-FR" baseline="0" dirty="0" smtClean="0"/>
              <a:t>. Répandu dans tout le bassin méditerranéen</a:t>
            </a:r>
          </a:p>
          <a:p>
            <a:r>
              <a:rPr lang="fr-FR" baseline="0" dirty="0" smtClean="0"/>
              <a:t>Fougère xérophyte.  Très laineuse, poussant sur silice.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352504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Ressemble un peu à </a:t>
            </a:r>
            <a:r>
              <a:rPr lang="fr-FR" dirty="0" err="1" smtClean="0"/>
              <a:t>Erinus</a:t>
            </a:r>
            <a:r>
              <a:rPr lang="fr-FR" dirty="0" smtClean="0"/>
              <a:t> mais avec des fleurs plus grandes et des pédoncules plus courts. Toute la Grèce</a:t>
            </a:r>
            <a:r>
              <a:rPr lang="fr-FR" baseline="0" dirty="0" smtClean="0"/>
              <a:t> continentale. Absente de Crète et de </a:t>
            </a:r>
            <a:r>
              <a:rPr lang="fr-FR" baseline="0" dirty="0" err="1" smtClean="0"/>
              <a:t>Karpathos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9402742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Observation de quelques plantes même si nous étions venus pour le Temple.</a:t>
            </a:r>
          </a:p>
          <a:p>
            <a:r>
              <a:rPr lang="fr-FR" dirty="0" smtClean="0"/>
              <a:t>Site connu depuis l’Antiquité ; lieu de surveillance des Athéniens.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911846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acaule avec des fleurs violettes; gousses longue et courbée .</a:t>
            </a:r>
          </a:p>
          <a:p>
            <a:r>
              <a:rPr lang="fr-FR" dirty="0" smtClean="0"/>
              <a:t>Selon </a:t>
            </a:r>
            <a:r>
              <a:rPr lang="fr-FR" dirty="0" err="1" smtClean="0"/>
              <a:t>Strid</a:t>
            </a:r>
            <a:r>
              <a:rPr lang="fr-FR" dirty="0" smtClean="0"/>
              <a:t> plante des Balkans mais présente dans la</a:t>
            </a:r>
            <a:r>
              <a:rPr lang="fr-FR" baseline="0" dirty="0" smtClean="0"/>
              <a:t> Grèce continentale et quelques îles mais ni en Crète, ni à </a:t>
            </a:r>
            <a:r>
              <a:rPr lang="fr-FR" baseline="0" dirty="0" err="1" smtClean="0"/>
              <a:t>Karpathos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766252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Pour montrer la capsule à poils glanduleux. Plantaginacée : corolle à 2 lèvres avec un palais saillant fermant la gorge.</a:t>
            </a:r>
          </a:p>
          <a:p>
            <a:r>
              <a:rPr lang="fr-FR" dirty="0" smtClean="0"/>
              <a:t>Partout en Méditerranée.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7887856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Construit en l’honneur du dieu de la mer et des océans. Vers 440 avant JC. Style dorique sous le gouvernement de Périclès. Avec du marbre local.</a:t>
            </a:r>
            <a:r>
              <a:rPr lang="fr-FR" baseline="0" dirty="0" smtClean="0"/>
              <a:t> 15 colonnes restent sur les 38 d’origine. Au 6</a:t>
            </a:r>
            <a:r>
              <a:rPr lang="fr-FR" baseline="30000" dirty="0" smtClean="0"/>
              <a:t>ème</a:t>
            </a:r>
            <a:r>
              <a:rPr lang="fr-FR" baseline="0" dirty="0" smtClean="0"/>
              <a:t> siècle, il existait 2 sanctuaires Poséidon et Athéna dont il existe quelque ruine.</a:t>
            </a:r>
          </a:p>
          <a:p>
            <a:r>
              <a:rPr lang="fr-FR" baseline="0" dirty="0" smtClean="0"/>
              <a:t>Sounion est lié à l’histoire d’Egée, père de Thésée vainqueur du minotaure (grâce à Ariane, fille de Minos). Voiles noires au lieu des blanches, Egée se suicide et </a:t>
            </a:r>
            <a:r>
              <a:rPr lang="fr-FR" baseline="0" dirty="0" err="1" smtClean="0"/>
              <a:t>done</a:t>
            </a:r>
            <a:r>
              <a:rPr lang="fr-FR" baseline="0" dirty="0" smtClean="0"/>
              <a:t> son nom à la mer.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3170855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Pour rêver dans l’espace et dans le temps </a:t>
            </a:r>
            <a:r>
              <a:rPr lang="mr-IN" dirty="0" smtClean="0"/>
              <a:t>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3189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Une</a:t>
            </a:r>
            <a:r>
              <a:rPr lang="fr-FR" baseline="0" dirty="0" smtClean="0"/>
              <a:t> des plantes qui constituent la Phrygane. Tout autour de l’  Est méditerranée</a:t>
            </a:r>
          </a:p>
          <a:p>
            <a:r>
              <a:rPr lang="fr-FR" baseline="0" dirty="0" smtClean="0"/>
              <a:t>Petit arbrisseau grisâtre parce que duveteux.  Les bords des feuilles sont enroulés.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5754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Egalement une plante fréquente dans les garrigues. Tout le long de la Méditerranée : de l’Italie jusqu’en Anatolie.</a:t>
            </a:r>
          </a:p>
          <a:p>
            <a:r>
              <a:rPr lang="fr-FR" dirty="0" smtClean="0"/>
              <a:t>Fleurs sont plus petites que celles de C. </a:t>
            </a:r>
            <a:r>
              <a:rPr lang="fr-FR" dirty="0" err="1" smtClean="0"/>
              <a:t>creticus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0468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Endémique d’un arc entre la Crète , Rhodes </a:t>
            </a:r>
            <a:r>
              <a:rPr lang="mr-IN" dirty="0" smtClean="0"/>
              <a:t>–</a:t>
            </a:r>
            <a:r>
              <a:rPr lang="fr-FR" dirty="0" smtClean="0"/>
              <a:t> Arc égéen sud. Existe une </a:t>
            </a:r>
            <a:r>
              <a:rPr lang="fr-FR" dirty="0" err="1" smtClean="0"/>
              <a:t>subsp</a:t>
            </a:r>
            <a:r>
              <a:rPr lang="fr-FR" dirty="0" smtClean="0"/>
              <a:t>. (</a:t>
            </a:r>
            <a:r>
              <a:rPr lang="fr-FR" dirty="0" err="1" smtClean="0"/>
              <a:t>versicolor</a:t>
            </a:r>
            <a:r>
              <a:rPr lang="fr-FR" dirty="0" smtClean="0"/>
              <a:t>) à Chypre et  une autre </a:t>
            </a:r>
            <a:r>
              <a:rPr lang="fr-FR" dirty="0" err="1" smtClean="0"/>
              <a:t>subsp</a:t>
            </a:r>
            <a:r>
              <a:rPr lang="fr-FR" dirty="0" smtClean="0"/>
              <a:t>. en Libye.</a:t>
            </a:r>
          </a:p>
          <a:p>
            <a:r>
              <a:rPr lang="fr-FR" dirty="0" smtClean="0"/>
              <a:t>La</a:t>
            </a:r>
            <a:r>
              <a:rPr lang="fr-FR" baseline="0" dirty="0" smtClean="0"/>
              <a:t> hauteur de ces coussins peut être d’un m.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20091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Très</a:t>
            </a:r>
            <a:r>
              <a:rPr lang="fr-FR" baseline="0" dirty="0" smtClean="0"/>
              <a:t> nombreuses petites fleurs bleues.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7749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Strid</a:t>
            </a:r>
            <a:r>
              <a:rPr lang="fr-FR" dirty="0" smtClean="0"/>
              <a:t> dit que c’est pratiquement</a:t>
            </a:r>
            <a:r>
              <a:rPr lang="fr-FR" baseline="0" dirty="0" smtClean="0"/>
              <a:t> une endémique de Grèce, à la fois continentale et des îles. Seulement une extension dans le sud-ouest de l’Anatolie.</a:t>
            </a:r>
          </a:p>
          <a:p>
            <a:r>
              <a:rPr lang="fr-FR" baseline="0" dirty="0" smtClean="0"/>
              <a:t>Un des exemples de </a:t>
            </a:r>
            <a:r>
              <a:rPr lang="fr-FR" baseline="0" dirty="0" err="1" smtClean="0"/>
              <a:t>xérophyes</a:t>
            </a:r>
            <a:r>
              <a:rPr lang="fr-FR" baseline="0" dirty="0" smtClean="0"/>
              <a:t> en coussinets. Rameaux deviennent épineux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0948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Très fréquente</a:t>
            </a:r>
            <a:r>
              <a:rPr lang="fr-FR" baseline="0" dirty="0" smtClean="0"/>
              <a:t> en phrygane mais en Crète, on peut la trouver jusqu’à 1900 m (notamment dans les </a:t>
            </a:r>
            <a:r>
              <a:rPr lang="fr-FR" baseline="0" dirty="0" err="1" smtClean="0"/>
              <a:t>Lefka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ori</a:t>
            </a:r>
            <a:r>
              <a:rPr lang="fr-FR" baseline="0" dirty="0" smtClean="0"/>
              <a:t>).</a:t>
            </a:r>
          </a:p>
          <a:p>
            <a:r>
              <a:rPr lang="fr-FR" baseline="0" dirty="0" smtClean="0"/>
              <a:t>Une des plantes mellifères.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39055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Typique de la phrygane; noter l’aspect très ramifié</a:t>
            </a:r>
            <a:r>
              <a:rPr lang="fr-FR" baseline="0" dirty="0" smtClean="0"/>
              <a:t> des branches; les tiges se terminant par une épine en vieillissant.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3823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Un séjour de 10 jours entre </a:t>
            </a:r>
            <a:r>
              <a:rPr lang="fr-FR" dirty="0" err="1" smtClean="0"/>
              <a:t>Karpathos</a:t>
            </a:r>
            <a:r>
              <a:rPr lang="fr-FR" dirty="0" smtClean="0"/>
              <a:t> (par</a:t>
            </a:r>
            <a:r>
              <a:rPr lang="fr-FR" baseline="0" dirty="0" smtClean="0"/>
              <a:t> avion depuis Athènes) et le Cap Sounion. La liaison Athènes-</a:t>
            </a:r>
            <a:r>
              <a:rPr lang="fr-FR" baseline="0" dirty="0" err="1" smtClean="0"/>
              <a:t>Karpathos</a:t>
            </a:r>
            <a:r>
              <a:rPr lang="fr-FR" baseline="0" dirty="0" smtClean="0"/>
              <a:t> n’étant pas journalière, nous avons choisi de séjourner 2 jours à Sounion et en profiter pour découvrir ce cap situé à 68 km d’Athènes à l’extrême pointe de l’Attique.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94257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Très fréquente dans les zones côtières du pourtour méditerranéen centre et  est. Jusqu’au Liban.</a:t>
            </a:r>
          </a:p>
          <a:p>
            <a:r>
              <a:rPr lang="fr-FR" baseline="0" dirty="0" smtClean="0"/>
              <a:t>Une des différences avec </a:t>
            </a:r>
            <a:r>
              <a:rPr lang="fr-FR" i="1" baseline="0" dirty="0" err="1" smtClean="0"/>
              <a:t>arborea</a:t>
            </a:r>
            <a:r>
              <a:rPr lang="fr-FR" i="1" baseline="0" dirty="0" smtClean="0"/>
              <a:t> </a:t>
            </a:r>
            <a:r>
              <a:rPr lang="fr-FR" i="0" baseline="0" dirty="0" smtClean="0"/>
              <a:t>est que ces tiges sont pratiquement glabres alors qu’</a:t>
            </a:r>
            <a:r>
              <a:rPr lang="fr-FR" i="0" baseline="0" dirty="0" err="1" smtClean="0"/>
              <a:t>arborea</a:t>
            </a:r>
            <a:r>
              <a:rPr lang="fr-FR" i="0" baseline="0" dirty="0" smtClean="0"/>
              <a:t> est très pubescente.     </a:t>
            </a:r>
            <a:endParaRPr lang="fr-FR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22753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Nous</a:t>
            </a:r>
            <a:r>
              <a:rPr lang="fr-FR" baseline="0" dirty="0" smtClean="0"/>
              <a:t> avons vus 2</a:t>
            </a:r>
            <a:r>
              <a:rPr lang="fr-FR" i="1" baseline="0" dirty="0" smtClean="0"/>
              <a:t> </a:t>
            </a:r>
            <a:r>
              <a:rPr lang="fr-FR" i="1" baseline="0" dirty="0" err="1" smtClean="0"/>
              <a:t>Genista</a:t>
            </a:r>
            <a:r>
              <a:rPr lang="fr-FR" i="1" baseline="0" dirty="0" smtClean="0"/>
              <a:t> </a:t>
            </a:r>
            <a:r>
              <a:rPr lang="fr-FR" baseline="0" dirty="0" smtClean="0"/>
              <a:t>très proches . </a:t>
            </a:r>
            <a:r>
              <a:rPr lang="fr-FR" u="sng" baseline="0" dirty="0" smtClean="0"/>
              <a:t>Différences </a:t>
            </a:r>
            <a:r>
              <a:rPr lang="fr-FR" u="none" baseline="0" dirty="0" smtClean="0"/>
              <a:t> </a:t>
            </a:r>
            <a:r>
              <a:rPr lang="fr-FR" i="1" u="none" baseline="0" dirty="0" smtClean="0"/>
              <a:t>: </a:t>
            </a:r>
            <a:r>
              <a:rPr lang="fr-FR" i="1" u="none" baseline="0" dirty="0" err="1" smtClean="0"/>
              <a:t>acanthoclada</a:t>
            </a:r>
            <a:r>
              <a:rPr lang="fr-FR" i="1" u="none" baseline="0" dirty="0" smtClean="0"/>
              <a:t> </a:t>
            </a:r>
            <a:r>
              <a:rPr lang="fr-FR" u="none" baseline="0" dirty="0" smtClean="0"/>
              <a:t>feuilles trifoliées et l’étendard soyeux ; gros coussins</a:t>
            </a:r>
          </a:p>
          <a:p>
            <a:r>
              <a:rPr lang="fr-FR" i="1" u="none" baseline="0" dirty="0" err="1" smtClean="0"/>
              <a:t>Fasselata</a:t>
            </a:r>
            <a:r>
              <a:rPr lang="fr-FR" i="1" u="none" baseline="0" dirty="0" smtClean="0"/>
              <a:t> :</a:t>
            </a:r>
            <a:r>
              <a:rPr lang="fr-FR" u="none" baseline="0" dirty="0" smtClean="0"/>
              <a:t> </a:t>
            </a:r>
            <a:r>
              <a:rPr lang="fr-FR" baseline="0" dirty="0" smtClean="0"/>
              <a:t> pointe noir au bout des tiges ; feuilles simples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78975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Acanthoclada</a:t>
            </a:r>
            <a:r>
              <a:rPr lang="fr-FR" baseline="0" dirty="0" smtClean="0"/>
              <a:t> est présent dans toute presque toute  la Grèce et ses îles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8120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L’extrémité des tiges possède</a:t>
            </a:r>
            <a:r>
              <a:rPr lang="fr-FR" baseline="0" dirty="0" smtClean="0"/>
              <a:t> une pointe noire et épineuse.</a:t>
            </a:r>
          </a:p>
          <a:p>
            <a:r>
              <a:rPr lang="fr-FR" i="1" baseline="0" dirty="0" err="1" smtClean="0"/>
              <a:t>Fasselata</a:t>
            </a:r>
            <a:r>
              <a:rPr lang="fr-FR" i="1" baseline="0" dirty="0" smtClean="0"/>
              <a:t> : </a:t>
            </a:r>
            <a:r>
              <a:rPr lang="fr-FR" i="0" baseline="0" dirty="0" smtClean="0"/>
              <a:t>pas de gros coussins </a:t>
            </a:r>
            <a:r>
              <a:rPr lang="fr-FR" i="1" baseline="0" dirty="0" smtClean="0"/>
              <a:t>mais</a:t>
            </a:r>
            <a:r>
              <a:rPr lang="fr-FR" baseline="0" dirty="0" smtClean="0"/>
              <a:t> s’étire.  </a:t>
            </a:r>
          </a:p>
          <a:p>
            <a:r>
              <a:rPr lang="fr-FR" baseline="0" dirty="0" smtClean="0"/>
              <a:t>Il serait endémique de </a:t>
            </a:r>
            <a:r>
              <a:rPr lang="fr-FR" baseline="0" dirty="0" err="1" smtClean="0"/>
              <a:t>Karpathos</a:t>
            </a:r>
            <a:r>
              <a:rPr lang="fr-FR" baseline="0" dirty="0" smtClean="0"/>
              <a:t> mais on le retrouve selon </a:t>
            </a:r>
            <a:r>
              <a:rPr lang="fr-FR" baseline="0" dirty="0" err="1" smtClean="0"/>
              <a:t>Strid</a:t>
            </a:r>
            <a:r>
              <a:rPr lang="fr-FR" baseline="0" dirty="0" smtClean="0"/>
              <a:t>, au Liban et en Palestine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49170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4498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Très commun à </a:t>
            </a:r>
            <a:r>
              <a:rPr lang="fr-FR" dirty="0" err="1" smtClean="0"/>
              <a:t>Karpathos</a:t>
            </a:r>
            <a:r>
              <a:rPr lang="fr-FR" dirty="0" smtClean="0"/>
              <a:t>;  Mais une plante essentiellement nord-Africaine que l’on trouve de</a:t>
            </a:r>
            <a:r>
              <a:rPr lang="fr-FR" baseline="0" dirty="0" smtClean="0"/>
              <a:t> la Tunisie à l’Egypte et la Palestine.</a:t>
            </a:r>
          </a:p>
          <a:p>
            <a:r>
              <a:rPr lang="fr-FR" baseline="0" dirty="0" smtClean="0"/>
              <a:t>Belles inflorescences en verticille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375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Un des deux vus à </a:t>
            </a:r>
            <a:r>
              <a:rPr lang="fr-FR" dirty="0" err="1" smtClean="0"/>
              <a:t>Karpathos</a:t>
            </a:r>
            <a:r>
              <a:rPr lang="fr-FR" dirty="0" smtClean="0"/>
              <a:t>; feuilles assez allongées et très étroites ; ressemble à </a:t>
            </a:r>
            <a:r>
              <a:rPr lang="fr-FR" dirty="0" err="1" smtClean="0"/>
              <a:t>Fruticosa</a:t>
            </a:r>
            <a:r>
              <a:rPr lang="fr-FR" dirty="0" smtClean="0"/>
              <a:t> vu</a:t>
            </a:r>
            <a:r>
              <a:rPr lang="fr-FR" baseline="0" dirty="0" smtClean="0"/>
              <a:t> en Crète</a:t>
            </a:r>
          </a:p>
          <a:p>
            <a:r>
              <a:rPr lang="fr-FR" baseline="0" dirty="0" smtClean="0"/>
              <a:t>Dédié à monsieur </a:t>
            </a:r>
            <a:r>
              <a:rPr lang="fr-FR" baseline="0" dirty="0" err="1" smtClean="0"/>
              <a:t>Pichler</a:t>
            </a:r>
            <a:r>
              <a:rPr lang="fr-FR" baseline="0" dirty="0" smtClean="0"/>
              <a:t> qui a été un des premiers à herboriser à </a:t>
            </a:r>
            <a:r>
              <a:rPr lang="fr-FR" baseline="0" dirty="0" err="1" smtClean="0"/>
              <a:t>Karpathos</a:t>
            </a:r>
            <a:r>
              <a:rPr lang="fr-FR" baseline="0" dirty="0" smtClean="0"/>
              <a:t> en 1883.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94733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Remarquer l’aspect grisâtre et velu des feuilles (</a:t>
            </a:r>
            <a:r>
              <a:rPr lang="fr-FR" i="1" dirty="0" err="1" smtClean="0"/>
              <a:t>Fruticos</a:t>
            </a:r>
            <a:r>
              <a:rPr lang="fr-FR" dirty="0" err="1" smtClean="0"/>
              <a:t>a</a:t>
            </a:r>
            <a:r>
              <a:rPr lang="fr-FR" baseline="0" dirty="0" smtClean="0"/>
              <a:t> : plus vert). Feuilles plus étroites chez </a:t>
            </a:r>
            <a:r>
              <a:rPr lang="fr-FR" i="1" baseline="0" dirty="0" err="1" smtClean="0"/>
              <a:t>Pichleri</a:t>
            </a:r>
            <a:r>
              <a:rPr lang="fr-FR" baseline="0" dirty="0" smtClean="0"/>
              <a:t> que chez </a:t>
            </a:r>
            <a:r>
              <a:rPr lang="fr-FR" i="1" baseline="0" dirty="0" err="1" smtClean="0"/>
              <a:t>floccosa</a:t>
            </a:r>
            <a:endParaRPr lang="fr-FR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8767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Pourtour méditerranéen Italie jusqu’en Iran. Vu très souvent à </a:t>
            </a:r>
            <a:r>
              <a:rPr lang="fr-FR" dirty="0" err="1" smtClean="0"/>
              <a:t>Karpathos</a:t>
            </a:r>
            <a:r>
              <a:rPr lang="fr-FR" dirty="0" smtClean="0"/>
              <a:t>. De l’Italie à la Péninsule</a:t>
            </a:r>
            <a:r>
              <a:rPr lang="fr-FR" baseline="0" dirty="0" smtClean="0"/>
              <a:t> arabique.</a:t>
            </a:r>
            <a:endParaRPr lang="fr-FR" dirty="0" smtClean="0"/>
          </a:p>
          <a:p>
            <a:r>
              <a:rPr lang="fr-FR" dirty="0" smtClean="0"/>
              <a:t>Je</a:t>
            </a:r>
            <a:r>
              <a:rPr lang="fr-FR" baseline="0" dirty="0" smtClean="0"/>
              <a:t> rappelle  que dans le genre </a:t>
            </a:r>
            <a:r>
              <a:rPr lang="fr-FR" baseline="0" dirty="0" err="1" smtClean="0"/>
              <a:t>Fumana</a:t>
            </a:r>
            <a:r>
              <a:rPr lang="fr-FR" baseline="0" dirty="0" smtClean="0"/>
              <a:t>, la moitié des étamines sont stériles alors que dans le genre </a:t>
            </a:r>
            <a:r>
              <a:rPr lang="fr-FR" baseline="0" dirty="0" err="1" smtClean="0"/>
              <a:t>Helianthemum</a:t>
            </a:r>
            <a:r>
              <a:rPr lang="fr-FR" baseline="0" dirty="0" smtClean="0"/>
              <a:t>, toutes sont fertiles.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23683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Un nouvel aspect de phrygane avec botanistes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2272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Ile du Dodécanèse (12</a:t>
            </a:r>
            <a:r>
              <a:rPr lang="fr-FR" baseline="0" dirty="0" smtClean="0"/>
              <a:t> îles) Terme de Dodécanèse en 1908 : union de ces îles contre la domination ottomane). Située entre Rhodes et la Crète. </a:t>
            </a:r>
          </a:p>
          <a:p>
            <a:r>
              <a:rPr lang="fr-FR" baseline="0" dirty="0" smtClean="0"/>
              <a:t>Ces îles sont environ 160 la plupart inhabitées. </a:t>
            </a:r>
            <a:r>
              <a:rPr lang="fr-FR" b="1" baseline="0" dirty="0" smtClean="0"/>
              <a:t>Arc Egéen  : groupe floristique. </a:t>
            </a:r>
            <a:r>
              <a:rPr lang="fr-FR" b="0" baseline="0" dirty="0" smtClean="0"/>
              <a:t>Sur le plan géologique: Structure tectonique dans le sud de la mer Egée. La plaque africaine plonge </a:t>
            </a:r>
            <a:r>
              <a:rPr lang="fr-FR" b="0" baseline="0" dirty="0" err="1" smtClean="0"/>
              <a:t>ss</a:t>
            </a:r>
            <a:r>
              <a:rPr lang="fr-FR" b="0" baseline="0" dirty="0" smtClean="0"/>
              <a:t> la plaque eurasiatique et entraîne la formation de chaîne de montagne. Crète, </a:t>
            </a:r>
            <a:r>
              <a:rPr lang="fr-FR" b="0" baseline="0" dirty="0" err="1" smtClean="0"/>
              <a:t>Kassos</a:t>
            </a:r>
            <a:r>
              <a:rPr lang="fr-FR" b="0" baseline="0" dirty="0" smtClean="0"/>
              <a:t>, </a:t>
            </a:r>
            <a:r>
              <a:rPr lang="fr-FR" b="0" baseline="0" dirty="0" err="1" smtClean="0"/>
              <a:t>Karpathos</a:t>
            </a:r>
            <a:r>
              <a:rPr lang="fr-FR" b="0" baseline="0" dirty="0" smtClean="0"/>
              <a:t>, Rhodes. </a:t>
            </a:r>
            <a:r>
              <a:rPr lang="fr-FR" b="0" baseline="0" dirty="0" err="1" smtClean="0"/>
              <a:t>Greuter</a:t>
            </a:r>
            <a:r>
              <a:rPr lang="fr-FR" b="0" baseline="0" dirty="0" smtClean="0"/>
              <a:t> suppose que ces montagnes seraient une partie d’une ancienne chaîne reliant les Balkans à l’Anatolie.</a:t>
            </a:r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12683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Très fréquente à </a:t>
            </a:r>
            <a:r>
              <a:rPr lang="fr-FR" dirty="0" err="1" smtClean="0"/>
              <a:t>Karpathos</a:t>
            </a:r>
            <a:r>
              <a:rPr lang="fr-FR" dirty="0" smtClean="0"/>
              <a:t> . Sud-est de l’arc égéen. Petits buissons, couleur un peu grise car très tomenteuse. A noter l’épine très pointue</a:t>
            </a:r>
          </a:p>
          <a:p>
            <a:r>
              <a:rPr lang="fr-FR" dirty="0" smtClean="0"/>
              <a:t>Plutôt proche de la mer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13119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Il n’y a pas que la phrygane ; des paysages avec des chemins qui mènent à la mer.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40976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Autrefois </a:t>
            </a:r>
            <a:r>
              <a:rPr lang="fr-FR" dirty="0" err="1" smtClean="0"/>
              <a:t>Liliaceae</a:t>
            </a:r>
            <a:r>
              <a:rPr lang="fr-FR" dirty="0" smtClean="0"/>
              <a:t>. Ne pas confondre avec les muscari</a:t>
            </a:r>
          </a:p>
          <a:p>
            <a:r>
              <a:rPr lang="fr-FR" dirty="0" err="1" smtClean="0"/>
              <a:t>Bellevalia</a:t>
            </a:r>
            <a:r>
              <a:rPr lang="fr-FR" dirty="0" smtClean="0"/>
              <a:t> : périanthe soudé sur les ¾ de la longueur, pendant, terminé par 6  lobes aigus. En fin de </a:t>
            </a:r>
            <a:r>
              <a:rPr lang="fr-FR" dirty="0" err="1" smtClean="0"/>
              <a:t>flor</a:t>
            </a:r>
            <a:r>
              <a:rPr lang="fr-FR" dirty="0" smtClean="0"/>
              <a:t> </a:t>
            </a:r>
            <a:r>
              <a:rPr lang="fr-FR" dirty="0" err="1" smtClean="0"/>
              <a:t>aison</a:t>
            </a:r>
            <a:r>
              <a:rPr lang="fr-FR" dirty="0" smtClean="0"/>
              <a:t>, les fleurs vient au brun.</a:t>
            </a:r>
          </a:p>
          <a:p>
            <a:r>
              <a:rPr lang="fr-FR" dirty="0" smtClean="0"/>
              <a:t>. </a:t>
            </a:r>
            <a:r>
              <a:rPr lang="fr-FR" dirty="0" err="1" smtClean="0"/>
              <a:t>Dubia</a:t>
            </a:r>
            <a:r>
              <a:rPr lang="fr-FR" dirty="0" smtClean="0"/>
              <a:t> n’est pas noté par </a:t>
            </a:r>
            <a:r>
              <a:rPr lang="fr-FR" dirty="0" err="1" smtClean="0"/>
              <a:t>Strig</a:t>
            </a:r>
            <a:r>
              <a:rPr lang="fr-FR" dirty="0" smtClean="0"/>
              <a:t>. La seule répertorié c’est </a:t>
            </a:r>
            <a:r>
              <a:rPr lang="fr-FR" dirty="0" err="1" smtClean="0"/>
              <a:t>trifoliata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1027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Chez les muscari, le périanthe est soudé sur toute la longueur; l’ouverture est bordée de 6 petites dents.</a:t>
            </a:r>
          </a:p>
          <a:p>
            <a:r>
              <a:rPr lang="fr-FR" dirty="0" smtClean="0"/>
              <a:t>A noter que les </a:t>
            </a:r>
            <a:r>
              <a:rPr lang="fr-FR" dirty="0" err="1" smtClean="0"/>
              <a:t>Hyacinthaceae</a:t>
            </a:r>
            <a:r>
              <a:rPr lang="fr-FR" dirty="0" smtClean="0"/>
              <a:t> ont été incluses dans</a:t>
            </a:r>
            <a:r>
              <a:rPr lang="fr-FR" baseline="0" dirty="0" smtClean="0"/>
              <a:t> les </a:t>
            </a:r>
            <a:r>
              <a:rPr lang="fr-FR" baseline="0" dirty="0" err="1" smtClean="0"/>
              <a:t>Asparagaceae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Très fréquent à </a:t>
            </a:r>
            <a:r>
              <a:rPr lang="fr-FR" baseline="0" dirty="0" err="1" smtClean="0"/>
              <a:t>Karpathos</a:t>
            </a:r>
            <a:r>
              <a:rPr lang="fr-FR" baseline="0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94483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Quelques plantes</a:t>
            </a:r>
            <a:r>
              <a:rPr lang="fr-FR" baseline="0" dirty="0" smtClean="0"/>
              <a:t> qui ne sont pas typiquement des plantes de phrygane. Est méditerranéen. Très commune à </a:t>
            </a:r>
            <a:r>
              <a:rPr lang="fr-FR" baseline="0" dirty="0" err="1" smtClean="0"/>
              <a:t>Karpathos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Tépales blancs veinées de rouge. Fréquente confusion avec de petites </a:t>
            </a:r>
            <a:r>
              <a:rPr lang="fr-FR" baseline="0" dirty="0" err="1" smtClean="0"/>
              <a:t>caryophylacées</a:t>
            </a:r>
            <a:r>
              <a:rPr lang="fr-FR" baseline="0" dirty="0" smtClean="0"/>
              <a:t> (différence : 6 tépales chez les ex Liliacées; 5 chez les </a:t>
            </a:r>
            <a:r>
              <a:rPr lang="fr-FR" baseline="0" dirty="0" err="1" smtClean="0"/>
              <a:t>caryo</a:t>
            </a:r>
            <a:r>
              <a:rPr lang="fr-FR" baseline="0" dirty="0" smtClean="0"/>
              <a:t>).</a:t>
            </a:r>
          </a:p>
          <a:p>
            <a:r>
              <a:rPr lang="fr-FR" baseline="0" dirty="0" smtClean="0"/>
              <a:t>Les Gagea sont restées dans les </a:t>
            </a:r>
            <a:r>
              <a:rPr lang="fr-FR" baseline="0" dirty="0" err="1" smtClean="0"/>
              <a:t>Liliaceae</a:t>
            </a:r>
            <a:r>
              <a:rPr lang="fr-FR" baseline="0" dirty="0" smtClean="0"/>
              <a:t> (avec </a:t>
            </a:r>
            <a:r>
              <a:rPr lang="fr-FR" baseline="0" dirty="0" err="1" smtClean="0"/>
              <a:t>Fritillaria</a:t>
            </a:r>
            <a:r>
              <a:rPr lang="fr-FR" baseline="0" dirty="0" smtClean="0"/>
              <a:t> et </a:t>
            </a:r>
            <a:r>
              <a:rPr lang="fr-FR" baseline="0" dirty="0" err="1" smtClean="0"/>
              <a:t>Tulipa</a:t>
            </a:r>
            <a:r>
              <a:rPr lang="fr-FR" baseline="0" dirty="0" smtClean="0"/>
              <a:t>).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32404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Feuilles longues  dépassant la fleur. Noter la capsule assez typique des Gagea.</a:t>
            </a:r>
          </a:p>
          <a:p>
            <a:r>
              <a:rPr lang="fr-FR" dirty="0" smtClean="0"/>
              <a:t>Est méditerranée. Eparpillé dans toute la Grèce sauf le nord.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99240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Très commune dans l’est et centre méditerranéen . Annuelle</a:t>
            </a:r>
          </a:p>
          <a:p>
            <a:r>
              <a:rPr lang="fr-FR" dirty="0" smtClean="0"/>
              <a:t>Remarquable par son très beau fruit : silicule formé de 2 valves qui se replient sur l’axe à maturité.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89691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a vu 3 </a:t>
            </a:r>
            <a:r>
              <a:rPr lang="fr-FR" dirty="0" err="1" smtClean="0"/>
              <a:t>valerianella</a:t>
            </a:r>
            <a:r>
              <a:rPr lang="fr-FR" dirty="0" smtClean="0"/>
              <a:t> </a:t>
            </a:r>
          </a:p>
          <a:p>
            <a:r>
              <a:rPr lang="fr-FR" dirty="0" smtClean="0"/>
              <a:t>Est méditerranéen. Buissonnant avec plusieurs tiges. Le calice enfle pour faire une vésicule rétréci au sommet et surmonté</a:t>
            </a:r>
            <a:r>
              <a:rPr lang="fr-FR" baseline="0" dirty="0" smtClean="0"/>
              <a:t> de 6 lobes</a:t>
            </a:r>
            <a:r>
              <a:rPr lang="fr-FR" dirty="0" smtClean="0"/>
              <a:t>.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36837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calice : 6 lobes à pointes recourbées,</a:t>
            </a:r>
            <a:r>
              <a:rPr lang="fr-FR" baseline="0" dirty="0" smtClean="0"/>
              <a:t> crochues.</a:t>
            </a:r>
          </a:p>
          <a:p>
            <a:r>
              <a:rPr lang="fr-FR" baseline="0" dirty="0" smtClean="0"/>
              <a:t>Essentiellement dans les îles égéennes et la Crète.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93825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annuelle. Fruit très poilu à l’intérieur du calice élargi. Est méditerranéen</a:t>
            </a:r>
            <a:r>
              <a:rPr lang="fr-FR" baseline="0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7724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Longueur 50 km </a:t>
            </a:r>
            <a:r>
              <a:rPr lang="mr-IN" dirty="0" smtClean="0"/>
              <a:t>–</a:t>
            </a:r>
            <a:r>
              <a:rPr lang="fr-FR" dirty="0" smtClean="0"/>
              <a:t> largeur 6 à 10 km </a:t>
            </a:r>
            <a:r>
              <a:rPr lang="mr-IN" dirty="0" smtClean="0"/>
              <a:t>–</a:t>
            </a:r>
            <a:r>
              <a:rPr lang="fr-FR" dirty="0" smtClean="0"/>
              <a:t> Ile montagneuse</a:t>
            </a:r>
            <a:r>
              <a:rPr lang="fr-FR" baseline="0" dirty="0" smtClean="0"/>
              <a:t> avec point culminant : Kali </a:t>
            </a:r>
            <a:r>
              <a:rPr lang="fr-FR" baseline="0" dirty="0" err="1" smtClean="0"/>
              <a:t>Limni</a:t>
            </a:r>
            <a:r>
              <a:rPr lang="fr-FR" baseline="0" dirty="0" smtClean="0"/>
              <a:t> 1215 m (entre </a:t>
            </a:r>
            <a:r>
              <a:rPr lang="fr-FR" baseline="0" dirty="0" err="1" smtClean="0"/>
              <a:t>Lefkos</a:t>
            </a:r>
            <a:r>
              <a:rPr lang="fr-FR" baseline="0" dirty="0" smtClean="0"/>
              <a:t> et </a:t>
            </a:r>
            <a:r>
              <a:rPr lang="fr-FR" baseline="0" dirty="0" err="1" smtClean="0"/>
              <a:t>Spoa</a:t>
            </a:r>
            <a:r>
              <a:rPr lang="fr-FR" baseline="0" dirty="0" smtClean="0"/>
              <a:t>) surtout au nord</a:t>
            </a:r>
          </a:p>
          <a:p>
            <a:r>
              <a:rPr lang="fr-FR" baseline="0" dirty="0" smtClean="0"/>
              <a:t>Capitale : </a:t>
            </a:r>
            <a:r>
              <a:rPr lang="fr-FR" baseline="0" dirty="0" err="1" smtClean="0"/>
              <a:t>Pigadia</a:t>
            </a:r>
            <a:r>
              <a:rPr lang="fr-FR" baseline="0" dirty="0" smtClean="0"/>
              <a:t> . Population d’environ 5 000 habitants ; beaucoup d’émigration. Quelques petites villes avec de grandes maisons mais peu d’habitants. </a:t>
            </a:r>
            <a:r>
              <a:rPr lang="fr-FR" baseline="0" dirty="0" err="1" smtClean="0"/>
              <a:t>Aperio</a:t>
            </a:r>
            <a:r>
              <a:rPr lang="fr-FR" baseline="0" dirty="0" smtClean="0"/>
              <a:t> était la capitale. Nos herborisations se sont situées du sud jusque vers </a:t>
            </a:r>
            <a:r>
              <a:rPr lang="fr-FR" baseline="0" dirty="0" err="1" smtClean="0"/>
              <a:t>Spoa</a:t>
            </a:r>
            <a:r>
              <a:rPr lang="fr-FR" baseline="0" dirty="0" smtClean="0"/>
              <a:t> (à cause des routes endommagées) sauf une journée vers </a:t>
            </a:r>
            <a:r>
              <a:rPr lang="fr-FR" baseline="0" dirty="0" err="1" smtClean="0"/>
              <a:t>Olympos</a:t>
            </a:r>
            <a:r>
              <a:rPr lang="fr-FR" baseline="0" dirty="0" smtClean="0"/>
              <a:t> pour un petit groupe.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18141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de l’est</a:t>
            </a:r>
            <a:r>
              <a:rPr lang="fr-FR" baseline="0" dirty="0" smtClean="0"/>
              <a:t> méditerranéen et du sud est asiatique. </a:t>
            </a:r>
          </a:p>
          <a:p>
            <a:r>
              <a:rPr lang="fr-FR" baseline="0" dirty="0" smtClean="0"/>
              <a:t>Annuelle avec des feuilles très lobées; grandes fleurs violette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60846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Bec du fruit très long.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8758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Remarquez les points </a:t>
            </a:r>
          </a:p>
          <a:p>
            <a:r>
              <a:rPr lang="fr-FR" dirty="0" smtClean="0"/>
              <a:t>Est méditerranéen(vu en Turquie)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17270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Très large ; très poilu</a:t>
            </a:r>
          </a:p>
          <a:p>
            <a:r>
              <a:rPr lang="fr-FR" dirty="0" smtClean="0"/>
              <a:t> Ressemble un peu à </a:t>
            </a:r>
            <a:r>
              <a:rPr lang="fr-FR" dirty="0" err="1" smtClean="0"/>
              <a:t>cordigera</a:t>
            </a:r>
            <a:r>
              <a:rPr lang="fr-FR" dirty="0" smtClean="0"/>
              <a:t> mais plus large et plus pâle.</a:t>
            </a:r>
            <a:r>
              <a:rPr lang="fr-FR" baseline="0" dirty="0" smtClean="0"/>
              <a:t> A la base du labelle, peu comprimé alors  que chez </a:t>
            </a:r>
            <a:r>
              <a:rPr lang="fr-FR" baseline="0" dirty="0" err="1" smtClean="0"/>
              <a:t>cordigera</a:t>
            </a:r>
            <a:r>
              <a:rPr lang="fr-FR" baseline="0" dirty="0" smtClean="0"/>
              <a:t>, beaucoup plus.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30102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Remarquer les 2 bosses veloutés</a:t>
            </a:r>
          </a:p>
          <a:p>
            <a:r>
              <a:rPr lang="fr-FR" dirty="0" smtClean="0"/>
              <a:t>Il y a une </a:t>
            </a:r>
            <a:r>
              <a:rPr lang="fr-FR" dirty="0" err="1" smtClean="0"/>
              <a:t>subsp</a:t>
            </a:r>
            <a:r>
              <a:rPr lang="fr-FR" dirty="0" smtClean="0"/>
              <a:t>. à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Karpathos</a:t>
            </a:r>
            <a:r>
              <a:rPr lang="fr-FR" baseline="0" dirty="0" smtClean="0"/>
              <a:t> : </a:t>
            </a:r>
            <a:r>
              <a:rPr lang="fr-FR" baseline="0" dirty="0" err="1" smtClean="0"/>
              <a:t>Karpathensis</a:t>
            </a:r>
            <a:r>
              <a:rPr lang="fr-FR" baseline="0" dirty="0" smtClean="0"/>
              <a:t> ou </a:t>
            </a:r>
            <a:r>
              <a:rPr lang="fr-FR" baseline="0" dirty="0" err="1" smtClean="0"/>
              <a:t>ariadnae</a:t>
            </a:r>
            <a:r>
              <a:rPr lang="fr-FR" baseline="0" dirty="0" smtClean="0"/>
              <a:t> dont les lobes latéraux sont plus arrondis que chez </a:t>
            </a:r>
            <a:r>
              <a:rPr lang="fr-FR" baseline="0" dirty="0" err="1" smtClean="0"/>
              <a:t>cretica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subsp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cretica</a:t>
            </a:r>
            <a:endParaRPr lang="fr-FR" baseline="0" dirty="0" smtClean="0"/>
          </a:p>
          <a:p>
            <a:r>
              <a:rPr lang="fr-FR" baseline="0" dirty="0" smtClean="0"/>
              <a:t>Ce pourrait être </a:t>
            </a:r>
            <a:r>
              <a:rPr lang="fr-FR" baseline="0" dirty="0" err="1" smtClean="0"/>
              <a:t>Karpathensis</a:t>
            </a:r>
            <a:r>
              <a:rPr lang="fr-FR" baseline="0" dirty="0" smtClean="0"/>
              <a:t> car il me semble que l’autre a un lobe plus allongé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1965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Très répandue  dans toute la Grèce (continentale et îles) sauf en Crète</a:t>
            </a:r>
          </a:p>
          <a:p>
            <a:r>
              <a:rPr lang="fr-FR" dirty="0" smtClean="0"/>
              <a:t>Noter</a:t>
            </a:r>
            <a:r>
              <a:rPr lang="fr-FR" baseline="0" dirty="0" smtClean="0"/>
              <a:t> le  labelle rond, non lobé avec une macule bleu foncé.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19902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Aracées. Plante de toute la région méditerranéenne est</a:t>
            </a:r>
          </a:p>
          <a:p>
            <a:r>
              <a:rPr lang="fr-FR" dirty="0" smtClean="0"/>
              <a:t>Pétiole des feuilles très épais et rayé. Feuilles très divisées; spathe rougeâtre, longue, velouté et un spadice rouge foncé. Odeur fétide.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52534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 devenue une plante de jardins. Couleur des fleurs très variable</a:t>
            </a:r>
            <a:r>
              <a:rPr lang="fr-FR" baseline="0" dirty="0" smtClean="0"/>
              <a:t> avec des étamines pourpres. </a:t>
            </a:r>
          </a:p>
          <a:p>
            <a:r>
              <a:rPr lang="fr-FR" baseline="0" dirty="0" err="1" smtClean="0"/>
              <a:t>Ranunculus</a:t>
            </a:r>
            <a:r>
              <a:rPr lang="fr-FR" baseline="0" dirty="0" smtClean="0"/>
              <a:t> 5 pétales et 5 sépales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86042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vivace.  Feuilles très divisées;  Fleur à 5 tépales de couleur variable.</a:t>
            </a:r>
          </a:p>
          <a:p>
            <a:r>
              <a:rPr lang="fr-FR" dirty="0" smtClean="0"/>
              <a:t>Fleur</a:t>
            </a:r>
            <a:r>
              <a:rPr lang="fr-FR" baseline="0" dirty="0" smtClean="0"/>
              <a:t> cultivée comme la précédente.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61672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très poilue glanduleuse ; fleurs en épi serré . Corolle rouge avec un stigmate rouge sang</a:t>
            </a:r>
          </a:p>
          <a:p>
            <a:r>
              <a:rPr lang="fr-FR" dirty="0" smtClean="0"/>
              <a:t>Se développe sur Fabacée. Existe dans le sud de la France</a:t>
            </a:r>
          </a:p>
          <a:p>
            <a:r>
              <a:rPr lang="fr-FR" dirty="0" smtClean="0"/>
              <a:t>Différence avec </a:t>
            </a:r>
            <a:r>
              <a:rPr lang="fr-FR" dirty="0" err="1" smtClean="0"/>
              <a:t>Phelipanche</a:t>
            </a:r>
            <a:r>
              <a:rPr lang="fr-FR" dirty="0" smtClean="0"/>
              <a:t> : tige simple ; pas de bractéoles; calice 2 segments bifides; stigmate très coloré; style persistant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8826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Grandes maisons des émigrés</a:t>
            </a:r>
            <a:r>
              <a:rPr lang="fr-FR" baseline="0" dirty="0" smtClean="0"/>
              <a:t> d’Amérique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39234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Tige composée dans les parties basses.</a:t>
            </a:r>
          </a:p>
          <a:p>
            <a:r>
              <a:rPr lang="fr-FR" dirty="0" smtClean="0"/>
              <a:t>Fleur avec 2 bractéoles latérales; calice cylindrique ou campanulé; stigmate blanc ou crème;</a:t>
            </a:r>
            <a:r>
              <a:rPr lang="fr-FR" baseline="0" dirty="0" smtClean="0"/>
              <a:t> style disparaît</a:t>
            </a:r>
          </a:p>
          <a:p>
            <a:r>
              <a:rPr lang="fr-FR" baseline="0" dirty="0" smtClean="0"/>
              <a:t>Chez </a:t>
            </a:r>
            <a:r>
              <a:rPr lang="fr-FR" baseline="0" dirty="0" err="1" smtClean="0"/>
              <a:t>mutelii</a:t>
            </a:r>
            <a:r>
              <a:rPr lang="fr-FR" baseline="0" dirty="0" smtClean="0"/>
              <a:t>: corolle très velue. Fleur sessile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511612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Annuelle ; plutôt étalée. Caractéristique : les sépales du calice s’élargissent à la fructification</a:t>
            </a:r>
            <a:r>
              <a:rPr lang="fr-FR" baseline="0" dirty="0" smtClean="0"/>
              <a:t> et s’étalent. Fleurs blanches devenant très vite rose</a:t>
            </a:r>
          </a:p>
          <a:p>
            <a:r>
              <a:rPr lang="fr-FR" baseline="0" dirty="0" smtClean="0"/>
              <a:t>Très à l’est des régions méditerranéennes. Jusqu’en Syrie Palestine</a:t>
            </a:r>
          </a:p>
          <a:p>
            <a:r>
              <a:rPr lang="fr-FR" baseline="0" dirty="0" smtClean="0"/>
              <a:t>Pas ou très peu en Crète.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14623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Moins rare que le précédent; toutes</a:t>
            </a:r>
            <a:r>
              <a:rPr lang="fr-FR" baseline="0" dirty="0" smtClean="0"/>
              <a:t> les régions méditerranéennes .</a:t>
            </a:r>
          </a:p>
          <a:p>
            <a:r>
              <a:rPr lang="fr-FR" baseline="0" dirty="0" smtClean="0"/>
              <a:t>Annuelle;  à la fructification, le calice enfle et donne des petites sphères rondes blanches et poilues.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06785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Comme </a:t>
            </a:r>
            <a:r>
              <a:rPr lang="fr-FR" dirty="0" err="1" smtClean="0"/>
              <a:t>tomentosum</a:t>
            </a:r>
            <a:r>
              <a:rPr lang="fr-FR" dirty="0" smtClean="0"/>
              <a:t> partout en méditerranée. Vivace ; assez rampante;  Petites fleurs regroupées en une tête pédonculée.</a:t>
            </a:r>
          </a:p>
          <a:p>
            <a:r>
              <a:rPr lang="fr-FR" dirty="0" smtClean="0"/>
              <a:t>Le calice enfle fortement au moment de la fructification et ressemble à une petite fraise </a:t>
            </a:r>
            <a:r>
              <a:rPr lang="fr-FR" smtClean="0"/>
              <a:t>d’où son nom.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608347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Vivace, assez basse en touffes. Fleurs souvent blanches avec un grand étendard.</a:t>
            </a:r>
          </a:p>
          <a:p>
            <a:r>
              <a:rPr lang="fr-FR" dirty="0" smtClean="0"/>
              <a:t>Plante</a:t>
            </a:r>
            <a:r>
              <a:rPr lang="fr-FR" baseline="0" dirty="0" smtClean="0"/>
              <a:t> plutôt de l’est méditerranéen; </a:t>
            </a:r>
            <a:r>
              <a:rPr lang="fr-FR" baseline="0" dirty="0" err="1" smtClean="0"/>
              <a:t>bcp</a:t>
            </a:r>
            <a:r>
              <a:rPr lang="fr-FR" baseline="0" dirty="0" smtClean="0"/>
              <a:t> en Crète. Localement en sud de l’Italie et en Anatolie. 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9375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Présent dans une grande partie de l’est méditerranéen jusque vers l’Afghanistan</a:t>
            </a:r>
            <a:r>
              <a:rPr lang="fr-FR" baseline="0" dirty="0" smtClean="0"/>
              <a:t> selon </a:t>
            </a:r>
            <a:r>
              <a:rPr lang="fr-FR" baseline="0" dirty="0" err="1" smtClean="0"/>
              <a:t>Strid</a:t>
            </a:r>
            <a:r>
              <a:rPr lang="fr-FR" baseline="0" dirty="0" smtClean="0"/>
              <a:t>. </a:t>
            </a:r>
          </a:p>
          <a:p>
            <a:r>
              <a:rPr lang="fr-FR" baseline="0" dirty="0" smtClean="0"/>
              <a:t>A noter le calice enflé à la fructification et veiné.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03004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UN gros plan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665225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Ressemble à </a:t>
            </a:r>
            <a:r>
              <a:rPr lang="fr-FR" dirty="0" err="1" smtClean="0"/>
              <a:t>Angustifolium</a:t>
            </a:r>
            <a:r>
              <a:rPr lang="fr-FR" dirty="0" smtClean="0"/>
              <a:t>;  très commun en Crète et dans les îles grecques ; Chypre  et dans l’ouest de l’Anatolie.</a:t>
            </a:r>
          </a:p>
          <a:p>
            <a:r>
              <a:rPr lang="fr-FR" dirty="0" smtClean="0"/>
              <a:t>Histoire de </a:t>
            </a:r>
            <a:r>
              <a:rPr lang="fr-FR" dirty="0" err="1" smtClean="0"/>
              <a:t>Greuter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39596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58275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Belles fleurs pourpres et fruits très poilu.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6863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. </a:t>
            </a:r>
            <a:r>
              <a:rPr lang="fr-FR" dirty="0" err="1" smtClean="0"/>
              <a:t>Picadia</a:t>
            </a:r>
            <a:r>
              <a:rPr lang="fr-FR" dirty="0" smtClean="0"/>
              <a:t> , la capitale actuelle est le principal port de l’île. Très jolie baie avec un peu plus loin une grande plage de sable.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319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Iridaceae</a:t>
            </a:r>
            <a:r>
              <a:rPr lang="fr-FR" dirty="0" smtClean="0"/>
              <a:t> : 3 pétales, 3  sépales </a:t>
            </a:r>
            <a:r>
              <a:rPr lang="mr-IN" dirty="0" smtClean="0"/>
              <a:t>–</a:t>
            </a:r>
            <a:r>
              <a:rPr lang="fr-FR" dirty="0" smtClean="0"/>
              <a:t> ovaire infère .(</a:t>
            </a:r>
            <a:r>
              <a:rPr lang="fr-FR" dirty="0" err="1" smtClean="0"/>
              <a:t>adh&amp;rent</a:t>
            </a:r>
            <a:r>
              <a:rPr lang="fr-FR" dirty="0" smtClean="0"/>
              <a:t>).</a:t>
            </a:r>
            <a:r>
              <a:rPr lang="fr-FR" baseline="0" dirty="0" smtClean="0"/>
              <a:t>  </a:t>
            </a:r>
            <a:r>
              <a:rPr lang="fr-FR" dirty="0" smtClean="0"/>
              <a:t>A noter des veines violettes et une bande orange-jaune . Des sépales étroits.  </a:t>
            </a:r>
          </a:p>
          <a:p>
            <a:r>
              <a:rPr lang="fr-FR" dirty="0" smtClean="0"/>
              <a:t>Dans </a:t>
            </a:r>
            <a:r>
              <a:rPr lang="fr-FR" dirty="0" err="1" smtClean="0"/>
              <a:t>inguicularis</a:t>
            </a:r>
            <a:r>
              <a:rPr lang="fr-FR" dirty="0" smtClean="0"/>
              <a:t>, il y a 2 </a:t>
            </a:r>
            <a:r>
              <a:rPr lang="fr-FR" dirty="0" err="1" smtClean="0"/>
              <a:t>subsp</a:t>
            </a:r>
            <a:r>
              <a:rPr lang="fr-FR" dirty="0" smtClean="0"/>
              <a:t>. </a:t>
            </a:r>
            <a:r>
              <a:rPr lang="fr-FR" dirty="0" err="1" smtClean="0"/>
              <a:t>cretensis</a:t>
            </a:r>
            <a:r>
              <a:rPr lang="fr-FR" dirty="0" smtClean="0"/>
              <a:t> (endémique-Crète-</a:t>
            </a:r>
            <a:r>
              <a:rPr lang="fr-FR" dirty="0" err="1" smtClean="0"/>
              <a:t>Karpathos</a:t>
            </a:r>
            <a:r>
              <a:rPr lang="fr-FR" dirty="0" smtClean="0"/>
              <a:t>) et </a:t>
            </a:r>
            <a:r>
              <a:rPr lang="fr-FR" dirty="0" err="1" smtClean="0"/>
              <a:t>carica</a:t>
            </a:r>
            <a:r>
              <a:rPr lang="fr-FR" dirty="0" smtClean="0"/>
              <a:t> présent de la Grèce</a:t>
            </a:r>
            <a:r>
              <a:rPr lang="fr-FR" baseline="0" dirty="0" smtClean="0"/>
              <a:t> à l’Anatolie et au Liban (bande jaune assez étroite sur les pétales.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457402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Morea</a:t>
            </a:r>
            <a:r>
              <a:rPr lang="fr-FR" dirty="0" smtClean="0"/>
              <a:t> vient de </a:t>
            </a:r>
            <a:r>
              <a:rPr lang="fr-FR" dirty="0" err="1" smtClean="0"/>
              <a:t>Moraeus</a:t>
            </a:r>
            <a:r>
              <a:rPr lang="fr-FR" dirty="0" smtClean="0"/>
              <a:t> Johann, beau-père de Linné. Autrefois dans les Iris, maintenant dans ce genre qui est sud-africain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467303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Grandes feuilles sagittées;</a:t>
            </a:r>
            <a:r>
              <a:rPr lang="fr-FR" baseline="0" dirty="0" smtClean="0"/>
              <a:t> Spathe jaunâtre repliée vers l’arrière et un spadice jaune-orangé très long . Plutôt une plante de colline et de montagnes.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767544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Après un pique-nique dans une taverne , nous avons herborisé à l’arrière du village.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405050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Pique-nique improvisé dans une taverne fermée</a:t>
            </a:r>
            <a:r>
              <a:rPr lang="fr-FR" baseline="0" dirty="0" smtClean="0"/>
              <a:t> mais ouverte pour nous avec quelques boissons.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037546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Feuilles allongées, glauques et poilues.</a:t>
            </a:r>
          </a:p>
          <a:p>
            <a:r>
              <a:rPr lang="fr-FR" dirty="0" smtClean="0"/>
              <a:t>Très</a:t>
            </a:r>
            <a:r>
              <a:rPr lang="fr-FR" baseline="0" dirty="0" smtClean="0"/>
              <a:t> rare en Crète </a:t>
            </a:r>
            <a:r>
              <a:rPr lang="fr-FR" dirty="0" smtClean="0"/>
              <a:t> et </a:t>
            </a:r>
            <a:r>
              <a:rPr lang="fr-FR" dirty="0" err="1" smtClean="0"/>
              <a:t>Karpathos</a:t>
            </a:r>
            <a:r>
              <a:rPr lang="fr-FR" dirty="0" smtClean="0"/>
              <a:t> abondante. Mais également en Anatolie et Chypre (vue lors de notre voyage en 2018)</a:t>
            </a:r>
          </a:p>
          <a:p>
            <a:r>
              <a:rPr lang="fr-FR" dirty="0" smtClean="0"/>
              <a:t>Souvent les plantes rares en Crète orientale sont abondantes à </a:t>
            </a:r>
            <a:r>
              <a:rPr lang="fr-FR" dirty="0" err="1" smtClean="0"/>
              <a:t>Karpathos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249075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Coussins dans les dunes.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545722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Largement répandu.</a:t>
            </a:r>
            <a:r>
              <a:rPr lang="fr-FR" baseline="0" dirty="0" smtClean="0"/>
              <a:t> Aux Baléares, en Sicile,  Chypre. Dans le sable des dunes. Sous-arbrisseau avec des tiges ramifiées dès la base, devenant épineuses.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010356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2 SSP : 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flexuosa</a:t>
            </a:r>
            <a:r>
              <a:rPr lang="fr-FR" baseline="0" dirty="0" smtClean="0"/>
              <a:t> pour </a:t>
            </a:r>
            <a:r>
              <a:rPr lang="fr-FR" baseline="0" dirty="0" err="1" smtClean="0"/>
              <a:t>Karpathos</a:t>
            </a:r>
            <a:r>
              <a:rPr lang="fr-FR" baseline="0" dirty="0" smtClean="0"/>
              <a:t> et Rhodes</a:t>
            </a:r>
          </a:p>
          <a:p>
            <a:r>
              <a:rPr lang="fr-FR" baseline="0" dirty="0" smtClean="0"/>
              <a:t>Au nord </a:t>
            </a:r>
            <a:r>
              <a:rPr lang="fr-FR" baseline="0" dirty="0" err="1" smtClean="0"/>
              <a:t>ssp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naxensis</a:t>
            </a:r>
            <a:r>
              <a:rPr lang="fr-FR" baseline="0" dirty="0" smtClean="0"/>
              <a:t>; A noter une silique très longue, velue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167039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 assez</a:t>
            </a:r>
            <a:r>
              <a:rPr lang="fr-FR" baseline="0" dirty="0" smtClean="0"/>
              <a:t> étalée ;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018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Hébergement à l’hôtel </a:t>
            </a:r>
            <a:r>
              <a:rPr lang="fr-FR" dirty="0" err="1" smtClean="0"/>
              <a:t>Oceanis</a:t>
            </a:r>
            <a:r>
              <a:rPr lang="fr-FR" dirty="0" smtClean="0"/>
              <a:t>; groupe de 22 participants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717073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Feuilles pubescentes. Evolution du calice très triangulaire et pointe courte ; les sépales sont très larges</a:t>
            </a:r>
          </a:p>
          <a:p>
            <a:r>
              <a:rPr lang="fr-FR" dirty="0" smtClean="0"/>
              <a:t>De l’Espagne à la Palestine</a:t>
            </a:r>
          </a:p>
          <a:p>
            <a:r>
              <a:rPr lang="fr-FR" dirty="0" smtClean="0"/>
              <a:t>A noter le</a:t>
            </a:r>
            <a:r>
              <a:rPr lang="fr-FR" baseline="0" dirty="0" smtClean="0"/>
              <a:t> fruit </a:t>
            </a:r>
            <a:r>
              <a:rPr lang="fr-FR" baseline="0" dirty="0" err="1" smtClean="0"/>
              <a:t>Schizocarpe</a:t>
            </a:r>
            <a:r>
              <a:rPr lang="fr-FR" baseline="0" dirty="0" smtClean="0"/>
              <a:t> (chez Malvacées </a:t>
            </a:r>
            <a:r>
              <a:rPr lang="mr-IN" baseline="0" dirty="0" smtClean="0"/>
              <a:t>–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Apiacées</a:t>
            </a:r>
            <a:r>
              <a:rPr lang="fr-FR" baseline="0" dirty="0" smtClean="0"/>
              <a:t>) formé de plusieurs (5 chez </a:t>
            </a:r>
            <a:r>
              <a:rPr lang="fr-FR" baseline="0" dirty="0" err="1" smtClean="0"/>
              <a:t>Malva</a:t>
            </a:r>
            <a:r>
              <a:rPr lang="fr-FR" baseline="0" dirty="0" smtClean="0"/>
              <a:t>) méricarpes.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89453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Annuelle, étalée à tiges qui s’épaississent.  Feuilles </a:t>
            </a:r>
            <a:r>
              <a:rPr lang="fr-FR" dirty="0" err="1" smtClean="0"/>
              <a:t>pennatilobées</a:t>
            </a:r>
            <a:r>
              <a:rPr lang="fr-FR" dirty="0" smtClean="0"/>
              <a:t>. Capitules à fleurs sans ligules.</a:t>
            </a:r>
          </a:p>
          <a:p>
            <a:r>
              <a:rPr lang="fr-FR" dirty="0" smtClean="0"/>
              <a:t>Est Méditerranéen jusqu’à Chypre et </a:t>
            </a:r>
            <a:r>
              <a:rPr lang="fr-FR" baseline="0" dirty="0" smtClean="0"/>
              <a:t> sud </a:t>
            </a:r>
            <a:r>
              <a:rPr lang="fr-FR" dirty="0" smtClean="0"/>
              <a:t>ouest de l’Anatolie.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388826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Un</a:t>
            </a:r>
            <a:r>
              <a:rPr lang="fr-FR" baseline="0" dirty="0" smtClean="0"/>
              <a:t> bord de mer de la région sud-ouest de l’île vers </a:t>
            </a:r>
            <a:r>
              <a:rPr lang="fr-FR" baseline="0" dirty="0" err="1" smtClean="0"/>
              <a:t>Aghios</a:t>
            </a:r>
            <a:r>
              <a:rPr lang="fr-FR" baseline="0" dirty="0" smtClean="0"/>
              <a:t> Theodoros.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189632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Strid</a:t>
            </a:r>
            <a:r>
              <a:rPr lang="fr-FR" dirty="0" smtClean="0"/>
              <a:t> comme </a:t>
            </a:r>
            <a:r>
              <a:rPr lang="fr-FR" dirty="0" err="1" smtClean="0"/>
              <a:t>Blamey</a:t>
            </a:r>
            <a:r>
              <a:rPr lang="fr-FR" dirty="0" smtClean="0"/>
              <a:t> ne retiennent pas ce nom mais parlent de </a:t>
            </a:r>
            <a:r>
              <a:rPr lang="fr-FR" i="1" dirty="0" err="1" smtClean="0"/>
              <a:t>Helichrysum</a:t>
            </a:r>
            <a:r>
              <a:rPr lang="fr-FR" i="1" dirty="0" smtClean="0"/>
              <a:t> </a:t>
            </a:r>
            <a:r>
              <a:rPr lang="fr-FR" i="1" dirty="0" err="1" smtClean="0"/>
              <a:t>stoechas</a:t>
            </a:r>
            <a:r>
              <a:rPr lang="fr-FR" i="1" dirty="0" smtClean="0"/>
              <a:t> </a:t>
            </a:r>
            <a:r>
              <a:rPr lang="fr-FR" dirty="0" err="1" smtClean="0"/>
              <a:t>ssp</a:t>
            </a:r>
            <a:r>
              <a:rPr lang="fr-FR" dirty="0" smtClean="0"/>
              <a:t> </a:t>
            </a:r>
            <a:r>
              <a:rPr lang="fr-FR" i="1" dirty="0" err="1" smtClean="0"/>
              <a:t>barrelieri</a:t>
            </a:r>
            <a:r>
              <a:rPr lang="fr-FR" i="1" dirty="0" smtClean="0"/>
              <a:t>. </a:t>
            </a:r>
          </a:p>
          <a:p>
            <a:r>
              <a:rPr lang="fr-FR" i="0" dirty="0" smtClean="0"/>
              <a:t>C’est une plante plus naine que </a:t>
            </a:r>
            <a:r>
              <a:rPr lang="fr-FR" i="0" dirty="0" err="1" smtClean="0"/>
              <a:t>stoechas</a:t>
            </a:r>
            <a:r>
              <a:rPr lang="fr-FR" i="0" dirty="0" smtClean="0"/>
              <a:t> . </a:t>
            </a:r>
            <a:r>
              <a:rPr lang="fr-FR" i="0" dirty="0" err="1" smtClean="0"/>
              <a:t>Conglobatum</a:t>
            </a:r>
            <a:r>
              <a:rPr lang="fr-FR" i="0" dirty="0" smtClean="0"/>
              <a:t> serait une espèce de la Méditerranéen est 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731710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Strid</a:t>
            </a:r>
            <a:r>
              <a:rPr lang="fr-FR" dirty="0" smtClean="0"/>
              <a:t> ne retient pas </a:t>
            </a:r>
            <a:r>
              <a:rPr lang="fr-FR" dirty="0" err="1" smtClean="0"/>
              <a:t>gallicus</a:t>
            </a:r>
            <a:r>
              <a:rPr lang="fr-FR" baseline="0" dirty="0" smtClean="0"/>
              <a:t> mais le met comme synonyme de </a:t>
            </a:r>
            <a:r>
              <a:rPr lang="fr-FR" baseline="0" dirty="0" err="1" smtClean="0"/>
              <a:t>leucanthemifolius</a:t>
            </a:r>
            <a:r>
              <a:rPr lang="fr-FR" baseline="0" dirty="0" smtClean="0"/>
              <a:t>. Par contre Tison retient les 2 espèces. Pour lui </a:t>
            </a:r>
            <a:r>
              <a:rPr lang="fr-FR" baseline="0" dirty="0" err="1" smtClean="0"/>
              <a:t>Gallicus</a:t>
            </a:r>
            <a:r>
              <a:rPr lang="fr-FR" baseline="0" dirty="0" smtClean="0"/>
              <a:t> a les feuilles plus dentées que l’autre.</a:t>
            </a:r>
            <a:br>
              <a:rPr lang="fr-FR" baseline="0" dirty="0" smtClean="0"/>
            </a:br>
            <a:r>
              <a:rPr lang="fr-FR" baseline="0" dirty="0" smtClean="0"/>
              <a:t>Les capitules ont un pédoncule plus long chez </a:t>
            </a:r>
            <a:r>
              <a:rPr lang="fr-FR" baseline="0" dirty="0" err="1" smtClean="0"/>
              <a:t>gallicus</a:t>
            </a:r>
            <a:r>
              <a:rPr lang="fr-FR" baseline="0" dirty="0" smtClean="0"/>
              <a:t>. Dans les 2 cas, c’est un sténo-méditerranéen. D’après le schéma de Tison et le pédoncule des capitules, ce serait plutôt </a:t>
            </a:r>
            <a:r>
              <a:rPr lang="fr-FR" b="1" baseline="0" dirty="0" err="1" smtClean="0"/>
              <a:t>gallicus</a:t>
            </a:r>
            <a:r>
              <a:rPr lang="fr-FR" b="1" baseline="0" dirty="0" smtClean="0"/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491052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2 sous-espèces chez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ammophila</a:t>
            </a:r>
            <a:r>
              <a:rPr lang="fr-FR" baseline="0" dirty="0" smtClean="0"/>
              <a:t> . </a:t>
            </a:r>
            <a:r>
              <a:rPr lang="fr-FR" baseline="0" dirty="0" err="1" smtClean="0"/>
              <a:t>Carpathae</a:t>
            </a:r>
            <a:r>
              <a:rPr lang="fr-FR" baseline="0" dirty="0" smtClean="0"/>
              <a:t> est </a:t>
            </a:r>
            <a:r>
              <a:rPr lang="fr-FR" dirty="0" smtClean="0"/>
              <a:t>Endémique  </a:t>
            </a:r>
            <a:r>
              <a:rPr lang="fr-FR" dirty="0" err="1" smtClean="0"/>
              <a:t>Karpathos</a:t>
            </a:r>
            <a:r>
              <a:rPr lang="fr-FR" dirty="0" smtClean="0"/>
              <a:t>. L’autre sous-espèce </a:t>
            </a:r>
            <a:r>
              <a:rPr lang="fr-FR" dirty="0" err="1" smtClean="0"/>
              <a:t>ammophila</a:t>
            </a:r>
            <a:r>
              <a:rPr lang="fr-FR" dirty="0" smtClean="0"/>
              <a:t> se trouve en Crète.</a:t>
            </a:r>
          </a:p>
          <a:p>
            <a:r>
              <a:rPr lang="fr-FR" dirty="0" smtClean="0"/>
              <a:t>Plante annuelle, assez basse avec des feuilles assez épaisses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8510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 plusieurs endroits, des falaises, des rochers nous ont apporté de</a:t>
            </a:r>
            <a:r>
              <a:rPr lang="fr-FR" baseline="0" dirty="0" smtClean="0"/>
              <a:t> belles surprises.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561670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Cucurbitacées; Méditerranéen</a:t>
            </a:r>
            <a:r>
              <a:rPr lang="fr-FR" baseline="0" dirty="0" smtClean="0"/>
              <a:t> est</a:t>
            </a:r>
          </a:p>
          <a:p>
            <a:r>
              <a:rPr lang="fr-FR" baseline="0" dirty="0" smtClean="0"/>
              <a:t>Normalement rare.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81260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Endémique sud </a:t>
            </a:r>
            <a:r>
              <a:rPr lang="fr-FR" dirty="0" err="1" smtClean="0"/>
              <a:t>égenne</a:t>
            </a:r>
            <a:r>
              <a:rPr lang="fr-FR" dirty="0" smtClean="0"/>
              <a:t> (Crète </a:t>
            </a:r>
            <a:r>
              <a:rPr lang="mr-IN" dirty="0" smtClean="0"/>
              <a:t>–</a:t>
            </a:r>
            <a:r>
              <a:rPr lang="fr-FR" dirty="0" smtClean="0"/>
              <a:t> </a:t>
            </a:r>
            <a:r>
              <a:rPr lang="fr-FR" dirty="0" err="1" smtClean="0"/>
              <a:t>Karpathos</a:t>
            </a:r>
            <a:r>
              <a:rPr lang="fr-FR" dirty="0" smtClean="0"/>
              <a:t>) </a:t>
            </a:r>
            <a:r>
              <a:rPr lang="mr-IN" dirty="0" smtClean="0"/>
              <a:t>–</a:t>
            </a:r>
            <a:r>
              <a:rPr lang="fr-FR" dirty="0" smtClean="0"/>
              <a:t> </a:t>
            </a:r>
            <a:r>
              <a:rPr lang="fr-FR" dirty="0" err="1" smtClean="0"/>
              <a:t>Strid</a:t>
            </a:r>
            <a:r>
              <a:rPr lang="fr-FR" dirty="0" smtClean="0"/>
              <a:t> retient </a:t>
            </a:r>
            <a:r>
              <a:rPr lang="fr-FR" dirty="0" err="1" smtClean="0"/>
              <a:t>Alyssoides</a:t>
            </a:r>
            <a:r>
              <a:rPr lang="fr-FR" dirty="0" smtClean="0"/>
              <a:t>.</a:t>
            </a:r>
          </a:p>
          <a:p>
            <a:r>
              <a:rPr lang="fr-FR" dirty="0" smtClean="0"/>
              <a:t>Silicule</a:t>
            </a:r>
            <a:r>
              <a:rPr lang="fr-FR" baseline="0" dirty="0" smtClean="0"/>
              <a:t> globuleuse.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94917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Selon </a:t>
            </a:r>
            <a:r>
              <a:rPr lang="fr-FR" dirty="0" err="1" smtClean="0"/>
              <a:t>Strid</a:t>
            </a:r>
            <a:r>
              <a:rPr lang="fr-FR" dirty="0" smtClean="0"/>
              <a:t>, on peut la confondre avec A. </a:t>
            </a:r>
            <a:r>
              <a:rPr lang="fr-FR" dirty="0" err="1" smtClean="0"/>
              <a:t>guichardii</a:t>
            </a:r>
            <a:r>
              <a:rPr lang="fr-FR" dirty="0" smtClean="0"/>
              <a:t>, endémique de Rhodes.</a:t>
            </a:r>
          </a:p>
          <a:p>
            <a:r>
              <a:rPr lang="fr-FR" dirty="0" smtClean="0"/>
              <a:t>Pour</a:t>
            </a:r>
            <a:r>
              <a:rPr lang="fr-FR" baseline="0" dirty="0" smtClean="0"/>
              <a:t> la petite histoire, c</a:t>
            </a:r>
            <a:r>
              <a:rPr lang="fr-FR" dirty="0" smtClean="0"/>
              <a:t>elle-ci</a:t>
            </a:r>
            <a:r>
              <a:rPr lang="fr-FR" baseline="0" dirty="0" smtClean="0"/>
              <a:t> avait été déjà découverte en Crète par Tournefort et illustrée par </a:t>
            </a:r>
            <a:r>
              <a:rPr lang="fr-FR" baseline="0" dirty="0" err="1" smtClean="0"/>
              <a:t>Aubriet</a:t>
            </a:r>
            <a:r>
              <a:rPr lang="fr-FR" baseline="0" dirty="0" smtClean="0"/>
              <a:t>, peintre du roi sous Louis XIV et qui a accompagné Tournefort dans ses voyages. Vivace ; Feuilles réniformes à triangulaires.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81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4218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Notre</a:t>
            </a:r>
            <a:r>
              <a:rPr lang="fr-FR" baseline="0" dirty="0" smtClean="0"/>
              <a:t> taverne du soir.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500172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Très grosses fleurs (5 à 12 cm de long).  Soies claires nombreuses dans la gorge.  Tube épais recourbé</a:t>
            </a: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82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76186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Gynostème</a:t>
            </a:r>
            <a:r>
              <a:rPr lang="fr-FR" baseline="0" dirty="0" smtClean="0"/>
              <a:t> : caractère particulier des Orchidées, Aristoloches et des </a:t>
            </a:r>
            <a:r>
              <a:rPr lang="fr-FR" baseline="0" dirty="0" err="1" smtClean="0"/>
              <a:t>Asclepiadacées</a:t>
            </a:r>
            <a:r>
              <a:rPr lang="fr-FR" baseline="0" dirty="0" smtClean="0"/>
              <a:t>. (Qui pousse ensemble)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83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210218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Quelques audacieux et audacieuses dans ces rochers pour découvrir quelques plantes intéressantes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84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107817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Toujours arc égéen. Sur rochers calcaires. </a:t>
            </a:r>
          </a:p>
          <a:p>
            <a:r>
              <a:rPr lang="fr-FR" dirty="0" smtClean="0"/>
              <a:t>Petits buissons ; feuilles spatulées.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85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81659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Endémique Grèce</a:t>
            </a:r>
            <a:r>
              <a:rPr lang="fr-FR" baseline="0" dirty="0" smtClean="0"/>
              <a:t> </a:t>
            </a:r>
            <a:r>
              <a:rPr lang="mr-IN" baseline="0" dirty="0" smtClean="0"/>
              <a:t>–</a:t>
            </a:r>
            <a:r>
              <a:rPr lang="fr-FR" baseline="0" dirty="0" smtClean="0"/>
              <a:t> continentale et îles (fréquente en Crète). Appelé parfois </a:t>
            </a:r>
            <a:r>
              <a:rPr lang="fr-FR" i="1" baseline="0" dirty="0" err="1" smtClean="0"/>
              <a:t>Procopiana</a:t>
            </a:r>
            <a:r>
              <a:rPr lang="fr-FR" i="1" baseline="0" dirty="0" smtClean="0"/>
              <a:t> </a:t>
            </a:r>
            <a:r>
              <a:rPr lang="fr-FR" i="1" baseline="0" dirty="0" err="1" smtClean="0"/>
              <a:t>cretica</a:t>
            </a:r>
            <a:endParaRPr lang="fr-FR" i="1" dirty="0" smtClean="0"/>
          </a:p>
          <a:p>
            <a:r>
              <a:rPr lang="fr-FR" dirty="0" smtClean="0"/>
              <a:t>Vivace.</a:t>
            </a:r>
            <a:r>
              <a:rPr lang="fr-FR" baseline="0" dirty="0" smtClean="0"/>
              <a:t> </a:t>
            </a:r>
            <a:r>
              <a:rPr lang="fr-FR" dirty="0" smtClean="0"/>
              <a:t>Lobes</a:t>
            </a:r>
            <a:r>
              <a:rPr lang="fr-FR" baseline="0" dirty="0" smtClean="0"/>
              <a:t> de la corolle étroits, légèrement retournés. Etamines très saillantes.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86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704693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Plantaginacée. Plante des îles de l’arc égéen, Chypre.</a:t>
            </a:r>
          </a:p>
          <a:p>
            <a:r>
              <a:rPr lang="fr-FR" dirty="0" smtClean="0"/>
              <a:t>Souvent</a:t>
            </a:r>
            <a:r>
              <a:rPr lang="fr-FR" baseline="0" dirty="0" smtClean="0"/>
              <a:t> dans les crevasses de rochers calcaires. Plante avec stolons ; feuilles très pétiolées et réniformes. Corolle lilas avec un palais jaune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87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729732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Pousse dans des lieux humides. Feuilles en forme de </a:t>
            </a:r>
            <a:r>
              <a:rPr lang="fr-FR" dirty="0" err="1" smtClean="0"/>
              <a:t>coeur</a:t>
            </a:r>
            <a:r>
              <a:rPr lang="fr-FR" baseline="0" dirty="0" smtClean="0"/>
              <a:t>; assez marbrées; fleurs blanches.</a:t>
            </a:r>
          </a:p>
          <a:p>
            <a:r>
              <a:rPr lang="fr-FR" baseline="0" dirty="0" smtClean="0"/>
              <a:t>Floraison printanière.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88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072544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De nouveau Arum </a:t>
            </a:r>
            <a:r>
              <a:rPr lang="fr-FR" dirty="0" err="1" smtClean="0"/>
              <a:t>creticum</a:t>
            </a:r>
            <a:r>
              <a:rPr lang="fr-FR" dirty="0" smtClean="0"/>
              <a:t> (grande</a:t>
            </a:r>
            <a:r>
              <a:rPr lang="fr-FR" baseline="0" dirty="0" smtClean="0"/>
              <a:t> variabilité de son habitat). Le précédent, près de l’eau.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89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905568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Herborisation le long de rochers d’une autre route.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90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037619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Croît à </a:t>
            </a:r>
            <a:r>
              <a:rPr lang="fr-FR" dirty="0" err="1" smtClean="0"/>
              <a:t>Karpathos</a:t>
            </a:r>
            <a:r>
              <a:rPr lang="fr-FR" dirty="0" smtClean="0"/>
              <a:t>, Crète et une petite île proche</a:t>
            </a:r>
            <a:r>
              <a:rPr lang="fr-FR" baseline="0" dirty="0" smtClean="0"/>
              <a:t> de Rhodes. Seule espèce de </a:t>
            </a:r>
            <a:r>
              <a:rPr lang="fr-FR" baseline="0" dirty="0" err="1" smtClean="0"/>
              <a:t>Valeriane</a:t>
            </a:r>
            <a:r>
              <a:rPr lang="fr-FR" baseline="0" dirty="0" smtClean="0"/>
              <a:t> en Crète et </a:t>
            </a:r>
            <a:r>
              <a:rPr lang="fr-FR" baseline="0" dirty="0" err="1" smtClean="0"/>
              <a:t>Karpathos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A noter des feuilles à la base rondes à réniformes, cordées et des fleurs en cyme dense.</a:t>
            </a:r>
          </a:p>
          <a:p>
            <a:r>
              <a:rPr lang="fr-FR" baseline="0" dirty="0" smtClean="0"/>
              <a:t>Croit sur rochers calcaires.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91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5501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1549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Elle a été collectée la 1</a:t>
            </a:r>
            <a:r>
              <a:rPr lang="fr-FR" baseline="30000" dirty="0" smtClean="0"/>
              <a:t>ère</a:t>
            </a:r>
            <a:r>
              <a:rPr lang="fr-FR" dirty="0" smtClean="0"/>
              <a:t> fois par </a:t>
            </a:r>
            <a:r>
              <a:rPr lang="fr-FR" dirty="0" err="1" smtClean="0"/>
              <a:t>Pichler</a:t>
            </a:r>
            <a:r>
              <a:rPr lang="fr-FR" dirty="0" smtClean="0"/>
              <a:t> en 1883.</a:t>
            </a:r>
          </a:p>
          <a:p>
            <a:r>
              <a:rPr lang="fr-FR" dirty="0" smtClean="0"/>
              <a:t>Bouquets de fleurs. Sur rochers calcaires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92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657899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Nommé en l’honneur de </a:t>
            </a:r>
            <a:r>
              <a:rPr lang="fr-FR" dirty="0" err="1" smtClean="0"/>
              <a:t>Pinatzis</a:t>
            </a:r>
            <a:r>
              <a:rPr lang="fr-FR" dirty="0" smtClean="0"/>
              <a:t>, un botaniste grecque</a:t>
            </a:r>
          </a:p>
          <a:p>
            <a:r>
              <a:rPr lang="fr-FR" dirty="0" smtClean="0"/>
              <a:t>Très  poilu ; dents du calice dressées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93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851793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Une des rares fougères vue à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Karpathos</a:t>
            </a:r>
            <a:r>
              <a:rPr lang="fr-FR" baseline="0" dirty="0" smtClean="0"/>
              <a:t>. Toujours sur calcaire.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94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027774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Point culminant de l’île. Montagne calcaire.</a:t>
            </a:r>
          </a:p>
          <a:p>
            <a:r>
              <a:rPr lang="fr-FR" dirty="0" smtClean="0"/>
              <a:t>Un petit groupe mais sans aller jusqu’en haut. Manque de temps. Plante remarquable du coin : </a:t>
            </a:r>
            <a:r>
              <a:rPr lang="fr-FR" i="1" dirty="0" err="1" smtClean="0"/>
              <a:t>Asyneuma</a:t>
            </a:r>
            <a:r>
              <a:rPr lang="fr-FR" i="1" dirty="0" smtClean="0"/>
              <a:t> </a:t>
            </a:r>
            <a:r>
              <a:rPr lang="fr-FR" i="1" dirty="0" err="1" smtClean="0"/>
              <a:t>giganteum</a:t>
            </a:r>
            <a:r>
              <a:rPr lang="fr-FR" i="1" dirty="0" smtClean="0"/>
              <a:t>, </a:t>
            </a:r>
            <a:r>
              <a:rPr lang="fr-FR" i="0" dirty="0" smtClean="0"/>
              <a:t>endémique de Kali</a:t>
            </a:r>
            <a:r>
              <a:rPr lang="fr-FR" i="0" baseline="0" dirty="0" smtClean="0"/>
              <a:t> </a:t>
            </a:r>
            <a:r>
              <a:rPr lang="fr-FR" i="0" baseline="0" dirty="0" err="1" smtClean="0"/>
              <a:t>Limni</a:t>
            </a:r>
            <a:r>
              <a:rPr lang="fr-FR" i="0" baseline="0" dirty="0" smtClean="0"/>
              <a:t>.</a:t>
            </a:r>
            <a:endParaRPr lang="fr-FR" i="1" dirty="0" smtClean="0"/>
          </a:p>
          <a:p>
            <a:r>
              <a:rPr lang="fr-FR" dirty="0" smtClean="0"/>
              <a:t>2 plantes à mentionner. D’énormes coussins</a:t>
            </a:r>
            <a:r>
              <a:rPr lang="fr-FR" baseline="0" dirty="0" smtClean="0"/>
              <a:t> de </a:t>
            </a:r>
            <a:r>
              <a:rPr lang="fr-FR" baseline="0" dirty="0" err="1" smtClean="0"/>
              <a:t>Lithodora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hispidula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95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418747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Pour </a:t>
            </a:r>
            <a:r>
              <a:rPr lang="fr-FR" dirty="0" err="1" smtClean="0"/>
              <a:t>Greuter</a:t>
            </a:r>
            <a:r>
              <a:rPr lang="fr-FR" baseline="0" dirty="0" smtClean="0"/>
              <a:t> cette plante est un indice comme quoi </a:t>
            </a:r>
            <a:r>
              <a:rPr lang="fr-FR" baseline="0" dirty="0" err="1" smtClean="0"/>
              <a:t>Karpathos</a:t>
            </a:r>
            <a:r>
              <a:rPr lang="fr-FR" baseline="0" dirty="0" smtClean="0"/>
              <a:t> aurait fait partie d’une ancienne chaîne de montagne.</a:t>
            </a:r>
          </a:p>
          <a:p>
            <a:r>
              <a:rPr lang="fr-FR" baseline="0" dirty="0" smtClean="0"/>
              <a:t>Pa rapport à </a:t>
            </a:r>
            <a:r>
              <a:rPr lang="fr-FR" baseline="0" dirty="0" err="1" smtClean="0"/>
              <a:t>Arabis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alpina</a:t>
            </a:r>
            <a:r>
              <a:rPr lang="fr-FR" baseline="0" dirty="0" smtClean="0"/>
              <a:t>, les fleurs sont plus grandes et les feuilles possèdent une certaine pilosité</a:t>
            </a:r>
          </a:p>
          <a:p>
            <a:r>
              <a:rPr lang="fr-FR" baseline="0" dirty="0" smtClean="0"/>
              <a:t>Présente essentiellement  dans l’arc égéen (Crète, </a:t>
            </a:r>
            <a:r>
              <a:rPr lang="fr-FR" baseline="0" dirty="0" err="1" smtClean="0"/>
              <a:t>Karpathos</a:t>
            </a:r>
            <a:r>
              <a:rPr lang="fr-FR" baseline="0" dirty="0" smtClean="0"/>
              <a:t>, Rhodes).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96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888257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Surtout présent dans la partie est de la Crète. Petits coussins; feuilles très poilues, presque laineuses. Le</a:t>
            </a:r>
            <a:r>
              <a:rPr lang="fr-FR" baseline="0" dirty="0" smtClean="0"/>
              <a:t> calice est persistant; possède de longues dents piquantes.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97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415450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Quelques bons marcheurs dans le Kali </a:t>
            </a:r>
            <a:r>
              <a:rPr lang="fr-FR" dirty="0" err="1" smtClean="0"/>
              <a:t>Limni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98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235879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 moitié du groupe a loué des voitures pour faire une incursion vers le nord de l’île. Les routes étant très mauvaises, aucun car ne pouvait passer.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99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507807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Profitis</a:t>
            </a:r>
            <a:r>
              <a:rPr lang="fr-FR" dirty="0" smtClean="0"/>
              <a:t> </a:t>
            </a:r>
            <a:r>
              <a:rPr lang="fr-FR" dirty="0" err="1" smtClean="0"/>
              <a:t>Ilias</a:t>
            </a:r>
            <a:r>
              <a:rPr lang="fr-FR" dirty="0" smtClean="0"/>
              <a:t> près d’</a:t>
            </a:r>
            <a:r>
              <a:rPr lang="fr-FR" dirty="0" err="1" smtClean="0"/>
              <a:t>Olympos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101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363891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 route asphaltée est relativement récente et ne va pas beaucoup plus loin que ce village (elle va jusqu’à </a:t>
            </a:r>
            <a:r>
              <a:rPr lang="fr-FR" dirty="0" err="1" smtClean="0"/>
              <a:t>Diafani</a:t>
            </a:r>
            <a:r>
              <a:rPr lang="fr-FR" dirty="0" smtClean="0"/>
              <a:t>).</a:t>
            </a:r>
            <a:r>
              <a:rPr lang="fr-FR" baseline="0" dirty="0" smtClean="0"/>
              <a:t> Ce village garde un caractère assez exceptionnel</a:t>
            </a:r>
          </a:p>
          <a:p>
            <a:r>
              <a:rPr lang="fr-FR" baseline="0" dirty="0" smtClean="0"/>
              <a:t>Avec encore quelques traditions (linguistique, musical, costumes.  Rencontre avec un homme du village ; café.</a:t>
            </a:r>
          </a:p>
          <a:p>
            <a:r>
              <a:rPr lang="fr-FR" baseline="0" dirty="0" smtClean="0"/>
              <a:t>Village perché.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8A6F-1A27-2141-B91E-26CB3E2BBC1C}" type="slidenum">
              <a:rPr lang="fr-FR" smtClean="0"/>
              <a:t>102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5531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6A6E8-35EA-3648-BF28-940155FB08FA}" type="datetimeFigureOut">
              <a:rPr lang="fr-FR" smtClean="0"/>
              <a:t>21/11/2019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207B-15D7-8A44-9819-269DB653B8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0728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6A6E8-35EA-3648-BF28-940155FB08FA}" type="datetimeFigureOut">
              <a:rPr lang="fr-FR" smtClean="0"/>
              <a:t>21/11/2019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207B-15D7-8A44-9819-269DB653B8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4966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6A6E8-35EA-3648-BF28-940155FB08FA}" type="datetimeFigureOut">
              <a:rPr lang="fr-FR" smtClean="0"/>
              <a:t>21/11/2019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207B-15D7-8A44-9819-269DB653B8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541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6A6E8-35EA-3648-BF28-940155FB08FA}" type="datetimeFigureOut">
              <a:rPr lang="fr-FR" smtClean="0"/>
              <a:t>21/11/2019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207B-15D7-8A44-9819-269DB653B8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3323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6A6E8-35EA-3648-BF28-940155FB08FA}" type="datetimeFigureOut">
              <a:rPr lang="fr-FR" smtClean="0"/>
              <a:t>21/11/2019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207B-15D7-8A44-9819-269DB653B8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5254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6A6E8-35EA-3648-BF28-940155FB08FA}" type="datetimeFigureOut">
              <a:rPr lang="fr-FR" smtClean="0"/>
              <a:t>21/11/2019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207B-15D7-8A44-9819-269DB653B8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4481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6A6E8-35EA-3648-BF28-940155FB08FA}" type="datetimeFigureOut">
              <a:rPr lang="fr-FR" smtClean="0"/>
              <a:t>21/11/2019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207B-15D7-8A44-9819-269DB653B8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462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6A6E8-35EA-3648-BF28-940155FB08FA}" type="datetimeFigureOut">
              <a:rPr lang="fr-FR" smtClean="0"/>
              <a:t>21/11/2019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207B-15D7-8A44-9819-269DB653B8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8060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6A6E8-35EA-3648-BF28-940155FB08FA}" type="datetimeFigureOut">
              <a:rPr lang="fr-FR" smtClean="0"/>
              <a:t>21/11/2019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207B-15D7-8A44-9819-269DB653B8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9452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6A6E8-35EA-3648-BF28-940155FB08FA}" type="datetimeFigureOut">
              <a:rPr lang="fr-FR" smtClean="0"/>
              <a:t>21/11/2019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207B-15D7-8A44-9819-269DB653B8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0256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6A6E8-35EA-3648-BF28-940155FB08FA}" type="datetimeFigureOut">
              <a:rPr lang="fr-FR" smtClean="0"/>
              <a:t>21/11/2019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207B-15D7-8A44-9819-269DB653B8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1158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6A6E8-35EA-3648-BF28-940155FB08FA}" type="datetimeFigureOut">
              <a:rPr lang="fr-FR" smtClean="0"/>
              <a:t>21/11/2019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3207B-15D7-8A44-9819-269DB653B8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669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242778" cy="6858000"/>
          </a:xfrm>
          <a:solidFill>
            <a:srgbClr val="197BFF"/>
          </a:solidFill>
        </p:spPr>
        <p:txBody>
          <a:bodyPr/>
          <a:lstStyle/>
          <a:p>
            <a:r>
              <a:rPr lang="fr-FR" b="1" dirty="0" smtClean="0"/>
              <a:t>Séjour Botanique dans l’île de </a:t>
            </a:r>
            <a:r>
              <a:rPr lang="fr-FR" b="1" dirty="0" err="1" smtClean="0"/>
              <a:t>Karpathos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>et le Cap Sounion</a:t>
            </a:r>
            <a:br>
              <a:rPr lang="fr-FR" b="1" dirty="0" smtClean="0"/>
            </a:b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/>
              <a:t/>
            </a:r>
            <a:br>
              <a:rPr lang="fr-FR" b="1" dirty="0"/>
            </a:br>
            <a:r>
              <a:rPr lang="fr-FR" b="1" dirty="0" smtClean="0"/>
              <a:t>du 11 au 18 avril 2019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												</a:t>
            </a:r>
            <a:br>
              <a:rPr lang="fr-FR" dirty="0" smtClean="0"/>
            </a:br>
            <a:r>
              <a:rPr lang="fr-FR" dirty="0"/>
              <a:t>	</a:t>
            </a:r>
            <a:r>
              <a:rPr lang="fr-FR" dirty="0" smtClean="0"/>
              <a:t>											</a:t>
            </a:r>
            <a:r>
              <a:rPr lang="fr-FR" sz="3200" dirty="0" smtClean="0"/>
              <a:t>Société Linnéenne de Lyon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	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46100" y="6108700"/>
            <a:ext cx="2451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Bernadette Berthet-</a:t>
            </a:r>
            <a:r>
              <a:rPr lang="fr-FR" sz="1400" dirty="0" err="1" smtClean="0"/>
              <a:t>Grelier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76391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42200" cy="690562"/>
          </a:xfrm>
        </p:spPr>
        <p:txBody>
          <a:bodyPr>
            <a:normAutofit fontScale="90000"/>
          </a:bodyPr>
          <a:lstStyle/>
          <a:p>
            <a:r>
              <a:rPr lang="fr-FR" sz="4000" dirty="0" smtClean="0"/>
              <a:t>Taverne</a:t>
            </a:r>
            <a:r>
              <a:rPr lang="fr-FR" dirty="0" smtClean="0"/>
              <a:t> du village d’</a:t>
            </a:r>
            <a:r>
              <a:rPr lang="fr-FR" dirty="0" err="1" smtClean="0"/>
              <a:t>Othos</a:t>
            </a:r>
            <a:endParaRPr lang="fr-FR" dirty="0"/>
          </a:p>
        </p:txBody>
      </p:sp>
      <p:pic>
        <p:nvPicPr>
          <p:cNvPr id="4" name="Espace réservé du contenu 3" descr="23-Taverne-Jacqu+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066800"/>
            <a:ext cx="8229600" cy="4953000"/>
          </a:xfrm>
        </p:spPr>
      </p:pic>
    </p:spTree>
    <p:extLst>
      <p:ext uri="{BB962C8B-B14F-4D97-AF65-F5344CB8AC3E}">
        <p14:creationId xmlns:p14="http://schemas.microsoft.com/office/powerpoint/2010/main" val="255330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70-Paysage-Bord de mer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114"/>
          <a:stretch/>
        </p:blipFill>
        <p:spPr>
          <a:xfrm>
            <a:off x="457200" y="787400"/>
            <a:ext cx="8229600" cy="5905500"/>
          </a:xfrm>
        </p:spPr>
      </p:pic>
    </p:spTree>
    <p:extLst>
      <p:ext uri="{BB962C8B-B14F-4D97-AF65-F5344CB8AC3E}">
        <p14:creationId xmlns:p14="http://schemas.microsoft.com/office/powerpoint/2010/main" val="255028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96100" cy="830262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73-Profitis Ilias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" y="457200"/>
            <a:ext cx="9022080" cy="6248400"/>
          </a:xfrm>
        </p:spPr>
      </p:pic>
    </p:spTree>
    <p:extLst>
      <p:ext uri="{BB962C8B-B14F-4D97-AF65-F5344CB8AC3E}">
        <p14:creationId xmlns:p14="http://schemas.microsoft.com/office/powerpoint/2010/main" val="194832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15000" cy="804862"/>
          </a:xfrm>
          <a:solidFill>
            <a:schemeClr val="accent2"/>
          </a:solidFill>
        </p:spPr>
        <p:txBody>
          <a:bodyPr/>
          <a:lstStyle/>
          <a:p>
            <a:r>
              <a:rPr lang="fr-FR" sz="4000" dirty="0" smtClean="0"/>
              <a:t>Village</a:t>
            </a:r>
            <a:r>
              <a:rPr lang="fr-FR" dirty="0" smtClean="0"/>
              <a:t> d’</a:t>
            </a:r>
            <a:r>
              <a:rPr lang="fr-FR" dirty="0" err="1" smtClean="0"/>
              <a:t>Olympos</a:t>
            </a:r>
            <a:endParaRPr lang="fr-FR" dirty="0"/>
          </a:p>
        </p:txBody>
      </p:sp>
      <p:pic>
        <p:nvPicPr>
          <p:cNvPr id="4" name="Espace réservé du contenu 3" descr="71-Olympos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231900"/>
            <a:ext cx="8140700" cy="5232399"/>
          </a:xfrm>
        </p:spPr>
      </p:pic>
    </p:spTree>
    <p:extLst>
      <p:ext uri="{BB962C8B-B14F-4D97-AF65-F5344CB8AC3E}">
        <p14:creationId xmlns:p14="http://schemas.microsoft.com/office/powerpoint/2010/main" val="56219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71-Olympos-rue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723900"/>
            <a:ext cx="8229600" cy="5918200"/>
          </a:xfrm>
        </p:spPr>
      </p:pic>
    </p:spTree>
    <p:extLst>
      <p:ext uri="{BB962C8B-B14F-4D97-AF65-F5344CB8AC3E}">
        <p14:creationId xmlns:p14="http://schemas.microsoft.com/office/powerpoint/2010/main" val="330152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71-Olympos-balcon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32"/>
          <a:stretch/>
        </p:blipFill>
        <p:spPr>
          <a:xfrm>
            <a:off x="457200" y="762000"/>
            <a:ext cx="8229600" cy="5651500"/>
          </a:xfrm>
        </p:spPr>
      </p:pic>
    </p:spTree>
    <p:extLst>
      <p:ext uri="{BB962C8B-B14F-4D97-AF65-F5344CB8AC3E}">
        <p14:creationId xmlns:p14="http://schemas.microsoft.com/office/powerpoint/2010/main" val="378255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71-Olympos-femme bar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609600"/>
            <a:ext cx="8229600" cy="5892800"/>
          </a:xfrm>
        </p:spPr>
      </p:pic>
    </p:spTree>
    <p:extLst>
      <p:ext uri="{BB962C8B-B14F-4D97-AF65-F5344CB8AC3E}">
        <p14:creationId xmlns:p14="http://schemas.microsoft.com/office/powerpoint/2010/main" val="251976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50200" cy="944562"/>
          </a:xfrm>
          <a:solidFill>
            <a:srgbClr val="C0504D"/>
          </a:solidFill>
        </p:spPr>
        <p:txBody>
          <a:bodyPr>
            <a:normAutofit/>
          </a:bodyPr>
          <a:lstStyle/>
          <a:p>
            <a:r>
              <a:rPr lang="fr-FR" sz="4000" dirty="0" smtClean="0"/>
              <a:t>Herborisation vers le village d’</a:t>
            </a:r>
            <a:r>
              <a:rPr lang="fr-FR" sz="4000" dirty="0" err="1" smtClean="0"/>
              <a:t>Avlona</a:t>
            </a:r>
            <a:endParaRPr lang="fr-FR" sz="4000" dirty="0"/>
          </a:p>
        </p:txBody>
      </p:sp>
      <p:pic>
        <p:nvPicPr>
          <p:cNvPr id="4" name="Espace réservé du contenu 3" descr="72-Avlona-groupe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080" b="-2291"/>
          <a:stretch/>
        </p:blipFill>
        <p:spPr>
          <a:xfrm>
            <a:off x="457200" y="1600200"/>
            <a:ext cx="8318500" cy="5118100"/>
          </a:xfrm>
        </p:spPr>
      </p:pic>
    </p:spTree>
    <p:extLst>
      <p:ext uri="{BB962C8B-B14F-4D97-AF65-F5344CB8AC3E}">
        <p14:creationId xmlns:p14="http://schemas.microsoft.com/office/powerpoint/2010/main" val="302315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300" y="274638"/>
            <a:ext cx="5448300" cy="1033462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fr-FR" sz="4000" i="1" dirty="0" err="1" smtClean="0"/>
              <a:t>Jacobaea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gnaphalodes</a:t>
            </a:r>
            <a:r>
              <a:rPr lang="fr-FR" sz="4000" i="1" dirty="0" smtClean="0"/>
              <a:t> = </a:t>
            </a:r>
            <a:r>
              <a:rPr lang="fr-FR" sz="4000" i="1" dirty="0" err="1" smtClean="0"/>
              <a:t>senecio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gnaphalodes</a:t>
            </a:r>
            <a:endParaRPr lang="fr-FR" sz="4000" i="1" dirty="0"/>
          </a:p>
        </p:txBody>
      </p:sp>
      <p:pic>
        <p:nvPicPr>
          <p:cNvPr id="6" name="Espace réservé du contenu 5" descr="72-Astéracée-groupe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3"/>
          <a:stretch/>
        </p:blipFill>
        <p:spPr>
          <a:xfrm>
            <a:off x="457200" y="1417638"/>
            <a:ext cx="8102600" cy="5211762"/>
          </a:xfrm>
        </p:spPr>
      </p:pic>
      <p:sp>
        <p:nvSpPr>
          <p:cNvPr id="4" name="Ellipse 3"/>
          <p:cNvSpPr/>
          <p:nvPr/>
        </p:nvSpPr>
        <p:spPr>
          <a:xfrm>
            <a:off x="6515100" y="274638"/>
            <a:ext cx="2501900" cy="868362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Endémique  Crète-</a:t>
            </a:r>
            <a:r>
              <a:rPr lang="fr-FR" dirty="0" err="1" smtClean="0"/>
              <a:t>Karpathos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857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0800" y="274638"/>
            <a:ext cx="5054600" cy="86836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Euphorbia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wulfenii</a:t>
            </a:r>
            <a:endParaRPr lang="fr-FR" sz="4000" i="1" dirty="0"/>
          </a:p>
        </p:txBody>
      </p:sp>
      <p:pic>
        <p:nvPicPr>
          <p:cNvPr id="4" name="Espace réservé du contenu 3" descr="72-Euphorbia wulfenii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457200" y="1231900"/>
            <a:ext cx="8229600" cy="529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51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72-Euphorbia wulfeniiGP2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88"/>
          <a:stretch/>
        </p:blipFill>
        <p:spPr>
          <a:xfrm>
            <a:off x="457200" y="0"/>
            <a:ext cx="8382000" cy="6291262"/>
          </a:xfrm>
        </p:spPr>
      </p:pic>
      <p:sp>
        <p:nvSpPr>
          <p:cNvPr id="5" name="ZoneTexte 4"/>
          <p:cNvSpPr txBox="1"/>
          <p:nvPr/>
        </p:nvSpPr>
        <p:spPr>
          <a:xfrm>
            <a:off x="2247900" y="5016500"/>
            <a:ext cx="2425700" cy="369332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Glandes avec cornes</a:t>
            </a:r>
            <a:endParaRPr lang="fr-FR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3086100" y="42164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 flipV="1">
            <a:off x="3086100" y="3835400"/>
            <a:ext cx="279400" cy="1079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95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20164" cy="824069"/>
          </a:xfrm>
        </p:spPr>
        <p:txBody>
          <a:bodyPr>
            <a:normAutofit/>
          </a:bodyPr>
          <a:lstStyle/>
          <a:p>
            <a:r>
              <a:rPr lang="fr-FR" sz="3200" b="1" dirty="0" smtClean="0"/>
              <a:t>Présentation de nos herborisations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6874" y="1555312"/>
            <a:ext cx="8429926" cy="4570852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 smtClean="0"/>
              <a:t>1 </a:t>
            </a:r>
            <a:r>
              <a:rPr lang="mr-IN" sz="2400" dirty="0" smtClean="0"/>
              <a:t>–</a:t>
            </a:r>
            <a:r>
              <a:rPr lang="fr-FR" sz="2400" dirty="0" smtClean="0"/>
              <a:t> Les plantes méditerranéennes dans les phryganes, </a:t>
            </a:r>
            <a:r>
              <a:rPr lang="fr-FR" sz="2400" dirty="0" err="1" smtClean="0"/>
              <a:t>etc</a:t>
            </a:r>
            <a:r>
              <a:rPr lang="mr-IN" sz="2400" dirty="0" smtClean="0"/>
              <a:t>…</a:t>
            </a:r>
            <a:r>
              <a:rPr lang="fr-FR" sz="2400" dirty="0" smtClean="0"/>
              <a:t>)</a:t>
            </a:r>
          </a:p>
          <a:p>
            <a:pPr marL="0" indent="0">
              <a:buNone/>
            </a:pPr>
            <a:r>
              <a:rPr lang="fr-FR" sz="2400" dirty="0" smtClean="0"/>
              <a:t>2- les plantes des falaises, rochers</a:t>
            </a:r>
            <a:endParaRPr lang="fr-FR" sz="2400" dirty="0"/>
          </a:p>
          <a:p>
            <a:pPr marL="0" indent="0">
              <a:buNone/>
            </a:pPr>
            <a:r>
              <a:rPr lang="fr-FR" sz="2400" dirty="0"/>
              <a:t>3</a:t>
            </a:r>
            <a:r>
              <a:rPr lang="fr-FR" sz="2400" dirty="0" smtClean="0"/>
              <a:t> </a:t>
            </a:r>
            <a:r>
              <a:rPr lang="mr-IN" sz="2400" dirty="0" smtClean="0"/>
              <a:t>–</a:t>
            </a:r>
            <a:r>
              <a:rPr lang="fr-FR" sz="2400" dirty="0" smtClean="0"/>
              <a:t> Les plantes des bords de mer (</a:t>
            </a:r>
            <a:r>
              <a:rPr lang="fr-FR" sz="2400" dirty="0" err="1" smtClean="0"/>
              <a:t>Aghios</a:t>
            </a:r>
            <a:r>
              <a:rPr lang="fr-FR" sz="2400" dirty="0" smtClean="0"/>
              <a:t> Theodoros, </a:t>
            </a:r>
            <a:r>
              <a:rPr lang="fr-FR" sz="2400" dirty="0" err="1" smtClean="0"/>
              <a:t>Arkasa</a:t>
            </a:r>
            <a:r>
              <a:rPr lang="fr-FR" sz="2400" dirty="0" smtClean="0"/>
              <a:t>)</a:t>
            </a:r>
            <a:endParaRPr lang="fr-FR" sz="2400" dirty="0"/>
          </a:p>
          <a:p>
            <a:pPr marL="0" indent="0">
              <a:buNone/>
            </a:pPr>
            <a:r>
              <a:rPr lang="fr-FR" sz="2400" dirty="0"/>
              <a:t>4</a:t>
            </a:r>
            <a:r>
              <a:rPr lang="fr-FR" sz="2400" dirty="0" smtClean="0"/>
              <a:t> </a:t>
            </a:r>
            <a:r>
              <a:rPr lang="mr-IN" sz="2400" dirty="0" smtClean="0"/>
              <a:t>–</a:t>
            </a:r>
            <a:r>
              <a:rPr lang="fr-FR" sz="2400" dirty="0" smtClean="0"/>
              <a:t> Les plantes de la montagne (</a:t>
            </a:r>
            <a:r>
              <a:rPr lang="fr-FR" sz="2400" dirty="0" err="1" smtClean="0"/>
              <a:t>Lefkos</a:t>
            </a:r>
            <a:r>
              <a:rPr lang="fr-FR" sz="2400" dirty="0" smtClean="0"/>
              <a:t>, </a:t>
            </a:r>
            <a:r>
              <a:rPr lang="fr-FR" sz="2400" dirty="0" err="1" smtClean="0"/>
              <a:t>Lastos</a:t>
            </a:r>
            <a:r>
              <a:rPr lang="fr-FR" sz="2400" dirty="0" smtClean="0"/>
              <a:t>, Kali </a:t>
            </a:r>
            <a:r>
              <a:rPr lang="fr-FR" sz="2400" dirty="0" err="1" smtClean="0"/>
              <a:t>Limni</a:t>
            </a:r>
            <a:r>
              <a:rPr lang="fr-FR" sz="2400" dirty="0" smtClean="0"/>
              <a:t>)</a:t>
            </a:r>
            <a:endParaRPr lang="fr-FR" sz="2400" dirty="0"/>
          </a:p>
          <a:p>
            <a:pPr marL="0" indent="0">
              <a:buNone/>
            </a:pPr>
            <a:r>
              <a:rPr lang="fr-FR" sz="2400" dirty="0"/>
              <a:t>5</a:t>
            </a:r>
            <a:r>
              <a:rPr lang="fr-FR" sz="2400" dirty="0" smtClean="0"/>
              <a:t> </a:t>
            </a:r>
            <a:r>
              <a:rPr lang="mr-IN" sz="2400" dirty="0" smtClean="0"/>
              <a:t>–</a:t>
            </a:r>
            <a:r>
              <a:rPr lang="fr-FR" sz="2400" dirty="0" smtClean="0"/>
              <a:t> La partie nord de l’île (</a:t>
            </a:r>
            <a:r>
              <a:rPr lang="fr-FR" sz="2400" dirty="0" err="1" smtClean="0"/>
              <a:t>Olympos</a:t>
            </a:r>
            <a:r>
              <a:rPr lang="fr-FR" sz="2400" dirty="0" smtClean="0"/>
              <a:t>, </a:t>
            </a:r>
            <a:r>
              <a:rPr lang="fr-FR" sz="2400" dirty="0" err="1" smtClean="0"/>
              <a:t>Avlona</a:t>
            </a:r>
            <a:r>
              <a:rPr lang="fr-FR" sz="2400" dirty="0" smtClean="0"/>
              <a:t>)</a:t>
            </a:r>
            <a:endParaRPr lang="fr-FR" sz="2400" dirty="0"/>
          </a:p>
          <a:p>
            <a:pPr marL="0" indent="0">
              <a:buNone/>
            </a:pPr>
            <a:r>
              <a:rPr lang="fr-FR" sz="2400" dirty="0"/>
              <a:t>6</a:t>
            </a:r>
            <a:r>
              <a:rPr lang="fr-FR" sz="2400" dirty="0" smtClean="0"/>
              <a:t>-  la courte escapade au Cap Sounion près d’Athènes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9356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4991100" cy="635000"/>
          </a:xfrm>
          <a:solidFill>
            <a:srgbClr val="DCE6F2"/>
          </a:solidFill>
        </p:spPr>
        <p:txBody>
          <a:bodyPr>
            <a:normAutofit fontScale="90000"/>
          </a:bodyPr>
          <a:lstStyle/>
          <a:p>
            <a:r>
              <a:rPr lang="fr-FR" sz="4000" i="1" dirty="0" err="1" smtClean="0"/>
              <a:t>Leontice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leontopetalum</a:t>
            </a:r>
            <a:endParaRPr lang="fr-FR" sz="4000" i="1" dirty="0"/>
          </a:p>
        </p:txBody>
      </p:sp>
      <p:pic>
        <p:nvPicPr>
          <p:cNvPr id="4" name="Espace réservé du contenu 3" descr="72-Leontice leontopeFR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600200"/>
            <a:ext cx="8229600" cy="5168900"/>
          </a:xfrm>
        </p:spPr>
      </p:pic>
      <p:pic>
        <p:nvPicPr>
          <p:cNvPr id="5" name="Image 4" descr="72-Leontice coupeFR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7152" y="1447800"/>
            <a:ext cx="3677597" cy="2641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Ellipse 2"/>
          <p:cNvSpPr/>
          <p:nvPr/>
        </p:nvSpPr>
        <p:spPr>
          <a:xfrm>
            <a:off x="6375400" y="533400"/>
            <a:ext cx="2311400" cy="63500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Berberidaceae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552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83500" cy="855662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fr-FR" sz="4000" dirty="0" smtClean="0"/>
              <a:t>Les dégâts d’un hiver particulier</a:t>
            </a:r>
            <a:endParaRPr lang="fr-FR" sz="4000" dirty="0"/>
          </a:p>
        </p:txBody>
      </p:sp>
      <p:pic>
        <p:nvPicPr>
          <p:cNvPr id="4" name="Espace réservé du contenu 3" descr="70-Route défoncée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33"/>
          <a:stretch/>
        </p:blipFill>
        <p:spPr>
          <a:xfrm>
            <a:off x="457200" y="1447800"/>
            <a:ext cx="8229600" cy="5219700"/>
          </a:xfrm>
        </p:spPr>
      </p:pic>
    </p:spTree>
    <p:extLst>
      <p:ext uri="{BB962C8B-B14F-4D97-AF65-F5344CB8AC3E}">
        <p14:creationId xmlns:p14="http://schemas.microsoft.com/office/powerpoint/2010/main" val="341520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75-Eboulements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5851525"/>
          </a:xfrm>
        </p:spPr>
      </p:pic>
    </p:spTree>
    <p:extLst>
      <p:ext uri="{BB962C8B-B14F-4D97-AF65-F5344CB8AC3E}">
        <p14:creationId xmlns:p14="http://schemas.microsoft.com/office/powerpoint/2010/main" val="425814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75-Route abimée2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47"/>
          <a:stretch/>
        </p:blipFill>
        <p:spPr>
          <a:xfrm>
            <a:off x="203200" y="469900"/>
            <a:ext cx="8648700" cy="6083300"/>
          </a:xfrm>
        </p:spPr>
      </p:pic>
    </p:spTree>
    <p:extLst>
      <p:ext uri="{BB962C8B-B14F-4D97-AF65-F5344CB8AC3E}">
        <p14:creationId xmlns:p14="http://schemas.microsoft.com/office/powerpoint/2010/main" val="312210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75-Eboulements3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67"/>
          <a:stretch/>
        </p:blipFill>
        <p:spPr>
          <a:xfrm>
            <a:off x="457200" y="469900"/>
            <a:ext cx="8229600" cy="5656263"/>
          </a:xfrm>
        </p:spPr>
      </p:pic>
    </p:spTree>
    <p:extLst>
      <p:ext uri="{BB962C8B-B14F-4D97-AF65-F5344CB8AC3E}">
        <p14:creationId xmlns:p14="http://schemas.microsoft.com/office/powerpoint/2010/main" val="257629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85000" cy="919162"/>
          </a:xfrm>
          <a:solidFill>
            <a:srgbClr val="C0504D"/>
          </a:solidFill>
        </p:spPr>
        <p:txBody>
          <a:bodyPr>
            <a:normAutofit fontScale="90000"/>
          </a:bodyPr>
          <a:lstStyle/>
          <a:p>
            <a:r>
              <a:rPr lang="fr-FR" sz="3200" dirty="0" smtClean="0"/>
              <a:t>Le repos du guide dans la taverne près de la montagne Kali </a:t>
            </a:r>
            <a:r>
              <a:rPr lang="fr-FR" sz="3200" dirty="0" err="1" smtClean="0"/>
              <a:t>Limni</a:t>
            </a:r>
            <a:endParaRPr lang="fr-FR" sz="3200" dirty="0"/>
          </a:p>
        </p:txBody>
      </p:sp>
      <p:pic>
        <p:nvPicPr>
          <p:cNvPr id="4" name="Espace réservé du contenu 3" descr="52-Jacques-Kali Limni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1087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21600" cy="665162"/>
          </a:xfrm>
          <a:solidFill>
            <a:srgbClr val="C0504D"/>
          </a:solidFill>
        </p:spPr>
        <p:txBody>
          <a:bodyPr>
            <a:normAutofit/>
          </a:bodyPr>
          <a:lstStyle/>
          <a:p>
            <a:r>
              <a:rPr lang="fr-FR" sz="3200" dirty="0" smtClean="0"/>
              <a:t>Escapade d’une journée au Cap Sounion</a:t>
            </a:r>
            <a:endParaRPr lang="fr-FR" sz="32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200" y="1116013"/>
            <a:ext cx="5978516" cy="5741987"/>
          </a:xfrm>
        </p:spPr>
      </p:pic>
    </p:spTree>
    <p:extLst>
      <p:ext uri="{BB962C8B-B14F-4D97-AF65-F5344CB8AC3E}">
        <p14:creationId xmlns:p14="http://schemas.microsoft.com/office/powerpoint/2010/main" val="279010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-Plage Sounion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368300"/>
            <a:ext cx="8445500" cy="5908918"/>
          </a:xfrm>
        </p:spPr>
      </p:pic>
    </p:spTree>
    <p:extLst>
      <p:ext uri="{BB962C8B-B14F-4D97-AF65-F5344CB8AC3E}">
        <p14:creationId xmlns:p14="http://schemas.microsoft.com/office/powerpoint/2010/main" val="307509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29200" cy="85566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sz="4000" i="1" dirty="0" smtClean="0"/>
              <a:t>Ballota </a:t>
            </a:r>
            <a:r>
              <a:rPr lang="fr-FR" sz="4000" i="1" dirty="0" err="1" smtClean="0"/>
              <a:t>acetabulosa</a:t>
            </a:r>
            <a:endParaRPr lang="fr-FR" sz="4000" i="1" dirty="0"/>
          </a:p>
        </p:txBody>
      </p:sp>
      <p:pic>
        <p:nvPicPr>
          <p:cNvPr id="4" name="Espace réservé du contenu 3" descr="2-Ballota acetabulosa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" y="1257300"/>
            <a:ext cx="8436211" cy="5600700"/>
          </a:xfrm>
        </p:spPr>
      </p:pic>
      <p:pic>
        <p:nvPicPr>
          <p:cNvPr id="5" name="Image 4" descr="2-Ballota acetabulosa2 copi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00" y="2839438"/>
            <a:ext cx="4406900" cy="38471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6502400" y="508000"/>
            <a:ext cx="2095500" cy="6223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Lamiaceae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809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4000" cy="63976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fr-FR" i="1" dirty="0" err="1" smtClean="0"/>
              <a:t>Atractylis</a:t>
            </a:r>
            <a:r>
              <a:rPr lang="fr-FR" i="1" dirty="0" smtClean="0"/>
              <a:t> </a:t>
            </a:r>
            <a:r>
              <a:rPr lang="fr-FR" i="1" dirty="0" err="1" smtClean="0"/>
              <a:t>cancellata</a:t>
            </a:r>
            <a:endParaRPr lang="fr-FR" i="1" dirty="0"/>
          </a:p>
        </p:txBody>
      </p:sp>
      <p:pic>
        <p:nvPicPr>
          <p:cNvPr id="5" name="Espace réservé du contenu 4" descr="31-Atractylis cancellataGP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231900"/>
            <a:ext cx="8229600" cy="5461000"/>
          </a:xfrm>
        </p:spPr>
      </p:pic>
    </p:spTree>
    <p:extLst>
      <p:ext uri="{BB962C8B-B14F-4D97-AF65-F5344CB8AC3E}">
        <p14:creationId xmlns:p14="http://schemas.microsoft.com/office/powerpoint/2010/main" val="406085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55900" y="274638"/>
            <a:ext cx="3416300" cy="525462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fr-FR" sz="3600" dirty="0" smtClean="0"/>
              <a:t>Phrygane</a:t>
            </a:r>
            <a:endParaRPr lang="fr-FR" sz="3600" dirty="0"/>
          </a:p>
        </p:txBody>
      </p:sp>
      <p:pic>
        <p:nvPicPr>
          <p:cNvPr id="5" name="Espace réservé du contenu 4" descr="40- Phrygane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60" b="-2432"/>
          <a:stretch/>
        </p:blipFill>
        <p:spPr>
          <a:xfrm>
            <a:off x="457200" y="939800"/>
            <a:ext cx="8229600" cy="5910263"/>
          </a:xfrm>
        </p:spPr>
      </p:pic>
    </p:spTree>
    <p:extLst>
      <p:ext uri="{BB962C8B-B14F-4D97-AF65-F5344CB8AC3E}">
        <p14:creationId xmlns:p14="http://schemas.microsoft.com/office/powerpoint/2010/main" val="403746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21400" cy="881062"/>
          </a:xfrm>
          <a:solidFill>
            <a:srgbClr val="FAC090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Tragopogon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porrifolius</a:t>
            </a:r>
            <a:endParaRPr lang="fr-FR" sz="4000" i="1" dirty="0"/>
          </a:p>
        </p:txBody>
      </p:sp>
      <p:pic>
        <p:nvPicPr>
          <p:cNvPr id="4" name="Espace réservé du contenu 3" descr="2-Tragopogon porrifolius   dubius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308100"/>
            <a:ext cx="8229600" cy="4818063"/>
          </a:xfrm>
        </p:spPr>
      </p:pic>
    </p:spTree>
    <p:extLst>
      <p:ext uri="{BB962C8B-B14F-4D97-AF65-F5344CB8AC3E}">
        <p14:creationId xmlns:p14="http://schemas.microsoft.com/office/powerpoint/2010/main" val="70583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SCF8462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457200"/>
            <a:ext cx="8229600" cy="5668963"/>
          </a:xfrm>
        </p:spPr>
      </p:pic>
    </p:spTree>
    <p:extLst>
      <p:ext uri="{BB962C8B-B14F-4D97-AF65-F5344CB8AC3E}">
        <p14:creationId xmlns:p14="http://schemas.microsoft.com/office/powerpoint/2010/main" val="349689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13300" cy="79216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Centaurea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spinosa</a:t>
            </a:r>
            <a:endParaRPr lang="fr-FR" sz="4000" i="1" dirty="0"/>
          </a:p>
        </p:txBody>
      </p:sp>
      <p:pic>
        <p:nvPicPr>
          <p:cNvPr id="4" name="Espace réservé du contenu 3" descr="DSCF8440 centaurea spinosa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995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68900" cy="944562"/>
          </a:xfrm>
          <a:solidFill>
            <a:srgbClr val="FAC090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Limonium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sinuatum</a:t>
            </a:r>
            <a:endParaRPr lang="fr-FR" sz="4000" i="1" dirty="0"/>
          </a:p>
        </p:txBody>
      </p:sp>
      <p:pic>
        <p:nvPicPr>
          <p:cNvPr id="4" name="Espace réservé du contenu 3" descr="DSCF8398 limonium sinuatum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879" r="-1830"/>
          <a:stretch/>
        </p:blipFill>
        <p:spPr>
          <a:xfrm>
            <a:off x="457200" y="1384300"/>
            <a:ext cx="8229600" cy="5130800"/>
          </a:xfrm>
        </p:spPr>
      </p:pic>
    </p:spTree>
    <p:extLst>
      <p:ext uri="{BB962C8B-B14F-4D97-AF65-F5344CB8AC3E}">
        <p14:creationId xmlns:p14="http://schemas.microsoft.com/office/powerpoint/2010/main" val="79007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30900" cy="779462"/>
          </a:xfrm>
          <a:solidFill>
            <a:srgbClr val="FAC090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Trigonella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coerulescens</a:t>
            </a:r>
            <a:endParaRPr lang="fr-FR" sz="4000" i="1" dirty="0"/>
          </a:p>
        </p:txBody>
      </p:sp>
      <p:pic>
        <p:nvPicPr>
          <p:cNvPr id="4" name="Espace réservé du contenu 3" descr="DSCF8403 trigonella coerulescens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71"/>
          <a:stretch/>
        </p:blipFill>
        <p:spPr>
          <a:xfrm>
            <a:off x="457200" y="1231900"/>
            <a:ext cx="8064500" cy="5499100"/>
          </a:xfrm>
        </p:spPr>
      </p:pic>
    </p:spTree>
    <p:extLst>
      <p:ext uri="{BB962C8B-B14F-4D97-AF65-F5344CB8AC3E}">
        <p14:creationId xmlns:p14="http://schemas.microsoft.com/office/powerpoint/2010/main" val="106574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15200" cy="588962"/>
          </a:xfrm>
          <a:solidFill>
            <a:srgbClr val="FAC090"/>
          </a:solidFill>
        </p:spPr>
        <p:txBody>
          <a:bodyPr>
            <a:normAutofit fontScale="90000"/>
          </a:bodyPr>
          <a:lstStyle/>
          <a:p>
            <a:r>
              <a:rPr lang="fr-FR" i="1" dirty="0" err="1" smtClean="0"/>
              <a:t>Euphorbia</a:t>
            </a:r>
            <a:r>
              <a:rPr lang="fr-FR" i="1" dirty="0" smtClean="0"/>
              <a:t> </a:t>
            </a:r>
            <a:r>
              <a:rPr lang="fr-FR" i="1" dirty="0" err="1" smtClean="0"/>
              <a:t>acanthothamnos</a:t>
            </a:r>
            <a:endParaRPr lang="fr-FR" i="1" dirty="0"/>
          </a:p>
        </p:txBody>
      </p:sp>
      <p:pic>
        <p:nvPicPr>
          <p:cNvPr id="4" name="Espace réservé du contenu 3" descr="DSCF8449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" y="1117600"/>
            <a:ext cx="8534786" cy="4940300"/>
          </a:xfrm>
        </p:spPr>
      </p:pic>
    </p:spTree>
    <p:extLst>
      <p:ext uri="{BB962C8B-B14F-4D97-AF65-F5344CB8AC3E}">
        <p14:creationId xmlns:p14="http://schemas.microsoft.com/office/powerpoint/2010/main" val="63560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81800" cy="1046162"/>
          </a:xfrm>
          <a:solidFill>
            <a:srgbClr val="FAC090"/>
          </a:solidFill>
        </p:spPr>
        <p:txBody>
          <a:bodyPr>
            <a:normAutofit fontScale="90000"/>
          </a:bodyPr>
          <a:lstStyle/>
          <a:p>
            <a:r>
              <a:rPr lang="fr-FR" sz="4000" i="1" dirty="0" err="1" smtClean="0"/>
              <a:t>Inula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verbascifolia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subsp</a:t>
            </a:r>
            <a:r>
              <a:rPr lang="fr-FR" sz="4000" i="1" dirty="0" smtClean="0"/>
              <a:t>. </a:t>
            </a:r>
            <a:r>
              <a:rPr lang="fr-FR" sz="4000" i="1" dirty="0" err="1" smtClean="0"/>
              <a:t>methanaea</a:t>
            </a:r>
            <a:endParaRPr lang="fr-FR" sz="4000" i="1" dirty="0"/>
          </a:p>
        </p:txBody>
      </p:sp>
      <p:pic>
        <p:nvPicPr>
          <p:cNvPr id="4" name="Espace réservé du contenu 3" descr="DSCF8409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830"/>
          <a:stretch/>
        </p:blipFill>
        <p:spPr>
          <a:xfrm>
            <a:off x="457200" y="1181100"/>
            <a:ext cx="8039100" cy="5511800"/>
          </a:xfrm>
        </p:spPr>
      </p:pic>
    </p:spTree>
    <p:extLst>
      <p:ext uri="{BB962C8B-B14F-4D97-AF65-F5344CB8AC3E}">
        <p14:creationId xmlns:p14="http://schemas.microsoft.com/office/powerpoint/2010/main" val="363381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6858000" cy="1117600"/>
          </a:xfrm>
          <a:solidFill>
            <a:srgbClr val="FAC090"/>
          </a:solidFill>
        </p:spPr>
        <p:txBody>
          <a:bodyPr>
            <a:normAutofit/>
          </a:bodyPr>
          <a:lstStyle/>
          <a:p>
            <a:r>
              <a:rPr lang="fr-FR" i="1" dirty="0" err="1" smtClean="0"/>
              <a:t>Onosma</a:t>
            </a:r>
            <a:r>
              <a:rPr lang="fr-FR" i="1" dirty="0" smtClean="0"/>
              <a:t> </a:t>
            </a:r>
            <a:r>
              <a:rPr lang="fr-FR" i="1" dirty="0" err="1" smtClean="0"/>
              <a:t>frutescens</a:t>
            </a:r>
            <a:r>
              <a:rPr lang="fr-FR" i="1" dirty="0" smtClean="0"/>
              <a:t> </a:t>
            </a:r>
            <a:endParaRPr lang="fr-FR" i="1" dirty="0"/>
          </a:p>
        </p:txBody>
      </p:sp>
      <p:pic>
        <p:nvPicPr>
          <p:cNvPr id="4" name="Espace réservé du contenu 3" descr="DSCF8421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50"/>
          <a:stretch/>
        </p:blipFill>
        <p:spPr>
          <a:xfrm>
            <a:off x="457200" y="1397000"/>
            <a:ext cx="8229600" cy="4729163"/>
          </a:xfrm>
        </p:spPr>
      </p:pic>
    </p:spTree>
    <p:extLst>
      <p:ext uri="{BB962C8B-B14F-4D97-AF65-F5344CB8AC3E}">
        <p14:creationId xmlns:p14="http://schemas.microsoft.com/office/powerpoint/2010/main" val="358094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68900" cy="881062"/>
          </a:xfrm>
          <a:solidFill>
            <a:srgbClr val="FAC090"/>
          </a:solidFill>
        </p:spPr>
        <p:txBody>
          <a:bodyPr>
            <a:normAutofit/>
          </a:bodyPr>
          <a:lstStyle/>
          <a:p>
            <a:r>
              <a:rPr lang="fr-FR" sz="4000" i="1" dirty="0" smtClean="0"/>
              <a:t>Convolvulus </a:t>
            </a:r>
            <a:r>
              <a:rPr lang="fr-FR" sz="4000" i="1" dirty="0" err="1" smtClean="0"/>
              <a:t>oleifolius</a:t>
            </a:r>
            <a:endParaRPr lang="fr-FR" sz="4000" i="1" dirty="0"/>
          </a:p>
        </p:txBody>
      </p:sp>
      <p:pic>
        <p:nvPicPr>
          <p:cNvPr id="4" name="Espace réservé du contenu 3" descr="DSCF8439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7000" y="1417638"/>
            <a:ext cx="8229600" cy="5300662"/>
          </a:xfrm>
        </p:spPr>
      </p:pic>
    </p:spTree>
    <p:extLst>
      <p:ext uri="{BB962C8B-B14F-4D97-AF65-F5344CB8AC3E}">
        <p14:creationId xmlns:p14="http://schemas.microsoft.com/office/powerpoint/2010/main" val="158861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SCF8430 convolvulus oleifolius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2400" y="363538"/>
            <a:ext cx="6565900" cy="4708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 4" descr="2-Convolvulus rose convolvulus altheoides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49600"/>
            <a:ext cx="5358409" cy="3568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3926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58900" y="228600"/>
            <a:ext cx="5994400" cy="762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Teucrium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brevifolium</a:t>
            </a:r>
            <a:endParaRPr lang="fr-FR" sz="4000" i="1" dirty="0"/>
          </a:p>
        </p:txBody>
      </p:sp>
      <p:pic>
        <p:nvPicPr>
          <p:cNvPr id="4" name="Espace réservé du contenu 3" descr="31-Teucrium brevifolium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257300"/>
            <a:ext cx="8229600" cy="5283200"/>
          </a:xfrm>
          <a:ln w="38100" cmpd="sng">
            <a:solidFill>
              <a:srgbClr val="4F81BD"/>
            </a:solidFill>
          </a:ln>
        </p:spPr>
      </p:pic>
      <p:pic>
        <p:nvPicPr>
          <p:cNvPr id="5" name="Image 4" descr="40-Teucrium brevifoliumFL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413700"/>
            <a:ext cx="4229100" cy="3409400"/>
          </a:xfrm>
          <a:prstGeom prst="ellipse">
            <a:avLst/>
          </a:prstGeom>
          <a:ln w="57150" cap="rnd" cmpd="sng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7390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58800"/>
            <a:ext cx="7048500" cy="858838"/>
          </a:xfrm>
          <a:solidFill>
            <a:srgbClr val="FAC090"/>
          </a:solidFill>
        </p:spPr>
        <p:txBody>
          <a:bodyPr>
            <a:normAutofit fontScale="90000"/>
          </a:bodyPr>
          <a:lstStyle/>
          <a:p>
            <a:r>
              <a:rPr lang="fr-FR" sz="4000" i="1" dirty="0" err="1" smtClean="0"/>
              <a:t>Centaurea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raphanina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subsp.mixta</a:t>
            </a:r>
            <a:endParaRPr lang="fr-FR" sz="4000" i="1" dirty="0"/>
          </a:p>
        </p:txBody>
      </p:sp>
      <p:pic>
        <p:nvPicPr>
          <p:cNvPr id="4" name="Espace réservé du contenu 3" descr="DSCF8432 centaurea raphanina ssp mixta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013"/>
          <a:stretch/>
        </p:blipFill>
        <p:spPr>
          <a:xfrm>
            <a:off x="457200" y="1308100"/>
            <a:ext cx="8229600" cy="5321300"/>
          </a:xfrm>
        </p:spPr>
      </p:pic>
    </p:spTree>
    <p:extLst>
      <p:ext uri="{BB962C8B-B14F-4D97-AF65-F5344CB8AC3E}">
        <p14:creationId xmlns:p14="http://schemas.microsoft.com/office/powerpoint/2010/main" val="171432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-Centaurea rose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900" y="711200"/>
            <a:ext cx="8851900" cy="5549900"/>
          </a:xfrm>
        </p:spPr>
      </p:pic>
    </p:spTree>
    <p:extLst>
      <p:ext uri="{BB962C8B-B14F-4D97-AF65-F5344CB8AC3E}">
        <p14:creationId xmlns:p14="http://schemas.microsoft.com/office/powerpoint/2010/main" val="403789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21200" cy="614362"/>
          </a:xfrm>
          <a:solidFill>
            <a:srgbClr val="FAC090"/>
          </a:solidFill>
        </p:spPr>
        <p:txBody>
          <a:bodyPr>
            <a:normAutofit fontScale="90000"/>
          </a:bodyPr>
          <a:lstStyle/>
          <a:p>
            <a:r>
              <a:rPr lang="fr-FR" sz="4000" i="1" dirty="0" err="1" smtClean="0"/>
              <a:t>Cosentinia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vellea</a:t>
            </a:r>
            <a:endParaRPr lang="fr-FR" sz="4000" i="1" dirty="0"/>
          </a:p>
        </p:txBody>
      </p:sp>
      <p:pic>
        <p:nvPicPr>
          <p:cNvPr id="4" name="Espace réservé du contenu 3" descr="DSCF8434 cosentinia vellea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8"/>
          <a:stretch/>
        </p:blipFill>
        <p:spPr>
          <a:xfrm>
            <a:off x="457200" y="1168400"/>
            <a:ext cx="8229600" cy="5181599"/>
          </a:xfrm>
        </p:spPr>
      </p:pic>
    </p:spTree>
    <p:extLst>
      <p:ext uri="{BB962C8B-B14F-4D97-AF65-F5344CB8AC3E}">
        <p14:creationId xmlns:p14="http://schemas.microsoft.com/office/powerpoint/2010/main" val="212353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8700" y="355600"/>
            <a:ext cx="5435600" cy="7366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fr-FR" i="1" dirty="0" err="1" smtClean="0"/>
              <a:t>Campanula</a:t>
            </a:r>
            <a:r>
              <a:rPr lang="fr-FR" i="1" dirty="0" smtClean="0"/>
              <a:t> </a:t>
            </a:r>
            <a:r>
              <a:rPr lang="fr-FR" i="1" dirty="0" err="1" smtClean="0"/>
              <a:t>drabifolia</a:t>
            </a:r>
            <a:endParaRPr lang="fr-FR" i="1" dirty="0"/>
          </a:p>
        </p:txBody>
      </p:sp>
      <p:pic>
        <p:nvPicPr>
          <p:cNvPr id="4" name="Espace réservé du contenu 3" descr="DSCF8451 campanula drabifolia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55"/>
          <a:stretch/>
        </p:blipFill>
        <p:spPr>
          <a:xfrm>
            <a:off x="457200" y="1417638"/>
            <a:ext cx="8229600" cy="5313362"/>
          </a:xfrm>
        </p:spPr>
      </p:pic>
    </p:spTree>
    <p:extLst>
      <p:ext uri="{BB962C8B-B14F-4D97-AF65-F5344CB8AC3E}">
        <p14:creationId xmlns:p14="http://schemas.microsoft.com/office/powerpoint/2010/main" val="137815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ap Sounion-Temple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327"/>
          <a:stretch/>
        </p:blipFill>
        <p:spPr>
          <a:xfrm>
            <a:off x="457200" y="723900"/>
            <a:ext cx="8229600" cy="6134100"/>
          </a:xfrm>
        </p:spPr>
      </p:pic>
      <p:sp>
        <p:nvSpPr>
          <p:cNvPr id="5" name="ZoneTexte 4"/>
          <p:cNvSpPr txBox="1"/>
          <p:nvPr/>
        </p:nvSpPr>
        <p:spPr>
          <a:xfrm>
            <a:off x="876300" y="1193800"/>
            <a:ext cx="2298700" cy="646331"/>
          </a:xfrm>
          <a:prstGeom prst="rect">
            <a:avLst/>
          </a:prstGeom>
          <a:solidFill>
            <a:srgbClr val="FAC09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Cap Sounion-site du temple de Poséidon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674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4813300" cy="723900"/>
          </a:xfrm>
          <a:solidFill>
            <a:srgbClr val="FAC090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Astragalus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spruneri</a:t>
            </a:r>
            <a:endParaRPr lang="fr-FR" sz="4000" i="1" dirty="0"/>
          </a:p>
        </p:txBody>
      </p:sp>
      <p:pic>
        <p:nvPicPr>
          <p:cNvPr id="4" name="Espace réservé du contenu 3" descr="DSCF8486 astragalus spruneri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35" b="-501"/>
          <a:stretch/>
        </p:blipFill>
        <p:spPr>
          <a:xfrm>
            <a:off x="762000" y="1181100"/>
            <a:ext cx="8229600" cy="5232400"/>
          </a:xfrm>
        </p:spPr>
      </p:pic>
      <p:pic>
        <p:nvPicPr>
          <p:cNvPr id="5" name="Image 4" descr="DSCF8489 astragalus spruneri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01" y="3170800"/>
            <a:ext cx="3733800" cy="3458600"/>
          </a:xfrm>
          <a:prstGeom prst="ellipse">
            <a:avLst/>
          </a:prstGeom>
          <a:ln w="28575" cap="rnd" cmpd="sng">
            <a:solidFill>
              <a:schemeClr val="accent6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1041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6400"/>
            <a:ext cx="5156200" cy="723900"/>
          </a:xfrm>
          <a:solidFill>
            <a:srgbClr val="FAC090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Misopates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orontium</a:t>
            </a:r>
            <a:endParaRPr lang="fr-FR" sz="4000" i="1" dirty="0"/>
          </a:p>
        </p:txBody>
      </p:sp>
      <p:pic>
        <p:nvPicPr>
          <p:cNvPr id="4" name="Espace réservé du contenu 3" descr="DSCF8484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8088"/>
          <a:stretch/>
        </p:blipFill>
        <p:spPr>
          <a:xfrm>
            <a:off x="0" y="1257300"/>
            <a:ext cx="5765800" cy="5168900"/>
          </a:xfrm>
          <a:prstGeom prst="ellipse">
            <a:avLst/>
          </a:prstGeom>
          <a:ln w="28575" cap="rnd" cmpd="sng">
            <a:solidFill>
              <a:srgbClr val="E46C0A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 4" descr="DSCF848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121" y="1816100"/>
            <a:ext cx="5255270" cy="4521200"/>
          </a:xfrm>
          <a:prstGeom prst="ellipse">
            <a:avLst/>
          </a:prstGeom>
          <a:ln w="28575" cap="rnd" cmpd="sng">
            <a:solidFill>
              <a:srgbClr val="E46C0A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ZoneTexte 5"/>
          <p:cNvSpPr txBox="1"/>
          <p:nvPr/>
        </p:nvSpPr>
        <p:spPr>
          <a:xfrm>
            <a:off x="6578600" y="546100"/>
            <a:ext cx="168910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/>
              <a:t>Plantaginaceae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186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SCF8471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878"/>
          <a:stretch/>
        </p:blipFill>
        <p:spPr>
          <a:xfrm>
            <a:off x="457200" y="457200"/>
            <a:ext cx="8343900" cy="5842001"/>
          </a:xfrm>
        </p:spPr>
      </p:pic>
      <p:sp>
        <p:nvSpPr>
          <p:cNvPr id="5" name="ZoneTexte 4"/>
          <p:cNvSpPr txBox="1"/>
          <p:nvPr/>
        </p:nvSpPr>
        <p:spPr>
          <a:xfrm>
            <a:off x="6210300" y="939800"/>
            <a:ext cx="2374900" cy="369332"/>
          </a:xfrm>
          <a:prstGeom prst="rect">
            <a:avLst/>
          </a:prstGeom>
          <a:solidFill>
            <a:srgbClr val="E46C0A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Le Temple de Poséidon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930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SCF8491 copie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5851525"/>
          </a:xfrm>
        </p:spPr>
      </p:pic>
      <p:pic>
        <p:nvPicPr>
          <p:cNvPr id="5" name="Image 4" descr="DSCF8481 copi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743199"/>
            <a:ext cx="4360789" cy="28865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457200" y="5727701"/>
            <a:ext cx="570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Pour </a:t>
            </a:r>
            <a:r>
              <a:rPr lang="fr-FR" dirty="0" smtClean="0"/>
              <a:t>continuer à rêver </a:t>
            </a:r>
            <a:r>
              <a:rPr lang="fr-FR" dirty="0"/>
              <a:t>dans l’espace et dans le temps </a:t>
            </a:r>
            <a:r>
              <a:rPr lang="mr-IN" dirty="0"/>
              <a:t>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948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39900" y="431800"/>
            <a:ext cx="5054600" cy="736600"/>
          </a:xfrm>
          <a:solidFill>
            <a:srgbClr val="DCE6F2"/>
          </a:solidFill>
        </p:spPr>
        <p:txBody>
          <a:bodyPr>
            <a:normAutofit fontScale="90000"/>
          </a:bodyPr>
          <a:lstStyle/>
          <a:p>
            <a:r>
              <a:rPr lang="fr-FR" i="1" dirty="0" err="1" smtClean="0"/>
              <a:t>Cistus</a:t>
            </a:r>
            <a:r>
              <a:rPr lang="fr-FR" i="1" dirty="0" smtClean="0"/>
              <a:t> </a:t>
            </a:r>
            <a:r>
              <a:rPr lang="fr-FR" i="1" dirty="0" err="1" smtClean="0"/>
              <a:t>parviflorus</a:t>
            </a:r>
            <a:endParaRPr lang="fr-FR" i="1" dirty="0"/>
          </a:p>
        </p:txBody>
      </p:sp>
      <p:pic>
        <p:nvPicPr>
          <p:cNvPr id="4" name="Espace réservé du contenu 3" descr="12-Cistus parviflorus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46"/>
          <a:stretch/>
        </p:blipFill>
        <p:spPr>
          <a:xfrm>
            <a:off x="457200" y="1257300"/>
            <a:ext cx="8229600" cy="5600700"/>
          </a:xfrm>
        </p:spPr>
      </p:pic>
      <p:pic>
        <p:nvPicPr>
          <p:cNvPr id="5" name="Image 4" descr="12-Cistus parviflorusGP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3225800"/>
            <a:ext cx="5178066" cy="3429000"/>
          </a:xfrm>
          <a:prstGeom prst="ellipse">
            <a:avLst/>
          </a:prstGeom>
          <a:ln w="38100" cap="rnd" cmpd="sng">
            <a:solidFill>
              <a:srgbClr val="DCE6F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6512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" y="190500"/>
            <a:ext cx="4762500" cy="9906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fr-FR" sz="4000" i="1" dirty="0" err="1" smtClean="0"/>
              <a:t>Lithodora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hispidula</a:t>
            </a:r>
            <a:r>
              <a:rPr lang="fr-FR" sz="4000" i="1" dirty="0" smtClean="0"/>
              <a:t> </a:t>
            </a:r>
            <a:r>
              <a:rPr lang="fr-FR" sz="4000" dirty="0" err="1" smtClean="0"/>
              <a:t>subsp</a:t>
            </a:r>
            <a:r>
              <a:rPr lang="fr-FR" sz="4000" i="1" dirty="0" err="1" smtClean="0"/>
              <a:t>.hispidula</a:t>
            </a:r>
            <a:endParaRPr lang="fr-FR" sz="4000" i="1" dirty="0"/>
          </a:p>
        </p:txBody>
      </p:sp>
      <p:pic>
        <p:nvPicPr>
          <p:cNvPr id="4" name="Espace réservé du contenu 3" descr="21-Lithodora hispidula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231900"/>
            <a:ext cx="8229600" cy="5080000"/>
          </a:xfrm>
        </p:spPr>
      </p:pic>
      <p:sp>
        <p:nvSpPr>
          <p:cNvPr id="5" name="Hexagone 4"/>
          <p:cNvSpPr/>
          <p:nvPr/>
        </p:nvSpPr>
        <p:spPr>
          <a:xfrm>
            <a:off x="6261100" y="368300"/>
            <a:ext cx="2540000" cy="711200"/>
          </a:xfrm>
          <a:prstGeom prst="hexagon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Endémique de l’arc égéen sud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01221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1-Lithodora hispidulaFL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58" t="-1122" r="-1"/>
          <a:stretch/>
        </p:blipFill>
        <p:spPr>
          <a:xfrm>
            <a:off x="139700" y="482600"/>
            <a:ext cx="8547100" cy="5753100"/>
          </a:xfrm>
        </p:spPr>
      </p:pic>
    </p:spTree>
    <p:extLst>
      <p:ext uri="{BB962C8B-B14F-4D97-AF65-F5344CB8AC3E}">
        <p14:creationId xmlns:p14="http://schemas.microsoft.com/office/powerpoint/2010/main" val="141283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422" y="147638"/>
            <a:ext cx="6334478" cy="817562"/>
          </a:xfrm>
          <a:solidFill>
            <a:srgbClr val="DCE6F2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Euphorbia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acanthothamnos</a:t>
            </a:r>
            <a:endParaRPr lang="fr-FR" sz="4000" i="1" dirty="0"/>
          </a:p>
        </p:txBody>
      </p:sp>
      <p:pic>
        <p:nvPicPr>
          <p:cNvPr id="4" name="Espace réservé du contenu 3" descr="22-Euphorbia acantho-coussin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206500"/>
            <a:ext cx="8229600" cy="4919663"/>
          </a:xfrm>
        </p:spPr>
      </p:pic>
      <p:pic>
        <p:nvPicPr>
          <p:cNvPr id="5" name="Image 4" descr="41-Euphorbia acanthothamnos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22" y="3353753"/>
            <a:ext cx="4162778" cy="27724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Hexagone 5"/>
          <p:cNvSpPr/>
          <p:nvPr/>
        </p:nvSpPr>
        <p:spPr>
          <a:xfrm>
            <a:off x="6667500" y="279400"/>
            <a:ext cx="2133600" cy="800100"/>
          </a:xfrm>
          <a:prstGeom prst="hexagon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Endémique de Grèce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52271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3100" y="274638"/>
            <a:ext cx="4584700" cy="690562"/>
          </a:xfrm>
          <a:solidFill>
            <a:srgbClr val="DCE6F2"/>
          </a:solidFill>
        </p:spPr>
        <p:txBody>
          <a:bodyPr>
            <a:noAutofit/>
          </a:bodyPr>
          <a:lstStyle/>
          <a:p>
            <a:r>
              <a:rPr lang="fr-FR" sz="4000" i="1" dirty="0" err="1" smtClean="0"/>
              <a:t>Satureja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thymbra</a:t>
            </a:r>
            <a:endParaRPr lang="fr-FR" sz="4000" i="1" dirty="0"/>
          </a:p>
        </p:txBody>
      </p:sp>
      <p:pic>
        <p:nvPicPr>
          <p:cNvPr id="4" name="Espace réservé du contenu 3" descr="64-Satureja thymbra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117600"/>
            <a:ext cx="8229600" cy="5008563"/>
          </a:xfrm>
        </p:spPr>
      </p:pic>
      <p:pic>
        <p:nvPicPr>
          <p:cNvPr id="5" name="Image 4" descr="40-Satureja thymbraGP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" y="2548141"/>
            <a:ext cx="4545284" cy="30271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8396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5829300" cy="9017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Sarcopoterium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spinosum</a:t>
            </a:r>
            <a:endParaRPr lang="fr-FR" sz="4000" i="1" dirty="0"/>
          </a:p>
        </p:txBody>
      </p:sp>
      <p:pic>
        <p:nvPicPr>
          <p:cNvPr id="4" name="Espace réservé du contenu 3" descr="51-Sarcopoterium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676"/>
          <a:stretch/>
        </p:blipFill>
        <p:spPr>
          <a:xfrm>
            <a:off x="457200" y="1282700"/>
            <a:ext cx="8128000" cy="5410200"/>
          </a:xfrm>
        </p:spPr>
      </p:pic>
      <p:pic>
        <p:nvPicPr>
          <p:cNvPr id="5" name="Image 4" descr="64-Sarcopoterium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289300"/>
            <a:ext cx="4239223" cy="2781300"/>
          </a:xfrm>
          <a:prstGeom prst="ellipse">
            <a:avLst/>
          </a:prstGeom>
          <a:ln w="19050" cap="rnd" cmpd="sng">
            <a:solidFill>
              <a:srgbClr val="4F81BD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990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grece-carte-s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499" r="-24297"/>
          <a:stretch/>
        </p:blipFill>
        <p:spPr>
          <a:xfrm>
            <a:off x="-393214" y="1003300"/>
            <a:ext cx="9537214" cy="5384800"/>
          </a:xfrm>
        </p:spPr>
      </p:pic>
    </p:spTree>
    <p:extLst>
      <p:ext uri="{BB962C8B-B14F-4D97-AF65-F5344CB8AC3E}">
        <p14:creationId xmlns:p14="http://schemas.microsoft.com/office/powerpoint/2010/main" val="97606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36700" y="228600"/>
            <a:ext cx="4978400" cy="8382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4000" i="1" dirty="0" smtClean="0"/>
              <a:t>Erica </a:t>
            </a:r>
            <a:r>
              <a:rPr lang="fr-FR" sz="4000" i="1" dirty="0" err="1" smtClean="0"/>
              <a:t>manipuliflora</a:t>
            </a:r>
            <a:endParaRPr lang="fr-FR" sz="4000" i="1" dirty="0"/>
          </a:p>
        </p:txBody>
      </p:sp>
      <p:pic>
        <p:nvPicPr>
          <p:cNvPr id="4" name="Espace réservé du contenu 3" descr="40-Erica manipuliflora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821"/>
          <a:stretch/>
        </p:blipFill>
        <p:spPr>
          <a:xfrm>
            <a:off x="457200" y="1417638"/>
            <a:ext cx="8102600" cy="5529262"/>
          </a:xfrm>
        </p:spPr>
      </p:pic>
    </p:spTree>
    <p:extLst>
      <p:ext uri="{BB962C8B-B14F-4D97-AF65-F5344CB8AC3E}">
        <p14:creationId xmlns:p14="http://schemas.microsoft.com/office/powerpoint/2010/main" val="422151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3100" y="282576"/>
            <a:ext cx="5016500" cy="911224"/>
          </a:xfrm>
          <a:solidFill>
            <a:srgbClr val="DCE6F2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Genista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acanthoclada</a:t>
            </a:r>
            <a:endParaRPr lang="fr-FR" sz="4000" i="1" dirty="0"/>
          </a:p>
        </p:txBody>
      </p:sp>
      <p:pic>
        <p:nvPicPr>
          <p:cNvPr id="5" name="Espace réservé du contenu 4" descr="P4170519 genista acanthoclada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4000" y="1397000"/>
            <a:ext cx="8432800" cy="4813300"/>
          </a:xfrm>
        </p:spPr>
      </p:pic>
    </p:spTree>
    <p:extLst>
      <p:ext uri="{BB962C8B-B14F-4D97-AF65-F5344CB8AC3E}">
        <p14:creationId xmlns:p14="http://schemas.microsoft.com/office/powerpoint/2010/main" val="266382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4170499 genista acanthoclada fleur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905"/>
          <a:stretch/>
        </p:blipFill>
        <p:spPr>
          <a:xfrm>
            <a:off x="177800" y="274638"/>
            <a:ext cx="6082443" cy="4114801"/>
          </a:xfrm>
        </p:spPr>
      </p:pic>
      <p:pic>
        <p:nvPicPr>
          <p:cNvPr id="5" name="Image 4" descr="P4190641 genista acanthoclada folioles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0442" y="1417638"/>
            <a:ext cx="4930553" cy="508800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349500" y="5600700"/>
            <a:ext cx="115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 folioles</a:t>
            </a:r>
            <a:endParaRPr lang="fr-FR" dirty="0"/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3327400" y="5499100"/>
            <a:ext cx="2298700" cy="29210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660400" y="4711701"/>
            <a:ext cx="187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Étendard soyeux</a:t>
            </a:r>
            <a:endParaRPr lang="fr-FR" dirty="0"/>
          </a:p>
        </p:txBody>
      </p:sp>
      <p:cxnSp>
        <p:nvCxnSpPr>
          <p:cNvPr id="12" name="Connecteur droit avec flèche 11"/>
          <p:cNvCxnSpPr/>
          <p:nvPr/>
        </p:nvCxnSpPr>
        <p:spPr>
          <a:xfrm flipV="1">
            <a:off x="2247900" y="3898900"/>
            <a:ext cx="647700" cy="812801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57200" y="6134100"/>
            <a:ext cx="2654300" cy="37154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acanthoclada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727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19600" cy="67786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fr-FR" sz="4000" i="1" dirty="0" err="1" smtClean="0"/>
              <a:t>Genista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fasselata</a:t>
            </a:r>
            <a:endParaRPr lang="fr-FR" sz="4000" i="1" dirty="0"/>
          </a:p>
        </p:txBody>
      </p:sp>
      <p:pic>
        <p:nvPicPr>
          <p:cNvPr id="6" name="Espace réservé du contenu 5" descr="P4170520 genista fasselata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365"/>
          <a:stretch/>
        </p:blipFill>
        <p:spPr>
          <a:xfrm>
            <a:off x="203200" y="1193800"/>
            <a:ext cx="8483600" cy="5435600"/>
          </a:xfrm>
        </p:spPr>
      </p:pic>
    </p:spTree>
    <p:extLst>
      <p:ext uri="{BB962C8B-B14F-4D97-AF65-F5344CB8AC3E}">
        <p14:creationId xmlns:p14="http://schemas.microsoft.com/office/powerpoint/2010/main" val="67138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7700" y="368300"/>
            <a:ext cx="2641600" cy="62230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sz="2800" i="1" dirty="0" err="1" smtClean="0"/>
              <a:t>Fasselata</a:t>
            </a:r>
            <a:endParaRPr lang="fr-FR" sz="2800" i="1" dirty="0"/>
          </a:p>
        </p:txBody>
      </p:sp>
      <p:pic>
        <p:nvPicPr>
          <p:cNvPr id="4" name="Espace réservé du contenu 3" descr="Genista_fasselata_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6924"/>
          <a:stretch/>
        </p:blipFill>
        <p:spPr>
          <a:xfrm>
            <a:off x="457200" y="2006600"/>
            <a:ext cx="8229600" cy="4525963"/>
          </a:xfrm>
        </p:spPr>
      </p:pic>
      <p:pic>
        <p:nvPicPr>
          <p:cNvPr id="5" name="Image 4" descr="P4160344 genista fassellata feuilles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1833" y="876300"/>
            <a:ext cx="5811968" cy="4445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985000" y="1270000"/>
            <a:ext cx="1384300" cy="369332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Pointe noire</a:t>
            </a:r>
            <a:endParaRPr lang="fr-FR" dirty="0"/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4318000" y="1639332"/>
            <a:ext cx="2578100" cy="0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953000" y="5524500"/>
            <a:ext cx="1587500" cy="369332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Feuille simple</a:t>
            </a:r>
            <a:endParaRPr lang="fr-FR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H="1" flipV="1">
            <a:off x="5372100" y="4064000"/>
            <a:ext cx="139700" cy="1460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77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30400" y="274638"/>
            <a:ext cx="4279900" cy="601662"/>
          </a:xfrm>
          <a:solidFill>
            <a:srgbClr val="DCE6F2"/>
          </a:solidFill>
        </p:spPr>
        <p:txBody>
          <a:bodyPr>
            <a:normAutofit fontScale="90000"/>
          </a:bodyPr>
          <a:lstStyle/>
          <a:p>
            <a:r>
              <a:rPr lang="fr-FR" i="1" dirty="0" err="1" smtClean="0"/>
              <a:t>Phlomis</a:t>
            </a:r>
            <a:r>
              <a:rPr lang="fr-FR" i="1" dirty="0" smtClean="0"/>
              <a:t> </a:t>
            </a:r>
            <a:r>
              <a:rPr lang="fr-FR" i="1" dirty="0" err="1"/>
              <a:t>f</a:t>
            </a:r>
            <a:r>
              <a:rPr lang="fr-FR" i="1" dirty="0" err="1" smtClean="0"/>
              <a:t>loccosa</a:t>
            </a:r>
            <a:endParaRPr lang="fr-FR" i="1" dirty="0"/>
          </a:p>
        </p:txBody>
      </p:sp>
      <p:pic>
        <p:nvPicPr>
          <p:cNvPr id="4" name="Espace réservé du contenu 3" descr="31-Phlomis floccosa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130300"/>
            <a:ext cx="8229600" cy="5270500"/>
          </a:xfrm>
        </p:spPr>
      </p:pic>
      <p:pic>
        <p:nvPicPr>
          <p:cNvPr id="5" name="Image 4" descr="31-Phlomis floccosaFL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00" y="3915104"/>
            <a:ext cx="3479800" cy="23175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7226300" y="444500"/>
            <a:ext cx="1549400" cy="4318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Lamiaceae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589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4318000" cy="838200"/>
          </a:xfrm>
          <a:solidFill>
            <a:srgbClr val="DCE6F2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Phlomis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pichleri</a:t>
            </a:r>
            <a:endParaRPr lang="fr-FR" sz="4000" i="1" dirty="0"/>
          </a:p>
        </p:txBody>
      </p:sp>
      <p:pic>
        <p:nvPicPr>
          <p:cNvPr id="4" name="Espace réservé du contenu 3" descr="31-Phlomis pichleri-groupe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83"/>
          <a:stretch/>
        </p:blipFill>
        <p:spPr>
          <a:xfrm>
            <a:off x="457200" y="1270000"/>
            <a:ext cx="8229600" cy="5422900"/>
          </a:xfrm>
        </p:spPr>
      </p:pic>
      <p:sp>
        <p:nvSpPr>
          <p:cNvPr id="3" name="Hexagone 2"/>
          <p:cNvSpPr/>
          <p:nvPr/>
        </p:nvSpPr>
        <p:spPr>
          <a:xfrm>
            <a:off x="6388100" y="584200"/>
            <a:ext cx="2413000" cy="495300"/>
          </a:xfrm>
          <a:prstGeom prst="hexagon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Endémique de </a:t>
            </a:r>
            <a:r>
              <a:rPr lang="fr-FR" sz="1600" dirty="0" err="1" smtClean="0"/>
              <a:t>Karpathos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67120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31-Phlomis pechleriGP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474"/>
          <a:stretch/>
        </p:blipFill>
        <p:spPr>
          <a:xfrm>
            <a:off x="457200" y="274638"/>
            <a:ext cx="8394700" cy="6265862"/>
          </a:xfrm>
        </p:spPr>
      </p:pic>
    </p:spTree>
    <p:extLst>
      <p:ext uri="{BB962C8B-B14F-4D97-AF65-F5344CB8AC3E}">
        <p14:creationId xmlns:p14="http://schemas.microsoft.com/office/powerpoint/2010/main" val="123721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9200" y="274638"/>
            <a:ext cx="4381500" cy="76676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Fumana</a:t>
            </a:r>
            <a:r>
              <a:rPr lang="fr-FR" sz="4000" i="1" dirty="0" smtClean="0"/>
              <a:t> arabica</a:t>
            </a:r>
            <a:endParaRPr lang="fr-FR" sz="4000" i="1" dirty="0"/>
          </a:p>
        </p:txBody>
      </p:sp>
      <p:pic>
        <p:nvPicPr>
          <p:cNvPr id="4" name="Espace réservé du contenu 3" descr="21-FumanaGP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53"/>
          <a:stretch/>
        </p:blipFill>
        <p:spPr>
          <a:xfrm>
            <a:off x="457200" y="1168400"/>
            <a:ext cx="8229600" cy="5689600"/>
          </a:xfrm>
        </p:spPr>
      </p:pic>
    </p:spTree>
    <p:extLst>
      <p:ext uri="{BB962C8B-B14F-4D97-AF65-F5344CB8AC3E}">
        <p14:creationId xmlns:p14="http://schemas.microsoft.com/office/powerpoint/2010/main" val="393440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40-Paysage phrygane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635000"/>
            <a:ext cx="8229600" cy="5491163"/>
          </a:xfrm>
        </p:spPr>
      </p:pic>
    </p:spTree>
    <p:extLst>
      <p:ext uri="{BB962C8B-B14F-4D97-AF65-F5344CB8AC3E}">
        <p14:creationId xmlns:p14="http://schemas.microsoft.com/office/powerpoint/2010/main" val="365371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Carte_des_iles_du_Dodecanese_837262549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274638"/>
            <a:ext cx="8331322" cy="6397221"/>
          </a:xfrm>
        </p:spPr>
      </p:pic>
      <p:sp>
        <p:nvSpPr>
          <p:cNvPr id="7" name="ZoneTexte 6"/>
          <p:cNvSpPr txBox="1"/>
          <p:nvPr/>
        </p:nvSpPr>
        <p:spPr>
          <a:xfrm>
            <a:off x="3766359" y="423378"/>
            <a:ext cx="2259086" cy="400110"/>
          </a:xfrm>
          <a:prstGeom prst="rect">
            <a:avLst/>
          </a:prstGeom>
          <a:solidFill>
            <a:srgbClr val="558ED5"/>
          </a:solidFill>
          <a:ln w="381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Iles du Dodécanèse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99808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5000" y="274638"/>
            <a:ext cx="5397500" cy="792162"/>
          </a:xfrm>
          <a:solidFill>
            <a:srgbClr val="DCE6F2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Carlina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tragacanthifolia</a:t>
            </a:r>
            <a:endParaRPr lang="fr-FR" sz="4000" i="1" dirty="0"/>
          </a:p>
        </p:txBody>
      </p:sp>
      <p:pic>
        <p:nvPicPr>
          <p:cNvPr id="4" name="Espace réservé du contenu 3" descr="32-Carlina tragacan-Groupe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16"/>
          <a:stretch/>
        </p:blipFill>
        <p:spPr>
          <a:xfrm>
            <a:off x="457200" y="1079500"/>
            <a:ext cx="8229600" cy="5059363"/>
          </a:xfrm>
        </p:spPr>
      </p:pic>
      <p:pic>
        <p:nvPicPr>
          <p:cNvPr id="5" name="Image 4" descr="32-Carlina tragacTGP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624082"/>
            <a:ext cx="5067300" cy="3672804"/>
          </a:xfrm>
          <a:prstGeom prst="ellipse">
            <a:avLst/>
          </a:prstGeom>
          <a:ln w="38100" cap="rnd" cmpd="sng">
            <a:solidFill>
              <a:srgbClr val="DCE6F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239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3-Paysage3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52" r="-2"/>
          <a:stretch/>
        </p:blipFill>
        <p:spPr>
          <a:xfrm>
            <a:off x="317500" y="274638"/>
            <a:ext cx="8597900" cy="5851525"/>
          </a:xfrm>
        </p:spPr>
      </p:pic>
    </p:spTree>
    <p:extLst>
      <p:ext uri="{BB962C8B-B14F-4D97-AF65-F5344CB8AC3E}">
        <p14:creationId xmlns:p14="http://schemas.microsoft.com/office/powerpoint/2010/main" val="179707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76800" cy="804862"/>
          </a:xfrm>
          <a:solidFill>
            <a:srgbClr val="DCE6F2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Bellevalia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trifoliata</a:t>
            </a:r>
            <a:endParaRPr lang="fr-FR" sz="4000" i="1" dirty="0"/>
          </a:p>
        </p:txBody>
      </p:sp>
      <p:pic>
        <p:nvPicPr>
          <p:cNvPr id="4" name="Espace réservé du contenu 3" descr="38 Bellevallia .jpe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244600"/>
            <a:ext cx="8229600" cy="5156200"/>
          </a:xfrm>
        </p:spPr>
      </p:pic>
      <p:sp>
        <p:nvSpPr>
          <p:cNvPr id="5" name="Ellipse 4"/>
          <p:cNvSpPr/>
          <p:nvPr/>
        </p:nvSpPr>
        <p:spPr>
          <a:xfrm>
            <a:off x="6070600" y="274638"/>
            <a:ext cx="2755900" cy="80486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Hyacinthaceae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42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19600" cy="77946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4000" i="1" dirty="0" smtClean="0"/>
              <a:t>Muscari </a:t>
            </a:r>
            <a:r>
              <a:rPr lang="fr-FR" sz="4000" i="1" dirty="0" err="1" smtClean="0"/>
              <a:t>weissii</a:t>
            </a:r>
            <a:endParaRPr lang="fr-FR" sz="4000" i="1" dirty="0"/>
          </a:p>
        </p:txBody>
      </p:sp>
      <p:pic>
        <p:nvPicPr>
          <p:cNvPr id="4" name="Espace réservé du contenu 3" descr="56.Muscari weissiiJPG.jpe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704" r="-1250"/>
          <a:stretch/>
        </p:blipFill>
        <p:spPr>
          <a:xfrm>
            <a:off x="457200" y="1270000"/>
            <a:ext cx="8229600" cy="5440363"/>
          </a:xfrm>
        </p:spPr>
      </p:pic>
      <p:pic>
        <p:nvPicPr>
          <p:cNvPr id="5" name="Image 4" descr="P4130038 muscari weissii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4200" y="3517900"/>
            <a:ext cx="4648200" cy="3098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Ellipse 5"/>
          <p:cNvSpPr/>
          <p:nvPr/>
        </p:nvSpPr>
        <p:spPr>
          <a:xfrm>
            <a:off x="6070600" y="274638"/>
            <a:ext cx="2755900" cy="80486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Hyacinthaceae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024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06500" y="274638"/>
            <a:ext cx="3784882" cy="855662"/>
          </a:xfrm>
          <a:solidFill>
            <a:srgbClr val="DCE6F2"/>
          </a:solidFill>
        </p:spPr>
        <p:txBody>
          <a:bodyPr>
            <a:normAutofit/>
          </a:bodyPr>
          <a:lstStyle/>
          <a:p>
            <a:r>
              <a:rPr lang="fr-FR" sz="4000" i="1" dirty="0" smtClean="0"/>
              <a:t>Gagea </a:t>
            </a:r>
            <a:r>
              <a:rPr lang="fr-FR" sz="4000" i="1" dirty="0" err="1" smtClean="0"/>
              <a:t>graeca</a:t>
            </a:r>
            <a:endParaRPr lang="fr-FR" sz="4000" i="1" dirty="0"/>
          </a:p>
        </p:txBody>
      </p:sp>
      <p:pic>
        <p:nvPicPr>
          <p:cNvPr id="4" name="Espace réservé du contenu 3" descr="44-Gagea cretica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984" y="1600200"/>
            <a:ext cx="8039100" cy="5440362"/>
          </a:xfrm>
        </p:spPr>
      </p:pic>
      <p:pic>
        <p:nvPicPr>
          <p:cNvPr id="5" name="Image 4" descr="44-Gagea creticaGP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5900" y="2679700"/>
            <a:ext cx="5061134" cy="354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 5" descr="12-Gagea -Calic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382" y="3006854"/>
            <a:ext cx="4152617" cy="28732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Ellipse 6"/>
          <p:cNvSpPr/>
          <p:nvPr/>
        </p:nvSpPr>
        <p:spPr>
          <a:xfrm>
            <a:off x="6070600" y="274638"/>
            <a:ext cx="2755900" cy="80486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Liliaceae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408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55800" y="274638"/>
            <a:ext cx="4978400" cy="792162"/>
          </a:xfrm>
          <a:solidFill>
            <a:srgbClr val="DCE6F2"/>
          </a:solidFill>
        </p:spPr>
        <p:txBody>
          <a:bodyPr>
            <a:normAutofit/>
          </a:bodyPr>
          <a:lstStyle/>
          <a:p>
            <a:r>
              <a:rPr lang="fr-FR" sz="4000" i="1" dirty="0" smtClean="0"/>
              <a:t>Gagea </a:t>
            </a:r>
            <a:r>
              <a:rPr lang="fr-FR" sz="4000" i="1" dirty="0" err="1" smtClean="0"/>
              <a:t>peduncularis</a:t>
            </a:r>
            <a:endParaRPr lang="fr-FR" sz="4000" i="1" dirty="0"/>
          </a:p>
        </p:txBody>
      </p:sp>
      <p:pic>
        <p:nvPicPr>
          <p:cNvPr id="4" name="Espace réservé du contenu 3" descr="53-Gagea pedoncularis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9"/>
          <a:stretch/>
        </p:blipFill>
        <p:spPr>
          <a:xfrm>
            <a:off x="0" y="1219200"/>
            <a:ext cx="8026400" cy="5067300"/>
          </a:xfrm>
        </p:spPr>
      </p:pic>
      <p:pic>
        <p:nvPicPr>
          <p:cNvPr id="5" name="Image 4" descr="53-Gagea pedoncularis-FR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878" y="2895600"/>
            <a:ext cx="4473521" cy="30236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352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20900" y="274638"/>
            <a:ext cx="4787900" cy="817562"/>
          </a:xfrm>
          <a:solidFill>
            <a:srgbClr val="DCE6F2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Biscutella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didyma</a:t>
            </a:r>
            <a:endParaRPr lang="fr-FR" sz="4000" i="1" dirty="0"/>
          </a:p>
        </p:txBody>
      </p:sp>
      <p:pic>
        <p:nvPicPr>
          <p:cNvPr id="6" name="Espace réservé du contenu 5" descr="21-biscutella didyma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417638"/>
            <a:ext cx="8229600" cy="4708525"/>
          </a:xfrm>
        </p:spPr>
      </p:pic>
      <p:pic>
        <p:nvPicPr>
          <p:cNvPr id="7" name="Image 6" descr="72-Biscutella didymaGP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41" y="2087563"/>
            <a:ext cx="5162746" cy="4038600"/>
          </a:xfrm>
          <a:prstGeom prst="ellipse">
            <a:avLst/>
          </a:prstGeom>
          <a:ln w="38100" cap="rnd" cmpd="sng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8497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368300"/>
            <a:ext cx="4775200" cy="749300"/>
          </a:xfrm>
          <a:solidFill>
            <a:srgbClr val="DCE6F2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Valerianella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vesicaria</a:t>
            </a:r>
            <a:endParaRPr lang="fr-FR" sz="4000" i="1" dirty="0"/>
          </a:p>
        </p:txBody>
      </p:sp>
      <p:pic>
        <p:nvPicPr>
          <p:cNvPr id="6" name="Espace réservé du contenu 5" descr="31-Valerianella vesicariaFR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295400"/>
            <a:ext cx="8229600" cy="4830763"/>
          </a:xfrm>
        </p:spPr>
      </p:pic>
      <p:pic>
        <p:nvPicPr>
          <p:cNvPr id="3" name="Image 2" descr="31-Valerianella esicariaFR2 copie 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064945"/>
            <a:ext cx="4299449" cy="32136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7440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32000" y="274638"/>
            <a:ext cx="5092700" cy="817562"/>
          </a:xfrm>
          <a:solidFill>
            <a:srgbClr val="DCE6F2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Valerianella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obtusiloba</a:t>
            </a:r>
            <a:r>
              <a:rPr lang="fr-FR" sz="4000" i="1" dirty="0" smtClean="0"/>
              <a:t> </a:t>
            </a:r>
            <a:endParaRPr lang="fr-FR" sz="4000" i="1" dirty="0"/>
          </a:p>
        </p:txBody>
      </p:sp>
      <p:pic>
        <p:nvPicPr>
          <p:cNvPr id="4" name="Espace réservé du contenu 3" descr="20-Valerianella obtusiloba-FR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90"/>
          <a:stretch/>
        </p:blipFill>
        <p:spPr>
          <a:xfrm>
            <a:off x="749300" y="1333500"/>
            <a:ext cx="8166100" cy="5524500"/>
          </a:xfrm>
        </p:spPr>
      </p:pic>
      <p:pic>
        <p:nvPicPr>
          <p:cNvPr id="5" name="Image 4" descr="20-Valerianella obtusiloba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50" y="2971800"/>
            <a:ext cx="4169964" cy="34925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6468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44700" y="274638"/>
            <a:ext cx="5143500" cy="842962"/>
          </a:xfrm>
          <a:solidFill>
            <a:srgbClr val="DCE6F2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Valerianella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discoidea</a:t>
            </a:r>
            <a:endParaRPr lang="fr-FR" sz="4000" i="1" dirty="0"/>
          </a:p>
        </p:txBody>
      </p:sp>
      <p:pic>
        <p:nvPicPr>
          <p:cNvPr id="6" name="Espace réservé du contenu 5" descr="41-Valerianella discoidea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1100" y="1447800"/>
            <a:ext cx="6553200" cy="4678363"/>
          </a:xfrm>
        </p:spPr>
      </p:pic>
    </p:spTree>
    <p:extLst>
      <p:ext uri="{BB962C8B-B14F-4D97-AF65-F5344CB8AC3E}">
        <p14:creationId xmlns:p14="http://schemas.microsoft.com/office/powerpoint/2010/main" val="69622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karpathos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857" b="-217"/>
          <a:stretch/>
        </p:blipFill>
        <p:spPr>
          <a:xfrm>
            <a:off x="381000" y="685800"/>
            <a:ext cx="8229600" cy="5930900"/>
          </a:xfrm>
        </p:spPr>
      </p:pic>
      <p:sp>
        <p:nvSpPr>
          <p:cNvPr id="6" name="ZoneTexte 5"/>
          <p:cNvSpPr txBox="1"/>
          <p:nvPr/>
        </p:nvSpPr>
        <p:spPr>
          <a:xfrm>
            <a:off x="6172200" y="3810000"/>
            <a:ext cx="774700" cy="338554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Lastos</a:t>
            </a:r>
            <a:endParaRPr lang="fr-FR" sz="1600" dirty="0"/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4495800" y="4013200"/>
            <a:ext cx="1676400" cy="36830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1193800" y="4749800"/>
            <a:ext cx="1257300" cy="646331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Kali </a:t>
            </a:r>
            <a:r>
              <a:rPr lang="fr-FR" dirty="0" err="1" smtClean="0"/>
              <a:t>Limni</a:t>
            </a:r>
            <a:endParaRPr lang="fr-FR" dirty="0"/>
          </a:p>
          <a:p>
            <a:r>
              <a:rPr lang="fr-FR" dirty="0" smtClean="0"/>
              <a:t>1215 m</a:t>
            </a:r>
            <a:endParaRPr lang="fr-FR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V="1">
            <a:off x="1816100" y="4279900"/>
            <a:ext cx="2425700" cy="469900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16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24100" y="274638"/>
            <a:ext cx="4356100" cy="766762"/>
          </a:xfrm>
          <a:solidFill>
            <a:srgbClr val="DCE6F2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Erodium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gruinum</a:t>
            </a:r>
            <a:endParaRPr lang="fr-FR" sz="4000" i="1" dirty="0"/>
          </a:p>
        </p:txBody>
      </p:sp>
      <p:pic>
        <p:nvPicPr>
          <p:cNvPr id="4" name="Espace réservé du contenu 3" descr="21-Erodium gruinum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89" t="-913" r="-2266" b="-2332"/>
          <a:stretch/>
        </p:blipFill>
        <p:spPr>
          <a:xfrm>
            <a:off x="457200" y="1147763"/>
            <a:ext cx="8229600" cy="5202237"/>
          </a:xfrm>
        </p:spPr>
      </p:pic>
    </p:spTree>
    <p:extLst>
      <p:ext uri="{BB962C8B-B14F-4D97-AF65-F5344CB8AC3E}">
        <p14:creationId xmlns:p14="http://schemas.microsoft.com/office/powerpoint/2010/main" val="228388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6" descr="52-Erodium gruinum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26" b="-2916"/>
          <a:stretch/>
        </p:blipFill>
        <p:spPr>
          <a:xfrm>
            <a:off x="1016000" y="274638"/>
            <a:ext cx="8128000" cy="6443662"/>
          </a:xfrm>
        </p:spPr>
      </p:pic>
      <p:pic>
        <p:nvPicPr>
          <p:cNvPr id="8" name="Image 7" descr="21-Erodium gruinum-Cal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5800"/>
            <a:ext cx="4172407" cy="30861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8051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22500" y="274638"/>
            <a:ext cx="4406900" cy="792162"/>
          </a:xfrm>
          <a:solidFill>
            <a:srgbClr val="DCE6F2"/>
          </a:solidFill>
        </p:spPr>
        <p:txBody>
          <a:bodyPr>
            <a:normAutofit/>
          </a:bodyPr>
          <a:lstStyle/>
          <a:p>
            <a:r>
              <a:rPr lang="fr-FR" sz="4000" i="1" dirty="0" smtClean="0"/>
              <a:t>Orchis </a:t>
            </a:r>
            <a:r>
              <a:rPr lang="fr-FR" sz="4000" i="1" dirty="0" err="1" smtClean="0"/>
              <a:t>anatolica</a:t>
            </a:r>
            <a:endParaRPr lang="fr-FR" sz="4000" i="1" dirty="0"/>
          </a:p>
        </p:txBody>
      </p:sp>
      <p:pic>
        <p:nvPicPr>
          <p:cNvPr id="4" name="Espace réservé du contenu 3" descr="14-Orchis anatolica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49" r="-5281" b="-9798"/>
          <a:stretch/>
        </p:blipFill>
        <p:spPr>
          <a:xfrm>
            <a:off x="457200" y="1168400"/>
            <a:ext cx="8229600" cy="5549900"/>
          </a:xfrm>
        </p:spPr>
      </p:pic>
    </p:spTree>
    <p:extLst>
      <p:ext uri="{BB962C8B-B14F-4D97-AF65-F5344CB8AC3E}">
        <p14:creationId xmlns:p14="http://schemas.microsoft.com/office/powerpoint/2010/main" val="206109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00300" y="274638"/>
            <a:ext cx="4953000" cy="842962"/>
          </a:xfrm>
          <a:solidFill>
            <a:srgbClr val="DCE6F2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Serapias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orientalis</a:t>
            </a:r>
            <a:endParaRPr lang="fr-FR" sz="4000" i="1" dirty="0"/>
          </a:p>
        </p:txBody>
      </p:sp>
      <p:pic>
        <p:nvPicPr>
          <p:cNvPr id="4" name="Espace réservé du contenu 3" descr="14-Serapias orientalis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24" t="-1009" r="-1108" b="-1670"/>
          <a:stretch/>
        </p:blipFill>
        <p:spPr>
          <a:xfrm>
            <a:off x="457200" y="1435100"/>
            <a:ext cx="8229600" cy="5168900"/>
          </a:xfrm>
        </p:spPr>
      </p:pic>
    </p:spTree>
    <p:extLst>
      <p:ext uri="{BB962C8B-B14F-4D97-AF65-F5344CB8AC3E}">
        <p14:creationId xmlns:p14="http://schemas.microsoft.com/office/powerpoint/2010/main" val="25630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4700" y="127000"/>
            <a:ext cx="4610100" cy="11049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fr-FR" sz="4000" i="1" dirty="0" smtClean="0"/>
              <a:t>Ophrys </a:t>
            </a:r>
            <a:r>
              <a:rPr lang="fr-FR" sz="4000" i="1" dirty="0" err="1" smtClean="0"/>
              <a:t>cretica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subsp</a:t>
            </a:r>
            <a:r>
              <a:rPr lang="fr-FR" sz="4000" i="1" dirty="0" smtClean="0"/>
              <a:t>. </a:t>
            </a:r>
            <a:r>
              <a:rPr lang="fr-FR" sz="4000" i="1" dirty="0" err="1" smtClean="0"/>
              <a:t>karpatensis</a:t>
            </a:r>
            <a:endParaRPr lang="fr-FR" sz="4000" i="1" dirty="0"/>
          </a:p>
        </p:txBody>
      </p:sp>
      <p:pic>
        <p:nvPicPr>
          <p:cNvPr id="6" name="Espace réservé du contenu 5" descr="20-Ophrys cretica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80" b="-5133"/>
          <a:stretch/>
        </p:blipFill>
        <p:spPr>
          <a:xfrm>
            <a:off x="457200" y="1231900"/>
            <a:ext cx="8229600" cy="5626100"/>
          </a:xfrm>
        </p:spPr>
      </p:pic>
    </p:spTree>
    <p:extLst>
      <p:ext uri="{BB962C8B-B14F-4D97-AF65-F5344CB8AC3E}">
        <p14:creationId xmlns:p14="http://schemas.microsoft.com/office/powerpoint/2010/main" val="307443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84800" cy="665162"/>
          </a:xfrm>
        </p:spPr>
        <p:txBody>
          <a:bodyPr>
            <a:normAutofit fontScale="90000"/>
          </a:bodyPr>
          <a:lstStyle/>
          <a:p>
            <a:r>
              <a:rPr lang="fr-FR" i="1" dirty="0" smtClean="0"/>
              <a:t>Ophrys </a:t>
            </a:r>
            <a:r>
              <a:rPr lang="fr-FR" i="1" dirty="0" err="1" smtClean="0"/>
              <a:t>ferrum-equinum</a:t>
            </a:r>
            <a:endParaRPr lang="fr-FR" i="1" dirty="0"/>
          </a:p>
        </p:txBody>
      </p:sp>
      <p:pic>
        <p:nvPicPr>
          <p:cNvPr id="4" name="Espace réservé du contenu 3" descr="21-Ophrys ferrum-equinum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092200"/>
            <a:ext cx="8229600" cy="5156200"/>
          </a:xfrm>
        </p:spPr>
      </p:pic>
    </p:spTree>
    <p:extLst>
      <p:ext uri="{BB962C8B-B14F-4D97-AF65-F5344CB8AC3E}">
        <p14:creationId xmlns:p14="http://schemas.microsoft.com/office/powerpoint/2010/main" val="170723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54200" y="274638"/>
            <a:ext cx="5842000" cy="893762"/>
          </a:xfrm>
          <a:solidFill>
            <a:srgbClr val="DCE6F2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Dracunculus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vulgaris</a:t>
            </a:r>
            <a:endParaRPr lang="fr-FR" sz="4000" i="1" dirty="0"/>
          </a:p>
        </p:txBody>
      </p:sp>
      <p:pic>
        <p:nvPicPr>
          <p:cNvPr id="4" name="Espace réservé du contenu 3" descr="41-Dracunculus vulgaris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7"/>
          <a:stretch/>
        </p:blipFill>
        <p:spPr>
          <a:xfrm>
            <a:off x="142565" y="1270000"/>
            <a:ext cx="8518835" cy="5220330"/>
          </a:xfrm>
        </p:spPr>
      </p:pic>
    </p:spTree>
    <p:extLst>
      <p:ext uri="{BB962C8B-B14F-4D97-AF65-F5344CB8AC3E}">
        <p14:creationId xmlns:p14="http://schemas.microsoft.com/office/powerpoint/2010/main" val="92972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62100" y="274638"/>
            <a:ext cx="5257800" cy="63976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fr-FR" i="1" dirty="0" err="1" smtClean="0"/>
              <a:t>Ranunculus</a:t>
            </a:r>
            <a:r>
              <a:rPr lang="fr-FR" i="1" dirty="0" smtClean="0"/>
              <a:t> </a:t>
            </a:r>
            <a:r>
              <a:rPr lang="fr-FR" i="1" dirty="0" err="1" smtClean="0"/>
              <a:t>asiaticus</a:t>
            </a:r>
            <a:endParaRPr lang="fr-FR" i="1" dirty="0"/>
          </a:p>
        </p:txBody>
      </p:sp>
      <p:pic>
        <p:nvPicPr>
          <p:cNvPr id="4" name="Espace réservé du contenu 3" descr="21-Ranunculus asiaticusGP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155700"/>
            <a:ext cx="8229600" cy="5549900"/>
          </a:xfrm>
        </p:spPr>
      </p:pic>
    </p:spTree>
    <p:extLst>
      <p:ext uri="{BB962C8B-B14F-4D97-AF65-F5344CB8AC3E}">
        <p14:creationId xmlns:p14="http://schemas.microsoft.com/office/powerpoint/2010/main" val="110277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1300" y="274638"/>
            <a:ext cx="4940300" cy="779462"/>
          </a:xfrm>
          <a:solidFill>
            <a:srgbClr val="DCE6F2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Anemone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coronaria</a:t>
            </a:r>
            <a:endParaRPr lang="fr-FR" sz="4000" i="1" dirty="0"/>
          </a:p>
        </p:txBody>
      </p:sp>
      <p:pic>
        <p:nvPicPr>
          <p:cNvPr id="4" name="Espace réservé du contenu 3" descr="21-Anemone coronariaFL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658"/>
          <a:stretch/>
        </p:blipFill>
        <p:spPr>
          <a:xfrm>
            <a:off x="457200" y="1143000"/>
            <a:ext cx="8229600" cy="5715000"/>
          </a:xfrm>
        </p:spPr>
      </p:pic>
    </p:spTree>
    <p:extLst>
      <p:ext uri="{BB962C8B-B14F-4D97-AF65-F5344CB8AC3E}">
        <p14:creationId xmlns:p14="http://schemas.microsoft.com/office/powerpoint/2010/main" val="286714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2254" y="274638"/>
            <a:ext cx="4697246" cy="614362"/>
          </a:xfrm>
          <a:solidFill>
            <a:srgbClr val="DCE6F2"/>
          </a:solidFill>
        </p:spPr>
        <p:txBody>
          <a:bodyPr>
            <a:normAutofit fontScale="90000"/>
          </a:bodyPr>
          <a:lstStyle/>
          <a:p>
            <a:r>
              <a:rPr lang="fr-FR" sz="4000" i="1" dirty="0" smtClean="0"/>
              <a:t>Orobanche </a:t>
            </a:r>
            <a:r>
              <a:rPr lang="fr-FR" sz="4000" i="1" dirty="0" err="1" smtClean="0"/>
              <a:t>sanguinea</a:t>
            </a:r>
            <a:r>
              <a:rPr lang="fr-FR" sz="4000" i="1" dirty="0" smtClean="0"/>
              <a:t> </a:t>
            </a:r>
            <a:endParaRPr lang="fr-FR" sz="4000" i="1" dirty="0"/>
          </a:p>
        </p:txBody>
      </p:sp>
      <p:pic>
        <p:nvPicPr>
          <p:cNvPr id="5" name="Espace réservé du contenu 4" descr="1-Phelypeae-astéracée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63"/>
          <a:stretch/>
        </p:blipFill>
        <p:spPr>
          <a:xfrm>
            <a:off x="457200" y="1206500"/>
            <a:ext cx="8229600" cy="5511800"/>
          </a:xfrm>
        </p:spPr>
      </p:pic>
      <p:pic>
        <p:nvPicPr>
          <p:cNvPr id="6" name="Image 5" descr="1-PhelypaeaGP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54" y="3517900"/>
            <a:ext cx="4462163" cy="2971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Ellipse 6"/>
          <p:cNvSpPr/>
          <p:nvPr/>
        </p:nvSpPr>
        <p:spPr>
          <a:xfrm>
            <a:off x="6070600" y="274638"/>
            <a:ext cx="2755900" cy="80486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Orobanchaceae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005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5-Aperi-Maisons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48"/>
          <a:stretch/>
        </p:blipFill>
        <p:spPr>
          <a:xfrm>
            <a:off x="457200" y="274638"/>
            <a:ext cx="8229600" cy="6418262"/>
          </a:xfrm>
        </p:spPr>
      </p:pic>
      <p:sp>
        <p:nvSpPr>
          <p:cNvPr id="5" name="ZoneTexte 4"/>
          <p:cNvSpPr txBox="1"/>
          <p:nvPr/>
        </p:nvSpPr>
        <p:spPr>
          <a:xfrm>
            <a:off x="6197600" y="635000"/>
            <a:ext cx="927100" cy="400110"/>
          </a:xfrm>
          <a:prstGeom prst="rect">
            <a:avLst/>
          </a:prstGeom>
          <a:solidFill>
            <a:srgbClr val="31859C"/>
          </a:solidFill>
        </p:spPr>
        <p:txBody>
          <a:bodyPr wrap="square" rtlCol="0">
            <a:spAutoFit/>
          </a:bodyPr>
          <a:lstStyle/>
          <a:p>
            <a:r>
              <a:rPr lang="fr-FR" sz="2000" dirty="0" err="1" smtClean="0"/>
              <a:t>Aperi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97244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4300" y="274638"/>
            <a:ext cx="4076700" cy="69056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fr-FR" sz="4000" i="1" dirty="0" err="1" smtClean="0"/>
              <a:t>Phelipanche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mutelii</a:t>
            </a:r>
            <a:endParaRPr lang="fr-FR" sz="4000" i="1" dirty="0"/>
          </a:p>
        </p:txBody>
      </p:sp>
      <p:pic>
        <p:nvPicPr>
          <p:cNvPr id="4" name="Espace réservé du contenu 3" descr="1-Phelypaea mutelli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2"/>
          <a:stretch/>
        </p:blipFill>
        <p:spPr>
          <a:xfrm>
            <a:off x="457200" y="1270000"/>
            <a:ext cx="8229600" cy="5321300"/>
          </a:xfrm>
        </p:spPr>
      </p:pic>
      <p:sp>
        <p:nvSpPr>
          <p:cNvPr id="5" name="Ellipse 4"/>
          <p:cNvSpPr/>
          <p:nvPr/>
        </p:nvSpPr>
        <p:spPr>
          <a:xfrm>
            <a:off x="6070600" y="274638"/>
            <a:ext cx="2755900" cy="80486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Orobanchaceae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075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44700" y="274638"/>
            <a:ext cx="5207000" cy="881062"/>
          </a:xfrm>
          <a:solidFill>
            <a:srgbClr val="DCE6F2"/>
          </a:solidFill>
        </p:spPr>
        <p:txBody>
          <a:bodyPr>
            <a:normAutofit/>
          </a:bodyPr>
          <a:lstStyle/>
          <a:p>
            <a:r>
              <a:rPr lang="fr-FR" sz="4000" i="1" dirty="0" smtClean="0"/>
              <a:t>Trifolium </a:t>
            </a:r>
            <a:r>
              <a:rPr lang="fr-FR" sz="4000" i="1" dirty="0" err="1" smtClean="0"/>
              <a:t>clypeatu</a:t>
            </a:r>
            <a:r>
              <a:rPr lang="fr-FR" sz="4000" dirty="0" err="1" smtClean="0"/>
              <a:t>m</a:t>
            </a:r>
            <a:endParaRPr lang="fr-FR" sz="4000" dirty="0"/>
          </a:p>
        </p:txBody>
      </p:sp>
      <p:pic>
        <p:nvPicPr>
          <p:cNvPr id="4" name="Espace réservé du contenu 3" descr="30-Trifolium clypeatum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79"/>
          <a:stretch/>
        </p:blipFill>
        <p:spPr>
          <a:xfrm>
            <a:off x="457200" y="1422400"/>
            <a:ext cx="8458200" cy="5194300"/>
          </a:xfrm>
        </p:spPr>
      </p:pic>
      <p:pic>
        <p:nvPicPr>
          <p:cNvPr id="5" name="Image 4" descr="13-Trifolium clypeatum-Cal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1" y="3475965"/>
            <a:ext cx="4508500" cy="31407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Image 2" descr="13-Trifolium clypeatum-FL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155700"/>
            <a:ext cx="4572000" cy="30442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3199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71700" y="274638"/>
            <a:ext cx="5283200" cy="703262"/>
          </a:xfrm>
          <a:solidFill>
            <a:srgbClr val="DCE6F2"/>
          </a:solidFill>
        </p:spPr>
        <p:txBody>
          <a:bodyPr>
            <a:normAutofit/>
          </a:bodyPr>
          <a:lstStyle/>
          <a:p>
            <a:r>
              <a:rPr lang="fr-FR" sz="4000" i="1" dirty="0" smtClean="0"/>
              <a:t>Trifolium </a:t>
            </a:r>
            <a:r>
              <a:rPr lang="fr-FR" sz="4000" i="1" dirty="0" err="1" smtClean="0"/>
              <a:t>tomentosum</a:t>
            </a:r>
            <a:endParaRPr lang="fr-FR" sz="4000" i="1" dirty="0"/>
          </a:p>
        </p:txBody>
      </p:sp>
      <p:pic>
        <p:nvPicPr>
          <p:cNvPr id="4" name="Espace réservé du contenu 3" descr="22-Trifolium tomentosum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27"/>
          <a:stretch/>
        </p:blipFill>
        <p:spPr>
          <a:xfrm>
            <a:off x="762000" y="1206500"/>
            <a:ext cx="8229600" cy="5084763"/>
          </a:xfrm>
        </p:spPr>
      </p:pic>
      <p:pic>
        <p:nvPicPr>
          <p:cNvPr id="5" name="Image 4" descr="12-Trifolium tomentosum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1" y="3047999"/>
            <a:ext cx="4303551" cy="32432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7777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16100" y="406400"/>
            <a:ext cx="5334000" cy="749300"/>
          </a:xfrm>
          <a:solidFill>
            <a:srgbClr val="DCE6F2"/>
          </a:solidFill>
        </p:spPr>
        <p:txBody>
          <a:bodyPr>
            <a:normAutofit/>
          </a:bodyPr>
          <a:lstStyle/>
          <a:p>
            <a:r>
              <a:rPr lang="fr-FR" sz="4000" i="1" dirty="0" smtClean="0"/>
              <a:t>Trifolium </a:t>
            </a:r>
            <a:r>
              <a:rPr lang="fr-FR" sz="4000" i="1" dirty="0" err="1" smtClean="0"/>
              <a:t>fragiferum</a:t>
            </a:r>
            <a:endParaRPr lang="fr-FR" sz="4000" i="1" dirty="0"/>
          </a:p>
        </p:txBody>
      </p:sp>
      <p:pic>
        <p:nvPicPr>
          <p:cNvPr id="4" name="Espace réservé du contenu 3" descr="22-Trifolium fragiferum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600200"/>
            <a:ext cx="8229600" cy="4927600"/>
          </a:xfrm>
        </p:spPr>
      </p:pic>
      <p:pic>
        <p:nvPicPr>
          <p:cNvPr id="5" name="Image 4" descr="22-Trifolium fragiferumGP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1" y="3606800"/>
            <a:ext cx="3625060" cy="2717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3557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6800" y="274638"/>
            <a:ext cx="4864100" cy="62706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fr-FR" sz="4000" i="1" dirty="0" smtClean="0"/>
              <a:t>Trifolium </a:t>
            </a:r>
            <a:r>
              <a:rPr lang="fr-FR" sz="4000" i="1" dirty="0" err="1" smtClean="0"/>
              <a:t>uniflorum</a:t>
            </a:r>
            <a:endParaRPr lang="fr-FR" sz="4000" i="1" dirty="0"/>
          </a:p>
        </p:txBody>
      </p:sp>
      <p:pic>
        <p:nvPicPr>
          <p:cNvPr id="4" name="Espace réservé du contenu 3" descr="21-Trifolium uniflorumGP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218"/>
          <a:stretch/>
        </p:blipFill>
        <p:spPr>
          <a:xfrm>
            <a:off x="457200" y="1028700"/>
            <a:ext cx="8229600" cy="5918200"/>
          </a:xfrm>
        </p:spPr>
      </p:pic>
    </p:spTree>
    <p:extLst>
      <p:ext uri="{BB962C8B-B14F-4D97-AF65-F5344CB8AC3E}">
        <p14:creationId xmlns:p14="http://schemas.microsoft.com/office/powerpoint/2010/main" val="384642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08200" y="274638"/>
            <a:ext cx="5092700" cy="944562"/>
          </a:xfrm>
          <a:solidFill>
            <a:srgbClr val="DCE6F2"/>
          </a:solidFill>
        </p:spPr>
        <p:txBody>
          <a:bodyPr>
            <a:normAutofit/>
          </a:bodyPr>
          <a:lstStyle/>
          <a:p>
            <a:r>
              <a:rPr lang="fr-FR" sz="4000" i="1" dirty="0" smtClean="0"/>
              <a:t>Trifolium </a:t>
            </a:r>
            <a:r>
              <a:rPr lang="fr-FR" sz="4000" i="1" dirty="0" err="1" smtClean="0"/>
              <a:t>physodes</a:t>
            </a:r>
            <a:endParaRPr lang="fr-FR" sz="4000" i="1" dirty="0"/>
          </a:p>
        </p:txBody>
      </p:sp>
      <p:pic>
        <p:nvPicPr>
          <p:cNvPr id="4" name="Espace réservé du contenu 3" descr="72-Trifolium physodes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23" b="-2594"/>
          <a:stretch/>
        </p:blipFill>
        <p:spPr>
          <a:xfrm>
            <a:off x="241300" y="1219200"/>
            <a:ext cx="8445500" cy="5638800"/>
          </a:xfrm>
        </p:spPr>
      </p:pic>
    </p:spTree>
    <p:extLst>
      <p:ext uri="{BB962C8B-B14F-4D97-AF65-F5344CB8AC3E}">
        <p14:creationId xmlns:p14="http://schemas.microsoft.com/office/powerpoint/2010/main" val="76486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72-Trifolium physodesGP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27" t="-6245" b="-1666"/>
          <a:stretch/>
        </p:blipFill>
        <p:spPr>
          <a:xfrm>
            <a:off x="0" y="-159543"/>
            <a:ext cx="8445500" cy="6583362"/>
          </a:xfrm>
        </p:spPr>
      </p:pic>
      <p:pic>
        <p:nvPicPr>
          <p:cNvPr id="5" name="Image 4" descr="72-Trifolium physodesTGP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530" y="503238"/>
            <a:ext cx="3638946" cy="2857500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5860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30300" y="274638"/>
            <a:ext cx="7150100" cy="690562"/>
          </a:xfrm>
          <a:solidFill>
            <a:srgbClr val="DCE6F2"/>
          </a:solidFill>
        </p:spPr>
        <p:txBody>
          <a:bodyPr>
            <a:normAutofit fontScale="90000"/>
          </a:bodyPr>
          <a:lstStyle/>
          <a:p>
            <a:r>
              <a:rPr lang="fr-FR" sz="4000" i="1" dirty="0" smtClean="0"/>
              <a:t>Trifolium </a:t>
            </a:r>
            <a:r>
              <a:rPr lang="fr-FR" sz="4000" i="1" dirty="0" err="1" smtClean="0"/>
              <a:t>infamia-ponertii</a:t>
            </a:r>
            <a:r>
              <a:rPr lang="fr-FR" sz="4000" i="1" dirty="0" smtClean="0"/>
              <a:t> </a:t>
            </a:r>
            <a:r>
              <a:rPr lang="fr-FR" sz="4000" dirty="0" err="1" smtClean="0"/>
              <a:t>Greuter</a:t>
            </a:r>
            <a:endParaRPr lang="fr-FR" sz="4000" dirty="0"/>
          </a:p>
        </p:txBody>
      </p:sp>
      <p:pic>
        <p:nvPicPr>
          <p:cNvPr id="4" name="Espace réservé du contenu 3" descr="40-Trifolium infamia-ponertii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3" r="-1092"/>
          <a:stretch/>
        </p:blipFill>
        <p:spPr>
          <a:xfrm>
            <a:off x="914400" y="1295400"/>
            <a:ext cx="8229600" cy="5461000"/>
          </a:xfrm>
        </p:spPr>
      </p:pic>
      <p:pic>
        <p:nvPicPr>
          <p:cNvPr id="5" name="Image 4" descr="40-Trifolium infamia-ponertiiFL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97" y="3632200"/>
            <a:ext cx="4118919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9996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8300" y="274638"/>
            <a:ext cx="5702300" cy="74136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Astragalus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austroaegaeus</a:t>
            </a:r>
            <a:endParaRPr lang="fr-FR" sz="4000" i="1" dirty="0"/>
          </a:p>
        </p:txBody>
      </p:sp>
      <p:pic>
        <p:nvPicPr>
          <p:cNvPr id="4" name="Espace réservé du contenu 3" descr="21-Astragalus austro 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92"/>
          <a:stretch/>
        </p:blipFill>
        <p:spPr>
          <a:xfrm>
            <a:off x="368300" y="1155700"/>
            <a:ext cx="8229600" cy="5186363"/>
          </a:xfrm>
        </p:spPr>
      </p:pic>
      <p:sp>
        <p:nvSpPr>
          <p:cNvPr id="6" name="Ellipse 5"/>
          <p:cNvSpPr/>
          <p:nvPr/>
        </p:nvSpPr>
        <p:spPr>
          <a:xfrm>
            <a:off x="6273800" y="274638"/>
            <a:ext cx="2870200" cy="652462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Endémique Rhodes- </a:t>
            </a:r>
            <a:r>
              <a:rPr lang="fr-FR" dirty="0" err="1" smtClean="0"/>
              <a:t>Karpathos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261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1-Astragalus austro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"/>
          <a:stretch/>
        </p:blipFill>
        <p:spPr>
          <a:xfrm>
            <a:off x="3962400" y="127000"/>
            <a:ext cx="5283200" cy="43815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 4" descr="62-Astragalus 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5295"/>
            <a:ext cx="5143500" cy="35558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ZoneTexte 5"/>
          <p:cNvSpPr txBox="1"/>
          <p:nvPr/>
        </p:nvSpPr>
        <p:spPr>
          <a:xfrm>
            <a:off x="5702300" y="5499100"/>
            <a:ext cx="2247900" cy="369332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Gousses très poilues</a:t>
            </a:r>
            <a:endParaRPr lang="fr-FR" dirty="0"/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3860800" y="5651500"/>
            <a:ext cx="1714500" cy="12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45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1-Picadia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86"/>
          <a:stretch/>
        </p:blipFill>
        <p:spPr>
          <a:xfrm>
            <a:off x="457200" y="177800"/>
            <a:ext cx="8229600" cy="6314559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0662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321300" y="774700"/>
            <a:ext cx="1016000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 err="1" smtClean="0"/>
              <a:t>Picadia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07720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55800" y="274638"/>
            <a:ext cx="4559300" cy="982662"/>
          </a:xfrm>
          <a:solidFill>
            <a:srgbClr val="DCE6F2"/>
          </a:solidFill>
        </p:spPr>
        <p:txBody>
          <a:bodyPr>
            <a:normAutofit fontScale="90000"/>
          </a:bodyPr>
          <a:lstStyle/>
          <a:p>
            <a:r>
              <a:rPr lang="fr-FR" sz="4000" i="1" dirty="0" smtClean="0"/>
              <a:t>Iris </a:t>
            </a:r>
            <a:r>
              <a:rPr lang="fr-FR" sz="4000" i="1" dirty="0" err="1"/>
              <a:t>u</a:t>
            </a:r>
            <a:r>
              <a:rPr lang="fr-FR" sz="4000" i="1" dirty="0" err="1" smtClean="0"/>
              <a:t>nguicularis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subsp</a:t>
            </a:r>
            <a:r>
              <a:rPr lang="fr-FR" sz="4000" i="1" dirty="0" smtClean="0"/>
              <a:t>. </a:t>
            </a:r>
            <a:br>
              <a:rPr lang="fr-FR" sz="4000" i="1" dirty="0" smtClean="0"/>
            </a:br>
            <a:r>
              <a:rPr lang="fr-FR" sz="4000" i="1" dirty="0" err="1" smtClean="0"/>
              <a:t>cretensis</a:t>
            </a:r>
            <a:endParaRPr lang="fr-FR" sz="4000" i="1" dirty="0"/>
          </a:p>
        </p:txBody>
      </p:sp>
      <p:pic>
        <p:nvPicPr>
          <p:cNvPr id="4" name="Espace réservé du contenu 3" descr="52-Iris creticum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77" r="-2908"/>
          <a:stretch/>
        </p:blipFill>
        <p:spPr>
          <a:xfrm>
            <a:off x="317500" y="1346200"/>
            <a:ext cx="8229600" cy="5110163"/>
          </a:xfrm>
        </p:spPr>
      </p:pic>
      <p:sp>
        <p:nvSpPr>
          <p:cNvPr id="5" name="Ellipse 4"/>
          <p:cNvSpPr/>
          <p:nvPr/>
        </p:nvSpPr>
        <p:spPr>
          <a:xfrm>
            <a:off x="6515100" y="274638"/>
            <a:ext cx="2501900" cy="868362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Endémique Crète - </a:t>
            </a:r>
            <a:r>
              <a:rPr lang="fr-FR" dirty="0" err="1" smtClean="0"/>
              <a:t>Karpathos</a:t>
            </a:r>
            <a:endParaRPr lang="fr-FR" dirty="0"/>
          </a:p>
        </p:txBody>
      </p:sp>
      <p:sp>
        <p:nvSpPr>
          <p:cNvPr id="3" name="Ellipse 2"/>
          <p:cNvSpPr/>
          <p:nvPr/>
        </p:nvSpPr>
        <p:spPr>
          <a:xfrm>
            <a:off x="317500" y="444500"/>
            <a:ext cx="1485900" cy="5461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Iridaceae</a:t>
            </a:r>
            <a:endParaRPr lang="fr-FR" dirty="0"/>
          </a:p>
        </p:txBody>
      </p:sp>
      <p:pic>
        <p:nvPicPr>
          <p:cNvPr id="6" name="Image 5" descr="Cari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600" y="3841750"/>
            <a:ext cx="3492500" cy="2324100"/>
          </a:xfrm>
          <a:prstGeom prst="rect">
            <a:avLst/>
          </a:prstGeom>
          <a:ln w="38100" cap="sq">
            <a:solidFill>
              <a:srgbClr val="558ED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5435600" y="5461000"/>
            <a:ext cx="1460500" cy="369332"/>
          </a:xfrm>
          <a:prstGeom prst="rect">
            <a:avLst/>
          </a:prstGeom>
          <a:solidFill>
            <a:srgbClr val="3366FF"/>
          </a:solidFill>
          <a:ln>
            <a:solidFill>
              <a:srgbClr val="558ED5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/>
              <a:t>Subsp</a:t>
            </a:r>
            <a:r>
              <a:rPr lang="fr-FR" dirty="0" smtClean="0"/>
              <a:t>. </a:t>
            </a:r>
            <a:r>
              <a:rPr lang="fr-FR" dirty="0" err="1" smtClean="0"/>
              <a:t>carica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327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82800" y="274638"/>
            <a:ext cx="4648200" cy="779462"/>
          </a:xfrm>
          <a:solidFill>
            <a:srgbClr val="DCE6F2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Morea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sisyrinchium</a:t>
            </a:r>
            <a:endParaRPr lang="fr-FR" sz="4000" i="1" dirty="0"/>
          </a:p>
        </p:txBody>
      </p:sp>
      <p:pic>
        <p:nvPicPr>
          <p:cNvPr id="6" name="Espace réservé du contenu 5" descr="24-Morea sisymbrium3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"/>
          <a:stretch/>
        </p:blipFill>
        <p:spPr>
          <a:xfrm>
            <a:off x="457200" y="1231900"/>
            <a:ext cx="8229600" cy="5372100"/>
          </a:xfrm>
        </p:spPr>
      </p:pic>
      <p:pic>
        <p:nvPicPr>
          <p:cNvPr id="7" name="Image 6" descr="24-Morea sisymbrium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380" y="2908300"/>
            <a:ext cx="4601420" cy="35890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Ellipse 4"/>
          <p:cNvSpPr/>
          <p:nvPr/>
        </p:nvSpPr>
        <p:spPr>
          <a:xfrm>
            <a:off x="317500" y="444500"/>
            <a:ext cx="1485900" cy="5461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Iridaceae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327900" y="444500"/>
            <a:ext cx="1524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Ex </a:t>
            </a:r>
            <a:r>
              <a:rPr lang="fr-FR" dirty="0" err="1" smtClean="0"/>
              <a:t>Gynandriris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750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899" y="274638"/>
            <a:ext cx="4622801" cy="576262"/>
          </a:xfrm>
          <a:solidFill>
            <a:srgbClr val="DCE6F2"/>
          </a:solidFill>
        </p:spPr>
        <p:txBody>
          <a:bodyPr>
            <a:normAutofit fontScale="90000"/>
          </a:bodyPr>
          <a:lstStyle/>
          <a:p>
            <a:r>
              <a:rPr lang="fr-FR" i="1" dirty="0" smtClean="0"/>
              <a:t>Arum </a:t>
            </a:r>
            <a:r>
              <a:rPr lang="fr-FR" i="1" dirty="0" err="1" smtClean="0"/>
              <a:t>creticum</a:t>
            </a:r>
            <a:endParaRPr lang="fr-FR" i="1" dirty="0"/>
          </a:p>
        </p:txBody>
      </p:sp>
      <p:pic>
        <p:nvPicPr>
          <p:cNvPr id="4" name="Espace réservé du contenu 3" descr="52-Arum creticum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6" b="-5940"/>
          <a:stretch/>
        </p:blipFill>
        <p:spPr>
          <a:xfrm>
            <a:off x="342899" y="965200"/>
            <a:ext cx="8777195" cy="5756648"/>
          </a:xfrm>
        </p:spPr>
      </p:pic>
      <p:pic>
        <p:nvPicPr>
          <p:cNvPr id="5" name="Image 4" descr="24-Arum creticumGP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343" y="1282700"/>
            <a:ext cx="4900751" cy="32639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Ellipse 5"/>
          <p:cNvSpPr/>
          <p:nvPr/>
        </p:nvSpPr>
        <p:spPr>
          <a:xfrm>
            <a:off x="6273800" y="274638"/>
            <a:ext cx="2870200" cy="652462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Endémique-Crète </a:t>
            </a:r>
            <a:r>
              <a:rPr lang="fr-FR" dirty="0" err="1" smtClean="0"/>
              <a:t>Karpathos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675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42200" cy="741362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fr-FR" dirty="0" smtClean="0"/>
              <a:t>Quelques plantes du bord de mer</a:t>
            </a:r>
            <a:endParaRPr lang="fr-FR" dirty="0"/>
          </a:p>
        </p:txBody>
      </p:sp>
      <p:pic>
        <p:nvPicPr>
          <p:cNvPr id="4" name="Espace réservé du contenu 3" descr="43- Groupe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334"/>
          <a:stretch/>
        </p:blipFill>
        <p:spPr>
          <a:xfrm>
            <a:off x="457200" y="1184070"/>
            <a:ext cx="7061200" cy="5496130"/>
          </a:xfrm>
        </p:spPr>
      </p:pic>
    </p:spTree>
    <p:extLst>
      <p:ext uri="{BB962C8B-B14F-4D97-AF65-F5344CB8AC3E}">
        <p14:creationId xmlns:p14="http://schemas.microsoft.com/office/powerpoint/2010/main" val="336476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42-Lefkos-plage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5" b="-441"/>
          <a:stretch/>
        </p:blipFill>
        <p:spPr>
          <a:xfrm>
            <a:off x="203200" y="274638"/>
            <a:ext cx="8686800" cy="6354762"/>
          </a:xfrm>
        </p:spPr>
      </p:pic>
      <p:sp>
        <p:nvSpPr>
          <p:cNvPr id="3" name="ZoneTexte 2"/>
          <p:cNvSpPr txBox="1"/>
          <p:nvPr/>
        </p:nvSpPr>
        <p:spPr>
          <a:xfrm>
            <a:off x="850900" y="4267200"/>
            <a:ext cx="1663700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Plage de </a:t>
            </a:r>
            <a:r>
              <a:rPr lang="fr-FR" dirty="0" err="1" smtClean="0"/>
              <a:t>Lefkos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148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42-Taverne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5427"/>
          <a:stretch/>
        </p:blipFill>
        <p:spPr>
          <a:xfrm>
            <a:off x="457200" y="0"/>
            <a:ext cx="8458200" cy="6654800"/>
          </a:xfrm>
        </p:spPr>
      </p:pic>
      <p:sp>
        <p:nvSpPr>
          <p:cNvPr id="6" name="ZoneTexte 5"/>
          <p:cNvSpPr txBox="1"/>
          <p:nvPr/>
        </p:nvSpPr>
        <p:spPr>
          <a:xfrm>
            <a:off x="1689100" y="5372100"/>
            <a:ext cx="2082800" cy="369332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Taverne de </a:t>
            </a:r>
            <a:r>
              <a:rPr lang="fr-FR" dirty="0" err="1" smtClean="0"/>
              <a:t>Lefkos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643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7454900" cy="863600"/>
          </a:xfrm>
          <a:solidFill>
            <a:srgbClr val="DCE6F2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Centaurea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aegialophila</a:t>
            </a:r>
            <a:endParaRPr lang="fr-FR" sz="4000" i="1" dirty="0"/>
          </a:p>
        </p:txBody>
      </p:sp>
      <p:pic>
        <p:nvPicPr>
          <p:cNvPr id="4" name="Espace réservé du contenu 3" descr="63-Centaurea raphanina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71"/>
          <a:stretch/>
        </p:blipFill>
        <p:spPr>
          <a:xfrm>
            <a:off x="457200" y="1270000"/>
            <a:ext cx="8229600" cy="5364163"/>
          </a:xfrm>
        </p:spPr>
      </p:pic>
    </p:spTree>
    <p:extLst>
      <p:ext uri="{BB962C8B-B14F-4D97-AF65-F5344CB8AC3E}">
        <p14:creationId xmlns:p14="http://schemas.microsoft.com/office/powerpoint/2010/main" val="41757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63-Dunes-coussins3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09" t="-92" r="-1" b="-2077"/>
          <a:stretch/>
        </p:blipFill>
        <p:spPr>
          <a:xfrm>
            <a:off x="165100" y="274638"/>
            <a:ext cx="8712200" cy="6469062"/>
          </a:xfrm>
        </p:spPr>
      </p:pic>
    </p:spTree>
    <p:extLst>
      <p:ext uri="{BB962C8B-B14F-4D97-AF65-F5344CB8AC3E}">
        <p14:creationId xmlns:p14="http://schemas.microsoft.com/office/powerpoint/2010/main" val="399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900" y="203200"/>
            <a:ext cx="5245100" cy="838200"/>
          </a:xfrm>
          <a:solidFill>
            <a:srgbClr val="DCE6F2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Cichorium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spinosum</a:t>
            </a:r>
            <a:endParaRPr lang="fr-FR" sz="4000" i="1" dirty="0"/>
          </a:p>
        </p:txBody>
      </p:sp>
      <p:pic>
        <p:nvPicPr>
          <p:cNvPr id="4" name="Espace réservé du contenu 3" descr="63-Cichorium spinosum-pied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700" y="1143000"/>
            <a:ext cx="8441640" cy="5372100"/>
          </a:xfrm>
        </p:spPr>
      </p:pic>
    </p:spTree>
    <p:extLst>
      <p:ext uri="{BB962C8B-B14F-4D97-AF65-F5344CB8AC3E}">
        <p14:creationId xmlns:p14="http://schemas.microsoft.com/office/powerpoint/2010/main" val="5429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14500" y="469900"/>
            <a:ext cx="4521200" cy="711200"/>
          </a:xfrm>
          <a:solidFill>
            <a:srgbClr val="DCE6F2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Malcolmia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flexuosa</a:t>
            </a:r>
            <a:endParaRPr lang="fr-FR" sz="4000" i="1" dirty="0"/>
          </a:p>
        </p:txBody>
      </p:sp>
      <p:pic>
        <p:nvPicPr>
          <p:cNvPr id="4" name="Espace réservé du contenu 3" descr="61-Malcolmia flexuosa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92"/>
          <a:stretch/>
        </p:blipFill>
        <p:spPr>
          <a:xfrm>
            <a:off x="457200" y="1358900"/>
            <a:ext cx="8229600" cy="5359400"/>
          </a:xfrm>
        </p:spPr>
      </p:pic>
      <p:pic>
        <p:nvPicPr>
          <p:cNvPr id="3" name="Image 2" descr="41-Malcolmia flexuosa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5800"/>
            <a:ext cx="4044340" cy="2362200"/>
          </a:xfrm>
          <a:prstGeom prst="rect">
            <a:avLst/>
          </a:prstGeom>
          <a:ln w="38100" cmpd="sng">
            <a:solidFill>
              <a:srgbClr val="95373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165100" y="3441700"/>
            <a:ext cx="914400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953735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silique</a:t>
            </a:r>
            <a:endParaRPr lang="fr-FR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647700" y="3811032"/>
            <a:ext cx="431800" cy="621268"/>
          </a:xfrm>
          <a:prstGeom prst="straightConnector1">
            <a:avLst/>
          </a:prstGeom>
          <a:ln>
            <a:solidFill>
              <a:srgbClr val="95373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48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SCF7743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24" b="-4126"/>
          <a:stretch/>
        </p:blipFill>
        <p:spPr>
          <a:xfrm>
            <a:off x="457200" y="522989"/>
            <a:ext cx="8229600" cy="6335011"/>
          </a:xfrm>
        </p:spPr>
      </p:pic>
    </p:spTree>
    <p:extLst>
      <p:ext uri="{BB962C8B-B14F-4D97-AF65-F5344CB8AC3E}">
        <p14:creationId xmlns:p14="http://schemas.microsoft.com/office/powerpoint/2010/main" val="212449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5245100" cy="830262"/>
          </a:xfrm>
          <a:solidFill>
            <a:srgbClr val="DCE6F2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Malva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aegyptia</a:t>
            </a:r>
            <a:endParaRPr lang="fr-FR" sz="4000" i="1" dirty="0"/>
          </a:p>
        </p:txBody>
      </p:sp>
      <p:pic>
        <p:nvPicPr>
          <p:cNvPr id="6" name="Espace réservé du contenu 5" descr="64-Malva aegyptia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231900"/>
            <a:ext cx="8979586" cy="5295900"/>
          </a:xfrm>
        </p:spPr>
      </p:pic>
    </p:spTree>
    <p:extLst>
      <p:ext uri="{BB962C8B-B14F-4D97-AF65-F5344CB8AC3E}">
        <p14:creationId xmlns:p14="http://schemas.microsoft.com/office/powerpoint/2010/main" val="213859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64-Malva aegyptiaFL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101" y="147638"/>
            <a:ext cx="6152160" cy="4386262"/>
          </a:xfrm>
        </p:spPr>
      </p:pic>
      <p:pic>
        <p:nvPicPr>
          <p:cNvPr id="5" name="Image 4" descr="64-Malva aegyptiaFR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114" y="2082800"/>
            <a:ext cx="5552886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6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06600" y="274638"/>
            <a:ext cx="4737100" cy="868362"/>
          </a:xfrm>
          <a:solidFill>
            <a:srgbClr val="DCE6F2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Anthemis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rigida</a:t>
            </a:r>
            <a:endParaRPr lang="fr-FR" sz="4000" i="1" dirty="0"/>
          </a:p>
        </p:txBody>
      </p:sp>
      <p:pic>
        <p:nvPicPr>
          <p:cNvPr id="4" name="Espace réservé du contenu 3" descr="32-Anthemis rigida2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231900"/>
            <a:ext cx="8229600" cy="4983163"/>
          </a:xfrm>
        </p:spPr>
      </p:pic>
      <p:pic>
        <p:nvPicPr>
          <p:cNvPr id="5" name="Image 4" descr="32-Anthemis rigida2GP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857" y="3015086"/>
            <a:ext cx="4373686" cy="29623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0555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64-Agrillaopotamo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94"/>
          <a:stretch/>
        </p:blipFill>
        <p:spPr>
          <a:xfrm>
            <a:off x="241300" y="635000"/>
            <a:ext cx="8534400" cy="5892800"/>
          </a:xfrm>
        </p:spPr>
      </p:pic>
    </p:spTree>
    <p:extLst>
      <p:ext uri="{BB962C8B-B14F-4D97-AF65-F5344CB8AC3E}">
        <p14:creationId xmlns:p14="http://schemas.microsoft.com/office/powerpoint/2010/main" val="229017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" y="165100"/>
            <a:ext cx="5816600" cy="762000"/>
          </a:xfrm>
          <a:solidFill>
            <a:srgbClr val="DCE6F2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Helichrysum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conglobatum</a:t>
            </a:r>
            <a:endParaRPr lang="fr-FR" sz="4000" i="1" dirty="0"/>
          </a:p>
        </p:txBody>
      </p:sp>
      <p:pic>
        <p:nvPicPr>
          <p:cNvPr id="4" name="Espace réservé du contenu 3" descr="62-Helichrysum conglobatum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"/>
          <a:stretch/>
        </p:blipFill>
        <p:spPr>
          <a:xfrm>
            <a:off x="457200" y="1219200"/>
            <a:ext cx="8229600" cy="5384800"/>
          </a:xfrm>
        </p:spPr>
      </p:pic>
      <p:sp>
        <p:nvSpPr>
          <p:cNvPr id="5" name="ZoneTexte 4"/>
          <p:cNvSpPr txBox="1"/>
          <p:nvPr/>
        </p:nvSpPr>
        <p:spPr>
          <a:xfrm>
            <a:off x="6629400" y="4953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= </a:t>
            </a:r>
            <a:r>
              <a:rPr lang="fr-FR" i="1" dirty="0" err="1" smtClean="0"/>
              <a:t>stoechas</a:t>
            </a:r>
            <a:r>
              <a:rPr lang="fr-FR" i="1" dirty="0" smtClean="0"/>
              <a:t> </a:t>
            </a:r>
            <a:r>
              <a:rPr lang="fr-FR" i="1" dirty="0" err="1" smtClean="0"/>
              <a:t>subsp</a:t>
            </a:r>
            <a:r>
              <a:rPr lang="fr-FR" i="1" dirty="0" smtClean="0"/>
              <a:t>. </a:t>
            </a:r>
            <a:r>
              <a:rPr lang="fr-FR" i="1" dirty="0" err="1" smtClean="0"/>
              <a:t>barrelieri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39943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27300" y="274638"/>
            <a:ext cx="4178300" cy="779462"/>
          </a:xfrm>
          <a:solidFill>
            <a:srgbClr val="DCE6F2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Senecio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gallicus</a:t>
            </a:r>
            <a:endParaRPr lang="fr-FR" sz="4000" i="1" dirty="0"/>
          </a:p>
        </p:txBody>
      </p:sp>
      <p:pic>
        <p:nvPicPr>
          <p:cNvPr id="4" name="Espace réservé du contenu 3" descr="43-Senecio gallicus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034" b="-2135"/>
          <a:stretch/>
        </p:blipFill>
        <p:spPr>
          <a:xfrm>
            <a:off x="317500" y="1308100"/>
            <a:ext cx="8623318" cy="5384800"/>
          </a:xfrm>
        </p:spPr>
      </p:pic>
      <p:pic>
        <p:nvPicPr>
          <p:cNvPr id="5" name="Image 4" descr="43-Senecio gallicus-F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530600"/>
            <a:ext cx="4052557" cy="26990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2413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5100" y="274638"/>
            <a:ext cx="5295900" cy="982662"/>
          </a:xfrm>
          <a:solidFill>
            <a:srgbClr val="DCE6F2"/>
          </a:solidFill>
        </p:spPr>
        <p:txBody>
          <a:bodyPr>
            <a:normAutofit fontScale="90000"/>
          </a:bodyPr>
          <a:lstStyle/>
          <a:p>
            <a:r>
              <a:rPr lang="fr-FR" sz="4000" i="1" dirty="0" err="1" smtClean="0"/>
              <a:t>Silene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ammophila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subsp</a:t>
            </a:r>
            <a:r>
              <a:rPr lang="fr-FR" sz="4000" i="1" dirty="0" smtClean="0"/>
              <a:t>. </a:t>
            </a:r>
            <a:r>
              <a:rPr lang="fr-FR" sz="4000" i="1" dirty="0" err="1" smtClean="0"/>
              <a:t>carpathae</a:t>
            </a:r>
            <a:endParaRPr lang="fr-FR" sz="4000" i="1" dirty="0"/>
          </a:p>
        </p:txBody>
      </p:sp>
      <p:pic>
        <p:nvPicPr>
          <p:cNvPr id="4" name="Espace réservé du contenu 3" descr="43-Silene ammophila ssp carpathae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384300"/>
            <a:ext cx="8229600" cy="5194300"/>
          </a:xfrm>
        </p:spPr>
      </p:pic>
      <p:pic>
        <p:nvPicPr>
          <p:cNvPr id="5" name="Image 4" descr="43-Silen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1060" y="1384300"/>
            <a:ext cx="3805740" cy="2870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Ellipse 5"/>
          <p:cNvSpPr/>
          <p:nvPr/>
        </p:nvSpPr>
        <p:spPr>
          <a:xfrm>
            <a:off x="6515100" y="274638"/>
            <a:ext cx="2501900" cy="868362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Endémique  </a:t>
            </a:r>
            <a:r>
              <a:rPr lang="fr-FR" dirty="0" err="1" smtClean="0"/>
              <a:t>Karpathos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713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75500" cy="728662"/>
          </a:xfrm>
          <a:solidFill>
            <a:srgbClr val="C0504D"/>
          </a:solidFill>
        </p:spPr>
        <p:txBody>
          <a:bodyPr>
            <a:normAutofit/>
          </a:bodyPr>
          <a:lstStyle/>
          <a:p>
            <a:r>
              <a:rPr lang="fr-FR" sz="4000" dirty="0" smtClean="0"/>
              <a:t>Quelques plantes des rochers</a:t>
            </a:r>
            <a:endParaRPr lang="fr-FR" sz="4000" dirty="0"/>
          </a:p>
        </p:txBody>
      </p:sp>
      <p:pic>
        <p:nvPicPr>
          <p:cNvPr id="4" name="Espace réservé du contenu 3" descr="33- Falaise -route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51"/>
          <a:stretch/>
        </p:blipFill>
        <p:spPr>
          <a:xfrm>
            <a:off x="457200" y="1193800"/>
            <a:ext cx="8229600" cy="5410200"/>
          </a:xfrm>
        </p:spPr>
      </p:pic>
    </p:spTree>
    <p:extLst>
      <p:ext uri="{BB962C8B-B14F-4D97-AF65-F5344CB8AC3E}">
        <p14:creationId xmlns:p14="http://schemas.microsoft.com/office/powerpoint/2010/main" val="293604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33- Grotte dans falaise2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673100"/>
            <a:ext cx="8229600" cy="5816600"/>
          </a:xfrm>
        </p:spPr>
      </p:pic>
    </p:spTree>
    <p:extLst>
      <p:ext uri="{BB962C8B-B14F-4D97-AF65-F5344CB8AC3E}">
        <p14:creationId xmlns:p14="http://schemas.microsoft.com/office/powerpoint/2010/main" val="221621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54100" y="469900"/>
            <a:ext cx="4635500" cy="6477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fr-FR" sz="4000" i="1" dirty="0" err="1" smtClean="0"/>
              <a:t>Bryonia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cretica</a:t>
            </a:r>
            <a:endParaRPr lang="fr-FR" sz="4000" i="1" dirty="0"/>
          </a:p>
        </p:txBody>
      </p:sp>
      <p:pic>
        <p:nvPicPr>
          <p:cNvPr id="4" name="Espace réservé du contenu 3" descr="33-Bryonia cretica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31" r="-1"/>
          <a:stretch/>
        </p:blipFill>
        <p:spPr>
          <a:xfrm>
            <a:off x="215900" y="1485900"/>
            <a:ext cx="8470900" cy="5219700"/>
          </a:xfrm>
        </p:spPr>
      </p:pic>
    </p:spTree>
    <p:extLst>
      <p:ext uri="{BB962C8B-B14F-4D97-AF65-F5344CB8AC3E}">
        <p14:creationId xmlns:p14="http://schemas.microsoft.com/office/powerpoint/2010/main" val="183863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SCF775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93" t="-9592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98882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6800" y="312738"/>
            <a:ext cx="4368800" cy="1104900"/>
          </a:xfrm>
          <a:solidFill>
            <a:srgbClr val="DCE6F2"/>
          </a:solidFill>
        </p:spPr>
        <p:txBody>
          <a:bodyPr>
            <a:normAutofit fontScale="90000"/>
          </a:bodyPr>
          <a:lstStyle/>
          <a:p>
            <a:r>
              <a:rPr lang="fr-FR" sz="4000" i="1" dirty="0" err="1" smtClean="0"/>
              <a:t>Lutzia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cretica</a:t>
            </a:r>
            <a:r>
              <a:rPr lang="fr-FR" sz="4000" i="1" dirty="0"/>
              <a:t> </a:t>
            </a:r>
            <a:r>
              <a:rPr lang="fr-FR" sz="4000" i="1" dirty="0" smtClean="0"/>
              <a:t>= </a:t>
            </a:r>
            <a:r>
              <a:rPr lang="fr-FR" sz="4000" i="1" dirty="0" err="1" smtClean="0"/>
              <a:t>Alyssoides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cretica</a:t>
            </a:r>
            <a:endParaRPr lang="fr-FR" sz="4000" i="1" dirty="0"/>
          </a:p>
        </p:txBody>
      </p:sp>
      <p:pic>
        <p:nvPicPr>
          <p:cNvPr id="4" name="Espace réservé du contenu 3" descr="33-Lutzia cretica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12"/>
          <a:stretch/>
        </p:blipFill>
        <p:spPr>
          <a:xfrm>
            <a:off x="457200" y="1417638"/>
            <a:ext cx="8229600" cy="5300662"/>
          </a:xfrm>
        </p:spPr>
      </p:pic>
      <p:sp>
        <p:nvSpPr>
          <p:cNvPr id="5" name="Ellipse 4"/>
          <p:cNvSpPr/>
          <p:nvPr/>
        </p:nvSpPr>
        <p:spPr>
          <a:xfrm>
            <a:off x="6121400" y="274638"/>
            <a:ext cx="2895600" cy="868362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Endémique  Crète - </a:t>
            </a:r>
            <a:r>
              <a:rPr lang="fr-FR" dirty="0" err="1" smtClean="0"/>
              <a:t>Karpathos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98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68300"/>
            <a:ext cx="5092700" cy="762000"/>
          </a:xfrm>
          <a:solidFill>
            <a:srgbClr val="DCE6F2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Aristolochia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cretica</a:t>
            </a:r>
            <a:endParaRPr lang="fr-FR" sz="4000" i="1" dirty="0"/>
          </a:p>
        </p:txBody>
      </p:sp>
      <p:pic>
        <p:nvPicPr>
          <p:cNvPr id="4" name="Espace réservé du contenu 3" descr="33-Aristolochia cretica3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8" b="-7"/>
          <a:stretch/>
        </p:blipFill>
        <p:spPr>
          <a:xfrm>
            <a:off x="457200" y="1417638"/>
            <a:ext cx="8229600" cy="5186362"/>
          </a:xfrm>
        </p:spPr>
      </p:pic>
      <p:sp>
        <p:nvSpPr>
          <p:cNvPr id="5" name="Ellipse 4"/>
          <p:cNvSpPr/>
          <p:nvPr/>
        </p:nvSpPr>
        <p:spPr>
          <a:xfrm>
            <a:off x="6121400" y="274638"/>
            <a:ext cx="2895600" cy="868362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Endémique  Crète - </a:t>
            </a:r>
            <a:r>
              <a:rPr lang="fr-FR" dirty="0" err="1" smtClean="0"/>
              <a:t>Karpathos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15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33-Aristolochia creticaGP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95300"/>
            <a:ext cx="8229600" cy="5918200"/>
          </a:xfrm>
        </p:spPr>
      </p:pic>
    </p:spTree>
    <p:extLst>
      <p:ext uri="{BB962C8B-B14F-4D97-AF65-F5344CB8AC3E}">
        <p14:creationId xmlns:p14="http://schemas.microsoft.com/office/powerpoint/2010/main" val="376745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33-Aristolochia coupe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"/>
          <a:stretch/>
        </p:blipFill>
        <p:spPr>
          <a:xfrm>
            <a:off x="457200" y="444500"/>
            <a:ext cx="8229600" cy="6159500"/>
          </a:xfrm>
        </p:spPr>
      </p:pic>
      <p:sp>
        <p:nvSpPr>
          <p:cNvPr id="3" name="ZoneTexte 2"/>
          <p:cNvSpPr txBox="1"/>
          <p:nvPr/>
        </p:nvSpPr>
        <p:spPr>
          <a:xfrm>
            <a:off x="800100" y="3302000"/>
            <a:ext cx="2120900" cy="923330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Gynostème</a:t>
            </a:r>
            <a:r>
              <a:rPr lang="fr-FR" dirty="0" smtClean="0"/>
              <a:t> : concrescence des étamines et du style</a:t>
            </a:r>
            <a:endParaRPr lang="fr-FR" dirty="0"/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2349500" y="3568700"/>
            <a:ext cx="1511300" cy="1026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485900" y="2044700"/>
            <a:ext cx="1435100" cy="369332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Ovaire infère</a:t>
            </a:r>
            <a:endParaRPr lang="fr-FR" dirty="0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2921000" y="2414032"/>
            <a:ext cx="546100" cy="5323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1803400" y="5041901"/>
            <a:ext cx="1549400" cy="369332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Coupe du tube</a:t>
            </a:r>
            <a:endParaRPr lang="fr-FR" dirty="0"/>
          </a:p>
        </p:txBody>
      </p:sp>
      <p:cxnSp>
        <p:nvCxnSpPr>
          <p:cNvPr id="12" name="Connecteur droit avec flèche 11"/>
          <p:cNvCxnSpPr/>
          <p:nvPr/>
        </p:nvCxnSpPr>
        <p:spPr>
          <a:xfrm flipV="1">
            <a:off x="3352800" y="4470400"/>
            <a:ext cx="787400" cy="5715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4483100" y="1854201"/>
            <a:ext cx="2108200" cy="369332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Gorge avec les soies</a:t>
            </a:r>
            <a:endParaRPr lang="fr-FR" dirty="0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5943600" y="2223533"/>
            <a:ext cx="457200" cy="13451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41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44-Falaise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274638"/>
            <a:ext cx="8483600" cy="6481762"/>
          </a:xfrm>
        </p:spPr>
      </p:pic>
    </p:spTree>
    <p:extLst>
      <p:ext uri="{BB962C8B-B14F-4D97-AF65-F5344CB8AC3E}">
        <p14:creationId xmlns:p14="http://schemas.microsoft.com/office/powerpoint/2010/main" val="2652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78400" cy="754062"/>
          </a:xfrm>
          <a:solidFill>
            <a:srgbClr val="DCE6F2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Linum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arboreum</a:t>
            </a:r>
            <a:endParaRPr lang="fr-FR" sz="4000" i="1" dirty="0"/>
          </a:p>
        </p:txBody>
      </p:sp>
      <p:pic>
        <p:nvPicPr>
          <p:cNvPr id="4" name="Espace réservé du contenu 3" descr="44-Linum arboreum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50" b="-1"/>
          <a:stretch/>
        </p:blipFill>
        <p:spPr>
          <a:xfrm>
            <a:off x="457200" y="1028700"/>
            <a:ext cx="8229600" cy="5829300"/>
          </a:xfrm>
        </p:spPr>
      </p:pic>
    </p:spTree>
    <p:extLst>
      <p:ext uri="{BB962C8B-B14F-4D97-AF65-F5344CB8AC3E}">
        <p14:creationId xmlns:p14="http://schemas.microsoft.com/office/powerpoint/2010/main" val="215527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94300" cy="83026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Symphytum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creticum</a:t>
            </a:r>
            <a:endParaRPr lang="fr-FR" sz="4000" i="1" dirty="0"/>
          </a:p>
        </p:txBody>
      </p:sp>
      <p:pic>
        <p:nvPicPr>
          <p:cNvPr id="4" name="Espace réservé du contenu 3" descr="44-Symphytum creticumGP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257300"/>
            <a:ext cx="8229600" cy="5283200"/>
          </a:xfrm>
        </p:spPr>
      </p:pic>
      <p:sp>
        <p:nvSpPr>
          <p:cNvPr id="5" name="Ellipse 4"/>
          <p:cNvSpPr/>
          <p:nvPr/>
        </p:nvSpPr>
        <p:spPr>
          <a:xfrm>
            <a:off x="6515100" y="274638"/>
            <a:ext cx="2501900" cy="868362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Endémique Grèce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344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83200" cy="728662"/>
          </a:xfrm>
          <a:solidFill>
            <a:srgbClr val="DCE6F2"/>
          </a:solidFill>
        </p:spPr>
        <p:txBody>
          <a:bodyPr>
            <a:normAutofit fontScale="90000"/>
          </a:bodyPr>
          <a:lstStyle/>
          <a:p>
            <a:r>
              <a:rPr lang="fr-FR" i="1" dirty="0" err="1" smtClean="0"/>
              <a:t>Cymbalaria</a:t>
            </a:r>
            <a:r>
              <a:rPr lang="fr-FR" i="1" dirty="0" smtClean="0"/>
              <a:t> </a:t>
            </a:r>
            <a:r>
              <a:rPr lang="fr-FR" i="1" dirty="0" err="1" smtClean="0"/>
              <a:t>longipes</a:t>
            </a:r>
            <a:endParaRPr lang="fr-FR" i="1" dirty="0"/>
          </a:p>
        </p:txBody>
      </p:sp>
      <p:pic>
        <p:nvPicPr>
          <p:cNvPr id="4" name="Espace réservé du contenu 3" descr="44-Cymbalaria longipes-groupe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100" y="1000890"/>
            <a:ext cx="7835900" cy="5260210"/>
          </a:xfrm>
        </p:spPr>
      </p:pic>
      <p:pic>
        <p:nvPicPr>
          <p:cNvPr id="5" name="Image 4" descr="44-Cymbalaria longipesGP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761" y="1162484"/>
            <a:ext cx="4546940" cy="34037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6591300" y="406400"/>
            <a:ext cx="2133600" cy="4318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Plantaginaceae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351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49800" cy="703262"/>
          </a:xfrm>
          <a:solidFill>
            <a:srgbClr val="B9CDE5"/>
          </a:solidFill>
        </p:spPr>
        <p:txBody>
          <a:bodyPr>
            <a:normAutofit/>
          </a:bodyPr>
          <a:lstStyle/>
          <a:p>
            <a:r>
              <a:rPr lang="fr-FR" sz="4000" i="1" dirty="0" smtClean="0"/>
              <a:t>Cyclamen </a:t>
            </a:r>
            <a:r>
              <a:rPr lang="fr-FR" sz="4000" i="1" dirty="0" err="1" smtClean="0"/>
              <a:t>creticum</a:t>
            </a:r>
            <a:endParaRPr lang="fr-FR" sz="4000" i="1" dirty="0"/>
          </a:p>
        </p:txBody>
      </p:sp>
      <p:pic>
        <p:nvPicPr>
          <p:cNvPr id="4" name="Espace réservé du contenu 3" descr="44-Cyclamen creticum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24" b="-1625"/>
          <a:stretch/>
        </p:blipFill>
        <p:spPr>
          <a:xfrm>
            <a:off x="457200" y="1270000"/>
            <a:ext cx="8229600" cy="5461000"/>
          </a:xfrm>
        </p:spPr>
      </p:pic>
      <p:sp>
        <p:nvSpPr>
          <p:cNvPr id="5" name="Ellipse 4"/>
          <p:cNvSpPr/>
          <p:nvPr/>
        </p:nvSpPr>
        <p:spPr>
          <a:xfrm>
            <a:off x="6515100" y="274638"/>
            <a:ext cx="2501900" cy="868362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Endémique Crète-</a:t>
            </a:r>
            <a:r>
              <a:rPr lang="fr-FR" dirty="0" err="1" smtClean="0"/>
              <a:t>Karpathos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642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44-Arum creticum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43" b="-533"/>
          <a:stretch/>
        </p:blipFill>
        <p:spPr>
          <a:xfrm>
            <a:off x="330200" y="889000"/>
            <a:ext cx="8356600" cy="5745163"/>
          </a:xfrm>
        </p:spPr>
      </p:pic>
    </p:spTree>
    <p:extLst>
      <p:ext uri="{BB962C8B-B14F-4D97-AF65-F5344CB8AC3E}">
        <p14:creationId xmlns:p14="http://schemas.microsoft.com/office/powerpoint/2010/main" val="383963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09800" y="266700"/>
            <a:ext cx="3390900" cy="5715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 </a:t>
            </a:r>
            <a:r>
              <a:rPr lang="fr-FR" sz="4000" dirty="0" smtClean="0"/>
              <a:t>Le groupe</a:t>
            </a:r>
            <a:endParaRPr lang="fr-FR" dirty="0"/>
          </a:p>
        </p:txBody>
      </p:sp>
      <p:pic>
        <p:nvPicPr>
          <p:cNvPr id="4" name="Espace réservé du contenu 3" descr="P1410178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838200"/>
            <a:ext cx="8229600" cy="5842000"/>
          </a:xfrm>
        </p:spPr>
      </p:pic>
    </p:spTree>
    <p:extLst>
      <p:ext uri="{BB962C8B-B14F-4D97-AF65-F5344CB8AC3E}">
        <p14:creationId xmlns:p14="http://schemas.microsoft.com/office/powerpoint/2010/main" val="249677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51-Groupe-route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42" b="-219"/>
          <a:stretch/>
        </p:blipFill>
        <p:spPr>
          <a:xfrm>
            <a:off x="457200" y="635000"/>
            <a:ext cx="8229600" cy="5981700"/>
          </a:xfrm>
        </p:spPr>
      </p:pic>
    </p:spTree>
    <p:extLst>
      <p:ext uri="{BB962C8B-B14F-4D97-AF65-F5344CB8AC3E}">
        <p14:creationId xmlns:p14="http://schemas.microsoft.com/office/powerpoint/2010/main" val="346701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60900" cy="754062"/>
          </a:xfrm>
          <a:solidFill>
            <a:srgbClr val="B9CDE5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Valeriana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asarifolia</a:t>
            </a:r>
            <a:endParaRPr lang="fr-FR" sz="4000" i="1" dirty="0"/>
          </a:p>
        </p:txBody>
      </p:sp>
      <p:pic>
        <p:nvPicPr>
          <p:cNvPr id="4" name="Espace réservé du contenu 3" descr="51-Valeriana asarifolia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00"/>
          <a:stretch/>
        </p:blipFill>
        <p:spPr>
          <a:xfrm>
            <a:off x="457200" y="1282700"/>
            <a:ext cx="8229600" cy="5384800"/>
          </a:xfrm>
        </p:spPr>
      </p:pic>
      <p:sp>
        <p:nvSpPr>
          <p:cNvPr id="5" name="Ellipse 4"/>
          <p:cNvSpPr/>
          <p:nvPr/>
        </p:nvSpPr>
        <p:spPr>
          <a:xfrm>
            <a:off x="6515100" y="274638"/>
            <a:ext cx="2501900" cy="868362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Endémique de l’arc Egéen sud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978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92700" cy="601662"/>
          </a:xfrm>
          <a:solidFill>
            <a:srgbClr val="DCE6F2"/>
          </a:solidFill>
        </p:spPr>
        <p:txBody>
          <a:bodyPr>
            <a:normAutofit fontScale="90000"/>
          </a:bodyPr>
          <a:lstStyle/>
          <a:p>
            <a:r>
              <a:rPr lang="fr-FR" i="1" dirty="0" err="1" smtClean="0"/>
              <a:t>Campanula</a:t>
            </a:r>
            <a:r>
              <a:rPr lang="fr-FR" i="1" dirty="0" smtClean="0"/>
              <a:t> </a:t>
            </a:r>
            <a:r>
              <a:rPr lang="fr-FR" i="1" dirty="0" err="1" smtClean="0"/>
              <a:t>carpatha</a:t>
            </a:r>
            <a:endParaRPr lang="fr-FR" i="1" dirty="0"/>
          </a:p>
        </p:txBody>
      </p:sp>
      <p:pic>
        <p:nvPicPr>
          <p:cNvPr id="4" name="Espace réservé du contenu 3" descr="70-Campanula carpatha-rocher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" y="981868"/>
            <a:ext cx="8229600" cy="4970463"/>
          </a:xfrm>
        </p:spPr>
      </p:pic>
      <p:pic>
        <p:nvPicPr>
          <p:cNvPr id="5" name="Image 4" descr="76-CampanulaTGP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72" y="3467100"/>
            <a:ext cx="3938144" cy="2622804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6515100" y="274638"/>
            <a:ext cx="2501900" cy="868362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Endémique  </a:t>
            </a:r>
            <a:r>
              <a:rPr lang="fr-FR" dirty="0" err="1" smtClean="0"/>
              <a:t>Karpathos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735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11700" cy="77946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Campanula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pinatzii</a:t>
            </a:r>
            <a:endParaRPr lang="fr-FR" sz="4000" i="1" dirty="0"/>
          </a:p>
        </p:txBody>
      </p:sp>
      <p:pic>
        <p:nvPicPr>
          <p:cNvPr id="5" name="Espace réservé du contenu 4" descr="41-Campanula pinatzii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358900"/>
            <a:ext cx="8128000" cy="5232400"/>
          </a:xfrm>
        </p:spPr>
      </p:pic>
      <p:sp>
        <p:nvSpPr>
          <p:cNvPr id="4" name="Ellipse 3"/>
          <p:cNvSpPr/>
          <p:nvPr/>
        </p:nvSpPr>
        <p:spPr>
          <a:xfrm>
            <a:off x="6515100" y="274638"/>
            <a:ext cx="2501900" cy="868362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Endémique  </a:t>
            </a:r>
            <a:r>
              <a:rPr lang="fr-FR" dirty="0" err="1" smtClean="0"/>
              <a:t>Karpathos</a:t>
            </a:r>
            <a:endParaRPr lang="fr-FR" dirty="0"/>
          </a:p>
        </p:txBody>
      </p:sp>
      <p:pic>
        <p:nvPicPr>
          <p:cNvPr id="6" name="Image 5" descr="61-Campanula pinatzii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160" y="1524000"/>
            <a:ext cx="3574839" cy="3327400"/>
          </a:xfrm>
          <a:prstGeom prst="ellipse">
            <a:avLst/>
          </a:prstGeom>
          <a:ln w="38100" cap="rnd" cmpd="sng">
            <a:solidFill>
              <a:srgbClr val="4F81BD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6643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16500" cy="58896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fr-FR" sz="4000" i="1" dirty="0" err="1" smtClean="0"/>
              <a:t>Cheilanthes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acrostica</a:t>
            </a:r>
            <a:endParaRPr lang="fr-FR" sz="4000" i="1" dirty="0"/>
          </a:p>
        </p:txBody>
      </p:sp>
      <p:pic>
        <p:nvPicPr>
          <p:cNvPr id="4" name="Espace réservé du contenu 3" descr="70-Cheilanthes-rocher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990600"/>
            <a:ext cx="8229600" cy="5689600"/>
          </a:xfrm>
        </p:spPr>
      </p:pic>
    </p:spTree>
    <p:extLst>
      <p:ext uri="{BB962C8B-B14F-4D97-AF65-F5344CB8AC3E}">
        <p14:creationId xmlns:p14="http://schemas.microsoft.com/office/powerpoint/2010/main" val="363258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6200" y="274638"/>
            <a:ext cx="4991100" cy="855662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fr-FR" dirty="0" smtClean="0"/>
              <a:t>La montagne</a:t>
            </a:r>
            <a:endParaRPr lang="fr-FR" dirty="0"/>
          </a:p>
        </p:txBody>
      </p:sp>
      <p:pic>
        <p:nvPicPr>
          <p:cNvPr id="4" name="Espace réservé du contenu 3" descr="52-Paysage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66"/>
          <a:stretch/>
        </p:blipFill>
        <p:spPr>
          <a:xfrm>
            <a:off x="368300" y="1282700"/>
            <a:ext cx="8318500" cy="5295900"/>
          </a:xfrm>
        </p:spPr>
      </p:pic>
      <p:sp>
        <p:nvSpPr>
          <p:cNvPr id="5" name="ZoneTexte 4"/>
          <p:cNvSpPr txBox="1"/>
          <p:nvPr/>
        </p:nvSpPr>
        <p:spPr>
          <a:xfrm>
            <a:off x="5981700" y="4368800"/>
            <a:ext cx="2159000" cy="3693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Kali </a:t>
            </a:r>
            <a:r>
              <a:rPr lang="fr-FR" dirty="0" err="1" smtClean="0"/>
              <a:t>Limni</a:t>
            </a:r>
            <a:r>
              <a:rPr lang="fr-FR" dirty="0" smtClean="0"/>
              <a:t> </a:t>
            </a:r>
            <a:r>
              <a:rPr lang="mr-IN" dirty="0" smtClean="0"/>
              <a:t>–</a:t>
            </a:r>
            <a:r>
              <a:rPr lang="fr-FR" dirty="0" smtClean="0"/>
              <a:t> 1215 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956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19600" cy="982662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fr-FR" sz="4000" i="1" dirty="0" err="1" smtClean="0"/>
              <a:t>Arabis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alpina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subsp</a:t>
            </a:r>
            <a:r>
              <a:rPr lang="fr-FR" sz="4000" i="1" dirty="0" smtClean="0"/>
              <a:t>. </a:t>
            </a:r>
            <a:r>
              <a:rPr lang="fr-FR" sz="4000" i="1" dirty="0" err="1" smtClean="0"/>
              <a:t>caucasica</a:t>
            </a:r>
            <a:endParaRPr lang="fr-FR" sz="4000" i="1" dirty="0"/>
          </a:p>
        </p:txBody>
      </p:sp>
      <p:pic>
        <p:nvPicPr>
          <p:cNvPr id="4" name="Espace réservé du contenu 3" descr="53-Arabis alpina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29"/>
          <a:stretch/>
        </p:blipFill>
        <p:spPr>
          <a:xfrm>
            <a:off x="457200" y="1600200"/>
            <a:ext cx="8039100" cy="5257800"/>
          </a:xfrm>
        </p:spPr>
      </p:pic>
    </p:spTree>
    <p:extLst>
      <p:ext uri="{BB962C8B-B14F-4D97-AF65-F5344CB8AC3E}">
        <p14:creationId xmlns:p14="http://schemas.microsoft.com/office/powerpoint/2010/main" val="418435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60900" cy="766762"/>
          </a:xfrm>
          <a:solidFill>
            <a:srgbClr val="B7DEE8"/>
          </a:solidFill>
        </p:spPr>
        <p:txBody>
          <a:bodyPr>
            <a:normAutofit/>
          </a:bodyPr>
          <a:lstStyle/>
          <a:p>
            <a:r>
              <a:rPr lang="fr-FR" sz="4000" i="1" dirty="0" err="1" smtClean="0"/>
              <a:t>Stachys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mucronata</a:t>
            </a:r>
            <a:endParaRPr lang="fr-FR" sz="4000" i="1" dirty="0"/>
          </a:p>
        </p:txBody>
      </p:sp>
      <p:pic>
        <p:nvPicPr>
          <p:cNvPr id="5" name="Espace réservé du contenu 4" descr="53-Stachys mucronata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900" y="1143000"/>
            <a:ext cx="8115300" cy="5448300"/>
          </a:xfrm>
        </p:spPr>
      </p:pic>
      <p:sp>
        <p:nvSpPr>
          <p:cNvPr id="4" name="Ellipse 3"/>
          <p:cNvSpPr/>
          <p:nvPr/>
        </p:nvSpPr>
        <p:spPr>
          <a:xfrm>
            <a:off x="6515100" y="274638"/>
            <a:ext cx="2501900" cy="868362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Endémique  Crète-</a:t>
            </a:r>
            <a:r>
              <a:rPr lang="fr-FR" dirty="0" err="1" smtClean="0"/>
              <a:t>Karpathos</a:t>
            </a:r>
            <a:endParaRPr lang="fr-FR" dirty="0"/>
          </a:p>
        </p:txBody>
      </p:sp>
      <p:pic>
        <p:nvPicPr>
          <p:cNvPr id="6" name="Image 5" descr="53-Stachys mucronataFR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9584" y="1143000"/>
            <a:ext cx="4320000" cy="2861748"/>
          </a:xfrm>
          <a:prstGeom prst="ellipse">
            <a:avLst/>
          </a:prstGeom>
          <a:ln w="28575" cap="rnd" cmpd="sng">
            <a:solidFill>
              <a:srgbClr val="604A7B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3891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53-Jacqueline-JMV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762000"/>
            <a:ext cx="8229600" cy="6007100"/>
          </a:xfrm>
        </p:spPr>
      </p:pic>
    </p:spTree>
    <p:extLst>
      <p:ext uri="{BB962C8B-B14F-4D97-AF65-F5344CB8AC3E}">
        <p14:creationId xmlns:p14="http://schemas.microsoft.com/office/powerpoint/2010/main" val="264230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56500" cy="754062"/>
          </a:xfrm>
          <a:solidFill>
            <a:srgbClr val="C0504D"/>
          </a:solidFill>
        </p:spPr>
        <p:txBody>
          <a:bodyPr>
            <a:normAutofit/>
          </a:bodyPr>
          <a:lstStyle/>
          <a:p>
            <a:r>
              <a:rPr lang="fr-FR" sz="4000" dirty="0" smtClean="0"/>
              <a:t>Une journée dans le nord de l’île</a:t>
            </a:r>
            <a:endParaRPr lang="fr-FR" sz="4000" dirty="0"/>
          </a:p>
        </p:txBody>
      </p:sp>
      <p:pic>
        <p:nvPicPr>
          <p:cNvPr id="4" name="Espace réservé du contenu 3" descr="70-Paysage vers Apella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40"/>
          <a:stretch/>
        </p:blipFill>
        <p:spPr>
          <a:xfrm>
            <a:off x="457200" y="1168400"/>
            <a:ext cx="7772400" cy="5373511"/>
          </a:xfrm>
        </p:spPr>
      </p:pic>
    </p:spTree>
    <p:extLst>
      <p:ext uri="{BB962C8B-B14F-4D97-AF65-F5344CB8AC3E}">
        <p14:creationId xmlns:p14="http://schemas.microsoft.com/office/powerpoint/2010/main" val="278462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2769</TotalTime>
  <Words>3984</Words>
  <Application>Microsoft Office PowerPoint</Application>
  <PresentationFormat>Affichage à l'écran (4:3)</PresentationFormat>
  <Paragraphs>506</Paragraphs>
  <Slides>138</Slides>
  <Notes>129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138</vt:i4>
      </vt:variant>
    </vt:vector>
  </HeadingPairs>
  <TitlesOfParts>
    <vt:vector size="139" baseType="lpstr">
      <vt:lpstr>Thème Office</vt:lpstr>
      <vt:lpstr>Séjour Botanique dans l’île de Karpathos et le Cap Sounion   du 11 au 18 avril 2019                           Société Linnéenne de Lyon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Le groupe</vt:lpstr>
      <vt:lpstr>Taverne du village d’Othos</vt:lpstr>
      <vt:lpstr>Présentation de nos herborisations</vt:lpstr>
      <vt:lpstr>Phrygane</vt:lpstr>
      <vt:lpstr>Teucrium brevifolium</vt:lpstr>
      <vt:lpstr>Cistus parviflorus</vt:lpstr>
      <vt:lpstr>Lithodora hispidula subsp.hispidula</vt:lpstr>
      <vt:lpstr>Présentation PowerPoint</vt:lpstr>
      <vt:lpstr>Euphorbia acanthothamnos</vt:lpstr>
      <vt:lpstr>Satureja thymbra</vt:lpstr>
      <vt:lpstr>Sarcopoterium spinosum</vt:lpstr>
      <vt:lpstr>Erica manipuliflora</vt:lpstr>
      <vt:lpstr>Genista acanthoclada</vt:lpstr>
      <vt:lpstr>Présentation PowerPoint</vt:lpstr>
      <vt:lpstr>Genista fasselata</vt:lpstr>
      <vt:lpstr>Fasselata</vt:lpstr>
      <vt:lpstr>Phlomis floccosa</vt:lpstr>
      <vt:lpstr>Phlomis pichleri</vt:lpstr>
      <vt:lpstr>Présentation PowerPoint</vt:lpstr>
      <vt:lpstr>Fumana arabica</vt:lpstr>
      <vt:lpstr>Présentation PowerPoint</vt:lpstr>
      <vt:lpstr>Carlina tragacanthifolia</vt:lpstr>
      <vt:lpstr>Présentation PowerPoint</vt:lpstr>
      <vt:lpstr>Bellevalia trifoliata</vt:lpstr>
      <vt:lpstr>Muscari weissii</vt:lpstr>
      <vt:lpstr>Gagea graeca</vt:lpstr>
      <vt:lpstr>Gagea peduncularis</vt:lpstr>
      <vt:lpstr>Biscutella didyma</vt:lpstr>
      <vt:lpstr>Valerianella vesicaria</vt:lpstr>
      <vt:lpstr>Valerianella obtusiloba </vt:lpstr>
      <vt:lpstr>Valerianella discoidea</vt:lpstr>
      <vt:lpstr>Erodium gruinum</vt:lpstr>
      <vt:lpstr>Présentation PowerPoint</vt:lpstr>
      <vt:lpstr>Orchis anatolica</vt:lpstr>
      <vt:lpstr>Serapias orientalis</vt:lpstr>
      <vt:lpstr>Ophrys cretica subsp. karpatensis</vt:lpstr>
      <vt:lpstr>Ophrys ferrum-equinum</vt:lpstr>
      <vt:lpstr>Dracunculus vulgaris</vt:lpstr>
      <vt:lpstr>Ranunculus asiaticus</vt:lpstr>
      <vt:lpstr>Anemone coronaria</vt:lpstr>
      <vt:lpstr>Orobanche sanguinea </vt:lpstr>
      <vt:lpstr>Phelipanche mutelii</vt:lpstr>
      <vt:lpstr>Trifolium clypeatum</vt:lpstr>
      <vt:lpstr>Trifolium tomentosum</vt:lpstr>
      <vt:lpstr>Trifolium fragiferum</vt:lpstr>
      <vt:lpstr>Trifolium uniflorum</vt:lpstr>
      <vt:lpstr>Trifolium physodes</vt:lpstr>
      <vt:lpstr>Présentation PowerPoint</vt:lpstr>
      <vt:lpstr>Trifolium infamia-ponertii Greuter</vt:lpstr>
      <vt:lpstr>Astragalus austroaegaeus</vt:lpstr>
      <vt:lpstr>Présentation PowerPoint</vt:lpstr>
      <vt:lpstr>Iris unguicularis subsp.  cretensis</vt:lpstr>
      <vt:lpstr>Morea sisyrinchium</vt:lpstr>
      <vt:lpstr>Arum creticum</vt:lpstr>
      <vt:lpstr>Quelques plantes du bord de mer</vt:lpstr>
      <vt:lpstr>Présentation PowerPoint</vt:lpstr>
      <vt:lpstr>Présentation PowerPoint</vt:lpstr>
      <vt:lpstr>Centaurea aegialophila</vt:lpstr>
      <vt:lpstr>Présentation PowerPoint</vt:lpstr>
      <vt:lpstr>Cichorium spinosum</vt:lpstr>
      <vt:lpstr>Malcolmia flexuosa</vt:lpstr>
      <vt:lpstr>Malva aegyptia</vt:lpstr>
      <vt:lpstr>Présentation PowerPoint</vt:lpstr>
      <vt:lpstr>Anthemis rigida</vt:lpstr>
      <vt:lpstr>Présentation PowerPoint</vt:lpstr>
      <vt:lpstr>Helichrysum conglobatum</vt:lpstr>
      <vt:lpstr>Senecio gallicus</vt:lpstr>
      <vt:lpstr>Silene ammophila subsp. carpathae</vt:lpstr>
      <vt:lpstr>Quelques plantes des rochers</vt:lpstr>
      <vt:lpstr>Présentation PowerPoint</vt:lpstr>
      <vt:lpstr>Bryonia cretica</vt:lpstr>
      <vt:lpstr>Lutzia cretica = Alyssoides cretica</vt:lpstr>
      <vt:lpstr>Aristolochia cretica</vt:lpstr>
      <vt:lpstr>Présentation PowerPoint</vt:lpstr>
      <vt:lpstr>Présentation PowerPoint</vt:lpstr>
      <vt:lpstr>Présentation PowerPoint</vt:lpstr>
      <vt:lpstr>Linum arboreum</vt:lpstr>
      <vt:lpstr>Symphytum creticum</vt:lpstr>
      <vt:lpstr>Cymbalaria longipes</vt:lpstr>
      <vt:lpstr>Cyclamen creticum</vt:lpstr>
      <vt:lpstr>Présentation PowerPoint</vt:lpstr>
      <vt:lpstr>Présentation PowerPoint</vt:lpstr>
      <vt:lpstr>Valeriana asarifolia</vt:lpstr>
      <vt:lpstr>Campanula carpatha</vt:lpstr>
      <vt:lpstr>Campanula pinatzii</vt:lpstr>
      <vt:lpstr>Cheilanthes acrostica</vt:lpstr>
      <vt:lpstr>La montagne</vt:lpstr>
      <vt:lpstr>Arabis alpina subsp. caucasica</vt:lpstr>
      <vt:lpstr>Stachys mucronata</vt:lpstr>
      <vt:lpstr>Présentation PowerPoint</vt:lpstr>
      <vt:lpstr>Une journée dans le nord de l’île</vt:lpstr>
      <vt:lpstr>Présentation PowerPoint</vt:lpstr>
      <vt:lpstr>Présentation PowerPoint</vt:lpstr>
      <vt:lpstr>Village d’Olympos</vt:lpstr>
      <vt:lpstr>Présentation PowerPoint</vt:lpstr>
      <vt:lpstr>Présentation PowerPoint</vt:lpstr>
      <vt:lpstr>Présentation PowerPoint</vt:lpstr>
      <vt:lpstr>Herborisation vers le village d’Avlona</vt:lpstr>
      <vt:lpstr>Jacobaea gnaphalodes = senecio gnaphalodes</vt:lpstr>
      <vt:lpstr>Euphorbia wulfenii</vt:lpstr>
      <vt:lpstr>Présentation PowerPoint</vt:lpstr>
      <vt:lpstr>Leontice leontopetalum</vt:lpstr>
      <vt:lpstr>Les dégâts d’un hiver particulier</vt:lpstr>
      <vt:lpstr>Présentation PowerPoint</vt:lpstr>
      <vt:lpstr>Présentation PowerPoint</vt:lpstr>
      <vt:lpstr>Présentation PowerPoint</vt:lpstr>
      <vt:lpstr>Le repos du guide dans la taverne près de la montagne Kali Limni</vt:lpstr>
      <vt:lpstr>Escapade d’une journée au Cap Sounion</vt:lpstr>
      <vt:lpstr>Présentation PowerPoint</vt:lpstr>
      <vt:lpstr>Ballota acetabulosa</vt:lpstr>
      <vt:lpstr>Atractylis cancellata</vt:lpstr>
      <vt:lpstr>Tragopogon porrifolius</vt:lpstr>
      <vt:lpstr>Présentation PowerPoint</vt:lpstr>
      <vt:lpstr>Centaurea spinosa</vt:lpstr>
      <vt:lpstr>Limonium sinuatum</vt:lpstr>
      <vt:lpstr>Trigonella coerulescens</vt:lpstr>
      <vt:lpstr>Euphorbia acanthothamnos</vt:lpstr>
      <vt:lpstr>Inula verbascifolia subsp. methanaea</vt:lpstr>
      <vt:lpstr>Onosma frutescens </vt:lpstr>
      <vt:lpstr>Convolvulus oleifolius</vt:lpstr>
      <vt:lpstr>Présentation PowerPoint</vt:lpstr>
      <vt:lpstr>Centaurea raphanina subsp.mixta</vt:lpstr>
      <vt:lpstr>Présentation PowerPoint</vt:lpstr>
      <vt:lpstr>Cosentinia vellea</vt:lpstr>
      <vt:lpstr>Campanula drabifolia</vt:lpstr>
      <vt:lpstr>Présentation PowerPoint</vt:lpstr>
      <vt:lpstr>Astragalus spruneri</vt:lpstr>
      <vt:lpstr>Misopates orontium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Paul Berthet</dc:creator>
  <cp:lastModifiedBy>Jean-Luc Macqueron</cp:lastModifiedBy>
  <cp:revision>263</cp:revision>
  <dcterms:created xsi:type="dcterms:W3CDTF">2019-08-11T15:11:58Z</dcterms:created>
  <dcterms:modified xsi:type="dcterms:W3CDTF">2019-11-21T15:02:47Z</dcterms:modified>
</cp:coreProperties>
</file>