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64"/>
  </p:notes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18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319" r:id="rId29"/>
    <p:sldId id="284" r:id="rId30"/>
    <p:sldId id="283" r:id="rId31"/>
    <p:sldId id="288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5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  <p:sldId id="312" r:id="rId58"/>
    <p:sldId id="313" r:id="rId59"/>
    <p:sldId id="314" r:id="rId60"/>
    <p:sldId id="315" r:id="rId61"/>
    <p:sldId id="310" r:id="rId62"/>
    <p:sldId id="316" r:id="rId6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0723" autoAdjust="0"/>
  </p:normalViewPr>
  <p:slideViewPr>
    <p:cSldViewPr snapToGrid="0" snapToObjects="1"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16EF-CA44-2A4F-A8C3-F0D74B7B03D0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E2D1-1F1A-4743-9075-E81F2F63D1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16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51DC-788C-674A-9A5C-3BE47507FD9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89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Corymbe</a:t>
            </a:r>
            <a:r>
              <a:rPr lang="fr-FR" dirty="0" smtClean="0"/>
              <a:t>= fleurs au même niveau sur des pédoncules de longueurs différentes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27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Ressemble à </a:t>
            </a:r>
            <a:r>
              <a:rPr lang="fr-FR" i="1" dirty="0" err="1" smtClean="0"/>
              <a:t>Inula</a:t>
            </a:r>
            <a:r>
              <a:rPr lang="fr-FR" i="1" dirty="0" smtClean="0"/>
              <a:t> </a:t>
            </a:r>
            <a:r>
              <a:rPr lang="fr-FR" i="1" dirty="0" err="1" smtClean="0"/>
              <a:t>salicina</a:t>
            </a:r>
            <a:r>
              <a:rPr lang="fr-FR" i="1" dirty="0" smtClean="0"/>
              <a:t>  </a:t>
            </a:r>
            <a:r>
              <a:rPr lang="fr-FR" i="0" dirty="0" smtClean="0"/>
              <a:t>mais la plante forme des touffes denses et non des tiges </a:t>
            </a:r>
            <a:r>
              <a:rPr lang="fr-FR" i="0" dirty="0" err="1" smtClean="0"/>
              <a:t>séparées.elle</a:t>
            </a:r>
            <a:r>
              <a:rPr lang="fr-FR" i="0" dirty="0" smtClean="0"/>
              <a:t> est plus luisante et moins pubescente 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415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0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Observée en Bulgarie lors du voyage linnéen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42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Depuis 1985,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34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83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Contrairement à ce que l’on pense souvent, le</a:t>
            </a:r>
            <a:r>
              <a:rPr lang="fr-FR" baseline="0" dirty="0" smtClean="0"/>
              <a:t> tournesol ne suit pas le soleil au cours de la journée. En revanche, il s’oriente vers le sud-Est , direction où se trouve le soleil le plus longtemps dans </a:t>
            </a:r>
            <a:r>
              <a:rPr lang="fr-FR" baseline="0" smtClean="0"/>
              <a:t>la journée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36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Noter sur les akènes jeunes deux fines écailles qui tombent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rapideme,t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88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Noter les paillettes</a:t>
            </a:r>
            <a:r>
              <a:rPr lang="fr-FR" baseline="0" dirty="0" smtClean="0"/>
              <a:t> présentes entre les fleurs et les arêtes persistantes sur les akènes.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6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allons compléter les tribus</a:t>
            </a:r>
            <a:r>
              <a:rPr lang="fr-FR" baseline="0" dirty="0" smtClean="0"/>
              <a:t> déjà présentées par celle des </a:t>
            </a:r>
            <a:r>
              <a:rPr lang="fr-FR" baseline="0" dirty="0" err="1" smtClean="0"/>
              <a:t>Inuleae</a:t>
            </a:r>
            <a:r>
              <a:rPr lang="fr-FR" baseline="0" dirty="0" smtClean="0"/>
              <a:t> , puis une partie des </a:t>
            </a:r>
            <a:r>
              <a:rPr lang="fr-FR" baseline="0" dirty="0" err="1" smtClean="0"/>
              <a:t>Heliantheae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551DC-788C-674A-9A5C-3BE47507FD9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65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Noter l’importance des bractées foliacées de l’involucre. Certaines espèces développent</a:t>
            </a:r>
            <a:r>
              <a:rPr lang="fr-FR" baseline="0" dirty="0" smtClean="0"/>
              <a:t> des ligules larges qui simulent une seule </a:t>
            </a:r>
            <a:r>
              <a:rPr lang="fr-FR" baseline="0" dirty="0" err="1" smtClean="0"/>
              <a:t>flaur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01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cultivars</a:t>
            </a:r>
            <a:r>
              <a:rPr lang="fr-FR" baseline="0" dirty="0" smtClean="0"/>
              <a:t> ont des couleurs variées du  roses au violet. </a:t>
            </a:r>
            <a:r>
              <a:rPr lang="fr-FR" i="1" baseline="0" dirty="0" smtClean="0"/>
              <a:t>C. </a:t>
            </a:r>
            <a:r>
              <a:rPr lang="fr-FR" i="1" baseline="0" dirty="0" err="1" smtClean="0"/>
              <a:t>sulphureus</a:t>
            </a:r>
            <a:r>
              <a:rPr lang="fr-FR" i="1" baseline="0" dirty="0" smtClean="0"/>
              <a:t> d </a:t>
            </a:r>
            <a:r>
              <a:rPr lang="fr-FR" baseline="0" dirty="0" smtClean="0"/>
              <a:t>‘ une belle couleur orangée est parfois classée  dans les </a:t>
            </a:r>
            <a:r>
              <a:rPr lang="fr-FR" baseline="0" dirty="0" err="1" smtClean="0"/>
              <a:t>coreopqsis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330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0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Plante Nord-américaine</a:t>
            </a:r>
            <a:r>
              <a:rPr lang="fr-FR" baseline="0" dirty="0" smtClean="0"/>
              <a:t> dénommée ainsi par Linné en l’honneur de son professeur de Botanique  Olof Rudbeck (1630-1702).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6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</a:t>
            </a:r>
            <a:r>
              <a:rPr lang="fr-FR" i="1" dirty="0" smtClean="0"/>
              <a:t>oreopsis</a:t>
            </a:r>
            <a:r>
              <a:rPr lang="fr-FR" dirty="0" smtClean="0"/>
              <a:t>:</a:t>
            </a:r>
            <a:r>
              <a:rPr lang="fr-FR" baseline="0" dirty="0" smtClean="0"/>
              <a:t> Pl. herbacée originaire d’Amérique du Nord, à ligules nettement dentées. Une seule station « sauvage » en France Les  f</a:t>
            </a:r>
            <a:r>
              <a:rPr lang="fr-FR" i="0" baseline="0" dirty="0" smtClean="0"/>
              <a:t>euilles ressemblent à celle de la verveine.</a:t>
            </a:r>
          </a:p>
          <a:p>
            <a:r>
              <a:rPr lang="fr-FR" i="1" baseline="0" dirty="0" smtClean="0"/>
              <a:t>Zinnia  </a:t>
            </a:r>
            <a:r>
              <a:rPr lang="fr-FR" i="0" baseline="0" dirty="0" smtClean="0"/>
              <a:t>Hommage de </a:t>
            </a:r>
            <a:r>
              <a:rPr lang="fr-FR" i="0" baseline="0" dirty="0" err="1" smtClean="0"/>
              <a:t>Linnée</a:t>
            </a:r>
            <a:r>
              <a:rPr lang="fr-FR" i="0" baseline="0" dirty="0" smtClean="0"/>
              <a:t> à son ami </a:t>
            </a:r>
            <a:r>
              <a:rPr lang="fr-FR" i="0" baseline="0" dirty="0" err="1" smtClean="0"/>
              <a:t>Zinn</a:t>
            </a:r>
            <a:r>
              <a:rPr lang="fr-FR" i="0" baseline="0" dirty="0" smtClean="0"/>
              <a:t> , botaniste. Les feuilles sont opposées. Plante qui attire es papillons ;De très nombreuses couleurs.</a:t>
            </a:r>
          </a:p>
          <a:p>
            <a:r>
              <a:rPr lang="fr-FR" i="1" baseline="0" dirty="0" err="1" smtClean="0"/>
              <a:t>Verbesina</a:t>
            </a:r>
            <a:r>
              <a:rPr lang="fr-FR" i="1" baseline="0" dirty="0" smtClean="0"/>
              <a:t> </a:t>
            </a:r>
            <a:r>
              <a:rPr lang="fr-FR" i="0" baseline="0" dirty="0" smtClean="0"/>
              <a:t>genre américain, implanté dans deux localités en France au Nord de Paris et dans l’</a:t>
            </a:r>
            <a:r>
              <a:rPr lang="fr-FR" i="0" baseline="0" dirty="0" err="1" smtClean="0"/>
              <a:t>extrème</a:t>
            </a:r>
            <a:r>
              <a:rPr lang="fr-FR" i="0" baseline="0" dirty="0" smtClean="0"/>
              <a:t> Est. Feuilles de Verveine. D’autres espèces sont proposées en jardinerie comme </a:t>
            </a:r>
            <a:r>
              <a:rPr lang="fr-FR" i="0" baseline="0" dirty="0" err="1" smtClean="0"/>
              <a:t>Guizotia</a:t>
            </a:r>
            <a:r>
              <a:rPr lang="fr-FR" i="0" baseline="0" dirty="0" smtClean="0"/>
              <a:t> mais qui ne fructifie pas en France  ou </a:t>
            </a:r>
            <a:r>
              <a:rPr lang="fr-FR" i="1" baseline="0" dirty="0" err="1" smtClean="0"/>
              <a:t>Eclipta</a:t>
            </a:r>
            <a:r>
              <a:rPr lang="fr-FR" i="0" baseline="0" dirty="0" smtClean="0"/>
              <a:t>, plante à ligules blanches utilisée dans les laits autobronzants.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88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2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19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Panicule</a:t>
            </a:r>
            <a:r>
              <a:rPr lang="fr-FR" baseline="0" dirty="0" smtClean="0"/>
              <a:t> =grappe de grappes.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77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Panicule: une grappe composée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77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8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E2D1-1F1A-4743-9075-E81F2F63D1A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5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1BCE06-825B-A34D-9268-FC4DF76A105E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2FF44C1-49BD-3941-8646-00030B89DA7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g"/><Relationship Id="rId5" Type="http://schemas.openxmlformats.org/officeDocument/2006/relationships/image" Target="../media/image105.jpeg"/><Relationship Id="rId4" Type="http://schemas.openxmlformats.org/officeDocument/2006/relationships/image" Target="../media/image104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image" Target="../media/image107.jp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09.png"/><Relationship Id="rId4" Type="http://schemas.openxmlformats.org/officeDocument/2006/relationships/image" Target="../media/image108.jpg"/><Relationship Id="rId9" Type="http://schemas.openxmlformats.org/officeDocument/2006/relationships/image" Target="../media/image11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3.pn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microsoft.com/office/2007/relationships/hdphoto" Target="../media/hdphoto14.wd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g"/><Relationship Id="rId3" Type="http://schemas.openxmlformats.org/officeDocument/2006/relationships/image" Target="../media/image143.jpg"/><Relationship Id="rId7" Type="http://schemas.openxmlformats.org/officeDocument/2006/relationships/image" Target="../media/image1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Relationship Id="rId9" Type="http://schemas.openxmlformats.org/officeDocument/2006/relationships/image" Target="../media/image14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steriscus maritimus Algarve  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87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0101" y="911687"/>
            <a:ext cx="7510104" cy="1077218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Une </a:t>
            </a:r>
            <a:r>
              <a:rPr lang="fr-FR" sz="3200" b="1" dirty="0" smtClean="0">
                <a:solidFill>
                  <a:schemeClr val="bg1"/>
                </a:solidFill>
              </a:rPr>
              <a:t>marguerite “ jaune“ , </a:t>
            </a:r>
            <a:r>
              <a:rPr lang="fr-FR" sz="3200" b="1" dirty="0">
                <a:solidFill>
                  <a:schemeClr val="bg1"/>
                </a:solidFill>
              </a:rPr>
              <a:t>oui </a:t>
            </a:r>
            <a:r>
              <a:rPr lang="fr-FR" sz="3200" b="1" dirty="0" smtClean="0">
                <a:solidFill>
                  <a:schemeClr val="bg1"/>
                </a:solidFill>
              </a:rPr>
              <a:t>mais laquelle </a:t>
            </a:r>
            <a:r>
              <a:rPr lang="fr-FR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5829" y="5934670"/>
            <a:ext cx="19990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Atelier </a:t>
            </a:r>
            <a:r>
              <a:rPr lang="fr-FR" dirty="0" smtClean="0"/>
              <a:t>du 30/01/2019   M.T.MEIN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7" name="Image 6" descr="Logo Linnéen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363" y="4988809"/>
            <a:ext cx="1869191" cy="18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362" y="406856"/>
            <a:ext cx="4049696" cy="45821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</a:rPr>
              <a:t>Le genre </a:t>
            </a:r>
            <a:r>
              <a:rPr lang="fr-FR" sz="2400" i="1" dirty="0" err="1" smtClean="0">
                <a:solidFill>
                  <a:srgbClr val="000000"/>
                </a:solidFill>
              </a:rPr>
              <a:t>Dittrichia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82106" y="1414479"/>
            <a:ext cx="8828058" cy="48936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/>
              <a:t>Plante en touffes, </a:t>
            </a:r>
            <a:r>
              <a:rPr lang="fr-FR" sz="2000" dirty="0" smtClean="0">
                <a:solidFill>
                  <a:srgbClr val="FF0000"/>
                </a:solidFill>
              </a:rPr>
              <a:t>visqueuse et à forte odeur</a:t>
            </a:r>
          </a:p>
          <a:p>
            <a:pPr marL="285750" indent="-285750">
              <a:buFont typeface="Arial"/>
              <a:buChar char="•"/>
            </a:pPr>
            <a:endParaRPr lang="fr-FR" sz="20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Tige très feuillée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Feuilles étroites, lancéolées, faiblement dentées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FF0000"/>
                </a:solidFill>
              </a:rPr>
              <a:t>Inflorescence en panicule</a:t>
            </a:r>
          </a:p>
          <a:p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Involucre à plusieurs rangées de bractées</a:t>
            </a:r>
          </a:p>
          <a:p>
            <a:r>
              <a:rPr lang="fr-FR" sz="2000" dirty="0" smtClean="0"/>
              <a:t>subégales </a:t>
            </a:r>
          </a:p>
          <a:p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Fleurs assez petites à </a:t>
            </a:r>
            <a:r>
              <a:rPr lang="fr-FR" sz="2000" dirty="0" smtClean="0">
                <a:solidFill>
                  <a:srgbClr val="FF0000"/>
                </a:solidFill>
              </a:rPr>
              <a:t>ligules jaune d’or, peu nombreuses et écartées</a:t>
            </a:r>
          </a:p>
          <a:p>
            <a:pPr marL="285750" indent="-285750">
              <a:buFont typeface="Arial"/>
              <a:buChar char="•"/>
            </a:pPr>
            <a:endParaRPr lang="fr-FR" sz="2000" dirty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Akène surmonté d’une rangée de soies.</a:t>
            </a:r>
          </a:p>
          <a:p>
            <a:pPr marL="285750" indent="-285750">
              <a:buFont typeface="Arial"/>
              <a:buChar char="•"/>
            </a:pPr>
            <a:endParaRPr lang="fr-FR" sz="1600" dirty="0"/>
          </a:p>
          <a:p>
            <a:pPr marL="285750" indent="-285750">
              <a:buFont typeface="Arial"/>
              <a:buChar char="•"/>
            </a:pPr>
            <a:endParaRPr lang="fr-FR" sz="1600" dirty="0"/>
          </a:p>
        </p:txBody>
      </p:sp>
      <p:pic>
        <p:nvPicPr>
          <p:cNvPr id="4" name="Image 3" descr="Inula 2 1.pdf"/>
          <p:cNvPicPr>
            <a:picLocks noChangeAspect="1"/>
          </p:cNvPicPr>
          <p:nvPr/>
        </p:nvPicPr>
        <p:blipFill rotWithShape="1"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67" t="1228" r="15333"/>
          <a:stretch/>
        </p:blipFill>
        <p:spPr>
          <a:xfrm flipH="1" flipV="1">
            <a:off x="6448420" y="406855"/>
            <a:ext cx="2428947" cy="39699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00467" y="4117882"/>
            <a:ext cx="2034398" cy="258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4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1167" y="158236"/>
            <a:ext cx="3452311" cy="65682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</a:rPr>
              <a:t>2-Genre </a:t>
            </a:r>
            <a:r>
              <a:rPr lang="fr-FR" sz="2400" i="1" dirty="0" err="1" smtClean="0">
                <a:solidFill>
                  <a:srgbClr val="000000"/>
                </a:solidFill>
              </a:rPr>
              <a:t>Inula</a:t>
            </a:r>
            <a:endParaRPr lang="fr-FR" sz="2400" i="1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4550" y="815057"/>
            <a:ext cx="828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Ce genre important (une centaine d’espèces dans l’Ancien Monde) est tempéré et thermophile,</a:t>
            </a:r>
          </a:p>
          <a:p>
            <a:r>
              <a:rPr lang="fr-FR" sz="1400" dirty="0" smtClean="0"/>
              <a:t>9 espèces en France. 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7262182" y="1528795"/>
            <a:ext cx="1414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Un exemple:</a:t>
            </a:r>
          </a:p>
          <a:p>
            <a:r>
              <a:rPr lang="fr-FR" sz="1400" i="1" dirty="0" err="1" smtClean="0"/>
              <a:t>Inula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montana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  <p:grpSp>
        <p:nvGrpSpPr>
          <p:cNvPr id="7" name="Grouper 6"/>
          <p:cNvGrpSpPr/>
          <p:nvPr/>
        </p:nvGrpSpPr>
        <p:grpSpPr>
          <a:xfrm>
            <a:off x="0" y="1393176"/>
            <a:ext cx="7003938" cy="5136221"/>
            <a:chOff x="0" y="1393176"/>
            <a:chExt cx="7003938" cy="5136221"/>
          </a:xfrm>
        </p:grpSpPr>
        <p:pic>
          <p:nvPicPr>
            <p:cNvPr id="3" name="Image 2" descr="1857 Inula Montana1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393176"/>
              <a:ext cx="7003938" cy="5136221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182354" y="6221620"/>
              <a:ext cx="877163" cy="2462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dirty="0" smtClean="0"/>
                <a:t>Cl. Granger </a:t>
              </a:r>
              <a:endParaRPr lang="fr-FR" sz="1000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003938" y="2367166"/>
            <a:ext cx="2230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Plante vivace,</a:t>
            </a:r>
          </a:p>
          <a:p>
            <a:r>
              <a:rPr lang="fr-FR" sz="1400" dirty="0" smtClean="0"/>
              <a:t>à tige dressée, simple,</a:t>
            </a:r>
          </a:p>
          <a:p>
            <a:r>
              <a:rPr lang="fr-FR" sz="1400" dirty="0"/>
              <a:t>b</a:t>
            </a:r>
            <a:r>
              <a:rPr lang="fr-FR" sz="1400" dirty="0" smtClean="0"/>
              <a:t>lanchâtre, laineuse</a:t>
            </a:r>
          </a:p>
          <a:p>
            <a:r>
              <a:rPr lang="fr-FR" sz="1400" dirty="0" smtClean="0"/>
              <a:t>Les feuilles caulinaires sont de plus en plus écartées.</a:t>
            </a:r>
          </a:p>
          <a:p>
            <a:r>
              <a:rPr lang="fr-FR" sz="1400" dirty="0" smtClean="0"/>
              <a:t>Les feuilles de la base sont pétiolées, les </a:t>
            </a:r>
          </a:p>
          <a:p>
            <a:r>
              <a:rPr lang="fr-FR" sz="1400" dirty="0"/>
              <a:t>c</a:t>
            </a:r>
            <a:r>
              <a:rPr lang="fr-FR" sz="1400" dirty="0" smtClean="0"/>
              <a:t>aulinaires sessiles.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7262182" y="4574055"/>
            <a:ext cx="183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La face inf. est plus </a:t>
            </a:r>
          </a:p>
          <a:p>
            <a:r>
              <a:rPr lang="fr-FR" sz="1400" dirty="0"/>
              <a:t>c</a:t>
            </a:r>
            <a:r>
              <a:rPr lang="fr-FR" sz="1400" dirty="0" smtClean="0"/>
              <a:t>laire et  velue.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984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9828" y="107577"/>
            <a:ext cx="3107080" cy="4965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>
                <a:solidFill>
                  <a:srgbClr val="000000"/>
                </a:solidFill>
              </a:rPr>
              <a:t>Inula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67165" y="142277"/>
            <a:ext cx="32734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600" dirty="0" smtClean="0"/>
              <a:t>Les feuilles  : quelque exemples</a:t>
            </a:r>
            <a:endParaRPr lang="fr-FR" sz="1600" dirty="0"/>
          </a:p>
        </p:txBody>
      </p:sp>
      <p:grpSp>
        <p:nvGrpSpPr>
          <p:cNvPr id="7" name="Grouper 6"/>
          <p:cNvGrpSpPr/>
          <p:nvPr/>
        </p:nvGrpSpPr>
        <p:grpSpPr>
          <a:xfrm>
            <a:off x="117471" y="948332"/>
            <a:ext cx="2774178" cy="2109258"/>
            <a:chOff x="73978" y="1090623"/>
            <a:chExt cx="3041482" cy="2915745"/>
          </a:xfrm>
        </p:grpSpPr>
        <p:pic>
          <p:nvPicPr>
            <p:cNvPr id="5" name="Image 4" descr="1853 Inula Helenium2 -feuille 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78" y="1090623"/>
              <a:ext cx="3041482" cy="2915745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3978" y="3637036"/>
              <a:ext cx="1599759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600" i="1" dirty="0" err="1" smtClean="0"/>
                <a:t>Inula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helenium</a:t>
              </a:r>
              <a:endParaRPr lang="fr-FR" sz="1600" i="1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2669714" y="604121"/>
            <a:ext cx="3112906" cy="2242153"/>
            <a:chOff x="2484769" y="1849347"/>
            <a:chExt cx="3112906" cy="2242153"/>
          </a:xfrm>
        </p:grpSpPr>
        <p:pic>
          <p:nvPicPr>
            <p:cNvPr id="8" name="Image 7" descr="1857 Inula Montana2 - feuille 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84769" y="1849347"/>
              <a:ext cx="3112906" cy="224215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484769" y="3783723"/>
              <a:ext cx="1414332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Inula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montana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5733302" y="1059292"/>
            <a:ext cx="2998778" cy="2717970"/>
            <a:chOff x="5733302" y="1059292"/>
            <a:chExt cx="2998778" cy="2717970"/>
          </a:xfrm>
        </p:grpSpPr>
        <p:pic>
          <p:nvPicPr>
            <p:cNvPr id="12" name="Image 11" descr="1856 Inula Hirta2 - feuille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3302" y="1059292"/>
              <a:ext cx="2998778" cy="259595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844269" y="3469485"/>
              <a:ext cx="103627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Inula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hirta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20572" y="5622019"/>
            <a:ext cx="7971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Toujours simples, épaisses, poilues ou glanduleuses surtout en face inférieure.</a:t>
            </a:r>
          </a:p>
          <a:p>
            <a:r>
              <a:rPr lang="fr-FR" sz="1400" dirty="0" smtClean="0"/>
              <a:t> Elles peuvent être </a:t>
            </a:r>
            <a:r>
              <a:rPr lang="fr-FR" sz="1400" dirty="0" err="1" smtClean="0"/>
              <a:t>embrassantes</a:t>
            </a:r>
            <a:r>
              <a:rPr lang="fr-FR" sz="1400" dirty="0" smtClean="0"/>
              <a:t> ou  non</a:t>
            </a:r>
            <a:r>
              <a:rPr lang="fr-FR" sz="1400" dirty="0"/>
              <a:t>, </a:t>
            </a:r>
            <a:r>
              <a:rPr lang="fr-FR" sz="1400" dirty="0" smtClean="0"/>
              <a:t>parfois cordiformes à </a:t>
            </a:r>
            <a:r>
              <a:rPr lang="fr-FR" sz="1400" dirty="0"/>
              <a:t>la base</a:t>
            </a:r>
            <a:endParaRPr lang="fr-FR" sz="1400" dirty="0" smtClean="0"/>
          </a:p>
          <a:p>
            <a:r>
              <a:rPr lang="fr-FR" sz="1400" dirty="0" smtClean="0"/>
              <a:t>Les entre-nœuds sont souvent longs, les nervures sont bien marquées, saillantes en face inf.</a:t>
            </a:r>
          </a:p>
          <a:p>
            <a:r>
              <a:rPr lang="fr-FR" sz="1400" dirty="0" smtClean="0"/>
              <a:t>Les caractères des feuilles peuvent servir à la détermination spécifique.   </a:t>
            </a:r>
            <a:endParaRPr lang="fr-FR" sz="1400" dirty="0"/>
          </a:p>
        </p:txBody>
      </p:sp>
      <p:grpSp>
        <p:nvGrpSpPr>
          <p:cNvPr id="18" name="Grouper 17"/>
          <p:cNvGrpSpPr/>
          <p:nvPr/>
        </p:nvGrpSpPr>
        <p:grpSpPr>
          <a:xfrm>
            <a:off x="2250088" y="3014142"/>
            <a:ext cx="3509711" cy="2619758"/>
            <a:chOff x="2250088" y="3014142"/>
            <a:chExt cx="3509711" cy="2619758"/>
          </a:xfrm>
        </p:grpSpPr>
        <p:pic>
          <p:nvPicPr>
            <p:cNvPr id="16" name="Image 15" descr="1859 Inula Salicina2 -feuille 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0088" y="3014142"/>
              <a:ext cx="3181058" cy="250596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4451015" y="5326123"/>
              <a:ext cx="130878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Inula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salicina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4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1090" y="99271"/>
            <a:ext cx="3341345" cy="6321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 smtClean="0">
                <a:solidFill>
                  <a:srgbClr val="000000"/>
                </a:solidFill>
              </a:rPr>
              <a:t>Inula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16484" y="107576"/>
            <a:ext cx="10129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Les fleurs 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499038" y="1171255"/>
            <a:ext cx="3033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Selon les espèces, les  capitules sont petits, nombreux et disposés en corymbes </a:t>
            </a:r>
          </a:p>
          <a:p>
            <a:r>
              <a:rPr lang="fr-FR" sz="1400" dirty="0" smtClean="0"/>
              <a:t>ou au contraire solitaires et plus volumineux . 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85143" y="4952015"/>
            <a:ext cx="3267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L’involucre est formé de plusieurs rangs de bractées, les extérieures écartées,  les intérieures souvent </a:t>
            </a:r>
            <a:r>
              <a:rPr lang="fr-FR" sz="1400" dirty="0"/>
              <a:t>p</a:t>
            </a:r>
            <a:r>
              <a:rPr lang="fr-FR" sz="1400" dirty="0" smtClean="0"/>
              <a:t>lus scarieuses.</a:t>
            </a:r>
            <a:r>
              <a:rPr lang="fr-FR" sz="1400" dirty="0"/>
              <a:t> Un peu laineux dans </a:t>
            </a:r>
            <a:r>
              <a:rPr lang="fr-FR" sz="1400" i="1" dirty="0" err="1"/>
              <a:t>Inula</a:t>
            </a:r>
            <a:r>
              <a:rPr lang="fr-FR" sz="1400" i="1" dirty="0"/>
              <a:t>  </a:t>
            </a:r>
            <a:r>
              <a:rPr lang="fr-FR" sz="1400" i="1" dirty="0" err="1"/>
              <a:t>montana</a:t>
            </a:r>
            <a:r>
              <a:rPr lang="fr-FR" sz="1400" i="1" dirty="0"/>
              <a:t> </a:t>
            </a:r>
          </a:p>
          <a:p>
            <a:r>
              <a:rPr lang="fr-FR" sz="1400" dirty="0" smtClean="0"/>
              <a:t> </a:t>
            </a:r>
            <a:endParaRPr lang="fr-FR" sz="1400" dirty="0"/>
          </a:p>
        </p:txBody>
      </p:sp>
      <p:grpSp>
        <p:nvGrpSpPr>
          <p:cNvPr id="28" name="Grouper 27"/>
          <p:cNvGrpSpPr/>
          <p:nvPr/>
        </p:nvGrpSpPr>
        <p:grpSpPr>
          <a:xfrm>
            <a:off x="95916" y="3249502"/>
            <a:ext cx="2638848" cy="3650215"/>
            <a:chOff x="42279" y="3446818"/>
            <a:chExt cx="2502828" cy="3593869"/>
          </a:xfrm>
        </p:grpSpPr>
        <p:grpSp>
          <p:nvGrpSpPr>
            <p:cNvPr id="18" name="Grouper 17"/>
            <p:cNvGrpSpPr/>
            <p:nvPr/>
          </p:nvGrpSpPr>
          <p:grpSpPr>
            <a:xfrm>
              <a:off x="42279" y="3446818"/>
              <a:ext cx="2434539" cy="3593869"/>
              <a:chOff x="42279" y="3446818"/>
              <a:chExt cx="2434539" cy="3593869"/>
            </a:xfrm>
          </p:grpSpPr>
          <p:pic>
            <p:nvPicPr>
              <p:cNvPr id="15" name="Image 14" descr="Inula conyza Les Salles : 08:81: G.Collardeau 35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094525">
                <a:off x="-558531" y="4047628"/>
                <a:ext cx="3593869" cy="2392250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1491892" y="6645326"/>
                <a:ext cx="984926" cy="2424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000" dirty="0"/>
                  <a:t>C</a:t>
                </a:r>
                <a:r>
                  <a:rPr lang="fr-FR" sz="1000" dirty="0" smtClean="0"/>
                  <a:t>l. </a:t>
                </a:r>
                <a:r>
                  <a:rPr lang="fr-FR" sz="1000" dirty="0" err="1" smtClean="0"/>
                  <a:t>Collardeau</a:t>
                </a:r>
                <a:endParaRPr lang="fr-FR" sz="1000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2256332" y="6164494"/>
              <a:ext cx="2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246593" y="415353"/>
            <a:ext cx="2618211" cy="2753197"/>
            <a:chOff x="246593" y="415353"/>
            <a:chExt cx="2618211" cy="2753197"/>
          </a:xfrm>
        </p:grpSpPr>
        <p:grpSp>
          <p:nvGrpSpPr>
            <p:cNvPr id="9" name="Grouper 8"/>
            <p:cNvGrpSpPr/>
            <p:nvPr/>
          </p:nvGrpSpPr>
          <p:grpSpPr>
            <a:xfrm>
              <a:off x="246593" y="415353"/>
              <a:ext cx="2576904" cy="2753197"/>
              <a:chOff x="483682" y="1034197"/>
              <a:chExt cx="1489067" cy="2392814"/>
            </a:xfrm>
          </p:grpSpPr>
          <p:pic>
            <p:nvPicPr>
              <p:cNvPr id="7" name="Image 6" descr="Inula conyza Les Salles : 08:81: G.Collardeau 33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05487" y="1412393"/>
                <a:ext cx="2245457" cy="1489066"/>
              </a:xfrm>
              <a:prstGeom prst="rect">
                <a:avLst/>
              </a:prstGeom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483682" y="3119234"/>
                <a:ext cx="1328199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i="1" dirty="0" err="1" smtClean="0"/>
                  <a:t>Inula</a:t>
                </a:r>
                <a:r>
                  <a:rPr lang="fr-FR" sz="1400" i="1" dirty="0" smtClean="0"/>
                  <a:t> </a:t>
                </a:r>
                <a:r>
                  <a:rPr lang="fr-FR" sz="1400" i="1" dirty="0" err="1" smtClean="0"/>
                  <a:t>conyzae</a:t>
                </a:r>
                <a:r>
                  <a:rPr lang="fr-FR" sz="1400" i="1" dirty="0" smtClean="0"/>
                  <a:t> </a:t>
                </a:r>
                <a:endParaRPr lang="fr-FR" sz="1400" i="1" dirty="0"/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2416618" y="2441141"/>
              <a:ext cx="448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fr-FR" sz="1400" dirty="0"/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6252571" y="4031579"/>
            <a:ext cx="2804939" cy="2691057"/>
            <a:chOff x="6252571" y="4031579"/>
            <a:chExt cx="2804939" cy="2691057"/>
          </a:xfrm>
        </p:grpSpPr>
        <p:grpSp>
          <p:nvGrpSpPr>
            <p:cNvPr id="20" name="Grouper 19"/>
            <p:cNvGrpSpPr/>
            <p:nvPr/>
          </p:nvGrpSpPr>
          <p:grpSpPr>
            <a:xfrm>
              <a:off x="6252571" y="4031579"/>
              <a:ext cx="2804939" cy="2691057"/>
              <a:chOff x="6252571" y="4031579"/>
              <a:chExt cx="2804939" cy="2691057"/>
            </a:xfrm>
          </p:grpSpPr>
          <p:pic>
            <p:nvPicPr>
              <p:cNvPr id="16" name="Image 15" descr="1857 Inula Montana3.jpg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52571" y="4031579"/>
                <a:ext cx="2804939" cy="2613747"/>
              </a:xfrm>
              <a:prstGeom prst="rect">
                <a:avLst/>
              </a:prstGeom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6436094" y="6476415"/>
                <a:ext cx="877163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000" dirty="0" smtClean="0"/>
                  <a:t>Cl. Granger </a:t>
                </a:r>
                <a:endParaRPr lang="fr-FR" sz="1000" dirty="0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8532140" y="6238467"/>
              <a:ext cx="296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2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971451" y="1068224"/>
            <a:ext cx="2071388" cy="3476776"/>
            <a:chOff x="2971451" y="1068224"/>
            <a:chExt cx="2071388" cy="3476776"/>
          </a:xfrm>
        </p:grpSpPr>
        <p:grpSp>
          <p:nvGrpSpPr>
            <p:cNvPr id="12" name="Grouper 11"/>
            <p:cNvGrpSpPr/>
            <p:nvPr/>
          </p:nvGrpSpPr>
          <p:grpSpPr>
            <a:xfrm>
              <a:off x="2971451" y="1068224"/>
              <a:ext cx="2071388" cy="3476776"/>
              <a:chOff x="2478266" y="971568"/>
              <a:chExt cx="1805525" cy="3084222"/>
            </a:xfrm>
          </p:grpSpPr>
          <p:pic>
            <p:nvPicPr>
              <p:cNvPr id="10" name="Image 9" descr="Inula montana (bractées )Etang de Bas 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2633201" y="971568"/>
                <a:ext cx="1650590" cy="2934382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2478266" y="3748013"/>
                <a:ext cx="1414332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i="1" dirty="0" err="1" smtClean="0"/>
                  <a:t>Inula</a:t>
                </a:r>
                <a:r>
                  <a:rPr lang="fr-FR" sz="1400" i="1" dirty="0" smtClean="0"/>
                  <a:t> </a:t>
                </a:r>
                <a:r>
                  <a:rPr lang="fr-FR" sz="1400" i="1" dirty="0" err="1" smtClean="0"/>
                  <a:t>montana</a:t>
                </a:r>
                <a:r>
                  <a:rPr lang="fr-FR" sz="1400" i="1" dirty="0" smtClean="0"/>
                  <a:t> </a:t>
                </a:r>
                <a:endParaRPr lang="fr-FR" sz="1400" i="1" dirty="0"/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4734598" y="4055699"/>
              <a:ext cx="30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1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1409" y="107576"/>
            <a:ext cx="3008443" cy="59517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>
                <a:solidFill>
                  <a:srgbClr val="000000"/>
                </a:solidFill>
              </a:rPr>
              <a:t>Inula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3686910" y="3205537"/>
            <a:ext cx="110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FFFFFF"/>
                </a:solidFill>
              </a:rPr>
              <a:t>I</a:t>
            </a:r>
            <a:r>
              <a:rPr lang="fr-FR" sz="1400" i="1" dirty="0" err="1" smtClean="0">
                <a:solidFill>
                  <a:srgbClr val="FFFFFF"/>
                </a:solidFill>
              </a:rPr>
              <a:t>.Helenium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40248" y="894074"/>
            <a:ext cx="19394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Ligules nombreuses, </a:t>
            </a:r>
          </a:p>
          <a:p>
            <a:r>
              <a:rPr lang="fr-FR" sz="1400" dirty="0" smtClean="0"/>
              <a:t>fines et étroites, </a:t>
            </a:r>
          </a:p>
          <a:p>
            <a:r>
              <a:rPr lang="fr-FR" sz="1400" dirty="0"/>
              <a:t>d</a:t>
            </a:r>
            <a:r>
              <a:rPr lang="fr-FR" sz="1400" dirty="0" smtClean="0"/>
              <a:t>épassant plus ou</a:t>
            </a:r>
          </a:p>
          <a:p>
            <a:r>
              <a:rPr lang="fr-FR" sz="1400" dirty="0" smtClean="0"/>
              <a:t>moins largement</a:t>
            </a:r>
          </a:p>
          <a:p>
            <a:r>
              <a:rPr lang="fr-FR" sz="1400" dirty="0"/>
              <a:t>l</a:t>
            </a:r>
            <a:r>
              <a:rPr lang="fr-FR" sz="1400" dirty="0" smtClean="0"/>
              <a:t>e disque.</a:t>
            </a:r>
            <a:endParaRPr lang="fr-FR" sz="1400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110968" y="363478"/>
            <a:ext cx="6522401" cy="3254853"/>
            <a:chOff x="0" y="505488"/>
            <a:chExt cx="6522401" cy="3254853"/>
          </a:xfrm>
        </p:grpSpPr>
        <p:grpSp>
          <p:nvGrpSpPr>
            <p:cNvPr id="11" name="Grouper 10"/>
            <p:cNvGrpSpPr/>
            <p:nvPr/>
          </p:nvGrpSpPr>
          <p:grpSpPr>
            <a:xfrm>
              <a:off x="0" y="505488"/>
              <a:ext cx="6522401" cy="3254853"/>
              <a:chOff x="0" y="505488"/>
              <a:chExt cx="6522401" cy="3254853"/>
            </a:xfrm>
          </p:grpSpPr>
          <p:grpSp>
            <p:nvGrpSpPr>
              <p:cNvPr id="6" name="Grouper 5"/>
              <p:cNvGrpSpPr/>
              <p:nvPr/>
            </p:nvGrpSpPr>
            <p:grpSpPr>
              <a:xfrm>
                <a:off x="0" y="505488"/>
                <a:ext cx="3057761" cy="3254853"/>
                <a:chOff x="0" y="505488"/>
                <a:chExt cx="3057761" cy="3254853"/>
              </a:xfrm>
            </p:grpSpPr>
            <p:pic>
              <p:nvPicPr>
                <p:cNvPr id="4" name="Image 3" descr="1857 Inula Montana3.jpg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505488"/>
                  <a:ext cx="3057761" cy="3254853"/>
                </a:xfrm>
                <a:prstGeom prst="rect">
                  <a:avLst/>
                </a:prstGeom>
              </p:spPr>
            </p:pic>
            <p:sp>
              <p:nvSpPr>
                <p:cNvPr id="5" name="ZoneTexte 4"/>
                <p:cNvSpPr txBox="1"/>
                <p:nvPr/>
              </p:nvSpPr>
              <p:spPr>
                <a:xfrm>
                  <a:off x="0" y="3205537"/>
                  <a:ext cx="1750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i="1" dirty="0" err="1" smtClean="0">
                      <a:solidFill>
                        <a:srgbClr val="FFFFFF"/>
                      </a:solidFill>
                    </a:rPr>
                    <a:t>I.montana</a:t>
                  </a:r>
                  <a:r>
                    <a:rPr lang="fr-FR" sz="1400" i="1" dirty="0" smtClean="0">
                      <a:solidFill>
                        <a:srgbClr val="FFFFFF"/>
                      </a:solidFill>
                    </a:rPr>
                    <a:t> </a:t>
                  </a:r>
                  <a:endParaRPr lang="fr-FR" sz="1400" i="1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7" name="Image 6" descr="1853 Inula Helenium4.jp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05917" y="849446"/>
                <a:ext cx="3316484" cy="2712378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2363375" y="3347547"/>
                <a:ext cx="877163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000" dirty="0" smtClean="0"/>
                  <a:t>Cl. Granger </a:t>
                </a:r>
                <a:endParaRPr lang="fr-FR" sz="1000" dirty="0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3686910" y="3205536"/>
              <a:ext cx="108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rgbClr val="FFFFFF"/>
                  </a:solidFill>
                </a:rPr>
                <a:t>I.helenium</a:t>
              </a:r>
              <a:endParaRPr lang="fr-FR" sz="1400" i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Image 14" descr="Inula conyza Mornant 10:82: G.Collardeau 37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409" y="3803266"/>
            <a:ext cx="4394820" cy="2960824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18327" y="3914229"/>
            <a:ext cx="3464976" cy="3338296"/>
            <a:chOff x="18327" y="3914229"/>
            <a:chExt cx="3464976" cy="3338296"/>
          </a:xfrm>
        </p:grpSpPr>
        <p:pic>
          <p:nvPicPr>
            <p:cNvPr id="16" name="Image 15" descr="Inula montana  Brotel 99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8327" y="3914229"/>
              <a:ext cx="3464976" cy="3338296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209605" y="6764090"/>
              <a:ext cx="1011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>
                  <a:solidFill>
                    <a:srgbClr val="FFFFFF"/>
                  </a:solidFill>
                </a:rPr>
                <a:t>I.montana</a:t>
              </a:r>
              <a:endParaRPr lang="fr-FR" sz="1400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939522" y="2466873"/>
            <a:ext cx="2040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Akènes velus</a:t>
            </a:r>
          </a:p>
          <a:p>
            <a:r>
              <a:rPr lang="fr-FR" sz="1400" dirty="0" smtClean="0"/>
              <a:t>à une seule </a:t>
            </a:r>
          </a:p>
          <a:p>
            <a:r>
              <a:rPr lang="fr-FR" sz="1400" dirty="0"/>
              <a:t>r</a:t>
            </a:r>
            <a:r>
              <a:rPr lang="fr-FR" sz="1400" dirty="0" smtClean="0"/>
              <a:t>angée de soies libres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17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9014" y="107576"/>
            <a:ext cx="3279696" cy="7307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>
                <a:solidFill>
                  <a:srgbClr val="000000"/>
                </a:solidFill>
              </a:rPr>
              <a:t>Inula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32901" y="1269886"/>
            <a:ext cx="703269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Plantes herbacées ou un peu buissonnantes</a:t>
            </a:r>
          </a:p>
          <a:p>
            <a:endParaRPr lang="fr-FR" dirty="0"/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Feuilles caulinaires alternes, entre-nœuds parfois longs</a:t>
            </a:r>
          </a:p>
          <a:p>
            <a:pPr marL="285750" indent="-285750">
              <a:buFont typeface="Wingdings" charset="2"/>
              <a:buChar char="§"/>
            </a:pPr>
            <a:endParaRPr lang="fr-FR" dirty="0"/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Capitules terminaux assez volumineux ou plus</a:t>
            </a:r>
          </a:p>
          <a:p>
            <a:r>
              <a:rPr lang="fr-FR" dirty="0"/>
              <a:t>p</a:t>
            </a:r>
            <a:r>
              <a:rPr lang="fr-FR" dirty="0" smtClean="0"/>
              <a:t>etits et nombreux en corymbes.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Bractées </a:t>
            </a:r>
            <a:r>
              <a:rPr lang="fr-FR" dirty="0" err="1" smtClean="0"/>
              <a:t>involucrales</a:t>
            </a:r>
            <a:r>
              <a:rPr lang="fr-FR" dirty="0" smtClean="0"/>
              <a:t> nombreuses sur plusieurs rangs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b="1" dirty="0" smtClean="0">
                <a:solidFill>
                  <a:srgbClr val="FF6600"/>
                </a:solidFill>
              </a:rPr>
              <a:t>Corolles à ligules jaunes fines et nombreuses (quelquefois </a:t>
            </a:r>
          </a:p>
          <a:p>
            <a:r>
              <a:rPr lang="fr-FR" b="1" dirty="0" smtClean="0">
                <a:solidFill>
                  <a:srgbClr val="FF6600"/>
                </a:solidFill>
              </a:rPr>
              <a:t>absentes).</a:t>
            </a:r>
            <a:endParaRPr lang="fr-FR" b="1" dirty="0">
              <a:solidFill>
                <a:srgbClr val="FF66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Pas </a:t>
            </a:r>
            <a:r>
              <a:rPr lang="fr-FR" smtClean="0"/>
              <a:t>de paillettes  </a:t>
            </a:r>
            <a:r>
              <a:rPr lang="fr-FR" dirty="0" smtClean="0"/>
              <a:t>entre les fleurs.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b="1" dirty="0" smtClean="0">
                <a:solidFill>
                  <a:srgbClr val="FF6600"/>
                </a:solidFill>
              </a:rPr>
              <a:t>Fruits avec une aigrette à une rangée de soies libres </a:t>
            </a:r>
          </a:p>
          <a:p>
            <a:endParaRPr lang="fr-FR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5988" y="45234"/>
            <a:ext cx="4241411" cy="6678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3 -Genre </a:t>
            </a:r>
            <a:r>
              <a:rPr lang="fr-FR" sz="2400" i="1" dirty="0" err="1" smtClean="0">
                <a:solidFill>
                  <a:schemeClr val="tx1"/>
                </a:solidFill>
              </a:rPr>
              <a:t>Limbarda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ex. </a:t>
            </a:r>
            <a:r>
              <a:rPr lang="fr-FR" sz="2400" i="1" dirty="0" err="1" smtClean="0">
                <a:solidFill>
                  <a:schemeClr val="tx1"/>
                </a:solidFill>
              </a:rPr>
              <a:t>Inula</a:t>
            </a:r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94884" y="850700"/>
            <a:ext cx="4450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seule espèce </a:t>
            </a:r>
            <a:r>
              <a:rPr lang="fr-FR" sz="1400" i="1" dirty="0" err="1" smtClean="0"/>
              <a:t>Limbarda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chrithmoides</a:t>
            </a:r>
            <a:r>
              <a:rPr lang="fr-FR" sz="1400" i="1" dirty="0" smtClean="0"/>
              <a:t>,  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Plante vivace des bords de mer, en terrains salés.</a:t>
            </a:r>
          </a:p>
          <a:p>
            <a:r>
              <a:rPr lang="fr-FR" sz="1400" dirty="0" smtClean="0"/>
              <a:t>C’est un petit buisson ( jusqu’à 1m.), dense à rameaux souvent dressés.</a:t>
            </a:r>
          </a:p>
          <a:p>
            <a:r>
              <a:rPr lang="fr-FR" sz="1400" dirty="0" smtClean="0"/>
              <a:t>Les feuilles sont charnues , glabres , un peu luisantes. </a:t>
            </a:r>
            <a:endParaRPr lang="fr-FR" sz="1400" dirty="0"/>
          </a:p>
        </p:txBody>
      </p:sp>
      <p:pic>
        <p:nvPicPr>
          <p:cNvPr id="5" name="Image 4" descr="1861 Inula Chrithmoides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304" y="3034858"/>
            <a:ext cx="4401696" cy="3960000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0" y="-66967"/>
            <a:ext cx="4579536" cy="6885938"/>
            <a:chOff x="0" y="-66967"/>
            <a:chExt cx="4579536" cy="6885938"/>
          </a:xfrm>
        </p:grpSpPr>
        <p:pic>
          <p:nvPicPr>
            <p:cNvPr id="3" name="Image 2" descr="Inula chritmoides 55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53201" y="1086234"/>
              <a:ext cx="6885938" cy="4579536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177214" y="6511194"/>
              <a:ext cx="1402322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smtClean="0"/>
                <a:t>Gruissan ( 11)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8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ula chritmoides 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41500" y="1365150"/>
            <a:ext cx="6732007" cy="50490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6500" y="209759"/>
            <a:ext cx="5067500" cy="74178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Limbarda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ex. </a:t>
            </a:r>
            <a:r>
              <a:rPr lang="fr-FR" sz="2400" i="1" dirty="0" err="1">
                <a:solidFill>
                  <a:schemeClr val="tx1"/>
                </a:solidFill>
              </a:rPr>
              <a:t>Inula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425059" y="1701400"/>
            <a:ext cx="35088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feuilles sont alternes, longues de</a:t>
            </a:r>
          </a:p>
          <a:p>
            <a:r>
              <a:rPr lang="fr-FR" sz="1400" dirty="0" smtClean="0"/>
              <a:t>1 à 5 cm. </a:t>
            </a:r>
          </a:p>
          <a:p>
            <a:r>
              <a:rPr lang="fr-FR" sz="1400" dirty="0" smtClean="0"/>
              <a:t>Elles sont linéaires, charnues, entières.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573016" y="3032931"/>
            <a:ext cx="271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Elles sont entières ou souvent</a:t>
            </a:r>
          </a:p>
          <a:p>
            <a:r>
              <a:rPr lang="fr-FR" sz="1400" dirty="0" smtClean="0"/>
              <a:t> terminées par 3 dents.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103243" y="4386419"/>
            <a:ext cx="3907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Elles sont presque toujours accompagnées,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ar un faisceau de petites feuilles issues du </a:t>
            </a:r>
          </a:p>
          <a:p>
            <a:r>
              <a:rPr lang="fr-FR" sz="1400" dirty="0" smtClean="0"/>
              <a:t>bourgeon axillaire.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299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3891" y="0"/>
            <a:ext cx="4512665" cy="65547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Limbarda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561" y="236292"/>
            <a:ext cx="101291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Les fleurs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046727" y="4533520"/>
            <a:ext cx="22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</a:t>
            </a:r>
            <a:endParaRPr lang="fr-FR" sz="12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61648" y="866510"/>
            <a:ext cx="5042439" cy="3820899"/>
            <a:chOff x="92671" y="989620"/>
            <a:chExt cx="5042439" cy="3820899"/>
          </a:xfrm>
        </p:grpSpPr>
        <p:pic>
          <p:nvPicPr>
            <p:cNvPr id="5" name="Image 4" descr="1861 Inula Chrithmoides2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71" y="989620"/>
              <a:ext cx="5042439" cy="369778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046727" y="4533520"/>
              <a:ext cx="966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Cl.Granger</a:t>
              </a:r>
              <a:endParaRPr lang="fr-FR" sz="12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5104820" y="928451"/>
            <a:ext cx="3740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inflorescences se développent </a:t>
            </a:r>
          </a:p>
          <a:p>
            <a:r>
              <a:rPr lang="fr-FR" sz="1400" dirty="0"/>
              <a:t>s</a:t>
            </a:r>
            <a:r>
              <a:rPr lang="fr-FR" sz="1400" dirty="0" smtClean="0"/>
              <a:t>ur les rameaux axillaires. </a:t>
            </a:r>
          </a:p>
          <a:p>
            <a:r>
              <a:rPr lang="fr-FR" sz="1400" dirty="0" smtClean="0"/>
              <a:t>Une seule fleur terminale ou jusqu’à 10</a:t>
            </a:r>
          </a:p>
          <a:p>
            <a:r>
              <a:rPr lang="fr-FR" sz="1400" dirty="0"/>
              <a:t>c</a:t>
            </a:r>
            <a:r>
              <a:rPr lang="fr-FR" sz="1400" dirty="0" smtClean="0"/>
              <a:t>apitules en corymbe lâche.</a:t>
            </a:r>
            <a:endParaRPr lang="fr-FR" sz="1400" dirty="0"/>
          </a:p>
        </p:txBody>
      </p:sp>
      <p:pic>
        <p:nvPicPr>
          <p:cNvPr id="10" name="Image 9" descr="1861 Inula Chrithmoides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467" y="3049957"/>
            <a:ext cx="4801533" cy="35211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04087" y="2132915"/>
            <a:ext cx="3884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L’involucre est formé de plusieurs rangées</a:t>
            </a:r>
          </a:p>
          <a:p>
            <a:r>
              <a:rPr lang="fr-FR" sz="1400" dirty="0"/>
              <a:t>d</a:t>
            </a:r>
            <a:r>
              <a:rPr lang="fr-FR" sz="1400" dirty="0" smtClean="0"/>
              <a:t>e bractées  subégales , avec une bordure</a:t>
            </a:r>
          </a:p>
          <a:p>
            <a:r>
              <a:rPr lang="fr-FR" sz="1400" dirty="0" smtClean="0"/>
              <a:t>Scarieuse.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76770" y="5030227"/>
            <a:ext cx="3560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ligules jaunes sont assez étroites et</a:t>
            </a:r>
          </a:p>
          <a:p>
            <a:r>
              <a:rPr lang="fr-FR" sz="1400" dirty="0"/>
              <a:t>é</a:t>
            </a:r>
            <a:r>
              <a:rPr lang="fr-FR" sz="1400" dirty="0" smtClean="0"/>
              <a:t>galent à peu près la largeur du disque.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600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5541" y="107576"/>
            <a:ext cx="4771587" cy="5705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Limbarda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93187" y="678094"/>
            <a:ext cx="97758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Les fruits </a:t>
            </a:r>
            <a:endParaRPr lang="fr-FR" sz="1400" dirty="0"/>
          </a:p>
        </p:txBody>
      </p:sp>
      <p:pic>
        <p:nvPicPr>
          <p:cNvPr id="5" name="Image 4" descr="Inula crihmoïdes fruits 1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187" y="985871"/>
            <a:ext cx="4303060" cy="49963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87737" y="6161446"/>
            <a:ext cx="326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Akéne</a:t>
            </a:r>
            <a:r>
              <a:rPr lang="fr-FR" sz="1400" dirty="0" smtClean="0"/>
              <a:t> poilu avec une rangée de soie </a:t>
            </a:r>
            <a:endParaRPr lang="fr-FR" sz="1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5068176" y="678094"/>
            <a:ext cx="3665220" cy="5611877"/>
            <a:chOff x="5068176" y="678094"/>
            <a:chExt cx="3665220" cy="5611877"/>
          </a:xfrm>
        </p:grpSpPr>
        <p:pic>
          <p:nvPicPr>
            <p:cNvPr id="7" name="Image 6" descr="Inula crithmoïdes Etang du Vaccares  09:88:G.Collardeau 26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159110" y="1587160"/>
              <a:ext cx="5483352" cy="366522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6349786" y="5982194"/>
              <a:ext cx="13799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Cl. </a:t>
              </a:r>
              <a:r>
                <a:rPr lang="fr-FR" sz="1400" dirty="0" err="1" smtClean="0"/>
                <a:t>Collardeau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uphtalmum salicifolium 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5143" y="4734456"/>
            <a:ext cx="8232245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 smtClean="0">
              <a:solidFill>
                <a:srgbClr val="333333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fr-FR" dirty="0">
                <a:solidFill>
                  <a:srgbClr val="333333"/>
                </a:solidFill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Subdivisée en 15 tribus (d’après Flora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Gallica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) dont 7 ( anciennes Radiées) ont des fleurs qui ressemblent à des Marguerites à ligules blanches ou jaunes</a:t>
            </a:r>
          </a:p>
          <a:p>
            <a:r>
              <a:rPr lang="fr-FR" dirty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	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	Déjà traitées  les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Anthemiideae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, les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Arctotideae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, les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Calenduleae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, les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Senecioneae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, les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Astereae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, une partie des </a:t>
            </a:r>
            <a:r>
              <a:rPr lang="fr-FR" dirty="0" err="1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Heliantheae</a:t>
            </a:r>
            <a:endParaRPr lang="fr-FR" dirty="0" smtClean="0">
              <a:solidFill>
                <a:srgbClr val="333333"/>
              </a:solidFill>
              <a:ea typeface="Wingdings"/>
              <a:cs typeface="Wingdings"/>
              <a:sym typeface="Wingdings"/>
            </a:endParaRPr>
          </a:p>
          <a:p>
            <a:r>
              <a:rPr lang="fr-FR" dirty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	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	Restent les </a:t>
            </a:r>
            <a:r>
              <a:rPr lang="fr-FR" dirty="0" err="1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Inuleae</a:t>
            </a:r>
            <a:r>
              <a:rPr lang="fr-FR" dirty="0" smtClean="0">
                <a:solidFill>
                  <a:srgbClr val="333333"/>
                </a:solidFill>
                <a:ea typeface="Wingdings"/>
                <a:cs typeface="Wingdings"/>
                <a:sym typeface="Wingdings"/>
              </a:rPr>
              <a:t> et la fin des </a:t>
            </a:r>
            <a:r>
              <a:rPr lang="fr-FR" dirty="0" err="1" smtClean="0">
                <a:solidFill>
                  <a:srgbClr val="FF0000"/>
                </a:solidFill>
                <a:ea typeface="Wingdings"/>
                <a:cs typeface="Wingdings"/>
                <a:sym typeface="Wingdings"/>
              </a:rPr>
              <a:t>Heliantheae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34829" y="4700608"/>
            <a:ext cx="8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												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451" y="0"/>
            <a:ext cx="28146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Avenir Medium"/>
                <a:cs typeface="Avenir Medium"/>
              </a:rPr>
              <a:t>Révisons la classification: </a:t>
            </a:r>
            <a:endParaRPr lang="fr-FR" dirty="0">
              <a:latin typeface="Avenir Medium"/>
              <a:cs typeface="Avenir Medium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5143" y="487048"/>
            <a:ext cx="82373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Famille des </a:t>
            </a:r>
            <a:r>
              <a:rPr lang="fr-FR" b="1" dirty="0" err="1" smtClean="0"/>
              <a:t>Asteraceae</a:t>
            </a:r>
            <a:r>
              <a:rPr lang="fr-FR" dirty="0" smtClean="0"/>
              <a:t> : très importante famille cosmopolite comportant </a:t>
            </a:r>
          </a:p>
          <a:p>
            <a:r>
              <a:rPr lang="fr-FR" dirty="0" smtClean="0"/>
              <a:t>à peu près 1600 genres.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9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1933" y="834836"/>
            <a:ext cx="2845650" cy="609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Limbarda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40810" y="1951870"/>
            <a:ext cx="273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Petit arbuste de bords de mer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740810" y="2323308"/>
            <a:ext cx="398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Feuilles simples, épaisses terminées souvent par trois dents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740809" y="2846529"/>
            <a:ext cx="7149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</a:t>
            </a:r>
            <a:r>
              <a:rPr lang="fr-FR" sz="1400" dirty="0" smtClean="0"/>
              <a:t>nflorescences sur </a:t>
            </a:r>
            <a:r>
              <a:rPr lang="fr-FR" sz="1400" dirty="0"/>
              <a:t>les rameaux axillaires. </a:t>
            </a:r>
            <a:r>
              <a:rPr lang="fr-FR" sz="1400" dirty="0" smtClean="0"/>
              <a:t>Une </a:t>
            </a:r>
            <a:r>
              <a:rPr lang="fr-FR" sz="1400" dirty="0"/>
              <a:t>seule fleur terminale ou jusqu’à 10</a:t>
            </a:r>
          </a:p>
          <a:p>
            <a:r>
              <a:rPr lang="fr-FR" sz="1400" dirty="0"/>
              <a:t>capitules en corymbe lâche.</a:t>
            </a:r>
          </a:p>
          <a:p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40810" y="3431304"/>
            <a:ext cx="2002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Bractées subégales 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740810" y="3950772"/>
            <a:ext cx="7478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</a:t>
            </a:r>
            <a:r>
              <a:rPr lang="fr-FR" sz="1400" dirty="0" smtClean="0"/>
              <a:t>n </a:t>
            </a:r>
            <a:r>
              <a:rPr lang="fr-FR" sz="1400" dirty="0"/>
              <a:t>akène </a:t>
            </a:r>
            <a:r>
              <a:rPr lang="fr-FR" sz="1400" dirty="0" smtClean="0"/>
              <a:t>poilu</a:t>
            </a:r>
            <a:r>
              <a:rPr lang="fr-FR" sz="1400" dirty="0"/>
              <a:t> </a:t>
            </a:r>
            <a:r>
              <a:rPr lang="fr-FR" sz="1400" dirty="0" smtClean="0"/>
              <a:t>à </a:t>
            </a:r>
            <a:r>
              <a:rPr lang="fr-FR" sz="1400" dirty="0"/>
              <a:t>seule rangée de </a:t>
            </a:r>
            <a:r>
              <a:rPr lang="fr-FR" sz="1400" dirty="0" smtClean="0"/>
              <a:t>soie</a:t>
            </a:r>
            <a:endParaRPr lang="fr-FR" sz="1400" dirty="0"/>
          </a:p>
        </p:txBody>
      </p:sp>
      <p:pic>
        <p:nvPicPr>
          <p:cNvPr id="3" name="Image 2" descr="Limbarda 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966" y="928901"/>
            <a:ext cx="1352271" cy="1787069"/>
          </a:xfrm>
          <a:prstGeom prst="rect">
            <a:avLst/>
          </a:prstGeom>
        </p:spPr>
      </p:pic>
      <p:pic>
        <p:nvPicPr>
          <p:cNvPr id="5" name="Image 4" descr="Inula crithmoïdes Etang du Vaccares  09:88:G.Collardeau 26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022" y="3431304"/>
            <a:ext cx="1331439" cy="108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26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6365" y="0"/>
            <a:ext cx="3807635" cy="64449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 smtClean="0">
                <a:solidFill>
                  <a:schemeClr val="tx1"/>
                </a:solidFill>
              </a:rPr>
              <a:t>4 -Genre </a:t>
            </a:r>
            <a:r>
              <a:rPr lang="fr-FR" sz="2400" i="1" dirty="0" err="1" smtClean="0">
                <a:solidFill>
                  <a:schemeClr val="tx1"/>
                </a:solidFill>
              </a:rPr>
              <a:t>Pulicaria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endParaRPr lang="fr-FR" sz="2400" i="1" dirty="0">
              <a:solidFill>
                <a:schemeClr val="tx1"/>
              </a:solidFill>
            </a:endParaRPr>
          </a:p>
        </p:txBody>
      </p:sp>
      <p:pic>
        <p:nvPicPr>
          <p:cNvPr id="4" name="Image 3" descr="1868 Pulicaria Vulgari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492"/>
            <a:ext cx="7760489" cy="5691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5206" y="4056237"/>
            <a:ext cx="4068794" cy="2537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Précédemment placée dans le genre </a:t>
            </a:r>
            <a:r>
              <a:rPr lang="fr-FR" sz="1400" dirty="0" err="1" smtClean="0"/>
              <a:t>Inula</a:t>
            </a:r>
            <a:r>
              <a:rPr lang="fr-FR" sz="1400" dirty="0" smtClean="0"/>
              <a:t>,</a:t>
            </a:r>
          </a:p>
          <a:p>
            <a:pPr>
              <a:lnSpc>
                <a:spcPct val="130000"/>
              </a:lnSpc>
            </a:pPr>
            <a:r>
              <a:rPr lang="fr-FR" sz="1400" dirty="0" smtClean="0"/>
              <a:t> les Pulicaires s’en différencient par leur fruit.</a:t>
            </a:r>
          </a:p>
          <a:p>
            <a:pPr>
              <a:lnSpc>
                <a:spcPct val="130000"/>
              </a:lnSpc>
            </a:pPr>
            <a:r>
              <a:rPr lang="fr-FR" sz="1400" dirty="0" smtClean="0"/>
              <a:t>Ce sont des plantes annuelles ou vivaces,</a:t>
            </a:r>
          </a:p>
          <a:p>
            <a:pPr>
              <a:lnSpc>
                <a:spcPct val="130000"/>
              </a:lnSpc>
            </a:pPr>
            <a:r>
              <a:rPr lang="fr-FR" sz="1400" b="1" dirty="0" smtClean="0"/>
              <a:t>glanduleuses et odorantes</a:t>
            </a:r>
            <a:r>
              <a:rPr lang="fr-FR" sz="1400" dirty="0" smtClean="0"/>
              <a:t>. A l’exception de  </a:t>
            </a:r>
          </a:p>
          <a:p>
            <a:pPr>
              <a:lnSpc>
                <a:spcPct val="130000"/>
              </a:lnSpc>
            </a:pPr>
            <a:r>
              <a:rPr lang="fr-FR" sz="1400" i="1" dirty="0" err="1" smtClean="0"/>
              <a:t>Pulicaria</a:t>
            </a:r>
            <a:r>
              <a:rPr lang="fr-FR" sz="1400" i="1" dirty="0" smtClean="0"/>
              <a:t> odora</a:t>
            </a:r>
            <a:r>
              <a:rPr lang="fr-FR" sz="1400" dirty="0"/>
              <a:t> </a:t>
            </a:r>
            <a:r>
              <a:rPr lang="fr-FR" sz="1400" i="1" dirty="0" smtClean="0"/>
              <a:t> </a:t>
            </a:r>
            <a:r>
              <a:rPr lang="fr-FR" sz="1400" dirty="0" smtClean="0"/>
              <a:t>qui vit en zone méditerranéennes dans le maquis ou les Chênaies, les 3 autres espèces françaises</a:t>
            </a:r>
          </a:p>
          <a:p>
            <a:pPr>
              <a:lnSpc>
                <a:spcPct val="130000"/>
              </a:lnSpc>
            </a:pPr>
            <a:r>
              <a:rPr lang="fr-FR" sz="1400" dirty="0"/>
              <a:t>s</a:t>
            </a:r>
            <a:r>
              <a:rPr lang="fr-FR" sz="1400" dirty="0" smtClean="0"/>
              <a:t>ont des plantes de mares temporaires, de</a:t>
            </a:r>
          </a:p>
          <a:p>
            <a:pPr>
              <a:lnSpc>
                <a:spcPct val="130000"/>
              </a:lnSpc>
            </a:pPr>
            <a:r>
              <a:rPr lang="fr-FR" sz="1400" dirty="0"/>
              <a:t>p</a:t>
            </a:r>
            <a:r>
              <a:rPr lang="fr-FR" sz="1400" dirty="0" smtClean="0"/>
              <a:t>rairies humides ou du bord des eaux.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441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01695" y="36986"/>
            <a:ext cx="3326777" cy="50752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Pulicaria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04154" y="45413"/>
            <a:ext cx="11328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Les feuilles </a:t>
            </a:r>
            <a:endParaRPr lang="fr-FR" sz="1400" dirty="0"/>
          </a:p>
        </p:txBody>
      </p:sp>
      <p:pic>
        <p:nvPicPr>
          <p:cNvPr id="7" name="Image 6" descr="1869 Pulicaria Sicula1 -feuille 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45" y="544515"/>
            <a:ext cx="2319321" cy="3338493"/>
          </a:xfrm>
          <a:prstGeom prst="rect">
            <a:avLst/>
          </a:prstGeom>
        </p:spPr>
      </p:pic>
      <p:grpSp>
        <p:nvGrpSpPr>
          <p:cNvPr id="14" name="Grouper 13"/>
          <p:cNvGrpSpPr/>
          <p:nvPr/>
        </p:nvGrpSpPr>
        <p:grpSpPr>
          <a:xfrm>
            <a:off x="2669374" y="688434"/>
            <a:ext cx="2405942" cy="5389310"/>
            <a:chOff x="2589233" y="688434"/>
            <a:chExt cx="2405942" cy="5389310"/>
          </a:xfrm>
        </p:grpSpPr>
        <p:pic>
          <p:nvPicPr>
            <p:cNvPr id="9" name="Image 8" descr="Pulicaria dysenterica-Roub.1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9233" y="688434"/>
              <a:ext cx="2405942" cy="538931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786509" y="5653065"/>
              <a:ext cx="2009738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i="1" dirty="0" err="1" smtClean="0">
                  <a:solidFill>
                    <a:srgbClr val="FFFFFF"/>
                  </a:solidFill>
                </a:rPr>
                <a:t>Pulicaria</a:t>
              </a:r>
              <a:r>
                <a:rPr lang="fr-FR" sz="1400" i="1" dirty="0" smtClean="0">
                  <a:solidFill>
                    <a:srgbClr val="FFFFFF"/>
                  </a:solidFill>
                </a:rPr>
                <a:t> </a:t>
              </a:r>
              <a:r>
                <a:rPr lang="fr-FR" sz="1400" i="1" dirty="0" err="1" smtClean="0">
                  <a:solidFill>
                    <a:srgbClr val="FFFFFF"/>
                  </a:solidFill>
                </a:rPr>
                <a:t>dysenterica</a:t>
              </a:r>
              <a:r>
                <a:rPr lang="fr-FR" sz="1400" i="1" dirty="0" smtClean="0">
                  <a:solidFill>
                    <a:srgbClr val="FFFFFF"/>
                  </a:solidFill>
                </a:rPr>
                <a:t> </a:t>
              </a:r>
              <a:endParaRPr lang="fr-FR" sz="1400" i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06879" y="3674039"/>
            <a:ext cx="1485866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400" i="1" dirty="0" err="1" smtClean="0"/>
              <a:t>Pulicaria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sicula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5412729" y="790145"/>
            <a:ext cx="3731271" cy="3376337"/>
            <a:chOff x="5412729" y="790145"/>
            <a:chExt cx="3731271" cy="3376337"/>
          </a:xfrm>
        </p:grpSpPr>
        <p:grpSp>
          <p:nvGrpSpPr>
            <p:cNvPr id="8" name="Grouper 7"/>
            <p:cNvGrpSpPr/>
            <p:nvPr/>
          </p:nvGrpSpPr>
          <p:grpSpPr>
            <a:xfrm>
              <a:off x="5412729" y="790145"/>
              <a:ext cx="3731271" cy="3307920"/>
              <a:chOff x="5412729" y="790145"/>
              <a:chExt cx="3731271" cy="3307920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5412729" y="937003"/>
                <a:ext cx="1048023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rgbClr val="FFFFFF"/>
                    </a:solidFill>
                  </a:rPr>
                  <a:t>Pulicaria</a:t>
                </a:r>
                <a:r>
                  <a:rPr lang="fr-FR" sz="1200" dirty="0" smtClean="0">
                    <a:solidFill>
                      <a:srgbClr val="FFFFFF"/>
                    </a:solidFill>
                  </a:rPr>
                  <a:t> odora  </a:t>
                </a:r>
                <a:r>
                  <a:rPr lang="fr-FR" sz="1200" dirty="0" smtClean="0"/>
                  <a:t> </a:t>
                </a:r>
                <a:endParaRPr lang="fr-FR" sz="1200" dirty="0"/>
              </a:p>
            </p:txBody>
          </p:sp>
          <p:pic>
            <p:nvPicPr>
              <p:cNvPr id="5" name="Image 4" descr="1866 Pulicaria Odora feuille 2 - copie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5212" y="790145"/>
                <a:ext cx="3708788" cy="3307920"/>
              </a:xfrm>
              <a:prstGeom prst="rect">
                <a:avLst/>
              </a:prstGeom>
            </p:spPr>
          </p:pic>
        </p:grpSp>
        <p:sp>
          <p:nvSpPr>
            <p:cNvPr id="12" name="ZoneTexte 11"/>
            <p:cNvSpPr txBox="1"/>
            <p:nvPr/>
          </p:nvSpPr>
          <p:spPr>
            <a:xfrm>
              <a:off x="7138886" y="3797150"/>
              <a:ext cx="1478940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Pulicaria</a:t>
              </a:r>
              <a:r>
                <a:rPr lang="fr-FR" sz="1400" i="1" dirty="0" smtClean="0"/>
                <a:t> odora</a:t>
              </a:r>
              <a:r>
                <a:rPr lang="fr-FR" i="1" dirty="0" smtClean="0"/>
                <a:t> </a:t>
              </a:r>
              <a:endParaRPr lang="fr-FR" i="1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435212" y="4376791"/>
            <a:ext cx="3849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feuilles caulinaires sont simples </a:t>
            </a:r>
          </a:p>
          <a:p>
            <a:r>
              <a:rPr lang="fr-FR" sz="1400" dirty="0" smtClean="0"/>
              <a:t>alternes, un peu épaisse , parfois dentées .</a:t>
            </a:r>
          </a:p>
          <a:p>
            <a:r>
              <a:rPr lang="fr-FR" sz="1400" dirty="0" smtClean="0"/>
              <a:t>Souvent un peu cordiforme à la base, elles </a:t>
            </a:r>
          </a:p>
          <a:p>
            <a:r>
              <a:rPr lang="fr-FR" sz="1400" dirty="0"/>
              <a:t>s</a:t>
            </a:r>
            <a:r>
              <a:rPr lang="fr-FR" sz="1400" dirty="0" smtClean="0"/>
              <a:t>ont toujours couvertes de poils.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3583" y="4376791"/>
            <a:ext cx="2268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feuilles de la rosette </a:t>
            </a:r>
          </a:p>
          <a:p>
            <a:r>
              <a:rPr lang="fr-FR" sz="1400" dirty="0"/>
              <a:t>b</a:t>
            </a:r>
            <a:r>
              <a:rPr lang="fr-FR" sz="1400" dirty="0" smtClean="0"/>
              <a:t>asale sont très souvent </a:t>
            </a:r>
          </a:p>
          <a:p>
            <a:r>
              <a:rPr lang="fr-FR" sz="1400" dirty="0"/>
              <a:t>d</a:t>
            </a:r>
            <a:r>
              <a:rPr lang="fr-FR" sz="1400" dirty="0" smtClean="0"/>
              <a:t>isparues à la floraison.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343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07576"/>
            <a:ext cx="3735894" cy="6321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Pulicaria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610006" y="1590441"/>
            <a:ext cx="353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ligules sont d’un </a:t>
            </a:r>
          </a:p>
          <a:p>
            <a:r>
              <a:rPr lang="fr-FR" sz="1400" dirty="0" smtClean="0"/>
              <a:t>Jaune d’or vif, parfois orangé.</a:t>
            </a:r>
          </a:p>
          <a:p>
            <a:r>
              <a:rPr lang="fr-FR" sz="1400" dirty="0" smtClean="0"/>
              <a:t>Elles ont généralement courtes (ou très courtes), dépassant peu le disque.</a:t>
            </a:r>
            <a:endParaRPr lang="fr-FR" sz="1400" dirty="0"/>
          </a:p>
        </p:txBody>
      </p:sp>
      <p:pic>
        <p:nvPicPr>
          <p:cNvPr id="9" name="Image 8" descr="1867 Pulicaria Dysenterica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34" y="3702716"/>
            <a:ext cx="4302659" cy="31552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74230" y="106649"/>
            <a:ext cx="4081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L’involucre est souvent assez large et toujours  couverte de poils clairs masquant les bractées. Celles-ci sont sur plusieurs rangs, parfois « retournées », toujours très pileuses.</a:t>
            </a:r>
            <a:endParaRPr lang="fr-FR" sz="1400" dirty="0"/>
          </a:p>
        </p:txBody>
      </p:sp>
      <p:pic>
        <p:nvPicPr>
          <p:cNvPr id="5" name="Image 4" descr="1868 Pulicaria Vulgaris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"/>
          <a:stretch/>
        </p:blipFill>
        <p:spPr>
          <a:xfrm>
            <a:off x="0" y="1151373"/>
            <a:ext cx="5408414" cy="3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2160" y="156892"/>
            <a:ext cx="3156398" cy="58284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Pulicaria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53473" y="156892"/>
            <a:ext cx="9687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 fruit </a:t>
            </a:r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354432" y="739739"/>
            <a:ext cx="4167771" cy="4053313"/>
            <a:chOff x="480733" y="423462"/>
            <a:chExt cx="4167771" cy="4053313"/>
          </a:xfrm>
        </p:grpSpPr>
        <p:pic>
          <p:nvPicPr>
            <p:cNvPr id="5" name="Image 4" descr="pulicaria dysenterica FRUITS Roub.034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733" y="423462"/>
              <a:ext cx="4167771" cy="40271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2779005" y="3975895"/>
              <a:ext cx="1869499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i="1" dirty="0" err="1" smtClean="0"/>
                <a:t>Pulicaria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dysenterica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80733" y="4199776"/>
              <a:ext cx="1232451" cy="276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Cl.Roubaudi</a:t>
              </a:r>
              <a:endParaRPr lang="fr-FR" sz="12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54432" y="5511058"/>
            <a:ext cx="3933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 fruit est un akène poilu. </a:t>
            </a:r>
          </a:p>
          <a:p>
            <a:r>
              <a:rPr lang="fr-FR" sz="1400" dirty="0" smtClean="0"/>
              <a:t>Une seule rangée de soie mais leur base est </a:t>
            </a:r>
          </a:p>
          <a:p>
            <a:r>
              <a:rPr lang="fr-FR" sz="1400" dirty="0" smtClean="0"/>
              <a:t>entourée d’une coronule dentée </a:t>
            </a:r>
            <a:endParaRPr lang="fr-FR" sz="1400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5053974" y="2102012"/>
            <a:ext cx="4184097" cy="3660648"/>
            <a:chOff x="5053974" y="2102012"/>
            <a:chExt cx="4184097" cy="3660648"/>
          </a:xfrm>
        </p:grpSpPr>
        <p:pic>
          <p:nvPicPr>
            <p:cNvPr id="6" name="Image 5" descr="Pulicaria dysenterica Tassin 08:80:G.Collardeau 74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3974" y="2102012"/>
              <a:ext cx="4184097" cy="3660648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706443" y="5383353"/>
              <a:ext cx="1161120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Cl.Collardeau</a:t>
              </a:r>
              <a:endParaRPr lang="fr-FR" sz="1200" dirty="0"/>
            </a:p>
          </p:txBody>
        </p:sp>
      </p:grpSp>
      <p:cxnSp>
        <p:nvCxnSpPr>
          <p:cNvPr id="9" name="Connecteur droit avec flèche 8"/>
          <p:cNvCxnSpPr/>
          <p:nvPr/>
        </p:nvCxnSpPr>
        <p:spPr>
          <a:xfrm flipV="1">
            <a:off x="6396831" y="4599950"/>
            <a:ext cx="0" cy="106040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421834" y="2939563"/>
            <a:ext cx="658498" cy="74077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6203" y="752528"/>
            <a:ext cx="4409580" cy="6920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Le Genre </a:t>
            </a:r>
            <a:r>
              <a:rPr lang="fr-FR" sz="2400" i="1" dirty="0" err="1">
                <a:solidFill>
                  <a:schemeClr val="tx1"/>
                </a:solidFill>
              </a:rPr>
              <a:t>Pulicaria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29051" y="1869562"/>
            <a:ext cx="819594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dirty="0"/>
              <a:t>Plantes </a:t>
            </a:r>
            <a:r>
              <a:rPr lang="fr-FR" dirty="0" smtClean="0"/>
              <a:t>herbacées annuelles ou </a:t>
            </a:r>
            <a:r>
              <a:rPr lang="fr-FR" smtClean="0"/>
              <a:t>vivaces, glanduleuses</a:t>
            </a:r>
            <a:r>
              <a:rPr lang="fr-FR" dirty="0" smtClean="0"/>
              <a:t>, odorantes  </a:t>
            </a:r>
          </a:p>
          <a:p>
            <a:pPr marL="285750" indent="-285750">
              <a:buFont typeface="Wingdings" charset="2"/>
              <a:buChar char="§"/>
            </a:pPr>
            <a:endParaRPr lang="fr-FR" dirty="0"/>
          </a:p>
          <a:p>
            <a:pPr marL="285750" indent="-285750">
              <a:buFont typeface="Wingdings" charset="2"/>
              <a:buChar char="§"/>
            </a:pPr>
            <a:r>
              <a:rPr lang="fr-FR" dirty="0"/>
              <a:t>Feuilles caulinaires </a:t>
            </a:r>
            <a:r>
              <a:rPr lang="fr-FR" dirty="0" smtClean="0"/>
              <a:t>alternes, simples </a:t>
            </a:r>
          </a:p>
          <a:p>
            <a:r>
              <a:rPr lang="fr-FR" dirty="0" smtClean="0"/>
              <a:t>ou à peine dentées</a:t>
            </a:r>
          </a:p>
          <a:p>
            <a:endParaRPr lang="fr-FR" dirty="0" smtClean="0"/>
          </a:p>
          <a:p>
            <a:pPr marL="285750" indent="-285750">
              <a:buFont typeface="Wingdings" charset="2"/>
              <a:buChar char="§"/>
            </a:pPr>
            <a:r>
              <a:rPr lang="fr-FR" dirty="0" smtClean="0"/>
              <a:t>Capitules peu nombreux en corymbes </a:t>
            </a:r>
          </a:p>
          <a:p>
            <a:pPr marL="285750" indent="-285750">
              <a:buFont typeface="Wingdings" charset="2"/>
              <a:buChar char="§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Bractées </a:t>
            </a:r>
            <a:r>
              <a:rPr lang="fr-FR" dirty="0" err="1"/>
              <a:t>involucrales</a:t>
            </a:r>
            <a:r>
              <a:rPr lang="fr-FR" dirty="0"/>
              <a:t> nombreuses sur plusieurs rangs 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Corolles à ligules jaunes </a:t>
            </a:r>
            <a:r>
              <a:rPr lang="fr-FR" dirty="0" smtClean="0"/>
              <a:t>souvent courtes ou très courtes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Pas d’écailles entre les fleurs.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b="1" dirty="0" err="1" smtClean="0">
                <a:solidFill>
                  <a:srgbClr val="FF6600"/>
                </a:solidFill>
              </a:rPr>
              <a:t>Akéne</a:t>
            </a:r>
            <a:r>
              <a:rPr lang="fr-FR" b="1" dirty="0" smtClean="0">
                <a:solidFill>
                  <a:srgbClr val="FF6600"/>
                </a:solidFill>
              </a:rPr>
              <a:t> poilu portant </a:t>
            </a:r>
            <a:r>
              <a:rPr lang="fr-FR" b="1" dirty="0">
                <a:solidFill>
                  <a:srgbClr val="FF6600"/>
                </a:solidFill>
              </a:rPr>
              <a:t>une aigrette à une rangée de soies </a:t>
            </a:r>
            <a:r>
              <a:rPr lang="fr-FR" b="1" dirty="0" smtClean="0">
                <a:solidFill>
                  <a:srgbClr val="FF6600"/>
                </a:solidFill>
              </a:rPr>
              <a:t>entourée à sa base par une coronule dentée</a:t>
            </a:r>
            <a:endParaRPr lang="fr-FR" b="1" dirty="0">
              <a:solidFill>
                <a:srgbClr val="FF6600"/>
              </a:solidFill>
            </a:endParaRPr>
          </a:p>
          <a:p>
            <a:endParaRPr lang="fr-FR" b="1" dirty="0"/>
          </a:p>
          <a:p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6308791" y="2242919"/>
            <a:ext cx="2616200" cy="1649062"/>
            <a:chOff x="6308791" y="2242919"/>
            <a:chExt cx="2616200" cy="1649062"/>
          </a:xfrm>
        </p:grpSpPr>
        <p:pic>
          <p:nvPicPr>
            <p:cNvPr id="6" name="Image 5" descr="Pulicaria Jeauzin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765"/>
            <a:stretch/>
          </p:blipFill>
          <p:spPr>
            <a:xfrm>
              <a:off x="6308791" y="2242919"/>
              <a:ext cx="2616200" cy="1649062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308792" y="3428583"/>
              <a:ext cx="87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Jauzein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31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5" y="499943"/>
            <a:ext cx="3151380" cy="79780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5-Genre </a:t>
            </a:r>
            <a:r>
              <a:rPr lang="fr-FR" sz="2400" i="1" dirty="0" err="1" smtClean="0">
                <a:solidFill>
                  <a:schemeClr val="tx1"/>
                </a:solidFill>
              </a:rPr>
              <a:t>Jasonia</a:t>
            </a:r>
            <a:r>
              <a:rPr lang="fr-FR" sz="2400" i="1" dirty="0" smtClean="0">
                <a:solidFill>
                  <a:schemeClr val="tx1"/>
                </a:solidFill>
              </a:rPr>
              <a:t>  </a:t>
            </a:r>
            <a:endParaRPr lang="fr-FR" sz="2400" i="1" dirty="0">
              <a:solidFill>
                <a:schemeClr val="tx1"/>
              </a:solidFill>
            </a:endParaRPr>
          </a:p>
        </p:txBody>
      </p:sp>
      <p:pic>
        <p:nvPicPr>
          <p:cNvPr id="3" name="Imag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970" y="2923267"/>
            <a:ext cx="3242917" cy="3423078"/>
          </a:xfrm>
          <a:prstGeom prst="rect">
            <a:avLst/>
          </a:prstGeom>
        </p:spPr>
      </p:pic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2" y="2152764"/>
            <a:ext cx="2904443" cy="41935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14684" y="497533"/>
            <a:ext cx="56781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Genre </a:t>
            </a:r>
            <a:r>
              <a:rPr lang="fr-FR" sz="1400" dirty="0" err="1" smtClean="0"/>
              <a:t>monospécifique</a:t>
            </a:r>
            <a:r>
              <a:rPr lang="fr-FR" sz="1400" dirty="0" smtClean="0"/>
              <a:t>, présent dans le Sud, à l’Ouest du Rhône. </a:t>
            </a:r>
          </a:p>
          <a:p>
            <a:r>
              <a:rPr lang="fr-FR" sz="1400" dirty="0" smtClean="0"/>
              <a:t>Plante à rhizome des pelouses marneuses.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Feuilles très étroites, linéaires  et très glanduleuses sur les </a:t>
            </a:r>
          </a:p>
          <a:p>
            <a:r>
              <a:rPr lang="fr-FR" sz="1400" dirty="0" smtClean="0"/>
              <a:t> deux faces. Obtuses au sommet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Involucre typique avec des bractées sur plusieurs rangs, </a:t>
            </a:r>
          </a:p>
          <a:p>
            <a:r>
              <a:rPr lang="fr-FR" sz="1400" dirty="0" smtClean="0"/>
              <a:t>les plus basses, plus longues.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0" y="49632"/>
            <a:ext cx="444725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Ne pas confondre avec le genre </a:t>
            </a:r>
            <a:r>
              <a:rPr lang="fr-FR" sz="1200" dirty="0" err="1" smtClean="0"/>
              <a:t>Jasione</a:t>
            </a:r>
            <a:r>
              <a:rPr lang="fr-FR" sz="1200" dirty="0" smtClean="0"/>
              <a:t> L. </a:t>
            </a:r>
            <a:r>
              <a:rPr lang="fr-FR" sz="1200" dirty="0" err="1" smtClean="0"/>
              <a:t>Campanulaceae</a:t>
            </a:r>
            <a:r>
              <a:rPr lang="fr-FR" sz="1200" dirty="0" smtClean="0"/>
              <a:t>  </a:t>
            </a:r>
            <a:endParaRPr lang="fr-FR" sz="12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3198415" y="2152764"/>
            <a:ext cx="2111886" cy="2545337"/>
            <a:chOff x="3198415" y="2152764"/>
            <a:chExt cx="2111886" cy="2545337"/>
          </a:xfrm>
        </p:grpSpPr>
        <p:pic>
          <p:nvPicPr>
            <p:cNvPr id="5" name="Image 4" descr="Jasonia 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8415" y="2152764"/>
              <a:ext cx="2111886" cy="2111886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668771" y="4421102"/>
              <a:ext cx="1101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Telabotanica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24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943" y="107576"/>
            <a:ext cx="3394126" cy="51561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Jasonia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 descr="Jasoni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9158"/>
            <a:ext cx="5574336" cy="49694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26476" y="1011210"/>
            <a:ext cx="3372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 capitule montre un involucre</a:t>
            </a:r>
          </a:p>
          <a:p>
            <a:r>
              <a:rPr lang="fr-FR" sz="1400" dirty="0" smtClean="0"/>
              <a:t> très glanduleux, les plus internes</a:t>
            </a:r>
          </a:p>
          <a:p>
            <a:r>
              <a:rPr lang="fr-FR" sz="1400" dirty="0" smtClean="0"/>
              <a:t> scarieuses. Ligules peu nombreuses.</a:t>
            </a:r>
            <a:endParaRPr lang="fr-FR" sz="1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4846667" y="2196730"/>
            <a:ext cx="4084366" cy="4747573"/>
            <a:chOff x="4838438" y="2110427"/>
            <a:chExt cx="4084366" cy="4747573"/>
          </a:xfrm>
        </p:grpSpPr>
        <p:sp>
          <p:nvSpPr>
            <p:cNvPr id="6" name="ZoneTexte 5"/>
            <p:cNvSpPr txBox="1"/>
            <p:nvPr/>
          </p:nvSpPr>
          <p:spPr>
            <a:xfrm>
              <a:off x="5918247" y="2110427"/>
              <a:ext cx="29179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La caractéristiques du genre est </a:t>
              </a:r>
            </a:p>
            <a:p>
              <a:r>
                <a:rPr lang="fr-FR" sz="1400" dirty="0" smtClean="0"/>
                <a:t>au niveau de l’akène, gris et</a:t>
              </a:r>
            </a:p>
            <a:p>
              <a:r>
                <a:rPr lang="fr-FR" sz="1400" dirty="0" smtClean="0"/>
                <a:t> très hispide</a:t>
              </a:r>
              <a:r>
                <a:rPr lang="fr-FR" sz="1400" dirty="0"/>
                <a:t> </a:t>
              </a:r>
              <a:r>
                <a:rPr lang="fr-FR" sz="1400" dirty="0" smtClean="0"/>
                <a:t>surmonté </a:t>
              </a:r>
            </a:p>
            <a:p>
              <a:r>
                <a:rPr lang="fr-FR" sz="1400" dirty="0" smtClean="0"/>
                <a:t>d’une aigrette rousse, </a:t>
              </a:r>
              <a:endParaRPr lang="fr-FR" sz="1400" dirty="0"/>
            </a:p>
          </p:txBody>
        </p:sp>
        <p:pic>
          <p:nvPicPr>
            <p:cNvPr id="3" name="Image 2" descr="Jasonia-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8438" y="3471482"/>
              <a:ext cx="1653223" cy="3386518"/>
            </a:xfrm>
            <a:prstGeom prst="rect">
              <a:avLst/>
            </a:prstGeom>
          </p:spPr>
        </p:pic>
        <p:pic>
          <p:nvPicPr>
            <p:cNvPr id="9" name="Image 8" descr="Jasonia glutinosa 3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91661" y="3814590"/>
              <a:ext cx="2431143" cy="2644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6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4639" y="107576"/>
            <a:ext cx="2946795" cy="5581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 err="1" smtClean="0"/>
              <a:t>Jasonia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702795" y="1232897"/>
            <a:ext cx="6904620" cy="3754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400" dirty="0" smtClean="0"/>
          </a:p>
          <a:p>
            <a:endParaRPr lang="fr-FR" sz="1400"/>
          </a:p>
          <a:p>
            <a:r>
              <a:rPr lang="fr-FR" sz="1400" smtClean="0"/>
              <a:t>Plante </a:t>
            </a:r>
            <a:r>
              <a:rPr lang="fr-FR" sz="1400" dirty="0" smtClean="0"/>
              <a:t>à rhizome</a:t>
            </a:r>
          </a:p>
          <a:p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fr-FR" sz="1400" dirty="0"/>
              <a:t>Feuilles très étroites, linéaires  et très glanduleuses sur les </a:t>
            </a:r>
          </a:p>
          <a:p>
            <a:r>
              <a:rPr lang="fr-FR" sz="1400" dirty="0"/>
              <a:t> deux faces. Obtuses au </a:t>
            </a:r>
            <a:r>
              <a:rPr lang="fr-FR" sz="1400" dirty="0" smtClean="0"/>
              <a:t>sommet</a:t>
            </a:r>
          </a:p>
          <a:p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fr-FR" sz="1400" dirty="0"/>
              <a:t>Involucre typique avec des bractées sur plusieurs rangs, </a:t>
            </a:r>
          </a:p>
          <a:p>
            <a:r>
              <a:rPr lang="fr-FR" sz="1400" dirty="0"/>
              <a:t>les plus basses, plus longues</a:t>
            </a:r>
            <a:r>
              <a:rPr lang="fr-FR" sz="1400" dirty="0" smtClean="0"/>
              <a:t> et très glanduleuses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109671" y="3254853"/>
            <a:ext cx="574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 Ligules peu nombreuses 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Wingdings" charset="2"/>
              <a:buChar char="§"/>
            </a:pPr>
            <a:r>
              <a:rPr lang="fr-FR" sz="1400" dirty="0" smtClean="0"/>
              <a:t>Akène</a:t>
            </a:r>
            <a:r>
              <a:rPr lang="fr-FR" sz="1400" dirty="0"/>
              <a:t>, gris </a:t>
            </a:r>
            <a:r>
              <a:rPr lang="fr-FR" sz="1400" dirty="0" smtClean="0"/>
              <a:t>et très hispide, </a:t>
            </a:r>
            <a:r>
              <a:rPr lang="fr-FR" sz="1400" dirty="0"/>
              <a:t>surmonté </a:t>
            </a:r>
            <a:r>
              <a:rPr lang="fr-FR" sz="1400" dirty="0" smtClean="0"/>
              <a:t>d’une </a:t>
            </a:r>
            <a:r>
              <a:rPr lang="fr-FR" sz="1400" dirty="0"/>
              <a:t>aigrette rousse, 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161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4659" y="42551"/>
            <a:ext cx="3746892" cy="6584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Buphthalmum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23320" y="22485"/>
            <a:ext cx="113284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feuilles </a:t>
            </a:r>
            <a:endParaRPr lang="fr-FR" sz="1400" dirty="0"/>
          </a:p>
        </p:txBody>
      </p:sp>
      <p:pic>
        <p:nvPicPr>
          <p:cNvPr id="6" name="Image 5" descr="Buphthalmum.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628" y="2657231"/>
            <a:ext cx="3516923" cy="42203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15213" y="928902"/>
            <a:ext cx="4228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feuilles caulinaires sont sessiles</a:t>
            </a:r>
          </a:p>
          <a:p>
            <a:r>
              <a:rPr lang="fr-FR" sz="1400" dirty="0"/>
              <a:t>o</a:t>
            </a:r>
            <a:r>
              <a:rPr lang="fr-FR" sz="1400" dirty="0" smtClean="0"/>
              <a:t>blongues, étroites  et à peine dentées</a:t>
            </a:r>
          </a:p>
          <a:p>
            <a:r>
              <a:rPr lang="fr-FR" sz="1400" dirty="0" smtClean="0"/>
              <a:t>Les feuilles de la base sont souvent disparue</a:t>
            </a:r>
          </a:p>
          <a:p>
            <a:r>
              <a:rPr lang="fr-FR" sz="1400" dirty="0" smtClean="0"/>
              <a:t> à la  floraison, sont pétiolées, finement </a:t>
            </a:r>
            <a:r>
              <a:rPr lang="fr-FR" sz="1400" dirty="0" err="1" smtClean="0"/>
              <a:t>dentées.Faible</a:t>
            </a:r>
            <a:r>
              <a:rPr lang="fr-FR" sz="1400" dirty="0" smtClean="0"/>
              <a:t> pilosité.</a:t>
            </a:r>
            <a:endParaRPr lang="fr-FR" sz="1400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70553" y="436086"/>
            <a:ext cx="4844659" cy="6096001"/>
            <a:chOff x="70553" y="436086"/>
            <a:chExt cx="4844659" cy="6096001"/>
          </a:xfrm>
        </p:grpSpPr>
        <p:pic>
          <p:nvPicPr>
            <p:cNvPr id="5" name="Image 4" descr="1982 Buphtalmum Salicinum1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53" y="436086"/>
              <a:ext cx="4844659" cy="6096001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 flipH="1">
              <a:off x="3504146" y="3880223"/>
              <a:ext cx="423320" cy="823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611" y="423371"/>
            <a:ext cx="4482505" cy="62459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Tribu des INULEAE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2007" y="2197851"/>
            <a:ext cx="516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3333"/>
                </a:solidFill>
              </a:rPr>
              <a:t>Feuilles caulinaires toutes alternes </a:t>
            </a:r>
            <a:r>
              <a:rPr lang="fr-FR" dirty="0" smtClean="0">
                <a:solidFill>
                  <a:srgbClr val="333333"/>
                </a:solidFill>
              </a:rPr>
              <a:t>ou absentes </a:t>
            </a:r>
          </a:p>
          <a:p>
            <a:r>
              <a:rPr lang="fr-FR" dirty="0" smtClean="0">
                <a:solidFill>
                  <a:srgbClr val="333333"/>
                </a:solidFill>
              </a:rPr>
              <a:t> </a:t>
            </a:r>
          </a:p>
          <a:p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442007" y="3287357"/>
            <a:ext cx="8645566" cy="3047126"/>
            <a:chOff x="442007" y="3287357"/>
            <a:chExt cx="8645566" cy="3047126"/>
          </a:xfrm>
        </p:grpSpPr>
        <p:grpSp>
          <p:nvGrpSpPr>
            <p:cNvPr id="8" name="Grouper 7"/>
            <p:cNvGrpSpPr/>
            <p:nvPr/>
          </p:nvGrpSpPr>
          <p:grpSpPr>
            <a:xfrm>
              <a:off x="442007" y="3287357"/>
              <a:ext cx="8645566" cy="3047126"/>
              <a:chOff x="344635" y="1326693"/>
              <a:chExt cx="8698939" cy="2784204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344635" y="1764929"/>
                <a:ext cx="8698939" cy="1602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333333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 </a:t>
                </a:r>
              </a:p>
              <a:p>
                <a:endParaRPr lang="fr-FR" dirty="0">
                  <a:solidFill>
                    <a:srgbClr val="333333"/>
                  </a:solidFill>
                  <a:latin typeface="Wingdings"/>
                  <a:ea typeface="Wingdings"/>
                  <a:cs typeface="Wingdings"/>
                  <a:sym typeface="Wingdings"/>
                </a:endParaRPr>
              </a:p>
              <a:p>
                <a:endParaRPr lang="fr-FR" dirty="0" smtClean="0">
                  <a:solidFill>
                    <a:srgbClr val="333333"/>
                  </a:solidFill>
                  <a:latin typeface="Wingdings"/>
                  <a:ea typeface="Wingdings"/>
                  <a:cs typeface="Wingdings"/>
                  <a:sym typeface="Wingdings"/>
                </a:endParaRPr>
              </a:p>
              <a:p>
                <a:endParaRPr lang="fr-FR" dirty="0">
                  <a:solidFill>
                    <a:srgbClr val="333333"/>
                  </a:solidFill>
                  <a:latin typeface="Wingdings"/>
                  <a:ea typeface="Wingdings"/>
                  <a:cs typeface="Wingdings"/>
                  <a:sym typeface="Wingdings"/>
                </a:endParaRPr>
              </a:p>
              <a:p>
                <a:r>
                  <a:rPr lang="fr-FR" dirty="0" smtClean="0">
                    <a:solidFill>
                      <a:srgbClr val="333333"/>
                    </a:solidFill>
                    <a:sym typeface="Wingdings"/>
                  </a:rPr>
                  <a:t> </a:t>
                </a:r>
                <a:r>
                  <a:rPr lang="fr-FR" b="1" dirty="0" smtClean="0">
                    <a:solidFill>
                      <a:srgbClr val="333333"/>
                    </a:solidFill>
                    <a:sym typeface="Wingdings"/>
                  </a:rPr>
                  <a:t>Anthères</a:t>
                </a:r>
                <a:r>
                  <a:rPr lang="fr-FR" dirty="0" smtClean="0">
                    <a:solidFill>
                      <a:srgbClr val="333333"/>
                    </a:solidFill>
                    <a:sym typeface="Wingdings"/>
                  </a:rPr>
                  <a:t> munies à la base de 2 appendices filiformes</a:t>
                </a:r>
                <a:r>
                  <a:rPr lang="fr-FR" dirty="0" smtClean="0">
                    <a:sym typeface="Wingdings"/>
                  </a:rPr>
                  <a:t>……………</a:t>
                </a:r>
                <a:r>
                  <a:rPr lang="fr-FR" b="1" dirty="0" smtClean="0">
                    <a:sym typeface="Wingdings"/>
                  </a:rPr>
                  <a:t>….</a:t>
                </a:r>
                <a:r>
                  <a:rPr lang="fr-FR" b="1" dirty="0" err="1" smtClean="0">
                    <a:solidFill>
                      <a:srgbClr val="FF0000"/>
                    </a:solidFill>
                    <a:sym typeface="Wingdings"/>
                  </a:rPr>
                  <a:t>Inuleae</a:t>
                </a:r>
                <a:endParaRPr lang="fr-FR" b="1" dirty="0" smtClean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  <p:pic>
            <p:nvPicPr>
              <p:cNvPr id="7" name="Image 6" descr="Anthère Inuleae20-1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7664" y="1326693"/>
                <a:ext cx="1149869" cy="2784204"/>
              </a:xfrm>
              <a:prstGeom prst="rect">
                <a:avLst/>
              </a:prstGeom>
            </p:spPr>
          </p:pic>
        </p:grpSp>
        <p:cxnSp>
          <p:nvCxnSpPr>
            <p:cNvPr id="12" name="Connecteur droit avec flèche 11"/>
            <p:cNvCxnSpPr/>
            <p:nvPr/>
          </p:nvCxnSpPr>
          <p:spPr>
            <a:xfrm>
              <a:off x="7047495" y="5190504"/>
              <a:ext cx="1045918" cy="425398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r 17"/>
          <p:cNvGrpSpPr/>
          <p:nvPr/>
        </p:nvGrpSpPr>
        <p:grpSpPr>
          <a:xfrm>
            <a:off x="5316750" y="0"/>
            <a:ext cx="3225054" cy="4043976"/>
            <a:chOff x="5316750" y="0"/>
            <a:chExt cx="3225054" cy="4043976"/>
          </a:xfrm>
        </p:grpSpPr>
        <p:grpSp>
          <p:nvGrpSpPr>
            <p:cNvPr id="16" name="Grouper 15"/>
            <p:cNvGrpSpPr/>
            <p:nvPr/>
          </p:nvGrpSpPr>
          <p:grpSpPr>
            <a:xfrm>
              <a:off x="5316750" y="0"/>
              <a:ext cx="2253702" cy="4043976"/>
              <a:chOff x="5316750" y="0"/>
              <a:chExt cx="2253702" cy="4043976"/>
            </a:xfrm>
          </p:grpSpPr>
          <p:pic>
            <p:nvPicPr>
              <p:cNvPr id="14" name="Image 13" descr="Pulicaria dysenterica-Roub.15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291"/>
              <a:stretch/>
            </p:blipFill>
            <p:spPr>
              <a:xfrm>
                <a:off x="5603129" y="0"/>
                <a:ext cx="1967323" cy="3908047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5316750" y="3766977"/>
                <a:ext cx="1115961" cy="27699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Cl. </a:t>
                </a:r>
                <a:r>
                  <a:rPr lang="fr-FR" sz="1200" dirty="0" err="1" smtClean="0"/>
                  <a:t>Roubaudi</a:t>
                </a:r>
                <a:r>
                  <a:rPr lang="fr-FR" sz="1200" dirty="0" smtClean="0"/>
                  <a:t> </a:t>
                </a:r>
                <a:endParaRPr lang="fr-FR" sz="1200" dirty="0"/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7346329" y="423372"/>
              <a:ext cx="1195475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Pulicaria</a:t>
              </a:r>
              <a:r>
                <a:rPr lang="fr-FR" sz="1400" i="1" dirty="0" smtClean="0"/>
                <a:t> </a:t>
              </a:r>
            </a:p>
            <a:p>
              <a:r>
                <a:rPr lang="fr-FR" sz="1400" i="1" dirty="0" smtClean="0"/>
                <a:t> </a:t>
              </a:r>
              <a:r>
                <a:rPr lang="fr-FR" sz="1400" i="1" dirty="0" err="1" smtClean="0"/>
                <a:t>dysenterica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42007" y="5564135"/>
            <a:ext cx="604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ligules sont jaunes -</a:t>
            </a:r>
            <a:r>
              <a:rPr lang="fr-FR" dirty="0" smtClean="0"/>
              <a:t>11 genres  mais </a:t>
            </a:r>
            <a:r>
              <a:rPr lang="fr-FR" dirty="0" err="1" smtClean="0"/>
              <a:t>Chiliadenius</a:t>
            </a:r>
            <a:r>
              <a:rPr lang="fr-FR" dirty="0" smtClean="0"/>
              <a:t> et </a:t>
            </a:r>
            <a:r>
              <a:rPr lang="fr-FR" dirty="0" err="1" smtClean="0"/>
              <a:t>Carpesium</a:t>
            </a:r>
            <a:r>
              <a:rPr lang="fr-FR" dirty="0" smtClean="0"/>
              <a:t>  n’ont que de fleurs en tube.   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42007" y="3129027"/>
            <a:ext cx="489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Genres sans  paillettes  </a:t>
            </a:r>
            <a:r>
              <a:rPr lang="fr-FR" dirty="0" smtClean="0"/>
              <a:t>entre les fleurs:</a:t>
            </a:r>
          </a:p>
          <a:p>
            <a:r>
              <a:rPr lang="fr-FR" i="1" dirty="0" err="1" smtClean="0"/>
              <a:t>Dittrichia</a:t>
            </a:r>
            <a:r>
              <a:rPr lang="fr-FR" i="1" dirty="0" smtClean="0"/>
              <a:t>, </a:t>
            </a:r>
            <a:r>
              <a:rPr lang="fr-FR" i="1" dirty="0" err="1" smtClean="0"/>
              <a:t>Inula</a:t>
            </a:r>
            <a:r>
              <a:rPr lang="fr-FR" i="1" dirty="0" smtClean="0"/>
              <a:t>, </a:t>
            </a:r>
            <a:r>
              <a:rPr lang="fr-FR" i="1" dirty="0" err="1" smtClean="0"/>
              <a:t>Limbarda,Pulicaria</a:t>
            </a:r>
            <a:r>
              <a:rPr lang="fr-FR" i="1" dirty="0" smtClean="0"/>
              <a:t>, </a:t>
            </a:r>
            <a:r>
              <a:rPr lang="fr-FR" i="1" dirty="0" err="1" smtClean="0"/>
              <a:t>Jasonia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42007" y="4043976"/>
            <a:ext cx="765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Genres avec paillettes : </a:t>
            </a:r>
            <a:r>
              <a:rPr lang="fr-FR" i="1" dirty="0" err="1" smtClean="0"/>
              <a:t>Buphthalmum,Telekia</a:t>
            </a:r>
            <a:r>
              <a:rPr lang="fr-FR" i="1" dirty="0" smtClean="0"/>
              <a:t>, </a:t>
            </a:r>
            <a:r>
              <a:rPr lang="fr-FR" i="1" dirty="0" err="1" smtClean="0"/>
              <a:t>Asteriscus</a:t>
            </a:r>
            <a:r>
              <a:rPr lang="fr-FR" i="1" dirty="0" smtClean="0"/>
              <a:t>, </a:t>
            </a:r>
            <a:r>
              <a:rPr lang="fr-FR" i="1" dirty="0" err="1" smtClean="0"/>
              <a:t>Pallenis</a:t>
            </a:r>
            <a:r>
              <a:rPr lang="fr-FR" i="1" dirty="0" smtClean="0"/>
              <a:t>.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37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/>
        </p:nvGrpSpPr>
        <p:grpSpPr>
          <a:xfrm>
            <a:off x="211659" y="1071954"/>
            <a:ext cx="4491892" cy="5256223"/>
            <a:chOff x="211659" y="1071954"/>
            <a:chExt cx="4491892" cy="5256223"/>
          </a:xfrm>
        </p:grpSpPr>
        <p:pic>
          <p:nvPicPr>
            <p:cNvPr id="4" name="Image 3" descr="1982 Buphtalmum Salicinum1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659" y="1071954"/>
              <a:ext cx="4491892" cy="5010002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398812" y="6081956"/>
              <a:ext cx="831503" cy="2462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dirty="0" err="1" smtClean="0"/>
                <a:t>Cl.Granger</a:t>
              </a:r>
              <a:r>
                <a:rPr lang="fr-FR" sz="1000" dirty="0" smtClean="0"/>
                <a:t> </a:t>
              </a:r>
              <a:endParaRPr lang="fr-FR" sz="10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9" y="107576"/>
            <a:ext cx="3688209" cy="5744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1-Genre </a:t>
            </a:r>
            <a:r>
              <a:rPr lang="fr-FR" sz="2400" i="1" dirty="0" err="1" smtClean="0">
                <a:solidFill>
                  <a:schemeClr val="tx1"/>
                </a:solidFill>
              </a:rPr>
              <a:t>Buphthalmum</a:t>
            </a:r>
            <a:endParaRPr lang="fr-FR" sz="2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44286" y="126363"/>
            <a:ext cx="32679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2- Les genres avec paillettes</a:t>
            </a:r>
          </a:p>
          <a:p>
            <a:r>
              <a:rPr lang="fr-FR" dirty="0" smtClean="0"/>
              <a:t> sur le réceptacle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03551" y="1071954"/>
            <a:ext cx="44755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grande et belle plante (jusqu’à 70 cm)</a:t>
            </a:r>
          </a:p>
          <a:p>
            <a:r>
              <a:rPr lang="fr-FR" sz="1400" dirty="0" smtClean="0"/>
              <a:t>Une seule espèce en France </a:t>
            </a:r>
            <a:r>
              <a:rPr lang="fr-FR" sz="1400" i="1" dirty="0" smtClean="0"/>
              <a:t>B. </a:t>
            </a:r>
            <a:r>
              <a:rPr lang="fr-FR" sz="1400" i="1" dirty="0" err="1" smtClean="0"/>
              <a:t>salicifolium</a:t>
            </a:r>
            <a:endParaRPr lang="fr-FR" sz="1400" i="1" dirty="0" smtClean="0"/>
          </a:p>
          <a:p>
            <a:r>
              <a:rPr lang="fr-FR" sz="1400" dirty="0" smtClean="0"/>
              <a:t>Présente de Juin à Sept. sur les ourlets ou pelouses secs et rocailleux dans l’est </a:t>
            </a:r>
            <a:r>
              <a:rPr lang="fr-FR" sz="1400" dirty="0" err="1" smtClean="0"/>
              <a:t>etl</a:t>
            </a:r>
            <a:r>
              <a:rPr lang="fr-FR" sz="1400" dirty="0" smtClean="0"/>
              <a:t> e Sud-Est.</a:t>
            </a:r>
            <a:endParaRPr lang="fr-FR" sz="1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4367175" y="2156359"/>
            <a:ext cx="1971613" cy="2627143"/>
            <a:chOff x="4849289" y="2156360"/>
            <a:chExt cx="1971613" cy="2627143"/>
          </a:xfrm>
        </p:grpSpPr>
        <p:sp>
          <p:nvSpPr>
            <p:cNvPr id="7" name="ZoneTexte 6"/>
            <p:cNvSpPr txBox="1"/>
            <p:nvPr/>
          </p:nvSpPr>
          <p:spPr>
            <a:xfrm>
              <a:off x="4849289" y="4044839"/>
              <a:ext cx="1971613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smtClean="0"/>
                <a:t>Présente  dans les </a:t>
              </a:r>
            </a:p>
            <a:p>
              <a:r>
                <a:rPr lang="fr-FR" sz="1400" dirty="0" smtClean="0"/>
                <a:t>zones montagneuses </a:t>
              </a:r>
            </a:p>
            <a:p>
              <a:r>
                <a:rPr lang="fr-FR" sz="1400" dirty="0" smtClean="0"/>
                <a:t>du Sud-Est </a:t>
              </a:r>
              <a:endParaRPr lang="fr-FR" sz="1400" dirty="0"/>
            </a:p>
          </p:txBody>
        </p:sp>
        <p:pic>
          <p:nvPicPr>
            <p:cNvPr id="6" name="Image 5" descr="carte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9289" y="2156360"/>
              <a:ext cx="1888479" cy="1888479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4950489" y="5255938"/>
            <a:ext cx="227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Plante en touffes denses</a:t>
            </a:r>
          </a:p>
          <a:p>
            <a:r>
              <a:rPr lang="fr-FR" sz="1400" dirty="0" smtClean="0"/>
              <a:t>à tiges ramifiées.</a:t>
            </a:r>
            <a:endParaRPr lang="fr-FR" sz="1400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6519173" y="2128245"/>
            <a:ext cx="2624825" cy="4091168"/>
            <a:chOff x="6519173" y="2128245"/>
            <a:chExt cx="2624825" cy="4091168"/>
          </a:xfrm>
        </p:grpSpPr>
        <p:pic>
          <p:nvPicPr>
            <p:cNvPr id="9" name="Image 8" descr="Buphtalmum salicifolium Nevache 07:83 G.Collardeau 43.jpg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47245">
              <a:off x="5854730" y="2792688"/>
              <a:ext cx="3953712" cy="262482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949499" y="5973192"/>
              <a:ext cx="1038453" cy="2462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dirty="0" smtClean="0"/>
                <a:t>Cl. </a:t>
              </a:r>
              <a:r>
                <a:rPr lang="fr-FR" sz="1000" dirty="0" err="1" smtClean="0"/>
                <a:t>Collardeau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1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9395" y="107576"/>
            <a:ext cx="4464556" cy="59794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Buphthalmum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33558" y="846714"/>
            <a:ext cx="130124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capitules </a:t>
            </a:r>
            <a:endParaRPr lang="fr-FR" sz="1400" dirty="0"/>
          </a:p>
        </p:txBody>
      </p:sp>
      <p:pic>
        <p:nvPicPr>
          <p:cNvPr id="5" name="Image 4" descr="5-Inula-Buphtalmum copie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22" y="1281402"/>
            <a:ext cx="4008145" cy="39532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15089" y="2583276"/>
            <a:ext cx="515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L’involucre est formé de deux ou trois rangées de bractées</a:t>
            </a:r>
          </a:p>
          <a:p>
            <a:r>
              <a:rPr lang="fr-FR" sz="1400" dirty="0" smtClean="0"/>
              <a:t>Les bractées extérieures sont les plus longues et larges.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335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5311" y="154609"/>
            <a:ext cx="3876239" cy="58616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Buphthalmum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32993"/>
            <a:ext cx="130124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capitules </a:t>
            </a:r>
            <a:endParaRPr lang="fr-FR" sz="1400" dirty="0"/>
          </a:p>
        </p:txBody>
      </p:sp>
      <p:pic>
        <p:nvPicPr>
          <p:cNvPr id="6" name="Image 5" descr="1-Bupht salicifolium copie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27" y="940657"/>
            <a:ext cx="4073943" cy="53617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03354" y="1152309"/>
            <a:ext cx="37490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grands capitules ( 5 cm de diamètre)</a:t>
            </a:r>
          </a:p>
          <a:p>
            <a:r>
              <a:rPr lang="fr-FR" sz="1400" dirty="0"/>
              <a:t>m</a:t>
            </a:r>
            <a:r>
              <a:rPr lang="fr-FR" sz="1400" dirty="0" smtClean="0"/>
              <a:t>ontre de longues et larges ligules sur un</a:t>
            </a:r>
          </a:p>
          <a:p>
            <a:r>
              <a:rPr lang="fr-FR" sz="1400" dirty="0"/>
              <a:t>s</a:t>
            </a:r>
            <a:r>
              <a:rPr lang="fr-FR" sz="1400" dirty="0" smtClean="0"/>
              <a:t>eul rang. 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528159" y="6025421"/>
            <a:ext cx="112572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smtClean="0"/>
              <a:t>Cl. </a:t>
            </a:r>
            <a:r>
              <a:rPr lang="fr-FR" sz="1200" dirty="0" err="1" smtClean="0"/>
              <a:t>B.Berthet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pic>
        <p:nvPicPr>
          <p:cNvPr id="9" name="Image 8" descr="Buphtalmum salicifolium 1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52403" y="1998903"/>
            <a:ext cx="5091597" cy="45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1181" y="107576"/>
            <a:ext cx="3127863" cy="6214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Buphthalmum</a:t>
            </a:r>
            <a:endParaRPr lang="fr-FR" sz="2400" dirty="0"/>
          </a:p>
        </p:txBody>
      </p:sp>
      <p:grpSp>
        <p:nvGrpSpPr>
          <p:cNvPr id="7" name="Grouper 6"/>
          <p:cNvGrpSpPr/>
          <p:nvPr/>
        </p:nvGrpSpPr>
        <p:grpSpPr>
          <a:xfrm>
            <a:off x="435076" y="729012"/>
            <a:ext cx="4042309" cy="6031177"/>
            <a:chOff x="435076" y="729012"/>
            <a:chExt cx="4141637" cy="7463794"/>
          </a:xfrm>
        </p:grpSpPr>
        <p:pic>
          <p:nvPicPr>
            <p:cNvPr id="4" name="Image 3" descr="1982 Buphtalmum Salicinum3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51"/>
            <a:stretch/>
          </p:blipFill>
          <p:spPr>
            <a:xfrm>
              <a:off x="435076" y="729012"/>
              <a:ext cx="4141637" cy="7463794"/>
            </a:xfrm>
            <a:prstGeom prst="rect">
              <a:avLst/>
            </a:prstGeom>
          </p:spPr>
        </p:pic>
        <p:cxnSp>
          <p:nvCxnSpPr>
            <p:cNvPr id="6" name="Connecteur droit avec flèche 5"/>
            <p:cNvCxnSpPr/>
            <p:nvPr/>
          </p:nvCxnSpPr>
          <p:spPr>
            <a:xfrm flipH="1" flipV="1">
              <a:off x="2457606" y="4021322"/>
              <a:ext cx="1234683" cy="250450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4792838" y="1090589"/>
            <a:ext cx="4452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Entre les fleurs, se trouvent des paillettes </a:t>
            </a:r>
          </a:p>
          <a:p>
            <a:r>
              <a:rPr lang="fr-FR" sz="1400" dirty="0"/>
              <a:t>l</a:t>
            </a:r>
            <a:r>
              <a:rPr lang="fr-FR" sz="1400" dirty="0" smtClean="0"/>
              <a:t>ongues et terminées par un mucron. </a:t>
            </a:r>
          </a:p>
          <a:p>
            <a:r>
              <a:rPr lang="fr-FR" sz="1400" dirty="0" smtClean="0"/>
              <a:t>Tout à fait au centre, ces paillettes sont courtes et</a:t>
            </a:r>
          </a:p>
          <a:p>
            <a:r>
              <a:rPr lang="fr-FR" sz="1400" dirty="0"/>
              <a:t>o</a:t>
            </a:r>
            <a:r>
              <a:rPr lang="fr-FR" sz="1400" dirty="0" smtClean="0"/>
              <a:t>btuses  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365388" y="5847420"/>
            <a:ext cx="87716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000" dirty="0" smtClean="0"/>
              <a:t>Cl. Granger </a:t>
            </a:r>
            <a:endParaRPr lang="fr-FR" sz="10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4929043" y="2175276"/>
            <a:ext cx="3831324" cy="2557055"/>
            <a:chOff x="4929043" y="2175276"/>
            <a:chExt cx="3831324" cy="2557055"/>
          </a:xfrm>
        </p:grpSpPr>
        <p:pic>
          <p:nvPicPr>
            <p:cNvPr id="9" name="Image 8" descr="Buphtalmum salicifolium Forêt de Saou 10:83 G.Collardeau 4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043" y="2175276"/>
              <a:ext cx="3831324" cy="255705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7440926" y="4424554"/>
              <a:ext cx="1038453" cy="2462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dirty="0" smtClean="0"/>
                <a:t>Cl. </a:t>
              </a:r>
              <a:r>
                <a:rPr lang="fr-FR" sz="1000" dirty="0" err="1" smtClean="0"/>
                <a:t>Collardeau</a:t>
              </a:r>
              <a:endParaRPr lang="fr-FR" sz="1000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001846" y="5119077"/>
            <a:ext cx="97758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fruits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024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4472" y="248721"/>
            <a:ext cx="6564540" cy="5979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chemeClr val="tx1"/>
                </a:solidFill>
              </a:rPr>
              <a:t>Genre </a:t>
            </a:r>
            <a:r>
              <a:rPr lang="fr-FR" sz="3200" i="1" dirty="0" err="1">
                <a:solidFill>
                  <a:schemeClr val="tx1"/>
                </a:solidFill>
              </a:rPr>
              <a:t>Buphthalmum</a:t>
            </a:r>
            <a:endParaRPr lang="fr-FR" sz="3200" dirty="0"/>
          </a:p>
        </p:txBody>
      </p:sp>
      <p:pic>
        <p:nvPicPr>
          <p:cNvPr id="3" name="Image 2" descr="Buphthalmum.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85" y="1577706"/>
            <a:ext cx="3297115" cy="39565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193" y="1267980"/>
            <a:ext cx="5783692" cy="3754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Plante vivace, </a:t>
            </a:r>
            <a:r>
              <a:rPr lang="fr-FR" sz="1400" dirty="0" err="1" smtClean="0"/>
              <a:t>hémicryptophyte</a:t>
            </a:r>
            <a:r>
              <a:rPr lang="fr-FR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Feuilles de la base pétiolées, feuilles caulinaires </a:t>
            </a:r>
          </a:p>
          <a:p>
            <a:r>
              <a:rPr lang="fr-FR" sz="1400" dirty="0" smtClean="0"/>
              <a:t>alternes, très allongées, pilosité réduite.</a:t>
            </a:r>
          </a:p>
          <a:p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Capitules larges ( 5 cm) terminaux. Une rangée de </a:t>
            </a:r>
            <a:r>
              <a:rPr lang="fr-FR" sz="1400" dirty="0" err="1" smtClean="0"/>
              <a:t>fl.ligulées</a:t>
            </a:r>
            <a:endParaRPr lang="fr-FR" sz="1400" dirty="0"/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Involucre à bractées appliquées, presque égales</a:t>
            </a:r>
          </a:p>
          <a:p>
            <a:pPr marL="285750" indent="-285750">
              <a:buFont typeface="Arial"/>
              <a:buChar char="•"/>
            </a:pPr>
            <a:endParaRPr lang="fr-FR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Des paillettes entre les fleurs, acuminées sur le pourtour  et 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fr-FR" sz="1400" dirty="0">
                <a:solidFill>
                  <a:srgbClr val="FF0000"/>
                </a:solidFill>
              </a:rPr>
              <a:t>t</a:t>
            </a:r>
            <a:r>
              <a:rPr lang="fr-FR" sz="1400" dirty="0" smtClean="0">
                <a:solidFill>
                  <a:srgbClr val="FF0000"/>
                </a:solidFill>
              </a:rPr>
              <a:t>ronquées sur les fleurs en tube du centre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Akènes de deux sortes, ceux des fleurs ligulées à trois côtes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marquées, ceux des fleurs en tube plus petits et surmontés d’une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couronne laciniée (Flore de Coste) .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133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455" y="110564"/>
            <a:ext cx="3797542" cy="55818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</a:rPr>
              <a:t>2-Genre </a:t>
            </a:r>
            <a:r>
              <a:rPr lang="fr-FR" sz="2400" i="1" dirty="0" err="1" smtClean="0">
                <a:solidFill>
                  <a:srgbClr val="000000"/>
                </a:solidFill>
              </a:rPr>
              <a:t>Telekia</a:t>
            </a:r>
            <a:r>
              <a:rPr lang="fr-FR" sz="2400" i="1" dirty="0" smtClean="0">
                <a:solidFill>
                  <a:srgbClr val="000000"/>
                </a:solidFill>
              </a:rPr>
              <a:t> </a:t>
            </a:r>
            <a:endParaRPr lang="fr-FR" sz="2400" i="1" dirty="0">
              <a:solidFill>
                <a:srgbClr val="000000"/>
              </a:solidFill>
            </a:endParaRPr>
          </a:p>
        </p:txBody>
      </p:sp>
      <p:pic>
        <p:nvPicPr>
          <p:cNvPr id="4" name="Image 3" descr="Telekia speciosa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17"/>
            <a:ext cx="5717826" cy="67474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20353" y="6550223"/>
            <a:ext cx="159614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Cl. Tela </a:t>
            </a:r>
            <a:r>
              <a:rPr lang="fr-FR" sz="1400" dirty="0" err="1" smtClean="0"/>
              <a:t>botanica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155765" y="1105647"/>
            <a:ext cx="29815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Genre </a:t>
            </a:r>
            <a:r>
              <a:rPr lang="fr-FR" sz="1400" dirty="0" err="1" smtClean="0"/>
              <a:t>monospécifique</a:t>
            </a:r>
            <a:r>
              <a:rPr lang="fr-FR" sz="1400" dirty="0" smtClean="0"/>
              <a:t> :</a:t>
            </a:r>
          </a:p>
          <a:p>
            <a:r>
              <a:rPr lang="fr-FR" sz="1400" i="1" dirty="0" err="1" smtClean="0"/>
              <a:t>Telekia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speciosa</a:t>
            </a:r>
            <a:r>
              <a:rPr lang="fr-FR" sz="1400" i="1" dirty="0" smtClean="0"/>
              <a:t>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Plante vivace très peu fréquente</a:t>
            </a:r>
          </a:p>
          <a:p>
            <a:r>
              <a:rPr lang="fr-FR" sz="1400" dirty="0" smtClean="0"/>
              <a:t> en France</a:t>
            </a:r>
          </a:p>
          <a:p>
            <a:r>
              <a:rPr lang="fr-FR" sz="1400" dirty="0" smtClean="0"/>
              <a:t>Grande plante spectaculaire</a:t>
            </a:r>
            <a:endParaRPr lang="fr-FR" sz="1400" dirty="0"/>
          </a:p>
        </p:txBody>
      </p:sp>
      <p:pic>
        <p:nvPicPr>
          <p:cNvPr id="7" name="Image 6" descr="car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216" y="3284126"/>
            <a:ext cx="1876725" cy="18767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33666" y="5229412"/>
            <a:ext cx="331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Présent sur le Plateau de Langres</a:t>
            </a:r>
          </a:p>
          <a:p>
            <a:r>
              <a:rPr lang="fr-FR" sz="1400" dirty="0" smtClean="0"/>
              <a:t>Alsace, Savoie où elle est naturalisée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968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7529" y="283883"/>
            <a:ext cx="2898589" cy="4034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>
                <a:solidFill>
                  <a:srgbClr val="000000"/>
                </a:solidFill>
              </a:rPr>
              <a:t>Telekia</a:t>
            </a:r>
            <a:r>
              <a:rPr lang="fr-FR" sz="2400" i="1" dirty="0">
                <a:solidFill>
                  <a:srgbClr val="000000"/>
                </a:solidFill>
              </a:rPr>
              <a:t> 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059" y="687295"/>
            <a:ext cx="14037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Les feuilles </a:t>
            </a:r>
            <a:endParaRPr lang="fr-FR" dirty="0"/>
          </a:p>
        </p:txBody>
      </p:sp>
      <p:pic>
        <p:nvPicPr>
          <p:cNvPr id="8" name="Image 7" descr="Telekia 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509" y="1265802"/>
            <a:ext cx="5263491" cy="526349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3325" y="3021845"/>
            <a:ext cx="3566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feuilles sont grandes ( Jusqu’à 10 cm de long), serrées, larges , les </a:t>
            </a:r>
          </a:p>
          <a:p>
            <a:r>
              <a:rPr lang="fr-FR" sz="1400" dirty="0" smtClean="0"/>
              <a:t> inférieures largement cordiformes à </a:t>
            </a:r>
          </a:p>
          <a:p>
            <a:r>
              <a:rPr lang="fr-FR" sz="1400" dirty="0" smtClean="0"/>
              <a:t> leur base.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045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7683" y="107576"/>
            <a:ext cx="3685382" cy="59551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3-Genre </a:t>
            </a:r>
            <a:r>
              <a:rPr lang="fr-FR" sz="2400" i="1" dirty="0" err="1">
                <a:solidFill>
                  <a:schemeClr val="tx1"/>
                </a:solidFill>
              </a:rPr>
              <a:t>Telekia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8322" y="225212"/>
            <a:ext cx="130124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capitules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737115"/>
            <a:ext cx="322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Inflorescence disposée en grappe  très lâche. </a:t>
            </a:r>
          </a:p>
          <a:p>
            <a:r>
              <a:rPr lang="fr-FR" sz="1400" dirty="0" smtClean="0"/>
              <a:t>Chaque capitule est de grande taille, plus de 6 cm de diamètre. </a:t>
            </a:r>
            <a:endParaRPr lang="fr-FR" sz="1400" dirty="0"/>
          </a:p>
        </p:txBody>
      </p:sp>
      <p:pic>
        <p:nvPicPr>
          <p:cNvPr id="7" name="Image 6" descr="telekia speciosa-4:070991Berthet.jpe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84" y="1803097"/>
            <a:ext cx="1792049" cy="2082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er 8"/>
          <p:cNvGrpSpPr/>
          <p:nvPr/>
        </p:nvGrpSpPr>
        <p:grpSpPr>
          <a:xfrm>
            <a:off x="3227316" y="952578"/>
            <a:ext cx="6010008" cy="4507506"/>
            <a:chOff x="3227316" y="952578"/>
            <a:chExt cx="6010008" cy="4507506"/>
          </a:xfrm>
        </p:grpSpPr>
        <p:pic>
          <p:nvPicPr>
            <p:cNvPr id="5" name="Image 4" descr="telekia speciosa-4:070991Berthet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316" y="952578"/>
              <a:ext cx="6010008" cy="450750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884053" y="5048638"/>
              <a:ext cx="1226468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Cl.B.Berthet</a:t>
              </a:r>
              <a:endParaRPr lang="fr-FR" sz="14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4032975"/>
            <a:ext cx="3671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L’involucre est formé des bractées </a:t>
            </a:r>
          </a:p>
          <a:p>
            <a:r>
              <a:rPr lang="fr-FR" sz="1400" dirty="0" smtClean="0"/>
              <a:t>disposées sur trois ou quatre rangs. </a:t>
            </a:r>
          </a:p>
          <a:p>
            <a:r>
              <a:rPr lang="fr-FR" sz="1400" dirty="0" smtClean="0"/>
              <a:t>Les extérieures </a:t>
            </a:r>
            <a:r>
              <a:rPr lang="fr-FR" sz="1400" dirty="0" err="1" smtClean="0"/>
              <a:t>récurvées</a:t>
            </a:r>
            <a:r>
              <a:rPr lang="fr-FR" sz="1400" dirty="0" smtClean="0"/>
              <a:t>,</a:t>
            </a:r>
          </a:p>
          <a:p>
            <a:r>
              <a:rPr lang="fr-FR" sz="1400" dirty="0" smtClean="0"/>
              <a:t>les intérieures plus courtes, </a:t>
            </a:r>
          </a:p>
          <a:p>
            <a:r>
              <a:rPr lang="fr-FR" sz="1400" dirty="0" smtClean="0"/>
              <a:t>triangulaires obtuses.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161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5989" y="107576"/>
            <a:ext cx="2615561" cy="5047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Telekia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pic>
        <p:nvPicPr>
          <p:cNvPr id="4" name="Image 3" descr="img_000036773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6" y="1088805"/>
            <a:ext cx="4205744" cy="51709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60646" y="6123721"/>
            <a:ext cx="252758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err="1" smtClean="0"/>
              <a:t>Cl.J.L.Cheype</a:t>
            </a:r>
            <a:r>
              <a:rPr lang="fr-FR" sz="1400" dirty="0" smtClean="0"/>
              <a:t> Tela </a:t>
            </a:r>
            <a:r>
              <a:rPr lang="fr-FR" sz="1400" dirty="0" err="1" smtClean="0"/>
              <a:t>Botanica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94610" y="1088805"/>
            <a:ext cx="4278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Nombreuses fleurs ligulées à ligules étroites.</a:t>
            </a:r>
          </a:p>
          <a:p>
            <a:r>
              <a:rPr lang="fr-FR" sz="1400" dirty="0" smtClean="0"/>
              <a:t>Les fleurs en tube s’épanouissent de manière</a:t>
            </a:r>
          </a:p>
          <a:p>
            <a:r>
              <a:rPr lang="fr-FR" sz="1400" dirty="0" smtClean="0"/>
              <a:t>Concentrique. (œil de bœuf)</a:t>
            </a:r>
          </a:p>
          <a:p>
            <a:r>
              <a:rPr lang="fr-FR" sz="1400" dirty="0" smtClean="0"/>
              <a:t>Noter les paillettes acuminées sur le réceptacle. </a:t>
            </a:r>
            <a:endParaRPr lang="fr-FR" sz="1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4319140" y="2562889"/>
            <a:ext cx="4195883" cy="3560832"/>
            <a:chOff x="4319140" y="2562889"/>
            <a:chExt cx="4195883" cy="3560832"/>
          </a:xfrm>
        </p:grpSpPr>
        <p:pic>
          <p:nvPicPr>
            <p:cNvPr id="5" name="Image 4" descr="img_000036774CRS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9140" y="2562889"/>
              <a:ext cx="4195883" cy="3560832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6214121" y="2721654"/>
              <a:ext cx="136076" cy="14628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4666" y="90721"/>
            <a:ext cx="3764760" cy="57133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Telekia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39133" y="1780416"/>
            <a:ext cx="682751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Plante vivace en touffes hautes , présente en quelques points du Sud-Est</a:t>
            </a:r>
          </a:p>
          <a:p>
            <a:r>
              <a:rPr lang="fr-FR" sz="1400" dirty="0" err="1"/>
              <a:t>s</a:t>
            </a:r>
            <a:r>
              <a:rPr lang="fr-FR" sz="1400" dirty="0" err="1" smtClean="0"/>
              <a:t>ubmontagnarde</a:t>
            </a:r>
            <a:r>
              <a:rPr lang="fr-FR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Feuilles longues et larges, pétiolées ; bases du limbe cordiformes.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Capitules volumineux,  6-10cm, à nombreuses ligules jaunes étroites,</a:t>
            </a:r>
          </a:p>
          <a:p>
            <a:r>
              <a:rPr lang="fr-FR" sz="1400" dirty="0" smtClean="0"/>
              <a:t> en grappes sur de longs pédoncules</a:t>
            </a:r>
          </a:p>
          <a:p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Involucre à bractées  sur 3-ou 4 rangs, triangulaires, obtuses et réfléchies.</a:t>
            </a:r>
          </a:p>
          <a:p>
            <a:pPr marL="285750" indent="-285750">
              <a:buFont typeface="Arial"/>
              <a:buChar char="•"/>
            </a:pPr>
            <a:endParaRPr lang="fr-FR" sz="1400" dirty="0" smtClean="0"/>
          </a:p>
          <a:p>
            <a:pPr marL="285750" indent="-285750">
              <a:buFont typeface="Arial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Des paillettes longues et aigues entre les fleurs .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813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7935" y="0"/>
            <a:ext cx="3087949" cy="8211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200" i="1" dirty="0" smtClean="0"/>
              <a:t>1-Dittrichia </a:t>
            </a:r>
            <a:r>
              <a:rPr lang="fr-FR" sz="1800" i="1" dirty="0" smtClean="0"/>
              <a:t/>
            </a:r>
            <a:br>
              <a:rPr lang="fr-FR" sz="1800" i="1" dirty="0" smtClean="0"/>
            </a:br>
            <a:r>
              <a:rPr lang="fr-FR" sz="1800" i="1" dirty="0" err="1" smtClean="0"/>
              <a:t>ex.Inula</a:t>
            </a:r>
            <a:r>
              <a:rPr lang="fr-FR" sz="1800" i="1" dirty="0" smtClean="0"/>
              <a:t> </a:t>
            </a:r>
            <a:endParaRPr lang="fr-FR" sz="3200" i="1" dirty="0"/>
          </a:p>
        </p:txBody>
      </p:sp>
      <p:grpSp>
        <p:nvGrpSpPr>
          <p:cNvPr id="5" name="Grouper 4"/>
          <p:cNvGrpSpPr/>
          <p:nvPr/>
        </p:nvGrpSpPr>
        <p:grpSpPr>
          <a:xfrm>
            <a:off x="-35277" y="903894"/>
            <a:ext cx="3248377" cy="5578567"/>
            <a:chOff x="-35277" y="903894"/>
            <a:chExt cx="3248377" cy="5578567"/>
          </a:xfrm>
        </p:grpSpPr>
        <p:sp>
          <p:nvSpPr>
            <p:cNvPr id="4" name="ZoneTexte 3"/>
            <p:cNvSpPr txBox="1"/>
            <p:nvPr/>
          </p:nvSpPr>
          <p:spPr>
            <a:xfrm>
              <a:off x="-35277" y="903894"/>
              <a:ext cx="32131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Genre méditerranéen, qui comporte deux espèces en France.</a:t>
              </a:r>
            </a:p>
            <a:p>
              <a:r>
                <a:rPr lang="fr-FR" sz="1600" i="1" dirty="0" smtClean="0"/>
                <a:t> D. </a:t>
              </a:r>
              <a:r>
                <a:rPr lang="fr-FR" sz="1600" i="1" dirty="0" err="1"/>
                <a:t>g</a:t>
              </a:r>
              <a:r>
                <a:rPr lang="fr-FR" sz="1600" i="1" dirty="0" err="1" smtClean="0"/>
                <a:t>raveolens</a:t>
              </a:r>
              <a:r>
                <a:rPr lang="fr-FR" sz="1600" i="1" dirty="0" smtClean="0"/>
                <a:t> </a:t>
              </a:r>
              <a:r>
                <a:rPr lang="fr-FR" sz="1600" dirty="0" smtClean="0"/>
                <a:t>est répartie en dessous d’une ligne Caen-Lyon,</a:t>
              </a:r>
            </a:p>
            <a:p>
              <a:r>
                <a:rPr lang="fr-FR" sz="1600" i="1" dirty="0" err="1" smtClean="0"/>
                <a:t>D.viscosa</a:t>
              </a:r>
              <a:r>
                <a:rPr lang="fr-FR" sz="1600" dirty="0" smtClean="0"/>
                <a:t> plus franchement du Sud.</a:t>
              </a:r>
              <a:endParaRPr lang="fr-FR" sz="1600" dirty="0"/>
            </a:p>
            <a:p>
              <a:r>
                <a:rPr lang="fr-FR" sz="1600" dirty="0" smtClean="0"/>
                <a:t>La plante est très visqueuse et odorante. </a:t>
              </a:r>
            </a:p>
            <a:p>
              <a:r>
                <a:rPr lang="fr-FR" sz="1600" dirty="0" smtClean="0"/>
                <a:t> De 2 à 15 dm, elle </a:t>
              </a:r>
              <a:r>
                <a:rPr lang="fr-FR" sz="1600" dirty="0"/>
                <a:t>f</a:t>
              </a:r>
              <a:r>
                <a:rPr lang="fr-FR" sz="1600" dirty="0" smtClean="0"/>
                <a:t>leurit tardivement (VIII-X).</a:t>
              </a:r>
            </a:p>
            <a:p>
              <a:r>
                <a:rPr lang="fr-FR" sz="1600" dirty="0" smtClean="0"/>
                <a:t>La tige est un peu ligneuse à la base. Très feuillée, elle se </a:t>
              </a:r>
            </a:p>
            <a:p>
              <a:r>
                <a:rPr lang="fr-FR" sz="1600" dirty="0"/>
                <a:t>p</a:t>
              </a:r>
              <a:r>
                <a:rPr lang="fr-FR" sz="1600" dirty="0" smtClean="0"/>
                <a:t>résente en touffes.</a:t>
              </a:r>
              <a:endParaRPr lang="fr-FR" sz="1600" dirty="0"/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301633" y="4522496"/>
              <a:ext cx="2911467" cy="1959965"/>
              <a:chOff x="199220" y="4705357"/>
              <a:chExt cx="2985609" cy="2157386"/>
            </a:xfrm>
          </p:grpSpPr>
          <p:pic>
            <p:nvPicPr>
              <p:cNvPr id="6" name="Image 5" descr="cartes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"/>
              <a:stretch/>
            </p:blipFill>
            <p:spPr>
              <a:xfrm>
                <a:off x="199220" y="4705357"/>
                <a:ext cx="1903778" cy="1955167"/>
              </a:xfrm>
              <a:prstGeom prst="rect">
                <a:avLst/>
              </a:prstGeom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199220" y="6523965"/>
                <a:ext cx="2985609" cy="33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 dirty="0" err="1" smtClean="0"/>
                  <a:t>D.viscosa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Tela.Botanica</a:t>
                </a:r>
                <a:r>
                  <a:rPr lang="fr-FR" sz="1400" dirty="0" smtClean="0"/>
                  <a:t> .</a:t>
                </a:r>
                <a:endParaRPr lang="fr-FR" sz="1400" dirty="0"/>
              </a:p>
            </p:txBody>
          </p:sp>
        </p:grpSp>
      </p:grpSp>
      <p:grpSp>
        <p:nvGrpSpPr>
          <p:cNvPr id="11" name="Grouper 10"/>
          <p:cNvGrpSpPr/>
          <p:nvPr/>
        </p:nvGrpSpPr>
        <p:grpSpPr>
          <a:xfrm>
            <a:off x="3424135" y="1055264"/>
            <a:ext cx="5897420" cy="5141367"/>
            <a:chOff x="3424135" y="1055264"/>
            <a:chExt cx="5897420" cy="5141367"/>
          </a:xfrm>
        </p:grpSpPr>
        <p:pic>
          <p:nvPicPr>
            <p:cNvPr id="9" name="Image 8" descr="Dittrichia  viscosa 50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28"/>
            <a:stretch/>
          </p:blipFill>
          <p:spPr>
            <a:xfrm>
              <a:off x="3424135" y="1055264"/>
              <a:ext cx="5897420" cy="5141367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424135" y="5700138"/>
              <a:ext cx="874608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/>
                <a:t>D.viscosa</a:t>
              </a:r>
              <a:r>
                <a:rPr lang="fr-FR" sz="1400" dirty="0"/>
                <a:t> </a:t>
              </a:r>
            </a:p>
          </p:txBody>
        </p:sp>
      </p:grpSp>
      <p:pic>
        <p:nvPicPr>
          <p:cNvPr id="12" name="Image 11" descr="Dittrichia  viscos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0" y="2857500"/>
            <a:ext cx="1400338" cy="11286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9649" y="214146"/>
            <a:ext cx="322448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1- les genres sans paillettes</a:t>
            </a:r>
          </a:p>
          <a:p>
            <a:r>
              <a:rPr lang="fr-FR" dirty="0" smtClean="0"/>
              <a:t> sur le réceptacle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3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05293" y="335195"/>
            <a:ext cx="76693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trois espèces suivantes se ressemblent beaucoup et ont été longtemps rassemblées</a:t>
            </a:r>
          </a:p>
          <a:p>
            <a:r>
              <a:rPr lang="fr-FR" sz="1400" dirty="0" smtClean="0"/>
              <a:t>dans le même genre. Elles présentent des caractères communs:</a:t>
            </a:r>
          </a:p>
          <a:p>
            <a:r>
              <a:rPr lang="fr-FR" sz="1400" dirty="0" smtClean="0"/>
              <a:t>-</a:t>
            </a:r>
            <a:r>
              <a:rPr lang="fr-FR" sz="1400" dirty="0" smtClean="0">
                <a:solidFill>
                  <a:srgbClr val="FF0000"/>
                </a:solidFill>
              </a:rPr>
              <a:t>les bractées de l’involucre sont foliacées, grandes et rayonnantes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-le fruit est surmonté par une couronne d’écailles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-le réceptacle porte des paillettes dures et persistantes</a:t>
            </a:r>
          </a:p>
          <a:p>
            <a:endParaRPr lang="fr-FR" sz="1400" dirty="0" smtClean="0"/>
          </a:p>
          <a:p>
            <a:r>
              <a:rPr lang="fr-FR" sz="1400" dirty="0"/>
              <a:t>-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97579" y="2092806"/>
            <a:ext cx="2857579" cy="3321096"/>
            <a:chOff x="3136601" y="1385097"/>
            <a:chExt cx="2857579" cy="3321096"/>
          </a:xfrm>
        </p:grpSpPr>
        <p:pic>
          <p:nvPicPr>
            <p:cNvPr id="6" name="Image 5" descr="Asteriscus aquaticus 4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601" y="1848614"/>
              <a:ext cx="2857579" cy="2857579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492608" y="1385097"/>
              <a:ext cx="1386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S</a:t>
              </a:r>
              <a:r>
                <a:rPr lang="fr-FR" sz="1400" dirty="0" err="1" smtClean="0"/>
                <a:t>p</a:t>
              </a:r>
              <a:r>
                <a:rPr lang="fr-FR" sz="1400" dirty="0" smtClean="0"/>
                <a:t>.  </a:t>
              </a:r>
              <a:r>
                <a:rPr lang="fr-FR" sz="1400" i="1" dirty="0" err="1" smtClean="0"/>
                <a:t>aquaticus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442246" y="5378258"/>
            <a:ext cx="1946191" cy="741920"/>
            <a:chOff x="442246" y="5378258"/>
            <a:chExt cx="1946191" cy="741920"/>
          </a:xfrm>
        </p:grpSpPr>
        <p:sp>
          <p:nvSpPr>
            <p:cNvPr id="16" name="ZoneTexte 15"/>
            <p:cNvSpPr txBox="1"/>
            <p:nvPr/>
          </p:nvSpPr>
          <p:spPr>
            <a:xfrm>
              <a:off x="442246" y="5812401"/>
              <a:ext cx="1946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Asteriscus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aquaticus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1122624" y="5378258"/>
              <a:ext cx="0" cy="51865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r 30"/>
          <p:cNvGrpSpPr/>
          <p:nvPr/>
        </p:nvGrpSpPr>
        <p:grpSpPr>
          <a:xfrm>
            <a:off x="2955158" y="1768393"/>
            <a:ext cx="3390551" cy="3513572"/>
            <a:chOff x="2816932" y="1750764"/>
            <a:chExt cx="3390551" cy="3513572"/>
          </a:xfrm>
        </p:grpSpPr>
        <p:pic>
          <p:nvPicPr>
            <p:cNvPr id="5" name="Image 4" descr="Asteriscus maritimus 69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6932" y="2167070"/>
              <a:ext cx="3390551" cy="309726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10800000" flipV="1">
              <a:off x="3295574" y="1750764"/>
              <a:ext cx="1561693" cy="3244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/>
                <a:t>S</a:t>
              </a:r>
              <a:r>
                <a:rPr lang="fr-FR" sz="1400" dirty="0" err="1" smtClean="0"/>
                <a:t>p</a:t>
              </a:r>
              <a:r>
                <a:rPr lang="fr-FR" sz="1400" dirty="0" smtClean="0"/>
                <a:t>. </a:t>
              </a:r>
              <a:r>
                <a:rPr lang="fr-FR" sz="1400" i="1" dirty="0" err="1" smtClean="0"/>
                <a:t>maritimus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3757336" y="5175292"/>
            <a:ext cx="1636952" cy="1252663"/>
            <a:chOff x="3757336" y="5175292"/>
            <a:chExt cx="1636952" cy="1252663"/>
          </a:xfrm>
        </p:grpSpPr>
        <p:sp>
          <p:nvSpPr>
            <p:cNvPr id="14" name="ZoneTexte 13"/>
            <p:cNvSpPr txBox="1"/>
            <p:nvPr/>
          </p:nvSpPr>
          <p:spPr>
            <a:xfrm>
              <a:off x="3757336" y="6120178"/>
              <a:ext cx="1636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Pallenis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maritima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4512208" y="5175292"/>
              <a:ext cx="0" cy="101169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cteur droit avec flèche 25"/>
          <p:cNvCxnSpPr/>
          <p:nvPr/>
        </p:nvCxnSpPr>
        <p:spPr>
          <a:xfrm>
            <a:off x="7359425" y="4944337"/>
            <a:ext cx="56698" cy="278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er 28"/>
          <p:cNvGrpSpPr/>
          <p:nvPr/>
        </p:nvGrpSpPr>
        <p:grpSpPr>
          <a:xfrm>
            <a:off x="6826462" y="4721324"/>
            <a:ext cx="1555734" cy="1267591"/>
            <a:chOff x="6826462" y="4721324"/>
            <a:chExt cx="1555734" cy="1267591"/>
          </a:xfrm>
        </p:grpSpPr>
        <p:sp>
          <p:nvSpPr>
            <p:cNvPr id="24" name="ZoneTexte 23"/>
            <p:cNvSpPr txBox="1"/>
            <p:nvPr/>
          </p:nvSpPr>
          <p:spPr>
            <a:xfrm>
              <a:off x="6826462" y="5681138"/>
              <a:ext cx="1555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Pallenis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spinosa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8085161" y="4721324"/>
              <a:ext cx="34019" cy="95981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2"/>
          <p:cNvGrpSpPr/>
          <p:nvPr/>
        </p:nvGrpSpPr>
        <p:grpSpPr>
          <a:xfrm>
            <a:off x="6096000" y="997340"/>
            <a:ext cx="3048000" cy="4077756"/>
            <a:chOff x="5994180" y="2710313"/>
            <a:chExt cx="3048000" cy="4077756"/>
          </a:xfrm>
        </p:grpSpPr>
        <p:sp>
          <p:nvSpPr>
            <p:cNvPr id="11" name="ZoneTexte 10"/>
            <p:cNvSpPr txBox="1"/>
            <p:nvPr/>
          </p:nvSpPr>
          <p:spPr>
            <a:xfrm>
              <a:off x="6520291" y="2710313"/>
              <a:ext cx="125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Sp</a:t>
              </a:r>
              <a:r>
                <a:rPr lang="fr-FR" sz="1400" dirty="0" smtClean="0"/>
                <a:t>. </a:t>
              </a:r>
              <a:r>
                <a:rPr lang="fr-FR" sz="1400" i="1" dirty="0" err="1" smtClean="0"/>
                <a:t>spinosus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  <p:pic>
          <p:nvPicPr>
            <p:cNvPr id="7" name="Image 6" descr="Palenis spinosa-Roub.349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4180" y="3175263"/>
              <a:ext cx="3048000" cy="3612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2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869" y="226805"/>
            <a:ext cx="3696722" cy="6181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</a:rPr>
              <a:t>4-Genre </a:t>
            </a:r>
            <a:r>
              <a:rPr lang="fr-FR" sz="2400" i="1" dirty="0" err="1" smtClean="0">
                <a:solidFill>
                  <a:srgbClr val="000000"/>
                </a:solidFill>
              </a:rPr>
              <a:t>Asteriscus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3" name="Image 2" descr="1985 Asteriscus Aquaticu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528"/>
            <a:ext cx="5400000" cy="39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7533" y="3935057"/>
            <a:ext cx="100587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 dirty="0" err="1" smtClean="0"/>
              <a:t>CL.Granger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5400000" y="107576"/>
            <a:ext cx="37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seule espèce en France : </a:t>
            </a:r>
            <a:r>
              <a:rPr lang="fr-FR" sz="1400" i="1" dirty="0" smtClean="0"/>
              <a:t>A. </a:t>
            </a:r>
            <a:r>
              <a:rPr lang="fr-FR" sz="1400" i="1" dirty="0" err="1" smtClean="0"/>
              <a:t>aquaticus</a:t>
            </a:r>
            <a:endParaRPr lang="fr-FR" sz="1400" i="1" dirty="0" smtClean="0"/>
          </a:p>
          <a:p>
            <a:r>
              <a:rPr lang="fr-FR" sz="1400" dirty="0" smtClean="0"/>
              <a:t>Plante annuelle herbacée (10_30 cm.), </a:t>
            </a:r>
          </a:p>
          <a:p>
            <a:r>
              <a:rPr lang="fr-FR" sz="1400" dirty="0" smtClean="0"/>
              <a:t> velue, dressée souvent dichotome.</a:t>
            </a:r>
          </a:p>
          <a:p>
            <a:r>
              <a:rPr lang="fr-FR" sz="1400" dirty="0" smtClean="0"/>
              <a:t>Bord des chemins, lieux incultes dans le Sud-Est méditerranéen. </a:t>
            </a:r>
            <a:endParaRPr lang="fr-FR" sz="1400" dirty="0"/>
          </a:p>
        </p:txBody>
      </p:sp>
      <p:pic>
        <p:nvPicPr>
          <p:cNvPr id="6" name="Image 5" descr="Asteriscus aquaticus carte 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37" y="1617333"/>
            <a:ext cx="1893719" cy="18937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64802" y="5760834"/>
            <a:ext cx="409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feuilles sont obtuses, pliées en gouttière,</a:t>
            </a:r>
          </a:p>
          <a:p>
            <a:r>
              <a:rPr lang="fr-FR" sz="1400" dirty="0"/>
              <a:t>u</a:t>
            </a:r>
            <a:r>
              <a:rPr lang="fr-FR" sz="1400" dirty="0" smtClean="0"/>
              <a:t>n peu </a:t>
            </a:r>
            <a:r>
              <a:rPr lang="fr-FR" sz="1400" dirty="0" err="1" smtClean="0"/>
              <a:t>embrassantes</a:t>
            </a:r>
            <a:r>
              <a:rPr lang="fr-FR" sz="1400" dirty="0" smtClean="0"/>
              <a:t> à la base, très velues. </a:t>
            </a:r>
            <a:endParaRPr lang="fr-FR" sz="1400" dirty="0"/>
          </a:p>
        </p:txBody>
      </p:sp>
      <p:pic>
        <p:nvPicPr>
          <p:cNvPr id="8" name="Image 7" descr="1985 Asteriscus Aquaticus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0" y="4037119"/>
            <a:ext cx="3795823" cy="28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002"/>
            <a:ext cx="3753420" cy="64087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Asteriscus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370" y="776649"/>
            <a:ext cx="1012917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Les fleurs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66480" y="1111092"/>
            <a:ext cx="31637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capitule est entouré </a:t>
            </a:r>
          </a:p>
          <a:p>
            <a:r>
              <a:rPr lang="fr-FR" sz="1400" dirty="0" smtClean="0"/>
              <a:t>par de grandes bractées foliacées.</a:t>
            </a:r>
          </a:p>
          <a:p>
            <a:r>
              <a:rPr lang="fr-FR" sz="1400" dirty="0" smtClean="0"/>
              <a:t>Les plus externes sont les plus grandes, obtuses. Les internes bien plus courtes et obtuses                                                                                  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36075" y="2365170"/>
            <a:ext cx="3005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caractère le plus discriminant est la présence de paillettes tronquées au sommet sur le réceptacle. </a:t>
            </a:r>
            <a:endParaRPr lang="fr-FR" sz="1400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3855477" y="4238409"/>
            <a:ext cx="5288523" cy="2619591"/>
            <a:chOff x="3855477" y="4238409"/>
            <a:chExt cx="5288523" cy="2619591"/>
          </a:xfrm>
        </p:grpSpPr>
        <p:grpSp>
          <p:nvGrpSpPr>
            <p:cNvPr id="16" name="Grouper 15"/>
            <p:cNvGrpSpPr/>
            <p:nvPr/>
          </p:nvGrpSpPr>
          <p:grpSpPr>
            <a:xfrm>
              <a:off x="3855477" y="4238409"/>
              <a:ext cx="5288523" cy="2619591"/>
              <a:chOff x="3855477" y="4238409"/>
              <a:chExt cx="5288523" cy="2619591"/>
            </a:xfrm>
          </p:grpSpPr>
          <p:grpSp>
            <p:nvGrpSpPr>
              <p:cNvPr id="13" name="Grouper 12"/>
              <p:cNvGrpSpPr/>
              <p:nvPr/>
            </p:nvGrpSpPr>
            <p:grpSpPr>
              <a:xfrm>
                <a:off x="5889578" y="4238409"/>
                <a:ext cx="3254422" cy="2619591"/>
                <a:chOff x="5889578" y="4238409"/>
                <a:chExt cx="3254422" cy="2619591"/>
              </a:xfrm>
            </p:grpSpPr>
            <p:pic>
              <p:nvPicPr>
                <p:cNvPr id="11" name="Image 10" descr="Capture d’écran 2019-11-17 à 21.26.06.png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889578" y="4238409"/>
                  <a:ext cx="3254422" cy="2619591"/>
                </a:xfrm>
                <a:prstGeom prst="rect">
                  <a:avLst/>
                </a:prstGeom>
              </p:spPr>
            </p:pic>
            <p:sp>
              <p:nvSpPr>
                <p:cNvPr id="12" name="ZoneTexte 11"/>
                <p:cNvSpPr txBox="1"/>
                <p:nvPr/>
              </p:nvSpPr>
              <p:spPr>
                <a:xfrm>
                  <a:off x="7393444" y="6454577"/>
                  <a:ext cx="1462813" cy="3693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b="1" dirty="0" smtClean="0"/>
                    <a:t>paillette</a:t>
                  </a:r>
                  <a:endParaRPr lang="fr-FR" b="1" dirty="0"/>
                </a:p>
              </p:txBody>
            </p:sp>
          </p:grpSp>
          <p:sp>
            <p:nvSpPr>
              <p:cNvPr id="15" name="ZoneTexte 14"/>
              <p:cNvSpPr txBox="1"/>
              <p:nvPr/>
            </p:nvSpPr>
            <p:spPr>
              <a:xfrm>
                <a:off x="3855477" y="4935189"/>
                <a:ext cx="19861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L’akène est soyeux et</a:t>
                </a:r>
              </a:p>
              <a:p>
                <a:r>
                  <a:rPr lang="fr-FR" sz="1400" dirty="0"/>
                  <a:t>s</a:t>
                </a:r>
                <a:r>
                  <a:rPr lang="fr-FR" sz="1400" dirty="0" smtClean="0"/>
                  <a:t>urmonté d’écailles.</a:t>
                </a:r>
                <a:endParaRPr lang="fr-FR" sz="1400" dirty="0"/>
              </a:p>
            </p:txBody>
          </p:sp>
        </p:grpSp>
        <p:cxnSp>
          <p:nvCxnSpPr>
            <p:cNvPr id="18" name="Connecteur droit avec flèche 17"/>
            <p:cNvCxnSpPr/>
            <p:nvPr/>
          </p:nvCxnSpPr>
          <p:spPr>
            <a:xfrm flipV="1">
              <a:off x="5749196" y="5250523"/>
              <a:ext cx="839133" cy="3402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r 8"/>
          <p:cNvGrpSpPr/>
          <p:nvPr/>
        </p:nvGrpSpPr>
        <p:grpSpPr>
          <a:xfrm>
            <a:off x="113396" y="204541"/>
            <a:ext cx="9030604" cy="6574007"/>
            <a:chOff x="113396" y="204541"/>
            <a:chExt cx="9030604" cy="6574007"/>
          </a:xfrm>
        </p:grpSpPr>
        <p:pic>
          <p:nvPicPr>
            <p:cNvPr id="5" name="Image 4" descr="1985 Asteriscus Aquaticus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4000" y="204541"/>
              <a:ext cx="5400000" cy="3960000"/>
            </a:xfrm>
            <a:prstGeom prst="rect">
              <a:avLst/>
            </a:prstGeom>
          </p:spPr>
        </p:pic>
        <p:grpSp>
          <p:nvGrpSpPr>
            <p:cNvPr id="21" name="Grouper 20"/>
            <p:cNvGrpSpPr/>
            <p:nvPr/>
          </p:nvGrpSpPr>
          <p:grpSpPr>
            <a:xfrm>
              <a:off x="113396" y="3764953"/>
              <a:ext cx="3549307" cy="3013595"/>
              <a:chOff x="113396" y="3764953"/>
              <a:chExt cx="3549307" cy="3013595"/>
            </a:xfrm>
          </p:grpSpPr>
          <p:pic>
            <p:nvPicPr>
              <p:cNvPr id="8" name="Image 7" descr="1985 Asteriscus Aquaticus coupe4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3396" y="3764953"/>
                <a:ext cx="3549307" cy="3013595"/>
              </a:xfrm>
              <a:prstGeom prst="rect">
                <a:avLst/>
              </a:prstGeom>
            </p:spPr>
          </p:pic>
          <p:cxnSp>
            <p:nvCxnSpPr>
              <p:cNvPr id="10" name="Connecteur droit avec flèche 9"/>
              <p:cNvCxnSpPr/>
              <p:nvPr/>
            </p:nvCxnSpPr>
            <p:spPr>
              <a:xfrm flipH="1" flipV="1">
                <a:off x="1099944" y="4876226"/>
                <a:ext cx="170095" cy="1678353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ZoneTexte 2"/>
            <p:cNvSpPr txBox="1"/>
            <p:nvPr/>
          </p:nvSpPr>
          <p:spPr>
            <a:xfrm>
              <a:off x="3974502" y="4238409"/>
              <a:ext cx="877163" cy="2462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dirty="0"/>
                <a:t>C</a:t>
              </a:r>
              <a:r>
                <a:rPr lang="fr-FR" sz="1000" dirty="0" smtClean="0"/>
                <a:t>l. Granger 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9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9630" y="0"/>
            <a:ext cx="3730742" cy="582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</a:rPr>
              <a:t>6-Genre </a:t>
            </a:r>
            <a:r>
              <a:rPr lang="fr-FR" sz="2400" i="1" dirty="0" err="1" smtClean="0">
                <a:solidFill>
                  <a:srgbClr val="000000"/>
                </a:solidFill>
              </a:rPr>
              <a:t>Pallenis</a:t>
            </a:r>
            <a:endParaRPr lang="fr-FR" sz="2400" i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574" y="667627"/>
            <a:ext cx="86463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Ce genre a été séparé du genre </a:t>
            </a:r>
            <a:r>
              <a:rPr lang="fr-FR" sz="1400" i="1" dirty="0" err="1" smtClean="0"/>
              <a:t>Asteriscus</a:t>
            </a:r>
            <a:r>
              <a:rPr lang="fr-FR" sz="1400" i="1" dirty="0" smtClean="0"/>
              <a:t> (20 à  50cm). </a:t>
            </a:r>
            <a:r>
              <a:rPr lang="fr-FR" sz="1400" dirty="0" smtClean="0"/>
              <a:t>Il présente également des paillettes sur son </a:t>
            </a:r>
          </a:p>
          <a:p>
            <a:r>
              <a:rPr lang="fr-FR" sz="1400" dirty="0" smtClean="0"/>
              <a:t> réceptacle, mais elles sont acuminées (en épine).</a:t>
            </a:r>
          </a:p>
          <a:p>
            <a:r>
              <a:rPr lang="fr-FR" sz="1400" dirty="0" smtClean="0"/>
              <a:t>Ex. : </a:t>
            </a:r>
            <a:r>
              <a:rPr lang="fr-FR" sz="1400" i="1" dirty="0" err="1" smtClean="0"/>
              <a:t>Pallenis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spinosa</a:t>
            </a:r>
            <a:endParaRPr lang="fr-FR" sz="1400" i="1" dirty="0" smtClean="0"/>
          </a:p>
          <a:p>
            <a:r>
              <a:rPr lang="fr-FR" sz="1400" dirty="0" smtClean="0"/>
              <a:t>Présent dans le Sud –Est méditerranéen,</a:t>
            </a:r>
          </a:p>
          <a:p>
            <a:r>
              <a:rPr lang="fr-FR" sz="1400" dirty="0" smtClean="0"/>
              <a:t> c’est une plante des friches et des bords </a:t>
            </a:r>
          </a:p>
          <a:p>
            <a:r>
              <a:rPr lang="fr-FR" sz="1400" dirty="0" smtClean="0"/>
              <a:t>de chemins.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lante dressée, ramifiée seulement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rès de l’inflorescence.</a:t>
            </a:r>
            <a:endParaRPr lang="fr-FR" sz="1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0" y="2507860"/>
            <a:ext cx="3764760" cy="4397172"/>
            <a:chOff x="0" y="2460828"/>
            <a:chExt cx="3764760" cy="4397172"/>
          </a:xfrm>
        </p:grpSpPr>
        <p:pic>
          <p:nvPicPr>
            <p:cNvPr id="6" name="Image 5" descr="1984 Asteriscus Spinosus2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0828"/>
              <a:ext cx="3764760" cy="4397172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755800" y="6484190"/>
              <a:ext cx="1008960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Cl. Granger</a:t>
              </a:r>
              <a:endParaRPr lang="fr-FR" sz="1200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4481286" y="1428868"/>
            <a:ext cx="4639182" cy="3402067"/>
            <a:chOff x="4481286" y="1428868"/>
            <a:chExt cx="4639182" cy="3402067"/>
          </a:xfrm>
        </p:grpSpPr>
        <p:pic>
          <p:nvPicPr>
            <p:cNvPr id="8" name="Image 7" descr="1984 Asteriscus Spinosus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1286" y="1428868"/>
              <a:ext cx="4639182" cy="3402067"/>
            </a:xfrm>
            <a:prstGeom prst="rect">
              <a:avLst/>
            </a:prstGeom>
          </p:spPr>
        </p:pic>
        <p:cxnSp>
          <p:nvCxnSpPr>
            <p:cNvPr id="12" name="Connecteur droit avec flèche 11"/>
            <p:cNvCxnSpPr/>
            <p:nvPr/>
          </p:nvCxnSpPr>
          <p:spPr>
            <a:xfrm flipH="1" flipV="1">
              <a:off x="5329630" y="3946398"/>
              <a:ext cx="669038" cy="54433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r 3"/>
          <p:cNvGrpSpPr/>
          <p:nvPr/>
        </p:nvGrpSpPr>
        <p:grpSpPr>
          <a:xfrm>
            <a:off x="3925644" y="5159802"/>
            <a:ext cx="5003393" cy="1564139"/>
            <a:chOff x="3925644" y="5159802"/>
            <a:chExt cx="5003393" cy="1564139"/>
          </a:xfrm>
        </p:grpSpPr>
        <p:sp>
          <p:nvSpPr>
            <p:cNvPr id="15" name="ZoneTexte 14"/>
            <p:cNvSpPr txBox="1"/>
            <p:nvPr/>
          </p:nvSpPr>
          <p:spPr>
            <a:xfrm>
              <a:off x="3925644" y="5159802"/>
              <a:ext cx="50033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L’espèce </a:t>
              </a:r>
              <a:r>
                <a:rPr lang="fr-FR" sz="1400" i="1" dirty="0" smtClean="0"/>
                <a:t>P. </a:t>
              </a:r>
              <a:r>
                <a:rPr lang="fr-FR" sz="1400" i="1" dirty="0" err="1" smtClean="0"/>
                <a:t>spinosa</a:t>
              </a:r>
              <a:r>
                <a:rPr lang="fr-FR" sz="1400" i="1" dirty="0" smtClean="0"/>
                <a:t> </a:t>
              </a:r>
              <a:r>
                <a:rPr lang="fr-FR" sz="1400" dirty="0" smtClean="0"/>
                <a:t>se reconnaît aisément à ses bractées</a:t>
              </a:r>
            </a:p>
            <a:p>
              <a:r>
                <a:rPr lang="fr-FR" sz="1400" dirty="0" err="1"/>
                <a:t>i</a:t>
              </a:r>
              <a:r>
                <a:rPr lang="fr-FR" sz="1400" dirty="0" err="1" smtClean="0"/>
                <a:t>nvolucrales</a:t>
              </a:r>
              <a:r>
                <a:rPr lang="fr-FR" sz="1400" dirty="0" smtClean="0"/>
                <a:t>  piquantes</a:t>
              </a:r>
              <a:r>
                <a:rPr lang="fr-FR" sz="1400" i="1" dirty="0" smtClean="0"/>
                <a:t>. </a:t>
              </a:r>
            </a:p>
            <a:p>
              <a:r>
                <a:rPr lang="fr-FR" sz="1400" dirty="0"/>
                <a:t> </a:t>
              </a:r>
              <a:r>
                <a:rPr lang="fr-FR" sz="1400" dirty="0" smtClean="0"/>
                <a:t>Ses feuilles caulinaires sont couvertes de poils et </a:t>
              </a:r>
            </a:p>
            <a:p>
              <a:r>
                <a:rPr lang="fr-FR" sz="1400" dirty="0" smtClean="0"/>
                <a:t>cordiformes à la base.</a:t>
              </a:r>
              <a:endParaRPr lang="fr-FR" sz="1400" dirty="0"/>
            </a:p>
          </p:txBody>
        </p:sp>
        <p:pic>
          <p:nvPicPr>
            <p:cNvPr id="3" name="Image 2" descr="Pallenise.pd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892018" y="5283806"/>
              <a:ext cx="739015" cy="2141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3561112" y="4065035"/>
            <a:ext cx="4444205" cy="2632142"/>
            <a:chOff x="3561112" y="4065035"/>
            <a:chExt cx="4444205" cy="2632142"/>
          </a:xfrm>
        </p:grpSpPr>
        <p:pic>
          <p:nvPicPr>
            <p:cNvPr id="3" name="Image 2" descr="Pallenise.pdf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76" t="53910" r="50647" b="19783"/>
            <a:stretch/>
          </p:blipFill>
          <p:spPr>
            <a:xfrm>
              <a:off x="3561112" y="4065035"/>
              <a:ext cx="4444205" cy="2632142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561112" y="5714609"/>
              <a:ext cx="1632908" cy="7478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dirty="0" smtClean="0"/>
                <a:t>Paillette du</a:t>
              </a:r>
            </a:p>
            <a:p>
              <a:pPr>
                <a:lnSpc>
                  <a:spcPct val="120000"/>
                </a:lnSpc>
              </a:pPr>
              <a:r>
                <a:rPr lang="fr-FR" dirty="0" smtClean="0"/>
                <a:t>réceptacle</a:t>
              </a:r>
              <a:endParaRPr lang="fr-FR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227572" y="6207377"/>
            <a:ext cx="111128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Akènes 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79377" y="192941"/>
            <a:ext cx="8746895" cy="3825993"/>
            <a:chOff x="79377" y="192941"/>
            <a:chExt cx="8746895" cy="3825993"/>
          </a:xfrm>
        </p:grpSpPr>
        <p:grpSp>
          <p:nvGrpSpPr>
            <p:cNvPr id="21" name="Grouper 20"/>
            <p:cNvGrpSpPr/>
            <p:nvPr/>
          </p:nvGrpSpPr>
          <p:grpSpPr>
            <a:xfrm>
              <a:off x="79377" y="192941"/>
              <a:ext cx="8746895" cy="3810000"/>
              <a:chOff x="79377" y="782476"/>
              <a:chExt cx="8746895" cy="3810000"/>
            </a:xfrm>
          </p:grpSpPr>
          <p:grpSp>
            <p:nvGrpSpPr>
              <p:cNvPr id="17" name="Grouper 16"/>
              <p:cNvGrpSpPr/>
              <p:nvPr/>
            </p:nvGrpSpPr>
            <p:grpSpPr>
              <a:xfrm>
                <a:off x="192774" y="782476"/>
                <a:ext cx="8633498" cy="3810000"/>
                <a:chOff x="192774" y="782476"/>
                <a:chExt cx="8633498" cy="3810000"/>
              </a:xfrm>
            </p:grpSpPr>
            <p:grpSp>
              <p:nvGrpSpPr>
                <p:cNvPr id="12" name="Grouper 11"/>
                <p:cNvGrpSpPr/>
                <p:nvPr/>
              </p:nvGrpSpPr>
              <p:grpSpPr>
                <a:xfrm>
                  <a:off x="2211229" y="782476"/>
                  <a:ext cx="6615043" cy="3810000"/>
                  <a:chOff x="2211229" y="782476"/>
                  <a:chExt cx="6615043" cy="3810000"/>
                </a:xfrm>
              </p:grpSpPr>
              <p:pic>
                <p:nvPicPr>
                  <p:cNvPr id="4" name="Image 3" descr="397px-P._spinosa_frutos-1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5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11229" y="782476"/>
                    <a:ext cx="5041900" cy="3810000"/>
                  </a:xfrm>
                  <a:prstGeom prst="rect">
                    <a:avLst/>
                  </a:prstGeom>
                </p:spPr>
              </p:pic>
              <p:cxnSp>
                <p:nvCxnSpPr>
                  <p:cNvPr id="8" name="Connecteur droit avec flèche 7"/>
                  <p:cNvCxnSpPr/>
                  <p:nvPr/>
                </p:nvCxnSpPr>
                <p:spPr>
                  <a:xfrm flipH="1">
                    <a:off x="5783215" y="1973199"/>
                    <a:ext cx="1803002" cy="226804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Connecteur droit avec flèche 9"/>
                  <p:cNvCxnSpPr/>
                  <p:nvPr/>
                </p:nvCxnSpPr>
                <p:spPr>
                  <a:xfrm flipH="1">
                    <a:off x="6236800" y="2097941"/>
                    <a:ext cx="1349417" cy="986600"/>
                  </a:xfrm>
                  <a:prstGeom prst="straightConnector1">
                    <a:avLst/>
                  </a:prstGeom>
                  <a:ln w="38100" cmpd="sng">
                    <a:solidFill>
                      <a:srgbClr val="2C7C9F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ZoneTexte 10"/>
                  <p:cNvSpPr txBox="1"/>
                  <p:nvPr/>
                </p:nvSpPr>
                <p:spPr>
                  <a:xfrm>
                    <a:off x="7586217" y="1892226"/>
                    <a:ext cx="1240055" cy="523220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Paillettes du </a:t>
                    </a:r>
                  </a:p>
                  <a:p>
                    <a:r>
                      <a:rPr lang="fr-FR" sz="1400" dirty="0" smtClean="0"/>
                      <a:t>réceptacle</a:t>
                    </a:r>
                    <a:endParaRPr lang="fr-FR" sz="1400" dirty="0"/>
                  </a:p>
                </p:txBody>
              </p:sp>
            </p:grpSp>
            <p:cxnSp>
              <p:nvCxnSpPr>
                <p:cNvPr id="14" name="Connecteur droit avec flèche 13"/>
                <p:cNvCxnSpPr/>
                <p:nvPr/>
              </p:nvCxnSpPr>
              <p:spPr>
                <a:xfrm>
                  <a:off x="1927738" y="1383507"/>
                  <a:ext cx="2755532" cy="508719"/>
                </a:xfrm>
                <a:prstGeom prst="straightConnector1">
                  <a:avLst/>
                </a:prstGeom>
                <a:ln w="38100" cmpd="sng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ZoneTexte 15"/>
                <p:cNvSpPr txBox="1"/>
                <p:nvPr/>
              </p:nvSpPr>
              <p:spPr>
                <a:xfrm>
                  <a:off x="192774" y="1229618"/>
                  <a:ext cx="1923924" cy="30777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Akène des </a:t>
                  </a:r>
                  <a:r>
                    <a:rPr lang="fr-FR" sz="1400" dirty="0" err="1" smtClean="0"/>
                    <a:t>fl.ligulées</a:t>
                  </a:r>
                  <a:endParaRPr lang="fr-FR" sz="1400" dirty="0"/>
                </a:p>
              </p:txBody>
            </p:sp>
          </p:grpSp>
          <p:sp>
            <p:nvSpPr>
              <p:cNvPr id="18" name="ZoneTexte 17"/>
              <p:cNvSpPr txBox="1"/>
              <p:nvPr/>
            </p:nvSpPr>
            <p:spPr>
              <a:xfrm>
                <a:off x="79377" y="3436088"/>
                <a:ext cx="2131852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Akène des fl. Centrales</a:t>
                </a:r>
              </a:p>
              <a:p>
                <a:r>
                  <a:rPr lang="fr-FR" sz="1400" dirty="0"/>
                  <a:t>a</a:t>
                </a:r>
                <a:r>
                  <a:rPr lang="fr-FR" sz="1400" dirty="0" smtClean="0"/>
                  <a:t>vec une couronne d’écailles  </a:t>
                </a:r>
                <a:endParaRPr lang="fr-FR" sz="1400" dirty="0"/>
              </a:p>
            </p:txBody>
          </p:sp>
          <p:cxnSp>
            <p:nvCxnSpPr>
              <p:cNvPr id="20" name="Connecteur droit avec flèche 19"/>
              <p:cNvCxnSpPr>
                <a:stCxn id="18" idx="3"/>
              </p:cNvCxnSpPr>
              <p:nvPr/>
            </p:nvCxnSpPr>
            <p:spPr>
              <a:xfrm>
                <a:off x="2211229" y="3805420"/>
                <a:ext cx="1394776" cy="369332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ZoneTexte 8"/>
            <p:cNvSpPr txBox="1"/>
            <p:nvPr/>
          </p:nvSpPr>
          <p:spPr>
            <a:xfrm>
              <a:off x="5964649" y="3741935"/>
              <a:ext cx="957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Cl.Internet</a:t>
              </a:r>
              <a:endParaRPr lang="fr-FR" sz="12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599670" y="6207377"/>
            <a:ext cx="147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Flore de la France</a:t>
            </a:r>
          </a:p>
          <a:p>
            <a:r>
              <a:rPr lang="fr-FR" sz="1200" dirty="0" smtClean="0"/>
              <a:t>méditerranéenne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7562" y="-18358"/>
            <a:ext cx="3186438" cy="50329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>
                <a:solidFill>
                  <a:srgbClr val="000000"/>
                </a:solidFill>
              </a:rPr>
              <a:t>Pallenis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475262" y="5934669"/>
            <a:ext cx="1555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Pallenis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spinosa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2160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4570" y="7135"/>
            <a:ext cx="3231797" cy="57133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Genre </a:t>
            </a:r>
            <a:r>
              <a:rPr lang="fr-FR" sz="2400" i="1" dirty="0" err="1">
                <a:solidFill>
                  <a:srgbClr val="000000"/>
                </a:solidFill>
              </a:rPr>
              <a:t>Pallenis</a:t>
            </a:r>
            <a:endParaRPr lang="fr-FR" sz="2400" dirty="0"/>
          </a:p>
        </p:txBody>
      </p:sp>
      <p:pic>
        <p:nvPicPr>
          <p:cNvPr id="4" name="Image 3" descr="Pallenis maritima 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10" y="578470"/>
            <a:ext cx="2063814" cy="2840091"/>
          </a:xfrm>
          <a:prstGeom prst="rect">
            <a:avLst/>
          </a:prstGeom>
        </p:spPr>
      </p:pic>
      <p:pic>
        <p:nvPicPr>
          <p:cNvPr id="5" name="Image 4" descr="Pallenis maritima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775" y="192820"/>
            <a:ext cx="1943577" cy="1943577"/>
          </a:xfrm>
          <a:prstGeom prst="rect">
            <a:avLst/>
          </a:prstGeom>
        </p:spPr>
      </p:pic>
      <p:pic>
        <p:nvPicPr>
          <p:cNvPr id="8" name="Image 7" descr="Asteriscus maritimus 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860" y="3313108"/>
            <a:ext cx="4638305" cy="34787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4736" y="3935057"/>
            <a:ext cx="2732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plante vivace, en coussin.</a:t>
            </a:r>
          </a:p>
          <a:p>
            <a:r>
              <a:rPr lang="fr-FR" sz="1400" dirty="0" smtClean="0"/>
              <a:t>Plante des rochers du bord de mer.</a:t>
            </a:r>
            <a:endParaRPr lang="fr-FR" sz="1400" dirty="0"/>
          </a:p>
        </p:txBody>
      </p:sp>
      <p:pic>
        <p:nvPicPr>
          <p:cNvPr id="12" name="Image 11" descr="Asteriscus maritimus-IMGP06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9415">
            <a:off x="3488986" y="683131"/>
            <a:ext cx="3390300" cy="254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/>
          <p:cNvSpPr txBox="1"/>
          <p:nvPr/>
        </p:nvSpPr>
        <p:spPr>
          <a:xfrm>
            <a:off x="317510" y="4796914"/>
            <a:ext cx="31504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Différences :</a:t>
            </a:r>
          </a:p>
          <a:p>
            <a:r>
              <a:rPr lang="fr-FR" sz="1400" dirty="0" smtClean="0"/>
              <a:t>-plante basse, souvent “ en boule “</a:t>
            </a:r>
          </a:p>
          <a:p>
            <a:r>
              <a:rPr lang="fr-FR" sz="1400" dirty="0" smtClean="0"/>
              <a:t>-les bractées </a:t>
            </a:r>
            <a:r>
              <a:rPr lang="fr-FR" sz="1400" dirty="0" err="1" smtClean="0"/>
              <a:t>involucrales</a:t>
            </a:r>
            <a:r>
              <a:rPr lang="fr-FR" sz="1400" dirty="0" smtClean="0"/>
              <a:t> sont</a:t>
            </a:r>
          </a:p>
          <a:p>
            <a:r>
              <a:rPr lang="fr-FR" sz="1400" dirty="0" smtClean="0"/>
              <a:t>courtes</a:t>
            </a:r>
            <a:r>
              <a:rPr lang="fr-FR" sz="1400" dirty="0"/>
              <a:t> </a:t>
            </a:r>
            <a:r>
              <a:rPr lang="fr-FR" sz="1400" dirty="0" smtClean="0"/>
              <a:t>et jamais épineuses.</a:t>
            </a:r>
          </a:p>
          <a:p>
            <a:r>
              <a:rPr lang="fr-FR" sz="1400" dirty="0" smtClean="0"/>
              <a:t>-feuilles caulinaires jamais </a:t>
            </a:r>
          </a:p>
          <a:p>
            <a:r>
              <a:rPr lang="fr-FR" sz="1400" dirty="0"/>
              <a:t>d</a:t>
            </a:r>
            <a:r>
              <a:rPr lang="fr-FR" sz="1400" dirty="0" smtClean="0"/>
              <a:t>emi-</a:t>
            </a:r>
            <a:r>
              <a:rPr lang="fr-FR" sz="1400" dirty="0" err="1" smtClean="0"/>
              <a:t>embrassantes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204113" y="192820"/>
            <a:ext cx="2474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Une 2° espèce: </a:t>
            </a:r>
            <a:r>
              <a:rPr lang="fr-FR" sz="1400" i="1" dirty="0" smtClean="0"/>
              <a:t>P. </a:t>
            </a:r>
            <a:r>
              <a:rPr lang="fr-FR" sz="1400" i="1" dirty="0" err="1" smtClean="0"/>
              <a:t>maritima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5116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1229" y="124743"/>
            <a:ext cx="4921403" cy="44659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Genres </a:t>
            </a:r>
            <a:r>
              <a:rPr lang="fr-FR" sz="2400" i="1" dirty="0" err="1" smtClean="0">
                <a:solidFill>
                  <a:schemeClr val="tx1"/>
                </a:solidFill>
              </a:rPr>
              <a:t>Asteriscus</a:t>
            </a:r>
            <a:r>
              <a:rPr lang="fr-FR" sz="2400" dirty="0" smtClean="0">
                <a:solidFill>
                  <a:schemeClr val="tx1"/>
                </a:solidFill>
              </a:rPr>
              <a:t> et </a:t>
            </a:r>
            <a:r>
              <a:rPr lang="fr-FR" sz="2400" i="1" dirty="0" err="1" smtClean="0">
                <a:solidFill>
                  <a:schemeClr val="tx1"/>
                </a:solidFill>
              </a:rPr>
              <a:t>Pallenis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532963" y="2183015"/>
            <a:ext cx="8232577" cy="3970318"/>
            <a:chOff x="532963" y="2183015"/>
            <a:chExt cx="8232577" cy="3970318"/>
          </a:xfrm>
        </p:grpSpPr>
        <p:sp>
          <p:nvSpPr>
            <p:cNvPr id="4" name="ZoneTexte 3"/>
            <p:cNvSpPr txBox="1"/>
            <p:nvPr/>
          </p:nvSpPr>
          <p:spPr>
            <a:xfrm>
              <a:off x="532963" y="2183015"/>
              <a:ext cx="8232577" cy="39703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endParaRPr lang="fr-FR" sz="1400" dirty="0" smtClean="0"/>
            </a:p>
            <a:p>
              <a:pPr marL="285750" indent="-285750">
                <a:buFont typeface="Arial"/>
                <a:buChar char="•"/>
              </a:pPr>
              <a:endParaRPr lang="fr-FR" sz="1400" dirty="0"/>
            </a:p>
            <a:p>
              <a:pPr marL="285750" indent="-285750">
                <a:buFont typeface="Arial"/>
                <a:buChar char="•"/>
              </a:pPr>
              <a:endParaRPr lang="fr-FR" sz="1400" dirty="0" smtClean="0"/>
            </a:p>
            <a:p>
              <a:pPr marL="285750" indent="-285750">
                <a:buFont typeface="Arial"/>
                <a:buChar char="•"/>
              </a:pPr>
              <a:r>
                <a:rPr lang="fr-FR" sz="1400" dirty="0" smtClean="0"/>
                <a:t>Plantes annuelles ou vivaces</a:t>
              </a:r>
            </a:p>
            <a:p>
              <a:pPr marL="285750" indent="-285750">
                <a:buFont typeface="Arial"/>
                <a:buChar char="•"/>
              </a:pPr>
              <a:endParaRPr lang="fr-FR" sz="1400" dirty="0" smtClean="0"/>
            </a:p>
            <a:p>
              <a:pPr marL="285750" indent="-285750">
                <a:buFont typeface="Arial"/>
                <a:buChar char="•"/>
              </a:pPr>
              <a:r>
                <a:rPr lang="fr-FR" sz="1400" dirty="0" smtClean="0"/>
                <a:t>Plantes méditerranéennes</a:t>
              </a:r>
            </a:p>
            <a:p>
              <a:pPr marL="285750" indent="-285750">
                <a:buFont typeface="Arial"/>
                <a:buChar char="•"/>
              </a:pPr>
              <a:endParaRPr lang="fr-FR" sz="1400" dirty="0"/>
            </a:p>
            <a:p>
              <a:pPr marL="285750" indent="-285750">
                <a:buFont typeface="Arial"/>
                <a:buChar char="•"/>
              </a:pPr>
              <a:r>
                <a:rPr lang="fr-FR" sz="1400" dirty="0" smtClean="0"/>
                <a:t>Feuilles simples, obtuses, grisâtres et couvertes de </a:t>
              </a:r>
            </a:p>
            <a:p>
              <a:r>
                <a:rPr lang="fr-FR" sz="1400" dirty="0" smtClean="0"/>
                <a:t>longs poils. Souvent en gouttières</a:t>
              </a:r>
            </a:p>
            <a:p>
              <a:r>
                <a:rPr lang="fr-FR" sz="1400" dirty="0" smtClean="0"/>
                <a:t> </a:t>
              </a:r>
            </a:p>
            <a:p>
              <a:pPr marL="285750" indent="-285750">
                <a:buFont typeface="Arial"/>
                <a:buChar char="•"/>
              </a:pPr>
              <a:r>
                <a:rPr lang="fr-FR" sz="1400" dirty="0" smtClean="0"/>
                <a:t>Capitule solitaire, à ligules jaunes, de grande taille</a:t>
              </a:r>
            </a:p>
            <a:p>
              <a:pPr marL="285750" indent="-285750">
                <a:buFont typeface="Arial"/>
                <a:buChar char="•"/>
              </a:pPr>
              <a:endParaRPr lang="fr-FR" sz="1400" dirty="0" smtClean="0"/>
            </a:p>
            <a:p>
              <a:pPr marL="285750" indent="-285750">
                <a:buFont typeface="Arial"/>
                <a:buChar char="•"/>
              </a:pPr>
              <a:r>
                <a:rPr lang="fr-FR" sz="1400" dirty="0"/>
                <a:t>I</a:t>
              </a:r>
              <a:r>
                <a:rPr lang="fr-FR" sz="1400" dirty="0" smtClean="0"/>
                <a:t>nvolucre formé de </a:t>
              </a:r>
              <a:r>
                <a:rPr lang="fr-FR" sz="1400" dirty="0" smtClean="0">
                  <a:solidFill>
                    <a:srgbClr val="FF0000"/>
                  </a:solidFill>
                </a:rPr>
                <a:t>grandes bractées foliacées</a:t>
              </a:r>
            </a:p>
            <a:p>
              <a:pPr marL="285750" indent="-285750">
                <a:buFont typeface="Arial"/>
                <a:buChar char="•"/>
              </a:pPr>
              <a:endParaRPr lang="fr-FR" sz="1400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fr-FR" sz="1400" dirty="0" smtClean="0">
                  <a:solidFill>
                    <a:srgbClr val="FF0000"/>
                  </a:solidFill>
                </a:rPr>
                <a:t>Des paillettes </a:t>
              </a:r>
              <a:r>
                <a:rPr lang="fr-FR" sz="1400" dirty="0" smtClean="0"/>
                <a:t>entre les fleurs </a:t>
              </a:r>
            </a:p>
            <a:p>
              <a:pPr marL="285750" indent="-285750">
                <a:buFont typeface="Arial"/>
                <a:buChar char="•"/>
              </a:pPr>
              <a:endParaRPr lang="fr-FR" sz="1400" dirty="0" smtClean="0"/>
            </a:p>
            <a:p>
              <a:pPr marL="285750" indent="-285750">
                <a:buFont typeface="Arial"/>
                <a:buChar char="•"/>
              </a:pPr>
              <a:r>
                <a:rPr lang="fr-FR" sz="1400" dirty="0" smtClean="0">
                  <a:solidFill>
                    <a:srgbClr val="FF0000"/>
                  </a:solidFill>
                </a:rPr>
                <a:t>Les akènes surmontés d’une couronne d’écailles </a:t>
              </a:r>
            </a:p>
            <a:p>
              <a:endParaRPr lang="fr-FR" sz="1400" dirty="0" smtClean="0"/>
            </a:p>
          </p:txBody>
        </p:sp>
        <p:grpSp>
          <p:nvGrpSpPr>
            <p:cNvPr id="7" name="Grouper 6"/>
            <p:cNvGrpSpPr/>
            <p:nvPr/>
          </p:nvGrpSpPr>
          <p:grpSpPr>
            <a:xfrm>
              <a:off x="5336707" y="2355165"/>
              <a:ext cx="3309638" cy="1960179"/>
              <a:chOff x="5455902" y="1147042"/>
              <a:chExt cx="3309638" cy="1960179"/>
            </a:xfrm>
          </p:grpSpPr>
          <p:pic>
            <p:nvPicPr>
              <p:cNvPr id="5" name="Image 4" descr="Pallenise.pdf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876" t="53910" r="50647" b="19783"/>
              <a:stretch/>
            </p:blipFill>
            <p:spPr>
              <a:xfrm>
                <a:off x="5455902" y="1147042"/>
                <a:ext cx="3309638" cy="1960179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601782" y="2347426"/>
                <a:ext cx="1099944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Paillettes </a:t>
                </a:r>
              </a:p>
              <a:p>
                <a:r>
                  <a:rPr lang="fr-FR" sz="1400" dirty="0" smtClean="0"/>
                  <a:t>réceptacle</a:t>
                </a:r>
                <a:endParaRPr lang="fr-FR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7628" y="44930"/>
            <a:ext cx="5839914" cy="5826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dirty="0" smtClean="0">
                <a:solidFill>
                  <a:srgbClr val="000000"/>
                </a:solidFill>
              </a:rPr>
              <a:t>Tribu des HELIANTHEAE 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9191" y="1475880"/>
            <a:ext cx="7878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La première partie de cette tribu a été traitée dans l’atelier précédant : Arnica, Tagetes, </a:t>
            </a:r>
            <a:r>
              <a:rPr lang="fr-FR" sz="1400" dirty="0" err="1" smtClean="0"/>
              <a:t>Schkuhria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Cette </a:t>
            </a:r>
            <a:r>
              <a:rPr lang="fr-FR" sz="1400" dirty="0" smtClean="0"/>
              <a:t>tribu ne comporte que 5 espèces indigènes en France, presque toutes les autres sont </a:t>
            </a:r>
          </a:p>
          <a:p>
            <a:r>
              <a:rPr lang="fr-FR" sz="1400" dirty="0" smtClean="0"/>
              <a:t>d’origine américaine et beaucoup sont cultivées dans les jardins comme ornementales</a:t>
            </a:r>
            <a:endParaRPr lang="fr-FR" sz="1400" dirty="0"/>
          </a:p>
        </p:txBody>
      </p:sp>
      <p:pic>
        <p:nvPicPr>
          <p:cNvPr id="4" name="Image 3" descr="Cosmos_sulphureus_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79" y="2920834"/>
            <a:ext cx="2934465" cy="32800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06888" y="3683272"/>
            <a:ext cx="535108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sz="1400" dirty="0" smtClean="0"/>
              <a:t>Feuilles caulinaires alternes (ou absentes).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400" dirty="0" smtClean="0"/>
              <a:t>Bractées  de l‘involucre herbacées sur 1 rang ou inégales sur plusieurs rangs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400" dirty="0" smtClean="0"/>
              <a:t>Réceptacle </a:t>
            </a:r>
            <a:r>
              <a:rPr lang="fr-FR" sz="1400" smtClean="0"/>
              <a:t>avec </a:t>
            </a:r>
            <a:r>
              <a:rPr lang="fr-FR" sz="1400" smtClean="0"/>
              <a:t>ou sans </a:t>
            </a:r>
            <a:r>
              <a:rPr lang="fr-FR" sz="1400" dirty="0" smtClean="0"/>
              <a:t>paillettes 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400" dirty="0" smtClean="0"/>
              <a:t>Capitule soit solitaire, soit en panicules ou en corymbes 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400" dirty="0" smtClean="0"/>
              <a:t>Akènes à aigrette formée de soies, quelquefois d’écailles ou absente parfois ailée.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723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8927" y="324541"/>
            <a:ext cx="4184327" cy="5599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Helianthus</a:t>
            </a:r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5821" y="1036856"/>
            <a:ext cx="82167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Deux espèces au moins de ce genre sont présents en France , souvent sous la forme cultivée:</a:t>
            </a:r>
          </a:p>
          <a:p>
            <a:r>
              <a:rPr lang="fr-FR" sz="1400" i="1" dirty="0" err="1" smtClean="0"/>
              <a:t>Helianthus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annuus</a:t>
            </a:r>
            <a:r>
              <a:rPr lang="fr-FR" sz="1400" i="1" dirty="0" smtClean="0"/>
              <a:t>, </a:t>
            </a:r>
            <a:r>
              <a:rPr lang="fr-FR" sz="1400" dirty="0" smtClean="0"/>
              <a:t> le tournesol, cultivé pour ses fruits et </a:t>
            </a:r>
            <a:r>
              <a:rPr lang="fr-FR" sz="1400" i="1" dirty="0" err="1"/>
              <a:t>H</a:t>
            </a:r>
            <a:r>
              <a:rPr lang="fr-FR" sz="1400" i="1" dirty="0" err="1" smtClean="0"/>
              <a:t>elianthus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tuberosus</a:t>
            </a:r>
            <a:r>
              <a:rPr lang="fr-FR" sz="1400" dirty="0" smtClean="0"/>
              <a:t> </a:t>
            </a:r>
            <a:r>
              <a:rPr lang="fr-FR" sz="1400" dirty="0"/>
              <a:t>le </a:t>
            </a:r>
            <a:r>
              <a:rPr lang="fr-FR" sz="1400" dirty="0" smtClean="0"/>
              <a:t>topinambour,  </a:t>
            </a:r>
            <a:endParaRPr lang="fr-FR" sz="1400" i="1" dirty="0"/>
          </a:p>
          <a:p>
            <a:r>
              <a:rPr lang="fr-FR" sz="1400" dirty="0" smtClean="0"/>
              <a:t>cultivé pour ses tubercules qui lui permettent d’être vivace.</a:t>
            </a:r>
            <a:endParaRPr lang="fr-FR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230490" y="2190213"/>
            <a:ext cx="4682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Grande plante annuelle qui peut mesurer jusqu’à 2 mètres, originaire d’Amérique du Nord .</a:t>
            </a:r>
          </a:p>
          <a:p>
            <a:r>
              <a:rPr lang="fr-FR" sz="1400" dirty="0" smtClean="0"/>
              <a:t>La tige est unique, dressée, rude et pileuse  </a:t>
            </a:r>
          </a:p>
        </p:txBody>
      </p:sp>
      <p:pic>
        <p:nvPicPr>
          <p:cNvPr id="6" name="Image 5" descr="is-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702" y="3369596"/>
            <a:ext cx="3238500" cy="3389177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120124" y="2144852"/>
            <a:ext cx="4437046" cy="3309640"/>
            <a:chOff x="120124" y="2144852"/>
            <a:chExt cx="4437046" cy="3309640"/>
          </a:xfrm>
        </p:grpSpPr>
        <p:pic>
          <p:nvPicPr>
            <p:cNvPr id="4" name="Image 3" descr="Helianthus 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24" y="2144852"/>
              <a:ext cx="4110366" cy="307880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415343" y="4962049"/>
              <a:ext cx="2141827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i="1" dirty="0" err="1" smtClean="0"/>
                <a:t>Helianthus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annuus</a:t>
              </a:r>
              <a:r>
                <a:rPr lang="fr-FR" sz="1400" dirty="0" smtClean="0"/>
                <a:t> </a:t>
              </a:r>
            </a:p>
            <a:p>
              <a:r>
                <a:rPr lang="fr-FR" sz="1200" dirty="0" smtClean="0"/>
                <a:t>Cl. Internet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1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elianthus annuus Nancay (18) 08:86:G.Collardeau 9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03007">
            <a:off x="-299197" y="287828"/>
            <a:ext cx="5224961" cy="3793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5775" y="27293"/>
            <a:ext cx="3821459" cy="4352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Helianthus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514747" y="3617531"/>
            <a:ext cx="3051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Très grande inflorescence, des ligules jusqu’à 8 cm, le disque </a:t>
            </a:r>
          </a:p>
          <a:p>
            <a:r>
              <a:rPr lang="fr-FR" sz="1400" dirty="0"/>
              <a:t>c</a:t>
            </a:r>
            <a:r>
              <a:rPr lang="fr-FR" sz="1400" dirty="0" smtClean="0"/>
              <a:t>entral plus large encore. </a:t>
            </a:r>
            <a:endParaRPr lang="fr-FR" sz="1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260339" y="3388672"/>
            <a:ext cx="8739822" cy="3469328"/>
            <a:chOff x="260339" y="3388672"/>
            <a:chExt cx="8739822" cy="3469328"/>
          </a:xfrm>
        </p:grpSpPr>
        <p:pic>
          <p:nvPicPr>
            <p:cNvPr id="6" name="Image 5" descr="is-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60339" y="3388672"/>
              <a:ext cx="2782239" cy="3469328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5998668" y="4910317"/>
              <a:ext cx="30014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L’involucre est formé de bractées </a:t>
              </a:r>
            </a:p>
            <a:p>
              <a:r>
                <a:rPr lang="fr-FR" sz="1400" dirty="0"/>
                <a:t>s</a:t>
              </a:r>
              <a:r>
                <a:rPr lang="fr-FR" sz="1400" dirty="0" smtClean="0"/>
                <a:t>ur plusieurs rangs, longuement</a:t>
              </a:r>
            </a:p>
            <a:p>
              <a:r>
                <a:rPr lang="fr-FR" sz="1400" dirty="0" smtClean="0"/>
                <a:t>acuminées et couvertes de poils </a:t>
              </a:r>
              <a:endParaRPr lang="fr-FR" sz="1400" dirty="0"/>
            </a:p>
          </p:txBody>
        </p:sp>
        <p:pic>
          <p:nvPicPr>
            <p:cNvPr id="13" name="Image 12" descr="H.annuus invol.-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2578" y="4356195"/>
              <a:ext cx="2472169" cy="2472169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3039022" y="1247425"/>
            <a:ext cx="248348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Feuilles pétiolées, </a:t>
            </a:r>
            <a:r>
              <a:rPr lang="fr-FR" sz="1400" dirty="0"/>
              <a:t>à </a:t>
            </a:r>
            <a:r>
              <a:rPr lang="fr-FR" sz="1400" dirty="0" smtClean="0"/>
              <a:t>limbe</a:t>
            </a:r>
          </a:p>
          <a:p>
            <a:r>
              <a:rPr lang="fr-FR" sz="1400" dirty="0"/>
              <a:t>a</a:t>
            </a:r>
            <a:r>
              <a:rPr lang="fr-FR" sz="1400" dirty="0" smtClean="0"/>
              <a:t>rrondi parfois cordiforme, </a:t>
            </a:r>
          </a:p>
          <a:p>
            <a:r>
              <a:rPr lang="fr-FR" sz="1400" dirty="0" smtClean="0"/>
              <a:t>Souvent tronqué.</a:t>
            </a:r>
            <a:endParaRPr lang="fr-FR" sz="1400" dirty="0"/>
          </a:p>
        </p:txBody>
      </p:sp>
      <p:grpSp>
        <p:nvGrpSpPr>
          <p:cNvPr id="7" name="Grouper 6"/>
          <p:cNvGrpSpPr/>
          <p:nvPr/>
        </p:nvGrpSpPr>
        <p:grpSpPr>
          <a:xfrm>
            <a:off x="5704094" y="129663"/>
            <a:ext cx="3442682" cy="2859011"/>
            <a:chOff x="5704094" y="129663"/>
            <a:chExt cx="3442682" cy="2859011"/>
          </a:xfrm>
        </p:grpSpPr>
        <p:pic>
          <p:nvPicPr>
            <p:cNvPr id="3" name="Image 2" descr="Tournesol 78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4094" y="129663"/>
              <a:ext cx="3442682" cy="2582012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479369" y="2711675"/>
              <a:ext cx="2520792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Une forme ornementale cultivée 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1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ttrichia  viscos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90" y="365210"/>
            <a:ext cx="5360200" cy="43201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8501" y="60302"/>
            <a:ext cx="4253741" cy="6098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i="1" dirty="0" err="1" smtClean="0"/>
              <a:t>Dittrichia</a:t>
            </a:r>
            <a:r>
              <a:rPr lang="fr-FR" sz="2800" i="1" dirty="0" smtClean="0"/>
              <a:t> </a:t>
            </a:r>
            <a:r>
              <a:rPr lang="fr-FR" sz="2800" dirty="0" smtClean="0"/>
              <a:t> </a:t>
            </a:r>
            <a:r>
              <a:rPr lang="fr-FR" sz="2400" dirty="0" smtClean="0"/>
              <a:t>: la feuille </a:t>
            </a:r>
            <a:endParaRPr lang="fr-FR" sz="2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536027" y="921189"/>
            <a:ext cx="28307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1400" dirty="0">
                <a:solidFill>
                  <a:prstClr val="black"/>
                </a:solidFill>
              </a:rPr>
              <a:t>Les feuilles sont alternes, </a:t>
            </a:r>
          </a:p>
          <a:p>
            <a:pPr lvl="0"/>
            <a:r>
              <a:rPr lang="fr-FR" sz="1400" dirty="0">
                <a:solidFill>
                  <a:prstClr val="black"/>
                </a:solidFill>
              </a:rPr>
              <a:t>avec quelques dents écartées,</a:t>
            </a:r>
          </a:p>
          <a:p>
            <a:pPr lvl="0"/>
            <a:r>
              <a:rPr lang="fr-FR" sz="1400" dirty="0">
                <a:solidFill>
                  <a:prstClr val="black"/>
                </a:solidFill>
              </a:rPr>
              <a:t>un peu </a:t>
            </a:r>
            <a:r>
              <a:rPr lang="fr-FR" sz="1400" dirty="0" smtClean="0">
                <a:solidFill>
                  <a:prstClr val="black"/>
                </a:solidFill>
              </a:rPr>
              <a:t>cordiformes </a:t>
            </a:r>
            <a:r>
              <a:rPr lang="fr-FR" sz="1400" dirty="0">
                <a:solidFill>
                  <a:prstClr val="black"/>
                </a:solidFill>
              </a:rPr>
              <a:t>à la </a:t>
            </a:r>
            <a:r>
              <a:rPr lang="fr-FR" sz="1400" dirty="0" smtClean="0">
                <a:solidFill>
                  <a:prstClr val="black"/>
                </a:solidFill>
              </a:rPr>
              <a:t>base.</a:t>
            </a:r>
          </a:p>
          <a:p>
            <a:pPr lvl="0"/>
            <a:r>
              <a:rPr lang="fr-FR" sz="1400" dirty="0" smtClean="0">
                <a:solidFill>
                  <a:prstClr val="black"/>
                </a:solidFill>
              </a:rPr>
              <a:t>Longues de 3 à 10 cm.</a:t>
            </a:r>
            <a:endParaRPr lang="fr-FR" sz="1400" dirty="0">
              <a:solidFill>
                <a:prstClr val="black"/>
              </a:solidFill>
            </a:endParaRPr>
          </a:p>
          <a:p>
            <a:pPr lvl="0"/>
            <a:r>
              <a:rPr lang="fr-FR" sz="1400" dirty="0">
                <a:solidFill>
                  <a:prstClr val="black"/>
                </a:solidFill>
              </a:rPr>
              <a:t>La couleur est un peu </a:t>
            </a:r>
            <a:r>
              <a:rPr lang="fr-FR" sz="1400" dirty="0" smtClean="0">
                <a:solidFill>
                  <a:prstClr val="black"/>
                </a:solidFill>
              </a:rPr>
              <a:t>glauque, </a:t>
            </a:r>
            <a:endParaRPr lang="fr-FR" sz="1400" dirty="0"/>
          </a:p>
          <a:p>
            <a:r>
              <a:rPr lang="fr-FR" sz="1400" dirty="0" smtClean="0"/>
              <a:t>La face inf</a:t>
            </a:r>
            <a:r>
              <a:rPr lang="fr-FR" sz="1400" dirty="0"/>
              <a:t>.</a:t>
            </a:r>
            <a:r>
              <a:rPr lang="fr-FR" sz="1400" dirty="0" smtClean="0"/>
              <a:t> cotonneuse avec de</a:t>
            </a:r>
          </a:p>
          <a:p>
            <a:r>
              <a:rPr lang="fr-FR" sz="1400" dirty="0"/>
              <a:t>n</a:t>
            </a:r>
            <a:r>
              <a:rPr lang="fr-FR" sz="1400" dirty="0" smtClean="0"/>
              <a:t>ombreuses glandes collantes. </a:t>
            </a:r>
            <a:endParaRPr lang="fr-FR" sz="1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6559330" y="2605979"/>
            <a:ext cx="2435586" cy="4158787"/>
            <a:chOff x="5093359" y="3379458"/>
            <a:chExt cx="2185211" cy="3385351"/>
          </a:xfrm>
        </p:grpSpPr>
        <p:pic>
          <p:nvPicPr>
            <p:cNvPr id="4" name="Image 3" descr="Dittrichia viscosa-Feuil.Gruissan-Roub.05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768" y="3379458"/>
              <a:ext cx="1698802" cy="324560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093359" y="6487810"/>
              <a:ext cx="972817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Cl. </a:t>
              </a:r>
              <a:r>
                <a:rPr lang="fr-FR" sz="1200" dirty="0" err="1" smtClean="0"/>
                <a:t>Roubaudi</a:t>
              </a:r>
              <a:endParaRPr lang="fr-FR" sz="1200" dirty="0"/>
            </a:p>
          </p:txBody>
        </p:sp>
      </p:grpSp>
      <p:pic>
        <p:nvPicPr>
          <p:cNvPr id="10" name="Image 9" descr="Dittrichia viscosa-Feuil.2 Gruissan-Roub.05 -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87" y="3826400"/>
            <a:ext cx="1771683" cy="2598082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120716" y="4942290"/>
            <a:ext cx="3472348" cy="1915710"/>
            <a:chOff x="120716" y="4942290"/>
            <a:chExt cx="3472348" cy="1915710"/>
          </a:xfrm>
        </p:grpSpPr>
        <p:pic>
          <p:nvPicPr>
            <p:cNvPr id="6" name="Image 5" descr="img_000690086O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072" y="4942290"/>
              <a:ext cx="2900992" cy="154552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20716" y="6550223"/>
              <a:ext cx="2171313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Cl.J.J.Houdré</a:t>
              </a:r>
              <a:r>
                <a:rPr lang="fr-FR" sz="1200" dirty="0" smtClean="0"/>
                <a:t> Tela </a:t>
              </a:r>
              <a:r>
                <a:rPr lang="fr-FR" sz="1200" dirty="0" err="1" smtClean="0"/>
                <a:t>Botanica</a:t>
              </a:r>
              <a:r>
                <a:rPr lang="fr-FR" sz="1200" dirty="0" smtClean="0"/>
                <a:t> 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26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4327" y="113401"/>
            <a:ext cx="3742080" cy="5826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Helianthus</a:t>
            </a:r>
            <a:endParaRPr lang="fr-FR" sz="2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7175545" y="913489"/>
            <a:ext cx="1873486" cy="2734780"/>
            <a:chOff x="7175545" y="913489"/>
            <a:chExt cx="1873486" cy="2734780"/>
          </a:xfrm>
        </p:grpSpPr>
        <p:pic>
          <p:nvPicPr>
            <p:cNvPr id="7" name="Image 6" descr="Helianthus annuus Nancay (18) 08:86:G.Collardeau 98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789849" y="1299186"/>
              <a:ext cx="2273115" cy="1501722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175545" y="3186604"/>
              <a:ext cx="1873486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Paillette du réceptacle </a:t>
              </a:r>
              <a:r>
                <a:rPr lang="fr-FR" sz="1200" dirty="0" err="1" smtClean="0"/>
                <a:t>Cl.Collardeau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4309375" y="3391562"/>
            <a:ext cx="4367893" cy="3001896"/>
            <a:chOff x="4320402" y="3186604"/>
            <a:chExt cx="4367893" cy="3001896"/>
          </a:xfrm>
        </p:grpSpPr>
        <p:pic>
          <p:nvPicPr>
            <p:cNvPr id="3" name="Image 2" descr="fruits  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0402" y="3186604"/>
              <a:ext cx="2855143" cy="3001896"/>
            </a:xfrm>
            <a:prstGeom prst="rect">
              <a:avLst/>
            </a:prstGeom>
          </p:spPr>
        </p:pic>
        <p:grpSp>
          <p:nvGrpSpPr>
            <p:cNvPr id="18" name="Grouper 17"/>
            <p:cNvGrpSpPr/>
            <p:nvPr/>
          </p:nvGrpSpPr>
          <p:grpSpPr>
            <a:xfrm>
              <a:off x="5306950" y="4892510"/>
              <a:ext cx="3381345" cy="835894"/>
              <a:chOff x="5306950" y="4892510"/>
              <a:chExt cx="3381345" cy="835894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5306950" y="4892510"/>
                <a:ext cx="2358645" cy="618838"/>
              </a:xfrm>
              <a:prstGeom prst="straightConnector1">
                <a:avLst/>
              </a:prstGeom>
              <a:ln w="38100" cmpd="sng">
                <a:solidFill>
                  <a:srgbClr val="9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7665595" y="5420627"/>
                <a:ext cx="1022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Paillette </a:t>
                </a:r>
                <a:endParaRPr lang="fr-FR" sz="1400" dirty="0"/>
              </a:p>
            </p:txBody>
          </p:sp>
        </p:grpSp>
      </p:grpSp>
      <p:grpSp>
        <p:nvGrpSpPr>
          <p:cNvPr id="12" name="Grouper 11"/>
          <p:cNvGrpSpPr/>
          <p:nvPr/>
        </p:nvGrpSpPr>
        <p:grpSpPr>
          <a:xfrm>
            <a:off x="5624460" y="4762894"/>
            <a:ext cx="2738374" cy="437393"/>
            <a:chOff x="5624460" y="4762894"/>
            <a:chExt cx="2738374" cy="437393"/>
          </a:xfrm>
        </p:grpSpPr>
        <p:cxnSp>
          <p:nvCxnSpPr>
            <p:cNvPr id="10" name="Connecteur droit avec flèche 9"/>
            <p:cNvCxnSpPr/>
            <p:nvPr/>
          </p:nvCxnSpPr>
          <p:spPr>
            <a:xfrm flipH="1" flipV="1">
              <a:off x="5624460" y="4762894"/>
              <a:ext cx="2029795" cy="283505"/>
            </a:xfrm>
            <a:prstGeom prst="straightConnector1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7665595" y="4892510"/>
              <a:ext cx="697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Akène  </a:t>
              </a:r>
              <a:endParaRPr lang="fr-FR" sz="14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294185" y="4312903"/>
            <a:ext cx="3553867" cy="2343808"/>
            <a:chOff x="294185" y="4312903"/>
            <a:chExt cx="3553867" cy="2343808"/>
          </a:xfrm>
        </p:grpSpPr>
        <p:pic>
          <p:nvPicPr>
            <p:cNvPr id="5" name="Image 4" descr="Fruit et graine tourneso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85" y="4312903"/>
              <a:ext cx="3553867" cy="2343808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2742576" y="5169550"/>
              <a:ext cx="806730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graine</a:t>
              </a:r>
              <a:endParaRPr lang="fr-FR" sz="1200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520228" y="794921"/>
            <a:ext cx="6283554" cy="2873501"/>
            <a:chOff x="520228" y="794921"/>
            <a:chExt cx="6283554" cy="2873501"/>
          </a:xfrm>
        </p:grpSpPr>
        <p:pic>
          <p:nvPicPr>
            <p:cNvPr id="6" name="Image 5" descr="akènes -3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4327" y="794921"/>
              <a:ext cx="2619455" cy="2153538"/>
            </a:xfrm>
            <a:prstGeom prst="rect">
              <a:avLst/>
            </a:prstGeom>
          </p:spPr>
        </p:pic>
        <p:pic>
          <p:nvPicPr>
            <p:cNvPr id="22" name="Image 21" descr="Helianthu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228" y="810922"/>
              <a:ext cx="2857500" cy="2857500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3681500" y="3048104"/>
              <a:ext cx="1005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Cl. Internet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0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572" y="0"/>
            <a:ext cx="3908510" cy="5445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</a:t>
            </a:r>
            <a:r>
              <a:rPr lang="fr-FR" sz="2400" dirty="0" smtClean="0"/>
              <a:t> </a:t>
            </a:r>
            <a:r>
              <a:rPr lang="fr-FR" sz="2400" i="1" dirty="0" err="1">
                <a:solidFill>
                  <a:schemeClr val="tx1"/>
                </a:solidFill>
              </a:rPr>
              <a:t>Helianthus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56199" y="747720"/>
            <a:ext cx="314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Coup d’œil à </a:t>
            </a:r>
            <a:r>
              <a:rPr lang="fr-FR" sz="1400" i="1" dirty="0" err="1" smtClean="0"/>
              <a:t>Helianthus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tuberosus</a:t>
            </a:r>
            <a:endParaRPr lang="fr-FR" sz="1400" i="1" dirty="0"/>
          </a:p>
        </p:txBody>
      </p:sp>
      <p:pic>
        <p:nvPicPr>
          <p:cNvPr id="5" name="Image 4" descr="Helianthus tuberosus 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172" y="4688753"/>
            <a:ext cx="3049218" cy="2280207"/>
          </a:xfrm>
          <a:prstGeom prst="rect">
            <a:avLst/>
          </a:prstGeom>
        </p:spPr>
      </p:pic>
      <p:pic>
        <p:nvPicPr>
          <p:cNvPr id="6" name="Image 5" descr="H.tuberosus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99" y="1249043"/>
            <a:ext cx="3683000" cy="2768600"/>
          </a:xfrm>
          <a:prstGeom prst="rect">
            <a:avLst/>
          </a:prstGeom>
        </p:spPr>
      </p:pic>
      <p:grpSp>
        <p:nvGrpSpPr>
          <p:cNvPr id="19" name="Grouper 18"/>
          <p:cNvGrpSpPr/>
          <p:nvPr/>
        </p:nvGrpSpPr>
        <p:grpSpPr>
          <a:xfrm>
            <a:off x="5437571" y="192699"/>
            <a:ext cx="3936686" cy="4905320"/>
            <a:chOff x="5437571" y="192699"/>
            <a:chExt cx="3936686" cy="4905320"/>
          </a:xfrm>
        </p:grpSpPr>
        <p:grpSp>
          <p:nvGrpSpPr>
            <p:cNvPr id="15" name="Grouper 14"/>
            <p:cNvGrpSpPr/>
            <p:nvPr/>
          </p:nvGrpSpPr>
          <p:grpSpPr>
            <a:xfrm>
              <a:off x="6177172" y="192699"/>
              <a:ext cx="2894358" cy="2280863"/>
              <a:chOff x="4857895" y="725288"/>
              <a:chExt cx="3963925" cy="4006307"/>
            </a:xfrm>
          </p:grpSpPr>
          <p:grpSp>
            <p:nvGrpSpPr>
              <p:cNvPr id="11" name="Grouper 10"/>
              <p:cNvGrpSpPr/>
              <p:nvPr/>
            </p:nvGrpSpPr>
            <p:grpSpPr>
              <a:xfrm>
                <a:off x="4857895" y="725288"/>
                <a:ext cx="3963925" cy="4006307"/>
                <a:chOff x="5107604" y="644843"/>
                <a:chExt cx="3963925" cy="5384036"/>
              </a:xfrm>
            </p:grpSpPr>
            <p:cxnSp>
              <p:nvCxnSpPr>
                <p:cNvPr id="10" name="Connecteur droit avec flèche 9"/>
                <p:cNvCxnSpPr/>
                <p:nvPr/>
              </p:nvCxnSpPr>
              <p:spPr>
                <a:xfrm flipH="1" flipV="1">
                  <a:off x="6164841" y="3057589"/>
                  <a:ext cx="12329" cy="1109609"/>
                </a:xfrm>
                <a:prstGeom prst="straightConnector1">
                  <a:avLst/>
                </a:prstGeom>
                <a:ln w="38100" cmpd="sng">
                  <a:solidFill>
                    <a:srgbClr val="9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" name="Image 6" descr="Helianthus tuberosus Feurs :10:83:G.Collardeau 55.jpg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5400000">
                  <a:off x="4397549" y="1354898"/>
                  <a:ext cx="5384036" cy="3963925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r 13"/>
              <p:cNvGrpSpPr/>
              <p:nvPr/>
            </p:nvGrpSpPr>
            <p:grpSpPr>
              <a:xfrm>
                <a:off x="5918247" y="3045260"/>
                <a:ext cx="1371222" cy="1662544"/>
                <a:chOff x="5918247" y="3045260"/>
                <a:chExt cx="1371222" cy="1662544"/>
              </a:xfrm>
            </p:grpSpPr>
            <p:sp>
              <p:nvSpPr>
                <p:cNvPr id="8" name="ZoneTexte 7"/>
                <p:cNvSpPr txBox="1"/>
                <p:nvPr/>
              </p:nvSpPr>
              <p:spPr>
                <a:xfrm>
                  <a:off x="5918247" y="4167198"/>
                  <a:ext cx="1371222" cy="54060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Paillettes  </a:t>
                  </a:r>
                  <a:endParaRPr lang="fr-FR" sz="1400" dirty="0"/>
                </a:p>
              </p:txBody>
            </p:sp>
            <p:cxnSp>
              <p:nvCxnSpPr>
                <p:cNvPr id="13" name="Connecteur droit avec flèche 12"/>
                <p:cNvCxnSpPr/>
                <p:nvPr/>
              </p:nvCxnSpPr>
              <p:spPr>
                <a:xfrm flipV="1">
                  <a:off x="6300467" y="3045260"/>
                  <a:ext cx="36989" cy="1121938"/>
                </a:xfrm>
                <a:prstGeom prst="straightConnector1">
                  <a:avLst/>
                </a:prstGeom>
                <a:ln w="38100" cmpd="sng">
                  <a:solidFill>
                    <a:srgbClr val="9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" name="Image 15" descr="Helianthus tuberosus Feurs :10:83:G.Collardeau 60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7571" y="2473562"/>
              <a:ext cx="3936686" cy="2624457"/>
            </a:xfrm>
            <a:prstGeom prst="rect">
              <a:avLst/>
            </a:prstGeom>
          </p:spPr>
        </p:pic>
        <p:cxnSp>
          <p:nvCxnSpPr>
            <p:cNvPr id="18" name="Connecteur droit avec flèche 17"/>
            <p:cNvCxnSpPr/>
            <p:nvPr/>
          </p:nvCxnSpPr>
          <p:spPr>
            <a:xfrm flipH="1">
              <a:off x="6949140" y="2473562"/>
              <a:ext cx="165086" cy="731975"/>
            </a:xfrm>
            <a:prstGeom prst="straightConnector1">
              <a:avLst/>
            </a:prstGeom>
            <a:ln w="38100" cmpd="sng">
              <a:solidFill>
                <a:srgbClr val="9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456199" y="456021"/>
            <a:ext cx="5735431" cy="6817723"/>
            <a:chOff x="456199" y="456021"/>
            <a:chExt cx="5735431" cy="6817723"/>
          </a:xfrm>
        </p:grpSpPr>
        <p:pic>
          <p:nvPicPr>
            <p:cNvPr id="21" name="Image 20" descr="Helianthus tuberosu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6552" y="456021"/>
              <a:ext cx="2540000" cy="2114960"/>
            </a:xfrm>
            <a:prstGeom prst="rect">
              <a:avLst/>
            </a:prstGeom>
          </p:spPr>
        </p:pic>
        <p:pic>
          <p:nvPicPr>
            <p:cNvPr id="22" name="Image 21" descr="Helianthus tuberosus Feurs :10:83:G.Collardeau 58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199" y="4017643"/>
              <a:ext cx="4878729" cy="3256101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5030510" y="4968582"/>
              <a:ext cx="1161120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Cl.Collardeau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6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idens tripartita 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739" y="569173"/>
            <a:ext cx="3832261" cy="45987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3697" y="0"/>
            <a:ext cx="3082421" cy="54451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Bidens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726437"/>
            <a:ext cx="55121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Plantes robustes, du bord des eaux. Les feuilles sont </a:t>
            </a:r>
          </a:p>
          <a:p>
            <a:r>
              <a:rPr lang="fr-FR" sz="1400" dirty="0" err="1"/>
              <a:t>g</a:t>
            </a:r>
            <a:r>
              <a:rPr lang="fr-FR" sz="1400" dirty="0" err="1" smtClean="0"/>
              <a:t>en</a:t>
            </a:r>
            <a:r>
              <a:rPr lang="fr-FR" sz="1400" dirty="0" smtClean="0"/>
              <a:t>. </a:t>
            </a:r>
            <a:r>
              <a:rPr lang="fr-FR" sz="1400" dirty="0"/>
              <a:t>o</a:t>
            </a:r>
            <a:r>
              <a:rPr lang="fr-FR" sz="1400" dirty="0" smtClean="0"/>
              <a:t>pposées, et souvent composées à folioles dentées. </a:t>
            </a:r>
          </a:p>
          <a:p>
            <a:r>
              <a:rPr lang="fr-FR" sz="1400" dirty="0"/>
              <a:t>L</a:t>
            </a:r>
            <a:r>
              <a:rPr lang="fr-FR" sz="1400" dirty="0" smtClean="0"/>
              <a:t>es capitules sont de petite taille et très souvent sans ligules.</a:t>
            </a:r>
          </a:p>
          <a:p>
            <a:r>
              <a:rPr lang="fr-FR" sz="1400" dirty="0" smtClean="0"/>
              <a:t>La caractéristique est le fruit : un akène à arêtes  persistantes</a:t>
            </a:r>
          </a:p>
          <a:p>
            <a:r>
              <a:rPr lang="fr-FR" sz="1400" dirty="0" smtClean="0"/>
              <a:t> et “ </a:t>
            </a:r>
            <a:r>
              <a:rPr lang="fr-FR" sz="1400" dirty="0" err="1" smtClean="0"/>
              <a:t>accrochantes</a:t>
            </a:r>
            <a:r>
              <a:rPr lang="fr-FR" sz="1400" dirty="0" smtClean="0"/>
              <a:t>“ (souvent deux).  </a:t>
            </a:r>
            <a:endParaRPr lang="fr-FR" sz="1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0" y="86303"/>
            <a:ext cx="4623371" cy="3467528"/>
            <a:chOff x="0" y="86303"/>
            <a:chExt cx="4623371" cy="3467528"/>
          </a:xfrm>
        </p:grpSpPr>
        <p:pic>
          <p:nvPicPr>
            <p:cNvPr id="5" name="Image 4" descr="Bidens_tripartita_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6303"/>
              <a:ext cx="4623371" cy="346752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253001" y="3162161"/>
              <a:ext cx="1131831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B. </a:t>
              </a:r>
              <a:r>
                <a:rPr lang="fr-FR" sz="1400" i="1" dirty="0" err="1"/>
                <a:t>t</a:t>
              </a:r>
              <a:r>
                <a:rPr lang="fr-FR" sz="1400" i="1" dirty="0" err="1" smtClean="0"/>
                <a:t>ripartita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pic>
        <p:nvPicPr>
          <p:cNvPr id="10" name="Image 9" descr="Bidens_tripartita_.jp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03472" y="4608061"/>
            <a:ext cx="2058739" cy="2441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er 10"/>
          <p:cNvGrpSpPr/>
          <p:nvPr/>
        </p:nvGrpSpPr>
        <p:grpSpPr>
          <a:xfrm>
            <a:off x="197016" y="86303"/>
            <a:ext cx="4384832" cy="3612394"/>
            <a:chOff x="0" y="86303"/>
            <a:chExt cx="4623371" cy="3467528"/>
          </a:xfrm>
        </p:grpSpPr>
        <p:pic>
          <p:nvPicPr>
            <p:cNvPr id="12" name="Image 11" descr="Bidens_tripartita_1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6303"/>
              <a:ext cx="4623371" cy="346752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253001" y="3162161"/>
              <a:ext cx="1131831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smtClean="0"/>
                <a:t>B. </a:t>
              </a:r>
              <a:r>
                <a:rPr lang="fr-FR" sz="1400" i="1" dirty="0" err="1"/>
                <a:t>t</a:t>
              </a:r>
              <a:r>
                <a:rPr lang="fr-FR" sz="1400" i="1" dirty="0" err="1" smtClean="0"/>
                <a:t>ripartita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5028120" y="5806954"/>
            <a:ext cx="4399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Au moins une dizaine d’espèces en France dont </a:t>
            </a:r>
          </a:p>
          <a:p>
            <a:r>
              <a:rPr lang="fr-FR" sz="1400" dirty="0" smtClean="0"/>
              <a:t>certaines sont naturalisées. </a:t>
            </a:r>
            <a:endParaRPr lang="fr-FR" sz="1400" dirty="0"/>
          </a:p>
        </p:txBody>
      </p:sp>
      <p:pic>
        <p:nvPicPr>
          <p:cNvPr id="3" name="Image 2" descr="Bidens tripartita 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2654"/>
            <a:ext cx="2428948" cy="2092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7624" y="0"/>
            <a:ext cx="3624926" cy="5691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Bidens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pic>
        <p:nvPicPr>
          <p:cNvPr id="5" name="Image 4" descr="Bidens aurea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81" y="569174"/>
            <a:ext cx="2870200" cy="2832100"/>
          </a:xfrm>
          <a:prstGeom prst="rect">
            <a:avLst/>
          </a:prstGeom>
        </p:spPr>
      </p:pic>
      <p:pic>
        <p:nvPicPr>
          <p:cNvPr id="6" name="Image 5" descr="Bidens aurea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6"/>
          <a:stretch/>
        </p:blipFill>
        <p:spPr>
          <a:xfrm>
            <a:off x="4944203" y="3575408"/>
            <a:ext cx="4199798" cy="2811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er 6"/>
          <p:cNvGrpSpPr/>
          <p:nvPr/>
        </p:nvGrpSpPr>
        <p:grpSpPr>
          <a:xfrm>
            <a:off x="-82660" y="468502"/>
            <a:ext cx="4732517" cy="5633900"/>
            <a:chOff x="-82660" y="468502"/>
            <a:chExt cx="4732517" cy="5633900"/>
          </a:xfrm>
        </p:grpSpPr>
        <p:pic>
          <p:nvPicPr>
            <p:cNvPr id="4" name="Image 3" descr="Bidens_tripartita1_eF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2660" y="468502"/>
              <a:ext cx="3859805" cy="545696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2034397" y="5794625"/>
              <a:ext cx="2615460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i="1" dirty="0" err="1" smtClean="0"/>
                <a:t>Bidens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tripartita</a:t>
              </a:r>
              <a:r>
                <a:rPr lang="fr-FR" sz="1400" i="1" dirty="0" smtClean="0"/>
                <a:t>  </a:t>
              </a:r>
              <a:r>
                <a:rPr lang="fr-FR" sz="1400" dirty="0" smtClean="0"/>
                <a:t> en Dombes</a:t>
              </a:r>
              <a:endParaRPr lang="fr-FR" sz="1400" i="1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212863" y="2921970"/>
            <a:ext cx="129966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i="1" dirty="0" err="1" smtClean="0"/>
              <a:t>Bidens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aurea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9890" y="6386418"/>
            <a:ext cx="8722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Certaines espèces sont sans ligules, mais d’autres ont des ligules larges qui miment une seule fleur.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54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9037" y="54459"/>
            <a:ext cx="3476971" cy="45821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 </a:t>
            </a:r>
            <a:r>
              <a:rPr lang="fr-FR" sz="2400" i="1" dirty="0" err="1" smtClean="0">
                <a:solidFill>
                  <a:schemeClr val="tx1"/>
                </a:solidFill>
              </a:rPr>
              <a:t>Galinsoga</a:t>
            </a:r>
            <a:r>
              <a:rPr lang="fr-FR" sz="2400" i="1" dirty="0" smtClean="0">
                <a:solidFill>
                  <a:schemeClr val="tx1"/>
                </a:solidFill>
              </a:rPr>
              <a:t> </a:t>
            </a:r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675580" y="607897"/>
            <a:ext cx="3300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Genre originaire du sud et </a:t>
            </a:r>
          </a:p>
          <a:p>
            <a:r>
              <a:rPr lang="fr-FR" sz="1400" dirty="0" smtClean="0"/>
              <a:t>centre américain. Naturalisé dans </a:t>
            </a:r>
          </a:p>
          <a:p>
            <a:r>
              <a:rPr lang="fr-FR" sz="1400" dirty="0" smtClean="0"/>
              <a:t>les cultures et les friches et dispersé </a:t>
            </a:r>
          </a:p>
          <a:p>
            <a:r>
              <a:rPr lang="fr-FR" sz="1400" dirty="0" smtClean="0"/>
              <a:t>en France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337975" y="1562004"/>
            <a:ext cx="4001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Petite plante annuelle ne dépassant </a:t>
            </a:r>
          </a:p>
          <a:p>
            <a:r>
              <a:rPr lang="fr-FR" sz="1400" dirty="0" smtClean="0"/>
              <a:t>pas 60 cm. Deux espèces assez peu</a:t>
            </a:r>
          </a:p>
          <a:p>
            <a:r>
              <a:rPr lang="fr-FR" sz="1400" dirty="0" smtClean="0"/>
              <a:t> différentes existent, la deuxième espèce</a:t>
            </a:r>
          </a:p>
          <a:p>
            <a:r>
              <a:rPr lang="fr-FR" sz="1400" dirty="0" smtClean="0"/>
              <a:t> beaucoup plus glanduleuses,</a:t>
            </a:r>
          </a:p>
          <a:p>
            <a:r>
              <a:rPr lang="fr-FR" sz="1400" dirty="0" smtClean="0"/>
              <a:t> à poils étalés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499037" y="2837246"/>
            <a:ext cx="34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feuille sont simples, à limbe faiblement denté, et opposées. </a:t>
            </a:r>
            <a:endParaRPr lang="fr-FR" sz="1400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5733302" y="3901997"/>
            <a:ext cx="3410698" cy="3039691"/>
            <a:chOff x="5733302" y="3901997"/>
            <a:chExt cx="3410698" cy="3039691"/>
          </a:xfrm>
        </p:grpSpPr>
        <p:pic>
          <p:nvPicPr>
            <p:cNvPr id="6" name="Image 5" descr="Galinsoga parviflora-DSC6436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3302" y="3901997"/>
              <a:ext cx="3410698" cy="299118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739336" y="6664689"/>
              <a:ext cx="1115961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Cl. </a:t>
              </a:r>
              <a:r>
                <a:rPr lang="fr-FR" sz="1200" dirty="0" err="1" smtClean="0"/>
                <a:t>Roubaudi</a:t>
              </a:r>
              <a:endParaRPr lang="fr-FR" sz="1200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0" y="-14758"/>
            <a:ext cx="5400000" cy="3960000"/>
            <a:chOff x="0" y="-14758"/>
            <a:chExt cx="5400000" cy="3960000"/>
          </a:xfrm>
        </p:grpSpPr>
        <p:pic>
          <p:nvPicPr>
            <p:cNvPr id="4" name="Image 3" descr="1990kGalinsogaParviflora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4758"/>
              <a:ext cx="5400000" cy="396000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409580" y="3445168"/>
              <a:ext cx="831503" cy="2462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000" dirty="0" err="1" smtClean="0"/>
                <a:t>Cl.Granger</a:t>
              </a:r>
              <a:r>
                <a:rPr lang="fr-FR" sz="1000" dirty="0" smtClean="0"/>
                <a:t> </a:t>
              </a:r>
              <a:endParaRPr lang="fr-F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8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0618" y="0"/>
            <a:ext cx="3889411" cy="6924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 err="1">
                <a:solidFill>
                  <a:schemeClr val="tx1"/>
                </a:solidFill>
              </a:rPr>
              <a:t>Galinsoga</a:t>
            </a:r>
            <a:r>
              <a:rPr lang="fr-FR" sz="2400" i="1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pic>
        <p:nvPicPr>
          <p:cNvPr id="4" name="Image 3" descr="akene galinsoga aigrette fo rmée d'écailles frangé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82" y="2836825"/>
            <a:ext cx="3846922" cy="2637246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234663" y="862995"/>
            <a:ext cx="3982087" cy="2920197"/>
            <a:chOff x="357960" y="3945242"/>
            <a:chExt cx="3982087" cy="2920197"/>
          </a:xfrm>
        </p:grpSpPr>
        <p:pic>
          <p:nvPicPr>
            <p:cNvPr id="8" name="Image 7" descr="1990kGalinsogaParviflora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960" y="3945242"/>
              <a:ext cx="3982087" cy="2920197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3331087" y="6247916"/>
              <a:ext cx="1008960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Cl. Granger </a:t>
              </a:r>
              <a:endParaRPr lang="fr-FR" sz="1200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586642" y="1269886"/>
            <a:ext cx="43766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capitules  sont petits : 5mm. L’involucre </a:t>
            </a:r>
          </a:p>
          <a:p>
            <a:r>
              <a:rPr lang="fr-FR" sz="1400" dirty="0"/>
              <a:t>m</a:t>
            </a:r>
            <a:r>
              <a:rPr lang="fr-FR" sz="1400" dirty="0" smtClean="0"/>
              <a:t>esurent  3 à 5 </a:t>
            </a:r>
            <a:r>
              <a:rPr lang="fr-FR" sz="1400" dirty="0" err="1" smtClean="0"/>
              <a:t>mm.</a:t>
            </a:r>
            <a:r>
              <a:rPr lang="fr-FR" sz="1400" dirty="0" smtClean="0"/>
              <a:t> Il y a souvent 5 ligules </a:t>
            </a:r>
          </a:p>
          <a:p>
            <a:r>
              <a:rPr lang="fr-FR" sz="1400" dirty="0"/>
              <a:t>b</a:t>
            </a:r>
            <a:r>
              <a:rPr lang="fr-FR" sz="1400" dirty="0" smtClean="0"/>
              <a:t>lanches  à trois dents, longues d’un millimètre.</a:t>
            </a:r>
          </a:p>
          <a:p>
            <a:r>
              <a:rPr lang="fr-FR" sz="1400" dirty="0" smtClean="0"/>
              <a:t>Les bractées du capitule sont dressées, simples, </a:t>
            </a:r>
          </a:p>
          <a:p>
            <a:r>
              <a:rPr lang="fr-FR" sz="1400" dirty="0" smtClean="0"/>
              <a:t>larges plus grandes vers l’intérieur.      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46571" y="5782296"/>
            <a:ext cx="421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akènes mesurent 1mm et sont surmontées </a:t>
            </a:r>
          </a:p>
          <a:p>
            <a:r>
              <a:rPr lang="fr-FR" sz="1400" dirty="0" smtClean="0"/>
              <a:t>d’écailles. </a:t>
            </a:r>
            <a:endParaRPr lang="fr-FR" sz="1400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447623" y="3763601"/>
            <a:ext cx="4452896" cy="2897515"/>
            <a:chOff x="447623" y="3763601"/>
            <a:chExt cx="4452896" cy="2897515"/>
          </a:xfrm>
        </p:grpSpPr>
        <p:pic>
          <p:nvPicPr>
            <p:cNvPr id="5" name="Image 4" descr="galinsoga capitule.JP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23" y="3763601"/>
              <a:ext cx="2203259" cy="2897515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650882" y="4648029"/>
              <a:ext cx="2249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Les poils glanduleux</a:t>
              </a:r>
            </a:p>
            <a:p>
              <a:r>
                <a:rPr lang="fr-FR" sz="1400" dirty="0"/>
                <a:t>d</a:t>
              </a:r>
              <a:r>
                <a:rPr lang="fr-FR" sz="1400" dirty="0" smtClean="0"/>
                <a:t>e </a:t>
              </a:r>
              <a:r>
                <a:rPr lang="fr-FR" sz="1400" i="1" dirty="0" err="1" smtClean="0"/>
                <a:t>G.quadriradiata</a:t>
              </a:r>
              <a:r>
                <a:rPr lang="fr-FR" sz="1400" i="1" dirty="0" smtClean="0"/>
                <a:t> </a:t>
              </a:r>
              <a:endParaRPr lang="fr-FR" sz="1400" i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650882" y="5880928"/>
              <a:ext cx="15399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CL. </a:t>
              </a:r>
              <a:r>
                <a:rPr lang="fr-FR" sz="1200" dirty="0" err="1" smtClean="0"/>
                <a:t>J.L.Macqueron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75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741" y="61645"/>
            <a:ext cx="3131738" cy="4582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Genre </a:t>
            </a:r>
            <a:r>
              <a:rPr lang="fr-FR" sz="2400" i="1" dirty="0" smtClean="0">
                <a:solidFill>
                  <a:schemeClr val="tx1"/>
                </a:solidFill>
              </a:rPr>
              <a:t>Cosmos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335744" y="715084"/>
            <a:ext cx="8730777" cy="5846892"/>
            <a:chOff x="335744" y="715084"/>
            <a:chExt cx="8730777" cy="5846892"/>
          </a:xfrm>
        </p:grpSpPr>
        <p:pic>
          <p:nvPicPr>
            <p:cNvPr id="4" name="Image 3" descr="20191026_16595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943263" y="1994091"/>
              <a:ext cx="5846892" cy="3288877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3785583" y="727412"/>
              <a:ext cx="528093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Une « échappée » de jardins, originaire des zones tropicales </a:t>
              </a:r>
            </a:p>
            <a:p>
              <a:r>
                <a:rPr lang="fr-FR" sz="1400" dirty="0" smtClean="0"/>
                <a:t>du Nouveau Monde.  La plante est annuelle, très ramifiée.</a:t>
              </a:r>
            </a:p>
            <a:p>
              <a:endParaRPr lang="fr-FR" sz="1400" dirty="0" smtClean="0"/>
            </a:p>
            <a:p>
              <a:r>
                <a:rPr lang="fr-FR" sz="1400" dirty="0" smtClean="0"/>
                <a:t>Les Ligules sont devenues larges et l’inflorescence mime</a:t>
              </a:r>
            </a:p>
            <a:p>
              <a:r>
                <a:rPr lang="fr-FR" sz="1400" dirty="0" smtClean="0"/>
                <a:t> une fleur de grande taille attirant les insectes.</a:t>
              </a:r>
              <a:endParaRPr lang="fr-FR" sz="1400" dirty="0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3624622" y="2090526"/>
            <a:ext cx="5441899" cy="4244254"/>
            <a:chOff x="3624622" y="1827011"/>
            <a:chExt cx="5441899" cy="4244254"/>
          </a:xfrm>
        </p:grpSpPr>
        <p:pic>
          <p:nvPicPr>
            <p:cNvPr id="6" name="Image 5" descr="20191026_171045-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4622" y="1827011"/>
              <a:ext cx="5352151" cy="310690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727023" y="5548045"/>
              <a:ext cx="5339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Les feuilles sont </a:t>
              </a:r>
              <a:r>
                <a:rPr lang="fr-FR" sz="1400" dirty="0" err="1" smtClean="0"/>
                <a:t>tripennatiséquées</a:t>
              </a:r>
              <a:r>
                <a:rPr lang="fr-FR" sz="1400" dirty="0" smtClean="0"/>
                <a:t> et les derniers segments</a:t>
              </a:r>
            </a:p>
            <a:p>
              <a:r>
                <a:rPr lang="fr-FR" sz="1400" dirty="0" smtClean="0"/>
                <a:t> sont inf. à 2mm. Légèrement engainantes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91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3083" y="24658"/>
            <a:ext cx="2959123" cy="53218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Genre </a:t>
            </a:r>
            <a:r>
              <a:rPr lang="fr-FR" sz="2400" i="1" dirty="0">
                <a:solidFill>
                  <a:schemeClr val="tx1"/>
                </a:solidFill>
              </a:rPr>
              <a:t>Cosmos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86527" y="51355"/>
            <a:ext cx="307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rangée de très grandes ligules ; les fleurs centrales montrent des étamines à anthères noires et appendices jaunes.  </a:t>
            </a:r>
            <a:endParaRPr lang="fr-FR" sz="1400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-44858" y="4329655"/>
            <a:ext cx="6550305" cy="2528345"/>
            <a:chOff x="-44858" y="4329655"/>
            <a:chExt cx="6550305" cy="2528345"/>
          </a:xfrm>
        </p:grpSpPr>
        <p:pic>
          <p:nvPicPr>
            <p:cNvPr id="7" name="Image 6" descr="20191026_171019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1487" y="4329655"/>
              <a:ext cx="3513960" cy="252834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-44858" y="5103673"/>
              <a:ext cx="31642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Calicule avec une rangée de</a:t>
              </a:r>
            </a:p>
            <a:p>
              <a:r>
                <a:rPr lang="fr-FR" sz="1400" dirty="0" smtClean="0"/>
                <a:t> larges bractées qui se recouvrent.</a:t>
              </a:r>
            </a:p>
            <a:p>
              <a:r>
                <a:rPr lang="fr-FR" sz="1400" dirty="0" smtClean="0"/>
                <a:t> On remarque des paillettes longues entre les fleurs.</a:t>
              </a:r>
              <a:endParaRPr lang="fr-FR" sz="1400" dirty="0"/>
            </a:p>
          </p:txBody>
        </p:sp>
      </p:grpSp>
      <p:pic>
        <p:nvPicPr>
          <p:cNvPr id="6" name="Image 5" descr="20191026_17095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27062" y="1230530"/>
            <a:ext cx="3646307" cy="2703980"/>
          </a:xfrm>
          <a:prstGeom prst="rect">
            <a:avLst/>
          </a:prstGeom>
        </p:spPr>
      </p:pic>
      <p:pic>
        <p:nvPicPr>
          <p:cNvPr id="9" name="Image 8" descr="20191026_1711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05872" y="1005872"/>
            <a:ext cx="4598270" cy="2586527"/>
          </a:xfrm>
          <a:prstGeom prst="rect">
            <a:avLst/>
          </a:prstGeom>
        </p:spPr>
      </p:pic>
      <p:pic>
        <p:nvPicPr>
          <p:cNvPr id="12" name="Image 11" descr="20191026_171433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71310" y="1201049"/>
            <a:ext cx="3128266" cy="2875936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6505447" y="4499552"/>
            <a:ext cx="2244002" cy="2021955"/>
            <a:chOff x="6505447" y="4499552"/>
            <a:chExt cx="2244002" cy="2021955"/>
          </a:xfrm>
        </p:grpSpPr>
        <p:pic>
          <p:nvPicPr>
            <p:cNvPr id="3" name="Image 2" descr="Akenes_cosmos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5447" y="4499552"/>
              <a:ext cx="2244002" cy="2021955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707517" y="6213730"/>
              <a:ext cx="7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Akènes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7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0905" y="73973"/>
            <a:ext cx="3378334" cy="5815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 smtClean="0">
                <a:solidFill>
                  <a:schemeClr val="tx1"/>
                </a:solidFill>
              </a:rPr>
              <a:t>Genre Rudbeckia </a:t>
            </a:r>
            <a:endParaRPr lang="fr-FR" sz="2400" i="1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8132" y="912345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77640" y="912345"/>
            <a:ext cx="4972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Grande plante (jusqu’à 1m), Nord-américaine . La plante  “sauvage “ montre de grandes ligules jaunes,</a:t>
            </a:r>
          </a:p>
          <a:p>
            <a:r>
              <a:rPr lang="fr-FR" sz="1400" dirty="0"/>
              <a:t>s</a:t>
            </a:r>
            <a:r>
              <a:rPr lang="fr-FR" sz="1400" dirty="0" smtClean="0"/>
              <a:t>ouvent brunes à la base. La caractéristique du genre est la forme très conique du disque   central qui commence à fleurir à la base </a:t>
            </a:r>
            <a:endParaRPr lang="fr-FR" sz="1400" dirty="0"/>
          </a:p>
        </p:txBody>
      </p:sp>
      <p:pic>
        <p:nvPicPr>
          <p:cNvPr id="6" name="Image 5" descr="435px-Rudbeckia_fulgida_var._sullivantii_'Goldsteinii'_-_blossom_side_(aka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977640" cy="2322576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110968" y="2471606"/>
            <a:ext cx="8334864" cy="4386394"/>
            <a:chOff x="110968" y="2471606"/>
            <a:chExt cx="8334864" cy="4386394"/>
          </a:xfrm>
        </p:grpSpPr>
        <p:pic>
          <p:nvPicPr>
            <p:cNvPr id="3" name="Image 2" descr="Rudbeckia 18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307" y="2471606"/>
              <a:ext cx="5848525" cy="438639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10968" y="2496264"/>
              <a:ext cx="257746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Plante très rustique </a:t>
              </a:r>
            </a:p>
            <a:p>
              <a:r>
                <a:rPr lang="fr-FR" sz="1400" dirty="0"/>
                <a:t>q</a:t>
              </a:r>
              <a:r>
                <a:rPr lang="fr-FR" sz="1400" dirty="0" smtClean="0"/>
                <a:t>ui se développe bien </a:t>
              </a:r>
            </a:p>
            <a:p>
              <a:r>
                <a:rPr lang="fr-FR" sz="1400" dirty="0" smtClean="0"/>
                <a:t>sur les terrains pauvres.</a:t>
              </a:r>
            </a:p>
            <a:p>
              <a:r>
                <a:rPr lang="fr-FR" sz="1400" dirty="0" smtClean="0"/>
                <a:t>Les </a:t>
              </a:r>
              <a:r>
                <a:rPr lang="fr-FR" sz="1400" dirty="0"/>
                <a:t>f</a:t>
              </a:r>
              <a:r>
                <a:rPr lang="fr-FR" sz="1400" dirty="0" smtClean="0"/>
                <a:t>leurs attirent beaucoup</a:t>
              </a:r>
            </a:p>
            <a:p>
              <a:r>
                <a:rPr lang="fr-FR" sz="1400" dirty="0" smtClean="0"/>
                <a:t> d’Insectes. </a:t>
              </a:r>
              <a:endParaRPr lang="fr-FR" sz="1400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0" y="3727997"/>
            <a:ext cx="3316685" cy="3228635"/>
            <a:chOff x="0" y="3727997"/>
            <a:chExt cx="3316685" cy="3228635"/>
          </a:xfrm>
        </p:grpSpPr>
        <p:sp>
          <p:nvSpPr>
            <p:cNvPr id="8" name="ZoneTexte 7"/>
            <p:cNvSpPr txBox="1"/>
            <p:nvPr/>
          </p:nvSpPr>
          <p:spPr>
            <a:xfrm>
              <a:off x="32001" y="3727997"/>
              <a:ext cx="25653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Les feuilles sont entières, opposées  à peine dentées ,</a:t>
              </a:r>
            </a:p>
            <a:p>
              <a:r>
                <a:rPr lang="fr-FR" sz="1400" dirty="0" smtClean="0"/>
                <a:t> et souvent très “ rudes “. </a:t>
              </a:r>
              <a:endParaRPr lang="fr-FR" sz="1400" dirty="0"/>
            </a:p>
          </p:txBody>
        </p:sp>
        <p:pic>
          <p:nvPicPr>
            <p:cNvPr id="9" name="Image 8" descr="Rudbeckia 22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74401"/>
              <a:ext cx="3316685" cy="2182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6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24659" y="0"/>
            <a:ext cx="8766172" cy="3608269"/>
            <a:chOff x="24659" y="0"/>
            <a:chExt cx="8766172" cy="3608269"/>
          </a:xfrm>
        </p:grpSpPr>
        <p:grpSp>
          <p:nvGrpSpPr>
            <p:cNvPr id="6" name="Grouper 5"/>
            <p:cNvGrpSpPr/>
            <p:nvPr/>
          </p:nvGrpSpPr>
          <p:grpSpPr>
            <a:xfrm>
              <a:off x="24659" y="0"/>
              <a:ext cx="4333327" cy="3382213"/>
              <a:chOff x="-197275" y="337942"/>
              <a:chExt cx="4333327" cy="3382213"/>
            </a:xfrm>
          </p:grpSpPr>
          <p:pic>
            <p:nvPicPr>
              <p:cNvPr id="5" name="Image 4" descr="DSC04554.JP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6308" y="337942"/>
                <a:ext cx="4222360" cy="3166770"/>
              </a:xfrm>
              <a:prstGeom prst="rect">
                <a:avLst/>
              </a:prstGeom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-197275" y="3196935"/>
                <a:ext cx="2638552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Les feuilles sont opposées, élargies à la base. </a:t>
                </a:r>
                <a:endParaRPr lang="fr-FR" sz="1400" dirty="0"/>
              </a:p>
            </p:txBody>
          </p:sp>
        </p:grpSp>
        <p:pic>
          <p:nvPicPr>
            <p:cNvPr id="7" name="Image 6" descr="DSC0455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2950" y="519858"/>
              <a:ext cx="4117881" cy="3088411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776" y="0"/>
            <a:ext cx="3267366" cy="51985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>
                <a:solidFill>
                  <a:schemeClr val="tx1"/>
                </a:solidFill>
              </a:rPr>
              <a:t>Genre Rudbeckia </a:t>
            </a:r>
            <a:endParaRPr lang="fr-FR" sz="2400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24659" y="3382213"/>
            <a:ext cx="8946727" cy="3557895"/>
            <a:chOff x="24659" y="3382213"/>
            <a:chExt cx="8946727" cy="3557895"/>
          </a:xfrm>
        </p:grpSpPr>
        <p:pic>
          <p:nvPicPr>
            <p:cNvPr id="4" name="Image 3" descr="DSC04551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7768" y="3382213"/>
              <a:ext cx="4193618" cy="324973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4659" y="3382213"/>
              <a:ext cx="492572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Ligules colorées par des anthocyanes, larges</a:t>
              </a:r>
            </a:p>
            <a:p>
              <a:r>
                <a:rPr lang="fr-FR" sz="1400" dirty="0" smtClean="0"/>
                <a:t> sur une seule rangée, zone centrale colorée et conique.</a:t>
              </a:r>
            </a:p>
            <a:p>
              <a:r>
                <a:rPr lang="fr-FR" sz="1400" dirty="0" smtClean="0"/>
                <a:t>Involucre à plusieurs rangées de bractées arrondies.</a:t>
              </a:r>
              <a:endParaRPr lang="fr-FR" sz="1400" dirty="0"/>
            </a:p>
          </p:txBody>
        </p:sp>
        <p:pic>
          <p:nvPicPr>
            <p:cNvPr id="9" name="Image 8" descr="RUd. Invol.5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275" y="4243376"/>
              <a:ext cx="4160711" cy="2696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3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-104129" y="0"/>
            <a:ext cx="9248129" cy="4623506"/>
            <a:chOff x="-104129" y="0"/>
            <a:chExt cx="9248129" cy="4623506"/>
          </a:xfrm>
        </p:grpSpPr>
        <p:pic>
          <p:nvPicPr>
            <p:cNvPr id="4" name="Image 3" descr="Dittrichia  viscosa 3 50 - copi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4129" y="0"/>
              <a:ext cx="7041115" cy="4623506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468460" y="406857"/>
              <a:ext cx="2675540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L’inflorescence est un long panicule  pyramidal lâche</a:t>
              </a:r>
            </a:p>
            <a:p>
              <a:r>
                <a:rPr lang="fr-FR" sz="1400" dirty="0"/>
                <a:t>q</a:t>
              </a:r>
              <a:r>
                <a:rPr lang="fr-FR" sz="1400" dirty="0" smtClean="0"/>
                <a:t>ui occupe  le 1/3 sup. de la</a:t>
              </a:r>
            </a:p>
            <a:p>
              <a:r>
                <a:rPr lang="fr-FR" sz="1400" dirty="0" smtClean="0"/>
                <a:t>Tige </a:t>
              </a:r>
              <a:endParaRPr lang="fr-FR" sz="1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242707" cy="6253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i="1" dirty="0" err="1" smtClean="0"/>
              <a:t>Dittrichia</a:t>
            </a:r>
            <a:r>
              <a:rPr lang="fr-FR" sz="2800" i="1" dirty="0" smtClean="0"/>
              <a:t> </a:t>
            </a:r>
            <a:r>
              <a:rPr lang="fr-FR" sz="1800" b="1" dirty="0" smtClean="0"/>
              <a:t>les fleurs </a:t>
            </a:r>
            <a:endParaRPr lang="fr-FR" sz="18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-104129" y="3217866"/>
            <a:ext cx="8995487" cy="4000928"/>
            <a:chOff x="-104129" y="3217866"/>
            <a:chExt cx="8995487" cy="4000928"/>
          </a:xfrm>
        </p:grpSpPr>
        <p:sp>
          <p:nvSpPr>
            <p:cNvPr id="10" name="ZoneTexte 9"/>
            <p:cNvSpPr txBox="1"/>
            <p:nvPr/>
          </p:nvSpPr>
          <p:spPr>
            <a:xfrm>
              <a:off x="4364708" y="5634347"/>
              <a:ext cx="4526650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L’involucre formé de plusieurs rangs de bractées</a:t>
              </a:r>
            </a:p>
            <a:p>
              <a:r>
                <a:rPr lang="fr-FR" sz="1400" dirty="0" smtClean="0"/>
                <a:t>Les bractées les plus externes sont courtes et obtuses, les plus internes plus longues et aiguës plus ou moins scarieuses. </a:t>
              </a:r>
              <a:endParaRPr lang="fr-FR" sz="1400" dirty="0"/>
            </a:p>
          </p:txBody>
        </p:sp>
        <p:pic>
          <p:nvPicPr>
            <p:cNvPr id="5" name="Image 4" descr="Dittrichia viscosa 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4129" y="3217866"/>
              <a:ext cx="4000928" cy="4000928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4919543" y="4450765"/>
            <a:ext cx="12806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err="1" smtClean="0"/>
              <a:t>Inula</a:t>
            </a:r>
            <a:r>
              <a:rPr lang="fr-FR" sz="1400" dirty="0" smtClean="0"/>
              <a:t> </a:t>
            </a:r>
            <a:r>
              <a:rPr lang="fr-FR" sz="1400" dirty="0" err="1" smtClean="0"/>
              <a:t>viscosa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470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8157" y="86303"/>
            <a:ext cx="3980250" cy="507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i="1" dirty="0">
                <a:solidFill>
                  <a:schemeClr val="tx1"/>
                </a:solidFill>
              </a:rPr>
              <a:t>Genre Rudbeckia </a:t>
            </a:r>
            <a:endParaRPr lang="fr-FR" sz="2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6104326" y="86303"/>
            <a:ext cx="3039674" cy="6673065"/>
            <a:chOff x="6104326" y="86303"/>
            <a:chExt cx="3039674" cy="6673065"/>
          </a:xfrm>
        </p:grpSpPr>
        <p:pic>
          <p:nvPicPr>
            <p:cNvPr id="4" name="Image 3" descr="DSC04557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4326" y="4589466"/>
              <a:ext cx="3039674" cy="2169902"/>
            </a:xfrm>
            <a:prstGeom prst="rect">
              <a:avLst/>
            </a:prstGeom>
          </p:spPr>
        </p:pic>
        <p:pic>
          <p:nvPicPr>
            <p:cNvPr id="5" name="Image 4" descr="DSC04559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2401" y="86303"/>
              <a:ext cx="2621599" cy="409322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522401" y="4179527"/>
              <a:ext cx="1986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Les akènes différents</a:t>
              </a:r>
              <a:endParaRPr lang="fr-FR" sz="1400" dirty="0"/>
            </a:p>
          </p:txBody>
        </p:sp>
      </p:grpSp>
      <p:pic>
        <p:nvPicPr>
          <p:cNvPr id="9" name="Image 8" descr="DSC0455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02099" y="614427"/>
            <a:ext cx="4816796" cy="361259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46861" y="1035635"/>
            <a:ext cx="26504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Entre les fleurs, les écailles</a:t>
            </a:r>
          </a:p>
          <a:p>
            <a:r>
              <a:rPr lang="fr-FR" sz="1400" dirty="0"/>
              <a:t>s</a:t>
            </a:r>
            <a:r>
              <a:rPr lang="fr-FR" sz="1400" dirty="0" smtClean="0"/>
              <a:t>ont terminées par un </a:t>
            </a:r>
          </a:p>
          <a:p>
            <a:r>
              <a:rPr lang="fr-FR" sz="1400" dirty="0" smtClean="0"/>
              <a:t>élargissement coloré dont </a:t>
            </a:r>
          </a:p>
          <a:p>
            <a:r>
              <a:rPr lang="fr-FR" sz="1400" dirty="0"/>
              <a:t>l</a:t>
            </a:r>
            <a:r>
              <a:rPr lang="fr-FR" sz="1400" dirty="0" smtClean="0"/>
              <a:t>’ensemble colore l’involucre.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565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266" y="86303"/>
            <a:ext cx="4377038" cy="51985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Divers genres ornementaux  </a:t>
            </a:r>
            <a:endParaRPr lang="fr-FR" sz="2400" dirty="0">
              <a:solidFill>
                <a:schemeClr val="tx1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135626" y="123290"/>
            <a:ext cx="7701427" cy="3491321"/>
            <a:chOff x="135626" y="123290"/>
            <a:chExt cx="7701427" cy="3491321"/>
          </a:xfrm>
        </p:grpSpPr>
        <p:sp>
          <p:nvSpPr>
            <p:cNvPr id="4" name="ZoneTexte 3"/>
            <p:cNvSpPr txBox="1"/>
            <p:nvPr/>
          </p:nvSpPr>
          <p:spPr>
            <a:xfrm>
              <a:off x="542506" y="123290"/>
              <a:ext cx="1578264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smtClean="0"/>
                <a:t>Genre </a:t>
              </a:r>
              <a:r>
                <a:rPr lang="fr-FR" sz="1400" i="1" dirty="0" smtClean="0"/>
                <a:t>Coreopsis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  <p:pic>
          <p:nvPicPr>
            <p:cNvPr id="5" name="Image 4" descr="downloa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26" y="606161"/>
              <a:ext cx="3289300" cy="2463800"/>
            </a:xfrm>
            <a:prstGeom prst="rect">
              <a:avLst/>
            </a:prstGeom>
          </p:spPr>
        </p:pic>
        <p:pic>
          <p:nvPicPr>
            <p:cNvPr id="6" name="Image 5" descr="Coreopsi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266" y="801384"/>
              <a:ext cx="4236787" cy="2813227"/>
            </a:xfrm>
            <a:prstGeom prst="rect">
              <a:avLst/>
            </a:prstGeom>
          </p:spPr>
        </p:pic>
      </p:grpSp>
      <p:grpSp>
        <p:nvGrpSpPr>
          <p:cNvPr id="15" name="Grouper 14"/>
          <p:cNvGrpSpPr/>
          <p:nvPr/>
        </p:nvGrpSpPr>
        <p:grpSpPr>
          <a:xfrm>
            <a:off x="4777242" y="3600927"/>
            <a:ext cx="4066202" cy="3105875"/>
            <a:chOff x="4777242" y="3600927"/>
            <a:chExt cx="4066202" cy="3105875"/>
          </a:xfrm>
        </p:grpSpPr>
        <p:grpSp>
          <p:nvGrpSpPr>
            <p:cNvPr id="13" name="Grouper 12"/>
            <p:cNvGrpSpPr/>
            <p:nvPr/>
          </p:nvGrpSpPr>
          <p:grpSpPr>
            <a:xfrm>
              <a:off x="4777242" y="3600927"/>
              <a:ext cx="4066202" cy="2533165"/>
              <a:chOff x="4777242" y="3793333"/>
              <a:chExt cx="4066202" cy="2533165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6555114" y="3793333"/>
                <a:ext cx="1266179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Genre </a:t>
                </a:r>
                <a:r>
                  <a:rPr lang="fr-FR" sz="1400" i="1" dirty="0" smtClean="0"/>
                  <a:t>Zinnia</a:t>
                </a:r>
                <a:r>
                  <a:rPr lang="fr-FR" sz="1400" dirty="0" smtClean="0"/>
                  <a:t> </a:t>
                </a:r>
                <a:endParaRPr lang="fr-FR" sz="1400" dirty="0"/>
              </a:p>
            </p:txBody>
          </p:sp>
          <p:pic>
            <p:nvPicPr>
              <p:cNvPr id="11" name="Image 10" descr="is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77242" y="4326120"/>
                <a:ext cx="2675016" cy="2000378"/>
              </a:xfrm>
              <a:prstGeom prst="rect">
                <a:avLst/>
              </a:prstGeom>
            </p:spPr>
          </p:pic>
          <p:pic>
            <p:nvPicPr>
              <p:cNvPr id="12" name="Image 11" descr="is-1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1164" y="4156162"/>
                <a:ext cx="1732280" cy="1295400"/>
              </a:xfrm>
              <a:prstGeom prst="rect">
                <a:avLst/>
              </a:prstGeom>
            </p:spPr>
          </p:pic>
        </p:grpSp>
        <p:sp>
          <p:nvSpPr>
            <p:cNvPr id="14" name="ZoneTexte 13"/>
            <p:cNvSpPr txBox="1"/>
            <p:nvPr/>
          </p:nvSpPr>
          <p:spPr>
            <a:xfrm>
              <a:off x="4777242" y="6183582"/>
              <a:ext cx="4066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Plusieurs rangées de ligules </a:t>
              </a:r>
              <a:r>
                <a:rPr lang="fr-FR" sz="1400" dirty="0" err="1" smtClean="0"/>
                <a:t>anthocyanées</a:t>
              </a:r>
              <a:endParaRPr lang="fr-FR" sz="1400" dirty="0" smtClean="0"/>
            </a:p>
            <a:p>
              <a:r>
                <a:rPr lang="fr-FR" sz="1400" dirty="0" smtClean="0"/>
                <a:t>Involucre à moins de 15 bractées. </a:t>
              </a:r>
              <a:endParaRPr lang="fr-FR" sz="14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0" y="3235255"/>
            <a:ext cx="4777242" cy="3502790"/>
            <a:chOff x="0" y="3235255"/>
            <a:chExt cx="4777242" cy="3502790"/>
          </a:xfrm>
        </p:grpSpPr>
        <p:sp>
          <p:nvSpPr>
            <p:cNvPr id="8" name="ZoneTexte 7"/>
            <p:cNvSpPr txBox="1"/>
            <p:nvPr/>
          </p:nvSpPr>
          <p:spPr>
            <a:xfrm>
              <a:off x="553026" y="3235255"/>
              <a:ext cx="1567744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smtClean="0"/>
                <a:t>Genre </a:t>
              </a:r>
              <a:r>
                <a:rPr lang="fr-FR" sz="1400" i="1" dirty="0" err="1"/>
                <a:t>V</a:t>
              </a:r>
              <a:r>
                <a:rPr lang="fr-FR" sz="1400" i="1" dirty="0" err="1" smtClean="0"/>
                <a:t>erbesina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  <p:grpSp>
          <p:nvGrpSpPr>
            <p:cNvPr id="20" name="Grouper 19"/>
            <p:cNvGrpSpPr/>
            <p:nvPr/>
          </p:nvGrpSpPr>
          <p:grpSpPr>
            <a:xfrm>
              <a:off x="0" y="3721754"/>
              <a:ext cx="4777242" cy="3016291"/>
              <a:chOff x="0" y="3721754"/>
              <a:chExt cx="4777242" cy="3016291"/>
            </a:xfrm>
          </p:grpSpPr>
          <p:pic>
            <p:nvPicPr>
              <p:cNvPr id="9" name="Image 8" descr="is-1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3721754"/>
                <a:ext cx="2687871" cy="2772395"/>
              </a:xfrm>
              <a:prstGeom prst="rect">
                <a:avLst/>
              </a:prstGeom>
            </p:spPr>
          </p:pic>
          <p:pic>
            <p:nvPicPr>
              <p:cNvPr id="10" name="Image 9" descr="51x-uoXFh6L._SL160_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5242" y="3721754"/>
                <a:ext cx="2032000" cy="1358900"/>
              </a:xfrm>
              <a:prstGeom prst="rect">
                <a:avLst/>
              </a:prstGeom>
            </p:spPr>
          </p:pic>
          <p:pic>
            <p:nvPicPr>
              <p:cNvPr id="19" name="Image 18" descr="Verbesina .jp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7871" y="5360447"/>
                <a:ext cx="2069431" cy="13775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15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reopsis.jp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9" y="454308"/>
            <a:ext cx="9144000" cy="60716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33197" y="461708"/>
            <a:ext cx="488678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 En guise de conclusion:</a:t>
            </a:r>
          </a:p>
          <a:p>
            <a:endParaRPr lang="fr-FR" sz="1400" dirty="0" smtClean="0"/>
          </a:p>
          <a:p>
            <a:r>
              <a:rPr lang="fr-FR" sz="1400" dirty="0" smtClean="0"/>
              <a:t>Ces dernières tribus montrent des plantes très homogènes sur le plan de la structure de l’inflorescence</a:t>
            </a:r>
          </a:p>
          <a:p>
            <a:r>
              <a:rPr lang="fr-FR" sz="1400" dirty="0" smtClean="0"/>
              <a:t> Les critères distinctifs sont fondés plutôt sur les akènes et/ou les feuilles. Beaucoup font notre bonheur en montagne  ou dans nos jardins ou même dans nos assiettes.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9802" y="2140002"/>
            <a:ext cx="8207699" cy="4385922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fr-FR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</a:t>
            </a:r>
            <a:endParaRPr lang="fr-FR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0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ttrichia  viscos 5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596" y="378194"/>
            <a:ext cx="5246279" cy="61323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1" y="105467"/>
            <a:ext cx="361259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i="1" dirty="0" err="1"/>
              <a:t>Dittrichia</a:t>
            </a:r>
            <a:r>
              <a:rPr lang="fr-FR" sz="2400" i="1" dirty="0"/>
              <a:t> </a:t>
            </a:r>
            <a:r>
              <a:rPr lang="fr-FR" sz="2400" b="1" dirty="0"/>
              <a:t>les fleurs 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5625" y="678094"/>
            <a:ext cx="488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capitule</a:t>
            </a:r>
          </a:p>
          <a:p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-1" y="1201314"/>
            <a:ext cx="32920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Ligules jaune d’or, 8 mm de long, </a:t>
            </a:r>
          </a:p>
          <a:p>
            <a:r>
              <a:rPr lang="fr-FR" sz="1400" dirty="0" smtClean="0"/>
              <a:t> + de 1mm de large. Ecartées, peu nombreuses et dépassant nettement les fleurs en tube qui sont saillantes.</a:t>
            </a:r>
          </a:p>
          <a:p>
            <a:r>
              <a:rPr lang="fr-FR" sz="1400" dirty="0" smtClean="0"/>
              <a:t>Remarquez le style bifide.  </a:t>
            </a:r>
            <a:endParaRPr lang="fr-FR" sz="14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6988" y="2712378"/>
            <a:ext cx="3255037" cy="4105918"/>
            <a:chOff x="36988" y="2712378"/>
            <a:chExt cx="3255037" cy="4105918"/>
          </a:xfrm>
        </p:grpSpPr>
        <p:pic>
          <p:nvPicPr>
            <p:cNvPr id="2" name="Image 1" descr="Dittrichia viscosa-Fruits Roub.91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88" y="3083060"/>
              <a:ext cx="3255037" cy="3427459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35625" y="2712378"/>
              <a:ext cx="29139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Pas de paillettes entre les fleurs </a:t>
              </a:r>
              <a:endParaRPr lang="fr-FR" sz="1400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83583" y="6510519"/>
              <a:ext cx="1215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Cl.Roubaudi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3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013"/>
            <a:ext cx="4068795" cy="7541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i="1" dirty="0" err="1">
                <a:solidFill>
                  <a:srgbClr val="000000"/>
                </a:solidFill>
              </a:rPr>
              <a:t>Dittrichia</a:t>
            </a:r>
            <a:r>
              <a:rPr lang="fr-FR" sz="2400" i="1" dirty="0">
                <a:solidFill>
                  <a:srgbClr val="000000"/>
                </a:solidFill>
              </a:rPr>
              <a:t> </a:t>
            </a:r>
            <a:r>
              <a:rPr lang="fr-FR" sz="2400" b="1" dirty="0">
                <a:solidFill>
                  <a:srgbClr val="000000"/>
                </a:solidFill>
              </a:rPr>
              <a:t>les </a:t>
            </a:r>
            <a:r>
              <a:rPr lang="fr-FR" sz="2400" b="1" dirty="0" smtClean="0">
                <a:solidFill>
                  <a:srgbClr val="000000"/>
                </a:solidFill>
              </a:rPr>
              <a:t>fruits</a:t>
            </a:r>
            <a:endParaRPr lang="fr-FR" sz="2400" dirty="0">
              <a:solidFill>
                <a:srgbClr val="000000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201217" y="1158924"/>
            <a:ext cx="7152447" cy="5633811"/>
            <a:chOff x="201217" y="1158924"/>
            <a:chExt cx="7152447" cy="5633811"/>
          </a:xfrm>
        </p:grpSpPr>
        <p:pic>
          <p:nvPicPr>
            <p:cNvPr id="6" name="Image 5" descr="Dittrichia viscosa-Fruit Roub.9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217" y="1158924"/>
              <a:ext cx="7152447" cy="540009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5030510" y="6423403"/>
              <a:ext cx="158160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/>
                <a:t>Cl. </a:t>
              </a:r>
              <a:r>
                <a:rPr lang="fr-FR" dirty="0" err="1" smtClean="0"/>
                <a:t>Roubaudi</a:t>
              </a:r>
              <a:endParaRPr lang="fr-FR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030510" y="842451"/>
            <a:ext cx="336784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/>
              <a:t>Les fruits sont des akènes surmontés</a:t>
            </a:r>
          </a:p>
          <a:p>
            <a:r>
              <a:rPr lang="fr-FR" sz="1400" dirty="0" smtClean="0"/>
              <a:t> par une rangée de soies beiges.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823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61" y="107576"/>
            <a:ext cx="3119410" cy="61983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i="1" dirty="0" err="1" smtClean="0">
                <a:solidFill>
                  <a:srgbClr val="000000"/>
                </a:solidFill>
              </a:rPr>
              <a:t>Dittrichia</a:t>
            </a:r>
            <a:r>
              <a:rPr lang="fr-FR" sz="2400" i="1" dirty="0" smtClean="0">
                <a:solidFill>
                  <a:srgbClr val="000000"/>
                </a:solidFill>
              </a:rPr>
              <a:t> </a:t>
            </a:r>
            <a:r>
              <a:rPr lang="fr-FR" sz="2400" i="1" dirty="0" err="1" smtClean="0">
                <a:solidFill>
                  <a:srgbClr val="000000"/>
                </a:solidFill>
              </a:rPr>
              <a:t>graveolens</a:t>
            </a:r>
            <a:r>
              <a:rPr lang="fr-FR" sz="2400" i="1" dirty="0" smtClean="0">
                <a:solidFill>
                  <a:srgbClr val="000000"/>
                </a:solidFill>
              </a:rPr>
              <a:t>  </a:t>
            </a:r>
            <a:endParaRPr lang="fr-FR" sz="2400" dirty="0"/>
          </a:p>
        </p:txBody>
      </p:sp>
      <p:pic>
        <p:nvPicPr>
          <p:cNvPr id="4" name="Image 3" descr="1864 Inula Graveolens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7410"/>
            <a:ext cx="6729106" cy="49346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7561" y="5991889"/>
            <a:ext cx="870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Capitules et fleurs plus petits; plante très visqueuse/ Volontiers invasive dans les friches et cailloutis </a:t>
            </a:r>
            <a:endParaRPr lang="fr-FR" sz="1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5484274" y="1048651"/>
            <a:ext cx="3578390" cy="4157264"/>
            <a:chOff x="5484274" y="1048651"/>
            <a:chExt cx="3578390" cy="4157264"/>
          </a:xfrm>
        </p:grpSpPr>
        <p:pic>
          <p:nvPicPr>
            <p:cNvPr id="6" name="Image 5" descr="1864 Inula Graveolens3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4274" y="1048651"/>
              <a:ext cx="3578390" cy="415726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7422469" y="4898138"/>
              <a:ext cx="109023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Cl.Granger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6582</TotalTime>
  <Words>3245</Words>
  <Application>Microsoft Office PowerPoint</Application>
  <PresentationFormat>Affichage à l'écran (4:3)</PresentationFormat>
  <Paragraphs>621</Paragraphs>
  <Slides>62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Brise</vt:lpstr>
      <vt:lpstr>Présentation PowerPoint</vt:lpstr>
      <vt:lpstr>Présentation PowerPoint</vt:lpstr>
      <vt:lpstr>Tribu des INULEAE</vt:lpstr>
      <vt:lpstr>1-Dittrichia  ex.Inula </vt:lpstr>
      <vt:lpstr>Dittrichia  : la feuille </vt:lpstr>
      <vt:lpstr>Dittrichia les fleurs </vt:lpstr>
      <vt:lpstr>Présentation PowerPoint</vt:lpstr>
      <vt:lpstr>Dittrichia les fruits</vt:lpstr>
      <vt:lpstr>Dittrichia graveolens  </vt:lpstr>
      <vt:lpstr>Le genre Dittrichia</vt:lpstr>
      <vt:lpstr>2-Genre Inula</vt:lpstr>
      <vt:lpstr>Genre Inula</vt:lpstr>
      <vt:lpstr>Genre Inula</vt:lpstr>
      <vt:lpstr>Genre Inula</vt:lpstr>
      <vt:lpstr>Genre Inula</vt:lpstr>
      <vt:lpstr>3 -Genre Limbarda ex. Inula</vt:lpstr>
      <vt:lpstr>Genre Limbarda ex. Inula</vt:lpstr>
      <vt:lpstr>Genre Limbarda</vt:lpstr>
      <vt:lpstr>Genre Limbarda</vt:lpstr>
      <vt:lpstr>Genre Limbarda</vt:lpstr>
      <vt:lpstr>4 -Genre Pulicaria </vt:lpstr>
      <vt:lpstr>Genre Pulicaria </vt:lpstr>
      <vt:lpstr>Genre Pulicaria </vt:lpstr>
      <vt:lpstr>Genre Pulicaria </vt:lpstr>
      <vt:lpstr>Le Genre Pulicaria </vt:lpstr>
      <vt:lpstr>5-Genre Jasonia  </vt:lpstr>
      <vt:lpstr>Genre Jasonia</vt:lpstr>
      <vt:lpstr>Jasonia </vt:lpstr>
      <vt:lpstr>Genre Buphthalmum</vt:lpstr>
      <vt:lpstr>1-Genre Buphthalmum</vt:lpstr>
      <vt:lpstr>Genre Buphthalmum</vt:lpstr>
      <vt:lpstr>Genre Buphthalmum</vt:lpstr>
      <vt:lpstr>Genre Buphthalmum</vt:lpstr>
      <vt:lpstr>Genre Buphthalmum</vt:lpstr>
      <vt:lpstr>2-Genre Telekia </vt:lpstr>
      <vt:lpstr>Genre Telekia </vt:lpstr>
      <vt:lpstr>3-Genre Telekia </vt:lpstr>
      <vt:lpstr>Genre Telekia </vt:lpstr>
      <vt:lpstr>Genre Telekia </vt:lpstr>
      <vt:lpstr>Présentation PowerPoint</vt:lpstr>
      <vt:lpstr>4-Genre Asteriscus </vt:lpstr>
      <vt:lpstr>Genre Asteriscus </vt:lpstr>
      <vt:lpstr>6-Genre Pallenis</vt:lpstr>
      <vt:lpstr>Genre Pallenis</vt:lpstr>
      <vt:lpstr>Genre Pallenis</vt:lpstr>
      <vt:lpstr>Genres Asteriscus et Pallenis </vt:lpstr>
      <vt:lpstr>Tribu des HELIANTHEAE </vt:lpstr>
      <vt:lpstr>Genre Helianthus</vt:lpstr>
      <vt:lpstr>Genre Helianthus</vt:lpstr>
      <vt:lpstr>Genre Helianthus</vt:lpstr>
      <vt:lpstr>Genre Helianthus </vt:lpstr>
      <vt:lpstr>Genre Bidens </vt:lpstr>
      <vt:lpstr>Genre Bidens </vt:lpstr>
      <vt:lpstr>Genre Galinsoga </vt:lpstr>
      <vt:lpstr>Genre Galinsoga </vt:lpstr>
      <vt:lpstr>Genre Cosmos </vt:lpstr>
      <vt:lpstr>Genre Cosmos </vt:lpstr>
      <vt:lpstr>Genre Rudbeckia </vt:lpstr>
      <vt:lpstr>Genre Rudbeckia </vt:lpstr>
      <vt:lpstr>Genre Rudbeckia </vt:lpstr>
      <vt:lpstr>Divers genres ornementaux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marie-thérèse mein</dc:creator>
  <cp:lastModifiedBy>Jean-Luc Macqueron</cp:lastModifiedBy>
  <cp:revision>343</cp:revision>
  <dcterms:created xsi:type="dcterms:W3CDTF">2019-11-01T14:53:16Z</dcterms:created>
  <dcterms:modified xsi:type="dcterms:W3CDTF">2020-01-31T08:27:31Z</dcterms:modified>
</cp:coreProperties>
</file>