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sldIdLst>
    <p:sldId id="256" r:id="rId2"/>
    <p:sldId id="415" r:id="rId3"/>
    <p:sldId id="416" r:id="rId4"/>
    <p:sldId id="414" r:id="rId5"/>
    <p:sldId id="330" r:id="rId6"/>
    <p:sldId id="337" r:id="rId7"/>
    <p:sldId id="257" r:id="rId8"/>
    <p:sldId id="417" r:id="rId9"/>
    <p:sldId id="418" r:id="rId10"/>
    <p:sldId id="419" r:id="rId11"/>
    <p:sldId id="260" r:id="rId12"/>
    <p:sldId id="344" r:id="rId13"/>
    <p:sldId id="420" r:id="rId14"/>
    <p:sldId id="345" r:id="rId15"/>
    <p:sldId id="277" r:id="rId16"/>
    <p:sldId id="348" r:id="rId17"/>
    <p:sldId id="349" r:id="rId18"/>
    <p:sldId id="346" r:id="rId19"/>
    <p:sldId id="347" r:id="rId20"/>
    <p:sldId id="263" r:id="rId21"/>
    <p:sldId id="287" r:id="rId22"/>
    <p:sldId id="443" r:id="rId23"/>
    <p:sldId id="353" r:id="rId24"/>
    <p:sldId id="444" r:id="rId25"/>
    <p:sldId id="301" r:id="rId26"/>
    <p:sldId id="302" r:id="rId27"/>
    <p:sldId id="445" r:id="rId28"/>
    <p:sldId id="354" r:id="rId29"/>
    <p:sldId id="446" r:id="rId30"/>
    <p:sldId id="355" r:id="rId31"/>
    <p:sldId id="358" r:id="rId32"/>
    <p:sldId id="359" r:id="rId33"/>
    <p:sldId id="447" r:id="rId34"/>
    <p:sldId id="279" r:id="rId35"/>
    <p:sldId id="448" r:id="rId36"/>
    <p:sldId id="304" r:id="rId37"/>
    <p:sldId id="366" r:id="rId38"/>
    <p:sldId id="311" r:id="rId39"/>
    <p:sldId id="367" r:id="rId40"/>
    <p:sldId id="369" r:id="rId41"/>
    <p:sldId id="261" r:id="rId42"/>
    <p:sldId id="262" r:id="rId43"/>
    <p:sldId id="449" r:id="rId44"/>
    <p:sldId id="288" r:id="rId45"/>
    <p:sldId id="289" r:id="rId46"/>
    <p:sldId id="450" r:id="rId47"/>
    <p:sldId id="364" r:id="rId48"/>
    <p:sldId id="451" r:id="rId49"/>
    <p:sldId id="282" r:id="rId50"/>
    <p:sldId id="452" r:id="rId51"/>
    <p:sldId id="299" r:id="rId52"/>
    <p:sldId id="363" r:id="rId53"/>
    <p:sldId id="362" r:id="rId54"/>
    <p:sldId id="303" r:id="rId55"/>
    <p:sldId id="453" r:id="rId56"/>
    <p:sldId id="370" r:id="rId57"/>
    <p:sldId id="278" r:id="rId58"/>
    <p:sldId id="431" r:id="rId59"/>
    <p:sldId id="432" r:id="rId60"/>
    <p:sldId id="258" r:id="rId61"/>
    <p:sldId id="433" r:id="rId62"/>
    <p:sldId id="276" r:id="rId63"/>
    <p:sldId id="343" r:id="rId64"/>
    <p:sldId id="434" r:id="rId65"/>
    <p:sldId id="371" r:id="rId66"/>
    <p:sldId id="435" r:id="rId67"/>
    <p:sldId id="294" r:id="rId68"/>
    <p:sldId id="436" r:id="rId69"/>
    <p:sldId id="378" r:id="rId70"/>
    <p:sldId id="380" r:id="rId71"/>
    <p:sldId id="437" r:id="rId72"/>
    <p:sldId id="429" r:id="rId73"/>
    <p:sldId id="430" r:id="rId74"/>
    <p:sldId id="372" r:id="rId75"/>
    <p:sldId id="283" r:id="rId76"/>
    <p:sldId id="381" r:id="rId77"/>
    <p:sldId id="275" r:id="rId78"/>
    <p:sldId id="427" r:id="rId79"/>
    <p:sldId id="312" r:id="rId80"/>
    <p:sldId id="316" r:id="rId81"/>
    <p:sldId id="428" r:id="rId82"/>
    <p:sldId id="293" r:id="rId83"/>
    <p:sldId id="387" r:id="rId84"/>
    <p:sldId id="373" r:id="rId85"/>
    <p:sldId id="326" r:id="rId86"/>
    <p:sldId id="385" r:id="rId87"/>
    <p:sldId id="271" r:id="rId88"/>
    <p:sldId id="399" r:id="rId89"/>
    <p:sldId id="400" r:id="rId90"/>
    <p:sldId id="388" r:id="rId91"/>
    <p:sldId id="297" r:id="rId92"/>
    <p:sldId id="403" r:id="rId93"/>
    <p:sldId id="401" r:id="rId94"/>
    <p:sldId id="439" r:id="rId95"/>
    <p:sldId id="402" r:id="rId96"/>
    <p:sldId id="405" r:id="rId97"/>
    <p:sldId id="395" r:id="rId98"/>
    <p:sldId id="441" r:id="rId99"/>
    <p:sldId id="397" r:id="rId100"/>
    <p:sldId id="442" r:id="rId101"/>
    <p:sldId id="413" r:id="rId102"/>
    <p:sldId id="438" r:id="rId103"/>
    <p:sldId id="298" r:id="rId104"/>
    <p:sldId id="440" r:id="rId105"/>
    <p:sldId id="383" r:id="rId106"/>
    <p:sldId id="384" r:id="rId107"/>
    <p:sldId id="422" r:id="rId108"/>
    <p:sldId id="374" r:id="rId109"/>
    <p:sldId id="313" r:id="rId110"/>
    <p:sldId id="315" r:id="rId111"/>
    <p:sldId id="423" r:id="rId112"/>
    <p:sldId id="391" r:id="rId113"/>
    <p:sldId id="308" r:id="rId114"/>
    <p:sldId id="272" r:id="rId115"/>
    <p:sldId id="425" r:id="rId116"/>
    <p:sldId id="426" r:id="rId117"/>
    <p:sldId id="382" r:id="rId118"/>
    <p:sldId id="424" r:id="rId119"/>
    <p:sldId id="352" r:id="rId120"/>
    <p:sldId id="351" r:id="rId121"/>
    <p:sldId id="338" r:id="rId122"/>
    <p:sldId id="309" r:id="rId123"/>
    <p:sldId id="421" r:id="rId1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78327" autoAdjust="0"/>
  </p:normalViewPr>
  <p:slideViewPr>
    <p:cSldViewPr>
      <p:cViewPr varScale="1">
        <p:scale>
          <a:sx n="58" d="100"/>
          <a:sy n="58" d="100"/>
        </p:scale>
        <p:origin x="-1710" y="-90"/>
      </p:cViewPr>
      <p:guideLst>
        <p:guide orient="horz" pos="2160"/>
        <p:guide pos="2880"/>
      </p:guideLst>
    </p:cSldViewPr>
  </p:slideViewPr>
  <p:outlineViewPr>
    <p:cViewPr>
      <p:scale>
        <a:sx n="33" d="100"/>
        <a:sy n="33" d="100"/>
      </p:scale>
      <p:origin x="0" y="469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65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981E77-F171-4E12-9FC2-9F04528C777E}" type="datetimeFigureOut">
              <a:rPr lang="fr-FR" smtClean="0"/>
              <a:pPr/>
              <a:t>30/01/2020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02CA75-9386-43C1-ACC1-2BFF865576BE}" type="slidenum">
              <a:rPr lang="fr-FR" smtClean="0"/>
              <a:pPr/>
              <a:t>‹N°›</a:t>
            </a:fld>
            <a:endParaRPr lang="fr-FR"/>
          </a:p>
        </p:txBody>
      </p:sp>
    </p:spTree>
    <p:extLst>
      <p:ext uri="{BB962C8B-B14F-4D97-AF65-F5344CB8AC3E}">
        <p14:creationId xmlns:p14="http://schemas.microsoft.com/office/powerpoint/2010/main" val="55819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Champsaur : climat de type montagnard – alpin avec fortes précipitations donnant en hiver des épaisseurs</a:t>
            </a:r>
            <a:r>
              <a:rPr lang="fr-FR" baseline="0" dirty="0" smtClean="0"/>
              <a:t> de neige importantes ; influence océanique peu marquée. Gapençais : type montagnard (gelées et neige) avec influences méditerranéennes (précipitations modérées et sécheresse estivale).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4</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 distinguer de l’inule à feuilles de saule (vue au golf de Bayard) : le </a:t>
            </a:r>
            <a:r>
              <a:rPr lang="fr-FR" dirty="0" err="1"/>
              <a:t>buphtalme</a:t>
            </a:r>
            <a:r>
              <a:rPr lang="fr-FR" dirty="0"/>
              <a:t> n’a pas de paillettes sur le réceptacle. </a:t>
            </a:r>
            <a:r>
              <a:rPr lang="fr-FR" dirty="0" smtClean="0"/>
              <a:t>Ligules </a:t>
            </a:r>
            <a:r>
              <a:rPr lang="fr-FR" dirty="0"/>
              <a:t>plus étroites pour l’inule, feuilles médianes étalées ou recourbées vers le bas à base large et </a:t>
            </a:r>
            <a:r>
              <a:rPr lang="fr-FR" dirty="0" err="1"/>
              <a:t>embrassantes</a:t>
            </a:r>
            <a:r>
              <a:rPr lang="fr-FR" dirty="0"/>
              <a:t>.</a:t>
            </a:r>
            <a:r>
              <a:rPr lang="fr-FR" baseline="0" dirty="0"/>
              <a:t> Milieu différent : prairies </a:t>
            </a:r>
            <a:r>
              <a:rPr lang="fr-FR" baseline="0" dirty="0" err="1" smtClean="0"/>
              <a:t>mésohygrophiles</a:t>
            </a:r>
            <a:r>
              <a:rPr lang="fr-FR" baseline="0" dirty="0"/>
              <a:t>. </a:t>
            </a:r>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17</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18</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20</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30-60 cm. Tiges pleines ramifiées. Feuilles</a:t>
            </a:r>
            <a:r>
              <a:rPr lang="fr-FR" baseline="0" dirty="0"/>
              <a:t> de contour triangulaire 3 – </a:t>
            </a:r>
            <a:r>
              <a:rPr lang="fr-FR" baseline="0" dirty="0" smtClean="0"/>
              <a:t>4 fois </a:t>
            </a:r>
            <a:r>
              <a:rPr lang="fr-FR" baseline="0" dirty="0" err="1"/>
              <a:t>pennatiséquées</a:t>
            </a:r>
            <a:r>
              <a:rPr lang="fr-FR" baseline="0" dirty="0"/>
              <a:t> ; lobes linéaires </a:t>
            </a:r>
            <a:r>
              <a:rPr lang="fr-FR" baseline="0" dirty="0" smtClean="0"/>
              <a:t>à lancéolés</a:t>
            </a:r>
            <a:r>
              <a:rPr lang="fr-FR" baseline="0" dirty="0"/>
              <a:t>. Ombelles à 15-30 rayons. Fleurs blanches ; sépales non développés. </a:t>
            </a:r>
            <a:r>
              <a:rPr lang="fr-FR" dirty="0"/>
              <a:t>Involucre à 5-12 bractées divisées en lanières. Fruits à côtes proéminentes et aiguës, styles rabattus. Eboulis calcaires mouvants. </a:t>
            </a:r>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21</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Des </a:t>
            </a:r>
            <a:r>
              <a:rPr lang="fr-FR" dirty="0" err="1"/>
              <a:t>Dipsacaceae</a:t>
            </a:r>
            <a:r>
              <a:rPr lang="fr-FR" dirty="0"/>
              <a:t> aux </a:t>
            </a:r>
            <a:r>
              <a:rPr lang="fr-FR" dirty="0" err="1"/>
              <a:t>Caprifoliaceae</a:t>
            </a:r>
            <a:r>
              <a:rPr lang="fr-FR" dirty="0"/>
              <a:t>. </a:t>
            </a:r>
            <a:r>
              <a:rPr lang="fr-FR" dirty="0" smtClean="0"/>
              <a:t>20-50</a:t>
            </a:r>
            <a:r>
              <a:rPr lang="fr-FR" baseline="0" dirty="0" smtClean="0"/>
              <a:t> cm. Souche ligneuse avec nombreux rejets stériles. Tige non rameuse peu feuillée </a:t>
            </a:r>
            <a:r>
              <a:rPr lang="fr-FR" baseline="0" dirty="0" err="1" smtClean="0"/>
              <a:t>monocéphale</a:t>
            </a:r>
            <a:r>
              <a:rPr lang="fr-FR" baseline="0" dirty="0" smtClean="0"/>
              <a:t>. Feuilles linéaires souvent argentées soyeuses sur les deux faces. Bractées du capitule étroites lancéolées. Corolle lilas clair à 5 lobes inégaux. B</a:t>
            </a:r>
            <a:r>
              <a:rPr lang="fr-FR" dirty="0" smtClean="0"/>
              <a:t>ractées </a:t>
            </a:r>
            <a:r>
              <a:rPr lang="fr-FR" dirty="0" err="1"/>
              <a:t>involucrales</a:t>
            </a:r>
            <a:r>
              <a:rPr lang="fr-FR" dirty="0"/>
              <a:t> libres, </a:t>
            </a:r>
            <a:r>
              <a:rPr lang="fr-FR" dirty="0" smtClean="0"/>
              <a:t>calicule en forme de coupe membraneuse plissée à nombreuses nervures rayonnantes ; arêtes du calice à peine saillantes.</a:t>
            </a:r>
            <a:r>
              <a:rPr lang="fr-FR" baseline="0" dirty="0" smtClean="0"/>
              <a:t> Alpes </a:t>
            </a:r>
            <a:r>
              <a:rPr lang="fr-FR" baseline="0" dirty="0"/>
              <a:t>du Sud, éboulis fins, rochers calcaires. </a:t>
            </a:r>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23</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20 à 35 cm. </a:t>
            </a:r>
            <a:r>
              <a:rPr lang="fr-FR" baseline="0" dirty="0" smtClean="0"/>
              <a:t>Bas </a:t>
            </a:r>
            <a:r>
              <a:rPr lang="fr-FR" baseline="0" dirty="0"/>
              <a:t>de la tige nu. </a:t>
            </a:r>
            <a:r>
              <a:rPr lang="fr-FR" baseline="0" dirty="0" smtClean="0"/>
              <a:t>4-8 feuilles lancéolées dressées </a:t>
            </a:r>
            <a:r>
              <a:rPr lang="fr-FR" baseline="0" dirty="0"/>
              <a:t>plates </a:t>
            </a:r>
            <a:r>
              <a:rPr lang="fr-FR" baseline="0" dirty="0" smtClean="0"/>
              <a:t>larges, </a:t>
            </a:r>
            <a:r>
              <a:rPr lang="fr-FR" baseline="0" dirty="0"/>
              <a:t>à 1 </a:t>
            </a:r>
            <a:r>
              <a:rPr lang="fr-FR" baseline="0" dirty="0" smtClean="0"/>
              <a:t>nervure, alternes, </a:t>
            </a:r>
            <a:r>
              <a:rPr lang="fr-FR" baseline="0" dirty="0"/>
              <a:t>glauques. </a:t>
            </a:r>
            <a:r>
              <a:rPr lang="fr-FR" baseline="0" dirty="0" smtClean="0"/>
              <a:t>Fleur pourpre avec un damier peu marqué. Divisions du périanthe arrondies, carénées à la base. Forme en cloche avec pédoncule arqué (différent si fruit). Alpes </a:t>
            </a:r>
            <a:r>
              <a:rPr lang="fr-FR" baseline="0" dirty="0"/>
              <a:t>occidentales. Pelouses bois clairs lisières entre 1200 et 2000 m.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25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 </a:t>
            </a:r>
            <a:r>
              <a:rPr lang="fr-FR" dirty="0" smtClean="0"/>
              <a:t>ouest </a:t>
            </a:r>
            <a:r>
              <a:rPr lang="fr-FR" dirty="0"/>
              <a:t>alpine des pelouses sèches d’altitude. 10 à 30 cm. Feuilles et </a:t>
            </a:r>
            <a:r>
              <a:rPr lang="fr-FR" b="0" dirty="0"/>
              <a:t>bractées</a:t>
            </a:r>
            <a:r>
              <a:rPr lang="fr-FR" b="1" dirty="0"/>
              <a:t> </a:t>
            </a:r>
            <a:r>
              <a:rPr lang="fr-FR" dirty="0"/>
              <a:t>découpées en lanières étroites et velues. Fleurs de couleur</a:t>
            </a:r>
            <a:r>
              <a:rPr lang="fr-FR" baseline="0" dirty="0"/>
              <a:t> lilas solitaires velues soyeuses.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26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Avoine toujours verte. Grande graminée (&gt; 1,5 m) en grosses touffes.</a:t>
            </a:r>
            <a:r>
              <a:rPr lang="fr-FR" baseline="0" dirty="0"/>
              <a:t> Plante vivace. Feuilles raides </a:t>
            </a:r>
            <a:r>
              <a:rPr lang="fr-FR" dirty="0"/>
              <a:t>vert glauque, sillonnées dessus (nervures très saillantes),</a:t>
            </a:r>
            <a:r>
              <a:rPr lang="fr-FR" baseline="0" dirty="0"/>
              <a:t> à ligule courte tronquée ciliée. Grandes panicules. Epillets à deux fleurs fertiles. Glumelle inférieure aristée (arête longue genouillée) mais uniquement la première fleur. </a:t>
            </a:r>
            <a:r>
              <a:rPr lang="fr-FR" baseline="0" dirty="0" smtClean="0"/>
              <a:t>Ouest </a:t>
            </a:r>
            <a:r>
              <a:rPr lang="fr-FR" baseline="0" dirty="0"/>
              <a:t>des alpes (Dauphiné Provence Italie). Pentes rocailleuses calcaires bien exposées.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28</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Pelouses calcicoles xérophiles. Plante en touffe ou en coussinet avec rameaux </a:t>
            </a:r>
            <a:r>
              <a:rPr lang="fr-FR" dirty="0" smtClean="0"/>
              <a:t>inférieurs </a:t>
            </a:r>
            <a:r>
              <a:rPr lang="fr-FR" dirty="0"/>
              <a:t>ligneux. Tiges couchées. Feuilles linéaires à 1 nervure. Inflorescence en cyme lâche. Pétales </a:t>
            </a:r>
            <a:r>
              <a:rPr lang="fr-FR" dirty="0" smtClean="0"/>
              <a:t>blancs, </a:t>
            </a:r>
            <a:r>
              <a:rPr lang="fr-FR" dirty="0"/>
              <a:t>rosés à la base. Sépales ovales acuminés. Stigmates</a:t>
            </a:r>
            <a:r>
              <a:rPr lang="fr-FR" baseline="0" dirty="0"/>
              <a:t> sphériques.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30</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Plante </a:t>
            </a:r>
            <a:r>
              <a:rPr lang="fr-FR" dirty="0"/>
              <a:t>de 10 à 30 cm. Rosettes très grandes ; feuilles couvertes sur</a:t>
            </a:r>
            <a:r>
              <a:rPr lang="fr-FR" baseline="0" dirty="0"/>
              <a:t> leurs faces de poils courts non glanduleux avec pointe tachée de rouge. </a:t>
            </a:r>
            <a:r>
              <a:rPr lang="fr-FR" baseline="0" dirty="0" smtClean="0"/>
              <a:t>Pétales blanc sale. </a:t>
            </a:r>
            <a:r>
              <a:rPr lang="fr-FR" dirty="0" smtClean="0"/>
              <a:t>Préalpes du sud ; rochers et pelouses rocailleuses calcaires</a:t>
            </a:r>
            <a:r>
              <a:rPr lang="fr-FR" baseline="0" dirty="0" smtClean="0"/>
              <a:t> xériques. </a:t>
            </a:r>
            <a:endParaRPr lang="fr-FR" baseline="0" dirty="0"/>
          </a:p>
          <a:p>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Dominique Villars (</a:t>
            </a:r>
            <a:r>
              <a:rPr lang="fr-FR" baseline="0" dirty="0" smtClean="0"/>
              <a:t>orthographié </a:t>
            </a:r>
            <a:r>
              <a:rPr lang="fr-FR" baseline="0" dirty="0" err="1" smtClean="0"/>
              <a:t>Villar</a:t>
            </a:r>
            <a:r>
              <a:rPr lang="fr-FR" baseline="0" dirty="0" smtClean="0"/>
              <a:t> sur le registre de baptême, avec un d pour le lieu-dit de naissance, un s ailleurs), natif du Noyer-en-Champsaur </a:t>
            </a:r>
            <a:r>
              <a:rPr lang="fr-FR" dirty="0" smtClean="0"/>
              <a:t>a écrit l’ Histoire</a:t>
            </a:r>
            <a:r>
              <a:rPr lang="fr-FR" baseline="0" dirty="0" smtClean="0"/>
              <a:t> des plantes du Dauphiné. Il a herborisé en compagnie de l’abbé Dominique Chaix qui résidait dans le Gapençais. </a:t>
            </a:r>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5</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i="1" dirty="0" smtClean="0"/>
              <a:t>S.</a:t>
            </a:r>
            <a:r>
              <a:rPr lang="fr-FR" i="1" baseline="0" dirty="0" smtClean="0"/>
              <a:t> </a:t>
            </a:r>
            <a:r>
              <a:rPr lang="fr-FR" i="1" baseline="0" dirty="0" err="1" smtClean="0"/>
              <a:t>t</a:t>
            </a:r>
            <a:r>
              <a:rPr lang="fr-FR" i="1" dirty="0" err="1" smtClean="0"/>
              <a:t>ectorum</a:t>
            </a:r>
            <a:r>
              <a:rPr lang="fr-FR" i="1" dirty="0" smtClean="0"/>
              <a:t> </a:t>
            </a:r>
            <a:r>
              <a:rPr lang="fr-FR" dirty="0"/>
              <a:t>: pétales roses (si albinisme étamines jaunâtres). Inflorescence </a:t>
            </a:r>
            <a:r>
              <a:rPr lang="fr-FR" dirty="0" err="1"/>
              <a:t>corymbiforme</a:t>
            </a:r>
            <a:r>
              <a:rPr lang="fr-FR" baseline="0" dirty="0"/>
              <a:t> assez large.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32</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Au printemps, quand on a que les rosettes pour distinguer </a:t>
            </a:r>
            <a:r>
              <a:rPr lang="fr-FR" i="1" dirty="0" smtClean="0"/>
              <a:t>S. </a:t>
            </a:r>
            <a:r>
              <a:rPr lang="fr-FR" i="1" dirty="0" err="1" smtClean="0"/>
              <a:t>calcareum</a:t>
            </a:r>
            <a:r>
              <a:rPr lang="fr-FR" i="1" dirty="0" smtClean="0"/>
              <a:t> </a:t>
            </a:r>
            <a:r>
              <a:rPr lang="fr-FR" dirty="0" smtClean="0"/>
              <a:t>de </a:t>
            </a:r>
            <a:r>
              <a:rPr lang="fr-FR" i="1" dirty="0" smtClean="0"/>
              <a:t>S. </a:t>
            </a:r>
            <a:r>
              <a:rPr lang="fr-FR" i="1" dirty="0" err="1" smtClean="0"/>
              <a:t>tectorum</a:t>
            </a:r>
            <a:r>
              <a:rPr lang="fr-FR" i="1" dirty="0" smtClean="0"/>
              <a:t> </a:t>
            </a:r>
            <a:r>
              <a:rPr lang="fr-FR" dirty="0" smtClean="0"/>
              <a:t>: feuilles rouges à l’extrémité mais le rouge descend sur les bords uniquement chez </a:t>
            </a:r>
            <a:r>
              <a:rPr lang="fr-FR" i="1" dirty="0" smtClean="0"/>
              <a:t>S.</a:t>
            </a:r>
            <a:r>
              <a:rPr lang="fr-FR" i="1" baseline="0" dirty="0" smtClean="0"/>
              <a:t> </a:t>
            </a:r>
            <a:r>
              <a:rPr lang="fr-FR" i="1" dirty="0" err="1" smtClean="0"/>
              <a:t>tectorum</a:t>
            </a:r>
            <a:r>
              <a:rPr lang="fr-FR" i="1" dirty="0" smtClean="0"/>
              <a:t> </a:t>
            </a:r>
            <a:r>
              <a:rPr lang="fr-FR" dirty="0" smtClean="0"/>
              <a:t>(de plus </a:t>
            </a:r>
            <a:r>
              <a:rPr lang="fr-FR" i="1" dirty="0" smtClean="0"/>
              <a:t>S. </a:t>
            </a:r>
            <a:r>
              <a:rPr lang="fr-FR" i="1" dirty="0" err="1" smtClean="0"/>
              <a:t>tectorum</a:t>
            </a:r>
            <a:r>
              <a:rPr lang="fr-FR" i="1" dirty="0" smtClean="0"/>
              <a:t> </a:t>
            </a:r>
            <a:r>
              <a:rPr lang="fr-FR" dirty="0" smtClean="0"/>
              <a:t>feuilles ciliées sur les bords et </a:t>
            </a:r>
            <a:r>
              <a:rPr lang="fr-FR" i="1" dirty="0" smtClean="0"/>
              <a:t>S. </a:t>
            </a:r>
            <a:r>
              <a:rPr lang="fr-FR" i="1" dirty="0" err="1" smtClean="0"/>
              <a:t>calcareum</a:t>
            </a:r>
            <a:r>
              <a:rPr lang="fr-FR" i="1" dirty="0" smtClean="0"/>
              <a:t> </a:t>
            </a:r>
            <a:r>
              <a:rPr lang="fr-FR" dirty="0" smtClean="0"/>
              <a:t>sur les faces [poils non glanduleux et persistants pour reconnaître de la joubarbe des montagnes]). </a:t>
            </a:r>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33</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Bleuet </a:t>
            </a:r>
            <a:r>
              <a:rPr lang="fr-FR" baseline="0" dirty="0"/>
              <a:t>de </a:t>
            </a:r>
            <a:r>
              <a:rPr lang="fr-FR" baseline="0" dirty="0" err="1" smtClean="0"/>
              <a:t>Céüse</a:t>
            </a:r>
            <a:r>
              <a:rPr lang="fr-FR" baseline="0" dirty="0" smtClean="0"/>
              <a:t>. </a:t>
            </a:r>
            <a:r>
              <a:rPr lang="fr-FR" baseline="0" dirty="0"/>
              <a:t>Plante de 10 à 35 cm grisâtre. Feuilles à </a:t>
            </a:r>
            <a:r>
              <a:rPr lang="fr-FR" baseline="0" dirty="0" err="1"/>
              <a:t>tomentum</a:t>
            </a:r>
            <a:r>
              <a:rPr lang="fr-FR" baseline="0" dirty="0"/>
              <a:t> </a:t>
            </a:r>
            <a:r>
              <a:rPr lang="fr-FR" baseline="0" dirty="0" smtClean="0"/>
              <a:t>plus </a:t>
            </a:r>
            <a:r>
              <a:rPr lang="fr-FR" baseline="0" dirty="0"/>
              <a:t>ou </a:t>
            </a:r>
            <a:r>
              <a:rPr lang="fr-FR" baseline="0" dirty="0" smtClean="0"/>
              <a:t>moins </a:t>
            </a:r>
            <a:r>
              <a:rPr lang="fr-FR" baseline="0" dirty="0"/>
              <a:t>persistant, </a:t>
            </a:r>
            <a:r>
              <a:rPr lang="fr-FR" b="0" baseline="0" dirty="0"/>
              <a:t>les </a:t>
            </a:r>
            <a:r>
              <a:rPr lang="fr-FR" b="0" baseline="0" dirty="0" smtClean="0"/>
              <a:t>supérieures </a:t>
            </a:r>
            <a:r>
              <a:rPr lang="fr-FR" b="0" baseline="0" dirty="0"/>
              <a:t>et médianes </a:t>
            </a:r>
            <a:r>
              <a:rPr lang="fr-FR" b="0" baseline="0" dirty="0" smtClean="0"/>
              <a:t>entières et décurrentes. </a:t>
            </a:r>
            <a:r>
              <a:rPr lang="fr-FR" baseline="0" dirty="0" smtClean="0"/>
              <a:t>Un </a:t>
            </a:r>
            <a:r>
              <a:rPr lang="fr-FR" baseline="0" dirty="0"/>
              <a:t>unique capitule. Appendices des bractées entourés d’une bordure sombre </a:t>
            </a:r>
            <a:r>
              <a:rPr lang="fr-FR" baseline="0" dirty="0" smtClean="0"/>
              <a:t>et </a:t>
            </a:r>
            <a:r>
              <a:rPr lang="fr-FR" baseline="0" dirty="0"/>
              <a:t>de </a:t>
            </a:r>
            <a:r>
              <a:rPr lang="fr-FR" baseline="0" dirty="0" smtClean="0"/>
              <a:t>cils </a:t>
            </a:r>
            <a:r>
              <a:rPr lang="fr-FR" baseline="0" dirty="0"/>
              <a:t>bruns à leur base et blancs à leur extrémité. Fleurs bleues ou roses. Espèce européo-caucasienne = sud de l’Europe. Pelouses. </a:t>
            </a:r>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34</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36</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37</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 de 30-60 cm, en touffe, tiges simples </a:t>
            </a:r>
            <a:r>
              <a:rPr lang="fr-FR" dirty="0" smtClean="0"/>
              <a:t>dressées, </a:t>
            </a:r>
            <a:r>
              <a:rPr lang="fr-FR" dirty="0"/>
              <a:t>fertiles ou stériles, ligneuses inférieurement,</a:t>
            </a:r>
            <a:r>
              <a:rPr lang="fr-FR" baseline="0" dirty="0"/>
              <a:t> glabres, très feuillées. Feuilles divisées </a:t>
            </a:r>
            <a:r>
              <a:rPr lang="fr-FR" baseline="0" dirty="0" smtClean="0"/>
              <a:t>bi- tri-</a:t>
            </a:r>
            <a:r>
              <a:rPr lang="fr-FR" baseline="0" dirty="0" err="1" smtClean="0"/>
              <a:t>pennatiséquées</a:t>
            </a:r>
            <a:r>
              <a:rPr lang="fr-FR" baseline="0" dirty="0" smtClean="0"/>
              <a:t> </a:t>
            </a:r>
            <a:r>
              <a:rPr lang="fr-FR" baseline="0" dirty="0"/>
              <a:t>en lanières </a:t>
            </a:r>
            <a:r>
              <a:rPr lang="fr-FR" baseline="0" dirty="0" smtClean="0"/>
              <a:t>étroites. Corolles jaunes. Involucre </a:t>
            </a:r>
            <a:r>
              <a:rPr lang="fr-FR" baseline="0" dirty="0"/>
              <a:t>glabre à bractées obtuses, scarieuses au sommet. </a:t>
            </a:r>
            <a:r>
              <a:rPr lang="fr-FR" baseline="0" dirty="0" smtClean="0"/>
              <a:t>Pentes rocailleuses, </a:t>
            </a:r>
            <a:r>
              <a:rPr lang="fr-FR" baseline="0" dirty="0"/>
              <a:t>pelouses </a:t>
            </a:r>
            <a:r>
              <a:rPr lang="fr-FR" baseline="0" dirty="0" smtClean="0"/>
              <a:t>sèches ; </a:t>
            </a:r>
            <a:r>
              <a:rPr lang="fr-FR" baseline="0" dirty="0"/>
              <a:t>Alpes du sud.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38</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Gentiane à tige </a:t>
            </a:r>
            <a:r>
              <a:rPr lang="fr-FR" dirty="0" smtClean="0"/>
              <a:t>courte.</a:t>
            </a:r>
            <a:r>
              <a:rPr lang="fr-FR" baseline="0" dirty="0" smtClean="0"/>
              <a:t> </a:t>
            </a:r>
            <a:r>
              <a:rPr lang="fr-FR" baseline="0" dirty="0"/>
              <a:t>Feuilles de la base étroites lancéolées, un peu rigides. Fleurs bleues solitaires grandes. </a:t>
            </a:r>
            <a:r>
              <a:rPr lang="fr-FR" baseline="0" dirty="0" smtClean="0"/>
              <a:t>Dents du calice séparées par des sinus non aigus. Plante </a:t>
            </a:r>
            <a:r>
              <a:rPr lang="fr-FR" baseline="0" dirty="0"/>
              <a:t>des montagnes SO européennes sur pelouses, rocailles et éboulis calcaires.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39</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Plante de 20 à 40 cm en touffe. Une tige simple ou peu </a:t>
            </a:r>
            <a:r>
              <a:rPr lang="fr-FR" dirty="0" smtClean="0"/>
              <a:t>ramifiée</a:t>
            </a:r>
            <a:r>
              <a:rPr lang="fr-FR" baseline="0" dirty="0" smtClean="0"/>
              <a:t> ; </a:t>
            </a:r>
            <a:r>
              <a:rPr lang="fr-FR" dirty="0" smtClean="0"/>
              <a:t>1-2 </a:t>
            </a:r>
            <a:r>
              <a:rPr lang="fr-FR" dirty="0"/>
              <a:t>feuilles </a:t>
            </a:r>
            <a:r>
              <a:rPr lang="fr-FR" dirty="0" smtClean="0"/>
              <a:t>caulinaires. </a:t>
            </a:r>
            <a:r>
              <a:rPr lang="fr-FR" dirty="0"/>
              <a:t>Feuilles basales linéaires, longues. Ombelles de 5 à 10 rayons. Involucre de 3 à 5 bractées linéaires </a:t>
            </a:r>
            <a:r>
              <a:rPr lang="fr-FR" baseline="0" dirty="0" smtClean="0"/>
              <a:t>et </a:t>
            </a:r>
            <a:r>
              <a:rPr lang="fr-FR" baseline="0" dirty="0"/>
              <a:t>involucelle </a:t>
            </a:r>
            <a:r>
              <a:rPr lang="fr-FR" baseline="0" dirty="0" smtClean="0"/>
              <a:t>de 5 </a:t>
            </a:r>
            <a:r>
              <a:rPr lang="fr-FR" baseline="0" dirty="0"/>
              <a:t>à </a:t>
            </a:r>
            <a:r>
              <a:rPr lang="fr-FR" baseline="0" dirty="0" smtClean="0"/>
              <a:t>7 bractées. </a:t>
            </a:r>
            <a:r>
              <a:rPr lang="fr-FR" baseline="0" dirty="0"/>
              <a:t>Fleurs jaunes. Fruits à côtes saillantes. Rocailles calcaires. Alpes du sud.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40</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Rhapontique</a:t>
            </a:r>
            <a:r>
              <a:rPr lang="fr-FR" dirty="0"/>
              <a:t> à feuilles d’</a:t>
            </a:r>
            <a:r>
              <a:rPr lang="fr-FR" dirty="0" err="1"/>
              <a:t>aulnée</a:t>
            </a:r>
            <a:r>
              <a:rPr lang="fr-FR" dirty="0"/>
              <a:t>. En touffe. Grande </a:t>
            </a:r>
            <a:r>
              <a:rPr lang="fr-FR" dirty="0" err="1"/>
              <a:t>Asteraceae</a:t>
            </a:r>
            <a:r>
              <a:rPr lang="fr-FR" dirty="0"/>
              <a:t> pouvant dépasser 1,5 m à tige dressée. Feuilles très grandes grisâtres tomenteuses dessous, entières,</a:t>
            </a:r>
            <a:r>
              <a:rPr lang="fr-FR" baseline="0" dirty="0"/>
              <a:t> </a:t>
            </a:r>
            <a:r>
              <a:rPr lang="fr-FR" dirty="0" smtClean="0"/>
              <a:t>pétiolées</a:t>
            </a:r>
            <a:r>
              <a:rPr lang="fr-FR" dirty="0"/>
              <a:t>, parfois </a:t>
            </a:r>
            <a:r>
              <a:rPr lang="fr-FR" dirty="0" err="1"/>
              <a:t>lyrées</a:t>
            </a:r>
            <a:r>
              <a:rPr lang="fr-FR" dirty="0"/>
              <a:t>. Tige unique dressée feuillée jusqu’en</a:t>
            </a:r>
            <a:r>
              <a:rPr lang="fr-FR" baseline="0" dirty="0"/>
              <a:t> haut </a:t>
            </a:r>
            <a:r>
              <a:rPr lang="fr-FR" dirty="0"/>
              <a:t>avec un gros </a:t>
            </a:r>
            <a:r>
              <a:rPr lang="fr-FR" dirty="0" smtClean="0"/>
              <a:t>capitule solitaire </a:t>
            </a:r>
            <a:r>
              <a:rPr lang="fr-FR" dirty="0"/>
              <a:t>(6 cm)</a:t>
            </a:r>
            <a:r>
              <a:rPr lang="fr-FR" baseline="0" dirty="0"/>
              <a:t>. </a:t>
            </a:r>
            <a:r>
              <a:rPr lang="fr-FR" dirty="0" smtClean="0"/>
              <a:t>Appendices</a:t>
            </a:r>
            <a:r>
              <a:rPr lang="fr-FR" baseline="0" dirty="0" smtClean="0"/>
              <a:t> </a:t>
            </a:r>
            <a:r>
              <a:rPr lang="fr-FR" baseline="0" dirty="0"/>
              <a:t>des b</a:t>
            </a:r>
            <a:r>
              <a:rPr lang="fr-FR" dirty="0"/>
              <a:t>ractées</a:t>
            </a:r>
            <a:r>
              <a:rPr lang="fr-FR" baseline="0" dirty="0"/>
              <a:t> </a:t>
            </a:r>
            <a:r>
              <a:rPr lang="fr-FR" baseline="0" dirty="0" err="1" smtClean="0"/>
              <a:t>involucrales</a:t>
            </a:r>
            <a:r>
              <a:rPr lang="fr-FR" baseline="0" dirty="0" smtClean="0"/>
              <a:t> ovales</a:t>
            </a:r>
            <a:r>
              <a:rPr lang="fr-FR" baseline="0" dirty="0"/>
              <a:t>, scarieux, translucides, laciniées sur les bords, blanc nacré </a:t>
            </a:r>
            <a:r>
              <a:rPr lang="fr-FR" baseline="0" dirty="0" smtClean="0"/>
              <a:t>à brun </a:t>
            </a:r>
            <a:r>
              <a:rPr lang="fr-FR" baseline="0" dirty="0"/>
              <a:t>pâle. Fleurs toutes en tube purpurines. </a:t>
            </a:r>
          </a:p>
          <a:p>
            <a:r>
              <a:rPr lang="fr-FR" baseline="0" dirty="0" smtClean="0"/>
              <a:t>Pelouses rocailleuses, éboulis stabilisés calcaires. SO </a:t>
            </a:r>
            <a:r>
              <a:rPr lang="fr-FR" baseline="0" dirty="0"/>
              <a:t>des </a:t>
            </a:r>
            <a:r>
              <a:rPr lang="fr-FR" baseline="0" dirty="0" smtClean="0"/>
              <a:t>Alpes ; France </a:t>
            </a:r>
            <a:r>
              <a:rPr lang="fr-FR" baseline="0" dirty="0"/>
              <a:t>(05, 04, Alpes Maritimes), Italie, ex-</a:t>
            </a:r>
            <a:r>
              <a:rPr lang="fr-FR" baseline="0" dirty="0" err="1"/>
              <a:t>Yougloslavie</a:t>
            </a:r>
            <a:r>
              <a:rPr lang="fr-FR" baseline="0" dirty="0"/>
              <a:t> etc. </a:t>
            </a:r>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41</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42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La montagne de </a:t>
            </a:r>
            <a:r>
              <a:rPr lang="fr-FR" dirty="0" err="1"/>
              <a:t>Céüse</a:t>
            </a:r>
            <a:r>
              <a:rPr lang="fr-FR" dirty="0"/>
              <a:t> vue de </a:t>
            </a:r>
            <a:r>
              <a:rPr lang="fr-FR" dirty="0" err="1"/>
              <a:t>Gleize</a:t>
            </a:r>
            <a:r>
              <a:rPr lang="fr-FR" dirty="0"/>
              <a:t>. Silhouette caractéristique. </a:t>
            </a:r>
            <a:r>
              <a:rPr lang="fr-FR" sz="1200" kern="1200" dirty="0">
                <a:solidFill>
                  <a:schemeClr val="tx1"/>
                </a:solidFill>
                <a:latin typeface="+mn-lt"/>
                <a:ea typeface="+mn-ea"/>
                <a:cs typeface="+mn-cs"/>
              </a:rPr>
              <a:t>Seule station française de  </a:t>
            </a:r>
            <a:r>
              <a:rPr lang="fr-FR" sz="1200" kern="1200" dirty="0" err="1">
                <a:solidFill>
                  <a:schemeClr val="tx1"/>
                </a:solidFill>
                <a:latin typeface="+mn-lt"/>
                <a:ea typeface="+mn-ea"/>
                <a:cs typeface="+mn-cs"/>
              </a:rPr>
              <a:t>Geum</a:t>
            </a:r>
            <a:r>
              <a:rPr lang="fr-FR" sz="1200" kern="1200" dirty="0">
                <a:solidFill>
                  <a:schemeClr val="tx1"/>
                </a:solidFill>
                <a:latin typeface="+mn-lt"/>
                <a:ea typeface="+mn-ea"/>
                <a:cs typeface="+mn-cs"/>
              </a:rPr>
              <a:t> </a:t>
            </a:r>
            <a:r>
              <a:rPr lang="fr-FR" sz="1200" kern="1200" dirty="0" err="1">
                <a:solidFill>
                  <a:schemeClr val="tx1"/>
                </a:solidFill>
                <a:latin typeface="+mn-lt"/>
                <a:ea typeface="+mn-ea"/>
                <a:cs typeface="+mn-cs"/>
              </a:rPr>
              <a:t>heterocarpum</a:t>
            </a:r>
            <a:r>
              <a:rPr lang="fr-FR" sz="1200" kern="1200" dirty="0">
                <a:solidFill>
                  <a:schemeClr val="tx1"/>
                </a:solidFill>
                <a:latin typeface="+mn-lt"/>
                <a:ea typeface="+mn-ea"/>
                <a:cs typeface="+mn-cs"/>
              </a:rPr>
              <a:t>. Massif préalpin. Calcaires du Jurassique supérieur (</a:t>
            </a:r>
            <a:r>
              <a:rPr lang="fr-FR" sz="1200" kern="1200" dirty="0" err="1">
                <a:solidFill>
                  <a:schemeClr val="tx1"/>
                </a:solidFill>
                <a:latin typeface="+mn-lt"/>
                <a:ea typeface="+mn-ea"/>
                <a:cs typeface="+mn-cs"/>
              </a:rPr>
              <a:t>Tithonien</a:t>
            </a:r>
            <a:r>
              <a:rPr lang="fr-FR" sz="1200" kern="1200" dirty="0">
                <a:solidFill>
                  <a:schemeClr val="tx1"/>
                </a:solidFill>
                <a:latin typeface="+mn-lt"/>
                <a:ea typeface="+mn-ea"/>
                <a:cs typeface="+mn-cs"/>
              </a:rPr>
              <a:t>) au niveau de la falaise</a:t>
            </a:r>
            <a:r>
              <a:rPr lang="fr-FR" sz="1200" kern="1200" baseline="0" dirty="0">
                <a:solidFill>
                  <a:schemeClr val="tx1"/>
                </a:solidFill>
                <a:latin typeface="+mn-lt"/>
                <a:ea typeface="+mn-ea"/>
                <a:cs typeface="+mn-cs"/>
              </a:rPr>
              <a:t> </a:t>
            </a:r>
            <a:r>
              <a:rPr lang="fr-FR" sz="1200" kern="1200" baseline="0" dirty="0" err="1">
                <a:solidFill>
                  <a:schemeClr val="tx1"/>
                </a:solidFill>
                <a:latin typeface="+mn-lt"/>
                <a:ea typeface="+mn-ea"/>
                <a:cs typeface="+mn-cs"/>
              </a:rPr>
              <a:t>culminale</a:t>
            </a:r>
            <a:r>
              <a:rPr lang="fr-FR" sz="1200" kern="1200" baseline="0" dirty="0">
                <a:solidFill>
                  <a:schemeClr val="tx1"/>
                </a:solidFill>
                <a:latin typeface="+mn-lt"/>
                <a:ea typeface="+mn-ea"/>
                <a:cs typeface="+mn-cs"/>
              </a:rPr>
              <a:t>. Synclinal perché limité par une corniche en fer à </a:t>
            </a:r>
            <a:r>
              <a:rPr lang="fr-FR" sz="1200" kern="1200" baseline="0" dirty="0" smtClean="0">
                <a:solidFill>
                  <a:schemeClr val="tx1"/>
                </a:solidFill>
                <a:latin typeface="+mn-lt"/>
                <a:ea typeface="+mn-ea"/>
                <a:cs typeface="+mn-cs"/>
              </a:rPr>
              <a:t>cheval </a:t>
            </a:r>
            <a:r>
              <a:rPr lang="fr-FR" sz="1200" kern="1200" baseline="0" dirty="0">
                <a:solidFill>
                  <a:schemeClr val="tx1"/>
                </a:solidFill>
                <a:latin typeface="+mn-lt"/>
                <a:ea typeface="+mn-ea"/>
                <a:cs typeface="+mn-cs"/>
              </a:rPr>
              <a:t>; la cuvette résulte de l’entrecroisement de 2 synclinaux (calcaires du </a:t>
            </a:r>
            <a:r>
              <a:rPr lang="fr-FR" sz="1200" kern="1200" baseline="0" dirty="0" err="1">
                <a:solidFill>
                  <a:schemeClr val="tx1"/>
                </a:solidFill>
                <a:latin typeface="+mn-lt"/>
                <a:ea typeface="+mn-ea"/>
                <a:cs typeface="+mn-cs"/>
              </a:rPr>
              <a:t>Bernasien</a:t>
            </a:r>
            <a:r>
              <a:rPr lang="fr-FR" sz="1200" kern="1200" baseline="0" dirty="0">
                <a:solidFill>
                  <a:schemeClr val="tx1"/>
                </a:solidFill>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7</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 de 20 à 50</a:t>
            </a:r>
            <a:r>
              <a:rPr lang="fr-FR" baseline="0" dirty="0"/>
              <a:t> cm. Feuilles linéaires planes &lt; </a:t>
            </a:r>
            <a:r>
              <a:rPr lang="fr-FR" baseline="0" dirty="0" smtClean="0"/>
              <a:t>tige. </a:t>
            </a:r>
            <a:r>
              <a:rPr lang="fr-FR" baseline="0" dirty="0"/>
              <a:t>Fleurs roses en ombelles pendantes. Tépales </a:t>
            </a:r>
            <a:r>
              <a:rPr lang="fr-FR" baseline="0" dirty="0" err="1"/>
              <a:t>mucronés</a:t>
            </a:r>
            <a:r>
              <a:rPr lang="fr-FR" baseline="0" dirty="0"/>
              <a:t>. Etamines &lt; tépales.  SO des Alpes (éboulis plutôt mouvants et pentes rocailleuses calcaires).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44</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47</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Seule espèce de son </a:t>
            </a:r>
            <a:r>
              <a:rPr lang="fr-FR" dirty="0" smtClean="0"/>
              <a:t>genre</a:t>
            </a:r>
            <a:r>
              <a:rPr lang="fr-FR" baseline="0" dirty="0" smtClean="0"/>
              <a:t>. </a:t>
            </a:r>
            <a:r>
              <a:rPr lang="fr-FR" dirty="0"/>
              <a:t>Plante stolonifère des éboulis calcaires peu stabilisés à éléments fins + schistes. Tige très courte. Nombreuses rosettes stériles. Feuilles grandes, gaufrées, épaisses, nervures apparentes, dentées avec un </a:t>
            </a:r>
            <a:r>
              <a:rPr lang="fr-FR" dirty="0" err="1"/>
              <a:t>tomentum</a:t>
            </a:r>
            <a:r>
              <a:rPr lang="fr-FR" dirty="0"/>
              <a:t> qui a tendance à disparaître. Tige presque nulle. Un</a:t>
            </a:r>
            <a:r>
              <a:rPr lang="fr-FR" baseline="0" dirty="0"/>
              <a:t> unique c</a:t>
            </a:r>
            <a:r>
              <a:rPr lang="fr-FR" dirty="0"/>
              <a:t>apitule</a:t>
            </a:r>
            <a:r>
              <a:rPr lang="fr-FR" baseline="0" dirty="0"/>
              <a:t> gros solitaire </a:t>
            </a:r>
            <a:r>
              <a:rPr lang="fr-FR" dirty="0"/>
              <a:t>à involucre </a:t>
            </a:r>
            <a:r>
              <a:rPr lang="fr-FR" dirty="0" smtClean="0"/>
              <a:t>tomenteux </a:t>
            </a:r>
            <a:r>
              <a:rPr lang="fr-FR" dirty="0"/>
              <a:t>et bractées lancéolées aiguës. Fleurs jaunâtres. </a:t>
            </a:r>
            <a:r>
              <a:rPr lang="fr-FR" dirty="0" smtClean="0"/>
              <a:t>Du </a:t>
            </a:r>
            <a:r>
              <a:rPr lang="fr-FR" dirty="0"/>
              <a:t>Vercors aux </a:t>
            </a:r>
            <a:r>
              <a:rPr lang="fr-FR" dirty="0" smtClean="0"/>
              <a:t>Alpes Maritimes </a:t>
            </a:r>
            <a:r>
              <a:rPr lang="fr-FR" dirty="0"/>
              <a:t>+ Italie. </a:t>
            </a:r>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49</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51</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Tiges ascendantes. Feuilles imparipennées</a:t>
            </a:r>
            <a:r>
              <a:rPr lang="fr-FR" baseline="0" dirty="0"/>
              <a:t> à 4-7 paires de folioles, pointus. Fleurs blanchâtres à carène à point violette en grappes ; pédoncule dépassant les feuilles. Etendard et ailes échancrés. Dents du calice munies de longs poils noirs. Pelouses éboulis calcaires.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52</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Pelouses rocailleuses</a:t>
            </a:r>
            <a:r>
              <a:rPr lang="fr-FR" baseline="0" dirty="0"/>
              <a:t> éboulis calcaires. </a:t>
            </a:r>
            <a:r>
              <a:rPr lang="fr-FR" baseline="0" dirty="0" smtClean="0"/>
              <a:t>Folioles </a:t>
            </a:r>
            <a:r>
              <a:rPr lang="fr-FR" baseline="0" dirty="0"/>
              <a:t>velus dessus. </a:t>
            </a:r>
            <a:r>
              <a:rPr lang="fr-FR" baseline="0" dirty="0" smtClean="0"/>
              <a:t>Plante caulescente (</a:t>
            </a:r>
            <a:r>
              <a:rPr lang="fr-FR" i="1" baseline="0" dirty="0" smtClean="0"/>
              <a:t>O. </a:t>
            </a:r>
            <a:r>
              <a:rPr lang="fr-FR" i="1" baseline="0" dirty="0" err="1" smtClean="0"/>
              <a:t>helvetica</a:t>
            </a:r>
            <a:r>
              <a:rPr lang="fr-FR" baseline="0" dirty="0" smtClean="0"/>
              <a:t>, acaule). Poils majoritairement étalés sur le pédoncule. Fleurs panachées de vieux rose et de violet terne.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53</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 de grande </a:t>
            </a:r>
            <a:r>
              <a:rPr lang="fr-FR" dirty="0" smtClean="0"/>
              <a:t>taille. </a:t>
            </a:r>
            <a:r>
              <a:rPr lang="fr-FR" dirty="0"/>
              <a:t>Feuilles : 9-17 folioles, elliptiques, </a:t>
            </a:r>
            <a:r>
              <a:rPr lang="fr-FR" dirty="0" smtClean="0"/>
              <a:t>obtuses</a:t>
            </a:r>
            <a:r>
              <a:rPr lang="fr-FR" baseline="0" dirty="0" smtClean="0"/>
              <a:t> </a:t>
            </a:r>
            <a:r>
              <a:rPr lang="fr-FR" baseline="0" dirty="0"/>
              <a:t>ou un peu </a:t>
            </a:r>
            <a:r>
              <a:rPr lang="fr-FR" baseline="0" dirty="0" smtClean="0"/>
              <a:t>échancrées</a:t>
            </a:r>
            <a:r>
              <a:rPr lang="fr-FR" baseline="0" dirty="0"/>
              <a:t>. </a:t>
            </a:r>
            <a:r>
              <a:rPr lang="fr-FR" dirty="0"/>
              <a:t>Fleurs blanc crème ou avec du </a:t>
            </a:r>
            <a:r>
              <a:rPr lang="fr-FR" dirty="0" smtClean="0"/>
              <a:t>rose, </a:t>
            </a:r>
            <a:r>
              <a:rPr lang="fr-FR" dirty="0"/>
              <a:t>en grappes allongées sur des pédoncules axillaires.</a:t>
            </a:r>
            <a:r>
              <a:rPr lang="fr-FR" baseline="0" dirty="0"/>
              <a:t> Calice à dents inégales</a:t>
            </a:r>
            <a:r>
              <a:rPr lang="fr-FR" dirty="0"/>
              <a:t>. Gousse</a:t>
            </a:r>
            <a:r>
              <a:rPr lang="fr-FR" baseline="0" dirty="0"/>
              <a:t> aplatie avec articles. </a:t>
            </a:r>
            <a:r>
              <a:rPr lang="fr-FR" dirty="0"/>
              <a:t>Pentes rocailleuses calcaires </a:t>
            </a:r>
            <a:r>
              <a:rPr lang="fr-FR" baseline="0" dirty="0" smtClean="0"/>
              <a:t>instables</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54</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56</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57</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30 à 80 cm. En touffes. Plante glabre glauque à souche épaisse ligneuse. Tige ramifiée en pyramide. Feuilles linéaires</a:t>
            </a:r>
            <a:r>
              <a:rPr lang="fr-FR" baseline="0" dirty="0" smtClean="0"/>
              <a:t> étroites entières à 1 nervure. Fleurs roses en corymbe. Corolle à tube muni d’un éperon égalant la moitié du tube. Une étamine très saillante. Montagnes de l’ouest de la Méditerranée, éboulis calcaires mouvants (rare sur rochers).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58</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Arbrisseau pouvant dépasser 1 m, non épineux en touffes.</a:t>
            </a:r>
            <a:r>
              <a:rPr lang="fr-FR" baseline="0" dirty="0" smtClean="0"/>
              <a:t> Vert argenté. Rameaux dressés disposés en faisceau partant de chaque nœud (caractéristique et permettant la distinction du genêt cendré présent aussi dans le Gapençais). Feuilles vite caduques. Fleurs en têtes terminales groupées par 2 à 7. Calice, étendard et carène velus. Calice à tube &gt; 50 % des lèvres. Étendard = carène. Gousses petites à pointe courbée velues à L/l &lt; 2. Reconnaître du genêt cendré : forme des feuilles et disposition des rameaux. </a:t>
            </a:r>
          </a:p>
          <a:p>
            <a:r>
              <a:rPr lang="fr-FR" baseline="0" dirty="0" smtClean="0"/>
              <a:t>Montagnes du sud de l’Europe (pentes arides calcaires), 1500-1800 m : France (</a:t>
            </a:r>
            <a:r>
              <a:rPr lang="fr-FR" baseline="0" dirty="0" err="1" smtClean="0"/>
              <a:t>Céüse</a:t>
            </a:r>
            <a:r>
              <a:rPr lang="fr-FR" baseline="0" dirty="0" smtClean="0"/>
              <a:t> ; montagne de Lure) ;  Italie  ex-Yougoslavie ; Grèce.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8</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Tiges grêles</a:t>
            </a:r>
            <a:r>
              <a:rPr lang="fr-FR" baseline="0" dirty="0"/>
              <a:t> </a:t>
            </a:r>
            <a:r>
              <a:rPr lang="fr-FR" dirty="0"/>
              <a:t>ascendantes rameuses à base dénudée.</a:t>
            </a:r>
            <a:r>
              <a:rPr lang="fr-FR" baseline="0" dirty="0"/>
              <a:t> Feuilles </a:t>
            </a:r>
            <a:r>
              <a:rPr lang="fr-FR" baseline="0" dirty="0" smtClean="0"/>
              <a:t>linéaires, </a:t>
            </a:r>
            <a:r>
              <a:rPr lang="fr-FR" baseline="0" dirty="0"/>
              <a:t>verticillées par 4 pour les </a:t>
            </a:r>
            <a:r>
              <a:rPr lang="fr-FR" baseline="0" dirty="0" smtClean="0"/>
              <a:t>moyennes, </a:t>
            </a:r>
            <a:r>
              <a:rPr lang="fr-FR" baseline="0" dirty="0"/>
              <a:t>opposées pour les </a:t>
            </a:r>
            <a:r>
              <a:rPr lang="fr-FR" baseline="0" dirty="0" smtClean="0"/>
              <a:t>supérieures, </a:t>
            </a:r>
            <a:r>
              <a:rPr lang="fr-FR" baseline="0" dirty="0" err="1"/>
              <a:t>mucronées</a:t>
            </a:r>
            <a:r>
              <a:rPr lang="fr-FR" baseline="0" dirty="0"/>
              <a:t>. Fleurs lilas à rose en glomérules terminaux (rameaux ultimes </a:t>
            </a:r>
            <a:r>
              <a:rPr lang="fr-FR" baseline="0" dirty="0" err="1"/>
              <a:t>trifurqués</a:t>
            </a:r>
            <a:r>
              <a:rPr lang="fr-FR" baseline="0" dirty="0"/>
              <a:t>) ; tube = lobes. Pelouses sèches rocailles.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60</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Plante </a:t>
            </a:r>
            <a:r>
              <a:rPr lang="fr-FR" dirty="0"/>
              <a:t>à quelques tiges issues d’une souche superficielle. Tiges de 10 à 30 cm. Feuilles nullement charnues à nervure centrale </a:t>
            </a:r>
            <a:r>
              <a:rPr lang="fr-FR" dirty="0" smtClean="0"/>
              <a:t>marquée, </a:t>
            </a:r>
            <a:r>
              <a:rPr lang="fr-FR" dirty="0"/>
              <a:t>terminées par un mucron. Corolle</a:t>
            </a:r>
            <a:r>
              <a:rPr lang="fr-FR" baseline="0" dirty="0"/>
              <a:t> du jaune souffre au rouge brun ; arête des pétales &gt; 30 % de leur longueur (mais grande variabilité des fleurs). </a:t>
            </a:r>
            <a:r>
              <a:rPr lang="fr-FR" dirty="0"/>
              <a:t>Pelouses xérophiles steppiques. </a:t>
            </a:r>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62</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Apiaceae</a:t>
            </a:r>
            <a:r>
              <a:rPr lang="fr-FR" dirty="0" smtClean="0"/>
              <a:t> </a:t>
            </a:r>
            <a:r>
              <a:rPr lang="fr-FR" dirty="0"/>
              <a:t>dressée blanchâtre,</a:t>
            </a:r>
            <a:r>
              <a:rPr lang="fr-FR" baseline="0" dirty="0"/>
              <a:t> à tige ramifiée dès la base de </a:t>
            </a:r>
            <a:r>
              <a:rPr lang="fr-FR" dirty="0"/>
              <a:t>20 à 40 cm. Feuilles coriaces profondément divisées en lobes aigus épineux. Fleurs blanches en têtes ovales pédonculées,</a:t>
            </a:r>
            <a:r>
              <a:rPr lang="fr-FR" baseline="0" dirty="0"/>
              <a:t> entourées d’un involucre blanc argenté, coriace et épineux. Sud de la France, Ligurie sur rocailles éboulis et pelouses sèches calcaires.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63</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Sous </a:t>
            </a:r>
            <a:r>
              <a:rPr lang="fr-FR" dirty="0"/>
              <a:t>arbrisseau </a:t>
            </a:r>
            <a:r>
              <a:rPr lang="fr-FR" dirty="0" smtClean="0"/>
              <a:t>5-15 </a:t>
            </a:r>
            <a:r>
              <a:rPr lang="fr-FR" dirty="0"/>
              <a:t>cm</a:t>
            </a:r>
            <a:r>
              <a:rPr lang="fr-FR" baseline="0" dirty="0"/>
              <a:t> </a:t>
            </a:r>
            <a:r>
              <a:rPr lang="fr-FR" baseline="0" dirty="0" smtClean="0"/>
              <a:t>rameaux </a:t>
            </a:r>
            <a:r>
              <a:rPr lang="fr-FR" baseline="0" dirty="0"/>
              <a:t>vert clair. Prostré – ascendant. Feuilles un peu dentées vers le sommet atténuées en coin. Bractées larges dentées, épineuses. Fleurs jaunâtres en épis courts (</a:t>
            </a:r>
            <a:r>
              <a:rPr lang="fr-FR" baseline="0" dirty="0" err="1"/>
              <a:t>pseudoverticilles</a:t>
            </a:r>
            <a:r>
              <a:rPr lang="fr-FR" baseline="0" dirty="0"/>
              <a:t>). Calice à 10 </a:t>
            </a:r>
            <a:r>
              <a:rPr lang="fr-FR" baseline="0" dirty="0" err="1" smtClean="0"/>
              <a:t>nervure,s</a:t>
            </a:r>
            <a:r>
              <a:rPr lang="fr-FR" baseline="0" dirty="0" smtClean="0"/>
              <a:t> </a:t>
            </a:r>
            <a:r>
              <a:rPr lang="fr-FR" baseline="0" dirty="0"/>
              <a:t>à dents presque </a:t>
            </a:r>
            <a:r>
              <a:rPr lang="fr-FR" baseline="0" dirty="0" smtClean="0"/>
              <a:t>égales, épineuses, </a:t>
            </a:r>
            <a:r>
              <a:rPr lang="fr-FR" baseline="0" dirty="0"/>
              <a:t>de la longueur du tube. Corolle à lèvre </a:t>
            </a:r>
            <a:r>
              <a:rPr lang="fr-FR" baseline="0" dirty="0" smtClean="0"/>
              <a:t>supérieure </a:t>
            </a:r>
            <a:r>
              <a:rPr lang="fr-FR" baseline="0" dirty="0"/>
              <a:t>large et bilobée. Montagnes NO Méditerranée rocailles pelouses sèches sur calcaire.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65</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 grisâtre très odorante.</a:t>
            </a:r>
            <a:r>
              <a:rPr lang="fr-FR" baseline="0" dirty="0"/>
              <a:t> Tiges rameuses. Feuilles lancéolées à pétiole court </a:t>
            </a:r>
            <a:r>
              <a:rPr lang="fr-FR" baseline="0" dirty="0" smtClean="0"/>
              <a:t>dentées-</a:t>
            </a:r>
            <a:r>
              <a:rPr lang="fr-FR" baseline="0" dirty="0" err="1" smtClean="0"/>
              <a:t>crênelées</a:t>
            </a:r>
            <a:r>
              <a:rPr lang="fr-FR" baseline="0" dirty="0" smtClean="0"/>
              <a:t> </a:t>
            </a:r>
            <a:r>
              <a:rPr lang="fr-FR" baseline="0" dirty="0"/>
              <a:t>pubescentes. Fleurs blanches ou rosées en verticilles peu fournis formant une grappe +/- unilatérale. Calice velu laineux arqué à dents aiguës ; calice à tube dilaté de la base au sommet. Corolle velue dépassant longuement la gorge du calice. Montagnes méditerranéennes, rocailles éboulis calcaires.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67</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Pelouses xérophiles et rocailles </a:t>
            </a:r>
            <a:r>
              <a:rPr lang="fr-FR" dirty="0" smtClean="0"/>
              <a:t>calcaires</a:t>
            </a:r>
            <a:r>
              <a:rPr lang="fr-FR" baseline="0" dirty="0" smtClean="0"/>
              <a:t>. </a:t>
            </a:r>
            <a:r>
              <a:rPr lang="fr-FR" baseline="0" dirty="0"/>
              <a:t>Plante calciphile. Feuilles ponctuées de glandes translucides. Feuilles des rameaux stériles apparaissant souvent </a:t>
            </a:r>
            <a:r>
              <a:rPr lang="fr-FR" baseline="0" dirty="0" smtClean="0"/>
              <a:t>verticillées. </a:t>
            </a:r>
            <a:r>
              <a:rPr lang="fr-FR" baseline="0" dirty="0"/>
              <a:t>Plante 20-60 cm </a:t>
            </a:r>
            <a:r>
              <a:rPr lang="fr-FR" baseline="0" dirty="0" smtClean="0"/>
              <a:t>dressée, </a:t>
            </a:r>
            <a:r>
              <a:rPr lang="fr-FR" baseline="0" dirty="0"/>
              <a:t>en touffes. Tige et feuilles glabres. Feuilles opposées. </a:t>
            </a:r>
            <a:r>
              <a:rPr lang="fr-FR" baseline="0" dirty="0" smtClean="0"/>
              <a:t>Inflorescence </a:t>
            </a:r>
            <a:r>
              <a:rPr lang="fr-FR" baseline="0" dirty="0"/>
              <a:t>en panicule étroite. Bractées différentes des feuilles. Étamines groupées par 3.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69</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Arbrisseau </a:t>
            </a:r>
            <a:r>
              <a:rPr lang="fr-FR" baseline="0" dirty="0"/>
              <a:t>ou sous arbrisseau </a:t>
            </a:r>
            <a:r>
              <a:rPr lang="fr-FR" baseline="0" dirty="0" smtClean="0"/>
              <a:t>dressé. </a:t>
            </a:r>
            <a:r>
              <a:rPr lang="fr-FR" baseline="0" dirty="0"/>
              <a:t>Folioles </a:t>
            </a:r>
            <a:r>
              <a:rPr lang="fr-FR" baseline="0" dirty="0" smtClean="0"/>
              <a:t>cunéiformes. </a:t>
            </a:r>
            <a:r>
              <a:rPr lang="fr-FR" baseline="0" dirty="0"/>
              <a:t>Pelouses basiphiles.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70</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75</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76</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Tige pouvant atteindre 1,5 m,</a:t>
            </a:r>
            <a:r>
              <a:rPr lang="fr-FR" baseline="0" dirty="0"/>
              <a:t> couchée ou grimpante, rameuse. </a:t>
            </a:r>
            <a:r>
              <a:rPr lang="fr-FR" baseline="0" dirty="0" smtClean="0"/>
              <a:t>Grappe </a:t>
            </a:r>
            <a:r>
              <a:rPr lang="fr-FR" baseline="0" dirty="0"/>
              <a:t>unilatérale à 10-20 fleurs penchées. Fleurs blanches à étendard veiné de violet ; extrémité </a:t>
            </a:r>
            <a:r>
              <a:rPr lang="fr-FR" baseline="0" dirty="0" smtClean="0"/>
              <a:t>de la carène </a:t>
            </a:r>
            <a:r>
              <a:rPr lang="fr-FR" baseline="0" dirty="0"/>
              <a:t>violette. Gousse aplatie glabre, noirâtre à maturité</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77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11</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Petite</a:t>
            </a:r>
            <a:r>
              <a:rPr lang="fr-FR" baseline="0" dirty="0"/>
              <a:t> m</a:t>
            </a:r>
            <a:r>
              <a:rPr lang="fr-FR" dirty="0"/>
              <a:t>ousse</a:t>
            </a:r>
            <a:r>
              <a:rPr lang="fr-FR" baseline="0" dirty="0"/>
              <a:t> colonisant les troncs et branches d’arbres pourrissant principalement </a:t>
            </a:r>
            <a:r>
              <a:rPr lang="fr-FR" baseline="0" dirty="0" smtClean="0"/>
              <a:t>de conifères</a:t>
            </a:r>
            <a:r>
              <a:rPr lang="fr-FR" baseline="0" dirty="0"/>
              <a:t>. S’installe à un degré particulier de dégradation du bois = début ramollissement et absence d’autres mousses. Forêts ombragées fraîches à humides. Seuls les sporophytes sont visibles. Capsule du sporophyte portée par une soie d’1 mm de section, rougeâtre, 5 à 10 mm de long, ovoïde, inclinée, renflée au point d’insertion sur la soie, verte puis jaunâtre.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79</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80</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Inflorescence </a:t>
            </a:r>
            <a:r>
              <a:rPr lang="fr-FR" dirty="0"/>
              <a:t>en grappe terminale dense.</a:t>
            </a:r>
            <a:r>
              <a:rPr lang="fr-FR" baseline="0" dirty="0"/>
              <a:t> </a:t>
            </a:r>
            <a:r>
              <a:rPr lang="fr-FR" dirty="0" smtClean="0"/>
              <a:t>Corolle à tube L/l &gt; 1.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83</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84</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85</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86</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87</a:t>
            </a:fld>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89</a:t>
            </a:fld>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t>Veronica </a:t>
            </a:r>
            <a:r>
              <a:rPr lang="fr-FR" i="1" dirty="0" err="1" smtClean="0"/>
              <a:t>fruticans</a:t>
            </a:r>
            <a:r>
              <a:rPr lang="fr-FR" i="1" baseline="0" dirty="0" smtClean="0"/>
              <a:t> </a:t>
            </a:r>
            <a:r>
              <a:rPr lang="fr-FR" baseline="0" dirty="0" smtClean="0"/>
              <a:t>sur silice et </a:t>
            </a:r>
            <a:r>
              <a:rPr lang="fr-FR" i="1" baseline="0" dirty="0" smtClean="0"/>
              <a:t>Veronica </a:t>
            </a:r>
            <a:r>
              <a:rPr lang="fr-FR" i="1" baseline="0" dirty="0" err="1" smtClean="0"/>
              <a:t>fruticulosa</a:t>
            </a:r>
            <a:r>
              <a:rPr lang="fr-FR" i="1" baseline="0" dirty="0" smtClean="0"/>
              <a:t> </a:t>
            </a:r>
            <a:r>
              <a:rPr lang="fr-FR" baseline="0" dirty="0" smtClean="0"/>
              <a:t>calcicole.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90</a:t>
            </a:fld>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a:t>
            </a:r>
            <a:r>
              <a:rPr lang="fr-FR" baseline="0" dirty="0"/>
              <a:t> de petite taille formant un gazon dense. Feuilles entières en rosettes superposées ou </a:t>
            </a:r>
            <a:r>
              <a:rPr lang="fr-FR" baseline="0" dirty="0" err="1"/>
              <a:t>pseudoverticilles</a:t>
            </a:r>
            <a:r>
              <a:rPr lang="fr-FR" baseline="0" dirty="0"/>
              <a:t>. Fleurs jaunes. Corolle en entonnoir avec 5 lobes et un tube </a:t>
            </a:r>
            <a:r>
              <a:rPr lang="fr-FR" baseline="0" dirty="0" smtClean="0"/>
              <a:t>2 fois plus long que le </a:t>
            </a:r>
            <a:r>
              <a:rPr lang="fr-FR" baseline="0" dirty="0"/>
              <a:t>calice. Calice à </a:t>
            </a:r>
            <a:r>
              <a:rPr lang="fr-FR" baseline="0" dirty="0" smtClean="0"/>
              <a:t>dents </a:t>
            </a:r>
            <a:r>
              <a:rPr lang="fr-FR" baseline="0" dirty="0"/>
              <a:t>aiguës. Plante des montagnes NO </a:t>
            </a:r>
            <a:r>
              <a:rPr lang="fr-FR" baseline="0" dirty="0" smtClean="0"/>
              <a:t>méditerranéennes </a:t>
            </a:r>
            <a:r>
              <a:rPr lang="fr-FR" baseline="0" dirty="0"/>
              <a:t>des pentes </a:t>
            </a:r>
            <a:r>
              <a:rPr lang="fr-FR" baseline="0" dirty="0" smtClean="0"/>
              <a:t>rocailleuses, pelouses et éboulis.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91</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50 à 80 cm. Plante en touffes. Tiges </a:t>
            </a:r>
            <a:r>
              <a:rPr lang="fr-FR" dirty="0" smtClean="0"/>
              <a:t>grêles,</a:t>
            </a:r>
            <a:r>
              <a:rPr lang="fr-FR" baseline="0" dirty="0" smtClean="0"/>
              <a:t> </a:t>
            </a:r>
            <a:r>
              <a:rPr lang="fr-FR" baseline="0" dirty="0"/>
              <a:t>simples ou </a:t>
            </a:r>
            <a:r>
              <a:rPr lang="fr-FR" baseline="0" dirty="0" smtClean="0"/>
              <a:t>quelques rameaux, </a:t>
            </a:r>
            <a:r>
              <a:rPr lang="fr-FR" baseline="0" dirty="0"/>
              <a:t>peu feuillées. </a:t>
            </a:r>
            <a:r>
              <a:rPr lang="fr-FR" dirty="0" smtClean="0"/>
              <a:t>Fleurs </a:t>
            </a:r>
            <a:r>
              <a:rPr lang="fr-FR" dirty="0"/>
              <a:t>bleues à base violette</a:t>
            </a:r>
            <a:r>
              <a:rPr lang="fr-FR" baseline="0" dirty="0"/>
              <a:t> ; capitules solitaires. Involucre caractéristique avec des bractées imbriquées argentées avec une nervure foncée. Feuilles linéaires lancéolées. Espèce méditerranéenne des pelouses, landes et pentes arides.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12</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Sous-arbrisseau à tiges étalées. Feuilles glabres, coriaces, à une nervure. Fleurs roses odorantes en tête terminale. Pelouses sèches, landes rocailles surtout </a:t>
            </a:r>
            <a:r>
              <a:rPr lang="fr-FR" dirty="0" smtClean="0"/>
              <a:t>basiphiles. </a:t>
            </a:r>
            <a:r>
              <a:rPr lang="fr-FR" dirty="0"/>
              <a:t>Montagnes du sud de l’Europe. </a:t>
            </a:r>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92</a:t>
            </a:fld>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5-30 cm. Plante ascendante velue. Feuilles 3-10 paires de folioles.</a:t>
            </a:r>
            <a:r>
              <a:rPr lang="fr-FR" baseline="0" dirty="0"/>
              <a:t> Grappes de fleurs denses, pédoncule &gt; feuille adjacente. Calice couvert de poils noirs.  Pelouses basiphiles.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93</a:t>
            </a:fld>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20-80 cm. Tige dressée rameuse</a:t>
            </a:r>
            <a:r>
              <a:rPr lang="fr-FR" baseline="0" dirty="0"/>
              <a:t> très feuillée. Feuilles 7-15 paires de folioles ovales, stipules petites linéaires. Fleurs jaunes pendantes pédoncule &gt; feuilles. Calice à dents très courtes et tube peu velu. </a:t>
            </a:r>
            <a:r>
              <a:rPr lang="fr-FR" baseline="0" dirty="0" smtClean="0"/>
              <a:t>Pelouses, </a:t>
            </a:r>
            <a:r>
              <a:rPr lang="fr-FR" baseline="0" dirty="0"/>
              <a:t>landes alpines </a:t>
            </a:r>
            <a:r>
              <a:rPr lang="fr-FR" baseline="0" dirty="0" smtClean="0"/>
              <a:t>et subalpines, rocailles, sur </a:t>
            </a:r>
            <a:r>
              <a:rPr lang="fr-FR" baseline="0" dirty="0"/>
              <a:t>silice.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95</a:t>
            </a:fld>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baseline="0" dirty="0" smtClean="0"/>
              <a:t>5-15 </a:t>
            </a:r>
            <a:r>
              <a:rPr lang="fr-FR" baseline="0" dirty="0"/>
              <a:t>cm. Plante </a:t>
            </a:r>
            <a:r>
              <a:rPr lang="fr-FR" baseline="0" dirty="0" smtClean="0"/>
              <a:t>acaule, les pédoncules naissant de la souche. Folioles </a:t>
            </a:r>
            <a:r>
              <a:rPr lang="fr-FR" baseline="0" dirty="0"/>
              <a:t>finement denticulés. Fleurs rosées. </a:t>
            </a:r>
            <a:r>
              <a:rPr lang="fr-FR" baseline="0" dirty="0" smtClean="0"/>
              <a:t>Inflorescences </a:t>
            </a:r>
            <a:r>
              <a:rPr lang="fr-FR" baseline="0" dirty="0"/>
              <a:t>sur longs pédoncules. </a:t>
            </a:r>
            <a:r>
              <a:rPr lang="fr-FR" dirty="0" smtClean="0"/>
              <a:t>Pelouses de préférence rocailleuses, calcicole.</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96</a:t>
            </a:fld>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97</a:t>
            </a:fld>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Grande plante 15-60 cm glabre et glauque, tige </a:t>
            </a:r>
            <a:r>
              <a:rPr lang="fr-FR" dirty="0" smtClean="0"/>
              <a:t>simple. </a:t>
            </a:r>
            <a:r>
              <a:rPr lang="fr-FR" dirty="0"/>
              <a:t>F</a:t>
            </a:r>
            <a:r>
              <a:rPr lang="fr-FR" dirty="0" smtClean="0"/>
              <a:t>leurs </a:t>
            </a:r>
            <a:r>
              <a:rPr lang="fr-FR" dirty="0"/>
              <a:t>jaune vif 1-2 </a:t>
            </a:r>
            <a:r>
              <a:rPr lang="fr-FR" dirty="0" smtClean="0"/>
              <a:t>cm. Feuilles </a:t>
            </a:r>
            <a:r>
              <a:rPr lang="fr-FR" dirty="0"/>
              <a:t>indivises entières ou </a:t>
            </a:r>
            <a:r>
              <a:rPr lang="fr-FR" dirty="0" smtClean="0"/>
              <a:t>à dents </a:t>
            </a:r>
            <a:r>
              <a:rPr lang="fr-FR" dirty="0"/>
              <a:t>larges pétiolées presque toutes à la </a:t>
            </a:r>
            <a:r>
              <a:rPr lang="fr-FR" dirty="0" smtClean="0"/>
              <a:t>base.</a:t>
            </a:r>
            <a:r>
              <a:rPr lang="fr-FR" baseline="0" dirty="0" smtClean="0"/>
              <a:t> S</a:t>
            </a:r>
            <a:r>
              <a:rPr lang="fr-FR" dirty="0" smtClean="0"/>
              <a:t>iliques </a:t>
            </a:r>
            <a:r>
              <a:rPr lang="fr-FR" dirty="0"/>
              <a:t>très écartées de la tige avec un bec long. </a:t>
            </a:r>
            <a:r>
              <a:rPr lang="fr-FR" dirty="0" smtClean="0"/>
              <a:t>Rocailles, </a:t>
            </a:r>
            <a:r>
              <a:rPr lang="fr-FR" dirty="0"/>
              <a:t>milieu </a:t>
            </a:r>
            <a:r>
              <a:rPr lang="fr-FR" dirty="0" smtClean="0"/>
              <a:t>frais, sur </a:t>
            </a:r>
            <a:r>
              <a:rPr lang="fr-FR" dirty="0"/>
              <a:t>silice. </a:t>
            </a:r>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99</a:t>
            </a:fld>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101</a:t>
            </a:fld>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103</a:t>
            </a:fld>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Hybride de </a:t>
            </a:r>
            <a:r>
              <a:rPr lang="fr-FR" i="1" dirty="0" smtClean="0"/>
              <a:t>A. septentrionale</a:t>
            </a:r>
            <a:r>
              <a:rPr lang="fr-FR" i="1" baseline="0" dirty="0" smtClean="0"/>
              <a:t> </a:t>
            </a:r>
            <a:r>
              <a:rPr lang="fr-FR" baseline="0" dirty="0"/>
              <a:t>et </a:t>
            </a:r>
            <a:r>
              <a:rPr lang="fr-FR" i="1" baseline="0" dirty="0" smtClean="0"/>
              <a:t>A. </a:t>
            </a:r>
            <a:r>
              <a:rPr lang="fr-FR" i="1" baseline="0" dirty="0" err="1" smtClean="0"/>
              <a:t>trichomanes</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105</a:t>
            </a:fld>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Rochers siliceux ou volcaniques au nord,</a:t>
            </a:r>
            <a:r>
              <a:rPr lang="fr-FR" baseline="0" dirty="0"/>
              <a:t> rarement éboulis. Frondes 3-12 X 1-2 cm </a:t>
            </a:r>
            <a:r>
              <a:rPr lang="fr-FR" baseline="0" dirty="0" smtClean="0"/>
              <a:t>vert clair, </a:t>
            </a:r>
            <a:r>
              <a:rPr lang="fr-FR" baseline="0" dirty="0"/>
              <a:t>en touffes. Pétiole court &lt; limbe. Limbe </a:t>
            </a:r>
            <a:r>
              <a:rPr lang="fr-FR" baseline="0" dirty="0" smtClean="0"/>
              <a:t>étroitement lancéolé, </a:t>
            </a:r>
            <a:r>
              <a:rPr lang="fr-FR" baseline="0" dirty="0" err="1" smtClean="0"/>
              <a:t>pennatiséqué</a:t>
            </a:r>
            <a:r>
              <a:rPr lang="fr-FR" baseline="0" dirty="0"/>
              <a:t>, face </a:t>
            </a:r>
            <a:r>
              <a:rPr lang="fr-FR" baseline="0" dirty="0" smtClean="0"/>
              <a:t>inférieure écailleuse glabrescente. </a:t>
            </a:r>
            <a:r>
              <a:rPr lang="fr-FR" baseline="0" dirty="0"/>
              <a:t>Pennes </a:t>
            </a:r>
            <a:r>
              <a:rPr lang="fr-FR" baseline="0" dirty="0" err="1"/>
              <a:t>subtriangulaires</a:t>
            </a:r>
            <a:r>
              <a:rPr lang="fr-FR" baseline="0" dirty="0"/>
              <a:t>, à segments arrondis, </a:t>
            </a:r>
            <a:r>
              <a:rPr lang="fr-FR" baseline="0" dirty="0" err="1"/>
              <a:t>pennatifides</a:t>
            </a:r>
            <a:r>
              <a:rPr lang="fr-FR" baseline="0" dirty="0"/>
              <a:t> à </a:t>
            </a:r>
            <a:r>
              <a:rPr lang="fr-FR" baseline="0" dirty="0" err="1"/>
              <a:t>séquées</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106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Deux </a:t>
            </a:r>
            <a:r>
              <a:rPr lang="fr-FR" i="1" dirty="0" err="1"/>
              <a:t>Echinops</a:t>
            </a:r>
            <a:r>
              <a:rPr lang="fr-FR" baseline="0" dirty="0"/>
              <a:t> présentes. </a:t>
            </a:r>
            <a:r>
              <a:rPr lang="fr-FR" dirty="0"/>
              <a:t>Celle à tête ronde = plante </a:t>
            </a:r>
            <a:r>
              <a:rPr lang="fr-FR" dirty="0" err="1"/>
              <a:t>xérothermophile</a:t>
            </a:r>
            <a:r>
              <a:rPr lang="fr-FR" dirty="0"/>
              <a:t> invasive</a:t>
            </a:r>
            <a:r>
              <a:rPr lang="fr-FR" baseline="0" dirty="0"/>
              <a:t> d’où distribution large, bords de chemin, friches. </a:t>
            </a:r>
            <a:r>
              <a:rPr lang="fr-FR" i="1" baseline="0" dirty="0"/>
              <a:t>E. </a:t>
            </a:r>
            <a:r>
              <a:rPr lang="fr-FR" i="1" baseline="0" dirty="0" err="1"/>
              <a:t>ritro</a:t>
            </a:r>
            <a:r>
              <a:rPr lang="fr-FR" i="1" baseline="0" dirty="0"/>
              <a:t> </a:t>
            </a:r>
            <a:r>
              <a:rPr lang="fr-FR" baseline="0" dirty="0"/>
              <a:t>aussi présente : </a:t>
            </a:r>
            <a:r>
              <a:rPr lang="fr-FR" baseline="0" dirty="0" err="1"/>
              <a:t>sténoméditerranéenne</a:t>
            </a:r>
            <a:r>
              <a:rPr lang="fr-FR" baseline="0" dirty="0"/>
              <a:t> </a:t>
            </a:r>
            <a:r>
              <a:rPr lang="fr-FR" baseline="0" dirty="0" smtClean="0"/>
              <a:t>; </a:t>
            </a:r>
            <a:r>
              <a:rPr lang="fr-FR" baseline="0" dirty="0"/>
              <a:t>bords de chemins, friches. Facile à reconnaître si fleurs (blanches versus bleues sauf albinisme). Autrement, pédoncules glanduleux ou pas (+ lobes des feuilles plus larges et moins épineux).  </a:t>
            </a:r>
            <a:r>
              <a:rPr lang="fr-FR" dirty="0"/>
              <a:t> </a:t>
            </a:r>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14</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107</a:t>
            </a:fld>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Millepertuis de Richer. </a:t>
            </a:r>
            <a:r>
              <a:rPr lang="fr-FR" dirty="0" smtClean="0"/>
              <a:t>En touffes. </a:t>
            </a:r>
            <a:r>
              <a:rPr lang="fr-FR" dirty="0"/>
              <a:t>Pas de rameaux stériles axillaires. Souche ligneuse. Plante glabre à tiges cylindriques</a:t>
            </a:r>
            <a:r>
              <a:rPr lang="fr-FR" baseline="0" dirty="0"/>
              <a:t> arquées ascendantes de 20-50 cm, raide. Feuilles opposées ovales un peu glauques sessiles ponctuées de glandes noires. Fleurs jaune pâle en corymbe pauciflore proportionnellement grandes. Sépales et pétales ponctués de noir. Sépales acuminés à frange fine. Plante sud européenne landes pelouses d’altitude.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108</a:t>
            </a:fld>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 de grande taille (&gt; 1 m possible).</a:t>
            </a:r>
            <a:r>
              <a:rPr lang="fr-FR" baseline="0" dirty="0"/>
              <a:t> Glabre (tige, feuilles adultes). Tige très ramifiée. Feuilles ovales sessiles </a:t>
            </a:r>
            <a:r>
              <a:rPr lang="fr-FR" baseline="0" dirty="0" err="1" smtClean="0"/>
              <a:t>crênelées</a:t>
            </a:r>
            <a:r>
              <a:rPr lang="fr-FR" baseline="0" dirty="0"/>
              <a:t>. Fleurs groupées en verticilles par 10-20 formant une longue grappe. 2 lèvres. Violacées. Calice à dents </a:t>
            </a:r>
            <a:r>
              <a:rPr lang="fr-FR" baseline="0" dirty="0" smtClean="0"/>
              <a:t>ciliées, </a:t>
            </a:r>
            <a:r>
              <a:rPr lang="fr-FR" baseline="0" dirty="0"/>
              <a:t>en alène. Calice </a:t>
            </a:r>
            <a:r>
              <a:rPr lang="fr-FR" baseline="0" dirty="0" smtClean="0"/>
              <a:t>et corole </a:t>
            </a:r>
            <a:r>
              <a:rPr lang="fr-FR" baseline="0" dirty="0"/>
              <a:t>pubescents. Landes rocailles pelouses sèches. Plante steppique.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109</a:t>
            </a:fld>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Arbuste de 2 à 4 m. Port buissonnant. Subalpin. </a:t>
            </a:r>
            <a:r>
              <a:rPr lang="fr-FR" dirty="0" smtClean="0"/>
              <a:t>Floraison </a:t>
            </a:r>
            <a:r>
              <a:rPr lang="fr-FR" dirty="0"/>
              <a:t>et </a:t>
            </a:r>
            <a:r>
              <a:rPr lang="fr-FR" dirty="0" err="1"/>
              <a:t>feuilleson</a:t>
            </a:r>
            <a:r>
              <a:rPr lang="fr-FR" baseline="0" dirty="0"/>
              <a:t> simultanées. Ecorce des vieux rameaux noirâtre ; r</a:t>
            </a:r>
            <a:r>
              <a:rPr lang="fr-FR" dirty="0"/>
              <a:t>ameaux</a:t>
            </a:r>
            <a:r>
              <a:rPr lang="fr-FR" baseline="0" dirty="0"/>
              <a:t> florifères pubescents. Feuilles </a:t>
            </a:r>
            <a:r>
              <a:rPr lang="fr-FR" baseline="0" dirty="0" smtClean="0"/>
              <a:t>elliptiques, </a:t>
            </a:r>
            <a:r>
              <a:rPr lang="fr-FR" baseline="0" dirty="0"/>
              <a:t>les jeunes pubescentes (face </a:t>
            </a:r>
            <a:r>
              <a:rPr lang="fr-FR" baseline="0" dirty="0" smtClean="0"/>
              <a:t>inférieure) </a:t>
            </a:r>
            <a:r>
              <a:rPr lang="fr-FR" baseline="0" dirty="0"/>
              <a:t>vert foncé dessus. Chatons femelles à écaille </a:t>
            </a:r>
            <a:r>
              <a:rPr lang="fr-FR" baseline="0" dirty="0" smtClean="0"/>
              <a:t>bicolore, </a:t>
            </a:r>
            <a:r>
              <a:rPr lang="fr-FR" baseline="0" dirty="0"/>
              <a:t>ovaires pubescents et pédonculés ; styles courts. Alluvions, rocailles pauvres en calcaire.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110</a:t>
            </a:fld>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Grand </a:t>
            </a:r>
            <a:r>
              <a:rPr lang="fr-FR" dirty="0" smtClean="0"/>
              <a:t>séneçon, </a:t>
            </a:r>
            <a:r>
              <a:rPr lang="fr-FR" dirty="0"/>
              <a:t>tige dressée robuste en</a:t>
            </a:r>
            <a:r>
              <a:rPr lang="fr-FR" baseline="0" dirty="0"/>
              <a:t> colonies denses</a:t>
            </a:r>
            <a:r>
              <a:rPr lang="fr-FR" dirty="0"/>
              <a:t>. Plante </a:t>
            </a:r>
            <a:r>
              <a:rPr lang="fr-FR" dirty="0" err="1"/>
              <a:t>glauquescente</a:t>
            </a:r>
            <a:r>
              <a:rPr lang="fr-FR" dirty="0"/>
              <a:t>.</a:t>
            </a:r>
            <a:r>
              <a:rPr lang="fr-FR" baseline="0" dirty="0"/>
              <a:t> Grandes f</a:t>
            </a:r>
            <a:r>
              <a:rPr lang="fr-FR" dirty="0"/>
              <a:t>euilles indivises, légèrement charnues, feuilles basales &gt; caulinaires et pétiolées ;</a:t>
            </a:r>
            <a:r>
              <a:rPr lang="fr-FR" baseline="0" dirty="0"/>
              <a:t> nettement décurrentes pour les médianes qui sont lancéolées</a:t>
            </a:r>
            <a:r>
              <a:rPr lang="fr-FR" dirty="0"/>
              <a:t>. Nombreux capitules. Inflorescence en corymbe. Fleurs </a:t>
            </a:r>
            <a:r>
              <a:rPr lang="fr-FR" dirty="0" err="1"/>
              <a:t>hémiligulées</a:t>
            </a:r>
            <a:r>
              <a:rPr lang="fr-FR" dirty="0"/>
              <a:t> peu nombreuses 4-8  / capitule, jaune vif. Bractées </a:t>
            </a:r>
            <a:r>
              <a:rPr lang="fr-FR" dirty="0" err="1" smtClean="0"/>
              <a:t>involucrales</a:t>
            </a:r>
            <a:r>
              <a:rPr lang="fr-FR" dirty="0" smtClean="0"/>
              <a:t> barbues</a:t>
            </a:r>
            <a:r>
              <a:rPr lang="fr-FR" dirty="0"/>
              <a:t>; </a:t>
            </a:r>
            <a:r>
              <a:rPr lang="fr-FR" dirty="0" smtClean="0"/>
              <a:t>« calicule » </a:t>
            </a:r>
            <a:r>
              <a:rPr lang="fr-FR" dirty="0"/>
              <a:t>de 3-4 bractées. Milieux humides. </a:t>
            </a:r>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114</a:t>
            </a:fld>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20 à 60 cm. Plante dressée </a:t>
            </a:r>
            <a:r>
              <a:rPr lang="fr-FR" u="none" dirty="0"/>
              <a:t>très rameuse rameaux</a:t>
            </a:r>
            <a:r>
              <a:rPr lang="fr-FR" u="none" baseline="0" dirty="0"/>
              <a:t> &lt; tige principale</a:t>
            </a:r>
            <a:r>
              <a:rPr lang="fr-FR" dirty="0"/>
              <a:t>. Feuilles profondément divisées à segments</a:t>
            </a:r>
            <a:r>
              <a:rPr lang="fr-FR" baseline="0" dirty="0"/>
              <a:t> incisés dentés. Fleurs roses groupées en grappes feuillées ; bractées de même forme que les feuilles. Calice velu renflé à deux lèvres. Corolle glabre ; casque = lèvre </a:t>
            </a:r>
            <a:r>
              <a:rPr lang="fr-FR" baseline="0" dirty="0" smtClean="0"/>
              <a:t>inférieure, à </a:t>
            </a:r>
            <a:r>
              <a:rPr lang="fr-FR" baseline="0" dirty="0"/>
              <a:t>bec court, tronqué et bidenté. Tourbières </a:t>
            </a:r>
            <a:r>
              <a:rPr lang="fr-FR" baseline="0" dirty="0" err="1"/>
              <a:t>oligotrophiles</a:t>
            </a:r>
            <a:r>
              <a:rPr lang="fr-FR" baseline="0" dirty="0"/>
              <a:t>.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117</a:t>
            </a:fld>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Tige florifère</a:t>
            </a:r>
            <a:r>
              <a:rPr lang="fr-FR" baseline="0" dirty="0"/>
              <a:t> naissant directement du rhizome, </a:t>
            </a:r>
            <a:r>
              <a:rPr lang="fr-FR" baseline="0" dirty="0" smtClean="0"/>
              <a:t>dressée, pas </a:t>
            </a:r>
            <a:r>
              <a:rPr lang="fr-FR" baseline="0" dirty="0"/>
              <a:t>de feuilles basales </a:t>
            </a:r>
            <a:r>
              <a:rPr lang="fr-FR" baseline="0" dirty="0" smtClean="0"/>
              <a:t>développées. </a:t>
            </a:r>
            <a:r>
              <a:rPr lang="fr-FR" dirty="0"/>
              <a:t>Feuilles florales</a:t>
            </a:r>
            <a:r>
              <a:rPr lang="fr-FR" baseline="0" dirty="0"/>
              <a:t> </a:t>
            </a:r>
            <a:r>
              <a:rPr lang="fr-FR" baseline="0" dirty="0" smtClean="0"/>
              <a:t>lancéolées </a:t>
            </a:r>
            <a:r>
              <a:rPr lang="fr-FR" baseline="0" dirty="0"/>
              <a:t>à limbe cunéiforme se prolongeant le long du pétiole ; stipules &gt; pétiole. Fleurs bleu </a:t>
            </a:r>
            <a:r>
              <a:rPr lang="fr-FR" baseline="0" dirty="0" smtClean="0"/>
              <a:t>pâle ; </a:t>
            </a:r>
            <a:r>
              <a:rPr lang="fr-FR" baseline="0" dirty="0"/>
              <a:t>pétale </a:t>
            </a:r>
            <a:r>
              <a:rPr lang="fr-FR" baseline="0" dirty="0" smtClean="0"/>
              <a:t>inférieur </a:t>
            </a:r>
            <a:r>
              <a:rPr lang="fr-FR" baseline="0" dirty="0"/>
              <a:t>à apex arrondi. </a:t>
            </a:r>
            <a:r>
              <a:rPr lang="fr-FR" dirty="0"/>
              <a:t>Bas marais tourbeux </a:t>
            </a:r>
            <a:r>
              <a:rPr lang="fr-FR" dirty="0" err="1" smtClean="0"/>
              <a:t>oligotrophes</a:t>
            </a:r>
            <a:r>
              <a:rPr lang="fr-FR" dirty="0"/>
              <a:t>,</a:t>
            </a:r>
            <a:r>
              <a:rPr lang="fr-FR" baseline="0" dirty="0"/>
              <a:t> prairies inondables, sur calcaire.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119</a:t>
            </a:fld>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15 à 40 cm. Feuilles étroites</a:t>
            </a:r>
            <a:r>
              <a:rPr lang="fr-FR" baseline="0" dirty="0"/>
              <a:t> et enroulées sur les bords. Fleurs en épis au sommet des tiges. Calice à dents inégales. Corolle 2-3 cm pubescente, à tube droit, à 2 lèvres, </a:t>
            </a:r>
            <a:r>
              <a:rPr lang="fr-FR" baseline="0" dirty="0" smtClean="0"/>
              <a:t>supérieure </a:t>
            </a:r>
            <a:r>
              <a:rPr lang="fr-FR" baseline="0" dirty="0"/>
              <a:t>en casque, </a:t>
            </a:r>
            <a:r>
              <a:rPr lang="fr-FR" baseline="0" dirty="0" smtClean="0"/>
              <a:t>inférieure </a:t>
            </a:r>
            <a:r>
              <a:rPr lang="fr-FR" baseline="0" dirty="0"/>
              <a:t>à 3 lobes dont le médian est très grand. Pelouses sèches. Montagnes d’affinité </a:t>
            </a:r>
            <a:r>
              <a:rPr lang="fr-FR" baseline="0" dirty="0" err="1"/>
              <a:t>sub</a:t>
            </a:r>
            <a:r>
              <a:rPr lang="fr-FR" baseline="0" dirty="0"/>
              <a:t>-steppiques.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122</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 de grande taille dressée non ramifiée. Capitules pauciflores </a:t>
            </a:r>
            <a:r>
              <a:rPr lang="fr-FR" dirty="0" smtClean="0"/>
              <a:t>en panicule ; involucres cylindriques. </a:t>
            </a:r>
            <a:r>
              <a:rPr lang="fr-FR" dirty="0"/>
              <a:t>Tige verte. </a:t>
            </a:r>
            <a:r>
              <a:rPr lang="fr-FR" dirty="0" smtClean="0"/>
              <a:t>Dans</a:t>
            </a:r>
            <a:r>
              <a:rPr lang="fr-FR" baseline="0" dirty="0" smtClean="0"/>
              <a:t> le Gapençais, f</a:t>
            </a:r>
            <a:r>
              <a:rPr lang="fr-FR" dirty="0" smtClean="0"/>
              <a:t>euilles </a:t>
            </a:r>
            <a:r>
              <a:rPr lang="fr-FR" dirty="0"/>
              <a:t>basses </a:t>
            </a:r>
            <a:r>
              <a:rPr lang="fr-FR" dirty="0" err="1"/>
              <a:t>lyrées</a:t>
            </a:r>
            <a:r>
              <a:rPr lang="fr-FR" dirty="0"/>
              <a:t>, </a:t>
            </a:r>
            <a:r>
              <a:rPr lang="fr-FR" dirty="0" smtClean="0"/>
              <a:t>caulinaires</a:t>
            </a:r>
            <a:r>
              <a:rPr lang="fr-FR" baseline="0" dirty="0" smtClean="0"/>
              <a:t> et</a:t>
            </a:r>
            <a:r>
              <a:rPr lang="fr-FR" dirty="0" smtClean="0"/>
              <a:t> </a:t>
            </a:r>
            <a:r>
              <a:rPr lang="fr-FR" dirty="0"/>
              <a:t>médianes  indivises, en fer de lance, glabres, denticulées embrassant la tige</a:t>
            </a:r>
            <a:r>
              <a:rPr lang="fr-FR" baseline="0" dirty="0"/>
              <a:t> par 2 oreillettes aiguës (caractéristique), </a:t>
            </a:r>
            <a:r>
              <a:rPr lang="fr-FR" baseline="0" dirty="0" smtClean="0"/>
              <a:t>supérieures sagittées. </a:t>
            </a:r>
            <a:r>
              <a:rPr lang="fr-FR" baseline="0" dirty="0"/>
              <a:t>En réalité </a:t>
            </a:r>
            <a:r>
              <a:rPr lang="fr-FR" i="1" baseline="0" dirty="0"/>
              <a:t>L. </a:t>
            </a:r>
            <a:r>
              <a:rPr lang="fr-FR" i="1" baseline="0" dirty="0" err="1"/>
              <a:t>quercina</a:t>
            </a:r>
            <a:r>
              <a:rPr lang="fr-FR" i="1" baseline="0" dirty="0"/>
              <a:t> </a:t>
            </a:r>
            <a:r>
              <a:rPr lang="fr-FR" baseline="0" dirty="0"/>
              <a:t>a des feuilles soit </a:t>
            </a:r>
            <a:r>
              <a:rPr lang="fr-FR" baseline="0" dirty="0" err="1"/>
              <a:t>pennatifides</a:t>
            </a:r>
            <a:r>
              <a:rPr lang="fr-FR" baseline="0" dirty="0"/>
              <a:t> à </a:t>
            </a:r>
            <a:r>
              <a:rPr lang="fr-FR" baseline="0" dirty="0" err="1"/>
              <a:t>pennatipartites</a:t>
            </a:r>
            <a:r>
              <a:rPr lang="fr-FR" baseline="0" dirty="0"/>
              <a:t> soit indivises (= </a:t>
            </a:r>
            <a:r>
              <a:rPr lang="fr-FR" baseline="0" dirty="0" err="1"/>
              <a:t>subsp</a:t>
            </a:r>
            <a:r>
              <a:rPr lang="fr-FR" baseline="0" dirty="0"/>
              <a:t>. </a:t>
            </a:r>
            <a:r>
              <a:rPr lang="fr-FR" i="1" baseline="0" dirty="0" err="1"/>
              <a:t>chaixii</a:t>
            </a:r>
            <a:r>
              <a:rPr lang="fr-FR" baseline="0" dirty="0"/>
              <a:t> décrite par Villars) ; variation sans intérêt </a:t>
            </a:r>
            <a:r>
              <a:rPr lang="fr-FR" baseline="0" dirty="0" smtClean="0"/>
              <a:t>taxonomique </a:t>
            </a:r>
            <a:r>
              <a:rPr lang="fr-FR" baseline="0" dirty="0"/>
              <a:t>mais populations isolées uniformes (le cas dans Gapençais). Fruits : akènes striés longitudinalement, bec court épais et </a:t>
            </a:r>
            <a:r>
              <a:rPr lang="fr-FR" baseline="0" dirty="0" smtClean="0"/>
              <a:t>noir, une </a:t>
            </a:r>
            <a:r>
              <a:rPr lang="fr-FR" baseline="0" dirty="0"/>
              <a:t>aigrette. Espèce du sud de l’Europe et du Caucase. En France dans 05 (3 sites) et éteinte </a:t>
            </a:r>
            <a:r>
              <a:rPr lang="fr-FR" baseline="0" dirty="0" smtClean="0"/>
              <a:t>dans le 06. </a:t>
            </a:r>
            <a:r>
              <a:rPr lang="fr-FR" baseline="0" dirty="0"/>
              <a:t>Lisières forestières, rocailles ombragées. </a:t>
            </a:r>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15</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20 à</a:t>
            </a:r>
            <a:r>
              <a:rPr lang="fr-FR" baseline="0" dirty="0"/>
              <a:t> 60 cm. En </a:t>
            </a:r>
            <a:r>
              <a:rPr lang="fr-FR" baseline="0" dirty="0" smtClean="0"/>
              <a:t>touffes. A </a:t>
            </a:r>
            <a:r>
              <a:rPr lang="fr-FR" baseline="0" dirty="0"/>
              <a:t>tiges </a:t>
            </a:r>
            <a:r>
              <a:rPr lang="fr-FR" baseline="0" dirty="0" smtClean="0"/>
              <a:t>ramifiées. </a:t>
            </a:r>
            <a:r>
              <a:rPr lang="fr-FR" baseline="0" dirty="0"/>
              <a:t>Capitules solitaires jaunes avec un rang de fleurs ligulées, involucre à bractées imbriquées appliquées. Feuilles lancéolées aiguës. Akènes à aigrette réduite à une couronne de dents membraneuses. Montagnes sud européennes. Plante de pelouses rocailles bien exposées.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902CA75-9386-43C1-ACC1-2BFF865576BE}" type="slidenum">
              <a:rPr lang="fr-FR" smtClean="0"/>
              <a:pPr/>
              <a:t>16</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827AD68-9660-4B1C-B276-D257B32F305D}" type="datetimeFigureOut">
              <a:rPr lang="fr-FR" smtClean="0"/>
              <a:pPr/>
              <a:t>30/01/2020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F54514-762A-4C2B-84BD-5203F98099D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27AD68-9660-4B1C-B276-D257B32F305D}" type="datetimeFigureOut">
              <a:rPr lang="fr-FR" smtClean="0"/>
              <a:pPr/>
              <a:t>30/01/2020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54514-762A-4C2B-84BD-5203F98099D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10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59.jpeg"/><Relationship Id="rId4" Type="http://schemas.openxmlformats.org/officeDocument/2006/relationships/image" Target="../media/image15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11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 Id="rId4" Type="http://schemas.openxmlformats.org/officeDocument/2006/relationships/image" Target="../media/image17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9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339752" y="4005064"/>
            <a:ext cx="6400800" cy="1512168"/>
          </a:xfrm>
        </p:spPr>
        <p:txBody>
          <a:bodyPr>
            <a:normAutofit fontScale="77500" lnSpcReduction="20000"/>
          </a:bodyPr>
          <a:lstStyle/>
          <a:p>
            <a:r>
              <a:rPr lang="fr-FR" i="1" dirty="0">
                <a:latin typeface="Arial" pitchFamily="34" charset="0"/>
                <a:cs typeface="Arial" pitchFamily="34" charset="0"/>
              </a:rPr>
              <a:t>Session des sections botanique et jardins alpins de la Société Linnéenne de Lyon </a:t>
            </a:r>
          </a:p>
          <a:p>
            <a:r>
              <a:rPr lang="fr-FR" i="1" dirty="0">
                <a:latin typeface="Arial" pitchFamily="34" charset="0"/>
                <a:cs typeface="Arial" pitchFamily="34" charset="0"/>
              </a:rPr>
              <a:t>7 – 11 Juillet 2014</a:t>
            </a:r>
          </a:p>
          <a:p>
            <a:r>
              <a:rPr lang="fr-FR" i="1" dirty="0">
                <a:latin typeface="Arial" pitchFamily="34" charset="0"/>
                <a:cs typeface="Arial" pitchFamily="34" charset="0"/>
              </a:rPr>
              <a:t>Directeur technique : Luc </a:t>
            </a:r>
            <a:r>
              <a:rPr lang="fr-FR" i="1" dirty="0" err="1">
                <a:latin typeface="Arial" pitchFamily="34" charset="0"/>
                <a:cs typeface="Arial" pitchFamily="34" charset="0"/>
              </a:rPr>
              <a:t>Garraud</a:t>
            </a:r>
            <a:endParaRPr lang="fr-FR" i="1" dirty="0">
              <a:latin typeface="Arial" pitchFamily="34" charset="0"/>
              <a:cs typeface="Arial" pitchFamily="34" charset="0"/>
            </a:endParaRPr>
          </a:p>
        </p:txBody>
      </p:sp>
      <p:pic>
        <p:nvPicPr>
          <p:cNvPr id="4" name="Image 3" descr="Villars 2.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a:xfrm rot="5400000">
            <a:off x="159794" y="-159795"/>
            <a:ext cx="3579163" cy="3898752"/>
          </a:xfrm>
          <a:prstGeom prst="rect">
            <a:avLst/>
          </a:prstGeom>
        </p:spPr>
      </p:pic>
      <p:sp>
        <p:nvSpPr>
          <p:cNvPr id="2" name="Titre 1"/>
          <p:cNvSpPr>
            <a:spLocks noGrp="1"/>
          </p:cNvSpPr>
          <p:nvPr>
            <p:ph type="ctrTitle"/>
          </p:nvPr>
        </p:nvSpPr>
        <p:spPr>
          <a:xfrm>
            <a:off x="2123728" y="2564904"/>
            <a:ext cx="6840760" cy="1470025"/>
          </a:xfrm>
          <a:solidFill>
            <a:schemeClr val="bg1"/>
          </a:solidFill>
        </p:spPr>
        <p:txBody>
          <a:bodyPr>
            <a:normAutofit/>
          </a:bodyPr>
          <a:lstStyle/>
          <a:p>
            <a:r>
              <a:rPr lang="fr-FR" sz="3600" b="1" dirty="0">
                <a:latin typeface="Arial" pitchFamily="34" charset="0"/>
                <a:cs typeface="Arial" pitchFamily="34" charset="0"/>
              </a:rPr>
              <a:t>Champsaur – </a:t>
            </a:r>
            <a:r>
              <a:rPr lang="fr-FR" sz="3600" b="1" dirty="0" err="1">
                <a:latin typeface="Arial" pitchFamily="34" charset="0"/>
                <a:cs typeface="Arial" pitchFamily="34" charset="0"/>
              </a:rPr>
              <a:t>Valgaudemar</a:t>
            </a:r>
            <a:r>
              <a:rPr lang="fr-FR" sz="3600" b="1" dirty="0">
                <a:latin typeface="Arial" pitchFamily="34" charset="0"/>
                <a:cs typeface="Arial" pitchFamily="34" charset="0"/>
              </a:rPr>
              <a:t/>
            </a:r>
            <a:br>
              <a:rPr lang="fr-FR" sz="3600" b="1" dirty="0">
                <a:latin typeface="Arial" pitchFamily="34" charset="0"/>
                <a:cs typeface="Arial" pitchFamily="34" charset="0"/>
              </a:rPr>
            </a:br>
            <a:r>
              <a:rPr lang="fr-FR" sz="3600" b="1" dirty="0">
                <a:latin typeface="Arial" pitchFamily="34" charset="0"/>
                <a:cs typeface="Arial" pitchFamily="34" charset="0"/>
              </a:rPr>
              <a:t>Montagnes du Gapençais</a:t>
            </a:r>
          </a:p>
        </p:txBody>
      </p:sp>
      <p:sp>
        <p:nvSpPr>
          <p:cNvPr id="5" name="ZoneTexte 4"/>
          <p:cNvSpPr txBox="1"/>
          <p:nvPr/>
        </p:nvSpPr>
        <p:spPr>
          <a:xfrm>
            <a:off x="0" y="5601434"/>
            <a:ext cx="9144000" cy="707886"/>
          </a:xfrm>
          <a:prstGeom prst="rect">
            <a:avLst/>
          </a:prstGeom>
          <a:noFill/>
        </p:spPr>
        <p:txBody>
          <a:bodyPr wrap="square" rtlCol="0">
            <a:spAutoFit/>
          </a:bodyPr>
          <a:lstStyle/>
          <a:p>
            <a:r>
              <a:rPr lang="fr-FR" sz="2000" b="1" i="1" dirty="0" smtClean="0">
                <a:solidFill>
                  <a:srgbClr val="FF0000"/>
                </a:solidFill>
              </a:rPr>
              <a:t>Les plantes présentées dans ce diaporama ont toutes été observées lors de la session, mais certaines  photos ont été prises dans d’autres lieux et à d’autres dates. </a:t>
            </a:r>
            <a:endParaRPr lang="fr-FR" sz="2000" b="1" i="1" dirty="0">
              <a:solidFill>
                <a:srgbClr val="FF0000"/>
              </a:solidFill>
            </a:endParaRPr>
          </a:p>
        </p:txBody>
      </p:sp>
      <p:sp>
        <p:nvSpPr>
          <p:cNvPr id="6" name="ZoneTexte 5"/>
          <p:cNvSpPr txBox="1"/>
          <p:nvPr/>
        </p:nvSpPr>
        <p:spPr>
          <a:xfrm>
            <a:off x="0" y="6300028"/>
            <a:ext cx="6758132" cy="369332"/>
          </a:xfrm>
          <a:prstGeom prst="rect">
            <a:avLst/>
          </a:prstGeom>
          <a:noFill/>
        </p:spPr>
        <p:txBody>
          <a:bodyPr wrap="none" rtlCol="0">
            <a:spAutoFit/>
          </a:bodyPr>
          <a:lstStyle/>
          <a:p>
            <a:r>
              <a:rPr lang="fr-FR" b="1" dirty="0" smtClean="0"/>
              <a:t>Crédits photographiques : Véronique Guérin sauf indication contraire</a:t>
            </a:r>
            <a:endParaRPr lang="fr-FR"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30.JPG"/>
          <p:cNvPicPr>
            <a:picLocks noChangeAspect="1"/>
          </p:cNvPicPr>
          <p:nvPr/>
        </p:nvPicPr>
        <p:blipFill>
          <a:blip r:embed="rId2" cstate="email">
            <a:lum bright="-20000"/>
            <a:extLst>
              <a:ext uri="{28A0092B-C50C-407E-A947-70E740481C1C}">
                <a14:useLocalDpi xmlns:a14="http://schemas.microsoft.com/office/drawing/2010/main"/>
              </a:ext>
            </a:extLst>
          </a:blip>
          <a:srcRect/>
          <a:stretch>
            <a:fillRect/>
          </a:stretch>
        </p:blipFill>
        <p:spPr>
          <a:xfrm rot="5400000">
            <a:off x="-1016732" y="1016732"/>
            <a:ext cx="6858000" cy="4824536"/>
          </a:xfrm>
          <a:prstGeom prst="rect">
            <a:avLst/>
          </a:prstGeom>
        </p:spPr>
      </p:pic>
      <p:pic>
        <p:nvPicPr>
          <p:cNvPr id="3" name="Image 2" descr="DSCN322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860032" y="0"/>
            <a:ext cx="4283968" cy="6873773"/>
          </a:xfrm>
          <a:prstGeom prst="rect">
            <a:avLst/>
          </a:prstGeom>
        </p:spPr>
      </p:pic>
      <p:sp>
        <p:nvSpPr>
          <p:cNvPr id="4" name="Rectangle 4"/>
          <p:cNvSpPr txBox="1">
            <a:spLocks noChangeArrowheads="1"/>
          </p:cNvSpPr>
          <p:nvPr/>
        </p:nvSpPr>
        <p:spPr>
          <a:xfrm>
            <a:off x="3419872" y="0"/>
            <a:ext cx="2555776" cy="576064"/>
          </a:xfrm>
          <a:prstGeom prst="rect">
            <a:avLst/>
          </a:prstGeom>
          <a:solidFill>
            <a:schemeClr val="bg1"/>
          </a:solidFill>
        </p:spPr>
        <p:txBody>
          <a:bodyPr/>
          <a:lstStyle/>
          <a:p>
            <a:pPr algn="ctr">
              <a:defRPr/>
            </a:pPr>
            <a:r>
              <a:rPr lang="fr-FR" sz="1400" b="1" i="1" kern="0" dirty="0" err="1">
                <a:latin typeface="+mj-lt"/>
                <a:ea typeface="+mj-ea"/>
                <a:cs typeface="+mj-cs"/>
              </a:rPr>
              <a:t>Genista</a:t>
            </a:r>
            <a:r>
              <a:rPr lang="fr-FR" sz="1400" b="1" i="1" kern="0" dirty="0">
                <a:latin typeface="+mj-lt"/>
                <a:ea typeface="+mj-ea"/>
                <a:cs typeface="+mj-cs"/>
              </a:rPr>
              <a:t> </a:t>
            </a:r>
            <a:r>
              <a:rPr lang="fr-FR" sz="1400" b="1" i="1" kern="0" dirty="0" err="1">
                <a:latin typeface="+mj-lt"/>
                <a:ea typeface="+mj-ea"/>
                <a:cs typeface="+mj-cs"/>
              </a:rPr>
              <a:t>radiata</a:t>
            </a:r>
            <a:endParaRPr lang="fr-FR" sz="1400" b="1" i="1" kern="0" dirty="0">
              <a:latin typeface="+mj-lt"/>
              <a:ea typeface="+mj-ea"/>
              <a:cs typeface="+mj-cs"/>
            </a:endParaRPr>
          </a:p>
          <a:p>
            <a:pPr algn="ctr">
              <a:defRPr/>
            </a:pPr>
            <a:r>
              <a:rPr lang="fr-FR" sz="1400" b="1" kern="0" dirty="0">
                <a:latin typeface="+mj-lt"/>
                <a:ea typeface="+mj-ea"/>
                <a:cs typeface="+mj-cs"/>
              </a:rPr>
              <a:t>Genêt à rameaux rayonnants</a:t>
            </a:r>
          </a:p>
          <a:p>
            <a:pPr algn="ctr">
              <a:defRPr/>
            </a:pPr>
            <a:endParaRPr lang="fr-FR" sz="1600" b="1" i="1" kern="0" dirty="0">
              <a:solidFill>
                <a:schemeClr val="tx2"/>
              </a:solidFill>
              <a:latin typeface="+mj-lt"/>
              <a:ea typeface="+mj-ea"/>
              <a:cs typeface="+mj-cs"/>
            </a:endParaRPr>
          </a:p>
        </p:txBody>
      </p:sp>
      <p:sp>
        <p:nvSpPr>
          <p:cNvPr id="5" name="Text Box 11"/>
          <p:cNvSpPr txBox="1">
            <a:spLocks noChangeArrowheads="1"/>
          </p:cNvSpPr>
          <p:nvPr/>
        </p:nvSpPr>
        <p:spPr bwMode="auto">
          <a:xfrm>
            <a:off x="7812360" y="6362164"/>
            <a:ext cx="1240083" cy="523220"/>
          </a:xfrm>
          <a:prstGeom prst="rect">
            <a:avLst/>
          </a:prstGeom>
          <a:solidFill>
            <a:schemeClr val="bg1"/>
          </a:solidFill>
          <a:ln w="9525">
            <a:noFill/>
            <a:miter lim="800000"/>
            <a:headEnd/>
            <a:tailEnd/>
          </a:ln>
        </p:spPr>
        <p:txBody>
          <a:bodyPr wrap="none">
            <a:spAutoFit/>
          </a:bodyPr>
          <a:lstStyle/>
          <a:p>
            <a:r>
              <a:rPr lang="fr-FR" sz="1400" dirty="0" err="1"/>
              <a:t>Céüse</a:t>
            </a:r>
            <a:endParaRPr lang="fr-FR" sz="1400" dirty="0"/>
          </a:p>
          <a:p>
            <a:r>
              <a:rPr lang="fr-FR" sz="1400" dirty="0"/>
              <a:t>10 Juillet 2014</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304.JPG"/>
          <p:cNvPicPr>
            <a:picLocks noChangeAspect="1"/>
          </p:cNvPicPr>
          <p:nvPr/>
        </p:nvPicPr>
        <p:blipFill>
          <a:blip r:embed="rId2" cstate="email">
            <a:lum bright="-20000" contrast="10000"/>
            <a:extLst>
              <a:ext uri="{28A0092B-C50C-407E-A947-70E740481C1C}">
                <a14:useLocalDpi xmlns:a14="http://schemas.microsoft.com/office/drawing/2010/main"/>
              </a:ext>
            </a:extLst>
          </a:blip>
          <a:srcRect/>
          <a:stretch>
            <a:fillRect/>
          </a:stretch>
        </p:blipFill>
        <p:spPr bwMode="auto">
          <a:xfrm>
            <a:off x="107504" y="116632"/>
            <a:ext cx="4743450" cy="5976938"/>
          </a:xfrm>
          <a:prstGeom prst="rect">
            <a:avLst/>
          </a:prstGeom>
          <a:noFill/>
          <a:ln w="9525">
            <a:noFill/>
            <a:miter lim="800000"/>
            <a:headEnd/>
            <a:tailEnd/>
          </a:ln>
        </p:spPr>
      </p:pic>
      <p:pic>
        <p:nvPicPr>
          <p:cNvPr id="3" name="Image 2" descr="DSCN3305.JPG"/>
          <p:cNvPicPr>
            <a:picLocks noChangeAspect="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4967858" y="0"/>
            <a:ext cx="4284662" cy="4527550"/>
          </a:xfrm>
          <a:prstGeom prst="rect">
            <a:avLst/>
          </a:prstGeom>
          <a:noFill/>
          <a:ln w="9525">
            <a:noFill/>
            <a:miter lim="800000"/>
            <a:headEnd/>
            <a:tailEnd/>
          </a:ln>
        </p:spPr>
      </p:pic>
      <p:sp>
        <p:nvSpPr>
          <p:cNvPr id="4" name="Rectangle 4"/>
          <p:cNvSpPr txBox="1">
            <a:spLocks noChangeArrowheads="1"/>
          </p:cNvSpPr>
          <p:nvPr/>
        </p:nvSpPr>
        <p:spPr>
          <a:xfrm>
            <a:off x="0" y="0"/>
            <a:ext cx="2195736" cy="476672"/>
          </a:xfrm>
          <a:prstGeom prst="rect">
            <a:avLst/>
          </a:prstGeom>
          <a:solidFill>
            <a:schemeClr val="bg1"/>
          </a:solidFill>
        </p:spPr>
        <p:txBody>
          <a:bodyPr/>
          <a:lstStyle/>
          <a:p>
            <a:pPr algn="ctr">
              <a:defRPr/>
            </a:pPr>
            <a:r>
              <a:rPr lang="fr-FR" sz="1600" b="1" i="1" kern="0" dirty="0" err="1">
                <a:latin typeface="+mj-lt"/>
                <a:ea typeface="+mj-ea"/>
                <a:cs typeface="+mj-cs"/>
              </a:rPr>
              <a:t>Coincya</a:t>
            </a:r>
            <a:r>
              <a:rPr lang="fr-FR" sz="1600" b="1" i="1" kern="0" dirty="0">
                <a:latin typeface="+mj-lt"/>
                <a:ea typeface="+mj-ea"/>
                <a:cs typeface="+mj-cs"/>
              </a:rPr>
              <a:t> </a:t>
            </a:r>
            <a:r>
              <a:rPr lang="fr-FR" sz="1600" b="1" i="1" kern="0" dirty="0" err="1">
                <a:latin typeface="+mj-lt"/>
                <a:ea typeface="+mj-ea"/>
                <a:cs typeface="+mj-cs"/>
              </a:rPr>
              <a:t>richeri</a:t>
            </a:r>
            <a:r>
              <a:rPr lang="fr-FR" sz="1600" b="1" i="1" kern="0" dirty="0">
                <a:latin typeface="+mj-lt"/>
                <a:ea typeface="+mj-ea"/>
                <a:cs typeface="+mj-cs"/>
              </a:rPr>
              <a:t> </a:t>
            </a:r>
            <a:r>
              <a:rPr lang="fr-FR" sz="1600" b="1" kern="0" dirty="0">
                <a:latin typeface="+mj-lt"/>
                <a:ea typeface="+mj-ea"/>
                <a:cs typeface="+mj-cs"/>
              </a:rPr>
              <a:t>(</a:t>
            </a:r>
            <a:r>
              <a:rPr lang="fr-FR" sz="1600" b="1" kern="0" dirty="0" err="1">
                <a:latin typeface="+mj-lt"/>
                <a:ea typeface="+mj-ea"/>
                <a:cs typeface="+mj-cs"/>
              </a:rPr>
              <a:t>Vill</a:t>
            </a:r>
            <a:r>
              <a:rPr lang="fr-FR" sz="1600" b="1" kern="0" dirty="0">
                <a:latin typeface="+mj-lt"/>
                <a:ea typeface="+mj-ea"/>
                <a:cs typeface="+mj-cs"/>
              </a:rPr>
              <a:t>.) </a:t>
            </a:r>
          </a:p>
        </p:txBody>
      </p:sp>
      <p:sp>
        <p:nvSpPr>
          <p:cNvPr id="5" name="Text Box 7"/>
          <p:cNvSpPr txBox="1">
            <a:spLocks noChangeArrowheads="1"/>
          </p:cNvSpPr>
          <p:nvPr/>
        </p:nvSpPr>
        <p:spPr bwMode="auto">
          <a:xfrm>
            <a:off x="0" y="6334125"/>
            <a:ext cx="4067175" cy="523875"/>
          </a:xfrm>
          <a:prstGeom prst="rect">
            <a:avLst/>
          </a:prstGeom>
          <a:solidFill>
            <a:schemeClr val="bg1"/>
          </a:solidFill>
          <a:ln w="9525">
            <a:noFill/>
            <a:miter lim="800000"/>
            <a:headEnd/>
            <a:tailEnd/>
          </a:ln>
        </p:spPr>
        <p:txBody>
          <a:bodyPr>
            <a:spAutoFit/>
          </a:bodyPr>
          <a:lstStyle/>
          <a:p>
            <a:r>
              <a:rPr lang="fr-FR" sz="1400"/>
              <a:t>11 Juillet 2014</a:t>
            </a:r>
          </a:p>
          <a:p>
            <a:r>
              <a:rPr lang="fr-FR" sz="1400"/>
              <a:t>Chaillol 1600 en descendant  du col de la Pisse</a:t>
            </a:r>
          </a:p>
        </p:txBody>
      </p:sp>
      <p:pic>
        <p:nvPicPr>
          <p:cNvPr id="6" name="Image 5" descr="P1100171 coincya richeri.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427984" y="4293096"/>
            <a:ext cx="1678846" cy="2564904"/>
          </a:xfrm>
          <a:prstGeom prst="round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96.JPG"/>
          <p:cNvPicPr>
            <a:picLocks noChangeAspect="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0" y="0"/>
            <a:ext cx="9174163" cy="6858000"/>
          </a:xfrm>
          <a:prstGeom prst="rect">
            <a:avLst/>
          </a:prstGeom>
          <a:noFill/>
          <a:ln w="9525">
            <a:noFill/>
            <a:miter lim="800000"/>
            <a:headEnd/>
            <a:tailEnd/>
          </a:ln>
        </p:spPr>
      </p:pic>
      <p:sp>
        <p:nvSpPr>
          <p:cNvPr id="3" name="Rectangle 4"/>
          <p:cNvSpPr txBox="1">
            <a:spLocks noChangeArrowheads="1"/>
          </p:cNvSpPr>
          <p:nvPr/>
        </p:nvSpPr>
        <p:spPr>
          <a:xfrm>
            <a:off x="6875463" y="-26988"/>
            <a:ext cx="2305050" cy="863700"/>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Coincya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monensis</a:t>
            </a:r>
            <a:r>
              <a:rPr lang="fr-FR" sz="1600" b="1" i="1" kern="0" dirty="0">
                <a:solidFill>
                  <a:schemeClr val="tx2"/>
                </a:solidFill>
                <a:latin typeface="+mj-lt"/>
                <a:ea typeface="+mj-ea"/>
                <a:cs typeface="+mj-cs"/>
              </a:rPr>
              <a:t> </a:t>
            </a:r>
            <a:r>
              <a:rPr lang="fr-FR" sz="1600" b="1" kern="0" dirty="0" err="1">
                <a:solidFill>
                  <a:schemeClr val="tx2"/>
                </a:solidFill>
                <a:latin typeface="+mj-lt"/>
                <a:ea typeface="+mj-ea"/>
                <a:cs typeface="+mj-cs"/>
              </a:rPr>
              <a:t>subsp</a:t>
            </a:r>
            <a:r>
              <a:rPr lang="fr-FR" sz="1600" b="1" i="1" kern="0" dirty="0">
                <a:solidFill>
                  <a:schemeClr val="tx2"/>
                </a:solidFill>
                <a:latin typeface="+mj-lt"/>
                <a:ea typeface="+mj-ea"/>
                <a:cs typeface="+mj-cs"/>
              </a:rPr>
              <a:t>. </a:t>
            </a:r>
            <a:r>
              <a:rPr lang="fr-FR" sz="1600" b="1" i="1" kern="0" dirty="0" err="1" smtClean="0">
                <a:solidFill>
                  <a:schemeClr val="tx2"/>
                </a:solidFill>
                <a:latin typeface="+mj-lt"/>
                <a:ea typeface="+mj-ea"/>
                <a:cs typeface="+mj-cs"/>
              </a:rPr>
              <a:t>cheiranthos</a:t>
            </a:r>
            <a:endParaRPr lang="fr-FR" sz="1600" b="1" i="1" kern="0" dirty="0">
              <a:solidFill>
                <a:schemeClr val="tx2"/>
              </a:solidFill>
              <a:latin typeface="+mj-lt"/>
              <a:ea typeface="+mj-ea"/>
              <a:cs typeface="+mj-cs"/>
            </a:endParaRPr>
          </a:p>
        </p:txBody>
      </p:sp>
      <p:sp>
        <p:nvSpPr>
          <p:cNvPr id="4" name="Text Box 7"/>
          <p:cNvSpPr txBox="1">
            <a:spLocks noChangeArrowheads="1"/>
          </p:cNvSpPr>
          <p:nvPr/>
        </p:nvSpPr>
        <p:spPr bwMode="auto">
          <a:xfrm>
            <a:off x="0" y="6335712"/>
            <a:ext cx="2627313" cy="522288"/>
          </a:xfrm>
          <a:prstGeom prst="rect">
            <a:avLst/>
          </a:prstGeom>
          <a:solidFill>
            <a:schemeClr val="bg1"/>
          </a:solidFill>
          <a:ln w="9525">
            <a:noFill/>
            <a:miter lim="800000"/>
            <a:headEnd/>
            <a:tailEnd/>
          </a:ln>
        </p:spPr>
        <p:txBody>
          <a:bodyPr>
            <a:spAutoFit/>
          </a:bodyPr>
          <a:lstStyle/>
          <a:p>
            <a:r>
              <a:rPr lang="fr-FR" sz="1400" dirty="0"/>
              <a:t>11 Juillet 2014</a:t>
            </a:r>
          </a:p>
          <a:p>
            <a:r>
              <a:rPr lang="fr-FR" sz="1400" dirty="0"/>
              <a:t>En montant  au col de la Pisse</a:t>
            </a:r>
          </a:p>
        </p:txBody>
      </p:sp>
      <p:pic>
        <p:nvPicPr>
          <p:cNvPr id="5" name="Image 4" descr="DSCN3470.JPG"/>
          <p:cNvPicPr>
            <a:picLocks noChangeAspect="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a:xfrm rot="16200000">
            <a:off x="6853387" y="4567387"/>
            <a:ext cx="2385491" cy="2195736"/>
          </a:xfrm>
          <a:prstGeom prst="roundRect">
            <a:avLst/>
          </a:prstGeom>
          <a:effectLst>
            <a:softEdge rad="63500"/>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98.JPG"/>
          <p:cNvPicPr>
            <a:picLocks noChangeAspect="1"/>
          </p:cNvPicPr>
          <p:nvPr/>
        </p:nvPicPr>
        <p:blipFill>
          <a:blip r:embed="rId2" cstate="email">
            <a:lum/>
            <a:extLst>
              <a:ext uri="{28A0092B-C50C-407E-A947-70E740481C1C}">
                <a14:useLocalDpi xmlns:a14="http://schemas.microsoft.com/office/drawing/2010/main"/>
              </a:ext>
            </a:extLst>
          </a:blip>
          <a:srcRect/>
          <a:stretch>
            <a:fillRect/>
          </a:stretch>
        </p:blipFill>
        <p:spPr>
          <a:xfrm rot="5400000">
            <a:off x="1287792" y="331880"/>
            <a:ext cx="6829064" cy="6165304"/>
          </a:xfrm>
          <a:prstGeom prst="rect">
            <a:avLst/>
          </a:prstGeom>
        </p:spPr>
      </p:pic>
      <p:sp>
        <p:nvSpPr>
          <p:cNvPr id="3" name="ZoneTexte 2"/>
          <p:cNvSpPr txBox="1"/>
          <p:nvPr/>
        </p:nvSpPr>
        <p:spPr>
          <a:xfrm>
            <a:off x="7458217" y="0"/>
            <a:ext cx="1498552" cy="523220"/>
          </a:xfrm>
          <a:prstGeom prst="rect">
            <a:avLst/>
          </a:prstGeom>
          <a:solidFill>
            <a:schemeClr val="bg1"/>
          </a:solidFill>
        </p:spPr>
        <p:txBody>
          <a:bodyPr wrap="none" rtlCol="0">
            <a:spAutoFit/>
          </a:bodyPr>
          <a:lstStyle/>
          <a:p>
            <a:pPr algn="ctr"/>
            <a:r>
              <a:rPr lang="fr-FR" sz="1400" b="1" dirty="0"/>
              <a:t>Canal de </a:t>
            </a:r>
            <a:r>
              <a:rPr lang="fr-FR" sz="1400" b="1" dirty="0" err="1"/>
              <a:t>Malcros</a:t>
            </a:r>
            <a:r>
              <a:rPr lang="fr-FR" sz="1400" b="1" dirty="0"/>
              <a:t> </a:t>
            </a:r>
          </a:p>
          <a:p>
            <a:pPr algn="ctr"/>
            <a:r>
              <a:rPr lang="fr-FR" sz="1400" b="1" dirty="0"/>
              <a:t>Col de la Pisse</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rPr>
              <a:t>Le </a:t>
            </a:r>
            <a:r>
              <a:rPr kumimoji="0" lang="fr-FR" sz="3200" b="1" i="1" u="none" strike="noStrike" kern="1200" cap="none" spc="0" normalizeH="0" baseline="0" noProof="0" dirty="0" err="1">
                <a:ln>
                  <a:noFill/>
                </a:ln>
                <a:solidFill>
                  <a:schemeClr val="accent3">
                    <a:lumMod val="75000"/>
                  </a:schemeClr>
                </a:solidFill>
                <a:effectLst/>
                <a:uLnTx/>
                <a:uFillTx/>
                <a:latin typeface="Arial" pitchFamily="34" charset="0"/>
                <a:ea typeface="+mj-ea"/>
                <a:cs typeface="Arial" pitchFamily="34" charset="0"/>
              </a:rPr>
              <a:t>Valgaudemar</a:t>
            </a:r>
            <a:endPar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fr-FR" sz="3200" b="1" i="1" noProof="0" dirty="0">
                <a:solidFill>
                  <a:schemeClr val="accent3">
                    <a:lumMod val="75000"/>
                  </a:schemeClr>
                </a:solidFill>
                <a:latin typeface="Arial" pitchFamily="34" charset="0"/>
                <a:ea typeface="+mj-ea"/>
                <a:cs typeface="Arial" pitchFamily="34" charset="0"/>
              </a:rPr>
              <a:t>Chalet hôtel du </a:t>
            </a:r>
            <a:r>
              <a:rPr lang="fr-FR" sz="3200" b="1" i="1" noProof="0" dirty="0" err="1">
                <a:solidFill>
                  <a:schemeClr val="accent3">
                    <a:lumMod val="75000"/>
                  </a:schemeClr>
                </a:solidFill>
                <a:latin typeface="Arial" pitchFamily="34" charset="0"/>
                <a:ea typeface="+mj-ea"/>
                <a:cs typeface="Arial" pitchFamily="34" charset="0"/>
              </a:rPr>
              <a:t>Gioberney</a:t>
            </a:r>
            <a:r>
              <a:rPr lang="fr-FR" sz="3200" b="1" i="1" noProof="0" dirty="0">
                <a:solidFill>
                  <a:schemeClr val="accent3">
                    <a:lumMod val="75000"/>
                  </a:schemeClr>
                </a:solidFill>
                <a:latin typeface="Arial" pitchFamily="34" charset="0"/>
                <a:ea typeface="+mj-ea"/>
                <a:cs typeface="Arial" pitchFamily="34" charset="0"/>
              </a:rPr>
              <a:t> </a:t>
            </a:r>
            <a:endPar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00.JPG"/>
          <p:cNvPicPr>
            <a:picLocks noChangeAspect="1"/>
          </p:cNvPicPr>
          <p:nvPr/>
        </p:nvPicPr>
        <p:blipFill>
          <a:blip r:embed="rId2" cstate="email">
            <a:lum bright="-20000" contrast="10000"/>
            <a:extLst>
              <a:ext uri="{28A0092B-C50C-407E-A947-70E740481C1C}">
                <a14:useLocalDpi xmlns:a14="http://schemas.microsoft.com/office/drawing/2010/main"/>
              </a:ext>
            </a:extLst>
          </a:blip>
          <a:srcRect/>
          <a:stretch>
            <a:fillRect/>
          </a:stretch>
        </p:blipFill>
        <p:spPr>
          <a:xfrm>
            <a:off x="-1" y="792088"/>
            <a:ext cx="9171931" cy="5301208"/>
          </a:xfrm>
          <a:prstGeom prst="rect">
            <a:avLst/>
          </a:prstGeom>
        </p:spPr>
      </p:pic>
      <p:sp>
        <p:nvSpPr>
          <p:cNvPr id="3" name="ZoneTexte 2"/>
          <p:cNvSpPr txBox="1"/>
          <p:nvPr/>
        </p:nvSpPr>
        <p:spPr>
          <a:xfrm>
            <a:off x="646140" y="260648"/>
            <a:ext cx="2534540" cy="307777"/>
          </a:xfrm>
          <a:prstGeom prst="rect">
            <a:avLst/>
          </a:prstGeom>
          <a:solidFill>
            <a:schemeClr val="bg1"/>
          </a:solidFill>
        </p:spPr>
        <p:txBody>
          <a:bodyPr wrap="none" rtlCol="0">
            <a:spAutoFit/>
          </a:bodyPr>
          <a:lstStyle/>
          <a:p>
            <a:pPr algn="ctr"/>
            <a:r>
              <a:rPr lang="fr-FR" sz="1400" b="1" dirty="0" smtClean="0"/>
              <a:t>Au dernier plan le </a:t>
            </a:r>
            <a:r>
              <a:rPr lang="fr-FR" sz="1400" b="1" dirty="0" err="1" smtClean="0"/>
              <a:t>Valgaudemar</a:t>
            </a:r>
            <a:endParaRPr lang="fr-FR" sz="1400" b="1"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176.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338" y="0"/>
            <a:ext cx="8532812" cy="6878638"/>
          </a:xfrm>
          <a:prstGeom prst="rect">
            <a:avLst/>
          </a:prstGeom>
          <a:noFill/>
          <a:ln w="9525">
            <a:noFill/>
            <a:miter lim="800000"/>
            <a:headEnd/>
            <a:tailEnd/>
          </a:ln>
        </p:spPr>
      </p:pic>
      <p:sp>
        <p:nvSpPr>
          <p:cNvPr id="3" name="Rectangle 4"/>
          <p:cNvSpPr txBox="1">
            <a:spLocks noChangeArrowheads="1"/>
          </p:cNvSpPr>
          <p:nvPr/>
        </p:nvSpPr>
        <p:spPr>
          <a:xfrm>
            <a:off x="7308303" y="-26988"/>
            <a:ext cx="1800771" cy="575668"/>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Asplenium</a:t>
            </a:r>
            <a:r>
              <a:rPr lang="fr-FR" sz="1600" b="1" i="1" kern="0" dirty="0">
                <a:solidFill>
                  <a:schemeClr val="tx2"/>
                </a:solidFill>
                <a:latin typeface="+mj-lt"/>
                <a:ea typeface="+mj-ea"/>
                <a:cs typeface="+mj-cs"/>
              </a:rPr>
              <a:t> </a:t>
            </a:r>
            <a:r>
              <a:rPr lang="fr-FR" sz="1600" b="1" kern="0" dirty="0">
                <a:solidFill>
                  <a:schemeClr val="tx2"/>
                </a:solidFill>
                <a:latin typeface="+mj-lt"/>
                <a:ea typeface="+mj-ea"/>
                <a:cs typeface="+mj-cs"/>
              </a:rPr>
              <a:t>X</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alternifolium</a:t>
            </a:r>
            <a:endParaRPr lang="fr-FR" sz="1600" b="1" kern="0" dirty="0">
              <a:solidFill>
                <a:schemeClr val="tx2"/>
              </a:solidFill>
              <a:latin typeface="+mj-lt"/>
              <a:ea typeface="+mj-ea"/>
              <a:cs typeface="+mj-cs"/>
            </a:endParaRPr>
          </a:p>
        </p:txBody>
      </p:sp>
      <p:sp>
        <p:nvSpPr>
          <p:cNvPr id="4" name="Text Box 6"/>
          <p:cNvSpPr txBox="1">
            <a:spLocks noChangeArrowheads="1"/>
          </p:cNvSpPr>
          <p:nvPr/>
        </p:nvSpPr>
        <p:spPr bwMode="auto">
          <a:xfrm>
            <a:off x="0" y="6396038"/>
            <a:ext cx="1087437" cy="461962"/>
          </a:xfrm>
          <a:prstGeom prst="rect">
            <a:avLst/>
          </a:prstGeom>
          <a:solidFill>
            <a:schemeClr val="bg1"/>
          </a:solidFill>
          <a:ln w="9525">
            <a:noFill/>
            <a:miter lim="800000"/>
            <a:headEnd/>
            <a:tailEnd/>
          </a:ln>
        </p:spPr>
        <p:txBody>
          <a:bodyPr wrap="none">
            <a:spAutoFit/>
          </a:bodyPr>
          <a:lstStyle/>
          <a:p>
            <a:r>
              <a:rPr lang="fr-FR" sz="1200" dirty="0"/>
              <a:t>9 Juillet 2014</a:t>
            </a:r>
          </a:p>
          <a:p>
            <a:r>
              <a:rPr lang="fr-FR" sz="1200" dirty="0" err="1"/>
              <a:t>Goiberney</a:t>
            </a:r>
            <a:endParaRPr lang="fr-FR" sz="1200" dirty="0"/>
          </a:p>
        </p:txBody>
      </p:sp>
      <p:pic>
        <p:nvPicPr>
          <p:cNvPr id="5" name="Image 5" descr="A. septentrionale 1.JPG"/>
          <p:cNvPicPr>
            <a:picLocks noChangeAspect="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6660232" y="3528392"/>
            <a:ext cx="2429585" cy="3284984"/>
          </a:xfrm>
          <a:prstGeom prst="roundRect">
            <a:avLst/>
          </a:prstGeom>
          <a:noFill/>
          <a:ln w="38100">
            <a:solidFill>
              <a:schemeClr val="bg1"/>
            </a:solidFill>
            <a:miter lim="800000"/>
            <a:headEnd/>
            <a:tailEnd/>
          </a:ln>
        </p:spPr>
      </p:pic>
      <p:sp>
        <p:nvSpPr>
          <p:cNvPr id="6" name="Ellipse 5"/>
          <p:cNvSpPr/>
          <p:nvPr/>
        </p:nvSpPr>
        <p:spPr>
          <a:xfrm>
            <a:off x="971600" y="4941168"/>
            <a:ext cx="2736304" cy="1440160"/>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Woodsia-alpina1.jpg"/>
          <p:cNvPicPr>
            <a:picLocks noChangeAspect="1"/>
          </p:cNvPicPr>
          <p:nvPr/>
        </p:nvPicPr>
        <p:blipFill>
          <a:blip r:embed="rId3" cstate="print"/>
          <a:stretch>
            <a:fillRect/>
          </a:stretch>
        </p:blipFill>
        <p:spPr>
          <a:xfrm>
            <a:off x="762000" y="109537"/>
            <a:ext cx="7620000" cy="6638925"/>
          </a:xfrm>
          <a:prstGeom prst="rect">
            <a:avLst/>
          </a:prstGeom>
        </p:spPr>
      </p:pic>
      <p:sp>
        <p:nvSpPr>
          <p:cNvPr id="4" name="Rectangle 4"/>
          <p:cNvSpPr txBox="1">
            <a:spLocks noChangeArrowheads="1"/>
          </p:cNvSpPr>
          <p:nvPr/>
        </p:nvSpPr>
        <p:spPr>
          <a:xfrm>
            <a:off x="107504" y="72008"/>
            <a:ext cx="1800771" cy="404664"/>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Woodsia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alpina</a:t>
            </a:r>
            <a:endParaRPr lang="fr-FR" sz="1600" b="1" kern="0" dirty="0">
              <a:solidFill>
                <a:schemeClr val="tx2"/>
              </a:solidFill>
              <a:latin typeface="+mj-lt"/>
              <a:ea typeface="+mj-ea"/>
              <a:cs typeface="+mj-cs"/>
            </a:endParaRPr>
          </a:p>
        </p:txBody>
      </p:sp>
      <p:sp>
        <p:nvSpPr>
          <p:cNvPr id="5" name="ZoneTexte 4"/>
          <p:cNvSpPr txBox="1"/>
          <p:nvPr/>
        </p:nvSpPr>
        <p:spPr>
          <a:xfrm>
            <a:off x="7566479" y="6525344"/>
            <a:ext cx="1542025" cy="276999"/>
          </a:xfrm>
          <a:prstGeom prst="rect">
            <a:avLst/>
          </a:prstGeom>
          <a:solidFill>
            <a:schemeClr val="bg1"/>
          </a:solidFill>
        </p:spPr>
        <p:txBody>
          <a:bodyPr wrap="none" rtlCol="0">
            <a:spAutoFit/>
          </a:bodyPr>
          <a:lstStyle/>
          <a:p>
            <a:r>
              <a:rPr lang="fr-FR" sz="1200" b="1" dirty="0"/>
              <a:t>Crédit J-L </a:t>
            </a:r>
            <a:r>
              <a:rPr lang="fr-FR" sz="1200" b="1" dirty="0" err="1"/>
              <a:t>Macqueron</a:t>
            </a:r>
            <a:endParaRPr lang="fr-FR" sz="1200" b="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8012934.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6742113" cy="6858000"/>
          </a:xfrm>
          <a:prstGeom prst="rect">
            <a:avLst/>
          </a:prstGeom>
          <a:noFill/>
          <a:ln w="9525">
            <a:noFill/>
            <a:miter lim="800000"/>
            <a:headEnd/>
            <a:tailEnd/>
          </a:ln>
        </p:spPr>
      </p:pic>
      <p:pic>
        <p:nvPicPr>
          <p:cNvPr id="3" name="Image 2" descr="P8012935.JPG"/>
          <p:cNvPicPr>
            <a:picLocks noChangeAspect="1"/>
          </p:cNvPicPr>
          <p:nvPr/>
        </p:nvPicPr>
        <p:blipFill>
          <a:blip r:embed="rId4" cstate="email">
            <a:lum contrast="10000"/>
            <a:extLst>
              <a:ext uri="{28A0092B-C50C-407E-A947-70E740481C1C}">
                <a14:useLocalDpi xmlns:a14="http://schemas.microsoft.com/office/drawing/2010/main"/>
              </a:ext>
            </a:extLst>
          </a:blip>
          <a:srcRect/>
          <a:stretch>
            <a:fillRect/>
          </a:stretch>
        </p:blipFill>
        <p:spPr bwMode="auto">
          <a:xfrm>
            <a:off x="6300788" y="2924175"/>
            <a:ext cx="2843212" cy="3933825"/>
          </a:xfrm>
          <a:prstGeom prst="rect">
            <a:avLst/>
          </a:prstGeom>
          <a:noFill/>
          <a:ln w="9525">
            <a:noFill/>
            <a:miter lim="800000"/>
            <a:headEnd/>
            <a:tailEnd/>
          </a:ln>
        </p:spPr>
      </p:pic>
      <p:sp>
        <p:nvSpPr>
          <p:cNvPr id="4" name="Rectangle 4"/>
          <p:cNvSpPr txBox="1">
            <a:spLocks noChangeArrowheads="1"/>
          </p:cNvSpPr>
          <p:nvPr/>
        </p:nvSpPr>
        <p:spPr>
          <a:xfrm>
            <a:off x="7020272" y="260648"/>
            <a:ext cx="1800771" cy="404664"/>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Woodsia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alpina</a:t>
            </a:r>
            <a:endParaRPr lang="fr-FR" sz="1600" b="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 richeri 4.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rot="5400000">
            <a:off x="4164840" y="1878840"/>
            <a:ext cx="5373214" cy="4585106"/>
          </a:xfrm>
          <a:prstGeom prst="rect">
            <a:avLst/>
          </a:prstGeom>
        </p:spPr>
      </p:pic>
      <p:pic>
        <p:nvPicPr>
          <p:cNvPr id="3" name="Image 2" descr="H. richeri 3.JPG"/>
          <p:cNvPicPr>
            <a:picLocks noChangeAspect="1"/>
          </p:cNvPicPr>
          <p:nvPr/>
        </p:nvPicPr>
        <p:blipFill>
          <a:blip r:embed="rId4" cstate="email">
            <a:lum bright="-10000"/>
            <a:extLst>
              <a:ext uri="{28A0092B-C50C-407E-A947-70E740481C1C}">
                <a14:useLocalDpi xmlns:a14="http://schemas.microsoft.com/office/drawing/2010/main"/>
              </a:ext>
            </a:extLst>
          </a:blip>
          <a:srcRect/>
          <a:stretch>
            <a:fillRect/>
          </a:stretch>
        </p:blipFill>
        <p:spPr>
          <a:xfrm>
            <a:off x="0" y="0"/>
            <a:ext cx="3779912" cy="3982407"/>
          </a:xfrm>
          <a:prstGeom prst="rect">
            <a:avLst/>
          </a:prstGeom>
        </p:spPr>
      </p:pic>
      <p:sp>
        <p:nvSpPr>
          <p:cNvPr id="4" name="ZoneTexte 3"/>
          <p:cNvSpPr txBox="1"/>
          <p:nvPr/>
        </p:nvSpPr>
        <p:spPr>
          <a:xfrm>
            <a:off x="4650007" y="260648"/>
            <a:ext cx="3813353" cy="338554"/>
          </a:xfrm>
          <a:prstGeom prst="rect">
            <a:avLst/>
          </a:prstGeom>
          <a:noFill/>
        </p:spPr>
        <p:txBody>
          <a:bodyPr wrap="none" rtlCol="0">
            <a:spAutoFit/>
          </a:bodyPr>
          <a:lstStyle/>
          <a:p>
            <a:pPr algn="ctr"/>
            <a:r>
              <a:rPr lang="fr-FR" sz="1600" b="1" i="1" dirty="0" err="1">
                <a:solidFill>
                  <a:schemeClr val="tx2"/>
                </a:solidFill>
                <a:latin typeface="Arial" pitchFamily="34" charset="0"/>
                <a:cs typeface="Arial" pitchFamily="34" charset="0"/>
              </a:rPr>
              <a:t>Hypericum</a:t>
            </a:r>
            <a:r>
              <a:rPr lang="fr-FR" sz="1600" b="1" i="1" dirty="0">
                <a:solidFill>
                  <a:schemeClr val="tx2"/>
                </a:solidFill>
                <a:latin typeface="Arial" pitchFamily="34" charset="0"/>
                <a:cs typeface="Arial" pitchFamily="34" charset="0"/>
              </a:rPr>
              <a:t> </a:t>
            </a:r>
            <a:r>
              <a:rPr lang="fr-FR" sz="1600" b="1" i="1" dirty="0" err="1">
                <a:solidFill>
                  <a:schemeClr val="tx2"/>
                </a:solidFill>
                <a:latin typeface="Arial" pitchFamily="34" charset="0"/>
                <a:cs typeface="Arial" pitchFamily="34" charset="0"/>
              </a:rPr>
              <a:t>richeri</a:t>
            </a:r>
            <a:r>
              <a:rPr lang="fr-FR" sz="1600" b="1" i="1" dirty="0">
                <a:solidFill>
                  <a:schemeClr val="tx2"/>
                </a:solidFill>
                <a:latin typeface="Arial" pitchFamily="34" charset="0"/>
                <a:cs typeface="Arial" pitchFamily="34" charset="0"/>
              </a:rPr>
              <a:t>  </a:t>
            </a:r>
            <a:r>
              <a:rPr lang="fr-FR" sz="1600" b="1" dirty="0" err="1">
                <a:solidFill>
                  <a:schemeClr val="tx2"/>
                </a:solidFill>
                <a:latin typeface="Arial" pitchFamily="34" charset="0"/>
                <a:cs typeface="Arial" pitchFamily="34" charset="0"/>
              </a:rPr>
              <a:t>subsp</a:t>
            </a:r>
            <a:r>
              <a:rPr lang="fr-FR" sz="1600" b="1" i="1" dirty="0">
                <a:solidFill>
                  <a:schemeClr val="tx2"/>
                </a:solidFill>
                <a:latin typeface="Arial" pitchFamily="34" charset="0"/>
                <a:cs typeface="Arial" pitchFamily="34" charset="0"/>
              </a:rPr>
              <a:t>. </a:t>
            </a:r>
            <a:r>
              <a:rPr lang="fr-FR" sz="1600" b="1" i="1" dirty="0" err="1">
                <a:solidFill>
                  <a:schemeClr val="tx2"/>
                </a:solidFill>
                <a:latin typeface="Arial" pitchFamily="34" charset="0"/>
                <a:cs typeface="Arial" pitchFamily="34" charset="0"/>
              </a:rPr>
              <a:t>richeri</a:t>
            </a:r>
            <a:r>
              <a:rPr lang="fr-FR" sz="1600" b="1" i="1" dirty="0">
                <a:solidFill>
                  <a:schemeClr val="tx2"/>
                </a:solidFill>
                <a:latin typeface="Arial" pitchFamily="34" charset="0"/>
                <a:cs typeface="Arial" pitchFamily="34" charset="0"/>
              </a:rPr>
              <a:t> </a:t>
            </a:r>
            <a:r>
              <a:rPr lang="fr-FR" sz="1600" b="1" dirty="0" err="1">
                <a:latin typeface="Arial" pitchFamily="34" charset="0"/>
                <a:cs typeface="Arial" pitchFamily="34" charset="0"/>
              </a:rPr>
              <a:t>Vill</a:t>
            </a:r>
            <a:r>
              <a:rPr lang="fr-FR" sz="1600" b="1" dirty="0">
                <a:latin typeface="Arial" pitchFamily="34" charset="0"/>
                <a:cs typeface="Arial" pitchFamily="34" charset="0"/>
              </a:rPr>
              <a:t>.</a:t>
            </a:r>
          </a:p>
        </p:txBody>
      </p:sp>
      <p:sp>
        <p:nvSpPr>
          <p:cNvPr id="6" name="ZoneTexte 5"/>
          <p:cNvSpPr txBox="1"/>
          <p:nvPr/>
        </p:nvSpPr>
        <p:spPr>
          <a:xfrm>
            <a:off x="0" y="6423719"/>
            <a:ext cx="1989647" cy="461665"/>
          </a:xfrm>
          <a:prstGeom prst="rect">
            <a:avLst/>
          </a:prstGeom>
          <a:noFill/>
        </p:spPr>
        <p:txBody>
          <a:bodyPr wrap="none" rtlCol="0">
            <a:spAutoFit/>
          </a:bodyPr>
          <a:lstStyle/>
          <a:p>
            <a:r>
              <a:rPr lang="fr-FR" sz="1200" dirty="0" err="1">
                <a:latin typeface="Arial" pitchFamily="34" charset="0"/>
                <a:cs typeface="Arial" pitchFamily="34" charset="0"/>
              </a:rPr>
              <a:t>Gioberney</a:t>
            </a:r>
            <a:r>
              <a:rPr lang="fr-FR" sz="1200" dirty="0">
                <a:latin typeface="Arial" pitchFamily="34" charset="0"/>
                <a:cs typeface="Arial" pitchFamily="34" charset="0"/>
              </a:rPr>
              <a:t> et </a:t>
            </a:r>
            <a:r>
              <a:rPr lang="fr-FR" sz="1200" dirty="0" err="1">
                <a:latin typeface="Arial" pitchFamily="34" charset="0"/>
                <a:cs typeface="Arial" pitchFamily="34" charset="0"/>
              </a:rPr>
              <a:t>Chaillol</a:t>
            </a:r>
            <a:r>
              <a:rPr lang="fr-FR" sz="1200" dirty="0">
                <a:latin typeface="Arial" pitchFamily="34" charset="0"/>
                <a:cs typeface="Arial" pitchFamily="34" charset="0"/>
              </a:rPr>
              <a:t> 1600</a:t>
            </a:r>
          </a:p>
          <a:p>
            <a:r>
              <a:rPr lang="fr-FR" sz="1200" dirty="0">
                <a:latin typeface="Arial" pitchFamily="34" charset="0"/>
                <a:cs typeface="Arial" pitchFamily="34" charset="0"/>
              </a:rPr>
              <a:t>7 et 9 Juillet 2014</a:t>
            </a:r>
          </a:p>
        </p:txBody>
      </p:sp>
      <p:pic>
        <p:nvPicPr>
          <p:cNvPr id="7" name="Image 6" descr="P1100124 hypericum richeri.JPG"/>
          <p:cNvPicPr>
            <a:picLocks noChangeAspect="1"/>
          </p:cNvPicPr>
          <p:nvPr/>
        </p:nvPicPr>
        <p:blipFill>
          <a:blip r:embed="rId5" cstate="email">
            <a:lum bright="-20000"/>
            <a:extLst>
              <a:ext uri="{28A0092B-C50C-407E-A947-70E740481C1C}">
                <a14:useLocalDpi xmlns:a14="http://schemas.microsoft.com/office/drawing/2010/main"/>
              </a:ext>
            </a:extLst>
          </a:blip>
          <a:srcRect/>
          <a:stretch>
            <a:fillRect/>
          </a:stretch>
        </p:blipFill>
        <p:spPr>
          <a:xfrm>
            <a:off x="2699792" y="2420888"/>
            <a:ext cx="2448272" cy="2376265"/>
          </a:xfrm>
          <a:prstGeom prst="ellipse">
            <a:avLst/>
          </a:prstGeom>
        </p:spPr>
      </p:pic>
      <p:pic>
        <p:nvPicPr>
          <p:cNvPr id="8" name="Image 7" descr="P1100123 hypericum richeri.JPG"/>
          <p:cNvPicPr>
            <a:picLocks noChangeAspect="1"/>
          </p:cNvPicPr>
          <p:nvPr/>
        </p:nvPicPr>
        <p:blipFill>
          <a:blip r:embed="rId6" cstate="email">
            <a:lum bright="-10000"/>
            <a:extLst>
              <a:ext uri="{28A0092B-C50C-407E-A947-70E740481C1C}">
                <a14:useLocalDpi xmlns:a14="http://schemas.microsoft.com/office/drawing/2010/main"/>
              </a:ext>
            </a:extLst>
          </a:blip>
          <a:srcRect/>
          <a:stretch>
            <a:fillRect/>
          </a:stretch>
        </p:blipFill>
        <p:spPr>
          <a:xfrm>
            <a:off x="1403648" y="4005064"/>
            <a:ext cx="1512168" cy="2232248"/>
          </a:xfrm>
          <a:prstGeom prst="roundRect">
            <a:avLst/>
          </a:prstGeom>
        </p:spPr>
      </p:pic>
      <p:sp>
        <p:nvSpPr>
          <p:cNvPr id="9" name="ZoneTexte 8"/>
          <p:cNvSpPr txBox="1"/>
          <p:nvPr/>
        </p:nvSpPr>
        <p:spPr>
          <a:xfrm>
            <a:off x="2987824" y="5157192"/>
            <a:ext cx="1542025" cy="276999"/>
          </a:xfrm>
          <a:prstGeom prst="rect">
            <a:avLst/>
          </a:prstGeom>
          <a:noFill/>
        </p:spPr>
        <p:txBody>
          <a:bodyPr wrap="none" rtlCol="0">
            <a:spAutoFit/>
          </a:bodyPr>
          <a:lstStyle/>
          <a:p>
            <a:r>
              <a:rPr lang="fr-FR" sz="1200" b="1" dirty="0"/>
              <a:t>Crédit J-L </a:t>
            </a:r>
            <a:r>
              <a:rPr lang="fr-FR" sz="1200" b="1" dirty="0" err="1"/>
              <a:t>Macqueron</a:t>
            </a:r>
            <a:endParaRPr lang="fr-FR" sz="1200" b="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1100003 nepeta nud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1705444" y="1678060"/>
            <a:ext cx="6912768" cy="3501880"/>
          </a:xfrm>
          <a:prstGeom prst="rect">
            <a:avLst/>
          </a:prstGeom>
        </p:spPr>
      </p:pic>
      <p:pic>
        <p:nvPicPr>
          <p:cNvPr id="4" name="Image 3" descr="DSCN3193.JPG"/>
          <p:cNvPicPr>
            <a:picLocks noChangeAspect="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5183560" y="0"/>
            <a:ext cx="3960440" cy="6858000"/>
          </a:xfrm>
          <a:prstGeom prst="rect">
            <a:avLst/>
          </a:prstGeom>
          <a:noFill/>
          <a:ln w="9525">
            <a:noFill/>
            <a:miter lim="800000"/>
            <a:headEnd/>
            <a:tailEnd/>
          </a:ln>
        </p:spPr>
      </p:pic>
      <p:pic>
        <p:nvPicPr>
          <p:cNvPr id="7" name="Image 3" descr="DSCN3203.JPG"/>
          <p:cNvPicPr>
            <a:picLocks noChangeAspect="1"/>
          </p:cNvPicPr>
          <p:nvPr/>
        </p:nvPicPr>
        <p:blipFill>
          <a:blip r:embed="rId5" cstate="email">
            <a:lum bright="-10000"/>
            <a:extLst>
              <a:ext uri="{28A0092B-C50C-407E-A947-70E740481C1C}">
                <a14:useLocalDpi xmlns:a14="http://schemas.microsoft.com/office/drawing/2010/main"/>
              </a:ext>
            </a:extLst>
          </a:blip>
          <a:srcRect/>
          <a:stretch>
            <a:fillRect/>
          </a:stretch>
        </p:blipFill>
        <p:spPr bwMode="auto">
          <a:xfrm>
            <a:off x="2778826" y="4820749"/>
            <a:ext cx="2441246" cy="2064635"/>
          </a:xfrm>
          <a:prstGeom prst="rect">
            <a:avLst/>
          </a:prstGeom>
          <a:noFill/>
          <a:ln w="28575">
            <a:solidFill>
              <a:schemeClr val="bg1"/>
            </a:solidFill>
            <a:miter lim="800000"/>
            <a:headEnd/>
            <a:tailEnd/>
          </a:ln>
        </p:spPr>
      </p:pic>
      <p:sp>
        <p:nvSpPr>
          <p:cNvPr id="10" name="ZoneTexte 9"/>
          <p:cNvSpPr txBox="1"/>
          <p:nvPr/>
        </p:nvSpPr>
        <p:spPr>
          <a:xfrm>
            <a:off x="0" y="6581001"/>
            <a:ext cx="1542025" cy="276999"/>
          </a:xfrm>
          <a:prstGeom prst="rect">
            <a:avLst/>
          </a:prstGeom>
          <a:solidFill>
            <a:schemeClr val="bg1"/>
          </a:solidFill>
        </p:spPr>
        <p:txBody>
          <a:bodyPr wrap="none" rtlCol="0">
            <a:spAutoFit/>
          </a:bodyPr>
          <a:lstStyle/>
          <a:p>
            <a:r>
              <a:rPr lang="fr-FR" sz="1200" b="1" dirty="0"/>
              <a:t>Crédit J-L </a:t>
            </a:r>
            <a:r>
              <a:rPr lang="fr-FR" sz="1200" b="1" dirty="0" err="1"/>
              <a:t>Macqueron</a:t>
            </a:r>
            <a:endParaRPr lang="fr-FR" sz="1200" b="1" dirty="0"/>
          </a:p>
        </p:txBody>
      </p:sp>
      <p:sp>
        <p:nvSpPr>
          <p:cNvPr id="2" name="Rectangle 4"/>
          <p:cNvSpPr txBox="1">
            <a:spLocks noChangeArrowheads="1"/>
          </p:cNvSpPr>
          <p:nvPr/>
        </p:nvSpPr>
        <p:spPr>
          <a:xfrm>
            <a:off x="3347864" y="260648"/>
            <a:ext cx="2016918" cy="432792"/>
          </a:xfrm>
          <a:prstGeom prst="rect">
            <a:avLst/>
          </a:prstGeom>
          <a:solidFill>
            <a:schemeClr val="bg1"/>
          </a:solidFill>
        </p:spPr>
        <p:txBody>
          <a:bodyPr/>
          <a:lstStyle/>
          <a:p>
            <a:pPr algn="ctr">
              <a:defRPr/>
            </a:pPr>
            <a:r>
              <a:rPr lang="fr-FR" b="1" i="1" kern="0" dirty="0">
                <a:solidFill>
                  <a:schemeClr val="tx2"/>
                </a:solidFill>
                <a:latin typeface="+mj-lt"/>
                <a:ea typeface="+mj-ea"/>
                <a:cs typeface="+mj-cs"/>
              </a:rPr>
              <a:t>Nepeta </a:t>
            </a:r>
            <a:r>
              <a:rPr lang="fr-FR" b="1" i="1" kern="0" dirty="0" err="1">
                <a:solidFill>
                  <a:schemeClr val="tx2"/>
                </a:solidFill>
                <a:latin typeface="+mj-lt"/>
                <a:ea typeface="+mj-ea"/>
                <a:cs typeface="+mj-cs"/>
              </a:rPr>
              <a:t>nuda</a:t>
            </a:r>
            <a:endParaRPr lang="fr-FR" b="1" i="1" kern="0" dirty="0">
              <a:solidFill>
                <a:schemeClr val="tx2"/>
              </a:solidFill>
              <a:latin typeface="+mj-lt"/>
              <a:ea typeface="+mj-ea"/>
              <a:cs typeface="+mj-cs"/>
            </a:endParaRPr>
          </a:p>
        </p:txBody>
      </p:sp>
      <p:sp>
        <p:nvSpPr>
          <p:cNvPr id="6" name="Text Box 9"/>
          <p:cNvSpPr txBox="1">
            <a:spLocks noChangeArrowheads="1"/>
          </p:cNvSpPr>
          <p:nvPr/>
        </p:nvSpPr>
        <p:spPr bwMode="auto">
          <a:xfrm>
            <a:off x="3491880" y="908720"/>
            <a:ext cx="1656184" cy="522288"/>
          </a:xfrm>
          <a:prstGeom prst="rect">
            <a:avLst/>
          </a:prstGeom>
          <a:solidFill>
            <a:schemeClr val="bg1"/>
          </a:solidFill>
          <a:ln w="9525">
            <a:noFill/>
            <a:miter lim="800000"/>
            <a:headEnd/>
            <a:tailEnd/>
          </a:ln>
        </p:spPr>
        <p:txBody>
          <a:bodyPr wrap="square">
            <a:spAutoFit/>
          </a:bodyPr>
          <a:lstStyle/>
          <a:p>
            <a:r>
              <a:rPr lang="fr-FR" sz="1400" dirty="0"/>
              <a:t>9 Juillet 2014</a:t>
            </a:r>
          </a:p>
          <a:p>
            <a:r>
              <a:rPr lang="fr-FR" sz="1400" dirty="0"/>
              <a:t>Refuge Xavier Blanc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DSCN359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5484102" y="1460781"/>
            <a:ext cx="3360373" cy="3600400"/>
          </a:xfrm>
          <a:prstGeom prst="ellipse">
            <a:avLst/>
          </a:prstGeom>
        </p:spPr>
      </p:pic>
      <p:pic>
        <p:nvPicPr>
          <p:cNvPr id="7" name="Image 6" descr="DSCN3595.JPG"/>
          <p:cNvPicPr>
            <a:picLocks noChangeAspect="1"/>
          </p:cNvPicPr>
          <p:nvPr/>
        </p:nvPicPr>
        <p:blipFill>
          <a:blip r:embed="rId4" cstate="email">
            <a:lum bright="10000"/>
            <a:extLst>
              <a:ext uri="{28A0092B-C50C-407E-A947-70E740481C1C}">
                <a14:useLocalDpi xmlns:a14="http://schemas.microsoft.com/office/drawing/2010/main"/>
              </a:ext>
            </a:extLst>
          </a:blip>
          <a:srcRect/>
          <a:stretch>
            <a:fillRect/>
          </a:stretch>
        </p:blipFill>
        <p:spPr>
          <a:xfrm rot="16200000">
            <a:off x="-575007" y="1087174"/>
            <a:ext cx="6336704" cy="4683651"/>
          </a:xfrm>
          <a:prstGeom prst="rect">
            <a:avLst/>
          </a:prstGeom>
        </p:spPr>
      </p:pic>
      <p:sp>
        <p:nvSpPr>
          <p:cNvPr id="8" name="Text Box 11"/>
          <p:cNvSpPr txBox="1">
            <a:spLocks noChangeArrowheads="1"/>
          </p:cNvSpPr>
          <p:nvPr/>
        </p:nvSpPr>
        <p:spPr bwMode="auto">
          <a:xfrm>
            <a:off x="7812088" y="6309320"/>
            <a:ext cx="1338828" cy="523220"/>
          </a:xfrm>
          <a:prstGeom prst="rect">
            <a:avLst/>
          </a:prstGeom>
          <a:solidFill>
            <a:schemeClr val="bg1"/>
          </a:solidFill>
          <a:ln w="9525">
            <a:noFill/>
            <a:miter lim="800000"/>
            <a:headEnd/>
            <a:tailEnd/>
          </a:ln>
        </p:spPr>
        <p:txBody>
          <a:bodyPr wrap="none">
            <a:spAutoFit/>
          </a:bodyPr>
          <a:lstStyle/>
          <a:p>
            <a:r>
              <a:rPr lang="fr-FR" sz="1400" dirty="0" err="1"/>
              <a:t>Céuse</a:t>
            </a:r>
            <a:endParaRPr lang="fr-FR" sz="1400" dirty="0"/>
          </a:p>
          <a:p>
            <a:r>
              <a:rPr lang="fr-FR" sz="1400" dirty="0"/>
              <a:t>31 Juillet 2014</a:t>
            </a:r>
          </a:p>
        </p:txBody>
      </p:sp>
      <p:sp>
        <p:nvSpPr>
          <p:cNvPr id="12" name="Rectangle 4"/>
          <p:cNvSpPr txBox="1">
            <a:spLocks noChangeArrowheads="1"/>
          </p:cNvSpPr>
          <p:nvPr/>
        </p:nvSpPr>
        <p:spPr>
          <a:xfrm>
            <a:off x="5940152" y="260895"/>
            <a:ext cx="2098675" cy="431801"/>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Genista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radiata</a:t>
            </a:r>
            <a:endParaRPr lang="fr-FR" sz="1600" b="1" i="1" kern="0" dirty="0">
              <a:solidFill>
                <a:schemeClr val="tx2"/>
              </a:solidFill>
              <a:latin typeface="+mj-lt"/>
              <a:ea typeface="+mj-ea"/>
              <a:cs typeface="+mj-cs"/>
            </a:endParaRPr>
          </a:p>
          <a:p>
            <a:pPr algn="ctr">
              <a:defRPr/>
            </a:pPr>
            <a:endParaRPr lang="fr-FR" sz="1600"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DSCN0808.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rot="5400000">
            <a:off x="2727176" y="404664"/>
            <a:ext cx="6858000" cy="6048672"/>
          </a:xfrm>
          <a:prstGeom prst="rect">
            <a:avLst/>
          </a:prstGeom>
        </p:spPr>
      </p:pic>
      <p:sp>
        <p:nvSpPr>
          <p:cNvPr id="7" name="ZoneTexte 6"/>
          <p:cNvSpPr txBox="1"/>
          <p:nvPr/>
        </p:nvSpPr>
        <p:spPr>
          <a:xfrm>
            <a:off x="827584" y="476672"/>
            <a:ext cx="1276310" cy="338554"/>
          </a:xfrm>
          <a:prstGeom prst="rect">
            <a:avLst/>
          </a:prstGeom>
          <a:noFill/>
        </p:spPr>
        <p:txBody>
          <a:bodyPr wrap="none" rtlCol="0">
            <a:spAutoFit/>
          </a:bodyPr>
          <a:lstStyle/>
          <a:p>
            <a:pPr algn="ctr"/>
            <a:r>
              <a:rPr lang="fr-FR" sz="1600" b="1" i="1" dirty="0" err="1">
                <a:solidFill>
                  <a:schemeClr val="accent1"/>
                </a:solidFill>
              </a:rPr>
              <a:t>Salix</a:t>
            </a:r>
            <a:r>
              <a:rPr lang="fr-FR" sz="1600" b="1" i="1" dirty="0">
                <a:solidFill>
                  <a:schemeClr val="accent1"/>
                </a:solidFill>
              </a:rPr>
              <a:t> </a:t>
            </a:r>
            <a:r>
              <a:rPr lang="fr-FR" sz="1600" b="1" i="1" dirty="0" err="1">
                <a:solidFill>
                  <a:schemeClr val="accent1"/>
                </a:solidFill>
              </a:rPr>
              <a:t>laggeri</a:t>
            </a:r>
            <a:r>
              <a:rPr lang="fr-FR" sz="1600" b="1" i="1" dirty="0">
                <a:solidFill>
                  <a:schemeClr val="accent1"/>
                </a:solidFill>
              </a:rPr>
              <a:t> </a:t>
            </a:r>
          </a:p>
        </p:txBody>
      </p:sp>
      <p:sp>
        <p:nvSpPr>
          <p:cNvPr id="8" name="ZoneTexte 7"/>
          <p:cNvSpPr txBox="1"/>
          <p:nvPr/>
        </p:nvSpPr>
        <p:spPr>
          <a:xfrm>
            <a:off x="683568" y="1052736"/>
            <a:ext cx="1495153" cy="523220"/>
          </a:xfrm>
          <a:prstGeom prst="rect">
            <a:avLst/>
          </a:prstGeom>
          <a:noFill/>
        </p:spPr>
        <p:txBody>
          <a:bodyPr wrap="none" rtlCol="0">
            <a:spAutoFit/>
          </a:bodyPr>
          <a:lstStyle/>
          <a:p>
            <a:r>
              <a:rPr lang="fr-FR" sz="1400" dirty="0"/>
              <a:t>Pré de Mme Carle</a:t>
            </a:r>
          </a:p>
          <a:p>
            <a:r>
              <a:rPr lang="fr-FR" sz="1400" dirty="0"/>
              <a:t> et Queyras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 laggeri 2.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a:xfrm>
            <a:off x="5796136" y="3933056"/>
            <a:ext cx="2664296" cy="2736304"/>
          </a:xfrm>
          <a:prstGeom prst="rect">
            <a:avLst/>
          </a:prstGeom>
        </p:spPr>
      </p:pic>
      <p:pic>
        <p:nvPicPr>
          <p:cNvPr id="3" name="Image 2" descr="S. laggeri 1.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rot="5400000">
            <a:off x="4871529" y="-411423"/>
            <a:ext cx="3861048" cy="4683894"/>
          </a:xfrm>
          <a:prstGeom prst="rect">
            <a:avLst/>
          </a:prstGeom>
        </p:spPr>
      </p:pic>
      <p:sp>
        <p:nvSpPr>
          <p:cNvPr id="4" name="ZoneTexte 3"/>
          <p:cNvSpPr txBox="1"/>
          <p:nvPr/>
        </p:nvSpPr>
        <p:spPr>
          <a:xfrm>
            <a:off x="827584" y="476672"/>
            <a:ext cx="1276310" cy="338554"/>
          </a:xfrm>
          <a:prstGeom prst="rect">
            <a:avLst/>
          </a:prstGeom>
          <a:noFill/>
        </p:spPr>
        <p:txBody>
          <a:bodyPr wrap="none" rtlCol="0">
            <a:spAutoFit/>
          </a:bodyPr>
          <a:lstStyle/>
          <a:p>
            <a:pPr algn="ctr"/>
            <a:r>
              <a:rPr lang="fr-FR" sz="1600" b="1" i="1" dirty="0" err="1">
                <a:solidFill>
                  <a:schemeClr val="accent1"/>
                </a:solidFill>
              </a:rPr>
              <a:t>Salix</a:t>
            </a:r>
            <a:r>
              <a:rPr lang="fr-FR" sz="1600" b="1" i="1" dirty="0">
                <a:solidFill>
                  <a:schemeClr val="accent1"/>
                </a:solidFill>
              </a:rPr>
              <a:t> </a:t>
            </a:r>
            <a:r>
              <a:rPr lang="fr-FR" sz="1600" b="1" i="1" dirty="0" err="1">
                <a:solidFill>
                  <a:schemeClr val="accent1"/>
                </a:solidFill>
              </a:rPr>
              <a:t>laggeri</a:t>
            </a:r>
            <a:r>
              <a:rPr lang="fr-FR" sz="1600" b="1" i="1" dirty="0">
                <a:solidFill>
                  <a:schemeClr val="accent1"/>
                </a:solidFill>
              </a:rPr>
              <a:t> </a:t>
            </a:r>
          </a:p>
        </p:txBody>
      </p:sp>
      <p:sp>
        <p:nvSpPr>
          <p:cNvPr id="5" name="ZoneTexte 4"/>
          <p:cNvSpPr txBox="1"/>
          <p:nvPr/>
        </p:nvSpPr>
        <p:spPr>
          <a:xfrm>
            <a:off x="683568" y="1052736"/>
            <a:ext cx="1495153" cy="523220"/>
          </a:xfrm>
          <a:prstGeom prst="rect">
            <a:avLst/>
          </a:prstGeom>
          <a:noFill/>
        </p:spPr>
        <p:txBody>
          <a:bodyPr wrap="none" rtlCol="0">
            <a:spAutoFit/>
          </a:bodyPr>
          <a:lstStyle/>
          <a:p>
            <a:r>
              <a:rPr lang="fr-FR" sz="1400" dirty="0"/>
              <a:t>Pré de Mme Carle</a:t>
            </a:r>
          </a:p>
          <a:p>
            <a:r>
              <a:rPr lang="fr-FR" sz="1400" dirty="0"/>
              <a:t> et Queyras</a:t>
            </a:r>
          </a:p>
        </p:txBody>
      </p:sp>
      <p:pic>
        <p:nvPicPr>
          <p:cNvPr id="6" name="Image 5" descr="S. laggeri 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2105472"/>
            <a:ext cx="5040560" cy="4752528"/>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0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360040"/>
            <a:ext cx="9165012" cy="6165304"/>
          </a:xfrm>
          <a:prstGeom prst="rect">
            <a:avLst/>
          </a:prstGeom>
        </p:spPr>
      </p:pic>
      <p:sp>
        <p:nvSpPr>
          <p:cNvPr id="3" name="ZoneTexte 2"/>
          <p:cNvSpPr txBox="1"/>
          <p:nvPr/>
        </p:nvSpPr>
        <p:spPr>
          <a:xfrm>
            <a:off x="69849" y="6550223"/>
            <a:ext cx="3132461" cy="307777"/>
          </a:xfrm>
          <a:prstGeom prst="rect">
            <a:avLst/>
          </a:prstGeom>
          <a:solidFill>
            <a:schemeClr val="bg1"/>
          </a:solidFill>
        </p:spPr>
        <p:txBody>
          <a:bodyPr wrap="none" rtlCol="0">
            <a:spAutoFit/>
          </a:bodyPr>
          <a:lstStyle/>
          <a:p>
            <a:pPr algn="ctr"/>
            <a:r>
              <a:rPr lang="fr-FR" sz="1400" b="1" dirty="0" smtClean="0"/>
              <a:t>Le tilleul de St Maurice en </a:t>
            </a:r>
            <a:r>
              <a:rPr lang="fr-FR" sz="1400" b="1" dirty="0" err="1" smtClean="0"/>
              <a:t>Valgaudemar</a:t>
            </a:r>
            <a:endParaRPr lang="fr-FR" sz="1400" b="1"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rPr>
              <a:t>Marais de </a:t>
            </a:r>
            <a:r>
              <a:rPr kumimoji="0" lang="fr-FR" sz="3200" b="1" i="1" u="none" strike="noStrike" kern="1200" cap="none" spc="0" normalizeH="0" baseline="0" noProof="0" dirty="0" err="1">
                <a:ln>
                  <a:noFill/>
                </a:ln>
                <a:solidFill>
                  <a:schemeClr val="accent3">
                    <a:lumMod val="75000"/>
                  </a:schemeClr>
                </a:solidFill>
                <a:effectLst/>
                <a:uLnTx/>
                <a:uFillTx/>
                <a:latin typeface="Arial" pitchFamily="34" charset="0"/>
                <a:ea typeface="+mj-ea"/>
                <a:cs typeface="Arial" pitchFamily="34" charset="0"/>
              </a:rPr>
              <a:t>Manteyer</a:t>
            </a:r>
            <a:endPar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486.JPG"/>
          <p:cNvPicPr>
            <a:picLocks noChangeAspect="1"/>
          </p:cNvPicPr>
          <p:nvPr/>
        </p:nvPicPr>
        <p:blipFill>
          <a:blip r:embed="rId3" cstate="email">
            <a:lum bright="-20000" contrast="20000"/>
            <a:extLst>
              <a:ext uri="{28A0092B-C50C-407E-A947-70E740481C1C}">
                <a14:useLocalDpi xmlns:a14="http://schemas.microsoft.com/office/drawing/2010/main"/>
              </a:ext>
            </a:extLst>
          </a:blip>
          <a:srcRect/>
          <a:stretch>
            <a:fillRect/>
          </a:stretch>
        </p:blipFill>
        <p:spPr>
          <a:xfrm rot="5400000">
            <a:off x="1142100" y="117531"/>
            <a:ext cx="6858003" cy="6622938"/>
          </a:xfrm>
          <a:prstGeom prst="rect">
            <a:avLst/>
          </a:prstGeom>
        </p:spPr>
      </p:pic>
      <p:sp>
        <p:nvSpPr>
          <p:cNvPr id="5" name="Rectangle 4"/>
          <p:cNvSpPr txBox="1">
            <a:spLocks noChangeArrowheads="1"/>
          </p:cNvSpPr>
          <p:nvPr/>
        </p:nvSpPr>
        <p:spPr>
          <a:xfrm>
            <a:off x="34925" y="-26988"/>
            <a:ext cx="1944787" cy="471488"/>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Senecio</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doria</a:t>
            </a:r>
            <a:endParaRPr lang="fr-FR" b="1" i="1" kern="0" dirty="0">
              <a:solidFill>
                <a:schemeClr val="tx2"/>
              </a:solidFill>
              <a:latin typeface="+mj-lt"/>
              <a:ea typeface="+mj-ea"/>
              <a:cs typeface="+mj-cs"/>
            </a:endParaRPr>
          </a:p>
        </p:txBody>
      </p:sp>
      <p:sp>
        <p:nvSpPr>
          <p:cNvPr id="6" name="Text Box 9"/>
          <p:cNvSpPr txBox="1">
            <a:spLocks noChangeArrowheads="1"/>
          </p:cNvSpPr>
          <p:nvPr/>
        </p:nvSpPr>
        <p:spPr bwMode="auto">
          <a:xfrm>
            <a:off x="6012160" y="6334780"/>
            <a:ext cx="2951882" cy="523220"/>
          </a:xfrm>
          <a:prstGeom prst="rect">
            <a:avLst/>
          </a:prstGeom>
          <a:solidFill>
            <a:schemeClr val="bg1"/>
          </a:solidFill>
          <a:ln w="9525">
            <a:noFill/>
            <a:miter lim="800000"/>
            <a:headEnd/>
            <a:tailEnd/>
          </a:ln>
        </p:spPr>
        <p:txBody>
          <a:bodyPr wrap="square">
            <a:spAutoFit/>
          </a:bodyPr>
          <a:lstStyle/>
          <a:p>
            <a:r>
              <a:rPr lang="fr-FR" sz="1400" dirty="0"/>
              <a:t>10/21 Juillet  2014 Marais de </a:t>
            </a:r>
            <a:r>
              <a:rPr lang="fr-FR" sz="1400" dirty="0" err="1"/>
              <a:t>Manteyer</a:t>
            </a:r>
            <a:r>
              <a:rPr lang="fr-FR" sz="1400" dirty="0"/>
              <a:t> / sous les </a:t>
            </a:r>
            <a:r>
              <a:rPr lang="fr-FR" sz="1400" dirty="0" err="1"/>
              <a:t>Barbeyroux</a:t>
            </a:r>
            <a:endParaRPr lang="fr-FR" sz="1400"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63.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a:xfrm>
            <a:off x="179512" y="288032"/>
            <a:ext cx="8701811" cy="6381328"/>
          </a:xfrm>
          <a:prstGeom prst="rect">
            <a:avLst/>
          </a:prstGeom>
        </p:spPr>
      </p:pic>
      <p:sp>
        <p:nvSpPr>
          <p:cNvPr id="3" name="Rectangle 4"/>
          <p:cNvSpPr txBox="1">
            <a:spLocks noChangeArrowheads="1"/>
          </p:cNvSpPr>
          <p:nvPr/>
        </p:nvSpPr>
        <p:spPr>
          <a:xfrm>
            <a:off x="34925" y="-26988"/>
            <a:ext cx="1944787" cy="471488"/>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Senecio</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doria</a:t>
            </a:r>
            <a:endParaRPr lang="fr-FR" b="1" i="1" kern="0" dirty="0">
              <a:solidFill>
                <a:schemeClr val="tx2"/>
              </a:solidFill>
              <a:latin typeface="+mj-lt"/>
              <a:ea typeface="+mj-ea"/>
              <a:cs typeface="+mj-cs"/>
            </a:endParaRPr>
          </a:p>
        </p:txBody>
      </p:sp>
      <p:sp>
        <p:nvSpPr>
          <p:cNvPr id="4" name="Text Box 9"/>
          <p:cNvSpPr txBox="1">
            <a:spLocks noChangeArrowheads="1"/>
          </p:cNvSpPr>
          <p:nvPr/>
        </p:nvSpPr>
        <p:spPr bwMode="auto">
          <a:xfrm>
            <a:off x="6012160" y="6334780"/>
            <a:ext cx="2951882" cy="523220"/>
          </a:xfrm>
          <a:prstGeom prst="rect">
            <a:avLst/>
          </a:prstGeom>
          <a:solidFill>
            <a:schemeClr val="bg1"/>
          </a:solidFill>
          <a:ln w="9525">
            <a:noFill/>
            <a:miter lim="800000"/>
            <a:headEnd/>
            <a:tailEnd/>
          </a:ln>
        </p:spPr>
        <p:txBody>
          <a:bodyPr wrap="square">
            <a:spAutoFit/>
          </a:bodyPr>
          <a:lstStyle/>
          <a:p>
            <a:r>
              <a:rPr lang="fr-FR" sz="1400" dirty="0"/>
              <a:t>10/21 Juillet  2014 Marais de </a:t>
            </a:r>
            <a:r>
              <a:rPr lang="fr-FR" sz="1400" dirty="0" err="1"/>
              <a:t>Manteyer</a:t>
            </a:r>
            <a:r>
              <a:rPr lang="fr-FR" sz="1400" dirty="0"/>
              <a:t> / sous les </a:t>
            </a:r>
            <a:r>
              <a:rPr lang="fr-FR" sz="1400" dirty="0" err="1"/>
              <a:t>Barbeyroux</a:t>
            </a:r>
            <a:endParaRPr lang="fr-FR" sz="14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64.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a:xfrm rot="5400000">
            <a:off x="1475657" y="-603448"/>
            <a:ext cx="6480721" cy="8064897"/>
          </a:xfrm>
          <a:prstGeom prst="rect">
            <a:avLst/>
          </a:prstGeom>
        </p:spPr>
      </p:pic>
      <p:sp>
        <p:nvSpPr>
          <p:cNvPr id="3" name="Rectangle 4"/>
          <p:cNvSpPr txBox="1">
            <a:spLocks noChangeArrowheads="1"/>
          </p:cNvSpPr>
          <p:nvPr/>
        </p:nvSpPr>
        <p:spPr>
          <a:xfrm>
            <a:off x="34925" y="-26988"/>
            <a:ext cx="1944787" cy="471488"/>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Senecio</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doria</a:t>
            </a:r>
            <a:endParaRPr lang="fr-FR" b="1" i="1" kern="0" dirty="0">
              <a:solidFill>
                <a:schemeClr val="tx2"/>
              </a:solidFill>
              <a:latin typeface="+mj-lt"/>
              <a:ea typeface="+mj-ea"/>
              <a:cs typeface="+mj-cs"/>
            </a:endParaRPr>
          </a:p>
        </p:txBody>
      </p:sp>
      <p:sp>
        <p:nvSpPr>
          <p:cNvPr id="4" name="Text Box 9"/>
          <p:cNvSpPr txBox="1">
            <a:spLocks noChangeArrowheads="1"/>
          </p:cNvSpPr>
          <p:nvPr/>
        </p:nvSpPr>
        <p:spPr bwMode="auto">
          <a:xfrm>
            <a:off x="6012160" y="6334780"/>
            <a:ext cx="2951882" cy="523220"/>
          </a:xfrm>
          <a:prstGeom prst="rect">
            <a:avLst/>
          </a:prstGeom>
          <a:solidFill>
            <a:schemeClr val="bg1"/>
          </a:solidFill>
          <a:ln w="9525">
            <a:noFill/>
            <a:miter lim="800000"/>
            <a:headEnd/>
            <a:tailEnd/>
          </a:ln>
        </p:spPr>
        <p:txBody>
          <a:bodyPr wrap="square">
            <a:spAutoFit/>
          </a:bodyPr>
          <a:lstStyle/>
          <a:p>
            <a:r>
              <a:rPr lang="fr-FR" sz="1400" dirty="0"/>
              <a:t>10/21 Juillet  2014 Marais de </a:t>
            </a:r>
            <a:r>
              <a:rPr lang="fr-FR" sz="1400" dirty="0" err="1"/>
              <a:t>Manteyer</a:t>
            </a:r>
            <a:r>
              <a:rPr lang="fr-FR" sz="1400" dirty="0"/>
              <a:t> / sous les </a:t>
            </a:r>
            <a:r>
              <a:rPr lang="fr-FR" sz="1400" dirty="0" err="1"/>
              <a:t>Barbeyroux</a:t>
            </a:r>
            <a:endParaRPr lang="fr-FR" sz="14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pedicularis palustris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0"/>
            <a:ext cx="5787135" cy="6858000"/>
          </a:xfrm>
          <a:prstGeom prst="rect">
            <a:avLst/>
          </a:prstGeom>
        </p:spPr>
      </p:pic>
      <p:sp>
        <p:nvSpPr>
          <p:cNvPr id="5" name="Rectangle 6"/>
          <p:cNvSpPr txBox="1">
            <a:spLocks noChangeArrowheads="1"/>
          </p:cNvSpPr>
          <p:nvPr/>
        </p:nvSpPr>
        <p:spPr>
          <a:xfrm>
            <a:off x="6876256" y="213842"/>
            <a:ext cx="2088232" cy="550862"/>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Pedicularis</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palustris</a:t>
            </a:r>
            <a:endParaRPr lang="fr-FR" sz="1600" b="1" i="1" kern="0" dirty="0">
              <a:solidFill>
                <a:schemeClr val="tx2"/>
              </a:solidFill>
              <a:latin typeface="+mj-lt"/>
              <a:ea typeface="+mj-ea"/>
              <a:cs typeface="+mj-cs"/>
            </a:endParaRPr>
          </a:p>
          <a:p>
            <a:pPr algn="ctr">
              <a:defRPr/>
            </a:pPr>
            <a:r>
              <a:rPr lang="fr-FR" sz="1600" b="1" i="1" kern="0" dirty="0">
                <a:solidFill>
                  <a:schemeClr val="tx2"/>
                </a:solidFill>
                <a:latin typeface="+mj-lt"/>
                <a:ea typeface="+mj-ea"/>
                <a:cs typeface="+mj-cs"/>
              </a:rPr>
              <a:t> </a:t>
            </a:r>
            <a:r>
              <a:rPr lang="fr-FR" sz="1600" b="1" kern="0" dirty="0" err="1">
                <a:solidFill>
                  <a:schemeClr val="tx2"/>
                </a:solidFill>
                <a:latin typeface="+mj-lt"/>
                <a:ea typeface="+mj-ea"/>
                <a:cs typeface="+mj-cs"/>
              </a:rPr>
              <a:t>subsp</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palustris</a:t>
            </a:r>
            <a:r>
              <a:rPr lang="fr-FR" sz="1600" b="1" i="1" kern="0" dirty="0">
                <a:solidFill>
                  <a:schemeClr val="tx2"/>
                </a:solidFill>
                <a:latin typeface="+mj-lt"/>
                <a:ea typeface="+mj-ea"/>
                <a:cs typeface="+mj-cs"/>
              </a:rPr>
              <a:t> </a:t>
            </a:r>
          </a:p>
        </p:txBody>
      </p:sp>
      <p:sp>
        <p:nvSpPr>
          <p:cNvPr id="2" name="ZoneTexte 1"/>
          <p:cNvSpPr txBox="1"/>
          <p:nvPr/>
        </p:nvSpPr>
        <p:spPr>
          <a:xfrm>
            <a:off x="0" y="6581001"/>
            <a:ext cx="1542025" cy="276999"/>
          </a:xfrm>
          <a:prstGeom prst="rect">
            <a:avLst/>
          </a:prstGeom>
          <a:solidFill>
            <a:schemeClr val="bg1"/>
          </a:solidFill>
        </p:spPr>
        <p:txBody>
          <a:bodyPr wrap="none" rtlCol="0">
            <a:spAutoFit/>
          </a:bodyPr>
          <a:lstStyle/>
          <a:p>
            <a:r>
              <a:rPr lang="fr-FR" sz="1200" b="1" dirty="0"/>
              <a:t>Crédit J-L </a:t>
            </a:r>
            <a:r>
              <a:rPr lang="fr-FR" sz="1200" b="1" dirty="0" err="1"/>
              <a:t>Macqueron</a:t>
            </a:r>
            <a:endParaRPr lang="fr-FR" sz="1200" b="1" dirty="0"/>
          </a:p>
        </p:txBody>
      </p:sp>
      <p:sp>
        <p:nvSpPr>
          <p:cNvPr id="6" name="Text Box 11"/>
          <p:cNvSpPr txBox="1">
            <a:spLocks noChangeArrowheads="1"/>
          </p:cNvSpPr>
          <p:nvPr/>
        </p:nvSpPr>
        <p:spPr bwMode="auto">
          <a:xfrm>
            <a:off x="7380312" y="1196752"/>
            <a:ext cx="1443600" cy="461665"/>
          </a:xfrm>
          <a:prstGeom prst="rect">
            <a:avLst/>
          </a:prstGeom>
          <a:solidFill>
            <a:schemeClr val="bg1"/>
          </a:solidFill>
          <a:ln w="9525">
            <a:noFill/>
            <a:miter lim="800000"/>
            <a:headEnd/>
            <a:tailEnd/>
          </a:ln>
        </p:spPr>
        <p:txBody>
          <a:bodyPr wrap="none">
            <a:spAutoFit/>
          </a:bodyPr>
          <a:lstStyle/>
          <a:p>
            <a:r>
              <a:rPr lang="fr-FR" sz="1200" dirty="0"/>
              <a:t>Marais de </a:t>
            </a:r>
            <a:r>
              <a:rPr lang="fr-FR" sz="1200" dirty="0" err="1"/>
              <a:t>Manteyer</a:t>
            </a:r>
            <a:endParaRPr lang="fr-FR" sz="1200" dirty="0"/>
          </a:p>
          <a:p>
            <a:r>
              <a:rPr lang="fr-FR" sz="1200" dirty="0"/>
              <a:t>10 Juillet 2014</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71.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a:xfrm rot="5400000">
            <a:off x="4247964" y="368660"/>
            <a:ext cx="3168352" cy="2520280"/>
          </a:xfrm>
          <a:prstGeom prst="ellipse">
            <a:avLst/>
          </a:prstGeom>
        </p:spPr>
      </p:pic>
      <p:sp>
        <p:nvSpPr>
          <p:cNvPr id="3" name="Rectangle 6"/>
          <p:cNvSpPr txBox="1">
            <a:spLocks noChangeArrowheads="1"/>
          </p:cNvSpPr>
          <p:nvPr/>
        </p:nvSpPr>
        <p:spPr>
          <a:xfrm>
            <a:off x="6876256" y="213842"/>
            <a:ext cx="2088232" cy="550862"/>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Pedicularis</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palustris</a:t>
            </a:r>
            <a:endParaRPr lang="fr-FR" sz="1600" b="1" i="1" kern="0" dirty="0">
              <a:solidFill>
                <a:schemeClr val="tx2"/>
              </a:solidFill>
              <a:latin typeface="+mj-lt"/>
              <a:ea typeface="+mj-ea"/>
              <a:cs typeface="+mj-cs"/>
            </a:endParaRPr>
          </a:p>
          <a:p>
            <a:pPr algn="ctr">
              <a:defRPr/>
            </a:pPr>
            <a:r>
              <a:rPr lang="fr-FR" sz="1600" b="1" i="1" kern="0" dirty="0">
                <a:solidFill>
                  <a:schemeClr val="tx2"/>
                </a:solidFill>
                <a:latin typeface="+mj-lt"/>
                <a:ea typeface="+mj-ea"/>
                <a:cs typeface="+mj-cs"/>
              </a:rPr>
              <a:t> </a:t>
            </a:r>
            <a:r>
              <a:rPr lang="fr-FR" sz="1600" b="1" kern="0" dirty="0" err="1">
                <a:solidFill>
                  <a:schemeClr val="tx2"/>
                </a:solidFill>
                <a:latin typeface="+mj-lt"/>
                <a:ea typeface="+mj-ea"/>
                <a:cs typeface="+mj-cs"/>
              </a:rPr>
              <a:t>subsp</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palustris</a:t>
            </a:r>
            <a:r>
              <a:rPr lang="fr-FR" sz="1600" b="1" i="1" kern="0" dirty="0">
                <a:solidFill>
                  <a:schemeClr val="tx2"/>
                </a:solidFill>
                <a:latin typeface="+mj-lt"/>
                <a:ea typeface="+mj-ea"/>
                <a:cs typeface="+mj-cs"/>
              </a:rPr>
              <a:t> </a:t>
            </a:r>
          </a:p>
        </p:txBody>
      </p:sp>
      <p:pic>
        <p:nvPicPr>
          <p:cNvPr id="4" name="Image 3" descr="Pedicularis palustris fl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47728" y="3200400"/>
            <a:ext cx="4084712" cy="3657600"/>
          </a:xfrm>
          <a:prstGeom prst="rect">
            <a:avLst/>
          </a:prstGeom>
        </p:spPr>
      </p:pic>
      <p:pic>
        <p:nvPicPr>
          <p:cNvPr id="5" name="Image 4" descr="pedicularis palustri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4271816" cy="5445224"/>
          </a:xfrm>
          <a:prstGeom prst="rect">
            <a:avLst/>
          </a:prstGeom>
        </p:spPr>
      </p:pic>
      <p:sp>
        <p:nvSpPr>
          <p:cNvPr id="6" name="Text Box 11"/>
          <p:cNvSpPr txBox="1">
            <a:spLocks noChangeArrowheads="1"/>
          </p:cNvSpPr>
          <p:nvPr/>
        </p:nvSpPr>
        <p:spPr bwMode="auto">
          <a:xfrm>
            <a:off x="7380312" y="1196752"/>
            <a:ext cx="1443600" cy="461665"/>
          </a:xfrm>
          <a:prstGeom prst="rect">
            <a:avLst/>
          </a:prstGeom>
          <a:solidFill>
            <a:schemeClr val="bg1"/>
          </a:solidFill>
          <a:ln w="9525">
            <a:noFill/>
            <a:miter lim="800000"/>
            <a:headEnd/>
            <a:tailEnd/>
          </a:ln>
        </p:spPr>
        <p:txBody>
          <a:bodyPr wrap="none">
            <a:spAutoFit/>
          </a:bodyPr>
          <a:lstStyle/>
          <a:p>
            <a:r>
              <a:rPr lang="fr-FR" sz="1200" dirty="0"/>
              <a:t>Marais de </a:t>
            </a:r>
            <a:r>
              <a:rPr lang="fr-FR" sz="1200" dirty="0" err="1"/>
              <a:t>Manteyer</a:t>
            </a:r>
            <a:endParaRPr lang="fr-FR" sz="1200" dirty="0"/>
          </a:p>
          <a:p>
            <a:r>
              <a:rPr lang="fr-FR" sz="1200" dirty="0"/>
              <a:t>10 Juillet 2014</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35.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a:xfrm rot="5400000">
            <a:off x="-267635" y="635786"/>
            <a:ext cx="6438909" cy="5544616"/>
          </a:xfrm>
          <a:prstGeom prst="rect">
            <a:avLst/>
          </a:prstGeom>
        </p:spPr>
      </p:pic>
      <p:sp>
        <p:nvSpPr>
          <p:cNvPr id="3" name="Titre 3"/>
          <p:cNvSpPr txBox="1">
            <a:spLocks/>
          </p:cNvSpPr>
          <p:nvPr/>
        </p:nvSpPr>
        <p:spPr>
          <a:xfrm>
            <a:off x="6444208" y="332656"/>
            <a:ext cx="2257425" cy="43204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1" i="1" u="none" strike="noStrike" kern="1200" cap="none" spc="0" normalizeH="0" baseline="0" noProof="0" dirty="0">
                <a:ln>
                  <a:noFill/>
                </a:ln>
                <a:solidFill>
                  <a:schemeClr val="tx1"/>
                </a:solidFill>
                <a:effectLst/>
                <a:uLnTx/>
                <a:uFillTx/>
                <a:latin typeface="+mj-lt"/>
                <a:ea typeface="+mj-ea"/>
                <a:cs typeface="+mj-cs"/>
              </a:rPr>
              <a:t>Viola </a:t>
            </a:r>
            <a:r>
              <a:rPr kumimoji="0" lang="fr-FR" sz="1800" b="1" i="1" u="none" strike="noStrike" kern="1200" cap="none" spc="0" normalizeH="0" baseline="0" noProof="0" dirty="0" err="1">
                <a:ln>
                  <a:noFill/>
                </a:ln>
                <a:solidFill>
                  <a:schemeClr val="tx1"/>
                </a:solidFill>
                <a:effectLst/>
                <a:uLnTx/>
                <a:uFillTx/>
                <a:latin typeface="+mj-lt"/>
                <a:ea typeface="+mj-ea"/>
                <a:cs typeface="+mj-cs"/>
              </a:rPr>
              <a:t>pumila</a:t>
            </a:r>
            <a:endParaRPr kumimoji="0" lang="fr-FR" sz="1800" b="1" i="1" u="none" strike="noStrike" kern="1200" cap="none" spc="0" normalizeH="0" baseline="0" noProof="0" dirty="0">
              <a:ln>
                <a:noFill/>
              </a:ln>
              <a:solidFill>
                <a:schemeClr val="tx1"/>
              </a:solidFill>
              <a:effectLst/>
              <a:uLnTx/>
              <a:uFillTx/>
              <a:latin typeface="+mj-lt"/>
              <a:ea typeface="+mj-ea"/>
              <a:cs typeface="+mj-cs"/>
            </a:endParaRPr>
          </a:p>
        </p:txBody>
      </p:sp>
      <p:sp>
        <p:nvSpPr>
          <p:cNvPr id="4" name="ZoneTexte 14"/>
          <p:cNvSpPr txBox="1">
            <a:spLocks noChangeArrowheads="1"/>
          </p:cNvSpPr>
          <p:nvPr/>
        </p:nvSpPr>
        <p:spPr bwMode="auto">
          <a:xfrm>
            <a:off x="6732240" y="6165304"/>
            <a:ext cx="2235484" cy="461665"/>
          </a:xfrm>
          <a:prstGeom prst="rect">
            <a:avLst/>
          </a:prstGeom>
          <a:solidFill>
            <a:schemeClr val="bg1"/>
          </a:solidFill>
          <a:ln w="9525">
            <a:noFill/>
            <a:miter lim="800000"/>
            <a:headEnd/>
            <a:tailEnd/>
          </a:ln>
        </p:spPr>
        <p:txBody>
          <a:bodyPr wrap="none">
            <a:spAutoFit/>
          </a:bodyPr>
          <a:lstStyle/>
          <a:p>
            <a:r>
              <a:rPr lang="fr-FR" sz="1200" dirty="0"/>
              <a:t>4 Juin 2009</a:t>
            </a:r>
          </a:p>
          <a:p>
            <a:r>
              <a:rPr lang="fr-FR" sz="1200" dirty="0"/>
              <a:t>La </a:t>
            </a:r>
            <a:r>
              <a:rPr lang="fr-FR" sz="1200" dirty="0" err="1"/>
              <a:t>Paillade</a:t>
            </a:r>
            <a:r>
              <a:rPr lang="fr-FR" sz="1200" dirty="0"/>
              <a:t> (proche lac Mison) 05</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14.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 name="Text Box 7"/>
          <p:cNvSpPr txBox="1">
            <a:spLocks noChangeArrowheads="1"/>
          </p:cNvSpPr>
          <p:nvPr/>
        </p:nvSpPr>
        <p:spPr bwMode="auto">
          <a:xfrm>
            <a:off x="7452320" y="6334125"/>
            <a:ext cx="1696426" cy="523220"/>
          </a:xfrm>
          <a:prstGeom prst="rect">
            <a:avLst/>
          </a:prstGeom>
          <a:solidFill>
            <a:schemeClr val="bg1"/>
          </a:solidFill>
          <a:ln w="9525">
            <a:noFill/>
            <a:miter lim="800000"/>
            <a:headEnd/>
            <a:tailEnd/>
          </a:ln>
        </p:spPr>
        <p:txBody>
          <a:bodyPr wrap="none">
            <a:spAutoFit/>
          </a:bodyPr>
          <a:lstStyle/>
          <a:p>
            <a:r>
              <a:rPr lang="fr-FR" sz="1400" dirty="0"/>
              <a:t> Lac des </a:t>
            </a:r>
            <a:r>
              <a:rPr lang="fr-FR" sz="1400" dirty="0" err="1"/>
              <a:t>Barbeyroux</a:t>
            </a:r>
            <a:endParaRPr lang="fr-FR" sz="1400" dirty="0"/>
          </a:p>
          <a:p>
            <a:r>
              <a:rPr lang="fr-FR" sz="1400" dirty="0" err="1"/>
              <a:t>Céüse</a:t>
            </a:r>
            <a:r>
              <a:rPr lang="fr-FR" sz="1400" dirty="0"/>
              <a:t> ; canal de Gap</a:t>
            </a:r>
          </a:p>
        </p:txBody>
      </p:sp>
      <p:sp>
        <p:nvSpPr>
          <p:cNvPr id="3" name="Rectangle 4"/>
          <p:cNvSpPr txBox="1">
            <a:spLocks noChangeArrowheads="1"/>
          </p:cNvSpPr>
          <p:nvPr/>
        </p:nvSpPr>
        <p:spPr>
          <a:xfrm>
            <a:off x="0" y="6453336"/>
            <a:ext cx="2627784" cy="404664"/>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Catananche</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caerulea</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95288" y="260648"/>
            <a:ext cx="1944464" cy="576064"/>
          </a:xfrm>
          <a:prstGeom prst="rect">
            <a:avLst/>
          </a:prstGeom>
          <a:noFill/>
          <a:ln w="9525">
            <a:noFill/>
            <a:miter lim="800000"/>
            <a:headEnd/>
            <a:tailEnd/>
          </a:ln>
        </p:spPr>
        <p:txBody>
          <a:bodyPr anchor="ctr"/>
          <a:lstStyle/>
          <a:p>
            <a:r>
              <a:rPr lang="fr-FR" sz="1600" b="1" i="1" dirty="0" err="1">
                <a:solidFill>
                  <a:schemeClr val="tx2"/>
                </a:solidFill>
              </a:rPr>
              <a:t>Epipactis</a:t>
            </a:r>
            <a:r>
              <a:rPr lang="fr-FR" sz="1600" b="1" i="1" dirty="0">
                <a:solidFill>
                  <a:schemeClr val="tx2"/>
                </a:solidFill>
              </a:rPr>
              <a:t> </a:t>
            </a:r>
            <a:r>
              <a:rPr lang="fr-FR" sz="1600" b="1" i="1" dirty="0" err="1">
                <a:solidFill>
                  <a:schemeClr val="tx2"/>
                </a:solidFill>
              </a:rPr>
              <a:t>palustris</a:t>
            </a:r>
            <a:endParaRPr lang="fr-FR" sz="1600" b="1" i="1" dirty="0">
              <a:solidFill>
                <a:schemeClr val="tx2"/>
              </a:solidFill>
            </a:endParaRPr>
          </a:p>
        </p:txBody>
      </p:sp>
      <p:pic>
        <p:nvPicPr>
          <p:cNvPr id="4" name="Picture 8" descr="E"/>
          <p:cNvPicPr>
            <a:picLocks noChangeAspect="1" noChangeArrowheads="1"/>
          </p:cNvPicPr>
          <p:nvPr/>
        </p:nvPicPr>
        <p:blipFill>
          <a:blip r:embed="rId2" cstate="email">
            <a:lum bright="-6000" contrast="12000"/>
            <a:extLst>
              <a:ext uri="{28A0092B-C50C-407E-A947-70E740481C1C}">
                <a14:useLocalDpi xmlns:a14="http://schemas.microsoft.com/office/drawing/2010/main"/>
              </a:ext>
            </a:extLst>
          </a:blip>
          <a:srcRect/>
          <a:stretch>
            <a:fillRect/>
          </a:stretch>
        </p:blipFill>
        <p:spPr bwMode="auto">
          <a:xfrm>
            <a:off x="1259632" y="1124744"/>
            <a:ext cx="6607813" cy="5112568"/>
          </a:xfrm>
          <a:prstGeom prst="rect">
            <a:avLst/>
          </a:prstGeom>
          <a:noFill/>
          <a:ln w="9525">
            <a:noFill/>
            <a:miter lim="800000"/>
            <a:headEnd/>
            <a:tailEnd/>
          </a:ln>
        </p:spPr>
      </p:pic>
      <p:sp>
        <p:nvSpPr>
          <p:cNvPr id="3" name="Text Box 5"/>
          <p:cNvSpPr txBox="1">
            <a:spLocks noChangeArrowheads="1"/>
          </p:cNvSpPr>
          <p:nvPr/>
        </p:nvSpPr>
        <p:spPr bwMode="auto">
          <a:xfrm>
            <a:off x="6084168" y="6093296"/>
            <a:ext cx="2613151" cy="584775"/>
          </a:xfrm>
          <a:prstGeom prst="rect">
            <a:avLst/>
          </a:prstGeom>
          <a:solidFill>
            <a:schemeClr val="bg1"/>
          </a:solidFill>
          <a:ln w="9525">
            <a:noFill/>
            <a:miter lim="800000"/>
            <a:headEnd/>
            <a:tailEnd/>
          </a:ln>
        </p:spPr>
        <p:txBody>
          <a:bodyPr wrap="none">
            <a:spAutoFit/>
          </a:bodyPr>
          <a:lstStyle/>
          <a:p>
            <a:r>
              <a:rPr lang="fr-FR" sz="1600" dirty="0"/>
              <a:t>16 Juillet 2006 </a:t>
            </a:r>
          </a:p>
          <a:p>
            <a:r>
              <a:rPr lang="fr-FR" sz="1600" dirty="0" err="1"/>
              <a:t>Sagne</a:t>
            </a:r>
            <a:r>
              <a:rPr lang="fr-FR" sz="1600" dirty="0"/>
              <a:t> de </a:t>
            </a:r>
            <a:r>
              <a:rPr lang="fr-FR" sz="1600" dirty="0" err="1"/>
              <a:t>Campallon</a:t>
            </a:r>
            <a:r>
              <a:rPr lang="fr-FR" sz="1600" dirty="0"/>
              <a:t> (Bayard)</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rPr>
              <a:t>Plateau Bayard</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78941" y="117028"/>
            <a:ext cx="1944787" cy="719684"/>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Dracocephalum</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ruyschiana</a:t>
            </a:r>
            <a:endParaRPr lang="fr-FR" b="1" i="1" kern="0" dirty="0">
              <a:solidFill>
                <a:schemeClr val="tx2"/>
              </a:solidFill>
              <a:latin typeface="+mj-lt"/>
              <a:ea typeface="+mj-ea"/>
              <a:cs typeface="+mj-cs"/>
            </a:endParaRPr>
          </a:p>
        </p:txBody>
      </p:sp>
      <p:pic>
        <p:nvPicPr>
          <p:cNvPr id="3" name="Image 1" descr="DSCN3035.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576263"/>
            <a:ext cx="9144000" cy="5805487"/>
          </a:xfrm>
          <a:prstGeom prst="rect">
            <a:avLst/>
          </a:prstGeom>
          <a:noFill/>
          <a:ln w="9525">
            <a:noFill/>
            <a:miter lim="800000"/>
            <a:headEnd/>
            <a:tailEnd/>
          </a:ln>
        </p:spPr>
      </p:pic>
      <p:sp>
        <p:nvSpPr>
          <p:cNvPr id="4" name="Rectangle 4"/>
          <p:cNvSpPr txBox="1">
            <a:spLocks noChangeArrowheads="1"/>
          </p:cNvSpPr>
          <p:nvPr/>
        </p:nvSpPr>
        <p:spPr>
          <a:xfrm>
            <a:off x="0" y="0"/>
            <a:ext cx="2376488" cy="1124744"/>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Dracocephalum</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ruyschiana</a:t>
            </a:r>
            <a:endParaRPr lang="fr-FR" b="1" kern="0" dirty="0">
              <a:solidFill>
                <a:schemeClr val="tx2"/>
              </a:solidFill>
              <a:latin typeface="+mj-lt"/>
              <a:ea typeface="+mj-ea"/>
              <a:cs typeface="+mj-cs"/>
            </a:endParaRPr>
          </a:p>
        </p:txBody>
      </p:sp>
      <p:sp>
        <p:nvSpPr>
          <p:cNvPr id="5" name="Text Box 9"/>
          <p:cNvSpPr txBox="1">
            <a:spLocks noChangeArrowheads="1"/>
          </p:cNvSpPr>
          <p:nvPr/>
        </p:nvSpPr>
        <p:spPr bwMode="auto">
          <a:xfrm>
            <a:off x="7596188" y="6334125"/>
            <a:ext cx="1547812" cy="523875"/>
          </a:xfrm>
          <a:prstGeom prst="rect">
            <a:avLst/>
          </a:prstGeom>
          <a:solidFill>
            <a:schemeClr val="bg1"/>
          </a:solidFill>
          <a:ln w="9525">
            <a:noFill/>
            <a:miter lim="800000"/>
            <a:headEnd/>
            <a:tailEnd/>
          </a:ln>
        </p:spPr>
        <p:txBody>
          <a:bodyPr>
            <a:spAutoFit/>
          </a:bodyPr>
          <a:lstStyle/>
          <a:p>
            <a:r>
              <a:rPr lang="fr-FR" sz="1400" dirty="0" smtClean="0"/>
              <a:t>10 </a:t>
            </a:r>
            <a:r>
              <a:rPr lang="fr-FR" sz="1400" dirty="0"/>
              <a:t>Juillet 2014</a:t>
            </a:r>
          </a:p>
          <a:p>
            <a:r>
              <a:rPr lang="fr-FR" sz="1400" dirty="0"/>
              <a:t>Plateau Bayard</a:t>
            </a:r>
          </a:p>
        </p:txBody>
      </p:sp>
      <p:grpSp>
        <p:nvGrpSpPr>
          <p:cNvPr id="7" name="Groupe 6"/>
          <p:cNvGrpSpPr/>
          <p:nvPr/>
        </p:nvGrpSpPr>
        <p:grpSpPr>
          <a:xfrm>
            <a:off x="899592" y="620688"/>
            <a:ext cx="683568" cy="432048"/>
            <a:chOff x="8460432" y="620688"/>
            <a:chExt cx="683568" cy="576064"/>
          </a:xfrm>
        </p:grpSpPr>
        <p:sp>
          <p:nvSpPr>
            <p:cNvPr id="8" name="ZoneTexte 7"/>
            <p:cNvSpPr txBox="1"/>
            <p:nvPr/>
          </p:nvSpPr>
          <p:spPr>
            <a:xfrm>
              <a:off x="8576114" y="692696"/>
              <a:ext cx="460382" cy="369332"/>
            </a:xfrm>
            <a:prstGeom prst="rect">
              <a:avLst/>
            </a:prstGeom>
            <a:noFill/>
          </p:spPr>
          <p:txBody>
            <a:bodyPr wrap="none" rtlCol="0">
              <a:spAutoFit/>
            </a:bodyPr>
            <a:lstStyle/>
            <a:p>
              <a:r>
                <a:rPr lang="fr-FR" b="1" dirty="0">
                  <a:solidFill>
                    <a:srgbClr val="FF0000"/>
                  </a:solidFill>
                </a:rPr>
                <a:t>PN</a:t>
              </a:r>
            </a:p>
          </p:txBody>
        </p:sp>
        <p:sp>
          <p:nvSpPr>
            <p:cNvPr id="9" name="Ellipse 8"/>
            <p:cNvSpPr/>
            <p:nvPr/>
          </p:nvSpPr>
          <p:spPr>
            <a:xfrm>
              <a:off x="8460432" y="620688"/>
              <a:ext cx="6835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0" y="0"/>
            <a:ext cx="2376488" cy="1124744"/>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Dracocephalum</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ruyschiana</a:t>
            </a:r>
            <a:endParaRPr lang="fr-FR" b="1" kern="0" dirty="0">
              <a:solidFill>
                <a:schemeClr val="tx2"/>
              </a:solidFill>
              <a:latin typeface="+mj-lt"/>
              <a:ea typeface="+mj-ea"/>
              <a:cs typeface="+mj-cs"/>
            </a:endParaRPr>
          </a:p>
        </p:txBody>
      </p:sp>
      <p:sp>
        <p:nvSpPr>
          <p:cNvPr id="3" name="Text Box 9"/>
          <p:cNvSpPr txBox="1">
            <a:spLocks noChangeArrowheads="1"/>
          </p:cNvSpPr>
          <p:nvPr/>
        </p:nvSpPr>
        <p:spPr bwMode="auto">
          <a:xfrm>
            <a:off x="7596188" y="6334125"/>
            <a:ext cx="1547812" cy="523875"/>
          </a:xfrm>
          <a:prstGeom prst="rect">
            <a:avLst/>
          </a:prstGeom>
          <a:solidFill>
            <a:schemeClr val="bg1"/>
          </a:solidFill>
          <a:ln w="9525">
            <a:noFill/>
            <a:miter lim="800000"/>
            <a:headEnd/>
            <a:tailEnd/>
          </a:ln>
        </p:spPr>
        <p:txBody>
          <a:bodyPr>
            <a:spAutoFit/>
          </a:bodyPr>
          <a:lstStyle/>
          <a:p>
            <a:r>
              <a:rPr lang="fr-FR" sz="1400" dirty="0" smtClean="0"/>
              <a:t>10 </a:t>
            </a:r>
            <a:r>
              <a:rPr lang="fr-FR" sz="1400" dirty="0"/>
              <a:t>Juillet 2014</a:t>
            </a:r>
          </a:p>
          <a:p>
            <a:r>
              <a:rPr lang="fr-FR" sz="1400" dirty="0"/>
              <a:t>Plateau Bayard</a:t>
            </a:r>
          </a:p>
        </p:txBody>
      </p:sp>
      <p:pic>
        <p:nvPicPr>
          <p:cNvPr id="4" name="Image 1" descr="DSCN3037.JPG"/>
          <p:cNvPicPr>
            <a:picLocks noChangeAspect="1"/>
          </p:cNvPicPr>
          <p:nvPr/>
        </p:nvPicPr>
        <p:blipFill>
          <a:blip r:embed="rId2" cstate="email">
            <a:lum bright="-20000" contrast="10000"/>
            <a:extLst>
              <a:ext uri="{28A0092B-C50C-407E-A947-70E740481C1C}">
                <a14:useLocalDpi xmlns:a14="http://schemas.microsoft.com/office/drawing/2010/main"/>
              </a:ext>
            </a:extLst>
          </a:blip>
          <a:srcRect/>
          <a:stretch>
            <a:fillRect/>
          </a:stretch>
        </p:blipFill>
        <p:spPr bwMode="auto">
          <a:xfrm>
            <a:off x="2232496" y="0"/>
            <a:ext cx="5003800" cy="688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7452320" y="6334125"/>
            <a:ext cx="1696426" cy="523220"/>
          </a:xfrm>
          <a:prstGeom prst="rect">
            <a:avLst/>
          </a:prstGeom>
          <a:solidFill>
            <a:schemeClr val="bg1"/>
          </a:solidFill>
          <a:ln w="9525">
            <a:noFill/>
            <a:miter lim="800000"/>
            <a:headEnd/>
            <a:tailEnd/>
          </a:ln>
        </p:spPr>
        <p:txBody>
          <a:bodyPr wrap="none">
            <a:spAutoFit/>
          </a:bodyPr>
          <a:lstStyle/>
          <a:p>
            <a:r>
              <a:rPr lang="fr-FR" sz="1400" dirty="0"/>
              <a:t> Lac des </a:t>
            </a:r>
            <a:r>
              <a:rPr lang="fr-FR" sz="1400" dirty="0" err="1"/>
              <a:t>Barbeyroux</a:t>
            </a:r>
            <a:endParaRPr lang="fr-FR" sz="1400" dirty="0"/>
          </a:p>
          <a:p>
            <a:r>
              <a:rPr lang="fr-FR" sz="1400" dirty="0" err="1"/>
              <a:t>Céüse</a:t>
            </a:r>
            <a:r>
              <a:rPr lang="fr-FR" sz="1400" dirty="0"/>
              <a:t> ; canal de Gap</a:t>
            </a:r>
          </a:p>
        </p:txBody>
      </p:sp>
      <p:pic>
        <p:nvPicPr>
          <p:cNvPr id="3" name="Image 2" descr="DSCN3592.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a:xfrm>
            <a:off x="5148064" y="44624"/>
            <a:ext cx="3935687" cy="3816424"/>
          </a:xfrm>
          <a:prstGeom prst="ellipse">
            <a:avLst/>
          </a:prstGeom>
          <a:ln w="28575">
            <a:solidFill>
              <a:schemeClr val="tx2">
                <a:lumMod val="60000"/>
                <a:lumOff val="40000"/>
              </a:schemeClr>
            </a:solidFill>
          </a:ln>
        </p:spPr>
      </p:pic>
      <p:pic>
        <p:nvPicPr>
          <p:cNvPr id="4" name="Image 2" descr="DSCN1430.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72008" y="77021"/>
            <a:ext cx="3923928" cy="4288083"/>
          </a:xfrm>
          <a:prstGeom prst="roundRect">
            <a:avLst/>
          </a:prstGeom>
          <a:noFill/>
          <a:ln w="28575">
            <a:solidFill>
              <a:schemeClr val="tx2">
                <a:lumMod val="60000"/>
                <a:lumOff val="40000"/>
              </a:schemeClr>
            </a:solidFill>
            <a:miter lim="800000"/>
            <a:headEnd/>
            <a:tailEnd/>
          </a:ln>
        </p:spPr>
      </p:pic>
      <p:pic>
        <p:nvPicPr>
          <p:cNvPr id="5" name="Image 1" descr="DSCN142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6963" y="3041874"/>
            <a:ext cx="3535237" cy="3816126"/>
          </a:xfrm>
          <a:prstGeom prst="ellipse">
            <a:avLst/>
          </a:prstGeom>
          <a:noFill/>
          <a:ln w="28575">
            <a:solidFill>
              <a:schemeClr val="tx2">
                <a:lumMod val="60000"/>
                <a:lumOff val="40000"/>
              </a:schemeClr>
            </a:solidFill>
            <a:miter lim="800000"/>
            <a:headEnd/>
            <a:tailEnd/>
          </a:ln>
        </p:spPr>
      </p:pic>
      <p:sp>
        <p:nvSpPr>
          <p:cNvPr id="6" name="Rectangle 4"/>
          <p:cNvSpPr txBox="1">
            <a:spLocks noChangeArrowheads="1"/>
          </p:cNvSpPr>
          <p:nvPr/>
        </p:nvSpPr>
        <p:spPr>
          <a:xfrm>
            <a:off x="0" y="6453336"/>
            <a:ext cx="2627784" cy="404664"/>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Catananche</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caerulea</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6246813" y="6550025"/>
            <a:ext cx="2897187" cy="307975"/>
          </a:xfrm>
          <a:prstGeom prst="rect">
            <a:avLst/>
          </a:prstGeom>
          <a:noFill/>
          <a:ln w="9525">
            <a:noFill/>
            <a:miter lim="800000"/>
            <a:headEnd/>
            <a:tailEnd/>
          </a:ln>
        </p:spPr>
        <p:txBody>
          <a:bodyPr wrap="none">
            <a:spAutoFit/>
          </a:bodyPr>
          <a:lstStyle/>
          <a:p>
            <a:r>
              <a:rPr lang="fr-FR" sz="1400" dirty="0"/>
              <a:t>Notre Dame de Bois Vert 30/07/11</a:t>
            </a:r>
          </a:p>
        </p:txBody>
      </p:sp>
      <p:pic>
        <p:nvPicPr>
          <p:cNvPr id="5" name="Image 1" descr="DSCN138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1052736"/>
            <a:ext cx="3874725" cy="3600400"/>
          </a:xfrm>
          <a:prstGeom prst="ellipse">
            <a:avLst/>
          </a:prstGeom>
          <a:noFill/>
          <a:ln w="9525">
            <a:noFill/>
            <a:miter lim="800000"/>
            <a:headEnd/>
            <a:tailEnd/>
          </a:ln>
        </p:spPr>
      </p:pic>
      <p:sp>
        <p:nvSpPr>
          <p:cNvPr id="7" name="Text Box 8"/>
          <p:cNvSpPr txBox="1">
            <a:spLocks noChangeArrowheads="1"/>
          </p:cNvSpPr>
          <p:nvPr/>
        </p:nvSpPr>
        <p:spPr bwMode="auto">
          <a:xfrm>
            <a:off x="6660232" y="6309320"/>
            <a:ext cx="2274020" cy="307777"/>
          </a:xfrm>
          <a:prstGeom prst="rect">
            <a:avLst/>
          </a:prstGeom>
          <a:noFill/>
          <a:ln w="9525">
            <a:noFill/>
            <a:miter lim="800000"/>
            <a:headEnd/>
            <a:tailEnd/>
          </a:ln>
        </p:spPr>
        <p:txBody>
          <a:bodyPr wrap="none">
            <a:spAutoFit/>
          </a:bodyPr>
          <a:lstStyle/>
          <a:p>
            <a:r>
              <a:rPr lang="fr-FR" sz="1400" dirty="0"/>
              <a:t>Canal de Gap Juillet 2007/14</a:t>
            </a:r>
          </a:p>
        </p:txBody>
      </p:sp>
      <p:pic>
        <p:nvPicPr>
          <p:cNvPr id="8" name="Image 7" descr="DSCN3500.JPG"/>
          <p:cNvPicPr>
            <a:picLocks noChangeAspect="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a:xfrm rot="5400000">
            <a:off x="5112060" y="728700"/>
            <a:ext cx="3528392" cy="3312368"/>
          </a:xfrm>
          <a:prstGeom prst="ellipse">
            <a:avLst/>
          </a:prstGeom>
        </p:spPr>
      </p:pic>
      <p:pic>
        <p:nvPicPr>
          <p:cNvPr id="10" name="Image 3" descr="056.JPG"/>
          <p:cNvPicPr>
            <a:picLocks noChangeAspect="1"/>
          </p:cNvPicPr>
          <p:nvPr/>
        </p:nvPicPr>
        <p:blipFill>
          <a:blip r:embed="rId5" cstate="email">
            <a:lum bright="-10000" contrast="20000"/>
            <a:extLst>
              <a:ext uri="{28A0092B-C50C-407E-A947-70E740481C1C}">
                <a14:useLocalDpi xmlns:a14="http://schemas.microsoft.com/office/drawing/2010/main"/>
              </a:ext>
            </a:extLst>
          </a:blip>
          <a:srcRect/>
          <a:stretch>
            <a:fillRect/>
          </a:stretch>
        </p:blipFill>
        <p:spPr bwMode="auto">
          <a:xfrm>
            <a:off x="6319071" y="3789040"/>
            <a:ext cx="2824929" cy="2448272"/>
          </a:xfrm>
          <a:prstGeom prst="ellipse">
            <a:avLst/>
          </a:prstGeom>
          <a:noFill/>
          <a:ln w="9525">
            <a:noFill/>
            <a:miter lim="800000"/>
            <a:headEnd/>
            <a:tailEnd/>
          </a:ln>
        </p:spPr>
      </p:pic>
      <p:pic>
        <p:nvPicPr>
          <p:cNvPr id="11" name="Image 10" descr="DSCN3216.JPG"/>
          <p:cNvPicPr>
            <a:picLocks noChangeAspect="1"/>
          </p:cNvPicPr>
          <p:nvPr/>
        </p:nvPicPr>
        <p:blipFill>
          <a:blip r:embed="rId6" cstate="email">
            <a:lum bright="-10000" contrast="10000"/>
            <a:extLst>
              <a:ext uri="{28A0092B-C50C-407E-A947-70E740481C1C}">
                <a14:useLocalDpi xmlns:a14="http://schemas.microsoft.com/office/drawing/2010/main"/>
              </a:ext>
            </a:extLst>
          </a:blip>
          <a:srcRect/>
          <a:stretch>
            <a:fillRect/>
          </a:stretch>
        </p:blipFill>
        <p:spPr>
          <a:xfrm>
            <a:off x="2843808" y="3645024"/>
            <a:ext cx="2871742" cy="3140968"/>
          </a:xfrm>
          <a:prstGeom prst="ellipse">
            <a:avLst/>
          </a:prstGeom>
        </p:spPr>
      </p:pic>
      <p:sp>
        <p:nvSpPr>
          <p:cNvPr id="4" name="Rectangle 4"/>
          <p:cNvSpPr txBox="1">
            <a:spLocks noChangeArrowheads="1"/>
          </p:cNvSpPr>
          <p:nvPr/>
        </p:nvSpPr>
        <p:spPr>
          <a:xfrm>
            <a:off x="755576" y="260648"/>
            <a:ext cx="2963689" cy="648072"/>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Echinops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sphaerocephalus</a:t>
            </a:r>
            <a:r>
              <a:rPr lang="fr-FR" b="1" i="1" kern="0" dirty="0">
                <a:solidFill>
                  <a:schemeClr val="tx2"/>
                </a:solidFill>
                <a:latin typeface="+mj-lt"/>
                <a:ea typeface="+mj-ea"/>
                <a:cs typeface="+mj-cs"/>
              </a:rPr>
              <a:t> </a:t>
            </a:r>
          </a:p>
          <a:p>
            <a:pPr algn="ctr">
              <a:defRPr/>
            </a:pPr>
            <a:r>
              <a:rPr lang="fr-FR" b="1" kern="0" dirty="0" err="1">
                <a:solidFill>
                  <a:schemeClr val="tx2"/>
                </a:solidFill>
                <a:latin typeface="+mj-lt"/>
                <a:ea typeface="+mj-ea"/>
                <a:cs typeface="+mj-cs"/>
              </a:rPr>
              <a:t>subsp</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sphaerocephalus</a:t>
            </a:r>
            <a:endParaRPr lang="fr-FR" b="1" i="1" kern="0" dirty="0">
              <a:solidFill>
                <a:schemeClr val="tx2"/>
              </a:solidFill>
              <a:latin typeface="+mj-lt"/>
              <a:ea typeface="+mj-ea"/>
              <a:cs typeface="+mj-cs"/>
            </a:endParaRPr>
          </a:p>
        </p:txBody>
      </p:sp>
      <p:sp>
        <p:nvSpPr>
          <p:cNvPr id="12" name="Rectangle 4"/>
          <p:cNvSpPr txBox="1">
            <a:spLocks noChangeArrowheads="1"/>
          </p:cNvSpPr>
          <p:nvPr/>
        </p:nvSpPr>
        <p:spPr>
          <a:xfrm>
            <a:off x="6228184" y="116632"/>
            <a:ext cx="2243609" cy="432048"/>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Echinops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ritro</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50.JPG"/>
          <p:cNvPicPr>
            <a:picLocks noChangeAspect="1"/>
          </p:cNvPicPr>
          <p:nvPr/>
        </p:nvPicPr>
        <p:blipFill>
          <a:blip r:embed="rId3" cstate="email">
            <a:lum bright="-30000" contrast="10000"/>
            <a:extLst>
              <a:ext uri="{28A0092B-C50C-407E-A947-70E740481C1C}">
                <a14:useLocalDpi xmlns:a14="http://schemas.microsoft.com/office/drawing/2010/main"/>
              </a:ext>
            </a:extLst>
          </a:blip>
          <a:srcRect/>
          <a:stretch>
            <a:fillRect/>
          </a:stretch>
        </p:blipFill>
        <p:spPr>
          <a:xfrm rot="5400000">
            <a:off x="-1415143" y="1415144"/>
            <a:ext cx="6858001" cy="4027715"/>
          </a:xfrm>
          <a:prstGeom prst="rect">
            <a:avLst/>
          </a:prstGeom>
        </p:spPr>
      </p:pic>
      <p:sp>
        <p:nvSpPr>
          <p:cNvPr id="5" name="ZoneTexte 2"/>
          <p:cNvSpPr txBox="1">
            <a:spLocks noChangeArrowheads="1"/>
          </p:cNvSpPr>
          <p:nvPr/>
        </p:nvSpPr>
        <p:spPr bwMode="auto">
          <a:xfrm>
            <a:off x="0" y="0"/>
            <a:ext cx="1801904" cy="369332"/>
          </a:xfrm>
          <a:prstGeom prst="rect">
            <a:avLst/>
          </a:prstGeom>
          <a:solidFill>
            <a:schemeClr val="bg1"/>
          </a:solidFill>
          <a:ln w="9525">
            <a:noFill/>
            <a:miter lim="800000"/>
            <a:headEnd/>
            <a:tailEnd/>
          </a:ln>
        </p:spPr>
        <p:txBody>
          <a:bodyPr wrap="none">
            <a:spAutoFit/>
          </a:bodyPr>
          <a:lstStyle/>
          <a:p>
            <a:pPr algn="ctr"/>
            <a:r>
              <a:rPr lang="fr-FR" b="1" i="1" dirty="0">
                <a:cs typeface="Arial" charset="0"/>
              </a:rPr>
              <a:t>Lactuca </a:t>
            </a:r>
            <a:r>
              <a:rPr lang="fr-FR" b="1" i="1" dirty="0" err="1" smtClean="0">
                <a:cs typeface="Arial" charset="0"/>
              </a:rPr>
              <a:t>quercina</a:t>
            </a:r>
            <a:endParaRPr lang="fr-FR" b="1" i="1" dirty="0">
              <a:cs typeface="Arial" charset="0"/>
            </a:endParaRPr>
          </a:p>
        </p:txBody>
      </p:sp>
      <p:sp>
        <p:nvSpPr>
          <p:cNvPr id="6" name="ZoneTexte 3"/>
          <p:cNvSpPr txBox="1">
            <a:spLocks noChangeArrowheads="1"/>
          </p:cNvSpPr>
          <p:nvPr/>
        </p:nvSpPr>
        <p:spPr bwMode="auto">
          <a:xfrm>
            <a:off x="7092280" y="6165304"/>
            <a:ext cx="1866217" cy="523220"/>
          </a:xfrm>
          <a:prstGeom prst="rect">
            <a:avLst/>
          </a:prstGeom>
          <a:solidFill>
            <a:schemeClr val="bg1"/>
          </a:solidFill>
          <a:ln w="9525">
            <a:noFill/>
            <a:miter lim="800000"/>
            <a:headEnd/>
            <a:tailEnd/>
          </a:ln>
        </p:spPr>
        <p:txBody>
          <a:bodyPr wrap="none">
            <a:spAutoFit/>
          </a:bodyPr>
          <a:lstStyle/>
          <a:p>
            <a:r>
              <a:rPr lang="fr-FR" sz="1400" dirty="0">
                <a:cs typeface="Arial" charset="0"/>
              </a:rPr>
              <a:t>10 Juillet 2014</a:t>
            </a:r>
          </a:p>
          <a:p>
            <a:r>
              <a:rPr lang="fr-FR" sz="1400" dirty="0">
                <a:cs typeface="Arial" charset="0"/>
              </a:rPr>
              <a:t>En montant à </a:t>
            </a:r>
            <a:r>
              <a:rPr lang="fr-FR" sz="1400" dirty="0" err="1">
                <a:cs typeface="Arial" charset="0"/>
              </a:rPr>
              <a:t>Céüse</a:t>
            </a:r>
            <a:endParaRPr lang="fr-FR" sz="1400" dirty="0">
              <a:cs typeface="Arial" charset="0"/>
            </a:endParaRPr>
          </a:p>
        </p:txBody>
      </p:sp>
      <p:sp>
        <p:nvSpPr>
          <p:cNvPr id="7" name="ZoneTexte 6"/>
          <p:cNvSpPr txBox="1"/>
          <p:nvPr/>
        </p:nvSpPr>
        <p:spPr>
          <a:xfrm>
            <a:off x="0" y="6581001"/>
            <a:ext cx="1542025" cy="276999"/>
          </a:xfrm>
          <a:prstGeom prst="rect">
            <a:avLst/>
          </a:prstGeom>
          <a:solidFill>
            <a:schemeClr val="bg1"/>
          </a:solidFill>
        </p:spPr>
        <p:txBody>
          <a:bodyPr wrap="none" rtlCol="0">
            <a:spAutoFit/>
          </a:bodyPr>
          <a:lstStyle/>
          <a:p>
            <a:r>
              <a:rPr lang="fr-FR" sz="1200" b="1" dirty="0"/>
              <a:t>Crédit J-L </a:t>
            </a:r>
            <a:r>
              <a:rPr lang="fr-FR" sz="1200" b="1" dirty="0" err="1"/>
              <a:t>Macqueron</a:t>
            </a:r>
            <a:endParaRPr lang="fr-FR" sz="1200" b="1" dirty="0"/>
          </a:p>
        </p:txBody>
      </p:sp>
      <p:pic>
        <p:nvPicPr>
          <p:cNvPr id="8" name="Image 7" descr="P1100085 lactuca quercina feuilles.JPG"/>
          <p:cNvPicPr>
            <a:picLocks noChangeAspect="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a:xfrm>
            <a:off x="4123978" y="0"/>
            <a:ext cx="5020022" cy="4680520"/>
          </a:xfrm>
          <a:prstGeom prst="rect">
            <a:avLst/>
          </a:prstGeom>
        </p:spPr>
      </p:pic>
      <p:pic>
        <p:nvPicPr>
          <p:cNvPr id="3" name="Image 2" descr="DSCN3243.JPG"/>
          <p:cNvPicPr>
            <a:picLocks noChangeAspect="1"/>
          </p:cNvPicPr>
          <p:nvPr/>
        </p:nvPicPr>
        <p:blipFill>
          <a:blip r:embed="rId5" cstate="email">
            <a:lum bright="-20000" contrast="20000"/>
            <a:extLst>
              <a:ext uri="{28A0092B-C50C-407E-A947-70E740481C1C}">
                <a14:useLocalDpi xmlns:a14="http://schemas.microsoft.com/office/drawing/2010/main"/>
              </a:ext>
            </a:extLst>
          </a:blip>
          <a:srcRect/>
          <a:stretch>
            <a:fillRect/>
          </a:stretch>
        </p:blipFill>
        <p:spPr>
          <a:xfrm rot="5400000">
            <a:off x="3823116" y="4092894"/>
            <a:ext cx="2937928" cy="259228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020772.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1403350" y="115888"/>
            <a:ext cx="6264275" cy="6618287"/>
          </a:xfrm>
          <a:prstGeom prst="rect">
            <a:avLst/>
          </a:prstGeom>
          <a:noFill/>
          <a:ln w="9525">
            <a:noFill/>
            <a:miter lim="800000"/>
            <a:headEnd/>
            <a:tailEnd/>
          </a:ln>
        </p:spPr>
      </p:pic>
      <p:sp>
        <p:nvSpPr>
          <p:cNvPr id="3" name="Rectangle 4"/>
          <p:cNvSpPr txBox="1">
            <a:spLocks noChangeArrowheads="1"/>
          </p:cNvSpPr>
          <p:nvPr/>
        </p:nvSpPr>
        <p:spPr>
          <a:xfrm>
            <a:off x="107504" y="115888"/>
            <a:ext cx="2303661" cy="433387"/>
          </a:xfrm>
          <a:prstGeom prst="rect">
            <a:avLst/>
          </a:prstGeom>
          <a:solidFill>
            <a:schemeClr val="bg1"/>
          </a:solidFill>
        </p:spPr>
        <p:txBody>
          <a:bodyPr/>
          <a:lstStyle/>
          <a:p>
            <a:pPr algn="r">
              <a:defRPr/>
            </a:pPr>
            <a:r>
              <a:rPr lang="fr-FR" sz="1600" b="1" i="1" kern="0" dirty="0" err="1">
                <a:solidFill>
                  <a:schemeClr val="tx2"/>
                </a:solidFill>
                <a:latin typeface="+mj-lt"/>
                <a:ea typeface="+mj-ea"/>
                <a:cs typeface="+mj-cs"/>
              </a:rPr>
              <a:t>Buphtalmum</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salicifolium</a:t>
            </a:r>
            <a:endParaRPr lang="fr-FR" sz="1600" b="1" kern="0" dirty="0">
              <a:solidFill>
                <a:schemeClr val="tx2"/>
              </a:solidFill>
              <a:latin typeface="+mj-lt"/>
              <a:ea typeface="+mj-ea"/>
              <a:cs typeface="+mj-cs"/>
            </a:endParaRPr>
          </a:p>
        </p:txBody>
      </p:sp>
      <p:sp>
        <p:nvSpPr>
          <p:cNvPr id="4" name="Text Box 9"/>
          <p:cNvSpPr txBox="1">
            <a:spLocks noChangeArrowheads="1"/>
          </p:cNvSpPr>
          <p:nvPr/>
        </p:nvSpPr>
        <p:spPr bwMode="auto">
          <a:xfrm>
            <a:off x="107950" y="6308725"/>
            <a:ext cx="2165350" cy="523875"/>
          </a:xfrm>
          <a:prstGeom prst="rect">
            <a:avLst/>
          </a:prstGeom>
          <a:solidFill>
            <a:schemeClr val="bg1"/>
          </a:solidFill>
          <a:ln w="9525">
            <a:noFill/>
            <a:miter lim="800000"/>
            <a:headEnd/>
            <a:tailEnd/>
          </a:ln>
        </p:spPr>
        <p:txBody>
          <a:bodyPr wrap="none">
            <a:spAutoFit/>
          </a:bodyPr>
          <a:lstStyle/>
          <a:p>
            <a:r>
              <a:rPr lang="fr-FR" sz="1400"/>
              <a:t>Notre Dame de Bois Vert</a:t>
            </a:r>
          </a:p>
          <a:p>
            <a:r>
              <a:rPr lang="fr-FR" sz="1400"/>
              <a:t>Juillet 2012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068.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251395" y="260350"/>
            <a:ext cx="4392613" cy="6445250"/>
          </a:xfrm>
          <a:prstGeom prst="rect">
            <a:avLst/>
          </a:prstGeom>
          <a:noFill/>
          <a:ln w="9525">
            <a:noFill/>
            <a:miter lim="800000"/>
            <a:headEnd/>
            <a:tailEnd/>
          </a:ln>
        </p:spPr>
      </p:pic>
      <p:sp>
        <p:nvSpPr>
          <p:cNvPr id="6" name="Rectangle 4"/>
          <p:cNvSpPr txBox="1">
            <a:spLocks noChangeArrowheads="1"/>
          </p:cNvSpPr>
          <p:nvPr/>
        </p:nvSpPr>
        <p:spPr>
          <a:xfrm>
            <a:off x="107504" y="115888"/>
            <a:ext cx="2303661" cy="433387"/>
          </a:xfrm>
          <a:prstGeom prst="rect">
            <a:avLst/>
          </a:prstGeom>
          <a:solidFill>
            <a:schemeClr val="bg1"/>
          </a:solidFill>
        </p:spPr>
        <p:txBody>
          <a:bodyPr/>
          <a:lstStyle/>
          <a:p>
            <a:pPr algn="r">
              <a:defRPr/>
            </a:pPr>
            <a:r>
              <a:rPr lang="fr-FR" sz="1600" b="1" i="1" kern="0" dirty="0" err="1">
                <a:solidFill>
                  <a:schemeClr val="tx2"/>
                </a:solidFill>
                <a:latin typeface="+mj-lt"/>
                <a:ea typeface="+mj-ea"/>
                <a:cs typeface="+mj-cs"/>
              </a:rPr>
              <a:t>Buphtalmum</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salicifolium</a:t>
            </a:r>
            <a:endParaRPr lang="fr-FR" sz="1600" b="1" kern="0" dirty="0">
              <a:solidFill>
                <a:schemeClr val="tx2"/>
              </a:solidFill>
              <a:latin typeface="+mj-lt"/>
              <a:ea typeface="+mj-ea"/>
              <a:cs typeface="+mj-cs"/>
            </a:endParaRPr>
          </a:p>
        </p:txBody>
      </p:sp>
      <p:sp>
        <p:nvSpPr>
          <p:cNvPr id="7" name="Rectangle 4"/>
          <p:cNvSpPr txBox="1">
            <a:spLocks noChangeArrowheads="1"/>
          </p:cNvSpPr>
          <p:nvPr/>
        </p:nvSpPr>
        <p:spPr>
          <a:xfrm>
            <a:off x="7452320" y="115293"/>
            <a:ext cx="1375941" cy="433387"/>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Inula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salicina</a:t>
            </a:r>
            <a:endParaRPr lang="fr-FR" sz="1600" b="1" kern="0" dirty="0">
              <a:solidFill>
                <a:schemeClr val="tx2"/>
              </a:solidFill>
              <a:latin typeface="+mj-lt"/>
              <a:ea typeface="+mj-ea"/>
              <a:cs typeface="+mj-cs"/>
            </a:endParaRPr>
          </a:p>
        </p:txBody>
      </p:sp>
      <p:pic>
        <p:nvPicPr>
          <p:cNvPr id="9" name="Image 6" descr="253.JPG"/>
          <p:cNvPicPr>
            <a:picLocks noChangeAspect="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a:off x="4788024" y="692696"/>
            <a:ext cx="4158462" cy="5544616"/>
          </a:xfrm>
          <a:prstGeom prst="rect">
            <a:avLst/>
          </a:prstGeom>
          <a:noFill/>
          <a:ln w="9525">
            <a:noFill/>
            <a:miter lim="800000"/>
            <a:headEnd/>
            <a:tailEnd/>
          </a:ln>
        </p:spPr>
      </p:pic>
      <p:sp>
        <p:nvSpPr>
          <p:cNvPr id="8" name="Text Box 9"/>
          <p:cNvSpPr txBox="1">
            <a:spLocks noChangeArrowheads="1"/>
          </p:cNvSpPr>
          <p:nvPr/>
        </p:nvSpPr>
        <p:spPr bwMode="auto">
          <a:xfrm>
            <a:off x="7348983" y="6002704"/>
            <a:ext cx="1687513" cy="738664"/>
          </a:xfrm>
          <a:prstGeom prst="rect">
            <a:avLst/>
          </a:prstGeom>
          <a:solidFill>
            <a:schemeClr val="bg1"/>
          </a:solidFill>
          <a:ln w="9525">
            <a:noFill/>
            <a:miter lim="800000"/>
            <a:headEnd/>
            <a:tailEnd/>
          </a:ln>
        </p:spPr>
        <p:txBody>
          <a:bodyPr wrap="none">
            <a:spAutoFit/>
          </a:bodyPr>
          <a:lstStyle/>
          <a:p>
            <a:r>
              <a:rPr lang="fr-FR" sz="1400" dirty="0"/>
              <a:t>Lac de </a:t>
            </a:r>
            <a:r>
              <a:rPr lang="fr-FR" sz="1400" dirty="0" err="1"/>
              <a:t>Siguret</a:t>
            </a:r>
            <a:r>
              <a:rPr lang="fr-FR" sz="1400" dirty="0"/>
              <a:t>   </a:t>
            </a:r>
          </a:p>
          <a:p>
            <a:r>
              <a:rPr lang="fr-FR" sz="1400" dirty="0"/>
              <a:t>St André d’Embrun   </a:t>
            </a:r>
          </a:p>
          <a:p>
            <a:r>
              <a:rPr lang="fr-FR" sz="1400" dirty="0"/>
              <a:t>14 Juillet 2010</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1" u="none" strike="noStrike" kern="1200" cap="none" spc="0" normalizeH="0" baseline="0" noProof="0" dirty="0" err="1">
                <a:ln>
                  <a:noFill/>
                </a:ln>
                <a:solidFill>
                  <a:schemeClr val="accent3">
                    <a:lumMod val="75000"/>
                  </a:schemeClr>
                </a:solidFill>
                <a:effectLst/>
                <a:uLnTx/>
                <a:uFillTx/>
                <a:latin typeface="Arial" pitchFamily="34" charset="0"/>
                <a:ea typeface="+mj-ea"/>
                <a:cs typeface="Arial" pitchFamily="34" charset="0"/>
              </a:rPr>
              <a:t>Gleize</a:t>
            </a:r>
            <a:endPar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587.JPG"/>
          <p:cNvPicPr>
            <a:picLocks noChangeAspect="1"/>
          </p:cNvPicPr>
          <p:nvPr/>
        </p:nvPicPr>
        <p:blipFill>
          <a:blip r:embed="rId2" cstate="email">
            <a:lum bright="-20000" contrast="10000"/>
            <a:extLst>
              <a:ext uri="{28A0092B-C50C-407E-A947-70E740481C1C}">
                <a14:useLocalDpi xmlns:a14="http://schemas.microsoft.com/office/drawing/2010/main"/>
              </a:ext>
            </a:extLst>
          </a:blip>
          <a:srcRect/>
          <a:stretch>
            <a:fillRect/>
          </a:stretch>
        </p:blipFill>
        <p:spPr>
          <a:xfrm>
            <a:off x="0" y="0"/>
            <a:ext cx="9144000" cy="6885384"/>
          </a:xfrm>
          <a:prstGeom prst="rect">
            <a:avLst/>
          </a:prstGeom>
        </p:spPr>
      </p:pic>
      <p:sp>
        <p:nvSpPr>
          <p:cNvPr id="3" name="ZoneTexte 2"/>
          <p:cNvSpPr txBox="1"/>
          <p:nvPr/>
        </p:nvSpPr>
        <p:spPr>
          <a:xfrm>
            <a:off x="251520" y="2348880"/>
            <a:ext cx="1138325" cy="307777"/>
          </a:xfrm>
          <a:prstGeom prst="rect">
            <a:avLst/>
          </a:prstGeom>
          <a:solidFill>
            <a:schemeClr val="bg1"/>
          </a:solidFill>
        </p:spPr>
        <p:txBody>
          <a:bodyPr wrap="none" rtlCol="0">
            <a:spAutoFit/>
          </a:bodyPr>
          <a:lstStyle/>
          <a:p>
            <a:pPr algn="ctr"/>
            <a:r>
              <a:rPr lang="fr-FR" sz="1400" b="1" dirty="0" smtClean="0"/>
              <a:t>Col de </a:t>
            </a:r>
            <a:r>
              <a:rPr lang="fr-FR" sz="1400" b="1" dirty="0" err="1" smtClean="0"/>
              <a:t>Gleize</a:t>
            </a:r>
            <a:endParaRPr lang="fr-FR" sz="1400" b="1" dirty="0"/>
          </a:p>
        </p:txBody>
      </p:sp>
      <p:sp>
        <p:nvSpPr>
          <p:cNvPr id="4" name="ZoneTexte 3"/>
          <p:cNvSpPr txBox="1"/>
          <p:nvPr/>
        </p:nvSpPr>
        <p:spPr>
          <a:xfrm>
            <a:off x="3501498" y="1340768"/>
            <a:ext cx="1119089" cy="307777"/>
          </a:xfrm>
          <a:prstGeom prst="rect">
            <a:avLst/>
          </a:prstGeom>
          <a:solidFill>
            <a:schemeClr val="bg1"/>
          </a:solidFill>
        </p:spPr>
        <p:txBody>
          <a:bodyPr wrap="none" rtlCol="0">
            <a:spAutoFit/>
          </a:bodyPr>
          <a:lstStyle/>
          <a:p>
            <a:pPr algn="ctr"/>
            <a:r>
              <a:rPr lang="fr-FR" sz="1400" b="1" dirty="0" smtClean="0"/>
              <a:t>Pic de </a:t>
            </a:r>
            <a:r>
              <a:rPr lang="fr-FR" sz="1400" b="1" dirty="0" err="1" smtClean="0"/>
              <a:t>Gleize</a:t>
            </a:r>
            <a:endParaRPr lang="fr-FR" sz="1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00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5535" y="332656"/>
            <a:ext cx="8256917" cy="619268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2999.JPG"/>
          <p:cNvPicPr>
            <a:picLocks noChangeAspect="1"/>
          </p:cNvPicPr>
          <p:nvPr/>
        </p:nvPicPr>
        <p:blipFill>
          <a:blip r:embed="rId3" cstate="email">
            <a:lum bright="-20000"/>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3" name="ZoneTexte 2"/>
          <p:cNvSpPr txBox="1"/>
          <p:nvPr/>
        </p:nvSpPr>
        <p:spPr>
          <a:xfrm>
            <a:off x="251520" y="332656"/>
            <a:ext cx="1119089" cy="307777"/>
          </a:xfrm>
          <a:prstGeom prst="rect">
            <a:avLst/>
          </a:prstGeom>
          <a:solidFill>
            <a:schemeClr val="bg1"/>
          </a:solidFill>
        </p:spPr>
        <p:txBody>
          <a:bodyPr wrap="none" rtlCol="0">
            <a:spAutoFit/>
          </a:bodyPr>
          <a:lstStyle/>
          <a:p>
            <a:pPr algn="ctr"/>
            <a:r>
              <a:rPr lang="fr-FR" sz="1400" b="1" dirty="0" smtClean="0"/>
              <a:t>Pic de </a:t>
            </a:r>
            <a:r>
              <a:rPr lang="fr-FR" sz="1400" b="1" dirty="0" err="1" smtClean="0"/>
              <a:t>Gleize</a:t>
            </a:r>
            <a:endParaRPr lang="fr-FR" sz="14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2894.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a:xfrm>
            <a:off x="0" y="0"/>
            <a:ext cx="9144000" cy="6885384"/>
          </a:xfrm>
          <a:prstGeom prst="rect">
            <a:avLst/>
          </a:prstGeom>
        </p:spPr>
      </p:pic>
      <p:sp>
        <p:nvSpPr>
          <p:cNvPr id="5" name="Text Box 7"/>
          <p:cNvSpPr txBox="1">
            <a:spLocks noChangeArrowheads="1"/>
          </p:cNvSpPr>
          <p:nvPr/>
        </p:nvSpPr>
        <p:spPr bwMode="auto">
          <a:xfrm>
            <a:off x="7243828" y="6119336"/>
            <a:ext cx="1936684" cy="738664"/>
          </a:xfrm>
          <a:prstGeom prst="rect">
            <a:avLst/>
          </a:prstGeom>
          <a:solidFill>
            <a:schemeClr val="bg1"/>
          </a:solidFill>
          <a:ln w="9525">
            <a:noFill/>
            <a:miter lim="800000"/>
            <a:headEnd/>
            <a:tailEnd/>
          </a:ln>
        </p:spPr>
        <p:txBody>
          <a:bodyPr wrap="none">
            <a:spAutoFit/>
          </a:bodyPr>
          <a:lstStyle/>
          <a:p>
            <a:r>
              <a:rPr lang="fr-FR" sz="1400" dirty="0"/>
              <a:t>Juillet 2014</a:t>
            </a:r>
          </a:p>
          <a:p>
            <a:r>
              <a:rPr lang="fr-FR" sz="1400" dirty="0"/>
              <a:t>Sentier des Bans  </a:t>
            </a:r>
            <a:r>
              <a:rPr lang="fr-FR" sz="1400" dirty="0" err="1"/>
              <a:t>Rabou</a:t>
            </a:r>
            <a:endParaRPr lang="fr-FR" sz="1400" dirty="0"/>
          </a:p>
          <a:p>
            <a:r>
              <a:rPr lang="fr-FR" sz="1400" dirty="0"/>
              <a:t>En montant au Pas neuf</a:t>
            </a:r>
          </a:p>
        </p:txBody>
      </p:sp>
      <p:sp>
        <p:nvSpPr>
          <p:cNvPr id="6" name="Text Box 8"/>
          <p:cNvSpPr txBox="1">
            <a:spLocks noChangeArrowheads="1"/>
          </p:cNvSpPr>
          <p:nvPr/>
        </p:nvSpPr>
        <p:spPr bwMode="auto">
          <a:xfrm>
            <a:off x="-36512" y="-27384"/>
            <a:ext cx="2888996" cy="646331"/>
          </a:xfrm>
          <a:prstGeom prst="rect">
            <a:avLst/>
          </a:prstGeom>
          <a:solidFill>
            <a:schemeClr val="bg1"/>
          </a:solidFill>
          <a:ln w="9525">
            <a:noFill/>
            <a:miter lim="800000"/>
            <a:headEnd/>
            <a:tailEnd/>
          </a:ln>
        </p:spPr>
        <p:txBody>
          <a:bodyPr wrap="none">
            <a:spAutoFit/>
          </a:bodyPr>
          <a:lstStyle/>
          <a:p>
            <a:pPr algn="ctr"/>
            <a:r>
              <a:rPr lang="fr-FR" b="1" i="1" dirty="0" err="1"/>
              <a:t>Coristospermum</a:t>
            </a:r>
            <a:r>
              <a:rPr lang="fr-FR" b="1" i="1" dirty="0"/>
              <a:t> </a:t>
            </a:r>
            <a:r>
              <a:rPr lang="fr-FR" b="1" i="1" dirty="0" err="1"/>
              <a:t>ferulaceum</a:t>
            </a:r>
            <a:endParaRPr lang="fr-FR" b="1" i="1" dirty="0"/>
          </a:p>
          <a:p>
            <a:pPr algn="ctr"/>
            <a:r>
              <a:rPr lang="fr-FR" b="1" i="1" dirty="0"/>
              <a:t>(</a:t>
            </a:r>
            <a:r>
              <a:rPr lang="fr-FR" b="1" i="1" dirty="0" err="1"/>
              <a:t>Ligusticum</a:t>
            </a:r>
            <a:r>
              <a:rPr lang="fr-FR" b="1" i="1" dirty="0"/>
              <a:t> </a:t>
            </a:r>
            <a:r>
              <a:rPr lang="fr-FR" b="1" i="1" dirty="0" err="1"/>
              <a:t>ferulaceum</a:t>
            </a:r>
            <a:r>
              <a:rPr lang="fr-FR" b="1" i="1" dirty="0"/>
              <a:t>)</a:t>
            </a:r>
            <a:endParaRPr lang="fr-FR"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49.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a:xfrm>
            <a:off x="0" y="3464332"/>
            <a:ext cx="3923928" cy="3393668"/>
          </a:xfrm>
          <a:prstGeom prst="ellipse">
            <a:avLst/>
          </a:prstGeom>
        </p:spPr>
      </p:pic>
      <p:pic>
        <p:nvPicPr>
          <p:cNvPr id="3" name="Image 2" descr="DSCN3048.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a:xfrm>
            <a:off x="2209732" y="0"/>
            <a:ext cx="6934268" cy="5013176"/>
          </a:xfrm>
          <a:prstGeom prst="roundRect">
            <a:avLst/>
          </a:prstGeom>
        </p:spPr>
      </p:pic>
      <p:sp>
        <p:nvSpPr>
          <p:cNvPr id="4" name="Text Box 8"/>
          <p:cNvSpPr txBox="1">
            <a:spLocks noChangeArrowheads="1"/>
          </p:cNvSpPr>
          <p:nvPr/>
        </p:nvSpPr>
        <p:spPr bwMode="auto">
          <a:xfrm>
            <a:off x="-36512" y="-27384"/>
            <a:ext cx="2888996" cy="646331"/>
          </a:xfrm>
          <a:prstGeom prst="rect">
            <a:avLst/>
          </a:prstGeom>
          <a:solidFill>
            <a:schemeClr val="bg1"/>
          </a:solidFill>
          <a:ln w="9525">
            <a:noFill/>
            <a:miter lim="800000"/>
            <a:headEnd/>
            <a:tailEnd/>
          </a:ln>
        </p:spPr>
        <p:txBody>
          <a:bodyPr wrap="none">
            <a:spAutoFit/>
          </a:bodyPr>
          <a:lstStyle/>
          <a:p>
            <a:pPr algn="ctr"/>
            <a:r>
              <a:rPr lang="fr-FR" b="1" i="1" dirty="0" err="1"/>
              <a:t>Coristospermum</a:t>
            </a:r>
            <a:r>
              <a:rPr lang="fr-FR" b="1" i="1" dirty="0"/>
              <a:t> </a:t>
            </a:r>
            <a:r>
              <a:rPr lang="fr-FR" b="1" i="1" dirty="0" err="1"/>
              <a:t>ferulaceum</a:t>
            </a:r>
            <a:endParaRPr lang="fr-FR" b="1" i="1" dirty="0"/>
          </a:p>
          <a:p>
            <a:pPr algn="ctr"/>
            <a:r>
              <a:rPr lang="fr-FR" b="1" i="1" dirty="0"/>
              <a:t>(</a:t>
            </a:r>
            <a:r>
              <a:rPr lang="fr-FR" b="1" i="1" dirty="0" err="1"/>
              <a:t>Ligusticum</a:t>
            </a:r>
            <a:r>
              <a:rPr lang="fr-FR" b="1" i="1" dirty="0"/>
              <a:t> </a:t>
            </a:r>
            <a:r>
              <a:rPr lang="fr-FR" b="1" i="1" dirty="0" err="1"/>
              <a:t>ferulaceum</a:t>
            </a:r>
            <a:r>
              <a:rPr lang="fr-FR" b="1" i="1" dirty="0"/>
              <a:t>)</a:t>
            </a:r>
            <a:endParaRPr lang="fr-FR"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1367.JPG"/>
          <p:cNvPicPr>
            <a:picLocks noChangeAspect="1"/>
          </p:cNvPicPr>
          <p:nvPr/>
        </p:nvPicPr>
        <p:blipFill>
          <a:blip r:embed="rId3" cstate="email">
            <a:lum bright="-10000" contrast="20000"/>
            <a:extLst>
              <a:ext uri="{28A0092B-C50C-407E-A947-70E740481C1C}">
                <a14:useLocalDpi xmlns:a14="http://schemas.microsoft.com/office/drawing/2010/main"/>
              </a:ext>
            </a:extLst>
          </a:blip>
          <a:srcRect/>
          <a:stretch>
            <a:fillRect/>
          </a:stretch>
        </p:blipFill>
        <p:spPr>
          <a:xfrm rot="5400000">
            <a:off x="-222215" y="222213"/>
            <a:ext cx="6888638" cy="6444210"/>
          </a:xfrm>
          <a:prstGeom prst="rect">
            <a:avLst/>
          </a:prstGeom>
        </p:spPr>
      </p:pic>
      <p:sp>
        <p:nvSpPr>
          <p:cNvPr id="3" name="ZoneTexte 2"/>
          <p:cNvSpPr txBox="1"/>
          <p:nvPr/>
        </p:nvSpPr>
        <p:spPr>
          <a:xfrm>
            <a:off x="6516216" y="260648"/>
            <a:ext cx="2377510" cy="369332"/>
          </a:xfrm>
          <a:prstGeom prst="rect">
            <a:avLst/>
          </a:prstGeom>
          <a:noFill/>
        </p:spPr>
        <p:txBody>
          <a:bodyPr wrap="none" rtlCol="0">
            <a:spAutoFit/>
          </a:bodyPr>
          <a:lstStyle/>
          <a:p>
            <a:pPr algn="ctr"/>
            <a:r>
              <a:rPr lang="fr-FR" b="1" i="1" dirty="0" err="1">
                <a:solidFill>
                  <a:srgbClr val="0070C0"/>
                </a:solidFill>
                <a:cs typeface="Arial" pitchFamily="34" charset="0"/>
              </a:rPr>
              <a:t>Lomelosia</a:t>
            </a:r>
            <a:r>
              <a:rPr lang="fr-FR" b="1" i="1" dirty="0">
                <a:solidFill>
                  <a:srgbClr val="0070C0"/>
                </a:solidFill>
                <a:cs typeface="Arial" pitchFamily="34" charset="0"/>
              </a:rPr>
              <a:t> </a:t>
            </a:r>
            <a:r>
              <a:rPr lang="fr-FR" b="1" i="1" dirty="0" err="1">
                <a:solidFill>
                  <a:srgbClr val="0070C0"/>
                </a:solidFill>
                <a:cs typeface="Arial" pitchFamily="34" charset="0"/>
              </a:rPr>
              <a:t>graminifolia</a:t>
            </a:r>
            <a:endParaRPr lang="fr-FR" b="1" i="1" dirty="0">
              <a:solidFill>
                <a:srgbClr val="0070C0"/>
              </a:solidFill>
              <a:cs typeface="Arial" pitchFamily="34" charset="0"/>
            </a:endParaRPr>
          </a:p>
        </p:txBody>
      </p:sp>
      <p:sp>
        <p:nvSpPr>
          <p:cNvPr id="6" name="ZoneTexte 5"/>
          <p:cNvSpPr txBox="1"/>
          <p:nvPr/>
        </p:nvSpPr>
        <p:spPr>
          <a:xfrm>
            <a:off x="4572370" y="7461448"/>
            <a:ext cx="3239990" cy="307777"/>
          </a:xfrm>
          <a:prstGeom prst="rect">
            <a:avLst/>
          </a:prstGeom>
          <a:solidFill>
            <a:schemeClr val="bg1"/>
          </a:solidFill>
        </p:spPr>
        <p:txBody>
          <a:bodyPr wrap="none" rtlCol="0">
            <a:spAutoFit/>
          </a:bodyPr>
          <a:lstStyle/>
          <a:p>
            <a:r>
              <a:rPr lang="fr-FR" sz="1400" dirty="0">
                <a:latin typeface="Arial" pitchFamily="34" charset="0"/>
                <a:cs typeface="Arial" pitchFamily="34" charset="0"/>
              </a:rPr>
              <a:t>En montant au Pas Neuf 2 Juillet 2014</a:t>
            </a:r>
          </a:p>
        </p:txBody>
      </p:sp>
      <p:sp>
        <p:nvSpPr>
          <p:cNvPr id="9" name="ZoneTexte 8"/>
          <p:cNvSpPr txBox="1"/>
          <p:nvPr/>
        </p:nvSpPr>
        <p:spPr>
          <a:xfrm>
            <a:off x="7452320" y="6093296"/>
            <a:ext cx="1478290" cy="523220"/>
          </a:xfrm>
          <a:prstGeom prst="rect">
            <a:avLst/>
          </a:prstGeom>
          <a:solidFill>
            <a:schemeClr val="bg1"/>
          </a:solidFill>
        </p:spPr>
        <p:txBody>
          <a:bodyPr wrap="none" rtlCol="0">
            <a:spAutoFit/>
          </a:bodyPr>
          <a:lstStyle/>
          <a:p>
            <a:r>
              <a:rPr lang="fr-FR" sz="1400" dirty="0">
                <a:latin typeface="Arial" pitchFamily="34" charset="0"/>
                <a:cs typeface="Arial" pitchFamily="34" charset="0"/>
              </a:rPr>
              <a:t>Station de Laye </a:t>
            </a:r>
            <a:endParaRPr lang="fr-FR" sz="1400" dirty="0" smtClean="0">
              <a:latin typeface="Arial" pitchFamily="34" charset="0"/>
              <a:cs typeface="Arial" pitchFamily="34" charset="0"/>
            </a:endParaRPr>
          </a:p>
          <a:p>
            <a:r>
              <a:rPr lang="fr-FR" sz="1400" dirty="0" smtClean="0">
                <a:latin typeface="Arial" pitchFamily="34" charset="0"/>
                <a:cs typeface="Arial" pitchFamily="34" charset="0"/>
              </a:rPr>
              <a:t>Pas </a:t>
            </a:r>
            <a:r>
              <a:rPr lang="fr-FR" sz="1400" dirty="0">
                <a:latin typeface="Arial" pitchFamily="34" charset="0"/>
                <a:cs typeface="Arial" pitchFamily="34" charset="0"/>
              </a:rPr>
              <a:t>Neuf</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54.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a:xfrm>
            <a:off x="467544" y="1700808"/>
            <a:ext cx="4211960" cy="3960500"/>
          </a:xfrm>
          <a:prstGeom prst="rect">
            <a:avLst/>
          </a:prstGeom>
        </p:spPr>
      </p:pic>
      <p:sp>
        <p:nvSpPr>
          <p:cNvPr id="3" name="ZoneTexte 2"/>
          <p:cNvSpPr txBox="1"/>
          <p:nvPr/>
        </p:nvSpPr>
        <p:spPr>
          <a:xfrm>
            <a:off x="7164288" y="6453336"/>
            <a:ext cx="1542025" cy="276999"/>
          </a:xfrm>
          <a:prstGeom prst="rect">
            <a:avLst/>
          </a:prstGeom>
          <a:noFill/>
        </p:spPr>
        <p:txBody>
          <a:bodyPr wrap="none" rtlCol="0">
            <a:spAutoFit/>
          </a:bodyPr>
          <a:lstStyle/>
          <a:p>
            <a:r>
              <a:rPr lang="fr-FR" sz="1200" b="1" dirty="0"/>
              <a:t>Crédit J-L </a:t>
            </a:r>
            <a:r>
              <a:rPr lang="fr-FR" sz="1200" b="1" dirty="0" err="1"/>
              <a:t>Macqueron</a:t>
            </a:r>
            <a:endParaRPr lang="fr-FR" sz="1200" b="1" dirty="0"/>
          </a:p>
        </p:txBody>
      </p:sp>
      <p:pic>
        <p:nvPicPr>
          <p:cNvPr id="4" name="Image 3" descr="lomelosia graminifolia3.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5429834" y="3429000"/>
            <a:ext cx="3174614" cy="3042338"/>
          </a:xfrm>
          <a:prstGeom prst="rect">
            <a:avLst/>
          </a:prstGeom>
        </p:spPr>
      </p:pic>
      <p:pic>
        <p:nvPicPr>
          <p:cNvPr id="5" name="Image 4" descr="lomelosia graminifolia5.JPG"/>
          <p:cNvPicPr>
            <a:picLocks noChangeAspect="1"/>
          </p:cNvPicPr>
          <p:nvPr/>
        </p:nvPicPr>
        <p:blipFill>
          <a:blip r:embed="rId4" cstate="email">
            <a:lum/>
            <a:extLst>
              <a:ext uri="{28A0092B-C50C-407E-A947-70E740481C1C}">
                <a14:useLocalDpi xmlns:a14="http://schemas.microsoft.com/office/drawing/2010/main"/>
              </a:ext>
            </a:extLst>
          </a:blip>
          <a:srcRect/>
          <a:stretch>
            <a:fillRect/>
          </a:stretch>
        </p:blipFill>
        <p:spPr>
          <a:xfrm>
            <a:off x="5364088" y="188640"/>
            <a:ext cx="3188965" cy="2999656"/>
          </a:xfrm>
          <a:prstGeom prst="rect">
            <a:avLst/>
          </a:prstGeom>
        </p:spPr>
      </p:pic>
      <p:sp>
        <p:nvSpPr>
          <p:cNvPr id="6" name="ZoneTexte 5"/>
          <p:cNvSpPr txBox="1"/>
          <p:nvPr/>
        </p:nvSpPr>
        <p:spPr>
          <a:xfrm>
            <a:off x="1331640" y="548680"/>
            <a:ext cx="2377510" cy="369332"/>
          </a:xfrm>
          <a:prstGeom prst="rect">
            <a:avLst/>
          </a:prstGeom>
          <a:noFill/>
        </p:spPr>
        <p:txBody>
          <a:bodyPr wrap="none" rtlCol="0">
            <a:spAutoFit/>
          </a:bodyPr>
          <a:lstStyle/>
          <a:p>
            <a:pPr algn="ctr"/>
            <a:r>
              <a:rPr lang="fr-FR" b="1" i="1" dirty="0" err="1">
                <a:solidFill>
                  <a:srgbClr val="0070C0"/>
                </a:solidFill>
                <a:cs typeface="Arial" pitchFamily="34" charset="0"/>
              </a:rPr>
              <a:t>Lomelosia</a:t>
            </a:r>
            <a:r>
              <a:rPr lang="fr-FR" b="1" i="1" dirty="0">
                <a:solidFill>
                  <a:srgbClr val="0070C0"/>
                </a:solidFill>
                <a:cs typeface="Arial" pitchFamily="34" charset="0"/>
              </a:rPr>
              <a:t> </a:t>
            </a:r>
            <a:r>
              <a:rPr lang="fr-FR" b="1" i="1" dirty="0" err="1">
                <a:solidFill>
                  <a:srgbClr val="0070C0"/>
                </a:solidFill>
                <a:cs typeface="Arial" pitchFamily="34" charset="0"/>
              </a:rPr>
              <a:t>graminifolia</a:t>
            </a:r>
            <a:endParaRPr lang="fr-FR" b="1" i="1" dirty="0">
              <a:solidFill>
                <a:srgbClr val="0070C0"/>
              </a:solidFill>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6300193" y="115888"/>
            <a:ext cx="2592982" cy="490537"/>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Fritillaria</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tubiformis</a:t>
            </a:r>
            <a:endParaRPr lang="fr-FR" b="1" i="1" kern="0" dirty="0">
              <a:solidFill>
                <a:schemeClr val="tx2"/>
              </a:solidFill>
              <a:latin typeface="+mj-lt"/>
              <a:ea typeface="+mj-ea"/>
              <a:cs typeface="+mj-cs"/>
            </a:endParaRPr>
          </a:p>
          <a:p>
            <a:pPr algn="ctr">
              <a:defRPr/>
            </a:pPr>
            <a:r>
              <a:rPr lang="fr-FR" b="1" kern="0" dirty="0">
                <a:solidFill>
                  <a:schemeClr val="tx2"/>
                </a:solidFill>
                <a:latin typeface="+mj-lt"/>
                <a:ea typeface="+mj-ea"/>
                <a:cs typeface="+mj-cs"/>
              </a:rPr>
              <a:t>Fritillaire du Dauphiné</a:t>
            </a:r>
          </a:p>
        </p:txBody>
      </p:sp>
      <p:pic>
        <p:nvPicPr>
          <p:cNvPr id="3" name="Image 2" descr="DSCN2989.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rot="16200000">
            <a:off x="-1066170" y="1722354"/>
            <a:ext cx="6309320" cy="3385908"/>
          </a:xfrm>
          <a:prstGeom prst="rect">
            <a:avLst/>
          </a:prstGeom>
        </p:spPr>
      </p:pic>
      <p:pic>
        <p:nvPicPr>
          <p:cNvPr id="7" name="Picture 7" descr="F"/>
          <p:cNvPicPr>
            <a:picLocks noChangeAspect="1" noChangeArrowheads="1"/>
          </p:cNvPicPr>
          <p:nvPr/>
        </p:nvPicPr>
        <p:blipFill>
          <a:blip r:embed="rId4" cstate="email">
            <a:lum bright="-6000" contrast="6000"/>
            <a:extLst>
              <a:ext uri="{28A0092B-C50C-407E-A947-70E740481C1C}">
                <a14:useLocalDpi xmlns:a14="http://schemas.microsoft.com/office/drawing/2010/main"/>
              </a:ext>
            </a:extLst>
          </a:blip>
          <a:srcRect/>
          <a:stretch>
            <a:fillRect/>
          </a:stretch>
        </p:blipFill>
        <p:spPr>
          <a:xfrm>
            <a:off x="4391917" y="1052736"/>
            <a:ext cx="4500563" cy="5544616"/>
          </a:xfrm>
          <a:prstGeom prst="rect">
            <a:avLst/>
          </a:prstGeom>
          <a:noFill/>
        </p:spPr>
      </p:pic>
      <p:sp>
        <p:nvSpPr>
          <p:cNvPr id="4" name="Text Box 7"/>
          <p:cNvSpPr txBox="1">
            <a:spLocks noChangeArrowheads="1"/>
          </p:cNvSpPr>
          <p:nvPr/>
        </p:nvSpPr>
        <p:spPr bwMode="auto">
          <a:xfrm>
            <a:off x="7741096" y="6021288"/>
            <a:ext cx="1295400" cy="738664"/>
          </a:xfrm>
          <a:prstGeom prst="rect">
            <a:avLst/>
          </a:prstGeom>
          <a:solidFill>
            <a:schemeClr val="bg1"/>
          </a:solidFill>
          <a:ln w="9525">
            <a:noFill/>
            <a:miter lim="800000"/>
            <a:headEnd/>
            <a:tailEnd/>
          </a:ln>
        </p:spPr>
        <p:txBody>
          <a:bodyPr>
            <a:spAutoFit/>
          </a:bodyPr>
          <a:lstStyle/>
          <a:p>
            <a:r>
              <a:rPr lang="fr-FR" sz="1400" dirty="0"/>
              <a:t>1 Juillet 2014</a:t>
            </a:r>
          </a:p>
          <a:p>
            <a:r>
              <a:rPr lang="fr-FR" sz="1400" dirty="0"/>
              <a:t>28 Avril 2007</a:t>
            </a:r>
          </a:p>
          <a:p>
            <a:r>
              <a:rPr lang="fr-FR" sz="1400" dirty="0" err="1"/>
              <a:t>Gleize</a:t>
            </a:r>
            <a:endParaRPr lang="fr-FR"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N2993.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rot="5400000">
            <a:off x="-1093378" y="1093377"/>
            <a:ext cx="6858000" cy="4671245"/>
          </a:xfrm>
          <a:prstGeom prst="rect">
            <a:avLst/>
          </a:prstGeom>
        </p:spPr>
      </p:pic>
      <p:sp>
        <p:nvSpPr>
          <p:cNvPr id="4" name="Text Box 7"/>
          <p:cNvSpPr txBox="1">
            <a:spLocks noChangeArrowheads="1"/>
          </p:cNvSpPr>
          <p:nvPr/>
        </p:nvSpPr>
        <p:spPr bwMode="auto">
          <a:xfrm>
            <a:off x="7020272" y="6021288"/>
            <a:ext cx="1512168" cy="523220"/>
          </a:xfrm>
          <a:prstGeom prst="rect">
            <a:avLst/>
          </a:prstGeom>
          <a:solidFill>
            <a:schemeClr val="bg1"/>
          </a:solidFill>
          <a:ln w="9525">
            <a:noFill/>
            <a:miter lim="800000"/>
            <a:headEnd/>
            <a:tailEnd/>
          </a:ln>
        </p:spPr>
        <p:txBody>
          <a:bodyPr wrap="square">
            <a:spAutoFit/>
          </a:bodyPr>
          <a:lstStyle/>
          <a:p>
            <a:r>
              <a:rPr lang="fr-FR" sz="1400" dirty="0"/>
              <a:t>1 Juillet 2014</a:t>
            </a:r>
          </a:p>
          <a:p>
            <a:r>
              <a:rPr lang="fr-FR" sz="1400" dirty="0" err="1" smtClean="0"/>
              <a:t>Gleize</a:t>
            </a:r>
            <a:endParaRPr lang="fr-FR" sz="1400" dirty="0"/>
          </a:p>
        </p:txBody>
      </p:sp>
      <p:sp>
        <p:nvSpPr>
          <p:cNvPr id="2" name="Rectangle 4"/>
          <p:cNvSpPr txBox="1">
            <a:spLocks noChangeArrowheads="1"/>
          </p:cNvSpPr>
          <p:nvPr/>
        </p:nvSpPr>
        <p:spPr>
          <a:xfrm>
            <a:off x="5148064" y="620688"/>
            <a:ext cx="3456383" cy="504056"/>
          </a:xfrm>
          <a:prstGeom prst="rect">
            <a:avLst/>
          </a:prstGeom>
          <a:solidFill>
            <a:schemeClr val="bg1"/>
          </a:solidFill>
        </p:spPr>
        <p:txBody>
          <a:bodyPr/>
          <a:lstStyle/>
          <a:p>
            <a:pPr>
              <a:defRPr/>
            </a:pPr>
            <a:r>
              <a:rPr lang="fr-FR" b="1" i="1" kern="0" dirty="0" err="1">
                <a:solidFill>
                  <a:schemeClr val="tx2"/>
                </a:solidFill>
                <a:latin typeface="+mj-lt"/>
                <a:ea typeface="+mj-ea"/>
                <a:cs typeface="+mj-cs"/>
              </a:rPr>
              <a:t>Anemone</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halleri</a:t>
            </a:r>
            <a:r>
              <a:rPr lang="fr-FR" b="1" i="1" kern="0" dirty="0">
                <a:solidFill>
                  <a:schemeClr val="tx2"/>
                </a:solidFill>
                <a:latin typeface="+mj-lt"/>
                <a:ea typeface="+mj-ea"/>
                <a:cs typeface="+mj-cs"/>
              </a:rPr>
              <a:t> </a:t>
            </a:r>
            <a:r>
              <a:rPr lang="fr-FR" b="1" i="1" kern="0" dirty="0" smtClean="0">
                <a:solidFill>
                  <a:schemeClr val="tx2"/>
                </a:solidFill>
                <a:latin typeface="+mj-lt"/>
                <a:ea typeface="+mj-ea"/>
                <a:cs typeface="+mj-cs"/>
              </a:rPr>
              <a:t> </a:t>
            </a:r>
            <a:r>
              <a:rPr lang="fr-FR" b="1" kern="0" dirty="0" err="1" smtClean="0">
                <a:solidFill>
                  <a:schemeClr val="tx2"/>
                </a:solidFill>
                <a:latin typeface="+mj-lt"/>
                <a:ea typeface="+mj-ea"/>
                <a:cs typeface="+mj-cs"/>
              </a:rPr>
              <a:t>subsp</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halleri</a:t>
            </a:r>
            <a:endParaRPr lang="fr-FR" b="1" i="1" kern="0" dirty="0">
              <a:solidFill>
                <a:schemeClr val="tx2"/>
              </a:solidFill>
              <a:latin typeface="+mj-lt"/>
              <a:ea typeface="+mj-ea"/>
              <a:cs typeface="+mj-cs"/>
            </a:endParaRPr>
          </a:p>
        </p:txBody>
      </p:sp>
      <p:grpSp>
        <p:nvGrpSpPr>
          <p:cNvPr id="10" name="Groupe 9"/>
          <p:cNvGrpSpPr/>
          <p:nvPr/>
        </p:nvGrpSpPr>
        <p:grpSpPr>
          <a:xfrm>
            <a:off x="7812360" y="1196752"/>
            <a:ext cx="683568" cy="576064"/>
            <a:chOff x="8460432" y="620688"/>
            <a:chExt cx="683568" cy="576064"/>
          </a:xfrm>
        </p:grpSpPr>
        <p:sp>
          <p:nvSpPr>
            <p:cNvPr id="8" name="ZoneTexte 7"/>
            <p:cNvSpPr txBox="1"/>
            <p:nvPr/>
          </p:nvSpPr>
          <p:spPr>
            <a:xfrm>
              <a:off x="8576114" y="692696"/>
              <a:ext cx="460382" cy="369332"/>
            </a:xfrm>
            <a:prstGeom prst="rect">
              <a:avLst/>
            </a:prstGeom>
            <a:noFill/>
          </p:spPr>
          <p:txBody>
            <a:bodyPr wrap="none" rtlCol="0">
              <a:spAutoFit/>
            </a:bodyPr>
            <a:lstStyle/>
            <a:p>
              <a:r>
                <a:rPr lang="fr-FR" b="1" dirty="0">
                  <a:solidFill>
                    <a:srgbClr val="FF0000"/>
                  </a:solidFill>
                </a:rPr>
                <a:t>PN</a:t>
              </a:r>
            </a:p>
          </p:txBody>
        </p:sp>
        <p:sp>
          <p:nvSpPr>
            <p:cNvPr id="9" name="Ellipse 8"/>
            <p:cNvSpPr/>
            <p:nvPr/>
          </p:nvSpPr>
          <p:spPr>
            <a:xfrm>
              <a:off x="8460432" y="620688"/>
              <a:ext cx="6835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3" descr="St Bonnet 107.JPG"/>
          <p:cNvPicPr>
            <a:picLocks noChangeAspect="1"/>
          </p:cNvPicPr>
          <p:nvPr/>
        </p:nvPicPr>
        <p:blipFill>
          <a:blip r:embed="rId2" cstate="email">
            <a:lum contrast="10000"/>
            <a:extLst>
              <a:ext uri="{28A0092B-C50C-407E-A947-70E740481C1C}">
                <a14:useLocalDpi xmlns:a14="http://schemas.microsoft.com/office/drawing/2010/main"/>
              </a:ext>
            </a:extLst>
          </a:blip>
          <a:srcRect/>
          <a:stretch>
            <a:fillRect/>
          </a:stretch>
        </p:blipFill>
        <p:spPr bwMode="auto">
          <a:xfrm>
            <a:off x="250825" y="333375"/>
            <a:ext cx="8647113" cy="6308725"/>
          </a:xfrm>
          <a:prstGeom prst="rect">
            <a:avLst/>
          </a:prstGeom>
          <a:noFill/>
          <a:ln w="9525">
            <a:noFill/>
            <a:miter lim="800000"/>
            <a:headEnd/>
            <a:tailEnd/>
          </a:ln>
        </p:spPr>
      </p:pic>
      <p:sp>
        <p:nvSpPr>
          <p:cNvPr id="4" name="Text Box 7"/>
          <p:cNvSpPr txBox="1">
            <a:spLocks noChangeArrowheads="1"/>
          </p:cNvSpPr>
          <p:nvPr/>
        </p:nvSpPr>
        <p:spPr bwMode="auto">
          <a:xfrm>
            <a:off x="8063881" y="6334780"/>
            <a:ext cx="1080119" cy="523220"/>
          </a:xfrm>
          <a:prstGeom prst="rect">
            <a:avLst/>
          </a:prstGeom>
          <a:solidFill>
            <a:schemeClr val="bg1"/>
          </a:solidFill>
          <a:ln w="9525">
            <a:noFill/>
            <a:miter lim="800000"/>
            <a:headEnd/>
            <a:tailEnd/>
          </a:ln>
        </p:spPr>
        <p:txBody>
          <a:bodyPr wrap="square">
            <a:spAutoFit/>
          </a:bodyPr>
          <a:lstStyle/>
          <a:p>
            <a:r>
              <a:rPr lang="fr-FR" sz="1400" dirty="0" smtClean="0"/>
              <a:t>Avril 2007</a:t>
            </a:r>
          </a:p>
          <a:p>
            <a:r>
              <a:rPr lang="fr-FR" sz="1400" dirty="0" err="1" smtClean="0"/>
              <a:t>Gleize</a:t>
            </a:r>
            <a:endParaRPr lang="fr-FR" sz="1400" dirty="0"/>
          </a:p>
        </p:txBody>
      </p:sp>
      <p:sp>
        <p:nvSpPr>
          <p:cNvPr id="5" name="Rectangle 4"/>
          <p:cNvSpPr txBox="1">
            <a:spLocks noChangeArrowheads="1"/>
          </p:cNvSpPr>
          <p:nvPr/>
        </p:nvSpPr>
        <p:spPr>
          <a:xfrm>
            <a:off x="7343800" y="0"/>
            <a:ext cx="1800200" cy="720824"/>
          </a:xfrm>
          <a:prstGeom prst="rect">
            <a:avLst/>
          </a:prstGeom>
          <a:solidFill>
            <a:schemeClr val="bg1"/>
          </a:solidFill>
        </p:spPr>
        <p:txBody>
          <a:bodyPr/>
          <a:lstStyle/>
          <a:p>
            <a:pPr>
              <a:defRPr/>
            </a:pPr>
            <a:r>
              <a:rPr lang="fr-FR" b="1" i="1" kern="0" dirty="0" err="1">
                <a:solidFill>
                  <a:schemeClr val="tx2"/>
                </a:solidFill>
                <a:latin typeface="+mj-lt"/>
                <a:ea typeface="+mj-ea"/>
                <a:cs typeface="+mj-cs"/>
              </a:rPr>
              <a:t>Anemone</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halleri</a:t>
            </a:r>
            <a:r>
              <a:rPr lang="fr-FR" b="1" i="1" kern="0" dirty="0">
                <a:solidFill>
                  <a:schemeClr val="tx2"/>
                </a:solidFill>
                <a:latin typeface="+mj-lt"/>
                <a:ea typeface="+mj-ea"/>
                <a:cs typeface="+mj-cs"/>
              </a:rPr>
              <a:t> </a:t>
            </a:r>
          </a:p>
          <a:p>
            <a:pPr>
              <a:defRPr/>
            </a:pPr>
            <a:r>
              <a:rPr lang="fr-FR" b="1" kern="0" dirty="0" err="1">
                <a:solidFill>
                  <a:schemeClr val="tx2"/>
                </a:solidFill>
                <a:latin typeface="+mj-lt"/>
                <a:ea typeface="+mj-ea"/>
                <a:cs typeface="+mj-cs"/>
              </a:rPr>
              <a:t>subsp</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halleri</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 sempervirens 2.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2" name="Rectangle 4"/>
          <p:cNvSpPr txBox="1">
            <a:spLocks noChangeArrowheads="1"/>
          </p:cNvSpPr>
          <p:nvPr/>
        </p:nvSpPr>
        <p:spPr>
          <a:xfrm>
            <a:off x="0" y="0"/>
            <a:ext cx="4321175" cy="432792"/>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Helictotrichon</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sempervirens</a:t>
            </a:r>
            <a:r>
              <a:rPr lang="fr-FR" b="1" i="1" kern="0" dirty="0">
                <a:solidFill>
                  <a:schemeClr val="tx2"/>
                </a:solidFill>
                <a:latin typeface="+mj-lt"/>
                <a:ea typeface="+mj-ea"/>
                <a:cs typeface="+mj-cs"/>
              </a:rPr>
              <a:t> </a:t>
            </a:r>
            <a:r>
              <a:rPr lang="fr-FR" b="1" kern="0" dirty="0">
                <a:latin typeface="+mj-lt"/>
                <a:ea typeface="+mj-ea"/>
                <a:cs typeface="+mj-cs"/>
              </a:rPr>
              <a:t>(</a:t>
            </a:r>
            <a:r>
              <a:rPr lang="fr-FR" b="1" kern="0" dirty="0" err="1">
                <a:latin typeface="+mj-lt"/>
                <a:ea typeface="+mj-ea"/>
                <a:cs typeface="+mj-cs"/>
              </a:rPr>
              <a:t>Vill</a:t>
            </a:r>
            <a:r>
              <a:rPr lang="fr-FR" b="1" kern="0" dirty="0">
                <a:latin typeface="+mj-lt"/>
                <a:ea typeface="+mj-ea"/>
                <a:cs typeface="+mj-cs"/>
              </a:rPr>
              <a:t>.) </a:t>
            </a:r>
            <a:r>
              <a:rPr lang="fr-FR" b="1" kern="0" dirty="0" err="1">
                <a:solidFill>
                  <a:schemeClr val="tx2"/>
                </a:solidFill>
                <a:latin typeface="+mj-lt"/>
                <a:ea typeface="+mj-ea"/>
                <a:cs typeface="+mj-cs"/>
              </a:rPr>
              <a:t>Pilg</a:t>
            </a:r>
            <a:r>
              <a:rPr lang="fr-FR" b="1" kern="0" dirty="0">
                <a:solidFill>
                  <a:schemeClr val="tx2"/>
                </a:solidFill>
                <a:latin typeface="+mj-lt"/>
                <a:ea typeface="+mj-ea"/>
                <a:cs typeface="+mj-cs"/>
              </a:rPr>
              <a:t> . </a:t>
            </a:r>
          </a:p>
        </p:txBody>
      </p:sp>
      <p:sp>
        <p:nvSpPr>
          <p:cNvPr id="5" name="Text Box 7"/>
          <p:cNvSpPr txBox="1">
            <a:spLocks noChangeArrowheads="1"/>
          </p:cNvSpPr>
          <p:nvPr/>
        </p:nvSpPr>
        <p:spPr bwMode="auto">
          <a:xfrm>
            <a:off x="7019602" y="6146720"/>
            <a:ext cx="2088902" cy="738664"/>
          </a:xfrm>
          <a:prstGeom prst="rect">
            <a:avLst/>
          </a:prstGeom>
          <a:solidFill>
            <a:schemeClr val="bg1"/>
          </a:solidFill>
          <a:ln w="9525">
            <a:noFill/>
            <a:miter lim="800000"/>
            <a:headEnd/>
            <a:tailEnd/>
          </a:ln>
        </p:spPr>
        <p:txBody>
          <a:bodyPr wrap="square">
            <a:spAutoFit/>
          </a:bodyPr>
          <a:lstStyle/>
          <a:p>
            <a:r>
              <a:rPr lang="fr-FR" sz="1400" dirty="0"/>
              <a:t>En montant au Pas Neuf</a:t>
            </a:r>
          </a:p>
          <a:p>
            <a:r>
              <a:rPr lang="fr-FR" sz="1400" dirty="0"/>
              <a:t>Station de Laye</a:t>
            </a:r>
          </a:p>
          <a:p>
            <a:r>
              <a:rPr lang="fr-FR" sz="1400" dirty="0" smtClean="0"/>
              <a:t>2 </a:t>
            </a:r>
            <a:r>
              <a:rPr lang="fr-FR" sz="1400" dirty="0"/>
              <a:t>Juillet 2014</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4572000" y="115888"/>
            <a:ext cx="4321175" cy="720824"/>
          </a:xfrm>
          <a:prstGeom prst="rect">
            <a:avLst/>
          </a:prstGeom>
          <a:solidFill>
            <a:schemeClr val="bg1"/>
          </a:solidFill>
        </p:spPr>
        <p:txBody>
          <a:bodyPr/>
          <a:lstStyle/>
          <a:p>
            <a:pPr algn="ctr">
              <a:defRPr/>
            </a:pPr>
            <a:r>
              <a:rPr lang="fr-FR" b="1" i="1" kern="0" dirty="0" err="1">
                <a:latin typeface="+mj-lt"/>
                <a:ea typeface="+mj-ea"/>
                <a:cs typeface="+mj-cs"/>
              </a:rPr>
              <a:t>Helictotrichon</a:t>
            </a:r>
            <a:r>
              <a:rPr lang="fr-FR" b="1" i="1" kern="0" dirty="0">
                <a:latin typeface="+mj-lt"/>
                <a:ea typeface="+mj-ea"/>
                <a:cs typeface="+mj-cs"/>
              </a:rPr>
              <a:t> </a:t>
            </a:r>
            <a:r>
              <a:rPr lang="fr-FR" b="1" i="1" kern="0" dirty="0" err="1">
                <a:latin typeface="+mj-lt"/>
                <a:ea typeface="+mj-ea"/>
                <a:cs typeface="+mj-cs"/>
              </a:rPr>
              <a:t>sempervirens</a:t>
            </a:r>
            <a:r>
              <a:rPr lang="fr-FR" b="1" i="1" kern="0" dirty="0">
                <a:latin typeface="+mj-lt"/>
                <a:ea typeface="+mj-ea"/>
                <a:cs typeface="+mj-cs"/>
              </a:rPr>
              <a:t> </a:t>
            </a:r>
            <a:r>
              <a:rPr lang="fr-FR" b="1" kern="0" dirty="0">
                <a:latin typeface="+mj-lt"/>
                <a:ea typeface="+mj-ea"/>
                <a:cs typeface="+mj-cs"/>
              </a:rPr>
              <a:t>(</a:t>
            </a:r>
            <a:r>
              <a:rPr lang="fr-FR" b="1" kern="0" dirty="0" err="1">
                <a:latin typeface="+mj-lt"/>
                <a:ea typeface="+mj-ea"/>
                <a:cs typeface="+mj-cs"/>
              </a:rPr>
              <a:t>Vill</a:t>
            </a:r>
            <a:r>
              <a:rPr lang="fr-FR" b="1" kern="0" dirty="0">
                <a:latin typeface="+mj-lt"/>
                <a:ea typeface="+mj-ea"/>
                <a:cs typeface="+mj-cs"/>
              </a:rPr>
              <a:t>.) </a:t>
            </a:r>
            <a:r>
              <a:rPr lang="fr-FR" b="1" kern="0" dirty="0" err="1">
                <a:latin typeface="+mj-lt"/>
                <a:ea typeface="+mj-ea"/>
                <a:cs typeface="+mj-cs"/>
              </a:rPr>
              <a:t>Pilg</a:t>
            </a:r>
            <a:r>
              <a:rPr lang="fr-FR" b="1" kern="0" dirty="0">
                <a:latin typeface="+mj-lt"/>
                <a:ea typeface="+mj-ea"/>
                <a:cs typeface="+mj-cs"/>
              </a:rPr>
              <a:t> . </a:t>
            </a:r>
          </a:p>
          <a:p>
            <a:pPr algn="ctr">
              <a:defRPr/>
            </a:pPr>
            <a:r>
              <a:rPr lang="fr-FR" b="1" kern="0" dirty="0">
                <a:solidFill>
                  <a:schemeClr val="tx2"/>
                </a:solidFill>
                <a:latin typeface="+mj-lt"/>
                <a:ea typeface="+mj-ea"/>
                <a:cs typeface="+mj-cs"/>
              </a:rPr>
              <a:t>Avoine toujours verte. </a:t>
            </a:r>
          </a:p>
        </p:txBody>
      </p:sp>
      <p:pic>
        <p:nvPicPr>
          <p:cNvPr id="3" name="Image 2" descr="H. sempervirens 4.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a:xfrm>
            <a:off x="0" y="828799"/>
            <a:ext cx="9144000" cy="5552529"/>
          </a:xfrm>
          <a:prstGeom prst="rect">
            <a:avLst/>
          </a:prstGeom>
        </p:spPr>
      </p:pic>
      <p:sp>
        <p:nvSpPr>
          <p:cNvPr id="4" name="Text Box 7"/>
          <p:cNvSpPr txBox="1">
            <a:spLocks noChangeArrowheads="1"/>
          </p:cNvSpPr>
          <p:nvPr/>
        </p:nvSpPr>
        <p:spPr bwMode="auto">
          <a:xfrm>
            <a:off x="6659562" y="6021288"/>
            <a:ext cx="2520950" cy="738664"/>
          </a:xfrm>
          <a:prstGeom prst="rect">
            <a:avLst/>
          </a:prstGeom>
          <a:solidFill>
            <a:schemeClr val="bg1"/>
          </a:solidFill>
          <a:ln w="9525">
            <a:noFill/>
            <a:miter lim="800000"/>
            <a:headEnd/>
            <a:tailEnd/>
          </a:ln>
        </p:spPr>
        <p:txBody>
          <a:bodyPr>
            <a:spAutoFit/>
          </a:bodyPr>
          <a:lstStyle/>
          <a:p>
            <a:r>
              <a:rPr lang="fr-FR" sz="1400" dirty="0"/>
              <a:t>En montant au Pas Neuf</a:t>
            </a:r>
          </a:p>
          <a:p>
            <a:r>
              <a:rPr lang="fr-FR" sz="1400" dirty="0"/>
              <a:t>Station de Laye</a:t>
            </a:r>
          </a:p>
          <a:p>
            <a:r>
              <a:rPr lang="fr-FR" sz="1400" dirty="0" smtClean="0"/>
              <a:t>16 </a:t>
            </a:r>
            <a:r>
              <a:rPr lang="fr-FR" sz="1400" dirty="0"/>
              <a:t>Juillet 2014</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5_Hautes-Alpes.gif"/>
          <p:cNvPicPr>
            <a:picLocks noChangeAspect="1"/>
          </p:cNvPicPr>
          <p:nvPr/>
        </p:nvPicPr>
        <p:blipFill>
          <a:blip r:embed="rId2" cstate="print"/>
          <a:stretch>
            <a:fillRect/>
          </a:stretch>
        </p:blipFill>
        <p:spPr>
          <a:xfrm>
            <a:off x="159123" y="332656"/>
            <a:ext cx="8805365" cy="5472608"/>
          </a:xfrm>
          <a:prstGeom prst="rect">
            <a:avLst/>
          </a:prstGeom>
        </p:spPr>
      </p:pic>
      <p:sp>
        <p:nvSpPr>
          <p:cNvPr id="3" name="ZoneTexte 2"/>
          <p:cNvSpPr txBox="1"/>
          <p:nvPr/>
        </p:nvSpPr>
        <p:spPr>
          <a:xfrm>
            <a:off x="179513" y="6165304"/>
            <a:ext cx="4248472" cy="523220"/>
          </a:xfrm>
          <a:prstGeom prst="rect">
            <a:avLst/>
          </a:prstGeom>
          <a:noFill/>
        </p:spPr>
        <p:txBody>
          <a:bodyPr wrap="square" rtlCol="0">
            <a:spAutoFit/>
          </a:bodyPr>
          <a:lstStyle/>
          <a:p>
            <a:r>
              <a:rPr lang="fr-FR" sz="1400" dirty="0"/>
              <a:t>Chas E </a:t>
            </a:r>
            <a:r>
              <a:rPr lang="fr-FR" sz="1400" i="1" dirty="0"/>
              <a:t>et al</a:t>
            </a:r>
            <a:r>
              <a:rPr lang="fr-FR" sz="1400" dirty="0"/>
              <a:t>., 2006</a:t>
            </a:r>
          </a:p>
          <a:p>
            <a:r>
              <a:rPr lang="fr-FR" sz="1400" dirty="0"/>
              <a:t>Atlas des plantes rares ou protégées des Hautes-Alpes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07.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4" name="ZoneTexte 3"/>
          <p:cNvSpPr txBox="1"/>
          <p:nvPr/>
        </p:nvSpPr>
        <p:spPr>
          <a:xfrm>
            <a:off x="7133578" y="0"/>
            <a:ext cx="2010422" cy="738664"/>
          </a:xfrm>
          <a:prstGeom prst="rect">
            <a:avLst/>
          </a:prstGeom>
          <a:solidFill>
            <a:schemeClr val="bg1"/>
          </a:solidFill>
        </p:spPr>
        <p:txBody>
          <a:bodyPr wrap="none" rtlCol="0">
            <a:spAutoFit/>
          </a:bodyPr>
          <a:lstStyle/>
          <a:p>
            <a:pPr algn="ctr"/>
            <a:r>
              <a:rPr lang="fr-FR" sz="1400" b="1" i="1" dirty="0" err="1">
                <a:latin typeface="Arial" pitchFamily="34" charset="0"/>
                <a:cs typeface="Arial" pitchFamily="34" charset="0"/>
              </a:rPr>
              <a:t>Linum</a:t>
            </a:r>
            <a:r>
              <a:rPr lang="fr-FR" sz="1400" b="1" i="1" dirty="0">
                <a:latin typeface="Arial" pitchFamily="34" charset="0"/>
                <a:cs typeface="Arial" pitchFamily="34" charset="0"/>
              </a:rPr>
              <a:t> </a:t>
            </a:r>
            <a:r>
              <a:rPr lang="fr-FR" sz="1400" b="1" i="1" dirty="0" err="1">
                <a:latin typeface="Arial" pitchFamily="34" charset="0"/>
                <a:cs typeface="Arial" pitchFamily="34" charset="0"/>
              </a:rPr>
              <a:t>suffruticosum</a:t>
            </a:r>
            <a:r>
              <a:rPr lang="fr-FR" sz="1400" b="1" i="1" dirty="0">
                <a:latin typeface="Arial" pitchFamily="34" charset="0"/>
                <a:cs typeface="Arial" pitchFamily="34" charset="0"/>
              </a:rPr>
              <a:t> </a:t>
            </a:r>
          </a:p>
          <a:p>
            <a:pPr algn="ctr"/>
            <a:r>
              <a:rPr lang="fr-FR" sz="1400" b="1" dirty="0" err="1">
                <a:latin typeface="Arial" pitchFamily="34" charset="0"/>
                <a:cs typeface="Arial" pitchFamily="34" charset="0"/>
              </a:rPr>
              <a:t>subsp</a:t>
            </a:r>
            <a:r>
              <a:rPr lang="fr-FR" sz="1400" b="1" dirty="0">
                <a:latin typeface="Arial" pitchFamily="34" charset="0"/>
                <a:cs typeface="Arial" pitchFamily="34" charset="0"/>
              </a:rPr>
              <a:t>. </a:t>
            </a:r>
            <a:r>
              <a:rPr lang="fr-FR" sz="1400" b="1" i="1" dirty="0" err="1">
                <a:latin typeface="Arial" pitchFamily="34" charset="0"/>
                <a:cs typeface="Arial" pitchFamily="34" charset="0"/>
              </a:rPr>
              <a:t>appressum</a:t>
            </a:r>
            <a:r>
              <a:rPr lang="fr-FR" sz="1400" b="1" dirty="0">
                <a:latin typeface="Arial" pitchFamily="34" charset="0"/>
                <a:cs typeface="Arial" pitchFamily="34" charset="0"/>
              </a:rPr>
              <a:t> </a:t>
            </a:r>
          </a:p>
          <a:p>
            <a:pPr algn="ctr"/>
            <a:r>
              <a:rPr lang="fr-FR" sz="1400" b="1" dirty="0">
                <a:latin typeface="Arial" pitchFamily="34" charset="0"/>
                <a:cs typeface="Arial" pitchFamily="34" charset="0"/>
              </a:rPr>
              <a:t>Lin ligneux</a:t>
            </a:r>
          </a:p>
        </p:txBody>
      </p:sp>
      <p:sp>
        <p:nvSpPr>
          <p:cNvPr id="5" name="ZoneTexte 4"/>
          <p:cNvSpPr txBox="1"/>
          <p:nvPr/>
        </p:nvSpPr>
        <p:spPr>
          <a:xfrm>
            <a:off x="7995288" y="6334780"/>
            <a:ext cx="1148712" cy="523220"/>
          </a:xfrm>
          <a:prstGeom prst="rect">
            <a:avLst/>
          </a:prstGeom>
          <a:solidFill>
            <a:schemeClr val="bg1"/>
          </a:solidFill>
        </p:spPr>
        <p:txBody>
          <a:bodyPr wrap="none" rtlCol="0">
            <a:spAutoFit/>
          </a:bodyPr>
          <a:lstStyle/>
          <a:p>
            <a:r>
              <a:rPr lang="fr-FR" sz="1400" dirty="0"/>
              <a:t>1 Juillet 2014</a:t>
            </a:r>
          </a:p>
          <a:p>
            <a:r>
              <a:rPr lang="fr-FR" sz="1400" dirty="0" err="1"/>
              <a:t>Gleize</a:t>
            </a:r>
            <a:endParaRPr lang="fr-FR"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DSCN3658.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7189788" cy="6858000"/>
          </a:xfrm>
          <a:prstGeom prst="rect">
            <a:avLst/>
          </a:prstGeom>
          <a:noFill/>
          <a:ln w="9525">
            <a:noFill/>
            <a:miter lim="800000"/>
            <a:headEnd/>
            <a:tailEnd/>
          </a:ln>
        </p:spPr>
      </p:pic>
      <p:sp>
        <p:nvSpPr>
          <p:cNvPr id="3" name="ZoneTexte 6"/>
          <p:cNvSpPr txBox="1">
            <a:spLocks noChangeArrowheads="1"/>
          </p:cNvSpPr>
          <p:nvPr/>
        </p:nvSpPr>
        <p:spPr bwMode="auto">
          <a:xfrm>
            <a:off x="7308850" y="6092825"/>
            <a:ext cx="1536700" cy="523875"/>
          </a:xfrm>
          <a:prstGeom prst="rect">
            <a:avLst/>
          </a:prstGeom>
          <a:solidFill>
            <a:schemeClr val="bg1"/>
          </a:solidFill>
          <a:ln w="9525">
            <a:noFill/>
            <a:miter lim="800000"/>
            <a:headEnd/>
            <a:tailEnd/>
          </a:ln>
        </p:spPr>
        <p:txBody>
          <a:bodyPr>
            <a:spAutoFit/>
          </a:bodyPr>
          <a:lstStyle/>
          <a:p>
            <a:r>
              <a:rPr lang="fr-FR" sz="1400"/>
              <a:t>Gleize </a:t>
            </a:r>
          </a:p>
          <a:p>
            <a:r>
              <a:rPr lang="fr-FR" sz="1400"/>
              <a:t>4 Août 2014</a:t>
            </a:r>
          </a:p>
        </p:txBody>
      </p:sp>
      <p:sp>
        <p:nvSpPr>
          <p:cNvPr id="4" name="ZoneTexte 3"/>
          <p:cNvSpPr txBox="1">
            <a:spLocks noChangeArrowheads="1"/>
          </p:cNvSpPr>
          <p:nvPr/>
        </p:nvSpPr>
        <p:spPr bwMode="auto">
          <a:xfrm>
            <a:off x="7092280" y="0"/>
            <a:ext cx="2009268" cy="307777"/>
          </a:xfrm>
          <a:prstGeom prst="rect">
            <a:avLst/>
          </a:prstGeom>
          <a:solidFill>
            <a:schemeClr val="bg1"/>
          </a:solidFill>
          <a:ln w="9525">
            <a:noFill/>
            <a:miter lim="800000"/>
            <a:headEnd/>
            <a:tailEnd/>
          </a:ln>
        </p:spPr>
        <p:txBody>
          <a:bodyPr wrap="none">
            <a:spAutoFit/>
          </a:bodyPr>
          <a:lstStyle/>
          <a:p>
            <a:r>
              <a:rPr lang="fr-FR" sz="1400" b="1" i="1" dirty="0"/>
              <a:t>Sempervivum </a:t>
            </a:r>
            <a:r>
              <a:rPr lang="fr-FR" sz="1400" b="1" i="1" dirty="0" err="1"/>
              <a:t>calcareum</a:t>
            </a:r>
            <a:endParaRPr lang="fr-FR" sz="1400" b="1" i="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DSCN3645.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0" y="0"/>
            <a:ext cx="4652963" cy="6858000"/>
          </a:xfrm>
          <a:prstGeom prst="rect">
            <a:avLst/>
          </a:prstGeom>
          <a:noFill/>
          <a:ln w="9525">
            <a:noFill/>
            <a:miter lim="800000"/>
            <a:headEnd/>
            <a:tailEnd/>
          </a:ln>
        </p:spPr>
      </p:pic>
      <p:pic>
        <p:nvPicPr>
          <p:cNvPr id="3" name="Image 4" descr="DSCN3647.JPG"/>
          <p:cNvPicPr>
            <a:picLocks noChangeAspect="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a:off x="4356100" y="373063"/>
            <a:ext cx="4787900" cy="6224587"/>
          </a:xfrm>
          <a:prstGeom prst="rect">
            <a:avLst/>
          </a:prstGeom>
          <a:noFill/>
          <a:ln w="9525">
            <a:noFill/>
            <a:miter lim="800000"/>
            <a:headEnd/>
            <a:tailEnd/>
          </a:ln>
        </p:spPr>
      </p:pic>
      <p:sp>
        <p:nvSpPr>
          <p:cNvPr id="4" name="Titre 1"/>
          <p:cNvSpPr txBox="1">
            <a:spLocks/>
          </p:cNvSpPr>
          <p:nvPr/>
        </p:nvSpPr>
        <p:spPr>
          <a:xfrm>
            <a:off x="0" y="6511925"/>
            <a:ext cx="2530475" cy="346075"/>
          </a:xfrm>
          <a:prstGeom prst="rect">
            <a:avLst/>
          </a:prstGeom>
          <a:solidFill>
            <a:schemeClr val="bg1"/>
          </a:solidFill>
        </p:spPr>
        <p:txBody>
          <a:bodyPr/>
          <a:lstStyle/>
          <a:p>
            <a:pPr algn="ctr">
              <a:defRPr/>
            </a:pPr>
            <a:r>
              <a:rPr lang="fr-FR" sz="1400" b="1" i="1" kern="0" dirty="0">
                <a:solidFill>
                  <a:schemeClr val="tx2"/>
                </a:solidFill>
                <a:latin typeface="+mj-lt"/>
                <a:ea typeface="+mj-ea"/>
                <a:cs typeface="+mj-cs"/>
              </a:rPr>
              <a:t>Sempervivum </a:t>
            </a:r>
            <a:r>
              <a:rPr lang="fr-FR" sz="1400" b="1" i="1" kern="0" dirty="0" err="1">
                <a:solidFill>
                  <a:schemeClr val="tx2"/>
                </a:solidFill>
                <a:latin typeface="+mj-lt"/>
                <a:ea typeface="+mj-ea"/>
                <a:cs typeface="+mj-cs"/>
              </a:rPr>
              <a:t>calcareum</a:t>
            </a:r>
            <a:r>
              <a:rPr lang="fr-FR" sz="1400" b="1" kern="0" dirty="0">
                <a:solidFill>
                  <a:schemeClr val="tx2"/>
                </a:solidFill>
                <a:latin typeface="+mj-lt"/>
                <a:ea typeface="+mj-ea"/>
                <a:cs typeface="+mj-cs"/>
              </a:rPr>
              <a:t/>
            </a:r>
            <a:br>
              <a:rPr lang="fr-FR" sz="1400" b="1" kern="0" dirty="0">
                <a:solidFill>
                  <a:schemeClr val="tx2"/>
                </a:solidFill>
                <a:latin typeface="+mj-lt"/>
                <a:ea typeface="+mj-ea"/>
                <a:cs typeface="+mj-cs"/>
              </a:rPr>
            </a:br>
            <a:endParaRPr lang="fr-FR" sz="1400" b="1" kern="0" dirty="0">
              <a:solidFill>
                <a:schemeClr val="tx2"/>
              </a:solidFill>
              <a:latin typeface="+mj-lt"/>
              <a:ea typeface="+mj-ea"/>
              <a:cs typeface="+mj-cs"/>
            </a:endParaRPr>
          </a:p>
        </p:txBody>
      </p:sp>
      <p:sp>
        <p:nvSpPr>
          <p:cNvPr id="5" name="ZoneTexte 6"/>
          <p:cNvSpPr txBox="1">
            <a:spLocks noChangeArrowheads="1"/>
          </p:cNvSpPr>
          <p:nvPr/>
        </p:nvSpPr>
        <p:spPr bwMode="auto">
          <a:xfrm>
            <a:off x="8004175" y="6334125"/>
            <a:ext cx="1139825" cy="523875"/>
          </a:xfrm>
          <a:prstGeom prst="rect">
            <a:avLst/>
          </a:prstGeom>
          <a:solidFill>
            <a:schemeClr val="bg1"/>
          </a:solidFill>
          <a:ln w="9525">
            <a:noFill/>
            <a:miter lim="800000"/>
            <a:headEnd/>
            <a:tailEnd/>
          </a:ln>
        </p:spPr>
        <p:txBody>
          <a:bodyPr wrap="none">
            <a:spAutoFit/>
          </a:bodyPr>
          <a:lstStyle/>
          <a:p>
            <a:r>
              <a:rPr lang="fr-FR" sz="1400"/>
              <a:t>Gleize </a:t>
            </a:r>
          </a:p>
          <a:p>
            <a:r>
              <a:rPr lang="fr-FR" sz="1400"/>
              <a:t>4 Août 2014</a:t>
            </a:r>
          </a:p>
        </p:txBody>
      </p:sp>
      <p:sp>
        <p:nvSpPr>
          <p:cNvPr id="6" name="Titre 1"/>
          <p:cNvSpPr txBox="1">
            <a:spLocks/>
          </p:cNvSpPr>
          <p:nvPr/>
        </p:nvSpPr>
        <p:spPr>
          <a:xfrm>
            <a:off x="6650038" y="0"/>
            <a:ext cx="2530475" cy="346075"/>
          </a:xfrm>
          <a:prstGeom prst="rect">
            <a:avLst/>
          </a:prstGeom>
          <a:solidFill>
            <a:schemeClr val="bg1"/>
          </a:solidFill>
        </p:spPr>
        <p:txBody>
          <a:bodyPr/>
          <a:lstStyle/>
          <a:p>
            <a:pPr algn="ctr">
              <a:defRPr/>
            </a:pPr>
            <a:r>
              <a:rPr lang="fr-FR" sz="1400" b="1" i="1" kern="0" dirty="0">
                <a:solidFill>
                  <a:schemeClr val="tx2"/>
                </a:solidFill>
                <a:latin typeface="+mj-lt"/>
                <a:ea typeface="+mj-ea"/>
                <a:cs typeface="+mj-cs"/>
              </a:rPr>
              <a:t>Sempervivum </a:t>
            </a:r>
            <a:r>
              <a:rPr lang="fr-FR" sz="1400" b="1" i="1" kern="0" dirty="0" err="1">
                <a:solidFill>
                  <a:schemeClr val="tx2"/>
                </a:solidFill>
                <a:latin typeface="+mj-lt"/>
                <a:ea typeface="+mj-ea"/>
                <a:cs typeface="+mj-cs"/>
              </a:rPr>
              <a:t>tectorum</a:t>
            </a:r>
            <a:endParaRPr lang="fr-FR" sz="1400" b="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084.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27384"/>
            <a:ext cx="5148064" cy="4608512"/>
          </a:xfrm>
          <a:prstGeom prst="rect">
            <a:avLst/>
          </a:prstGeom>
          <a:noFill/>
          <a:ln w="9525">
            <a:noFill/>
            <a:miter lim="800000"/>
            <a:headEnd/>
            <a:tailEnd/>
          </a:ln>
        </p:spPr>
      </p:pic>
      <p:pic>
        <p:nvPicPr>
          <p:cNvPr id="3" name="Image 2" descr="DSCN0246.JPG"/>
          <p:cNvPicPr>
            <a:picLocks noChangeAspect="1"/>
          </p:cNvPicPr>
          <p:nvPr/>
        </p:nvPicPr>
        <p:blipFill>
          <a:blip r:embed="rId4" cstate="email">
            <a:lum bright="-20000"/>
            <a:extLst>
              <a:ext uri="{28A0092B-C50C-407E-A947-70E740481C1C}">
                <a14:useLocalDpi xmlns:a14="http://schemas.microsoft.com/office/drawing/2010/main"/>
              </a:ext>
            </a:extLst>
          </a:blip>
          <a:srcRect/>
          <a:stretch>
            <a:fillRect/>
          </a:stretch>
        </p:blipFill>
        <p:spPr bwMode="auto">
          <a:xfrm>
            <a:off x="5116008" y="2132856"/>
            <a:ext cx="4027992" cy="4725144"/>
          </a:xfrm>
          <a:prstGeom prst="rect">
            <a:avLst/>
          </a:prstGeom>
          <a:noFill/>
          <a:ln w="9525">
            <a:noFill/>
            <a:miter lim="800000"/>
            <a:headEnd/>
            <a:tailEnd/>
          </a:ln>
        </p:spPr>
      </p:pic>
      <p:sp>
        <p:nvSpPr>
          <p:cNvPr id="4" name="ZoneTexte 3"/>
          <p:cNvSpPr txBox="1">
            <a:spLocks noChangeArrowheads="1"/>
          </p:cNvSpPr>
          <p:nvPr/>
        </p:nvSpPr>
        <p:spPr bwMode="auto">
          <a:xfrm>
            <a:off x="1482612" y="4581128"/>
            <a:ext cx="2009268" cy="307777"/>
          </a:xfrm>
          <a:prstGeom prst="rect">
            <a:avLst/>
          </a:prstGeom>
          <a:solidFill>
            <a:schemeClr val="bg1"/>
          </a:solidFill>
          <a:ln w="9525">
            <a:noFill/>
            <a:miter lim="800000"/>
            <a:headEnd/>
            <a:tailEnd/>
          </a:ln>
        </p:spPr>
        <p:txBody>
          <a:bodyPr wrap="none">
            <a:spAutoFit/>
          </a:bodyPr>
          <a:lstStyle/>
          <a:p>
            <a:r>
              <a:rPr lang="fr-FR" sz="1400" b="1" i="1" dirty="0"/>
              <a:t>Sempervivum </a:t>
            </a:r>
            <a:r>
              <a:rPr lang="fr-FR" sz="1400" b="1" i="1" dirty="0" err="1"/>
              <a:t>calcareum</a:t>
            </a:r>
            <a:endParaRPr lang="fr-FR" sz="1400" b="1" i="1" dirty="0"/>
          </a:p>
        </p:txBody>
      </p:sp>
      <p:sp>
        <p:nvSpPr>
          <p:cNvPr id="5" name="ZoneTexte 4"/>
          <p:cNvSpPr txBox="1">
            <a:spLocks noChangeArrowheads="1"/>
          </p:cNvSpPr>
          <p:nvPr/>
        </p:nvSpPr>
        <p:spPr bwMode="auto">
          <a:xfrm>
            <a:off x="6228184" y="1772816"/>
            <a:ext cx="1920398" cy="307777"/>
          </a:xfrm>
          <a:prstGeom prst="rect">
            <a:avLst/>
          </a:prstGeom>
          <a:solidFill>
            <a:schemeClr val="bg1"/>
          </a:solidFill>
          <a:ln w="9525">
            <a:noFill/>
            <a:miter lim="800000"/>
            <a:headEnd/>
            <a:tailEnd/>
          </a:ln>
        </p:spPr>
        <p:txBody>
          <a:bodyPr wrap="none">
            <a:spAutoFit/>
          </a:bodyPr>
          <a:lstStyle/>
          <a:p>
            <a:r>
              <a:rPr lang="fr-FR" sz="1400" b="1" i="1" dirty="0"/>
              <a:t>Sempervivum </a:t>
            </a:r>
            <a:r>
              <a:rPr lang="fr-FR" sz="1400" b="1" i="1" dirty="0" err="1"/>
              <a:t>tectorum</a:t>
            </a:r>
            <a:endParaRPr lang="fr-FR" sz="1400" b="1" i="1" dirty="0"/>
          </a:p>
        </p:txBody>
      </p:sp>
      <p:sp>
        <p:nvSpPr>
          <p:cNvPr id="6" name="Text Box 6"/>
          <p:cNvSpPr txBox="1">
            <a:spLocks noChangeArrowheads="1"/>
          </p:cNvSpPr>
          <p:nvPr/>
        </p:nvSpPr>
        <p:spPr bwMode="auto">
          <a:xfrm>
            <a:off x="122238" y="6237288"/>
            <a:ext cx="1209675" cy="523875"/>
          </a:xfrm>
          <a:prstGeom prst="rect">
            <a:avLst/>
          </a:prstGeom>
          <a:solidFill>
            <a:schemeClr val="bg1"/>
          </a:solidFill>
          <a:ln w="9525">
            <a:noFill/>
            <a:miter lim="800000"/>
            <a:headEnd/>
            <a:tailEnd/>
          </a:ln>
        </p:spPr>
        <p:txBody>
          <a:bodyPr wrap="none">
            <a:spAutoFit/>
          </a:bodyPr>
          <a:lstStyle/>
          <a:p>
            <a:r>
              <a:rPr lang="fr-FR" sz="1400"/>
              <a:t>Gleize </a:t>
            </a:r>
          </a:p>
          <a:p>
            <a:r>
              <a:rPr lang="fr-FR" sz="1400"/>
              <a:t>10 Juin 2013</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2980.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1" y="0"/>
            <a:ext cx="6723529" cy="6858000"/>
          </a:xfrm>
          <a:prstGeom prst="rect">
            <a:avLst/>
          </a:prstGeom>
        </p:spPr>
      </p:pic>
      <p:sp>
        <p:nvSpPr>
          <p:cNvPr id="4" name="Rectangle 4"/>
          <p:cNvSpPr txBox="1">
            <a:spLocks noChangeArrowheads="1"/>
          </p:cNvSpPr>
          <p:nvPr/>
        </p:nvSpPr>
        <p:spPr>
          <a:xfrm>
            <a:off x="6804248" y="116632"/>
            <a:ext cx="2304256" cy="792088"/>
          </a:xfrm>
          <a:prstGeom prst="rect">
            <a:avLst/>
          </a:prstGeom>
          <a:solidFill>
            <a:schemeClr val="bg1"/>
          </a:solidFill>
        </p:spPr>
        <p:txBody>
          <a:bodyPr/>
          <a:lstStyle/>
          <a:p>
            <a:pPr algn="ctr">
              <a:defRPr/>
            </a:pPr>
            <a:r>
              <a:rPr lang="fr-FR" sz="2000" b="1" i="1" kern="0" dirty="0" err="1">
                <a:solidFill>
                  <a:schemeClr val="tx2"/>
                </a:solidFill>
                <a:latin typeface="+mj-lt"/>
                <a:ea typeface="+mj-ea"/>
                <a:cs typeface="+mj-cs"/>
              </a:rPr>
              <a:t>Cyanus</a:t>
            </a:r>
            <a:r>
              <a:rPr lang="fr-FR" sz="2000" b="1" i="1" kern="0" dirty="0">
                <a:solidFill>
                  <a:schemeClr val="tx2"/>
                </a:solidFill>
                <a:latin typeface="+mj-lt"/>
                <a:ea typeface="+mj-ea"/>
                <a:cs typeface="+mj-cs"/>
              </a:rPr>
              <a:t> </a:t>
            </a:r>
            <a:r>
              <a:rPr lang="fr-FR" sz="2000" b="1" i="1" kern="0" dirty="0" err="1" smtClean="0">
                <a:solidFill>
                  <a:schemeClr val="tx2"/>
                </a:solidFill>
                <a:latin typeface="+mj-lt"/>
                <a:ea typeface="+mj-ea"/>
                <a:cs typeface="+mj-cs"/>
              </a:rPr>
              <a:t>graminifolius</a:t>
            </a:r>
            <a:endParaRPr lang="fr-FR" sz="2000" b="1" i="1" kern="0" dirty="0">
              <a:solidFill>
                <a:schemeClr val="tx2"/>
              </a:solidFill>
              <a:latin typeface="+mj-lt"/>
              <a:ea typeface="+mj-ea"/>
              <a:cs typeface="+mj-cs"/>
            </a:endParaRPr>
          </a:p>
        </p:txBody>
      </p:sp>
      <p:sp>
        <p:nvSpPr>
          <p:cNvPr id="5" name="Text Box 7"/>
          <p:cNvSpPr txBox="1">
            <a:spLocks noChangeArrowheads="1"/>
          </p:cNvSpPr>
          <p:nvPr/>
        </p:nvSpPr>
        <p:spPr bwMode="auto">
          <a:xfrm>
            <a:off x="7669088" y="6218148"/>
            <a:ext cx="1295400" cy="523220"/>
          </a:xfrm>
          <a:prstGeom prst="rect">
            <a:avLst/>
          </a:prstGeom>
          <a:solidFill>
            <a:schemeClr val="bg1"/>
          </a:solidFill>
          <a:ln w="9525">
            <a:noFill/>
            <a:miter lim="800000"/>
            <a:headEnd/>
            <a:tailEnd/>
          </a:ln>
        </p:spPr>
        <p:txBody>
          <a:bodyPr>
            <a:spAutoFit/>
          </a:bodyPr>
          <a:lstStyle/>
          <a:p>
            <a:r>
              <a:rPr lang="fr-FR" sz="1400" dirty="0"/>
              <a:t>1 Juillet 2014</a:t>
            </a:r>
          </a:p>
          <a:p>
            <a:r>
              <a:rPr lang="fr-FR" sz="1400" dirty="0" err="1"/>
              <a:t>Gleize</a:t>
            </a:r>
            <a:endParaRPr lang="fr-FR" sz="1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2981.JPG"/>
          <p:cNvPicPr>
            <a:picLocks noChangeAspect="1"/>
          </p:cNvPicPr>
          <p:nvPr/>
        </p:nvPicPr>
        <p:blipFill>
          <a:blip r:embed="rId2" cstate="email">
            <a:lum bright="-20000"/>
            <a:extLst>
              <a:ext uri="{28A0092B-C50C-407E-A947-70E740481C1C}">
                <a14:useLocalDpi xmlns:a14="http://schemas.microsoft.com/office/drawing/2010/main"/>
              </a:ext>
            </a:extLst>
          </a:blip>
          <a:srcRect/>
          <a:stretch>
            <a:fillRect/>
          </a:stretch>
        </p:blipFill>
        <p:spPr>
          <a:xfrm rot="5400000">
            <a:off x="1144285" y="-962201"/>
            <a:ext cx="6858002" cy="8782404"/>
          </a:xfrm>
          <a:prstGeom prst="rect">
            <a:avLst/>
          </a:prstGeom>
        </p:spPr>
      </p:pic>
      <p:sp>
        <p:nvSpPr>
          <p:cNvPr id="3" name="Rectangle 4"/>
          <p:cNvSpPr txBox="1">
            <a:spLocks noChangeArrowheads="1"/>
          </p:cNvSpPr>
          <p:nvPr/>
        </p:nvSpPr>
        <p:spPr>
          <a:xfrm>
            <a:off x="0" y="0"/>
            <a:ext cx="1872208" cy="792088"/>
          </a:xfrm>
          <a:prstGeom prst="rect">
            <a:avLst/>
          </a:prstGeom>
          <a:solidFill>
            <a:schemeClr val="bg1"/>
          </a:solidFill>
        </p:spPr>
        <p:txBody>
          <a:bodyPr/>
          <a:lstStyle/>
          <a:p>
            <a:pPr algn="ctr">
              <a:defRPr/>
            </a:pPr>
            <a:r>
              <a:rPr lang="fr-FR" sz="2000" b="1" i="1" kern="0" dirty="0" err="1">
                <a:solidFill>
                  <a:schemeClr val="tx2"/>
                </a:solidFill>
                <a:latin typeface="+mj-lt"/>
                <a:ea typeface="+mj-ea"/>
                <a:cs typeface="+mj-cs"/>
              </a:rPr>
              <a:t>Cyanus</a:t>
            </a:r>
            <a:r>
              <a:rPr lang="fr-FR" sz="2000" b="1" i="1" kern="0" dirty="0">
                <a:solidFill>
                  <a:schemeClr val="tx2"/>
                </a:solidFill>
                <a:latin typeface="+mj-lt"/>
                <a:ea typeface="+mj-ea"/>
                <a:cs typeface="+mj-cs"/>
              </a:rPr>
              <a:t> </a:t>
            </a:r>
            <a:r>
              <a:rPr lang="fr-FR" sz="2000" b="1" i="1" kern="0" dirty="0" err="1" smtClean="0">
                <a:solidFill>
                  <a:schemeClr val="tx2"/>
                </a:solidFill>
                <a:latin typeface="+mj-lt"/>
                <a:ea typeface="+mj-ea"/>
                <a:cs typeface="+mj-cs"/>
              </a:rPr>
              <a:t>graminifolius</a:t>
            </a:r>
            <a:endParaRPr lang="fr-FR" sz="2000" b="1" i="1" kern="0" dirty="0">
              <a:solidFill>
                <a:schemeClr val="tx2"/>
              </a:solidFill>
              <a:latin typeface="+mj-lt"/>
              <a:ea typeface="+mj-ea"/>
              <a:cs typeface="+mj-cs"/>
            </a:endParaRPr>
          </a:p>
        </p:txBody>
      </p:sp>
      <p:sp>
        <p:nvSpPr>
          <p:cNvPr id="4" name="Text Box 7"/>
          <p:cNvSpPr txBox="1">
            <a:spLocks noChangeArrowheads="1"/>
          </p:cNvSpPr>
          <p:nvPr/>
        </p:nvSpPr>
        <p:spPr bwMode="auto">
          <a:xfrm>
            <a:off x="7889081" y="6334780"/>
            <a:ext cx="1254919" cy="523220"/>
          </a:xfrm>
          <a:prstGeom prst="rect">
            <a:avLst/>
          </a:prstGeom>
          <a:solidFill>
            <a:schemeClr val="bg1"/>
          </a:solidFill>
          <a:ln w="9525">
            <a:noFill/>
            <a:miter lim="800000"/>
            <a:headEnd/>
            <a:tailEnd/>
          </a:ln>
        </p:spPr>
        <p:txBody>
          <a:bodyPr wrap="square">
            <a:spAutoFit/>
          </a:bodyPr>
          <a:lstStyle/>
          <a:p>
            <a:r>
              <a:rPr lang="fr-FR" sz="1400" dirty="0"/>
              <a:t>1 Juillet 2014</a:t>
            </a:r>
          </a:p>
          <a:p>
            <a:r>
              <a:rPr lang="fr-FR" sz="1400" dirty="0" err="1"/>
              <a:t>Gleize</a:t>
            </a:r>
            <a:endParaRPr lang="fr-FR" sz="1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DSCN1009.JPG"/>
          <p:cNvPicPr>
            <a:picLocks noChangeAspect="1"/>
          </p:cNvPicPr>
          <p:nvPr/>
        </p:nvPicPr>
        <p:blipFill>
          <a:blip r:embed="rId3" cstate="email">
            <a:lum contrast="10000"/>
            <a:extLst>
              <a:ext uri="{28A0092B-C50C-407E-A947-70E740481C1C}">
                <a14:useLocalDpi xmlns:a14="http://schemas.microsoft.com/office/drawing/2010/main"/>
              </a:ext>
            </a:extLst>
          </a:blip>
          <a:srcRect/>
          <a:stretch>
            <a:fillRect/>
          </a:stretch>
        </p:blipFill>
        <p:spPr>
          <a:xfrm rot="5400000">
            <a:off x="-186201" y="186201"/>
            <a:ext cx="6858000" cy="6485598"/>
          </a:xfrm>
          <a:prstGeom prst="rect">
            <a:avLst/>
          </a:prstGeom>
        </p:spPr>
      </p:pic>
      <p:sp>
        <p:nvSpPr>
          <p:cNvPr id="7" name="Rectangle 4"/>
          <p:cNvSpPr txBox="1">
            <a:spLocks noChangeArrowheads="1"/>
          </p:cNvSpPr>
          <p:nvPr/>
        </p:nvSpPr>
        <p:spPr>
          <a:xfrm>
            <a:off x="6588224" y="332656"/>
            <a:ext cx="2376264" cy="506273"/>
          </a:xfrm>
          <a:prstGeom prst="rect">
            <a:avLst/>
          </a:prstGeom>
          <a:solidFill>
            <a:schemeClr val="bg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2000" b="1" i="1" dirty="0" err="1">
                <a:solidFill>
                  <a:srgbClr val="0070C0"/>
                </a:solidFill>
              </a:rPr>
              <a:t>Campanula</a:t>
            </a:r>
            <a:r>
              <a:rPr lang="fr-FR" sz="2000" b="1" i="1" dirty="0">
                <a:solidFill>
                  <a:srgbClr val="0070C0"/>
                </a:solidFill>
              </a:rPr>
              <a:t> </a:t>
            </a:r>
            <a:r>
              <a:rPr lang="fr-FR" sz="2000" b="1" i="1" dirty="0" err="1">
                <a:solidFill>
                  <a:srgbClr val="0070C0"/>
                </a:solidFill>
              </a:rPr>
              <a:t>spicata</a:t>
            </a:r>
            <a:endParaRPr lang="fr-FR" sz="2000" b="1" i="1" dirty="0">
              <a:solidFill>
                <a:srgbClr val="0070C0"/>
              </a:solidFill>
            </a:endParaRPr>
          </a:p>
        </p:txBody>
      </p:sp>
      <p:sp>
        <p:nvSpPr>
          <p:cNvPr id="8" name="Text Box 7"/>
          <p:cNvSpPr txBox="1">
            <a:spLocks noChangeArrowheads="1"/>
          </p:cNvSpPr>
          <p:nvPr/>
        </p:nvSpPr>
        <p:spPr bwMode="auto">
          <a:xfrm>
            <a:off x="6984776" y="5949280"/>
            <a:ext cx="1835696" cy="646331"/>
          </a:xfrm>
          <a:prstGeom prst="rect">
            <a:avLst/>
          </a:prstGeom>
          <a:solidFill>
            <a:schemeClr val="bg1"/>
          </a:solidFill>
          <a:ln w="9525">
            <a:noFill/>
            <a:miter lim="800000"/>
            <a:headEnd/>
            <a:tailEnd/>
          </a:ln>
        </p:spPr>
        <p:txBody>
          <a:bodyPr wrap="square">
            <a:spAutoFit/>
          </a:bodyPr>
          <a:lstStyle/>
          <a:p>
            <a:r>
              <a:rPr lang="fr-FR" dirty="0" err="1"/>
              <a:t>Gleize</a:t>
            </a:r>
            <a:endParaRPr lang="fr-FR" dirty="0"/>
          </a:p>
          <a:p>
            <a:r>
              <a:rPr lang="fr-FR" dirty="0"/>
              <a:t>17 Juillet 2013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descr="D. deltoides 1.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277813" y="115888"/>
            <a:ext cx="8615362" cy="6670675"/>
          </a:xfrm>
          <a:prstGeom prst="rect">
            <a:avLst/>
          </a:prstGeom>
          <a:noFill/>
          <a:ln w="9525">
            <a:noFill/>
            <a:miter lim="800000"/>
            <a:headEnd/>
            <a:tailEnd/>
          </a:ln>
        </p:spPr>
      </p:pic>
      <p:sp>
        <p:nvSpPr>
          <p:cNvPr id="3" name="Rectangle 4"/>
          <p:cNvSpPr txBox="1">
            <a:spLocks noChangeArrowheads="1"/>
          </p:cNvSpPr>
          <p:nvPr/>
        </p:nvSpPr>
        <p:spPr>
          <a:xfrm>
            <a:off x="96838" y="44450"/>
            <a:ext cx="2552700" cy="490538"/>
          </a:xfrm>
          <a:prstGeom prst="rect">
            <a:avLst/>
          </a:prstGeom>
          <a:solidFill>
            <a:schemeClr val="bg1"/>
          </a:solidFill>
        </p:spPr>
        <p:txBody>
          <a:bodyPr/>
          <a:lstStyle/>
          <a:p>
            <a:pPr algn="ctr">
              <a:defRPr/>
            </a:pPr>
            <a:r>
              <a:rPr lang="fr-FR" sz="2000" b="1" i="1" kern="0">
                <a:solidFill>
                  <a:schemeClr val="tx2"/>
                </a:solidFill>
                <a:latin typeface="+mj-lt"/>
                <a:ea typeface="+mj-ea"/>
                <a:cs typeface="+mj-cs"/>
              </a:rPr>
              <a:t>Dianthus deltoides</a:t>
            </a:r>
            <a:endParaRPr lang="fr-FR" sz="2000" b="1" i="1" kern="0" dirty="0">
              <a:solidFill>
                <a:schemeClr val="tx2"/>
              </a:solidFill>
              <a:latin typeface="+mj-lt"/>
              <a:ea typeface="+mj-ea"/>
              <a:cs typeface="+mj-cs"/>
            </a:endParaRPr>
          </a:p>
        </p:txBody>
      </p:sp>
      <p:sp>
        <p:nvSpPr>
          <p:cNvPr id="4" name="Text Box 7"/>
          <p:cNvSpPr txBox="1">
            <a:spLocks noChangeArrowheads="1"/>
          </p:cNvSpPr>
          <p:nvPr/>
        </p:nvSpPr>
        <p:spPr bwMode="auto">
          <a:xfrm>
            <a:off x="6516688" y="6334125"/>
            <a:ext cx="2592387" cy="523875"/>
          </a:xfrm>
          <a:prstGeom prst="rect">
            <a:avLst/>
          </a:prstGeom>
          <a:solidFill>
            <a:schemeClr val="bg1"/>
          </a:solidFill>
          <a:ln w="9525">
            <a:noFill/>
            <a:miter lim="800000"/>
            <a:headEnd/>
            <a:tailEnd/>
          </a:ln>
        </p:spPr>
        <p:txBody>
          <a:bodyPr>
            <a:spAutoFit/>
          </a:bodyPr>
          <a:lstStyle/>
          <a:p>
            <a:r>
              <a:rPr lang="fr-FR" sz="1400" dirty="0"/>
              <a:t>En montant au col de la Pisse</a:t>
            </a:r>
          </a:p>
          <a:p>
            <a:r>
              <a:rPr lang="fr-FR" sz="1400" dirty="0"/>
              <a:t>22 Juillet 2013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251520" y="116632"/>
            <a:ext cx="3456384" cy="504056"/>
          </a:xfrm>
          <a:prstGeom prst="rect">
            <a:avLst/>
          </a:prstGeom>
          <a:solidFill>
            <a:schemeClr val="bg1"/>
          </a:solidFill>
        </p:spPr>
        <p:txBody>
          <a:bodyPr/>
          <a:lstStyle/>
          <a:p>
            <a:pPr algn="ctr">
              <a:defRPr/>
            </a:pPr>
            <a:r>
              <a:rPr lang="fr-FR" b="1" i="1" kern="0" dirty="0" err="1">
                <a:latin typeface="+mj-lt"/>
                <a:ea typeface="+mj-ea"/>
                <a:cs typeface="+mj-cs"/>
              </a:rPr>
              <a:t>Artemisia</a:t>
            </a:r>
            <a:r>
              <a:rPr lang="fr-FR" b="1" i="1" kern="0" dirty="0">
                <a:latin typeface="+mj-lt"/>
                <a:ea typeface="+mj-ea"/>
                <a:cs typeface="+mj-cs"/>
              </a:rPr>
              <a:t> </a:t>
            </a:r>
            <a:r>
              <a:rPr lang="fr-FR" b="1" i="1" kern="0" dirty="0" err="1">
                <a:latin typeface="+mj-lt"/>
                <a:ea typeface="+mj-ea"/>
                <a:cs typeface="+mj-cs"/>
              </a:rPr>
              <a:t>chamaemelifolia</a:t>
            </a:r>
            <a:r>
              <a:rPr lang="fr-FR" b="1" i="1" kern="0" dirty="0">
                <a:latin typeface="+mj-lt"/>
                <a:ea typeface="+mj-ea"/>
                <a:cs typeface="+mj-cs"/>
              </a:rPr>
              <a:t> </a:t>
            </a:r>
            <a:r>
              <a:rPr lang="fr-FR" b="1" kern="0" dirty="0" err="1">
                <a:latin typeface="+mj-lt"/>
                <a:ea typeface="+mj-ea"/>
                <a:cs typeface="+mj-cs"/>
              </a:rPr>
              <a:t>Vill</a:t>
            </a:r>
            <a:r>
              <a:rPr lang="fr-FR" b="1" kern="0" dirty="0">
                <a:latin typeface="+mj-lt"/>
                <a:ea typeface="+mj-ea"/>
                <a:cs typeface="+mj-cs"/>
              </a:rPr>
              <a:t>.</a:t>
            </a:r>
          </a:p>
        </p:txBody>
      </p:sp>
      <p:pic>
        <p:nvPicPr>
          <p:cNvPr id="4" name="Image 3" descr="P1090888 artemisia chamaemelifolia.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a:xfrm>
            <a:off x="4055737" y="0"/>
            <a:ext cx="5088263" cy="6858000"/>
          </a:xfrm>
          <a:prstGeom prst="rect">
            <a:avLst/>
          </a:prstGeom>
        </p:spPr>
      </p:pic>
      <p:sp>
        <p:nvSpPr>
          <p:cNvPr id="5" name="ZoneTexte 4"/>
          <p:cNvSpPr txBox="1"/>
          <p:nvPr/>
        </p:nvSpPr>
        <p:spPr>
          <a:xfrm>
            <a:off x="4067944" y="6581001"/>
            <a:ext cx="1542025" cy="276999"/>
          </a:xfrm>
          <a:prstGeom prst="rect">
            <a:avLst/>
          </a:prstGeom>
          <a:solidFill>
            <a:schemeClr val="bg1"/>
          </a:solidFill>
        </p:spPr>
        <p:txBody>
          <a:bodyPr wrap="none" rtlCol="0">
            <a:spAutoFit/>
          </a:bodyPr>
          <a:lstStyle/>
          <a:p>
            <a:r>
              <a:rPr lang="fr-FR" sz="1200" b="1" dirty="0"/>
              <a:t>Crédit J-L </a:t>
            </a:r>
            <a:r>
              <a:rPr lang="fr-FR" sz="1200" b="1" dirty="0" err="1"/>
              <a:t>Macqueron</a:t>
            </a:r>
            <a:endParaRPr lang="fr-FR" sz="1200" b="1" dirty="0"/>
          </a:p>
        </p:txBody>
      </p:sp>
      <p:pic>
        <p:nvPicPr>
          <p:cNvPr id="6" name="Image 5" descr="PA263779.JPG"/>
          <p:cNvPicPr>
            <a:picLocks noChangeAspect="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a:xfrm rot="5400000">
            <a:off x="-296870" y="1097070"/>
            <a:ext cx="4653136" cy="3988403"/>
          </a:xfrm>
          <a:prstGeom prst="rect">
            <a:avLst/>
          </a:prstGeom>
        </p:spPr>
      </p:pic>
      <p:sp>
        <p:nvSpPr>
          <p:cNvPr id="7" name="ZoneTexte 6"/>
          <p:cNvSpPr txBox="1"/>
          <p:nvPr/>
        </p:nvSpPr>
        <p:spPr>
          <a:xfrm>
            <a:off x="180178" y="5949280"/>
            <a:ext cx="1655518" cy="738664"/>
          </a:xfrm>
          <a:prstGeom prst="rect">
            <a:avLst/>
          </a:prstGeom>
          <a:solidFill>
            <a:schemeClr val="bg1"/>
          </a:solidFill>
        </p:spPr>
        <p:txBody>
          <a:bodyPr wrap="none" rtlCol="0">
            <a:spAutoFit/>
          </a:bodyPr>
          <a:lstStyle/>
          <a:p>
            <a:r>
              <a:rPr lang="fr-FR" sz="1400" dirty="0" smtClean="0"/>
              <a:t>8 Juillet 2014</a:t>
            </a:r>
          </a:p>
          <a:p>
            <a:r>
              <a:rPr lang="fr-FR" sz="1400" dirty="0" smtClean="0"/>
              <a:t>26 Octobre 2019</a:t>
            </a:r>
          </a:p>
          <a:p>
            <a:r>
              <a:rPr lang="fr-FR" sz="1400" dirty="0" smtClean="0"/>
              <a:t>Sous le col de </a:t>
            </a:r>
            <a:r>
              <a:rPr lang="fr-FR" sz="1400" dirty="0" err="1" smtClean="0"/>
              <a:t>Gleize</a:t>
            </a:r>
            <a:endParaRPr lang="fr-FR"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G"/>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a:xfrm>
            <a:off x="251520" y="188640"/>
            <a:ext cx="5553484" cy="6525344"/>
          </a:xfrm>
          <a:prstGeom prst="rect">
            <a:avLst/>
          </a:prstGeom>
          <a:noFill/>
        </p:spPr>
      </p:pic>
      <p:pic>
        <p:nvPicPr>
          <p:cNvPr id="4" name="Image 1" descr="DSCN0513.JPG"/>
          <p:cNvPicPr>
            <a:picLocks noChangeAspect="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6296402" y="3861048"/>
            <a:ext cx="2524070" cy="2664296"/>
          </a:xfrm>
          <a:prstGeom prst="roundRect">
            <a:avLst/>
          </a:prstGeom>
          <a:noFill/>
          <a:ln w="9525">
            <a:noFill/>
            <a:miter lim="800000"/>
            <a:headEnd/>
            <a:tailEnd/>
          </a:ln>
        </p:spPr>
      </p:pic>
      <p:sp>
        <p:nvSpPr>
          <p:cNvPr id="5" name="Text Box 9"/>
          <p:cNvSpPr txBox="1">
            <a:spLocks noChangeArrowheads="1"/>
          </p:cNvSpPr>
          <p:nvPr/>
        </p:nvSpPr>
        <p:spPr bwMode="auto">
          <a:xfrm>
            <a:off x="0" y="6276975"/>
            <a:ext cx="1301750" cy="581025"/>
          </a:xfrm>
          <a:prstGeom prst="rect">
            <a:avLst/>
          </a:prstGeom>
          <a:solidFill>
            <a:schemeClr val="bg1"/>
          </a:solidFill>
          <a:ln w="9525">
            <a:noFill/>
            <a:miter lim="800000"/>
            <a:headEnd/>
            <a:tailEnd/>
          </a:ln>
        </p:spPr>
        <p:txBody>
          <a:bodyPr wrap="none">
            <a:spAutoFit/>
          </a:bodyPr>
          <a:lstStyle/>
          <a:p>
            <a:r>
              <a:rPr lang="fr-FR" sz="1600" b="0" i="0" dirty="0" err="1"/>
              <a:t>Charance</a:t>
            </a:r>
            <a:endParaRPr lang="fr-FR" sz="1600" b="0" i="0" dirty="0"/>
          </a:p>
          <a:p>
            <a:r>
              <a:rPr lang="fr-FR" sz="1600" b="0" i="0" dirty="0"/>
              <a:t>26 Mai 2006</a:t>
            </a:r>
          </a:p>
        </p:txBody>
      </p:sp>
      <p:pic>
        <p:nvPicPr>
          <p:cNvPr id="8" name="Image 7" descr="DSCN3045.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228184" y="116632"/>
            <a:ext cx="2520280" cy="3476248"/>
          </a:xfrm>
          <a:prstGeom prst="roundRect">
            <a:avLst/>
          </a:prstGeom>
        </p:spPr>
      </p:pic>
      <p:sp>
        <p:nvSpPr>
          <p:cNvPr id="2" name="Rectangle 4"/>
          <p:cNvSpPr txBox="1">
            <a:spLocks noChangeArrowheads="1"/>
          </p:cNvSpPr>
          <p:nvPr/>
        </p:nvSpPr>
        <p:spPr>
          <a:xfrm>
            <a:off x="0" y="0"/>
            <a:ext cx="2232943" cy="720824"/>
          </a:xfrm>
          <a:prstGeom prst="rect">
            <a:avLst/>
          </a:prstGeom>
          <a:solidFill>
            <a:schemeClr val="bg1"/>
          </a:solidFill>
        </p:spPr>
        <p:txBody>
          <a:bodyPr/>
          <a:lstStyle/>
          <a:p>
            <a:pPr algn="ctr">
              <a:defRPr/>
            </a:pPr>
            <a:r>
              <a:rPr lang="fr-FR" b="1" i="1" kern="0" dirty="0" err="1">
                <a:latin typeface="+mj-lt"/>
                <a:ea typeface="+mj-ea"/>
                <a:cs typeface="+mj-cs"/>
              </a:rPr>
              <a:t>Gentiana</a:t>
            </a:r>
            <a:r>
              <a:rPr lang="fr-FR" b="1" i="1" kern="0" dirty="0">
                <a:latin typeface="+mj-lt"/>
                <a:ea typeface="+mj-ea"/>
                <a:cs typeface="+mj-cs"/>
              </a:rPr>
              <a:t> </a:t>
            </a:r>
            <a:r>
              <a:rPr lang="fr-FR" b="1" i="1" kern="0" dirty="0" err="1">
                <a:latin typeface="+mj-lt"/>
                <a:ea typeface="+mj-ea"/>
                <a:cs typeface="+mj-cs"/>
              </a:rPr>
              <a:t>angustifolia</a:t>
            </a:r>
            <a:r>
              <a:rPr lang="fr-FR" b="1" i="1" kern="0" dirty="0">
                <a:latin typeface="+mj-lt"/>
                <a:ea typeface="+mj-ea"/>
                <a:cs typeface="+mj-cs"/>
              </a:rPr>
              <a:t> </a:t>
            </a:r>
            <a:r>
              <a:rPr lang="fr-FR" b="1" kern="0" dirty="0" err="1">
                <a:latin typeface="+mj-lt"/>
                <a:ea typeface="+mj-ea"/>
                <a:cs typeface="+mj-cs"/>
              </a:rPr>
              <a:t>Vill</a:t>
            </a:r>
            <a:r>
              <a:rPr lang="fr-FR" b="1" kern="0" dirty="0">
                <a:latin typeface="+mj-lt"/>
                <a:ea typeface="+mj-ea"/>
                <a:cs typeface="+mj-cs"/>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00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260648"/>
            <a:ext cx="5020923" cy="4248472"/>
          </a:xfrm>
          <a:prstGeom prst="rect">
            <a:avLst/>
          </a:prstGeom>
        </p:spPr>
      </p:pic>
      <p:sp>
        <p:nvSpPr>
          <p:cNvPr id="5" name="ZoneTexte 4"/>
          <p:cNvSpPr txBox="1"/>
          <p:nvPr/>
        </p:nvSpPr>
        <p:spPr>
          <a:xfrm>
            <a:off x="890590" y="96887"/>
            <a:ext cx="2529282" cy="307777"/>
          </a:xfrm>
          <a:prstGeom prst="rect">
            <a:avLst/>
          </a:prstGeom>
          <a:solidFill>
            <a:schemeClr val="bg1"/>
          </a:solidFill>
        </p:spPr>
        <p:txBody>
          <a:bodyPr wrap="none" rtlCol="0">
            <a:spAutoFit/>
          </a:bodyPr>
          <a:lstStyle/>
          <a:p>
            <a:pPr algn="ctr"/>
            <a:r>
              <a:rPr lang="fr-FR" sz="1400" b="1" dirty="0"/>
              <a:t>Précipitations annuelles en mm</a:t>
            </a:r>
          </a:p>
        </p:txBody>
      </p:sp>
      <p:sp>
        <p:nvSpPr>
          <p:cNvPr id="6" name="ZoneTexte 5"/>
          <p:cNvSpPr txBox="1"/>
          <p:nvPr/>
        </p:nvSpPr>
        <p:spPr>
          <a:xfrm>
            <a:off x="5148064" y="2708920"/>
            <a:ext cx="3277949" cy="307777"/>
          </a:xfrm>
          <a:prstGeom prst="rect">
            <a:avLst/>
          </a:prstGeom>
          <a:solidFill>
            <a:schemeClr val="bg1"/>
          </a:solidFill>
        </p:spPr>
        <p:txBody>
          <a:bodyPr wrap="none" rtlCol="0">
            <a:spAutoFit/>
          </a:bodyPr>
          <a:lstStyle/>
          <a:p>
            <a:pPr algn="ctr"/>
            <a:r>
              <a:rPr lang="fr-FR" sz="1400" b="1" dirty="0"/>
              <a:t>Températures moyennes annuelles en °C</a:t>
            </a:r>
          </a:p>
        </p:txBody>
      </p:sp>
      <p:pic>
        <p:nvPicPr>
          <p:cNvPr id="7" name="Image 6" descr="00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339230" y="3068960"/>
            <a:ext cx="4697266" cy="3672408"/>
          </a:xfrm>
          <a:prstGeom prst="rect">
            <a:avLst/>
          </a:prstGeom>
        </p:spPr>
      </p:pic>
      <p:sp>
        <p:nvSpPr>
          <p:cNvPr id="8" name="ZoneTexte 7"/>
          <p:cNvSpPr txBox="1"/>
          <p:nvPr/>
        </p:nvSpPr>
        <p:spPr>
          <a:xfrm>
            <a:off x="251520" y="6381328"/>
            <a:ext cx="3702424" cy="307777"/>
          </a:xfrm>
          <a:prstGeom prst="rect">
            <a:avLst/>
          </a:prstGeom>
          <a:noFill/>
        </p:spPr>
        <p:txBody>
          <a:bodyPr wrap="none" rtlCol="0">
            <a:spAutoFit/>
          </a:bodyPr>
          <a:lstStyle/>
          <a:p>
            <a:r>
              <a:rPr lang="fr-FR" sz="1400" dirty="0"/>
              <a:t>Chas E. Atlas de la flore des Hautes Alpes, 1994.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6660231" y="115888"/>
            <a:ext cx="2232943" cy="490537"/>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Bupleurum</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petraeum</a:t>
            </a:r>
            <a:endParaRPr lang="fr-FR" b="1" i="1" kern="0" dirty="0">
              <a:solidFill>
                <a:schemeClr val="tx2"/>
              </a:solidFill>
              <a:latin typeface="+mj-lt"/>
              <a:ea typeface="+mj-ea"/>
              <a:cs typeface="+mj-cs"/>
            </a:endParaRPr>
          </a:p>
        </p:txBody>
      </p:sp>
      <p:sp>
        <p:nvSpPr>
          <p:cNvPr id="4" name="Text Box 6"/>
          <p:cNvSpPr txBox="1">
            <a:spLocks noChangeArrowheads="1"/>
          </p:cNvSpPr>
          <p:nvPr/>
        </p:nvSpPr>
        <p:spPr bwMode="auto">
          <a:xfrm>
            <a:off x="251520" y="5805264"/>
            <a:ext cx="2178032" cy="523220"/>
          </a:xfrm>
          <a:prstGeom prst="rect">
            <a:avLst/>
          </a:prstGeom>
          <a:noFill/>
          <a:ln w="9525">
            <a:noFill/>
            <a:miter lim="800000"/>
            <a:headEnd/>
            <a:tailEnd/>
          </a:ln>
        </p:spPr>
        <p:txBody>
          <a:bodyPr wrap="none">
            <a:spAutoFit/>
          </a:bodyPr>
          <a:lstStyle/>
          <a:p>
            <a:r>
              <a:rPr lang="fr-FR" sz="1400" dirty="0"/>
              <a:t>Entre le Cuchon et l'</a:t>
            </a:r>
            <a:r>
              <a:rPr lang="fr-FR" sz="1400" dirty="0" err="1"/>
              <a:t>Autane</a:t>
            </a:r>
            <a:endParaRPr lang="fr-FR" sz="1400" dirty="0"/>
          </a:p>
          <a:p>
            <a:r>
              <a:rPr lang="fr-FR" sz="1400" dirty="0"/>
              <a:t>St Léger les Mélèzes</a:t>
            </a:r>
          </a:p>
        </p:txBody>
      </p:sp>
      <p:pic>
        <p:nvPicPr>
          <p:cNvPr id="5" name="Picture 5" descr="B"/>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251520" y="332656"/>
            <a:ext cx="5111750" cy="4481512"/>
          </a:xfrm>
          <a:prstGeom prst="rect">
            <a:avLst/>
          </a:prstGeom>
          <a:noFill/>
          <a:ln w="9525">
            <a:solidFill>
              <a:schemeClr val="tx1"/>
            </a:solidFill>
            <a:miter lim="800000"/>
            <a:headEnd/>
            <a:tailEnd/>
          </a:ln>
        </p:spPr>
      </p:pic>
      <p:pic>
        <p:nvPicPr>
          <p:cNvPr id="6" name="Picture 11" descr="B"/>
          <p:cNvPicPr>
            <a:picLocks noChangeAspect="1" noChangeArrowheads="1"/>
          </p:cNvPicPr>
          <p:nvPr/>
        </p:nvPicPr>
        <p:blipFill>
          <a:blip r:embed="rId4" cstate="email">
            <a:lum bright="-18000" contrast="12000"/>
            <a:extLst>
              <a:ext uri="{28A0092B-C50C-407E-A947-70E740481C1C}">
                <a14:useLocalDpi xmlns:a14="http://schemas.microsoft.com/office/drawing/2010/main"/>
              </a:ext>
            </a:extLst>
          </a:blip>
          <a:srcRect/>
          <a:stretch>
            <a:fillRect/>
          </a:stretch>
        </p:blipFill>
        <p:spPr bwMode="auto">
          <a:xfrm>
            <a:off x="5508104" y="896491"/>
            <a:ext cx="3455988" cy="2676525"/>
          </a:xfrm>
          <a:prstGeom prst="rect">
            <a:avLst/>
          </a:prstGeom>
          <a:noFill/>
          <a:ln w="9525">
            <a:noFill/>
            <a:miter lim="800000"/>
            <a:headEnd/>
            <a:tailEnd/>
          </a:ln>
        </p:spPr>
      </p:pic>
      <p:pic>
        <p:nvPicPr>
          <p:cNvPr id="7" name="Picture 6" descr="B"/>
          <p:cNvPicPr>
            <a:picLocks noChangeAspect="1" noChangeArrowheads="1"/>
          </p:cNvPicPr>
          <p:nvPr/>
        </p:nvPicPr>
        <p:blipFill>
          <a:blip r:embed="rId5" cstate="email">
            <a:lum bright="-12000" contrast="18000"/>
            <a:extLst>
              <a:ext uri="{28A0092B-C50C-407E-A947-70E740481C1C}">
                <a14:useLocalDpi xmlns:a14="http://schemas.microsoft.com/office/drawing/2010/main"/>
              </a:ext>
            </a:extLst>
          </a:blip>
          <a:srcRect/>
          <a:stretch>
            <a:fillRect/>
          </a:stretch>
        </p:blipFill>
        <p:spPr>
          <a:xfrm>
            <a:off x="5148138" y="3883298"/>
            <a:ext cx="3816350" cy="2786062"/>
          </a:xfrm>
          <a:prstGeom prst="rect">
            <a:avLst/>
          </a:prstGeom>
          <a:noFill/>
        </p:spPr>
      </p:pic>
      <p:sp>
        <p:nvSpPr>
          <p:cNvPr id="8" name="Text Box 9"/>
          <p:cNvSpPr txBox="1">
            <a:spLocks noChangeArrowheads="1"/>
          </p:cNvSpPr>
          <p:nvPr/>
        </p:nvSpPr>
        <p:spPr bwMode="auto">
          <a:xfrm>
            <a:off x="251520" y="6381328"/>
            <a:ext cx="1418978" cy="307777"/>
          </a:xfrm>
          <a:prstGeom prst="rect">
            <a:avLst/>
          </a:prstGeom>
          <a:noFill/>
          <a:ln w="9525">
            <a:noFill/>
            <a:miter lim="800000"/>
            <a:headEnd/>
            <a:tailEnd/>
          </a:ln>
        </p:spPr>
        <p:txBody>
          <a:bodyPr wrap="none">
            <a:spAutoFit/>
          </a:bodyPr>
          <a:lstStyle/>
          <a:p>
            <a:r>
              <a:rPr lang="fr-FR" sz="1400" dirty="0"/>
              <a:t>Col de La </a:t>
            </a:r>
            <a:r>
              <a:rPr lang="fr-FR" sz="1400" dirty="0" err="1"/>
              <a:t>Saume</a:t>
            </a:r>
            <a:r>
              <a:rPr lang="fr-FR" sz="1400" dirty="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 heleniifolium heleniifolium 5.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a:off x="539552" y="0"/>
            <a:ext cx="8064896" cy="6858000"/>
          </a:xfrm>
          <a:prstGeom prst="rect">
            <a:avLst/>
          </a:prstGeom>
        </p:spPr>
      </p:pic>
      <p:sp>
        <p:nvSpPr>
          <p:cNvPr id="3" name="Text Box 7"/>
          <p:cNvSpPr txBox="1">
            <a:spLocks noChangeArrowheads="1"/>
          </p:cNvSpPr>
          <p:nvPr/>
        </p:nvSpPr>
        <p:spPr bwMode="auto">
          <a:xfrm>
            <a:off x="6659562" y="6334125"/>
            <a:ext cx="2520950" cy="523875"/>
          </a:xfrm>
          <a:prstGeom prst="rect">
            <a:avLst/>
          </a:prstGeom>
          <a:solidFill>
            <a:schemeClr val="bg1"/>
          </a:solidFill>
          <a:ln w="9525">
            <a:noFill/>
            <a:miter lim="800000"/>
            <a:headEnd/>
            <a:tailEnd/>
          </a:ln>
        </p:spPr>
        <p:txBody>
          <a:bodyPr>
            <a:spAutoFit/>
          </a:bodyPr>
          <a:lstStyle/>
          <a:p>
            <a:r>
              <a:rPr lang="fr-FR" sz="1400" dirty="0"/>
              <a:t>En montant au pic de </a:t>
            </a:r>
            <a:r>
              <a:rPr lang="fr-FR" sz="1400" dirty="0" err="1"/>
              <a:t>Gleize</a:t>
            </a:r>
            <a:endParaRPr lang="fr-FR" sz="1400" dirty="0"/>
          </a:p>
          <a:p>
            <a:r>
              <a:rPr lang="fr-FR" sz="1400" dirty="0"/>
              <a:t>1 Juillet 2014</a:t>
            </a:r>
          </a:p>
        </p:txBody>
      </p:sp>
      <p:sp>
        <p:nvSpPr>
          <p:cNvPr id="4" name="Rectangle 8"/>
          <p:cNvSpPr>
            <a:spLocks noChangeArrowheads="1"/>
          </p:cNvSpPr>
          <p:nvPr/>
        </p:nvSpPr>
        <p:spPr bwMode="auto">
          <a:xfrm>
            <a:off x="5580112" y="0"/>
            <a:ext cx="3600400" cy="647700"/>
          </a:xfrm>
          <a:prstGeom prst="rect">
            <a:avLst/>
          </a:prstGeom>
          <a:solidFill>
            <a:schemeClr val="bg1"/>
          </a:solidFill>
          <a:ln w="9525">
            <a:noFill/>
            <a:miter lim="800000"/>
            <a:headEnd/>
            <a:tailEnd/>
          </a:ln>
        </p:spPr>
        <p:txBody>
          <a:bodyPr anchor="ctr"/>
          <a:lstStyle/>
          <a:p>
            <a:pPr algn="r"/>
            <a:r>
              <a:rPr lang="fr-FR" b="1" i="1" dirty="0" err="1">
                <a:solidFill>
                  <a:schemeClr val="tx2"/>
                </a:solidFill>
              </a:rPr>
              <a:t>Rhaponticum</a:t>
            </a:r>
            <a:r>
              <a:rPr lang="fr-FR" b="1" i="1" dirty="0">
                <a:solidFill>
                  <a:schemeClr val="tx2"/>
                </a:solidFill>
              </a:rPr>
              <a:t> </a:t>
            </a:r>
            <a:r>
              <a:rPr lang="fr-FR" b="1" i="1" dirty="0" err="1">
                <a:solidFill>
                  <a:schemeClr val="tx2"/>
                </a:solidFill>
              </a:rPr>
              <a:t>heleniifolium</a:t>
            </a:r>
            <a:r>
              <a:rPr lang="fr-FR" b="1" i="1" dirty="0">
                <a:solidFill>
                  <a:schemeClr val="tx2"/>
                </a:solidFill>
              </a:rPr>
              <a:t> </a:t>
            </a:r>
          </a:p>
          <a:p>
            <a:pPr algn="r"/>
            <a:r>
              <a:rPr lang="fr-FR" b="1" dirty="0" err="1">
                <a:solidFill>
                  <a:schemeClr val="tx2"/>
                </a:solidFill>
              </a:rPr>
              <a:t>subsp</a:t>
            </a:r>
            <a:r>
              <a:rPr lang="fr-FR" b="1" i="1" dirty="0">
                <a:solidFill>
                  <a:schemeClr val="tx2"/>
                </a:solidFill>
              </a:rPr>
              <a:t>. </a:t>
            </a:r>
            <a:r>
              <a:rPr lang="fr-FR" b="1" i="1" dirty="0" err="1">
                <a:solidFill>
                  <a:schemeClr val="tx2"/>
                </a:solidFill>
              </a:rPr>
              <a:t>heleniifolium</a:t>
            </a:r>
            <a:endParaRPr lang="fr-FR" b="1" i="1" dirty="0">
              <a:solidFill>
                <a:schemeClr val="tx2"/>
              </a:solidFill>
            </a:endParaRPr>
          </a:p>
        </p:txBody>
      </p:sp>
      <p:grpSp>
        <p:nvGrpSpPr>
          <p:cNvPr id="5" name="Groupe 4"/>
          <p:cNvGrpSpPr/>
          <p:nvPr/>
        </p:nvGrpSpPr>
        <p:grpSpPr>
          <a:xfrm>
            <a:off x="5688632" y="44624"/>
            <a:ext cx="683568" cy="576064"/>
            <a:chOff x="8460432" y="620688"/>
            <a:chExt cx="683568" cy="576064"/>
          </a:xfrm>
        </p:grpSpPr>
        <p:sp>
          <p:nvSpPr>
            <p:cNvPr id="6" name="ZoneTexte 5"/>
            <p:cNvSpPr txBox="1"/>
            <p:nvPr/>
          </p:nvSpPr>
          <p:spPr>
            <a:xfrm>
              <a:off x="8576114" y="692696"/>
              <a:ext cx="460382" cy="369332"/>
            </a:xfrm>
            <a:prstGeom prst="rect">
              <a:avLst/>
            </a:prstGeom>
            <a:noFill/>
          </p:spPr>
          <p:txBody>
            <a:bodyPr wrap="none" rtlCol="0">
              <a:spAutoFit/>
            </a:bodyPr>
            <a:lstStyle/>
            <a:p>
              <a:r>
                <a:rPr lang="fr-FR" b="1" dirty="0">
                  <a:solidFill>
                    <a:srgbClr val="FF0000"/>
                  </a:solidFill>
                </a:rPr>
                <a:t>PN</a:t>
              </a:r>
            </a:p>
          </p:txBody>
        </p:sp>
        <p:sp>
          <p:nvSpPr>
            <p:cNvPr id="7" name="Ellipse 6"/>
            <p:cNvSpPr/>
            <p:nvPr/>
          </p:nvSpPr>
          <p:spPr>
            <a:xfrm>
              <a:off x="8460432" y="620688"/>
              <a:ext cx="6835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 heleniifolium heleniifolium 3.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251520" y="188640"/>
            <a:ext cx="5904656" cy="6485442"/>
          </a:xfrm>
          <a:prstGeom prst="rect">
            <a:avLst/>
          </a:prstGeom>
        </p:spPr>
      </p:pic>
      <p:sp>
        <p:nvSpPr>
          <p:cNvPr id="4" name="Text Box 7"/>
          <p:cNvSpPr txBox="1">
            <a:spLocks noChangeArrowheads="1"/>
          </p:cNvSpPr>
          <p:nvPr/>
        </p:nvSpPr>
        <p:spPr bwMode="auto">
          <a:xfrm>
            <a:off x="107504" y="6237288"/>
            <a:ext cx="1512863" cy="523220"/>
          </a:xfrm>
          <a:prstGeom prst="rect">
            <a:avLst/>
          </a:prstGeom>
          <a:solidFill>
            <a:schemeClr val="bg1"/>
          </a:solidFill>
          <a:ln w="9525">
            <a:noFill/>
            <a:miter lim="800000"/>
            <a:headEnd/>
            <a:tailEnd/>
          </a:ln>
        </p:spPr>
        <p:txBody>
          <a:bodyPr wrap="square">
            <a:spAutoFit/>
          </a:bodyPr>
          <a:lstStyle/>
          <a:p>
            <a:r>
              <a:rPr lang="fr-FR" sz="1400" dirty="0"/>
              <a:t>Col de </a:t>
            </a:r>
            <a:r>
              <a:rPr lang="fr-FR" sz="1400" dirty="0" err="1"/>
              <a:t>Saume</a:t>
            </a:r>
            <a:endParaRPr lang="fr-FR" sz="1400" dirty="0"/>
          </a:p>
          <a:p>
            <a:r>
              <a:rPr lang="fr-FR" sz="1400" dirty="0"/>
              <a:t>15 Juillet 2014</a:t>
            </a:r>
          </a:p>
        </p:txBody>
      </p:sp>
      <p:sp>
        <p:nvSpPr>
          <p:cNvPr id="3" name="Rectangle 8"/>
          <p:cNvSpPr>
            <a:spLocks noChangeArrowheads="1"/>
          </p:cNvSpPr>
          <p:nvPr/>
        </p:nvSpPr>
        <p:spPr bwMode="auto">
          <a:xfrm>
            <a:off x="5796408" y="116632"/>
            <a:ext cx="3240088" cy="647700"/>
          </a:xfrm>
          <a:prstGeom prst="rect">
            <a:avLst/>
          </a:prstGeom>
          <a:solidFill>
            <a:schemeClr val="bg1"/>
          </a:solidFill>
          <a:ln w="9525">
            <a:noFill/>
            <a:miter lim="800000"/>
            <a:headEnd/>
            <a:tailEnd/>
          </a:ln>
        </p:spPr>
        <p:txBody>
          <a:bodyPr anchor="ctr"/>
          <a:lstStyle/>
          <a:p>
            <a:pPr algn="ctr"/>
            <a:r>
              <a:rPr lang="fr-FR" b="1" i="1" dirty="0" err="1">
                <a:solidFill>
                  <a:schemeClr val="tx2"/>
                </a:solidFill>
              </a:rPr>
              <a:t>Rhaponticum</a:t>
            </a:r>
            <a:r>
              <a:rPr lang="fr-FR" b="1" i="1" dirty="0">
                <a:solidFill>
                  <a:schemeClr val="tx2"/>
                </a:solidFill>
              </a:rPr>
              <a:t> </a:t>
            </a:r>
            <a:r>
              <a:rPr lang="fr-FR" b="1" i="1" dirty="0" err="1">
                <a:solidFill>
                  <a:schemeClr val="tx2"/>
                </a:solidFill>
              </a:rPr>
              <a:t>heleniifolium</a:t>
            </a:r>
            <a:r>
              <a:rPr lang="fr-FR" b="1" i="1" dirty="0">
                <a:solidFill>
                  <a:schemeClr val="tx2"/>
                </a:solidFill>
              </a:rPr>
              <a:t> </a:t>
            </a:r>
            <a:r>
              <a:rPr lang="fr-FR" b="1" dirty="0" err="1">
                <a:solidFill>
                  <a:schemeClr val="tx2"/>
                </a:solidFill>
              </a:rPr>
              <a:t>subsp</a:t>
            </a:r>
            <a:r>
              <a:rPr lang="fr-FR" b="1" i="1" dirty="0">
                <a:solidFill>
                  <a:schemeClr val="tx2"/>
                </a:solidFill>
              </a:rPr>
              <a:t>. </a:t>
            </a:r>
            <a:r>
              <a:rPr lang="fr-FR" b="1" i="1" dirty="0" err="1">
                <a:solidFill>
                  <a:schemeClr val="tx2"/>
                </a:solidFill>
              </a:rPr>
              <a:t>heleniifolium</a:t>
            </a:r>
            <a:endParaRPr lang="fr-FR" b="1" i="1" dirty="0">
              <a:solidFill>
                <a:schemeClr val="tx2"/>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012.JPG"/>
          <p:cNvPicPr>
            <a:picLocks noChangeAspect="1"/>
          </p:cNvPicPr>
          <p:nvPr/>
        </p:nvPicPr>
        <p:blipFill>
          <a:blip r:embed="rId2" cstate="email">
            <a:lum contrast="10000"/>
            <a:extLst>
              <a:ext uri="{28A0092B-C50C-407E-A947-70E740481C1C}">
                <a14:useLocalDpi xmlns:a14="http://schemas.microsoft.com/office/drawing/2010/main"/>
              </a:ext>
            </a:extLst>
          </a:blip>
          <a:srcRect/>
          <a:stretch>
            <a:fillRect/>
          </a:stretch>
        </p:blipFill>
        <p:spPr bwMode="auto">
          <a:xfrm>
            <a:off x="1403945" y="188640"/>
            <a:ext cx="6048375" cy="6337300"/>
          </a:xfrm>
          <a:prstGeom prst="rect">
            <a:avLst/>
          </a:prstGeom>
          <a:noFill/>
          <a:ln w="9525">
            <a:noFill/>
            <a:miter lim="800000"/>
            <a:headEnd/>
            <a:tailEnd/>
          </a:ln>
        </p:spPr>
      </p:pic>
      <p:sp>
        <p:nvSpPr>
          <p:cNvPr id="3" name="Text Box 7"/>
          <p:cNvSpPr txBox="1">
            <a:spLocks noChangeArrowheads="1"/>
          </p:cNvSpPr>
          <p:nvPr/>
        </p:nvSpPr>
        <p:spPr bwMode="auto">
          <a:xfrm>
            <a:off x="107504" y="6237288"/>
            <a:ext cx="1512863" cy="523220"/>
          </a:xfrm>
          <a:prstGeom prst="rect">
            <a:avLst/>
          </a:prstGeom>
          <a:solidFill>
            <a:schemeClr val="bg1"/>
          </a:solidFill>
          <a:ln w="9525">
            <a:noFill/>
            <a:miter lim="800000"/>
            <a:headEnd/>
            <a:tailEnd/>
          </a:ln>
        </p:spPr>
        <p:txBody>
          <a:bodyPr wrap="square">
            <a:spAutoFit/>
          </a:bodyPr>
          <a:lstStyle/>
          <a:p>
            <a:r>
              <a:rPr lang="fr-FR" sz="1400" dirty="0"/>
              <a:t>Col de </a:t>
            </a:r>
            <a:r>
              <a:rPr lang="fr-FR" sz="1400" dirty="0" err="1"/>
              <a:t>Saume</a:t>
            </a:r>
            <a:endParaRPr lang="fr-FR" sz="1400" dirty="0"/>
          </a:p>
          <a:p>
            <a:r>
              <a:rPr lang="fr-FR" sz="1400" dirty="0"/>
              <a:t>15 Juillet 2014</a:t>
            </a:r>
          </a:p>
        </p:txBody>
      </p:sp>
      <p:sp>
        <p:nvSpPr>
          <p:cNvPr id="4" name="Rectangle 8"/>
          <p:cNvSpPr>
            <a:spLocks noChangeArrowheads="1"/>
          </p:cNvSpPr>
          <p:nvPr/>
        </p:nvSpPr>
        <p:spPr bwMode="auto">
          <a:xfrm>
            <a:off x="5796408" y="116632"/>
            <a:ext cx="3240088" cy="647700"/>
          </a:xfrm>
          <a:prstGeom prst="rect">
            <a:avLst/>
          </a:prstGeom>
          <a:solidFill>
            <a:schemeClr val="bg1"/>
          </a:solidFill>
          <a:ln w="9525">
            <a:noFill/>
            <a:miter lim="800000"/>
            <a:headEnd/>
            <a:tailEnd/>
          </a:ln>
        </p:spPr>
        <p:txBody>
          <a:bodyPr anchor="ctr"/>
          <a:lstStyle/>
          <a:p>
            <a:pPr algn="ctr"/>
            <a:r>
              <a:rPr lang="fr-FR" b="1" i="1" dirty="0" err="1">
                <a:solidFill>
                  <a:schemeClr val="tx2"/>
                </a:solidFill>
              </a:rPr>
              <a:t>Rhaponticum</a:t>
            </a:r>
            <a:r>
              <a:rPr lang="fr-FR" b="1" i="1" dirty="0">
                <a:solidFill>
                  <a:schemeClr val="tx2"/>
                </a:solidFill>
              </a:rPr>
              <a:t> </a:t>
            </a:r>
            <a:r>
              <a:rPr lang="fr-FR" b="1" i="1" dirty="0" err="1">
                <a:solidFill>
                  <a:schemeClr val="tx2"/>
                </a:solidFill>
              </a:rPr>
              <a:t>heleniifolium</a:t>
            </a:r>
            <a:r>
              <a:rPr lang="fr-FR" b="1" i="1" dirty="0">
                <a:solidFill>
                  <a:schemeClr val="tx2"/>
                </a:solidFill>
              </a:rPr>
              <a:t> </a:t>
            </a:r>
            <a:r>
              <a:rPr lang="fr-FR" b="1" dirty="0" err="1">
                <a:solidFill>
                  <a:schemeClr val="tx2"/>
                </a:solidFill>
              </a:rPr>
              <a:t>subsp</a:t>
            </a:r>
            <a:r>
              <a:rPr lang="fr-FR" b="1" i="1" dirty="0">
                <a:solidFill>
                  <a:schemeClr val="tx2"/>
                </a:solidFill>
              </a:rPr>
              <a:t>. </a:t>
            </a:r>
            <a:r>
              <a:rPr lang="fr-FR" b="1" i="1" dirty="0" err="1">
                <a:solidFill>
                  <a:schemeClr val="tx2"/>
                </a:solidFill>
              </a:rPr>
              <a:t>heleniifolium</a:t>
            </a:r>
            <a:endParaRPr lang="fr-FR" b="1" i="1" dirty="0">
              <a:solidFill>
                <a:schemeClr val="tx2"/>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160.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a:off x="0" y="144016"/>
            <a:ext cx="9147716" cy="6525344"/>
          </a:xfrm>
          <a:prstGeom prst="rect">
            <a:avLst/>
          </a:prstGeom>
        </p:spPr>
      </p:pic>
      <p:sp>
        <p:nvSpPr>
          <p:cNvPr id="3" name="Rectangle 4"/>
          <p:cNvSpPr txBox="1">
            <a:spLocks noChangeArrowheads="1"/>
          </p:cNvSpPr>
          <p:nvPr/>
        </p:nvSpPr>
        <p:spPr>
          <a:xfrm>
            <a:off x="6156325" y="115888"/>
            <a:ext cx="2736850" cy="490537"/>
          </a:xfrm>
          <a:prstGeom prst="rect">
            <a:avLst/>
          </a:prstGeom>
          <a:solidFill>
            <a:schemeClr val="bg1"/>
          </a:solidFill>
        </p:spPr>
        <p:txBody>
          <a:bodyPr/>
          <a:lstStyle/>
          <a:p>
            <a:pPr algn="ctr">
              <a:defRPr/>
            </a:pPr>
            <a:r>
              <a:rPr lang="fr-FR" b="1" i="1" kern="0" dirty="0">
                <a:latin typeface="+mj-lt"/>
                <a:ea typeface="+mj-ea"/>
                <a:cs typeface="+mj-cs"/>
              </a:rPr>
              <a:t>Allium </a:t>
            </a:r>
            <a:r>
              <a:rPr lang="fr-FR" b="1" i="1" kern="0" dirty="0" err="1">
                <a:latin typeface="+mj-lt"/>
                <a:ea typeface="+mj-ea"/>
                <a:cs typeface="+mj-cs"/>
              </a:rPr>
              <a:t>narcissiflorum</a:t>
            </a:r>
            <a:r>
              <a:rPr lang="fr-FR" b="1" i="1" kern="0" dirty="0">
                <a:latin typeface="+mj-lt"/>
                <a:ea typeface="+mj-ea"/>
                <a:cs typeface="+mj-cs"/>
              </a:rPr>
              <a:t> </a:t>
            </a:r>
            <a:r>
              <a:rPr lang="fr-FR" b="1" kern="0" dirty="0" err="1">
                <a:latin typeface="+mj-lt"/>
                <a:ea typeface="+mj-ea"/>
                <a:cs typeface="+mj-cs"/>
              </a:rPr>
              <a:t>Vill</a:t>
            </a:r>
            <a:r>
              <a:rPr lang="fr-FR" b="1" kern="0" dirty="0">
                <a:latin typeface="+mj-lt"/>
                <a:ea typeface="+mj-ea"/>
                <a:cs typeface="+mj-cs"/>
              </a:rPr>
              <a:t>.</a:t>
            </a:r>
            <a:r>
              <a:rPr lang="fr-FR" b="1" i="1" kern="0" dirty="0">
                <a:latin typeface="+mj-lt"/>
                <a:ea typeface="+mj-ea"/>
                <a:cs typeface="+mj-cs"/>
              </a:rPr>
              <a:t> </a:t>
            </a:r>
          </a:p>
        </p:txBody>
      </p:sp>
      <p:sp>
        <p:nvSpPr>
          <p:cNvPr id="4" name="Text Box 11"/>
          <p:cNvSpPr txBox="1">
            <a:spLocks noChangeArrowheads="1"/>
          </p:cNvSpPr>
          <p:nvPr/>
        </p:nvSpPr>
        <p:spPr bwMode="auto">
          <a:xfrm>
            <a:off x="7995288" y="6334780"/>
            <a:ext cx="1148712" cy="523220"/>
          </a:xfrm>
          <a:prstGeom prst="rect">
            <a:avLst/>
          </a:prstGeom>
          <a:solidFill>
            <a:schemeClr val="bg1"/>
          </a:solidFill>
          <a:ln w="9525">
            <a:noFill/>
            <a:miter lim="800000"/>
            <a:headEnd/>
            <a:tailEnd/>
          </a:ln>
        </p:spPr>
        <p:txBody>
          <a:bodyPr wrap="none">
            <a:spAutoFit/>
          </a:bodyPr>
          <a:lstStyle/>
          <a:p>
            <a:r>
              <a:rPr lang="fr-FR" sz="1400" dirty="0"/>
              <a:t>Pic de </a:t>
            </a:r>
            <a:r>
              <a:rPr lang="fr-FR" sz="1400" dirty="0" err="1"/>
              <a:t>Gleize</a:t>
            </a:r>
            <a:endParaRPr lang="fr-FR" sz="1400" dirty="0"/>
          </a:p>
          <a:p>
            <a:r>
              <a:rPr lang="fr-FR" sz="1400" dirty="0"/>
              <a:t>8 Juillet 2014</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58.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a:xfrm>
            <a:off x="-1" y="0"/>
            <a:ext cx="6490607" cy="6858000"/>
          </a:xfrm>
          <a:prstGeom prst="rect">
            <a:avLst/>
          </a:prstGeom>
        </p:spPr>
      </p:pic>
      <p:sp>
        <p:nvSpPr>
          <p:cNvPr id="5" name="Text Box 11"/>
          <p:cNvSpPr txBox="1">
            <a:spLocks noChangeArrowheads="1"/>
          </p:cNvSpPr>
          <p:nvPr/>
        </p:nvSpPr>
        <p:spPr bwMode="auto">
          <a:xfrm>
            <a:off x="6953872" y="6165304"/>
            <a:ext cx="1938608" cy="523220"/>
          </a:xfrm>
          <a:prstGeom prst="rect">
            <a:avLst/>
          </a:prstGeom>
          <a:solidFill>
            <a:schemeClr val="bg1"/>
          </a:solidFill>
          <a:ln w="9525">
            <a:noFill/>
            <a:miter lim="800000"/>
            <a:headEnd/>
            <a:tailEnd/>
          </a:ln>
        </p:spPr>
        <p:txBody>
          <a:bodyPr wrap="none">
            <a:spAutoFit/>
          </a:bodyPr>
          <a:lstStyle/>
          <a:p>
            <a:r>
              <a:rPr lang="fr-FR" sz="1400" dirty="0"/>
              <a:t>2 Juillet 2014</a:t>
            </a:r>
          </a:p>
          <a:p>
            <a:r>
              <a:rPr lang="fr-FR" sz="1400" dirty="0"/>
              <a:t>En montant au Pas Neuf</a:t>
            </a:r>
          </a:p>
        </p:txBody>
      </p:sp>
      <p:sp>
        <p:nvSpPr>
          <p:cNvPr id="6" name="Rectangle 4"/>
          <p:cNvSpPr txBox="1">
            <a:spLocks noChangeArrowheads="1"/>
          </p:cNvSpPr>
          <p:nvPr/>
        </p:nvSpPr>
        <p:spPr>
          <a:xfrm>
            <a:off x="6156325" y="115888"/>
            <a:ext cx="2736850" cy="490537"/>
          </a:xfrm>
          <a:prstGeom prst="rect">
            <a:avLst/>
          </a:prstGeom>
          <a:solidFill>
            <a:schemeClr val="bg1"/>
          </a:solidFill>
        </p:spPr>
        <p:txBody>
          <a:bodyPr/>
          <a:lstStyle/>
          <a:p>
            <a:pPr algn="ctr">
              <a:defRPr/>
            </a:pPr>
            <a:r>
              <a:rPr lang="fr-FR" b="1" i="1" kern="0" dirty="0">
                <a:latin typeface="+mj-lt"/>
                <a:ea typeface="+mj-ea"/>
                <a:cs typeface="+mj-cs"/>
              </a:rPr>
              <a:t>Allium </a:t>
            </a:r>
            <a:r>
              <a:rPr lang="fr-FR" b="1" i="1" kern="0" dirty="0" err="1">
                <a:latin typeface="+mj-lt"/>
                <a:ea typeface="+mj-ea"/>
                <a:cs typeface="+mj-cs"/>
              </a:rPr>
              <a:t>narcissiflorum</a:t>
            </a:r>
            <a:r>
              <a:rPr lang="fr-FR" b="1" i="1" kern="0" dirty="0">
                <a:latin typeface="+mj-lt"/>
                <a:ea typeface="+mj-ea"/>
                <a:cs typeface="+mj-cs"/>
              </a:rPr>
              <a:t> </a:t>
            </a:r>
            <a:r>
              <a:rPr lang="fr-FR" b="1" kern="0" dirty="0" err="1">
                <a:latin typeface="+mj-lt"/>
                <a:ea typeface="+mj-ea"/>
                <a:cs typeface="+mj-cs"/>
              </a:rPr>
              <a:t>Vill</a:t>
            </a:r>
            <a:r>
              <a:rPr lang="fr-FR" b="1" kern="0" dirty="0">
                <a:latin typeface="+mj-lt"/>
                <a:ea typeface="+mj-ea"/>
                <a:cs typeface="+mj-cs"/>
              </a:rPr>
              <a:t>.</a:t>
            </a:r>
            <a:r>
              <a:rPr lang="fr-FR" b="1" i="1" kern="0" dirty="0">
                <a:latin typeface="+mj-lt"/>
                <a:ea typeface="+mj-ea"/>
                <a:cs typeface="+mj-cs"/>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59.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a:xfrm rot="16200000">
            <a:off x="101019" y="222509"/>
            <a:ext cx="6597352" cy="6440365"/>
          </a:xfrm>
          <a:prstGeom prst="rect">
            <a:avLst/>
          </a:prstGeom>
          <a:ln w="28575">
            <a:solidFill>
              <a:srgbClr val="FF00FF"/>
            </a:solidFill>
          </a:ln>
        </p:spPr>
      </p:pic>
      <p:sp>
        <p:nvSpPr>
          <p:cNvPr id="4" name="Text Box 11"/>
          <p:cNvSpPr txBox="1">
            <a:spLocks noChangeArrowheads="1"/>
          </p:cNvSpPr>
          <p:nvPr/>
        </p:nvSpPr>
        <p:spPr bwMode="auto">
          <a:xfrm>
            <a:off x="6953872" y="6165304"/>
            <a:ext cx="1938608" cy="523220"/>
          </a:xfrm>
          <a:prstGeom prst="rect">
            <a:avLst/>
          </a:prstGeom>
          <a:solidFill>
            <a:schemeClr val="bg1"/>
          </a:solidFill>
          <a:ln w="9525">
            <a:noFill/>
            <a:miter lim="800000"/>
            <a:headEnd/>
            <a:tailEnd/>
          </a:ln>
        </p:spPr>
        <p:txBody>
          <a:bodyPr wrap="none">
            <a:spAutoFit/>
          </a:bodyPr>
          <a:lstStyle/>
          <a:p>
            <a:r>
              <a:rPr lang="fr-FR" sz="1400" dirty="0"/>
              <a:t>2 Juillet 2014</a:t>
            </a:r>
          </a:p>
          <a:p>
            <a:r>
              <a:rPr lang="fr-FR" sz="1400" dirty="0"/>
              <a:t>En montant au Pas Neuf</a:t>
            </a:r>
          </a:p>
        </p:txBody>
      </p:sp>
      <p:sp>
        <p:nvSpPr>
          <p:cNvPr id="5" name="Rectangle 4"/>
          <p:cNvSpPr txBox="1">
            <a:spLocks noChangeArrowheads="1"/>
          </p:cNvSpPr>
          <p:nvPr/>
        </p:nvSpPr>
        <p:spPr>
          <a:xfrm>
            <a:off x="6156325" y="115888"/>
            <a:ext cx="2736850" cy="490537"/>
          </a:xfrm>
          <a:prstGeom prst="rect">
            <a:avLst/>
          </a:prstGeom>
          <a:solidFill>
            <a:schemeClr val="bg1"/>
          </a:solidFill>
        </p:spPr>
        <p:txBody>
          <a:bodyPr/>
          <a:lstStyle/>
          <a:p>
            <a:pPr algn="ctr">
              <a:defRPr/>
            </a:pPr>
            <a:r>
              <a:rPr lang="fr-FR" b="1" i="1" kern="0" dirty="0">
                <a:latin typeface="+mj-lt"/>
                <a:ea typeface="+mj-ea"/>
                <a:cs typeface="+mj-cs"/>
              </a:rPr>
              <a:t>Allium </a:t>
            </a:r>
            <a:r>
              <a:rPr lang="fr-FR" b="1" i="1" kern="0" dirty="0" err="1">
                <a:latin typeface="+mj-lt"/>
                <a:ea typeface="+mj-ea"/>
                <a:cs typeface="+mj-cs"/>
              </a:rPr>
              <a:t>narcissiflorum</a:t>
            </a:r>
            <a:r>
              <a:rPr lang="fr-FR" b="1" i="1" kern="0" dirty="0">
                <a:latin typeface="+mj-lt"/>
                <a:ea typeface="+mj-ea"/>
                <a:cs typeface="+mj-cs"/>
              </a:rPr>
              <a:t> </a:t>
            </a:r>
            <a:r>
              <a:rPr lang="fr-FR" b="1" kern="0" dirty="0" err="1">
                <a:latin typeface="+mj-lt"/>
                <a:ea typeface="+mj-ea"/>
                <a:cs typeface="+mj-cs"/>
              </a:rPr>
              <a:t>Vill</a:t>
            </a:r>
            <a:r>
              <a:rPr lang="fr-FR" b="1" kern="0" dirty="0">
                <a:latin typeface="+mj-lt"/>
                <a:ea typeface="+mj-ea"/>
                <a:cs typeface="+mj-cs"/>
              </a:rPr>
              <a:t>.</a:t>
            </a:r>
            <a:r>
              <a:rPr lang="fr-FR" b="1" i="1" kern="0" dirty="0">
                <a:latin typeface="+mj-lt"/>
                <a:ea typeface="+mj-ea"/>
                <a:cs typeface="+mj-cs"/>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DSCN0288.JPG"/>
          <p:cNvPicPr>
            <a:picLocks noChangeAspect="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36513" y="260350"/>
            <a:ext cx="9180513" cy="6140450"/>
          </a:xfrm>
          <a:prstGeom prst="rect">
            <a:avLst/>
          </a:prstGeom>
          <a:noFill/>
          <a:ln w="9525">
            <a:noFill/>
            <a:miter lim="800000"/>
            <a:headEnd/>
            <a:tailEnd/>
          </a:ln>
        </p:spPr>
      </p:pic>
      <p:pic>
        <p:nvPicPr>
          <p:cNvPr id="3" name="Image 1" descr="DSCN0285.JPG"/>
          <p:cNvPicPr>
            <a:picLocks noChangeAspect="1"/>
          </p:cNvPicPr>
          <p:nvPr/>
        </p:nvPicPr>
        <p:blipFill>
          <a:blip r:embed="rId4" cstate="email">
            <a:lum bright="-20000" contrast="10000"/>
            <a:extLst>
              <a:ext uri="{28A0092B-C50C-407E-A947-70E740481C1C}">
                <a14:useLocalDpi xmlns:a14="http://schemas.microsoft.com/office/drawing/2010/main"/>
              </a:ext>
            </a:extLst>
          </a:blip>
          <a:srcRect/>
          <a:stretch>
            <a:fillRect/>
          </a:stretch>
        </p:blipFill>
        <p:spPr bwMode="auto">
          <a:xfrm>
            <a:off x="0" y="4418013"/>
            <a:ext cx="2555875" cy="2439987"/>
          </a:xfrm>
          <a:prstGeom prst="rect">
            <a:avLst/>
          </a:prstGeom>
          <a:noFill/>
          <a:ln w="28575">
            <a:solidFill>
              <a:schemeClr val="bg1"/>
            </a:solidFill>
            <a:miter lim="800000"/>
            <a:headEnd/>
            <a:tailEnd/>
          </a:ln>
        </p:spPr>
      </p:pic>
      <p:sp>
        <p:nvSpPr>
          <p:cNvPr id="4" name="Rectangle 4"/>
          <p:cNvSpPr txBox="1">
            <a:spLocks noChangeArrowheads="1"/>
          </p:cNvSpPr>
          <p:nvPr/>
        </p:nvSpPr>
        <p:spPr>
          <a:xfrm>
            <a:off x="0" y="44624"/>
            <a:ext cx="2782888" cy="439737"/>
          </a:xfrm>
          <a:prstGeom prst="rect">
            <a:avLst/>
          </a:prstGeom>
          <a:solidFill>
            <a:schemeClr val="bg1"/>
          </a:solidFill>
        </p:spPr>
        <p:txBody>
          <a:bodyPr/>
          <a:lstStyle/>
          <a:p>
            <a:pPr algn="ctr">
              <a:defRPr/>
            </a:pPr>
            <a:r>
              <a:rPr lang="fr-FR" b="1" i="1" kern="0" dirty="0" err="1">
                <a:latin typeface="+mj-lt"/>
                <a:ea typeface="+mj-ea"/>
                <a:cs typeface="+mj-cs"/>
              </a:rPr>
              <a:t>Ranunculus</a:t>
            </a:r>
            <a:r>
              <a:rPr lang="fr-FR" b="1" i="1" kern="0" dirty="0">
                <a:latin typeface="+mj-lt"/>
                <a:ea typeface="+mj-ea"/>
                <a:cs typeface="+mj-cs"/>
              </a:rPr>
              <a:t> </a:t>
            </a:r>
            <a:r>
              <a:rPr lang="fr-FR" b="1" i="1" kern="0" dirty="0" err="1">
                <a:latin typeface="+mj-lt"/>
                <a:ea typeface="+mj-ea"/>
                <a:cs typeface="+mj-cs"/>
              </a:rPr>
              <a:t>seguieri</a:t>
            </a:r>
            <a:r>
              <a:rPr lang="fr-FR" b="1" i="1" kern="0" dirty="0">
                <a:latin typeface="+mj-lt"/>
                <a:ea typeface="+mj-ea"/>
                <a:cs typeface="+mj-cs"/>
              </a:rPr>
              <a:t> </a:t>
            </a:r>
            <a:r>
              <a:rPr lang="fr-FR" b="1" kern="0" dirty="0" err="1">
                <a:latin typeface="+mj-lt"/>
                <a:ea typeface="+mj-ea"/>
                <a:cs typeface="+mj-cs"/>
              </a:rPr>
              <a:t>Vill</a:t>
            </a:r>
            <a:r>
              <a:rPr lang="fr-FR" b="1" kern="0" dirty="0">
                <a:latin typeface="+mj-lt"/>
                <a:ea typeface="+mj-ea"/>
                <a:cs typeface="+mj-cs"/>
              </a:rPr>
              <a:t>.</a:t>
            </a:r>
          </a:p>
        </p:txBody>
      </p:sp>
      <p:sp>
        <p:nvSpPr>
          <p:cNvPr id="5" name="ZoneTexte 9"/>
          <p:cNvSpPr txBox="1">
            <a:spLocks noChangeArrowheads="1"/>
          </p:cNvSpPr>
          <p:nvPr/>
        </p:nvSpPr>
        <p:spPr bwMode="auto">
          <a:xfrm>
            <a:off x="7920037" y="6289501"/>
            <a:ext cx="1260475" cy="523875"/>
          </a:xfrm>
          <a:prstGeom prst="rect">
            <a:avLst/>
          </a:prstGeom>
          <a:solidFill>
            <a:schemeClr val="bg1"/>
          </a:solidFill>
          <a:ln w="9525">
            <a:noFill/>
            <a:miter lim="800000"/>
            <a:headEnd/>
            <a:tailEnd/>
          </a:ln>
        </p:spPr>
        <p:txBody>
          <a:bodyPr wrap="none">
            <a:spAutoFit/>
          </a:bodyPr>
          <a:lstStyle/>
          <a:p>
            <a:r>
              <a:rPr lang="fr-FR" sz="1400"/>
              <a:t>Col de Gleize</a:t>
            </a:r>
          </a:p>
          <a:p>
            <a:r>
              <a:rPr lang="fr-FR" sz="1400"/>
              <a:t>10 Juin 2013</a:t>
            </a:r>
          </a:p>
        </p:txBody>
      </p:sp>
      <p:sp>
        <p:nvSpPr>
          <p:cNvPr id="7" name="ZoneTexte 9"/>
          <p:cNvSpPr txBox="1">
            <a:spLocks noChangeArrowheads="1"/>
          </p:cNvSpPr>
          <p:nvPr/>
        </p:nvSpPr>
        <p:spPr bwMode="auto">
          <a:xfrm>
            <a:off x="7788275" y="6334125"/>
            <a:ext cx="1320800" cy="523875"/>
          </a:xfrm>
          <a:prstGeom prst="rect">
            <a:avLst/>
          </a:prstGeom>
          <a:solidFill>
            <a:schemeClr val="bg1"/>
          </a:solidFill>
          <a:ln w="9525">
            <a:noFill/>
            <a:miter lim="800000"/>
            <a:headEnd/>
            <a:tailEnd/>
          </a:ln>
        </p:spPr>
        <p:txBody>
          <a:bodyPr wrap="none">
            <a:spAutoFit/>
          </a:bodyPr>
          <a:lstStyle/>
          <a:p>
            <a:r>
              <a:rPr lang="fr-FR" sz="1400"/>
              <a:t>Col de Saume</a:t>
            </a:r>
          </a:p>
          <a:p>
            <a:r>
              <a:rPr lang="fr-FR" sz="1400"/>
              <a:t>24 Mai 2009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0" y="44624"/>
            <a:ext cx="2782888" cy="439737"/>
          </a:xfrm>
          <a:prstGeom prst="rect">
            <a:avLst/>
          </a:prstGeom>
          <a:solidFill>
            <a:schemeClr val="bg1"/>
          </a:solidFill>
        </p:spPr>
        <p:txBody>
          <a:bodyPr/>
          <a:lstStyle/>
          <a:p>
            <a:pPr algn="ctr">
              <a:defRPr/>
            </a:pPr>
            <a:r>
              <a:rPr lang="fr-FR" b="1" i="1" kern="0" dirty="0" err="1">
                <a:latin typeface="+mj-lt"/>
                <a:ea typeface="+mj-ea"/>
                <a:cs typeface="+mj-cs"/>
              </a:rPr>
              <a:t>Ranunculus</a:t>
            </a:r>
            <a:r>
              <a:rPr lang="fr-FR" b="1" i="1" kern="0" dirty="0">
                <a:latin typeface="+mj-lt"/>
                <a:ea typeface="+mj-ea"/>
                <a:cs typeface="+mj-cs"/>
              </a:rPr>
              <a:t> </a:t>
            </a:r>
            <a:r>
              <a:rPr lang="fr-FR" b="1" i="1" kern="0" dirty="0" err="1">
                <a:latin typeface="+mj-lt"/>
                <a:ea typeface="+mj-ea"/>
                <a:cs typeface="+mj-cs"/>
              </a:rPr>
              <a:t>seguieri</a:t>
            </a:r>
            <a:r>
              <a:rPr lang="fr-FR" b="1" i="1" kern="0" dirty="0">
                <a:latin typeface="+mj-lt"/>
                <a:ea typeface="+mj-ea"/>
                <a:cs typeface="+mj-cs"/>
              </a:rPr>
              <a:t> </a:t>
            </a:r>
            <a:r>
              <a:rPr lang="fr-FR" b="1" kern="0" dirty="0" err="1">
                <a:latin typeface="+mj-lt"/>
                <a:ea typeface="+mj-ea"/>
                <a:cs typeface="+mj-cs"/>
              </a:rPr>
              <a:t>Vill</a:t>
            </a:r>
            <a:r>
              <a:rPr lang="fr-FR" b="1" kern="0" dirty="0">
                <a:latin typeface="+mj-lt"/>
                <a:ea typeface="+mj-ea"/>
                <a:cs typeface="+mj-cs"/>
              </a:rPr>
              <a:t>.</a:t>
            </a:r>
          </a:p>
        </p:txBody>
      </p:sp>
      <p:pic>
        <p:nvPicPr>
          <p:cNvPr id="3" name="Image 1" descr="10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836613"/>
            <a:ext cx="7488238" cy="5545137"/>
          </a:xfrm>
          <a:prstGeom prst="rect">
            <a:avLst/>
          </a:prstGeom>
          <a:noFill/>
          <a:ln w="9525">
            <a:noFill/>
            <a:miter lim="800000"/>
            <a:headEnd/>
            <a:tailEnd/>
          </a:ln>
        </p:spPr>
      </p:pic>
      <p:sp>
        <p:nvSpPr>
          <p:cNvPr id="4" name="ZoneTexte 9"/>
          <p:cNvSpPr txBox="1">
            <a:spLocks noChangeArrowheads="1"/>
          </p:cNvSpPr>
          <p:nvPr/>
        </p:nvSpPr>
        <p:spPr bwMode="auto">
          <a:xfrm>
            <a:off x="7788275" y="6334125"/>
            <a:ext cx="1320800" cy="523875"/>
          </a:xfrm>
          <a:prstGeom prst="rect">
            <a:avLst/>
          </a:prstGeom>
          <a:solidFill>
            <a:schemeClr val="bg1"/>
          </a:solidFill>
          <a:ln w="9525">
            <a:noFill/>
            <a:miter lim="800000"/>
            <a:headEnd/>
            <a:tailEnd/>
          </a:ln>
        </p:spPr>
        <p:txBody>
          <a:bodyPr wrap="none">
            <a:spAutoFit/>
          </a:bodyPr>
          <a:lstStyle/>
          <a:p>
            <a:r>
              <a:rPr lang="fr-FR" sz="1400"/>
              <a:t>Col de Saume</a:t>
            </a:r>
          </a:p>
          <a:p>
            <a:r>
              <a:rPr lang="fr-FR" sz="1400"/>
              <a:t>24 Mai 2009</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08.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1" y="0"/>
            <a:ext cx="9144001" cy="6858000"/>
          </a:xfrm>
          <a:prstGeom prst="rect">
            <a:avLst/>
          </a:prstGeom>
        </p:spPr>
      </p:pic>
      <p:sp>
        <p:nvSpPr>
          <p:cNvPr id="4" name="Text Box 7"/>
          <p:cNvSpPr txBox="1">
            <a:spLocks noChangeArrowheads="1"/>
          </p:cNvSpPr>
          <p:nvPr/>
        </p:nvSpPr>
        <p:spPr bwMode="auto">
          <a:xfrm>
            <a:off x="-36512" y="6362164"/>
            <a:ext cx="1224136" cy="523220"/>
          </a:xfrm>
          <a:prstGeom prst="rect">
            <a:avLst/>
          </a:prstGeom>
          <a:solidFill>
            <a:schemeClr val="bg1"/>
          </a:solidFill>
          <a:ln w="9525">
            <a:noFill/>
            <a:miter lim="800000"/>
            <a:headEnd/>
            <a:tailEnd/>
          </a:ln>
        </p:spPr>
        <p:txBody>
          <a:bodyPr wrap="square">
            <a:spAutoFit/>
          </a:bodyPr>
          <a:lstStyle/>
          <a:p>
            <a:r>
              <a:rPr lang="fr-FR" sz="1400" dirty="0"/>
              <a:t>1 Juillet 2014</a:t>
            </a:r>
          </a:p>
          <a:p>
            <a:r>
              <a:rPr lang="fr-FR" sz="1400" dirty="0"/>
              <a:t>Pic de </a:t>
            </a:r>
            <a:r>
              <a:rPr lang="fr-FR" sz="1400" dirty="0" err="1"/>
              <a:t>Gleize</a:t>
            </a:r>
            <a:endParaRPr lang="fr-FR" sz="1400" dirty="0"/>
          </a:p>
        </p:txBody>
      </p:sp>
      <p:sp>
        <p:nvSpPr>
          <p:cNvPr id="3" name="Rectangle 8"/>
          <p:cNvSpPr>
            <a:spLocks noChangeArrowheads="1"/>
          </p:cNvSpPr>
          <p:nvPr/>
        </p:nvSpPr>
        <p:spPr bwMode="auto">
          <a:xfrm>
            <a:off x="5796136" y="0"/>
            <a:ext cx="3347864" cy="764704"/>
          </a:xfrm>
          <a:prstGeom prst="rect">
            <a:avLst/>
          </a:prstGeom>
          <a:solidFill>
            <a:schemeClr val="bg1"/>
          </a:solidFill>
          <a:ln w="9525">
            <a:noFill/>
            <a:miter lim="800000"/>
            <a:headEnd/>
            <a:tailEnd/>
          </a:ln>
        </p:spPr>
        <p:txBody>
          <a:bodyPr anchor="ctr"/>
          <a:lstStyle/>
          <a:p>
            <a:r>
              <a:rPr lang="fr-FR" b="1" i="1" dirty="0" err="1">
                <a:solidFill>
                  <a:schemeClr val="tx2"/>
                </a:solidFill>
              </a:rPr>
              <a:t>Berardia</a:t>
            </a:r>
            <a:r>
              <a:rPr lang="fr-FR" b="1" i="1" dirty="0">
                <a:solidFill>
                  <a:schemeClr val="tx2"/>
                </a:solidFill>
              </a:rPr>
              <a:t> </a:t>
            </a:r>
            <a:r>
              <a:rPr lang="fr-FR" b="1" i="1" dirty="0" err="1" smtClean="0">
                <a:solidFill>
                  <a:schemeClr val="tx2"/>
                </a:solidFill>
              </a:rPr>
              <a:t>lanuginosa</a:t>
            </a:r>
            <a:endParaRPr lang="fr-FR" b="1" i="1" dirty="0">
              <a:solidFill>
                <a:schemeClr val="tx2"/>
              </a:solidFill>
            </a:endParaRPr>
          </a:p>
        </p:txBody>
      </p:sp>
      <p:grpSp>
        <p:nvGrpSpPr>
          <p:cNvPr id="8" name="Groupe 7"/>
          <p:cNvGrpSpPr/>
          <p:nvPr/>
        </p:nvGrpSpPr>
        <p:grpSpPr>
          <a:xfrm>
            <a:off x="8172400" y="44624"/>
            <a:ext cx="683568" cy="576064"/>
            <a:chOff x="8460432" y="620688"/>
            <a:chExt cx="683568" cy="576064"/>
          </a:xfrm>
        </p:grpSpPr>
        <p:sp>
          <p:nvSpPr>
            <p:cNvPr id="9" name="ZoneTexte 8"/>
            <p:cNvSpPr txBox="1"/>
            <p:nvPr/>
          </p:nvSpPr>
          <p:spPr>
            <a:xfrm>
              <a:off x="8576114" y="692696"/>
              <a:ext cx="460382" cy="369332"/>
            </a:xfrm>
            <a:prstGeom prst="rect">
              <a:avLst/>
            </a:prstGeom>
            <a:noFill/>
          </p:spPr>
          <p:txBody>
            <a:bodyPr wrap="none" rtlCol="0">
              <a:spAutoFit/>
            </a:bodyPr>
            <a:lstStyle/>
            <a:p>
              <a:r>
                <a:rPr lang="fr-FR" b="1" dirty="0">
                  <a:solidFill>
                    <a:srgbClr val="FF0000"/>
                  </a:solidFill>
                </a:rPr>
                <a:t>PN</a:t>
              </a:r>
            </a:p>
          </p:txBody>
        </p:sp>
        <p:sp>
          <p:nvSpPr>
            <p:cNvPr id="10" name="Ellipse 9"/>
            <p:cNvSpPr/>
            <p:nvPr/>
          </p:nvSpPr>
          <p:spPr>
            <a:xfrm>
              <a:off x="8460432" y="620688"/>
              <a:ext cx="6835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villars_grande.jpg"/>
          <p:cNvPicPr>
            <a:picLocks noChangeAspect="1"/>
          </p:cNvPicPr>
          <p:nvPr/>
        </p:nvPicPr>
        <p:blipFill>
          <a:blip r:embed="rId3" cstate="email">
            <a:lum bright="10000"/>
            <a:extLst>
              <a:ext uri="{28A0092B-C50C-407E-A947-70E740481C1C}">
                <a14:useLocalDpi xmlns:a14="http://schemas.microsoft.com/office/drawing/2010/main"/>
              </a:ext>
            </a:extLst>
          </a:blip>
          <a:stretch>
            <a:fillRect/>
          </a:stretch>
        </p:blipFill>
        <p:spPr>
          <a:xfrm>
            <a:off x="118480" y="158832"/>
            <a:ext cx="5245608" cy="6510528"/>
          </a:xfrm>
          <a:prstGeom prst="rect">
            <a:avLst/>
          </a:prstGeom>
        </p:spPr>
      </p:pic>
      <p:pic>
        <p:nvPicPr>
          <p:cNvPr id="5" name="Image 4" descr="DSCN3580.JPG"/>
          <p:cNvPicPr>
            <a:picLocks noChangeAspect="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a:xfrm>
            <a:off x="5183560" y="4337720"/>
            <a:ext cx="3960440" cy="2520280"/>
          </a:xfrm>
          <a:prstGeom prst="rect">
            <a:avLst/>
          </a:prstGeom>
        </p:spPr>
      </p:pic>
      <p:sp>
        <p:nvSpPr>
          <p:cNvPr id="6" name="ZoneTexte 5"/>
          <p:cNvSpPr txBox="1"/>
          <p:nvPr/>
        </p:nvSpPr>
        <p:spPr>
          <a:xfrm>
            <a:off x="5436096" y="3573016"/>
            <a:ext cx="3587072" cy="646331"/>
          </a:xfrm>
          <a:prstGeom prst="rect">
            <a:avLst/>
          </a:prstGeom>
          <a:solidFill>
            <a:schemeClr val="bg1"/>
          </a:solidFill>
        </p:spPr>
        <p:txBody>
          <a:bodyPr wrap="none" rtlCol="0">
            <a:spAutoFit/>
          </a:bodyPr>
          <a:lstStyle/>
          <a:p>
            <a:pPr algn="ctr"/>
            <a:r>
              <a:rPr lang="fr-FR" b="1" dirty="0" smtClean="0"/>
              <a:t>Le Noyer-en-Champsaur</a:t>
            </a:r>
          </a:p>
          <a:p>
            <a:pPr algn="ctr"/>
            <a:r>
              <a:rPr lang="fr-FR" b="1" dirty="0" smtClean="0"/>
              <a:t>Maison natale de Dominique Villars</a:t>
            </a:r>
            <a:endParaRPr lang="fr-FR"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descr="051.JPG"/>
          <p:cNvPicPr>
            <a:picLocks noChangeAspect="1"/>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1080120" y="100239"/>
            <a:ext cx="6876256" cy="6641129"/>
          </a:xfrm>
          <a:prstGeom prst="rect">
            <a:avLst/>
          </a:prstGeom>
          <a:noFill/>
          <a:ln w="9525">
            <a:noFill/>
            <a:miter lim="800000"/>
            <a:headEnd/>
            <a:tailEnd/>
          </a:ln>
        </p:spPr>
      </p:pic>
      <p:sp>
        <p:nvSpPr>
          <p:cNvPr id="3" name="Text Box 7"/>
          <p:cNvSpPr txBox="1">
            <a:spLocks noChangeArrowheads="1"/>
          </p:cNvSpPr>
          <p:nvPr/>
        </p:nvSpPr>
        <p:spPr bwMode="auto">
          <a:xfrm>
            <a:off x="7527925" y="6119813"/>
            <a:ext cx="1616075" cy="738187"/>
          </a:xfrm>
          <a:prstGeom prst="rect">
            <a:avLst/>
          </a:prstGeom>
          <a:solidFill>
            <a:schemeClr val="bg1"/>
          </a:solidFill>
          <a:ln w="9525">
            <a:noFill/>
            <a:miter lim="800000"/>
            <a:headEnd/>
            <a:tailEnd/>
          </a:ln>
        </p:spPr>
        <p:txBody>
          <a:bodyPr wrap="none">
            <a:spAutoFit/>
          </a:bodyPr>
          <a:lstStyle/>
          <a:p>
            <a:r>
              <a:rPr lang="fr-FR" sz="1400" dirty="0"/>
              <a:t>Orcières-Merlette </a:t>
            </a:r>
          </a:p>
          <a:p>
            <a:r>
              <a:rPr lang="fr-FR" sz="1400" dirty="0"/>
              <a:t>(Roche Rousse) </a:t>
            </a:r>
          </a:p>
          <a:p>
            <a:r>
              <a:rPr lang="fr-FR" sz="1400" dirty="0"/>
              <a:t>20 Juillet 2010</a:t>
            </a:r>
          </a:p>
        </p:txBody>
      </p:sp>
      <p:sp>
        <p:nvSpPr>
          <p:cNvPr id="4" name="Rectangle 8"/>
          <p:cNvSpPr>
            <a:spLocks noChangeArrowheads="1"/>
          </p:cNvSpPr>
          <p:nvPr/>
        </p:nvSpPr>
        <p:spPr bwMode="auto">
          <a:xfrm>
            <a:off x="6084168" y="0"/>
            <a:ext cx="2592288" cy="620688"/>
          </a:xfrm>
          <a:prstGeom prst="rect">
            <a:avLst/>
          </a:prstGeom>
          <a:solidFill>
            <a:schemeClr val="bg1"/>
          </a:solidFill>
          <a:ln w="9525">
            <a:noFill/>
            <a:miter lim="800000"/>
            <a:headEnd/>
            <a:tailEnd/>
          </a:ln>
        </p:spPr>
        <p:txBody>
          <a:bodyPr anchor="ctr"/>
          <a:lstStyle/>
          <a:p>
            <a:pPr algn="ctr"/>
            <a:r>
              <a:rPr lang="fr-FR" b="1" i="1" dirty="0" err="1"/>
              <a:t>Berardia</a:t>
            </a:r>
            <a:r>
              <a:rPr lang="fr-FR" b="1" i="1" dirty="0"/>
              <a:t> </a:t>
            </a:r>
            <a:r>
              <a:rPr lang="fr-FR" b="1" i="1" dirty="0" err="1" smtClean="0"/>
              <a:t>lanuginosa</a:t>
            </a:r>
            <a:endParaRPr lang="fr-FR" b="1"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6660231" y="115888"/>
            <a:ext cx="2232943" cy="490537"/>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Campanula</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alpestris</a:t>
            </a:r>
            <a:endParaRPr lang="fr-FR" b="1" i="1" kern="0" dirty="0">
              <a:solidFill>
                <a:schemeClr val="tx2"/>
              </a:solidFill>
              <a:latin typeface="+mj-lt"/>
              <a:ea typeface="+mj-ea"/>
              <a:cs typeface="+mj-cs"/>
            </a:endParaRPr>
          </a:p>
        </p:txBody>
      </p:sp>
      <p:pic>
        <p:nvPicPr>
          <p:cNvPr id="3" name="Image 2" descr="DSCN1035.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360040" y="44624"/>
            <a:ext cx="8460432" cy="6768346"/>
          </a:xfrm>
          <a:prstGeom prst="rect">
            <a:avLst/>
          </a:prstGeom>
        </p:spPr>
      </p:pic>
      <p:sp>
        <p:nvSpPr>
          <p:cNvPr id="4" name="Rectangle 4"/>
          <p:cNvSpPr txBox="1">
            <a:spLocks noChangeArrowheads="1"/>
          </p:cNvSpPr>
          <p:nvPr/>
        </p:nvSpPr>
        <p:spPr>
          <a:xfrm>
            <a:off x="6433864" y="44624"/>
            <a:ext cx="2602632" cy="418057"/>
          </a:xfrm>
          <a:prstGeom prst="rect">
            <a:avLst/>
          </a:prstGeom>
          <a:solidFill>
            <a:schemeClr val="bg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b="1" i="1" u="none" strike="noStrike" kern="1200" cap="none" spc="0" normalizeH="0" baseline="0" noProof="0" dirty="0" err="1">
                <a:ln>
                  <a:noFill/>
                </a:ln>
                <a:solidFill>
                  <a:schemeClr val="tx2">
                    <a:lumMod val="60000"/>
                    <a:lumOff val="40000"/>
                  </a:schemeClr>
                </a:solidFill>
                <a:effectLst/>
                <a:uLnTx/>
                <a:uFillTx/>
                <a:latin typeface="+mj-lt"/>
                <a:ea typeface="+mj-ea"/>
                <a:cs typeface="+mj-cs"/>
              </a:rPr>
              <a:t>Campanula</a:t>
            </a:r>
            <a:r>
              <a:rPr kumimoji="0" lang="fr-FR" b="1" i="1" u="none" strike="noStrike" kern="1200" cap="none" spc="0" normalizeH="0" baseline="0" noProof="0" dirty="0">
                <a:ln>
                  <a:noFill/>
                </a:ln>
                <a:solidFill>
                  <a:schemeClr val="tx2">
                    <a:lumMod val="60000"/>
                    <a:lumOff val="40000"/>
                  </a:schemeClr>
                </a:solidFill>
                <a:effectLst/>
                <a:uLnTx/>
                <a:uFillTx/>
                <a:latin typeface="+mj-lt"/>
                <a:ea typeface="+mj-ea"/>
                <a:cs typeface="+mj-cs"/>
              </a:rPr>
              <a:t> </a:t>
            </a:r>
            <a:r>
              <a:rPr kumimoji="0" lang="fr-FR" b="1" i="1" u="none" strike="noStrike" kern="1200" cap="none" spc="0" normalizeH="0" baseline="0" noProof="0" dirty="0" err="1">
                <a:ln>
                  <a:noFill/>
                </a:ln>
                <a:solidFill>
                  <a:schemeClr val="tx2">
                    <a:lumMod val="60000"/>
                    <a:lumOff val="40000"/>
                  </a:schemeClr>
                </a:solidFill>
                <a:effectLst/>
                <a:uLnTx/>
                <a:uFillTx/>
                <a:latin typeface="+mj-lt"/>
                <a:ea typeface="+mj-ea"/>
                <a:cs typeface="+mj-cs"/>
              </a:rPr>
              <a:t>alpestris</a:t>
            </a:r>
            <a:endParaRPr kumimoji="0" lang="fr-FR" b="1" i="1"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5" name="Text Box 7"/>
          <p:cNvSpPr txBox="1">
            <a:spLocks noChangeArrowheads="1"/>
          </p:cNvSpPr>
          <p:nvPr/>
        </p:nvSpPr>
        <p:spPr bwMode="auto">
          <a:xfrm>
            <a:off x="179388" y="6228601"/>
            <a:ext cx="1385829" cy="584775"/>
          </a:xfrm>
          <a:prstGeom prst="rect">
            <a:avLst/>
          </a:prstGeom>
          <a:solidFill>
            <a:schemeClr val="bg1"/>
          </a:solidFill>
          <a:ln w="9525">
            <a:noFill/>
            <a:miter lim="800000"/>
            <a:headEnd/>
            <a:tailEnd/>
          </a:ln>
        </p:spPr>
        <p:txBody>
          <a:bodyPr wrap="none">
            <a:spAutoFit/>
          </a:bodyPr>
          <a:lstStyle/>
          <a:p>
            <a:r>
              <a:rPr lang="fr-FR" sz="1600" b="0" i="0" dirty="0"/>
              <a:t>Pic de </a:t>
            </a:r>
            <a:r>
              <a:rPr lang="fr-FR" sz="1600" b="0" i="0" dirty="0" err="1"/>
              <a:t>Gleize</a:t>
            </a:r>
            <a:endParaRPr lang="fr-FR" sz="1600" b="0" i="0" dirty="0"/>
          </a:p>
          <a:p>
            <a:r>
              <a:rPr lang="fr-FR" sz="1600" dirty="0"/>
              <a:t>17 Juillet 2013</a:t>
            </a:r>
            <a:endParaRPr lang="fr-FR" sz="1600" b="0" i="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00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6464" y="0"/>
            <a:ext cx="8382000" cy="6858000"/>
          </a:xfrm>
          <a:prstGeom prst="rect">
            <a:avLst/>
          </a:prstGeom>
        </p:spPr>
      </p:pic>
      <p:pic>
        <p:nvPicPr>
          <p:cNvPr id="4" name="Image 3" descr="DSCN3011.JPG"/>
          <p:cNvPicPr>
            <a:picLocks noChangeAspect="1"/>
          </p:cNvPicPr>
          <p:nvPr/>
        </p:nvPicPr>
        <p:blipFill>
          <a:blip r:embed="rId4" cstate="email">
            <a:lum bright="-10000"/>
            <a:extLst>
              <a:ext uri="{28A0092B-C50C-407E-A947-70E740481C1C}">
                <a14:useLocalDpi xmlns:a14="http://schemas.microsoft.com/office/drawing/2010/main"/>
              </a:ext>
            </a:extLst>
          </a:blip>
          <a:srcRect/>
          <a:stretch>
            <a:fillRect/>
          </a:stretch>
        </p:blipFill>
        <p:spPr>
          <a:xfrm>
            <a:off x="6156176" y="4293096"/>
            <a:ext cx="2808312" cy="2407125"/>
          </a:xfrm>
          <a:prstGeom prst="ellipse">
            <a:avLst/>
          </a:prstGeom>
          <a:ln w="28575">
            <a:solidFill>
              <a:schemeClr val="bg1"/>
            </a:solidFill>
          </a:ln>
        </p:spPr>
      </p:pic>
      <p:sp>
        <p:nvSpPr>
          <p:cNvPr id="5" name="Rectangle 4"/>
          <p:cNvSpPr txBox="1">
            <a:spLocks noChangeArrowheads="1"/>
          </p:cNvSpPr>
          <p:nvPr/>
        </p:nvSpPr>
        <p:spPr>
          <a:xfrm>
            <a:off x="7379939" y="-27384"/>
            <a:ext cx="1800573" cy="791815"/>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Astragalus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australis</a:t>
            </a:r>
            <a:endParaRPr lang="fr-FR" b="1" i="1" kern="0" dirty="0">
              <a:solidFill>
                <a:schemeClr val="tx2"/>
              </a:solidFill>
              <a:latin typeface="+mj-lt"/>
              <a:ea typeface="+mj-ea"/>
              <a:cs typeface="+mj-cs"/>
            </a:endParaRPr>
          </a:p>
        </p:txBody>
      </p:sp>
      <p:sp>
        <p:nvSpPr>
          <p:cNvPr id="6" name="Text Box 9"/>
          <p:cNvSpPr txBox="1">
            <a:spLocks noChangeArrowheads="1"/>
          </p:cNvSpPr>
          <p:nvPr/>
        </p:nvSpPr>
        <p:spPr bwMode="auto">
          <a:xfrm>
            <a:off x="-36512" y="6362164"/>
            <a:ext cx="1368276" cy="523220"/>
          </a:xfrm>
          <a:prstGeom prst="rect">
            <a:avLst/>
          </a:prstGeom>
          <a:solidFill>
            <a:schemeClr val="bg1"/>
          </a:solidFill>
          <a:ln w="9525">
            <a:noFill/>
            <a:miter lim="800000"/>
            <a:headEnd/>
            <a:tailEnd/>
          </a:ln>
        </p:spPr>
        <p:txBody>
          <a:bodyPr wrap="square">
            <a:spAutoFit/>
          </a:bodyPr>
          <a:lstStyle/>
          <a:p>
            <a:r>
              <a:rPr lang="fr-FR" sz="1400" dirty="0"/>
              <a:t>1 Juillet 2014</a:t>
            </a:r>
          </a:p>
          <a:p>
            <a:r>
              <a:rPr lang="fr-FR" sz="1400" dirty="0"/>
              <a:t>Pic de </a:t>
            </a:r>
            <a:r>
              <a:rPr lang="fr-FR" sz="1400" dirty="0" err="1"/>
              <a:t>Gleize</a:t>
            </a:r>
            <a:endParaRPr lang="fr-FR" sz="1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656.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a:off x="-1" y="0"/>
            <a:ext cx="9144001" cy="6858000"/>
          </a:xfrm>
          <a:prstGeom prst="rect">
            <a:avLst/>
          </a:prstGeom>
        </p:spPr>
      </p:pic>
      <p:sp>
        <p:nvSpPr>
          <p:cNvPr id="3" name="Rectangle 4"/>
          <p:cNvSpPr txBox="1">
            <a:spLocks noChangeArrowheads="1"/>
          </p:cNvSpPr>
          <p:nvPr/>
        </p:nvSpPr>
        <p:spPr>
          <a:xfrm>
            <a:off x="7379939" y="-27384"/>
            <a:ext cx="1800573" cy="791815"/>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Oxytropis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amethystea</a:t>
            </a:r>
            <a:endParaRPr lang="fr-FR" b="1" i="1" kern="0" dirty="0">
              <a:solidFill>
                <a:schemeClr val="tx2"/>
              </a:solidFill>
              <a:latin typeface="+mj-lt"/>
              <a:ea typeface="+mj-ea"/>
              <a:cs typeface="+mj-cs"/>
            </a:endParaRPr>
          </a:p>
        </p:txBody>
      </p:sp>
      <p:sp>
        <p:nvSpPr>
          <p:cNvPr id="4" name="Text Box 9"/>
          <p:cNvSpPr txBox="1">
            <a:spLocks noChangeArrowheads="1"/>
          </p:cNvSpPr>
          <p:nvPr/>
        </p:nvSpPr>
        <p:spPr bwMode="auto">
          <a:xfrm>
            <a:off x="-36512" y="6362164"/>
            <a:ext cx="1584300" cy="523220"/>
          </a:xfrm>
          <a:prstGeom prst="rect">
            <a:avLst/>
          </a:prstGeom>
          <a:solidFill>
            <a:schemeClr val="bg1"/>
          </a:solidFill>
          <a:ln w="9525">
            <a:noFill/>
            <a:miter lim="800000"/>
            <a:headEnd/>
            <a:tailEnd/>
          </a:ln>
        </p:spPr>
        <p:txBody>
          <a:bodyPr wrap="square">
            <a:spAutoFit/>
          </a:bodyPr>
          <a:lstStyle/>
          <a:p>
            <a:r>
              <a:rPr lang="fr-FR" sz="1400" dirty="0"/>
              <a:t>4 Août 2014 </a:t>
            </a:r>
          </a:p>
          <a:p>
            <a:r>
              <a:rPr lang="fr-FR" sz="1400" dirty="0"/>
              <a:t>Pic de </a:t>
            </a:r>
            <a:r>
              <a:rPr lang="fr-FR" sz="1400" dirty="0" err="1"/>
              <a:t>Gleize</a:t>
            </a:r>
            <a:endParaRPr lang="fr-FR" sz="1400" dirty="0"/>
          </a:p>
        </p:txBody>
      </p:sp>
      <p:pic>
        <p:nvPicPr>
          <p:cNvPr id="5" name="Image 4" descr="DSCN3656.JPG"/>
          <p:cNvPicPr>
            <a:picLocks noChangeAspect="1"/>
          </p:cNvPicPr>
          <p:nvPr/>
        </p:nvPicPr>
        <p:blipFill>
          <a:blip r:embed="rId4" cstate="email">
            <a:lum bright="-20000" contrast="10000"/>
            <a:extLst>
              <a:ext uri="{28A0092B-C50C-407E-A947-70E740481C1C}">
                <a14:useLocalDpi xmlns:a14="http://schemas.microsoft.com/office/drawing/2010/main"/>
              </a:ext>
            </a:extLst>
          </a:blip>
          <a:srcRect/>
          <a:stretch>
            <a:fillRect/>
          </a:stretch>
        </p:blipFill>
        <p:spPr>
          <a:xfrm>
            <a:off x="7098245" y="4581128"/>
            <a:ext cx="2045755" cy="2276872"/>
          </a:xfrm>
          <a:prstGeom prst="ellipse">
            <a:avLst/>
          </a:prstGeom>
          <a:ln w="28575">
            <a:solidFill>
              <a:schemeClr val="tx1"/>
            </a:solid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SCN3066.JPG"/>
          <p:cNvPicPr>
            <a:picLocks noChangeAspect="1"/>
          </p:cNvPicPr>
          <p:nvPr/>
        </p:nvPicPr>
        <p:blipFill>
          <a:blip r:embed="rId3" cstate="email">
            <a:lum contrast="10000"/>
            <a:extLst>
              <a:ext uri="{28A0092B-C50C-407E-A947-70E740481C1C}">
                <a14:useLocalDpi xmlns:a14="http://schemas.microsoft.com/office/drawing/2010/main"/>
              </a:ext>
            </a:extLst>
          </a:blip>
          <a:srcRect/>
          <a:stretch>
            <a:fillRect/>
          </a:stretch>
        </p:blipFill>
        <p:spPr>
          <a:xfrm>
            <a:off x="-1" y="0"/>
            <a:ext cx="9144001" cy="6858000"/>
          </a:xfrm>
          <a:prstGeom prst="rect">
            <a:avLst/>
          </a:prstGeom>
        </p:spPr>
      </p:pic>
      <p:sp>
        <p:nvSpPr>
          <p:cNvPr id="2" name="Rectangle 4"/>
          <p:cNvSpPr txBox="1">
            <a:spLocks noChangeArrowheads="1"/>
          </p:cNvSpPr>
          <p:nvPr/>
        </p:nvSpPr>
        <p:spPr>
          <a:xfrm>
            <a:off x="0" y="0"/>
            <a:ext cx="2627784" cy="792832"/>
          </a:xfrm>
          <a:prstGeom prst="rect">
            <a:avLst/>
          </a:prstGeom>
          <a:solidFill>
            <a:schemeClr val="bg1"/>
          </a:solidFill>
        </p:spPr>
        <p:txBody>
          <a:bodyPr/>
          <a:lstStyle/>
          <a:p>
            <a:pPr>
              <a:defRPr/>
            </a:pPr>
            <a:r>
              <a:rPr lang="fr-FR" b="1" i="1" kern="0" dirty="0" err="1">
                <a:solidFill>
                  <a:schemeClr val="tx2"/>
                </a:solidFill>
                <a:latin typeface="+mj-lt"/>
                <a:ea typeface="+mj-ea"/>
                <a:cs typeface="+mj-cs"/>
              </a:rPr>
              <a:t>Hedysarum</a:t>
            </a:r>
            <a:r>
              <a:rPr lang="fr-FR" b="1" i="1" kern="0" dirty="0">
                <a:solidFill>
                  <a:schemeClr val="tx2"/>
                </a:solidFill>
                <a:latin typeface="+mj-lt"/>
                <a:ea typeface="+mj-ea"/>
                <a:cs typeface="+mj-cs"/>
              </a:rPr>
              <a:t> </a:t>
            </a:r>
          </a:p>
          <a:p>
            <a:pPr>
              <a:defRPr/>
            </a:pPr>
            <a:r>
              <a:rPr lang="fr-FR" b="1" i="1" kern="0" dirty="0" err="1">
                <a:solidFill>
                  <a:schemeClr val="tx2"/>
                </a:solidFill>
                <a:latin typeface="+mj-lt"/>
                <a:ea typeface="+mj-ea"/>
                <a:cs typeface="+mj-cs"/>
              </a:rPr>
              <a:t>boutignyanum</a:t>
            </a:r>
            <a:endParaRPr lang="fr-FR" b="1" i="1" kern="0" dirty="0">
              <a:solidFill>
                <a:schemeClr val="tx2"/>
              </a:solidFill>
              <a:latin typeface="+mj-lt"/>
              <a:ea typeface="+mj-ea"/>
              <a:cs typeface="+mj-cs"/>
            </a:endParaRPr>
          </a:p>
        </p:txBody>
      </p:sp>
      <p:sp>
        <p:nvSpPr>
          <p:cNvPr id="6" name="Text Box 7"/>
          <p:cNvSpPr txBox="1">
            <a:spLocks noChangeArrowheads="1"/>
          </p:cNvSpPr>
          <p:nvPr/>
        </p:nvSpPr>
        <p:spPr bwMode="auto">
          <a:xfrm>
            <a:off x="0" y="6335712"/>
            <a:ext cx="1938608" cy="523220"/>
          </a:xfrm>
          <a:prstGeom prst="rect">
            <a:avLst/>
          </a:prstGeom>
          <a:solidFill>
            <a:schemeClr val="bg1"/>
          </a:solidFill>
          <a:ln w="9525">
            <a:noFill/>
            <a:miter lim="800000"/>
            <a:headEnd/>
            <a:tailEnd/>
          </a:ln>
        </p:spPr>
        <p:txBody>
          <a:bodyPr wrap="none">
            <a:spAutoFit/>
          </a:bodyPr>
          <a:lstStyle/>
          <a:p>
            <a:r>
              <a:rPr lang="fr-FR" sz="1400" dirty="0"/>
              <a:t>En montant au Pas Neuf</a:t>
            </a:r>
          </a:p>
          <a:p>
            <a:r>
              <a:rPr lang="fr-FR" sz="1400" dirty="0"/>
              <a:t>2 Juillet 2014</a:t>
            </a:r>
          </a:p>
        </p:txBody>
      </p:sp>
      <p:grpSp>
        <p:nvGrpSpPr>
          <p:cNvPr id="9" name="Groupe 8"/>
          <p:cNvGrpSpPr/>
          <p:nvPr/>
        </p:nvGrpSpPr>
        <p:grpSpPr>
          <a:xfrm>
            <a:off x="1835696" y="116632"/>
            <a:ext cx="683568" cy="576064"/>
            <a:chOff x="8460432" y="620688"/>
            <a:chExt cx="683568" cy="576064"/>
          </a:xfrm>
        </p:grpSpPr>
        <p:sp>
          <p:nvSpPr>
            <p:cNvPr id="10" name="ZoneTexte 9"/>
            <p:cNvSpPr txBox="1"/>
            <p:nvPr/>
          </p:nvSpPr>
          <p:spPr>
            <a:xfrm>
              <a:off x="8576114" y="692696"/>
              <a:ext cx="460382" cy="369332"/>
            </a:xfrm>
            <a:prstGeom prst="rect">
              <a:avLst/>
            </a:prstGeom>
            <a:noFill/>
          </p:spPr>
          <p:txBody>
            <a:bodyPr wrap="none" rtlCol="0">
              <a:spAutoFit/>
            </a:bodyPr>
            <a:lstStyle/>
            <a:p>
              <a:r>
                <a:rPr lang="fr-FR" b="1" dirty="0">
                  <a:solidFill>
                    <a:srgbClr val="FF0000"/>
                  </a:solidFill>
                </a:rPr>
                <a:t>PN</a:t>
              </a:r>
            </a:p>
          </p:txBody>
        </p:sp>
        <p:sp>
          <p:nvSpPr>
            <p:cNvPr id="11" name="Ellipse 10"/>
            <p:cNvSpPr/>
            <p:nvPr/>
          </p:nvSpPr>
          <p:spPr>
            <a:xfrm>
              <a:off x="8460432" y="620688"/>
              <a:ext cx="6835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20.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3713163" y="188913"/>
            <a:ext cx="5322887" cy="6048375"/>
          </a:xfrm>
          <a:prstGeom prst="rect">
            <a:avLst/>
          </a:prstGeom>
          <a:noFill/>
          <a:ln w="9525">
            <a:noFill/>
            <a:miter lim="800000"/>
            <a:headEnd/>
            <a:tailEnd/>
          </a:ln>
        </p:spPr>
      </p:pic>
      <p:pic>
        <p:nvPicPr>
          <p:cNvPr id="3" name="Image 6" descr="017.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bwMode="auto">
          <a:xfrm>
            <a:off x="2627313" y="4648200"/>
            <a:ext cx="2305050" cy="2165350"/>
          </a:xfrm>
          <a:prstGeom prst="rect">
            <a:avLst/>
          </a:prstGeom>
          <a:noFill/>
          <a:ln w="9525">
            <a:noFill/>
            <a:miter lim="800000"/>
            <a:headEnd/>
            <a:tailEnd/>
          </a:ln>
        </p:spPr>
      </p:pic>
      <p:sp>
        <p:nvSpPr>
          <p:cNvPr id="4" name="Text Box 7"/>
          <p:cNvSpPr txBox="1">
            <a:spLocks noChangeArrowheads="1"/>
          </p:cNvSpPr>
          <p:nvPr/>
        </p:nvSpPr>
        <p:spPr bwMode="auto">
          <a:xfrm>
            <a:off x="7327900" y="6335712"/>
            <a:ext cx="1816100" cy="522288"/>
          </a:xfrm>
          <a:prstGeom prst="rect">
            <a:avLst/>
          </a:prstGeom>
          <a:solidFill>
            <a:schemeClr val="bg1"/>
          </a:solidFill>
          <a:ln w="9525">
            <a:noFill/>
            <a:miter lim="800000"/>
            <a:headEnd/>
            <a:tailEnd/>
          </a:ln>
        </p:spPr>
        <p:txBody>
          <a:bodyPr wrap="none">
            <a:spAutoFit/>
          </a:bodyPr>
          <a:lstStyle/>
          <a:p>
            <a:r>
              <a:rPr lang="fr-FR" sz="1400" dirty="0"/>
              <a:t>Les </a:t>
            </a:r>
            <a:r>
              <a:rPr lang="fr-FR" sz="1400" dirty="0" err="1"/>
              <a:t>Orres</a:t>
            </a:r>
            <a:r>
              <a:rPr lang="fr-FR" sz="1400" dirty="0"/>
              <a:t> Les </a:t>
            </a:r>
            <a:r>
              <a:rPr lang="fr-FR" sz="1400" dirty="0" err="1"/>
              <a:t>Ribes</a:t>
            </a:r>
            <a:endParaRPr lang="fr-FR" sz="1400" dirty="0"/>
          </a:p>
          <a:p>
            <a:r>
              <a:rPr lang="fr-FR" sz="1400" dirty="0"/>
              <a:t>11 Juillet 2010</a:t>
            </a:r>
          </a:p>
        </p:txBody>
      </p:sp>
      <p:pic>
        <p:nvPicPr>
          <p:cNvPr id="5" name="Image 4" descr="DSC214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43608" y="980728"/>
            <a:ext cx="2520280" cy="3528392"/>
          </a:xfrm>
          <a:prstGeom prst="rect">
            <a:avLst/>
          </a:prstGeom>
        </p:spPr>
      </p:pic>
      <p:sp>
        <p:nvSpPr>
          <p:cNvPr id="6" name="Rectangle 4"/>
          <p:cNvSpPr txBox="1">
            <a:spLocks noChangeArrowheads="1"/>
          </p:cNvSpPr>
          <p:nvPr/>
        </p:nvSpPr>
        <p:spPr>
          <a:xfrm>
            <a:off x="395536" y="115888"/>
            <a:ext cx="1763688" cy="792832"/>
          </a:xfrm>
          <a:prstGeom prst="rect">
            <a:avLst/>
          </a:prstGeom>
          <a:solidFill>
            <a:schemeClr val="bg1"/>
          </a:solidFill>
        </p:spPr>
        <p:txBody>
          <a:bodyPr/>
          <a:lstStyle/>
          <a:p>
            <a:pPr>
              <a:defRPr/>
            </a:pPr>
            <a:r>
              <a:rPr lang="fr-FR" b="1" i="1" kern="0" dirty="0" err="1">
                <a:solidFill>
                  <a:schemeClr val="tx2"/>
                </a:solidFill>
                <a:latin typeface="+mj-lt"/>
                <a:ea typeface="+mj-ea"/>
                <a:cs typeface="+mj-cs"/>
              </a:rPr>
              <a:t>Hedysarum</a:t>
            </a:r>
            <a:r>
              <a:rPr lang="fr-FR" b="1" i="1" kern="0" dirty="0">
                <a:solidFill>
                  <a:schemeClr val="tx2"/>
                </a:solidFill>
                <a:latin typeface="+mj-lt"/>
                <a:ea typeface="+mj-ea"/>
                <a:cs typeface="+mj-cs"/>
              </a:rPr>
              <a:t> </a:t>
            </a:r>
          </a:p>
          <a:p>
            <a:pPr>
              <a:defRPr/>
            </a:pPr>
            <a:r>
              <a:rPr lang="fr-FR" b="1" i="1" kern="0" dirty="0" err="1">
                <a:solidFill>
                  <a:schemeClr val="tx2"/>
                </a:solidFill>
                <a:latin typeface="+mj-lt"/>
                <a:ea typeface="+mj-ea"/>
                <a:cs typeface="+mj-cs"/>
              </a:rPr>
              <a:t>boutignyanum</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rPr>
              <a:t>Col du Noyer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4053.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0" y="0"/>
            <a:ext cx="9198016" cy="6858000"/>
          </a:xfrm>
          <a:prstGeom prst="rect">
            <a:avLst/>
          </a:prstGeom>
        </p:spPr>
      </p:pic>
      <p:sp>
        <p:nvSpPr>
          <p:cNvPr id="3" name="ZoneTexte 2"/>
          <p:cNvSpPr txBox="1"/>
          <p:nvPr/>
        </p:nvSpPr>
        <p:spPr>
          <a:xfrm>
            <a:off x="8000545" y="0"/>
            <a:ext cx="1143455" cy="307777"/>
          </a:xfrm>
          <a:prstGeom prst="rect">
            <a:avLst/>
          </a:prstGeom>
          <a:solidFill>
            <a:schemeClr val="bg1"/>
          </a:solidFill>
        </p:spPr>
        <p:txBody>
          <a:bodyPr wrap="none" rtlCol="0">
            <a:spAutoFit/>
          </a:bodyPr>
          <a:lstStyle/>
          <a:p>
            <a:pPr algn="ctr"/>
            <a:r>
              <a:rPr lang="fr-FR" sz="1400" b="1" dirty="0"/>
              <a:t>Col du </a:t>
            </a:r>
            <a:r>
              <a:rPr lang="fr-FR" sz="1400" b="1" dirty="0" smtClean="0"/>
              <a:t>Noyer</a:t>
            </a:r>
            <a:endParaRPr lang="fr-FR" sz="1400"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0623.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a:xfrm rot="5400000">
            <a:off x="-278904" y="278904"/>
            <a:ext cx="6858000" cy="6300192"/>
          </a:xfrm>
          <a:prstGeom prst="rect">
            <a:avLst/>
          </a:prstGeom>
        </p:spPr>
      </p:pic>
      <p:pic>
        <p:nvPicPr>
          <p:cNvPr id="3" name="Image 2" descr="DSCN0621.JPG"/>
          <p:cNvPicPr>
            <a:picLocks noChangeAspect="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a:xfrm rot="16200000">
            <a:off x="6048164" y="3753037"/>
            <a:ext cx="3240361" cy="2592288"/>
          </a:xfrm>
          <a:prstGeom prst="rect">
            <a:avLst/>
          </a:prstGeom>
        </p:spPr>
      </p:pic>
      <p:sp>
        <p:nvSpPr>
          <p:cNvPr id="4" name="Rectangle 4"/>
          <p:cNvSpPr txBox="1">
            <a:spLocks noChangeArrowheads="1"/>
          </p:cNvSpPr>
          <p:nvPr/>
        </p:nvSpPr>
        <p:spPr>
          <a:xfrm>
            <a:off x="6804248" y="332656"/>
            <a:ext cx="1944787" cy="720080"/>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Centranthus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angustifolia</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
          <p:cNvPicPr>
            <a:picLocks noChangeAspect="1" noChangeArrowheads="1"/>
          </p:cNvPicPr>
          <p:nvPr/>
        </p:nvPicPr>
        <p:blipFill>
          <a:blip r:embed="rId2" cstate="email">
            <a:lum bright="-10000" contrast="12000"/>
            <a:extLst>
              <a:ext uri="{28A0092B-C50C-407E-A947-70E740481C1C}">
                <a14:useLocalDpi xmlns:a14="http://schemas.microsoft.com/office/drawing/2010/main"/>
              </a:ext>
            </a:extLst>
          </a:blip>
          <a:srcRect/>
          <a:stretch>
            <a:fillRect/>
          </a:stretch>
        </p:blipFill>
        <p:spPr bwMode="auto">
          <a:xfrm>
            <a:off x="4367331" y="3068961"/>
            <a:ext cx="4776669" cy="3789040"/>
          </a:xfrm>
          <a:prstGeom prst="rect">
            <a:avLst/>
          </a:prstGeom>
          <a:noFill/>
          <a:ln w="9525">
            <a:noFill/>
            <a:miter lim="800000"/>
            <a:headEnd/>
            <a:tailEnd/>
          </a:ln>
        </p:spPr>
      </p:pic>
      <p:pic>
        <p:nvPicPr>
          <p:cNvPr id="3" name="Image 2" descr="DSCN1371.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rot="5400000">
            <a:off x="457200" y="-457200"/>
            <a:ext cx="3657600" cy="4572000"/>
          </a:xfrm>
          <a:prstGeom prst="rect">
            <a:avLst/>
          </a:prstGeom>
        </p:spPr>
      </p:pic>
      <p:sp>
        <p:nvSpPr>
          <p:cNvPr id="4" name="Rectangle 4"/>
          <p:cNvSpPr txBox="1">
            <a:spLocks noChangeArrowheads="1"/>
          </p:cNvSpPr>
          <p:nvPr/>
        </p:nvSpPr>
        <p:spPr>
          <a:xfrm>
            <a:off x="6804248" y="332656"/>
            <a:ext cx="1944787" cy="720080"/>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Centranthus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angustifolia</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1" u="none" strike="noStrike" kern="1200" cap="none" spc="0" normalizeH="0" baseline="0" noProof="0" dirty="0" err="1">
                <a:ln>
                  <a:noFill/>
                </a:ln>
                <a:solidFill>
                  <a:schemeClr val="accent3">
                    <a:lumMod val="75000"/>
                  </a:schemeClr>
                </a:solidFill>
                <a:effectLst/>
                <a:uLnTx/>
                <a:uFillTx/>
                <a:latin typeface="Arial" pitchFamily="34" charset="0"/>
                <a:ea typeface="+mj-ea"/>
                <a:cs typeface="Arial" pitchFamily="34" charset="0"/>
              </a:rPr>
              <a:t>Céüse</a:t>
            </a:r>
            <a:endPar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N3410.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a:off x="251520" y="216024"/>
            <a:ext cx="8604448" cy="6453336"/>
          </a:xfrm>
          <a:prstGeom prst="rect">
            <a:avLst/>
          </a:prstGeom>
        </p:spPr>
      </p:pic>
      <p:sp>
        <p:nvSpPr>
          <p:cNvPr id="6" name="Rectangle 5"/>
          <p:cNvSpPr>
            <a:spLocks noGrp="1" noChangeArrowheads="1"/>
          </p:cNvSpPr>
          <p:nvPr/>
        </p:nvSpPr>
        <p:spPr bwMode="auto">
          <a:xfrm>
            <a:off x="6695728" y="0"/>
            <a:ext cx="2448272" cy="54868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fr-FR" sz="2000" b="1" i="1" dirty="0">
                <a:solidFill>
                  <a:schemeClr val="tx1"/>
                </a:solidFill>
              </a:rPr>
              <a:t>Asperula </a:t>
            </a:r>
            <a:r>
              <a:rPr lang="fr-FR" sz="2000" b="1" i="1" dirty="0" err="1" smtClean="0">
                <a:solidFill>
                  <a:schemeClr val="tx1"/>
                </a:solidFill>
              </a:rPr>
              <a:t>cynanchica</a:t>
            </a:r>
            <a:endParaRPr lang="fr-FR" sz="2000" b="1" i="1" dirty="0">
              <a:solidFill>
                <a:schemeClr val="tx1"/>
              </a:solidFill>
            </a:endParaRPr>
          </a:p>
        </p:txBody>
      </p:sp>
      <p:sp>
        <p:nvSpPr>
          <p:cNvPr id="7" name="Text Box 7"/>
          <p:cNvSpPr txBox="1">
            <a:spLocks noChangeArrowheads="1"/>
          </p:cNvSpPr>
          <p:nvPr/>
        </p:nvSpPr>
        <p:spPr bwMode="auto">
          <a:xfrm>
            <a:off x="92198" y="6237312"/>
            <a:ext cx="1338828" cy="523220"/>
          </a:xfrm>
          <a:prstGeom prst="rect">
            <a:avLst/>
          </a:prstGeom>
          <a:solidFill>
            <a:schemeClr val="bg1"/>
          </a:solidFill>
          <a:ln w="9525">
            <a:noFill/>
            <a:miter lim="800000"/>
            <a:headEnd/>
            <a:tailEnd/>
          </a:ln>
          <a:effectLst/>
        </p:spPr>
        <p:txBody>
          <a:bodyPr wrap="none">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400" dirty="0"/>
              <a:t>15 Juillet 2014</a:t>
            </a:r>
          </a:p>
          <a:p>
            <a:r>
              <a:rPr lang="fr-FR" sz="1400" dirty="0"/>
              <a:t>Col du Noyer</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411.JPG"/>
          <p:cNvPicPr>
            <a:picLocks noChangeAspect="1"/>
          </p:cNvPicPr>
          <p:nvPr/>
        </p:nvPicPr>
        <p:blipFill>
          <a:blip r:embed="rId2" cstate="email">
            <a:lum bright="-20000"/>
            <a:extLst>
              <a:ext uri="{28A0092B-C50C-407E-A947-70E740481C1C}">
                <a14:useLocalDpi xmlns:a14="http://schemas.microsoft.com/office/drawing/2010/main"/>
              </a:ext>
            </a:extLst>
          </a:blip>
          <a:srcRect/>
          <a:stretch>
            <a:fillRect/>
          </a:stretch>
        </p:blipFill>
        <p:spPr>
          <a:xfrm>
            <a:off x="1115616" y="764704"/>
            <a:ext cx="7094121" cy="5472608"/>
          </a:xfrm>
          <a:prstGeom prst="rect">
            <a:avLst/>
          </a:prstGeom>
        </p:spPr>
      </p:pic>
      <p:sp>
        <p:nvSpPr>
          <p:cNvPr id="3" name="Rectangle 2"/>
          <p:cNvSpPr>
            <a:spLocks noGrp="1" noChangeArrowheads="1"/>
          </p:cNvSpPr>
          <p:nvPr/>
        </p:nvSpPr>
        <p:spPr bwMode="auto">
          <a:xfrm>
            <a:off x="251520" y="116632"/>
            <a:ext cx="2448272" cy="50405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fr-FR" sz="2000" b="1" i="1" dirty="0">
                <a:solidFill>
                  <a:schemeClr val="tx1"/>
                </a:solidFill>
              </a:rPr>
              <a:t>Asperula </a:t>
            </a:r>
            <a:r>
              <a:rPr lang="fr-FR" sz="2000" b="1" i="1" dirty="0" err="1" smtClean="0">
                <a:solidFill>
                  <a:schemeClr val="tx1"/>
                </a:solidFill>
              </a:rPr>
              <a:t>cynanchica</a:t>
            </a:r>
            <a:endParaRPr lang="fr-FR" sz="2000" b="1" i="1" dirty="0">
              <a:solidFill>
                <a:schemeClr val="tx1"/>
              </a:solidFill>
            </a:endParaRPr>
          </a:p>
        </p:txBody>
      </p:sp>
      <p:sp>
        <p:nvSpPr>
          <p:cNvPr id="4" name="Text Box 7"/>
          <p:cNvSpPr txBox="1">
            <a:spLocks noChangeArrowheads="1"/>
          </p:cNvSpPr>
          <p:nvPr/>
        </p:nvSpPr>
        <p:spPr bwMode="auto">
          <a:xfrm>
            <a:off x="92198" y="6237312"/>
            <a:ext cx="1338828" cy="523220"/>
          </a:xfrm>
          <a:prstGeom prst="rect">
            <a:avLst/>
          </a:prstGeom>
          <a:solidFill>
            <a:schemeClr val="bg1"/>
          </a:solidFill>
          <a:ln w="9525">
            <a:noFill/>
            <a:miter lim="800000"/>
            <a:headEnd/>
            <a:tailEnd/>
          </a:ln>
          <a:effectLst/>
        </p:spPr>
        <p:txBody>
          <a:bodyPr wrap="none">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400" dirty="0"/>
              <a:t>15 Juillet 2014</a:t>
            </a:r>
          </a:p>
          <a:p>
            <a:r>
              <a:rPr lang="fr-FR" sz="1400" dirty="0"/>
              <a:t>Col du Noyer</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149.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319980" y="0"/>
            <a:ext cx="8572500" cy="6858000"/>
          </a:xfrm>
          <a:prstGeom prst="rect">
            <a:avLst/>
          </a:prstGeom>
        </p:spPr>
      </p:pic>
      <p:sp>
        <p:nvSpPr>
          <p:cNvPr id="3" name="Rectangle 2"/>
          <p:cNvSpPr>
            <a:spLocks noGrp="1" noChangeArrowheads="1"/>
          </p:cNvSpPr>
          <p:nvPr/>
        </p:nvSpPr>
        <p:spPr bwMode="auto">
          <a:xfrm>
            <a:off x="6516216" y="-27384"/>
            <a:ext cx="2627784" cy="53985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fr-FR" sz="2000" b="1" i="1" dirty="0">
                <a:solidFill>
                  <a:schemeClr val="tx1"/>
                </a:solidFill>
              </a:rPr>
              <a:t>Galium </a:t>
            </a:r>
            <a:r>
              <a:rPr lang="fr-FR" sz="2000" b="1" i="1" dirty="0" err="1">
                <a:solidFill>
                  <a:schemeClr val="tx1"/>
                </a:solidFill>
              </a:rPr>
              <a:t>obliquum</a:t>
            </a:r>
            <a:r>
              <a:rPr lang="fr-FR" sz="2000" b="1" i="1" dirty="0">
                <a:solidFill>
                  <a:schemeClr val="tx1"/>
                </a:solidFill>
              </a:rPr>
              <a:t> </a:t>
            </a:r>
            <a:r>
              <a:rPr lang="fr-FR" sz="2000" b="1" dirty="0" err="1">
                <a:solidFill>
                  <a:schemeClr val="tx1"/>
                </a:solidFill>
              </a:rPr>
              <a:t>Vill</a:t>
            </a:r>
            <a:r>
              <a:rPr lang="fr-FR" sz="2000" b="1" dirty="0">
                <a:solidFill>
                  <a:schemeClr val="tx1"/>
                </a:solidFill>
              </a:rPr>
              <a:t>.</a:t>
            </a:r>
            <a:r>
              <a:rPr lang="fr-FR" sz="2000" b="1" i="1" dirty="0">
                <a:solidFill>
                  <a:schemeClr val="tx1"/>
                </a:solidFill>
              </a:rPr>
              <a:t> </a:t>
            </a:r>
          </a:p>
        </p:txBody>
      </p:sp>
      <p:sp>
        <p:nvSpPr>
          <p:cNvPr id="4" name="Text Box 7"/>
          <p:cNvSpPr txBox="1">
            <a:spLocks noChangeArrowheads="1"/>
          </p:cNvSpPr>
          <p:nvPr/>
        </p:nvSpPr>
        <p:spPr bwMode="auto">
          <a:xfrm>
            <a:off x="0" y="6334780"/>
            <a:ext cx="1229824" cy="523220"/>
          </a:xfrm>
          <a:prstGeom prst="rect">
            <a:avLst/>
          </a:prstGeom>
          <a:solidFill>
            <a:schemeClr val="bg1"/>
          </a:solidFill>
          <a:ln w="9525">
            <a:noFill/>
            <a:miter lim="800000"/>
            <a:headEnd/>
            <a:tailEnd/>
          </a:ln>
          <a:effectLst/>
        </p:spPr>
        <p:txBody>
          <a:bodyPr wrap="none">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400" dirty="0"/>
              <a:t>Col du Noyer</a:t>
            </a:r>
          </a:p>
          <a:p>
            <a:r>
              <a:rPr lang="fr-FR" sz="1400" dirty="0"/>
              <a:t>7 Juillet 2014</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N3217.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rot="5400000">
            <a:off x="1115077" y="-55307"/>
            <a:ext cx="6858000" cy="6968613"/>
          </a:xfrm>
          <a:prstGeom prst="rect">
            <a:avLst/>
          </a:prstGeom>
        </p:spPr>
      </p:pic>
      <p:sp>
        <p:nvSpPr>
          <p:cNvPr id="2" name="Rectangle 4"/>
          <p:cNvSpPr txBox="1">
            <a:spLocks noChangeArrowheads="1"/>
          </p:cNvSpPr>
          <p:nvPr/>
        </p:nvSpPr>
        <p:spPr>
          <a:xfrm>
            <a:off x="6012159" y="-27384"/>
            <a:ext cx="3168353" cy="490537"/>
          </a:xfrm>
          <a:prstGeom prst="rect">
            <a:avLst/>
          </a:prstGeom>
          <a:solidFill>
            <a:schemeClr val="bg1"/>
          </a:solidFill>
        </p:spPr>
        <p:txBody>
          <a:bodyPr/>
          <a:lstStyle/>
          <a:p>
            <a:pPr algn="r">
              <a:defRPr/>
            </a:pPr>
            <a:r>
              <a:rPr lang="fr-FR" b="1" i="1" kern="0" dirty="0" err="1">
                <a:latin typeface="+mj-lt"/>
                <a:ea typeface="+mj-ea"/>
                <a:cs typeface="+mj-cs"/>
              </a:rPr>
              <a:t>Eryngium</a:t>
            </a:r>
            <a:r>
              <a:rPr lang="fr-FR" b="1" i="1" kern="0" dirty="0">
                <a:latin typeface="+mj-lt"/>
                <a:ea typeface="+mj-ea"/>
                <a:cs typeface="+mj-cs"/>
              </a:rPr>
              <a:t> </a:t>
            </a:r>
            <a:r>
              <a:rPr lang="fr-FR" b="1" i="1" kern="0" dirty="0" err="1">
                <a:latin typeface="+mj-lt"/>
                <a:ea typeface="+mj-ea"/>
                <a:cs typeface="+mj-cs"/>
              </a:rPr>
              <a:t>spinalba</a:t>
            </a:r>
            <a:r>
              <a:rPr lang="fr-FR" b="1" i="1" kern="0" dirty="0">
                <a:latin typeface="+mj-lt"/>
                <a:ea typeface="+mj-ea"/>
                <a:cs typeface="+mj-cs"/>
              </a:rPr>
              <a:t> </a:t>
            </a:r>
            <a:r>
              <a:rPr lang="fr-FR" b="1" kern="0" dirty="0" err="1">
                <a:latin typeface="+mj-lt"/>
                <a:ea typeface="+mj-ea"/>
                <a:cs typeface="+mj-cs"/>
              </a:rPr>
              <a:t>Vill</a:t>
            </a:r>
            <a:r>
              <a:rPr lang="fr-FR" b="1" kern="0" dirty="0">
                <a:latin typeface="+mj-lt"/>
                <a:ea typeface="+mj-ea"/>
                <a:cs typeface="+mj-cs"/>
              </a:rPr>
              <a:t>.</a:t>
            </a:r>
          </a:p>
        </p:txBody>
      </p:sp>
      <p:sp>
        <p:nvSpPr>
          <p:cNvPr id="5" name="Text Box 7"/>
          <p:cNvSpPr txBox="1">
            <a:spLocks noChangeArrowheads="1"/>
          </p:cNvSpPr>
          <p:nvPr/>
        </p:nvSpPr>
        <p:spPr bwMode="auto">
          <a:xfrm>
            <a:off x="0" y="6334780"/>
            <a:ext cx="1338828" cy="523220"/>
          </a:xfrm>
          <a:prstGeom prst="rect">
            <a:avLst/>
          </a:prstGeom>
          <a:solidFill>
            <a:schemeClr val="bg1"/>
          </a:solidFill>
          <a:ln w="9525">
            <a:noFill/>
            <a:miter lim="800000"/>
            <a:headEnd/>
            <a:tailEnd/>
          </a:ln>
          <a:effectLst/>
        </p:spPr>
        <p:txBody>
          <a:bodyPr wrap="none">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400" dirty="0" err="1" smtClean="0"/>
              <a:t>Ceüse</a:t>
            </a:r>
            <a:r>
              <a:rPr lang="fr-FR" sz="1400" dirty="0" smtClean="0"/>
              <a:t> </a:t>
            </a:r>
            <a:endParaRPr lang="fr-FR" sz="1400" dirty="0"/>
          </a:p>
          <a:p>
            <a:r>
              <a:rPr lang="fr-FR" sz="1400" dirty="0"/>
              <a:t>10 Juillet 2014</a:t>
            </a:r>
          </a:p>
        </p:txBody>
      </p:sp>
      <p:grpSp>
        <p:nvGrpSpPr>
          <p:cNvPr id="7" name="Groupe 6"/>
          <p:cNvGrpSpPr/>
          <p:nvPr/>
        </p:nvGrpSpPr>
        <p:grpSpPr>
          <a:xfrm>
            <a:off x="6048672" y="0"/>
            <a:ext cx="683568" cy="476672"/>
            <a:chOff x="8460432" y="620688"/>
            <a:chExt cx="683568" cy="576064"/>
          </a:xfrm>
        </p:grpSpPr>
        <p:sp>
          <p:nvSpPr>
            <p:cNvPr id="8" name="ZoneTexte 7"/>
            <p:cNvSpPr txBox="1"/>
            <p:nvPr/>
          </p:nvSpPr>
          <p:spPr>
            <a:xfrm>
              <a:off x="8576114" y="692696"/>
              <a:ext cx="460382" cy="369332"/>
            </a:xfrm>
            <a:prstGeom prst="rect">
              <a:avLst/>
            </a:prstGeom>
            <a:noFill/>
          </p:spPr>
          <p:txBody>
            <a:bodyPr wrap="none" rtlCol="0">
              <a:spAutoFit/>
            </a:bodyPr>
            <a:lstStyle/>
            <a:p>
              <a:r>
                <a:rPr lang="fr-FR" b="1" dirty="0">
                  <a:solidFill>
                    <a:srgbClr val="FF0000"/>
                  </a:solidFill>
                </a:rPr>
                <a:t>PN</a:t>
              </a:r>
            </a:p>
          </p:txBody>
        </p:sp>
        <p:sp>
          <p:nvSpPr>
            <p:cNvPr id="9" name="Ellipse 8"/>
            <p:cNvSpPr/>
            <p:nvPr/>
          </p:nvSpPr>
          <p:spPr>
            <a:xfrm>
              <a:off x="8460432" y="620688"/>
              <a:ext cx="6835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18.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a:xfrm>
            <a:off x="611560" y="404664"/>
            <a:ext cx="7972376" cy="6165304"/>
          </a:xfrm>
          <a:prstGeom prst="roundRect">
            <a:avLst/>
          </a:prstGeom>
          <a:ln w="28575">
            <a:solidFill>
              <a:schemeClr val="tx1"/>
            </a:solidFill>
          </a:ln>
        </p:spPr>
      </p:pic>
      <p:sp>
        <p:nvSpPr>
          <p:cNvPr id="3" name="Rectangle 4"/>
          <p:cNvSpPr txBox="1">
            <a:spLocks noChangeArrowheads="1"/>
          </p:cNvSpPr>
          <p:nvPr/>
        </p:nvSpPr>
        <p:spPr>
          <a:xfrm>
            <a:off x="6084168" y="202159"/>
            <a:ext cx="2952328" cy="490537"/>
          </a:xfrm>
          <a:prstGeom prst="rect">
            <a:avLst/>
          </a:prstGeom>
          <a:solidFill>
            <a:schemeClr val="bg1"/>
          </a:solidFill>
        </p:spPr>
        <p:txBody>
          <a:bodyPr/>
          <a:lstStyle/>
          <a:p>
            <a:pPr algn="ctr">
              <a:defRPr/>
            </a:pPr>
            <a:r>
              <a:rPr lang="fr-FR" b="1" i="1" dirty="0" err="1"/>
              <a:t>Eryngium</a:t>
            </a:r>
            <a:r>
              <a:rPr lang="fr-FR" b="1" i="1" dirty="0"/>
              <a:t> </a:t>
            </a:r>
            <a:r>
              <a:rPr lang="fr-FR" b="1" i="1" dirty="0" err="1"/>
              <a:t>spinalba</a:t>
            </a:r>
            <a:r>
              <a:rPr lang="fr-FR" b="1" i="1" dirty="0"/>
              <a:t> </a:t>
            </a:r>
            <a:r>
              <a:rPr lang="fr-FR" b="1" dirty="0" err="1"/>
              <a:t>Vill</a:t>
            </a:r>
            <a:r>
              <a:rPr lang="fr-FR" b="1" dirty="0"/>
              <a:t>.</a:t>
            </a:r>
          </a:p>
        </p:txBody>
      </p:sp>
      <p:sp>
        <p:nvSpPr>
          <p:cNvPr id="4" name="Text Box 7"/>
          <p:cNvSpPr txBox="1">
            <a:spLocks noChangeArrowheads="1"/>
          </p:cNvSpPr>
          <p:nvPr/>
        </p:nvSpPr>
        <p:spPr bwMode="auto">
          <a:xfrm>
            <a:off x="0" y="6290156"/>
            <a:ext cx="1338828" cy="523220"/>
          </a:xfrm>
          <a:prstGeom prst="rect">
            <a:avLst/>
          </a:prstGeom>
          <a:solidFill>
            <a:schemeClr val="bg1"/>
          </a:solidFill>
          <a:ln w="9525">
            <a:noFill/>
            <a:miter lim="800000"/>
            <a:headEnd/>
            <a:tailEnd/>
          </a:ln>
          <a:effectLst/>
        </p:spPr>
        <p:txBody>
          <a:bodyPr wrap="none">
            <a:spAutoFit/>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400" dirty="0" err="1" smtClean="0"/>
              <a:t>Ceüse</a:t>
            </a:r>
            <a:r>
              <a:rPr lang="fr-FR" sz="1400" dirty="0" smtClean="0"/>
              <a:t> </a:t>
            </a:r>
            <a:endParaRPr lang="fr-FR" sz="1400" dirty="0"/>
          </a:p>
          <a:p>
            <a:r>
              <a:rPr lang="fr-FR" sz="1400" dirty="0"/>
              <a:t>10 Juillet 2014</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4925" y="77192"/>
            <a:ext cx="1944787" cy="903536"/>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Sideritis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hyssopifolia</a:t>
            </a:r>
            <a:endParaRPr lang="fr-FR" b="1" i="1" kern="0" dirty="0">
              <a:solidFill>
                <a:schemeClr val="tx2"/>
              </a:solidFill>
              <a:latin typeface="+mj-lt"/>
              <a:ea typeface="+mj-ea"/>
              <a:cs typeface="+mj-cs"/>
            </a:endParaRPr>
          </a:p>
        </p:txBody>
      </p:sp>
      <p:pic>
        <p:nvPicPr>
          <p:cNvPr id="4" name="Image 5" descr="DSCN0958.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0"/>
            <a:ext cx="7481888" cy="6858000"/>
          </a:xfrm>
          <a:prstGeom prst="rect">
            <a:avLst/>
          </a:prstGeom>
          <a:noFill/>
          <a:ln w="9525">
            <a:noFill/>
            <a:miter lim="800000"/>
            <a:headEnd/>
            <a:tailEnd/>
          </a:ln>
        </p:spPr>
      </p:pic>
      <p:sp>
        <p:nvSpPr>
          <p:cNvPr id="5" name="Rectangle 4"/>
          <p:cNvSpPr txBox="1">
            <a:spLocks noChangeArrowheads="1"/>
          </p:cNvSpPr>
          <p:nvPr/>
        </p:nvSpPr>
        <p:spPr>
          <a:xfrm>
            <a:off x="5364088" y="-26988"/>
            <a:ext cx="3744987" cy="431652"/>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Sideritis</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hyssopifolia</a:t>
            </a:r>
            <a:r>
              <a:rPr lang="fr-FR" sz="1600" b="1" i="1" kern="0" dirty="0">
                <a:solidFill>
                  <a:schemeClr val="tx2"/>
                </a:solidFill>
                <a:latin typeface="+mj-lt"/>
                <a:ea typeface="+mj-ea"/>
                <a:cs typeface="+mj-cs"/>
              </a:rPr>
              <a:t> </a:t>
            </a:r>
            <a:r>
              <a:rPr lang="fr-FR" sz="1600" b="1" kern="0" dirty="0" err="1">
                <a:solidFill>
                  <a:schemeClr val="tx2"/>
                </a:solidFill>
                <a:latin typeface="+mj-lt"/>
                <a:ea typeface="+mj-ea"/>
                <a:cs typeface="+mj-cs"/>
              </a:rPr>
              <a:t>subsp</a:t>
            </a:r>
            <a:r>
              <a:rPr lang="fr-FR" sz="1600" b="1" kern="0" dirty="0">
                <a:solidFill>
                  <a:schemeClr val="tx2"/>
                </a:solidFill>
                <a:latin typeface="+mj-lt"/>
                <a:ea typeface="+mj-ea"/>
                <a:cs typeface="+mj-cs"/>
              </a:rPr>
              <a:t>.</a:t>
            </a:r>
            <a:r>
              <a:rPr lang="fr-FR" sz="1600" b="1" i="1" kern="0" dirty="0">
                <a:solidFill>
                  <a:schemeClr val="tx2"/>
                </a:solidFill>
                <a:latin typeface="+mj-lt"/>
                <a:ea typeface="+mj-ea"/>
                <a:cs typeface="+mj-cs"/>
              </a:rPr>
              <a:t> </a:t>
            </a:r>
            <a:r>
              <a:rPr lang="fr-FR" sz="1600" b="1" i="1" kern="0" dirty="0" err="1" smtClean="0">
                <a:solidFill>
                  <a:schemeClr val="tx2"/>
                </a:solidFill>
                <a:latin typeface="+mj-lt"/>
                <a:ea typeface="+mj-ea"/>
                <a:cs typeface="+mj-cs"/>
              </a:rPr>
              <a:t>hyssopifolia</a:t>
            </a:r>
            <a:endParaRPr lang="fr-FR" sz="1600" b="1" i="1" kern="0" dirty="0">
              <a:solidFill>
                <a:schemeClr val="tx2"/>
              </a:solidFill>
              <a:latin typeface="+mj-lt"/>
              <a:ea typeface="+mj-ea"/>
              <a:cs typeface="+mj-cs"/>
            </a:endParaRPr>
          </a:p>
        </p:txBody>
      </p:sp>
      <p:sp>
        <p:nvSpPr>
          <p:cNvPr id="7" name="Text Box 10"/>
          <p:cNvSpPr txBox="1">
            <a:spLocks noChangeArrowheads="1"/>
          </p:cNvSpPr>
          <p:nvPr/>
        </p:nvSpPr>
        <p:spPr bwMode="auto">
          <a:xfrm>
            <a:off x="7307263" y="6334125"/>
            <a:ext cx="1836737" cy="523875"/>
          </a:xfrm>
          <a:prstGeom prst="rect">
            <a:avLst/>
          </a:prstGeom>
          <a:solidFill>
            <a:schemeClr val="bg1"/>
          </a:solidFill>
          <a:ln w="9525">
            <a:noFill/>
            <a:miter lim="800000"/>
            <a:headEnd/>
            <a:tailEnd/>
          </a:ln>
        </p:spPr>
        <p:txBody>
          <a:bodyPr wrap="none">
            <a:spAutoFit/>
          </a:bodyPr>
          <a:lstStyle/>
          <a:p>
            <a:r>
              <a:rPr lang="fr-FR" sz="1400" dirty="0"/>
              <a:t>15 Juillet 2013</a:t>
            </a:r>
          </a:p>
          <a:p>
            <a:r>
              <a:rPr lang="fr-FR" sz="1400" dirty="0"/>
              <a:t>Sous le col du Noyer</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S"/>
          <p:cNvPicPr>
            <a:picLocks noChangeAspect="1" noChangeArrowheads="1"/>
          </p:cNvPicPr>
          <p:nvPr/>
        </p:nvPicPr>
        <p:blipFill>
          <a:blip r:embed="rId2" cstate="email">
            <a:lum bright="-10000" contrast="18000"/>
            <a:extLst>
              <a:ext uri="{28A0092B-C50C-407E-A947-70E740481C1C}">
                <a14:useLocalDpi xmlns:a14="http://schemas.microsoft.com/office/drawing/2010/main"/>
              </a:ext>
            </a:extLst>
          </a:blip>
          <a:srcRect/>
          <a:stretch>
            <a:fillRect/>
          </a:stretch>
        </p:blipFill>
        <p:spPr>
          <a:xfrm>
            <a:off x="323528" y="188640"/>
            <a:ext cx="7468145" cy="6525344"/>
          </a:xfrm>
          <a:prstGeom prst="rect">
            <a:avLst/>
          </a:prstGeom>
          <a:noFill/>
        </p:spPr>
      </p:pic>
      <p:sp>
        <p:nvSpPr>
          <p:cNvPr id="3" name="Rectangle 4"/>
          <p:cNvSpPr txBox="1">
            <a:spLocks noChangeArrowheads="1"/>
          </p:cNvSpPr>
          <p:nvPr/>
        </p:nvSpPr>
        <p:spPr>
          <a:xfrm>
            <a:off x="5364088" y="-26988"/>
            <a:ext cx="3744987" cy="431652"/>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Sideritis</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hyssopifolia</a:t>
            </a:r>
            <a:r>
              <a:rPr lang="fr-FR" sz="1600" b="1" i="1" kern="0" dirty="0">
                <a:solidFill>
                  <a:schemeClr val="tx2"/>
                </a:solidFill>
                <a:latin typeface="+mj-lt"/>
                <a:ea typeface="+mj-ea"/>
                <a:cs typeface="+mj-cs"/>
              </a:rPr>
              <a:t> </a:t>
            </a:r>
            <a:r>
              <a:rPr lang="fr-FR" sz="1600" b="1" kern="0" dirty="0" err="1">
                <a:solidFill>
                  <a:schemeClr val="tx2"/>
                </a:solidFill>
                <a:latin typeface="+mj-lt"/>
                <a:ea typeface="+mj-ea"/>
                <a:cs typeface="+mj-cs"/>
              </a:rPr>
              <a:t>subsp</a:t>
            </a:r>
            <a:r>
              <a:rPr lang="fr-FR" sz="1600" b="1" kern="0" dirty="0">
                <a:solidFill>
                  <a:schemeClr val="tx2"/>
                </a:solidFill>
                <a:latin typeface="+mj-lt"/>
                <a:ea typeface="+mj-ea"/>
                <a:cs typeface="+mj-cs"/>
              </a:rPr>
              <a:t>.</a:t>
            </a:r>
            <a:r>
              <a:rPr lang="fr-FR" sz="1600" b="1" i="1" kern="0" dirty="0">
                <a:solidFill>
                  <a:schemeClr val="tx2"/>
                </a:solidFill>
                <a:latin typeface="+mj-lt"/>
                <a:ea typeface="+mj-ea"/>
                <a:cs typeface="+mj-cs"/>
              </a:rPr>
              <a:t> </a:t>
            </a:r>
            <a:r>
              <a:rPr lang="fr-FR" sz="1600" b="1" i="1" kern="0" dirty="0" err="1" smtClean="0">
                <a:solidFill>
                  <a:schemeClr val="tx2"/>
                </a:solidFill>
                <a:latin typeface="+mj-lt"/>
                <a:ea typeface="+mj-ea"/>
                <a:cs typeface="+mj-cs"/>
              </a:rPr>
              <a:t>hyssopifolia</a:t>
            </a:r>
            <a:endParaRPr lang="fr-FR" sz="1600" b="1" i="1" kern="0" dirty="0">
              <a:solidFill>
                <a:schemeClr val="tx2"/>
              </a:solidFill>
              <a:latin typeface="+mj-lt"/>
              <a:ea typeface="+mj-ea"/>
              <a:cs typeface="+mj-cs"/>
            </a:endParaRPr>
          </a:p>
        </p:txBody>
      </p:sp>
      <p:sp>
        <p:nvSpPr>
          <p:cNvPr id="4" name="Text Box 10"/>
          <p:cNvSpPr txBox="1">
            <a:spLocks noChangeArrowheads="1"/>
          </p:cNvSpPr>
          <p:nvPr/>
        </p:nvSpPr>
        <p:spPr bwMode="auto">
          <a:xfrm>
            <a:off x="7307263" y="6334125"/>
            <a:ext cx="1836737" cy="523875"/>
          </a:xfrm>
          <a:prstGeom prst="rect">
            <a:avLst/>
          </a:prstGeom>
          <a:solidFill>
            <a:schemeClr val="bg1"/>
          </a:solidFill>
          <a:ln w="9525">
            <a:noFill/>
            <a:miter lim="800000"/>
            <a:headEnd/>
            <a:tailEnd/>
          </a:ln>
        </p:spPr>
        <p:txBody>
          <a:bodyPr wrap="none">
            <a:spAutoFit/>
          </a:bodyPr>
          <a:lstStyle/>
          <a:p>
            <a:r>
              <a:rPr lang="fr-FR" sz="1400" dirty="0"/>
              <a:t>15 Juillet 2013</a:t>
            </a:r>
          </a:p>
          <a:p>
            <a:r>
              <a:rPr lang="fr-FR" sz="1400" dirty="0"/>
              <a:t>Sous le col du Noyer</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4925" y="77192"/>
            <a:ext cx="1944787" cy="471488"/>
          </a:xfrm>
          <a:prstGeom prst="rect">
            <a:avLst/>
          </a:prstGeom>
          <a:solidFill>
            <a:schemeClr val="bg1"/>
          </a:solidFill>
        </p:spPr>
        <p:txBody>
          <a:bodyPr/>
          <a:lstStyle/>
          <a:p>
            <a:pPr algn="ctr">
              <a:defRPr/>
            </a:pPr>
            <a:r>
              <a:rPr lang="fr-FR" b="1" i="1" kern="0" dirty="0">
                <a:solidFill>
                  <a:schemeClr val="tx2"/>
                </a:solidFill>
                <a:latin typeface="+mj-lt"/>
                <a:ea typeface="+mj-ea"/>
                <a:cs typeface="+mj-cs"/>
              </a:rPr>
              <a:t>Nepeta </a:t>
            </a:r>
            <a:r>
              <a:rPr lang="fr-FR" b="1" i="1" kern="0" dirty="0" err="1">
                <a:solidFill>
                  <a:schemeClr val="tx2"/>
                </a:solidFill>
                <a:latin typeface="+mj-lt"/>
                <a:ea typeface="+mj-ea"/>
                <a:cs typeface="+mj-cs"/>
              </a:rPr>
              <a:t>nepetella</a:t>
            </a:r>
            <a:endParaRPr lang="fr-FR" b="1" i="1" kern="0" dirty="0">
              <a:solidFill>
                <a:schemeClr val="tx2"/>
              </a:solidFill>
              <a:latin typeface="+mj-lt"/>
              <a:ea typeface="+mj-ea"/>
              <a:cs typeface="+mj-cs"/>
            </a:endParaRPr>
          </a:p>
        </p:txBody>
      </p:sp>
      <p:pic>
        <p:nvPicPr>
          <p:cNvPr id="3" name="Image 1" descr="DSCN3540.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0"/>
            <a:ext cx="7048500" cy="6858000"/>
          </a:xfrm>
          <a:prstGeom prst="rect">
            <a:avLst/>
          </a:prstGeom>
          <a:noFill/>
          <a:ln w="9525">
            <a:noFill/>
            <a:miter lim="800000"/>
            <a:headEnd/>
            <a:tailEnd/>
          </a:ln>
        </p:spPr>
      </p:pic>
      <p:sp>
        <p:nvSpPr>
          <p:cNvPr id="8" name="Text Box 9"/>
          <p:cNvSpPr txBox="1">
            <a:spLocks noChangeArrowheads="1"/>
          </p:cNvSpPr>
          <p:nvPr/>
        </p:nvSpPr>
        <p:spPr bwMode="auto">
          <a:xfrm>
            <a:off x="7308304" y="5929585"/>
            <a:ext cx="1727522" cy="739775"/>
          </a:xfrm>
          <a:prstGeom prst="rect">
            <a:avLst/>
          </a:prstGeom>
          <a:solidFill>
            <a:schemeClr val="bg1"/>
          </a:solidFill>
          <a:ln w="9525">
            <a:noFill/>
            <a:miter lim="800000"/>
            <a:headEnd/>
            <a:tailEnd/>
          </a:ln>
        </p:spPr>
        <p:txBody>
          <a:bodyPr wrap="square">
            <a:spAutoFit/>
          </a:bodyPr>
          <a:lstStyle/>
          <a:p>
            <a:r>
              <a:rPr lang="fr-FR" sz="1400" dirty="0"/>
              <a:t>24 Juillet 2014</a:t>
            </a:r>
          </a:p>
          <a:p>
            <a:r>
              <a:rPr lang="fr-FR" sz="1400" dirty="0"/>
              <a:t>Cabane de Pierre</a:t>
            </a:r>
          </a:p>
          <a:p>
            <a:r>
              <a:rPr lang="fr-FR" sz="1400" dirty="0"/>
              <a:t>Poligny</a:t>
            </a:r>
          </a:p>
        </p:txBody>
      </p:sp>
      <p:sp>
        <p:nvSpPr>
          <p:cNvPr id="5" name="Rectangle 4"/>
          <p:cNvSpPr txBox="1">
            <a:spLocks noChangeArrowheads="1"/>
          </p:cNvSpPr>
          <p:nvPr/>
        </p:nvSpPr>
        <p:spPr>
          <a:xfrm>
            <a:off x="0" y="0"/>
            <a:ext cx="2555875" cy="692696"/>
          </a:xfrm>
          <a:prstGeom prst="rect">
            <a:avLst/>
          </a:prstGeom>
          <a:solidFill>
            <a:schemeClr val="bg1"/>
          </a:solidFill>
        </p:spPr>
        <p:txBody>
          <a:bodyPr/>
          <a:lstStyle/>
          <a:p>
            <a:pPr algn="ctr">
              <a:defRPr/>
            </a:pPr>
            <a:r>
              <a:rPr lang="fr-FR" sz="1600" b="1" i="1" kern="0" dirty="0">
                <a:solidFill>
                  <a:schemeClr val="tx2"/>
                </a:solidFill>
                <a:latin typeface="+mj-lt"/>
                <a:ea typeface="+mj-ea"/>
                <a:cs typeface="+mj-cs"/>
              </a:rPr>
              <a:t>Nepeta </a:t>
            </a:r>
            <a:r>
              <a:rPr lang="fr-FR" sz="1600" b="1" i="1" kern="0" dirty="0" err="1">
                <a:solidFill>
                  <a:schemeClr val="tx2"/>
                </a:solidFill>
                <a:latin typeface="+mj-lt"/>
                <a:ea typeface="+mj-ea"/>
                <a:cs typeface="+mj-cs"/>
              </a:rPr>
              <a:t>nepetella</a:t>
            </a:r>
            <a:r>
              <a:rPr lang="fr-FR" sz="1600" b="1" i="1" kern="0" dirty="0">
                <a:solidFill>
                  <a:schemeClr val="tx2"/>
                </a:solidFill>
                <a:latin typeface="+mj-lt"/>
                <a:ea typeface="+mj-ea"/>
                <a:cs typeface="+mj-cs"/>
              </a:rPr>
              <a:t> </a:t>
            </a:r>
            <a:r>
              <a:rPr lang="fr-FR" sz="1600" b="1" kern="0" dirty="0" err="1">
                <a:solidFill>
                  <a:schemeClr val="tx2"/>
                </a:solidFill>
                <a:latin typeface="+mj-lt"/>
                <a:ea typeface="+mj-ea"/>
                <a:cs typeface="+mj-cs"/>
              </a:rPr>
              <a:t>subsp</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nepetella</a:t>
            </a:r>
            <a:endParaRPr lang="fr-FR" sz="1600" b="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SCN3536.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bwMode="auto">
          <a:xfrm>
            <a:off x="539750" y="404813"/>
            <a:ext cx="7345363" cy="6264275"/>
          </a:xfrm>
          <a:prstGeom prst="rect">
            <a:avLst/>
          </a:prstGeom>
          <a:noFill/>
          <a:ln w="9525">
            <a:noFill/>
            <a:miter lim="800000"/>
            <a:headEnd/>
            <a:tailEnd/>
          </a:ln>
        </p:spPr>
      </p:pic>
      <p:sp>
        <p:nvSpPr>
          <p:cNvPr id="3" name="Text Box 9"/>
          <p:cNvSpPr txBox="1">
            <a:spLocks noChangeArrowheads="1"/>
          </p:cNvSpPr>
          <p:nvPr/>
        </p:nvSpPr>
        <p:spPr bwMode="auto">
          <a:xfrm>
            <a:off x="7523981" y="6118225"/>
            <a:ext cx="1620019" cy="739775"/>
          </a:xfrm>
          <a:prstGeom prst="rect">
            <a:avLst/>
          </a:prstGeom>
          <a:solidFill>
            <a:schemeClr val="bg1"/>
          </a:solidFill>
          <a:ln w="9525">
            <a:noFill/>
            <a:miter lim="800000"/>
            <a:headEnd/>
            <a:tailEnd/>
          </a:ln>
        </p:spPr>
        <p:txBody>
          <a:bodyPr wrap="square">
            <a:spAutoFit/>
          </a:bodyPr>
          <a:lstStyle/>
          <a:p>
            <a:r>
              <a:rPr lang="fr-FR" sz="1400" dirty="0"/>
              <a:t>24 Juillet 2014</a:t>
            </a:r>
          </a:p>
          <a:p>
            <a:r>
              <a:rPr lang="fr-FR" sz="1400" dirty="0"/>
              <a:t>Cabane de Pierre</a:t>
            </a:r>
          </a:p>
          <a:p>
            <a:r>
              <a:rPr lang="fr-FR" sz="1400" dirty="0"/>
              <a:t>Poligny</a:t>
            </a:r>
          </a:p>
        </p:txBody>
      </p:sp>
      <p:sp>
        <p:nvSpPr>
          <p:cNvPr id="4" name="Rectangle 4"/>
          <p:cNvSpPr txBox="1">
            <a:spLocks noChangeArrowheads="1"/>
          </p:cNvSpPr>
          <p:nvPr/>
        </p:nvSpPr>
        <p:spPr>
          <a:xfrm>
            <a:off x="144016" y="144016"/>
            <a:ext cx="3347864" cy="404664"/>
          </a:xfrm>
          <a:prstGeom prst="rect">
            <a:avLst/>
          </a:prstGeom>
          <a:solidFill>
            <a:schemeClr val="bg1"/>
          </a:solidFill>
        </p:spPr>
        <p:txBody>
          <a:bodyPr/>
          <a:lstStyle/>
          <a:p>
            <a:pPr algn="ctr">
              <a:defRPr/>
            </a:pPr>
            <a:r>
              <a:rPr lang="fr-FR" sz="1600" b="1" i="1" kern="0" dirty="0">
                <a:solidFill>
                  <a:schemeClr val="tx2"/>
                </a:solidFill>
                <a:latin typeface="+mj-lt"/>
                <a:ea typeface="+mj-ea"/>
                <a:cs typeface="+mj-cs"/>
              </a:rPr>
              <a:t>Nepeta </a:t>
            </a:r>
            <a:r>
              <a:rPr lang="fr-FR" sz="1600" b="1" i="1" kern="0" dirty="0" err="1">
                <a:solidFill>
                  <a:schemeClr val="tx2"/>
                </a:solidFill>
                <a:latin typeface="+mj-lt"/>
                <a:ea typeface="+mj-ea"/>
                <a:cs typeface="+mj-cs"/>
              </a:rPr>
              <a:t>nepetella</a:t>
            </a:r>
            <a:r>
              <a:rPr lang="fr-FR" sz="1600" b="1" i="1" kern="0" dirty="0">
                <a:solidFill>
                  <a:schemeClr val="tx2"/>
                </a:solidFill>
                <a:latin typeface="+mj-lt"/>
                <a:ea typeface="+mj-ea"/>
                <a:cs typeface="+mj-cs"/>
              </a:rPr>
              <a:t> </a:t>
            </a:r>
            <a:r>
              <a:rPr lang="fr-FR" sz="1600" b="1" kern="0" dirty="0" err="1">
                <a:solidFill>
                  <a:schemeClr val="tx2"/>
                </a:solidFill>
                <a:latin typeface="+mj-lt"/>
                <a:ea typeface="+mj-ea"/>
                <a:cs typeface="+mj-cs"/>
              </a:rPr>
              <a:t>subsp</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nepetella</a:t>
            </a:r>
            <a:endParaRPr lang="fr-FR" sz="1600" b="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0950.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rot="5400000">
            <a:off x="4259485" y="1964356"/>
            <a:ext cx="4657479" cy="4752528"/>
          </a:xfrm>
          <a:prstGeom prst="rect">
            <a:avLst/>
          </a:prstGeom>
        </p:spPr>
      </p:pic>
      <p:pic>
        <p:nvPicPr>
          <p:cNvPr id="3" name="Image 2" descr="DSCN0947.JPG"/>
          <p:cNvPicPr>
            <a:picLocks noChangeAspect="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a:xfrm rot="5400000">
            <a:off x="-1395030" y="1395029"/>
            <a:ext cx="6858002" cy="4067944"/>
          </a:xfrm>
          <a:prstGeom prst="rect">
            <a:avLst/>
          </a:prstGeom>
        </p:spPr>
      </p:pic>
      <p:sp>
        <p:nvSpPr>
          <p:cNvPr id="4" name="ZoneTexte 3"/>
          <p:cNvSpPr txBox="1"/>
          <p:nvPr/>
        </p:nvSpPr>
        <p:spPr>
          <a:xfrm>
            <a:off x="4902219" y="332656"/>
            <a:ext cx="3308919" cy="584775"/>
          </a:xfrm>
          <a:prstGeom prst="rect">
            <a:avLst/>
          </a:prstGeom>
          <a:noFill/>
        </p:spPr>
        <p:txBody>
          <a:bodyPr wrap="none" rtlCol="0">
            <a:spAutoFit/>
          </a:bodyPr>
          <a:lstStyle/>
          <a:p>
            <a:pPr algn="ctr"/>
            <a:r>
              <a:rPr lang="fr-FR" sz="1600" b="1" i="1" dirty="0" err="1">
                <a:solidFill>
                  <a:schemeClr val="tx2"/>
                </a:solidFill>
                <a:latin typeface="Arial" pitchFamily="34" charset="0"/>
                <a:cs typeface="Arial" pitchFamily="34" charset="0"/>
              </a:rPr>
              <a:t>Hypericum</a:t>
            </a:r>
            <a:r>
              <a:rPr lang="fr-FR" sz="1600" b="1" i="1" dirty="0">
                <a:solidFill>
                  <a:schemeClr val="tx2"/>
                </a:solidFill>
                <a:latin typeface="Arial" pitchFamily="34" charset="0"/>
                <a:cs typeface="Arial" pitchFamily="34" charset="0"/>
              </a:rPr>
              <a:t> </a:t>
            </a:r>
            <a:r>
              <a:rPr lang="fr-FR" sz="1600" b="1" i="1" dirty="0" err="1">
                <a:solidFill>
                  <a:schemeClr val="tx2"/>
                </a:solidFill>
                <a:latin typeface="Arial" pitchFamily="34" charset="0"/>
                <a:cs typeface="Arial" pitchFamily="34" charset="0"/>
              </a:rPr>
              <a:t>hyssopifolium</a:t>
            </a:r>
            <a:r>
              <a:rPr lang="fr-FR" sz="1600" b="1" i="1" dirty="0">
                <a:solidFill>
                  <a:schemeClr val="tx2"/>
                </a:solidFill>
                <a:latin typeface="Arial" pitchFamily="34" charset="0"/>
                <a:cs typeface="Arial" pitchFamily="34" charset="0"/>
              </a:rPr>
              <a:t> </a:t>
            </a:r>
            <a:r>
              <a:rPr lang="fr-FR" sz="1600" b="1" dirty="0">
                <a:latin typeface="Arial" pitchFamily="34" charset="0"/>
                <a:cs typeface="Arial" pitchFamily="34" charset="0"/>
              </a:rPr>
              <a:t>Chaix</a:t>
            </a:r>
          </a:p>
          <a:p>
            <a:pPr algn="ctr"/>
            <a:r>
              <a:rPr lang="fr-FR" sz="1600" b="1" dirty="0">
                <a:solidFill>
                  <a:schemeClr val="tx2"/>
                </a:solidFill>
                <a:latin typeface="Arial" pitchFamily="34" charset="0"/>
                <a:cs typeface="Arial" pitchFamily="34" charset="0"/>
              </a:rPr>
              <a:t>Millepertuis à feuilles d’hysope</a:t>
            </a:r>
          </a:p>
        </p:txBody>
      </p:sp>
      <p:sp>
        <p:nvSpPr>
          <p:cNvPr id="5" name="ZoneTexte 4"/>
          <p:cNvSpPr txBox="1"/>
          <p:nvPr/>
        </p:nvSpPr>
        <p:spPr>
          <a:xfrm>
            <a:off x="5508104" y="1268760"/>
            <a:ext cx="1837362" cy="523220"/>
          </a:xfrm>
          <a:prstGeom prst="rect">
            <a:avLst/>
          </a:prstGeom>
          <a:noFill/>
        </p:spPr>
        <p:txBody>
          <a:bodyPr wrap="none" rtlCol="0">
            <a:spAutoFit/>
          </a:bodyPr>
          <a:lstStyle/>
          <a:p>
            <a:r>
              <a:rPr lang="fr-FR" sz="1400" dirty="0">
                <a:latin typeface="Arial" pitchFamily="34" charset="0"/>
                <a:cs typeface="Arial" pitchFamily="34" charset="0"/>
              </a:rPr>
              <a:t>Sous le col du Noyer</a:t>
            </a:r>
          </a:p>
          <a:p>
            <a:r>
              <a:rPr lang="fr-FR" sz="1400" dirty="0">
                <a:latin typeface="Arial" pitchFamily="34" charset="0"/>
                <a:cs typeface="Arial" pitchFamily="34" charset="0"/>
              </a:rPr>
              <a:t>15 Juillet 2013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Gleize 11.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36512" y="0"/>
            <a:ext cx="9202008" cy="6858000"/>
          </a:xfrm>
          <a:prstGeom prst="rect">
            <a:avLst/>
          </a:prstGeom>
        </p:spPr>
      </p:pic>
      <p:cxnSp>
        <p:nvCxnSpPr>
          <p:cNvPr id="4" name="Connecteur droit avec flèche 3"/>
          <p:cNvCxnSpPr/>
          <p:nvPr/>
        </p:nvCxnSpPr>
        <p:spPr>
          <a:xfrm>
            <a:off x="1331640" y="1556792"/>
            <a:ext cx="0" cy="100811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167.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Text Box 9"/>
          <p:cNvSpPr txBox="1">
            <a:spLocks noChangeArrowheads="1"/>
          </p:cNvSpPr>
          <p:nvPr/>
        </p:nvSpPr>
        <p:spPr bwMode="auto">
          <a:xfrm>
            <a:off x="7522429" y="6362164"/>
            <a:ext cx="1586075" cy="523220"/>
          </a:xfrm>
          <a:prstGeom prst="rect">
            <a:avLst/>
          </a:prstGeom>
          <a:solidFill>
            <a:schemeClr val="bg1"/>
          </a:solidFill>
          <a:ln w="9525">
            <a:noFill/>
            <a:miter lim="800000"/>
            <a:headEnd/>
            <a:tailEnd/>
          </a:ln>
        </p:spPr>
        <p:txBody>
          <a:bodyPr wrap="none">
            <a:spAutoFit/>
          </a:bodyPr>
          <a:lstStyle/>
          <a:p>
            <a:r>
              <a:rPr lang="fr-FR" sz="1400" dirty="0"/>
              <a:t>1 Juin 2009</a:t>
            </a:r>
          </a:p>
          <a:p>
            <a:r>
              <a:rPr lang="fr-FR" sz="1400" dirty="0"/>
              <a:t>St André de </a:t>
            </a:r>
            <a:r>
              <a:rPr lang="fr-FR" sz="1400" dirty="0" err="1"/>
              <a:t>Rosans</a:t>
            </a:r>
            <a:endParaRPr lang="fr-FR" sz="1400" dirty="0"/>
          </a:p>
        </p:txBody>
      </p:sp>
      <p:sp>
        <p:nvSpPr>
          <p:cNvPr id="4" name="Rectangle 4"/>
          <p:cNvSpPr txBox="1">
            <a:spLocks noChangeArrowheads="1"/>
          </p:cNvSpPr>
          <p:nvPr/>
        </p:nvSpPr>
        <p:spPr>
          <a:xfrm>
            <a:off x="6876256" y="0"/>
            <a:ext cx="2267744" cy="476672"/>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Ononis</a:t>
            </a:r>
            <a:r>
              <a:rPr lang="fr-FR" b="1" i="1" kern="0" dirty="0">
                <a:solidFill>
                  <a:schemeClr val="tx2"/>
                </a:solidFill>
                <a:latin typeface="+mj-lt"/>
                <a:ea typeface="+mj-ea"/>
                <a:cs typeface="+mj-cs"/>
              </a:rPr>
              <a:t> </a:t>
            </a:r>
            <a:r>
              <a:rPr lang="fr-FR" b="1" i="1" kern="0" dirty="0" err="1" smtClean="0">
                <a:solidFill>
                  <a:schemeClr val="tx2"/>
                </a:solidFill>
                <a:latin typeface="+mj-lt"/>
                <a:ea typeface="+mj-ea"/>
                <a:cs typeface="+mj-cs"/>
              </a:rPr>
              <a:t>fruticosa</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7240339" y="6001469"/>
            <a:ext cx="1508125" cy="523875"/>
          </a:xfrm>
          <a:prstGeom prst="rect">
            <a:avLst/>
          </a:prstGeom>
          <a:solidFill>
            <a:schemeClr val="bg1"/>
          </a:solidFill>
          <a:ln w="9525">
            <a:noFill/>
            <a:miter lim="800000"/>
            <a:headEnd/>
            <a:tailEnd/>
          </a:ln>
        </p:spPr>
        <p:txBody>
          <a:bodyPr wrap="none">
            <a:spAutoFit/>
          </a:bodyPr>
          <a:lstStyle/>
          <a:p>
            <a:r>
              <a:rPr lang="fr-FR" sz="1400" dirty="0"/>
              <a:t>Col de la </a:t>
            </a:r>
            <a:r>
              <a:rPr lang="fr-FR" sz="1400" dirty="0" err="1"/>
              <a:t>Saume</a:t>
            </a:r>
            <a:endParaRPr lang="fr-FR" sz="1400" dirty="0"/>
          </a:p>
          <a:p>
            <a:r>
              <a:rPr lang="fr-FR" sz="1400" dirty="0"/>
              <a:t>Juillet 2010</a:t>
            </a:r>
          </a:p>
        </p:txBody>
      </p:sp>
      <p:pic>
        <p:nvPicPr>
          <p:cNvPr id="3" name="Image 3" descr="020.JPG"/>
          <p:cNvPicPr>
            <a:picLocks noChangeAspect="1"/>
          </p:cNvPicPr>
          <p:nvPr/>
        </p:nvPicPr>
        <p:blipFill>
          <a:blip r:embed="rId2" cstate="email">
            <a:lum bright="-20000" contrast="10000"/>
            <a:extLst>
              <a:ext uri="{28A0092B-C50C-407E-A947-70E740481C1C}">
                <a14:useLocalDpi xmlns:a14="http://schemas.microsoft.com/office/drawing/2010/main"/>
              </a:ext>
            </a:extLst>
          </a:blip>
          <a:srcRect/>
          <a:stretch>
            <a:fillRect/>
          </a:stretch>
        </p:blipFill>
        <p:spPr bwMode="auto">
          <a:xfrm>
            <a:off x="0" y="0"/>
            <a:ext cx="6338636" cy="6858000"/>
          </a:xfrm>
          <a:prstGeom prst="rect">
            <a:avLst/>
          </a:prstGeom>
          <a:noFill/>
          <a:ln w="9525">
            <a:noFill/>
            <a:miter lim="800000"/>
            <a:headEnd/>
            <a:tailEnd/>
          </a:ln>
        </p:spPr>
      </p:pic>
      <p:sp>
        <p:nvSpPr>
          <p:cNvPr id="4" name="Rectangle 4"/>
          <p:cNvSpPr txBox="1">
            <a:spLocks noChangeArrowheads="1"/>
          </p:cNvSpPr>
          <p:nvPr/>
        </p:nvSpPr>
        <p:spPr>
          <a:xfrm>
            <a:off x="6588224" y="332656"/>
            <a:ext cx="2267744" cy="476672"/>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Ononis</a:t>
            </a:r>
            <a:r>
              <a:rPr lang="fr-FR" b="1" i="1" kern="0" dirty="0">
                <a:solidFill>
                  <a:schemeClr val="tx2"/>
                </a:solidFill>
                <a:latin typeface="+mj-lt"/>
                <a:ea typeface="+mj-ea"/>
                <a:cs typeface="+mj-cs"/>
              </a:rPr>
              <a:t> </a:t>
            </a:r>
            <a:r>
              <a:rPr lang="fr-FR" b="1" i="1" kern="0" dirty="0" err="1" smtClean="0">
                <a:solidFill>
                  <a:schemeClr val="tx2"/>
                </a:solidFill>
                <a:latin typeface="+mj-lt"/>
                <a:ea typeface="+mj-ea"/>
                <a:cs typeface="+mj-cs"/>
              </a:rPr>
              <a:t>fruticosa</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401.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ctangle 4"/>
          <p:cNvSpPr txBox="1">
            <a:spLocks noChangeArrowheads="1"/>
          </p:cNvSpPr>
          <p:nvPr/>
        </p:nvSpPr>
        <p:spPr>
          <a:xfrm>
            <a:off x="6865938" y="-26988"/>
            <a:ext cx="2314575" cy="576263"/>
          </a:xfrm>
          <a:prstGeom prst="rect">
            <a:avLst/>
          </a:prstGeom>
          <a:solidFill>
            <a:schemeClr val="bg1"/>
          </a:solidFill>
        </p:spPr>
        <p:txBody>
          <a:bodyPr/>
          <a:lstStyle/>
          <a:p>
            <a:pPr algn="ctr">
              <a:defRPr/>
            </a:pPr>
            <a:r>
              <a:rPr lang="fr-FR" sz="1400" b="1" i="1" kern="0" dirty="0" err="1">
                <a:solidFill>
                  <a:schemeClr val="tx2"/>
                </a:solidFill>
                <a:latin typeface="+mj-lt"/>
                <a:ea typeface="+mj-ea"/>
                <a:cs typeface="+mj-cs"/>
              </a:rPr>
              <a:t>Ononis</a:t>
            </a:r>
            <a:r>
              <a:rPr lang="fr-FR" sz="1400" b="1" i="1" kern="0" dirty="0">
                <a:solidFill>
                  <a:schemeClr val="tx2"/>
                </a:solidFill>
                <a:latin typeface="+mj-lt"/>
                <a:ea typeface="+mj-ea"/>
                <a:cs typeface="+mj-cs"/>
              </a:rPr>
              <a:t> </a:t>
            </a:r>
            <a:r>
              <a:rPr lang="fr-FR" sz="1400" b="1" i="1" kern="0" dirty="0" err="1">
                <a:solidFill>
                  <a:schemeClr val="tx2"/>
                </a:solidFill>
                <a:latin typeface="+mj-lt"/>
                <a:ea typeface="+mj-ea"/>
                <a:cs typeface="+mj-cs"/>
              </a:rPr>
              <a:t>cristata</a:t>
            </a:r>
            <a:r>
              <a:rPr lang="fr-FR" sz="1400" b="1" i="1" kern="0" dirty="0">
                <a:solidFill>
                  <a:schemeClr val="tx2"/>
                </a:solidFill>
                <a:latin typeface="+mj-lt"/>
                <a:ea typeface="+mj-ea"/>
                <a:cs typeface="+mj-cs"/>
              </a:rPr>
              <a:t> 	</a:t>
            </a:r>
          </a:p>
          <a:p>
            <a:pPr algn="ctr">
              <a:defRPr/>
            </a:pPr>
            <a:r>
              <a:rPr lang="fr-FR" sz="1400" b="1" kern="0" dirty="0">
                <a:solidFill>
                  <a:schemeClr val="tx2"/>
                </a:solidFill>
                <a:latin typeface="+mj-lt"/>
                <a:ea typeface="+mj-ea"/>
                <a:cs typeface="+mj-cs"/>
              </a:rPr>
              <a:t>Bugrane du Mont Cenis</a:t>
            </a:r>
          </a:p>
        </p:txBody>
      </p:sp>
      <p:sp>
        <p:nvSpPr>
          <p:cNvPr id="4" name="Text Box 7"/>
          <p:cNvSpPr txBox="1">
            <a:spLocks noChangeArrowheads="1"/>
          </p:cNvSpPr>
          <p:nvPr/>
        </p:nvSpPr>
        <p:spPr bwMode="auto">
          <a:xfrm>
            <a:off x="-36513" y="6362700"/>
            <a:ext cx="1439863" cy="522288"/>
          </a:xfrm>
          <a:prstGeom prst="rect">
            <a:avLst/>
          </a:prstGeom>
          <a:solidFill>
            <a:schemeClr val="bg1"/>
          </a:solidFill>
          <a:ln w="9525">
            <a:noFill/>
            <a:miter lim="800000"/>
            <a:headEnd/>
            <a:tailEnd/>
          </a:ln>
        </p:spPr>
        <p:txBody>
          <a:bodyPr>
            <a:spAutoFit/>
          </a:bodyPr>
          <a:lstStyle/>
          <a:p>
            <a:pPr algn="ctr"/>
            <a:r>
              <a:rPr lang="fr-FR" sz="1400"/>
              <a:t>15 Juillet 2014</a:t>
            </a:r>
          </a:p>
          <a:p>
            <a:pPr algn="ctr"/>
            <a:r>
              <a:rPr lang="fr-FR" sz="1400"/>
              <a:t>Col du Noyer</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096.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684213" y="549275"/>
            <a:ext cx="7667625" cy="5805488"/>
          </a:xfrm>
          <a:prstGeom prst="rect">
            <a:avLst/>
          </a:prstGeom>
          <a:noFill/>
          <a:ln w="9525">
            <a:noFill/>
            <a:miter lim="800000"/>
            <a:headEnd/>
            <a:tailEnd/>
          </a:ln>
        </p:spPr>
      </p:pic>
      <p:sp>
        <p:nvSpPr>
          <p:cNvPr id="3" name="Rectangle 4"/>
          <p:cNvSpPr txBox="1">
            <a:spLocks noChangeArrowheads="1"/>
          </p:cNvSpPr>
          <p:nvPr/>
        </p:nvSpPr>
        <p:spPr>
          <a:xfrm>
            <a:off x="6110288" y="130175"/>
            <a:ext cx="3033712" cy="346075"/>
          </a:xfrm>
          <a:prstGeom prst="rect">
            <a:avLst/>
          </a:prstGeom>
        </p:spPr>
        <p:txBody>
          <a:bodyPr/>
          <a:lstStyle/>
          <a:p>
            <a:pPr algn="ctr">
              <a:defRPr/>
            </a:pPr>
            <a:r>
              <a:rPr lang="fr-FR" b="1" i="1" kern="0" dirty="0" err="1">
                <a:solidFill>
                  <a:schemeClr val="tx2"/>
                </a:solidFill>
                <a:latin typeface="+mj-lt"/>
                <a:ea typeface="+mj-ea"/>
                <a:cs typeface="+mj-cs"/>
              </a:rPr>
              <a:t>Ononis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rotundifolia</a:t>
            </a:r>
            <a:r>
              <a:rPr lang="fr-FR" b="1" i="1" kern="0" dirty="0">
                <a:solidFill>
                  <a:schemeClr val="tx2"/>
                </a:solidFill>
                <a:latin typeface="+mj-lt"/>
                <a:ea typeface="+mj-ea"/>
                <a:cs typeface="+mj-cs"/>
              </a:rPr>
              <a:t> 	</a:t>
            </a:r>
            <a:endParaRPr lang="fr-FR" b="1" kern="0" dirty="0">
              <a:solidFill>
                <a:schemeClr val="tx2"/>
              </a:solidFill>
              <a:latin typeface="+mj-lt"/>
              <a:ea typeface="+mj-ea"/>
              <a:cs typeface="+mj-cs"/>
            </a:endParaRPr>
          </a:p>
        </p:txBody>
      </p:sp>
      <p:sp>
        <p:nvSpPr>
          <p:cNvPr id="4" name="Text Box 7"/>
          <p:cNvSpPr txBox="1">
            <a:spLocks noChangeArrowheads="1"/>
          </p:cNvSpPr>
          <p:nvPr/>
        </p:nvSpPr>
        <p:spPr bwMode="auto">
          <a:xfrm>
            <a:off x="179388" y="6218238"/>
            <a:ext cx="2016125" cy="523875"/>
          </a:xfrm>
          <a:prstGeom prst="rect">
            <a:avLst/>
          </a:prstGeom>
          <a:solidFill>
            <a:schemeClr val="bg1"/>
          </a:solidFill>
          <a:ln w="9525">
            <a:noFill/>
            <a:miter lim="800000"/>
            <a:headEnd/>
            <a:tailEnd/>
          </a:ln>
        </p:spPr>
        <p:txBody>
          <a:bodyPr>
            <a:spAutoFit/>
          </a:bodyPr>
          <a:lstStyle/>
          <a:p>
            <a:pPr algn="ctr"/>
            <a:r>
              <a:rPr lang="fr-FR" sz="1400"/>
              <a:t>24 Mai 2009</a:t>
            </a:r>
          </a:p>
          <a:p>
            <a:pPr algn="ctr"/>
            <a:r>
              <a:rPr lang="fr-FR" sz="1400"/>
              <a:t>En montant au Moutet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rPr>
              <a:t>Le grand bois de </a:t>
            </a:r>
            <a:r>
              <a:rPr kumimoji="0" lang="fr-FR" sz="3200" b="1" i="1" u="none" strike="noStrike" kern="1200" cap="none" spc="0" normalizeH="0" baseline="0" noProof="0" dirty="0" smtClean="0">
                <a:ln>
                  <a:noFill/>
                </a:ln>
                <a:solidFill>
                  <a:schemeClr val="accent3">
                    <a:lumMod val="75000"/>
                  </a:schemeClr>
                </a:solidFill>
                <a:effectLst/>
                <a:uLnTx/>
                <a:uFillTx/>
                <a:latin typeface="Arial" pitchFamily="34" charset="0"/>
                <a:ea typeface="+mj-ea"/>
                <a:cs typeface="Arial" pitchFamily="34" charset="0"/>
              </a:rPr>
              <a:t>Poligny</a:t>
            </a:r>
          </a:p>
          <a:p>
            <a:pPr marL="0" marR="0" lvl="0" indent="0" algn="ctr" defTabSz="914400" rtl="0" eaLnBrk="1" fontAlgn="auto" latinLnBrk="0" hangingPunct="1">
              <a:lnSpc>
                <a:spcPct val="100000"/>
              </a:lnSpc>
              <a:spcBef>
                <a:spcPct val="0"/>
              </a:spcBef>
              <a:spcAft>
                <a:spcPts val="0"/>
              </a:spcAft>
              <a:buClrTx/>
              <a:buSzTx/>
              <a:buFontTx/>
              <a:buNone/>
              <a:tabLst/>
              <a:defRPr/>
            </a:pPr>
            <a:r>
              <a:rPr lang="fr-FR" sz="3200" b="1" i="1" dirty="0" smtClean="0">
                <a:solidFill>
                  <a:schemeClr val="accent3">
                    <a:lumMod val="75000"/>
                  </a:schemeClr>
                </a:solidFill>
                <a:latin typeface="Arial" pitchFamily="34" charset="0"/>
                <a:ea typeface="+mj-ea"/>
                <a:cs typeface="Arial" pitchFamily="34" charset="0"/>
              </a:rPr>
              <a:t>Une hêtraie-sapinière</a:t>
            </a:r>
            <a:endPar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N3573.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3347864" y="2220212"/>
            <a:ext cx="5796136" cy="4593164"/>
          </a:xfrm>
          <a:prstGeom prst="roundRect">
            <a:avLst/>
          </a:prstGeom>
          <a:ln w="28575">
            <a:solidFill>
              <a:schemeClr val="bg1"/>
            </a:solidFill>
          </a:ln>
        </p:spPr>
      </p:pic>
      <p:pic>
        <p:nvPicPr>
          <p:cNvPr id="5" name="Image 4" descr="DSCN3574.JPG"/>
          <p:cNvPicPr>
            <a:picLocks noChangeAspect="1"/>
          </p:cNvPicPr>
          <p:nvPr/>
        </p:nvPicPr>
        <p:blipFill>
          <a:blip r:embed="rId4" cstate="email">
            <a:lum bright="-20000" contrast="10000"/>
            <a:extLst>
              <a:ext uri="{28A0092B-C50C-407E-A947-70E740481C1C}">
                <a14:useLocalDpi xmlns:a14="http://schemas.microsoft.com/office/drawing/2010/main"/>
              </a:ext>
            </a:extLst>
          </a:blip>
          <a:srcRect/>
          <a:stretch>
            <a:fillRect/>
          </a:stretch>
        </p:blipFill>
        <p:spPr>
          <a:xfrm>
            <a:off x="0" y="620688"/>
            <a:ext cx="4117625" cy="4725144"/>
          </a:xfrm>
          <a:prstGeom prst="ellipse">
            <a:avLst/>
          </a:prstGeom>
          <a:ln w="28575">
            <a:solidFill>
              <a:schemeClr val="bg1"/>
            </a:solidFill>
          </a:ln>
        </p:spPr>
      </p:pic>
      <p:sp>
        <p:nvSpPr>
          <p:cNvPr id="6" name="Rectangle 5"/>
          <p:cNvSpPr>
            <a:spLocks noGrp="1" noChangeArrowheads="1"/>
          </p:cNvSpPr>
          <p:nvPr/>
        </p:nvSpPr>
        <p:spPr bwMode="auto">
          <a:xfrm>
            <a:off x="683568" y="0"/>
            <a:ext cx="2411760" cy="53985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fr-FR" sz="2000" b="1" i="1" dirty="0" err="1">
                <a:solidFill>
                  <a:schemeClr val="tx1"/>
                </a:solidFill>
              </a:rPr>
              <a:t>Taxus</a:t>
            </a:r>
            <a:r>
              <a:rPr lang="fr-FR" sz="2000" b="1" i="1" dirty="0">
                <a:solidFill>
                  <a:schemeClr val="tx1"/>
                </a:solidFill>
              </a:rPr>
              <a:t> </a:t>
            </a:r>
            <a:r>
              <a:rPr lang="fr-FR" sz="2000" b="1" i="1" dirty="0" err="1">
                <a:solidFill>
                  <a:schemeClr val="tx1"/>
                </a:solidFill>
              </a:rPr>
              <a:t>baccata</a:t>
            </a:r>
            <a:endParaRPr lang="fr-FR" sz="2000" b="1" i="1" dirty="0">
              <a:solidFill>
                <a:schemeClr val="tx1"/>
              </a:solidFill>
            </a:endParaRPr>
          </a:p>
        </p:txBody>
      </p:sp>
      <p:pic>
        <p:nvPicPr>
          <p:cNvPr id="7" name="Image 6" descr="DSCN3531.JPG"/>
          <p:cNvPicPr>
            <a:picLocks noChangeAspect="1"/>
          </p:cNvPicPr>
          <p:nvPr/>
        </p:nvPicPr>
        <p:blipFill>
          <a:blip r:embed="rId5" cstate="email">
            <a:lum bright="-10000" contrast="10000"/>
            <a:extLst>
              <a:ext uri="{28A0092B-C50C-407E-A947-70E740481C1C}">
                <a14:useLocalDpi xmlns:a14="http://schemas.microsoft.com/office/drawing/2010/main"/>
              </a:ext>
            </a:extLst>
          </a:blip>
          <a:srcRect/>
          <a:stretch>
            <a:fillRect/>
          </a:stretch>
        </p:blipFill>
        <p:spPr>
          <a:xfrm>
            <a:off x="5687616" y="0"/>
            <a:ext cx="3456384" cy="2592288"/>
          </a:xfrm>
          <a:prstGeom prst="rect">
            <a:avLst/>
          </a:prstGeom>
          <a:ln w="38100">
            <a:solidFill>
              <a:schemeClr val="bg1"/>
            </a:solidFill>
          </a:ln>
        </p:spPr>
      </p:pic>
      <p:sp>
        <p:nvSpPr>
          <p:cNvPr id="8" name="Text Box 7"/>
          <p:cNvSpPr txBox="1">
            <a:spLocks noChangeArrowheads="1"/>
          </p:cNvSpPr>
          <p:nvPr/>
        </p:nvSpPr>
        <p:spPr bwMode="auto">
          <a:xfrm>
            <a:off x="179512" y="6361583"/>
            <a:ext cx="1461875" cy="307777"/>
          </a:xfrm>
          <a:prstGeom prst="rect">
            <a:avLst/>
          </a:prstGeom>
          <a:solidFill>
            <a:schemeClr val="bg1"/>
          </a:solidFill>
          <a:ln w="9525">
            <a:noFill/>
            <a:miter lim="800000"/>
            <a:headEnd/>
            <a:tailEnd/>
          </a:ln>
        </p:spPr>
        <p:txBody>
          <a:bodyPr wrap="none">
            <a:spAutoFit/>
          </a:bodyPr>
          <a:lstStyle/>
          <a:p>
            <a:r>
              <a:rPr lang="fr-FR" sz="1400" dirty="0" smtClean="0"/>
              <a:t>Village de Poligny</a:t>
            </a:r>
            <a:endParaRPr lang="fr-FR" sz="14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1351.JPG"/>
          <p:cNvPicPr>
            <a:picLocks noChangeAspect="1"/>
          </p:cNvPicPr>
          <p:nvPr/>
        </p:nvPicPr>
        <p:blipFill>
          <a:blip r:embed="rId3" cstate="email">
            <a:lum brigh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4"/>
          <p:cNvSpPr txBox="1">
            <a:spLocks noChangeArrowheads="1"/>
          </p:cNvSpPr>
          <p:nvPr/>
        </p:nvSpPr>
        <p:spPr>
          <a:xfrm>
            <a:off x="0" y="0"/>
            <a:ext cx="2555776" cy="404812"/>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Melampyrum</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catalaunicum</a:t>
            </a:r>
            <a:endParaRPr lang="fr-FR" sz="1600" b="1" i="1" kern="0" dirty="0">
              <a:solidFill>
                <a:schemeClr val="tx2"/>
              </a:solidFill>
              <a:latin typeface="+mj-lt"/>
              <a:ea typeface="+mj-ea"/>
              <a:cs typeface="+mj-cs"/>
            </a:endParaRPr>
          </a:p>
        </p:txBody>
      </p:sp>
      <p:sp>
        <p:nvSpPr>
          <p:cNvPr id="4" name="Text Box 10"/>
          <p:cNvSpPr txBox="1">
            <a:spLocks noChangeArrowheads="1"/>
          </p:cNvSpPr>
          <p:nvPr/>
        </p:nvSpPr>
        <p:spPr bwMode="auto">
          <a:xfrm>
            <a:off x="7802879" y="6362164"/>
            <a:ext cx="1377633" cy="523220"/>
          </a:xfrm>
          <a:prstGeom prst="rect">
            <a:avLst/>
          </a:prstGeom>
          <a:solidFill>
            <a:schemeClr val="bg1"/>
          </a:solidFill>
          <a:ln w="9525">
            <a:noFill/>
            <a:miter lim="800000"/>
            <a:headEnd/>
            <a:tailEnd/>
          </a:ln>
        </p:spPr>
        <p:txBody>
          <a:bodyPr wrap="square">
            <a:spAutoFit/>
          </a:bodyPr>
          <a:lstStyle/>
          <a:p>
            <a:r>
              <a:rPr lang="fr-FR" sz="1400" dirty="0"/>
              <a:t>11 Août 2013</a:t>
            </a:r>
          </a:p>
          <a:p>
            <a:r>
              <a:rPr lang="fr-FR" sz="1400" dirty="0"/>
              <a:t>Station de Laye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143.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a:xfrm rot="5400000">
            <a:off x="-800708" y="800708"/>
            <a:ext cx="6858000" cy="5256584"/>
          </a:xfrm>
          <a:prstGeom prst="rect">
            <a:avLst/>
          </a:prstGeom>
        </p:spPr>
      </p:pic>
      <p:sp>
        <p:nvSpPr>
          <p:cNvPr id="3" name="Rectangle 4"/>
          <p:cNvSpPr txBox="1">
            <a:spLocks noChangeArrowheads="1"/>
          </p:cNvSpPr>
          <p:nvPr/>
        </p:nvSpPr>
        <p:spPr>
          <a:xfrm>
            <a:off x="5724525" y="333375"/>
            <a:ext cx="3106738" cy="791369"/>
          </a:xfrm>
          <a:prstGeom prst="rect">
            <a:avLst/>
          </a:prstGeom>
          <a:solidFill>
            <a:schemeClr val="bg1"/>
          </a:solidFill>
        </p:spPr>
        <p:txBody>
          <a:bodyPr/>
          <a:lstStyle/>
          <a:p>
            <a:pPr algn="ctr">
              <a:defRPr/>
            </a:pPr>
            <a:r>
              <a:rPr lang="fr-FR" sz="2000" b="1" i="1" kern="0" dirty="0">
                <a:solidFill>
                  <a:schemeClr val="tx2"/>
                </a:solidFill>
                <a:latin typeface="+mj-lt"/>
                <a:ea typeface="+mj-ea"/>
                <a:cs typeface="+mj-cs"/>
              </a:rPr>
              <a:t>Vicia </a:t>
            </a:r>
          </a:p>
          <a:p>
            <a:pPr algn="ctr">
              <a:defRPr/>
            </a:pPr>
            <a:r>
              <a:rPr lang="fr-FR" sz="2000" b="1" i="1" kern="0" dirty="0" err="1">
                <a:solidFill>
                  <a:schemeClr val="tx2"/>
                </a:solidFill>
                <a:latin typeface="+mj-lt"/>
                <a:ea typeface="+mj-ea"/>
                <a:cs typeface="+mj-cs"/>
              </a:rPr>
              <a:t>sylvatica</a:t>
            </a:r>
            <a:r>
              <a:rPr lang="fr-FR" sz="2000" b="1" i="1" kern="0" dirty="0">
                <a:solidFill>
                  <a:schemeClr val="tx2"/>
                </a:solidFill>
                <a:latin typeface="+mj-lt"/>
                <a:ea typeface="+mj-ea"/>
                <a:cs typeface="+mj-cs"/>
              </a:rPr>
              <a:t> </a:t>
            </a:r>
          </a:p>
        </p:txBody>
      </p:sp>
      <p:sp>
        <p:nvSpPr>
          <p:cNvPr id="4" name="Text Box 7"/>
          <p:cNvSpPr txBox="1">
            <a:spLocks noChangeArrowheads="1"/>
          </p:cNvSpPr>
          <p:nvPr/>
        </p:nvSpPr>
        <p:spPr bwMode="auto">
          <a:xfrm>
            <a:off x="7548588" y="6218148"/>
            <a:ext cx="1400383" cy="523220"/>
          </a:xfrm>
          <a:prstGeom prst="rect">
            <a:avLst/>
          </a:prstGeom>
          <a:solidFill>
            <a:schemeClr val="bg1"/>
          </a:solidFill>
          <a:ln w="9525">
            <a:noFill/>
            <a:miter lim="800000"/>
            <a:headEnd/>
            <a:tailEnd/>
          </a:ln>
        </p:spPr>
        <p:txBody>
          <a:bodyPr wrap="none">
            <a:spAutoFit/>
          </a:bodyPr>
          <a:lstStyle/>
          <a:p>
            <a:r>
              <a:rPr lang="fr-FR" sz="1400" dirty="0"/>
              <a:t>7/24 Juillet 2014</a:t>
            </a:r>
          </a:p>
          <a:p>
            <a:r>
              <a:rPr lang="fr-FR" sz="1400" dirty="0"/>
              <a:t>Forêt de Poligny</a:t>
            </a:r>
          </a:p>
        </p:txBody>
      </p:sp>
      <p:pic>
        <p:nvPicPr>
          <p:cNvPr id="8" name="Image 2" descr="271.JPG"/>
          <p:cNvPicPr>
            <a:picLocks noChangeAspect="1"/>
          </p:cNvPicPr>
          <p:nvPr/>
        </p:nvPicPr>
        <p:blipFill>
          <a:blip r:embed="rId4" cstate="email">
            <a:lum bright="-20000"/>
            <a:extLst>
              <a:ext uri="{28A0092B-C50C-407E-A947-70E740481C1C}">
                <a14:useLocalDpi xmlns:a14="http://schemas.microsoft.com/office/drawing/2010/main"/>
              </a:ext>
            </a:extLst>
          </a:blip>
          <a:srcRect/>
          <a:stretch>
            <a:fillRect/>
          </a:stretch>
        </p:blipFill>
        <p:spPr bwMode="auto">
          <a:xfrm>
            <a:off x="4895726" y="1341462"/>
            <a:ext cx="4248274" cy="43917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6156176" y="476672"/>
            <a:ext cx="2171031" cy="791369"/>
          </a:xfrm>
          <a:prstGeom prst="rect">
            <a:avLst/>
          </a:prstGeom>
          <a:solidFill>
            <a:schemeClr val="bg1"/>
          </a:solidFill>
        </p:spPr>
        <p:txBody>
          <a:bodyPr/>
          <a:lstStyle/>
          <a:p>
            <a:pPr algn="ctr">
              <a:defRPr/>
            </a:pPr>
            <a:r>
              <a:rPr lang="fr-FR" sz="2000" b="1" i="1" kern="0" dirty="0">
                <a:solidFill>
                  <a:schemeClr val="tx2"/>
                </a:solidFill>
                <a:latin typeface="+mj-lt"/>
                <a:ea typeface="+mj-ea"/>
                <a:cs typeface="+mj-cs"/>
              </a:rPr>
              <a:t>Vicia </a:t>
            </a:r>
          </a:p>
          <a:p>
            <a:pPr algn="ctr">
              <a:defRPr/>
            </a:pPr>
            <a:r>
              <a:rPr lang="fr-FR" sz="2000" b="1" i="1" kern="0" dirty="0" err="1">
                <a:solidFill>
                  <a:schemeClr val="tx2"/>
                </a:solidFill>
                <a:latin typeface="+mj-lt"/>
                <a:ea typeface="+mj-ea"/>
                <a:cs typeface="+mj-cs"/>
              </a:rPr>
              <a:t>sylvatica</a:t>
            </a:r>
            <a:r>
              <a:rPr lang="fr-FR" sz="2000" b="1" i="1" kern="0" dirty="0">
                <a:solidFill>
                  <a:schemeClr val="tx2"/>
                </a:solidFill>
                <a:latin typeface="+mj-lt"/>
                <a:ea typeface="+mj-ea"/>
                <a:cs typeface="+mj-cs"/>
              </a:rPr>
              <a:t> </a:t>
            </a:r>
          </a:p>
        </p:txBody>
      </p:sp>
      <p:sp>
        <p:nvSpPr>
          <p:cNvPr id="3" name="Text Box 7"/>
          <p:cNvSpPr txBox="1">
            <a:spLocks noChangeArrowheads="1"/>
          </p:cNvSpPr>
          <p:nvPr/>
        </p:nvSpPr>
        <p:spPr bwMode="auto">
          <a:xfrm>
            <a:off x="6628001" y="1412776"/>
            <a:ext cx="1400383" cy="523220"/>
          </a:xfrm>
          <a:prstGeom prst="rect">
            <a:avLst/>
          </a:prstGeom>
          <a:solidFill>
            <a:schemeClr val="bg1"/>
          </a:solidFill>
          <a:ln w="9525">
            <a:noFill/>
            <a:miter lim="800000"/>
            <a:headEnd/>
            <a:tailEnd/>
          </a:ln>
        </p:spPr>
        <p:txBody>
          <a:bodyPr wrap="none">
            <a:spAutoFit/>
          </a:bodyPr>
          <a:lstStyle/>
          <a:p>
            <a:r>
              <a:rPr lang="fr-FR" sz="1400" dirty="0"/>
              <a:t>7/24 Juillet 2014</a:t>
            </a:r>
          </a:p>
          <a:p>
            <a:r>
              <a:rPr lang="fr-FR" sz="1400" dirty="0"/>
              <a:t>Forêt de Poligny</a:t>
            </a:r>
          </a:p>
        </p:txBody>
      </p:sp>
      <p:pic>
        <p:nvPicPr>
          <p:cNvPr id="4" name="Image 3" descr="034.JPG"/>
          <p:cNvPicPr>
            <a:picLocks noChangeAspect="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bwMode="auto">
          <a:xfrm>
            <a:off x="0" y="0"/>
            <a:ext cx="5257800" cy="5256213"/>
          </a:xfrm>
          <a:prstGeom prst="rect">
            <a:avLst/>
          </a:prstGeom>
          <a:noFill/>
          <a:ln w="9525">
            <a:noFill/>
            <a:miter lim="800000"/>
            <a:headEnd/>
            <a:tailEnd/>
          </a:ln>
        </p:spPr>
      </p:pic>
      <p:pic>
        <p:nvPicPr>
          <p:cNvPr id="5" name="Image 4" descr="DSCN3516.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a:xfrm rot="5400000">
            <a:off x="5079393" y="2793393"/>
            <a:ext cx="3789040" cy="434017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95536" y="293216"/>
            <a:ext cx="1944787" cy="471488"/>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Buxbaumia</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viridis</a:t>
            </a:r>
            <a:endParaRPr lang="fr-FR" b="1" i="1" kern="0" dirty="0">
              <a:solidFill>
                <a:schemeClr val="tx2"/>
              </a:solidFill>
              <a:latin typeface="+mj-lt"/>
              <a:ea typeface="+mj-ea"/>
              <a:cs typeface="+mj-cs"/>
            </a:endParaRPr>
          </a:p>
        </p:txBody>
      </p:sp>
      <p:pic>
        <p:nvPicPr>
          <p:cNvPr id="3" name="Image 2" descr="Buxbaumia_viridis_061209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7584" y="1196752"/>
            <a:ext cx="3168352" cy="4464496"/>
          </a:xfrm>
          <a:prstGeom prst="rect">
            <a:avLst/>
          </a:prstGeom>
        </p:spPr>
      </p:pic>
      <p:pic>
        <p:nvPicPr>
          <p:cNvPr id="4" name="Image 3" descr="buxbaumia viridis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04048" y="1340768"/>
            <a:ext cx="3312368" cy="4022161"/>
          </a:xfrm>
          <a:prstGeom prst="rect">
            <a:avLst/>
          </a:prstGeom>
        </p:spPr>
      </p:pic>
      <p:sp>
        <p:nvSpPr>
          <p:cNvPr id="5" name="ZoneTexte 4"/>
          <p:cNvSpPr txBox="1"/>
          <p:nvPr/>
        </p:nvSpPr>
        <p:spPr>
          <a:xfrm>
            <a:off x="5021720" y="5373216"/>
            <a:ext cx="2502608" cy="338554"/>
          </a:xfrm>
          <a:prstGeom prst="rect">
            <a:avLst/>
          </a:prstGeom>
          <a:solidFill>
            <a:schemeClr val="bg1"/>
          </a:solidFill>
        </p:spPr>
        <p:txBody>
          <a:bodyPr wrap="none" rtlCol="0">
            <a:spAutoFit/>
          </a:bodyPr>
          <a:lstStyle/>
          <a:p>
            <a:r>
              <a:rPr lang="fr-FR" sz="1600" b="1" dirty="0"/>
              <a:t>Crédit Jean-Luc </a:t>
            </a:r>
            <a:r>
              <a:rPr lang="fr-FR" sz="1600" b="1" dirty="0" err="1"/>
              <a:t>Macqueron</a:t>
            </a:r>
            <a:endParaRPr lang="fr-FR" sz="1600" b="1" dirty="0"/>
          </a:p>
        </p:txBody>
      </p:sp>
      <p:grpSp>
        <p:nvGrpSpPr>
          <p:cNvPr id="6" name="Groupe 5"/>
          <p:cNvGrpSpPr/>
          <p:nvPr/>
        </p:nvGrpSpPr>
        <p:grpSpPr>
          <a:xfrm>
            <a:off x="2339752" y="188640"/>
            <a:ext cx="683568" cy="576064"/>
            <a:chOff x="8460432" y="620688"/>
            <a:chExt cx="683568" cy="576064"/>
          </a:xfrm>
        </p:grpSpPr>
        <p:sp>
          <p:nvSpPr>
            <p:cNvPr id="7" name="ZoneTexte 6"/>
            <p:cNvSpPr txBox="1"/>
            <p:nvPr/>
          </p:nvSpPr>
          <p:spPr>
            <a:xfrm>
              <a:off x="8576114" y="692696"/>
              <a:ext cx="460382" cy="369332"/>
            </a:xfrm>
            <a:prstGeom prst="rect">
              <a:avLst/>
            </a:prstGeom>
            <a:noFill/>
          </p:spPr>
          <p:txBody>
            <a:bodyPr wrap="none" rtlCol="0">
              <a:spAutoFit/>
            </a:bodyPr>
            <a:lstStyle/>
            <a:p>
              <a:r>
                <a:rPr lang="fr-FR" b="1" dirty="0">
                  <a:solidFill>
                    <a:srgbClr val="FF0000"/>
                  </a:solidFill>
                </a:rPr>
                <a:t>PN</a:t>
              </a:r>
            </a:p>
          </p:txBody>
        </p:sp>
        <p:sp>
          <p:nvSpPr>
            <p:cNvPr id="8" name="Ellipse 7"/>
            <p:cNvSpPr/>
            <p:nvPr/>
          </p:nvSpPr>
          <p:spPr>
            <a:xfrm>
              <a:off x="8460432" y="620688"/>
              <a:ext cx="68356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32.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a:off x="216024" y="620688"/>
            <a:ext cx="8676456" cy="5616624"/>
          </a:xfrm>
          <a:prstGeom prst="rect">
            <a:avLst/>
          </a:prstGeom>
        </p:spPr>
      </p:pic>
      <p:sp>
        <p:nvSpPr>
          <p:cNvPr id="3" name="Rectangle 4"/>
          <p:cNvSpPr txBox="1">
            <a:spLocks noChangeArrowheads="1"/>
          </p:cNvSpPr>
          <p:nvPr/>
        </p:nvSpPr>
        <p:spPr>
          <a:xfrm>
            <a:off x="6804248" y="-27384"/>
            <a:ext cx="2376264" cy="432370"/>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Genista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radiata</a:t>
            </a:r>
            <a:r>
              <a:rPr lang="fr-FR" sz="1600" b="1" i="1" kern="0" dirty="0">
                <a:solidFill>
                  <a:schemeClr val="tx2"/>
                </a:solidFill>
                <a:latin typeface="+mj-lt"/>
                <a:ea typeface="+mj-ea"/>
                <a:cs typeface="+mj-cs"/>
              </a:rPr>
              <a:t> </a:t>
            </a:r>
            <a:endParaRPr lang="fr-FR" sz="1600" b="1" i="1" kern="0" dirty="0">
              <a:solidFill>
                <a:srgbClr val="FF0000"/>
              </a:solidFill>
              <a:latin typeface="+mj-lt"/>
              <a:ea typeface="+mj-ea"/>
              <a:cs typeface="+mj-cs"/>
            </a:endParaRPr>
          </a:p>
          <a:p>
            <a:pPr algn="ctr">
              <a:defRPr/>
            </a:pPr>
            <a:endParaRPr lang="fr-FR" sz="1600" b="1" i="1" kern="0" dirty="0">
              <a:solidFill>
                <a:schemeClr val="tx2"/>
              </a:solidFill>
              <a:latin typeface="+mj-lt"/>
              <a:ea typeface="+mj-ea"/>
              <a:cs typeface="+mj-cs"/>
            </a:endParaRPr>
          </a:p>
        </p:txBody>
      </p:sp>
      <p:sp>
        <p:nvSpPr>
          <p:cNvPr id="4" name="Text Box 11"/>
          <p:cNvSpPr txBox="1">
            <a:spLocks noChangeArrowheads="1"/>
          </p:cNvSpPr>
          <p:nvPr/>
        </p:nvSpPr>
        <p:spPr bwMode="auto">
          <a:xfrm>
            <a:off x="7812360" y="6362164"/>
            <a:ext cx="1240083" cy="523220"/>
          </a:xfrm>
          <a:prstGeom prst="rect">
            <a:avLst/>
          </a:prstGeom>
          <a:solidFill>
            <a:schemeClr val="bg1"/>
          </a:solidFill>
          <a:ln w="9525">
            <a:noFill/>
            <a:miter lim="800000"/>
            <a:headEnd/>
            <a:tailEnd/>
          </a:ln>
        </p:spPr>
        <p:txBody>
          <a:bodyPr wrap="none">
            <a:spAutoFit/>
          </a:bodyPr>
          <a:lstStyle/>
          <a:p>
            <a:r>
              <a:rPr lang="fr-FR" sz="1400" dirty="0" err="1"/>
              <a:t>Céüse</a:t>
            </a:r>
            <a:endParaRPr lang="fr-FR" sz="1400" dirty="0"/>
          </a:p>
          <a:p>
            <a:r>
              <a:rPr lang="fr-FR" sz="1400" dirty="0"/>
              <a:t>10 Juillet 2014</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467544" y="150750"/>
            <a:ext cx="8064896" cy="6502239"/>
          </a:xfrm>
          <a:prstGeom prst="rect">
            <a:avLst/>
          </a:prstGeom>
          <a:noFill/>
        </p:spPr>
      </p:pic>
      <p:sp>
        <p:nvSpPr>
          <p:cNvPr id="2" name="Rectangle 4"/>
          <p:cNvSpPr txBox="1">
            <a:spLocks noChangeArrowheads="1"/>
          </p:cNvSpPr>
          <p:nvPr/>
        </p:nvSpPr>
        <p:spPr>
          <a:xfrm>
            <a:off x="34925" y="77192"/>
            <a:ext cx="1944787" cy="759520"/>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Dianthus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hyssopifolius</a:t>
            </a:r>
            <a:endParaRPr lang="fr-FR" b="1" i="1" kern="0" dirty="0">
              <a:solidFill>
                <a:schemeClr val="tx2"/>
              </a:solidFill>
              <a:latin typeface="+mj-lt"/>
              <a:ea typeface="+mj-ea"/>
              <a:cs typeface="+mj-cs"/>
            </a:endParaRPr>
          </a:p>
        </p:txBody>
      </p:sp>
      <p:sp>
        <p:nvSpPr>
          <p:cNvPr id="5" name="Text Box 10"/>
          <p:cNvSpPr txBox="1">
            <a:spLocks noChangeArrowheads="1"/>
          </p:cNvSpPr>
          <p:nvPr/>
        </p:nvSpPr>
        <p:spPr bwMode="auto">
          <a:xfrm>
            <a:off x="0" y="6536377"/>
            <a:ext cx="1035861" cy="276999"/>
          </a:xfrm>
          <a:prstGeom prst="rect">
            <a:avLst/>
          </a:prstGeom>
          <a:solidFill>
            <a:schemeClr val="bg1"/>
          </a:solidFill>
          <a:ln w="9525">
            <a:noFill/>
            <a:miter lim="800000"/>
            <a:headEnd/>
            <a:tailEnd/>
          </a:ln>
        </p:spPr>
        <p:txBody>
          <a:bodyPr wrap="none">
            <a:spAutoFit/>
          </a:bodyPr>
          <a:lstStyle/>
          <a:p>
            <a:r>
              <a:rPr lang="fr-FR" sz="1200" dirty="0"/>
              <a:t>Col de </a:t>
            </a:r>
            <a:r>
              <a:rPr lang="fr-FR" sz="1200" dirty="0" err="1"/>
              <a:t>Saume</a:t>
            </a:r>
            <a:endParaRPr lang="fr-FR"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D"/>
          <p:cNvPicPr>
            <a:picLocks noChangeAspect="1" noChangeArrowheads="1"/>
          </p:cNvPicPr>
          <p:nvPr/>
        </p:nvPicPr>
        <p:blipFill>
          <a:blip r:embed="rId2" cstate="email">
            <a:lum bright="-10000"/>
            <a:extLst>
              <a:ext uri="{28A0092B-C50C-407E-A947-70E740481C1C}">
                <a14:useLocalDpi xmlns:a14="http://schemas.microsoft.com/office/drawing/2010/main"/>
              </a:ext>
            </a:extLst>
          </a:blip>
          <a:srcRect/>
          <a:stretch>
            <a:fillRect/>
          </a:stretch>
        </p:blipFill>
        <p:spPr>
          <a:xfrm>
            <a:off x="0" y="116632"/>
            <a:ext cx="5022183" cy="6580360"/>
          </a:xfrm>
          <a:prstGeom prst="rect">
            <a:avLst/>
          </a:prstGeom>
          <a:noFill/>
          <a:ln>
            <a:solidFill>
              <a:schemeClr val="tx1"/>
            </a:solidFill>
          </a:ln>
        </p:spPr>
      </p:pic>
      <p:sp>
        <p:nvSpPr>
          <p:cNvPr id="3" name="Text Box 10"/>
          <p:cNvSpPr txBox="1">
            <a:spLocks noChangeArrowheads="1"/>
          </p:cNvSpPr>
          <p:nvPr/>
        </p:nvSpPr>
        <p:spPr bwMode="auto">
          <a:xfrm>
            <a:off x="0" y="6536377"/>
            <a:ext cx="1035861" cy="276999"/>
          </a:xfrm>
          <a:prstGeom prst="rect">
            <a:avLst/>
          </a:prstGeom>
          <a:solidFill>
            <a:schemeClr val="bg1"/>
          </a:solidFill>
          <a:ln w="9525">
            <a:noFill/>
            <a:miter lim="800000"/>
            <a:headEnd/>
            <a:tailEnd/>
          </a:ln>
        </p:spPr>
        <p:txBody>
          <a:bodyPr wrap="none">
            <a:spAutoFit/>
          </a:bodyPr>
          <a:lstStyle/>
          <a:p>
            <a:r>
              <a:rPr lang="fr-FR" sz="1200" dirty="0"/>
              <a:t>Col de </a:t>
            </a:r>
            <a:r>
              <a:rPr lang="fr-FR" sz="1200" dirty="0" err="1"/>
              <a:t>Saume</a:t>
            </a:r>
            <a:endParaRPr lang="fr-FR" sz="1200" dirty="0"/>
          </a:p>
        </p:txBody>
      </p:sp>
      <p:pic>
        <p:nvPicPr>
          <p:cNvPr id="4" name="Image 3" descr="D. hyssopifolius 4.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rot="16200000">
            <a:off x="4859524" y="1592796"/>
            <a:ext cx="4392488" cy="4176464"/>
          </a:xfrm>
          <a:prstGeom prst="ellipse">
            <a:avLst/>
          </a:prstGeom>
        </p:spPr>
      </p:pic>
      <p:sp>
        <p:nvSpPr>
          <p:cNvPr id="5" name="Rectangle 4"/>
          <p:cNvSpPr txBox="1">
            <a:spLocks noChangeArrowheads="1"/>
          </p:cNvSpPr>
          <p:nvPr/>
        </p:nvSpPr>
        <p:spPr>
          <a:xfrm>
            <a:off x="6156176" y="260648"/>
            <a:ext cx="1944787" cy="759520"/>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Dianthus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hyssopifolius</a:t>
            </a:r>
            <a:endParaRPr lang="fr-FR"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txBox="1">
            <a:spLocks/>
          </p:cNvSpPr>
          <p:nvPr/>
        </p:nvSpPr>
        <p:spPr>
          <a:xfrm>
            <a:off x="0" y="6500813"/>
            <a:ext cx="1691680" cy="368300"/>
          </a:xfrm>
          <a:prstGeom prst="rect">
            <a:avLst/>
          </a:prstGeom>
        </p:spPr>
        <p:txBody>
          <a:bodyPr/>
          <a:lstStyle/>
          <a:p>
            <a:pPr eaLnBrk="0" hangingPunct="0">
              <a:defRPr/>
            </a:pPr>
            <a:r>
              <a:rPr lang="fr-FR" sz="1400" kern="0" dirty="0">
                <a:latin typeface="+mj-lt"/>
                <a:ea typeface="+mj-ea"/>
                <a:cs typeface="+mj-cs"/>
              </a:rPr>
              <a:t>Août 2009 Pas Neuf</a:t>
            </a:r>
            <a:endParaRPr lang="fr-FR" sz="1400" i="1" kern="0" dirty="0">
              <a:latin typeface="+mj-lt"/>
              <a:ea typeface="+mj-ea"/>
              <a:cs typeface="+mj-cs"/>
            </a:endParaRPr>
          </a:p>
        </p:txBody>
      </p:sp>
      <p:sp>
        <p:nvSpPr>
          <p:cNvPr id="9" name="Titre 1"/>
          <p:cNvSpPr txBox="1">
            <a:spLocks/>
          </p:cNvSpPr>
          <p:nvPr/>
        </p:nvSpPr>
        <p:spPr>
          <a:xfrm>
            <a:off x="251520" y="1052736"/>
            <a:ext cx="2016224" cy="368300"/>
          </a:xfrm>
          <a:prstGeom prst="rect">
            <a:avLst/>
          </a:prstGeom>
          <a:solidFill>
            <a:schemeClr val="bg1"/>
          </a:solidFill>
        </p:spPr>
        <p:txBody>
          <a:bodyPr/>
          <a:lstStyle/>
          <a:p>
            <a:pPr eaLnBrk="0" hangingPunct="0">
              <a:defRPr/>
            </a:pPr>
            <a:r>
              <a:rPr lang="fr-FR" sz="1600" b="1" i="1" kern="0" dirty="0" err="1">
                <a:solidFill>
                  <a:schemeClr val="tx2"/>
                </a:solidFill>
                <a:latin typeface="+mj-lt"/>
                <a:ea typeface="+mj-ea"/>
                <a:cs typeface="+mj-cs"/>
              </a:rPr>
              <a:t>Epipactis</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helleborine</a:t>
            </a:r>
            <a:endParaRPr lang="fr-FR" sz="1600" b="1" i="1" kern="0" dirty="0">
              <a:solidFill>
                <a:schemeClr val="tx2"/>
              </a:solidFill>
              <a:latin typeface="+mj-lt"/>
              <a:ea typeface="+mj-ea"/>
              <a:cs typeface="+mj-cs"/>
            </a:endParaRPr>
          </a:p>
        </p:txBody>
      </p:sp>
      <p:pic>
        <p:nvPicPr>
          <p:cNvPr id="10" name="Espace réservé du contenu 5" descr="050.JPG"/>
          <p:cNvPicPr>
            <a:picLocks noChangeAspect="1"/>
          </p:cNvPicPr>
          <p:nvPr/>
        </p:nvPicPr>
        <p:blipFill>
          <a:blip r:embed="rId2" cstate="email">
            <a:lum contrast="10000"/>
            <a:extLst>
              <a:ext uri="{28A0092B-C50C-407E-A947-70E740481C1C}">
                <a14:useLocalDpi xmlns:a14="http://schemas.microsoft.com/office/drawing/2010/main"/>
              </a:ext>
            </a:extLst>
          </a:blip>
          <a:srcRect/>
          <a:stretch>
            <a:fillRect/>
          </a:stretch>
        </p:blipFill>
        <p:spPr bwMode="auto">
          <a:xfrm>
            <a:off x="107504" y="2381399"/>
            <a:ext cx="4572000" cy="4071937"/>
          </a:xfrm>
          <a:prstGeom prst="rect">
            <a:avLst/>
          </a:prstGeom>
          <a:noFill/>
          <a:ln w="9525">
            <a:noFill/>
            <a:miter lim="800000"/>
            <a:headEnd/>
            <a:tailEnd/>
          </a:ln>
        </p:spPr>
      </p:pic>
      <p:sp>
        <p:nvSpPr>
          <p:cNvPr id="12" name="Text Box 5"/>
          <p:cNvSpPr txBox="1">
            <a:spLocks noChangeArrowheads="1"/>
          </p:cNvSpPr>
          <p:nvPr/>
        </p:nvSpPr>
        <p:spPr bwMode="auto">
          <a:xfrm>
            <a:off x="6516216" y="6505599"/>
            <a:ext cx="2448271" cy="307777"/>
          </a:xfrm>
          <a:prstGeom prst="rect">
            <a:avLst/>
          </a:prstGeom>
          <a:noFill/>
          <a:ln w="9525">
            <a:noFill/>
            <a:miter lim="800000"/>
            <a:headEnd/>
            <a:tailEnd/>
          </a:ln>
        </p:spPr>
        <p:txBody>
          <a:bodyPr wrap="square">
            <a:spAutoFit/>
          </a:bodyPr>
          <a:lstStyle/>
          <a:p>
            <a:r>
              <a:rPr lang="fr-FR" sz="1400" dirty="0"/>
              <a:t>25 Juillet 2006 Canal de Gap</a:t>
            </a:r>
          </a:p>
        </p:txBody>
      </p:sp>
      <p:pic>
        <p:nvPicPr>
          <p:cNvPr id="13" name="Picture 7" descr="E"/>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5004048" y="2348880"/>
            <a:ext cx="3960440" cy="4044571"/>
          </a:xfrm>
          <a:prstGeom prst="rect">
            <a:avLst/>
          </a:prstGeom>
          <a:noFill/>
          <a:ln w="9525">
            <a:noFill/>
            <a:miter lim="800000"/>
            <a:headEnd/>
            <a:tailEnd/>
          </a:ln>
        </p:spPr>
      </p:pic>
      <p:pic>
        <p:nvPicPr>
          <p:cNvPr id="11" name="Image 7" descr="052.JPG"/>
          <p:cNvPicPr>
            <a:picLocks noChangeAspect="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a:off x="2627784" y="260648"/>
            <a:ext cx="2643187" cy="2378075"/>
          </a:xfrm>
          <a:prstGeom prst="rect">
            <a:avLst/>
          </a:prstGeom>
          <a:noFill/>
          <a:ln w="9525">
            <a:noFill/>
            <a:miter lim="800000"/>
            <a:headEnd/>
            <a:tailEnd/>
          </a:ln>
        </p:spPr>
      </p:pic>
      <p:sp>
        <p:nvSpPr>
          <p:cNvPr id="14" name="Titre 1"/>
          <p:cNvSpPr txBox="1">
            <a:spLocks/>
          </p:cNvSpPr>
          <p:nvPr/>
        </p:nvSpPr>
        <p:spPr>
          <a:xfrm>
            <a:off x="6876256" y="1044476"/>
            <a:ext cx="2016224" cy="368300"/>
          </a:xfrm>
          <a:prstGeom prst="rect">
            <a:avLst/>
          </a:prstGeom>
          <a:solidFill>
            <a:schemeClr val="bg1"/>
          </a:solidFill>
        </p:spPr>
        <p:txBody>
          <a:bodyPr/>
          <a:lstStyle/>
          <a:p>
            <a:pPr eaLnBrk="0" hangingPunct="0">
              <a:defRPr/>
            </a:pPr>
            <a:r>
              <a:rPr lang="fr-FR" sz="1600" b="1" i="1" kern="0" dirty="0" err="1">
                <a:solidFill>
                  <a:schemeClr val="tx2"/>
                </a:solidFill>
                <a:latin typeface="+mj-lt"/>
                <a:ea typeface="+mj-ea"/>
                <a:cs typeface="+mj-cs"/>
              </a:rPr>
              <a:t>Epipactis</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atrorubens</a:t>
            </a:r>
            <a:endParaRPr lang="fr-FR" sz="1600"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V. spicata 1.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a:xfrm>
            <a:off x="0" y="0"/>
            <a:ext cx="6136105" cy="6264696"/>
          </a:xfrm>
          <a:prstGeom prst="rect">
            <a:avLst/>
          </a:prstGeom>
        </p:spPr>
      </p:pic>
      <p:pic>
        <p:nvPicPr>
          <p:cNvPr id="2" name="Image 1" descr="DSCN1145.JPG"/>
          <p:cNvPicPr>
            <a:picLocks noChangeAspect="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4967536" y="1817440"/>
            <a:ext cx="4176464" cy="5040560"/>
          </a:xfrm>
          <a:prstGeom prst="rect">
            <a:avLst/>
          </a:prstGeom>
          <a:noFill/>
          <a:ln w="9525">
            <a:noFill/>
            <a:miter lim="800000"/>
            <a:headEnd/>
            <a:tailEnd/>
          </a:ln>
        </p:spPr>
      </p:pic>
      <p:sp>
        <p:nvSpPr>
          <p:cNvPr id="3" name="Text Box 7"/>
          <p:cNvSpPr txBox="1">
            <a:spLocks noChangeArrowheads="1"/>
          </p:cNvSpPr>
          <p:nvPr/>
        </p:nvSpPr>
        <p:spPr bwMode="auto">
          <a:xfrm>
            <a:off x="179512" y="6309320"/>
            <a:ext cx="1999586" cy="523220"/>
          </a:xfrm>
          <a:prstGeom prst="rect">
            <a:avLst/>
          </a:prstGeom>
          <a:solidFill>
            <a:schemeClr val="bg1"/>
          </a:solidFill>
          <a:ln w="9525">
            <a:noFill/>
            <a:miter lim="800000"/>
            <a:headEnd/>
            <a:tailEnd/>
          </a:ln>
        </p:spPr>
        <p:txBody>
          <a:bodyPr wrap="none">
            <a:spAutoFit/>
          </a:bodyPr>
          <a:lstStyle/>
          <a:p>
            <a:r>
              <a:rPr lang="fr-FR" sz="1400" dirty="0"/>
              <a:t>Juillet 2013/14</a:t>
            </a:r>
          </a:p>
          <a:p>
            <a:r>
              <a:rPr lang="fr-FR" sz="1400" dirty="0"/>
              <a:t>Poligny Cabane de Pierre</a:t>
            </a:r>
          </a:p>
        </p:txBody>
      </p:sp>
      <p:sp>
        <p:nvSpPr>
          <p:cNvPr id="5" name="Rectangle 4"/>
          <p:cNvSpPr txBox="1">
            <a:spLocks noChangeArrowheads="1"/>
          </p:cNvSpPr>
          <p:nvPr/>
        </p:nvSpPr>
        <p:spPr>
          <a:xfrm>
            <a:off x="6732240" y="332656"/>
            <a:ext cx="2051720" cy="692696"/>
          </a:xfrm>
          <a:prstGeom prst="rect">
            <a:avLst/>
          </a:prstGeom>
          <a:solidFill>
            <a:schemeClr val="bg1"/>
          </a:solidFill>
        </p:spPr>
        <p:txBody>
          <a:bodyPr/>
          <a:lstStyle/>
          <a:p>
            <a:pPr algn="ctr">
              <a:defRPr/>
            </a:pPr>
            <a:r>
              <a:rPr lang="fr-FR" sz="1600" b="1" i="1" dirty="0">
                <a:solidFill>
                  <a:schemeClr val="accent1"/>
                </a:solidFill>
              </a:rPr>
              <a:t>Veronica </a:t>
            </a:r>
            <a:r>
              <a:rPr lang="fr-FR" sz="1600" b="1" i="1" dirty="0" err="1">
                <a:solidFill>
                  <a:schemeClr val="accent1"/>
                </a:solidFill>
              </a:rPr>
              <a:t>spicata</a:t>
            </a:r>
            <a:endParaRPr lang="fr-FR" sz="1600" b="1" i="1" dirty="0">
              <a:solidFill>
                <a:schemeClr val="accent1"/>
              </a:solidFill>
            </a:endParaRPr>
          </a:p>
          <a:p>
            <a:pPr algn="ctr">
              <a:defRPr/>
            </a:pPr>
            <a:r>
              <a:rPr lang="fr-FR" sz="1600" b="1" dirty="0" err="1">
                <a:solidFill>
                  <a:schemeClr val="accent1"/>
                </a:solidFill>
              </a:rPr>
              <a:t>subsp</a:t>
            </a:r>
            <a:r>
              <a:rPr lang="fr-FR" sz="1600" b="1" i="1" dirty="0">
                <a:solidFill>
                  <a:schemeClr val="accent1"/>
                </a:solidFill>
              </a:rPr>
              <a:t>. </a:t>
            </a:r>
            <a:r>
              <a:rPr lang="fr-FR" sz="1600" b="1" i="1" dirty="0" err="1">
                <a:solidFill>
                  <a:schemeClr val="accent1"/>
                </a:solidFill>
              </a:rPr>
              <a:t>spicata</a:t>
            </a:r>
            <a:endParaRPr lang="fr-FR" sz="1600" b="1" i="1" dirty="0">
              <a:solidFill>
                <a:schemeClr val="accent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rPr>
              <a:t>Au-dessus de </a:t>
            </a:r>
            <a:r>
              <a:rPr kumimoji="0" lang="fr-FR" sz="3200" b="1" i="1" u="none" strike="noStrike" kern="1200" cap="none" spc="0" normalizeH="0" baseline="0" noProof="0" dirty="0" err="1">
                <a:ln>
                  <a:noFill/>
                </a:ln>
                <a:solidFill>
                  <a:schemeClr val="accent3">
                    <a:lumMod val="75000"/>
                  </a:schemeClr>
                </a:solidFill>
                <a:effectLst/>
                <a:uLnTx/>
                <a:uFillTx/>
                <a:latin typeface="Arial" pitchFamily="34" charset="0"/>
                <a:ea typeface="+mj-ea"/>
                <a:cs typeface="Arial" pitchFamily="34" charset="0"/>
              </a:rPr>
              <a:t>Chaillol</a:t>
            </a:r>
            <a:r>
              <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rPr>
              <a:t> 1600</a:t>
            </a:r>
          </a:p>
          <a:p>
            <a:pPr marL="0" marR="0" lvl="0" indent="0" algn="ctr" defTabSz="914400" rtl="0" eaLnBrk="1" fontAlgn="auto" latinLnBrk="0" hangingPunct="1">
              <a:lnSpc>
                <a:spcPct val="100000"/>
              </a:lnSpc>
              <a:spcBef>
                <a:spcPct val="0"/>
              </a:spcBef>
              <a:spcAft>
                <a:spcPts val="0"/>
              </a:spcAft>
              <a:buClrTx/>
              <a:buSzTx/>
              <a:buFontTx/>
              <a:buNone/>
              <a:tabLst/>
              <a:defRPr/>
            </a:pPr>
            <a:r>
              <a:rPr lang="fr-FR" sz="3200" b="1" i="1" dirty="0">
                <a:solidFill>
                  <a:schemeClr val="accent3">
                    <a:lumMod val="75000"/>
                  </a:schemeClr>
                </a:solidFill>
                <a:latin typeface="Arial" pitchFamily="34" charset="0"/>
                <a:ea typeface="+mj-ea"/>
                <a:cs typeface="Arial" pitchFamily="34" charset="0"/>
              </a:rPr>
              <a:t>En montant au col de la Pisse</a:t>
            </a:r>
            <a:endParaRPr kumimoji="0" lang="fr-FR" sz="3200" b="1" i="1" u="none" strike="noStrike" kern="1200" cap="none" spc="0" normalizeH="0" baseline="0" noProof="0" dirty="0">
              <a:ln>
                <a:noFill/>
              </a:ln>
              <a:solidFill>
                <a:schemeClr val="accent3">
                  <a:lumMod val="75000"/>
                </a:schemeClr>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4034.JPG"/>
          <p:cNvPicPr>
            <a:picLocks noChangeAspect="1"/>
          </p:cNvPicPr>
          <p:nvPr/>
        </p:nvPicPr>
        <p:blipFill>
          <a:blip r:embed="rId3" cstate="email">
            <a:lum brigh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 alpinus 2.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a:off x="0" y="0"/>
            <a:ext cx="6980464" cy="6858000"/>
          </a:xfrm>
          <a:prstGeom prst="rect">
            <a:avLst/>
          </a:prstGeom>
        </p:spPr>
      </p:pic>
      <p:sp>
        <p:nvSpPr>
          <p:cNvPr id="3" name="ZoneTexte 4"/>
          <p:cNvSpPr txBox="1">
            <a:spLocks noChangeArrowheads="1"/>
          </p:cNvSpPr>
          <p:nvPr/>
        </p:nvSpPr>
        <p:spPr bwMode="auto">
          <a:xfrm>
            <a:off x="6948264" y="6237312"/>
            <a:ext cx="2043893" cy="461665"/>
          </a:xfrm>
          <a:prstGeom prst="rect">
            <a:avLst/>
          </a:prstGeom>
          <a:solidFill>
            <a:schemeClr val="bg1"/>
          </a:solidFill>
          <a:ln w="9525">
            <a:noFill/>
            <a:miter lim="800000"/>
            <a:headEnd/>
            <a:tailEnd/>
          </a:ln>
        </p:spPr>
        <p:txBody>
          <a:bodyPr wrap="none">
            <a:spAutoFit/>
          </a:bodyPr>
          <a:lstStyle/>
          <a:p>
            <a:r>
              <a:rPr lang="fr-FR" sz="1200" b="1" dirty="0"/>
              <a:t>3 Juillet 2014</a:t>
            </a:r>
          </a:p>
          <a:p>
            <a:r>
              <a:rPr lang="fr-FR" sz="1200" b="1" dirty="0"/>
              <a:t>En montant au col de la Pisse</a:t>
            </a:r>
          </a:p>
        </p:txBody>
      </p:sp>
      <p:sp>
        <p:nvSpPr>
          <p:cNvPr id="4" name="Rectangle 4"/>
          <p:cNvSpPr txBox="1">
            <a:spLocks noChangeArrowheads="1"/>
          </p:cNvSpPr>
          <p:nvPr/>
        </p:nvSpPr>
        <p:spPr>
          <a:xfrm>
            <a:off x="7092280" y="260648"/>
            <a:ext cx="1656184" cy="490066"/>
          </a:xfrm>
          <a:prstGeom prst="rect">
            <a:avLst/>
          </a:prstGeom>
          <a:solidFill>
            <a:schemeClr val="bg1"/>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600" b="1" i="1" u="none" strike="noStrike" kern="1200" cap="none" spc="0" normalizeH="0" baseline="0" noProof="0" dirty="0" err="1">
                <a:ln>
                  <a:noFill/>
                </a:ln>
                <a:solidFill>
                  <a:schemeClr val="accent1"/>
                </a:solidFill>
                <a:effectLst/>
                <a:uLnTx/>
                <a:uFillTx/>
                <a:latin typeface="+mj-lt"/>
                <a:ea typeface="+mj-ea"/>
                <a:cs typeface="+mj-cs"/>
              </a:rPr>
              <a:t>Erinus</a:t>
            </a:r>
            <a:r>
              <a:rPr kumimoji="0" lang="fr-FR" sz="1600" b="1" i="1" u="none" strike="noStrike" kern="1200" cap="none" spc="0" normalizeH="0" baseline="0" noProof="0" dirty="0">
                <a:ln>
                  <a:noFill/>
                </a:ln>
                <a:solidFill>
                  <a:schemeClr val="accent1"/>
                </a:solidFill>
                <a:effectLst/>
                <a:uLnTx/>
                <a:uFillTx/>
                <a:latin typeface="+mj-lt"/>
                <a:ea typeface="+mj-ea"/>
                <a:cs typeface="+mj-cs"/>
              </a:rPr>
              <a:t> </a:t>
            </a:r>
            <a:r>
              <a:rPr kumimoji="0" lang="fr-FR" sz="1600" b="1" i="1" u="none" strike="noStrike" kern="1200" cap="none" spc="0" normalizeH="0" baseline="0" noProof="0" dirty="0" err="1">
                <a:ln>
                  <a:noFill/>
                </a:ln>
                <a:solidFill>
                  <a:schemeClr val="accent1"/>
                </a:solidFill>
                <a:effectLst/>
                <a:uLnTx/>
                <a:uFillTx/>
                <a:latin typeface="+mj-lt"/>
                <a:ea typeface="+mj-ea"/>
                <a:cs typeface="+mj-cs"/>
              </a:rPr>
              <a:t>alpinus</a:t>
            </a:r>
            <a:endParaRPr kumimoji="0" lang="fr-FR" sz="1600" b="1" i="1"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SCN3071.JPG"/>
          <p:cNvPicPr>
            <a:picLocks noChangeAspect="1"/>
          </p:cNvPicPr>
          <p:nvPr/>
        </p:nvPicPr>
        <p:blipFill>
          <a:blip r:embed="rId3" cstate="email">
            <a:lum bright="-20000"/>
            <a:extLst>
              <a:ext uri="{28A0092B-C50C-407E-A947-70E740481C1C}">
                <a14:useLocalDpi xmlns:a14="http://schemas.microsoft.com/office/drawing/2010/main"/>
              </a:ext>
            </a:extLst>
          </a:blip>
          <a:srcRect/>
          <a:stretch>
            <a:fillRect/>
          </a:stretch>
        </p:blipFill>
        <p:spPr>
          <a:xfrm>
            <a:off x="-1" y="0"/>
            <a:ext cx="7102929" cy="6858000"/>
          </a:xfrm>
          <a:prstGeom prst="rect">
            <a:avLst/>
          </a:prstGeom>
        </p:spPr>
      </p:pic>
      <p:sp>
        <p:nvSpPr>
          <p:cNvPr id="2" name="Rectangle 4"/>
          <p:cNvSpPr txBox="1">
            <a:spLocks noChangeArrowheads="1"/>
          </p:cNvSpPr>
          <p:nvPr/>
        </p:nvSpPr>
        <p:spPr>
          <a:xfrm>
            <a:off x="6516216" y="260351"/>
            <a:ext cx="2448397" cy="648370"/>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Lilium</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bulbiferum</a:t>
            </a:r>
            <a:r>
              <a:rPr lang="fr-FR" sz="1600" b="1" i="1" kern="0" dirty="0">
                <a:solidFill>
                  <a:schemeClr val="tx2"/>
                </a:solidFill>
                <a:latin typeface="+mj-lt"/>
                <a:ea typeface="+mj-ea"/>
                <a:cs typeface="+mj-cs"/>
              </a:rPr>
              <a:t> L. </a:t>
            </a:r>
            <a:br>
              <a:rPr lang="fr-FR" sz="1600" b="1" i="1" kern="0" dirty="0">
                <a:solidFill>
                  <a:schemeClr val="tx2"/>
                </a:solidFill>
                <a:latin typeface="+mj-lt"/>
                <a:ea typeface="+mj-ea"/>
                <a:cs typeface="+mj-cs"/>
              </a:rPr>
            </a:br>
            <a:r>
              <a:rPr lang="fr-FR" sz="1600" b="1" kern="0" dirty="0">
                <a:solidFill>
                  <a:schemeClr val="tx2"/>
                </a:solidFill>
                <a:latin typeface="+mj-lt"/>
                <a:ea typeface="+mj-ea"/>
                <a:cs typeface="+mj-cs"/>
              </a:rPr>
              <a:t>var</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croceum</a:t>
            </a:r>
            <a:r>
              <a:rPr lang="fr-FR" sz="1600" b="1" i="1" kern="0" dirty="0">
                <a:solidFill>
                  <a:schemeClr val="tx2"/>
                </a:solidFill>
                <a:latin typeface="+mj-lt"/>
                <a:ea typeface="+mj-ea"/>
                <a:cs typeface="+mj-cs"/>
              </a:rPr>
              <a:t> </a:t>
            </a:r>
            <a:r>
              <a:rPr lang="fr-FR" sz="1600" b="1" kern="0" dirty="0">
                <a:solidFill>
                  <a:schemeClr val="tx2"/>
                </a:solidFill>
                <a:latin typeface="+mj-lt"/>
                <a:ea typeface="+mj-ea"/>
                <a:cs typeface="+mj-cs"/>
              </a:rPr>
              <a:t>(</a:t>
            </a:r>
            <a:r>
              <a:rPr lang="fr-FR" sz="1600" b="1" kern="0" dirty="0">
                <a:latin typeface="+mj-lt"/>
                <a:ea typeface="+mj-ea"/>
                <a:cs typeface="+mj-cs"/>
              </a:rPr>
              <a:t>Chaix</a:t>
            </a:r>
            <a:r>
              <a:rPr lang="fr-FR" sz="1600" b="1" kern="0" dirty="0">
                <a:solidFill>
                  <a:schemeClr val="tx2"/>
                </a:solidFill>
                <a:latin typeface="+mj-lt"/>
                <a:ea typeface="+mj-ea"/>
                <a:cs typeface="+mj-cs"/>
              </a:rPr>
              <a:t>) Pers.</a:t>
            </a:r>
          </a:p>
        </p:txBody>
      </p:sp>
      <p:sp>
        <p:nvSpPr>
          <p:cNvPr id="3" name="Text Box 9"/>
          <p:cNvSpPr txBox="1">
            <a:spLocks noChangeArrowheads="1"/>
          </p:cNvSpPr>
          <p:nvPr/>
        </p:nvSpPr>
        <p:spPr bwMode="auto">
          <a:xfrm>
            <a:off x="6837535" y="6119336"/>
            <a:ext cx="2306465" cy="738664"/>
          </a:xfrm>
          <a:prstGeom prst="rect">
            <a:avLst/>
          </a:prstGeom>
          <a:solidFill>
            <a:schemeClr val="bg1"/>
          </a:solidFill>
          <a:ln w="9525">
            <a:noFill/>
            <a:miter lim="800000"/>
            <a:headEnd/>
            <a:tailEnd/>
          </a:ln>
        </p:spPr>
        <p:txBody>
          <a:bodyPr wrap="none">
            <a:spAutoFit/>
          </a:bodyPr>
          <a:lstStyle/>
          <a:p>
            <a:r>
              <a:rPr lang="fr-FR" sz="1400" dirty="0"/>
              <a:t>3 Juillet 2014</a:t>
            </a:r>
          </a:p>
          <a:p>
            <a:r>
              <a:rPr lang="fr-FR" sz="1400" dirty="0" err="1"/>
              <a:t>Chaillol</a:t>
            </a:r>
            <a:r>
              <a:rPr lang="fr-FR" sz="1400" dirty="0"/>
              <a:t> 1600</a:t>
            </a:r>
          </a:p>
          <a:p>
            <a:r>
              <a:rPr lang="fr-FR" sz="1400" dirty="0"/>
              <a:t>En montant au col de la Pisse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50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0725" y="0"/>
            <a:ext cx="7739063" cy="6858000"/>
          </a:xfrm>
          <a:prstGeom prst="rect">
            <a:avLst/>
          </a:prstGeom>
          <a:noFill/>
          <a:ln w="9525">
            <a:noFill/>
            <a:miter lim="800000"/>
            <a:headEnd/>
            <a:tailEnd/>
          </a:ln>
        </p:spPr>
      </p:pic>
      <p:sp>
        <p:nvSpPr>
          <p:cNvPr id="3" name="ZoneTexte 2"/>
          <p:cNvSpPr txBox="1">
            <a:spLocks noChangeArrowheads="1"/>
          </p:cNvSpPr>
          <p:nvPr/>
        </p:nvSpPr>
        <p:spPr bwMode="auto">
          <a:xfrm>
            <a:off x="-7193" y="6423421"/>
            <a:ext cx="1266825" cy="461963"/>
          </a:xfrm>
          <a:prstGeom prst="rect">
            <a:avLst/>
          </a:prstGeom>
          <a:solidFill>
            <a:schemeClr val="bg1"/>
          </a:solidFill>
          <a:ln w="9525">
            <a:noFill/>
            <a:miter lim="800000"/>
            <a:headEnd/>
            <a:tailEnd/>
          </a:ln>
        </p:spPr>
        <p:txBody>
          <a:bodyPr wrap="none">
            <a:spAutoFit/>
          </a:bodyPr>
          <a:lstStyle/>
          <a:p>
            <a:r>
              <a:rPr lang="fr-FR" sz="1200"/>
              <a:t>Sous le Galibier</a:t>
            </a:r>
          </a:p>
          <a:p>
            <a:r>
              <a:rPr lang="fr-FR" sz="1200"/>
              <a:t>Juillet 2010</a:t>
            </a:r>
          </a:p>
        </p:txBody>
      </p:sp>
      <p:sp>
        <p:nvSpPr>
          <p:cNvPr id="4" name="Rectangle 4"/>
          <p:cNvSpPr txBox="1">
            <a:spLocks noChangeArrowheads="1"/>
          </p:cNvSpPr>
          <p:nvPr/>
        </p:nvSpPr>
        <p:spPr>
          <a:xfrm>
            <a:off x="683568" y="0"/>
            <a:ext cx="2448521" cy="50423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1" i="1" u="none" strike="noStrike" kern="1200" cap="none" spc="0" normalizeH="0" baseline="0" noProof="0" dirty="0" err="1">
                <a:ln>
                  <a:noFill/>
                </a:ln>
                <a:solidFill>
                  <a:schemeClr val="tx1"/>
                </a:solidFill>
                <a:effectLst/>
                <a:uLnTx/>
                <a:uFillTx/>
                <a:latin typeface="+mj-lt"/>
                <a:ea typeface="+mj-ea"/>
                <a:cs typeface="+mj-cs"/>
              </a:rPr>
              <a:t>Lilium</a:t>
            </a:r>
            <a:r>
              <a:rPr kumimoji="0" lang="fr-FR" sz="1800" b="1" i="1" u="none" strike="noStrike" kern="1200" cap="none" spc="0" normalizeH="0" baseline="0" noProof="0" dirty="0">
                <a:ln>
                  <a:noFill/>
                </a:ln>
                <a:solidFill>
                  <a:schemeClr val="tx1"/>
                </a:solidFill>
                <a:effectLst/>
                <a:uLnTx/>
                <a:uFillTx/>
                <a:latin typeface="+mj-lt"/>
                <a:ea typeface="+mj-ea"/>
                <a:cs typeface="+mj-cs"/>
              </a:rPr>
              <a:t> martagon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descr="DSCN1089.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0"/>
            <a:ext cx="5087938" cy="6858000"/>
          </a:xfrm>
          <a:prstGeom prst="rect">
            <a:avLst/>
          </a:prstGeom>
          <a:noFill/>
          <a:ln w="9525">
            <a:noFill/>
            <a:miter lim="800000"/>
            <a:headEnd/>
            <a:tailEnd/>
          </a:ln>
        </p:spPr>
      </p:pic>
      <p:sp>
        <p:nvSpPr>
          <p:cNvPr id="3" name="Text Box 11"/>
          <p:cNvSpPr txBox="1">
            <a:spLocks noChangeArrowheads="1"/>
          </p:cNvSpPr>
          <p:nvPr/>
        </p:nvSpPr>
        <p:spPr bwMode="auto">
          <a:xfrm>
            <a:off x="5927725" y="5876925"/>
            <a:ext cx="2308068" cy="738664"/>
          </a:xfrm>
          <a:prstGeom prst="rect">
            <a:avLst/>
          </a:prstGeom>
          <a:solidFill>
            <a:schemeClr val="bg1"/>
          </a:solidFill>
          <a:ln w="9525">
            <a:noFill/>
            <a:miter lim="800000"/>
            <a:headEnd/>
            <a:tailEnd/>
          </a:ln>
        </p:spPr>
        <p:txBody>
          <a:bodyPr wrap="none">
            <a:spAutoFit/>
          </a:bodyPr>
          <a:lstStyle/>
          <a:p>
            <a:r>
              <a:rPr lang="fr-FR" sz="1400" dirty="0"/>
              <a:t>22 Juillet 2013</a:t>
            </a:r>
          </a:p>
          <a:p>
            <a:r>
              <a:rPr lang="fr-FR" sz="1400" dirty="0"/>
              <a:t>Au-dessus de </a:t>
            </a:r>
            <a:r>
              <a:rPr lang="fr-FR" sz="1400" dirty="0" err="1"/>
              <a:t>Chaillol</a:t>
            </a:r>
            <a:r>
              <a:rPr lang="fr-FR" sz="1400" dirty="0"/>
              <a:t> 1600 </a:t>
            </a:r>
          </a:p>
          <a:p>
            <a:r>
              <a:rPr lang="fr-FR" sz="1400" dirty="0"/>
              <a:t>en montant au col de la Pisse</a:t>
            </a:r>
          </a:p>
        </p:txBody>
      </p:sp>
      <p:pic>
        <p:nvPicPr>
          <p:cNvPr id="4" name="Image 5" descr="DSCN1088.JPG"/>
          <p:cNvPicPr>
            <a:picLocks noChangeAspect="1"/>
          </p:cNvPicPr>
          <p:nvPr/>
        </p:nvPicPr>
        <p:blipFill>
          <a:blip r:embed="rId4" cstate="email">
            <a:lum bright="-20000"/>
            <a:extLst>
              <a:ext uri="{28A0092B-C50C-407E-A947-70E740481C1C}">
                <a14:useLocalDpi xmlns:a14="http://schemas.microsoft.com/office/drawing/2010/main"/>
              </a:ext>
            </a:extLst>
          </a:blip>
          <a:srcRect/>
          <a:stretch>
            <a:fillRect/>
          </a:stretch>
        </p:blipFill>
        <p:spPr bwMode="auto">
          <a:xfrm>
            <a:off x="5148263" y="836613"/>
            <a:ext cx="3995737" cy="4464050"/>
          </a:xfrm>
          <a:prstGeom prst="rect">
            <a:avLst/>
          </a:prstGeom>
          <a:noFill/>
          <a:ln w="9525">
            <a:noFill/>
            <a:miter lim="800000"/>
            <a:headEnd/>
            <a:tailEnd/>
          </a:ln>
        </p:spPr>
      </p:pic>
      <p:sp>
        <p:nvSpPr>
          <p:cNvPr id="5" name="Rectangle 4"/>
          <p:cNvSpPr txBox="1">
            <a:spLocks noChangeArrowheads="1"/>
          </p:cNvSpPr>
          <p:nvPr/>
        </p:nvSpPr>
        <p:spPr>
          <a:xfrm>
            <a:off x="6084888" y="115888"/>
            <a:ext cx="2601912" cy="635000"/>
          </a:xfrm>
          <a:prstGeom prst="rect">
            <a:avLst/>
          </a:prstGeom>
        </p:spPr>
        <p:txBody>
          <a:bodyPr/>
          <a:lstStyle/>
          <a:p>
            <a:pPr algn="r">
              <a:defRPr/>
            </a:pPr>
            <a:r>
              <a:rPr lang="fr-FR" sz="1600" b="1" i="1" kern="0" dirty="0" err="1">
                <a:solidFill>
                  <a:schemeClr val="tx2"/>
                </a:solidFill>
                <a:latin typeface="+mj-lt"/>
                <a:ea typeface="+mj-ea"/>
                <a:cs typeface="+mj-cs"/>
              </a:rPr>
              <a:t>Paradisea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liliastrum</a:t>
            </a:r>
            <a:r>
              <a:rPr lang="fr-FR" sz="1600" b="1" kern="0" dirty="0">
                <a:solidFill>
                  <a:schemeClr val="tx2"/>
                </a:solidFill>
                <a:latin typeface="+mj-lt"/>
                <a:ea typeface="+mj-ea"/>
                <a:cs typeface="+mj-cs"/>
              </a:rPr>
              <a:t/>
            </a:r>
            <a:br>
              <a:rPr lang="fr-FR" sz="1600" b="1" kern="0" dirty="0">
                <a:solidFill>
                  <a:schemeClr val="tx2"/>
                </a:solidFill>
                <a:latin typeface="+mj-lt"/>
                <a:ea typeface="+mj-ea"/>
                <a:cs typeface="+mj-cs"/>
              </a:rPr>
            </a:br>
            <a:endParaRPr lang="fr-FR" sz="1600"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231.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a:xfrm>
            <a:off x="1288147" y="0"/>
            <a:ext cx="6812245" cy="6858000"/>
          </a:xfrm>
          <a:prstGeom prst="rect">
            <a:avLst/>
          </a:prstGeom>
        </p:spPr>
      </p:pic>
      <p:sp>
        <p:nvSpPr>
          <p:cNvPr id="3" name="Rectangle 4"/>
          <p:cNvSpPr txBox="1">
            <a:spLocks noChangeArrowheads="1"/>
          </p:cNvSpPr>
          <p:nvPr/>
        </p:nvSpPr>
        <p:spPr>
          <a:xfrm>
            <a:off x="6804248" y="-27384"/>
            <a:ext cx="2376264" cy="432370"/>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Genista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radiata</a:t>
            </a:r>
            <a:r>
              <a:rPr lang="fr-FR" sz="1600" b="1" i="1" kern="0" dirty="0">
                <a:solidFill>
                  <a:schemeClr val="tx2"/>
                </a:solidFill>
                <a:latin typeface="+mj-lt"/>
                <a:ea typeface="+mj-ea"/>
                <a:cs typeface="+mj-cs"/>
              </a:rPr>
              <a:t> </a:t>
            </a:r>
            <a:endParaRPr lang="fr-FR" sz="1600" b="1" i="1" kern="0" dirty="0">
              <a:solidFill>
                <a:srgbClr val="FF0000"/>
              </a:solidFill>
              <a:latin typeface="+mj-lt"/>
              <a:ea typeface="+mj-ea"/>
              <a:cs typeface="+mj-cs"/>
            </a:endParaRPr>
          </a:p>
          <a:p>
            <a:pPr algn="ctr">
              <a:defRPr/>
            </a:pPr>
            <a:endParaRPr lang="fr-FR" sz="1600" b="1" i="1" kern="0" dirty="0">
              <a:solidFill>
                <a:schemeClr val="tx2"/>
              </a:solidFill>
              <a:latin typeface="+mj-lt"/>
              <a:ea typeface="+mj-ea"/>
              <a:cs typeface="+mj-cs"/>
            </a:endParaRPr>
          </a:p>
        </p:txBody>
      </p:sp>
      <p:sp>
        <p:nvSpPr>
          <p:cNvPr id="4" name="Text Box 11"/>
          <p:cNvSpPr txBox="1">
            <a:spLocks noChangeArrowheads="1"/>
          </p:cNvSpPr>
          <p:nvPr/>
        </p:nvSpPr>
        <p:spPr bwMode="auto">
          <a:xfrm>
            <a:off x="7812360" y="6362164"/>
            <a:ext cx="1240083" cy="523220"/>
          </a:xfrm>
          <a:prstGeom prst="rect">
            <a:avLst/>
          </a:prstGeom>
          <a:solidFill>
            <a:schemeClr val="bg1"/>
          </a:solidFill>
          <a:ln w="9525">
            <a:noFill/>
            <a:miter lim="800000"/>
            <a:headEnd/>
            <a:tailEnd/>
          </a:ln>
        </p:spPr>
        <p:txBody>
          <a:bodyPr wrap="none">
            <a:spAutoFit/>
          </a:bodyPr>
          <a:lstStyle/>
          <a:p>
            <a:r>
              <a:rPr lang="fr-FR" sz="1400" dirty="0" err="1"/>
              <a:t>Céüse</a:t>
            </a:r>
            <a:endParaRPr lang="fr-FR" sz="1400" dirty="0"/>
          </a:p>
          <a:p>
            <a:r>
              <a:rPr lang="fr-FR" sz="1400" dirty="0"/>
              <a:t>10 Juillet 2014</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V. fruticans 4.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a:off x="0" y="1404320"/>
            <a:ext cx="4716016" cy="5453680"/>
          </a:xfrm>
          <a:prstGeom prst="rect">
            <a:avLst/>
          </a:prstGeom>
        </p:spPr>
      </p:pic>
      <p:sp>
        <p:nvSpPr>
          <p:cNvPr id="4" name="Rectangle 4"/>
          <p:cNvSpPr txBox="1">
            <a:spLocks noChangeArrowheads="1"/>
          </p:cNvSpPr>
          <p:nvPr/>
        </p:nvSpPr>
        <p:spPr>
          <a:xfrm>
            <a:off x="251395" y="404664"/>
            <a:ext cx="2016349" cy="432345"/>
          </a:xfrm>
          <a:prstGeom prst="rect">
            <a:avLst/>
          </a:prstGeom>
          <a:solidFill>
            <a:schemeClr val="bg1"/>
          </a:solidFill>
        </p:spPr>
        <p:txBody>
          <a:bodyPr/>
          <a:lstStyle/>
          <a:p>
            <a:pPr algn="ctr">
              <a:defRPr/>
            </a:pPr>
            <a:r>
              <a:rPr lang="fr-FR" sz="1600" b="1" i="1" kern="0" dirty="0">
                <a:solidFill>
                  <a:schemeClr val="tx2"/>
                </a:solidFill>
                <a:latin typeface="+mj-lt"/>
                <a:ea typeface="+mj-ea"/>
                <a:cs typeface="+mj-cs"/>
              </a:rPr>
              <a:t>Veronica </a:t>
            </a:r>
            <a:r>
              <a:rPr lang="fr-FR" sz="1600" b="1" i="1" kern="0" dirty="0" err="1">
                <a:solidFill>
                  <a:schemeClr val="tx2"/>
                </a:solidFill>
                <a:latin typeface="+mj-lt"/>
                <a:ea typeface="+mj-ea"/>
                <a:cs typeface="+mj-cs"/>
              </a:rPr>
              <a:t>fruticans</a:t>
            </a:r>
            <a:endParaRPr lang="fr-FR" sz="1600" b="1" i="1" kern="0" dirty="0">
              <a:solidFill>
                <a:schemeClr val="tx2"/>
              </a:solidFill>
              <a:latin typeface="+mj-lt"/>
              <a:ea typeface="+mj-ea"/>
              <a:cs typeface="+mj-cs"/>
            </a:endParaRPr>
          </a:p>
        </p:txBody>
      </p:sp>
      <p:sp>
        <p:nvSpPr>
          <p:cNvPr id="5" name="Text Box 9"/>
          <p:cNvSpPr txBox="1">
            <a:spLocks noChangeArrowheads="1"/>
          </p:cNvSpPr>
          <p:nvPr/>
        </p:nvSpPr>
        <p:spPr bwMode="auto">
          <a:xfrm>
            <a:off x="3489671" y="385500"/>
            <a:ext cx="2137124" cy="523220"/>
          </a:xfrm>
          <a:prstGeom prst="rect">
            <a:avLst/>
          </a:prstGeom>
          <a:solidFill>
            <a:schemeClr val="bg1"/>
          </a:solidFill>
          <a:ln w="9525">
            <a:noFill/>
            <a:miter lim="800000"/>
            <a:headEnd/>
            <a:tailEnd/>
          </a:ln>
        </p:spPr>
        <p:txBody>
          <a:bodyPr wrap="none">
            <a:spAutoFit/>
          </a:bodyPr>
          <a:lstStyle/>
          <a:p>
            <a:r>
              <a:rPr lang="fr-FR" sz="1400" dirty="0"/>
              <a:t>11 Juillet 2014</a:t>
            </a:r>
          </a:p>
          <a:p>
            <a:r>
              <a:rPr lang="fr-FR" sz="1400" dirty="0" smtClean="0"/>
              <a:t>Au-dessus de </a:t>
            </a:r>
            <a:r>
              <a:rPr lang="fr-FR" sz="1400" dirty="0" err="1" smtClean="0"/>
              <a:t>Chaillol</a:t>
            </a:r>
            <a:r>
              <a:rPr lang="fr-FR" sz="1400" dirty="0" smtClean="0"/>
              <a:t> 1600</a:t>
            </a:r>
            <a:endParaRPr lang="fr-FR" sz="1400" dirty="0"/>
          </a:p>
        </p:txBody>
      </p:sp>
      <p:pic>
        <p:nvPicPr>
          <p:cNvPr id="6" name="Image 5" descr="V. fruticulosa 1.JPG"/>
          <p:cNvPicPr>
            <a:picLocks noChangeAspect="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a:xfrm>
            <a:off x="4752568" y="1628800"/>
            <a:ext cx="4391432" cy="4725144"/>
          </a:xfrm>
          <a:prstGeom prst="rect">
            <a:avLst/>
          </a:prstGeom>
        </p:spPr>
      </p:pic>
      <p:sp>
        <p:nvSpPr>
          <p:cNvPr id="7" name="Rectangle 4"/>
          <p:cNvSpPr txBox="1">
            <a:spLocks noChangeArrowheads="1"/>
          </p:cNvSpPr>
          <p:nvPr/>
        </p:nvSpPr>
        <p:spPr>
          <a:xfrm>
            <a:off x="6660232" y="404664"/>
            <a:ext cx="2016349" cy="432345"/>
          </a:xfrm>
          <a:prstGeom prst="rect">
            <a:avLst/>
          </a:prstGeom>
          <a:solidFill>
            <a:schemeClr val="bg1"/>
          </a:solidFill>
        </p:spPr>
        <p:txBody>
          <a:bodyPr/>
          <a:lstStyle/>
          <a:p>
            <a:pPr algn="ctr">
              <a:defRPr/>
            </a:pPr>
            <a:r>
              <a:rPr lang="fr-FR" sz="1600" b="1" i="1" kern="0" dirty="0">
                <a:solidFill>
                  <a:schemeClr val="tx2"/>
                </a:solidFill>
                <a:latin typeface="+mj-lt"/>
                <a:ea typeface="+mj-ea"/>
                <a:cs typeface="+mj-cs"/>
              </a:rPr>
              <a:t>Veronica </a:t>
            </a:r>
            <a:r>
              <a:rPr lang="fr-FR" sz="1600" b="1" i="1" kern="0" dirty="0" err="1">
                <a:solidFill>
                  <a:schemeClr val="tx2"/>
                </a:solidFill>
                <a:latin typeface="+mj-lt"/>
                <a:ea typeface="+mj-ea"/>
                <a:cs typeface="+mj-cs"/>
              </a:rPr>
              <a:t>fruticulosa</a:t>
            </a:r>
            <a:endParaRPr lang="fr-FR" sz="1600" b="1" i="1"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04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338" y="115888"/>
            <a:ext cx="8388350" cy="6669087"/>
          </a:xfrm>
          <a:prstGeom prst="rect">
            <a:avLst/>
          </a:prstGeom>
          <a:noFill/>
          <a:ln w="9525">
            <a:noFill/>
            <a:miter lim="800000"/>
            <a:headEnd/>
            <a:tailEnd/>
          </a:ln>
        </p:spPr>
      </p:pic>
      <p:sp>
        <p:nvSpPr>
          <p:cNvPr id="4" name="Rectangle 4"/>
          <p:cNvSpPr txBox="1">
            <a:spLocks noChangeArrowheads="1"/>
          </p:cNvSpPr>
          <p:nvPr/>
        </p:nvSpPr>
        <p:spPr>
          <a:xfrm>
            <a:off x="6878638" y="44450"/>
            <a:ext cx="2157412" cy="648246"/>
          </a:xfrm>
          <a:prstGeom prst="rect">
            <a:avLst/>
          </a:prstGeom>
          <a:solidFill>
            <a:schemeClr val="bg1"/>
          </a:solidFill>
        </p:spPr>
        <p:txBody>
          <a:bodyPr/>
          <a:lstStyle/>
          <a:p>
            <a:pPr algn="ctr">
              <a:defRPr/>
            </a:pPr>
            <a:r>
              <a:rPr lang="fr-FR" sz="1600" b="1" i="1" kern="0" dirty="0">
                <a:solidFill>
                  <a:schemeClr val="tx2"/>
                </a:solidFill>
                <a:latin typeface="+mj-lt"/>
                <a:ea typeface="+mj-ea"/>
                <a:cs typeface="+mj-cs"/>
              </a:rPr>
              <a:t>Androsace </a:t>
            </a:r>
            <a:r>
              <a:rPr lang="fr-FR" sz="1600" b="1" i="1" kern="0" dirty="0" err="1">
                <a:solidFill>
                  <a:schemeClr val="tx2"/>
                </a:solidFill>
                <a:latin typeface="+mj-lt"/>
                <a:ea typeface="+mj-ea"/>
                <a:cs typeface="+mj-cs"/>
              </a:rPr>
              <a:t>vitaliana</a:t>
            </a:r>
            <a:r>
              <a:rPr lang="fr-FR" sz="1600" b="1" i="1" kern="0" dirty="0">
                <a:solidFill>
                  <a:schemeClr val="tx2"/>
                </a:solidFill>
                <a:latin typeface="+mj-lt"/>
                <a:ea typeface="+mj-ea"/>
                <a:cs typeface="+mj-cs"/>
              </a:rPr>
              <a:t/>
            </a:r>
            <a:br>
              <a:rPr lang="fr-FR" sz="1600" b="1" i="1" kern="0" dirty="0">
                <a:solidFill>
                  <a:schemeClr val="tx2"/>
                </a:solidFill>
                <a:latin typeface="+mj-lt"/>
                <a:ea typeface="+mj-ea"/>
                <a:cs typeface="+mj-cs"/>
              </a:rPr>
            </a:br>
            <a:r>
              <a:rPr lang="fr-FR" sz="1600" b="1" kern="0" dirty="0" err="1">
                <a:solidFill>
                  <a:schemeClr val="tx2"/>
                </a:solidFill>
                <a:latin typeface="+mj-lt"/>
                <a:ea typeface="+mj-ea"/>
                <a:cs typeface="+mj-cs"/>
              </a:rPr>
              <a:t>Grégorie</a:t>
            </a:r>
            <a:r>
              <a:rPr lang="fr-FR" sz="1600" b="1" kern="0" dirty="0">
                <a:solidFill>
                  <a:schemeClr val="tx2"/>
                </a:solidFill>
                <a:latin typeface="+mj-lt"/>
                <a:ea typeface="+mj-ea"/>
                <a:cs typeface="+mj-cs"/>
              </a:rPr>
              <a:t> de Vital</a:t>
            </a:r>
            <a:endParaRPr lang="fr-FR" sz="1600" b="1" i="1" kern="0" dirty="0">
              <a:solidFill>
                <a:schemeClr val="tx2"/>
              </a:solidFill>
              <a:latin typeface="+mj-lt"/>
              <a:ea typeface="+mj-ea"/>
              <a:cs typeface="+mj-cs"/>
            </a:endParaRPr>
          </a:p>
        </p:txBody>
      </p:sp>
      <p:sp>
        <p:nvSpPr>
          <p:cNvPr id="5" name="Text Box 9"/>
          <p:cNvSpPr txBox="1">
            <a:spLocks noChangeArrowheads="1"/>
          </p:cNvSpPr>
          <p:nvPr/>
        </p:nvSpPr>
        <p:spPr bwMode="auto">
          <a:xfrm>
            <a:off x="0" y="6334125"/>
            <a:ext cx="2120132" cy="523220"/>
          </a:xfrm>
          <a:prstGeom prst="rect">
            <a:avLst/>
          </a:prstGeom>
          <a:solidFill>
            <a:schemeClr val="bg1"/>
          </a:solidFill>
          <a:ln w="9525">
            <a:noFill/>
            <a:miter lim="800000"/>
            <a:headEnd/>
            <a:tailEnd/>
          </a:ln>
        </p:spPr>
        <p:txBody>
          <a:bodyPr wrap="none">
            <a:spAutoFit/>
          </a:bodyPr>
          <a:lstStyle/>
          <a:p>
            <a:r>
              <a:rPr lang="fr-FR" sz="1400" dirty="0"/>
              <a:t>22 Mai 2009</a:t>
            </a:r>
          </a:p>
          <a:p>
            <a:r>
              <a:rPr lang="fr-FR" sz="1400" dirty="0"/>
              <a:t>Col de La </a:t>
            </a:r>
            <a:r>
              <a:rPr lang="fr-FR" sz="1400" dirty="0" err="1"/>
              <a:t>Saume</a:t>
            </a:r>
            <a:r>
              <a:rPr lang="fr-FR" sz="1400" dirty="0"/>
              <a:t> (</a:t>
            </a:r>
            <a:r>
              <a:rPr lang="fr-FR" sz="1400" dirty="0" smtClean="0"/>
              <a:t>Dévoluy</a:t>
            </a:r>
            <a:r>
              <a:rPr lang="fr-FR" sz="1400" dirty="0"/>
              <a: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t Bonnet 015.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a:xfrm>
            <a:off x="0" y="0"/>
            <a:ext cx="4032448" cy="4248472"/>
          </a:xfrm>
          <a:prstGeom prst="rect">
            <a:avLst/>
          </a:prstGeom>
        </p:spPr>
      </p:pic>
      <p:sp>
        <p:nvSpPr>
          <p:cNvPr id="3" name="Rectangle 4"/>
          <p:cNvSpPr txBox="1">
            <a:spLocks noChangeArrowheads="1"/>
          </p:cNvSpPr>
          <p:nvPr/>
        </p:nvSpPr>
        <p:spPr>
          <a:xfrm>
            <a:off x="5651549" y="548680"/>
            <a:ext cx="1944787" cy="471488"/>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Daphne</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cneorum</a:t>
            </a:r>
            <a:endParaRPr lang="fr-FR" b="1" i="1" kern="0" dirty="0">
              <a:solidFill>
                <a:schemeClr val="tx2"/>
              </a:solidFill>
              <a:latin typeface="+mj-lt"/>
              <a:ea typeface="+mj-ea"/>
              <a:cs typeface="+mj-cs"/>
            </a:endParaRPr>
          </a:p>
        </p:txBody>
      </p:sp>
      <p:pic>
        <p:nvPicPr>
          <p:cNvPr id="4" name="Image 3" descr="St Bonnet 016.JPG"/>
          <p:cNvPicPr>
            <a:picLocks noChangeAspect="1"/>
          </p:cNvPicPr>
          <p:nvPr/>
        </p:nvPicPr>
        <p:blipFill>
          <a:blip r:embed="rId4" cstate="email">
            <a:lum bright="-10000"/>
            <a:extLst>
              <a:ext uri="{28A0092B-C50C-407E-A947-70E740481C1C}">
                <a14:useLocalDpi xmlns:a14="http://schemas.microsoft.com/office/drawing/2010/main"/>
              </a:ext>
            </a:extLst>
          </a:blip>
          <a:srcRect/>
          <a:stretch>
            <a:fillRect/>
          </a:stretch>
        </p:blipFill>
        <p:spPr>
          <a:xfrm>
            <a:off x="3779912" y="2125831"/>
            <a:ext cx="5256584" cy="4615537"/>
          </a:xfrm>
          <a:prstGeom prst="rect">
            <a:avLst/>
          </a:prstGeom>
        </p:spPr>
      </p:pic>
      <p:sp>
        <p:nvSpPr>
          <p:cNvPr id="5" name="ZoneTexte 4"/>
          <p:cNvSpPr txBox="1"/>
          <p:nvPr/>
        </p:nvSpPr>
        <p:spPr>
          <a:xfrm>
            <a:off x="323528" y="6093296"/>
            <a:ext cx="2249205" cy="307777"/>
          </a:xfrm>
          <a:prstGeom prst="rect">
            <a:avLst/>
          </a:prstGeom>
          <a:noFill/>
        </p:spPr>
        <p:txBody>
          <a:bodyPr wrap="none" rtlCol="0">
            <a:spAutoFit/>
          </a:bodyPr>
          <a:lstStyle/>
          <a:p>
            <a:r>
              <a:rPr lang="fr-FR" sz="1400" dirty="0"/>
              <a:t>24 Avril 2011 sous La </a:t>
            </a:r>
            <a:r>
              <a:rPr lang="fr-FR" sz="1400" dirty="0" err="1"/>
              <a:t>Saume</a:t>
            </a:r>
            <a:endParaRPr lang="fr-FR" sz="14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descr="118.JPG"/>
          <p:cNvPicPr>
            <a:picLocks noChangeAspect="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129670" y="0"/>
            <a:ext cx="8834818" cy="6858000"/>
          </a:xfrm>
          <a:prstGeom prst="rect">
            <a:avLst/>
          </a:prstGeom>
          <a:noFill/>
          <a:ln w="9525">
            <a:noFill/>
            <a:miter lim="800000"/>
            <a:headEnd/>
            <a:tailEnd/>
          </a:ln>
        </p:spPr>
      </p:pic>
      <p:sp>
        <p:nvSpPr>
          <p:cNvPr id="5" name="Rectangle 4"/>
          <p:cNvSpPr txBox="1">
            <a:spLocks noChangeArrowheads="1"/>
          </p:cNvSpPr>
          <p:nvPr/>
        </p:nvSpPr>
        <p:spPr>
          <a:xfrm>
            <a:off x="6478587" y="0"/>
            <a:ext cx="2665413" cy="404664"/>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Astragalus</a:t>
            </a:r>
            <a:r>
              <a:rPr lang="fr-FR" sz="1600" b="1" i="1" kern="0" dirty="0">
                <a:solidFill>
                  <a:schemeClr val="tx2"/>
                </a:solidFill>
                <a:latin typeface="+mj-lt"/>
                <a:ea typeface="+mj-ea"/>
                <a:cs typeface="+mj-cs"/>
              </a:rPr>
              <a:t> </a:t>
            </a:r>
            <a:r>
              <a:rPr lang="fr-FR" sz="1600" b="1" i="1" kern="0" dirty="0" err="1" smtClean="0">
                <a:solidFill>
                  <a:schemeClr val="tx2"/>
                </a:solidFill>
                <a:latin typeface="+mj-lt"/>
                <a:ea typeface="+mj-ea"/>
                <a:cs typeface="+mj-cs"/>
              </a:rPr>
              <a:t>danicus</a:t>
            </a:r>
            <a:endParaRPr lang="fr-FR" sz="1600" b="1" i="1" kern="0" dirty="0">
              <a:solidFill>
                <a:schemeClr val="tx2"/>
              </a:solidFill>
              <a:latin typeface="+mj-lt"/>
              <a:ea typeface="+mj-ea"/>
              <a:cs typeface="+mj-cs"/>
            </a:endParaRPr>
          </a:p>
        </p:txBody>
      </p:sp>
      <p:sp>
        <p:nvSpPr>
          <p:cNvPr id="6" name="Text Box 9"/>
          <p:cNvSpPr txBox="1">
            <a:spLocks noChangeArrowheads="1"/>
          </p:cNvSpPr>
          <p:nvPr/>
        </p:nvSpPr>
        <p:spPr bwMode="auto">
          <a:xfrm>
            <a:off x="0" y="6334125"/>
            <a:ext cx="1439863" cy="523875"/>
          </a:xfrm>
          <a:prstGeom prst="rect">
            <a:avLst/>
          </a:prstGeom>
          <a:solidFill>
            <a:schemeClr val="bg1"/>
          </a:solidFill>
          <a:ln w="9525">
            <a:noFill/>
            <a:miter lim="800000"/>
            <a:headEnd/>
            <a:tailEnd/>
          </a:ln>
        </p:spPr>
        <p:txBody>
          <a:bodyPr>
            <a:spAutoFit/>
          </a:bodyPr>
          <a:lstStyle/>
          <a:p>
            <a:r>
              <a:rPr lang="fr-FR" sz="1400"/>
              <a:t>22 Juillet 2013</a:t>
            </a:r>
          </a:p>
          <a:p>
            <a:r>
              <a:rPr lang="fr-FR" sz="1400"/>
              <a:t>Chaillol 1600</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1125.JPG"/>
          <p:cNvPicPr>
            <a:picLocks noChangeAspect="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w="9525">
            <a:noFill/>
            <a:miter lim="800000"/>
            <a:headEnd/>
            <a:tailEnd/>
          </a:ln>
        </p:spPr>
      </p:pic>
      <p:sp>
        <p:nvSpPr>
          <p:cNvPr id="3" name="Rectangle 4"/>
          <p:cNvSpPr txBox="1">
            <a:spLocks noChangeArrowheads="1"/>
          </p:cNvSpPr>
          <p:nvPr/>
        </p:nvSpPr>
        <p:spPr>
          <a:xfrm>
            <a:off x="0" y="1"/>
            <a:ext cx="2665413" cy="404664"/>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Astragalus</a:t>
            </a:r>
            <a:r>
              <a:rPr lang="fr-FR" sz="1600" b="1" i="1" kern="0" dirty="0">
                <a:solidFill>
                  <a:schemeClr val="tx2"/>
                </a:solidFill>
                <a:latin typeface="+mj-lt"/>
                <a:ea typeface="+mj-ea"/>
                <a:cs typeface="+mj-cs"/>
              </a:rPr>
              <a:t> </a:t>
            </a:r>
            <a:r>
              <a:rPr lang="fr-FR" sz="1600" b="1" i="1" kern="0" dirty="0" err="1" smtClean="0">
                <a:solidFill>
                  <a:schemeClr val="tx2"/>
                </a:solidFill>
                <a:latin typeface="+mj-lt"/>
                <a:ea typeface="+mj-ea"/>
                <a:cs typeface="+mj-cs"/>
              </a:rPr>
              <a:t>danicus</a:t>
            </a:r>
            <a:endParaRPr lang="fr-FR" sz="1600" b="1" i="1" kern="0" dirty="0">
              <a:solidFill>
                <a:schemeClr val="tx2"/>
              </a:solidFill>
              <a:latin typeface="+mj-lt"/>
              <a:ea typeface="+mj-ea"/>
              <a:cs typeface="+mj-cs"/>
            </a:endParaRPr>
          </a:p>
        </p:txBody>
      </p:sp>
      <p:sp>
        <p:nvSpPr>
          <p:cNvPr id="4" name="Text Box 9"/>
          <p:cNvSpPr txBox="1">
            <a:spLocks noChangeArrowheads="1"/>
          </p:cNvSpPr>
          <p:nvPr/>
        </p:nvSpPr>
        <p:spPr bwMode="auto">
          <a:xfrm>
            <a:off x="0" y="6334125"/>
            <a:ext cx="1439863" cy="523875"/>
          </a:xfrm>
          <a:prstGeom prst="rect">
            <a:avLst/>
          </a:prstGeom>
          <a:solidFill>
            <a:schemeClr val="bg1"/>
          </a:solidFill>
          <a:ln w="9525">
            <a:noFill/>
            <a:miter lim="800000"/>
            <a:headEnd/>
            <a:tailEnd/>
          </a:ln>
        </p:spPr>
        <p:txBody>
          <a:bodyPr>
            <a:spAutoFit/>
          </a:bodyPr>
          <a:lstStyle/>
          <a:p>
            <a:r>
              <a:rPr lang="fr-FR" sz="1400"/>
              <a:t>22 Juillet 2013</a:t>
            </a:r>
          </a:p>
          <a:p>
            <a:r>
              <a:rPr lang="fr-FR" sz="1400"/>
              <a:t>Chaillol 1600</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0761.JPG"/>
          <p:cNvPicPr>
            <a:picLocks noChangeAspect="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36513" y="1268413"/>
            <a:ext cx="5761038" cy="5616575"/>
          </a:xfrm>
          <a:prstGeom prst="rect">
            <a:avLst/>
          </a:prstGeom>
          <a:noFill/>
          <a:ln w="9525">
            <a:noFill/>
            <a:miter lim="800000"/>
            <a:headEnd/>
            <a:tailEnd/>
          </a:ln>
        </p:spPr>
      </p:pic>
      <p:pic>
        <p:nvPicPr>
          <p:cNvPr id="3" name="Image 2" descr="DSCN0767.JPG"/>
          <p:cNvPicPr>
            <a:picLocks noChangeAspect="1"/>
          </p:cNvPicPr>
          <p:nvPr/>
        </p:nvPicPr>
        <p:blipFill>
          <a:blip r:embed="rId4" cstate="email">
            <a:lum bright="-20000" contrast="10000"/>
            <a:extLst>
              <a:ext uri="{28A0092B-C50C-407E-A947-70E740481C1C}">
                <a14:useLocalDpi xmlns:a14="http://schemas.microsoft.com/office/drawing/2010/main"/>
              </a:ext>
            </a:extLst>
          </a:blip>
          <a:srcRect/>
          <a:stretch>
            <a:fillRect/>
          </a:stretch>
        </p:blipFill>
        <p:spPr bwMode="auto">
          <a:xfrm>
            <a:off x="5688013" y="0"/>
            <a:ext cx="3455987" cy="3987800"/>
          </a:xfrm>
          <a:prstGeom prst="rect">
            <a:avLst/>
          </a:prstGeom>
          <a:noFill/>
          <a:ln w="9525">
            <a:noFill/>
            <a:miter lim="800000"/>
            <a:headEnd/>
            <a:tailEnd/>
          </a:ln>
        </p:spPr>
      </p:pic>
      <p:sp>
        <p:nvSpPr>
          <p:cNvPr id="4" name="Rectangle 4"/>
          <p:cNvSpPr txBox="1">
            <a:spLocks noChangeArrowheads="1"/>
          </p:cNvSpPr>
          <p:nvPr/>
        </p:nvSpPr>
        <p:spPr>
          <a:xfrm>
            <a:off x="1116013" y="404813"/>
            <a:ext cx="2952750" cy="503237"/>
          </a:xfrm>
          <a:prstGeom prst="rect">
            <a:avLst/>
          </a:prstGeom>
          <a:solidFill>
            <a:schemeClr val="bg1"/>
          </a:solidFill>
        </p:spPr>
        <p:txBody>
          <a:bodyPr/>
          <a:lstStyle/>
          <a:p>
            <a:pPr algn="ctr">
              <a:defRPr/>
            </a:pPr>
            <a:r>
              <a:rPr lang="fr-FR" b="1" i="1" kern="0" dirty="0" err="1">
                <a:solidFill>
                  <a:schemeClr val="tx2"/>
                </a:solidFill>
                <a:latin typeface="+mj-lt"/>
                <a:ea typeface="+mj-ea"/>
                <a:cs typeface="+mj-cs"/>
              </a:rPr>
              <a:t>Astragalus</a:t>
            </a:r>
            <a:r>
              <a:rPr lang="fr-FR" b="1" i="1" kern="0" dirty="0">
                <a:solidFill>
                  <a:schemeClr val="tx2"/>
                </a:solidFill>
                <a:latin typeface="+mj-lt"/>
                <a:ea typeface="+mj-ea"/>
                <a:cs typeface="+mj-cs"/>
              </a:rPr>
              <a:t> </a:t>
            </a:r>
            <a:r>
              <a:rPr lang="fr-FR" b="1" i="1" kern="0" dirty="0" err="1">
                <a:solidFill>
                  <a:schemeClr val="tx2"/>
                </a:solidFill>
                <a:latin typeface="+mj-lt"/>
                <a:ea typeface="+mj-ea"/>
                <a:cs typeface="+mj-cs"/>
              </a:rPr>
              <a:t>penduliflorus</a:t>
            </a:r>
            <a:endParaRPr lang="fr-FR" b="1" i="1" kern="0" dirty="0">
              <a:solidFill>
                <a:schemeClr val="tx2"/>
              </a:solidFill>
              <a:latin typeface="+mj-lt"/>
              <a:ea typeface="+mj-ea"/>
              <a:cs typeface="+mj-cs"/>
            </a:endParaRPr>
          </a:p>
        </p:txBody>
      </p:sp>
      <p:sp>
        <p:nvSpPr>
          <p:cNvPr id="5" name="Text Box 9"/>
          <p:cNvSpPr txBox="1">
            <a:spLocks noChangeArrowheads="1"/>
          </p:cNvSpPr>
          <p:nvPr/>
        </p:nvSpPr>
        <p:spPr bwMode="auto">
          <a:xfrm>
            <a:off x="6875463" y="5805488"/>
            <a:ext cx="2154237" cy="954087"/>
          </a:xfrm>
          <a:prstGeom prst="rect">
            <a:avLst/>
          </a:prstGeom>
          <a:solidFill>
            <a:schemeClr val="bg1"/>
          </a:solidFill>
          <a:ln w="9525">
            <a:noFill/>
            <a:miter lim="800000"/>
            <a:headEnd/>
            <a:tailEnd/>
          </a:ln>
        </p:spPr>
        <p:txBody>
          <a:bodyPr wrap="none">
            <a:spAutoFit/>
          </a:bodyPr>
          <a:lstStyle/>
          <a:p>
            <a:r>
              <a:rPr lang="fr-FR" sz="1400"/>
              <a:t>Au-dessus de pré Michel</a:t>
            </a:r>
          </a:p>
          <a:p>
            <a:r>
              <a:rPr lang="fr-FR" sz="1400"/>
              <a:t>Haute vallée du Guil</a:t>
            </a:r>
          </a:p>
          <a:p>
            <a:r>
              <a:rPr lang="fr-FR" sz="1400"/>
              <a:t>Queyras </a:t>
            </a:r>
          </a:p>
          <a:p>
            <a:r>
              <a:rPr lang="fr-FR" sz="1400"/>
              <a:t>4 Juillet 2013</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 thalii 1.JPG"/>
          <p:cNvPicPr>
            <a:picLocks noChangeAspect="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1247775" y="260350"/>
            <a:ext cx="6708775" cy="6337300"/>
          </a:xfrm>
          <a:prstGeom prst="rect">
            <a:avLst/>
          </a:prstGeom>
          <a:noFill/>
          <a:ln w="9525">
            <a:noFill/>
            <a:miter lim="800000"/>
            <a:headEnd/>
            <a:tailEnd/>
          </a:ln>
        </p:spPr>
      </p:pic>
      <p:sp>
        <p:nvSpPr>
          <p:cNvPr id="3" name="Rectangle 4"/>
          <p:cNvSpPr txBox="1">
            <a:spLocks noChangeArrowheads="1"/>
          </p:cNvSpPr>
          <p:nvPr/>
        </p:nvSpPr>
        <p:spPr>
          <a:xfrm>
            <a:off x="34925" y="117475"/>
            <a:ext cx="2736850" cy="431800"/>
          </a:xfrm>
          <a:prstGeom prst="rect">
            <a:avLst/>
          </a:prstGeom>
          <a:solidFill>
            <a:schemeClr val="bg1"/>
          </a:solidFill>
        </p:spPr>
        <p:txBody>
          <a:bodyPr/>
          <a:lstStyle/>
          <a:p>
            <a:pPr algn="ctr">
              <a:defRPr/>
            </a:pPr>
            <a:r>
              <a:rPr lang="fr-FR" b="1" i="1" kern="0" dirty="0">
                <a:solidFill>
                  <a:schemeClr val="tx2"/>
                </a:solidFill>
                <a:latin typeface="+mj-lt"/>
                <a:ea typeface="+mj-ea"/>
                <a:cs typeface="+mj-cs"/>
              </a:rPr>
              <a:t>Trifolium </a:t>
            </a:r>
            <a:r>
              <a:rPr lang="fr-FR" b="1" i="1" kern="0" dirty="0" err="1">
                <a:solidFill>
                  <a:schemeClr val="tx2"/>
                </a:solidFill>
                <a:latin typeface="+mj-lt"/>
                <a:ea typeface="+mj-ea"/>
                <a:cs typeface="+mj-cs"/>
              </a:rPr>
              <a:t>thalii</a:t>
            </a:r>
            <a:r>
              <a:rPr lang="fr-FR" b="1" i="1" kern="0" dirty="0">
                <a:solidFill>
                  <a:schemeClr val="tx2"/>
                </a:solidFill>
                <a:latin typeface="+mj-lt"/>
                <a:ea typeface="+mj-ea"/>
                <a:cs typeface="+mj-cs"/>
              </a:rPr>
              <a:t>  </a:t>
            </a:r>
            <a:r>
              <a:rPr lang="fr-FR" b="1" kern="0" dirty="0" err="1">
                <a:latin typeface="+mj-lt"/>
                <a:ea typeface="+mj-ea"/>
                <a:cs typeface="+mj-cs"/>
              </a:rPr>
              <a:t>Vill</a:t>
            </a:r>
            <a:r>
              <a:rPr lang="fr-FR" b="1" kern="0" dirty="0">
                <a:latin typeface="+mj-lt"/>
                <a:ea typeface="+mj-ea"/>
                <a:cs typeface="+mj-cs"/>
              </a:rPr>
              <a:t>.</a:t>
            </a:r>
          </a:p>
        </p:txBody>
      </p:sp>
      <p:sp>
        <p:nvSpPr>
          <p:cNvPr id="4" name="Text Box 9"/>
          <p:cNvSpPr txBox="1">
            <a:spLocks noChangeArrowheads="1"/>
          </p:cNvSpPr>
          <p:nvPr/>
        </p:nvSpPr>
        <p:spPr bwMode="auto">
          <a:xfrm>
            <a:off x="6886575" y="6145213"/>
            <a:ext cx="1430338" cy="523875"/>
          </a:xfrm>
          <a:prstGeom prst="rect">
            <a:avLst/>
          </a:prstGeom>
          <a:solidFill>
            <a:schemeClr val="bg1"/>
          </a:solidFill>
          <a:ln w="9525">
            <a:noFill/>
            <a:miter lim="800000"/>
            <a:headEnd/>
            <a:tailEnd/>
          </a:ln>
        </p:spPr>
        <p:txBody>
          <a:bodyPr wrap="none">
            <a:spAutoFit/>
          </a:bodyPr>
          <a:lstStyle/>
          <a:p>
            <a:r>
              <a:rPr lang="fr-FR" sz="1400"/>
              <a:t>Col de la Pisse </a:t>
            </a:r>
          </a:p>
          <a:p>
            <a:r>
              <a:rPr lang="fr-FR" sz="1400"/>
              <a:t>19 Juillet 2012</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1100162 aquilegia.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a:xfrm>
            <a:off x="360040" y="121638"/>
            <a:ext cx="4355976" cy="3091338"/>
          </a:xfrm>
          <a:prstGeom prst="rect">
            <a:avLst/>
          </a:prstGeom>
        </p:spPr>
      </p:pic>
      <p:pic>
        <p:nvPicPr>
          <p:cNvPr id="5" name="Image 4" descr="P1100163 aquilegia.JPG"/>
          <p:cNvPicPr>
            <a:picLocks noChangeAspect="1"/>
          </p:cNvPicPr>
          <p:nvPr/>
        </p:nvPicPr>
        <p:blipFill>
          <a:blip r:embed="rId4" cstate="email">
            <a:lum bright="10000"/>
            <a:extLst>
              <a:ext uri="{28A0092B-C50C-407E-A947-70E740481C1C}">
                <a14:useLocalDpi xmlns:a14="http://schemas.microsoft.com/office/drawing/2010/main"/>
              </a:ext>
            </a:extLst>
          </a:blip>
          <a:srcRect/>
          <a:stretch>
            <a:fillRect/>
          </a:stretch>
        </p:blipFill>
        <p:spPr>
          <a:xfrm>
            <a:off x="4849416" y="1916832"/>
            <a:ext cx="3979182" cy="4797152"/>
          </a:xfrm>
          <a:prstGeom prst="rect">
            <a:avLst/>
          </a:prstGeom>
        </p:spPr>
      </p:pic>
      <p:pic>
        <p:nvPicPr>
          <p:cNvPr id="6" name="Image 5" descr="P1100164 aquilegia.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27584" y="3473399"/>
            <a:ext cx="3456384" cy="3195961"/>
          </a:xfrm>
          <a:prstGeom prst="rect">
            <a:avLst/>
          </a:prstGeom>
        </p:spPr>
      </p:pic>
      <p:sp>
        <p:nvSpPr>
          <p:cNvPr id="7" name="Rectangle 4"/>
          <p:cNvSpPr txBox="1">
            <a:spLocks noChangeArrowheads="1"/>
          </p:cNvSpPr>
          <p:nvPr/>
        </p:nvSpPr>
        <p:spPr>
          <a:xfrm>
            <a:off x="5940152" y="692696"/>
            <a:ext cx="2232943" cy="432792"/>
          </a:xfrm>
          <a:prstGeom prst="rect">
            <a:avLst/>
          </a:prstGeom>
          <a:solidFill>
            <a:schemeClr val="bg1"/>
          </a:solidFill>
        </p:spPr>
        <p:txBody>
          <a:bodyPr/>
          <a:lstStyle/>
          <a:p>
            <a:pPr algn="ctr">
              <a:defRPr/>
            </a:pPr>
            <a:r>
              <a:rPr lang="fr-FR" b="1" i="1" kern="0" dirty="0" err="1">
                <a:solidFill>
                  <a:schemeClr val="accent1"/>
                </a:solidFill>
                <a:latin typeface="+mj-lt"/>
                <a:ea typeface="+mj-ea"/>
                <a:cs typeface="+mj-cs"/>
              </a:rPr>
              <a:t>Aquilegia</a:t>
            </a:r>
            <a:r>
              <a:rPr lang="fr-FR" b="1" i="1" kern="0" dirty="0">
                <a:solidFill>
                  <a:schemeClr val="accent1"/>
                </a:solidFill>
                <a:latin typeface="+mj-lt"/>
                <a:ea typeface="+mj-ea"/>
                <a:cs typeface="+mj-cs"/>
              </a:rPr>
              <a:t> </a:t>
            </a:r>
            <a:r>
              <a:rPr lang="fr-FR" b="1" i="1" kern="0" dirty="0" err="1">
                <a:solidFill>
                  <a:schemeClr val="accent1"/>
                </a:solidFill>
                <a:latin typeface="+mj-lt"/>
                <a:ea typeface="+mj-ea"/>
                <a:cs typeface="+mj-cs"/>
              </a:rPr>
              <a:t>alpina</a:t>
            </a:r>
            <a:endParaRPr lang="fr-FR" b="1" i="1" kern="0" dirty="0">
              <a:solidFill>
                <a:schemeClr val="accent1"/>
              </a:solidFill>
              <a:latin typeface="+mj-lt"/>
              <a:ea typeface="+mj-ea"/>
              <a:cs typeface="+mj-cs"/>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6444208" y="260648"/>
            <a:ext cx="2232943" cy="432792"/>
          </a:xfrm>
          <a:prstGeom prst="rect">
            <a:avLst/>
          </a:prstGeom>
          <a:solidFill>
            <a:schemeClr val="bg1"/>
          </a:solidFill>
        </p:spPr>
        <p:txBody>
          <a:bodyPr/>
          <a:lstStyle/>
          <a:p>
            <a:pPr algn="ctr">
              <a:defRPr/>
            </a:pPr>
            <a:r>
              <a:rPr lang="fr-FR" b="1" i="1" kern="0" dirty="0" err="1">
                <a:solidFill>
                  <a:schemeClr val="accent1"/>
                </a:solidFill>
                <a:latin typeface="+mj-lt"/>
                <a:ea typeface="+mj-ea"/>
                <a:cs typeface="+mj-cs"/>
              </a:rPr>
              <a:t>Aquilegia</a:t>
            </a:r>
            <a:r>
              <a:rPr lang="fr-FR" b="1" i="1" kern="0" dirty="0">
                <a:solidFill>
                  <a:schemeClr val="accent1"/>
                </a:solidFill>
                <a:latin typeface="+mj-lt"/>
                <a:ea typeface="+mj-ea"/>
                <a:cs typeface="+mj-cs"/>
              </a:rPr>
              <a:t> </a:t>
            </a:r>
            <a:r>
              <a:rPr lang="fr-FR" b="1" i="1" kern="0" dirty="0" err="1">
                <a:solidFill>
                  <a:schemeClr val="accent1"/>
                </a:solidFill>
                <a:latin typeface="+mj-lt"/>
                <a:ea typeface="+mj-ea"/>
                <a:cs typeface="+mj-cs"/>
              </a:rPr>
              <a:t>alpina</a:t>
            </a:r>
            <a:endParaRPr lang="fr-FR" b="1" i="1" kern="0" dirty="0">
              <a:solidFill>
                <a:schemeClr val="accent1"/>
              </a:solidFill>
              <a:latin typeface="+mj-lt"/>
              <a:ea typeface="+mj-ea"/>
              <a:cs typeface="+mj-cs"/>
            </a:endParaRPr>
          </a:p>
        </p:txBody>
      </p:sp>
      <p:pic>
        <p:nvPicPr>
          <p:cNvPr id="3" name="Image 2" descr="A. alpina 17.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5496" y="980728"/>
            <a:ext cx="8988039" cy="5688632"/>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N3303.JPG"/>
          <p:cNvPicPr>
            <a:picLocks noChangeAspect="1"/>
          </p:cNvPicPr>
          <p:nvPr/>
        </p:nvPicPr>
        <p:blipFill>
          <a:blip r:embed="rId3" cstate="email">
            <a:lum bright="-2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 name="Rectangle 4"/>
          <p:cNvSpPr txBox="1">
            <a:spLocks noChangeArrowheads="1"/>
          </p:cNvSpPr>
          <p:nvPr/>
        </p:nvSpPr>
        <p:spPr>
          <a:xfrm>
            <a:off x="0" y="0"/>
            <a:ext cx="2195736" cy="620688"/>
          </a:xfrm>
          <a:prstGeom prst="rect">
            <a:avLst/>
          </a:prstGeom>
          <a:solidFill>
            <a:schemeClr val="bg1"/>
          </a:solidFill>
        </p:spPr>
        <p:txBody>
          <a:bodyPr/>
          <a:lstStyle/>
          <a:p>
            <a:pPr algn="ctr">
              <a:defRPr/>
            </a:pPr>
            <a:r>
              <a:rPr lang="fr-FR" sz="1600" b="1" i="1" kern="0" dirty="0" err="1">
                <a:solidFill>
                  <a:schemeClr val="tx2"/>
                </a:solidFill>
                <a:latin typeface="+mj-lt"/>
                <a:ea typeface="+mj-ea"/>
                <a:cs typeface="+mj-cs"/>
              </a:rPr>
              <a:t>Coincya</a:t>
            </a:r>
            <a:r>
              <a:rPr lang="fr-FR" sz="1600" b="1" i="1" kern="0" dirty="0">
                <a:solidFill>
                  <a:schemeClr val="tx2"/>
                </a:solidFill>
                <a:latin typeface="+mj-lt"/>
                <a:ea typeface="+mj-ea"/>
                <a:cs typeface="+mj-cs"/>
              </a:rPr>
              <a:t> </a:t>
            </a:r>
            <a:r>
              <a:rPr lang="fr-FR" sz="1600" b="1" i="1" kern="0" dirty="0" err="1">
                <a:solidFill>
                  <a:schemeClr val="tx2"/>
                </a:solidFill>
                <a:latin typeface="+mj-lt"/>
                <a:ea typeface="+mj-ea"/>
                <a:cs typeface="+mj-cs"/>
              </a:rPr>
              <a:t>richeri</a:t>
            </a:r>
            <a:r>
              <a:rPr lang="fr-FR" sz="1600" b="1" i="1" kern="0" dirty="0">
                <a:solidFill>
                  <a:schemeClr val="tx2"/>
                </a:solidFill>
                <a:latin typeface="+mj-lt"/>
                <a:ea typeface="+mj-ea"/>
                <a:cs typeface="+mj-cs"/>
              </a:rPr>
              <a:t> </a:t>
            </a:r>
            <a:r>
              <a:rPr lang="fr-FR" sz="1600" b="1" kern="0" dirty="0">
                <a:latin typeface="+mj-lt"/>
                <a:ea typeface="+mj-ea"/>
                <a:cs typeface="+mj-cs"/>
              </a:rPr>
              <a:t>(</a:t>
            </a:r>
            <a:r>
              <a:rPr lang="fr-FR" sz="1600" b="1" kern="0" dirty="0" err="1">
                <a:latin typeface="+mj-lt"/>
                <a:ea typeface="+mj-ea"/>
                <a:cs typeface="+mj-cs"/>
              </a:rPr>
              <a:t>Vill</a:t>
            </a:r>
            <a:r>
              <a:rPr lang="fr-FR" sz="1600" b="1" kern="0" dirty="0">
                <a:latin typeface="+mj-lt"/>
                <a:ea typeface="+mj-ea"/>
                <a:cs typeface="+mj-cs"/>
              </a:rPr>
              <a:t>.) </a:t>
            </a:r>
          </a:p>
          <a:p>
            <a:pPr algn="ctr">
              <a:defRPr/>
            </a:pPr>
            <a:r>
              <a:rPr lang="fr-FR" sz="1600" b="1" kern="0" dirty="0">
                <a:solidFill>
                  <a:schemeClr val="tx2"/>
                </a:solidFill>
                <a:latin typeface="+mj-lt"/>
                <a:ea typeface="+mj-ea"/>
                <a:cs typeface="+mj-cs"/>
              </a:rPr>
              <a:t>Chou de Richer</a:t>
            </a:r>
          </a:p>
        </p:txBody>
      </p:sp>
      <p:sp>
        <p:nvSpPr>
          <p:cNvPr id="6" name="Text Box 7"/>
          <p:cNvSpPr txBox="1">
            <a:spLocks noChangeArrowheads="1"/>
          </p:cNvSpPr>
          <p:nvPr/>
        </p:nvSpPr>
        <p:spPr bwMode="auto">
          <a:xfrm>
            <a:off x="0" y="6334125"/>
            <a:ext cx="4067175" cy="523875"/>
          </a:xfrm>
          <a:prstGeom prst="rect">
            <a:avLst/>
          </a:prstGeom>
          <a:solidFill>
            <a:schemeClr val="bg1"/>
          </a:solidFill>
          <a:ln w="9525">
            <a:noFill/>
            <a:miter lim="800000"/>
            <a:headEnd/>
            <a:tailEnd/>
          </a:ln>
        </p:spPr>
        <p:txBody>
          <a:bodyPr>
            <a:spAutoFit/>
          </a:bodyPr>
          <a:lstStyle/>
          <a:p>
            <a:r>
              <a:rPr lang="fr-FR" sz="1400"/>
              <a:t>11 Juillet 2014</a:t>
            </a:r>
          </a:p>
          <a:p>
            <a:r>
              <a:rPr lang="fr-FR" sz="1400"/>
              <a:t>Chaillol 1600 en descendant  du col de la Pisse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10355</TotalTime>
  <Words>4285</Words>
  <Application>Microsoft Office PowerPoint</Application>
  <PresentationFormat>Affichage à l'écran (4:3)</PresentationFormat>
  <Paragraphs>510</Paragraphs>
  <Slides>123</Slides>
  <Notes>77</Notes>
  <HiddenSlides>0</HiddenSlides>
  <MMClips>0</MMClips>
  <ScaleCrop>false</ScaleCrop>
  <HeadingPairs>
    <vt:vector size="4" baseType="variant">
      <vt:variant>
        <vt:lpstr>Thème</vt:lpstr>
      </vt:variant>
      <vt:variant>
        <vt:i4>1</vt:i4>
      </vt:variant>
      <vt:variant>
        <vt:lpstr>Titres des diapositives</vt:lpstr>
      </vt:variant>
      <vt:variant>
        <vt:i4>123</vt:i4>
      </vt:variant>
    </vt:vector>
  </HeadingPairs>
  <TitlesOfParts>
    <vt:vector size="124" baseType="lpstr">
      <vt:lpstr>Thème Office</vt:lpstr>
      <vt:lpstr>Champsaur – Valgaudemar Montagnes du Gapençais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Devoluy - Valgaudemar</dc:title>
  <dc:creator>lecteur bactério</dc:creator>
  <cp:lastModifiedBy>Jean-Luc Macqueron</cp:lastModifiedBy>
  <cp:revision>325</cp:revision>
  <dcterms:created xsi:type="dcterms:W3CDTF">2014-07-16T19:30:45Z</dcterms:created>
  <dcterms:modified xsi:type="dcterms:W3CDTF">2020-01-30T21:39:54Z</dcterms:modified>
</cp:coreProperties>
</file>