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464" r:id="rId2"/>
    <p:sldId id="258" r:id="rId3"/>
    <p:sldId id="497" r:id="rId4"/>
    <p:sldId id="268" r:id="rId5"/>
    <p:sldId id="465" r:id="rId6"/>
    <p:sldId id="475" r:id="rId7"/>
    <p:sldId id="278" r:id="rId8"/>
    <p:sldId id="466" r:id="rId9"/>
    <p:sldId id="460" r:id="rId10"/>
    <p:sldId id="515" r:id="rId11"/>
    <p:sldId id="280" r:id="rId12"/>
    <p:sldId id="477" r:id="rId13"/>
    <p:sldId id="295" r:id="rId14"/>
    <p:sldId id="292" r:id="rId15"/>
    <p:sldId id="284" r:id="rId16"/>
    <p:sldId id="283" r:id="rId17"/>
    <p:sldId id="289" r:id="rId18"/>
    <p:sldId id="416" r:id="rId19"/>
    <p:sldId id="514" r:id="rId20"/>
    <p:sldId id="508" r:id="rId21"/>
    <p:sldId id="293" r:id="rId22"/>
    <p:sldId id="307" r:id="rId23"/>
    <p:sldId id="285" r:id="rId24"/>
    <p:sldId id="479" r:id="rId25"/>
    <p:sldId id="291" r:id="rId26"/>
    <p:sldId id="300" r:id="rId27"/>
    <p:sldId id="494" r:id="rId28"/>
    <p:sldId id="493" r:id="rId29"/>
    <p:sldId id="444" r:id="rId30"/>
    <p:sldId id="396" r:id="rId31"/>
    <p:sldId id="318" r:id="rId32"/>
    <p:sldId id="415" r:id="rId33"/>
    <p:sldId id="481" r:id="rId34"/>
    <p:sldId id="487" r:id="rId35"/>
    <p:sldId id="394" r:id="rId36"/>
    <p:sldId id="490" r:id="rId37"/>
    <p:sldId id="453" r:id="rId38"/>
    <p:sldId id="398" r:id="rId39"/>
    <p:sldId id="511" r:id="rId40"/>
    <p:sldId id="354" r:id="rId41"/>
    <p:sldId id="319" r:id="rId42"/>
    <p:sldId id="473" r:id="rId43"/>
    <p:sldId id="474" r:id="rId44"/>
    <p:sldId id="507" r:id="rId45"/>
    <p:sldId id="321" r:id="rId46"/>
    <p:sldId id="314" r:id="rId47"/>
    <p:sldId id="312" r:id="rId48"/>
    <p:sldId id="341" r:id="rId49"/>
    <p:sldId id="484" r:id="rId50"/>
    <p:sldId id="452" r:id="rId51"/>
    <p:sldId id="323" r:id="rId52"/>
    <p:sldId id="388" r:id="rId53"/>
    <p:sldId id="404" r:id="rId54"/>
    <p:sldId id="324" r:id="rId55"/>
    <p:sldId id="327" r:id="rId56"/>
    <p:sldId id="326" r:id="rId57"/>
    <p:sldId id="332" r:id="rId58"/>
    <p:sldId id="330" r:id="rId59"/>
    <p:sldId id="461" r:id="rId60"/>
    <p:sldId id="329" r:id="rId61"/>
    <p:sldId id="397" r:id="rId62"/>
    <p:sldId id="389" r:id="rId63"/>
    <p:sldId id="420" r:id="rId64"/>
    <p:sldId id="440" r:id="rId65"/>
    <p:sldId id="337" r:id="rId66"/>
    <p:sldId id="429" r:id="rId67"/>
    <p:sldId id="448" r:id="rId68"/>
    <p:sldId id="449" r:id="rId69"/>
    <p:sldId id="495" r:id="rId70"/>
    <p:sldId id="361" r:id="rId71"/>
    <p:sldId id="505" r:id="rId72"/>
    <p:sldId id="506" r:id="rId73"/>
    <p:sldId id="357" r:id="rId74"/>
    <p:sldId id="504" r:id="rId75"/>
    <p:sldId id="364" r:id="rId76"/>
    <p:sldId id="365" r:id="rId77"/>
    <p:sldId id="503" r:id="rId78"/>
    <p:sldId id="502" r:id="rId79"/>
    <p:sldId id="368" r:id="rId80"/>
    <p:sldId id="488" r:id="rId81"/>
    <p:sldId id="482" r:id="rId82"/>
    <p:sldId id="483" r:id="rId83"/>
    <p:sldId id="499" r:id="rId84"/>
    <p:sldId id="441" r:id="rId85"/>
    <p:sldId id="442" r:id="rId86"/>
    <p:sldId id="459" r:id="rId87"/>
    <p:sldId id="458" r:id="rId88"/>
    <p:sldId id="417" r:id="rId89"/>
    <p:sldId id="343" r:id="rId90"/>
    <p:sldId id="471" r:id="rId91"/>
    <p:sldId id="472" r:id="rId92"/>
    <p:sldId id="344" r:id="rId93"/>
    <p:sldId id="498" r:id="rId94"/>
    <p:sldId id="421" r:id="rId95"/>
    <p:sldId id="485" r:id="rId96"/>
    <p:sldId id="500" r:id="rId97"/>
    <p:sldId id="373" r:id="rId98"/>
    <p:sldId id="374" r:id="rId99"/>
    <p:sldId id="512" r:id="rId100"/>
    <p:sldId id="489" r:id="rId101"/>
    <p:sldId id="376" r:id="rId102"/>
    <p:sldId id="370" r:id="rId103"/>
    <p:sldId id="425" r:id="rId104"/>
    <p:sldId id="469" r:id="rId105"/>
    <p:sldId id="347" r:id="rId106"/>
    <p:sldId id="496" r:id="rId107"/>
    <p:sldId id="378" r:id="rId108"/>
    <p:sldId id="470" r:id="rId109"/>
    <p:sldId id="377" r:id="rId110"/>
    <p:sldId id="424" r:id="rId111"/>
    <p:sldId id="350" r:id="rId112"/>
    <p:sldId id="351" r:id="rId113"/>
    <p:sldId id="509" r:id="rId114"/>
    <p:sldId id="510" r:id="rId115"/>
    <p:sldId id="463" r:id="rId116"/>
    <p:sldId id="486" r:id="rId117"/>
    <p:sldId id="353" r:id="rId118"/>
    <p:sldId id="513" r:id="rId119"/>
    <p:sldId id="414" r:id="rId120"/>
    <p:sldId id="431" r:id="rId121"/>
    <p:sldId id="447" r:id="rId122"/>
    <p:sldId id="462" r:id="rId123"/>
    <p:sldId id="491" r:id="rId124"/>
    <p:sldId id="455" r:id="rId125"/>
  </p:sldIdLst>
  <p:sldSz cx="9144000" cy="6858000" type="screen4x3"/>
  <p:notesSz cx="6858000" cy="9144000"/>
  <p:defaultTextStyle>
    <a:defPPr>
      <a:defRPr lang="fr-FR"/>
    </a:defPPr>
    <a:lvl1pPr algn="l" rtl="0" fontAlgn="base">
      <a:spcBef>
        <a:spcPct val="0"/>
      </a:spcBef>
      <a:spcAft>
        <a:spcPct val="0"/>
      </a:spcAft>
      <a:defRPr sz="1400" b="1" u="sng" kern="1200">
        <a:solidFill>
          <a:schemeClr val="tx1"/>
        </a:solidFill>
        <a:latin typeface="Comic Sans MS" pitchFamily="66" charset="0"/>
        <a:ea typeface="+mn-ea"/>
        <a:cs typeface="+mn-cs"/>
      </a:defRPr>
    </a:lvl1pPr>
    <a:lvl2pPr marL="457200" algn="l" rtl="0" fontAlgn="base">
      <a:spcBef>
        <a:spcPct val="0"/>
      </a:spcBef>
      <a:spcAft>
        <a:spcPct val="0"/>
      </a:spcAft>
      <a:defRPr sz="1400" b="1" u="sng" kern="1200">
        <a:solidFill>
          <a:schemeClr val="tx1"/>
        </a:solidFill>
        <a:latin typeface="Comic Sans MS" pitchFamily="66" charset="0"/>
        <a:ea typeface="+mn-ea"/>
        <a:cs typeface="+mn-cs"/>
      </a:defRPr>
    </a:lvl2pPr>
    <a:lvl3pPr marL="914400" algn="l" rtl="0" fontAlgn="base">
      <a:spcBef>
        <a:spcPct val="0"/>
      </a:spcBef>
      <a:spcAft>
        <a:spcPct val="0"/>
      </a:spcAft>
      <a:defRPr sz="1400" b="1" u="sng" kern="1200">
        <a:solidFill>
          <a:schemeClr val="tx1"/>
        </a:solidFill>
        <a:latin typeface="Comic Sans MS" pitchFamily="66" charset="0"/>
        <a:ea typeface="+mn-ea"/>
        <a:cs typeface="+mn-cs"/>
      </a:defRPr>
    </a:lvl3pPr>
    <a:lvl4pPr marL="1371600" algn="l" rtl="0" fontAlgn="base">
      <a:spcBef>
        <a:spcPct val="0"/>
      </a:spcBef>
      <a:spcAft>
        <a:spcPct val="0"/>
      </a:spcAft>
      <a:defRPr sz="1400" b="1" u="sng" kern="1200">
        <a:solidFill>
          <a:schemeClr val="tx1"/>
        </a:solidFill>
        <a:latin typeface="Comic Sans MS" pitchFamily="66" charset="0"/>
        <a:ea typeface="+mn-ea"/>
        <a:cs typeface="+mn-cs"/>
      </a:defRPr>
    </a:lvl4pPr>
    <a:lvl5pPr marL="1828800" algn="l" rtl="0" fontAlgn="base">
      <a:spcBef>
        <a:spcPct val="0"/>
      </a:spcBef>
      <a:spcAft>
        <a:spcPct val="0"/>
      </a:spcAft>
      <a:defRPr sz="1400" b="1" u="sng" kern="1200">
        <a:solidFill>
          <a:schemeClr val="tx1"/>
        </a:solidFill>
        <a:latin typeface="Comic Sans MS" pitchFamily="66" charset="0"/>
        <a:ea typeface="+mn-ea"/>
        <a:cs typeface="+mn-cs"/>
      </a:defRPr>
    </a:lvl5pPr>
    <a:lvl6pPr marL="2286000" algn="l" defTabSz="914400" rtl="0" eaLnBrk="1" latinLnBrk="0" hangingPunct="1">
      <a:defRPr sz="1400" b="1" u="sng" kern="1200">
        <a:solidFill>
          <a:schemeClr val="tx1"/>
        </a:solidFill>
        <a:latin typeface="Comic Sans MS" pitchFamily="66" charset="0"/>
        <a:ea typeface="+mn-ea"/>
        <a:cs typeface="+mn-cs"/>
      </a:defRPr>
    </a:lvl6pPr>
    <a:lvl7pPr marL="2743200" algn="l" defTabSz="914400" rtl="0" eaLnBrk="1" latinLnBrk="0" hangingPunct="1">
      <a:defRPr sz="1400" b="1" u="sng" kern="1200">
        <a:solidFill>
          <a:schemeClr val="tx1"/>
        </a:solidFill>
        <a:latin typeface="Comic Sans MS" pitchFamily="66" charset="0"/>
        <a:ea typeface="+mn-ea"/>
        <a:cs typeface="+mn-cs"/>
      </a:defRPr>
    </a:lvl7pPr>
    <a:lvl8pPr marL="3200400" algn="l" defTabSz="914400" rtl="0" eaLnBrk="1" latinLnBrk="0" hangingPunct="1">
      <a:defRPr sz="1400" b="1" u="sng" kern="1200">
        <a:solidFill>
          <a:schemeClr val="tx1"/>
        </a:solidFill>
        <a:latin typeface="Comic Sans MS" pitchFamily="66" charset="0"/>
        <a:ea typeface="+mn-ea"/>
        <a:cs typeface="+mn-cs"/>
      </a:defRPr>
    </a:lvl8pPr>
    <a:lvl9pPr marL="3657600" algn="l" defTabSz="914400" rtl="0" eaLnBrk="1" latinLnBrk="0" hangingPunct="1">
      <a:defRPr sz="1400" b="1" u="sng"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3300"/>
    <a:srgbClr val="CC6600"/>
    <a:srgbClr val="00FFFF"/>
    <a:srgbClr val="33CCFF"/>
    <a:srgbClr val="FF9900"/>
    <a:srgbClr val="C4C4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6560" autoAdjust="0"/>
  </p:normalViewPr>
  <p:slideViewPr>
    <p:cSldViewPr>
      <p:cViewPr varScale="1">
        <p:scale>
          <a:sx n="73" d="100"/>
          <a:sy n="73" d="100"/>
        </p:scale>
        <p:origin x="-130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9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D723BA6-7529-47E4-8291-E577CF0BEA29}" type="datetimeFigureOut">
              <a:rPr lang="fr-FR"/>
              <a:pPr>
                <a:defRPr/>
              </a:pPr>
              <a:t>10/02/2018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070BB18-2EAD-447A-B9F1-12553F6EF37B}" type="slidenum">
              <a:rPr lang="fr-FR"/>
              <a:pPr>
                <a:defRPr/>
              </a:pPr>
              <a:t>‹N°›</a:t>
            </a:fld>
            <a:endParaRPr lang="fr-FR"/>
          </a:p>
        </p:txBody>
      </p:sp>
    </p:spTree>
    <p:extLst>
      <p:ext uri="{BB962C8B-B14F-4D97-AF65-F5344CB8AC3E}">
        <p14:creationId xmlns:p14="http://schemas.microsoft.com/office/powerpoint/2010/main" val="3778785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300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fld id="{BFFEBB0E-DDE4-4CAF-B757-7F8D7F360F8B}" type="slidenum">
              <a:rPr lang="fr-FR" altLang="fr-FR" sz="1200" smtClean="0"/>
              <a:pPr eaLnBrk="1" hangingPunct="1"/>
              <a:t>1</a:t>
            </a:fld>
            <a:endParaRPr lang="fr-FR" altLang="fr-FR"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7F8C5FC-E0A9-4917-BB6F-B13889510F82}" type="slidenum">
              <a:rPr lang="fr-FR"/>
              <a:pPr>
                <a:defRPr/>
              </a:pPr>
              <a:t>‹N°›</a:t>
            </a:fld>
            <a:endParaRPr lang="fr-FR"/>
          </a:p>
        </p:txBody>
      </p:sp>
    </p:spTree>
    <p:extLst>
      <p:ext uri="{BB962C8B-B14F-4D97-AF65-F5344CB8AC3E}">
        <p14:creationId xmlns:p14="http://schemas.microsoft.com/office/powerpoint/2010/main" val="147306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BD6DF13-B03E-4647-A03D-BEB1559297B4}" type="slidenum">
              <a:rPr lang="fr-FR"/>
              <a:pPr>
                <a:defRPr/>
              </a:pPr>
              <a:t>‹N°›</a:t>
            </a:fld>
            <a:endParaRPr lang="fr-FR"/>
          </a:p>
        </p:txBody>
      </p:sp>
    </p:spTree>
    <p:extLst>
      <p:ext uri="{BB962C8B-B14F-4D97-AF65-F5344CB8AC3E}">
        <p14:creationId xmlns:p14="http://schemas.microsoft.com/office/powerpoint/2010/main" val="65030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8F38C83-948B-4B53-91A0-55C195B0E788}" type="slidenum">
              <a:rPr lang="fr-FR"/>
              <a:pPr>
                <a:defRPr/>
              </a:pPr>
              <a:t>‹N°›</a:t>
            </a:fld>
            <a:endParaRPr lang="fr-FR"/>
          </a:p>
        </p:txBody>
      </p:sp>
    </p:spTree>
    <p:extLst>
      <p:ext uri="{BB962C8B-B14F-4D97-AF65-F5344CB8AC3E}">
        <p14:creationId xmlns:p14="http://schemas.microsoft.com/office/powerpoint/2010/main" val="205418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621ACC-CE52-4588-9958-64FCEC0A9281}" type="slidenum">
              <a:rPr lang="fr-FR"/>
              <a:pPr>
                <a:defRPr/>
              </a:pPr>
              <a:t>‹N°›</a:t>
            </a:fld>
            <a:endParaRPr lang="fr-FR"/>
          </a:p>
        </p:txBody>
      </p:sp>
    </p:spTree>
    <p:extLst>
      <p:ext uri="{BB962C8B-B14F-4D97-AF65-F5344CB8AC3E}">
        <p14:creationId xmlns:p14="http://schemas.microsoft.com/office/powerpoint/2010/main" val="274834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F40B96D-908E-4195-88CF-77A4637FAF80}" type="slidenum">
              <a:rPr lang="fr-FR"/>
              <a:pPr>
                <a:defRPr/>
              </a:pPr>
              <a:t>‹N°›</a:t>
            </a:fld>
            <a:endParaRPr lang="fr-FR"/>
          </a:p>
        </p:txBody>
      </p:sp>
    </p:spTree>
    <p:extLst>
      <p:ext uri="{BB962C8B-B14F-4D97-AF65-F5344CB8AC3E}">
        <p14:creationId xmlns:p14="http://schemas.microsoft.com/office/powerpoint/2010/main" val="198040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14B72E3F-FD9F-4FE7-8BE2-3114A3B9C135}" type="slidenum">
              <a:rPr lang="fr-FR"/>
              <a:pPr>
                <a:defRPr/>
              </a:pPr>
              <a:t>‹N°›</a:t>
            </a:fld>
            <a:endParaRPr lang="fr-FR"/>
          </a:p>
        </p:txBody>
      </p:sp>
    </p:spTree>
    <p:extLst>
      <p:ext uri="{BB962C8B-B14F-4D97-AF65-F5344CB8AC3E}">
        <p14:creationId xmlns:p14="http://schemas.microsoft.com/office/powerpoint/2010/main" val="124981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F44CEF3C-6C51-4926-9620-10AD2EF7D9AA}" type="slidenum">
              <a:rPr lang="fr-FR"/>
              <a:pPr>
                <a:defRPr/>
              </a:pPr>
              <a:t>‹N°›</a:t>
            </a:fld>
            <a:endParaRPr lang="fr-FR"/>
          </a:p>
        </p:txBody>
      </p:sp>
    </p:spTree>
    <p:extLst>
      <p:ext uri="{BB962C8B-B14F-4D97-AF65-F5344CB8AC3E}">
        <p14:creationId xmlns:p14="http://schemas.microsoft.com/office/powerpoint/2010/main" val="385197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CDEC598B-2508-4BAA-96BB-A981F31DEFE7}" type="slidenum">
              <a:rPr lang="fr-FR"/>
              <a:pPr>
                <a:defRPr/>
              </a:pPr>
              <a:t>‹N°›</a:t>
            </a:fld>
            <a:endParaRPr lang="fr-FR"/>
          </a:p>
        </p:txBody>
      </p:sp>
    </p:spTree>
    <p:extLst>
      <p:ext uri="{BB962C8B-B14F-4D97-AF65-F5344CB8AC3E}">
        <p14:creationId xmlns:p14="http://schemas.microsoft.com/office/powerpoint/2010/main" val="30441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C4DF1F51-2ACF-40EA-ACF0-51EC661E84D7}" type="slidenum">
              <a:rPr lang="fr-FR"/>
              <a:pPr>
                <a:defRPr/>
              </a:pPr>
              <a:t>‹N°›</a:t>
            </a:fld>
            <a:endParaRPr lang="fr-FR"/>
          </a:p>
        </p:txBody>
      </p:sp>
    </p:spTree>
    <p:extLst>
      <p:ext uri="{BB962C8B-B14F-4D97-AF65-F5344CB8AC3E}">
        <p14:creationId xmlns:p14="http://schemas.microsoft.com/office/powerpoint/2010/main" val="139823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84679A5-0B07-4583-94DC-069F81299ED2}" type="slidenum">
              <a:rPr lang="fr-FR"/>
              <a:pPr>
                <a:defRPr/>
              </a:pPr>
              <a:t>‹N°›</a:t>
            </a:fld>
            <a:endParaRPr lang="fr-FR"/>
          </a:p>
        </p:txBody>
      </p:sp>
    </p:spTree>
    <p:extLst>
      <p:ext uri="{BB962C8B-B14F-4D97-AF65-F5344CB8AC3E}">
        <p14:creationId xmlns:p14="http://schemas.microsoft.com/office/powerpoint/2010/main" val="177547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67B35AC-1B7D-4F3A-8D5E-7D688062DE80}" type="slidenum">
              <a:rPr lang="fr-FR"/>
              <a:pPr>
                <a:defRPr/>
              </a:pPr>
              <a:t>‹N°›</a:t>
            </a:fld>
            <a:endParaRPr lang="fr-FR"/>
          </a:p>
        </p:txBody>
      </p:sp>
    </p:spTree>
    <p:extLst>
      <p:ext uri="{BB962C8B-B14F-4D97-AF65-F5344CB8AC3E}">
        <p14:creationId xmlns:p14="http://schemas.microsoft.com/office/powerpoint/2010/main" val="2690647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u="none">
                <a:latin typeface="+mn-lt"/>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u="none">
                <a:latin typeface="+mn-lt"/>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u="none">
                <a:latin typeface="+mn-lt"/>
              </a:defRPr>
            </a:lvl1pPr>
          </a:lstStyle>
          <a:p>
            <a:pPr>
              <a:defRPr/>
            </a:pPr>
            <a:fld id="{67ACC799-C1BF-4D96-A483-6A71998DF7C1}"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descr="Copie de DSC_157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ChangeArrowheads="1"/>
          </p:cNvSpPr>
          <p:nvPr/>
        </p:nvSpPr>
        <p:spPr bwMode="auto">
          <a:xfrm>
            <a:off x="152400" y="1447800"/>
            <a:ext cx="8610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7200" u="none">
                <a:solidFill>
                  <a:srgbClr val="FF3300"/>
                </a:solidFill>
              </a:rPr>
              <a:t>D</a:t>
            </a:r>
            <a:r>
              <a:rPr lang="fr-FR" altLang="fr-FR" sz="7200" u="none">
                <a:solidFill>
                  <a:srgbClr val="0066FF"/>
                </a:solidFill>
              </a:rPr>
              <a:t>e</a:t>
            </a:r>
            <a:r>
              <a:rPr lang="fr-FR" altLang="fr-FR" sz="7200" u="none">
                <a:solidFill>
                  <a:srgbClr val="FFFF00"/>
                </a:solidFill>
              </a:rPr>
              <a:t>s</a:t>
            </a:r>
            <a:r>
              <a:rPr lang="fr-FR" altLang="fr-FR" sz="7200" u="none">
                <a:solidFill>
                  <a:srgbClr val="FF3300"/>
                </a:solidFill>
              </a:rPr>
              <a:t> </a:t>
            </a:r>
            <a:r>
              <a:rPr lang="fr-FR" altLang="fr-FR" sz="7200" u="none">
                <a:solidFill>
                  <a:srgbClr val="FF00FF"/>
                </a:solidFill>
              </a:rPr>
              <a:t>i</a:t>
            </a:r>
            <a:r>
              <a:rPr lang="fr-FR" altLang="fr-FR" sz="7200" u="none">
                <a:solidFill>
                  <a:srgbClr val="FF9900"/>
                </a:solidFill>
              </a:rPr>
              <a:t>n</a:t>
            </a:r>
            <a:r>
              <a:rPr lang="fr-FR" altLang="fr-FR" sz="7200" u="none">
                <a:solidFill>
                  <a:srgbClr val="66FF33"/>
                </a:solidFill>
              </a:rPr>
              <a:t>s</a:t>
            </a:r>
            <a:r>
              <a:rPr lang="fr-FR" altLang="fr-FR" sz="7200" u="none">
                <a:solidFill>
                  <a:schemeClr val="bg1"/>
                </a:solidFill>
              </a:rPr>
              <a:t>e</a:t>
            </a:r>
            <a:r>
              <a:rPr lang="fr-FR" altLang="fr-FR" sz="7200" u="none">
                <a:solidFill>
                  <a:schemeClr val="folHlink"/>
                </a:solidFill>
              </a:rPr>
              <a:t>c</a:t>
            </a:r>
            <a:r>
              <a:rPr lang="fr-FR" altLang="fr-FR" sz="7200" u="none">
                <a:solidFill>
                  <a:srgbClr val="CC66FF"/>
                </a:solidFill>
              </a:rPr>
              <a:t>t</a:t>
            </a:r>
            <a:r>
              <a:rPr lang="fr-FR" altLang="fr-FR" sz="7200" u="none">
                <a:solidFill>
                  <a:srgbClr val="996633"/>
                </a:solidFill>
              </a:rPr>
              <a:t>e</a:t>
            </a:r>
            <a:r>
              <a:rPr lang="fr-FR" altLang="fr-FR" sz="7200" u="none">
                <a:solidFill>
                  <a:srgbClr val="33CCFF"/>
                </a:solidFill>
              </a:rPr>
              <a:t>s</a:t>
            </a:r>
            <a:r>
              <a:rPr lang="fr-FR" altLang="fr-FR" sz="7200" u="none">
                <a:solidFill>
                  <a:srgbClr val="FF3300"/>
                </a:solidFill>
              </a:rPr>
              <a:t> </a:t>
            </a:r>
          </a:p>
          <a:p>
            <a:pPr eaLnBrk="1" hangingPunct="1">
              <a:spcBef>
                <a:spcPct val="50000"/>
              </a:spcBef>
            </a:pPr>
            <a:r>
              <a:rPr lang="fr-FR" altLang="fr-FR" sz="7200" u="none">
                <a:solidFill>
                  <a:srgbClr val="FF3300"/>
                </a:solidFill>
              </a:rPr>
              <a:t>et </a:t>
            </a:r>
          </a:p>
          <a:p>
            <a:pPr eaLnBrk="1" hangingPunct="1">
              <a:spcBef>
                <a:spcPct val="50000"/>
              </a:spcBef>
            </a:pPr>
            <a:r>
              <a:rPr lang="fr-FR" altLang="fr-FR" sz="7200" u="none">
                <a:solidFill>
                  <a:srgbClr val="FF3300"/>
                </a:solidFill>
              </a:rPr>
              <a:t>d</a:t>
            </a:r>
            <a:r>
              <a:rPr lang="fr-FR" altLang="fr-FR" sz="7200" u="none">
                <a:solidFill>
                  <a:srgbClr val="0066FF"/>
                </a:solidFill>
              </a:rPr>
              <a:t>e</a:t>
            </a:r>
            <a:r>
              <a:rPr lang="fr-FR" altLang="fr-FR" sz="7200" u="none">
                <a:solidFill>
                  <a:srgbClr val="FFFF00"/>
                </a:solidFill>
              </a:rPr>
              <a:t>s</a:t>
            </a:r>
            <a:r>
              <a:rPr lang="fr-FR" altLang="fr-FR" sz="7200" u="none">
                <a:solidFill>
                  <a:srgbClr val="FF3300"/>
                </a:solidFill>
              </a:rPr>
              <a:t> </a:t>
            </a:r>
            <a:r>
              <a:rPr lang="fr-FR" altLang="fr-FR" sz="7200" u="none">
                <a:solidFill>
                  <a:srgbClr val="FF00FF"/>
                </a:solidFill>
              </a:rPr>
              <a:t>f</a:t>
            </a:r>
            <a:r>
              <a:rPr lang="fr-FR" altLang="fr-FR" sz="7200" u="none">
                <a:solidFill>
                  <a:srgbClr val="FF3300"/>
                </a:solidFill>
              </a:rPr>
              <a:t>l</a:t>
            </a:r>
            <a:r>
              <a:rPr lang="fr-FR" altLang="fr-FR" sz="7200" u="none">
                <a:solidFill>
                  <a:schemeClr val="folHlink"/>
                </a:solidFill>
              </a:rPr>
              <a:t>e</a:t>
            </a:r>
            <a:r>
              <a:rPr lang="fr-FR" altLang="fr-FR" sz="7200" u="none">
                <a:solidFill>
                  <a:srgbClr val="66FF33"/>
                </a:solidFill>
              </a:rPr>
              <a:t>u</a:t>
            </a:r>
            <a:r>
              <a:rPr lang="fr-FR" altLang="fr-FR" sz="7200" u="none">
                <a:solidFill>
                  <a:schemeClr val="bg1"/>
                </a:solidFill>
              </a:rPr>
              <a:t>r</a:t>
            </a:r>
            <a:r>
              <a:rPr lang="fr-FR" altLang="fr-FR" sz="7200" u="none">
                <a:solidFill>
                  <a:srgbClr val="00FFFF"/>
                </a:solidFill>
              </a:rPr>
              <a:t>s</a:t>
            </a:r>
            <a:endParaRPr lang="fr-FR" altLang="fr-FR" sz="7200"/>
          </a:p>
        </p:txBody>
      </p:sp>
      <p:sp>
        <p:nvSpPr>
          <p:cNvPr id="2052" name="ZoneTexte 4"/>
          <p:cNvSpPr txBox="1">
            <a:spLocks noChangeArrowheads="1"/>
          </p:cNvSpPr>
          <p:nvPr/>
        </p:nvSpPr>
        <p:spPr bwMode="auto">
          <a:xfrm>
            <a:off x="304800" y="62484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rgbClr val="FFFF00"/>
                </a:solidFill>
              </a:rPr>
              <a:t>Louis Girard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1" descr="DSC_159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ZoneTexte 2"/>
          <p:cNvSpPr txBox="1">
            <a:spLocks noChangeArrowheads="1"/>
          </p:cNvSpPr>
          <p:nvPr/>
        </p:nvSpPr>
        <p:spPr bwMode="auto">
          <a:xfrm>
            <a:off x="990600" y="563880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3200" i="1" u="none">
                <a:solidFill>
                  <a:schemeClr val="bg1"/>
                </a:solidFill>
              </a:rPr>
              <a:t>Platanthera bifolia </a:t>
            </a:r>
          </a:p>
        </p:txBody>
      </p:sp>
      <p:sp>
        <p:nvSpPr>
          <p:cNvPr id="4" name="ZoneTexte 3"/>
          <p:cNvSpPr txBox="1">
            <a:spLocks noChangeArrowheads="1"/>
          </p:cNvSpPr>
          <p:nvPr/>
        </p:nvSpPr>
        <p:spPr bwMode="auto">
          <a:xfrm>
            <a:off x="4953000" y="39624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400" u="none">
                <a:solidFill>
                  <a:srgbClr val="FFFF00"/>
                </a:solidFill>
              </a:rPr>
              <a:t>Éperon nectarifère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28588"/>
            <a:ext cx="9144000" cy="6986588"/>
          </a:xfrm>
          <a:prstGeom prst="rect">
            <a:avLst/>
          </a:prstGeom>
          <a:solidFill>
            <a:schemeClr val="bg1">
              <a:lumMod val="85000"/>
            </a:schemeClr>
          </a:solidFill>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p:txBody>
      </p:sp>
      <p:pic>
        <p:nvPicPr>
          <p:cNvPr id="4" name="Image 3" descr="DSC_028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609600"/>
            <a:ext cx="5334000" cy="4419600"/>
          </a:xfrm>
          <a:prstGeom prst="ellipse">
            <a:avLst/>
          </a:prstGeom>
        </p:spPr>
      </p:pic>
      <p:sp>
        <p:nvSpPr>
          <p:cNvPr id="103428" name="ZoneTexte 4"/>
          <p:cNvSpPr txBox="1">
            <a:spLocks noChangeArrowheads="1"/>
          </p:cNvSpPr>
          <p:nvPr/>
        </p:nvSpPr>
        <p:spPr bwMode="auto">
          <a:xfrm>
            <a:off x="5638800" y="457200"/>
            <a:ext cx="3200400" cy="800100"/>
          </a:xfrm>
          <a:prstGeom prst="rect">
            <a:avLst/>
          </a:prstGeom>
          <a:noFill/>
          <a:ln w="9525">
            <a:noFill/>
            <a:miter lim="800000"/>
            <a:headEnd/>
            <a:tailEnd/>
          </a:ln>
        </p:spPr>
        <p:txBody>
          <a:bodyPr>
            <a:spAutoFit/>
          </a:bodyPr>
          <a:lstStyle/>
          <a:p>
            <a:pPr>
              <a:defRPr/>
            </a:pPr>
            <a:r>
              <a:rPr lang="fr-FR" sz="1800" u="none" dirty="0">
                <a:solidFill>
                  <a:srgbClr val="FF0000"/>
                </a:solidFill>
              </a:rPr>
              <a:t>Transport du pollen sur des </a:t>
            </a:r>
            <a:r>
              <a:rPr lang="fr-FR" sz="2800" dirty="0">
                <a:solidFill>
                  <a:srgbClr val="FF0000"/>
                </a:solidFill>
                <a:effectLst>
                  <a:outerShdw blurRad="38100" dist="38100" dir="2700000" algn="tl">
                    <a:srgbClr val="000000">
                      <a:alpha val="43137"/>
                    </a:srgbClr>
                  </a:outerShdw>
                </a:effectLst>
              </a:rPr>
              <a:t>poils plumeux </a:t>
            </a:r>
          </a:p>
        </p:txBody>
      </p:sp>
      <p:sp>
        <p:nvSpPr>
          <p:cNvPr id="103429" name="ZoneTexte 5"/>
          <p:cNvSpPr txBox="1">
            <a:spLocks noChangeArrowheads="1"/>
          </p:cNvSpPr>
          <p:nvPr/>
        </p:nvSpPr>
        <p:spPr bwMode="auto">
          <a:xfrm>
            <a:off x="609600" y="0"/>
            <a:ext cx="411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t>Récolte de pollen le plus souvent passive</a:t>
            </a:r>
            <a:r>
              <a:rPr lang="fr-FR" altLang="fr-FR" u="none"/>
              <a:t> </a:t>
            </a:r>
          </a:p>
        </p:txBody>
      </p:sp>
      <p:sp>
        <p:nvSpPr>
          <p:cNvPr id="103430" name="ZoneTexte 6"/>
          <p:cNvSpPr txBox="1">
            <a:spLocks noChangeArrowheads="1"/>
          </p:cNvSpPr>
          <p:nvPr/>
        </p:nvSpPr>
        <p:spPr bwMode="auto">
          <a:xfrm>
            <a:off x="6019800" y="1981200"/>
            <a:ext cx="2895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t>Pollen regroupé grâce à des mouvements complexes des pattes. Ajout de  nectar regurgité.</a:t>
            </a:r>
          </a:p>
        </p:txBody>
      </p:sp>
      <p:sp>
        <p:nvSpPr>
          <p:cNvPr id="8" name="ZoneTexte 7"/>
          <p:cNvSpPr txBox="1"/>
          <p:nvPr/>
        </p:nvSpPr>
        <p:spPr>
          <a:xfrm>
            <a:off x="2895600" y="5181600"/>
            <a:ext cx="5867400" cy="461963"/>
          </a:xfrm>
          <a:prstGeom prst="rect">
            <a:avLst/>
          </a:prstGeom>
          <a:noFill/>
        </p:spPr>
        <p:txBody>
          <a:bodyPr>
            <a:spAutoFit/>
          </a:bodyPr>
          <a:lstStyle/>
          <a:p>
            <a:pPr>
              <a:defRPr/>
            </a:pPr>
            <a:r>
              <a:rPr lang="fr-FR" sz="2400" u="none" dirty="0">
                <a:solidFill>
                  <a:srgbClr val="FF9900"/>
                </a:solidFill>
                <a:effectLst>
                  <a:outerShdw blurRad="38100" dist="38100" dir="2700000" algn="tl">
                    <a:srgbClr val="000000">
                      <a:alpha val="43137"/>
                    </a:srgbClr>
                  </a:outerShdw>
                </a:effectLst>
              </a:rPr>
              <a:t>2 pelotes = 500 000 grains de pollen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checkerboard(across)">
                                      <p:cBhvr>
                                        <p:cTn id="7" dur="500"/>
                                        <p:tgtEl>
                                          <p:spTgt spid="1034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3428"/>
                                        </p:tgtEl>
                                        <p:attrNameLst>
                                          <p:attrName>style.visibility</p:attrName>
                                        </p:attrNameLst>
                                      </p:cBhvr>
                                      <p:to>
                                        <p:strVal val="visible"/>
                                      </p:to>
                                    </p:set>
                                    <p:animEffect transition="in" filter="checkerboard(across)">
                                      <p:cBhvr>
                                        <p:cTn id="12" dur="500"/>
                                        <p:tgtEl>
                                          <p:spTgt spid="1034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3430"/>
                                        </p:tgtEl>
                                        <p:attrNameLst>
                                          <p:attrName>style.visibility</p:attrName>
                                        </p:attrNameLst>
                                      </p:cBhvr>
                                      <p:to>
                                        <p:strVal val="visible"/>
                                      </p:to>
                                    </p:set>
                                    <p:animEffect transition="in" filter="checkerboard(across)">
                                      <p:cBhvr>
                                        <p:cTn id="17" dur="500"/>
                                        <p:tgtEl>
                                          <p:spTgt spid="103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P spid="103429" grpId="0"/>
      <p:bldP spid="103430"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DSC_2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2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5"/>
          <p:cNvSpPr txBox="1">
            <a:spLocks noChangeArrowheads="1"/>
          </p:cNvSpPr>
          <p:nvPr/>
        </p:nvSpPr>
        <p:spPr bwMode="auto">
          <a:xfrm>
            <a:off x="762000" y="304800"/>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Récolte de pollen : 24 kg/ruche/an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4"/>
          <p:cNvSpPr txBox="1">
            <a:spLocks noChangeArrowheads="1"/>
          </p:cNvSpPr>
          <p:nvPr/>
        </p:nvSpPr>
        <p:spPr bwMode="auto">
          <a:xfrm>
            <a:off x="228600" y="304800"/>
            <a:ext cx="8382000" cy="6278563"/>
          </a:xfrm>
          <a:prstGeom prst="rect">
            <a:avLst/>
          </a:prstGeom>
          <a:solidFill>
            <a:schemeClr val="bg1"/>
          </a:solidFill>
          <a:ln w="9525">
            <a:solidFill>
              <a:schemeClr val="bg1"/>
            </a:solidFill>
            <a:miter lim="800000"/>
            <a:headEnd/>
            <a:tailEnd/>
          </a:ln>
        </p:spPr>
        <p:txBody>
          <a:bodyPr>
            <a:spAutoFit/>
          </a:bodyPr>
          <a:lstStyle/>
          <a:p>
            <a:pPr>
              <a:spcBef>
                <a:spcPct val="50000"/>
              </a:spcBef>
              <a:defRPr/>
            </a:pPr>
            <a:r>
              <a:rPr lang="fr-FR" sz="3600" u="none" dirty="0">
                <a:solidFill>
                  <a:srgbClr val="FF3300"/>
                </a:solidFill>
              </a:rPr>
              <a:t>Conséquences de la récolte du pollen</a:t>
            </a:r>
          </a:p>
          <a:p>
            <a:pPr>
              <a:spcBef>
                <a:spcPct val="50000"/>
              </a:spcBef>
              <a:buFontTx/>
              <a:buChar char="•"/>
              <a:defRPr/>
            </a:pPr>
            <a:r>
              <a:rPr lang="fr-FR" sz="2000" u="none" dirty="0">
                <a:ln>
                  <a:solidFill>
                    <a:srgbClr val="FFFF00"/>
                  </a:solidFill>
                </a:ln>
                <a:solidFill>
                  <a:srgbClr val="FF3300"/>
                </a:solidFill>
              </a:rPr>
              <a:t>Source de nourriture des adultes et des larves </a:t>
            </a:r>
            <a:r>
              <a:rPr lang="fr-FR" sz="2000" u="none" dirty="0">
                <a:solidFill>
                  <a:srgbClr val="FF3300"/>
                </a:solidFill>
              </a:rPr>
              <a:t>; </a:t>
            </a:r>
            <a:r>
              <a:rPr lang="fr-FR" sz="2000" u="none" dirty="0"/>
              <a:t>le pollen se mêle en partie au nectar, donc au miel en formation. Mais la plus grosse partie du pollen est stockée dans des alvéoles spéciales où des ouvrières magasinières le tassent avec leur tête.</a:t>
            </a:r>
          </a:p>
          <a:p>
            <a:pPr>
              <a:spcBef>
                <a:spcPct val="50000"/>
              </a:spcBef>
              <a:buFontTx/>
              <a:buChar char="•"/>
              <a:defRPr/>
            </a:pPr>
            <a:endParaRPr lang="fr-FR" sz="2000" u="none" dirty="0">
              <a:solidFill>
                <a:srgbClr val="FF3300"/>
              </a:solidFill>
            </a:endParaRPr>
          </a:p>
          <a:p>
            <a:pPr>
              <a:spcBef>
                <a:spcPct val="50000"/>
              </a:spcBef>
              <a:defRPr/>
            </a:pPr>
            <a:endParaRPr lang="fr-FR" sz="2000" u="none" dirty="0">
              <a:solidFill>
                <a:srgbClr val="FF3300"/>
              </a:solidFill>
            </a:endParaRPr>
          </a:p>
          <a:p>
            <a:pPr>
              <a:spcBef>
                <a:spcPct val="50000"/>
              </a:spcBef>
              <a:defRPr/>
            </a:pPr>
            <a:endParaRPr lang="fr-FR" sz="2000" u="none" dirty="0">
              <a:solidFill>
                <a:srgbClr val="FF3300"/>
              </a:solidFill>
            </a:endParaRPr>
          </a:p>
          <a:p>
            <a:pPr>
              <a:spcBef>
                <a:spcPct val="50000"/>
              </a:spcBef>
              <a:defRPr/>
            </a:pPr>
            <a:endParaRPr lang="fr-FR" sz="2000" u="none" dirty="0">
              <a:solidFill>
                <a:srgbClr val="FF3300"/>
              </a:solidFill>
            </a:endParaRPr>
          </a:p>
          <a:p>
            <a:pPr>
              <a:spcBef>
                <a:spcPct val="50000"/>
              </a:spcBef>
              <a:defRPr/>
            </a:pPr>
            <a:endParaRPr lang="fr-FR" sz="2000" u="none" dirty="0">
              <a:solidFill>
                <a:srgbClr val="FF3300"/>
              </a:solidFill>
            </a:endParaRPr>
          </a:p>
          <a:p>
            <a:pPr>
              <a:spcBef>
                <a:spcPct val="50000"/>
              </a:spcBef>
              <a:defRPr/>
            </a:pPr>
            <a:endParaRPr lang="fr-FR" sz="2000" u="none" dirty="0">
              <a:solidFill>
                <a:srgbClr val="FF3300"/>
              </a:solidFill>
            </a:endParaRPr>
          </a:p>
          <a:p>
            <a:pPr>
              <a:spcBef>
                <a:spcPct val="50000"/>
              </a:spcBef>
              <a:buFontTx/>
              <a:buChar char="•"/>
              <a:defRPr/>
            </a:pPr>
            <a:r>
              <a:rPr lang="fr-FR" sz="2400" b="0" u="none" dirty="0">
                <a:solidFill>
                  <a:srgbClr val="FF0066"/>
                </a:solidFill>
              </a:rPr>
              <a:t>Transport du pollen de fleur en fleur</a:t>
            </a:r>
            <a:r>
              <a:rPr lang="fr-FR" sz="2400" b="0" u="none" dirty="0"/>
              <a:t> …. DE LA MEME ESPECE !  </a:t>
            </a:r>
            <a:r>
              <a:rPr lang="fr-FR" sz="2400" b="0" u="none" dirty="0">
                <a:solidFill>
                  <a:srgbClr val="00B050"/>
                </a:solidFill>
              </a:rPr>
              <a:t>(en principe !)</a:t>
            </a:r>
          </a:p>
          <a:p>
            <a:pPr>
              <a:spcBef>
                <a:spcPct val="50000"/>
              </a:spcBef>
              <a:buFontTx/>
              <a:buChar char="•"/>
              <a:defRPr/>
            </a:pPr>
            <a:r>
              <a:rPr lang="fr-FR" sz="2400" b="0" u="none" dirty="0"/>
              <a:t>Favorise </a:t>
            </a:r>
            <a:r>
              <a:rPr lang="fr-FR" sz="2400" u="none" dirty="0">
                <a:solidFill>
                  <a:srgbClr val="FF0000"/>
                </a:solidFill>
              </a:rPr>
              <a:t>la pollinisation </a:t>
            </a:r>
            <a:r>
              <a:rPr lang="fr-FR" sz="2400" b="0" u="none" dirty="0"/>
              <a:t>entre fleurs de plantes voisines.</a:t>
            </a:r>
            <a:endParaRPr lang="fr-FR" sz="2400" b="0" u="none" dirty="0">
              <a:solidFill>
                <a:srgbClr val="FF0066"/>
              </a:solidFill>
            </a:endParaRPr>
          </a:p>
        </p:txBody>
      </p:sp>
      <p:pic>
        <p:nvPicPr>
          <p:cNvPr id="105475" name="Picture 5" descr="polle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8400"/>
            <a:ext cx="3200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6"/>
          <p:cNvSpPr txBox="1">
            <a:spLocks noChangeArrowheads="1"/>
          </p:cNvSpPr>
          <p:nvPr/>
        </p:nvSpPr>
        <p:spPr bwMode="auto">
          <a:xfrm>
            <a:off x="4648200" y="32004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t>Pollen (pain de pollen)</a:t>
            </a:r>
          </a:p>
        </p:txBody>
      </p:sp>
      <p:sp>
        <p:nvSpPr>
          <p:cNvPr id="105477" name="Line 7"/>
          <p:cNvSpPr>
            <a:spLocks noChangeShapeType="1"/>
          </p:cNvSpPr>
          <p:nvPr/>
        </p:nvSpPr>
        <p:spPr bwMode="auto">
          <a:xfrm flipH="1">
            <a:off x="2286000" y="3352800"/>
            <a:ext cx="2438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DSC_148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softEdge rad="317500"/>
          </a:effectLst>
        </p:spPr>
      </p:pic>
      <p:sp>
        <p:nvSpPr>
          <p:cNvPr id="106499" name="Text Box 5"/>
          <p:cNvSpPr txBox="1">
            <a:spLocks noChangeArrowheads="1"/>
          </p:cNvSpPr>
          <p:nvPr/>
        </p:nvSpPr>
        <p:spPr bwMode="auto">
          <a:xfrm>
            <a:off x="457200" y="5410200"/>
            <a:ext cx="762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Coccinelle sur Knautia</a:t>
            </a:r>
          </a:p>
        </p:txBody>
      </p:sp>
      <p:sp>
        <p:nvSpPr>
          <p:cNvPr id="182279" name="Text Box 7"/>
          <p:cNvSpPr txBox="1">
            <a:spLocks noChangeArrowheads="1"/>
          </p:cNvSpPr>
          <p:nvPr/>
        </p:nvSpPr>
        <p:spPr bwMode="auto">
          <a:xfrm>
            <a:off x="609600" y="533400"/>
            <a:ext cx="8153400" cy="2530475"/>
          </a:xfrm>
          <a:prstGeom prst="rect">
            <a:avLst/>
          </a:prstGeom>
          <a:noFill/>
          <a:ln w="9525">
            <a:noFill/>
            <a:miter lim="800000"/>
            <a:headEnd/>
            <a:tailEnd/>
          </a:ln>
          <a:effectLst/>
        </p:spPr>
        <p:txBody>
          <a:bodyPr>
            <a:spAutoFit/>
          </a:bodyPr>
          <a:lstStyle/>
          <a:p>
            <a:pPr algn="ctr">
              <a:spcBef>
                <a:spcPct val="50000"/>
              </a:spcBef>
              <a:defRPr/>
            </a:pPr>
            <a:r>
              <a:rPr lang="fr-FR" sz="8000" u="none">
                <a:solidFill>
                  <a:srgbClr val="FFFF00"/>
                </a:solidFill>
                <a:effectLst>
                  <a:outerShdw blurRad="38100" dist="38100" dir="2700000" algn="tl">
                    <a:srgbClr val="C0C0C0"/>
                  </a:outerShdw>
                </a:effectLst>
              </a:rPr>
              <a:t>4 Butineurs occasionnels</a:t>
            </a:r>
            <a:r>
              <a:rPr lang="fr-FR" sz="7200" u="none">
                <a:solidFill>
                  <a:srgbClr val="FFFF00"/>
                </a:solidFill>
              </a:rPr>
              <a:t>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 2" descr="cétoine photinia.JPG"/>
          <p:cNvPicPr>
            <a:picLocks noChangeAspect="1"/>
          </p:cNvPicPr>
          <p:nvPr/>
        </p:nvPicPr>
        <p:blipFill>
          <a:blip r:embed="rId2">
            <a:extLst>
              <a:ext uri="{28A0092B-C50C-407E-A947-70E740481C1C}">
                <a14:useLocalDpi xmlns:a14="http://schemas.microsoft.com/office/drawing/2010/main" val="0"/>
              </a:ext>
            </a:extLst>
          </a:blip>
          <a:srcRect l="12500" t="22221" r="24167" b="17778"/>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ZoneTexte 4"/>
          <p:cNvSpPr txBox="1">
            <a:spLocks noChangeArrowheads="1"/>
          </p:cNvSpPr>
          <p:nvPr/>
        </p:nvSpPr>
        <p:spPr bwMode="auto">
          <a:xfrm>
            <a:off x="6858000" y="381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chemeClr val="bg1"/>
                </a:solidFill>
              </a:rPr>
              <a:t>Cétoine </a:t>
            </a:r>
          </a:p>
          <a:p>
            <a:pPr eaLnBrk="1" hangingPunct="1"/>
            <a:r>
              <a:rPr lang="fr-FR" altLang="fr-FR" sz="2000" u="none">
                <a:solidFill>
                  <a:schemeClr val="bg1"/>
                </a:solidFill>
              </a:rPr>
              <a:t>sur photinia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cétoine buddleia"/>
          <p:cNvPicPr>
            <a:picLocks noChangeAspect="1" noChangeArrowheads="1"/>
          </p:cNvPicPr>
          <p:nvPr/>
        </p:nvPicPr>
        <p:blipFill>
          <a:blip r:embed="rId2">
            <a:extLst>
              <a:ext uri="{28A0092B-C50C-407E-A947-70E740481C1C}">
                <a14:useLocalDpi xmlns:a14="http://schemas.microsoft.com/office/drawing/2010/main" val="0"/>
              </a:ext>
            </a:extLst>
          </a:blip>
          <a:srcRect l="20766" t="14444" r="14900" b="16667"/>
          <a:stretch>
            <a:fillRect/>
          </a:stretch>
        </p:blipFill>
        <p:spPr bwMode="auto">
          <a:xfrm>
            <a:off x="0" y="0"/>
            <a:ext cx="9144000"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3"/>
          <p:cNvSpPr>
            <a:spLocks noChangeArrowheads="1"/>
          </p:cNvSpPr>
          <p:nvPr/>
        </p:nvSpPr>
        <p:spPr bwMode="auto">
          <a:xfrm>
            <a:off x="228600" y="152400"/>
            <a:ext cx="2819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0000"/>
                </a:solidFill>
              </a:rPr>
              <a:t>Cétoine </a:t>
            </a:r>
          </a:p>
          <a:p>
            <a:pPr eaLnBrk="1" hangingPunct="1">
              <a:spcBef>
                <a:spcPct val="50000"/>
              </a:spcBef>
            </a:pPr>
            <a:r>
              <a:rPr lang="fr-FR" altLang="fr-FR" sz="3200" u="none">
                <a:solidFill>
                  <a:srgbClr val="FF0000"/>
                </a:solidFill>
              </a:rPr>
              <a:t>sur Buddleia</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age 1" descr="DSC_0896.JPG"/>
          <p:cNvPicPr>
            <a:picLocks noChangeAspect="1"/>
          </p:cNvPicPr>
          <p:nvPr/>
        </p:nvPicPr>
        <p:blipFill>
          <a:blip r:embed="rId2">
            <a:extLst>
              <a:ext uri="{28A0092B-C50C-407E-A947-70E740481C1C}">
                <a14:useLocalDpi xmlns:a14="http://schemas.microsoft.com/office/drawing/2010/main" val="0"/>
              </a:ext>
            </a:extLst>
          </a:blip>
          <a:srcRect l="28333" t="20000" r="14999" b="20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ZoneTexte 2"/>
          <p:cNvSpPr txBox="1">
            <a:spLocks noChangeArrowheads="1"/>
          </p:cNvSpPr>
          <p:nvPr/>
        </p:nvSpPr>
        <p:spPr bwMode="auto">
          <a:xfrm>
            <a:off x="5257800" y="381000"/>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3200" u="none">
                <a:solidFill>
                  <a:srgbClr val="FFFF00"/>
                </a:solidFill>
              </a:rPr>
              <a:t>Cétoine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p:cNvSpPr txBox="1">
            <a:spLocks noChangeArrowheads="1"/>
          </p:cNvSpPr>
          <p:nvPr/>
        </p:nvSpPr>
        <p:spPr bwMode="auto">
          <a:xfrm>
            <a:off x="0" y="193675"/>
            <a:ext cx="9144000" cy="6769100"/>
          </a:xfrm>
          <a:prstGeom prst="rect">
            <a:avLst/>
          </a:prstGeom>
          <a:noFill/>
          <a:ln w="9525">
            <a:noFill/>
            <a:miter lim="800000"/>
            <a:headEnd/>
            <a:tailEnd/>
          </a:ln>
        </p:spPr>
        <p:txBody>
          <a:bodyPr>
            <a:spAutoFit/>
          </a:bodyPr>
          <a:lstStyle/>
          <a:p>
            <a:pPr>
              <a:spcBef>
                <a:spcPct val="50000"/>
              </a:spcBef>
              <a:buFontTx/>
              <a:buChar char="•"/>
              <a:defRPr/>
            </a:pPr>
            <a:r>
              <a:rPr lang="fr-FR" sz="2400" u="none" dirty="0"/>
              <a:t>Les C</a:t>
            </a:r>
            <a:r>
              <a:rPr lang="en-US" sz="2400" u="none" dirty="0"/>
              <a:t>É</a:t>
            </a:r>
            <a:r>
              <a:rPr lang="fr-FR" sz="2400" u="none" dirty="0"/>
              <a:t>TOINES (et autre COL</a:t>
            </a:r>
            <a:r>
              <a:rPr lang="en-US" sz="2400" u="none" dirty="0"/>
              <a:t>É</a:t>
            </a:r>
            <a:r>
              <a:rPr lang="fr-FR" sz="2400" u="none" dirty="0"/>
              <a:t>OPTERES) ne collectent guère le pollen ; ce sont de médiocres pollinisateurs (pollen accroché aux poils).</a:t>
            </a:r>
          </a:p>
          <a:p>
            <a:pPr>
              <a:spcBef>
                <a:spcPct val="50000"/>
              </a:spcBef>
              <a:buFontTx/>
              <a:buChar char="•"/>
              <a:defRPr/>
            </a:pPr>
            <a:r>
              <a:rPr lang="fr-FR" sz="2400" u="none" dirty="0"/>
              <a:t>Leurs pièces buccales sont </a:t>
            </a:r>
          </a:p>
          <a:p>
            <a:pPr>
              <a:spcBef>
                <a:spcPct val="50000"/>
              </a:spcBef>
              <a:defRPr/>
            </a:pPr>
            <a:r>
              <a:rPr lang="fr-FR" sz="2400" u="none" dirty="0"/>
              <a:t>de type </a:t>
            </a:r>
            <a:r>
              <a:rPr lang="fr-FR" sz="2400" u="none" dirty="0">
                <a:solidFill>
                  <a:srgbClr val="FF3300"/>
                </a:solidFill>
              </a:rPr>
              <a:t>broyeur </a:t>
            </a:r>
            <a:r>
              <a:rPr lang="fr-FR" sz="2400" u="none" dirty="0"/>
              <a:t>(présence </a:t>
            </a:r>
          </a:p>
          <a:p>
            <a:pPr>
              <a:spcBef>
                <a:spcPct val="50000"/>
              </a:spcBef>
              <a:defRPr/>
            </a:pPr>
            <a:r>
              <a:rPr lang="fr-FR" sz="2400" u="none" dirty="0"/>
              <a:t>de pièces courtes, dures) </a:t>
            </a:r>
          </a:p>
          <a:p>
            <a:pPr>
              <a:spcBef>
                <a:spcPct val="50000"/>
              </a:spcBef>
              <a:defRPr/>
            </a:pPr>
            <a:r>
              <a:rPr lang="fr-FR" sz="2400" u="none" dirty="0"/>
              <a:t>: mastication des aliments</a:t>
            </a:r>
          </a:p>
          <a:p>
            <a:pPr>
              <a:spcBef>
                <a:spcPct val="50000"/>
              </a:spcBef>
              <a:buFontTx/>
              <a:buChar char="•"/>
              <a:defRPr/>
            </a:pPr>
            <a:r>
              <a:rPr lang="fr-FR" sz="2800" u="none" dirty="0">
                <a:solidFill>
                  <a:srgbClr val="FF3300"/>
                </a:solidFill>
                <a:effectLst>
                  <a:outerShdw blurRad="38100" dist="38100" dir="2700000" algn="tl">
                    <a:srgbClr val="000000">
                      <a:alpha val="43137"/>
                    </a:srgbClr>
                  </a:outerShdw>
                </a:effectLst>
              </a:rPr>
              <a:t>Les cétoines broutent</a:t>
            </a:r>
            <a:r>
              <a:rPr lang="fr-FR" sz="2800" u="none" dirty="0">
                <a:effectLst>
                  <a:outerShdw blurRad="38100" dist="38100" dir="2700000" algn="tl">
                    <a:srgbClr val="000000">
                      <a:alpha val="43137"/>
                    </a:srgbClr>
                  </a:outerShdw>
                </a:effectLst>
              </a:rPr>
              <a:t> </a:t>
            </a:r>
          </a:p>
          <a:p>
            <a:pPr>
              <a:spcBef>
                <a:spcPct val="50000"/>
              </a:spcBef>
              <a:defRPr/>
            </a:pPr>
            <a:r>
              <a:rPr lang="fr-FR" sz="2800" u="none" dirty="0">
                <a:solidFill>
                  <a:srgbClr val="FF3300"/>
                </a:solidFill>
                <a:effectLst>
                  <a:outerShdw blurRad="38100" dist="38100" dir="2700000" algn="tl">
                    <a:srgbClr val="000000">
                      <a:alpha val="43137"/>
                    </a:srgbClr>
                  </a:outerShdw>
                </a:effectLst>
              </a:rPr>
              <a:t>les étamines</a:t>
            </a:r>
            <a:r>
              <a:rPr lang="fr-FR" sz="2800" u="none" dirty="0">
                <a:solidFill>
                  <a:srgbClr val="7030A0"/>
                </a:solidFill>
                <a:effectLst>
                  <a:outerShdw blurRad="38100" dist="38100" dir="2700000" algn="tl">
                    <a:srgbClr val="000000">
                      <a:alpha val="43137"/>
                    </a:srgbClr>
                  </a:outerShdw>
                </a:effectLst>
              </a:rPr>
              <a:t>, ce qui </a:t>
            </a:r>
          </a:p>
          <a:p>
            <a:pPr>
              <a:spcBef>
                <a:spcPct val="50000"/>
              </a:spcBef>
              <a:defRPr/>
            </a:pPr>
            <a:r>
              <a:rPr lang="fr-FR" sz="2800" u="none" dirty="0">
                <a:solidFill>
                  <a:srgbClr val="7030A0"/>
                </a:solidFill>
              </a:rPr>
              <a:t>explique leur présence </a:t>
            </a:r>
          </a:p>
          <a:p>
            <a:pPr>
              <a:spcBef>
                <a:spcPct val="50000"/>
              </a:spcBef>
              <a:defRPr/>
            </a:pPr>
            <a:r>
              <a:rPr lang="fr-FR" sz="2800" u="none" dirty="0">
                <a:solidFill>
                  <a:srgbClr val="7030A0"/>
                </a:solidFill>
              </a:rPr>
              <a:t>fréquente au centre </a:t>
            </a:r>
          </a:p>
          <a:p>
            <a:pPr>
              <a:spcBef>
                <a:spcPct val="50000"/>
              </a:spcBef>
              <a:defRPr/>
            </a:pPr>
            <a:r>
              <a:rPr lang="fr-FR" sz="2800" u="none" dirty="0">
                <a:solidFill>
                  <a:srgbClr val="7030A0"/>
                </a:solidFill>
              </a:rPr>
              <a:t>des fleurs.</a:t>
            </a:r>
          </a:p>
          <a:p>
            <a:pPr>
              <a:spcBef>
                <a:spcPct val="50000"/>
              </a:spcBef>
              <a:defRPr/>
            </a:pPr>
            <a:endParaRPr lang="fr-FR" sz="800" u="none" dirty="0">
              <a:solidFill>
                <a:srgbClr val="FF3300"/>
              </a:solidFill>
            </a:endParaRPr>
          </a:p>
        </p:txBody>
      </p:sp>
      <p:pic>
        <p:nvPicPr>
          <p:cNvPr id="110595" name="Picture 6" descr="Capture-d’écran-2014-11-18-à-11"/>
          <p:cNvPicPr>
            <a:picLocks noChangeAspect="1" noChangeArrowheads="1"/>
          </p:cNvPicPr>
          <p:nvPr/>
        </p:nvPicPr>
        <p:blipFill>
          <a:blip r:embed="rId2">
            <a:extLst>
              <a:ext uri="{28A0092B-C50C-407E-A947-70E740481C1C}">
                <a14:useLocalDpi xmlns:a14="http://schemas.microsoft.com/office/drawing/2010/main" val="0"/>
              </a:ext>
            </a:extLst>
          </a:blip>
          <a:srcRect l="55833" t="43333" r="20833" b="25555"/>
          <a:stretch>
            <a:fillRect/>
          </a:stretch>
        </p:blipFill>
        <p:spPr bwMode="auto">
          <a:xfrm>
            <a:off x="4876800" y="1295400"/>
            <a:ext cx="3429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7"/>
          <p:cNvSpPr txBox="1">
            <a:spLocks noChangeArrowheads="1"/>
          </p:cNvSpPr>
          <p:nvPr/>
        </p:nvSpPr>
        <p:spPr bwMode="auto">
          <a:xfrm>
            <a:off x="5105400" y="6172200"/>
            <a:ext cx="327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endParaRPr lang="fr-FR" altLang="fr-FR" sz="2000" b="0" i="1" u="none"/>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8" descr="DSC_2713"/>
          <p:cNvPicPr>
            <a:picLocks noChangeAspect="1" noChangeArrowheads="1"/>
          </p:cNvPicPr>
          <p:nvPr/>
        </p:nvPicPr>
        <p:blipFill>
          <a:blip r:embed="rId2">
            <a:extLst>
              <a:ext uri="{28A0092B-C50C-407E-A947-70E740481C1C}">
                <a14:useLocalDpi xmlns:a14="http://schemas.microsoft.com/office/drawing/2010/main" val="0"/>
              </a:ext>
            </a:extLst>
          </a:blip>
          <a:srcRect l="29956" t="20000" r="18242" b="21249"/>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ChangeArrowheads="1"/>
          </p:cNvSpPr>
          <p:nvPr/>
        </p:nvSpPr>
        <p:spPr bwMode="auto">
          <a:xfrm>
            <a:off x="381000" y="304800"/>
            <a:ext cx="538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chemeClr val="bg1"/>
                </a:solidFill>
              </a:rPr>
              <a:t>Il y a de la concurrence ! </a:t>
            </a:r>
            <a:endParaRPr lang="fr-FR" altLang="fr-FR"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checkerboard(across)">
                                      <p:cBhvr>
                                        <p:cTn id="7" dur="500"/>
                                        <p:tgtEl>
                                          <p:spTgt spid="1116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p:cNvSpPr txBox="1">
            <a:spLocks noChangeArrowheads="1"/>
          </p:cNvSpPr>
          <p:nvPr/>
        </p:nvSpPr>
        <p:spPr bwMode="auto">
          <a:xfrm>
            <a:off x="0" y="0"/>
            <a:ext cx="9144000" cy="6921500"/>
          </a:xfrm>
          <a:prstGeom prst="rect">
            <a:avLst/>
          </a:prstGeom>
          <a:solidFill>
            <a:srgbClr val="FF99CC"/>
          </a:solidFill>
          <a:ln w="9525">
            <a:noFill/>
            <a:miter lim="800000"/>
            <a:headEnd/>
            <a:tailEnd/>
          </a:ln>
          <a:effectLst>
            <a:softEdge rad="317500"/>
          </a:effectLst>
        </p:spPr>
        <p:txBody>
          <a:bodyPr>
            <a:spAutoFit/>
          </a:bodyPr>
          <a:lstStyle/>
          <a:p>
            <a:pPr>
              <a:spcBef>
                <a:spcPct val="50000"/>
              </a:spcBef>
              <a:defRPr/>
            </a:pPr>
            <a:endParaRPr lang="fr-FR" sz="4000" u="none"/>
          </a:p>
          <a:p>
            <a:pPr>
              <a:spcBef>
                <a:spcPct val="50000"/>
              </a:spcBef>
              <a:defRPr/>
            </a:pPr>
            <a:endParaRPr lang="fr-FR" sz="4000" u="none"/>
          </a:p>
          <a:p>
            <a:pPr algn="ctr">
              <a:spcBef>
                <a:spcPct val="50000"/>
              </a:spcBef>
              <a:defRPr/>
            </a:pPr>
            <a:r>
              <a:rPr lang="fr-FR" sz="9600" u="none">
                <a:effectLst>
                  <a:outerShdw blurRad="38100" dist="38100" dir="2700000" algn="tl">
                    <a:srgbClr val="FFFFFF"/>
                  </a:outerShdw>
                </a:effectLst>
              </a:rPr>
              <a:t>5 Butineurs attention !</a:t>
            </a:r>
          </a:p>
          <a:p>
            <a:pPr>
              <a:spcBef>
                <a:spcPct val="50000"/>
              </a:spcBef>
              <a:defRPr/>
            </a:pPr>
            <a:endParaRPr lang="fr-FR" sz="1200" u="none"/>
          </a:p>
          <a:p>
            <a:pPr>
              <a:spcBef>
                <a:spcPct val="50000"/>
              </a:spcBef>
              <a:defRPr/>
            </a:pPr>
            <a:endParaRPr lang="fr-FR" sz="4000" u="none"/>
          </a:p>
          <a:p>
            <a:pPr>
              <a:spcBef>
                <a:spcPct val="50000"/>
              </a:spcBef>
              <a:defRPr/>
            </a:pPr>
            <a:endParaRPr lang="fr-FR" sz="1000" u="none"/>
          </a:p>
          <a:p>
            <a:pPr>
              <a:spcBef>
                <a:spcPct val="50000"/>
              </a:spcBef>
              <a:defRPr/>
            </a:pPr>
            <a:endParaRPr lang="fr-FR" sz="1000" u="non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abeille core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3" y="0"/>
            <a:ext cx="9120187" cy="6858000"/>
          </a:xfrm>
          <a:prstGeom prst="rect">
            <a:avLst/>
          </a:prstGeom>
          <a:noFill/>
          <a:ln w="9525">
            <a:noFill/>
            <a:miter lim="800000"/>
            <a:headEnd/>
            <a:tailEnd/>
          </a:ln>
          <a:effectLst>
            <a:softEdge rad="317500"/>
          </a:effectLst>
        </p:spPr>
      </p:pic>
      <p:sp>
        <p:nvSpPr>
          <p:cNvPr id="31750" name="Text Box 6"/>
          <p:cNvSpPr txBox="1">
            <a:spLocks noChangeArrowheads="1"/>
          </p:cNvSpPr>
          <p:nvPr/>
        </p:nvSpPr>
        <p:spPr bwMode="auto">
          <a:xfrm>
            <a:off x="381000" y="457200"/>
            <a:ext cx="8610600" cy="579438"/>
          </a:xfrm>
          <a:prstGeom prst="rect">
            <a:avLst/>
          </a:prstGeom>
          <a:solidFill>
            <a:srgbClr val="FF00FF"/>
          </a:solidFill>
          <a:ln w="9525">
            <a:noFill/>
            <a:miter lim="800000"/>
            <a:headEnd/>
            <a:tailEnd/>
          </a:ln>
          <a:effectLst/>
        </p:spPr>
        <p:txBody>
          <a:bodyPr>
            <a:spAutoFit/>
          </a:bodyPr>
          <a:lstStyle/>
          <a:p>
            <a:pPr>
              <a:spcBef>
                <a:spcPct val="50000"/>
              </a:spcBef>
              <a:defRPr/>
            </a:pPr>
            <a:r>
              <a:rPr lang="fr-FR" sz="3200" u="none">
                <a:solidFill>
                  <a:schemeClr val="bg1"/>
                </a:solidFill>
                <a:effectLst>
                  <a:outerShdw blurRad="38100" dist="38100" dir="2700000" algn="tl">
                    <a:srgbClr val="000000"/>
                  </a:outerShdw>
                </a:effectLst>
              </a:rPr>
              <a:t>A- </a:t>
            </a:r>
            <a:r>
              <a:rPr lang="fr-FR" sz="2400" u="none">
                <a:solidFill>
                  <a:schemeClr val="bg1"/>
                </a:solidFill>
                <a:effectLst>
                  <a:outerShdw blurRad="38100" dist="38100" dir="2700000" algn="tl">
                    <a:srgbClr val="000000"/>
                  </a:outerShdw>
                </a:effectLst>
              </a:rPr>
              <a:t>La collecte de nectar par les abeilles domestiques</a:t>
            </a:r>
          </a:p>
        </p:txBody>
      </p:sp>
      <p:sp>
        <p:nvSpPr>
          <p:cNvPr id="12292" name="Text Box 7"/>
          <p:cNvSpPr txBox="1">
            <a:spLocks noChangeArrowheads="1"/>
          </p:cNvSpPr>
          <p:nvPr/>
        </p:nvSpPr>
        <p:spPr bwMode="auto">
          <a:xfrm>
            <a:off x="5257800" y="33528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chemeClr val="bg1"/>
                </a:solidFill>
              </a:rPr>
              <a:t>Apis mellifera</a:t>
            </a:r>
            <a:r>
              <a:rPr lang="fr-FR" altLang="fr-FR" sz="2400" u="none">
                <a:solidFill>
                  <a:schemeClr val="bg1"/>
                </a:solidFill>
              </a:rPr>
              <a:t> </a:t>
            </a:r>
          </a:p>
        </p:txBody>
      </p:sp>
      <p:sp>
        <p:nvSpPr>
          <p:cNvPr id="12293" name="Text Box 8"/>
          <p:cNvSpPr txBox="1">
            <a:spLocks noChangeArrowheads="1"/>
          </p:cNvSpPr>
          <p:nvPr/>
        </p:nvSpPr>
        <p:spPr bwMode="auto">
          <a:xfrm>
            <a:off x="5867400" y="5486400"/>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t>Gaillarde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scabieuse nécroph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5"/>
          <p:cNvSpPr txBox="1">
            <a:spLocks noChangeArrowheads="1"/>
          </p:cNvSpPr>
          <p:nvPr/>
        </p:nvSpPr>
        <p:spPr bwMode="auto">
          <a:xfrm>
            <a:off x="685800" y="30480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rgbClr val="FFFF00"/>
                </a:solidFill>
              </a:rPr>
              <a:t>Clairon des ruches </a:t>
            </a:r>
            <a:r>
              <a:rPr lang="fr-FR" altLang="fr-FR" sz="2000" u="none">
                <a:solidFill>
                  <a:srgbClr val="FFFF00"/>
                </a:solidFill>
              </a:rPr>
              <a:t>(</a:t>
            </a:r>
            <a:r>
              <a:rPr lang="fr-FR" altLang="fr-FR" sz="2000" i="1" u="none">
                <a:solidFill>
                  <a:srgbClr val="FFFF00"/>
                </a:solidFill>
              </a:rPr>
              <a:t>Trichodes alvearius</a:t>
            </a:r>
            <a:r>
              <a:rPr lang="fr-FR" altLang="fr-FR" sz="2000" u="none">
                <a:solidFill>
                  <a:srgbClr val="FFFF00"/>
                </a:solidFill>
              </a:rPr>
              <a:t>) sur Knautia </a:t>
            </a:r>
          </a:p>
        </p:txBody>
      </p:sp>
      <p:sp>
        <p:nvSpPr>
          <p:cNvPr id="113668" name="ZoneTexte 3"/>
          <p:cNvSpPr txBox="1">
            <a:spLocks noChangeArrowheads="1"/>
          </p:cNvSpPr>
          <p:nvPr/>
        </p:nvSpPr>
        <p:spPr bwMode="auto">
          <a:xfrm>
            <a:off x="609600" y="19812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rgbClr val="FFFF00"/>
                </a:solidFill>
              </a:rPr>
              <a:t>Chasseur occasionnel</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mante à l'affû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Text Box 7"/>
          <p:cNvSpPr txBox="1">
            <a:spLocks noChangeArrowheads="1"/>
          </p:cNvSpPr>
          <p:nvPr/>
        </p:nvSpPr>
        <p:spPr bwMode="auto">
          <a:xfrm>
            <a:off x="2438400" y="228600"/>
            <a:ext cx="480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chemeClr val="bg1"/>
                </a:solidFill>
              </a:rPr>
              <a:t>Mante religieuse … en pleine prière</a:t>
            </a:r>
          </a:p>
        </p:txBody>
      </p:sp>
      <p:sp>
        <p:nvSpPr>
          <p:cNvPr id="103432" name="AutoShape 8"/>
          <p:cNvSpPr>
            <a:spLocks noChangeArrowheads="1"/>
          </p:cNvSpPr>
          <p:nvPr/>
        </p:nvSpPr>
        <p:spPr bwMode="auto">
          <a:xfrm>
            <a:off x="6019800" y="2667000"/>
            <a:ext cx="1752600" cy="990600"/>
          </a:xfrm>
          <a:prstGeom prst="wedgeEllipseCallout">
            <a:avLst>
              <a:gd name="adj1" fmla="val -43750"/>
              <a:gd name="adj2" fmla="val 70000"/>
            </a:avLst>
          </a:prstGeom>
          <a:solidFill>
            <a:schemeClr val="bg1"/>
          </a:solidFill>
          <a:ln w="9525">
            <a:solidFill>
              <a:schemeClr val="tx1"/>
            </a:solidFill>
            <a:miter lim="800000"/>
            <a:headEnd/>
            <a:tailEnd/>
          </a:ln>
        </p:spPr>
        <p:txBody>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algn="ctr" eaLnBrk="1" hangingPunct="1"/>
            <a:r>
              <a:rPr lang="fr-FR" altLang="fr-FR" u="none"/>
              <a:t>Pourvu qu’un butineur vienne</a:t>
            </a:r>
            <a:r>
              <a:rPr lang="fr-FR" altLang="fr-FR" sz="2000" b="0" u="none"/>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31"/>
                                        </p:tgtEl>
                                        <p:attrNameLst>
                                          <p:attrName>style.visibility</p:attrName>
                                        </p:attrNameLst>
                                      </p:cBhvr>
                                      <p:to>
                                        <p:strVal val="visible"/>
                                      </p:to>
                                    </p:set>
                                    <p:animEffect transition="in" filter="checkerboard(across)">
                                      <p:cBhvr>
                                        <p:cTn id="7" dur="500"/>
                                        <p:tgtEl>
                                          <p:spTgt spid="1034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3432"/>
                                        </p:tgtEl>
                                        <p:attrNameLst>
                                          <p:attrName>style.visibility</p:attrName>
                                        </p:attrNameLst>
                                      </p:cBhvr>
                                      <p:to>
                                        <p:strVal val="visible"/>
                                      </p:to>
                                    </p:set>
                                    <p:animEffect transition="in" filter="checkerboard(across)">
                                      <p:cBhvr>
                                        <p:cTn id="12" dur="5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1" grpId="0"/>
      <p:bldP spid="1034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ma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2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descr="mante"/>
          <p:cNvPicPr>
            <a:picLocks noChangeAspect="1" noChangeArrowheads="1"/>
          </p:cNvPicPr>
          <p:nvPr/>
        </p:nvPicPr>
        <p:blipFill>
          <a:blip r:embed="rId3">
            <a:extLst>
              <a:ext uri="{28A0092B-C50C-407E-A947-70E740481C1C}">
                <a14:useLocalDpi xmlns:a14="http://schemas.microsoft.com/office/drawing/2010/main" val="0"/>
              </a:ext>
            </a:extLst>
          </a:blip>
          <a:srcRect l="29243" r="10722" b="17500"/>
          <a:stretch>
            <a:fillRect/>
          </a:stretch>
        </p:blipFill>
        <p:spPr bwMode="auto">
          <a:xfrm>
            <a:off x="228600" y="3581400"/>
            <a:ext cx="33528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p:cNvSpPr txBox="1">
            <a:spLocks noChangeArrowheads="1"/>
          </p:cNvSpPr>
          <p:nvPr/>
        </p:nvSpPr>
        <p:spPr bwMode="auto">
          <a:xfrm>
            <a:off x="533400" y="11430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chemeClr val="bg1"/>
                </a:solidFill>
              </a:rPr>
              <a:t>Prière exaucée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4454"/>
                                        </p:tgtEl>
                                        <p:attrNameLst>
                                          <p:attrName>style.visibility</p:attrName>
                                        </p:attrNameLst>
                                      </p:cBhvr>
                                      <p:to>
                                        <p:strVal val="visible"/>
                                      </p:to>
                                    </p:set>
                                    <p:animEffect transition="in" filter="checkerboard(across)">
                                      <p:cBhvr>
                                        <p:cTn id="7" dur="500"/>
                                        <p:tgtEl>
                                          <p:spTgt spid="104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4453"/>
                                        </p:tgtEl>
                                        <p:attrNameLst>
                                          <p:attrName>style.visibility</p:attrName>
                                        </p:attrNameLst>
                                      </p:cBhvr>
                                      <p:to>
                                        <p:strVal val="visible"/>
                                      </p:to>
                                    </p:set>
                                    <p:animEffect transition="in" filter="checkerboard(across)">
                                      <p:cBhvr>
                                        <p:cTn id="12"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Image 2" descr="mante et papillon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ZoneTexte 4"/>
          <p:cNvSpPr txBox="1">
            <a:spLocks noChangeArrowheads="1"/>
          </p:cNvSpPr>
          <p:nvPr/>
        </p:nvSpPr>
        <p:spPr bwMode="auto">
          <a:xfrm>
            <a:off x="1066800" y="5791200"/>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chemeClr val="bg1"/>
                </a:solidFill>
              </a:rPr>
              <a:t>Capture d’un papillon (piéride)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Image 2" descr="mâle décapité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a:spLocks noChangeArrowheads="1"/>
          </p:cNvSpPr>
          <p:nvPr/>
        </p:nvSpPr>
        <p:spPr bwMode="auto">
          <a:xfrm>
            <a:off x="2057400" y="5791200"/>
            <a:ext cx="502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chemeClr val="bg1"/>
                </a:solidFill>
              </a:rPr>
              <a:t>a… mante et cannibale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araignée abeille"/>
          <p:cNvPicPr>
            <a:picLocks noChangeAspect="1" noChangeArrowheads="1"/>
          </p:cNvPicPr>
          <p:nvPr/>
        </p:nvPicPr>
        <p:blipFill>
          <a:blip r:embed="rId2">
            <a:extLst>
              <a:ext uri="{28A0092B-C50C-407E-A947-70E740481C1C}">
                <a14:useLocalDpi xmlns:a14="http://schemas.microsoft.com/office/drawing/2010/main" val="0"/>
              </a:ext>
            </a:extLst>
          </a:blip>
          <a:srcRect l="20833" t="12222" r="25000"/>
          <a:stretch>
            <a:fillRect/>
          </a:stretch>
        </p:blipFill>
        <p:spPr bwMode="auto">
          <a:xfrm>
            <a:off x="0" y="-762000"/>
            <a:ext cx="9144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5" descr="araignée abeille"/>
          <p:cNvPicPr>
            <a:picLocks noChangeAspect="1" noChangeArrowheads="1"/>
          </p:cNvPicPr>
          <p:nvPr/>
        </p:nvPicPr>
        <p:blipFill>
          <a:blip r:embed="rId3">
            <a:extLst>
              <a:ext uri="{28A0092B-C50C-407E-A947-70E740481C1C}">
                <a14:useLocalDpi xmlns:a14="http://schemas.microsoft.com/office/drawing/2010/main" val="0"/>
              </a:ext>
            </a:extLst>
          </a:blip>
          <a:srcRect l="30833" t="26666" r="29167" b="32222"/>
          <a:stretch>
            <a:fillRect/>
          </a:stretch>
        </p:blipFill>
        <p:spPr bwMode="auto">
          <a:xfrm>
            <a:off x="5105400" y="3886200"/>
            <a:ext cx="3657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6" name="Text Box 6"/>
          <p:cNvSpPr txBox="1">
            <a:spLocks noChangeArrowheads="1"/>
          </p:cNvSpPr>
          <p:nvPr/>
        </p:nvSpPr>
        <p:spPr bwMode="auto">
          <a:xfrm>
            <a:off x="533400" y="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800" u="none">
                <a:solidFill>
                  <a:srgbClr val="FFFF00"/>
                </a:solidFill>
              </a:rPr>
              <a:t>Epeire diadème sur sa toile</a:t>
            </a:r>
            <a:r>
              <a:rPr lang="fr-FR" altLang="fr-FR" b="0" u="none">
                <a:solidFill>
                  <a:srgbClr val="FFFF00"/>
                </a:solidFill>
              </a:rPr>
              <a:t> </a:t>
            </a:r>
          </a:p>
        </p:txBody>
      </p:sp>
      <p:sp>
        <p:nvSpPr>
          <p:cNvPr id="230407" name="Text Box 7"/>
          <p:cNvSpPr txBox="1">
            <a:spLocks noChangeArrowheads="1"/>
          </p:cNvSpPr>
          <p:nvPr/>
        </p:nvSpPr>
        <p:spPr bwMode="auto">
          <a:xfrm>
            <a:off x="5410200" y="4030663"/>
            <a:ext cx="327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solidFill>
                  <a:srgbClr val="FFFF00"/>
                </a:solidFill>
              </a:rPr>
              <a:t>Abeille emmaillotée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0406"/>
                                        </p:tgtEl>
                                        <p:attrNameLst>
                                          <p:attrName>style.visibility</p:attrName>
                                        </p:attrNameLst>
                                      </p:cBhvr>
                                      <p:to>
                                        <p:strVal val="visible"/>
                                      </p:to>
                                    </p:set>
                                    <p:animEffect transition="in" filter="checkerboard(across)">
                                      <p:cBhvr>
                                        <p:cTn id="7" dur="500"/>
                                        <p:tgtEl>
                                          <p:spTgt spid="230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30405"/>
                                        </p:tgtEl>
                                        <p:attrNameLst>
                                          <p:attrName>style.visibility</p:attrName>
                                        </p:attrNameLst>
                                      </p:cBhvr>
                                      <p:to>
                                        <p:strVal val="visible"/>
                                      </p:to>
                                    </p:set>
                                    <p:animEffect transition="in" filter="checkerboard(across)">
                                      <p:cBhvr>
                                        <p:cTn id="12" dur="500"/>
                                        <p:tgtEl>
                                          <p:spTgt spid="2304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0407"/>
                                        </p:tgtEl>
                                        <p:attrNameLst>
                                          <p:attrName>style.visibility</p:attrName>
                                        </p:attrNameLst>
                                      </p:cBhvr>
                                      <p:to>
                                        <p:strVal val="visible"/>
                                      </p:to>
                                    </p:set>
                                    <p:animEffect transition="in" filter="checkerboard(across)">
                                      <p:cBhvr>
                                        <p:cTn id="17" dur="500"/>
                                        <p:tgtEl>
                                          <p:spTgt spid="230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p:bldP spid="23040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age 1" descr="Misumena vatia Thomise (3).JPG"/>
          <p:cNvPicPr>
            <a:picLocks noChangeAspect="1"/>
          </p:cNvPicPr>
          <p:nvPr/>
        </p:nvPicPr>
        <p:blipFill>
          <a:blip r:embed="rId2">
            <a:extLst>
              <a:ext uri="{28A0092B-C50C-407E-A947-70E740481C1C}">
                <a14:useLocalDpi xmlns:a14="http://schemas.microsoft.com/office/drawing/2010/main" val="0"/>
              </a:ext>
            </a:extLst>
          </a:blip>
          <a:srcRect l="23334" t="21111" r="18333" b="20000"/>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304800" y="5562600"/>
            <a:ext cx="3352800" cy="708025"/>
          </a:xfrm>
          <a:prstGeom prst="rect">
            <a:avLst/>
          </a:prstGeom>
          <a:noFill/>
        </p:spPr>
        <p:txBody>
          <a:bodyPr>
            <a:spAutoFit/>
          </a:bodyPr>
          <a:lstStyle/>
          <a:p>
            <a:pPr>
              <a:defRPr/>
            </a:pPr>
            <a:r>
              <a:rPr lang="fr-FR" sz="2000" u="none" dirty="0">
                <a:solidFill>
                  <a:schemeClr val="bg1"/>
                </a:solidFill>
                <a:effectLst>
                  <a:outerShdw blurRad="38100" dist="38100" dir="2700000" algn="tl">
                    <a:srgbClr val="000000">
                      <a:alpha val="43137"/>
                    </a:srgbClr>
                  </a:outerShdw>
                </a:effectLst>
              </a:rPr>
              <a:t>Araignée crabe (thomise) ayant capturé une abeille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frelon lierre"/>
          <p:cNvPicPr>
            <a:picLocks noChangeAspect="1" noChangeArrowheads="1"/>
          </p:cNvPicPr>
          <p:nvPr/>
        </p:nvPicPr>
        <p:blipFill>
          <a:blip r:embed="rId2">
            <a:extLst>
              <a:ext uri="{28A0092B-C50C-407E-A947-70E740481C1C}">
                <a14:useLocalDpi xmlns:a14="http://schemas.microsoft.com/office/drawing/2010/main" val="0"/>
              </a:ext>
            </a:extLst>
          </a:blip>
          <a:srcRect l="23364" t="14444" r="14018" b="1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p:cNvSpPr txBox="1">
            <a:spLocks noChangeArrowheads="1"/>
          </p:cNvSpPr>
          <p:nvPr/>
        </p:nvSpPr>
        <p:spPr bwMode="auto">
          <a:xfrm>
            <a:off x="1295400" y="685800"/>
            <a:ext cx="533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chemeClr val="bg1"/>
                </a:solidFill>
              </a:rPr>
              <a:t>Frelon (</a:t>
            </a:r>
            <a:r>
              <a:rPr lang="fr-FR" altLang="fr-FR" sz="2400" i="1" u="none">
                <a:solidFill>
                  <a:schemeClr val="bg1"/>
                </a:solidFill>
              </a:rPr>
              <a:t>Vespa crabro</a:t>
            </a:r>
            <a:r>
              <a:rPr lang="fr-FR" altLang="fr-FR" sz="2400" u="none">
                <a:solidFill>
                  <a:schemeClr val="bg1"/>
                </a:solidFill>
              </a:rPr>
              <a:t>) sur fleurs de lierre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checkerboard(across)">
                                      <p:cBhvr>
                                        <p:cTn id="7" dur="5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oenothera-f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91096" y="914400"/>
            <a:ext cx="5411304" cy="3810000"/>
          </a:xfrm>
          <a:prstGeom prst="ellipse">
            <a:avLst/>
          </a:prstGeom>
        </p:spPr>
      </p:pic>
      <p:sp>
        <p:nvSpPr>
          <p:cNvPr id="7" name="Rectangle 6"/>
          <p:cNvSpPr/>
          <p:nvPr/>
        </p:nvSpPr>
        <p:spPr>
          <a:xfrm>
            <a:off x="533400" y="5562600"/>
            <a:ext cx="8077200" cy="830263"/>
          </a:xfrm>
          <a:prstGeom prst="rect">
            <a:avLst/>
          </a:prstGeom>
          <a:solidFill>
            <a:schemeClr val="bg1">
              <a:lumMod val="95000"/>
            </a:schemeClr>
          </a:solidFill>
        </p:spPr>
        <p:txBody>
          <a:bodyPr>
            <a:spAutoFit/>
          </a:bodyPr>
          <a:lstStyle/>
          <a:p>
            <a:pPr>
              <a:defRPr/>
            </a:pPr>
            <a:r>
              <a:rPr lang="fr-FR" sz="1600" u="none" dirty="0"/>
              <a:t>la revue de la FRAPNA Drôme a publié en 2001 l’alerte d’un particulier, car cette plante (très belle par ailleurs) s'est installée sur les berges artificialisées du Rhône et y piège beaucoup de Moro-sphinx. </a:t>
            </a:r>
          </a:p>
        </p:txBody>
      </p:sp>
      <p:sp>
        <p:nvSpPr>
          <p:cNvPr id="121860" name="Rectangle 7"/>
          <p:cNvSpPr>
            <a:spLocks noChangeArrowheads="1"/>
          </p:cNvSpPr>
          <p:nvPr/>
        </p:nvSpPr>
        <p:spPr bwMode="auto">
          <a:xfrm>
            <a:off x="381000" y="22860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i="1" u="none">
                <a:solidFill>
                  <a:srgbClr val="FF0000"/>
                </a:solidFill>
              </a:rPr>
              <a:t>Oenothera speciosa </a:t>
            </a:r>
            <a:r>
              <a:rPr lang="fr-FR" altLang="fr-FR" sz="2000" u="none">
                <a:solidFill>
                  <a:srgbClr val="FF0000"/>
                </a:solidFill>
              </a:rPr>
              <a:t>piège mortel pour le sphinx colibri</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8" descr="Image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softEdge rad="317500"/>
          </a:effectLst>
        </p:spPr>
      </p:pic>
      <p:sp>
        <p:nvSpPr>
          <p:cNvPr id="122883" name="Text Box 9"/>
          <p:cNvSpPr txBox="1">
            <a:spLocks noChangeArrowheads="1"/>
          </p:cNvSpPr>
          <p:nvPr/>
        </p:nvSpPr>
        <p:spPr bwMode="auto">
          <a:xfrm>
            <a:off x="533400" y="381000"/>
            <a:ext cx="8229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9600" b="0" u="none">
                <a:solidFill>
                  <a:srgbClr val="FF3300"/>
                </a:solidFill>
              </a:rPr>
              <a:t>E</a:t>
            </a:r>
            <a:r>
              <a:rPr lang="fr-FR" altLang="fr-FR" sz="9600" b="0" u="none">
                <a:solidFill>
                  <a:srgbClr val="FFFF00"/>
                </a:solidFill>
              </a:rPr>
              <a:t>n </a:t>
            </a:r>
            <a:r>
              <a:rPr lang="fr-FR" altLang="fr-FR" sz="9600" b="0" u="none">
                <a:solidFill>
                  <a:srgbClr val="66FF33"/>
                </a:solidFill>
              </a:rPr>
              <a:t>c</a:t>
            </a:r>
            <a:r>
              <a:rPr lang="fr-FR" altLang="fr-FR" sz="9600" b="0" u="none">
                <a:solidFill>
                  <a:srgbClr val="FF9900"/>
                </a:solidFill>
              </a:rPr>
              <a:t>o</a:t>
            </a:r>
            <a:r>
              <a:rPr lang="fr-FR" altLang="fr-FR" sz="9600" b="0" u="none">
                <a:solidFill>
                  <a:schemeClr val="bg1"/>
                </a:solidFill>
              </a:rPr>
              <a:t>n</a:t>
            </a:r>
            <a:r>
              <a:rPr lang="fr-FR" altLang="fr-FR" sz="9600" b="0" u="none">
                <a:solidFill>
                  <a:srgbClr val="00FFFF"/>
                </a:solidFill>
              </a:rPr>
              <a:t>c</a:t>
            </a:r>
            <a:r>
              <a:rPr lang="fr-FR" altLang="fr-FR" sz="9600" b="0" u="none">
                <a:solidFill>
                  <a:schemeClr val="bg2"/>
                </a:solidFill>
              </a:rPr>
              <a:t>l</a:t>
            </a:r>
            <a:r>
              <a:rPr lang="fr-FR" altLang="fr-FR" sz="9600" b="0" u="none">
                <a:solidFill>
                  <a:srgbClr val="0066FF"/>
                </a:solidFill>
              </a:rPr>
              <a:t>u</a:t>
            </a:r>
            <a:r>
              <a:rPr lang="fr-FR" altLang="fr-FR" sz="9600" b="0" u="none">
                <a:solidFill>
                  <a:srgbClr val="FF3300"/>
                </a:solidFill>
              </a:rPr>
              <a:t>s</a:t>
            </a:r>
            <a:r>
              <a:rPr lang="fr-FR" altLang="fr-FR" sz="9600" b="0" u="none">
                <a:solidFill>
                  <a:srgbClr val="FFFF00"/>
                </a:solidFill>
              </a:rPr>
              <a:t>i</a:t>
            </a:r>
            <a:r>
              <a:rPr lang="fr-FR" altLang="fr-FR" sz="9600" b="0" u="none">
                <a:solidFill>
                  <a:srgbClr val="FF00FF"/>
                </a:solidFill>
              </a:rPr>
              <a:t>o</a:t>
            </a:r>
            <a:r>
              <a:rPr lang="fr-FR" altLang="fr-FR" sz="9600" b="0" u="none">
                <a:solidFill>
                  <a:srgbClr val="FFCC66"/>
                </a:solidFill>
              </a:rPr>
              <a:t>n</a:t>
            </a:r>
            <a:endParaRPr lang="fr-FR" altLang="fr-FR" sz="9600" b="0" u="none">
              <a:solidFill>
                <a:srgbClr val="FF3300"/>
              </a:solidFill>
            </a:endParaRPr>
          </a:p>
        </p:txBody>
      </p:sp>
      <p:sp>
        <p:nvSpPr>
          <p:cNvPr id="122884" name="Text Box 10"/>
          <p:cNvSpPr txBox="1">
            <a:spLocks noChangeArrowheads="1"/>
          </p:cNvSpPr>
          <p:nvPr/>
        </p:nvSpPr>
        <p:spPr bwMode="auto">
          <a:xfrm>
            <a:off x="6248400" y="3276600"/>
            <a:ext cx="251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rgbClr val="FFFF00"/>
                </a:solidFill>
              </a:rPr>
              <a:t>Souci sur centaurée du solstice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1" descr="Copie de Copie de DSC_116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ZoneTexte 2"/>
          <p:cNvSpPr txBox="1">
            <a:spLocks noChangeArrowheads="1"/>
          </p:cNvSpPr>
          <p:nvPr/>
        </p:nvSpPr>
        <p:spPr bwMode="auto">
          <a:xfrm>
            <a:off x="4800600" y="762000"/>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rgbClr val="FFFF00"/>
                </a:solidFill>
              </a:rPr>
              <a:t>Abeille sur une sauge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4"/>
          <p:cNvSpPr txBox="1">
            <a:spLocks noChangeArrowheads="1"/>
          </p:cNvSpPr>
          <p:nvPr/>
        </p:nvSpPr>
        <p:spPr bwMode="auto">
          <a:xfrm>
            <a:off x="0" y="0"/>
            <a:ext cx="9144000" cy="5448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t>Insectes les mieux équipés pour exploiter le nectar</a:t>
            </a:r>
          </a:p>
          <a:p>
            <a:pPr eaLnBrk="1" hangingPunct="1">
              <a:spcBef>
                <a:spcPct val="50000"/>
              </a:spcBef>
              <a:buFontTx/>
              <a:buChar char="•"/>
            </a:pPr>
            <a:r>
              <a:rPr lang="fr-FR" altLang="fr-FR" sz="2400" u="none">
                <a:solidFill>
                  <a:srgbClr val="FF3300"/>
                </a:solidFill>
              </a:rPr>
              <a:t>Les HYM</a:t>
            </a:r>
            <a:r>
              <a:rPr lang="en-US" altLang="fr-FR" sz="2400" u="none">
                <a:solidFill>
                  <a:srgbClr val="FF3300"/>
                </a:solidFill>
              </a:rPr>
              <a:t>É</a:t>
            </a:r>
            <a:r>
              <a:rPr lang="fr-FR" altLang="fr-FR" sz="2400" u="none">
                <a:solidFill>
                  <a:srgbClr val="FF3300"/>
                </a:solidFill>
              </a:rPr>
              <a:t>NOPT</a:t>
            </a:r>
            <a:r>
              <a:rPr lang="en-US" altLang="fr-FR" sz="2400" u="none">
                <a:solidFill>
                  <a:srgbClr val="FF3300"/>
                </a:solidFill>
              </a:rPr>
              <a:t>Ē</a:t>
            </a:r>
            <a:r>
              <a:rPr lang="fr-FR" altLang="fr-FR" sz="2400" u="none">
                <a:solidFill>
                  <a:srgbClr val="FF3300"/>
                </a:solidFill>
              </a:rPr>
              <a:t>RES  : abeilles, bourdons</a:t>
            </a:r>
          </a:p>
          <a:p>
            <a:pPr eaLnBrk="1" hangingPunct="1">
              <a:spcBef>
                <a:spcPct val="50000"/>
              </a:spcBef>
              <a:buFontTx/>
              <a:buChar char="•"/>
            </a:pPr>
            <a:endParaRPr lang="fr-FR" altLang="fr-FR" sz="2400" u="none">
              <a:solidFill>
                <a:srgbClr val="FF3300"/>
              </a:solidFill>
            </a:endParaRPr>
          </a:p>
          <a:p>
            <a:pPr eaLnBrk="1" hangingPunct="1">
              <a:spcBef>
                <a:spcPct val="50000"/>
              </a:spcBef>
              <a:buFontTx/>
              <a:buChar char="•"/>
            </a:pPr>
            <a:endParaRPr lang="fr-FR" altLang="fr-FR" sz="2400" u="none">
              <a:solidFill>
                <a:srgbClr val="FF3300"/>
              </a:solidFill>
            </a:endParaRPr>
          </a:p>
          <a:p>
            <a:pPr eaLnBrk="1" hangingPunct="1">
              <a:spcBef>
                <a:spcPct val="50000"/>
              </a:spcBef>
              <a:buFontTx/>
              <a:buChar char="•"/>
            </a:pPr>
            <a:endParaRPr lang="fr-FR" altLang="fr-FR" sz="2400" u="none">
              <a:solidFill>
                <a:srgbClr val="FF3300"/>
              </a:solidFill>
            </a:endParaRPr>
          </a:p>
          <a:p>
            <a:pPr eaLnBrk="1" hangingPunct="1">
              <a:spcBef>
                <a:spcPct val="50000"/>
              </a:spcBef>
              <a:buFontTx/>
              <a:buChar char="•"/>
            </a:pPr>
            <a:r>
              <a:rPr lang="fr-FR" altLang="fr-FR" sz="2400" u="none">
                <a:solidFill>
                  <a:srgbClr val="FF3300"/>
                </a:solidFill>
              </a:rPr>
              <a:t>Les L</a:t>
            </a:r>
            <a:r>
              <a:rPr lang="en-US" altLang="fr-FR" sz="2400" u="none">
                <a:solidFill>
                  <a:srgbClr val="FF3300"/>
                </a:solidFill>
              </a:rPr>
              <a:t>É</a:t>
            </a:r>
            <a:r>
              <a:rPr lang="fr-FR" altLang="fr-FR" sz="2400" u="none">
                <a:solidFill>
                  <a:srgbClr val="FF3300"/>
                </a:solidFill>
              </a:rPr>
              <a:t>PIDOPT</a:t>
            </a:r>
            <a:r>
              <a:rPr lang="en-US" altLang="fr-FR" sz="2400" u="none">
                <a:solidFill>
                  <a:srgbClr val="FF3300"/>
                </a:solidFill>
              </a:rPr>
              <a:t>Ē</a:t>
            </a:r>
            <a:r>
              <a:rPr lang="fr-FR" altLang="fr-FR" sz="2400" u="none">
                <a:solidFill>
                  <a:srgbClr val="FF3300"/>
                </a:solidFill>
              </a:rPr>
              <a:t>RES : papillons</a:t>
            </a:r>
          </a:p>
          <a:p>
            <a:pPr eaLnBrk="1" hangingPunct="1">
              <a:spcBef>
                <a:spcPct val="50000"/>
              </a:spcBef>
              <a:buFontTx/>
              <a:buChar char="•"/>
            </a:pPr>
            <a:endParaRPr lang="fr-FR" altLang="fr-FR" sz="2400" u="none">
              <a:solidFill>
                <a:srgbClr val="FF3300"/>
              </a:solidFill>
            </a:endParaRPr>
          </a:p>
          <a:p>
            <a:pPr eaLnBrk="1" hangingPunct="1">
              <a:spcBef>
                <a:spcPct val="50000"/>
              </a:spcBef>
              <a:buFontTx/>
              <a:buChar char="•"/>
            </a:pPr>
            <a:endParaRPr lang="fr-FR" altLang="fr-FR" sz="2400" u="none">
              <a:solidFill>
                <a:srgbClr val="FF3300"/>
              </a:solidFill>
            </a:endParaRPr>
          </a:p>
          <a:p>
            <a:pPr eaLnBrk="1" hangingPunct="1">
              <a:spcBef>
                <a:spcPct val="50000"/>
              </a:spcBef>
              <a:buFontTx/>
              <a:buChar char="•"/>
            </a:pPr>
            <a:endParaRPr lang="fr-FR" altLang="fr-FR" sz="2400" u="none">
              <a:solidFill>
                <a:srgbClr val="FF3300"/>
              </a:solidFill>
            </a:endParaRPr>
          </a:p>
          <a:p>
            <a:pPr eaLnBrk="1" hangingPunct="1">
              <a:spcBef>
                <a:spcPct val="50000"/>
              </a:spcBef>
              <a:buFontTx/>
              <a:buChar char="•"/>
            </a:pPr>
            <a:endParaRPr lang="fr-FR" altLang="fr-FR" sz="2400" u="none">
              <a:solidFill>
                <a:srgbClr val="FF3300"/>
              </a:solidFill>
            </a:endParaRPr>
          </a:p>
        </p:txBody>
      </p:sp>
      <p:sp>
        <p:nvSpPr>
          <p:cNvPr id="188422" name="Text Box 6"/>
          <p:cNvSpPr txBox="1">
            <a:spLocks noChangeArrowheads="1"/>
          </p:cNvSpPr>
          <p:nvPr/>
        </p:nvSpPr>
        <p:spPr bwMode="auto">
          <a:xfrm>
            <a:off x="0" y="5486400"/>
            <a:ext cx="9144000" cy="1371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t>Insectes</a:t>
            </a:r>
            <a:r>
              <a:rPr lang="fr-FR" altLang="fr-FR" sz="2000" u="none"/>
              <a:t> </a:t>
            </a:r>
            <a:r>
              <a:rPr lang="fr-FR" altLang="fr-FR" sz="2400" u="none"/>
              <a:t>visiteurs occasionnels des fleurs :guêpes et frelon (Hyménoptères), mouches (Diptères), punaises, divers Coléoptères (cétoines …)  etc.</a:t>
            </a:r>
            <a:endParaRPr lang="fr-FR" altLang="fr-FR" sz="800" u="none"/>
          </a:p>
          <a:p>
            <a:pPr eaLnBrk="1" hangingPunct="1">
              <a:spcBef>
                <a:spcPct val="50000"/>
              </a:spcBef>
            </a:pPr>
            <a:endParaRPr lang="fr-FR" altLang="fr-FR" sz="800" u="none"/>
          </a:p>
        </p:txBody>
      </p:sp>
      <p:pic>
        <p:nvPicPr>
          <p:cNvPr id="123908" name="Picture 7" descr="Copie de DSC_15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352800"/>
            <a:ext cx="27432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8" descr="Copie de pelotes pol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29718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9" descr="Copie de DSC_1416"/>
          <p:cNvPicPr>
            <a:picLocks noChangeAspect="1" noChangeArrowheads="1"/>
          </p:cNvPicPr>
          <p:nvPr/>
        </p:nvPicPr>
        <p:blipFill>
          <a:blip r:embed="rId4">
            <a:extLst>
              <a:ext uri="{28A0092B-C50C-407E-A947-70E740481C1C}">
                <a14:useLocalDpi xmlns:a14="http://schemas.microsoft.com/office/drawing/2010/main" val="0"/>
              </a:ext>
            </a:extLst>
          </a:blip>
          <a:srcRect l="13158"/>
          <a:stretch>
            <a:fillRect/>
          </a:stretch>
        </p:blipFill>
        <p:spPr bwMode="auto">
          <a:xfrm>
            <a:off x="5486400" y="1295400"/>
            <a:ext cx="25146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checkerboard(across)">
                                      <p:cBhvr>
                                        <p:cTn id="7" dur="500"/>
                                        <p:tgtEl>
                                          <p:spTgt spid="18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Text Box 4"/>
          <p:cNvSpPr txBox="1">
            <a:spLocks noChangeArrowheads="1"/>
          </p:cNvSpPr>
          <p:nvPr/>
        </p:nvSpPr>
        <p:spPr bwMode="auto">
          <a:xfrm>
            <a:off x="457200" y="304800"/>
            <a:ext cx="8153400" cy="701675"/>
          </a:xfrm>
          <a:prstGeom prst="rect">
            <a:avLst/>
          </a:prstGeom>
          <a:noFill/>
          <a:ln w="9525">
            <a:noFill/>
            <a:miter lim="800000"/>
            <a:headEnd/>
            <a:tailEnd/>
          </a:ln>
          <a:effectLst/>
        </p:spPr>
        <p:txBody>
          <a:bodyPr>
            <a:spAutoFit/>
          </a:bodyPr>
          <a:lstStyle/>
          <a:p>
            <a:pPr>
              <a:spcBef>
                <a:spcPct val="50000"/>
              </a:spcBef>
              <a:defRPr/>
            </a:pPr>
            <a:r>
              <a:rPr lang="fr-FR" sz="4000" u="none">
                <a:solidFill>
                  <a:srgbClr val="FF3300"/>
                </a:solidFill>
                <a:effectLst>
                  <a:outerShdw blurRad="38100" dist="38100" dir="2700000" algn="tl">
                    <a:srgbClr val="C0C0C0"/>
                  </a:outerShdw>
                </a:effectLst>
              </a:rPr>
              <a:t>Attraction fleurs/insectes</a:t>
            </a:r>
          </a:p>
        </p:txBody>
      </p:sp>
      <p:pic>
        <p:nvPicPr>
          <p:cNvPr id="124931" name="Picture 5" descr="DSC_14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7" descr="abeille aster (2)"/>
          <p:cNvPicPr>
            <a:picLocks noChangeAspect="1" noChangeArrowheads="1"/>
          </p:cNvPicPr>
          <p:nvPr/>
        </p:nvPicPr>
        <p:blipFill>
          <a:blip r:embed="rId3">
            <a:extLst>
              <a:ext uri="{28A0092B-C50C-407E-A947-70E740481C1C}">
                <a14:useLocalDpi xmlns:a14="http://schemas.microsoft.com/office/drawing/2010/main" val="0"/>
              </a:ext>
            </a:extLst>
          </a:blip>
          <a:srcRect l="24141" r="32942" b="61839"/>
          <a:stretch>
            <a:fillRect/>
          </a:stretch>
        </p:blipFill>
        <p:spPr bwMode="auto">
          <a:xfrm>
            <a:off x="6705600" y="2286000"/>
            <a:ext cx="243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AutoShape 8"/>
          <p:cNvSpPr>
            <a:spLocks noChangeArrowheads="1"/>
          </p:cNvSpPr>
          <p:nvPr/>
        </p:nvSpPr>
        <p:spPr bwMode="auto">
          <a:xfrm rot="10800000">
            <a:off x="1676400" y="4876800"/>
            <a:ext cx="6324600" cy="1419225"/>
          </a:xfrm>
          <a:prstGeom prst="curvedDownArrow">
            <a:avLst>
              <a:gd name="adj1" fmla="val 89334"/>
              <a:gd name="adj2" fmla="val 178255"/>
              <a:gd name="adj3" fmla="val 16454"/>
            </a:avLst>
          </a:prstGeom>
          <a:solidFill>
            <a:schemeClr val="accent1"/>
          </a:solidFill>
          <a:ln w="9525">
            <a:solidFill>
              <a:schemeClr val="tx1"/>
            </a:solidFill>
            <a:miter lim="800000"/>
            <a:headEnd/>
            <a:tailEnd/>
          </a:ln>
        </p:spPr>
        <p:txBody>
          <a:bodyPr wrap="none" anchor="ct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sp>
        <p:nvSpPr>
          <p:cNvPr id="208905" name="Text Box 9"/>
          <p:cNvSpPr txBox="1">
            <a:spLocks noChangeArrowheads="1"/>
          </p:cNvSpPr>
          <p:nvPr/>
        </p:nvSpPr>
        <p:spPr bwMode="auto">
          <a:xfrm>
            <a:off x="3429000" y="6324600"/>
            <a:ext cx="449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33CCFF"/>
                </a:solidFill>
              </a:rPr>
              <a:t>SERVICE RENDU : pollinisation</a:t>
            </a:r>
          </a:p>
        </p:txBody>
      </p:sp>
      <p:sp>
        <p:nvSpPr>
          <p:cNvPr id="208906" name="AutoShape 10"/>
          <p:cNvSpPr>
            <a:spLocks noChangeArrowheads="1"/>
          </p:cNvSpPr>
          <p:nvPr/>
        </p:nvSpPr>
        <p:spPr bwMode="auto">
          <a:xfrm>
            <a:off x="3657600" y="3048000"/>
            <a:ext cx="1524000" cy="228600"/>
          </a:xfrm>
          <a:prstGeom prst="rightArrow">
            <a:avLst>
              <a:gd name="adj1" fmla="val 50000"/>
              <a:gd name="adj2" fmla="val 166667"/>
            </a:avLst>
          </a:prstGeom>
          <a:solidFill>
            <a:srgbClr val="FF3300"/>
          </a:solidFill>
          <a:ln w="9525">
            <a:solidFill>
              <a:schemeClr val="tx1"/>
            </a:solidFill>
            <a:miter lim="800000"/>
            <a:headEnd/>
            <a:tailEnd/>
          </a:ln>
        </p:spPr>
        <p:txBody>
          <a:bodyPr wrap="none" anchor="ct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sp>
        <p:nvSpPr>
          <p:cNvPr id="208907" name="Text Box 11"/>
          <p:cNvSpPr txBox="1">
            <a:spLocks noChangeArrowheads="1"/>
          </p:cNvSpPr>
          <p:nvPr/>
        </p:nvSpPr>
        <p:spPr bwMode="auto">
          <a:xfrm>
            <a:off x="3810000" y="3429000"/>
            <a:ext cx="1905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t>Stimulis visuels, </a:t>
            </a:r>
          </a:p>
          <a:p>
            <a:pPr eaLnBrk="1" hangingPunct="1">
              <a:spcBef>
                <a:spcPct val="50000"/>
              </a:spcBef>
            </a:pPr>
            <a:r>
              <a:rPr lang="fr-FR" altLang="fr-FR" sz="1600" u="none"/>
              <a:t>et olfactifs</a:t>
            </a:r>
          </a:p>
          <a:p>
            <a:pPr eaLnBrk="1" hangingPunct="1">
              <a:spcBef>
                <a:spcPct val="50000"/>
              </a:spcBef>
            </a:pPr>
            <a:endParaRPr lang="fr-FR" altLang="fr-FR" sz="1600" u="none"/>
          </a:p>
        </p:txBody>
      </p:sp>
      <p:sp>
        <p:nvSpPr>
          <p:cNvPr id="208912" name="Text Box 16"/>
          <p:cNvSpPr txBox="1">
            <a:spLocks noChangeArrowheads="1"/>
          </p:cNvSpPr>
          <p:nvPr/>
        </p:nvSpPr>
        <p:spPr bwMode="auto">
          <a:xfrm>
            <a:off x="3581400" y="1371600"/>
            <a:ext cx="297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solidFill>
                  <a:srgbClr val="CC66FF"/>
                </a:solidFill>
              </a:rPr>
              <a:t>R</a:t>
            </a:r>
            <a:r>
              <a:rPr lang="en-US" altLang="fr-FR" sz="1600" u="none">
                <a:solidFill>
                  <a:srgbClr val="CC66FF"/>
                </a:solidFill>
              </a:rPr>
              <a:t>É</a:t>
            </a:r>
            <a:r>
              <a:rPr lang="fr-FR" altLang="fr-FR" sz="1600" u="none">
                <a:solidFill>
                  <a:srgbClr val="CC66FF"/>
                </a:solidFill>
              </a:rPr>
              <a:t>COMPENSE : aliments</a:t>
            </a:r>
          </a:p>
        </p:txBody>
      </p:sp>
      <p:sp>
        <p:nvSpPr>
          <p:cNvPr id="208913" name="AutoShape 17"/>
          <p:cNvSpPr>
            <a:spLocks noChangeArrowheads="1"/>
          </p:cNvSpPr>
          <p:nvPr/>
        </p:nvSpPr>
        <p:spPr bwMode="auto">
          <a:xfrm>
            <a:off x="2133600" y="990600"/>
            <a:ext cx="6400800" cy="914400"/>
          </a:xfrm>
          <a:prstGeom prst="curvedDownArrow">
            <a:avLst>
              <a:gd name="adj1" fmla="val 140000"/>
              <a:gd name="adj2" fmla="val 280000"/>
              <a:gd name="adj3" fmla="val 33333"/>
            </a:avLst>
          </a:prstGeom>
          <a:solidFill>
            <a:schemeClr val="accent1"/>
          </a:solidFill>
          <a:ln w="9525">
            <a:solidFill>
              <a:schemeClr val="tx1"/>
            </a:solidFill>
            <a:miter lim="800000"/>
            <a:headEnd/>
            <a:tailEnd/>
          </a:ln>
        </p:spPr>
        <p:txBody>
          <a:bodyPr wrap="none" anchor="ct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sp>
        <p:nvSpPr>
          <p:cNvPr id="208914" name="Text Box 18"/>
          <p:cNvSpPr txBox="1">
            <a:spLocks noChangeArrowheads="1"/>
          </p:cNvSpPr>
          <p:nvPr/>
        </p:nvSpPr>
        <p:spPr bwMode="auto">
          <a:xfrm>
            <a:off x="6629400" y="51816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800" u="none">
                <a:solidFill>
                  <a:srgbClr val="FFFF00"/>
                </a:solidFill>
              </a:rPr>
              <a:t>pollen</a:t>
            </a:r>
          </a:p>
        </p:txBody>
      </p:sp>
      <p:sp>
        <p:nvSpPr>
          <p:cNvPr id="208915" name="Text Box 19"/>
          <p:cNvSpPr txBox="1">
            <a:spLocks noChangeArrowheads="1"/>
          </p:cNvSpPr>
          <p:nvPr/>
        </p:nvSpPr>
        <p:spPr bwMode="auto">
          <a:xfrm>
            <a:off x="2514600" y="1295400"/>
            <a:ext cx="12192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t>Nectar</a:t>
            </a:r>
          </a:p>
          <a:p>
            <a:pPr eaLnBrk="1" hangingPunct="1">
              <a:spcBef>
                <a:spcPct val="50000"/>
              </a:spcBef>
            </a:pPr>
            <a:r>
              <a:rPr lang="fr-FR" altLang="fr-FR" u="none"/>
              <a:t>pollen</a:t>
            </a:r>
          </a:p>
          <a:p>
            <a:pPr eaLnBrk="1" hangingPunct="1">
              <a:spcBef>
                <a:spcPct val="50000"/>
              </a:spcBef>
            </a:pPr>
            <a:endParaRPr lang="fr-FR" altLang="fr-FR" u="none"/>
          </a:p>
        </p:txBody>
      </p:sp>
      <p:sp>
        <p:nvSpPr>
          <p:cNvPr id="208916" name="Text Box 20"/>
          <p:cNvSpPr txBox="1">
            <a:spLocks noChangeArrowheads="1"/>
          </p:cNvSpPr>
          <p:nvPr/>
        </p:nvSpPr>
        <p:spPr bwMode="auto">
          <a:xfrm>
            <a:off x="4495800" y="23622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solidFill>
                  <a:srgbClr val="FF0066"/>
                </a:solidFill>
              </a:rPr>
              <a:t>Tricherie</a:t>
            </a:r>
          </a:p>
        </p:txBody>
      </p:sp>
      <p:sp>
        <p:nvSpPr>
          <p:cNvPr id="208917" name="Line 21"/>
          <p:cNvSpPr>
            <a:spLocks noChangeShapeType="1"/>
          </p:cNvSpPr>
          <p:nvPr/>
        </p:nvSpPr>
        <p:spPr bwMode="auto">
          <a:xfrm>
            <a:off x="3505200" y="2514600"/>
            <a:ext cx="1066800" cy="0"/>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8920" name="Line 24"/>
          <p:cNvSpPr>
            <a:spLocks noChangeShapeType="1"/>
          </p:cNvSpPr>
          <p:nvPr/>
        </p:nvSpPr>
        <p:spPr bwMode="auto">
          <a:xfrm flipH="1">
            <a:off x="5638800" y="2514600"/>
            <a:ext cx="1066800" cy="0"/>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8906"/>
                                        </p:tgtEl>
                                        <p:attrNameLst>
                                          <p:attrName>style.visibility</p:attrName>
                                        </p:attrNameLst>
                                      </p:cBhvr>
                                      <p:to>
                                        <p:strVal val="visible"/>
                                      </p:to>
                                    </p:set>
                                    <p:animEffect transition="in" filter="checkerboard(across)">
                                      <p:cBhvr>
                                        <p:cTn id="7" dur="500"/>
                                        <p:tgtEl>
                                          <p:spTgt spid="2089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8907"/>
                                        </p:tgtEl>
                                        <p:attrNameLst>
                                          <p:attrName>style.visibility</p:attrName>
                                        </p:attrNameLst>
                                      </p:cBhvr>
                                      <p:to>
                                        <p:strVal val="visible"/>
                                      </p:to>
                                    </p:set>
                                    <p:animEffect transition="in" filter="checkerboard(across)">
                                      <p:cBhvr>
                                        <p:cTn id="12" dur="500"/>
                                        <p:tgtEl>
                                          <p:spTgt spid="2089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8913"/>
                                        </p:tgtEl>
                                        <p:attrNameLst>
                                          <p:attrName>style.visibility</p:attrName>
                                        </p:attrNameLst>
                                      </p:cBhvr>
                                      <p:to>
                                        <p:strVal val="visible"/>
                                      </p:to>
                                    </p:set>
                                    <p:animEffect transition="in" filter="checkerboard(across)">
                                      <p:cBhvr>
                                        <p:cTn id="17" dur="500"/>
                                        <p:tgtEl>
                                          <p:spTgt spid="2089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8915"/>
                                        </p:tgtEl>
                                        <p:attrNameLst>
                                          <p:attrName>style.visibility</p:attrName>
                                        </p:attrNameLst>
                                      </p:cBhvr>
                                      <p:to>
                                        <p:strVal val="visible"/>
                                      </p:to>
                                    </p:set>
                                    <p:animEffect transition="in" filter="checkerboard(across)">
                                      <p:cBhvr>
                                        <p:cTn id="22" dur="500"/>
                                        <p:tgtEl>
                                          <p:spTgt spid="2089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208912">
                                            <p:txEl>
                                              <p:pRg st="0" end="0"/>
                                            </p:txEl>
                                          </p:spTgt>
                                        </p:tgtEl>
                                        <p:attrNameLst>
                                          <p:attrName>style.visibility</p:attrName>
                                        </p:attrNameLst>
                                      </p:cBhvr>
                                      <p:to>
                                        <p:strVal val="visible"/>
                                      </p:to>
                                    </p:set>
                                    <p:animEffect transition="in" filter="checkerboard(across)">
                                      <p:cBhvr>
                                        <p:cTn id="27" dur="500"/>
                                        <p:tgtEl>
                                          <p:spTgt spid="2089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08904"/>
                                        </p:tgtEl>
                                        <p:attrNameLst>
                                          <p:attrName>style.visibility</p:attrName>
                                        </p:attrNameLst>
                                      </p:cBhvr>
                                      <p:to>
                                        <p:strVal val="visible"/>
                                      </p:to>
                                    </p:set>
                                    <p:animEffect transition="in" filter="checkerboard(across)">
                                      <p:cBhvr>
                                        <p:cTn id="32" dur="500"/>
                                        <p:tgtEl>
                                          <p:spTgt spid="2089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8914"/>
                                        </p:tgtEl>
                                        <p:attrNameLst>
                                          <p:attrName>style.visibility</p:attrName>
                                        </p:attrNameLst>
                                      </p:cBhvr>
                                      <p:to>
                                        <p:strVal val="visible"/>
                                      </p:to>
                                    </p:set>
                                    <p:animEffect transition="in" filter="checkerboard(across)">
                                      <p:cBhvr>
                                        <p:cTn id="37" dur="500"/>
                                        <p:tgtEl>
                                          <p:spTgt spid="2089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08905"/>
                                        </p:tgtEl>
                                        <p:attrNameLst>
                                          <p:attrName>style.visibility</p:attrName>
                                        </p:attrNameLst>
                                      </p:cBhvr>
                                      <p:to>
                                        <p:strVal val="visible"/>
                                      </p:to>
                                    </p:set>
                                    <p:animEffect transition="in" filter="checkerboard(across)">
                                      <p:cBhvr>
                                        <p:cTn id="42" dur="500"/>
                                        <p:tgtEl>
                                          <p:spTgt spid="2089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08917"/>
                                        </p:tgtEl>
                                        <p:attrNameLst>
                                          <p:attrName>style.visibility</p:attrName>
                                        </p:attrNameLst>
                                      </p:cBhvr>
                                      <p:to>
                                        <p:strVal val="visible"/>
                                      </p:to>
                                    </p:set>
                                    <p:animEffect transition="in" filter="checkerboard(across)">
                                      <p:cBhvr>
                                        <p:cTn id="47" dur="500"/>
                                        <p:tgtEl>
                                          <p:spTgt spid="2089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08916"/>
                                        </p:tgtEl>
                                        <p:attrNameLst>
                                          <p:attrName>style.visibility</p:attrName>
                                        </p:attrNameLst>
                                      </p:cBhvr>
                                      <p:to>
                                        <p:strVal val="visible"/>
                                      </p:to>
                                    </p:set>
                                    <p:animEffect transition="in" filter="checkerboard(across)">
                                      <p:cBhvr>
                                        <p:cTn id="52" dur="500"/>
                                        <p:tgtEl>
                                          <p:spTgt spid="2089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08920"/>
                                        </p:tgtEl>
                                        <p:attrNameLst>
                                          <p:attrName>style.visibility</p:attrName>
                                        </p:attrNameLst>
                                      </p:cBhvr>
                                      <p:to>
                                        <p:strVal val="visible"/>
                                      </p:to>
                                    </p:set>
                                    <p:animEffect transition="in" filter="checkerboard(across)">
                                      <p:cBhvr>
                                        <p:cTn id="57" dur="500"/>
                                        <p:tgtEl>
                                          <p:spTgt spid="20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animBg="1"/>
      <p:bldP spid="208905" grpId="0"/>
      <p:bldP spid="208906" grpId="0" animBg="1"/>
      <p:bldP spid="208907" grpId="0"/>
      <p:bldP spid="208913" grpId="0" animBg="1"/>
      <p:bldP spid="208914" grpId="0"/>
      <p:bldP spid="208915" grpId="0"/>
      <p:bldP spid="208916" grpId="0"/>
      <p:bldP spid="208917" grpId="0" animBg="1"/>
      <p:bldP spid="20892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4"/>
          <p:cNvSpPr txBox="1">
            <a:spLocks noChangeArrowheads="1"/>
          </p:cNvSpPr>
          <p:nvPr/>
        </p:nvSpPr>
        <p:spPr bwMode="auto">
          <a:xfrm>
            <a:off x="0" y="0"/>
            <a:ext cx="9144000" cy="7140575"/>
          </a:xfrm>
          <a:prstGeom prst="rect">
            <a:avLst/>
          </a:prstGeom>
          <a:noFill/>
          <a:ln w="9525">
            <a:noFill/>
            <a:miter lim="800000"/>
            <a:headEnd/>
            <a:tailEnd/>
          </a:ln>
        </p:spPr>
        <p:txBody>
          <a:bodyPr>
            <a:spAutoFit/>
          </a:bodyPr>
          <a:lstStyle/>
          <a:p>
            <a:pPr algn="ctr">
              <a:spcBef>
                <a:spcPct val="50000"/>
              </a:spcBef>
              <a:defRPr/>
            </a:pPr>
            <a:r>
              <a:rPr lang="fr-FR" sz="3200" u="none" dirty="0">
                <a:solidFill>
                  <a:srgbClr val="FF3300"/>
                </a:solidFill>
              </a:rPr>
              <a:t>Beaucoup de fleurs dépendent des insectes pour leur pollinisation</a:t>
            </a:r>
            <a:r>
              <a:rPr lang="fr-FR" sz="2400" u="none" dirty="0">
                <a:solidFill>
                  <a:srgbClr val="FF3300"/>
                </a:solidFill>
              </a:rPr>
              <a:t> </a:t>
            </a:r>
          </a:p>
          <a:p>
            <a:pPr>
              <a:spcBef>
                <a:spcPct val="50000"/>
              </a:spcBef>
              <a:defRPr/>
            </a:pPr>
            <a:r>
              <a:rPr lang="fr-FR" sz="3200" u="none" dirty="0">
                <a:ln>
                  <a:solidFill>
                    <a:srgbClr val="FFFF00"/>
                  </a:solidFill>
                </a:ln>
              </a:rPr>
              <a:t>Fleurs entomophiles</a:t>
            </a:r>
            <a:r>
              <a:rPr lang="fr-FR" sz="2400" u="none" dirty="0">
                <a:ln>
                  <a:solidFill>
                    <a:srgbClr val="FFFF00"/>
                  </a:solidFill>
                </a:ln>
                <a:solidFill>
                  <a:srgbClr val="FF3300"/>
                </a:solidFill>
              </a:rPr>
              <a:t> </a:t>
            </a:r>
          </a:p>
          <a:p>
            <a:pPr>
              <a:buFontTx/>
              <a:buChar char="•"/>
              <a:defRPr/>
            </a:pPr>
            <a:r>
              <a:rPr lang="fr-FR" sz="2400" u="none" dirty="0">
                <a:ln>
                  <a:solidFill>
                    <a:srgbClr val="FFFF00"/>
                  </a:solidFill>
                </a:ln>
              </a:rPr>
              <a:t>Fleurs </a:t>
            </a:r>
            <a:r>
              <a:rPr lang="fr-FR" sz="2400" u="none" dirty="0">
                <a:ln>
                  <a:solidFill>
                    <a:srgbClr val="FFFF00"/>
                  </a:solidFill>
                </a:ln>
                <a:solidFill>
                  <a:srgbClr val="FF3300"/>
                </a:solidFill>
              </a:rPr>
              <a:t>voyantes, </a:t>
            </a:r>
          </a:p>
          <a:p>
            <a:pPr>
              <a:buFontTx/>
              <a:buChar char="•"/>
              <a:defRPr/>
            </a:pPr>
            <a:r>
              <a:rPr lang="fr-FR" sz="2400" u="none" dirty="0">
                <a:solidFill>
                  <a:srgbClr val="FF3300"/>
                </a:solidFill>
              </a:rPr>
              <a:t>couleurs vives, </a:t>
            </a:r>
          </a:p>
          <a:p>
            <a:pPr>
              <a:buFontTx/>
              <a:buChar char="•"/>
              <a:defRPr/>
            </a:pPr>
            <a:r>
              <a:rPr lang="fr-FR" sz="2400" u="none" dirty="0">
                <a:solidFill>
                  <a:srgbClr val="FF3300"/>
                </a:solidFill>
              </a:rPr>
              <a:t>parfumées, avec nectar.</a:t>
            </a:r>
            <a:endParaRPr lang="fr-FR" sz="2400" u="none" dirty="0"/>
          </a:p>
          <a:p>
            <a:pPr>
              <a:defRPr/>
            </a:pPr>
            <a:endParaRPr lang="fr-FR" sz="2400" u="none" dirty="0"/>
          </a:p>
          <a:p>
            <a:pPr>
              <a:defRPr/>
            </a:pPr>
            <a:r>
              <a:rPr lang="fr-FR" sz="2400" u="none" dirty="0"/>
              <a:t>*Grains de pollen :</a:t>
            </a:r>
          </a:p>
          <a:p>
            <a:pPr>
              <a:defRPr/>
            </a:pPr>
            <a:r>
              <a:rPr lang="fr-FR" sz="2400" u="none" dirty="0"/>
              <a:t> </a:t>
            </a:r>
            <a:r>
              <a:rPr lang="fr-FR" sz="2400" u="none" dirty="0">
                <a:solidFill>
                  <a:srgbClr val="FF3300"/>
                </a:solidFill>
              </a:rPr>
              <a:t>peu de production,</a:t>
            </a:r>
          </a:p>
          <a:p>
            <a:pPr>
              <a:defRPr/>
            </a:pPr>
            <a:r>
              <a:rPr lang="fr-FR" sz="2400" u="none" dirty="0">
                <a:solidFill>
                  <a:srgbClr val="FF3300"/>
                </a:solidFill>
              </a:rPr>
              <a:t> assez gros diamètre,</a:t>
            </a:r>
          </a:p>
          <a:p>
            <a:pPr>
              <a:defRPr/>
            </a:pPr>
            <a:r>
              <a:rPr lang="fr-FR" sz="2400" u="none" dirty="0">
                <a:solidFill>
                  <a:srgbClr val="FF3300"/>
                </a:solidFill>
              </a:rPr>
              <a:t> ornementés, visqueux.</a:t>
            </a:r>
          </a:p>
          <a:p>
            <a:pPr>
              <a:defRPr/>
            </a:pPr>
            <a:r>
              <a:rPr lang="fr-FR" sz="2400" u="none" dirty="0"/>
              <a:t>                                               </a:t>
            </a:r>
            <a:endParaRPr lang="fr-FR" sz="1200" u="none" dirty="0"/>
          </a:p>
          <a:p>
            <a:pPr>
              <a:defRPr/>
            </a:pPr>
            <a:endParaRPr lang="fr-FR" u="none" dirty="0"/>
          </a:p>
          <a:p>
            <a:pPr>
              <a:defRPr/>
            </a:pPr>
            <a:endParaRPr lang="fr-FR" u="none" dirty="0"/>
          </a:p>
          <a:p>
            <a:pPr>
              <a:defRPr/>
            </a:pPr>
            <a:endParaRPr lang="fr-FR" u="none" dirty="0"/>
          </a:p>
          <a:p>
            <a:pPr>
              <a:defRPr/>
            </a:pPr>
            <a:endParaRPr lang="fr-FR" u="none" dirty="0"/>
          </a:p>
          <a:p>
            <a:pPr>
              <a:defRPr/>
            </a:pPr>
            <a:r>
              <a:rPr lang="fr-FR" u="none" dirty="0"/>
              <a:t>Pollen de tournesol</a:t>
            </a:r>
            <a:endParaRPr lang="en-US" u="none" dirty="0"/>
          </a:p>
          <a:p>
            <a:pPr>
              <a:defRPr/>
            </a:pPr>
            <a:endParaRPr lang="en-US" u="none" dirty="0"/>
          </a:p>
          <a:p>
            <a:pPr>
              <a:defRPr/>
            </a:pPr>
            <a:endParaRPr lang="en-US" u="none" dirty="0"/>
          </a:p>
          <a:p>
            <a:pPr>
              <a:defRPr/>
            </a:pPr>
            <a:endParaRPr lang="fr-FR" sz="800" u="none" dirty="0">
              <a:solidFill>
                <a:srgbClr val="FF3300"/>
              </a:solidFill>
            </a:endParaRPr>
          </a:p>
          <a:p>
            <a:pPr algn="ctr">
              <a:spcBef>
                <a:spcPct val="50000"/>
              </a:spcBef>
              <a:defRPr/>
            </a:pPr>
            <a:endParaRPr lang="fr-FR" sz="800" u="none" dirty="0">
              <a:solidFill>
                <a:srgbClr val="FF3300"/>
              </a:solidFill>
            </a:endParaRPr>
          </a:p>
        </p:txBody>
      </p:sp>
      <p:pic>
        <p:nvPicPr>
          <p:cNvPr id="125955" name="Picture 9" descr="in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029200"/>
            <a:ext cx="20574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Xylocope fariné (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29200" y="1143000"/>
            <a:ext cx="3810000" cy="4419600"/>
          </a:xfrm>
          <a:prstGeom prst="ellipse">
            <a:avLst/>
          </a:prstGeom>
        </p:spPr>
      </p:pic>
      <p:sp>
        <p:nvSpPr>
          <p:cNvPr id="6" name="ZoneTexte 5"/>
          <p:cNvSpPr txBox="1"/>
          <p:nvPr/>
        </p:nvSpPr>
        <p:spPr>
          <a:xfrm>
            <a:off x="5867400" y="5638800"/>
            <a:ext cx="2971800" cy="523875"/>
          </a:xfrm>
          <a:prstGeom prst="rect">
            <a:avLst/>
          </a:prstGeom>
          <a:noFill/>
        </p:spPr>
        <p:txBody>
          <a:bodyPr>
            <a:spAutoFit/>
          </a:bodyPr>
          <a:lstStyle/>
          <a:p>
            <a:pPr>
              <a:defRPr/>
            </a:pPr>
            <a:r>
              <a:rPr lang="fr-FR" u="none" dirty="0">
                <a:effectLst>
                  <a:outerShdw blurRad="38100" dist="38100" dir="2700000" algn="tl">
                    <a:srgbClr val="000000">
                      <a:alpha val="43137"/>
                    </a:srgbClr>
                  </a:outerShdw>
                </a:effectLst>
              </a:rPr>
              <a:t>Si visite de deux fleurs de la </a:t>
            </a:r>
          </a:p>
          <a:p>
            <a:pPr>
              <a:defRPr/>
            </a:pPr>
            <a:r>
              <a:rPr lang="fr-FR" u="none" dirty="0">
                <a:effectLst>
                  <a:outerShdw blurRad="38100" dist="38100" dir="2700000" algn="tl">
                    <a:srgbClr val="000000">
                      <a:alpha val="43137"/>
                    </a:srgbClr>
                  </a:outerShdw>
                </a:effectLst>
              </a:rPr>
              <a:t>même espèce !</a:t>
            </a:r>
          </a:p>
        </p:txBody>
      </p:sp>
      <p:sp>
        <p:nvSpPr>
          <p:cNvPr id="7" name="ZoneTexte 6"/>
          <p:cNvSpPr txBox="1">
            <a:spLocks noChangeArrowheads="1"/>
          </p:cNvSpPr>
          <p:nvPr/>
        </p:nvSpPr>
        <p:spPr bwMode="auto">
          <a:xfrm>
            <a:off x="5943600" y="15240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rgbClr val="FFFF00"/>
                </a:solidFill>
              </a:rPr>
              <a:t>Xylocope « fariné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age 1" descr="DSC_126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685800" y="5638800"/>
            <a:ext cx="8077200" cy="646113"/>
          </a:xfrm>
          <a:prstGeom prst="rect">
            <a:avLst/>
          </a:prstGeom>
          <a:noFill/>
        </p:spPr>
        <p:txBody>
          <a:bodyPr>
            <a:spAutoFit/>
          </a:bodyPr>
          <a:lstStyle/>
          <a:p>
            <a:pPr>
              <a:defRPr/>
            </a:pPr>
            <a:r>
              <a:rPr lang="fr-FR" sz="3600" u="none" dirty="0">
                <a:solidFill>
                  <a:srgbClr val="FFFF00"/>
                </a:solidFill>
                <a:effectLst>
                  <a:outerShdw blurRad="38100" dist="38100" dir="2700000" algn="tl">
                    <a:srgbClr val="000000">
                      <a:alpha val="43137"/>
                    </a:srgbClr>
                  </a:outerShdw>
                </a:effectLst>
              </a:rPr>
              <a:t>Faites un hôtel pour les abeilles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5"/>
          <p:cNvSpPr txBox="1">
            <a:spLocks noChangeArrowheads="1"/>
          </p:cNvSpPr>
          <p:nvPr/>
        </p:nvSpPr>
        <p:spPr bwMode="auto">
          <a:xfrm>
            <a:off x="457200" y="2209800"/>
            <a:ext cx="8458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algn="ctr" eaLnBrk="1" hangingPunct="1">
              <a:spcBef>
                <a:spcPct val="50000"/>
              </a:spcBef>
            </a:pPr>
            <a:r>
              <a:rPr lang="fr-FR" altLang="fr-FR" sz="9600" u="none">
                <a:solidFill>
                  <a:schemeClr val="bg1"/>
                </a:solidFill>
              </a:rPr>
              <a:t>Merci</a:t>
            </a:r>
            <a:r>
              <a:rPr lang="fr-FR" altLang="fr-FR" sz="9600" u="none">
                <a:solidFill>
                  <a:srgbClr val="FF3300"/>
                </a:solidFill>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609600" y="54102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chemeClr val="bg1"/>
                </a:solidFill>
              </a:rPr>
              <a:t>Abeille sur lavande </a:t>
            </a:r>
          </a:p>
        </p:txBody>
      </p:sp>
      <p:pic>
        <p:nvPicPr>
          <p:cNvPr id="14339" name="Picture 6" descr="Copie de DSC_247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7"/>
          <p:cNvSpPr txBox="1">
            <a:spLocks noChangeArrowheads="1"/>
          </p:cNvSpPr>
          <p:nvPr/>
        </p:nvSpPr>
        <p:spPr bwMode="auto">
          <a:xfrm>
            <a:off x="685800" y="54102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rgbClr val="FFFF00"/>
                </a:solidFill>
              </a:rPr>
              <a:t>Abeille sur lavande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opie de DSC_169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152400" y="5943600"/>
            <a:ext cx="876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rgbClr val="FFFF00"/>
                </a:solidFill>
              </a:rPr>
              <a:t>Abeille sur eupatoire chanvrine </a:t>
            </a:r>
            <a:r>
              <a:rPr lang="fr-FR" altLang="fr-FR" sz="1800" u="none">
                <a:solidFill>
                  <a:srgbClr val="FFFF00"/>
                </a:solidFill>
              </a:rPr>
              <a:t>(</a:t>
            </a:r>
            <a:r>
              <a:rPr lang="fr-FR" altLang="fr-FR" sz="1800" i="1" u="none">
                <a:solidFill>
                  <a:srgbClr val="FFFF00"/>
                </a:solidFill>
              </a:rPr>
              <a:t>Eupatoria cannabinum</a:t>
            </a:r>
            <a:r>
              <a:rPr lang="fr-FR" altLang="fr-FR" sz="1800" u="none">
                <a:solidFill>
                  <a:srgbClr val="FFFF00"/>
                </a:solidFill>
              </a:rPr>
              <a:t>)</a:t>
            </a:r>
            <a:endParaRPr lang="fr-FR" altLang="fr-FR" sz="2800" u="none">
              <a:solidFill>
                <a:srgbClr val="FFFF00"/>
              </a:solidFill>
            </a:endParaRPr>
          </a:p>
        </p:txBody>
      </p:sp>
      <p:sp>
        <p:nvSpPr>
          <p:cNvPr id="15364" name="Text Box 8"/>
          <p:cNvSpPr txBox="1">
            <a:spLocks noChangeArrowheads="1"/>
          </p:cNvSpPr>
          <p:nvPr/>
        </p:nvSpPr>
        <p:spPr bwMode="auto">
          <a:xfrm>
            <a:off x="3962400" y="2362200"/>
            <a:ext cx="16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endParaRPr lang="fr-FR" altLang="fr-FR" sz="1800" u="none">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abeille cosmo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813"/>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ZoneTexte 3"/>
          <p:cNvSpPr txBox="1">
            <a:spLocks noChangeArrowheads="1"/>
          </p:cNvSpPr>
          <p:nvPr/>
        </p:nvSpPr>
        <p:spPr bwMode="auto">
          <a:xfrm>
            <a:off x="1447800" y="5867400"/>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t>Abeille sur cosmos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Copie de abeille ast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914400" y="381000"/>
            <a:ext cx="448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600" u="none">
                <a:solidFill>
                  <a:srgbClr val="FF0000"/>
                </a:solidFill>
              </a:rPr>
              <a:t>Abeille sur aster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beille to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04800" y="5486400"/>
            <a:ext cx="830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chemeClr val="bg1"/>
                </a:solidFill>
              </a:rPr>
              <a:t>Abeille sur inflorescence de topinambour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solid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1219200" y="57912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b="0" u="none">
                <a:solidFill>
                  <a:schemeClr val="bg1"/>
                </a:solidFill>
              </a:rPr>
              <a:t>Abeille sur </a:t>
            </a:r>
            <a:r>
              <a:rPr lang="fr-FR" altLang="fr-FR" sz="2400" b="0" i="1" u="none">
                <a:solidFill>
                  <a:schemeClr val="bg1"/>
                </a:solidFill>
              </a:rPr>
              <a:t>Solidago</a:t>
            </a:r>
            <a:r>
              <a:rPr lang="fr-FR" altLang="fr-FR" sz="2400" b="0" u="none">
                <a:solidFill>
                  <a:schemeClr val="bg1"/>
                </a:solidFill>
              </a:rPr>
              <a:t> (solidage géant)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1" descr="DSC_0085.JPG"/>
          <p:cNvPicPr>
            <a:picLocks noChangeAspect="1"/>
          </p:cNvPicPr>
          <p:nvPr/>
        </p:nvPicPr>
        <p:blipFill>
          <a:blip r:embed="rId2">
            <a:extLst>
              <a:ext uri="{28A0092B-C50C-407E-A947-70E740481C1C}">
                <a14:useLocalDpi xmlns:a14="http://schemas.microsoft.com/office/drawing/2010/main" val="0"/>
              </a:ext>
            </a:extLst>
          </a:blip>
          <a:srcRect l="27765" t="25208" r="34415" b="19722"/>
          <a:stretch>
            <a:fillRect/>
          </a:stretch>
        </p:blipFill>
        <p:spPr bwMode="auto">
          <a:xfrm>
            <a:off x="0" y="-635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990600" y="685800"/>
            <a:ext cx="716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chemeClr val="bg1"/>
                </a:solidFill>
              </a:rPr>
              <a:t>Abeille sur pâquerette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guêpe cosmo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3" y="0"/>
            <a:ext cx="9120187" cy="6858000"/>
          </a:xfrm>
          <a:prstGeom prst="rect">
            <a:avLst/>
          </a:prstGeom>
          <a:noFill/>
          <a:ln w="9525">
            <a:noFill/>
            <a:miter lim="800000"/>
            <a:headEnd/>
            <a:tailEnd/>
          </a:ln>
          <a:effectLst>
            <a:softEdge rad="317500"/>
          </a:effectLst>
        </p:spPr>
      </p:pic>
      <p:sp>
        <p:nvSpPr>
          <p:cNvPr id="3075" name="Text Box 5"/>
          <p:cNvSpPr txBox="1">
            <a:spLocks noChangeArrowheads="1"/>
          </p:cNvSpPr>
          <p:nvPr/>
        </p:nvSpPr>
        <p:spPr bwMode="auto">
          <a:xfrm>
            <a:off x="517525" y="401638"/>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sz="4400" b="0" u="none">
              <a:latin typeface="Arial" charset="0"/>
            </a:endParaRPr>
          </a:p>
        </p:txBody>
      </p:sp>
      <p:sp>
        <p:nvSpPr>
          <p:cNvPr id="6150" name="Text Box 6"/>
          <p:cNvSpPr txBox="1">
            <a:spLocks noChangeArrowheads="1"/>
          </p:cNvSpPr>
          <p:nvPr/>
        </p:nvSpPr>
        <p:spPr bwMode="auto">
          <a:xfrm>
            <a:off x="152400" y="76200"/>
            <a:ext cx="8991600" cy="2308225"/>
          </a:xfrm>
          <a:prstGeom prst="rect">
            <a:avLst/>
          </a:prstGeom>
          <a:noFill/>
          <a:ln w="9525">
            <a:noFill/>
            <a:miter lim="800000"/>
            <a:headEnd/>
            <a:tailEnd/>
          </a:ln>
          <a:effectLst/>
        </p:spPr>
        <p:txBody>
          <a:bodyPr>
            <a:spAutoFit/>
          </a:bodyPr>
          <a:lstStyle/>
          <a:p>
            <a:pPr algn="ctr">
              <a:spcBef>
                <a:spcPct val="50000"/>
              </a:spcBef>
              <a:defRPr/>
            </a:pPr>
            <a:r>
              <a:rPr lang="fr-FR" sz="3200" u="none" dirty="0">
                <a:solidFill>
                  <a:srgbClr val="FF00FF"/>
                </a:solidFill>
                <a:latin typeface="Arial" charset="0"/>
              </a:rPr>
              <a:t> </a:t>
            </a:r>
            <a:r>
              <a:rPr lang="fr-FR" sz="7200" u="none" dirty="0">
                <a:solidFill>
                  <a:srgbClr val="FF00FF"/>
                </a:solidFill>
                <a:latin typeface="Arial" charset="0"/>
              </a:rPr>
              <a:t>1</a:t>
            </a:r>
            <a:r>
              <a:rPr lang="fr-FR" sz="5400" u="none" dirty="0">
                <a:solidFill>
                  <a:srgbClr val="FF00FF"/>
                </a:solidFill>
                <a:latin typeface="Arial" charset="0"/>
              </a:rPr>
              <a:t>    </a:t>
            </a:r>
            <a:r>
              <a:rPr lang="fr-FR" sz="7200" u="none" dirty="0">
                <a:solidFill>
                  <a:srgbClr val="FF00FF"/>
                </a:solidFill>
                <a:effectLst>
                  <a:outerShdw blurRad="38100" dist="38100" dir="2700000" algn="tl">
                    <a:srgbClr val="C0C0C0"/>
                  </a:outerShdw>
                </a:effectLst>
                <a:latin typeface="Arial" charset="0"/>
              </a:rPr>
              <a:t>Données préliminaires</a:t>
            </a:r>
            <a:r>
              <a:rPr lang="fr-FR" sz="3200" u="none" dirty="0">
                <a:solidFill>
                  <a:srgbClr val="FF00FF"/>
                </a:solidFill>
                <a:latin typeface="Arial"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1" descr="abeilles épilobe.jpg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ZoneTexte 2"/>
          <p:cNvSpPr txBox="1">
            <a:spLocks noChangeArrowheads="1"/>
          </p:cNvSpPr>
          <p:nvPr/>
        </p:nvSpPr>
        <p:spPr bwMode="auto">
          <a:xfrm>
            <a:off x="762000" y="556260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chemeClr val="bg1"/>
                </a:solidFill>
              </a:rPr>
              <a:t>Abeille sur épilobe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opie de abeille plan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609600" y="5867400"/>
            <a:ext cx="822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chemeClr val="bg1"/>
                </a:solidFill>
              </a:rPr>
              <a:t>Abeille sur plantain lancéolé</a:t>
            </a:r>
            <a:r>
              <a:rPr lang="fr-FR" altLang="fr-FR" sz="2800" b="0" u="none"/>
              <a:t> </a:t>
            </a:r>
            <a:r>
              <a:rPr lang="fr-FR" altLang="fr-FR" sz="1800" u="none">
                <a:solidFill>
                  <a:srgbClr val="FFFF00"/>
                </a:solidFill>
              </a:rPr>
              <a:t>(</a:t>
            </a:r>
            <a:r>
              <a:rPr lang="fr-FR" altLang="fr-FR" sz="1800" i="1" u="none">
                <a:solidFill>
                  <a:srgbClr val="FFFF00"/>
                </a:solidFill>
              </a:rPr>
              <a:t>Plantago lanceolata</a:t>
            </a:r>
            <a:r>
              <a:rPr lang="fr-FR" altLang="fr-FR" sz="1800" u="none">
                <a:solidFill>
                  <a:srgbClr val="FFFF00"/>
                </a:solidFill>
              </a:rPr>
              <a:t>)</a:t>
            </a:r>
            <a:endParaRPr lang="fr-FR" altLang="fr-FR" sz="2800" u="none">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_1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5"/>
          <p:cNvSpPr txBox="1">
            <a:spLocks noChangeArrowheads="1"/>
          </p:cNvSpPr>
          <p:nvPr/>
        </p:nvSpPr>
        <p:spPr bwMode="auto">
          <a:xfrm>
            <a:off x="304800" y="457200"/>
            <a:ext cx="830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t>Ronde d’abeilles dans une fleur mâle de courge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abeille caryopte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8"/>
          <p:cNvSpPr txBox="1">
            <a:spLocks noChangeArrowheads="1"/>
          </p:cNvSpPr>
          <p:nvPr/>
        </p:nvSpPr>
        <p:spPr bwMode="auto">
          <a:xfrm>
            <a:off x="381000" y="457200"/>
            <a:ext cx="4572000" cy="519113"/>
          </a:xfrm>
          <a:prstGeom prst="rect">
            <a:avLst/>
          </a:prstGeom>
          <a:noFill/>
          <a:ln w="9525">
            <a:noFill/>
            <a:miter lim="800000"/>
            <a:headEnd/>
            <a:tailEnd/>
          </a:ln>
        </p:spPr>
        <p:txBody>
          <a:bodyPr>
            <a:spAutoFit/>
          </a:bodyPr>
          <a:lstStyle/>
          <a:p>
            <a:pPr>
              <a:spcBef>
                <a:spcPct val="50000"/>
              </a:spcBef>
              <a:defRPr/>
            </a:pPr>
            <a:r>
              <a:rPr lang="fr-FR" sz="2800" u="none" dirty="0">
                <a:solidFill>
                  <a:srgbClr val="FFFF00"/>
                </a:solidFill>
                <a:effectLst>
                  <a:outerShdw blurRad="38100" dist="38100" dir="2700000" algn="tl">
                    <a:srgbClr val="000000">
                      <a:alpha val="43137"/>
                    </a:srgbClr>
                  </a:outerShdw>
                </a:effectLst>
              </a:rPr>
              <a:t>Abeille sur </a:t>
            </a:r>
            <a:r>
              <a:rPr lang="fr-FR" sz="2800" i="1" u="none" dirty="0" err="1">
                <a:solidFill>
                  <a:srgbClr val="FFFF00"/>
                </a:solidFill>
                <a:effectLst>
                  <a:outerShdw blurRad="38100" dist="38100" dir="2700000" algn="tl">
                    <a:srgbClr val="000000">
                      <a:alpha val="43137"/>
                    </a:srgbClr>
                  </a:outerShdw>
                </a:effectLst>
              </a:rPr>
              <a:t>Caryopteris</a:t>
            </a:r>
            <a:endParaRPr lang="fr-FR" sz="2800" i="1" u="none"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abeille spiranthes N Segaud"/>
          <p:cNvPicPr>
            <a:picLocks noChangeAspect="1" noChangeArrowheads="1"/>
          </p:cNvPicPr>
          <p:nvPr/>
        </p:nvPicPr>
        <p:blipFill>
          <a:blip r:embed="rId2">
            <a:extLst>
              <a:ext uri="{28A0092B-C50C-407E-A947-70E740481C1C}">
                <a14:useLocalDpi xmlns:a14="http://schemas.microsoft.com/office/drawing/2010/main" val="0"/>
              </a:ext>
            </a:extLst>
          </a:blip>
          <a:srcRect l="44955" t="15636" r="25838" b="32391"/>
          <a:stretch>
            <a:fillRect/>
          </a:stretch>
        </p:blipFill>
        <p:spPr bwMode="auto">
          <a:xfrm>
            <a:off x="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3581400" y="0"/>
            <a:ext cx="5562600" cy="6986588"/>
          </a:xfrm>
          <a:prstGeom prst="rect">
            <a:avLst/>
          </a:prstGeom>
          <a:solidFill>
            <a:schemeClr val="bg1">
              <a:lumMod val="85000"/>
            </a:schemeClr>
          </a:solidFill>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p:txBody>
      </p:sp>
      <p:pic>
        <p:nvPicPr>
          <p:cNvPr id="5" name="Picture 6" descr="abeille spiranthes N Segau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600" y="152400"/>
            <a:ext cx="5334000" cy="5029200"/>
          </a:xfrm>
          <a:prstGeom prst="ellipse">
            <a:avLst/>
          </a:prstGeom>
          <a:noFill/>
          <a:ln w="9525">
            <a:noFill/>
            <a:miter lim="800000"/>
            <a:headEnd/>
            <a:tailEnd/>
          </a:ln>
        </p:spPr>
      </p:pic>
      <p:sp>
        <p:nvSpPr>
          <p:cNvPr id="25605" name="ZoneTexte 5"/>
          <p:cNvSpPr txBox="1">
            <a:spLocks noChangeArrowheads="1"/>
          </p:cNvSpPr>
          <p:nvPr/>
        </p:nvSpPr>
        <p:spPr bwMode="auto">
          <a:xfrm>
            <a:off x="3886200" y="5638800"/>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400" u="none">
                <a:solidFill>
                  <a:srgbClr val="FF0000"/>
                </a:solidFill>
              </a:rPr>
              <a:t>Abeille sur Spiranthe d’automne </a:t>
            </a:r>
          </a:p>
        </p:txBody>
      </p:sp>
      <p:sp>
        <p:nvSpPr>
          <p:cNvPr id="25606" name="ZoneTexte 6"/>
          <p:cNvSpPr txBox="1">
            <a:spLocks noChangeArrowheads="1"/>
          </p:cNvSpPr>
          <p:nvPr/>
        </p:nvSpPr>
        <p:spPr bwMode="auto">
          <a:xfrm>
            <a:off x="457200" y="63246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rgbClr val="FFFF00"/>
                </a:solidFill>
              </a:rPr>
              <a:t>Photo N. Segaud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abeille renou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0" y="685800"/>
            <a:ext cx="9144000" cy="519113"/>
          </a:xfrm>
          <a:prstGeom prst="rect">
            <a:avLst/>
          </a:prstGeom>
          <a:noFill/>
          <a:ln w="9525">
            <a:noFill/>
            <a:miter lim="800000"/>
            <a:headEnd/>
            <a:tailEnd/>
          </a:ln>
        </p:spPr>
        <p:txBody>
          <a:bodyPr>
            <a:spAutoFit/>
          </a:bodyPr>
          <a:lstStyle/>
          <a:p>
            <a:pPr>
              <a:spcBef>
                <a:spcPct val="50000"/>
              </a:spcBef>
              <a:defRPr/>
            </a:pPr>
            <a:r>
              <a:rPr lang="fr-FR" sz="2800" u="none" dirty="0">
                <a:effectLst>
                  <a:outerShdw blurRad="38100" dist="38100" dir="2700000" algn="tl">
                    <a:srgbClr val="000000">
                      <a:alpha val="43137"/>
                    </a:srgbClr>
                  </a:outerShdw>
                </a:effectLst>
              </a:rPr>
              <a:t>Abeille  sur renouée du japon </a:t>
            </a:r>
            <a:r>
              <a:rPr lang="fr-FR" sz="2400" u="none" dirty="0">
                <a:solidFill>
                  <a:srgbClr val="FF3300"/>
                </a:solidFill>
              </a:rPr>
              <a:t>(</a:t>
            </a:r>
            <a:r>
              <a:rPr lang="fr-FR" sz="2400" i="1" u="none" dirty="0" err="1">
                <a:solidFill>
                  <a:srgbClr val="FF3300"/>
                </a:solidFill>
              </a:rPr>
              <a:t>Reynoutria</a:t>
            </a:r>
            <a:r>
              <a:rPr lang="fr-FR" sz="2400" i="1" u="none" dirty="0">
                <a:solidFill>
                  <a:srgbClr val="FF3300"/>
                </a:solidFill>
              </a:rPr>
              <a:t> </a:t>
            </a:r>
            <a:r>
              <a:rPr lang="fr-FR" sz="2400" i="1" u="none" dirty="0" err="1">
                <a:solidFill>
                  <a:srgbClr val="FF3300"/>
                </a:solidFill>
              </a:rPr>
              <a:t>japonica</a:t>
            </a:r>
            <a:r>
              <a:rPr lang="fr-FR" sz="2400" u="none" dirty="0">
                <a:solidFill>
                  <a:srgbClr val="FF3300"/>
                </a:solidFill>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DSC_18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1143000" y="3048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rgbClr val="FFFF00"/>
                </a:solidFill>
              </a:rPr>
              <a:t>Abeille sur calamondin (</a:t>
            </a:r>
            <a:r>
              <a:rPr lang="fr-FR" altLang="fr-FR" sz="2800" i="1" u="none">
                <a:solidFill>
                  <a:srgbClr val="FFFF00"/>
                </a:solidFill>
              </a:rPr>
              <a:t>Citrus mitis</a:t>
            </a:r>
            <a:r>
              <a:rPr lang="fr-FR" altLang="fr-FR" sz="2800" u="none">
                <a:solidFill>
                  <a:srgbClr val="FFFF00"/>
                </a:solidFill>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6894513"/>
          </a:xfrm>
          <a:prstGeom prst="rect">
            <a:avLst/>
          </a:prstGeom>
          <a:solidFill>
            <a:schemeClr val="bg1">
              <a:lumMod val="85000"/>
            </a:schemeClr>
          </a:solidFill>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sz="800" dirty="0"/>
          </a:p>
          <a:p>
            <a:pPr>
              <a:defRPr/>
            </a:pPr>
            <a:endParaRPr lang="fr-FR" sz="800" dirty="0"/>
          </a:p>
          <a:p>
            <a:pPr>
              <a:defRPr/>
            </a:pPr>
            <a:endParaRPr lang="fr-FR" sz="800" dirty="0"/>
          </a:p>
          <a:p>
            <a:pPr>
              <a:defRPr/>
            </a:pPr>
            <a:endParaRPr lang="fr-FR" sz="800" dirty="0"/>
          </a:p>
          <a:p>
            <a:pPr>
              <a:defRPr/>
            </a:pPr>
            <a:endParaRPr lang="fr-FR" sz="800" dirty="0"/>
          </a:p>
          <a:p>
            <a:pPr>
              <a:defRPr/>
            </a:pPr>
            <a:endParaRPr lang="fr-FR" sz="800" dirty="0"/>
          </a:p>
          <a:p>
            <a:pPr>
              <a:defRPr/>
            </a:pPr>
            <a:endParaRPr lang="fr-FR" sz="800" dirty="0"/>
          </a:p>
          <a:p>
            <a:pPr>
              <a:defRPr/>
            </a:pPr>
            <a:endParaRPr lang="fr-FR" sz="800" dirty="0"/>
          </a:p>
        </p:txBody>
      </p:sp>
      <p:pic>
        <p:nvPicPr>
          <p:cNvPr id="28675" name="Picture 4" descr="DSC_2494"/>
          <p:cNvPicPr>
            <a:picLocks noChangeAspect="1" noChangeArrowheads="1"/>
          </p:cNvPicPr>
          <p:nvPr/>
        </p:nvPicPr>
        <p:blipFill>
          <a:blip r:embed="rId2">
            <a:extLst>
              <a:ext uri="{28A0092B-C50C-407E-A947-70E740481C1C}">
                <a14:useLocalDpi xmlns:a14="http://schemas.microsoft.com/office/drawing/2010/main" val="0"/>
              </a:ext>
            </a:extLst>
          </a:blip>
          <a:srcRect l="32500" t="21111" r="44283" b="34445"/>
          <a:stretch>
            <a:fillRect/>
          </a:stretch>
        </p:blipFill>
        <p:spPr bwMode="auto">
          <a:xfrm>
            <a:off x="304800" y="762000"/>
            <a:ext cx="449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age 3" descr="abeille lierre 30 sept.jpg (2).JPG"/>
          <p:cNvPicPr>
            <a:picLocks noChangeAspect="1"/>
          </p:cNvPicPr>
          <p:nvPr/>
        </p:nvPicPr>
        <p:blipFill>
          <a:blip r:embed="rId3">
            <a:extLst>
              <a:ext uri="{28A0092B-C50C-407E-A947-70E740481C1C}">
                <a14:useLocalDpi xmlns:a14="http://schemas.microsoft.com/office/drawing/2010/main" val="0"/>
              </a:ext>
            </a:extLst>
          </a:blip>
          <a:srcRect l="43906" t="33257" r="43774" b="40137"/>
          <a:stretch>
            <a:fillRect/>
          </a:stretch>
        </p:blipFill>
        <p:spPr bwMode="auto">
          <a:xfrm>
            <a:off x="5410200" y="1371600"/>
            <a:ext cx="3046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ZoneTexte 4"/>
          <p:cNvSpPr txBox="1">
            <a:spLocks noChangeArrowheads="1"/>
          </p:cNvSpPr>
          <p:nvPr/>
        </p:nvSpPr>
        <p:spPr bwMode="auto">
          <a:xfrm>
            <a:off x="152400" y="2286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400" u="none">
                <a:solidFill>
                  <a:srgbClr val="FF0000"/>
                </a:solidFill>
              </a:rPr>
              <a:t>Butineuse en pleine action sur des fleurs de lierre</a:t>
            </a:r>
          </a:p>
        </p:txBody>
      </p:sp>
      <p:sp>
        <p:nvSpPr>
          <p:cNvPr id="6" name="ZoneTexte 5"/>
          <p:cNvSpPr txBox="1">
            <a:spLocks noChangeArrowheads="1"/>
          </p:cNvSpPr>
          <p:nvPr/>
        </p:nvSpPr>
        <p:spPr bwMode="auto">
          <a:xfrm>
            <a:off x="304800" y="6096000"/>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t>Une abeille domestique peut visiter 120 espèces différentes;</a:t>
            </a:r>
          </a:p>
          <a:p>
            <a:pPr eaLnBrk="1" hangingPunct="1"/>
            <a:r>
              <a:rPr lang="fr-FR" altLang="fr-FR" sz="2000" u="none"/>
              <a:t>Grande fidélité à une espèce lors d’un vol.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6832600"/>
          </a:xfrm>
          <a:prstGeom prst="rect">
            <a:avLst/>
          </a:prstGeom>
          <a:solidFill>
            <a:schemeClr val="bg1">
              <a:lumMod val="75000"/>
            </a:schemeClr>
          </a:solidFill>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sz="800" dirty="0"/>
          </a:p>
          <a:p>
            <a:pPr>
              <a:defRPr/>
            </a:pPr>
            <a:endParaRPr lang="fr-FR" sz="800" dirty="0"/>
          </a:p>
          <a:p>
            <a:pPr>
              <a:defRPr/>
            </a:pPr>
            <a:endParaRPr lang="fr-FR" sz="800" dirty="0"/>
          </a:p>
          <a:p>
            <a:pPr>
              <a:defRPr/>
            </a:pPr>
            <a:endParaRPr lang="fr-FR" sz="800" dirty="0"/>
          </a:p>
        </p:txBody>
      </p:sp>
      <p:pic>
        <p:nvPicPr>
          <p:cNvPr id="29699" name="Picture 6" descr="morphologie-de-abeille-ouvriere-298362"/>
          <p:cNvPicPr>
            <a:picLocks noChangeAspect="1" noChangeArrowheads="1"/>
          </p:cNvPicPr>
          <p:nvPr/>
        </p:nvPicPr>
        <p:blipFill>
          <a:blip r:embed="rId2">
            <a:extLst>
              <a:ext uri="{28A0092B-C50C-407E-A947-70E740481C1C}">
                <a14:useLocalDpi xmlns:a14="http://schemas.microsoft.com/office/drawing/2010/main" val="0"/>
              </a:ext>
            </a:extLst>
          </a:blip>
          <a:srcRect l="28000" r="19000"/>
          <a:stretch>
            <a:fillRect/>
          </a:stretch>
        </p:blipFill>
        <p:spPr bwMode="auto">
          <a:xfrm>
            <a:off x="0" y="838200"/>
            <a:ext cx="40386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age 3" descr="DSC_1285.JPG"/>
          <p:cNvPicPr>
            <a:picLocks noChangeAspect="1"/>
          </p:cNvPicPr>
          <p:nvPr/>
        </p:nvPicPr>
        <p:blipFill>
          <a:blip r:embed="rId3">
            <a:extLst>
              <a:ext uri="{28A0092B-C50C-407E-A947-70E740481C1C}">
                <a14:useLocalDpi xmlns:a14="http://schemas.microsoft.com/office/drawing/2010/main" val="0"/>
              </a:ext>
            </a:extLst>
          </a:blip>
          <a:srcRect l="10863" t="3751" r="32320" b="5000"/>
          <a:stretch>
            <a:fillRect/>
          </a:stretch>
        </p:blipFill>
        <p:spPr bwMode="auto">
          <a:xfrm>
            <a:off x="4191000" y="381000"/>
            <a:ext cx="4953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228600" y="5943600"/>
            <a:ext cx="8763000" cy="830263"/>
          </a:xfrm>
          <a:prstGeom prst="rect">
            <a:avLst/>
          </a:prstGeom>
          <a:noFill/>
        </p:spPr>
        <p:txBody>
          <a:bodyPr>
            <a:spAutoFit/>
          </a:bodyPr>
          <a:lstStyle/>
          <a:p>
            <a:pPr>
              <a:defRPr/>
            </a:pPr>
            <a:r>
              <a:rPr lang="fr-FR" sz="2800" u="none" dirty="0">
                <a:solidFill>
                  <a:srgbClr val="FF0000"/>
                </a:solidFill>
              </a:rPr>
              <a:t>La pompe à nectar = la langue = le </a:t>
            </a:r>
            <a:r>
              <a:rPr lang="fr-FR" sz="2800" u="none" dirty="0" err="1">
                <a:solidFill>
                  <a:srgbClr val="FF0000"/>
                </a:solidFill>
              </a:rPr>
              <a:t>proboscis</a:t>
            </a:r>
            <a:endParaRPr lang="fr-FR" sz="2000" u="none" dirty="0">
              <a:solidFill>
                <a:srgbClr val="FF0000"/>
              </a:solidFill>
            </a:endParaRPr>
          </a:p>
          <a:p>
            <a:pPr>
              <a:defRPr/>
            </a:pPr>
            <a:r>
              <a:rPr lang="fr-FR" sz="2000" u="none" dirty="0">
                <a:solidFill>
                  <a:schemeClr val="accent6">
                    <a:lumMod val="75000"/>
                  </a:schemeClr>
                </a:solidFill>
              </a:rPr>
              <a:t>Longueur 6 mm</a:t>
            </a:r>
            <a:endParaRPr lang="fr-FR" sz="2800" u="none" dirty="0">
              <a:solidFill>
                <a:schemeClr val="accent6">
                  <a:lumMod val="75000"/>
                </a:schemeClr>
              </a:solidFill>
            </a:endParaRPr>
          </a:p>
        </p:txBody>
      </p:sp>
      <p:sp>
        <p:nvSpPr>
          <p:cNvPr id="29702" name="ZoneTexte 5"/>
          <p:cNvSpPr txBox="1">
            <a:spLocks noChangeArrowheads="1"/>
          </p:cNvSpPr>
          <p:nvPr/>
        </p:nvSpPr>
        <p:spPr bwMode="auto">
          <a:xfrm>
            <a:off x="5715000" y="5334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rgbClr val="FFFF00"/>
                </a:solidFill>
              </a:rPr>
              <a:t>Mandibule </a:t>
            </a:r>
          </a:p>
        </p:txBody>
      </p:sp>
      <p:sp>
        <p:nvSpPr>
          <p:cNvPr id="29703" name="ZoneTexte 6"/>
          <p:cNvSpPr txBox="1">
            <a:spLocks noChangeArrowheads="1"/>
          </p:cNvSpPr>
          <p:nvPr/>
        </p:nvSpPr>
        <p:spPr bwMode="auto">
          <a:xfrm>
            <a:off x="5410200" y="2057400"/>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rgbClr val="FFFF00"/>
                </a:solidFill>
              </a:rPr>
              <a:t>Mâchoire </a:t>
            </a:r>
          </a:p>
        </p:txBody>
      </p:sp>
      <p:sp>
        <p:nvSpPr>
          <p:cNvPr id="29704" name="ZoneTexte 7"/>
          <p:cNvSpPr txBox="1">
            <a:spLocks noChangeArrowheads="1"/>
          </p:cNvSpPr>
          <p:nvPr/>
        </p:nvSpPr>
        <p:spPr bwMode="auto">
          <a:xfrm>
            <a:off x="4953000" y="48006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rgbClr val="FFFF00"/>
                </a:solidFill>
              </a:rPr>
              <a:t>palpe</a:t>
            </a:r>
          </a:p>
        </p:txBody>
      </p:sp>
      <p:sp>
        <p:nvSpPr>
          <p:cNvPr id="29705" name="ZoneTexte 8"/>
          <p:cNvSpPr txBox="1">
            <a:spLocks noChangeArrowheads="1"/>
          </p:cNvSpPr>
          <p:nvPr/>
        </p:nvSpPr>
        <p:spPr bwMode="auto">
          <a:xfrm>
            <a:off x="4800600" y="53340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rgbClr val="FFFF00"/>
                </a:solidFill>
              </a:rPr>
              <a:t>labium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Text Box 4"/>
          <p:cNvSpPr txBox="1">
            <a:spLocks noChangeArrowheads="1"/>
          </p:cNvSpPr>
          <p:nvPr/>
        </p:nvSpPr>
        <p:spPr bwMode="auto">
          <a:xfrm>
            <a:off x="0" y="0"/>
            <a:ext cx="9144000" cy="6970713"/>
          </a:xfrm>
          <a:prstGeom prst="rect">
            <a:avLst/>
          </a:prstGeom>
          <a:solidFill>
            <a:srgbClr val="FFFF00"/>
          </a:solidFill>
          <a:ln w="9525">
            <a:noFill/>
            <a:miter lim="800000"/>
            <a:headEnd/>
            <a:tailEnd/>
          </a:ln>
          <a:effectLst/>
        </p:spPr>
        <p:txBody>
          <a:bodyPr>
            <a:spAutoFit/>
          </a:bodyPr>
          <a:lstStyle/>
          <a:p>
            <a:pPr>
              <a:spcBef>
                <a:spcPct val="50000"/>
              </a:spcBef>
              <a:defRPr/>
            </a:pPr>
            <a:r>
              <a:rPr lang="fr-FR" sz="4000" u="none" dirty="0">
                <a:solidFill>
                  <a:srgbClr val="FF3300"/>
                </a:solidFill>
                <a:effectLst>
                  <a:outerShdw blurRad="38100" dist="38100" dir="2700000" algn="tl">
                    <a:srgbClr val="000000"/>
                  </a:outerShdw>
                </a:effectLst>
              </a:rPr>
              <a:t>Seuils de perception au saccharose</a:t>
            </a:r>
          </a:p>
          <a:p>
            <a:pPr>
              <a:spcBef>
                <a:spcPct val="50000"/>
              </a:spcBef>
              <a:defRPr/>
            </a:pPr>
            <a:r>
              <a:rPr lang="fr-FR" sz="3200" i="1" u="none" dirty="0"/>
              <a:t>Homme</a:t>
            </a:r>
            <a:r>
              <a:rPr lang="fr-FR" sz="3200" u="none" dirty="0"/>
              <a:t>   0,4%  </a:t>
            </a:r>
            <a:r>
              <a:rPr lang="fr-FR" sz="1600" u="none" dirty="0"/>
              <a:t>(1 morceau de sucre/litre d’eau = 0,5%)</a:t>
            </a:r>
          </a:p>
          <a:p>
            <a:pPr>
              <a:spcBef>
                <a:spcPct val="50000"/>
              </a:spcBef>
              <a:defRPr/>
            </a:pPr>
            <a:r>
              <a:rPr lang="fr-FR" sz="3200" i="1" u="none" dirty="0"/>
              <a:t>Mouche</a:t>
            </a:r>
            <a:r>
              <a:rPr lang="fr-FR" sz="3200" u="none" dirty="0"/>
              <a:t>   0,04%</a:t>
            </a:r>
          </a:p>
          <a:p>
            <a:pPr>
              <a:spcBef>
                <a:spcPct val="50000"/>
              </a:spcBef>
              <a:defRPr/>
            </a:pPr>
            <a:endParaRPr lang="fr-FR" sz="3200" u="none" dirty="0"/>
          </a:p>
          <a:p>
            <a:pPr>
              <a:spcBef>
                <a:spcPct val="50000"/>
              </a:spcBef>
              <a:defRPr/>
            </a:pPr>
            <a:r>
              <a:rPr lang="fr-FR" sz="3200" i="1" u="none" dirty="0">
                <a:solidFill>
                  <a:srgbClr val="FF3300"/>
                </a:solidFill>
              </a:rPr>
              <a:t>Abeille domestique</a:t>
            </a:r>
            <a:r>
              <a:rPr lang="fr-FR" sz="3200" u="none" dirty="0">
                <a:solidFill>
                  <a:srgbClr val="FF3300"/>
                </a:solidFill>
              </a:rPr>
              <a:t>  0,03%</a:t>
            </a:r>
          </a:p>
          <a:p>
            <a:pPr>
              <a:spcBef>
                <a:spcPct val="50000"/>
              </a:spcBef>
              <a:defRPr/>
            </a:pPr>
            <a:endParaRPr lang="fr-FR" sz="3200" u="none" dirty="0">
              <a:solidFill>
                <a:srgbClr val="FF3300"/>
              </a:solidFill>
            </a:endParaRPr>
          </a:p>
          <a:p>
            <a:pPr>
              <a:spcBef>
                <a:spcPct val="50000"/>
              </a:spcBef>
              <a:defRPr/>
            </a:pPr>
            <a:r>
              <a:rPr lang="fr-FR" sz="3200" i="1" u="none" dirty="0"/>
              <a:t>Fourmi </a:t>
            </a:r>
            <a:r>
              <a:rPr lang="fr-FR" sz="3200" u="none" dirty="0"/>
              <a:t>     0,02%</a:t>
            </a:r>
          </a:p>
          <a:p>
            <a:pPr>
              <a:spcBef>
                <a:spcPct val="50000"/>
              </a:spcBef>
              <a:defRPr/>
            </a:pPr>
            <a:r>
              <a:rPr lang="fr-FR" sz="3200" i="1" u="none" dirty="0">
                <a:solidFill>
                  <a:srgbClr val="FF9900"/>
                </a:solidFill>
              </a:rPr>
              <a:t>Papillon de jour</a:t>
            </a:r>
            <a:r>
              <a:rPr lang="fr-FR" sz="3200" u="none" dirty="0">
                <a:solidFill>
                  <a:srgbClr val="FF9900"/>
                </a:solidFill>
              </a:rPr>
              <a:t>      0,00034%</a:t>
            </a:r>
          </a:p>
          <a:p>
            <a:pPr>
              <a:spcBef>
                <a:spcPct val="50000"/>
              </a:spcBef>
              <a:defRPr/>
            </a:pPr>
            <a:endParaRPr lang="fr-FR" sz="800" u="none" dirty="0"/>
          </a:p>
          <a:p>
            <a:pPr>
              <a:spcBef>
                <a:spcPct val="50000"/>
              </a:spcBef>
              <a:defRPr/>
            </a:pPr>
            <a:endParaRPr lang="fr-FR" sz="800" u="none" dirty="0"/>
          </a:p>
          <a:p>
            <a:pPr>
              <a:spcBef>
                <a:spcPct val="50000"/>
              </a:spcBef>
              <a:defRPr/>
            </a:pPr>
            <a:r>
              <a:rPr lang="fr-FR" sz="1200" u="none" dirty="0"/>
              <a:t>						(d’après </a:t>
            </a:r>
            <a:r>
              <a:rPr lang="fr-FR" sz="1200" u="none" dirty="0" err="1"/>
              <a:t>Kluger</a:t>
            </a:r>
            <a:r>
              <a:rPr lang="fr-FR" sz="1200" u="none" dirty="0"/>
              <a:t> (1955), Barth (1982) )</a:t>
            </a:r>
          </a:p>
          <a:p>
            <a:pPr>
              <a:spcBef>
                <a:spcPct val="50000"/>
              </a:spcBef>
              <a:defRPr/>
            </a:pPr>
            <a:endParaRPr lang="fr-FR" sz="1200" u="none" dirty="0"/>
          </a:p>
          <a:p>
            <a:pPr>
              <a:spcBef>
                <a:spcPct val="50000"/>
              </a:spcBef>
              <a:defRPr/>
            </a:pPr>
            <a:endParaRPr lang="fr-FR" sz="1000" u="none" dirty="0"/>
          </a:p>
        </p:txBody>
      </p:sp>
      <p:pic>
        <p:nvPicPr>
          <p:cNvPr id="30723" name="Picture 5" descr="Copie de DSC_29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905000"/>
            <a:ext cx="24701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6862763"/>
          </a:xfrm>
          <a:prstGeom prst="rect">
            <a:avLst/>
          </a:prstGeom>
          <a:solidFill>
            <a:srgbClr val="FFFF00"/>
          </a:solidFill>
          <a:ln>
            <a:solidFill>
              <a:schemeClr val="accent3"/>
            </a:solidFill>
          </a:ln>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sz="800" dirty="0"/>
          </a:p>
          <a:p>
            <a:pPr>
              <a:defRPr/>
            </a:pPr>
            <a:endParaRPr lang="fr-FR" sz="800" dirty="0"/>
          </a:p>
          <a:p>
            <a:pPr>
              <a:defRPr/>
            </a:pPr>
            <a:endParaRPr lang="fr-FR" sz="800" dirty="0"/>
          </a:p>
          <a:p>
            <a:pPr>
              <a:defRPr/>
            </a:pPr>
            <a:endParaRPr lang="fr-FR" sz="800" dirty="0"/>
          </a:p>
          <a:p>
            <a:pPr>
              <a:defRPr/>
            </a:pPr>
            <a:endParaRPr lang="fr-FR" sz="800" dirty="0"/>
          </a:p>
        </p:txBody>
      </p:sp>
      <p:sp>
        <p:nvSpPr>
          <p:cNvPr id="4099" name="ZoneTexte 2"/>
          <p:cNvSpPr txBox="1">
            <a:spLocks noChangeArrowheads="1"/>
          </p:cNvSpPr>
          <p:nvPr/>
        </p:nvSpPr>
        <p:spPr bwMode="auto">
          <a:xfrm>
            <a:off x="152400" y="762000"/>
            <a:ext cx="88392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3200" u="none">
                <a:solidFill>
                  <a:srgbClr val="FF0000"/>
                </a:solidFill>
              </a:rPr>
              <a:t>Quelques précisions sur les photographies</a:t>
            </a:r>
          </a:p>
          <a:p>
            <a:pPr eaLnBrk="1" hangingPunct="1"/>
            <a:endParaRPr lang="fr-FR" altLang="fr-FR" sz="2400" u="none">
              <a:solidFill>
                <a:srgbClr val="FF0000"/>
              </a:solidFill>
            </a:endParaRPr>
          </a:p>
          <a:p>
            <a:pPr eaLnBrk="1" hangingPunct="1">
              <a:buFont typeface="Arial" charset="0"/>
              <a:buChar char="•"/>
            </a:pPr>
            <a:endParaRPr lang="fr-FR" altLang="fr-FR" sz="2400" u="none"/>
          </a:p>
          <a:p>
            <a:pPr eaLnBrk="1" hangingPunct="1">
              <a:buFont typeface="Arial" charset="0"/>
              <a:buChar char="•"/>
            </a:pPr>
            <a:r>
              <a:rPr lang="fr-FR" altLang="fr-FR" sz="2400" u="none"/>
              <a:t> Il n’y a eu aucune capture d’insectes. </a:t>
            </a:r>
          </a:p>
          <a:p>
            <a:pPr eaLnBrk="1" hangingPunct="1">
              <a:buFont typeface="Arial" charset="0"/>
              <a:buChar char="•"/>
            </a:pPr>
            <a:endParaRPr lang="fr-FR" altLang="fr-FR" sz="2400" u="none"/>
          </a:p>
          <a:p>
            <a:pPr eaLnBrk="1" hangingPunct="1">
              <a:buFont typeface="Arial" charset="0"/>
              <a:buChar char="•"/>
            </a:pPr>
            <a:r>
              <a:rPr lang="fr-FR" altLang="fr-FR" sz="2400" u="none"/>
              <a:t> Beaucoup de photos ont été faites dans mon jardin.</a:t>
            </a:r>
          </a:p>
          <a:p>
            <a:pPr eaLnBrk="1" hangingPunct="1">
              <a:buFont typeface="Arial" charset="0"/>
              <a:buChar char="•"/>
            </a:pPr>
            <a:endParaRPr lang="fr-FR" altLang="fr-FR" sz="2400" u="none"/>
          </a:p>
          <a:p>
            <a:pPr eaLnBrk="1" hangingPunct="1">
              <a:buFont typeface="Arial" charset="0"/>
              <a:buChar char="•"/>
            </a:pPr>
            <a:r>
              <a:rPr lang="fr-FR" altLang="fr-FR" sz="2400" u="none"/>
              <a:t> J’ai réglé mon appareil sur Automatique et le symbole « </a:t>
            </a:r>
            <a:r>
              <a:rPr lang="fr-FR" altLang="fr-FR" sz="2400" u="none">
                <a:solidFill>
                  <a:srgbClr val="FF0000"/>
                </a:solidFill>
              </a:rPr>
              <a:t>sport</a:t>
            </a:r>
            <a:r>
              <a:rPr lang="fr-FR" altLang="fr-FR" sz="2400" u="none"/>
              <a:t> » (silhouette qui court) = prise de vue en rafales, puis sélection, recadrage et éventuellement agrandissement. </a:t>
            </a:r>
          </a:p>
          <a:p>
            <a:pPr eaLnBrk="1" hangingPunct="1">
              <a:buFont typeface="Arial" charset="0"/>
              <a:buChar char="•"/>
            </a:pPr>
            <a:endParaRPr lang="fr-FR" altLang="fr-FR" sz="2400" u="none"/>
          </a:p>
          <a:p>
            <a:pPr eaLnBrk="1" hangingPunct="1">
              <a:buFont typeface="Arial" charset="0"/>
              <a:buChar char="•"/>
            </a:pPr>
            <a:r>
              <a:rPr lang="fr-FR" altLang="fr-FR" sz="2400" u="none"/>
              <a:t> Ce ne sont pas de photos de professionnel.</a:t>
            </a:r>
          </a:p>
          <a:p>
            <a:pPr eaLnBrk="1" hangingPunct="1">
              <a:buFont typeface="Arial" charset="0"/>
              <a:buChar char="•"/>
            </a:pPr>
            <a:endParaRPr lang="fr-FR" altLang="fr-FR" sz="2400" u="non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SC_2909"/>
          <p:cNvPicPr>
            <a:picLocks noChangeAspect="1" noChangeArrowheads="1"/>
          </p:cNvPicPr>
          <p:nvPr/>
        </p:nvPicPr>
        <p:blipFill>
          <a:blip r:embed="rId2">
            <a:extLst>
              <a:ext uri="{28A0092B-C50C-407E-A947-70E740481C1C}">
                <a14:useLocalDpi xmlns:a14="http://schemas.microsoft.com/office/drawing/2010/main" val="0"/>
              </a:ext>
            </a:extLst>
          </a:blip>
          <a:srcRect t="10001" b="15556"/>
          <a:stretch>
            <a:fillRect/>
          </a:stretch>
        </p:blipFill>
        <p:spPr bwMode="auto">
          <a:xfrm>
            <a:off x="23813" y="0"/>
            <a:ext cx="912018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1295400" y="5638800"/>
            <a:ext cx="7239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rgbClr val="FF3300"/>
                </a:solidFill>
              </a:rPr>
              <a:t>Jabot </a:t>
            </a:r>
            <a:r>
              <a:rPr lang="fr-FR" altLang="fr-FR" sz="2400" u="none">
                <a:solidFill>
                  <a:srgbClr val="FF3300"/>
                </a:solidFill>
              </a:rPr>
              <a:t>(contenance 40/75 mg de nectar)</a:t>
            </a:r>
          </a:p>
          <a:p>
            <a:pPr eaLnBrk="1" hangingPunct="1">
              <a:spcBef>
                <a:spcPct val="50000"/>
              </a:spcBef>
            </a:pPr>
            <a:r>
              <a:rPr lang="fr-FR" altLang="fr-FR" sz="1800" u="none">
                <a:solidFill>
                  <a:srgbClr val="FF3300"/>
                </a:solidFill>
              </a:rPr>
              <a:t>                   = 1000 à 1500 fleurs visitées</a:t>
            </a:r>
          </a:p>
        </p:txBody>
      </p:sp>
      <p:sp>
        <p:nvSpPr>
          <p:cNvPr id="31748" name="Line 6"/>
          <p:cNvSpPr>
            <a:spLocks noChangeShapeType="1"/>
          </p:cNvSpPr>
          <p:nvPr/>
        </p:nvSpPr>
        <p:spPr bwMode="auto">
          <a:xfrm flipV="1">
            <a:off x="2743200" y="2514600"/>
            <a:ext cx="2438400" cy="32004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1749" name="Text Box 7"/>
          <p:cNvSpPr txBox="1">
            <a:spLocks noChangeArrowheads="1"/>
          </p:cNvSpPr>
          <p:nvPr/>
        </p:nvSpPr>
        <p:spPr bwMode="auto">
          <a:xfrm>
            <a:off x="457200" y="1295400"/>
            <a:ext cx="144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Abeille = 82 mg</a:t>
            </a:r>
          </a:p>
        </p:txBody>
      </p:sp>
      <p:sp>
        <p:nvSpPr>
          <p:cNvPr id="31750" name="Text Box 10"/>
          <p:cNvSpPr txBox="1">
            <a:spLocks noChangeArrowheads="1"/>
          </p:cNvSpPr>
          <p:nvPr/>
        </p:nvSpPr>
        <p:spPr bwMode="auto">
          <a:xfrm>
            <a:off x="1447800" y="44958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rgbClr val="FFFF00"/>
                </a:solidFill>
              </a:rPr>
              <a:t>Œsophage</a:t>
            </a:r>
            <a:r>
              <a:rPr lang="fr-FR" altLang="fr-FR" sz="2000" b="0" u="none"/>
              <a:t> </a:t>
            </a:r>
          </a:p>
        </p:txBody>
      </p:sp>
      <p:sp>
        <p:nvSpPr>
          <p:cNvPr id="31751" name="Line 11"/>
          <p:cNvSpPr>
            <a:spLocks noChangeShapeType="1"/>
          </p:cNvSpPr>
          <p:nvPr/>
        </p:nvSpPr>
        <p:spPr bwMode="auto">
          <a:xfrm flipH="1" flipV="1">
            <a:off x="1905000" y="3429000"/>
            <a:ext cx="152400" cy="1143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DSC_24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Line 7"/>
          <p:cNvSpPr>
            <a:spLocks noChangeShapeType="1"/>
          </p:cNvSpPr>
          <p:nvPr/>
        </p:nvSpPr>
        <p:spPr bwMode="auto">
          <a:xfrm flipH="1" flipV="1">
            <a:off x="5715000" y="3733800"/>
            <a:ext cx="304800" cy="914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2772" name="Text Box 8"/>
          <p:cNvSpPr txBox="1">
            <a:spLocks noChangeArrowheads="1"/>
          </p:cNvSpPr>
          <p:nvPr/>
        </p:nvSpPr>
        <p:spPr bwMode="auto">
          <a:xfrm>
            <a:off x="304800" y="304800"/>
            <a:ext cx="838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Une abeille ouvrière vit en moyenne 50 jours et change de fonction en vieillissant :</a:t>
            </a:r>
          </a:p>
          <a:p>
            <a:pPr eaLnBrk="1" hangingPunct="1">
              <a:spcBef>
                <a:spcPct val="50000"/>
              </a:spcBef>
              <a:buFontTx/>
              <a:buChar char="-"/>
            </a:pPr>
            <a:r>
              <a:rPr lang="fr-FR" altLang="fr-FR" sz="2000" u="none">
                <a:solidFill>
                  <a:srgbClr val="FFFF00"/>
                </a:solidFill>
              </a:rPr>
              <a:t> Nourrice des larves (miel, pollen, gelée royale)</a:t>
            </a:r>
          </a:p>
          <a:p>
            <a:pPr eaLnBrk="1" hangingPunct="1">
              <a:spcBef>
                <a:spcPct val="50000"/>
              </a:spcBef>
              <a:buFontTx/>
              <a:buChar char="-"/>
            </a:pPr>
            <a:r>
              <a:rPr lang="fr-FR" altLang="fr-FR" sz="2000" u="none">
                <a:solidFill>
                  <a:srgbClr val="FFFF00"/>
                </a:solidFill>
              </a:rPr>
              <a:t> Cirière, magasinière, nettoyeuse, ventileuse, gardienne</a:t>
            </a:r>
          </a:p>
          <a:p>
            <a:pPr eaLnBrk="1" hangingPunct="1">
              <a:spcBef>
                <a:spcPct val="50000"/>
              </a:spcBef>
              <a:buFontTx/>
              <a:buChar char="-"/>
            </a:pPr>
            <a:r>
              <a:rPr lang="fr-FR" altLang="fr-FR" sz="2000" u="none">
                <a:solidFill>
                  <a:srgbClr val="FFFF00"/>
                </a:solidFill>
              </a:rPr>
              <a:t> </a:t>
            </a:r>
            <a:r>
              <a:rPr lang="fr-FR" altLang="fr-FR" sz="2000" u="none">
                <a:solidFill>
                  <a:schemeClr val="bg1"/>
                </a:solidFill>
              </a:rPr>
              <a:t>Butineuse (30 j)</a:t>
            </a:r>
            <a:r>
              <a:rPr lang="fr-FR" altLang="fr-FR" sz="2000" u="none">
                <a:solidFill>
                  <a:srgbClr val="FFFF00"/>
                </a:solidFill>
              </a:rPr>
              <a:t> : quête de nectar, pollen, propolis, miellat, eau</a:t>
            </a:r>
          </a:p>
          <a:p>
            <a:pPr eaLnBrk="1" hangingPunct="1">
              <a:spcBef>
                <a:spcPct val="50000"/>
              </a:spcBef>
            </a:pPr>
            <a:r>
              <a:rPr lang="fr-FR" altLang="fr-FR" sz="2000" u="none">
                <a:solidFill>
                  <a:srgbClr val="FFFF00"/>
                </a:solidFill>
              </a:rPr>
              <a:t>                       </a:t>
            </a:r>
            <a:r>
              <a:rPr lang="fr-FR" altLang="fr-FR" sz="2000" u="none">
                <a:solidFill>
                  <a:schemeClr val="bg1"/>
                </a:solidFill>
              </a:rPr>
              <a:t>3000 fleurs par jour</a:t>
            </a:r>
          </a:p>
        </p:txBody>
      </p:sp>
      <p:sp>
        <p:nvSpPr>
          <p:cNvPr id="70665" name="AutoShape 9"/>
          <p:cNvSpPr>
            <a:spLocks noChangeArrowheads="1"/>
          </p:cNvSpPr>
          <p:nvPr/>
        </p:nvSpPr>
        <p:spPr bwMode="auto">
          <a:xfrm>
            <a:off x="6248400" y="2590800"/>
            <a:ext cx="2895600" cy="2133600"/>
          </a:xfrm>
          <a:prstGeom prst="wedgeEllipseCallout">
            <a:avLst>
              <a:gd name="adj1" fmla="val -118639"/>
              <a:gd name="adj2" fmla="val -33296"/>
            </a:avLst>
          </a:prstGeom>
          <a:solidFill>
            <a:schemeClr val="bg1"/>
          </a:solidFill>
          <a:ln w="9525">
            <a:solidFill>
              <a:schemeClr val="tx1"/>
            </a:solidFill>
            <a:miter lim="800000"/>
            <a:headEnd/>
            <a:tailEnd/>
          </a:ln>
        </p:spPr>
        <p:txBody>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algn="ctr" eaLnBrk="1" hangingPunct="1"/>
            <a:endParaRPr lang="fr-FR" altLang="fr-FR" sz="2000" b="0" u="none"/>
          </a:p>
        </p:txBody>
      </p:sp>
      <p:sp>
        <p:nvSpPr>
          <p:cNvPr id="70666" name="Text Box 10"/>
          <p:cNvSpPr txBox="1">
            <a:spLocks noChangeArrowheads="1"/>
          </p:cNvSpPr>
          <p:nvPr/>
        </p:nvSpPr>
        <p:spPr bwMode="auto">
          <a:xfrm>
            <a:off x="6705600" y="3048000"/>
            <a:ext cx="205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800" u="none"/>
              <a:t>J’ suis pas très en forme, mais j’ bosse quand même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5"/>
                                        </p:tgtEl>
                                        <p:attrNameLst>
                                          <p:attrName>style.visibility</p:attrName>
                                        </p:attrNameLst>
                                      </p:cBhvr>
                                      <p:to>
                                        <p:strVal val="visible"/>
                                      </p:to>
                                    </p:set>
                                    <p:animEffect transition="in" filter="checkerboard(across)">
                                      <p:cBhvr>
                                        <p:cTn id="7" dur="500"/>
                                        <p:tgtEl>
                                          <p:spTgt spid="70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0666">
                                            <p:txEl>
                                              <p:pRg st="0" end="0"/>
                                            </p:txEl>
                                          </p:spTgt>
                                        </p:tgtEl>
                                        <p:attrNameLst>
                                          <p:attrName>style.visibility</p:attrName>
                                        </p:attrNameLst>
                                      </p:cBhvr>
                                      <p:to>
                                        <p:strVal val="visible"/>
                                      </p:to>
                                    </p:set>
                                    <p:animEffect transition="in" filter="checkerboard(across)">
                                      <p:cBhvr>
                                        <p:cTn id="12" dur="500"/>
                                        <p:tgtEl>
                                          <p:spTgt spid="70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295400" y="60960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endParaRPr lang="fr-FR" altLang="fr-FR" sz="2000" b="0" u="none"/>
          </a:p>
        </p:txBody>
      </p:sp>
      <p:pic>
        <p:nvPicPr>
          <p:cNvPr id="33795" name="Picture 5" descr="bio-ma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195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Text Box 6"/>
          <p:cNvSpPr txBox="1">
            <a:spLocks noChangeArrowheads="1"/>
          </p:cNvSpPr>
          <p:nvPr/>
        </p:nvSpPr>
        <p:spPr bwMode="auto">
          <a:xfrm>
            <a:off x="3657600" y="0"/>
            <a:ext cx="5334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endParaRPr lang="fr-FR" altLang="fr-FR" sz="2000" u="none"/>
          </a:p>
          <a:p>
            <a:pPr eaLnBrk="1" hangingPunct="1">
              <a:spcBef>
                <a:spcPct val="50000"/>
              </a:spcBef>
            </a:pPr>
            <a:r>
              <a:rPr lang="fr-FR" altLang="fr-FR" sz="2000" u="none"/>
              <a:t>De retour à la ruche, l’ouvrière cède son nectar (en le mêlant à des enzymes  salivaires) à d’autres ouvrières : phénomène de </a:t>
            </a:r>
            <a:r>
              <a:rPr lang="fr-FR" altLang="fr-FR" sz="2800" u="none">
                <a:solidFill>
                  <a:srgbClr val="FF3300"/>
                </a:solidFill>
              </a:rPr>
              <a:t>trophallaxie</a:t>
            </a:r>
            <a:r>
              <a:rPr lang="fr-FR" altLang="fr-FR" sz="2800" u="none"/>
              <a:t>.</a:t>
            </a:r>
          </a:p>
        </p:txBody>
      </p:sp>
      <p:sp>
        <p:nvSpPr>
          <p:cNvPr id="33797" name="Line 7"/>
          <p:cNvSpPr>
            <a:spLocks noChangeShapeType="1"/>
          </p:cNvSpPr>
          <p:nvPr/>
        </p:nvSpPr>
        <p:spPr bwMode="auto">
          <a:xfrm flipH="1">
            <a:off x="2286000" y="1371600"/>
            <a:ext cx="1447800" cy="152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2040" name="Text Box 8"/>
          <p:cNvSpPr txBox="1">
            <a:spLocks noChangeArrowheads="1"/>
          </p:cNvSpPr>
          <p:nvPr/>
        </p:nvSpPr>
        <p:spPr bwMode="auto">
          <a:xfrm>
            <a:off x="0" y="3733800"/>
            <a:ext cx="8991600" cy="2678113"/>
          </a:xfrm>
          <a:prstGeom prst="rect">
            <a:avLst/>
          </a:prstGeom>
          <a:noFill/>
          <a:ln w="9525">
            <a:noFill/>
            <a:miter lim="800000"/>
            <a:headEnd/>
            <a:tailEnd/>
          </a:ln>
        </p:spPr>
        <p:txBody>
          <a:bodyPr>
            <a:spAutoFit/>
          </a:bodyPr>
          <a:lstStyle/>
          <a:p>
            <a:pPr>
              <a:spcBef>
                <a:spcPct val="50000"/>
              </a:spcBef>
              <a:defRPr/>
            </a:pPr>
            <a:r>
              <a:rPr lang="fr-FR" sz="2800" u="none" dirty="0">
                <a:solidFill>
                  <a:srgbClr val="FF0000"/>
                </a:solidFill>
                <a:effectLst>
                  <a:outerShdw blurRad="38100" dist="38100" dir="2700000" algn="tl">
                    <a:srgbClr val="000000">
                      <a:alpha val="43137"/>
                    </a:srgbClr>
                  </a:outerShdw>
                </a:effectLst>
              </a:rPr>
              <a:t>Le nectar est entreposé dans des alvéoles. Des </a:t>
            </a:r>
            <a:r>
              <a:rPr lang="fr-FR" sz="2800" u="none" dirty="0">
                <a:effectLst>
                  <a:outerShdw blurRad="38100" dist="38100" dir="2700000" algn="tl">
                    <a:srgbClr val="000000">
                      <a:alpha val="43137"/>
                    </a:srgbClr>
                  </a:outerShdw>
                </a:effectLst>
              </a:rPr>
              <a:t>ouvrières ventileuses </a:t>
            </a:r>
            <a:r>
              <a:rPr lang="fr-FR" sz="2800" u="none" dirty="0">
                <a:solidFill>
                  <a:srgbClr val="FF0000"/>
                </a:solidFill>
                <a:effectLst>
                  <a:outerShdw blurRad="38100" dist="38100" dir="2700000" algn="tl">
                    <a:srgbClr val="000000">
                      <a:alpha val="43137"/>
                    </a:srgbClr>
                  </a:outerShdw>
                </a:effectLst>
              </a:rPr>
              <a:t>agitent l’air ce qui fait baisser le taux d’eau du </a:t>
            </a:r>
            <a:r>
              <a:rPr lang="fr-FR" sz="2800" u="none" dirty="0">
                <a:effectLst>
                  <a:outerShdw blurRad="38100" dist="38100" dir="2700000" algn="tl">
                    <a:srgbClr val="000000">
                      <a:alpha val="43137"/>
                    </a:srgbClr>
                  </a:outerShdw>
                </a:effectLst>
              </a:rPr>
              <a:t>nectar</a:t>
            </a:r>
            <a:r>
              <a:rPr lang="fr-FR" sz="2800" u="none" dirty="0">
                <a:solidFill>
                  <a:srgbClr val="FF0000"/>
                </a:solidFill>
                <a:effectLst>
                  <a:outerShdw blurRad="38100" dist="38100" dir="2700000" algn="tl">
                    <a:srgbClr val="000000">
                      <a:alpha val="43137"/>
                    </a:srgbClr>
                  </a:outerShdw>
                </a:effectLst>
              </a:rPr>
              <a:t> à seulement 20% au bout de 5/6 jours. A ce moment là, les alvéoles à nectar sont operculées et contiennent alors du </a:t>
            </a:r>
            <a:r>
              <a:rPr lang="fr-FR" sz="2800" u="none" dirty="0">
                <a:effectLst>
                  <a:outerShdw blurRad="38100" dist="38100" dir="2700000" algn="tl">
                    <a:srgbClr val="000000">
                      <a:alpha val="43137"/>
                    </a:srgbClr>
                  </a:outerShdw>
                </a:effectLst>
              </a:rPr>
              <a:t>miel</a:t>
            </a:r>
            <a:r>
              <a:rPr lang="fr-FR" sz="2800" u="none" dirty="0">
                <a:solidFill>
                  <a:srgbClr val="FF0000"/>
                </a:solidFill>
                <a:effectLst>
                  <a:outerShdw blurRad="38100" dist="38100" dir="2700000" algn="tl">
                    <a:srgbClr val="000000">
                      <a:alpha val="43137"/>
                    </a:srgbClr>
                  </a:outerShdw>
                </a:effectLst>
              </a:rPr>
              <a:t> (18% d’eau).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2038">
                                            <p:txEl>
                                              <p:pRg st="1" end="1"/>
                                            </p:txEl>
                                          </p:spTgt>
                                        </p:tgtEl>
                                        <p:attrNameLst>
                                          <p:attrName>style.visibility</p:attrName>
                                        </p:attrNameLst>
                                      </p:cBhvr>
                                      <p:to>
                                        <p:strVal val="visible"/>
                                      </p:to>
                                    </p:set>
                                    <p:animEffect transition="in" filter="checkerboard(across)">
                                      <p:cBhvr>
                                        <p:cTn id="7" dur="500"/>
                                        <p:tgtEl>
                                          <p:spTgt spid="17203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2040"/>
                                        </p:tgtEl>
                                        <p:attrNameLst>
                                          <p:attrName>style.visibility</p:attrName>
                                        </p:attrNameLst>
                                      </p:cBhvr>
                                      <p:to>
                                        <p:strVal val="visible"/>
                                      </p:to>
                                    </p:set>
                                    <p:animEffect transition="in" filter="checkerboard(across)">
                                      <p:cBhvr>
                                        <p:cTn id="12" dur="500"/>
                                        <p:tgtEl>
                                          <p:spTgt spid="172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_1234"/>
          <p:cNvPicPr>
            <a:picLocks noChangeAspect="1" noChangeArrowheads="1"/>
          </p:cNvPicPr>
          <p:nvPr/>
        </p:nvPicPr>
        <p:blipFill>
          <a:blip r:embed="rId2" cstate="email">
            <a:duotone>
              <a:prstClr val="black"/>
              <a:schemeClr val="accent5">
                <a:tint val="45000"/>
                <a:satMod val="400000"/>
              </a:schemeClr>
            </a:duotone>
            <a:lum contras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rgbClr val="000000">
                <a:alpha val="27843"/>
              </a:srgbClr>
            </a:solidFill>
            <a:miter lim="800000"/>
            <a:headEnd/>
            <a:tailEnd/>
          </a:ln>
        </p:spPr>
      </p:pic>
      <p:sp>
        <p:nvSpPr>
          <p:cNvPr id="3" name="ZoneTexte 2"/>
          <p:cNvSpPr txBox="1"/>
          <p:nvPr/>
        </p:nvSpPr>
        <p:spPr>
          <a:xfrm>
            <a:off x="381000" y="533400"/>
            <a:ext cx="8382000" cy="1077913"/>
          </a:xfrm>
          <a:prstGeom prst="rect">
            <a:avLst/>
          </a:prstGeom>
          <a:noFill/>
        </p:spPr>
        <p:txBody>
          <a:bodyPr>
            <a:spAutoFit/>
          </a:bodyPr>
          <a:lstStyle/>
          <a:p>
            <a:pPr>
              <a:defRPr/>
            </a:pPr>
            <a:endParaRPr lang="fr-FR" sz="3200" u="none" dirty="0">
              <a:solidFill>
                <a:srgbClr val="FFFF00"/>
              </a:solidFill>
              <a:effectLst>
                <a:outerShdw blurRad="38100" dist="38100" dir="2700000" algn="tl">
                  <a:srgbClr val="000000">
                    <a:alpha val="43137"/>
                  </a:srgbClr>
                </a:outerShdw>
              </a:effectLst>
            </a:endParaRPr>
          </a:p>
          <a:p>
            <a:pPr>
              <a:defRPr/>
            </a:pPr>
            <a:endParaRPr lang="fr-FR" sz="3200" u="none"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381000" y="304800"/>
            <a:ext cx="8534400" cy="3170238"/>
          </a:xfrm>
          <a:prstGeom prst="rect">
            <a:avLst/>
          </a:prstGeom>
        </p:spPr>
        <p:txBody>
          <a:bodyPr>
            <a:spAutoFit/>
          </a:bodyPr>
          <a:lstStyle/>
          <a:p>
            <a:pPr>
              <a:spcBef>
                <a:spcPct val="50000"/>
              </a:spcBef>
              <a:defRPr/>
            </a:pPr>
            <a:r>
              <a:rPr lang="fr-FR" sz="4000" u="none" dirty="0">
                <a:solidFill>
                  <a:srgbClr val="FFFF00"/>
                </a:solidFill>
                <a:effectLst>
                  <a:outerShdw blurRad="38100" dist="38100" dir="2700000" algn="tl">
                    <a:srgbClr val="000000">
                      <a:alpha val="43137"/>
                    </a:srgbClr>
                  </a:outerShdw>
                </a:effectLst>
              </a:rPr>
              <a:t>Une ruche donne (en moyenne) de 20 à 50 kg de miel par an, ce qui correspond à environ 100 à 250 Litres de nectar collectés par les ouvrières butineuses.</a:t>
            </a:r>
          </a:p>
        </p:txBody>
      </p:sp>
      <p:sp>
        <p:nvSpPr>
          <p:cNvPr id="5" name="ZoneTexte 4"/>
          <p:cNvSpPr txBox="1"/>
          <p:nvPr/>
        </p:nvSpPr>
        <p:spPr>
          <a:xfrm>
            <a:off x="457200" y="4343400"/>
            <a:ext cx="8534400" cy="461963"/>
          </a:xfrm>
          <a:prstGeom prst="rect">
            <a:avLst/>
          </a:prstGeom>
          <a:noFill/>
        </p:spPr>
        <p:txBody>
          <a:bodyPr>
            <a:spAutoFit/>
          </a:bodyPr>
          <a:lstStyle/>
          <a:p>
            <a:pPr>
              <a:defRPr/>
            </a:pPr>
            <a:r>
              <a:rPr lang="fr-FR" sz="2400" u="none" dirty="0">
                <a:solidFill>
                  <a:schemeClr val="bg1"/>
                </a:solidFill>
                <a:effectLst>
                  <a:outerShdw blurRad="38100" dist="38100" dir="2700000" algn="tl">
                    <a:srgbClr val="000000">
                      <a:alpha val="43137"/>
                    </a:srgbClr>
                  </a:outerShdw>
                </a:effectLst>
              </a:rPr>
              <a:t>Ce miel est utilisé en hiver par les ouvrières restantes.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oneTexte 1"/>
          <p:cNvSpPr txBox="1">
            <a:spLocks noChangeArrowheads="1"/>
          </p:cNvSpPr>
          <p:nvPr/>
        </p:nvSpPr>
        <p:spPr bwMode="auto">
          <a:xfrm>
            <a:off x="0" y="0"/>
            <a:ext cx="9144000" cy="6956425"/>
          </a:xfrm>
          <a:prstGeom prst="rect">
            <a:avLst/>
          </a:prstGeom>
          <a:solidFill>
            <a:schemeClr val="bg1">
              <a:lumMod val="85000"/>
            </a:schemeClr>
          </a:solidFill>
          <a:ln w="9525">
            <a:noFill/>
            <a:miter lim="800000"/>
            <a:headEnd/>
            <a:tailEnd/>
          </a:ln>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sz="800" dirty="0"/>
          </a:p>
          <a:p>
            <a:pPr>
              <a:defRPr/>
            </a:pPr>
            <a:endParaRPr lang="fr-FR" sz="800" dirty="0"/>
          </a:p>
          <a:p>
            <a:pPr>
              <a:defRPr/>
            </a:pPr>
            <a:endParaRPr lang="fr-FR" sz="800" dirty="0"/>
          </a:p>
        </p:txBody>
      </p:sp>
      <p:pic>
        <p:nvPicPr>
          <p:cNvPr id="3" name="Image 2" descr="DSC_127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47800"/>
            <a:ext cx="2438400" cy="3733800"/>
          </a:xfrm>
          <a:prstGeom prst="ellipse">
            <a:avLst/>
          </a:prstGeom>
        </p:spPr>
      </p:pic>
      <p:sp>
        <p:nvSpPr>
          <p:cNvPr id="4" name="ZoneTexte 3"/>
          <p:cNvSpPr txBox="1"/>
          <p:nvPr/>
        </p:nvSpPr>
        <p:spPr>
          <a:xfrm>
            <a:off x="2438400" y="2667000"/>
            <a:ext cx="2590800" cy="954088"/>
          </a:xfrm>
          <a:prstGeom prst="rect">
            <a:avLst/>
          </a:prstGeom>
          <a:noFill/>
        </p:spPr>
        <p:txBody>
          <a:bodyPr>
            <a:spAutoFit/>
          </a:bodyPr>
          <a:lstStyle/>
          <a:p>
            <a:pPr>
              <a:defRPr/>
            </a:pPr>
            <a:r>
              <a:rPr lang="fr-FR" sz="2800" u="none" dirty="0">
                <a:solidFill>
                  <a:srgbClr val="FFC000"/>
                </a:solidFill>
                <a:effectLst>
                  <a:outerShdw blurRad="38100" dist="38100" dir="2700000" algn="tl">
                    <a:srgbClr val="000000">
                      <a:alpha val="43137"/>
                    </a:srgbClr>
                  </a:outerShdw>
                </a:effectLst>
              </a:rPr>
              <a:t>250 g de miel représentent</a:t>
            </a:r>
          </a:p>
        </p:txBody>
      </p:sp>
      <p:cxnSp>
        <p:nvCxnSpPr>
          <p:cNvPr id="6" name="Connecteur droit avec flèche 5"/>
          <p:cNvCxnSpPr>
            <a:cxnSpLocks noChangeShapeType="1"/>
          </p:cNvCxnSpPr>
          <p:nvPr/>
        </p:nvCxnSpPr>
        <p:spPr bwMode="auto">
          <a:xfrm flipV="1">
            <a:off x="5105400" y="2057400"/>
            <a:ext cx="990600" cy="7620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8" name="Ellipse 7"/>
          <p:cNvSpPr>
            <a:spLocks noChangeArrowheads="1"/>
          </p:cNvSpPr>
          <p:nvPr/>
        </p:nvSpPr>
        <p:spPr bwMode="auto">
          <a:xfrm>
            <a:off x="6172200" y="1371600"/>
            <a:ext cx="2514600" cy="838200"/>
          </a:xfrm>
          <a:prstGeom prst="ellipse">
            <a:avLst/>
          </a:prstGeom>
          <a:solidFill>
            <a:schemeClr val="bg1"/>
          </a:solidFill>
          <a:ln w="9525" algn="ctr">
            <a:solidFill>
              <a:schemeClr val="tx1"/>
            </a:solidFill>
            <a:round/>
            <a:headEnd/>
            <a:tailEnd/>
          </a:ln>
        </p:spPr>
        <p:txBody>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sp>
        <p:nvSpPr>
          <p:cNvPr id="9" name="ZoneTexte 8"/>
          <p:cNvSpPr txBox="1">
            <a:spLocks noChangeArrowheads="1"/>
          </p:cNvSpPr>
          <p:nvPr/>
        </p:nvSpPr>
        <p:spPr bwMode="auto">
          <a:xfrm>
            <a:off x="6400800" y="1600200"/>
            <a:ext cx="213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solidFill>
                  <a:srgbClr val="FF0000"/>
                </a:solidFill>
              </a:rPr>
              <a:t>1,1 litre de nectar</a:t>
            </a:r>
          </a:p>
        </p:txBody>
      </p:sp>
      <p:cxnSp>
        <p:nvCxnSpPr>
          <p:cNvPr id="11" name="Connecteur droit avec flèche 10"/>
          <p:cNvCxnSpPr>
            <a:cxnSpLocks noChangeShapeType="1"/>
          </p:cNvCxnSpPr>
          <p:nvPr/>
        </p:nvCxnSpPr>
        <p:spPr bwMode="auto">
          <a:xfrm>
            <a:off x="5105400" y="3048000"/>
            <a:ext cx="914400" cy="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 name="Ellipse 11"/>
          <p:cNvSpPr>
            <a:spLocks noChangeArrowheads="1"/>
          </p:cNvSpPr>
          <p:nvPr/>
        </p:nvSpPr>
        <p:spPr bwMode="auto">
          <a:xfrm>
            <a:off x="6248400" y="2514600"/>
            <a:ext cx="2590800" cy="1219200"/>
          </a:xfrm>
          <a:prstGeom prst="ellipse">
            <a:avLst/>
          </a:prstGeom>
          <a:solidFill>
            <a:srgbClr val="FFFF00"/>
          </a:solidFill>
          <a:ln w="9525" algn="ctr">
            <a:solidFill>
              <a:schemeClr val="tx1"/>
            </a:solidFill>
            <a:round/>
            <a:headEnd/>
            <a:tailEnd/>
          </a:ln>
        </p:spPr>
        <p:txBody>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sp>
        <p:nvSpPr>
          <p:cNvPr id="13" name="ZoneTexte 12"/>
          <p:cNvSpPr txBox="1">
            <a:spLocks noChangeArrowheads="1"/>
          </p:cNvSpPr>
          <p:nvPr/>
        </p:nvSpPr>
        <p:spPr bwMode="auto">
          <a:xfrm>
            <a:off x="6477000" y="29718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t>18000 jabots </a:t>
            </a:r>
          </a:p>
        </p:txBody>
      </p:sp>
      <p:sp>
        <p:nvSpPr>
          <p:cNvPr id="14" name="Ellipse 13"/>
          <p:cNvSpPr>
            <a:spLocks noChangeArrowheads="1"/>
          </p:cNvSpPr>
          <p:nvPr/>
        </p:nvSpPr>
        <p:spPr bwMode="auto">
          <a:xfrm>
            <a:off x="6400800" y="4267200"/>
            <a:ext cx="2438400" cy="1295400"/>
          </a:xfrm>
          <a:prstGeom prst="ellipse">
            <a:avLst/>
          </a:prstGeom>
          <a:solidFill>
            <a:srgbClr val="33CCFF"/>
          </a:solidFill>
          <a:ln w="9525" algn="ctr">
            <a:solidFill>
              <a:schemeClr val="tx1"/>
            </a:solidFill>
            <a:round/>
            <a:headEnd/>
            <a:tailEnd/>
          </a:ln>
        </p:spPr>
        <p:txBody>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cxnSp>
        <p:nvCxnSpPr>
          <p:cNvPr id="16" name="Connecteur droit avec flèche 15"/>
          <p:cNvCxnSpPr>
            <a:cxnSpLocks noChangeShapeType="1"/>
          </p:cNvCxnSpPr>
          <p:nvPr/>
        </p:nvCxnSpPr>
        <p:spPr bwMode="auto">
          <a:xfrm>
            <a:off x="5105400" y="3429000"/>
            <a:ext cx="1295400" cy="11430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 name="ZoneTexte 19"/>
          <p:cNvSpPr txBox="1">
            <a:spLocks noChangeArrowheads="1"/>
          </p:cNvSpPr>
          <p:nvPr/>
        </p:nvSpPr>
        <p:spPr bwMode="auto">
          <a:xfrm>
            <a:off x="6629400" y="46482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t>3500 h de travail</a:t>
            </a:r>
          </a:p>
          <a:p>
            <a:pPr eaLnBrk="1" hangingPunct="1"/>
            <a:r>
              <a:rPr lang="fr-FR" altLang="fr-FR" sz="1800" u="none"/>
              <a:t>des butineuses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P spid="14"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descr="DSC_2914"/>
          <p:cNvPicPr>
            <a:picLocks noChangeAspect="1" noChangeArrowheads="1"/>
          </p:cNvPicPr>
          <p:nvPr/>
        </p:nvPicPr>
        <p:blipFill>
          <a:blip r:embed="rId2">
            <a:lum contrast="40000"/>
            <a:extLst>
              <a:ext uri="{28A0092B-C50C-407E-A947-70E740481C1C}">
                <a14:useLocalDpi xmlns:a14="http://schemas.microsoft.com/office/drawing/2010/main" val="0"/>
              </a:ext>
            </a:extLst>
          </a:blip>
          <a:srcRect t="28751" b="21249"/>
          <a:stretch>
            <a:fillRect/>
          </a:stretch>
        </p:blipFill>
        <p:spPr bwMode="auto">
          <a:xfrm>
            <a:off x="11113" y="2133600"/>
            <a:ext cx="91201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Text Box 6"/>
          <p:cNvSpPr txBox="1">
            <a:spLocks noChangeArrowheads="1"/>
          </p:cNvSpPr>
          <p:nvPr/>
        </p:nvSpPr>
        <p:spPr bwMode="auto">
          <a:xfrm>
            <a:off x="0" y="0"/>
            <a:ext cx="9144000" cy="22256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rgbClr val="FF3300"/>
                </a:solidFill>
              </a:rPr>
              <a:t>Les abeilles mâles ne récoltent pas de nectar, pas plus que de pollen …</a:t>
            </a:r>
          </a:p>
          <a:p>
            <a:pPr eaLnBrk="1" hangingPunct="1">
              <a:spcBef>
                <a:spcPct val="50000"/>
              </a:spcBef>
            </a:pPr>
            <a:endParaRPr lang="fr-FR" altLang="fr-FR" sz="4000" u="none">
              <a:solidFill>
                <a:srgbClr val="FF3300"/>
              </a:solidFill>
            </a:endParaRPr>
          </a:p>
        </p:txBody>
      </p:sp>
      <p:sp>
        <p:nvSpPr>
          <p:cNvPr id="148487" name="Text Box 7"/>
          <p:cNvSpPr txBox="1">
            <a:spLocks noChangeArrowheads="1"/>
          </p:cNvSpPr>
          <p:nvPr/>
        </p:nvSpPr>
        <p:spPr bwMode="auto">
          <a:xfrm>
            <a:off x="0" y="5181600"/>
            <a:ext cx="9144000" cy="74771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rgbClr val="0066FF"/>
                </a:solidFill>
              </a:rPr>
              <a:t>Ils inséminent la reine au cours de vols nuptiaux</a:t>
            </a:r>
            <a:endParaRPr lang="fr-FR" altLang="fr-FR" sz="1000" u="none">
              <a:solidFill>
                <a:srgbClr val="0066FF"/>
              </a:solidFill>
            </a:endParaRPr>
          </a:p>
          <a:p>
            <a:pPr eaLnBrk="1" hangingPunct="1">
              <a:spcBef>
                <a:spcPct val="50000"/>
              </a:spcBef>
            </a:pPr>
            <a:endParaRPr lang="fr-FR" altLang="fr-FR" sz="1000" u="none"/>
          </a:p>
        </p:txBody>
      </p:sp>
      <p:sp>
        <p:nvSpPr>
          <p:cNvPr id="38917" name="Text Box 8"/>
          <p:cNvSpPr txBox="1">
            <a:spLocks noChangeArrowheads="1"/>
          </p:cNvSpPr>
          <p:nvPr/>
        </p:nvSpPr>
        <p:spPr bwMode="auto">
          <a:xfrm>
            <a:off x="5334000" y="2354263"/>
            <a:ext cx="312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0000"/>
                </a:solidFill>
              </a:rPr>
              <a:t>La Hulotte n° 28/29</a:t>
            </a:r>
          </a:p>
        </p:txBody>
      </p:sp>
      <p:sp>
        <p:nvSpPr>
          <p:cNvPr id="148489" name="Text Box 9"/>
          <p:cNvSpPr txBox="1">
            <a:spLocks noChangeArrowheads="1"/>
          </p:cNvSpPr>
          <p:nvPr/>
        </p:nvSpPr>
        <p:spPr bwMode="auto">
          <a:xfrm>
            <a:off x="0" y="5943600"/>
            <a:ext cx="9144000" cy="138430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t>Mais l’hiver, ils sont chassés de la ruche … </a:t>
            </a:r>
            <a:r>
              <a:rPr lang="fr-FR" altLang="fr-FR" sz="2400" u="none">
                <a:sym typeface="Wingdings" pitchFamily="2" charset="2"/>
              </a:rPr>
              <a:t>     par les ouvrières </a:t>
            </a:r>
            <a:endParaRPr lang="fr-FR" altLang="fr-FR" sz="900" u="none">
              <a:sym typeface="Wingdings" pitchFamily="2" charset="2"/>
            </a:endParaRPr>
          </a:p>
          <a:p>
            <a:pPr eaLnBrk="1" hangingPunct="1">
              <a:spcBef>
                <a:spcPct val="50000"/>
              </a:spcBef>
            </a:pPr>
            <a:endParaRPr lang="fr-FR" altLang="fr-FR" sz="2400" u="non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checkerboard(across)">
                                      <p:cBhvr>
                                        <p:cTn id="7" dur="500"/>
                                        <p:tgtEl>
                                          <p:spTgt spid="148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checkerboard(across)">
                                      <p:cBhvr>
                                        <p:cTn id="12" dur="500"/>
                                        <p:tgtEl>
                                          <p:spTgt spid="38917"/>
                                        </p:tgtEl>
                                      </p:cBhvr>
                                    </p:animEffect>
                                  </p:childTnLst>
                                </p:cTn>
                              </p:par>
                              <p:par>
                                <p:cTn id="13" presetID="5" presetClass="entr" presetSubtype="10" fill="hold" nodeType="withEffect">
                                  <p:stCondLst>
                                    <p:cond delay="0"/>
                                  </p:stCondLst>
                                  <p:childTnLst>
                                    <p:set>
                                      <p:cBhvr>
                                        <p:cTn id="14" dur="1" fill="hold">
                                          <p:stCondLst>
                                            <p:cond delay="0"/>
                                          </p:stCondLst>
                                        </p:cTn>
                                        <p:tgtEl>
                                          <p:spTgt spid="148485"/>
                                        </p:tgtEl>
                                        <p:attrNameLst>
                                          <p:attrName>style.visibility</p:attrName>
                                        </p:attrNameLst>
                                      </p:cBhvr>
                                      <p:to>
                                        <p:strVal val="visible"/>
                                      </p:to>
                                    </p:set>
                                    <p:animEffect transition="in" filter="checkerboard(across)">
                                      <p:cBhvr>
                                        <p:cTn id="15" dur="500"/>
                                        <p:tgtEl>
                                          <p:spTgt spid="14848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48487"/>
                                        </p:tgtEl>
                                        <p:attrNameLst>
                                          <p:attrName>style.visibility</p:attrName>
                                        </p:attrNameLst>
                                      </p:cBhvr>
                                      <p:to>
                                        <p:strVal val="visible"/>
                                      </p:to>
                                    </p:set>
                                    <p:animEffect transition="in" filter="checkerboard(across)">
                                      <p:cBhvr>
                                        <p:cTn id="20" dur="500"/>
                                        <p:tgtEl>
                                          <p:spTgt spid="14848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48489"/>
                                        </p:tgtEl>
                                        <p:attrNameLst>
                                          <p:attrName>style.visibility</p:attrName>
                                        </p:attrNameLst>
                                      </p:cBhvr>
                                      <p:to>
                                        <p:strVal val="visible"/>
                                      </p:to>
                                    </p:set>
                                    <p:animEffect transition="in" filter="checkerboard(across)">
                                      <p:cBhvr>
                                        <p:cTn id="25" dur="5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animBg="1"/>
      <p:bldP spid="148487" grpId="0" animBg="1"/>
      <p:bldP spid="38917" grpId="0"/>
      <p:bldP spid="14848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304800" y="685800"/>
            <a:ext cx="8382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rgbClr val="FF3300"/>
                </a:solidFill>
              </a:rPr>
              <a:t>Combien de temps vit l’ouvrière d’Apis mellifera ?</a:t>
            </a:r>
            <a:endParaRPr lang="fr-FR" altLang="fr-FR" u="none">
              <a:solidFill>
                <a:srgbClr val="FF3300"/>
              </a:solidFill>
            </a:endParaRPr>
          </a:p>
          <a:p>
            <a:pPr eaLnBrk="1" hangingPunct="1">
              <a:spcBef>
                <a:spcPct val="50000"/>
              </a:spcBef>
            </a:pPr>
            <a:r>
              <a:rPr lang="fr-FR" altLang="fr-FR" sz="4000" b="0" u="none"/>
              <a:t>A – environ 50 jours</a:t>
            </a:r>
          </a:p>
          <a:p>
            <a:pPr eaLnBrk="1" hangingPunct="1">
              <a:spcBef>
                <a:spcPct val="50000"/>
              </a:spcBef>
            </a:pPr>
            <a:r>
              <a:rPr lang="fr-FR" altLang="fr-FR" sz="4000" b="0" u="none"/>
              <a:t>B – au maximum 5 semaines </a:t>
            </a:r>
          </a:p>
          <a:p>
            <a:pPr eaLnBrk="1" hangingPunct="1">
              <a:spcBef>
                <a:spcPct val="50000"/>
              </a:spcBef>
            </a:pPr>
            <a:r>
              <a:rPr lang="fr-FR" altLang="fr-FR" sz="4000" b="0" u="none"/>
              <a:t>C - au maximum 5 mois </a:t>
            </a:r>
          </a:p>
          <a:p>
            <a:pPr eaLnBrk="1" hangingPunct="1">
              <a:spcBef>
                <a:spcPct val="50000"/>
              </a:spcBef>
            </a:pPr>
            <a:r>
              <a:rPr lang="fr-FR" altLang="fr-FR" sz="4000" b="0" u="none"/>
              <a:t> </a:t>
            </a:r>
          </a:p>
        </p:txBody>
      </p:sp>
      <p:pic>
        <p:nvPicPr>
          <p:cNvPr id="37891" name="Picture 6" descr="abeille Fallop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447800"/>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Copie de DSC_1577"/>
          <p:cNvPicPr>
            <a:picLocks noChangeAspect="1" noChangeArrowheads="1"/>
          </p:cNvPicPr>
          <p:nvPr/>
        </p:nvPicPr>
        <p:blipFill>
          <a:blip r:embed="rId2">
            <a:extLst>
              <a:ext uri="{28A0092B-C50C-407E-A947-70E740481C1C}">
                <a14:useLocalDpi xmlns:a14="http://schemas.microsoft.com/office/drawing/2010/main" val="0"/>
              </a:ext>
            </a:extLst>
          </a:blip>
          <a:srcRect l="91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1" name="Rectangle 7"/>
          <p:cNvSpPr>
            <a:spLocks noChangeArrowheads="1"/>
          </p:cNvSpPr>
          <p:nvPr/>
        </p:nvSpPr>
        <p:spPr bwMode="auto">
          <a:xfrm>
            <a:off x="0" y="304800"/>
            <a:ext cx="9144000" cy="523875"/>
          </a:xfrm>
          <a:prstGeom prst="rect">
            <a:avLst/>
          </a:prstGeom>
          <a:solidFill>
            <a:srgbClr val="FF00FF"/>
          </a:solidFill>
          <a:ln w="9525">
            <a:noFill/>
            <a:miter lim="800000"/>
            <a:headEnd/>
            <a:tailEnd/>
          </a:ln>
          <a:effectLst/>
        </p:spPr>
        <p:txBody>
          <a:bodyPr>
            <a:spAutoFit/>
          </a:bodyPr>
          <a:lstStyle/>
          <a:p>
            <a:pPr>
              <a:spcBef>
                <a:spcPct val="50000"/>
              </a:spcBef>
              <a:defRPr/>
            </a:pPr>
            <a:r>
              <a:rPr lang="fr-FR" sz="2800" u="none" dirty="0">
                <a:solidFill>
                  <a:srgbClr val="FFFF00"/>
                </a:solidFill>
                <a:effectLst>
                  <a:outerShdw blurRad="38100" dist="38100" dir="2700000" algn="tl">
                    <a:srgbClr val="000000"/>
                  </a:outerShdw>
                </a:effectLst>
              </a:rPr>
              <a:t>B – collecte de nectar par les abeilles sauvages</a:t>
            </a:r>
          </a:p>
        </p:txBody>
      </p:sp>
      <p:sp>
        <p:nvSpPr>
          <p:cNvPr id="38916" name="Text Box 10"/>
          <p:cNvSpPr txBox="1">
            <a:spLocks noChangeArrowheads="1"/>
          </p:cNvSpPr>
          <p:nvPr/>
        </p:nvSpPr>
        <p:spPr bwMode="auto">
          <a:xfrm>
            <a:off x="533400" y="5867400"/>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t>Environ 1000 espèces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Copie de Copie de DSC_15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8"/>
          <p:cNvSpPr txBox="1">
            <a:spLocks noChangeArrowheads="1"/>
          </p:cNvSpPr>
          <p:nvPr/>
        </p:nvSpPr>
        <p:spPr bwMode="auto">
          <a:xfrm>
            <a:off x="0" y="5181600"/>
            <a:ext cx="9144000" cy="167957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endParaRPr lang="fr-FR" altLang="fr-FR" sz="2000" u="none"/>
          </a:p>
          <a:p>
            <a:pPr eaLnBrk="1" hangingPunct="1">
              <a:spcBef>
                <a:spcPct val="50000"/>
              </a:spcBef>
            </a:pPr>
            <a:r>
              <a:rPr lang="fr-FR" altLang="fr-FR" sz="2800" u="none"/>
              <a:t>                                 Anthophore</a:t>
            </a:r>
            <a:r>
              <a:rPr lang="fr-FR" altLang="fr-FR" sz="2000" u="none"/>
              <a:t> sur lavande</a:t>
            </a:r>
          </a:p>
          <a:p>
            <a:pPr eaLnBrk="1" hangingPunct="1">
              <a:spcBef>
                <a:spcPct val="50000"/>
              </a:spcBef>
            </a:pPr>
            <a:endParaRPr lang="fr-FR" altLang="fr-FR" sz="2000" u="none"/>
          </a:p>
          <a:p>
            <a:pPr eaLnBrk="1" hangingPunct="1">
              <a:spcBef>
                <a:spcPct val="50000"/>
              </a:spcBef>
            </a:pPr>
            <a:endParaRPr lang="fr-FR" altLang="fr-FR" sz="800" u="none"/>
          </a:p>
        </p:txBody>
      </p:sp>
      <p:sp>
        <p:nvSpPr>
          <p:cNvPr id="153609" name="Text Box 9"/>
          <p:cNvSpPr txBox="1">
            <a:spLocks noChangeArrowheads="1"/>
          </p:cNvSpPr>
          <p:nvPr/>
        </p:nvSpPr>
        <p:spPr bwMode="auto">
          <a:xfrm>
            <a:off x="6629400" y="28194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Langue de 12 mm</a:t>
            </a:r>
          </a:p>
        </p:txBody>
      </p:sp>
      <p:pic>
        <p:nvPicPr>
          <p:cNvPr id="7" name="Picture 7" descr="DSC_173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400" y="4953000"/>
            <a:ext cx="2590800" cy="1905000"/>
          </a:xfrm>
          <a:prstGeom prst="ellipse">
            <a:avLst/>
          </a:prstGeom>
          <a:noFill/>
          <a:ln w="9525">
            <a:noFill/>
            <a:miter lim="800000"/>
            <a:headEnd/>
            <a:tailEnd/>
          </a:ln>
        </p:spPr>
      </p:pic>
      <p:pic>
        <p:nvPicPr>
          <p:cNvPr id="8" name="Picture 6" descr="DSC_156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953000"/>
            <a:ext cx="2274888" cy="1905000"/>
          </a:xfrm>
          <a:prstGeom prst="ellipse">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09"/>
                                        </p:tgtEl>
                                        <p:attrNameLst>
                                          <p:attrName>style.visibility</p:attrName>
                                        </p:attrNameLst>
                                      </p:cBhvr>
                                      <p:to>
                                        <p:strVal val="visible"/>
                                      </p:to>
                                    </p:set>
                                    <p:animEffect transition="in" filter="checkerboard(across)">
                                      <p:cBhvr>
                                        <p:cTn id="7" dur="5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2" descr="DSC_0302.JPG"/>
          <p:cNvPicPr>
            <a:picLocks noChangeAspect="1"/>
          </p:cNvPicPr>
          <p:nvPr/>
        </p:nvPicPr>
        <p:blipFill>
          <a:blip r:embed="rId2">
            <a:extLst>
              <a:ext uri="{28A0092B-C50C-407E-A947-70E740481C1C}">
                <a14:useLocalDpi xmlns:a14="http://schemas.microsoft.com/office/drawing/2010/main" val="0"/>
              </a:ext>
            </a:extLst>
          </a:blip>
          <a:srcRect l="5000" t="12534" r="34167" b="225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457200"/>
            <a:ext cx="6705600" cy="830263"/>
          </a:xfrm>
          <a:prstGeom prst="rect">
            <a:avLst/>
          </a:prstGeom>
        </p:spPr>
        <p:txBody>
          <a:bodyPr>
            <a:spAutoFit/>
          </a:bodyPr>
          <a:lstStyle/>
          <a:p>
            <a:pPr>
              <a:defRPr/>
            </a:pPr>
            <a:r>
              <a:rPr lang="fr-FR" sz="2400" u="none" dirty="0">
                <a:solidFill>
                  <a:srgbClr val="FFFF00"/>
                </a:solidFill>
                <a:effectLst>
                  <a:outerShdw blurRad="38100" dist="38100" dir="2700000" algn="tl">
                    <a:srgbClr val="000000">
                      <a:alpha val="43137"/>
                    </a:srgbClr>
                  </a:outerShdw>
                </a:effectLst>
              </a:rPr>
              <a:t>abeille du groupe des</a:t>
            </a:r>
            <a:r>
              <a:rPr lang="fr-FR" sz="2400" u="none" dirty="0">
                <a:effectLst>
                  <a:outerShdw blurRad="38100" dist="38100" dir="2700000" algn="tl">
                    <a:srgbClr val="000000">
                      <a:alpha val="43137"/>
                    </a:srgbClr>
                  </a:outerShdw>
                </a:effectLst>
              </a:rPr>
              <a:t> </a:t>
            </a:r>
            <a:r>
              <a:rPr lang="fr-FR" sz="2400" u="none" dirty="0" err="1">
                <a:solidFill>
                  <a:srgbClr val="FFFF00"/>
                </a:solidFill>
                <a:effectLst>
                  <a:outerShdw blurRad="38100" dist="38100" dir="2700000" algn="tl">
                    <a:srgbClr val="000000">
                      <a:alpha val="43137"/>
                    </a:srgbClr>
                  </a:outerShdw>
                </a:effectLst>
              </a:rPr>
              <a:t>Anthidies</a:t>
            </a:r>
            <a:endParaRPr lang="fr-FR" sz="2400" u="none" dirty="0">
              <a:solidFill>
                <a:srgbClr val="FFFF00"/>
              </a:solidFill>
              <a:effectLst>
                <a:outerShdw blurRad="38100" dist="38100" dir="2700000" algn="tl">
                  <a:srgbClr val="000000">
                    <a:alpha val="43137"/>
                  </a:srgbClr>
                </a:outerShdw>
              </a:effectLst>
            </a:endParaRPr>
          </a:p>
          <a:p>
            <a:pPr>
              <a:defRPr/>
            </a:pPr>
            <a:r>
              <a:rPr lang="fr-FR" sz="2400" u="none" dirty="0">
                <a:solidFill>
                  <a:srgbClr val="FFFF00"/>
                </a:solidFill>
                <a:effectLst>
                  <a:outerShdw blurRad="38100" dist="38100" dir="2700000" algn="tl">
                    <a:srgbClr val="000000">
                      <a:alpha val="43137"/>
                    </a:srgbClr>
                  </a:outerShdw>
                </a:effectLst>
              </a:rPr>
              <a:t>sur lavande </a:t>
            </a:r>
          </a:p>
        </p:txBody>
      </p:sp>
      <p:sp>
        <p:nvSpPr>
          <p:cNvPr id="40964" name="ZoneTexte 4"/>
          <p:cNvSpPr txBox="1">
            <a:spLocks noChangeArrowheads="1"/>
          </p:cNvSpPr>
          <p:nvPr/>
        </p:nvSpPr>
        <p:spPr bwMode="auto">
          <a:xfrm>
            <a:off x="7010400" y="13716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chemeClr val="bg1"/>
                </a:solidFill>
              </a:rPr>
              <a:t>Langue longue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algn="ctr" eaLnBrk="1" hangingPunct="1">
              <a:spcBef>
                <a:spcPct val="50000"/>
              </a:spcBef>
            </a:pPr>
            <a:endParaRPr lang="fr-FR" altLang="fr-FR" sz="3600" u="none">
              <a:solidFill>
                <a:srgbClr val="FF3300"/>
              </a:solidFill>
              <a:latin typeface="Arial" charset="0"/>
            </a:endParaRPr>
          </a:p>
          <a:p>
            <a:pPr algn="ctr" eaLnBrk="1" hangingPunct="1">
              <a:spcBef>
                <a:spcPct val="50000"/>
              </a:spcBef>
            </a:pPr>
            <a:r>
              <a:rPr lang="fr-FR" altLang="fr-FR" sz="3600" u="none">
                <a:solidFill>
                  <a:srgbClr val="FF3300"/>
                </a:solidFill>
                <a:latin typeface="Arial" charset="0"/>
              </a:rPr>
              <a:t>Que font ces insectes</a:t>
            </a:r>
            <a:r>
              <a:rPr lang="fr-FR" altLang="fr-FR" sz="3600" u="none">
                <a:latin typeface="Arial" charset="0"/>
              </a:rPr>
              <a:t> </a:t>
            </a:r>
            <a:r>
              <a:rPr lang="fr-FR" altLang="fr-FR" sz="3600" u="none">
                <a:solidFill>
                  <a:srgbClr val="FF3300"/>
                </a:solidFill>
                <a:latin typeface="Arial" charset="0"/>
              </a:rPr>
              <a:t>sur ces fleurs ?</a:t>
            </a: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1600" b="0" u="none">
              <a:solidFill>
                <a:srgbClr val="FF3300"/>
              </a:solidFill>
              <a:latin typeface="Arial" charset="0"/>
            </a:endParaRPr>
          </a:p>
          <a:p>
            <a:pPr algn="ctr" eaLnBrk="1" hangingPunct="1">
              <a:spcBef>
                <a:spcPct val="50000"/>
              </a:spcBef>
            </a:pPr>
            <a:endParaRPr lang="fr-FR" altLang="fr-FR" sz="800" b="0" u="none">
              <a:solidFill>
                <a:srgbClr val="FF3300"/>
              </a:solidFill>
              <a:latin typeface="Arial" charset="0"/>
            </a:endParaRPr>
          </a:p>
          <a:p>
            <a:pPr algn="ctr" eaLnBrk="1" hangingPunct="1">
              <a:spcBef>
                <a:spcPct val="50000"/>
              </a:spcBef>
            </a:pPr>
            <a:endParaRPr lang="fr-FR" altLang="fr-FR" sz="800" b="0" u="none">
              <a:solidFill>
                <a:srgbClr val="FF3300"/>
              </a:solidFill>
              <a:latin typeface="Arial" charset="0"/>
            </a:endParaRPr>
          </a:p>
          <a:p>
            <a:pPr algn="ctr" eaLnBrk="1" hangingPunct="1">
              <a:spcBef>
                <a:spcPct val="50000"/>
              </a:spcBef>
            </a:pPr>
            <a:endParaRPr lang="fr-FR" altLang="fr-FR" sz="800" b="0" u="none">
              <a:solidFill>
                <a:srgbClr val="FF3300"/>
              </a:solidFill>
              <a:latin typeface="Arial" charset="0"/>
            </a:endParaRPr>
          </a:p>
        </p:txBody>
      </p:sp>
      <p:pic>
        <p:nvPicPr>
          <p:cNvPr id="5123" name="Picture 6" descr="Copie de aurore mâle sur aillia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828800"/>
            <a:ext cx="67818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7"/>
          <p:cNvSpPr txBox="1">
            <a:spLocks noChangeArrowheads="1"/>
          </p:cNvSpPr>
          <p:nvPr/>
        </p:nvSpPr>
        <p:spPr bwMode="auto">
          <a:xfrm>
            <a:off x="3581400" y="3124200"/>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Aurore mâle sur alliaire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8"/>
          <p:cNvSpPr txBox="1">
            <a:spLocks noChangeArrowheads="1"/>
          </p:cNvSpPr>
          <p:nvPr/>
        </p:nvSpPr>
        <p:spPr bwMode="auto">
          <a:xfrm>
            <a:off x="1127125" y="7794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sz="2000" b="0" u="none"/>
          </a:p>
        </p:txBody>
      </p:sp>
      <p:pic>
        <p:nvPicPr>
          <p:cNvPr id="41987" name="Picture 9" descr="Copie de guêpe cosm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10"/>
          <p:cNvSpPr txBox="1">
            <a:spLocks noChangeArrowheads="1"/>
          </p:cNvSpPr>
          <p:nvPr/>
        </p:nvSpPr>
        <p:spPr bwMode="auto">
          <a:xfrm>
            <a:off x="533400" y="228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i="1" u="none">
                <a:solidFill>
                  <a:schemeClr val="bg1"/>
                </a:solidFill>
              </a:rPr>
              <a:t>Halictus</a:t>
            </a:r>
            <a:r>
              <a:rPr lang="fr-FR" altLang="fr-FR" sz="2400" u="none">
                <a:solidFill>
                  <a:schemeClr val="bg1"/>
                </a:solidFill>
              </a:rPr>
              <a:t> </a:t>
            </a:r>
            <a:r>
              <a:rPr lang="fr-FR" altLang="fr-FR" sz="2400" i="1" u="none">
                <a:solidFill>
                  <a:schemeClr val="bg1"/>
                </a:solidFill>
              </a:rPr>
              <a:t>scabiosae</a:t>
            </a:r>
            <a:r>
              <a:rPr lang="fr-FR" altLang="fr-FR" sz="2400" u="none">
                <a:solidFill>
                  <a:schemeClr val="bg1"/>
                </a:solidFill>
              </a:rPr>
              <a:t>. (Abeille solitaire) sur cosmos</a:t>
            </a:r>
          </a:p>
        </p:txBody>
      </p:sp>
      <p:sp>
        <p:nvSpPr>
          <p:cNvPr id="41989" name="ZoneTexte 4"/>
          <p:cNvSpPr txBox="1">
            <a:spLocks noChangeArrowheads="1"/>
          </p:cNvSpPr>
          <p:nvPr/>
        </p:nvSpPr>
        <p:spPr bwMode="auto">
          <a:xfrm>
            <a:off x="381000" y="2209800"/>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t>Langue courte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Copie de colletes lier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7"/>
          <p:cNvSpPr txBox="1">
            <a:spLocks noChangeArrowheads="1"/>
          </p:cNvSpPr>
          <p:nvPr/>
        </p:nvSpPr>
        <p:spPr bwMode="auto">
          <a:xfrm>
            <a:off x="1143000" y="3810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chemeClr val="bg1"/>
                </a:solidFill>
              </a:rPr>
              <a:t>Collète du lierre  </a:t>
            </a:r>
            <a:r>
              <a:rPr lang="fr-FR" altLang="fr-FR" sz="2000" i="1" u="none">
                <a:solidFill>
                  <a:schemeClr val="bg1"/>
                </a:solidFill>
              </a:rPr>
              <a:t>Colletes hederacea</a:t>
            </a:r>
            <a:endParaRPr lang="fr-FR" altLang="fr-FR" sz="2000" u="none">
              <a:solidFill>
                <a:schemeClr val="bg1"/>
              </a:solidFill>
            </a:endParaRPr>
          </a:p>
        </p:txBody>
      </p:sp>
      <p:sp>
        <p:nvSpPr>
          <p:cNvPr id="43012" name="Text Box 8"/>
          <p:cNvSpPr txBox="1">
            <a:spLocks noChangeArrowheads="1"/>
          </p:cNvSpPr>
          <p:nvPr/>
        </p:nvSpPr>
        <p:spPr bwMode="auto">
          <a:xfrm>
            <a:off x="6781800" y="13716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Langue courte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 1" descr="osmie sur fl mirabellier.JPG"/>
          <p:cNvPicPr>
            <a:picLocks noChangeAspect="1"/>
          </p:cNvPicPr>
          <p:nvPr/>
        </p:nvPicPr>
        <p:blipFill>
          <a:blip r:embed="rId2">
            <a:extLst>
              <a:ext uri="{28A0092B-C50C-407E-A947-70E740481C1C}">
                <a14:useLocalDpi xmlns:a14="http://schemas.microsoft.com/office/drawing/2010/main" val="0"/>
              </a:ext>
            </a:extLst>
          </a:blip>
          <a:srcRect l="33289" t="27499" r="27440" b="2124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381000" y="5943600"/>
            <a:ext cx="8534400" cy="523875"/>
          </a:xfrm>
          <a:prstGeom prst="rect">
            <a:avLst/>
          </a:prstGeom>
          <a:noFill/>
        </p:spPr>
        <p:txBody>
          <a:bodyPr>
            <a:spAutoFit/>
          </a:bodyPr>
          <a:lstStyle/>
          <a:p>
            <a:pPr>
              <a:defRPr/>
            </a:pPr>
            <a:r>
              <a:rPr lang="fr-FR" sz="2800" u="none" dirty="0" err="1">
                <a:effectLst>
                  <a:outerShdw blurRad="38100" dist="38100" dir="2700000" algn="tl">
                    <a:srgbClr val="000000">
                      <a:alpha val="43137"/>
                    </a:srgbClr>
                  </a:outerShdw>
                </a:effectLst>
              </a:rPr>
              <a:t>Osmie</a:t>
            </a:r>
            <a:r>
              <a:rPr lang="fr-FR" sz="2800" u="none" dirty="0">
                <a:effectLst>
                  <a:outerShdw blurRad="38100" dist="38100" dir="2700000" algn="tl">
                    <a:srgbClr val="000000">
                      <a:alpha val="43137"/>
                    </a:srgbClr>
                  </a:outerShdw>
                </a:effectLst>
              </a:rPr>
              <a:t> cornue sur fleurs de mirabellier </a:t>
            </a:r>
          </a:p>
        </p:txBody>
      </p:sp>
      <p:sp>
        <p:nvSpPr>
          <p:cNvPr id="44036" name="ZoneTexte 3"/>
          <p:cNvSpPr txBox="1">
            <a:spLocks noChangeArrowheads="1"/>
          </p:cNvSpPr>
          <p:nvPr/>
        </p:nvSpPr>
        <p:spPr bwMode="auto">
          <a:xfrm>
            <a:off x="457200" y="3810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solidFill>
                  <a:srgbClr val="FFFF00"/>
                </a:solidFill>
              </a:rPr>
              <a:t>Langue longue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2" descr="DSC_0287.JPG"/>
          <p:cNvPicPr>
            <a:picLocks noChangeAspect="1"/>
          </p:cNvPicPr>
          <p:nvPr/>
        </p:nvPicPr>
        <p:blipFill>
          <a:blip r:embed="rId2">
            <a:extLst>
              <a:ext uri="{28A0092B-C50C-407E-A947-70E740481C1C}">
                <a14:useLocalDpi xmlns:a14="http://schemas.microsoft.com/office/drawing/2010/main" val="0"/>
              </a:ext>
            </a:extLst>
          </a:blip>
          <a:srcRect l="26738" t="14999" r="20622" b="17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533400" y="228600"/>
            <a:ext cx="8229600" cy="584200"/>
          </a:xfrm>
          <a:prstGeom prst="rect">
            <a:avLst/>
          </a:prstGeom>
          <a:noFill/>
        </p:spPr>
        <p:txBody>
          <a:bodyPr>
            <a:spAutoFit/>
          </a:bodyPr>
          <a:lstStyle/>
          <a:p>
            <a:pPr>
              <a:defRPr/>
            </a:pPr>
            <a:r>
              <a:rPr lang="fr-FR" sz="3200" u="none" dirty="0">
                <a:solidFill>
                  <a:schemeClr val="bg1"/>
                </a:solidFill>
              </a:rPr>
              <a:t>Abeille sauvage sur fleur de </a:t>
            </a:r>
            <a:r>
              <a:rPr lang="fr-FR" sz="3200" u="none" dirty="0">
                <a:solidFill>
                  <a:schemeClr val="bg1"/>
                </a:solidFill>
                <a:effectLst>
                  <a:outerShdw blurRad="38100" dist="38100" dir="2700000" algn="tl">
                    <a:srgbClr val="000000">
                      <a:alpha val="43137"/>
                    </a:srgbClr>
                  </a:outerShdw>
                </a:effectLst>
              </a:rPr>
              <a:t>mirabellier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1" descr="xylo 20 oct 17 (3).JPG"/>
          <p:cNvPicPr>
            <a:picLocks noChangeAspect="1"/>
          </p:cNvPicPr>
          <p:nvPr/>
        </p:nvPicPr>
        <p:blipFill>
          <a:blip r:embed="rId2">
            <a:extLst>
              <a:ext uri="{28A0092B-C50C-407E-A947-70E740481C1C}">
                <a14:useLocalDpi xmlns:a14="http://schemas.microsoft.com/office/drawing/2010/main" val="0"/>
              </a:ext>
            </a:extLst>
          </a:blip>
          <a:srcRect l="4880" t="21111" r="27440" b="1555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16175" y="5638800"/>
            <a:ext cx="6194425" cy="461963"/>
          </a:xfrm>
          <a:prstGeom prst="rect">
            <a:avLst/>
          </a:prstGeom>
        </p:spPr>
        <p:txBody>
          <a:bodyPr>
            <a:spAutoFit/>
          </a:bodyPr>
          <a:lstStyle/>
          <a:p>
            <a:pPr>
              <a:defRPr/>
            </a:pPr>
            <a:r>
              <a:rPr lang="fr-FR" sz="2400" i="1" u="none" dirty="0">
                <a:solidFill>
                  <a:srgbClr val="FFFF00"/>
                </a:solidFill>
              </a:rPr>
              <a:t>Xylocope </a:t>
            </a:r>
            <a:r>
              <a:rPr lang="fr-FR" sz="2400" i="1" u="none" dirty="0" err="1">
                <a:solidFill>
                  <a:srgbClr val="FFFF00"/>
                </a:solidFill>
              </a:rPr>
              <a:t>violacea</a:t>
            </a:r>
            <a:r>
              <a:rPr lang="fr-FR" sz="2400" u="none" dirty="0">
                <a:solidFill>
                  <a:srgbClr val="FFFF00"/>
                </a:solidFill>
              </a:rPr>
              <a:t> </a:t>
            </a:r>
            <a:r>
              <a:rPr lang="fr-FR" sz="1100" u="none" dirty="0">
                <a:solidFill>
                  <a:srgbClr val="FFFF00"/>
                </a:solidFill>
              </a:rPr>
              <a:t>(abeille charpentière) </a:t>
            </a:r>
            <a:r>
              <a:rPr lang="fr-FR" sz="1800" u="none" dirty="0">
                <a:solidFill>
                  <a:schemeClr val="accent6">
                    <a:lumMod val="75000"/>
                  </a:schemeClr>
                </a:solidFill>
              </a:rPr>
              <a:t>sur lavande </a:t>
            </a:r>
            <a:endParaRPr lang="fr-FR" u="none" dirty="0">
              <a:solidFill>
                <a:schemeClr val="accent6">
                  <a:lumMod val="75000"/>
                </a:schemeClr>
              </a:solidFill>
            </a:endParaRPr>
          </a:p>
        </p:txBody>
      </p:sp>
      <p:sp>
        <p:nvSpPr>
          <p:cNvPr id="46084" name="Rectangle 3"/>
          <p:cNvSpPr>
            <a:spLocks noChangeArrowheads="1"/>
          </p:cNvSpPr>
          <p:nvPr/>
        </p:nvSpPr>
        <p:spPr bwMode="auto">
          <a:xfrm>
            <a:off x="6096000" y="7620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u="none">
                <a:solidFill>
                  <a:srgbClr val="FFFF00"/>
                </a:solidFill>
              </a:rPr>
              <a:t>Langue longue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DSC_14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038600" cy="6858000"/>
          </a:xfrm>
          <a:prstGeom prst="rect">
            <a:avLst/>
          </a:prstGeom>
          <a:noFill/>
          <a:ln w="9525">
            <a:noFill/>
            <a:miter lim="800000"/>
            <a:headEnd/>
            <a:tailEnd/>
          </a:ln>
          <a:effectLst>
            <a:softEdge rad="317500"/>
          </a:effectLst>
        </p:spPr>
      </p:pic>
      <p:pic>
        <p:nvPicPr>
          <p:cNvPr id="49155" name="Picture 9" descr="DSC_15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0"/>
            <a:ext cx="5105400" cy="6858000"/>
          </a:xfrm>
          <a:prstGeom prst="rect">
            <a:avLst/>
          </a:prstGeom>
          <a:noFill/>
          <a:ln w="9525">
            <a:noFill/>
            <a:miter lim="800000"/>
            <a:headEnd/>
            <a:tailEnd/>
          </a:ln>
          <a:effectLst>
            <a:softEdge rad="317500"/>
          </a:effectLst>
        </p:spPr>
      </p:pic>
      <p:sp>
        <p:nvSpPr>
          <p:cNvPr id="73738" name="Text Box 10"/>
          <p:cNvSpPr txBox="1">
            <a:spLocks noChangeArrowheads="1"/>
          </p:cNvSpPr>
          <p:nvPr/>
        </p:nvSpPr>
        <p:spPr bwMode="auto">
          <a:xfrm>
            <a:off x="457200" y="457200"/>
            <a:ext cx="8229600" cy="584200"/>
          </a:xfrm>
          <a:prstGeom prst="rect">
            <a:avLst/>
          </a:prstGeom>
          <a:solidFill>
            <a:srgbClr val="FF00FF"/>
          </a:solidFill>
          <a:ln w="9525">
            <a:noFill/>
            <a:miter lim="800000"/>
            <a:headEnd/>
            <a:tailEnd/>
          </a:ln>
          <a:effectLst/>
        </p:spPr>
        <p:txBody>
          <a:bodyPr>
            <a:spAutoFit/>
          </a:bodyPr>
          <a:lstStyle/>
          <a:p>
            <a:pPr>
              <a:spcBef>
                <a:spcPct val="50000"/>
              </a:spcBef>
              <a:defRPr/>
            </a:pPr>
            <a:r>
              <a:rPr lang="fr-FR" sz="3200" u="none" dirty="0">
                <a:effectLst>
                  <a:outerShdw blurRad="38100" dist="38100" dir="2700000" algn="tl">
                    <a:srgbClr val="FFFFFF"/>
                  </a:outerShdw>
                </a:effectLst>
              </a:rPr>
              <a:t>C – collecte de nectar par les bourdons</a:t>
            </a:r>
          </a:p>
        </p:txBody>
      </p:sp>
      <p:sp>
        <p:nvSpPr>
          <p:cNvPr id="47109" name="Text Box 11"/>
          <p:cNvSpPr txBox="1">
            <a:spLocks noChangeArrowheads="1"/>
          </p:cNvSpPr>
          <p:nvPr/>
        </p:nvSpPr>
        <p:spPr bwMode="auto">
          <a:xfrm>
            <a:off x="152400" y="5638800"/>
            <a:ext cx="899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t>Bourdons : ss famille des Bombinés, famille des Apidés comme l’abeille (ss fam.Apinés)</a:t>
            </a:r>
          </a:p>
        </p:txBody>
      </p:sp>
      <p:sp>
        <p:nvSpPr>
          <p:cNvPr id="47110" name="ZoneTexte 5"/>
          <p:cNvSpPr txBox="1">
            <a:spLocks noChangeArrowheads="1"/>
          </p:cNvSpPr>
          <p:nvPr/>
        </p:nvSpPr>
        <p:spPr bwMode="auto">
          <a:xfrm>
            <a:off x="4648200" y="4572000"/>
            <a:ext cx="3886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t>Corps très poilu</a:t>
            </a:r>
          </a:p>
          <a:p>
            <a:pPr eaLnBrk="1" hangingPunct="1"/>
            <a:r>
              <a:rPr lang="fr-FR" altLang="fr-FR" u="none"/>
              <a:t>Langue longue et forte</a:t>
            </a:r>
          </a:p>
          <a:p>
            <a:pPr eaLnBrk="1" hangingPunct="1"/>
            <a:r>
              <a:rPr lang="fr-FR" altLang="fr-FR" u="none"/>
              <a:t>Taille (en général) plus grande que celle des abeilles</a:t>
            </a:r>
          </a:p>
          <a:p>
            <a:pPr eaLnBrk="1" hangingPunct="1"/>
            <a:endParaRPr lang="fr-FR" altLang="fr-FR" u="none"/>
          </a:p>
          <a:p>
            <a:pPr eaLnBrk="1" hangingPunct="1"/>
            <a:endParaRPr lang="fr-FR" altLang="fr-FR" u="non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DSC_1362"/>
          <p:cNvPicPr>
            <a:picLocks noChangeAspect="1" noChangeArrowheads="1"/>
          </p:cNvPicPr>
          <p:nvPr/>
        </p:nvPicPr>
        <p:blipFill>
          <a:blip r:embed="rId2">
            <a:extLst>
              <a:ext uri="{28A0092B-C50C-407E-A947-70E740481C1C}">
                <a14:useLocalDpi xmlns:a14="http://schemas.microsoft.com/office/drawing/2010/main" val="0"/>
              </a:ext>
            </a:extLst>
          </a:blip>
          <a:srcRect l="44995" t="16251" r="16571" b="349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8"/>
          <p:cNvSpPr txBox="1">
            <a:spLocks noChangeArrowheads="1"/>
          </p:cNvSpPr>
          <p:nvPr/>
        </p:nvSpPr>
        <p:spPr bwMode="auto">
          <a:xfrm>
            <a:off x="304800" y="381000"/>
            <a:ext cx="8001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FF00"/>
                </a:solidFill>
              </a:rPr>
              <a:t>Bourdon des champs   </a:t>
            </a:r>
            <a:r>
              <a:rPr lang="fr-FR" altLang="fr-FR" sz="2000" u="none">
                <a:solidFill>
                  <a:srgbClr val="FFFF00"/>
                </a:solidFill>
              </a:rPr>
              <a:t>Bombus groupe pascuorum  sur lavande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fleur passifl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6"/>
          <p:cNvSpPr txBox="1">
            <a:spLocks noChangeArrowheads="1"/>
          </p:cNvSpPr>
          <p:nvPr/>
        </p:nvSpPr>
        <p:spPr bwMode="auto">
          <a:xfrm>
            <a:off x="1295400" y="48768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rgbClr val="FF0000"/>
                </a:solidFill>
                <a:latin typeface="Arial" charset="0"/>
              </a:rPr>
              <a:t>Bourdon des jardins </a:t>
            </a:r>
            <a:r>
              <a:rPr lang="fr-FR" altLang="fr-FR" sz="2000" i="1" u="none">
                <a:latin typeface="Arial" charset="0"/>
              </a:rPr>
              <a:t>Bombus hortorum</a:t>
            </a:r>
            <a:endParaRPr lang="fr-FR" altLang="fr-FR" sz="2000" u="none">
              <a:latin typeface="Arial" charset="0"/>
            </a:endParaRPr>
          </a:p>
        </p:txBody>
      </p:sp>
      <p:sp>
        <p:nvSpPr>
          <p:cNvPr id="49156" name="Text Box 7"/>
          <p:cNvSpPr txBox="1">
            <a:spLocks noChangeArrowheads="1"/>
          </p:cNvSpPr>
          <p:nvPr/>
        </p:nvSpPr>
        <p:spPr bwMode="auto">
          <a:xfrm>
            <a:off x="5791200" y="2819400"/>
            <a:ext cx="28956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u="none">
                <a:solidFill>
                  <a:srgbClr val="FF3300"/>
                </a:solidFill>
              </a:rPr>
              <a:t>Fontaine à nectar</a:t>
            </a:r>
          </a:p>
          <a:p>
            <a:pPr eaLnBrk="1" hangingPunct="1">
              <a:spcBef>
                <a:spcPct val="50000"/>
              </a:spcBef>
            </a:pPr>
            <a:r>
              <a:rPr lang="fr-FR" altLang="fr-FR" sz="2800" u="none">
                <a:solidFill>
                  <a:srgbClr val="FF3300"/>
                </a:solidFill>
              </a:rPr>
              <a:t>de fleur de passiflore</a:t>
            </a:r>
          </a:p>
        </p:txBody>
      </p:sp>
      <p:sp>
        <p:nvSpPr>
          <p:cNvPr id="49157" name="Line 8"/>
          <p:cNvSpPr>
            <a:spLocks noChangeShapeType="1"/>
          </p:cNvSpPr>
          <p:nvPr/>
        </p:nvSpPr>
        <p:spPr bwMode="auto">
          <a:xfrm flipH="1">
            <a:off x="4876800" y="3352800"/>
            <a:ext cx="762000"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DSC_2604"/>
          <p:cNvPicPr>
            <a:picLocks noChangeAspect="1" noChangeArrowheads="1"/>
          </p:cNvPicPr>
          <p:nvPr/>
        </p:nvPicPr>
        <p:blipFill>
          <a:blip r:embed="rId2">
            <a:extLst>
              <a:ext uri="{28A0092B-C50C-407E-A947-70E740481C1C}">
                <a14:useLocalDpi xmlns:a14="http://schemas.microsoft.com/office/drawing/2010/main" val="0"/>
              </a:ext>
            </a:extLst>
          </a:blip>
          <a:srcRect l="13934" r="11475" b="21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6"/>
          <p:cNvSpPr txBox="1">
            <a:spLocks noChangeArrowheads="1"/>
          </p:cNvSpPr>
          <p:nvPr/>
        </p:nvSpPr>
        <p:spPr bwMode="auto">
          <a:xfrm>
            <a:off x="228600" y="6096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600" u="none">
                <a:solidFill>
                  <a:srgbClr val="FF0000"/>
                </a:solidFill>
              </a:rPr>
              <a:t>Bourdon des pierres </a:t>
            </a:r>
            <a:r>
              <a:rPr lang="fr-FR" altLang="fr-FR" sz="2400" i="1" u="none">
                <a:solidFill>
                  <a:schemeClr val="bg1"/>
                </a:solidFill>
              </a:rPr>
              <a:t>Bombus groupe lapidarius</a:t>
            </a:r>
            <a:r>
              <a:rPr lang="fr-FR" altLang="fr-FR" sz="2400" u="none">
                <a:solidFill>
                  <a:schemeClr val="bg1"/>
                </a:solidFill>
              </a:rPr>
              <a:t> </a:t>
            </a:r>
          </a:p>
          <a:p>
            <a:pPr eaLnBrk="1" hangingPunct="1">
              <a:spcBef>
                <a:spcPct val="50000"/>
              </a:spcBef>
            </a:pPr>
            <a:r>
              <a:rPr lang="fr-FR" altLang="fr-FR" sz="2400" u="none">
                <a:solidFill>
                  <a:schemeClr val="bg1"/>
                </a:solidFill>
              </a:rPr>
              <a:t>dans </a:t>
            </a:r>
            <a:r>
              <a:rPr lang="fr-FR" altLang="fr-FR" sz="2400" i="1" u="none">
                <a:solidFill>
                  <a:schemeClr val="bg1"/>
                </a:solidFill>
              </a:rPr>
              <a:t>Sternbergia lutea</a:t>
            </a:r>
            <a:r>
              <a:rPr lang="fr-FR" altLang="fr-FR" sz="2400" u="none">
                <a:solidFill>
                  <a:schemeClr val="bg1"/>
                </a:solidFill>
              </a:rPr>
              <a:t> (crocus d’automne)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Réserve photos diaporamas\INSECTES FLEURS\bourdons\Manigod 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1" descr="Copie de Copie de DSC_116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6294120" cy="5867400"/>
          </a:xfrm>
          <a:prstGeom prst="ellipse">
            <a:avLst/>
          </a:prstGeom>
          <a:noFill/>
          <a:ln w="9525">
            <a:noFill/>
            <a:miter lim="800000"/>
            <a:headEnd/>
            <a:tailEnd/>
          </a:ln>
        </p:spPr>
      </p:pic>
      <p:sp>
        <p:nvSpPr>
          <p:cNvPr id="4099" name="ZoneTexte 2"/>
          <p:cNvSpPr txBox="1">
            <a:spLocks noChangeArrowheads="1"/>
          </p:cNvSpPr>
          <p:nvPr/>
        </p:nvSpPr>
        <p:spPr bwMode="auto">
          <a:xfrm>
            <a:off x="762000" y="762000"/>
            <a:ext cx="4038600" cy="523875"/>
          </a:xfrm>
          <a:prstGeom prst="rect">
            <a:avLst/>
          </a:prstGeom>
          <a:noFill/>
          <a:ln w="9525">
            <a:noFill/>
            <a:miter lim="800000"/>
            <a:headEnd/>
            <a:tailEnd/>
          </a:ln>
        </p:spPr>
        <p:txBody>
          <a:bodyPr>
            <a:spAutoFit/>
          </a:bodyPr>
          <a:lstStyle/>
          <a:p>
            <a:pPr>
              <a:defRPr/>
            </a:pPr>
            <a:r>
              <a:rPr lang="fr-FR" sz="2800" u="none" dirty="0"/>
              <a:t> </a:t>
            </a:r>
            <a:r>
              <a:rPr lang="fr-FR" sz="2800" u="none" dirty="0">
                <a:effectLst>
                  <a:outerShdw blurRad="38100" dist="38100" dir="2700000" algn="tl">
                    <a:srgbClr val="000000">
                      <a:alpha val="43137"/>
                    </a:srgbClr>
                  </a:outerShdw>
                </a:effectLst>
              </a:rPr>
              <a:t>Abeille</a:t>
            </a:r>
            <a:r>
              <a:rPr lang="fr-FR" sz="2800" u="none" dirty="0"/>
              <a:t> sur une sauge </a:t>
            </a:r>
          </a:p>
        </p:txBody>
      </p:sp>
      <p:pic>
        <p:nvPicPr>
          <p:cNvPr id="4" name="Picture 4" descr="présence insoli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3657600"/>
            <a:ext cx="4953000" cy="3200400"/>
          </a:xfrm>
          <a:prstGeom prst="ellipse">
            <a:avLst/>
          </a:prstGeom>
          <a:noFill/>
          <a:ln w="9525">
            <a:noFill/>
            <a:miter lim="800000"/>
            <a:headEnd/>
            <a:tailEnd/>
          </a:ln>
        </p:spPr>
      </p:pic>
      <p:pic>
        <p:nvPicPr>
          <p:cNvPr id="6" name="Picture 6" descr="DSC_212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152400"/>
            <a:ext cx="2895600" cy="2514600"/>
          </a:xfrm>
          <a:prstGeom prst="ellipse">
            <a:avLst/>
          </a:prstGeom>
          <a:noFill/>
          <a:ln w="9525">
            <a:noFill/>
            <a:miter lim="800000"/>
            <a:headEnd/>
            <a:tailEnd/>
          </a:ln>
        </p:spPr>
      </p:pic>
      <p:pic>
        <p:nvPicPr>
          <p:cNvPr id="7" name="Picture 7" descr="Image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886200"/>
            <a:ext cx="2971800" cy="2971800"/>
          </a:xfrm>
          <a:prstGeom prst="ellipse">
            <a:avLst/>
          </a:prstGeom>
          <a:noFill/>
          <a:ln w="9525">
            <a:noFill/>
            <a:miter lim="800000"/>
            <a:headEnd/>
            <a:tailEnd/>
          </a:ln>
        </p:spPr>
      </p:pic>
      <p:sp>
        <p:nvSpPr>
          <p:cNvPr id="8" name="ZoneTexte 7"/>
          <p:cNvSpPr txBox="1"/>
          <p:nvPr/>
        </p:nvSpPr>
        <p:spPr>
          <a:xfrm>
            <a:off x="6477000" y="381000"/>
            <a:ext cx="2209800" cy="400050"/>
          </a:xfrm>
          <a:prstGeom prst="rect">
            <a:avLst/>
          </a:prstGeom>
          <a:noFill/>
        </p:spPr>
        <p:txBody>
          <a:bodyPr>
            <a:spAutoFit/>
          </a:bodyPr>
          <a:lstStyle/>
          <a:p>
            <a:pPr>
              <a:defRPr/>
            </a:pPr>
            <a:r>
              <a:rPr lang="fr-FR" sz="2000" u="none" dirty="0">
                <a:effectLst>
                  <a:outerShdw blurRad="38100" dist="38100" dir="2700000" algn="tl">
                    <a:srgbClr val="000000">
                      <a:alpha val="43137"/>
                    </a:srgbClr>
                  </a:outerShdw>
                </a:effectLst>
              </a:rPr>
              <a:t>Mouche sur lin </a:t>
            </a:r>
          </a:p>
        </p:txBody>
      </p:sp>
      <p:sp>
        <p:nvSpPr>
          <p:cNvPr id="10" name="ZoneTexte 9"/>
          <p:cNvSpPr txBox="1"/>
          <p:nvPr/>
        </p:nvSpPr>
        <p:spPr>
          <a:xfrm>
            <a:off x="6248400" y="2286000"/>
            <a:ext cx="2438400" cy="338138"/>
          </a:xfrm>
          <a:prstGeom prst="rect">
            <a:avLst/>
          </a:prstGeom>
          <a:noFill/>
        </p:spPr>
        <p:txBody>
          <a:bodyPr>
            <a:spAutoFit/>
          </a:bodyPr>
          <a:lstStyle/>
          <a:p>
            <a:pPr>
              <a:defRPr/>
            </a:pPr>
            <a:endParaRPr lang="fr-FR" sz="1600" u="none" dirty="0">
              <a:solidFill>
                <a:srgbClr val="FFFF00"/>
              </a:solidFill>
              <a:effectLst>
                <a:outerShdw blurRad="38100" dist="38100" dir="2700000" algn="tl">
                  <a:srgbClr val="000000">
                    <a:alpha val="43137"/>
                  </a:srgbClr>
                </a:outerShdw>
              </a:effectLst>
            </a:endParaRPr>
          </a:p>
        </p:txBody>
      </p:sp>
      <p:sp>
        <p:nvSpPr>
          <p:cNvPr id="6153" name="Rectangle 11"/>
          <p:cNvSpPr>
            <a:spLocks noChangeArrowheads="1"/>
          </p:cNvSpPr>
          <p:nvPr/>
        </p:nvSpPr>
        <p:spPr bwMode="auto">
          <a:xfrm>
            <a:off x="5257800" y="4114800"/>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sp>
        <p:nvSpPr>
          <p:cNvPr id="13" name="ZoneTexte 12"/>
          <p:cNvSpPr txBox="1"/>
          <p:nvPr/>
        </p:nvSpPr>
        <p:spPr>
          <a:xfrm>
            <a:off x="4800600" y="4114800"/>
            <a:ext cx="2819400" cy="338138"/>
          </a:xfrm>
          <a:prstGeom prst="rect">
            <a:avLst/>
          </a:prstGeom>
          <a:noFill/>
        </p:spPr>
        <p:txBody>
          <a:bodyPr>
            <a:spAutoFit/>
          </a:bodyPr>
          <a:lstStyle/>
          <a:p>
            <a:pPr>
              <a:defRPr/>
            </a:pPr>
            <a:r>
              <a:rPr lang="fr-FR" sz="1600" u="none" dirty="0">
                <a:effectLst>
                  <a:outerShdw blurRad="38100" dist="38100" dir="2700000" algn="tl">
                    <a:srgbClr val="000000">
                      <a:alpha val="43137"/>
                    </a:srgbClr>
                  </a:outerShdw>
                </a:effectLst>
              </a:rPr>
              <a:t>Sauterelle sur Buddleia </a:t>
            </a:r>
          </a:p>
        </p:txBody>
      </p:sp>
      <p:sp>
        <p:nvSpPr>
          <p:cNvPr id="11" name="Rectangle 10"/>
          <p:cNvSpPr/>
          <p:nvPr/>
        </p:nvSpPr>
        <p:spPr>
          <a:xfrm>
            <a:off x="381000" y="5791200"/>
            <a:ext cx="5268913" cy="307975"/>
          </a:xfrm>
          <a:prstGeom prst="rect">
            <a:avLst/>
          </a:prstGeom>
        </p:spPr>
        <p:txBody>
          <a:bodyPr>
            <a:spAutoFit/>
          </a:bodyPr>
          <a:lstStyle/>
          <a:p>
            <a:pPr>
              <a:defRPr/>
            </a:pPr>
            <a:r>
              <a:rPr lang="fr-FR" u="none" dirty="0" err="1">
                <a:solidFill>
                  <a:srgbClr val="FFFF00"/>
                </a:solidFill>
                <a:effectLst>
                  <a:outerShdw blurRad="38100" dist="38100" dir="2700000" algn="tl">
                    <a:srgbClr val="000000">
                      <a:alpha val="43137"/>
                    </a:srgbClr>
                  </a:outerShdw>
                </a:effectLst>
              </a:rPr>
              <a:t>Melanargia</a:t>
            </a:r>
            <a:r>
              <a:rPr lang="fr-FR" u="none" dirty="0">
                <a:solidFill>
                  <a:srgbClr val="FFFF00"/>
                </a:solidFill>
                <a:effectLst>
                  <a:outerShdw blurRad="38100" dist="38100" dir="2700000" algn="tl">
                    <a:srgbClr val="000000">
                      <a:alpha val="43137"/>
                    </a:srgbClr>
                  </a:outerShdw>
                </a:effectLst>
              </a:rPr>
              <a:t> sur chardon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checkerboard(across)">
                                      <p:cBhvr>
                                        <p:cTn id="10" dur="500"/>
                                        <p:tgtEl>
                                          <p:spTgt spid="40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8" grpId="0"/>
      <p:bldP spid="13"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opie de DSC_17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5" name="Rectangle 5"/>
          <p:cNvSpPr>
            <a:spLocks noChangeArrowheads="1"/>
          </p:cNvSpPr>
          <p:nvPr/>
        </p:nvSpPr>
        <p:spPr bwMode="auto">
          <a:xfrm>
            <a:off x="533400" y="304800"/>
            <a:ext cx="8382000" cy="584200"/>
          </a:xfrm>
          <a:prstGeom prst="rect">
            <a:avLst/>
          </a:prstGeom>
          <a:solidFill>
            <a:srgbClr val="FF00FF"/>
          </a:solidFill>
          <a:ln w="9525">
            <a:noFill/>
            <a:miter lim="800000"/>
            <a:headEnd/>
            <a:tailEnd/>
          </a:ln>
          <a:effectLst/>
        </p:spPr>
        <p:txBody>
          <a:bodyPr>
            <a:spAutoFit/>
          </a:bodyPr>
          <a:lstStyle/>
          <a:p>
            <a:pPr>
              <a:defRPr/>
            </a:pPr>
            <a:r>
              <a:rPr lang="fr-FR" sz="3200" u="none" dirty="0">
                <a:solidFill>
                  <a:schemeClr val="bg1"/>
                </a:solidFill>
                <a:effectLst>
                  <a:outerShdw blurRad="38100" dist="38100" dir="2700000" algn="tl">
                    <a:srgbClr val="000000"/>
                  </a:outerShdw>
                </a:effectLst>
              </a:rPr>
              <a:t>D – collecte de nectar par les guêpes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guêpe sur lier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9"/>
          <p:cNvSpPr>
            <a:spLocks noChangeArrowheads="1"/>
          </p:cNvSpPr>
          <p:nvPr/>
        </p:nvSpPr>
        <p:spPr bwMode="auto">
          <a:xfrm>
            <a:off x="1447800" y="5410200"/>
            <a:ext cx="746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chemeClr val="bg1"/>
                </a:solidFill>
              </a:rPr>
              <a:t>Guêpe poliste </a:t>
            </a:r>
            <a:r>
              <a:rPr lang="fr-FR" altLang="fr-FR" sz="2000" u="none">
                <a:solidFill>
                  <a:schemeClr val="bg1"/>
                </a:solidFill>
              </a:rPr>
              <a:t>(Polistes sp.) sur fleurs de lierre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Text Box 4"/>
          <p:cNvSpPr txBox="1">
            <a:spLocks noChangeArrowheads="1"/>
          </p:cNvSpPr>
          <p:nvPr/>
        </p:nvSpPr>
        <p:spPr bwMode="auto">
          <a:xfrm>
            <a:off x="0" y="0"/>
            <a:ext cx="4038600" cy="3140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t>La guêpe n’est pas adaptée à la récolte du nectar, mais </a:t>
            </a:r>
          </a:p>
          <a:p>
            <a:pPr eaLnBrk="1" hangingPunct="1">
              <a:spcBef>
                <a:spcPct val="50000"/>
              </a:spcBef>
            </a:pPr>
            <a:r>
              <a:rPr lang="fr-FR" altLang="fr-FR" sz="2400" u="none"/>
              <a:t>elle peut lécher le nectar.</a:t>
            </a:r>
          </a:p>
          <a:p>
            <a:pPr eaLnBrk="1" hangingPunct="1">
              <a:spcBef>
                <a:spcPct val="50000"/>
              </a:spcBef>
            </a:pPr>
            <a:endParaRPr lang="fr-FR" altLang="fr-FR" sz="800" u="none"/>
          </a:p>
          <a:p>
            <a:pPr eaLnBrk="1" hangingPunct="1">
              <a:spcBef>
                <a:spcPct val="50000"/>
              </a:spcBef>
            </a:pPr>
            <a:endParaRPr lang="fr-FR" altLang="fr-FR" sz="800" u="none"/>
          </a:p>
          <a:p>
            <a:pPr eaLnBrk="1" hangingPunct="1">
              <a:spcBef>
                <a:spcPct val="50000"/>
              </a:spcBef>
            </a:pPr>
            <a:endParaRPr lang="fr-FR" altLang="fr-FR" sz="800" u="none"/>
          </a:p>
          <a:p>
            <a:pPr eaLnBrk="1" hangingPunct="1">
              <a:spcBef>
                <a:spcPct val="50000"/>
              </a:spcBef>
            </a:pPr>
            <a:endParaRPr lang="fr-FR" altLang="fr-FR" sz="2000" u="none"/>
          </a:p>
        </p:txBody>
      </p:sp>
      <p:pic>
        <p:nvPicPr>
          <p:cNvPr id="54275" name="Picture 5" descr="DSC_2910"/>
          <p:cNvPicPr>
            <a:picLocks noChangeAspect="1" noChangeArrowheads="1"/>
          </p:cNvPicPr>
          <p:nvPr/>
        </p:nvPicPr>
        <p:blipFill>
          <a:blip r:embed="rId2">
            <a:extLst>
              <a:ext uri="{28A0092B-C50C-407E-A947-70E740481C1C}">
                <a14:useLocalDpi xmlns:a14="http://schemas.microsoft.com/office/drawing/2010/main" val="0"/>
              </a:ext>
            </a:extLst>
          </a:blip>
          <a:srcRect l="13750" t="2222" r="2499" b="11111"/>
          <a:stretch>
            <a:fillRect/>
          </a:stretch>
        </p:blipFill>
        <p:spPr bwMode="auto">
          <a:xfrm>
            <a:off x="40386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6"/>
          <p:cNvSpPr txBox="1">
            <a:spLocks noChangeArrowheads="1"/>
          </p:cNvSpPr>
          <p:nvPr/>
        </p:nvSpPr>
        <p:spPr bwMode="auto">
          <a:xfrm>
            <a:off x="533400" y="34290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endParaRPr lang="fr-FR" altLang="fr-FR" sz="2000" b="0" u="none"/>
          </a:p>
        </p:txBody>
      </p:sp>
      <p:pic>
        <p:nvPicPr>
          <p:cNvPr id="54277" name="Picture 7" descr="Copie de guêpe sur lier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2286000"/>
            <a:ext cx="40782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ZoneTexte 5"/>
          <p:cNvSpPr txBox="1">
            <a:spLocks noChangeArrowheads="1"/>
          </p:cNvSpPr>
          <p:nvPr/>
        </p:nvSpPr>
        <p:spPr bwMode="auto">
          <a:xfrm>
            <a:off x="7467600" y="5791200"/>
            <a:ext cx="15240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rgbClr val="FF0000"/>
                </a:solidFill>
              </a:rPr>
              <a:t>langue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checkerboard(across)">
                                      <p:cBhvr>
                                        <p:cTn id="7"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descr="Copie de g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2" name="Rectangle 8"/>
          <p:cNvSpPr>
            <a:spLocks noChangeArrowheads="1"/>
          </p:cNvSpPr>
          <p:nvPr/>
        </p:nvSpPr>
        <p:spPr bwMode="auto">
          <a:xfrm>
            <a:off x="304800" y="381000"/>
            <a:ext cx="8702675" cy="1323975"/>
          </a:xfrm>
          <a:prstGeom prst="rect">
            <a:avLst/>
          </a:prstGeom>
          <a:solidFill>
            <a:srgbClr val="FF00FF"/>
          </a:solidFill>
          <a:ln w="9525">
            <a:noFill/>
            <a:miter lim="800000"/>
            <a:headEnd/>
            <a:tailEnd/>
          </a:ln>
          <a:effectLst/>
        </p:spPr>
        <p:txBody>
          <a:bodyPr>
            <a:spAutoFit/>
          </a:bodyPr>
          <a:lstStyle/>
          <a:p>
            <a:pPr>
              <a:spcBef>
                <a:spcPct val="50000"/>
              </a:spcBef>
              <a:defRPr/>
            </a:pPr>
            <a:r>
              <a:rPr lang="fr-FR" sz="3200" u="none" dirty="0">
                <a:solidFill>
                  <a:schemeClr val="bg1"/>
                </a:solidFill>
                <a:effectLst>
                  <a:outerShdw blurRad="38100" dist="38100" dir="2700000" algn="tl">
                    <a:srgbClr val="000000"/>
                  </a:outerShdw>
                </a:effectLst>
              </a:rPr>
              <a:t>E</a:t>
            </a:r>
            <a:r>
              <a:rPr lang="fr-FR" sz="2400" u="none" dirty="0">
                <a:solidFill>
                  <a:schemeClr val="bg1"/>
                </a:solidFill>
                <a:effectLst>
                  <a:outerShdw blurRad="38100" dist="38100" dir="2700000" algn="tl">
                    <a:srgbClr val="000000"/>
                  </a:outerShdw>
                </a:effectLst>
              </a:rPr>
              <a:t> – </a:t>
            </a:r>
            <a:r>
              <a:rPr lang="fr-FR" sz="4000" u="none" dirty="0">
                <a:solidFill>
                  <a:schemeClr val="bg1"/>
                </a:solidFill>
                <a:effectLst>
                  <a:outerShdw blurRad="38100" dist="38100" dir="2700000" algn="tl">
                    <a:srgbClr val="000000"/>
                  </a:outerShdw>
                </a:effectLst>
              </a:rPr>
              <a:t>Collecte de nectar par les papillons (Lépidoptères)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DSC_15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7"/>
          <p:cNvSpPr txBox="1">
            <a:spLocks noChangeArrowheads="1"/>
          </p:cNvSpPr>
          <p:nvPr/>
        </p:nvSpPr>
        <p:spPr bwMode="auto">
          <a:xfrm>
            <a:off x="304800" y="3962400"/>
            <a:ext cx="3124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rgbClr val="FF0000"/>
                </a:solidFill>
              </a:rPr>
              <a:t>souci </a:t>
            </a:r>
          </a:p>
          <a:p>
            <a:pPr eaLnBrk="1" hangingPunct="1">
              <a:spcBef>
                <a:spcPct val="50000"/>
              </a:spcBef>
            </a:pPr>
            <a:r>
              <a:rPr lang="fr-FR" altLang="fr-FR" sz="2800" i="1" u="none">
                <a:solidFill>
                  <a:srgbClr val="FFFF00"/>
                </a:solidFill>
              </a:rPr>
              <a:t>Colias croceus</a:t>
            </a:r>
          </a:p>
          <a:p>
            <a:pPr eaLnBrk="1" hangingPunct="1">
              <a:spcBef>
                <a:spcPct val="50000"/>
              </a:spcBef>
            </a:pPr>
            <a:r>
              <a:rPr lang="fr-FR" altLang="fr-FR" sz="2800" u="none">
                <a:solidFill>
                  <a:srgbClr val="FFFF00"/>
                </a:solidFill>
              </a:rPr>
              <a:t>sur lavande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5"/>
          <p:cNvSpPr txBox="1">
            <a:spLocks noChangeArrowheads="1"/>
          </p:cNvSpPr>
          <p:nvPr/>
        </p:nvSpPr>
        <p:spPr bwMode="auto">
          <a:xfrm>
            <a:off x="304800" y="2286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600" u="none">
                <a:solidFill>
                  <a:schemeClr val="bg1"/>
                </a:solidFill>
              </a:rPr>
              <a:t>Paon du jour </a:t>
            </a:r>
            <a:r>
              <a:rPr lang="fr-FR" altLang="fr-FR" sz="2400" u="none">
                <a:solidFill>
                  <a:schemeClr val="bg1"/>
                </a:solidFill>
              </a:rPr>
              <a:t>(</a:t>
            </a:r>
            <a:r>
              <a:rPr lang="fr-FR" altLang="fr-FR" sz="2400" i="1" u="none">
                <a:solidFill>
                  <a:schemeClr val="bg1"/>
                </a:solidFill>
              </a:rPr>
              <a:t>Aglais io</a:t>
            </a:r>
            <a:r>
              <a:rPr lang="fr-FR" altLang="fr-FR" sz="2400" u="none">
                <a:solidFill>
                  <a:schemeClr val="bg1"/>
                </a:solidFill>
              </a:rPr>
              <a:t>) sur chardon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Sauve 2 0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2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5"/>
          <p:cNvSpPr txBox="1">
            <a:spLocks noChangeArrowheads="1"/>
          </p:cNvSpPr>
          <p:nvPr/>
        </p:nvSpPr>
        <p:spPr bwMode="auto">
          <a:xfrm>
            <a:off x="533400" y="2286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600" u="none"/>
              <a:t>Flambé</a:t>
            </a:r>
            <a:r>
              <a:rPr lang="fr-FR" altLang="fr-FR" sz="2800" u="none"/>
              <a:t> </a:t>
            </a:r>
            <a:r>
              <a:rPr lang="fr-FR" altLang="fr-FR" sz="2000" i="1" u="none"/>
              <a:t>(Iphiclides podalirius)</a:t>
            </a:r>
            <a:r>
              <a:rPr lang="fr-FR" altLang="fr-FR" sz="2800" u="none"/>
              <a:t> sur gattilier (</a:t>
            </a:r>
            <a:r>
              <a:rPr lang="fr-FR" altLang="fr-FR" sz="2800" i="1" u="none"/>
              <a:t>Vitex</a:t>
            </a:r>
            <a:r>
              <a:rPr lang="fr-FR" altLang="fr-FR" sz="2800" u="none"/>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machaon Papilio machaon (2)"/>
          <p:cNvPicPr>
            <a:picLocks noChangeAspect="1" noChangeArrowheads="1"/>
          </p:cNvPicPr>
          <p:nvPr/>
        </p:nvPicPr>
        <p:blipFill>
          <a:blip r:embed="rId2">
            <a:extLst>
              <a:ext uri="{28A0092B-C50C-407E-A947-70E740481C1C}">
                <a14:useLocalDpi xmlns:a14="http://schemas.microsoft.com/office/drawing/2010/main" val="0"/>
              </a:ext>
            </a:extLst>
          </a:blip>
          <a:srcRect l="10001" t="13333" r="11667" b="1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228600" y="22860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rgbClr val="FFFF00"/>
                </a:solidFill>
              </a:rPr>
              <a:t>Machaon</a:t>
            </a:r>
            <a:r>
              <a:rPr lang="fr-FR" altLang="fr-FR" sz="2400" u="none">
                <a:solidFill>
                  <a:srgbClr val="FFFF00"/>
                </a:solidFill>
              </a:rPr>
              <a:t> (</a:t>
            </a:r>
            <a:r>
              <a:rPr lang="fr-FR" altLang="fr-FR" sz="2400" i="1" u="none">
                <a:solidFill>
                  <a:srgbClr val="FFFF00"/>
                </a:solidFill>
              </a:rPr>
              <a:t>Papilio machao</a:t>
            </a:r>
            <a:r>
              <a:rPr lang="fr-FR" altLang="fr-FR" sz="2400" u="none">
                <a:solidFill>
                  <a:srgbClr val="FFFF00"/>
                </a:solidFill>
              </a:rPr>
              <a:t>) sur chardon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solidage tabac espag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p:cNvSpPr txBox="1">
            <a:spLocks noChangeArrowheads="1"/>
          </p:cNvSpPr>
          <p:nvPr/>
        </p:nvSpPr>
        <p:spPr bwMode="auto">
          <a:xfrm>
            <a:off x="381000" y="381000"/>
            <a:ext cx="594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chemeClr val="bg1"/>
                </a:solidFill>
              </a:rPr>
              <a:t>Tabac d’Espagne </a:t>
            </a:r>
            <a:r>
              <a:rPr lang="fr-FR" altLang="fr-FR" sz="2000" u="none">
                <a:solidFill>
                  <a:schemeClr val="bg1"/>
                </a:solidFill>
              </a:rPr>
              <a:t>(</a:t>
            </a:r>
            <a:r>
              <a:rPr lang="fr-FR" altLang="fr-FR" sz="2000" i="1" u="none">
                <a:solidFill>
                  <a:schemeClr val="bg1"/>
                </a:solidFill>
              </a:rPr>
              <a:t>Argynnis paphia</a:t>
            </a:r>
            <a:r>
              <a:rPr lang="fr-FR" altLang="fr-FR" sz="2000" u="none">
                <a:solidFill>
                  <a:schemeClr val="bg1"/>
                </a:solidFill>
              </a:rPr>
              <a:t>) </a:t>
            </a:r>
            <a:r>
              <a:rPr lang="fr-FR" altLang="fr-FR" sz="2800" u="none">
                <a:solidFill>
                  <a:schemeClr val="bg1"/>
                </a:solidFill>
              </a:rPr>
              <a:t>sur solidage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vulcain bud"/>
          <p:cNvPicPr>
            <a:picLocks noChangeAspect="1" noChangeArrowheads="1"/>
          </p:cNvPicPr>
          <p:nvPr/>
        </p:nvPicPr>
        <p:blipFill>
          <a:blip r:embed="rId2">
            <a:extLst>
              <a:ext uri="{28A0092B-C50C-407E-A947-70E740481C1C}">
                <a14:useLocalDpi xmlns:a14="http://schemas.microsoft.com/office/drawing/2010/main" val="0"/>
              </a:ext>
            </a:extLst>
          </a:blip>
          <a:srcRect l="28285" t="22972" r="29939" b="2327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5"/>
          <p:cNvSpPr txBox="1">
            <a:spLocks noChangeArrowheads="1"/>
          </p:cNvSpPr>
          <p:nvPr/>
        </p:nvSpPr>
        <p:spPr bwMode="auto">
          <a:xfrm>
            <a:off x="381000" y="3810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600" u="none">
                <a:solidFill>
                  <a:srgbClr val="FFFF00"/>
                </a:solidFill>
              </a:rPr>
              <a:t>Vulcain </a:t>
            </a:r>
            <a:r>
              <a:rPr lang="fr-FR" altLang="fr-FR" sz="2000" u="none">
                <a:solidFill>
                  <a:srgbClr val="FFFF00"/>
                </a:solidFill>
              </a:rPr>
              <a:t>   (</a:t>
            </a:r>
            <a:r>
              <a:rPr lang="fr-FR" altLang="fr-FR" sz="2000" i="1" u="none">
                <a:solidFill>
                  <a:srgbClr val="FFFF00"/>
                </a:solidFill>
              </a:rPr>
              <a:t>Vanessa atalanta)  </a:t>
            </a:r>
            <a:r>
              <a:rPr lang="fr-FR" altLang="fr-FR" sz="2000" u="none">
                <a:solidFill>
                  <a:srgbClr val="FFFF00"/>
                </a:solidFill>
              </a:rPr>
              <a:t>sur</a:t>
            </a:r>
            <a:r>
              <a:rPr lang="fr-FR" altLang="fr-FR" sz="2000" i="1" u="none">
                <a:solidFill>
                  <a:srgbClr val="FFFF00"/>
                </a:solidFill>
              </a:rPr>
              <a:t> Buddleia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oneTexte 1"/>
          <p:cNvSpPr txBox="1">
            <a:spLocks noChangeArrowheads="1"/>
          </p:cNvSpPr>
          <p:nvPr/>
        </p:nvSpPr>
        <p:spPr bwMode="auto">
          <a:xfrm>
            <a:off x="0" y="-66675"/>
            <a:ext cx="9144000" cy="69246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a:p>
            <a:pPr eaLnBrk="1" hangingPunct="1"/>
            <a:endParaRPr lang="fr-FR" altLang="fr-FR" sz="800"/>
          </a:p>
        </p:txBody>
      </p:sp>
      <p:pic>
        <p:nvPicPr>
          <p:cNvPr id="3" name="Image 2" descr="DSC_275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76200"/>
            <a:ext cx="9144000" cy="7086600"/>
          </a:xfrm>
          <a:prstGeom prst="rect">
            <a:avLst/>
          </a:prstGeom>
          <a:effectLst>
            <a:softEdge rad="317500"/>
          </a:effectLst>
        </p:spPr>
      </p:pic>
      <p:sp>
        <p:nvSpPr>
          <p:cNvPr id="4" name="Rectangle 3"/>
          <p:cNvSpPr/>
          <p:nvPr/>
        </p:nvSpPr>
        <p:spPr>
          <a:xfrm>
            <a:off x="609600" y="304800"/>
            <a:ext cx="8229600" cy="1292225"/>
          </a:xfrm>
          <a:prstGeom prst="rect">
            <a:avLst/>
          </a:prstGeom>
        </p:spPr>
        <p:txBody>
          <a:bodyPr>
            <a:spAutoFit/>
          </a:bodyPr>
          <a:lstStyle/>
          <a:p>
            <a:pPr marL="914400" indent="-914400" algn="just">
              <a:buFontTx/>
              <a:buAutoNum type="arabicPlain" startAt="2"/>
              <a:defRPr/>
            </a:pPr>
            <a:r>
              <a:rPr lang="fr-FR" sz="5400" u="none" dirty="0">
                <a:solidFill>
                  <a:srgbClr val="FF00FF"/>
                </a:solidFill>
                <a:effectLst>
                  <a:outerShdw blurRad="38100" dist="38100" dir="2700000" algn="tl">
                    <a:srgbClr val="000000"/>
                  </a:outerShdw>
                </a:effectLst>
                <a:latin typeface="Arial" charset="0"/>
              </a:rPr>
              <a:t>La quête du nectar</a:t>
            </a:r>
          </a:p>
          <a:p>
            <a:pPr marL="457200" indent="-457200" algn="just">
              <a:defRPr/>
            </a:pPr>
            <a:r>
              <a:rPr lang="fr-FR" sz="2400" u="none" dirty="0">
                <a:solidFill>
                  <a:srgbClr val="FF00FF"/>
                </a:solidFill>
                <a:effectLst>
                  <a:outerShdw blurRad="38100" dist="38100" dir="2700000" algn="tl">
                    <a:srgbClr val="000000"/>
                  </a:outerShdw>
                </a:effectLst>
                <a:latin typeface="Arial" charset="0"/>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buddleia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p:cNvSpPr txBox="1">
            <a:spLocks noChangeArrowheads="1"/>
          </p:cNvSpPr>
          <p:nvPr/>
        </p:nvSpPr>
        <p:spPr bwMode="auto">
          <a:xfrm>
            <a:off x="533400" y="22860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chemeClr val="bg1"/>
                </a:solidFill>
              </a:rPr>
              <a:t>Belle dame</a:t>
            </a:r>
            <a:r>
              <a:rPr lang="fr-FR" altLang="fr-FR" sz="2000" u="none">
                <a:solidFill>
                  <a:schemeClr val="bg1"/>
                </a:solidFill>
              </a:rPr>
              <a:t> </a:t>
            </a:r>
            <a:r>
              <a:rPr lang="fr-FR" altLang="fr-FR" sz="2000" i="1" u="none">
                <a:solidFill>
                  <a:schemeClr val="bg1"/>
                </a:solidFill>
              </a:rPr>
              <a:t>(Vanessa cardui) </a:t>
            </a:r>
            <a:r>
              <a:rPr lang="fr-FR" altLang="fr-FR" sz="2000" u="none">
                <a:solidFill>
                  <a:schemeClr val="bg1"/>
                </a:solidFill>
              </a:rPr>
              <a:t>sur Buddleia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Copie de DSC_2242"/>
          <p:cNvPicPr>
            <a:picLocks noChangeAspect="1" noChangeArrowheads="1"/>
          </p:cNvPicPr>
          <p:nvPr/>
        </p:nvPicPr>
        <p:blipFill>
          <a:blip r:embed="rId2">
            <a:extLst>
              <a:ext uri="{28A0092B-C50C-407E-A947-70E740481C1C}">
                <a14:useLocalDpi xmlns:a14="http://schemas.microsoft.com/office/drawing/2010/main" val="0"/>
              </a:ext>
            </a:extLst>
          </a:blip>
          <a:srcRect l="11661" r="18372"/>
          <a:stretch>
            <a:fillRect/>
          </a:stretch>
        </p:blipFill>
        <p:spPr bwMode="auto">
          <a:xfrm>
            <a:off x="4689475" y="0"/>
            <a:ext cx="44545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descr="Copie de DSC_2241"/>
          <p:cNvPicPr>
            <a:picLocks noChangeAspect="1" noChangeArrowheads="1"/>
          </p:cNvPicPr>
          <p:nvPr/>
        </p:nvPicPr>
        <p:blipFill>
          <a:blip r:embed="rId3">
            <a:extLst>
              <a:ext uri="{28A0092B-C50C-407E-A947-70E740481C1C}">
                <a14:useLocalDpi xmlns:a14="http://schemas.microsoft.com/office/drawing/2010/main" val="0"/>
              </a:ext>
            </a:extLst>
          </a:blip>
          <a:srcRect r="4616"/>
          <a:stretch>
            <a:fillRect/>
          </a:stretch>
        </p:blipFill>
        <p:spPr bwMode="auto">
          <a:xfrm>
            <a:off x="0" y="0"/>
            <a:ext cx="472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6"/>
          <p:cNvSpPr txBox="1">
            <a:spLocks noChangeArrowheads="1"/>
          </p:cNvSpPr>
          <p:nvPr/>
        </p:nvSpPr>
        <p:spPr bwMode="auto">
          <a:xfrm>
            <a:off x="0" y="4800600"/>
            <a:ext cx="9144000" cy="2043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endParaRPr lang="fr-FR" altLang="fr-FR" sz="3200" u="none">
              <a:solidFill>
                <a:srgbClr val="FF3300"/>
              </a:solidFill>
            </a:endParaRPr>
          </a:p>
          <a:p>
            <a:pPr algn="ctr" eaLnBrk="1" hangingPunct="1">
              <a:spcBef>
                <a:spcPct val="50000"/>
              </a:spcBef>
            </a:pPr>
            <a:r>
              <a:rPr lang="fr-FR" altLang="fr-FR" sz="3200" u="none">
                <a:solidFill>
                  <a:srgbClr val="FF3300"/>
                </a:solidFill>
              </a:rPr>
              <a:t>La trompe de la Belle Dame</a:t>
            </a:r>
          </a:p>
          <a:p>
            <a:pPr eaLnBrk="1" hangingPunct="1">
              <a:spcBef>
                <a:spcPct val="50000"/>
              </a:spcBef>
            </a:pPr>
            <a:endParaRPr lang="fr-FR" altLang="fr-FR" sz="3200" u="none">
              <a:solidFill>
                <a:srgbClr val="FF33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304800" y="2286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rgbClr val="FF3300"/>
                </a:solidFill>
              </a:rPr>
              <a:t>Pièces buccales des papillons</a:t>
            </a:r>
          </a:p>
        </p:txBody>
      </p:sp>
      <p:pic>
        <p:nvPicPr>
          <p:cNvPr id="64515" name="Picture 5" descr="212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952500"/>
            <a:ext cx="5715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6"/>
          <p:cNvSpPr txBox="1">
            <a:spLocks noChangeArrowheads="1"/>
          </p:cNvSpPr>
          <p:nvPr/>
        </p:nvSpPr>
        <p:spPr bwMode="auto">
          <a:xfrm>
            <a:off x="6858000" y="45720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3300"/>
                </a:solidFill>
              </a:rPr>
              <a:t>= 2 mâchoires</a:t>
            </a:r>
          </a:p>
        </p:txBody>
      </p:sp>
      <p:pic>
        <p:nvPicPr>
          <p:cNvPr id="143367" name="Picture 7" descr="Copie de DSC_30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105400"/>
            <a:ext cx="300513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8" name="Text Box 8"/>
          <p:cNvSpPr txBox="1">
            <a:spLocks noChangeArrowheads="1"/>
          </p:cNvSpPr>
          <p:nvPr/>
        </p:nvSpPr>
        <p:spPr bwMode="auto">
          <a:xfrm>
            <a:off x="3352800" y="61722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0066"/>
                </a:solidFill>
              </a:rPr>
              <a:t>CT de trompe de papillon</a:t>
            </a:r>
          </a:p>
        </p:txBody>
      </p:sp>
      <p:sp>
        <p:nvSpPr>
          <p:cNvPr id="143373" name="Text Box 13"/>
          <p:cNvSpPr txBox="1">
            <a:spLocks noChangeArrowheads="1"/>
          </p:cNvSpPr>
          <p:nvPr/>
        </p:nvSpPr>
        <p:spPr bwMode="auto">
          <a:xfrm>
            <a:off x="898525" y="443388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t>canal</a:t>
            </a:r>
          </a:p>
        </p:txBody>
      </p:sp>
      <p:sp>
        <p:nvSpPr>
          <p:cNvPr id="143374" name="Line 14"/>
          <p:cNvSpPr>
            <a:spLocks noChangeShapeType="1"/>
          </p:cNvSpPr>
          <p:nvPr/>
        </p:nvSpPr>
        <p:spPr bwMode="auto">
          <a:xfrm>
            <a:off x="1295400" y="46482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checkerboard(across)">
                                      <p:cBhvr>
                                        <p:cTn id="7" dur="500"/>
                                        <p:tgtEl>
                                          <p:spTgt spid="143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68"/>
                                        </p:tgtEl>
                                        <p:attrNameLst>
                                          <p:attrName>style.visibility</p:attrName>
                                        </p:attrNameLst>
                                      </p:cBhvr>
                                      <p:to>
                                        <p:strVal val="visible"/>
                                      </p:to>
                                    </p:set>
                                    <p:animEffect transition="in" filter="checkerboard(across)">
                                      <p:cBhvr>
                                        <p:cTn id="12" dur="500"/>
                                        <p:tgtEl>
                                          <p:spTgt spid="143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373"/>
                                        </p:tgtEl>
                                        <p:attrNameLst>
                                          <p:attrName>style.visibility</p:attrName>
                                        </p:attrNameLst>
                                      </p:cBhvr>
                                      <p:to>
                                        <p:strVal val="visible"/>
                                      </p:to>
                                    </p:set>
                                    <p:animEffect transition="in" filter="checkerboard(across)">
                                      <p:cBhvr>
                                        <p:cTn id="17" dur="500"/>
                                        <p:tgtEl>
                                          <p:spTgt spid="1433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3374"/>
                                        </p:tgtEl>
                                        <p:attrNameLst>
                                          <p:attrName>style.visibility</p:attrName>
                                        </p:attrNameLst>
                                      </p:cBhvr>
                                      <p:to>
                                        <p:strVal val="visible"/>
                                      </p:to>
                                    </p:set>
                                    <p:animEffect transition="in" filter="checkerboard(across)">
                                      <p:cBhvr>
                                        <p:cTn id="22" dur="500"/>
                                        <p:tgtEl>
                                          <p:spTgt spid="143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p:bldP spid="143373" grpId="0"/>
      <p:bldP spid="14337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Copie de phynx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152400" y="5638800"/>
            <a:ext cx="8991600" cy="1160463"/>
          </a:xfrm>
          <a:prstGeom prst="rect">
            <a:avLst/>
          </a:prstGeom>
          <a:noFill/>
          <a:ln w="9525">
            <a:noFill/>
            <a:miter lim="800000"/>
            <a:headEnd/>
            <a:tailEnd/>
          </a:ln>
        </p:spPr>
        <p:txBody>
          <a:bodyPr>
            <a:spAutoFit/>
          </a:bodyPr>
          <a:lstStyle/>
          <a:p>
            <a:pPr>
              <a:spcBef>
                <a:spcPct val="50000"/>
              </a:spcBef>
              <a:defRPr/>
            </a:pPr>
            <a:r>
              <a:rPr lang="fr-FR" sz="2800" u="none" dirty="0">
                <a:solidFill>
                  <a:schemeClr val="bg1"/>
                </a:solidFill>
                <a:effectLst>
                  <a:outerShdw blurRad="38100" dist="38100" dir="2700000" algn="tl">
                    <a:srgbClr val="000000">
                      <a:alpha val="43137"/>
                    </a:srgbClr>
                  </a:outerShdw>
                </a:effectLst>
              </a:rPr>
              <a:t>Moro sphinx</a:t>
            </a:r>
            <a:r>
              <a:rPr lang="fr-FR" sz="2800" b="0" u="none" dirty="0">
                <a:solidFill>
                  <a:schemeClr val="bg1"/>
                </a:solidFill>
                <a:effectLst>
                  <a:outerShdw blurRad="38100" dist="38100" dir="2700000" algn="tl">
                    <a:srgbClr val="000000">
                      <a:alpha val="43137"/>
                    </a:srgbClr>
                  </a:outerShdw>
                </a:effectLst>
              </a:rPr>
              <a:t>, </a:t>
            </a:r>
            <a:r>
              <a:rPr lang="fr-FR" sz="2800" u="none" dirty="0">
                <a:solidFill>
                  <a:schemeClr val="bg1"/>
                </a:solidFill>
                <a:effectLst>
                  <a:outerShdw blurRad="38100" dist="38100" dir="2700000" algn="tl">
                    <a:srgbClr val="000000">
                      <a:alpha val="43137"/>
                    </a:srgbClr>
                  </a:outerShdw>
                </a:effectLst>
              </a:rPr>
              <a:t>sphinx colibri, sphinx moineau,</a:t>
            </a:r>
          </a:p>
          <a:p>
            <a:pPr>
              <a:spcBef>
                <a:spcPct val="50000"/>
              </a:spcBef>
              <a:defRPr/>
            </a:pPr>
            <a:r>
              <a:rPr lang="fr-FR" sz="2800" u="none" dirty="0">
                <a:solidFill>
                  <a:schemeClr val="bg1"/>
                </a:solidFill>
                <a:effectLst>
                  <a:outerShdw blurRad="38100" dist="38100" dir="2700000" algn="tl">
                    <a:srgbClr val="000000">
                      <a:alpha val="43137"/>
                    </a:srgbClr>
                  </a:outerShdw>
                </a:effectLst>
              </a:rPr>
              <a:t>sphinx fou, sphinx des étoilées </a:t>
            </a:r>
            <a:r>
              <a:rPr lang="fr-FR" sz="2800" u="none" dirty="0"/>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DSC_1522"/>
          <p:cNvPicPr>
            <a:picLocks noChangeAspect="1" noChangeArrowheads="1"/>
          </p:cNvPicPr>
          <p:nvPr/>
        </p:nvPicPr>
        <p:blipFill>
          <a:blip r:embed="rId2">
            <a:extLst>
              <a:ext uri="{28A0092B-C50C-407E-A947-70E740481C1C}">
                <a14:useLocalDpi xmlns:a14="http://schemas.microsoft.com/office/drawing/2010/main" val="0"/>
              </a:ext>
            </a:extLst>
          </a:blip>
          <a:srcRect l="8696" t="3888" r="15218" b="-117"/>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2057400" y="4724400"/>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b="0" u="none">
                <a:solidFill>
                  <a:srgbClr val="FFFF00"/>
                </a:solidFill>
              </a:rPr>
              <a:t>Préparation à faire le plein de carburant</a:t>
            </a:r>
          </a:p>
        </p:txBody>
      </p:sp>
      <p:sp>
        <p:nvSpPr>
          <p:cNvPr id="72708" name="Text Box 6"/>
          <p:cNvSpPr txBox="1">
            <a:spLocks noChangeArrowheads="1"/>
          </p:cNvSpPr>
          <p:nvPr/>
        </p:nvSpPr>
        <p:spPr bwMode="auto">
          <a:xfrm>
            <a:off x="3733800" y="3802063"/>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Proboscis de 25 mm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checkerboard(across)">
                                      <p:cBhvr>
                                        <p:cTn id="7" dur="500"/>
                                        <p:tgtEl>
                                          <p:spTgt spid="72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checkerboard(across)">
                                      <p:cBhvr>
                                        <p:cTn id="12" dur="5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 descr="DSC_1523"/>
          <p:cNvPicPr>
            <a:picLocks noChangeAspect="1" noChangeArrowheads="1"/>
          </p:cNvPicPr>
          <p:nvPr/>
        </p:nvPicPr>
        <p:blipFill>
          <a:blip r:embed="rId2">
            <a:extLst>
              <a:ext uri="{28A0092B-C50C-407E-A947-70E740481C1C}">
                <a14:useLocalDpi xmlns:a14="http://schemas.microsoft.com/office/drawing/2010/main" val="0"/>
              </a:ext>
            </a:extLst>
          </a:blip>
          <a:srcRect r="13803"/>
          <a:stretch>
            <a:fillRect/>
          </a:stretch>
        </p:blipFill>
        <p:spPr bwMode="auto">
          <a:xfrm>
            <a:off x="0" y="3373438"/>
            <a:ext cx="51054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11" descr="Copie de sphinx 2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0"/>
            <a:ext cx="403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12"/>
          <p:cNvSpPr>
            <a:spLocks noChangeArrowheads="1"/>
          </p:cNvSpPr>
          <p:nvPr/>
        </p:nvSpPr>
        <p:spPr bwMode="auto">
          <a:xfrm>
            <a:off x="5486400" y="4038600"/>
            <a:ext cx="3352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0000"/>
                </a:solidFill>
              </a:rPr>
              <a:t>Sphinx colibri </a:t>
            </a:r>
            <a:r>
              <a:rPr lang="fr-FR" altLang="fr-FR" sz="2000" u="none">
                <a:solidFill>
                  <a:srgbClr val="FF0000"/>
                </a:solidFill>
              </a:rPr>
              <a:t>= </a:t>
            </a:r>
            <a:r>
              <a:rPr lang="fr-FR" altLang="fr-FR" sz="2000" i="1" u="none">
                <a:solidFill>
                  <a:srgbClr val="FF0000"/>
                </a:solidFill>
              </a:rPr>
              <a:t>Macroglossum stellatarum</a:t>
            </a:r>
          </a:p>
        </p:txBody>
      </p:sp>
      <p:pic>
        <p:nvPicPr>
          <p:cNvPr id="67589" name="Picture 13" descr="DSC_15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05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14"/>
          <p:cNvSpPr txBox="1">
            <a:spLocks noChangeArrowheads="1"/>
          </p:cNvSpPr>
          <p:nvPr/>
        </p:nvSpPr>
        <p:spPr bwMode="auto">
          <a:xfrm>
            <a:off x="838200" y="152400"/>
            <a:ext cx="777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rgbClr val="FFFF00"/>
                </a:solidFill>
              </a:rPr>
              <a:t>Ravitaillement en plein vol</a:t>
            </a:r>
            <a:r>
              <a:rPr lang="fr-FR" altLang="fr-FR" sz="2400" u="none">
                <a:solidFill>
                  <a:srgbClr val="FFFF00"/>
                </a:solidFill>
              </a:rPr>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Copie de DSC_24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Line 7"/>
          <p:cNvSpPr>
            <a:spLocks noChangeShapeType="1"/>
          </p:cNvSpPr>
          <p:nvPr/>
        </p:nvSpPr>
        <p:spPr bwMode="auto">
          <a:xfrm flipH="1">
            <a:off x="6248400" y="1752600"/>
            <a:ext cx="2133600" cy="1524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8612" name="Text Box 8"/>
          <p:cNvSpPr txBox="1">
            <a:spLocks noChangeArrowheads="1"/>
          </p:cNvSpPr>
          <p:nvPr/>
        </p:nvSpPr>
        <p:spPr bwMode="auto">
          <a:xfrm>
            <a:off x="7239000" y="13716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    trompe</a:t>
            </a:r>
          </a:p>
        </p:txBody>
      </p:sp>
      <p:sp>
        <p:nvSpPr>
          <p:cNvPr id="186377" name="Rectangle 9"/>
          <p:cNvSpPr>
            <a:spLocks noChangeArrowheads="1"/>
          </p:cNvSpPr>
          <p:nvPr/>
        </p:nvSpPr>
        <p:spPr bwMode="auto">
          <a:xfrm>
            <a:off x="0" y="304800"/>
            <a:ext cx="9144000" cy="457200"/>
          </a:xfrm>
          <a:prstGeom prst="rect">
            <a:avLst/>
          </a:prstGeom>
          <a:solidFill>
            <a:srgbClr val="FF00FF"/>
          </a:solidFill>
          <a:ln w="9525">
            <a:noFill/>
            <a:miter lim="800000"/>
            <a:headEnd/>
            <a:tailEnd/>
          </a:ln>
          <a:effectLst/>
        </p:spPr>
        <p:txBody>
          <a:bodyPr>
            <a:spAutoFit/>
          </a:bodyPr>
          <a:lstStyle/>
          <a:p>
            <a:pPr>
              <a:defRPr/>
            </a:pPr>
            <a:r>
              <a:rPr lang="fr-FR" sz="2400" u="none">
                <a:effectLst>
                  <a:outerShdw blurRad="38100" dist="38100" dir="2700000" algn="tl">
                    <a:srgbClr val="FFFFFF"/>
                  </a:outerShdw>
                </a:effectLst>
              </a:rPr>
              <a:t>F – Collecte de nectar par des mouches et autres Diptères</a:t>
            </a:r>
          </a:p>
        </p:txBody>
      </p:sp>
      <p:sp>
        <p:nvSpPr>
          <p:cNvPr id="68614" name="Rectangle 10"/>
          <p:cNvSpPr>
            <a:spLocks noChangeArrowheads="1"/>
          </p:cNvSpPr>
          <p:nvPr/>
        </p:nvSpPr>
        <p:spPr bwMode="auto">
          <a:xfrm>
            <a:off x="152400" y="556260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t>Mouche sur </a:t>
            </a:r>
            <a:r>
              <a:rPr lang="fr-FR" altLang="fr-FR" sz="2400" i="1" u="none"/>
              <a:t>Orlaya grandiflora</a:t>
            </a:r>
            <a:r>
              <a:rPr lang="fr-FR" altLang="fr-FR" sz="2400" u="none"/>
              <a:t> (Apiacées = Ombellifères)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6375"/>
                                        </p:tgtEl>
                                        <p:attrNameLst>
                                          <p:attrName>style.visibility</p:attrName>
                                        </p:attrNameLst>
                                      </p:cBhvr>
                                      <p:to>
                                        <p:strVal val="visible"/>
                                      </p:to>
                                    </p:set>
                                    <p:animEffect transition="in" filter="checkerboard(across)">
                                      <p:cBhvr>
                                        <p:cTn id="7" dur="500"/>
                                        <p:tgtEl>
                                          <p:spTgt spid="186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DSC_2912"/>
          <p:cNvPicPr>
            <a:picLocks noChangeAspect="1" noChangeArrowheads="1"/>
          </p:cNvPicPr>
          <p:nvPr/>
        </p:nvPicPr>
        <p:blipFill>
          <a:blip r:embed="rId2">
            <a:extLst>
              <a:ext uri="{28A0092B-C50C-407E-A947-70E740481C1C}">
                <a14:useLocalDpi xmlns:a14="http://schemas.microsoft.com/office/drawing/2010/main" val="0"/>
              </a:ext>
            </a:extLst>
          </a:blip>
          <a:srcRect l="7500" r="6250" b="13107"/>
          <a:stretch>
            <a:fillRect/>
          </a:stretch>
        </p:blipFill>
        <p:spPr bwMode="auto">
          <a:xfrm>
            <a:off x="48006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5029200" y="2286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La trompe de la mouche </a:t>
            </a:r>
          </a:p>
        </p:txBody>
      </p:sp>
      <p:pic>
        <p:nvPicPr>
          <p:cNvPr id="69636" name="Picture 9" descr="Copie de DSC_3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10"/>
          <p:cNvSpPr txBox="1">
            <a:spLocks noChangeArrowheads="1"/>
          </p:cNvSpPr>
          <p:nvPr/>
        </p:nvSpPr>
        <p:spPr bwMode="auto">
          <a:xfrm>
            <a:off x="1447800" y="297180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u="none">
                <a:solidFill>
                  <a:srgbClr val="FFFF00"/>
                </a:solidFill>
              </a:rPr>
              <a:t>Trompe au repos</a:t>
            </a:r>
          </a:p>
        </p:txBody>
      </p:sp>
      <p:sp>
        <p:nvSpPr>
          <p:cNvPr id="69638" name="Text Box 11"/>
          <p:cNvSpPr txBox="1">
            <a:spLocks noChangeArrowheads="1"/>
          </p:cNvSpPr>
          <p:nvPr/>
        </p:nvSpPr>
        <p:spPr bwMode="auto">
          <a:xfrm>
            <a:off x="13716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u="none">
                <a:solidFill>
                  <a:srgbClr val="FFFF00"/>
                </a:solidFill>
              </a:rPr>
              <a:t>Trompe en action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volucelle aster (1)"/>
          <p:cNvPicPr>
            <a:picLocks noChangeAspect="1" noChangeArrowheads="1"/>
          </p:cNvPicPr>
          <p:nvPr/>
        </p:nvPicPr>
        <p:blipFill>
          <a:blip r:embed="rId2">
            <a:extLst>
              <a:ext uri="{28A0092B-C50C-407E-A947-70E740481C1C}">
                <a14:useLocalDpi xmlns:a14="http://schemas.microsoft.com/office/drawing/2010/main" val="0"/>
              </a:ext>
            </a:extLst>
          </a:blip>
          <a:srcRect l="17500" t="11111" r="18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5"/>
          <p:cNvSpPr>
            <a:spLocks noChangeArrowheads="1"/>
          </p:cNvSpPr>
          <p:nvPr/>
        </p:nvSpPr>
        <p:spPr bwMode="auto">
          <a:xfrm>
            <a:off x="457200" y="7620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chemeClr val="bg1"/>
                </a:solidFill>
              </a:rPr>
              <a:t>Mouche </a:t>
            </a:r>
            <a:r>
              <a:rPr lang="fr-FR" altLang="fr-FR" sz="2400" u="none">
                <a:solidFill>
                  <a:schemeClr val="bg1"/>
                </a:solidFill>
              </a:rPr>
              <a:t>en train de butiner un aster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age 1" descr="DSC_1288.JPG"/>
          <p:cNvPicPr>
            <a:picLocks noChangeAspect="1"/>
          </p:cNvPicPr>
          <p:nvPr/>
        </p:nvPicPr>
        <p:blipFill>
          <a:blip r:embed="rId2">
            <a:extLst>
              <a:ext uri="{28A0092B-C50C-407E-A947-70E740481C1C}">
                <a14:useLocalDpi xmlns:a14="http://schemas.microsoft.com/office/drawing/2010/main" val="0"/>
              </a:ext>
            </a:extLst>
          </a:blip>
          <a:srcRect l="10863" t="21111" r="23396" b="177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ZoneTexte 2"/>
          <p:cNvSpPr txBox="1">
            <a:spLocks noChangeArrowheads="1"/>
          </p:cNvSpPr>
          <p:nvPr/>
        </p:nvSpPr>
        <p:spPr bwMode="auto">
          <a:xfrm>
            <a:off x="838200" y="152400"/>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chemeClr val="bg1"/>
                </a:solidFill>
              </a:rPr>
              <a:t>Mouche sur pissenlit   16 février 2017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381000" y="228600"/>
            <a:ext cx="8534400" cy="7016750"/>
          </a:xfrm>
          <a:prstGeom prst="rect">
            <a:avLst/>
          </a:prstGeom>
          <a:noFill/>
          <a:ln w="9525">
            <a:noFill/>
            <a:miter lim="800000"/>
            <a:headEnd/>
            <a:tailEnd/>
          </a:ln>
        </p:spPr>
        <p:txBody>
          <a:bodyPr>
            <a:spAutoFit/>
          </a:bodyPr>
          <a:lstStyle/>
          <a:p>
            <a:pPr>
              <a:spcBef>
                <a:spcPct val="50000"/>
              </a:spcBef>
              <a:defRPr/>
            </a:pPr>
            <a:r>
              <a:rPr lang="fr-FR" sz="4800" u="none" dirty="0">
                <a:solidFill>
                  <a:srgbClr val="FF3300"/>
                </a:solidFill>
                <a:effectLst>
                  <a:outerShdw blurRad="38100" dist="38100" dir="2700000" algn="tl">
                    <a:srgbClr val="000000">
                      <a:alpha val="43137"/>
                    </a:srgbClr>
                  </a:outerShdw>
                </a:effectLst>
              </a:rPr>
              <a:t>Qu’est ce que le nectar ?</a:t>
            </a:r>
          </a:p>
          <a:p>
            <a:pPr>
              <a:spcBef>
                <a:spcPct val="50000"/>
              </a:spcBef>
              <a:buFontTx/>
              <a:buChar char="•"/>
              <a:defRPr/>
            </a:pPr>
            <a:r>
              <a:rPr lang="fr-FR" sz="3600" u="none" dirty="0">
                <a:solidFill>
                  <a:srgbClr val="66FF33"/>
                </a:solidFill>
              </a:rPr>
              <a:t>Liquide sucré</a:t>
            </a:r>
            <a:r>
              <a:rPr lang="fr-FR" sz="3600" u="none" dirty="0">
                <a:solidFill>
                  <a:srgbClr val="0066FF"/>
                </a:solidFill>
              </a:rPr>
              <a:t> produit par les nectaires (=glandes nectarifères = nectaires)</a:t>
            </a:r>
          </a:p>
          <a:p>
            <a:pPr>
              <a:spcBef>
                <a:spcPct val="50000"/>
              </a:spcBef>
              <a:buFontTx/>
              <a:buChar char="•"/>
              <a:defRPr/>
            </a:pPr>
            <a:r>
              <a:rPr lang="fr-FR" sz="2400" u="none" dirty="0">
                <a:solidFill>
                  <a:srgbClr val="FF00FF"/>
                </a:solidFill>
              </a:rPr>
              <a:t>Le nectar sort en surface par des orifices (stomates), par des poils, à travers l’épiderme.</a:t>
            </a:r>
          </a:p>
          <a:p>
            <a:pPr>
              <a:spcBef>
                <a:spcPct val="50000"/>
              </a:spcBef>
              <a:buFontTx/>
              <a:buChar char="•"/>
              <a:defRPr/>
            </a:pPr>
            <a:endParaRPr lang="fr-FR" sz="2400" u="none" dirty="0">
              <a:solidFill>
                <a:srgbClr val="FF00FF"/>
              </a:solidFill>
            </a:endParaRPr>
          </a:p>
          <a:p>
            <a:pPr>
              <a:spcBef>
                <a:spcPct val="50000"/>
              </a:spcBef>
              <a:buFontTx/>
              <a:buChar char="•"/>
              <a:defRPr/>
            </a:pPr>
            <a:r>
              <a:rPr lang="fr-FR" sz="2400" u="none" dirty="0">
                <a:solidFill>
                  <a:srgbClr val="FF00FF"/>
                </a:solidFill>
              </a:rPr>
              <a:t> </a:t>
            </a:r>
            <a:r>
              <a:rPr lang="fr-FR" sz="2400" u="none" dirty="0">
                <a:solidFill>
                  <a:srgbClr val="FF3300"/>
                </a:solidFill>
              </a:rPr>
              <a:t>Composition du nectar</a:t>
            </a:r>
            <a:r>
              <a:rPr lang="fr-FR" sz="2400" u="none" dirty="0">
                <a:solidFill>
                  <a:schemeClr val="folHlink"/>
                </a:solidFill>
              </a:rPr>
              <a:t> : eau (75/80%), divers sucres (saccharose, glucose, fructose) , des molécules diverses (acides organiques, acides aminés, protéines, enzymes, vitamines).</a:t>
            </a:r>
            <a:r>
              <a:rPr lang="fr-FR" sz="2400" u="none" dirty="0">
                <a:solidFill>
                  <a:srgbClr val="FF00FF"/>
                </a:solidFill>
              </a:rPr>
              <a:t> </a:t>
            </a:r>
          </a:p>
          <a:p>
            <a:pPr>
              <a:spcBef>
                <a:spcPct val="50000"/>
              </a:spcBef>
              <a:buFontTx/>
              <a:buChar char="•"/>
              <a:defRPr/>
            </a:pPr>
            <a:r>
              <a:rPr lang="fr-FR" sz="2000" u="none" dirty="0">
                <a:solidFill>
                  <a:srgbClr val="7030A0"/>
                </a:solidFill>
              </a:rPr>
              <a:t>Le nectar est un extrait de la </a:t>
            </a:r>
            <a:r>
              <a:rPr lang="fr-FR" sz="2000" u="none" dirty="0">
                <a:solidFill>
                  <a:srgbClr val="FF0000"/>
                </a:solidFill>
              </a:rPr>
              <a:t>sève élaborée </a:t>
            </a:r>
            <a:r>
              <a:rPr lang="fr-FR" sz="2000" u="none" dirty="0">
                <a:solidFill>
                  <a:srgbClr val="7030A0"/>
                </a:solidFill>
              </a:rPr>
              <a:t>(sève sucrée)</a:t>
            </a:r>
          </a:p>
          <a:p>
            <a:pPr>
              <a:spcBef>
                <a:spcPct val="50000"/>
              </a:spcBef>
              <a:buFontTx/>
              <a:buChar char="•"/>
              <a:defRPr/>
            </a:pPr>
            <a:endParaRPr lang="fr-FR" sz="2400" u="none" dirty="0">
              <a:solidFill>
                <a:srgbClr val="FF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700">
                                            <p:txEl>
                                              <p:pRg st="1" end="1"/>
                                            </p:txEl>
                                          </p:spTgt>
                                        </p:tgtEl>
                                        <p:attrNameLst>
                                          <p:attrName>style.visibility</p:attrName>
                                        </p:attrNameLst>
                                      </p:cBhvr>
                                      <p:to>
                                        <p:strVal val="visible"/>
                                      </p:to>
                                    </p:set>
                                    <p:animEffect transition="in" filter="checkerboard(across)">
                                      <p:cBhvr>
                                        <p:cTn id="7" dur="500"/>
                                        <p:tgtEl>
                                          <p:spTgt spid="2970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9700">
                                            <p:txEl>
                                              <p:pRg st="2" end="2"/>
                                            </p:txEl>
                                          </p:spTgt>
                                        </p:tgtEl>
                                        <p:attrNameLst>
                                          <p:attrName>style.visibility</p:attrName>
                                        </p:attrNameLst>
                                      </p:cBhvr>
                                      <p:to>
                                        <p:strVal val="visible"/>
                                      </p:to>
                                    </p:set>
                                    <p:animEffect transition="in" filter="checkerboard(across)">
                                      <p:cBhvr>
                                        <p:cTn id="12" dur="500"/>
                                        <p:tgtEl>
                                          <p:spTgt spid="2970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9700">
                                            <p:txEl>
                                              <p:pRg st="4" end="4"/>
                                            </p:txEl>
                                          </p:spTgt>
                                        </p:tgtEl>
                                        <p:attrNameLst>
                                          <p:attrName>style.visibility</p:attrName>
                                        </p:attrNameLst>
                                      </p:cBhvr>
                                      <p:to>
                                        <p:strVal val="visible"/>
                                      </p:to>
                                    </p:set>
                                    <p:animEffect transition="in" filter="checkerboard(across)">
                                      <p:cBhvr>
                                        <p:cTn id="17" dur="500"/>
                                        <p:tgtEl>
                                          <p:spTgt spid="2970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9700">
                                            <p:txEl>
                                              <p:pRg st="5" end="5"/>
                                            </p:txEl>
                                          </p:spTgt>
                                        </p:tgtEl>
                                        <p:attrNameLst>
                                          <p:attrName>style.visibility</p:attrName>
                                        </p:attrNameLst>
                                      </p:cBhvr>
                                      <p:to>
                                        <p:strVal val="visible"/>
                                      </p:to>
                                    </p:set>
                                    <p:animEffect transition="in" filter="checkerboard(across)">
                                      <p:cBhvr>
                                        <p:cTn id="22" dur="500"/>
                                        <p:tgtEl>
                                          <p:spTgt spid="297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DSC_2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6"/>
          <p:cNvSpPr txBox="1">
            <a:spLocks noChangeArrowheads="1"/>
          </p:cNvSpPr>
          <p:nvPr/>
        </p:nvSpPr>
        <p:spPr bwMode="auto">
          <a:xfrm>
            <a:off x="381000" y="53340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600" u="none">
                <a:solidFill>
                  <a:schemeClr val="bg1"/>
                </a:solidFill>
              </a:rPr>
              <a:t>Mouche</a:t>
            </a:r>
            <a:r>
              <a:rPr lang="fr-FR" altLang="fr-FR" sz="2400" u="none">
                <a:solidFill>
                  <a:schemeClr val="bg1"/>
                </a:solidFill>
              </a:rPr>
              <a:t> sur fleur de lin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763"/>
            <a:ext cx="9144000" cy="6862763"/>
          </a:xfrm>
          <a:prstGeom prst="rect">
            <a:avLst/>
          </a:prstGeom>
          <a:solidFill>
            <a:schemeClr val="bg1">
              <a:lumMod val="75000"/>
            </a:schemeClr>
          </a:solidFill>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sz="800" dirty="0"/>
          </a:p>
          <a:p>
            <a:pPr>
              <a:defRPr/>
            </a:pPr>
            <a:endParaRPr lang="fr-FR" sz="800" dirty="0"/>
          </a:p>
          <a:p>
            <a:pPr>
              <a:defRPr/>
            </a:pPr>
            <a:endParaRPr lang="fr-FR" sz="800" dirty="0"/>
          </a:p>
          <a:p>
            <a:pPr>
              <a:defRPr/>
            </a:pPr>
            <a:endParaRPr lang="fr-FR" sz="800" dirty="0"/>
          </a:p>
          <a:p>
            <a:pPr>
              <a:defRPr/>
            </a:pPr>
            <a:endParaRPr lang="fr-FR" sz="800" dirty="0"/>
          </a:p>
          <a:p>
            <a:pPr>
              <a:defRPr/>
            </a:pPr>
            <a:endParaRPr lang="fr-FR" sz="800" dirty="0"/>
          </a:p>
        </p:txBody>
      </p:sp>
      <p:pic>
        <p:nvPicPr>
          <p:cNvPr id="3" name="Picture 5" descr="DSC_25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276600"/>
            <a:ext cx="4495800" cy="3124200"/>
          </a:xfrm>
          <a:prstGeom prst="ellipse">
            <a:avLst/>
          </a:prstGeom>
          <a:noFill/>
          <a:ln w="9525">
            <a:noFill/>
            <a:miter lim="800000"/>
            <a:headEnd/>
            <a:tailEnd/>
          </a:ln>
        </p:spPr>
      </p:pic>
      <p:pic>
        <p:nvPicPr>
          <p:cNvPr id="4" name="Picture 4" descr="hymeno plantai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8900" y="457200"/>
            <a:ext cx="5245100" cy="4038600"/>
          </a:xfrm>
          <a:prstGeom prst="ellipse">
            <a:avLst/>
          </a:prstGeom>
          <a:noFill/>
          <a:ln w="9525">
            <a:noFill/>
            <a:miter lim="800000"/>
            <a:headEnd/>
            <a:tailEnd/>
          </a:ln>
        </p:spPr>
      </p:pic>
      <p:sp>
        <p:nvSpPr>
          <p:cNvPr id="73733" name="ZoneTexte 4"/>
          <p:cNvSpPr txBox="1">
            <a:spLocks noChangeArrowheads="1"/>
          </p:cNvSpPr>
          <p:nvPr/>
        </p:nvSpPr>
        <p:spPr bwMode="auto">
          <a:xfrm>
            <a:off x="533400" y="6096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3200" u="none">
                <a:solidFill>
                  <a:srgbClr val="FFFF00"/>
                </a:solidFill>
              </a:rPr>
              <a:t>Les syrphes</a:t>
            </a:r>
          </a:p>
        </p:txBody>
      </p:sp>
      <p:sp>
        <p:nvSpPr>
          <p:cNvPr id="6" name="ZoneTexte 5"/>
          <p:cNvSpPr txBox="1">
            <a:spLocks noChangeArrowheads="1"/>
          </p:cNvSpPr>
          <p:nvPr/>
        </p:nvSpPr>
        <p:spPr bwMode="auto">
          <a:xfrm>
            <a:off x="1600200" y="2895600"/>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t>lierre</a:t>
            </a:r>
          </a:p>
        </p:txBody>
      </p:sp>
      <p:sp>
        <p:nvSpPr>
          <p:cNvPr id="7" name="ZoneTexte 6"/>
          <p:cNvSpPr txBox="1">
            <a:spLocks noChangeArrowheads="1"/>
          </p:cNvSpPr>
          <p:nvPr/>
        </p:nvSpPr>
        <p:spPr bwMode="auto">
          <a:xfrm>
            <a:off x="6019800" y="457200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t>plantain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6832600"/>
          </a:xfrm>
          <a:prstGeom prst="rect">
            <a:avLst/>
          </a:prstGeom>
          <a:solidFill>
            <a:schemeClr val="bg1">
              <a:lumMod val="75000"/>
            </a:schemeClr>
          </a:solidFill>
        </p:spPr>
        <p:txBody>
          <a:bodyPr>
            <a:spAutoFit/>
          </a:bodyPr>
          <a:lstStyle/>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dirty="0"/>
          </a:p>
          <a:p>
            <a:pPr>
              <a:defRPr/>
            </a:pPr>
            <a:endParaRPr lang="fr-FR" sz="800" dirty="0"/>
          </a:p>
          <a:p>
            <a:pPr>
              <a:defRPr/>
            </a:pPr>
            <a:endParaRPr lang="fr-FR" sz="800" dirty="0"/>
          </a:p>
          <a:p>
            <a:pPr>
              <a:defRPr/>
            </a:pPr>
            <a:endParaRPr lang="fr-FR" sz="800" dirty="0"/>
          </a:p>
          <a:p>
            <a:pPr>
              <a:defRPr/>
            </a:pPr>
            <a:endParaRPr lang="fr-FR" sz="800" dirty="0"/>
          </a:p>
        </p:txBody>
      </p:sp>
      <p:pic>
        <p:nvPicPr>
          <p:cNvPr id="3" name="Picture 4" descr="syrphe comso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400"/>
            <a:ext cx="4648200" cy="3733800"/>
          </a:xfrm>
          <a:prstGeom prst="ellipse">
            <a:avLst/>
          </a:prstGeom>
          <a:noFill/>
          <a:ln w="9525">
            <a:noFill/>
            <a:miter lim="800000"/>
            <a:headEnd/>
            <a:tailEnd/>
          </a:ln>
        </p:spPr>
      </p:pic>
      <p:pic>
        <p:nvPicPr>
          <p:cNvPr id="4" name="Picture 4" descr="Copie de insectes potentille hortico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2667000"/>
            <a:ext cx="5562600" cy="4191000"/>
          </a:xfrm>
          <a:prstGeom prst="ellipse">
            <a:avLst/>
          </a:prstGeom>
          <a:noFill/>
          <a:ln w="9525">
            <a:noFill/>
            <a:miter lim="800000"/>
            <a:headEnd/>
            <a:tailEnd/>
          </a:ln>
        </p:spPr>
      </p:pic>
      <p:sp>
        <p:nvSpPr>
          <p:cNvPr id="74757" name="ZoneTexte 4"/>
          <p:cNvSpPr txBox="1">
            <a:spLocks noChangeArrowheads="1"/>
          </p:cNvSpPr>
          <p:nvPr/>
        </p:nvSpPr>
        <p:spPr bwMode="auto">
          <a:xfrm>
            <a:off x="4953000" y="609600"/>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rgbClr val="FFFF00"/>
                </a:solidFill>
              </a:rPr>
              <a:t>Syrphes</a:t>
            </a:r>
          </a:p>
        </p:txBody>
      </p:sp>
      <p:sp>
        <p:nvSpPr>
          <p:cNvPr id="6" name="ZoneTexte 5"/>
          <p:cNvSpPr txBox="1">
            <a:spLocks noChangeArrowheads="1"/>
          </p:cNvSpPr>
          <p:nvPr/>
        </p:nvSpPr>
        <p:spPr bwMode="auto">
          <a:xfrm>
            <a:off x="1143000" y="3962400"/>
            <a:ext cx="160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t>Cosmos </a:t>
            </a:r>
          </a:p>
        </p:txBody>
      </p:sp>
      <p:sp>
        <p:nvSpPr>
          <p:cNvPr id="7" name="ZoneTexte 6"/>
          <p:cNvSpPr txBox="1">
            <a:spLocks noChangeArrowheads="1"/>
          </p:cNvSpPr>
          <p:nvPr/>
        </p:nvSpPr>
        <p:spPr bwMode="auto">
          <a:xfrm>
            <a:off x="5486400" y="2286000"/>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t>Potentille horticole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Volucelle men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5"/>
          <p:cNvSpPr txBox="1">
            <a:spLocks noChangeArrowheads="1"/>
          </p:cNvSpPr>
          <p:nvPr/>
        </p:nvSpPr>
        <p:spPr bwMode="auto">
          <a:xfrm>
            <a:off x="381000" y="381000"/>
            <a:ext cx="495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FF00"/>
                </a:solidFill>
              </a:rPr>
              <a:t>Volucelle </a:t>
            </a:r>
            <a:r>
              <a:rPr lang="fr-FR" altLang="fr-FR" sz="2400" i="1" u="none">
                <a:solidFill>
                  <a:srgbClr val="FFFF00"/>
                </a:solidFill>
              </a:rPr>
              <a:t>Volucella zonaria</a:t>
            </a:r>
            <a:r>
              <a:rPr lang="fr-FR" altLang="fr-FR" sz="2400" b="0" u="none">
                <a:solidFill>
                  <a:srgbClr val="FFFF00"/>
                </a:solidFill>
              </a:rPr>
              <a:t>  </a:t>
            </a:r>
            <a:r>
              <a:rPr lang="fr-FR" altLang="fr-FR" sz="2400" u="none">
                <a:solidFill>
                  <a:srgbClr val="FFFF00"/>
                </a:solidFill>
              </a:rPr>
              <a:t>sur menthe</a:t>
            </a:r>
            <a:r>
              <a:rPr lang="fr-FR" altLang="fr-FR" sz="2400" b="0" u="none"/>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age 1" descr="Bombyle butinant lavande  (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ZoneTexte 2"/>
          <p:cNvSpPr txBox="1">
            <a:spLocks noChangeArrowheads="1"/>
          </p:cNvSpPr>
          <p:nvPr/>
        </p:nvSpPr>
        <p:spPr bwMode="auto">
          <a:xfrm>
            <a:off x="2895600" y="510540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3200" u="none">
                <a:solidFill>
                  <a:srgbClr val="FF0000"/>
                </a:solidFill>
              </a:rPr>
              <a:t>Bombylius major sur lavande</a:t>
            </a:r>
          </a:p>
        </p:txBody>
      </p:sp>
      <p:sp>
        <p:nvSpPr>
          <p:cNvPr id="76804" name="ZoneTexte 3"/>
          <p:cNvSpPr txBox="1">
            <a:spLocks noChangeArrowheads="1"/>
          </p:cNvSpPr>
          <p:nvPr/>
        </p:nvSpPr>
        <p:spPr bwMode="auto">
          <a:xfrm>
            <a:off x="4724400" y="3429000"/>
            <a:ext cx="2971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solidFill>
                  <a:srgbClr val="FFFF00"/>
                </a:solidFill>
              </a:rPr>
              <a:t>Vol stationnaire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Text Box 4"/>
          <p:cNvSpPr txBox="1">
            <a:spLocks noChangeArrowheads="1"/>
          </p:cNvSpPr>
          <p:nvPr/>
        </p:nvSpPr>
        <p:spPr bwMode="auto">
          <a:xfrm>
            <a:off x="0" y="0"/>
            <a:ext cx="9144000" cy="1754188"/>
          </a:xfrm>
          <a:prstGeom prst="rect">
            <a:avLst/>
          </a:prstGeom>
          <a:solidFill>
            <a:srgbClr val="FF99CC"/>
          </a:solidFill>
          <a:ln w="9525">
            <a:noFill/>
            <a:miter lim="800000"/>
            <a:headEnd/>
            <a:tailEnd/>
          </a:ln>
          <a:effectLst/>
        </p:spPr>
        <p:txBody>
          <a:bodyPr>
            <a:spAutoFit/>
          </a:bodyPr>
          <a:lstStyle/>
          <a:p>
            <a:pPr algn="ctr">
              <a:spcBef>
                <a:spcPct val="50000"/>
              </a:spcBef>
              <a:defRPr/>
            </a:pPr>
            <a:r>
              <a:rPr lang="fr-FR" sz="4800" u="none" dirty="0">
                <a:solidFill>
                  <a:srgbClr val="FFFF00"/>
                </a:solidFill>
              </a:rPr>
              <a:t> </a:t>
            </a:r>
            <a:r>
              <a:rPr lang="fr-FR" sz="4800" u="none" dirty="0">
                <a:solidFill>
                  <a:srgbClr val="FFFF00"/>
                </a:solidFill>
                <a:effectLst>
                  <a:outerShdw blurRad="38100" dist="38100" dir="2700000" algn="tl">
                    <a:srgbClr val="000000"/>
                  </a:outerShdw>
                </a:effectLst>
              </a:rPr>
              <a:t>G- </a:t>
            </a:r>
            <a:r>
              <a:rPr lang="fr-FR" sz="5400" u="none" dirty="0">
                <a:solidFill>
                  <a:srgbClr val="FFFF00"/>
                </a:solidFill>
                <a:effectLst>
                  <a:outerShdw blurRad="38100" dist="38100" dir="2700000" algn="tl">
                    <a:srgbClr val="000000"/>
                  </a:outerShdw>
                </a:effectLst>
              </a:rPr>
              <a:t>Les « tricheurs » ou le vol de nectar</a:t>
            </a:r>
            <a:r>
              <a:rPr lang="fr-FR" sz="5400" u="none" dirty="0">
                <a:solidFill>
                  <a:srgbClr val="FFFF00"/>
                </a:solidFill>
              </a:rPr>
              <a:t> </a:t>
            </a:r>
          </a:p>
        </p:txBody>
      </p:sp>
      <p:pic>
        <p:nvPicPr>
          <p:cNvPr id="77827" name="Picture 5" descr="abeille Abelia"/>
          <p:cNvPicPr>
            <a:picLocks noChangeAspect="1" noChangeArrowheads="1"/>
          </p:cNvPicPr>
          <p:nvPr/>
        </p:nvPicPr>
        <p:blipFill>
          <a:blip r:embed="rId2">
            <a:extLst>
              <a:ext uri="{28A0092B-C50C-407E-A947-70E740481C1C}">
                <a14:useLocalDpi xmlns:a14="http://schemas.microsoft.com/office/drawing/2010/main" val="0"/>
              </a:ext>
            </a:extLst>
          </a:blip>
          <a:srcRect t="6667" b="12222"/>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p:cNvSpPr txBox="1">
            <a:spLocks noChangeArrowheads="1"/>
          </p:cNvSpPr>
          <p:nvPr/>
        </p:nvSpPr>
        <p:spPr bwMode="auto">
          <a:xfrm>
            <a:off x="533400" y="1828800"/>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Bourdon sur Abelia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9" name="Picture 5" descr="abeille Abelia"/>
          <p:cNvPicPr>
            <a:picLocks noChangeAspect="1" noChangeArrowheads="1"/>
          </p:cNvPicPr>
          <p:nvPr/>
        </p:nvPicPr>
        <p:blipFill>
          <a:blip r:embed="rId2">
            <a:extLst>
              <a:ext uri="{28A0092B-C50C-407E-A947-70E740481C1C}">
                <a14:useLocalDpi xmlns:a14="http://schemas.microsoft.com/office/drawing/2010/main" val="0"/>
              </a:ext>
            </a:extLst>
          </a:blip>
          <a:srcRect l="33420" t="25000" r="15613" b="14999"/>
          <a:stretch>
            <a:fillRect/>
          </a:stretch>
        </p:blipFill>
        <p:spPr bwMode="auto">
          <a:xfrm>
            <a:off x="0" y="320040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abeille Abel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228600"/>
            <a:ext cx="3200400" cy="2819400"/>
          </a:xfrm>
          <a:prstGeom prst="ellipse">
            <a:avLst/>
          </a:prstGeom>
          <a:noFill/>
          <a:ln w="9525">
            <a:noFill/>
            <a:miter lim="800000"/>
            <a:headEnd/>
            <a:tailEnd/>
          </a:ln>
        </p:spPr>
      </p:pic>
      <p:pic>
        <p:nvPicPr>
          <p:cNvPr id="78852" name="Picture 7" descr="DSC_23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24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8"/>
          <p:cNvSpPr txBox="1">
            <a:spLocks noChangeArrowheads="1"/>
          </p:cNvSpPr>
          <p:nvPr/>
        </p:nvSpPr>
        <p:spPr bwMode="auto">
          <a:xfrm>
            <a:off x="2590800" y="3810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i="1" u="none">
                <a:solidFill>
                  <a:srgbClr val="FFFF00"/>
                </a:solidFill>
              </a:rPr>
              <a:t>Abelia</a:t>
            </a:r>
          </a:p>
        </p:txBody>
      </p:sp>
      <p:pic>
        <p:nvPicPr>
          <p:cNvPr id="118793" name="Picture 9" descr="fleur abelia percée"/>
          <p:cNvPicPr>
            <a:picLocks noChangeAspect="1" noChangeArrowheads="1"/>
          </p:cNvPicPr>
          <p:nvPr/>
        </p:nvPicPr>
        <p:blipFill>
          <a:blip r:embed="rId5">
            <a:extLst>
              <a:ext uri="{28A0092B-C50C-407E-A947-70E740481C1C}">
                <a14:useLocalDpi xmlns:a14="http://schemas.microsoft.com/office/drawing/2010/main" val="0"/>
              </a:ext>
            </a:extLst>
          </a:blip>
          <a:srcRect l="21584" t="18750" r="30792" b="27499"/>
          <a:stretch>
            <a:fillRect/>
          </a:stretch>
        </p:blipFill>
        <p:spPr bwMode="auto">
          <a:xfrm>
            <a:off x="4648200" y="335280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Line 10"/>
          <p:cNvSpPr>
            <a:spLocks noChangeShapeType="1"/>
          </p:cNvSpPr>
          <p:nvPr/>
        </p:nvSpPr>
        <p:spPr bwMode="auto">
          <a:xfrm flipV="1">
            <a:off x="5105400" y="6019800"/>
            <a:ext cx="914400" cy="4572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8856" name="Line 12"/>
          <p:cNvSpPr>
            <a:spLocks noChangeShapeType="1"/>
          </p:cNvSpPr>
          <p:nvPr/>
        </p:nvSpPr>
        <p:spPr bwMode="auto">
          <a:xfrm flipH="1" flipV="1">
            <a:off x="7162800" y="6172200"/>
            <a:ext cx="1066800" cy="3048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8797" name="Text Box 13"/>
          <p:cNvSpPr txBox="1">
            <a:spLocks noChangeArrowheads="1"/>
          </p:cNvSpPr>
          <p:nvPr/>
        </p:nvSpPr>
        <p:spPr bwMode="auto">
          <a:xfrm>
            <a:off x="5105400" y="373380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rgbClr val="FFFF00"/>
                </a:solidFill>
              </a:rPr>
              <a:t>Corolles perforées par un bourdon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checkerboard(across)">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18790"/>
                                        </p:tgtEl>
                                        <p:attrNameLst>
                                          <p:attrName>style.visibility</p:attrName>
                                        </p:attrNameLst>
                                      </p:cBhvr>
                                      <p:to>
                                        <p:strVal val="visible"/>
                                      </p:to>
                                    </p:set>
                                    <p:animEffect transition="in" filter="checkerboard(across)">
                                      <p:cBhvr>
                                        <p:cTn id="12" dur="500"/>
                                        <p:tgtEl>
                                          <p:spTgt spid="1187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18793"/>
                                        </p:tgtEl>
                                        <p:attrNameLst>
                                          <p:attrName>style.visibility</p:attrName>
                                        </p:attrNameLst>
                                      </p:cBhvr>
                                      <p:to>
                                        <p:strVal val="visible"/>
                                      </p:to>
                                    </p:set>
                                    <p:animEffect transition="in" filter="checkerboard(across)">
                                      <p:cBhvr>
                                        <p:cTn id="17" dur="500"/>
                                        <p:tgtEl>
                                          <p:spTgt spid="1187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8797"/>
                                        </p:tgtEl>
                                        <p:attrNameLst>
                                          <p:attrName>style.visibility</p:attrName>
                                        </p:attrNameLst>
                                      </p:cBhvr>
                                      <p:to>
                                        <p:strVal val="visible"/>
                                      </p:to>
                                    </p:set>
                                    <p:animEffect transition="in" filter="checkerboard(across)">
                                      <p:cBhvr>
                                        <p:cTn id="22" dur="5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age 1" descr="éperon percé corydal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3" y="0"/>
            <a:ext cx="912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ZoneTexte 2"/>
          <p:cNvSpPr txBox="1">
            <a:spLocks noChangeArrowheads="1"/>
          </p:cNvSpPr>
          <p:nvPr/>
        </p:nvSpPr>
        <p:spPr bwMode="auto">
          <a:xfrm>
            <a:off x="228600" y="152400"/>
            <a:ext cx="243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chemeClr val="bg1"/>
                </a:solidFill>
              </a:rPr>
              <a:t>Corydale</a:t>
            </a:r>
          </a:p>
          <a:p>
            <a:pPr eaLnBrk="1" hangingPunct="1"/>
            <a:r>
              <a:rPr lang="fr-FR" altLang="fr-FR" sz="2000" i="1" u="none">
                <a:solidFill>
                  <a:schemeClr val="bg1"/>
                </a:solidFill>
              </a:rPr>
              <a:t>Corydalis solida </a:t>
            </a:r>
          </a:p>
          <a:p>
            <a:pPr eaLnBrk="1" hangingPunct="1"/>
            <a:endParaRPr lang="fr-FR" altLang="fr-FR" sz="2000">
              <a:solidFill>
                <a:schemeClr val="bg1"/>
              </a:solidFill>
            </a:endParaRPr>
          </a:p>
        </p:txBody>
      </p:sp>
      <p:cxnSp>
        <p:nvCxnSpPr>
          <p:cNvPr id="79876" name="Connecteur droit avec flèche 4"/>
          <p:cNvCxnSpPr>
            <a:cxnSpLocks noChangeShapeType="1"/>
          </p:cNvCxnSpPr>
          <p:nvPr/>
        </p:nvCxnSpPr>
        <p:spPr bwMode="auto">
          <a:xfrm flipH="1">
            <a:off x="5486400" y="990600"/>
            <a:ext cx="381000" cy="1676400"/>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6" name="ZoneTexte 5"/>
          <p:cNvSpPr txBox="1">
            <a:spLocks noChangeArrowheads="1"/>
          </p:cNvSpPr>
          <p:nvPr/>
        </p:nvSpPr>
        <p:spPr bwMode="auto">
          <a:xfrm>
            <a:off x="5257800" y="533400"/>
            <a:ext cx="274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solidFill>
                  <a:schemeClr val="bg1"/>
                </a:solidFill>
              </a:rPr>
              <a:t>éperon nectarifère percé</a:t>
            </a:r>
          </a:p>
        </p:txBody>
      </p:sp>
      <p:pic>
        <p:nvPicPr>
          <p:cNvPr id="7" name="Image 6" descr="Copie de abeille corydale (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743200"/>
            <a:ext cx="4876800" cy="3886200"/>
          </a:xfrm>
          <a:prstGeom prst="ellipse">
            <a:avLst/>
          </a:prstGeom>
          <a:ln w="57150">
            <a:solidFill>
              <a:srgbClr val="FFFF00"/>
            </a:solidFill>
          </a:ln>
        </p:spPr>
      </p:pic>
      <p:sp>
        <p:nvSpPr>
          <p:cNvPr id="80903" name="ZoneTexte 7"/>
          <p:cNvSpPr txBox="1">
            <a:spLocks noChangeArrowheads="1"/>
          </p:cNvSpPr>
          <p:nvPr/>
        </p:nvSpPr>
        <p:spPr bwMode="auto">
          <a:xfrm>
            <a:off x="1166813" y="5762625"/>
            <a:ext cx="2728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t>Prise en flagrant délit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0903"/>
                                        </p:tgtEl>
                                        <p:attrNameLst>
                                          <p:attrName>style.visibility</p:attrName>
                                        </p:attrNameLst>
                                      </p:cBhvr>
                                      <p:to>
                                        <p:strVal val="visible"/>
                                      </p:to>
                                    </p:set>
                                    <p:animEffect transition="in" filter="checkerboard(across)">
                                      <p:cBhvr>
                                        <p:cTn id="15" dur="5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090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 1" descr="Xylocope Abelia  (1).JPG"/>
          <p:cNvPicPr>
            <a:picLocks noChangeAspect="1"/>
          </p:cNvPicPr>
          <p:nvPr/>
        </p:nvPicPr>
        <p:blipFill>
          <a:blip r:embed="rId2">
            <a:extLst>
              <a:ext uri="{28A0092B-C50C-407E-A947-70E740481C1C}">
                <a14:useLocalDpi xmlns:a14="http://schemas.microsoft.com/office/drawing/2010/main" val="0"/>
              </a:ext>
            </a:extLst>
          </a:blip>
          <a:srcRect l="28275" t="22501" r="29111" b="35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ZoneTexte 2"/>
          <p:cNvSpPr txBox="1">
            <a:spLocks noChangeArrowheads="1"/>
          </p:cNvSpPr>
          <p:nvPr/>
        </p:nvSpPr>
        <p:spPr bwMode="auto">
          <a:xfrm>
            <a:off x="5791200" y="59436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i="1" u="none"/>
              <a:t>Xylocopus </a:t>
            </a:r>
            <a:r>
              <a:rPr lang="fr-FR" altLang="fr-FR" sz="2000" u="none"/>
              <a:t>sur Abelia</a:t>
            </a:r>
          </a:p>
        </p:txBody>
      </p:sp>
      <p:sp>
        <p:nvSpPr>
          <p:cNvPr id="4" name="ZoneTexte 3"/>
          <p:cNvSpPr txBox="1"/>
          <p:nvPr/>
        </p:nvSpPr>
        <p:spPr>
          <a:xfrm>
            <a:off x="609600" y="228600"/>
            <a:ext cx="4648200" cy="1384300"/>
          </a:xfrm>
          <a:prstGeom prst="rect">
            <a:avLst/>
          </a:prstGeom>
          <a:noFill/>
        </p:spPr>
        <p:txBody>
          <a:bodyPr>
            <a:spAutoFit/>
          </a:bodyPr>
          <a:lstStyle/>
          <a:p>
            <a:pPr>
              <a:defRPr/>
            </a:pPr>
            <a:r>
              <a:rPr lang="fr-FR" sz="2800" u="none" dirty="0">
                <a:solidFill>
                  <a:srgbClr val="FFFF00"/>
                </a:solidFill>
                <a:effectLst>
                  <a:outerShdw blurRad="38100" dist="38100" dir="2700000" algn="tl">
                    <a:srgbClr val="000000">
                      <a:alpha val="43137"/>
                    </a:srgbClr>
                  </a:outerShdw>
                </a:effectLst>
              </a:rPr>
              <a:t>Le xylocope perce l’éperon d’une  fleur d’</a:t>
            </a:r>
            <a:r>
              <a:rPr lang="fr-FR" sz="2800" u="none" dirty="0" err="1">
                <a:solidFill>
                  <a:srgbClr val="FFFF00"/>
                </a:solidFill>
                <a:effectLst>
                  <a:outerShdw blurRad="38100" dist="38100" dir="2700000" algn="tl">
                    <a:srgbClr val="000000">
                      <a:alpha val="43137"/>
                    </a:srgbClr>
                  </a:outerShdw>
                </a:effectLst>
              </a:rPr>
              <a:t>Abelia</a:t>
            </a:r>
            <a:r>
              <a:rPr lang="fr-FR" sz="2800" u="none" dirty="0">
                <a:solidFill>
                  <a:srgbClr val="FFFF00"/>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insecte dans une linaire"/>
          <p:cNvPicPr>
            <a:picLocks noChangeAspect="1" noChangeArrowheads="1"/>
          </p:cNvPicPr>
          <p:nvPr/>
        </p:nvPicPr>
        <p:blipFill>
          <a:blip r:embed="rId2">
            <a:extLst>
              <a:ext uri="{28A0092B-C50C-407E-A947-70E740481C1C}">
                <a14:useLocalDpi xmlns:a14="http://schemas.microsoft.com/office/drawing/2010/main" val="0"/>
              </a:ext>
            </a:extLst>
          </a:blip>
          <a:srcRect r="40909"/>
          <a:stretch>
            <a:fillRect/>
          </a:stretch>
        </p:blipFill>
        <p:spPr bwMode="auto">
          <a:xfrm>
            <a:off x="4191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6"/>
          <p:cNvSpPr txBox="1">
            <a:spLocks noChangeArrowheads="1"/>
          </p:cNvSpPr>
          <p:nvPr/>
        </p:nvSpPr>
        <p:spPr bwMode="auto">
          <a:xfrm>
            <a:off x="2438400" y="533400"/>
            <a:ext cx="670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          </a:t>
            </a:r>
          </a:p>
        </p:txBody>
      </p:sp>
      <p:sp>
        <p:nvSpPr>
          <p:cNvPr id="81924" name="Line 7"/>
          <p:cNvSpPr>
            <a:spLocks noChangeShapeType="1"/>
          </p:cNvSpPr>
          <p:nvPr/>
        </p:nvSpPr>
        <p:spPr bwMode="auto">
          <a:xfrm flipH="1">
            <a:off x="8001000" y="2209800"/>
            <a:ext cx="685800" cy="11430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7045" name="Text Box 11"/>
          <p:cNvSpPr txBox="1">
            <a:spLocks noChangeArrowheads="1"/>
          </p:cNvSpPr>
          <p:nvPr/>
        </p:nvSpPr>
        <p:spPr bwMode="auto">
          <a:xfrm>
            <a:off x="7086600" y="15240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Entrer dans la fleur</a:t>
            </a:r>
          </a:p>
        </p:txBody>
      </p:sp>
      <p:pic>
        <p:nvPicPr>
          <p:cNvPr id="81926" name="Image 10" descr="linaire éperon eventré (1).JPG"/>
          <p:cNvPicPr>
            <a:picLocks noChangeAspect="1"/>
          </p:cNvPicPr>
          <p:nvPr/>
        </p:nvPicPr>
        <p:blipFill>
          <a:blip r:embed="rId3" cstate="print">
            <a:extLst>
              <a:ext uri="{28A0092B-C50C-407E-A947-70E740481C1C}">
                <a14:useLocalDpi xmlns:a14="http://schemas.microsoft.com/office/drawing/2010/main" val="0"/>
              </a:ext>
            </a:extLst>
          </a:blip>
          <a:srcRect l="33421" t="-7500" r="19786" b="-5000"/>
          <a:stretch>
            <a:fillRect/>
          </a:stretch>
        </p:blipFill>
        <p:spPr bwMode="auto">
          <a:xfrm>
            <a:off x="0" y="-533400"/>
            <a:ext cx="48006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ZoneTexte 11"/>
          <p:cNvSpPr txBox="1">
            <a:spLocks noChangeArrowheads="1"/>
          </p:cNvSpPr>
          <p:nvPr/>
        </p:nvSpPr>
        <p:spPr bwMode="auto">
          <a:xfrm>
            <a:off x="1371600" y="2286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solidFill>
                  <a:srgbClr val="FFFF00"/>
                </a:solidFill>
              </a:rPr>
              <a:t>Deux façons de prendre du nectar dans la fleur de linaire </a:t>
            </a:r>
          </a:p>
        </p:txBody>
      </p:sp>
      <p:cxnSp>
        <p:nvCxnSpPr>
          <p:cNvPr id="81928" name="Connecteur droit avec flèche 15"/>
          <p:cNvCxnSpPr>
            <a:cxnSpLocks noChangeShapeType="1"/>
          </p:cNvCxnSpPr>
          <p:nvPr/>
        </p:nvCxnSpPr>
        <p:spPr bwMode="auto">
          <a:xfrm flipH="1">
            <a:off x="2667000" y="4038600"/>
            <a:ext cx="533400" cy="838200"/>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87049" name="ZoneTexte 16"/>
          <p:cNvSpPr txBox="1">
            <a:spLocks noChangeArrowheads="1"/>
          </p:cNvSpPr>
          <p:nvPr/>
        </p:nvSpPr>
        <p:spPr bwMode="auto">
          <a:xfrm>
            <a:off x="3048000" y="3276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solidFill>
                  <a:srgbClr val="FFFF00"/>
                </a:solidFill>
              </a:rPr>
              <a:t>Percer l’éperon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checkerboard(across)">
                                      <p:cBhvr>
                                        <p:cTn id="7" dur="500"/>
                                        <p:tgtEl>
                                          <p:spTgt spid="870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7049"/>
                                        </p:tgtEl>
                                        <p:attrNameLst>
                                          <p:attrName>style.visibility</p:attrName>
                                        </p:attrNameLst>
                                      </p:cBhvr>
                                      <p:to>
                                        <p:strVal val="visible"/>
                                      </p:to>
                                    </p:set>
                                    <p:animEffect transition="in" filter="checkerboard(across)">
                                      <p:cBhvr>
                                        <p:cTn id="12" dur="5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p:bldP spid="870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2" descr="nectaire héllébo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ZoneTexte 3"/>
          <p:cNvSpPr txBox="1">
            <a:spLocks noChangeArrowheads="1"/>
          </p:cNvSpPr>
          <p:nvPr/>
        </p:nvSpPr>
        <p:spPr bwMode="auto">
          <a:xfrm>
            <a:off x="762000" y="609600"/>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i="1" u="none">
                <a:solidFill>
                  <a:schemeClr val="bg1"/>
                </a:solidFill>
              </a:rPr>
              <a:t>Helleborus niger </a:t>
            </a:r>
          </a:p>
        </p:txBody>
      </p:sp>
      <p:sp>
        <p:nvSpPr>
          <p:cNvPr id="9220" name="ZoneTexte 4"/>
          <p:cNvSpPr txBox="1">
            <a:spLocks noChangeArrowheads="1"/>
          </p:cNvSpPr>
          <p:nvPr/>
        </p:nvSpPr>
        <p:spPr bwMode="auto">
          <a:xfrm>
            <a:off x="609600" y="1981200"/>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chemeClr val="bg1"/>
                </a:solidFill>
              </a:rPr>
              <a:t>nectaires</a:t>
            </a:r>
          </a:p>
        </p:txBody>
      </p:sp>
      <p:cxnSp>
        <p:nvCxnSpPr>
          <p:cNvPr id="9221" name="Connecteur droit avec flèche 6"/>
          <p:cNvCxnSpPr>
            <a:cxnSpLocks noChangeShapeType="1"/>
          </p:cNvCxnSpPr>
          <p:nvPr/>
        </p:nvCxnSpPr>
        <p:spPr bwMode="auto">
          <a:xfrm>
            <a:off x="2438400" y="2362200"/>
            <a:ext cx="2667000" cy="1219200"/>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9222" name="ZoneTexte 5"/>
          <p:cNvSpPr txBox="1">
            <a:spLocks noChangeArrowheads="1"/>
          </p:cNvSpPr>
          <p:nvPr/>
        </p:nvSpPr>
        <p:spPr bwMode="auto">
          <a:xfrm>
            <a:off x="4038600" y="19050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solidFill>
                  <a:srgbClr val="FF0000"/>
                </a:solidFill>
              </a:rPr>
              <a:t>S</a:t>
            </a:r>
          </a:p>
        </p:txBody>
      </p:sp>
      <p:cxnSp>
        <p:nvCxnSpPr>
          <p:cNvPr id="9223" name="Connecteur droit avec flèche 7"/>
          <p:cNvCxnSpPr>
            <a:cxnSpLocks noChangeShapeType="1"/>
          </p:cNvCxnSpPr>
          <p:nvPr/>
        </p:nvCxnSpPr>
        <p:spPr bwMode="auto">
          <a:xfrm>
            <a:off x="4343400" y="2133600"/>
            <a:ext cx="609600" cy="60960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age 1" descr="DSC_07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a:spLocks noChangeArrowheads="1"/>
          </p:cNvSpPr>
          <p:nvPr/>
        </p:nvSpPr>
        <p:spPr bwMode="auto">
          <a:xfrm>
            <a:off x="838200" y="304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3200" u="none">
                <a:solidFill>
                  <a:srgbClr val="FFFF00"/>
                </a:solidFill>
              </a:rPr>
              <a:t>Ancolie </a:t>
            </a:r>
          </a:p>
        </p:txBody>
      </p:sp>
      <p:pic>
        <p:nvPicPr>
          <p:cNvPr id="4" name="Image 3" descr="DSC_075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67200" y="457200"/>
            <a:ext cx="4648200" cy="4419600"/>
          </a:xfrm>
          <a:prstGeom prst="ellipse">
            <a:avLst/>
          </a:prstGeom>
          <a:ln w="38100">
            <a:solidFill>
              <a:srgbClr val="FFFF00"/>
            </a:solidFill>
          </a:ln>
        </p:spPr>
      </p:pic>
      <p:sp>
        <p:nvSpPr>
          <p:cNvPr id="5" name="ZoneTexte 4"/>
          <p:cNvSpPr txBox="1">
            <a:spLocks noChangeArrowheads="1"/>
          </p:cNvSpPr>
          <p:nvPr/>
        </p:nvSpPr>
        <p:spPr bwMode="auto">
          <a:xfrm>
            <a:off x="5105400" y="12192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800" u="none">
                <a:solidFill>
                  <a:srgbClr val="FFFF00"/>
                </a:solidFill>
              </a:rPr>
              <a:t>Éperon nectarifère percé</a:t>
            </a:r>
          </a:p>
        </p:txBody>
      </p:sp>
      <p:cxnSp>
        <p:nvCxnSpPr>
          <p:cNvPr id="7" name="Connecteur droit avec flèche 6"/>
          <p:cNvCxnSpPr>
            <a:cxnSpLocks noChangeShapeType="1"/>
          </p:cNvCxnSpPr>
          <p:nvPr/>
        </p:nvCxnSpPr>
        <p:spPr bwMode="auto">
          <a:xfrm flipH="1">
            <a:off x="6705600" y="2057400"/>
            <a:ext cx="228600" cy="60960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par>
                                <p:cTn id="18" presetID="5"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2"/>
          <p:cNvSpPr txBox="1">
            <a:spLocks noChangeArrowheads="1"/>
          </p:cNvSpPr>
          <p:nvPr/>
        </p:nvSpPr>
        <p:spPr bwMode="auto">
          <a:xfrm>
            <a:off x="1066800" y="381000"/>
            <a:ext cx="624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rgbClr val="FFFF00"/>
                </a:solidFill>
              </a:rPr>
              <a:t>Violette à éperon percé</a:t>
            </a:r>
          </a:p>
        </p:txBody>
      </p:sp>
      <p:pic>
        <p:nvPicPr>
          <p:cNvPr id="83971" name="Image 4" descr="éperon percé violette  (1).JPG"/>
          <p:cNvPicPr>
            <a:picLocks noChangeAspect="1"/>
          </p:cNvPicPr>
          <p:nvPr/>
        </p:nvPicPr>
        <p:blipFill>
          <a:blip r:embed="rId2">
            <a:extLst>
              <a:ext uri="{28A0092B-C50C-407E-A947-70E740481C1C}">
                <a14:useLocalDpi xmlns:a14="http://schemas.microsoft.com/office/drawing/2010/main" val="0"/>
              </a:ext>
            </a:extLst>
          </a:blip>
          <a:srcRect l="22293" t="26086" r="22560" b="54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ZoneTexte 6"/>
          <p:cNvSpPr txBox="1">
            <a:spLocks noChangeArrowheads="1"/>
          </p:cNvSpPr>
          <p:nvPr/>
        </p:nvSpPr>
        <p:spPr bwMode="auto">
          <a:xfrm>
            <a:off x="1752600" y="381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chemeClr val="bg1"/>
                </a:solidFill>
              </a:rPr>
              <a:t>Éperon percé de violette </a:t>
            </a:r>
          </a:p>
        </p:txBody>
      </p:sp>
      <p:cxnSp>
        <p:nvCxnSpPr>
          <p:cNvPr id="6" name="Connecteur droit avec flèche 5"/>
          <p:cNvCxnSpPr>
            <a:cxnSpLocks noChangeShapeType="1"/>
          </p:cNvCxnSpPr>
          <p:nvPr/>
        </p:nvCxnSpPr>
        <p:spPr bwMode="auto">
          <a:xfrm>
            <a:off x="5486400" y="685800"/>
            <a:ext cx="304800" cy="68580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8068"/>
                                        </p:tgtEl>
                                        <p:attrNameLst>
                                          <p:attrName>style.visibility</p:attrName>
                                        </p:attrNameLst>
                                      </p:cBhvr>
                                      <p:to>
                                        <p:strVal val="visible"/>
                                      </p:to>
                                    </p:set>
                                    <p:animEffect transition="in" filter="checkerboard(across)">
                                      <p:cBhvr>
                                        <p:cTn id="12" dur="500"/>
                                        <p:tgtEl>
                                          <p:spTgt spid="88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791200" y="1143000"/>
            <a:ext cx="3352800" cy="4340225"/>
          </a:xfrm>
          <a:prstGeom prst="rect">
            <a:avLst/>
          </a:prstGeom>
          <a:solidFill>
            <a:schemeClr val="bg1">
              <a:lumMod val="85000"/>
            </a:schemeClr>
          </a:solidFill>
        </p:spPr>
        <p:txBody>
          <a:bodyPr>
            <a:spAutoFit/>
          </a:bodyPr>
          <a:lstStyle/>
          <a:p>
            <a:pPr>
              <a:spcBef>
                <a:spcPct val="50000"/>
              </a:spcBef>
              <a:defRPr/>
            </a:pPr>
            <a:r>
              <a:rPr lang="fr-FR" sz="2400" u="none" dirty="0">
                <a:solidFill>
                  <a:srgbClr val="FF0000"/>
                </a:solidFill>
              </a:rPr>
              <a:t>L’orchis pourpre ne fabrique pas de nectar, mais est quand même attractif :</a:t>
            </a:r>
          </a:p>
          <a:p>
            <a:pPr>
              <a:spcBef>
                <a:spcPct val="50000"/>
              </a:spcBef>
              <a:buFontTx/>
              <a:buChar char="•"/>
              <a:defRPr/>
            </a:pPr>
            <a:r>
              <a:rPr lang="fr-FR" sz="2400" u="none" dirty="0">
                <a:solidFill>
                  <a:srgbClr val="FF0000"/>
                </a:solidFill>
              </a:rPr>
              <a:t>par ses couleurs vives</a:t>
            </a:r>
          </a:p>
          <a:p>
            <a:pPr>
              <a:spcBef>
                <a:spcPct val="50000"/>
              </a:spcBef>
              <a:buFontTx/>
              <a:buChar char="•"/>
              <a:defRPr/>
            </a:pPr>
            <a:r>
              <a:rPr lang="fr-FR" sz="2400" u="none" dirty="0">
                <a:solidFill>
                  <a:srgbClr val="FF0000"/>
                </a:solidFill>
              </a:rPr>
              <a:t>par les poils du labelle</a:t>
            </a:r>
          </a:p>
          <a:p>
            <a:pPr>
              <a:spcBef>
                <a:spcPct val="50000"/>
              </a:spcBef>
              <a:buFontTx/>
              <a:buChar char="•"/>
              <a:defRPr/>
            </a:pPr>
            <a:r>
              <a:rPr lang="fr-FR" sz="2400" u="none" dirty="0">
                <a:solidFill>
                  <a:srgbClr val="FF0000"/>
                </a:solidFill>
              </a:rPr>
              <a:t>par l’odeur</a:t>
            </a:r>
          </a:p>
        </p:txBody>
      </p:sp>
      <p:sp>
        <p:nvSpPr>
          <p:cNvPr id="84995" name="ZoneTexte 4"/>
          <p:cNvSpPr txBox="1">
            <a:spLocks noChangeArrowheads="1"/>
          </p:cNvSpPr>
          <p:nvPr/>
        </p:nvSpPr>
        <p:spPr bwMode="auto">
          <a:xfrm>
            <a:off x="304800" y="228600"/>
            <a:ext cx="861060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4000" u="none">
                <a:solidFill>
                  <a:srgbClr val="FF0000"/>
                </a:solidFill>
              </a:rPr>
              <a:t>La tricherie inverse existe ! </a:t>
            </a:r>
          </a:p>
        </p:txBody>
      </p:sp>
      <p:sp>
        <p:nvSpPr>
          <p:cNvPr id="84996" name="ZoneTexte 5"/>
          <p:cNvSpPr txBox="1">
            <a:spLocks noChangeArrowheads="1"/>
          </p:cNvSpPr>
          <p:nvPr/>
        </p:nvSpPr>
        <p:spPr bwMode="auto">
          <a:xfrm>
            <a:off x="1905000" y="11430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i="1" u="none"/>
              <a:t>Orchis purpurea </a:t>
            </a:r>
          </a:p>
        </p:txBody>
      </p:sp>
      <p:sp>
        <p:nvSpPr>
          <p:cNvPr id="7" name="ZoneTexte 6"/>
          <p:cNvSpPr txBox="1">
            <a:spLocks noChangeArrowheads="1"/>
          </p:cNvSpPr>
          <p:nvPr/>
        </p:nvSpPr>
        <p:spPr bwMode="auto">
          <a:xfrm>
            <a:off x="838200" y="6324600"/>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t>La fleur de cette orchidée est un leurre nourricier </a:t>
            </a:r>
          </a:p>
        </p:txBody>
      </p:sp>
      <p:pic>
        <p:nvPicPr>
          <p:cNvPr id="84998" name="Image 8" descr="O.purpurea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5257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age 1" descr="Parnassie.jpg.JPG"/>
          <p:cNvPicPr>
            <a:picLocks noChangeAspect="1"/>
          </p:cNvPicPr>
          <p:nvPr/>
        </p:nvPicPr>
        <p:blipFill>
          <a:blip r:embed="rId2" cstate="print">
            <a:extLst>
              <a:ext uri="{28A0092B-C50C-407E-A947-70E740481C1C}">
                <a14:useLocalDpi xmlns:a14="http://schemas.microsoft.com/office/drawing/2010/main" val="0"/>
              </a:ext>
            </a:extLst>
          </a:blip>
          <a:srcRect l="25833" t="10036" r="14166" b="16280"/>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Parnassie.jp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10200" y="0"/>
            <a:ext cx="3733800" cy="4667250"/>
          </a:xfrm>
          <a:prstGeom prst="ellipse">
            <a:avLst/>
          </a:prstGeom>
          <a:ln>
            <a:solidFill>
              <a:srgbClr val="FF0000"/>
            </a:solidFill>
          </a:ln>
        </p:spPr>
      </p:pic>
      <p:sp>
        <p:nvSpPr>
          <p:cNvPr id="86020" name="ZoneTexte 4"/>
          <p:cNvSpPr txBox="1">
            <a:spLocks noChangeArrowheads="1"/>
          </p:cNvSpPr>
          <p:nvPr/>
        </p:nvSpPr>
        <p:spPr bwMode="auto">
          <a:xfrm>
            <a:off x="914400" y="5791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400" i="1" u="none">
                <a:solidFill>
                  <a:schemeClr val="bg1"/>
                </a:solidFill>
              </a:rPr>
              <a:t>Parnassia palustris  parnassie des marais </a:t>
            </a:r>
          </a:p>
        </p:txBody>
      </p:sp>
      <p:sp>
        <p:nvSpPr>
          <p:cNvPr id="86021" name="ZoneTexte 5"/>
          <p:cNvSpPr txBox="1">
            <a:spLocks noChangeArrowheads="1"/>
          </p:cNvSpPr>
          <p:nvPr/>
        </p:nvSpPr>
        <p:spPr bwMode="auto">
          <a:xfrm>
            <a:off x="457200" y="304800"/>
            <a:ext cx="342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rgbClr val="FFFF00"/>
                </a:solidFill>
              </a:rPr>
              <a:t>Peu de nectar </a:t>
            </a:r>
          </a:p>
          <a:p>
            <a:pPr eaLnBrk="1" hangingPunct="1"/>
            <a:r>
              <a:rPr lang="fr-FR" altLang="fr-FR" sz="2000" u="none">
                <a:solidFill>
                  <a:srgbClr val="FFFF00"/>
                </a:solidFill>
              </a:rPr>
              <a:t>et protandrie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Copie de P10403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6"/>
          <p:cNvSpPr txBox="1">
            <a:spLocks noChangeArrowheads="1"/>
          </p:cNvSpPr>
          <p:nvPr/>
        </p:nvSpPr>
        <p:spPr bwMode="auto">
          <a:xfrm>
            <a:off x="381000" y="62484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Photo J. Maisse</a:t>
            </a:r>
          </a:p>
        </p:txBody>
      </p:sp>
      <p:sp>
        <p:nvSpPr>
          <p:cNvPr id="87044" name="Text Box 7"/>
          <p:cNvSpPr txBox="1">
            <a:spLocks noChangeArrowheads="1"/>
          </p:cNvSpPr>
          <p:nvPr/>
        </p:nvSpPr>
        <p:spPr bwMode="auto">
          <a:xfrm>
            <a:off x="533400" y="2286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FF00"/>
                </a:solidFill>
              </a:rPr>
              <a:t>Sabot de Venus  </a:t>
            </a:r>
            <a:r>
              <a:rPr lang="fr-FR" altLang="fr-FR" sz="2400" i="1" u="none">
                <a:solidFill>
                  <a:srgbClr val="FFFF00"/>
                </a:solidFill>
              </a:rPr>
              <a:t>Cypripedium calceolus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sabot"/>
          <p:cNvPicPr>
            <a:picLocks noChangeAspect="1" noChangeArrowheads="1"/>
          </p:cNvPicPr>
          <p:nvPr/>
        </p:nvPicPr>
        <p:blipFill>
          <a:blip r:embed="rId2">
            <a:extLst>
              <a:ext uri="{28A0092B-C50C-407E-A947-70E740481C1C}">
                <a14:useLocalDpi xmlns:a14="http://schemas.microsoft.com/office/drawing/2010/main" val="0"/>
              </a:ext>
            </a:extLst>
          </a:blip>
          <a:srcRect r="23000"/>
          <a:stretch>
            <a:fillRect/>
          </a:stretch>
        </p:blipFill>
        <p:spPr bwMode="auto">
          <a:xfrm>
            <a:off x="0" y="0"/>
            <a:ext cx="5867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6"/>
          <p:cNvSpPr txBox="1">
            <a:spLocks noChangeArrowheads="1"/>
          </p:cNvSpPr>
          <p:nvPr/>
        </p:nvSpPr>
        <p:spPr bwMode="auto">
          <a:xfrm>
            <a:off x="4495800" y="1219200"/>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solidFill>
                  <a:srgbClr val="FFFF00"/>
                </a:solidFill>
              </a:rPr>
              <a:t>Sépale supérieur</a:t>
            </a:r>
          </a:p>
        </p:txBody>
      </p:sp>
      <p:sp>
        <p:nvSpPr>
          <p:cNvPr id="88068" name="Text Box 7"/>
          <p:cNvSpPr txBox="1">
            <a:spLocks noChangeArrowheads="1"/>
          </p:cNvSpPr>
          <p:nvPr/>
        </p:nvSpPr>
        <p:spPr bwMode="auto">
          <a:xfrm>
            <a:off x="0" y="5105400"/>
            <a:ext cx="289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2 sépales inférieurs soudés</a:t>
            </a:r>
          </a:p>
        </p:txBody>
      </p:sp>
      <p:sp>
        <p:nvSpPr>
          <p:cNvPr id="88069" name="Text Box 8"/>
          <p:cNvSpPr txBox="1">
            <a:spLocks noChangeArrowheads="1"/>
          </p:cNvSpPr>
          <p:nvPr/>
        </p:nvSpPr>
        <p:spPr bwMode="auto">
          <a:xfrm>
            <a:off x="4572000" y="29718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pétale</a:t>
            </a:r>
          </a:p>
        </p:txBody>
      </p:sp>
      <p:sp>
        <p:nvSpPr>
          <p:cNvPr id="88070" name="Text Box 9"/>
          <p:cNvSpPr txBox="1">
            <a:spLocks noChangeArrowheads="1"/>
          </p:cNvSpPr>
          <p:nvPr/>
        </p:nvSpPr>
        <p:spPr bwMode="auto">
          <a:xfrm>
            <a:off x="152400" y="36576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pétale </a:t>
            </a:r>
          </a:p>
        </p:txBody>
      </p:sp>
      <p:sp>
        <p:nvSpPr>
          <p:cNvPr id="88071" name="Text Box 10"/>
          <p:cNvSpPr txBox="1">
            <a:spLocks noChangeArrowheads="1"/>
          </p:cNvSpPr>
          <p:nvPr/>
        </p:nvSpPr>
        <p:spPr bwMode="auto">
          <a:xfrm>
            <a:off x="3352800" y="49530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Pétale inf. en sabot</a:t>
            </a:r>
          </a:p>
        </p:txBody>
      </p:sp>
      <p:sp>
        <p:nvSpPr>
          <p:cNvPr id="199691" name="Text Box 11"/>
          <p:cNvSpPr txBox="1">
            <a:spLocks noChangeArrowheads="1"/>
          </p:cNvSpPr>
          <p:nvPr/>
        </p:nvSpPr>
        <p:spPr bwMode="auto">
          <a:xfrm>
            <a:off x="0" y="5715000"/>
            <a:ext cx="9144000" cy="134461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800" b="0" u="none"/>
              <a:t> </a:t>
            </a:r>
            <a:r>
              <a:rPr lang="fr-FR" altLang="fr-FR" sz="2800" u="none">
                <a:solidFill>
                  <a:srgbClr val="FFFF00"/>
                </a:solidFill>
              </a:rPr>
              <a:t>Le sabot de Vénus pratique le « raccolage actif ».</a:t>
            </a:r>
          </a:p>
          <a:p>
            <a:pPr eaLnBrk="1" hangingPunct="1">
              <a:spcBef>
                <a:spcPct val="50000"/>
              </a:spcBef>
            </a:pPr>
            <a:r>
              <a:rPr lang="fr-FR" altLang="fr-FR" sz="2800" u="none">
                <a:solidFill>
                  <a:srgbClr val="FFFF00"/>
                </a:solidFill>
              </a:rPr>
              <a:t>C’est un piège !</a:t>
            </a:r>
          </a:p>
          <a:p>
            <a:pPr eaLnBrk="1" hangingPunct="1">
              <a:spcBef>
                <a:spcPct val="50000"/>
              </a:spcBef>
            </a:pPr>
            <a:endParaRPr lang="fr-FR" altLang="fr-FR" sz="800" u="none">
              <a:solidFill>
                <a:srgbClr val="FFFF00"/>
              </a:solidFill>
            </a:endParaRPr>
          </a:p>
        </p:txBody>
      </p:sp>
      <p:sp>
        <p:nvSpPr>
          <p:cNvPr id="88073" name="Text Box 12"/>
          <p:cNvSpPr txBox="1">
            <a:spLocks noChangeArrowheads="1"/>
          </p:cNvSpPr>
          <p:nvPr/>
        </p:nvSpPr>
        <p:spPr bwMode="auto">
          <a:xfrm>
            <a:off x="4648200" y="22098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E</a:t>
            </a:r>
          </a:p>
        </p:txBody>
      </p:sp>
      <p:sp>
        <p:nvSpPr>
          <p:cNvPr id="88074" name="Line 13"/>
          <p:cNvSpPr>
            <a:spLocks noChangeShapeType="1"/>
          </p:cNvSpPr>
          <p:nvPr/>
        </p:nvSpPr>
        <p:spPr bwMode="auto">
          <a:xfrm flipH="1">
            <a:off x="3505200" y="2362200"/>
            <a:ext cx="1066800" cy="609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8075" name="Line 15"/>
          <p:cNvSpPr>
            <a:spLocks noChangeShapeType="1"/>
          </p:cNvSpPr>
          <p:nvPr/>
        </p:nvSpPr>
        <p:spPr bwMode="auto">
          <a:xfrm flipH="1" flipV="1">
            <a:off x="5562600" y="1828800"/>
            <a:ext cx="228600" cy="76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8076" name="Text Box 17"/>
          <p:cNvSpPr txBox="1">
            <a:spLocks noChangeArrowheads="1"/>
          </p:cNvSpPr>
          <p:nvPr/>
        </p:nvSpPr>
        <p:spPr bwMode="auto">
          <a:xfrm>
            <a:off x="7315200" y="304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b="0" u="none">
                <a:solidFill>
                  <a:srgbClr val="FFFF00"/>
                </a:solidFill>
              </a:rPr>
              <a:t> </a:t>
            </a:r>
          </a:p>
        </p:txBody>
      </p:sp>
      <p:sp>
        <p:nvSpPr>
          <p:cNvPr id="88077" name="Text Box 21"/>
          <p:cNvSpPr txBox="1">
            <a:spLocks noChangeArrowheads="1"/>
          </p:cNvSpPr>
          <p:nvPr/>
        </p:nvSpPr>
        <p:spPr bwMode="auto">
          <a:xfrm>
            <a:off x="5638800" y="47244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sz="1800" b="0" u="none"/>
          </a:p>
          <a:p>
            <a:pPr eaLnBrk="1" hangingPunct="1"/>
            <a:r>
              <a:rPr lang="fr-FR" altLang="fr-FR" sz="1800" b="0" u="none"/>
              <a:t> </a:t>
            </a:r>
          </a:p>
        </p:txBody>
      </p:sp>
      <p:pic>
        <p:nvPicPr>
          <p:cNvPr id="88078" name="Picture 24" descr="Copie de DSC_3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00200"/>
            <a:ext cx="327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5" name="Picture 25" descr="DSC04156"/>
          <p:cNvPicPr>
            <a:picLocks noChangeAspect="1" noChangeArrowheads="1"/>
          </p:cNvPicPr>
          <p:nvPr/>
        </p:nvPicPr>
        <p:blipFill>
          <a:blip r:embed="rId4" cstate="print">
            <a:extLst>
              <a:ext uri="{28A0092B-C50C-407E-A947-70E740481C1C}">
                <a14:useLocalDpi xmlns:a14="http://schemas.microsoft.com/office/drawing/2010/main" val="0"/>
              </a:ext>
            </a:extLst>
          </a:blip>
          <a:srcRect l="20195" t="38281" r="22450" b="28125"/>
          <a:stretch>
            <a:fillRect/>
          </a:stretch>
        </p:blipFill>
        <p:spPr bwMode="auto">
          <a:xfrm>
            <a:off x="7162800" y="3733800"/>
            <a:ext cx="6096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6" name="Picture 26" descr="DSC04156"/>
          <p:cNvPicPr>
            <a:picLocks noChangeAspect="1" noChangeArrowheads="1"/>
          </p:cNvPicPr>
          <p:nvPr/>
        </p:nvPicPr>
        <p:blipFill>
          <a:blip r:embed="rId5" cstate="print">
            <a:extLst>
              <a:ext uri="{28A0092B-C50C-407E-A947-70E740481C1C}">
                <a14:useLocalDpi xmlns:a14="http://schemas.microsoft.com/office/drawing/2010/main" val="0"/>
              </a:ext>
            </a:extLst>
          </a:blip>
          <a:srcRect l="38281" t="22450" r="28125" b="20195"/>
          <a:stretch>
            <a:fillRect/>
          </a:stretch>
        </p:blipFill>
        <p:spPr bwMode="auto">
          <a:xfrm>
            <a:off x="8001000" y="1752600"/>
            <a:ext cx="4778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7" name="Picture 27" descr="DSC04156"/>
          <p:cNvPicPr>
            <a:picLocks noChangeAspect="1" noChangeArrowheads="1"/>
          </p:cNvPicPr>
          <p:nvPr/>
        </p:nvPicPr>
        <p:blipFill>
          <a:blip r:embed="rId6" cstate="print">
            <a:extLst>
              <a:ext uri="{28A0092B-C50C-407E-A947-70E740481C1C}">
                <a14:useLocalDpi xmlns:a14="http://schemas.microsoft.com/office/drawing/2010/main" val="0"/>
              </a:ext>
            </a:extLst>
          </a:blip>
          <a:srcRect l="28125" t="20195" r="38281" b="22450"/>
          <a:stretch>
            <a:fillRect/>
          </a:stretch>
        </p:blipFill>
        <p:spPr bwMode="auto">
          <a:xfrm>
            <a:off x="6019800" y="1752600"/>
            <a:ext cx="382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2" name="Text Box 28"/>
          <p:cNvSpPr txBox="1">
            <a:spLocks noChangeArrowheads="1"/>
          </p:cNvSpPr>
          <p:nvPr/>
        </p:nvSpPr>
        <p:spPr bwMode="auto">
          <a:xfrm>
            <a:off x="6400800" y="4800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u="none">
                <a:solidFill>
                  <a:srgbClr val="FFFF00"/>
                </a:solidFill>
              </a:rPr>
              <a:t>Zone transparente</a:t>
            </a:r>
          </a:p>
        </p:txBody>
      </p:sp>
      <p:sp>
        <p:nvSpPr>
          <p:cNvPr id="88083" name="Line 29"/>
          <p:cNvSpPr>
            <a:spLocks noChangeShapeType="1"/>
          </p:cNvSpPr>
          <p:nvPr/>
        </p:nvSpPr>
        <p:spPr bwMode="auto">
          <a:xfrm flipV="1">
            <a:off x="6705600" y="4343400"/>
            <a:ext cx="457200" cy="4572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8084" name="Line 30"/>
          <p:cNvSpPr>
            <a:spLocks noChangeShapeType="1"/>
          </p:cNvSpPr>
          <p:nvPr/>
        </p:nvSpPr>
        <p:spPr bwMode="auto">
          <a:xfrm>
            <a:off x="5029200" y="2362200"/>
            <a:ext cx="1447800" cy="762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8085" name="Text Box 31"/>
          <p:cNvSpPr txBox="1">
            <a:spLocks noChangeArrowheads="1"/>
          </p:cNvSpPr>
          <p:nvPr/>
        </p:nvSpPr>
        <p:spPr bwMode="auto">
          <a:xfrm>
            <a:off x="5867400" y="0"/>
            <a:ext cx="3276600" cy="1697038"/>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800" u="none"/>
              <a:t>L’</a:t>
            </a:r>
            <a:r>
              <a:rPr lang="fr-FR" altLang="fr-FR" sz="1800" u="none">
                <a:solidFill>
                  <a:srgbClr val="FFFF00"/>
                </a:solidFill>
              </a:rPr>
              <a:t>andrène</a:t>
            </a:r>
            <a:r>
              <a:rPr lang="fr-FR" altLang="fr-FR" sz="1800" u="none"/>
              <a:t> est une petite abeille qui est attirée par l’odeur du sabot de Vénus.</a:t>
            </a:r>
            <a:endParaRPr lang="fr-FR" altLang="fr-FR" sz="800" u="none"/>
          </a:p>
          <a:p>
            <a:pPr eaLnBrk="1" hangingPunct="1">
              <a:spcBef>
                <a:spcPct val="50000"/>
              </a:spcBef>
            </a:pPr>
            <a:endParaRPr lang="fr-FR" altLang="fr-FR" sz="800" u="none"/>
          </a:p>
          <a:p>
            <a:pPr eaLnBrk="1" hangingPunct="1">
              <a:spcBef>
                <a:spcPct val="50000"/>
              </a:spcBef>
            </a:pPr>
            <a:endParaRPr lang="fr-FR" altLang="fr-FR" sz="800" u="none"/>
          </a:p>
          <a:p>
            <a:pPr eaLnBrk="1" hangingPunct="1">
              <a:spcBef>
                <a:spcPct val="50000"/>
              </a:spcBef>
            </a:pPr>
            <a:endParaRPr lang="fr-FR" altLang="fr-FR" sz="1800" u="non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9706"/>
                                        </p:tgtEl>
                                        <p:attrNameLst>
                                          <p:attrName>style.visibility</p:attrName>
                                        </p:attrNameLst>
                                      </p:cBhvr>
                                      <p:to>
                                        <p:strVal val="visible"/>
                                      </p:to>
                                    </p:set>
                                    <p:animEffect transition="in" filter="checkerboard(across)">
                                      <p:cBhvr>
                                        <p:cTn id="7" dur="500"/>
                                        <p:tgtEl>
                                          <p:spTgt spid="199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0104 -0.06107 L -0.00104 0.27203 " pathEditMode="relative" rAng="0" ptsTypes="AA">
                                      <p:cBhvr>
                                        <p:cTn id="11" dur="2000" fill="hold"/>
                                        <p:tgtEl>
                                          <p:spTgt spid="199706"/>
                                        </p:tgtEl>
                                        <p:attrNameLst>
                                          <p:attrName>ppt_x</p:attrName>
                                          <p:attrName>ppt_y</p:attrName>
                                        </p:attrNameLst>
                                      </p:cBhvr>
                                      <p:rCtr x="0" y="16655"/>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99705"/>
                                        </p:tgtEl>
                                        <p:attrNameLst>
                                          <p:attrName>style.visibility</p:attrName>
                                        </p:attrNameLst>
                                      </p:cBhvr>
                                      <p:to>
                                        <p:strVal val="visible"/>
                                      </p:to>
                                    </p:set>
                                    <p:animEffect transition="in" filter="checkerboard(across)">
                                      <p:cBhvr>
                                        <p:cTn id="16" dur="500"/>
                                        <p:tgtEl>
                                          <p:spTgt spid="1997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99707"/>
                                        </p:tgtEl>
                                        <p:attrNameLst>
                                          <p:attrName>style.visibility</p:attrName>
                                        </p:attrNameLst>
                                      </p:cBhvr>
                                      <p:to>
                                        <p:strVal val="visible"/>
                                      </p:to>
                                    </p:set>
                                    <p:animEffect transition="in" filter="checkerboard(across)">
                                      <p:cBhvr>
                                        <p:cTn id="21" dur="500"/>
                                        <p:tgtEl>
                                          <p:spTgt spid="19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99691"/>
                                        </p:tgtEl>
                                        <p:attrNameLst>
                                          <p:attrName>style.visibility</p:attrName>
                                        </p:attrNameLst>
                                      </p:cBhvr>
                                      <p:to>
                                        <p:strVal val="visible"/>
                                      </p:to>
                                    </p:set>
                                    <p:animEffect transition="in" filter="checkerboard(across)">
                                      <p:cBhvr>
                                        <p:cTn id="26" dur="500"/>
                                        <p:tgtEl>
                                          <p:spTgt spid="199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9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abeille farinée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softEdge rad="317500"/>
          </a:effectLst>
        </p:spPr>
      </p:pic>
      <p:sp>
        <p:nvSpPr>
          <p:cNvPr id="222213" name="Rectangle 5"/>
          <p:cNvSpPr>
            <a:spLocks noChangeArrowheads="1"/>
          </p:cNvSpPr>
          <p:nvPr/>
        </p:nvSpPr>
        <p:spPr bwMode="auto">
          <a:xfrm>
            <a:off x="0" y="228600"/>
            <a:ext cx="8991600" cy="2800350"/>
          </a:xfrm>
          <a:prstGeom prst="rect">
            <a:avLst/>
          </a:prstGeom>
          <a:noFill/>
          <a:ln w="9525">
            <a:noFill/>
            <a:miter lim="800000"/>
            <a:headEnd/>
            <a:tailEnd/>
          </a:ln>
          <a:effectLst/>
        </p:spPr>
        <p:txBody>
          <a:bodyPr>
            <a:spAutoFit/>
          </a:bodyPr>
          <a:lstStyle/>
          <a:p>
            <a:pPr algn="ctr">
              <a:spcBef>
                <a:spcPct val="50000"/>
              </a:spcBef>
              <a:defRPr/>
            </a:pPr>
            <a:r>
              <a:rPr lang="fr-FR" sz="8800" u="none" dirty="0">
                <a:solidFill>
                  <a:srgbClr val="663300"/>
                </a:solidFill>
                <a:effectLst>
                  <a:outerShdw blurRad="38100" dist="38100" dir="2700000" algn="tl">
                    <a:srgbClr val="C0C0C0"/>
                  </a:outerShdw>
                </a:effectLst>
              </a:rPr>
              <a:t>3 La quête du pollen</a:t>
            </a:r>
          </a:p>
        </p:txBody>
      </p:sp>
      <p:sp>
        <p:nvSpPr>
          <p:cNvPr id="89092" name="Text Box 6"/>
          <p:cNvSpPr txBox="1">
            <a:spLocks noChangeArrowheads="1"/>
          </p:cNvSpPr>
          <p:nvPr/>
        </p:nvSpPr>
        <p:spPr bwMode="auto">
          <a:xfrm>
            <a:off x="533400" y="60960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chemeClr val="bg1"/>
                </a:solidFill>
              </a:rPr>
              <a:t>Abeille farinée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pissenlit1 abeille farin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Text Box 5"/>
          <p:cNvSpPr txBox="1">
            <a:spLocks noChangeArrowheads="1"/>
          </p:cNvSpPr>
          <p:nvPr/>
        </p:nvSpPr>
        <p:spPr bwMode="auto">
          <a:xfrm>
            <a:off x="533400" y="304800"/>
            <a:ext cx="480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chemeClr val="bg1"/>
                </a:solidFill>
              </a:rPr>
              <a:t>Que cherche cette abeille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1189">
                                            <p:txEl>
                                              <p:pRg st="0" end="0"/>
                                            </p:txEl>
                                          </p:spTgt>
                                        </p:tgtEl>
                                        <p:attrNameLst>
                                          <p:attrName>style.visibility</p:attrName>
                                        </p:attrNameLst>
                                      </p:cBhvr>
                                      <p:to>
                                        <p:strVal val="visible"/>
                                      </p:to>
                                    </p:set>
                                    <p:animEffect transition="in" filter="checkerboard(across)">
                                      <p:cBhvr>
                                        <p:cTn id="7" dur="500"/>
                                        <p:tgtEl>
                                          <p:spTgt spid="2211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Copie de Galactites élég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6"/>
          <p:cNvSpPr txBox="1">
            <a:spLocks noChangeArrowheads="1"/>
          </p:cNvSpPr>
          <p:nvPr/>
        </p:nvSpPr>
        <p:spPr bwMode="auto">
          <a:xfrm>
            <a:off x="1295400" y="53340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t>Abeille sur chardon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pelotes pollen"/>
          <p:cNvPicPr>
            <a:picLocks noChangeAspect="1" noChangeArrowheads="1"/>
          </p:cNvPicPr>
          <p:nvPr/>
        </p:nvPicPr>
        <p:blipFill>
          <a:blip r:embed="rId2">
            <a:extLst>
              <a:ext uri="{28A0092B-C50C-407E-A947-70E740481C1C}">
                <a14:useLocalDpi xmlns:a14="http://schemas.microsoft.com/office/drawing/2010/main" val="0"/>
              </a:ext>
            </a:extLst>
          </a:blip>
          <a:srcRect l="29678" t="38889" r="40198"/>
          <a:stretch>
            <a:fillRect/>
          </a:stretch>
        </p:blipFill>
        <p:spPr bwMode="auto">
          <a:xfrm>
            <a:off x="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5" descr="abeille pelote lierre"/>
          <p:cNvPicPr>
            <a:picLocks noChangeAspect="1" noChangeArrowheads="1"/>
          </p:cNvPicPr>
          <p:nvPr/>
        </p:nvPicPr>
        <p:blipFill>
          <a:blip r:embed="rId3">
            <a:extLst>
              <a:ext uri="{28A0092B-C50C-407E-A947-70E740481C1C}">
                <a14:useLocalDpi xmlns:a14="http://schemas.microsoft.com/office/drawing/2010/main" val="0"/>
              </a:ext>
            </a:extLst>
          </a:blip>
          <a:srcRect l="36234" r="21022"/>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Line 7"/>
          <p:cNvSpPr>
            <a:spLocks noChangeShapeType="1"/>
          </p:cNvSpPr>
          <p:nvPr/>
        </p:nvSpPr>
        <p:spPr bwMode="auto">
          <a:xfrm flipH="1" flipV="1">
            <a:off x="3505200" y="2667000"/>
            <a:ext cx="685800" cy="4572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64" name="Line 8"/>
          <p:cNvSpPr>
            <a:spLocks noChangeShapeType="1"/>
          </p:cNvSpPr>
          <p:nvPr/>
        </p:nvSpPr>
        <p:spPr bwMode="auto">
          <a:xfrm flipV="1">
            <a:off x="5334000" y="3352800"/>
            <a:ext cx="685800" cy="381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64"/>
                                        </p:tgtEl>
                                        <p:attrNameLst>
                                          <p:attrName>style.visibility</p:attrName>
                                        </p:attrNameLst>
                                      </p:cBhvr>
                                      <p:to>
                                        <p:strVal val="visible"/>
                                      </p:to>
                                    </p:set>
                                    <p:animEffect transition="in" filter="checkerboard(across)">
                                      <p:cBhvr>
                                        <p:cTn id="7" dur="500"/>
                                        <p:tgtEl>
                                          <p:spTgt spid="962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6263"/>
                                        </p:tgtEl>
                                        <p:attrNameLst>
                                          <p:attrName>style.visibility</p:attrName>
                                        </p:attrNameLst>
                                      </p:cBhvr>
                                      <p:to>
                                        <p:strVal val="visible"/>
                                      </p:to>
                                    </p:set>
                                    <p:animEffect transition="in" filter="checkerboard(across)">
                                      <p:cBhvr>
                                        <p:cTn id="12" dur="500"/>
                                        <p:tgtEl>
                                          <p:spTgt spid="96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animBg="1"/>
      <p:bldP spid="962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fusain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ChangeArrowheads="1"/>
          </p:cNvSpPr>
          <p:nvPr/>
        </p:nvSpPr>
        <p:spPr bwMode="auto">
          <a:xfrm>
            <a:off x="2133600" y="22860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u="none">
                <a:solidFill>
                  <a:schemeClr val="bg1"/>
                </a:solidFill>
              </a:rPr>
              <a:t>        Disque nectarifère</a:t>
            </a:r>
          </a:p>
        </p:txBody>
      </p:sp>
      <p:sp>
        <p:nvSpPr>
          <p:cNvPr id="10244" name="Line 6"/>
          <p:cNvSpPr>
            <a:spLocks noChangeShapeType="1"/>
          </p:cNvSpPr>
          <p:nvPr/>
        </p:nvSpPr>
        <p:spPr bwMode="auto">
          <a:xfrm flipH="1">
            <a:off x="2971800" y="533400"/>
            <a:ext cx="152400" cy="2286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45" name="Text Box 7"/>
          <p:cNvSpPr txBox="1">
            <a:spLocks noChangeArrowheads="1"/>
          </p:cNvSpPr>
          <p:nvPr/>
        </p:nvSpPr>
        <p:spPr bwMode="auto">
          <a:xfrm>
            <a:off x="152400" y="228600"/>
            <a:ext cx="2057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Fleur de fusain</a:t>
            </a:r>
          </a:p>
          <a:p>
            <a:pPr eaLnBrk="1" hangingPunct="1">
              <a:spcBef>
                <a:spcPct val="50000"/>
              </a:spcBef>
            </a:pPr>
            <a:r>
              <a:rPr lang="fr-FR" altLang="fr-FR" i="1" u="none">
                <a:solidFill>
                  <a:srgbClr val="FFFF00"/>
                </a:solidFill>
              </a:rPr>
              <a:t>Euonymus europaeus</a:t>
            </a:r>
          </a:p>
        </p:txBody>
      </p:sp>
      <p:pic>
        <p:nvPicPr>
          <p:cNvPr id="10246" name="Picture 8" descr="éperon violet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9"/>
          <p:cNvSpPr txBox="1">
            <a:spLocks noChangeArrowheads="1"/>
          </p:cNvSpPr>
          <p:nvPr/>
        </p:nvSpPr>
        <p:spPr bwMode="auto">
          <a:xfrm>
            <a:off x="5257800" y="381000"/>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Violette </a:t>
            </a:r>
            <a:r>
              <a:rPr lang="fr-FR" altLang="fr-FR" sz="2000" i="1" u="none">
                <a:solidFill>
                  <a:srgbClr val="FFFF00"/>
                </a:solidFill>
              </a:rPr>
              <a:t>Viola sp</a:t>
            </a:r>
            <a:r>
              <a:rPr lang="fr-FR" altLang="fr-FR" sz="2000" u="none">
                <a:solidFill>
                  <a:srgbClr val="FFFF00"/>
                </a:solidFill>
              </a:rPr>
              <a:t>.</a:t>
            </a:r>
          </a:p>
        </p:txBody>
      </p:sp>
      <p:sp>
        <p:nvSpPr>
          <p:cNvPr id="10248" name="Text Box 10"/>
          <p:cNvSpPr txBox="1">
            <a:spLocks noChangeArrowheads="1"/>
          </p:cNvSpPr>
          <p:nvPr/>
        </p:nvSpPr>
        <p:spPr bwMode="auto">
          <a:xfrm>
            <a:off x="3048000" y="3657600"/>
            <a:ext cx="30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chemeClr val="bg1"/>
                </a:solidFill>
              </a:rPr>
              <a:t>*</a:t>
            </a:r>
          </a:p>
        </p:txBody>
      </p:sp>
      <p:sp>
        <p:nvSpPr>
          <p:cNvPr id="10249" name="Text Box 11"/>
          <p:cNvSpPr txBox="1">
            <a:spLocks noChangeArrowheads="1"/>
          </p:cNvSpPr>
          <p:nvPr/>
        </p:nvSpPr>
        <p:spPr bwMode="auto">
          <a:xfrm>
            <a:off x="7620000" y="2667000"/>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4000" u="none">
                <a:solidFill>
                  <a:schemeClr val="bg1"/>
                </a:solidFill>
              </a:rPr>
              <a:t>*</a:t>
            </a:r>
          </a:p>
        </p:txBody>
      </p:sp>
      <p:sp>
        <p:nvSpPr>
          <p:cNvPr id="10250" name="Text Box 12"/>
          <p:cNvSpPr txBox="1">
            <a:spLocks noChangeArrowheads="1"/>
          </p:cNvSpPr>
          <p:nvPr/>
        </p:nvSpPr>
        <p:spPr bwMode="auto">
          <a:xfrm>
            <a:off x="7467600" y="914400"/>
            <a:ext cx="1371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u="none">
                <a:solidFill>
                  <a:srgbClr val="FFFF00"/>
                </a:solidFill>
              </a:rPr>
              <a:t>Éperon nectarifère</a:t>
            </a:r>
          </a:p>
        </p:txBody>
      </p:sp>
      <p:sp>
        <p:nvSpPr>
          <p:cNvPr id="10251" name="Line 13"/>
          <p:cNvSpPr>
            <a:spLocks noChangeShapeType="1"/>
          </p:cNvSpPr>
          <p:nvPr/>
        </p:nvSpPr>
        <p:spPr bwMode="auto">
          <a:xfrm>
            <a:off x="8077200" y="14478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52" name="Line 14"/>
          <p:cNvSpPr>
            <a:spLocks noChangeShapeType="1"/>
          </p:cNvSpPr>
          <p:nvPr/>
        </p:nvSpPr>
        <p:spPr bwMode="auto">
          <a:xfrm flipH="1">
            <a:off x="7696200" y="1447800"/>
            <a:ext cx="304800" cy="1219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53" name="ZoneTexte 12"/>
          <p:cNvSpPr txBox="1">
            <a:spLocks noChangeArrowheads="1"/>
          </p:cNvSpPr>
          <p:nvPr/>
        </p:nvSpPr>
        <p:spPr bwMode="auto">
          <a:xfrm>
            <a:off x="5486400" y="5638800"/>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1600" u="none">
                <a:solidFill>
                  <a:schemeClr val="bg1"/>
                </a:solidFill>
              </a:rPr>
              <a:t>Le nectar est sécrété par des excroissances des étamines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age 1" descr="Copie de DSC_39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924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Copie de DSC_38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8556" y="0"/>
            <a:ext cx="4695444" cy="3810000"/>
          </a:xfrm>
          <a:prstGeom prst="ellipse">
            <a:avLst/>
          </a:prstGeom>
          <a:ln w="38100">
            <a:solidFill>
              <a:srgbClr val="FFFF00"/>
            </a:solidFill>
          </a:ln>
        </p:spPr>
      </p:pic>
      <p:sp>
        <p:nvSpPr>
          <p:cNvPr id="93188" name="ZoneTexte 3"/>
          <p:cNvSpPr txBox="1">
            <a:spLocks noChangeArrowheads="1"/>
          </p:cNvSpPr>
          <p:nvPr/>
        </p:nvSpPr>
        <p:spPr bwMode="auto">
          <a:xfrm>
            <a:off x="228600" y="30480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rgbClr val="FFFF00"/>
                </a:solidFill>
              </a:rPr>
              <a:t>Abeille sur laurier-tin</a:t>
            </a:r>
          </a:p>
        </p:txBody>
      </p:sp>
      <p:cxnSp>
        <p:nvCxnSpPr>
          <p:cNvPr id="93189" name="Connecteur droit avec flèche 5"/>
          <p:cNvCxnSpPr>
            <a:cxnSpLocks noChangeShapeType="1"/>
          </p:cNvCxnSpPr>
          <p:nvPr/>
        </p:nvCxnSpPr>
        <p:spPr bwMode="auto">
          <a:xfrm flipV="1">
            <a:off x="4572000" y="3962400"/>
            <a:ext cx="76200" cy="175260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93190" name="Connecteur droit avec flèche 7"/>
          <p:cNvCxnSpPr>
            <a:cxnSpLocks noChangeShapeType="1"/>
          </p:cNvCxnSpPr>
          <p:nvPr/>
        </p:nvCxnSpPr>
        <p:spPr bwMode="auto">
          <a:xfrm flipH="1">
            <a:off x="6934200" y="1600200"/>
            <a:ext cx="9906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age 1" descr="DSC_02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18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DSC_02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48000"/>
            <a:ext cx="4572000" cy="3657600"/>
          </a:xfrm>
          <a:prstGeom prst="ellipse">
            <a:avLst/>
          </a:prstGeom>
          <a:ln w="38100">
            <a:solidFill>
              <a:srgbClr val="FF0000"/>
            </a:solidFill>
          </a:ln>
        </p:spPr>
      </p:pic>
      <p:sp>
        <p:nvSpPr>
          <p:cNvPr id="94212" name="ZoneTexte 3"/>
          <p:cNvSpPr txBox="1">
            <a:spLocks noChangeArrowheads="1"/>
          </p:cNvSpPr>
          <p:nvPr/>
        </p:nvSpPr>
        <p:spPr bwMode="auto">
          <a:xfrm>
            <a:off x="3733800" y="5486400"/>
            <a:ext cx="4343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800" u="none">
                <a:solidFill>
                  <a:srgbClr val="FFFF00"/>
                </a:solidFill>
              </a:rPr>
              <a:t>                           Abeille sur mirabellier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DSC_1763"/>
          <p:cNvPicPr>
            <a:picLocks noChangeAspect="1" noChangeArrowheads="1"/>
          </p:cNvPicPr>
          <p:nvPr/>
        </p:nvPicPr>
        <p:blipFill>
          <a:blip r:embed="rId2">
            <a:extLst>
              <a:ext uri="{28A0092B-C50C-407E-A947-70E740481C1C}">
                <a14:useLocalDpi xmlns:a14="http://schemas.microsoft.com/office/drawing/2010/main" val="0"/>
              </a:ext>
            </a:extLst>
          </a:blip>
          <a:srcRect l="20430" t="30653" r="24731" b="21722"/>
          <a:stretch>
            <a:fillRect/>
          </a:stretch>
        </p:blipFill>
        <p:spPr bwMode="auto">
          <a:xfrm>
            <a:off x="0" y="0"/>
            <a:ext cx="655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Line 5"/>
          <p:cNvSpPr>
            <a:spLocks noChangeShapeType="1"/>
          </p:cNvSpPr>
          <p:nvPr/>
        </p:nvSpPr>
        <p:spPr bwMode="auto">
          <a:xfrm>
            <a:off x="1600200" y="1524000"/>
            <a:ext cx="685800" cy="4572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7286" name="Text Box 6"/>
          <p:cNvSpPr txBox="1">
            <a:spLocks noChangeArrowheads="1"/>
          </p:cNvSpPr>
          <p:nvPr/>
        </p:nvSpPr>
        <p:spPr bwMode="auto">
          <a:xfrm>
            <a:off x="6172200" y="0"/>
            <a:ext cx="2971800" cy="69865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t>On voit </a:t>
            </a:r>
          </a:p>
          <a:p>
            <a:pPr eaLnBrk="1" hangingPunct="1">
              <a:spcBef>
                <a:spcPct val="50000"/>
              </a:spcBef>
            </a:pPr>
            <a:r>
              <a:rPr lang="fr-FR" altLang="fr-FR" sz="3200" u="none"/>
              <a:t>souvent des </a:t>
            </a:r>
          </a:p>
          <a:p>
            <a:pPr eaLnBrk="1" hangingPunct="1">
              <a:spcBef>
                <a:spcPct val="50000"/>
              </a:spcBef>
            </a:pPr>
            <a:r>
              <a:rPr lang="fr-FR" altLang="fr-FR" sz="3200" u="none"/>
              <a:t>abeilles avec</a:t>
            </a:r>
          </a:p>
          <a:p>
            <a:pPr eaLnBrk="1" hangingPunct="1">
              <a:spcBef>
                <a:spcPct val="50000"/>
              </a:spcBef>
            </a:pPr>
            <a:r>
              <a:rPr lang="fr-FR" altLang="fr-FR" sz="3200" u="none"/>
              <a:t> des pelotes</a:t>
            </a:r>
          </a:p>
          <a:p>
            <a:pPr eaLnBrk="1" hangingPunct="1">
              <a:spcBef>
                <a:spcPct val="50000"/>
              </a:spcBef>
            </a:pPr>
            <a:r>
              <a:rPr lang="fr-FR" altLang="fr-FR" sz="3200" u="none"/>
              <a:t> de pollen sur</a:t>
            </a:r>
          </a:p>
          <a:p>
            <a:pPr eaLnBrk="1" hangingPunct="1">
              <a:spcBef>
                <a:spcPct val="50000"/>
              </a:spcBef>
            </a:pPr>
            <a:r>
              <a:rPr lang="fr-FR" altLang="fr-FR" sz="3200" u="none"/>
              <a:t> leurs pattes</a:t>
            </a:r>
          </a:p>
          <a:p>
            <a:pPr eaLnBrk="1" hangingPunct="1">
              <a:spcBef>
                <a:spcPct val="50000"/>
              </a:spcBef>
            </a:pPr>
            <a:r>
              <a:rPr lang="fr-FR" altLang="fr-FR" sz="3200" u="none"/>
              <a:t> postérieures</a:t>
            </a:r>
          </a:p>
          <a:p>
            <a:pPr eaLnBrk="1" hangingPunct="1">
              <a:spcBef>
                <a:spcPct val="50000"/>
              </a:spcBef>
            </a:pPr>
            <a:endParaRPr lang="fr-FR" altLang="fr-FR" sz="2400" u="none"/>
          </a:p>
          <a:p>
            <a:pPr eaLnBrk="1" hangingPunct="1">
              <a:spcBef>
                <a:spcPct val="50000"/>
              </a:spcBef>
            </a:pPr>
            <a:endParaRPr lang="fr-FR" altLang="fr-FR" sz="2400" u="none"/>
          </a:p>
          <a:p>
            <a:pPr eaLnBrk="1" hangingPunct="1">
              <a:spcBef>
                <a:spcPct val="50000"/>
              </a:spcBef>
            </a:pPr>
            <a:endParaRPr lang="fr-FR" altLang="fr-FR" sz="800" u="none"/>
          </a:p>
          <a:p>
            <a:pPr eaLnBrk="1" hangingPunct="1">
              <a:spcBef>
                <a:spcPct val="50000"/>
              </a:spcBef>
            </a:pPr>
            <a:endParaRPr lang="fr-FR" altLang="fr-FR" sz="800" u="none"/>
          </a:p>
          <a:p>
            <a:pPr eaLnBrk="1" hangingPunct="1">
              <a:spcBef>
                <a:spcPct val="50000"/>
              </a:spcBef>
            </a:pPr>
            <a:endParaRPr lang="fr-FR" altLang="fr-FR" sz="800" u="none"/>
          </a:p>
          <a:p>
            <a:pPr eaLnBrk="1" hangingPunct="1">
              <a:spcBef>
                <a:spcPct val="50000"/>
              </a:spcBef>
            </a:pPr>
            <a:endParaRPr lang="fr-FR" altLang="fr-FR" sz="800" u="none"/>
          </a:p>
          <a:p>
            <a:pPr eaLnBrk="1" hangingPunct="1">
              <a:spcBef>
                <a:spcPct val="50000"/>
              </a:spcBef>
            </a:pPr>
            <a:endParaRPr lang="fr-FR" altLang="fr-FR" sz="800" u="non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checkerboard(across)">
                                      <p:cBhvr>
                                        <p:cTn id="7" dur="500"/>
                                        <p:tgtEl>
                                          <p:spTgt spid="972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7286"/>
                                        </p:tgtEl>
                                        <p:attrNameLst>
                                          <p:attrName>style.visibility</p:attrName>
                                        </p:attrNameLst>
                                      </p:cBhvr>
                                      <p:to>
                                        <p:strVal val="visible"/>
                                      </p:to>
                                    </p:set>
                                    <p:animEffect transition="in" filter="checkerboard(across)">
                                      <p:cBhvr>
                                        <p:cTn id="12" dur="5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animBg="1"/>
      <p:bldP spid="9728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DSC_2643"/>
          <p:cNvPicPr>
            <a:picLocks noChangeAspect="1" noChangeArrowheads="1"/>
          </p:cNvPicPr>
          <p:nvPr/>
        </p:nvPicPr>
        <p:blipFill>
          <a:blip r:embed="rId2">
            <a:extLst>
              <a:ext uri="{28A0092B-C50C-407E-A947-70E740481C1C}">
                <a14:useLocalDpi xmlns:a14="http://schemas.microsoft.com/office/drawing/2010/main" val="0"/>
              </a:ext>
            </a:extLst>
          </a:blip>
          <a:srcRect l="29472" t="19167" r="32762" b="31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ZoneTexte 2"/>
          <p:cNvSpPr txBox="1">
            <a:spLocks noChangeArrowheads="1"/>
          </p:cNvSpPr>
          <p:nvPr/>
        </p:nvSpPr>
        <p:spPr bwMode="auto">
          <a:xfrm>
            <a:off x="609600" y="3810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400" u="none">
                <a:solidFill>
                  <a:schemeClr val="bg1"/>
                </a:solidFill>
              </a:rPr>
              <a:t>Abeille sur Gaura </a:t>
            </a:r>
          </a:p>
        </p:txBody>
      </p:sp>
      <p:pic>
        <p:nvPicPr>
          <p:cNvPr id="4" name="Picture 5" descr="DSC_242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0"/>
            <a:ext cx="4114800" cy="3352800"/>
          </a:xfrm>
          <a:prstGeom prst="ellipse">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Copie de bourdon lava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5"/>
          <p:cNvSpPr txBox="1">
            <a:spLocks noChangeArrowheads="1"/>
          </p:cNvSpPr>
          <p:nvPr/>
        </p:nvSpPr>
        <p:spPr bwMode="auto">
          <a:xfrm>
            <a:off x="5867400" y="381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rgbClr val="FFFF00"/>
                </a:solidFill>
              </a:rPr>
              <a:t>bourdon  sur lavande </a:t>
            </a:r>
          </a:p>
        </p:txBody>
      </p:sp>
      <p:sp>
        <p:nvSpPr>
          <p:cNvPr id="178183" name="Line 7"/>
          <p:cNvSpPr>
            <a:spLocks noChangeShapeType="1"/>
          </p:cNvSpPr>
          <p:nvPr/>
        </p:nvSpPr>
        <p:spPr bwMode="auto">
          <a:xfrm flipH="1">
            <a:off x="4038600" y="2438400"/>
            <a:ext cx="685800" cy="3048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8183"/>
                                        </p:tgtEl>
                                        <p:attrNameLst>
                                          <p:attrName>style.visibility</p:attrName>
                                        </p:attrNameLst>
                                      </p:cBhvr>
                                      <p:to>
                                        <p:strVal val="visible"/>
                                      </p:to>
                                    </p:set>
                                    <p:animEffect transition="in" filter="checkerboard(across)">
                                      <p:cBhvr>
                                        <p:cTn id="7" dur="500"/>
                                        <p:tgtEl>
                                          <p:spTgt spid="178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Image 1" descr="DSC_0313.JPG"/>
          <p:cNvPicPr>
            <a:picLocks noChangeAspect="1"/>
          </p:cNvPicPr>
          <p:nvPr/>
        </p:nvPicPr>
        <p:blipFill>
          <a:blip r:embed="rId2">
            <a:extLst>
              <a:ext uri="{28A0092B-C50C-407E-A947-70E740481C1C}">
                <a14:useLocalDpi xmlns:a14="http://schemas.microsoft.com/office/drawing/2010/main" val="0"/>
              </a:ext>
            </a:extLst>
          </a:blip>
          <a:srcRect l="15742" t="25000" r="19084"/>
          <a:stretch>
            <a:fillRect/>
          </a:stretch>
        </p:blipFill>
        <p:spPr bwMode="auto">
          <a:xfrm>
            <a:off x="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228600" y="304800"/>
            <a:ext cx="9220200" cy="646113"/>
          </a:xfrm>
          <a:prstGeom prst="rect">
            <a:avLst/>
          </a:prstGeom>
          <a:noFill/>
        </p:spPr>
        <p:txBody>
          <a:bodyPr>
            <a:spAutoFit/>
          </a:bodyPr>
          <a:lstStyle/>
          <a:p>
            <a:pPr>
              <a:defRPr/>
            </a:pPr>
            <a:r>
              <a:rPr lang="fr-FR" sz="3600" u="none" dirty="0">
                <a:solidFill>
                  <a:srgbClr val="FFFF00"/>
                </a:solidFill>
                <a:effectLst>
                  <a:outerShdw blurRad="38100" dist="38100" dir="2700000" algn="tl">
                    <a:srgbClr val="000000">
                      <a:alpha val="43137"/>
                    </a:srgbClr>
                  </a:outerShdw>
                </a:effectLst>
              </a:rPr>
              <a:t>Abeille sauvage sur fleur de mirabellier</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Docs\Mes documents\DISQUE-PK-BELL-256Go\Réserve photos diaporamas\INSECTES FLEURS\ABEILLE\transport pollen\bourdon fariné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2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ZoneTexte 2"/>
          <p:cNvSpPr txBox="1">
            <a:spLocks noChangeArrowheads="1"/>
          </p:cNvSpPr>
          <p:nvPr/>
        </p:nvSpPr>
        <p:spPr bwMode="auto">
          <a:xfrm>
            <a:off x="6553200" y="381000"/>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r>
              <a:rPr lang="fr-FR" altLang="fr-FR" sz="2000" u="none">
                <a:solidFill>
                  <a:schemeClr val="bg1"/>
                </a:solidFill>
              </a:rPr>
              <a:t>Bourdon « fariné » sur fleur d’Althea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6" descr="Copie de abeille Fallop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7"/>
          <p:cNvSpPr txBox="1">
            <a:spLocks noChangeArrowheads="1"/>
          </p:cNvSpPr>
          <p:nvPr/>
        </p:nvSpPr>
        <p:spPr bwMode="auto">
          <a:xfrm>
            <a:off x="1219200" y="16764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FF00"/>
                </a:solidFill>
              </a:rPr>
              <a:t>P1</a:t>
            </a:r>
          </a:p>
        </p:txBody>
      </p:sp>
      <p:sp>
        <p:nvSpPr>
          <p:cNvPr id="100356" name="Text Box 8"/>
          <p:cNvSpPr txBox="1">
            <a:spLocks noChangeArrowheads="1"/>
          </p:cNvSpPr>
          <p:nvPr/>
        </p:nvSpPr>
        <p:spPr bwMode="auto">
          <a:xfrm>
            <a:off x="609600" y="32766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FF00"/>
                </a:solidFill>
              </a:rPr>
              <a:t>P2</a:t>
            </a:r>
          </a:p>
        </p:txBody>
      </p:sp>
      <p:sp>
        <p:nvSpPr>
          <p:cNvPr id="100357" name="Text Box 9"/>
          <p:cNvSpPr txBox="1">
            <a:spLocks noChangeArrowheads="1"/>
          </p:cNvSpPr>
          <p:nvPr/>
        </p:nvSpPr>
        <p:spPr bwMode="auto">
          <a:xfrm>
            <a:off x="685800" y="49530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3200" u="none">
                <a:solidFill>
                  <a:srgbClr val="FFFF00"/>
                </a:solidFill>
              </a:rPr>
              <a:t>P3</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4"/>
          <p:cNvSpPr txBox="1">
            <a:spLocks noChangeArrowheads="1"/>
          </p:cNvSpPr>
          <p:nvPr/>
        </p:nvSpPr>
        <p:spPr bwMode="auto">
          <a:xfrm>
            <a:off x="381000" y="228600"/>
            <a:ext cx="739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t>Les secrets de la patte  P 3 </a:t>
            </a:r>
            <a:r>
              <a:rPr lang="fr-FR" altLang="fr-FR" sz="2400" i="1" u="none"/>
              <a:t>de l’abeille domestique </a:t>
            </a:r>
          </a:p>
        </p:txBody>
      </p:sp>
      <p:pic>
        <p:nvPicPr>
          <p:cNvPr id="128007" name="Picture 7" descr="DSC_2908"/>
          <p:cNvPicPr>
            <a:picLocks noChangeAspect="1" noChangeArrowheads="1"/>
          </p:cNvPicPr>
          <p:nvPr/>
        </p:nvPicPr>
        <p:blipFill>
          <a:blip r:embed="rId2">
            <a:extLst>
              <a:ext uri="{28A0092B-C50C-407E-A947-70E740481C1C}">
                <a14:useLocalDpi xmlns:a14="http://schemas.microsoft.com/office/drawing/2010/main" val="0"/>
              </a:ext>
            </a:extLst>
          </a:blip>
          <a:srcRect t="10001" r="10001" b="17778"/>
          <a:stretch>
            <a:fillRect/>
          </a:stretch>
        </p:blipFill>
        <p:spPr bwMode="auto">
          <a:xfrm>
            <a:off x="3200400" y="1143000"/>
            <a:ext cx="5486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Text Box 8"/>
          <p:cNvSpPr txBox="1">
            <a:spLocks noChangeArrowheads="1"/>
          </p:cNvSpPr>
          <p:nvPr/>
        </p:nvSpPr>
        <p:spPr bwMode="auto">
          <a:xfrm>
            <a:off x="3657600" y="29718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corbeille</a:t>
            </a:r>
          </a:p>
        </p:txBody>
      </p:sp>
      <p:sp>
        <p:nvSpPr>
          <p:cNvPr id="128009" name="Text Box 9"/>
          <p:cNvSpPr txBox="1">
            <a:spLocks noChangeArrowheads="1"/>
          </p:cNvSpPr>
          <p:nvPr/>
        </p:nvSpPr>
        <p:spPr bwMode="auto">
          <a:xfrm>
            <a:off x="6477000" y="41910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brosse</a:t>
            </a:r>
          </a:p>
        </p:txBody>
      </p:sp>
      <p:sp>
        <p:nvSpPr>
          <p:cNvPr id="128010" name="Oval 10"/>
          <p:cNvSpPr>
            <a:spLocks noChangeArrowheads="1"/>
          </p:cNvSpPr>
          <p:nvPr/>
        </p:nvSpPr>
        <p:spPr bwMode="auto">
          <a:xfrm>
            <a:off x="5791200" y="1905000"/>
            <a:ext cx="1371600" cy="1752600"/>
          </a:xfrm>
          <a:prstGeom prst="ellipse">
            <a:avLst/>
          </a:prstGeom>
          <a:solidFill>
            <a:srgbClr val="FF9900"/>
          </a:solidFill>
          <a:ln w="9525">
            <a:solidFill>
              <a:schemeClr val="tx1"/>
            </a:solidFill>
            <a:round/>
            <a:headEnd/>
            <a:tailEnd/>
          </a:ln>
        </p:spPr>
        <p:txBody>
          <a:bodyPr wrap="none" anchor="ct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endParaRPr lang="fr-FR" altLang="fr-FR"/>
          </a:p>
        </p:txBody>
      </p:sp>
      <p:sp>
        <p:nvSpPr>
          <p:cNvPr id="101383" name="Text Box 11"/>
          <p:cNvSpPr txBox="1">
            <a:spLocks noChangeArrowheads="1"/>
          </p:cNvSpPr>
          <p:nvPr/>
        </p:nvSpPr>
        <p:spPr bwMode="auto">
          <a:xfrm>
            <a:off x="3962400" y="4800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400" u="none">
                <a:solidFill>
                  <a:srgbClr val="FFFF00"/>
                </a:solidFill>
              </a:rPr>
              <a:t>P 3</a:t>
            </a:r>
          </a:p>
        </p:txBody>
      </p:sp>
      <p:sp>
        <p:nvSpPr>
          <p:cNvPr id="128012" name="Text Box 12"/>
          <p:cNvSpPr txBox="1">
            <a:spLocks noChangeArrowheads="1"/>
          </p:cNvSpPr>
          <p:nvPr/>
        </p:nvSpPr>
        <p:spPr bwMode="auto">
          <a:xfrm>
            <a:off x="6705600" y="37338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solidFill>
                  <a:srgbClr val="FFFF00"/>
                </a:solidFill>
              </a:rPr>
              <a:t>pince</a:t>
            </a:r>
          </a:p>
        </p:txBody>
      </p:sp>
      <p:sp>
        <p:nvSpPr>
          <p:cNvPr id="101385" name="Text Box 13"/>
          <p:cNvSpPr txBox="1">
            <a:spLocks noChangeArrowheads="1"/>
          </p:cNvSpPr>
          <p:nvPr/>
        </p:nvSpPr>
        <p:spPr bwMode="auto">
          <a:xfrm>
            <a:off x="0" y="1143000"/>
            <a:ext cx="289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3300"/>
                </a:solidFill>
              </a:rPr>
              <a:t>Abeilles et bourdons transportent le pollen sur leurs pattes P3</a:t>
            </a:r>
          </a:p>
        </p:txBody>
      </p:sp>
      <p:sp>
        <p:nvSpPr>
          <p:cNvPr id="128014" name="Text Box 14"/>
          <p:cNvSpPr txBox="1">
            <a:spLocks noChangeArrowheads="1"/>
          </p:cNvSpPr>
          <p:nvPr/>
        </p:nvSpPr>
        <p:spPr bwMode="auto">
          <a:xfrm>
            <a:off x="6858000" y="33528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200" b="0" u="none">
                <a:solidFill>
                  <a:srgbClr val="FFFF00"/>
                </a:solidFill>
              </a:rPr>
              <a:t>    </a:t>
            </a:r>
            <a:r>
              <a:rPr lang="fr-FR" altLang="fr-FR" sz="1200" u="none">
                <a:solidFill>
                  <a:srgbClr val="FFFF00"/>
                </a:solidFill>
              </a:rPr>
              <a:t>Peigne</a:t>
            </a:r>
            <a:r>
              <a:rPr lang="fr-FR" altLang="fr-FR" sz="1200" b="0" u="none">
                <a:solidFill>
                  <a:srgbClr val="FFFF00"/>
                </a:solidFill>
              </a:rPr>
              <a:t> </a:t>
            </a:r>
          </a:p>
        </p:txBody>
      </p:sp>
      <p:sp>
        <p:nvSpPr>
          <p:cNvPr id="128016" name="Text Box 16"/>
          <p:cNvSpPr txBox="1">
            <a:spLocks noChangeArrowheads="1"/>
          </p:cNvSpPr>
          <p:nvPr/>
        </p:nvSpPr>
        <p:spPr bwMode="auto">
          <a:xfrm>
            <a:off x="4038600" y="23622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2000" u="none">
                <a:solidFill>
                  <a:srgbClr val="FFFF00"/>
                </a:solidFill>
              </a:rPr>
              <a:t>râteau</a:t>
            </a:r>
          </a:p>
        </p:txBody>
      </p:sp>
      <p:sp>
        <p:nvSpPr>
          <p:cNvPr id="101388" name="Line 19"/>
          <p:cNvSpPr>
            <a:spLocks noChangeShapeType="1"/>
          </p:cNvSpPr>
          <p:nvPr/>
        </p:nvSpPr>
        <p:spPr bwMode="auto">
          <a:xfrm flipH="1" flipV="1">
            <a:off x="2209800" y="6248400"/>
            <a:ext cx="533400" cy="4572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1389" name="Text Box 20"/>
          <p:cNvSpPr txBox="1">
            <a:spLocks noChangeArrowheads="1"/>
          </p:cNvSpPr>
          <p:nvPr/>
        </p:nvSpPr>
        <p:spPr bwMode="auto">
          <a:xfrm>
            <a:off x="7467600" y="17526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u="none">
                <a:solidFill>
                  <a:srgbClr val="FFFF00"/>
                </a:solidFill>
              </a:rPr>
              <a:t>P1</a:t>
            </a:r>
          </a:p>
        </p:txBody>
      </p:sp>
      <p:sp>
        <p:nvSpPr>
          <p:cNvPr id="128021" name="Text Box 21"/>
          <p:cNvSpPr txBox="1">
            <a:spLocks noChangeArrowheads="1"/>
          </p:cNvSpPr>
          <p:nvPr/>
        </p:nvSpPr>
        <p:spPr bwMode="auto">
          <a:xfrm>
            <a:off x="5943600" y="25146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Comic Sans MS" pitchFamily="66" charset="0"/>
              </a:defRPr>
            </a:lvl1pPr>
            <a:lvl2pPr marL="742950" indent="-285750" eaLnBrk="0" hangingPunct="0">
              <a:defRPr sz="1400" b="1" u="sng">
                <a:solidFill>
                  <a:schemeClr val="tx1"/>
                </a:solidFill>
                <a:latin typeface="Comic Sans MS" pitchFamily="66" charset="0"/>
              </a:defRPr>
            </a:lvl2pPr>
            <a:lvl3pPr marL="1143000" indent="-228600" eaLnBrk="0" hangingPunct="0">
              <a:defRPr sz="1400" b="1" u="sng">
                <a:solidFill>
                  <a:schemeClr val="tx1"/>
                </a:solidFill>
                <a:latin typeface="Comic Sans MS" pitchFamily="66" charset="0"/>
              </a:defRPr>
            </a:lvl3pPr>
            <a:lvl4pPr marL="1600200" indent="-228600" eaLnBrk="0" hangingPunct="0">
              <a:defRPr sz="1400" b="1" u="sng">
                <a:solidFill>
                  <a:schemeClr val="tx1"/>
                </a:solidFill>
                <a:latin typeface="Comic Sans MS" pitchFamily="66" charset="0"/>
              </a:defRPr>
            </a:lvl4pPr>
            <a:lvl5pPr marL="2057400" indent="-228600" eaLnBrk="0" hangingPunct="0">
              <a:defRPr sz="1400" b="1" u="sng">
                <a:solidFill>
                  <a:schemeClr val="tx1"/>
                </a:solidFill>
                <a:latin typeface="Comic Sans MS" pitchFamily="66" charset="0"/>
              </a:defRPr>
            </a:lvl5pPr>
            <a:lvl6pPr marL="2514600" indent="-228600" eaLnBrk="0" fontAlgn="base" hangingPunct="0">
              <a:spcBef>
                <a:spcPct val="0"/>
              </a:spcBef>
              <a:spcAft>
                <a:spcPct val="0"/>
              </a:spcAft>
              <a:defRPr sz="1400" b="1" u="sng">
                <a:solidFill>
                  <a:schemeClr val="tx1"/>
                </a:solidFill>
                <a:latin typeface="Comic Sans MS" pitchFamily="66" charset="0"/>
              </a:defRPr>
            </a:lvl6pPr>
            <a:lvl7pPr marL="2971800" indent="-228600" eaLnBrk="0" fontAlgn="base" hangingPunct="0">
              <a:spcBef>
                <a:spcPct val="0"/>
              </a:spcBef>
              <a:spcAft>
                <a:spcPct val="0"/>
              </a:spcAft>
              <a:defRPr sz="1400" b="1" u="sng">
                <a:solidFill>
                  <a:schemeClr val="tx1"/>
                </a:solidFill>
                <a:latin typeface="Comic Sans MS" pitchFamily="66" charset="0"/>
              </a:defRPr>
            </a:lvl7pPr>
            <a:lvl8pPr marL="3429000" indent="-228600" eaLnBrk="0" fontAlgn="base" hangingPunct="0">
              <a:spcBef>
                <a:spcPct val="0"/>
              </a:spcBef>
              <a:spcAft>
                <a:spcPct val="0"/>
              </a:spcAft>
              <a:defRPr sz="1400" b="1" u="sng">
                <a:solidFill>
                  <a:schemeClr val="tx1"/>
                </a:solidFill>
                <a:latin typeface="Comic Sans MS" pitchFamily="66" charset="0"/>
              </a:defRPr>
            </a:lvl8pPr>
            <a:lvl9pPr marL="3886200" indent="-228600" eaLnBrk="0" fontAlgn="base" hangingPunct="0">
              <a:spcBef>
                <a:spcPct val="0"/>
              </a:spcBef>
              <a:spcAft>
                <a:spcPct val="0"/>
              </a:spcAft>
              <a:defRPr sz="1400" b="1" u="sng">
                <a:solidFill>
                  <a:schemeClr val="tx1"/>
                </a:solidFill>
                <a:latin typeface="Comic Sans MS" pitchFamily="66" charset="0"/>
              </a:defRPr>
            </a:lvl9pPr>
          </a:lstStyle>
          <a:p>
            <a:pPr eaLnBrk="1" hangingPunct="1">
              <a:spcBef>
                <a:spcPct val="50000"/>
              </a:spcBef>
            </a:pPr>
            <a:r>
              <a:rPr lang="fr-FR" altLang="fr-FR" sz="1600" u="none"/>
              <a:t>pollen</a:t>
            </a:r>
          </a:p>
        </p:txBody>
      </p:sp>
      <p:pic>
        <p:nvPicPr>
          <p:cNvPr id="101391" name="Image 15" descr="DSC_0265.JPG"/>
          <p:cNvPicPr>
            <a:picLocks noChangeAspect="1"/>
          </p:cNvPicPr>
          <p:nvPr/>
        </p:nvPicPr>
        <p:blipFill>
          <a:blip r:embed="rId3">
            <a:extLst>
              <a:ext uri="{28A0092B-C50C-407E-A947-70E740481C1C}">
                <a14:useLocalDpi xmlns:a14="http://schemas.microsoft.com/office/drawing/2010/main" val="0"/>
              </a:ext>
            </a:extLst>
          </a:blip>
          <a:srcRect l="30782" t="28751" r="38303" b="22501"/>
          <a:stretch>
            <a:fillRect/>
          </a:stretch>
        </p:blipFill>
        <p:spPr bwMode="auto">
          <a:xfrm>
            <a:off x="228600" y="365760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8007"/>
                                        </p:tgtEl>
                                        <p:attrNameLst>
                                          <p:attrName>style.visibility</p:attrName>
                                        </p:attrNameLst>
                                      </p:cBhvr>
                                      <p:to>
                                        <p:strVal val="visible"/>
                                      </p:to>
                                    </p:set>
                                    <p:animEffect transition="in" filter="checkerboard(across)">
                                      <p:cBhvr>
                                        <p:cTn id="7" dur="500"/>
                                        <p:tgtEl>
                                          <p:spTgt spid="128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8009"/>
                                        </p:tgtEl>
                                        <p:attrNameLst>
                                          <p:attrName>style.visibility</p:attrName>
                                        </p:attrNameLst>
                                      </p:cBhvr>
                                      <p:to>
                                        <p:strVal val="visible"/>
                                      </p:to>
                                    </p:set>
                                    <p:animEffect transition="in" filter="checkerboard(across)">
                                      <p:cBhvr>
                                        <p:cTn id="12" dur="500"/>
                                        <p:tgtEl>
                                          <p:spTgt spid="1280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8012"/>
                                        </p:tgtEl>
                                        <p:attrNameLst>
                                          <p:attrName>style.visibility</p:attrName>
                                        </p:attrNameLst>
                                      </p:cBhvr>
                                      <p:to>
                                        <p:strVal val="visible"/>
                                      </p:to>
                                    </p:set>
                                    <p:animEffect transition="in" filter="checkerboard(across)">
                                      <p:cBhvr>
                                        <p:cTn id="17" dur="500"/>
                                        <p:tgtEl>
                                          <p:spTgt spid="128012"/>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8014"/>
                                        </p:tgtEl>
                                        <p:attrNameLst>
                                          <p:attrName>style.visibility</p:attrName>
                                        </p:attrNameLst>
                                      </p:cBhvr>
                                      <p:to>
                                        <p:strVal val="visible"/>
                                      </p:to>
                                    </p:set>
                                    <p:animEffect transition="in" filter="checkerboard(across)">
                                      <p:cBhvr>
                                        <p:cTn id="20" dur="500"/>
                                        <p:tgtEl>
                                          <p:spTgt spid="1280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8008"/>
                                        </p:tgtEl>
                                        <p:attrNameLst>
                                          <p:attrName>style.visibility</p:attrName>
                                        </p:attrNameLst>
                                      </p:cBhvr>
                                      <p:to>
                                        <p:strVal val="visible"/>
                                      </p:to>
                                    </p:set>
                                    <p:animEffect transition="in" filter="checkerboard(across)">
                                      <p:cBhvr>
                                        <p:cTn id="25" dur="500"/>
                                        <p:tgtEl>
                                          <p:spTgt spid="12800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8016"/>
                                        </p:tgtEl>
                                        <p:attrNameLst>
                                          <p:attrName>style.visibility</p:attrName>
                                        </p:attrNameLst>
                                      </p:cBhvr>
                                      <p:to>
                                        <p:strVal val="visible"/>
                                      </p:to>
                                    </p:set>
                                    <p:animEffect transition="in" filter="checkerboard(across)">
                                      <p:cBhvr>
                                        <p:cTn id="30" dur="500"/>
                                        <p:tgtEl>
                                          <p:spTgt spid="1280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28010"/>
                                        </p:tgtEl>
                                        <p:attrNameLst>
                                          <p:attrName>style.visibility</p:attrName>
                                        </p:attrNameLst>
                                      </p:cBhvr>
                                      <p:to>
                                        <p:strVal val="visible"/>
                                      </p:to>
                                    </p:set>
                                    <p:animEffect transition="in" filter="checkerboard(across)">
                                      <p:cBhvr>
                                        <p:cTn id="35" dur="500"/>
                                        <p:tgtEl>
                                          <p:spTgt spid="1280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nodeType="clickEffect">
                                  <p:stCondLst>
                                    <p:cond delay="0"/>
                                  </p:stCondLst>
                                  <p:childTnLst>
                                    <p:set>
                                      <p:cBhvr>
                                        <p:cTn id="39" dur="1" fill="hold">
                                          <p:stCondLst>
                                            <p:cond delay="0"/>
                                          </p:stCondLst>
                                        </p:cTn>
                                        <p:tgtEl>
                                          <p:spTgt spid="128021">
                                            <p:txEl>
                                              <p:pRg st="0" end="0"/>
                                            </p:txEl>
                                          </p:spTgt>
                                        </p:tgtEl>
                                        <p:attrNameLst>
                                          <p:attrName>style.visibility</p:attrName>
                                        </p:attrNameLst>
                                      </p:cBhvr>
                                      <p:to>
                                        <p:strVal val="visible"/>
                                      </p:to>
                                    </p:set>
                                    <p:animEffect transition="in" filter="checkerboard(across)">
                                      <p:cBhvr>
                                        <p:cTn id="40" dur="500"/>
                                        <p:tgtEl>
                                          <p:spTgt spid="1280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8" grpId="0"/>
      <p:bldP spid="128009" grpId="0"/>
      <p:bldP spid="128010" grpId="0" animBg="1"/>
      <p:bldP spid="128012" grpId="0"/>
      <p:bldP spid="128014" grpId="0"/>
      <p:bldP spid="1280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age 2" descr="DSC_0334.JPG"/>
          <p:cNvPicPr>
            <a:picLocks noChangeAspect="1"/>
          </p:cNvPicPr>
          <p:nvPr/>
        </p:nvPicPr>
        <p:blipFill>
          <a:blip r:embed="rId2">
            <a:extLst>
              <a:ext uri="{28A0092B-C50C-407E-A947-70E740481C1C}">
                <a14:useLocalDpi xmlns:a14="http://schemas.microsoft.com/office/drawing/2010/main" val="0"/>
              </a:ext>
            </a:extLst>
          </a:blip>
          <a:srcRect l="24098" t="26250" r="24933" b="23750"/>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5800" y="609600"/>
            <a:ext cx="8077200" cy="830263"/>
          </a:xfrm>
          <a:prstGeom prst="rect">
            <a:avLst/>
          </a:prstGeom>
        </p:spPr>
        <p:txBody>
          <a:bodyPr>
            <a:spAutoFit/>
          </a:bodyPr>
          <a:lstStyle/>
          <a:p>
            <a:pPr algn="ctr">
              <a:spcBef>
                <a:spcPct val="50000"/>
              </a:spcBef>
              <a:defRPr/>
            </a:pPr>
            <a:r>
              <a:rPr lang="fr-FR" sz="2400" u="none" dirty="0">
                <a:solidFill>
                  <a:schemeClr val="bg1"/>
                </a:solidFill>
                <a:effectLst>
                  <a:outerShdw blurRad="38100" dist="38100" dir="2700000" algn="tl">
                    <a:srgbClr val="000000">
                      <a:alpha val="43137"/>
                    </a:srgbClr>
                  </a:outerShdw>
                </a:effectLst>
              </a:rPr>
              <a:t>Certaines abeilles sauvages transportent le pollen sous leur abdomen.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400" b="1" i="0" u="sng"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400" b="1" i="0" u="sng" strike="noStrike" cap="none" normalizeH="0" baseline="0" smtClean="0">
            <a:ln>
              <a:noFill/>
            </a:ln>
            <a:solidFill>
              <a:schemeClr val="tx1"/>
            </a:solidFill>
            <a:effectLst/>
            <a:latin typeface="Comic Sans MS" pitchFamily="66"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4291</TotalTime>
  <Words>1780</Words>
  <Application>Microsoft Office PowerPoint</Application>
  <PresentationFormat>Affichage à l'écran (4:3)</PresentationFormat>
  <Paragraphs>662</Paragraphs>
  <Slides>124</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124</vt:i4>
      </vt:variant>
    </vt:vector>
  </HeadingPairs>
  <TitlesOfParts>
    <vt:vector size="129" baseType="lpstr">
      <vt:lpstr>Comic Sans MS</vt:lpstr>
      <vt:lpstr>Arial</vt:lpstr>
      <vt:lpstr>Calibri</vt:lpstr>
      <vt:lpstr>Wingdings</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Jean-Luc Macqueron</cp:lastModifiedBy>
  <cp:revision>205</cp:revision>
  <cp:lastPrinted>1601-01-01T00:00:00Z</cp:lastPrinted>
  <dcterms:created xsi:type="dcterms:W3CDTF">1601-01-01T00:00:00Z</dcterms:created>
  <dcterms:modified xsi:type="dcterms:W3CDTF">2018-02-10T19:07:49Z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