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89" r:id="rId2"/>
    <p:sldId id="258" r:id="rId3"/>
    <p:sldId id="321" r:id="rId4"/>
    <p:sldId id="317" r:id="rId5"/>
    <p:sldId id="318" r:id="rId6"/>
    <p:sldId id="259" r:id="rId7"/>
    <p:sldId id="260" r:id="rId8"/>
    <p:sldId id="261" r:id="rId9"/>
    <p:sldId id="262" r:id="rId10"/>
    <p:sldId id="263" r:id="rId11"/>
    <p:sldId id="264" r:id="rId12"/>
    <p:sldId id="319" r:id="rId13"/>
    <p:sldId id="323" r:id="rId14"/>
    <p:sldId id="265" r:id="rId15"/>
    <p:sldId id="266" r:id="rId16"/>
    <p:sldId id="267" r:id="rId17"/>
    <p:sldId id="325" r:id="rId18"/>
    <p:sldId id="327" r:id="rId19"/>
    <p:sldId id="268" r:id="rId20"/>
    <p:sldId id="269" r:id="rId21"/>
    <p:sldId id="270" r:id="rId22"/>
    <p:sldId id="271" r:id="rId23"/>
    <p:sldId id="328" r:id="rId24"/>
    <p:sldId id="329" r:id="rId25"/>
    <p:sldId id="272" r:id="rId26"/>
    <p:sldId id="273" r:id="rId27"/>
    <p:sldId id="282" r:id="rId28"/>
    <p:sldId id="276" r:id="rId29"/>
    <p:sldId id="275" r:id="rId30"/>
    <p:sldId id="286" r:id="rId31"/>
    <p:sldId id="287" r:id="rId32"/>
    <p:sldId id="283" r:id="rId33"/>
    <p:sldId id="297" r:id="rId34"/>
    <p:sldId id="320" r:id="rId35"/>
    <p:sldId id="333" r:id="rId36"/>
    <p:sldId id="277" r:id="rId37"/>
    <p:sldId id="278" r:id="rId38"/>
    <p:sldId id="290" r:id="rId39"/>
    <p:sldId id="291" r:id="rId40"/>
    <p:sldId id="292" r:id="rId41"/>
    <p:sldId id="294" r:id="rId42"/>
    <p:sldId id="279" r:id="rId43"/>
    <p:sldId id="280" r:id="rId44"/>
    <p:sldId id="295" r:id="rId45"/>
    <p:sldId id="293" r:id="rId46"/>
    <p:sldId id="334" r:id="rId47"/>
    <p:sldId id="332" r:id="rId48"/>
    <p:sldId id="281" r:id="rId49"/>
    <p:sldId id="296" r:id="rId50"/>
    <p:sldId id="298" r:id="rId51"/>
    <p:sldId id="274" r:id="rId52"/>
    <p:sldId id="284" r:id="rId53"/>
    <p:sldId id="285"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30" r:id="rId68"/>
    <p:sldId id="322" r:id="rId69"/>
    <p:sldId id="314" r:id="rId70"/>
    <p:sldId id="312" r:id="rId71"/>
    <p:sldId id="313" r:id="rId72"/>
    <p:sldId id="315" r:id="rId73"/>
    <p:sldId id="316" r:id="rId7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l" initials="j" lastIdx="21" clrIdx="0">
    <p:extLst>
      <p:ext uri="{19B8F6BF-5375-455C-9EA6-DF929625EA0E}">
        <p15:presenceInfo xmlns:p15="http://schemas.microsoft.com/office/powerpoint/2012/main" userId="jean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C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74" autoAdjust="0"/>
    <p:restoredTop sz="68859" autoAdjust="0"/>
  </p:normalViewPr>
  <p:slideViewPr>
    <p:cSldViewPr snapToGrid="0">
      <p:cViewPr varScale="1">
        <p:scale>
          <a:sx n="50" d="100"/>
          <a:sy n="50" d="100"/>
        </p:scale>
        <p:origin x="80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29T18:16:06.655" idx="6">
    <p:pos x="7680" y="2403"/>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6B03F-8067-48A5-890B-CCF4EF3FBA33}" type="datetimeFigureOut">
              <a:rPr lang="fr-FR" smtClean="0"/>
              <a:t>23/09/2022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396DC-052D-477F-B232-CDC8B0798395}" type="slidenum">
              <a:rPr lang="fr-FR" smtClean="0"/>
              <a:t>‹N°›</a:t>
            </a:fld>
            <a:endParaRPr lang="fr-FR"/>
          </a:p>
        </p:txBody>
      </p:sp>
    </p:spTree>
    <p:extLst>
      <p:ext uri="{BB962C8B-B14F-4D97-AF65-F5344CB8AC3E}">
        <p14:creationId xmlns:p14="http://schemas.microsoft.com/office/powerpoint/2010/main" val="206677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fr.wikipedia.org/wiki/Oxaloac%C3%A9tate" TargetMode="External"/><Relationship Id="rId3" Type="http://schemas.openxmlformats.org/officeDocument/2006/relationships/hyperlink" Target="https://fr.wikipedia.org/wiki/Cellule_v%C3%A9g%C3%A9tale" TargetMode="External"/><Relationship Id="rId7" Type="http://schemas.openxmlformats.org/officeDocument/2006/relationships/hyperlink" Target="https://fr.wikipedia.org/wiki/Acide_maliqu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fr.wikipedia.org/wiki/Acide_isocitrique" TargetMode="External"/><Relationship Id="rId11" Type="http://schemas.openxmlformats.org/officeDocument/2006/relationships/hyperlink" Target="https://fr.wikipedia.org/wiki/Cycle_de_Calvin" TargetMode="External"/><Relationship Id="rId5" Type="http://schemas.openxmlformats.org/officeDocument/2006/relationships/hyperlink" Target="https://fr.wikipedia.org/wiki/Acide_citrique" TargetMode="External"/><Relationship Id="rId10" Type="http://schemas.openxmlformats.org/officeDocument/2006/relationships/hyperlink" Target="https://fr.wikipedia.org/wiki/Malate" TargetMode="External"/><Relationship Id="rId4" Type="http://schemas.openxmlformats.org/officeDocument/2006/relationships/hyperlink" Target="https://fr.wikipedia.org/wiki/Vacuoles" TargetMode="External"/><Relationship Id="rId9" Type="http://schemas.openxmlformats.org/officeDocument/2006/relationships/hyperlink" Target="https://fr.wikipedia.org/wiki/Carboxylas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florealpes.com/fiche_orpinnoire.php?PHPSESSID=pmlptu6j9346lmvuh4vn15tub1"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Sempervivum </a:t>
            </a:r>
            <a:r>
              <a:rPr lang="fr-FR" dirty="0" err="1"/>
              <a:t>arachnoideum</a:t>
            </a:r>
            <a:r>
              <a:rPr lang="fr-FR" dirty="0"/>
              <a:t> : joubarbe à </a:t>
            </a:r>
            <a:r>
              <a:rPr lang="fr-FR" dirty="0" err="1"/>
              <a:t>tomentum</a:t>
            </a:r>
            <a:r>
              <a:rPr lang="fr-FR" dirty="0"/>
              <a:t> + ou moins dense    on en reparlera</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1</a:t>
            </a:fld>
            <a:endParaRPr lang="fr-FR"/>
          </a:p>
        </p:txBody>
      </p:sp>
    </p:spTree>
    <p:extLst>
      <p:ext uri="{BB962C8B-B14F-4D97-AF65-F5344CB8AC3E}">
        <p14:creationId xmlns:p14="http://schemas.microsoft.com/office/powerpoint/2010/main" val="2314828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Lac des </a:t>
            </a:r>
            <a:r>
              <a:rPr lang="fr-FR" dirty="0" err="1"/>
              <a:t>Allivoz</a:t>
            </a:r>
            <a:r>
              <a:rPr lang="fr-FR" dirty="0"/>
              <a:t> Miribel-Jonage </a:t>
            </a:r>
            <a:r>
              <a:rPr lang="fr-FR" sz="1200" dirty="0">
                <a:latin typeface="Times New Roman" panose="02020603050405020304" pitchFamily="18" charset="0"/>
                <a:cs typeface="Times New Roman" panose="02020603050405020304" pitchFamily="18" charset="0"/>
              </a:rPr>
              <a:t>, plante herbacée biannuelle ou vivace dont les organes de survie sont immergés</a:t>
            </a:r>
          </a:p>
          <a:p>
            <a:endParaRPr lang="fr-FR" sz="1200" dirty="0">
              <a:latin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10</a:t>
            </a:fld>
            <a:endParaRPr lang="fr-FR"/>
          </a:p>
        </p:txBody>
      </p:sp>
    </p:spTree>
    <p:extLst>
      <p:ext uri="{BB962C8B-B14F-4D97-AF65-F5344CB8AC3E}">
        <p14:creationId xmlns:p14="http://schemas.microsoft.com/office/powerpoint/2010/main" val="3529995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1" dirty="0"/>
              <a:t>C. </a:t>
            </a:r>
            <a:r>
              <a:rPr lang="fr-FR" b="1" i="1" dirty="0" err="1"/>
              <a:t>Lycopodioides</a:t>
            </a:r>
            <a:r>
              <a:rPr lang="fr-FR" b="1" i="1" dirty="0"/>
              <a:t> </a:t>
            </a:r>
            <a:r>
              <a:rPr lang="fr-FR" dirty="0" err="1"/>
              <a:t>Lam</a:t>
            </a:r>
            <a:r>
              <a:rPr lang="fr-FR" dirty="0"/>
              <a:t>.   !</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11</a:t>
            </a:fld>
            <a:endParaRPr lang="fr-FR"/>
          </a:p>
        </p:txBody>
      </p:sp>
    </p:spTree>
    <p:extLst>
      <p:ext uri="{BB962C8B-B14F-4D97-AF65-F5344CB8AC3E}">
        <p14:creationId xmlns:p14="http://schemas.microsoft.com/office/powerpoint/2010/main" val="3309013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12</a:t>
            </a:fld>
            <a:endParaRPr lang="fr-FR"/>
          </a:p>
        </p:txBody>
      </p:sp>
    </p:spTree>
    <p:extLst>
      <p:ext uri="{BB962C8B-B14F-4D97-AF65-F5344CB8AC3E}">
        <p14:creationId xmlns:p14="http://schemas.microsoft.com/office/powerpoint/2010/main" val="2711829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13</a:t>
            </a:fld>
            <a:endParaRPr lang="fr-FR"/>
          </a:p>
        </p:txBody>
      </p:sp>
    </p:spTree>
    <p:extLst>
      <p:ext uri="{BB962C8B-B14F-4D97-AF65-F5344CB8AC3E}">
        <p14:creationId xmlns:p14="http://schemas.microsoft.com/office/powerpoint/2010/main" val="1014110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14</a:t>
            </a:fld>
            <a:endParaRPr lang="fr-FR"/>
          </a:p>
        </p:txBody>
      </p:sp>
    </p:spTree>
    <p:extLst>
      <p:ext uri="{BB962C8B-B14F-4D97-AF65-F5344CB8AC3E}">
        <p14:creationId xmlns:p14="http://schemas.microsoft.com/office/powerpoint/2010/main" val="408079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Umbilicus</a:t>
            </a:r>
            <a:r>
              <a:rPr lang="fr-FR" dirty="0"/>
              <a:t> </a:t>
            </a:r>
            <a:r>
              <a:rPr lang="fr-FR" dirty="0" err="1"/>
              <a:t>rupestris</a:t>
            </a:r>
            <a:r>
              <a:rPr lang="fr-FR" dirty="0"/>
              <a:t> terrain plutôt acide, rochers ombragés, vieux murs, fleurs tubulaires pendantes</a:t>
            </a:r>
          </a:p>
          <a:p>
            <a:r>
              <a:rPr lang="fr-FR" dirty="0"/>
              <a:t>Pétiole centré sous la feuille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15</a:t>
            </a:fld>
            <a:endParaRPr lang="fr-FR"/>
          </a:p>
        </p:txBody>
      </p:sp>
    </p:spTree>
    <p:extLst>
      <p:ext uri="{BB962C8B-B14F-4D97-AF65-F5344CB8AC3E}">
        <p14:creationId xmlns:p14="http://schemas.microsoft.com/office/powerpoint/2010/main" val="1133988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Umbilicus</a:t>
            </a:r>
            <a:r>
              <a:rPr lang="fr-FR" dirty="0"/>
              <a:t> </a:t>
            </a:r>
            <a:r>
              <a:rPr lang="fr-FR" dirty="0" err="1"/>
              <a:t>horizontalis</a:t>
            </a:r>
            <a:r>
              <a:rPr lang="fr-FR" dirty="0"/>
              <a:t> , feuilles souvent moins peltées, fleurs non pendantes , calcaire, très rare en </a:t>
            </a:r>
            <a:r>
              <a:rPr lang="fr-FR" dirty="0" err="1"/>
              <a:t>Frnce</a:t>
            </a:r>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16</a:t>
            </a:fld>
            <a:endParaRPr lang="fr-FR"/>
          </a:p>
        </p:txBody>
      </p:sp>
    </p:spTree>
    <p:extLst>
      <p:ext uri="{BB962C8B-B14F-4D97-AF65-F5344CB8AC3E}">
        <p14:creationId xmlns:p14="http://schemas.microsoft.com/office/powerpoint/2010/main" val="3749456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17</a:t>
            </a:fld>
            <a:endParaRPr lang="fr-FR"/>
          </a:p>
        </p:txBody>
      </p:sp>
    </p:spTree>
    <p:extLst>
      <p:ext uri="{BB962C8B-B14F-4D97-AF65-F5344CB8AC3E}">
        <p14:creationId xmlns:p14="http://schemas.microsoft.com/office/powerpoint/2010/main" val="1146051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396DC-052D-477F-B232-CDC8B079839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271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19</a:t>
            </a:fld>
            <a:endParaRPr lang="fr-FR"/>
          </a:p>
        </p:txBody>
      </p:sp>
    </p:spTree>
    <p:extLst>
      <p:ext uri="{BB962C8B-B14F-4D97-AF65-F5344CB8AC3E}">
        <p14:creationId xmlns:p14="http://schemas.microsoft.com/office/powerpoint/2010/main" val="254083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métabolisme acide </a:t>
            </a:r>
            <a:r>
              <a:rPr lang="fr-FR" dirty="0" err="1"/>
              <a:t>crassulacéen</a:t>
            </a:r>
            <a:r>
              <a:rPr lang="fr-FR" dirty="0"/>
              <a:t> (CAM, pour </a:t>
            </a:r>
            <a:r>
              <a:rPr lang="fr-FR" dirty="0" err="1"/>
              <a:t>crassulacean</a:t>
            </a:r>
            <a:r>
              <a:rPr lang="fr-FR" dirty="0"/>
              <a:t> </a:t>
            </a:r>
            <a:r>
              <a:rPr lang="fr-FR" dirty="0" err="1"/>
              <a:t>acid</a:t>
            </a:r>
            <a:r>
              <a:rPr lang="fr-FR" dirty="0"/>
              <a:t> </a:t>
            </a:r>
            <a:r>
              <a:rPr lang="fr-FR" dirty="0" err="1"/>
              <a:t>metabolism</a:t>
            </a:r>
            <a:r>
              <a:rPr lang="fr-FR" dirty="0"/>
              <a:t>) est un type de photosynthèse qui permet à certaines plantes terrestres chlorophylliennes de fixer le carbone. Ce métabolisme d'assimilation chlorophyllienne </a:t>
            </a:r>
            <a:r>
              <a:rPr lang="fr-FR" dirty="0" err="1"/>
              <a:t>crassuléenne</a:t>
            </a:r>
            <a:r>
              <a:rPr lang="fr-FR" dirty="0"/>
              <a:t> concerne les plantes grasses présentant des caractères de </a:t>
            </a:r>
            <a:r>
              <a:rPr lang="fr-FR" dirty="0" err="1"/>
              <a:t>crassulescence</a:t>
            </a:r>
            <a:r>
              <a:rPr lang="fr-FR" dirty="0"/>
              <a:t> (forme biologique végétale ayant une concentration élevée du suc vacuolaire, conférant à la plante son aspect charnu) comme les cactées ou les euphorbes, ainsi que de nombreux xérophytes et épiphytes vivant dans des environnements qui peuvent être périodiquement très pauvres en eau, comme les déserts. Le nom du métabolisme vient de la famille de la plante où il a été observé pour la première fois, soit chez les </a:t>
            </a:r>
            <a:r>
              <a:rPr lang="fr-FR" dirty="0" err="1"/>
              <a:t>Kalanchoe</a:t>
            </a:r>
            <a:r>
              <a:rPr lang="fr-FR" dirty="0"/>
              <a:t> de la famille des Crassulacées.</a:t>
            </a:r>
          </a:p>
          <a:p>
            <a:endParaRPr lang="fr-FR" dirty="0"/>
          </a:p>
          <a:p>
            <a:r>
              <a:rPr lang="fr-FR" dirty="0"/>
              <a:t>Ce métabolisme est à l'origine du goût parfois légèrement acidulé des plantes grasses dû à l'accumulation d'acide citrique, </a:t>
            </a:r>
            <a:r>
              <a:rPr lang="fr-FR" dirty="0" err="1"/>
              <a:t>isocitrique</a:t>
            </a:r>
            <a:r>
              <a:rPr lang="fr-FR" dirty="0"/>
              <a:t> et malique synthétisés la nuit et à la désacidification diurne progressive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2</a:t>
            </a:fld>
            <a:endParaRPr lang="fr-FR"/>
          </a:p>
        </p:txBody>
      </p:sp>
    </p:spTree>
    <p:extLst>
      <p:ext uri="{BB962C8B-B14F-4D97-AF65-F5344CB8AC3E}">
        <p14:creationId xmlns:p14="http://schemas.microsoft.com/office/powerpoint/2010/main" val="2370531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Feuilles obovales spatulées</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20</a:t>
            </a:fld>
            <a:endParaRPr lang="fr-FR"/>
          </a:p>
        </p:txBody>
      </p:sp>
    </p:spTree>
    <p:extLst>
      <p:ext uri="{BB962C8B-B14F-4D97-AF65-F5344CB8AC3E}">
        <p14:creationId xmlns:p14="http://schemas.microsoft.com/office/powerpoint/2010/main" val="601679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Feuilles linéaires subcylindriques, bourgeons végétatifs aux extrémités des feuilles</a:t>
            </a:r>
          </a:p>
          <a:p>
            <a:r>
              <a:rPr lang="fr-FR" dirty="0"/>
              <a:t>Reste de plantes très anciennes.</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21</a:t>
            </a:fld>
            <a:endParaRPr lang="fr-FR"/>
          </a:p>
        </p:txBody>
      </p:sp>
    </p:spTree>
    <p:extLst>
      <p:ext uri="{BB962C8B-B14F-4D97-AF65-F5344CB8AC3E}">
        <p14:creationId xmlns:p14="http://schemas.microsoft.com/office/powerpoint/2010/main" val="3148810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22</a:t>
            </a:fld>
            <a:endParaRPr lang="fr-FR"/>
          </a:p>
        </p:txBody>
      </p:sp>
    </p:spTree>
    <p:extLst>
      <p:ext uri="{BB962C8B-B14F-4D97-AF65-F5344CB8AC3E}">
        <p14:creationId xmlns:p14="http://schemas.microsoft.com/office/powerpoint/2010/main" val="1761874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396DC-052D-477F-B232-CDC8B079839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164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25</a:t>
            </a:fld>
            <a:endParaRPr lang="fr-FR"/>
          </a:p>
        </p:txBody>
      </p:sp>
    </p:spTree>
    <p:extLst>
      <p:ext uri="{BB962C8B-B14F-4D97-AF65-F5344CB8AC3E}">
        <p14:creationId xmlns:p14="http://schemas.microsoft.com/office/powerpoint/2010/main" val="1267966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8 sépales et pétales, beaucoup de cultivars</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26</a:t>
            </a:fld>
            <a:endParaRPr lang="fr-FR"/>
          </a:p>
        </p:txBody>
      </p:sp>
    </p:spTree>
    <p:extLst>
      <p:ext uri="{BB962C8B-B14F-4D97-AF65-F5344CB8AC3E}">
        <p14:creationId xmlns:p14="http://schemas.microsoft.com/office/powerpoint/2010/main" val="1204577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 </a:t>
            </a:r>
            <a:r>
              <a:rPr lang="fr-FR" dirty="0" err="1"/>
              <a:t>minimun</a:t>
            </a:r>
            <a:r>
              <a:rPr lang="fr-FR" dirty="0"/>
              <a:t> 8 sépales et pétales</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27</a:t>
            </a:fld>
            <a:endParaRPr lang="fr-FR"/>
          </a:p>
        </p:txBody>
      </p:sp>
    </p:spTree>
    <p:extLst>
      <p:ext uri="{BB962C8B-B14F-4D97-AF65-F5344CB8AC3E}">
        <p14:creationId xmlns:p14="http://schemas.microsoft.com/office/powerpoint/2010/main" val="1872748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de 8 sépales et pétales</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28</a:t>
            </a:fld>
            <a:endParaRPr lang="fr-FR"/>
          </a:p>
        </p:txBody>
      </p:sp>
    </p:spTree>
    <p:extLst>
      <p:ext uri="{BB962C8B-B14F-4D97-AF65-F5344CB8AC3E}">
        <p14:creationId xmlns:p14="http://schemas.microsoft.com/office/powerpoint/2010/main" val="130817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plantes vivaces,  nombreuses </a:t>
            </a:r>
            <a:r>
              <a:rPr lang="fr-FR" dirty="0" err="1"/>
              <a:t>subsp</a:t>
            </a:r>
            <a:r>
              <a:rPr lang="fr-FR" dirty="0"/>
              <a:t>. et hybrides fréquents</a:t>
            </a:r>
          </a:p>
          <a:p>
            <a:r>
              <a:rPr lang="fr-FR" i="1" dirty="0"/>
              <a:t>Sempervivum </a:t>
            </a:r>
            <a:r>
              <a:rPr lang="fr-FR" i="1" dirty="0" err="1"/>
              <a:t>grandiflorum</a:t>
            </a:r>
            <a:r>
              <a:rPr lang="fr-FR" i="1" dirty="0"/>
              <a:t> </a:t>
            </a:r>
            <a:r>
              <a:rPr lang="fr-FR" dirty="0"/>
              <a:t>: Suisse et Italie, pas en France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29</a:t>
            </a:fld>
            <a:endParaRPr lang="fr-FR"/>
          </a:p>
        </p:txBody>
      </p:sp>
    </p:spTree>
    <p:extLst>
      <p:ext uri="{BB962C8B-B14F-4D97-AF65-F5344CB8AC3E}">
        <p14:creationId xmlns:p14="http://schemas.microsoft.com/office/powerpoint/2010/main" val="504828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plante en colonie dense, feuilles caulinaires peu serrées, 2 </a:t>
            </a:r>
            <a:r>
              <a:rPr lang="fr-FR" dirty="0" err="1"/>
              <a:t>subsp</a:t>
            </a:r>
            <a:r>
              <a:rPr lang="fr-FR" dirty="0"/>
              <a:t>.</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30</a:t>
            </a:fld>
            <a:endParaRPr lang="fr-FR"/>
          </a:p>
        </p:txBody>
      </p:sp>
    </p:spTree>
    <p:extLst>
      <p:ext uri="{BB962C8B-B14F-4D97-AF65-F5344CB8AC3E}">
        <p14:creationId xmlns:p14="http://schemas.microsoft.com/office/powerpoint/2010/main" val="1415605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Crassulacées des balcons : très nombreux cultivars !  Peu gélives, </a:t>
            </a:r>
            <a:r>
              <a:rPr lang="fr-FR" dirty="0" err="1"/>
              <a:t>indestructives</a:t>
            </a:r>
            <a:r>
              <a:rPr lang="fr-FR"/>
              <a:t> !!!</a:t>
            </a:r>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3</a:t>
            </a:fld>
            <a:endParaRPr lang="fr-FR"/>
          </a:p>
        </p:txBody>
      </p:sp>
    </p:spTree>
    <p:extLst>
      <p:ext uri="{BB962C8B-B14F-4D97-AF65-F5344CB8AC3E}">
        <p14:creationId xmlns:p14="http://schemas.microsoft.com/office/powerpoint/2010/main" val="3944161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nombreuses sous-espèces, la plante qui protège de la foudre ! Sur terrain acide</a:t>
            </a:r>
          </a:p>
          <a:p>
            <a:r>
              <a:rPr lang="fr-FR" dirty="0"/>
              <a:t>Dans le sud on peut trouver Sempervivum </a:t>
            </a:r>
            <a:r>
              <a:rPr lang="fr-FR" dirty="0" err="1"/>
              <a:t>calcareum</a:t>
            </a:r>
            <a:r>
              <a:rPr lang="fr-FR" dirty="0"/>
              <a:t> (sur calcaire)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31</a:t>
            </a:fld>
            <a:endParaRPr lang="fr-FR"/>
          </a:p>
        </p:txBody>
      </p:sp>
    </p:spTree>
    <p:extLst>
      <p:ext uri="{BB962C8B-B14F-4D97-AF65-F5344CB8AC3E}">
        <p14:creationId xmlns:p14="http://schemas.microsoft.com/office/powerpoint/2010/main" val="3548162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plus petit que </a:t>
            </a:r>
            <a:r>
              <a:rPr lang="fr-FR" dirty="0" err="1"/>
              <a:t>tectorum</a:t>
            </a:r>
            <a:r>
              <a:rPr lang="fr-FR" dirty="0"/>
              <a:t>, stolons plus allongés, plante glanduleuse du montagnard au nival</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32</a:t>
            </a:fld>
            <a:endParaRPr lang="fr-FR"/>
          </a:p>
        </p:txBody>
      </p:sp>
    </p:spTree>
    <p:extLst>
      <p:ext uri="{BB962C8B-B14F-4D97-AF65-F5344CB8AC3E}">
        <p14:creationId xmlns:p14="http://schemas.microsoft.com/office/powerpoint/2010/main" val="214010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Inflorescence penchée, fleurs peu ouvertes blanc-jaunâtre, sur silice</a:t>
            </a:r>
          </a:p>
          <a:p>
            <a:r>
              <a:rPr lang="fr-FR" dirty="0"/>
              <a:t>Alpes maritimes et Ligurie  : </a:t>
            </a:r>
            <a:r>
              <a:rPr lang="fr-FR" b="1" i="1" dirty="0" err="1"/>
              <a:t>Jovibarba</a:t>
            </a:r>
            <a:r>
              <a:rPr lang="fr-FR" b="1" i="1" dirty="0"/>
              <a:t> </a:t>
            </a:r>
            <a:r>
              <a:rPr lang="fr-FR" b="1" i="1" dirty="0" err="1"/>
              <a:t>allionii</a:t>
            </a:r>
            <a:endParaRPr lang="fr-FR" b="1" i="1"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33</a:t>
            </a:fld>
            <a:endParaRPr lang="fr-FR"/>
          </a:p>
        </p:txBody>
      </p:sp>
    </p:spTree>
    <p:extLst>
      <p:ext uri="{BB962C8B-B14F-4D97-AF65-F5344CB8AC3E}">
        <p14:creationId xmlns:p14="http://schemas.microsoft.com/office/powerpoint/2010/main" val="2701253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34</a:t>
            </a:fld>
            <a:endParaRPr lang="fr-FR"/>
          </a:p>
        </p:txBody>
      </p:sp>
    </p:spTree>
    <p:extLst>
      <p:ext uri="{BB962C8B-B14F-4D97-AF65-F5344CB8AC3E}">
        <p14:creationId xmlns:p14="http://schemas.microsoft.com/office/powerpoint/2010/main" val="4181199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396DC-052D-477F-B232-CDC8B079839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398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création du genre </a:t>
            </a:r>
            <a:r>
              <a:rPr lang="fr-FR" dirty="0" err="1"/>
              <a:t>Hylotelephium</a:t>
            </a:r>
            <a:r>
              <a:rPr lang="fr-FR" dirty="0"/>
              <a:t> a créé des problèmes </a:t>
            </a:r>
          </a:p>
          <a:p>
            <a:r>
              <a:rPr lang="fr-FR" dirty="0"/>
              <a:t> Linné a créer Sedum </a:t>
            </a:r>
            <a:r>
              <a:rPr lang="fr-FR" dirty="0" err="1"/>
              <a:t>telephium</a:t>
            </a:r>
            <a:r>
              <a:rPr lang="fr-FR" dirty="0"/>
              <a:t> puis est arrivé Sedum </a:t>
            </a:r>
            <a:r>
              <a:rPr lang="fr-FR" dirty="0" err="1"/>
              <a:t>telephium</a:t>
            </a:r>
            <a:r>
              <a:rPr lang="fr-FR" dirty="0"/>
              <a:t>  </a:t>
            </a:r>
            <a:r>
              <a:rPr lang="fr-FR" dirty="0" err="1"/>
              <a:t>subsp</a:t>
            </a:r>
            <a:r>
              <a:rPr lang="fr-FR" dirty="0"/>
              <a:t>. maximum qui a pris le rang d’espèce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36</a:t>
            </a:fld>
            <a:endParaRPr lang="fr-FR"/>
          </a:p>
        </p:txBody>
      </p:sp>
    </p:spTree>
    <p:extLst>
      <p:ext uri="{BB962C8B-B14F-4D97-AF65-F5344CB8AC3E}">
        <p14:creationId xmlns:p14="http://schemas.microsoft.com/office/powerpoint/2010/main" val="3910470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Du subalpin à l’alpin, terrains acides</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37</a:t>
            </a:fld>
            <a:endParaRPr lang="fr-FR"/>
          </a:p>
        </p:txBody>
      </p:sp>
    </p:spTree>
    <p:extLst>
      <p:ext uri="{BB962C8B-B14F-4D97-AF65-F5344CB8AC3E}">
        <p14:creationId xmlns:p14="http://schemas.microsoft.com/office/powerpoint/2010/main" val="2328260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39</a:t>
            </a:fld>
            <a:endParaRPr lang="fr-FR"/>
          </a:p>
        </p:txBody>
      </p:sp>
    </p:spTree>
    <p:extLst>
      <p:ext uri="{BB962C8B-B14F-4D97-AF65-F5344CB8AC3E}">
        <p14:creationId xmlns:p14="http://schemas.microsoft.com/office/powerpoint/2010/main" val="2246776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Feuilles majoritairement opposées ; géophyte à tubercules ; 200-1700m.     15-80cm. de hauteur    est, centre et sud de la France</a:t>
            </a:r>
          </a:p>
          <a:p>
            <a:r>
              <a:rPr lang="fr-FR" dirty="0"/>
              <a:t>Collinéen- montagnard</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40</a:t>
            </a:fld>
            <a:endParaRPr lang="fr-FR"/>
          </a:p>
        </p:txBody>
      </p:sp>
    </p:spTree>
    <p:extLst>
      <p:ext uri="{BB962C8B-B14F-4D97-AF65-F5344CB8AC3E}">
        <p14:creationId xmlns:p14="http://schemas.microsoft.com/office/powerpoint/2010/main" val="1943350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Sedum </a:t>
            </a:r>
            <a:r>
              <a:rPr lang="fr-FR" dirty="0" err="1"/>
              <a:t>telephium</a:t>
            </a:r>
            <a:r>
              <a:rPr lang="fr-FR" dirty="0"/>
              <a:t> pour Linné    dispersé en France continentale, collinéen-montagnard</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41</a:t>
            </a:fld>
            <a:endParaRPr lang="fr-FR"/>
          </a:p>
        </p:txBody>
      </p:sp>
    </p:spTree>
    <p:extLst>
      <p:ext uri="{BB962C8B-B14F-4D97-AF65-F5344CB8AC3E}">
        <p14:creationId xmlns:p14="http://schemas.microsoft.com/office/powerpoint/2010/main" val="4092766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Voilà ce que nous donne la phylogénie</a:t>
            </a:r>
          </a:p>
          <a:p>
            <a:r>
              <a:rPr lang="fr-FR" dirty="0"/>
              <a:t>Dans l’ordre des </a:t>
            </a:r>
            <a:r>
              <a:rPr lang="fr-FR" dirty="0" err="1"/>
              <a:t>Saxifragales</a:t>
            </a:r>
            <a:r>
              <a:rPr lang="fr-FR" dirty="0"/>
              <a:t> nous citerons principalement </a:t>
            </a:r>
          </a:p>
          <a:p>
            <a:r>
              <a:rPr lang="fr-FR" dirty="0"/>
              <a:t>La famille des </a:t>
            </a:r>
            <a:r>
              <a:rPr lang="fr-FR" dirty="0" err="1"/>
              <a:t>Paeoniacea</a:t>
            </a:r>
            <a:r>
              <a:rPr lang="fr-FR" dirty="0"/>
              <a:t>  (pivoines)</a:t>
            </a:r>
          </a:p>
          <a:p>
            <a:r>
              <a:rPr lang="fr-FR" dirty="0"/>
              <a:t>Les </a:t>
            </a:r>
            <a:r>
              <a:rPr lang="fr-FR" dirty="0" err="1"/>
              <a:t>Glossulariaceae</a:t>
            </a:r>
            <a:r>
              <a:rPr lang="fr-FR" dirty="0"/>
              <a:t> ( groseillers)</a:t>
            </a:r>
          </a:p>
          <a:p>
            <a:r>
              <a:rPr lang="fr-FR" dirty="0"/>
              <a:t>Les </a:t>
            </a:r>
            <a:r>
              <a:rPr lang="fr-FR" dirty="0" err="1"/>
              <a:t>Haloragacées</a:t>
            </a:r>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4</a:t>
            </a:fld>
            <a:endParaRPr lang="fr-FR"/>
          </a:p>
        </p:txBody>
      </p:sp>
    </p:spTree>
    <p:extLst>
      <p:ext uri="{BB962C8B-B14F-4D97-AF65-F5344CB8AC3E}">
        <p14:creationId xmlns:p14="http://schemas.microsoft.com/office/powerpoint/2010/main" val="1725341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racine a une odeur de rose. Cette espèce est utilisée depuis longtemps en Russie, en Scandinavie, dans la médecine traditionnelle chinoise, pour ses vertus médicinales : plante tonique, antifatigue, anti-stress et même aphrodisiaque, elle améliorerait les performances intellectuelles en stimulant la mémoire.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42</a:t>
            </a:fld>
            <a:endParaRPr lang="fr-FR"/>
          </a:p>
        </p:txBody>
      </p:sp>
    </p:spTree>
    <p:extLst>
      <p:ext uri="{BB962C8B-B14F-4D97-AF65-F5344CB8AC3E}">
        <p14:creationId xmlns:p14="http://schemas.microsoft.com/office/powerpoint/2010/main" val="3928195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racine a une odeur de rose. Cette espèce est utilisée depuis longtemps en Russie, en Scandinavie, dans la médecine traditionnelle chinoise, pour ses vertus médicinales : plante tonique, antifatigue, anti-stress et même aphrodisiaque, elle améliorerait les performances intellectuelles en stimulant la mémoire.</a:t>
            </a:r>
          </a:p>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43</a:t>
            </a:fld>
            <a:endParaRPr lang="fr-FR"/>
          </a:p>
        </p:txBody>
      </p:sp>
    </p:spTree>
    <p:extLst>
      <p:ext uri="{BB962C8B-B14F-4D97-AF65-F5344CB8AC3E}">
        <p14:creationId xmlns:p14="http://schemas.microsoft.com/office/powerpoint/2010/main" val="29994805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racine a une odeur de rose. Cette espèce est utilisée depuis longtemps en Russie, en Scandinavie, dans la médecine traditionnelle chinoise, pour ses vertus médicinales : plante tonique, antifatigue, anti-stress et même aphrodisiaque, elle améliorerait les performances intellectuelles en stimulant la mémoire.</a:t>
            </a:r>
          </a:p>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44</a:t>
            </a:fld>
            <a:endParaRPr lang="fr-FR"/>
          </a:p>
        </p:txBody>
      </p:sp>
    </p:spTree>
    <p:extLst>
      <p:ext uri="{BB962C8B-B14F-4D97-AF65-F5344CB8AC3E}">
        <p14:creationId xmlns:p14="http://schemas.microsoft.com/office/powerpoint/2010/main" val="3533309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racine a une odeur de rose. Cette espèce est utilisée depuis longtemps en Russie, en Scandinavie, dans la médecine traditionnelle chinoise, pour ses vertus médicinales : plante tonique, antifatigue, anti-stress et même aphrodisiaque, elle améliorerait les performances intellectuelles en stimulant la mémoire. Décortiquée ici par Luc Garraud</a:t>
            </a:r>
          </a:p>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45</a:t>
            </a:fld>
            <a:endParaRPr lang="fr-FR"/>
          </a:p>
        </p:txBody>
      </p:sp>
    </p:spTree>
    <p:extLst>
      <p:ext uri="{BB962C8B-B14F-4D97-AF65-F5344CB8AC3E}">
        <p14:creationId xmlns:p14="http://schemas.microsoft.com/office/powerpoint/2010/main" val="3391952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46</a:t>
            </a:fld>
            <a:endParaRPr lang="fr-FR"/>
          </a:p>
        </p:txBody>
      </p:sp>
    </p:spTree>
    <p:extLst>
      <p:ext uri="{BB962C8B-B14F-4D97-AF65-F5344CB8AC3E}">
        <p14:creationId xmlns:p14="http://schemas.microsoft.com/office/powerpoint/2010/main" val="493128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396DC-052D-477F-B232-CDC8B079839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213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48</a:t>
            </a:fld>
            <a:endParaRPr lang="fr-FR"/>
          </a:p>
        </p:txBody>
      </p:sp>
    </p:spTree>
    <p:extLst>
      <p:ext uri="{BB962C8B-B14F-4D97-AF65-F5344CB8AC3E}">
        <p14:creationId xmlns:p14="http://schemas.microsoft.com/office/powerpoint/2010/main" val="739917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Orpin étoilé :  thérophyte; dalles rocheuses, pelouses à annuelles C en Corse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49</a:t>
            </a:fld>
            <a:endParaRPr lang="fr-FR"/>
          </a:p>
        </p:txBody>
      </p:sp>
    </p:spTree>
    <p:extLst>
      <p:ext uri="{BB962C8B-B14F-4D97-AF65-F5344CB8AC3E}">
        <p14:creationId xmlns:p14="http://schemas.microsoft.com/office/powerpoint/2010/main" val="2209160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Vivace à nombreux rameaux stériles, naturalisé dans la moitié nord de la France (origine Caucase)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50</a:t>
            </a:fld>
            <a:endParaRPr lang="fr-FR"/>
          </a:p>
        </p:txBody>
      </p:sp>
    </p:spTree>
    <p:extLst>
      <p:ext uri="{BB962C8B-B14F-4D97-AF65-F5344CB8AC3E}">
        <p14:creationId xmlns:p14="http://schemas.microsoft.com/office/powerpoint/2010/main" val="2374004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Vivace ; occasionnel</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51</a:t>
            </a:fld>
            <a:endParaRPr lang="fr-FR"/>
          </a:p>
        </p:txBody>
      </p:sp>
    </p:spTree>
    <p:extLst>
      <p:ext uri="{BB962C8B-B14F-4D97-AF65-F5344CB8AC3E}">
        <p14:creationId xmlns:p14="http://schemas.microsoft.com/office/powerpoint/2010/main" val="98343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les </a:t>
            </a:r>
            <a:r>
              <a:rPr lang="fr-FR" dirty="0" err="1"/>
              <a:t>saxifragales</a:t>
            </a:r>
            <a:r>
              <a:rPr lang="fr-FR" dirty="0"/>
              <a:t> quelles sont les caractéristiques des </a:t>
            </a:r>
            <a:r>
              <a:rPr lang="fr-FR" dirty="0" err="1"/>
              <a:t>Crassulaceae</a:t>
            </a:r>
            <a:endParaRPr lang="fr-FR" dirty="0"/>
          </a:p>
          <a:p>
            <a:endParaRPr lang="fr-FR" dirty="0"/>
          </a:p>
          <a:p>
            <a:r>
              <a:rPr lang="fr-FR" b="0" i="0" dirty="0">
                <a:solidFill>
                  <a:srgbClr val="202122"/>
                </a:solidFill>
                <a:effectLst/>
                <a:latin typeface="Arial" panose="020B0604020202020204" pitchFamily="34" charset="0"/>
              </a:rPr>
              <a:t>Comme le métabolisme CAM implique de faire d'importantes réserves d'acide malique à l'intérieur des </a:t>
            </a:r>
            <a:r>
              <a:rPr lang="fr-FR" b="0" i="0" u="none" strike="noStrike" dirty="0">
                <a:solidFill>
                  <a:srgbClr val="0645AD"/>
                </a:solidFill>
                <a:effectLst/>
                <a:latin typeface="Arial" panose="020B0604020202020204" pitchFamily="34" charset="0"/>
                <a:hlinkClick r:id="rId3" tooltip="Cellule végétale"/>
              </a:rPr>
              <a:t>cellules végétales</a:t>
            </a:r>
            <a:r>
              <a:rPr lang="fr-FR" b="0" i="0" dirty="0">
                <a:solidFill>
                  <a:srgbClr val="202122"/>
                </a:solidFill>
                <a:effectLst/>
                <a:latin typeface="Arial" panose="020B0604020202020204" pitchFamily="34" charset="0"/>
              </a:rPr>
              <a:t>, les plantes ayant ce métabolisme possèdent de grandes cellules, à rapport surface/volume faible. Ces grandes cellules peuvent alors contenir de grandes </a:t>
            </a:r>
            <a:r>
              <a:rPr lang="fr-FR" b="0" i="0" u="none" strike="noStrike" dirty="0">
                <a:solidFill>
                  <a:srgbClr val="0645AD"/>
                </a:solidFill>
                <a:effectLst/>
                <a:latin typeface="Arial" panose="020B0604020202020204" pitchFamily="34" charset="0"/>
                <a:hlinkClick r:id="rId4" tooltip="Vacuoles"/>
              </a:rPr>
              <a:t>vacuoles</a:t>
            </a:r>
            <a:r>
              <a:rPr lang="fr-FR" b="0" i="0" dirty="0">
                <a:solidFill>
                  <a:srgbClr val="202122"/>
                </a:solidFill>
                <a:effectLst/>
                <a:latin typeface="Arial" panose="020B0604020202020204" pitchFamily="34" charset="0"/>
              </a:rPr>
              <a:t> remplies d'acides organiques (</a:t>
            </a:r>
            <a:r>
              <a:rPr lang="fr-FR" b="0" i="0" u="none" strike="noStrike" dirty="0">
                <a:solidFill>
                  <a:srgbClr val="0645AD"/>
                </a:solidFill>
                <a:effectLst/>
                <a:latin typeface="Arial" panose="020B0604020202020204" pitchFamily="34" charset="0"/>
                <a:hlinkClick r:id="rId5" tooltip="Acide citrique"/>
              </a:rPr>
              <a:t>acide citrique</a:t>
            </a:r>
            <a:r>
              <a:rPr lang="fr-FR" b="0" i="0" dirty="0">
                <a:solidFill>
                  <a:srgbClr val="202122"/>
                </a:solidFill>
                <a:effectLst/>
                <a:latin typeface="Arial" panose="020B0604020202020204" pitchFamily="34" charset="0"/>
              </a:rPr>
              <a:t>, </a:t>
            </a:r>
            <a:r>
              <a:rPr lang="fr-FR" b="0" i="0" u="none" strike="noStrike" dirty="0" err="1">
                <a:solidFill>
                  <a:srgbClr val="0645AD"/>
                </a:solidFill>
                <a:effectLst/>
                <a:latin typeface="Arial" panose="020B0604020202020204" pitchFamily="34" charset="0"/>
                <a:hlinkClick r:id="rId6" tooltip="Acide isocitrique"/>
              </a:rPr>
              <a:t>isocitrique</a:t>
            </a:r>
            <a:r>
              <a:rPr lang="fr-FR" b="0" i="0" dirty="0">
                <a:solidFill>
                  <a:srgbClr val="202122"/>
                </a:solidFill>
                <a:effectLst/>
                <a:latin typeface="Arial" panose="020B0604020202020204" pitchFamily="34" charset="0"/>
              </a:rPr>
              <a:t> et </a:t>
            </a:r>
            <a:r>
              <a:rPr lang="fr-FR" b="0" i="0" u="none" strike="noStrike" dirty="0">
                <a:solidFill>
                  <a:srgbClr val="0645AD"/>
                </a:solidFill>
                <a:effectLst/>
                <a:latin typeface="Arial" panose="020B0604020202020204" pitchFamily="34" charset="0"/>
                <a:hlinkClick r:id="rId7" tooltip="Acide malique"/>
              </a:rPr>
              <a:t>malique</a:t>
            </a:r>
            <a:r>
              <a:rPr lang="fr-FR" b="0" i="0" dirty="0">
                <a:solidFill>
                  <a:srgbClr val="202122"/>
                </a:solidFill>
                <a:effectLst/>
                <a:latin typeface="Arial" panose="020B0604020202020204" pitchFamily="34" charset="0"/>
              </a:rPr>
              <a:t>) et aussi, elles peuvent retenir de grandes quantités d'eau. Les plantes CAM ont également des feuilles et des tiges modifiées, qui ne possèdent pas beaucoup de stomates et qui ont une cuticule épaisse afin de réduire au maximum les échanges gazeux de vapeur d'eau avec l'extérieur. C'est surtout dans leurs feuilles charnues que les plantes CAM font leurs réserves d'acide malique, car ce sont les cellules des feuilles qui possèdent de grosses vacuoles.</a:t>
            </a:r>
          </a:p>
          <a:p>
            <a:endParaRPr lang="fr-FR" b="0" i="0" dirty="0">
              <a:solidFill>
                <a:srgbClr val="202122"/>
              </a:solidFill>
              <a:effectLst/>
              <a:latin typeface="Arial" panose="020B0604020202020204" pitchFamily="34" charset="0"/>
            </a:endParaRPr>
          </a:p>
          <a:p>
            <a:r>
              <a:rPr lang="fr-FR" b="0" i="0" dirty="0">
                <a:solidFill>
                  <a:srgbClr val="202122"/>
                </a:solidFill>
                <a:effectLst/>
                <a:latin typeface="Arial" panose="020B0604020202020204" pitchFamily="34" charset="0"/>
              </a:rPr>
              <a:t>La nuit : fixation de CO</a:t>
            </a:r>
            <a:r>
              <a:rPr lang="fr-FR" b="0" i="0" baseline="-25000" dirty="0">
                <a:solidFill>
                  <a:srgbClr val="202122"/>
                </a:solidFill>
                <a:effectLst/>
                <a:latin typeface="Arial" panose="020B0604020202020204" pitchFamily="34" charset="0"/>
              </a:rPr>
              <a:t>2</a:t>
            </a:r>
            <a:r>
              <a:rPr lang="fr-FR" b="0" i="0" dirty="0">
                <a:solidFill>
                  <a:srgbClr val="202122"/>
                </a:solidFill>
                <a:effectLst/>
                <a:latin typeface="Arial" panose="020B0604020202020204" pitchFamily="34" charset="0"/>
              </a:rPr>
              <a:t> en </a:t>
            </a:r>
            <a:r>
              <a:rPr lang="fr-FR" b="0" i="0" u="none" strike="noStrike" dirty="0">
                <a:solidFill>
                  <a:srgbClr val="0645AD"/>
                </a:solidFill>
                <a:effectLst/>
                <a:latin typeface="Arial" panose="020B0604020202020204" pitchFamily="34" charset="0"/>
                <a:hlinkClick r:id="rId8" tooltip="Oxaloacétate"/>
              </a:rPr>
              <a:t>oxaloacétate</a:t>
            </a:r>
            <a:r>
              <a:rPr lang="fr-FR" b="0" i="0" dirty="0">
                <a:solidFill>
                  <a:srgbClr val="202122"/>
                </a:solidFill>
                <a:effectLst/>
                <a:latin typeface="Arial" panose="020B0604020202020204" pitchFamily="34" charset="0"/>
              </a:rPr>
              <a:t> (OA) grâce à la PEP </a:t>
            </a:r>
            <a:r>
              <a:rPr lang="fr-FR" b="0" i="0" u="none" strike="noStrike" dirty="0">
                <a:solidFill>
                  <a:srgbClr val="0645AD"/>
                </a:solidFill>
                <a:effectLst/>
                <a:latin typeface="Arial" panose="020B0604020202020204" pitchFamily="34" charset="0"/>
                <a:hlinkClick r:id="rId9" tooltip="Carboxylase"/>
              </a:rPr>
              <a:t>carboxylase</a:t>
            </a:r>
            <a:r>
              <a:rPr lang="fr-FR" b="0" i="0" dirty="0">
                <a:solidFill>
                  <a:srgbClr val="202122"/>
                </a:solidFill>
                <a:effectLst/>
                <a:latin typeface="Arial" panose="020B0604020202020204" pitchFamily="34" charset="0"/>
              </a:rPr>
              <a:t> (</a:t>
            </a:r>
            <a:r>
              <a:rPr lang="fr-FR" b="0" i="0" dirty="0" err="1">
                <a:solidFill>
                  <a:srgbClr val="202122"/>
                </a:solidFill>
                <a:effectLst/>
                <a:latin typeface="Arial" panose="020B0604020202020204" pitchFamily="34" charset="0"/>
              </a:rPr>
              <a:t>PEPc</a:t>
            </a:r>
            <a:r>
              <a:rPr lang="fr-FR" b="0" i="0" dirty="0">
                <a:solidFill>
                  <a:srgbClr val="202122"/>
                </a:solidFill>
                <a:effectLst/>
                <a:latin typeface="Arial" panose="020B0604020202020204" pitchFamily="34" charset="0"/>
              </a:rPr>
              <a:t>) ; OA est réduit en </a:t>
            </a:r>
            <a:r>
              <a:rPr lang="fr-FR" b="0" i="0" u="none" strike="noStrike" dirty="0">
                <a:solidFill>
                  <a:srgbClr val="0645AD"/>
                </a:solidFill>
                <a:effectLst/>
                <a:latin typeface="Arial" panose="020B0604020202020204" pitchFamily="34" charset="0"/>
                <a:hlinkClick r:id="rId10" tooltip="Malate"/>
              </a:rPr>
              <a:t>malate</a:t>
            </a:r>
            <a:r>
              <a:rPr lang="fr-FR" b="0" i="0" dirty="0">
                <a:solidFill>
                  <a:srgbClr val="202122"/>
                </a:solidFill>
                <a:effectLst/>
                <a:latin typeface="Arial" panose="020B0604020202020204" pitchFamily="34" charset="0"/>
              </a:rPr>
              <a:t> (M) puis stocké sous forme d' </a:t>
            </a:r>
            <a:r>
              <a:rPr lang="fr-FR" b="0" i="0" u="none" strike="noStrike" dirty="0">
                <a:solidFill>
                  <a:srgbClr val="0645AD"/>
                </a:solidFill>
                <a:effectLst/>
                <a:latin typeface="Arial" panose="020B0604020202020204" pitchFamily="34" charset="0"/>
                <a:hlinkClick r:id="rId7" tooltip="Acide malique"/>
              </a:rPr>
              <a:t>acide malique</a:t>
            </a:r>
            <a:r>
              <a:rPr lang="fr-FR" b="0" i="0" dirty="0">
                <a:solidFill>
                  <a:srgbClr val="202122"/>
                </a:solidFill>
                <a:effectLst/>
                <a:latin typeface="Arial" panose="020B0604020202020204" pitchFamily="34" charset="0"/>
              </a:rPr>
              <a:t> (AM). Le jour : reconversion d'AM en M, utilisé dans le </a:t>
            </a:r>
            <a:r>
              <a:rPr lang="fr-FR" b="0" i="0" u="none" strike="noStrike" dirty="0">
                <a:solidFill>
                  <a:srgbClr val="0645AD"/>
                </a:solidFill>
                <a:effectLst/>
                <a:latin typeface="Arial" panose="020B0604020202020204" pitchFamily="34" charset="0"/>
                <a:hlinkClick r:id="rId11" tooltip="Cycle de Calvin"/>
              </a:rPr>
              <a:t>cycle de Calvin</a:t>
            </a:r>
            <a:r>
              <a:rPr lang="fr-FR" b="0" i="0" dirty="0">
                <a:solidFill>
                  <a:srgbClr val="202122"/>
                </a:solidFill>
                <a:effectLst/>
                <a:latin typeface="Arial" panose="020B0604020202020204" pitchFamily="34" charset="0"/>
              </a:rPr>
              <a:t> (CC).</a:t>
            </a:r>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5</a:t>
            </a:fld>
            <a:endParaRPr lang="fr-FR"/>
          </a:p>
        </p:txBody>
      </p:sp>
    </p:spTree>
    <p:extLst>
      <p:ext uri="{BB962C8B-B14F-4D97-AF65-F5344CB8AC3E}">
        <p14:creationId xmlns:p14="http://schemas.microsoft.com/office/powerpoint/2010/main" val="1087902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type </a:t>
            </a:r>
            <a:r>
              <a:rPr lang="fr-FR" dirty="0" err="1"/>
              <a:t>holoarctique</a:t>
            </a:r>
            <a:r>
              <a:rPr lang="fr-FR" dirty="0"/>
              <a:t>  et </a:t>
            </a:r>
            <a:r>
              <a:rPr lang="fr-FR" dirty="0" err="1"/>
              <a:t>orotropical</a:t>
            </a:r>
            <a:r>
              <a:rPr lang="fr-FR" dirty="0"/>
              <a:t>, 26 espèces montrées dans </a:t>
            </a:r>
            <a:r>
              <a:rPr lang="fr-FR"/>
              <a:t>ce diaporama.</a:t>
            </a:r>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52</a:t>
            </a:fld>
            <a:endParaRPr lang="fr-FR"/>
          </a:p>
        </p:txBody>
      </p:sp>
    </p:spTree>
    <p:extLst>
      <p:ext uri="{BB962C8B-B14F-4D97-AF65-F5344CB8AC3E}">
        <p14:creationId xmlns:p14="http://schemas.microsoft.com/office/powerpoint/2010/main" val="1064285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5 espèces non mises dans ce diaporama, 26 espèces nommées</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53</a:t>
            </a:fld>
            <a:endParaRPr lang="fr-FR"/>
          </a:p>
        </p:txBody>
      </p:sp>
    </p:spTree>
    <p:extLst>
      <p:ext uri="{BB962C8B-B14F-4D97-AF65-F5344CB8AC3E}">
        <p14:creationId xmlns:p14="http://schemas.microsoft.com/office/powerpoint/2010/main" val="3506586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Doit se trouver sur pas mal de balcons, naturalisé sur la cote d’azur, falaises calcaires : mexicain</a:t>
            </a:r>
          </a:p>
          <a:p>
            <a:r>
              <a:rPr lang="fr-FR" dirty="0"/>
              <a:t>Proche de </a:t>
            </a:r>
            <a:r>
              <a:rPr lang="fr-FR" b="1" i="1" dirty="0"/>
              <a:t>Sedum </a:t>
            </a:r>
            <a:r>
              <a:rPr lang="fr-FR" b="1" i="1" dirty="0" err="1"/>
              <a:t>palmeri</a:t>
            </a:r>
            <a:endParaRPr lang="fr-FR" b="1" i="1"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54</a:t>
            </a:fld>
            <a:endParaRPr lang="fr-FR"/>
          </a:p>
        </p:txBody>
      </p:sp>
    </p:spTree>
    <p:extLst>
      <p:ext uri="{BB962C8B-B14F-4D97-AF65-F5344CB8AC3E}">
        <p14:creationId xmlns:p14="http://schemas.microsoft.com/office/powerpoint/2010/main" val="24513633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1" dirty="0"/>
              <a:t>Sedum </a:t>
            </a:r>
            <a:r>
              <a:rPr lang="fr-FR" b="1" i="1" dirty="0" err="1"/>
              <a:t>cepaea</a:t>
            </a:r>
            <a:r>
              <a:rPr lang="fr-FR" b="1" i="1" dirty="0"/>
              <a:t> </a:t>
            </a:r>
            <a:r>
              <a:rPr lang="fr-FR" dirty="0"/>
              <a:t>: feuilles souvent verticillés, ourlets </a:t>
            </a:r>
            <a:r>
              <a:rPr lang="fr-FR" dirty="0" err="1"/>
              <a:t>eutrophiles</a:t>
            </a:r>
            <a:r>
              <a:rPr lang="fr-FR" dirty="0"/>
              <a:t> acidiphiles   collinéen</a:t>
            </a:r>
          </a:p>
          <a:p>
            <a:r>
              <a:rPr lang="fr-FR" b="1" dirty="0"/>
              <a:t>    </a:t>
            </a:r>
            <a:r>
              <a:rPr lang="fr-FR" b="1" i="1" dirty="0"/>
              <a:t>Sedum </a:t>
            </a:r>
            <a:r>
              <a:rPr lang="fr-FR" b="1" i="1" dirty="0" err="1"/>
              <a:t>fragrans</a:t>
            </a:r>
            <a:r>
              <a:rPr lang="fr-FR" b="1" i="1" dirty="0"/>
              <a:t> </a:t>
            </a:r>
            <a:r>
              <a:rPr lang="fr-FR" dirty="0"/>
              <a:t>: feuilles alternes </a:t>
            </a:r>
            <a:r>
              <a:rPr lang="fr-FR" u="sng" dirty="0"/>
              <a:t>glanduleuses</a:t>
            </a:r>
            <a:r>
              <a:rPr lang="fr-FR" dirty="0"/>
              <a:t>, calcaire, surplomb, grotte (</a:t>
            </a:r>
            <a:r>
              <a:rPr lang="fr-FR" b="1" i="1" dirty="0"/>
              <a:t>Sedum </a:t>
            </a:r>
            <a:r>
              <a:rPr lang="fr-FR" b="1" i="1" dirty="0" err="1"/>
              <a:t>alsinifolium</a:t>
            </a:r>
            <a:r>
              <a:rPr lang="fr-FR" dirty="0"/>
              <a:t>) collinéen au subalpin, alpes maritimes et Italie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55</a:t>
            </a:fld>
            <a:endParaRPr lang="fr-FR"/>
          </a:p>
        </p:txBody>
      </p:sp>
    </p:spTree>
    <p:extLst>
      <p:ext uri="{BB962C8B-B14F-4D97-AF65-F5344CB8AC3E}">
        <p14:creationId xmlns:p14="http://schemas.microsoft.com/office/powerpoint/2010/main" val="14176591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1" i="1" dirty="0"/>
              <a:t>sedum </a:t>
            </a:r>
            <a:r>
              <a:rPr lang="fr-FR" b="1" i="1" dirty="0" err="1"/>
              <a:t>altissimum</a:t>
            </a:r>
            <a:r>
              <a:rPr lang="fr-FR" b="1" i="1" dirty="0"/>
              <a:t> </a:t>
            </a:r>
            <a:r>
              <a:rPr lang="fr-FR" b="0" i="0" dirty="0"/>
              <a:t>(</a:t>
            </a:r>
            <a:r>
              <a:rPr lang="fr-FR" b="0" i="0" dirty="0" err="1"/>
              <a:t>Poir</a:t>
            </a:r>
            <a:r>
              <a:rPr lang="fr-FR" b="0" i="0" dirty="0"/>
              <a:t>.) </a:t>
            </a:r>
            <a:r>
              <a:rPr lang="fr-FR" dirty="0"/>
              <a:t>= </a:t>
            </a:r>
            <a:r>
              <a:rPr lang="fr-FR" b="1" i="1" dirty="0"/>
              <a:t>Sedum </a:t>
            </a:r>
            <a:r>
              <a:rPr lang="fr-FR" b="1" i="1" dirty="0" err="1"/>
              <a:t>nicaeense</a:t>
            </a:r>
            <a:r>
              <a:rPr lang="fr-FR" b="1" i="1" dirty="0"/>
              <a:t>, </a:t>
            </a:r>
            <a:r>
              <a:rPr lang="fr-FR" b="0" i="0" dirty="0" err="1"/>
              <a:t>inflo</a:t>
            </a:r>
            <a:r>
              <a:rPr lang="fr-FR" b="0" i="0" dirty="0"/>
              <a:t> sans bractées ; 15 à 60cm. Fleurs jaune pâle</a:t>
            </a:r>
          </a:p>
          <a:p>
            <a:r>
              <a:rPr lang="fr-FR" b="0" i="0" dirty="0"/>
              <a:t>Jacquin a nommé cette espèce Sempervivum </a:t>
            </a:r>
            <a:r>
              <a:rPr lang="fr-FR" b="0" i="0" dirty="0" err="1"/>
              <a:t>sediforme</a:t>
            </a:r>
            <a:r>
              <a:rPr lang="fr-FR" b="0" i="0" dirty="0"/>
              <a:t> (en forme de Sedum !) collinéen à subalpin, calcaire</a:t>
            </a:r>
          </a:p>
          <a:p>
            <a:endParaRPr lang="fr-FR" b="0" i="0" dirty="0"/>
          </a:p>
          <a:p>
            <a:r>
              <a:rPr lang="fr-FR" b="0" i="0" dirty="0"/>
              <a:t>Sep &lt; 50% </a:t>
            </a:r>
            <a:r>
              <a:rPr lang="fr-FR" b="0" i="0" dirty="0" err="1"/>
              <a:t>pét</a:t>
            </a:r>
            <a:r>
              <a:rPr lang="fr-FR" b="0" i="0" dirty="0"/>
              <a:t> : </a:t>
            </a:r>
            <a:r>
              <a:rPr lang="fr-FR" b="0" i="0" dirty="0" err="1"/>
              <a:t>sediforme</a:t>
            </a:r>
            <a:r>
              <a:rPr lang="fr-FR" b="0" i="0" dirty="0"/>
              <a:t> et rupestre</a:t>
            </a:r>
          </a:p>
          <a:p>
            <a:r>
              <a:rPr lang="fr-FR" b="0" i="0" dirty="0"/>
              <a:t>Sep &gt; 50% </a:t>
            </a:r>
            <a:r>
              <a:rPr lang="fr-FR" b="0" i="0" dirty="0" err="1"/>
              <a:t>pét</a:t>
            </a:r>
            <a:r>
              <a:rPr lang="fr-FR" b="0" i="0" dirty="0"/>
              <a:t> : </a:t>
            </a:r>
            <a:r>
              <a:rPr lang="fr-FR" b="0" i="0" dirty="0" err="1"/>
              <a:t>montanum</a:t>
            </a:r>
            <a:r>
              <a:rPr lang="fr-FR" b="0" i="0" dirty="0"/>
              <a:t> et </a:t>
            </a:r>
            <a:r>
              <a:rPr lang="fr-FR" b="0" i="0" dirty="0" err="1"/>
              <a:t>ochroleucum</a:t>
            </a:r>
            <a:endParaRPr lang="fr-FR" b="0" i="0"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56</a:t>
            </a:fld>
            <a:endParaRPr lang="fr-FR"/>
          </a:p>
        </p:txBody>
      </p:sp>
    </p:spTree>
    <p:extLst>
      <p:ext uri="{BB962C8B-B14F-4D97-AF65-F5344CB8AC3E}">
        <p14:creationId xmlns:p14="http://schemas.microsoft.com/office/powerpoint/2010/main" val="2376252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1" i="1" dirty="0"/>
              <a:t>Sedum </a:t>
            </a:r>
            <a:r>
              <a:rPr lang="fr-FR" b="1" i="1" dirty="0" err="1"/>
              <a:t>reflexum</a:t>
            </a:r>
            <a:r>
              <a:rPr lang="fr-FR" b="1" i="1" dirty="0"/>
              <a:t>     </a:t>
            </a:r>
            <a:r>
              <a:rPr lang="fr-FR" b="0" i="0" dirty="0" err="1"/>
              <a:t>inflo</a:t>
            </a:r>
            <a:r>
              <a:rPr lang="fr-FR" b="0" i="0" dirty="0"/>
              <a:t> typiquement penchée ; toute la France collinéen-montagnard.</a:t>
            </a:r>
          </a:p>
          <a:p>
            <a:r>
              <a:rPr lang="fr-FR" b="0" i="0" dirty="0"/>
              <a:t>il faut signaler </a:t>
            </a:r>
            <a:r>
              <a:rPr lang="fr-FR" b="1" i="0" dirty="0"/>
              <a:t>l’hybride </a:t>
            </a:r>
            <a:r>
              <a:rPr lang="fr-FR" b="1" i="1" dirty="0"/>
              <a:t>S. rupestre x S. </a:t>
            </a:r>
            <a:r>
              <a:rPr lang="fr-FR" b="1" i="1" dirty="0" err="1"/>
              <a:t>sediforme</a:t>
            </a:r>
            <a:r>
              <a:rPr lang="fr-FR" b="1" i="1" dirty="0"/>
              <a:t> </a:t>
            </a:r>
            <a:r>
              <a:rPr lang="fr-FR" b="1" i="0" dirty="0"/>
              <a:t>= </a:t>
            </a:r>
            <a:r>
              <a:rPr lang="fr-FR" b="1" i="1" dirty="0"/>
              <a:t>S. x </a:t>
            </a:r>
            <a:r>
              <a:rPr lang="fr-FR" b="1" i="1" dirty="0" err="1"/>
              <a:t>nicaeense</a:t>
            </a:r>
            <a:r>
              <a:rPr lang="fr-FR" b="0" i="0" dirty="0"/>
              <a:t>, hybride formant de vastes populations souvent pris pour </a:t>
            </a:r>
            <a:r>
              <a:rPr lang="fr-FR" b="0" i="1" dirty="0"/>
              <a:t>S.</a:t>
            </a:r>
            <a:r>
              <a:rPr lang="fr-FR" b="0" i="0" dirty="0"/>
              <a:t> </a:t>
            </a:r>
            <a:r>
              <a:rPr lang="fr-FR" b="0" i="1" dirty="0" err="1"/>
              <a:t>sediforme</a:t>
            </a:r>
            <a:r>
              <a:rPr lang="fr-FR" b="0" i="0" dirty="0"/>
              <a:t>, paraissant plus fréquent que ce dernier hors de la région méditerranéenne : floraison sporadique.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57</a:t>
            </a:fld>
            <a:endParaRPr lang="fr-FR"/>
          </a:p>
        </p:txBody>
      </p:sp>
    </p:spTree>
    <p:extLst>
      <p:ext uri="{BB962C8B-B14F-4D97-AF65-F5344CB8AC3E}">
        <p14:creationId xmlns:p14="http://schemas.microsoft.com/office/powerpoint/2010/main" val="30732025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1" i="1" dirty="0"/>
              <a:t>sedum rupestre </a:t>
            </a:r>
            <a:r>
              <a:rPr lang="fr-FR" b="1" i="1" dirty="0" err="1"/>
              <a:t>subsp</a:t>
            </a:r>
            <a:r>
              <a:rPr lang="fr-FR" b="1" i="1" dirty="0"/>
              <a:t>. </a:t>
            </a:r>
            <a:r>
              <a:rPr lang="fr-FR" b="1" i="1" dirty="0" err="1"/>
              <a:t>montanum</a:t>
            </a:r>
            <a:r>
              <a:rPr lang="fr-FR" b="1" i="1" dirty="0"/>
              <a:t>   </a:t>
            </a:r>
            <a:r>
              <a:rPr lang="fr-FR" b="0" i="0" dirty="0"/>
              <a:t>monte au subalpin  plutôt sur silice ; 5 à 20cm.</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58</a:t>
            </a:fld>
            <a:endParaRPr lang="fr-FR"/>
          </a:p>
        </p:txBody>
      </p:sp>
    </p:spTree>
    <p:extLst>
      <p:ext uri="{BB962C8B-B14F-4D97-AF65-F5344CB8AC3E}">
        <p14:creationId xmlns:p14="http://schemas.microsoft.com/office/powerpoint/2010/main" val="9773158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1" dirty="0"/>
              <a:t>= Sedum </a:t>
            </a:r>
            <a:r>
              <a:rPr lang="fr-FR" b="1" i="1" dirty="0" err="1"/>
              <a:t>anopetalum</a:t>
            </a:r>
            <a:r>
              <a:rPr lang="fr-FR" b="1" i="1" dirty="0"/>
              <a:t> </a:t>
            </a:r>
            <a:r>
              <a:rPr lang="fr-FR" dirty="0"/>
              <a:t>DC.  Jusqu’au montagnard plutôt sur calcaire ; grands sépales ; 10 à 30cm.; collinéen-montagnard</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59</a:t>
            </a:fld>
            <a:endParaRPr lang="fr-FR"/>
          </a:p>
        </p:txBody>
      </p:sp>
    </p:spTree>
    <p:extLst>
      <p:ext uri="{BB962C8B-B14F-4D97-AF65-F5344CB8AC3E}">
        <p14:creationId xmlns:p14="http://schemas.microsoft.com/office/powerpoint/2010/main" val="4221830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1" dirty="0"/>
              <a:t>S. amplexicaule = S. </a:t>
            </a:r>
            <a:r>
              <a:rPr lang="fr-FR" b="1" i="1" dirty="0" err="1"/>
              <a:t>tenuifolium</a:t>
            </a:r>
            <a:r>
              <a:rPr lang="fr-FR" b="1" i="1" dirty="0"/>
              <a:t>        </a:t>
            </a:r>
            <a:r>
              <a:rPr lang="fr-FR" dirty="0"/>
              <a:t>à feuilles embrassantes  Rare Cévennes talus siliceux</a:t>
            </a:r>
          </a:p>
          <a:p>
            <a:r>
              <a:rPr lang="fr-FR" b="1" i="1" dirty="0"/>
              <a:t> S. </a:t>
            </a:r>
            <a:r>
              <a:rPr lang="fr-FR" b="1" i="1" dirty="0" err="1"/>
              <a:t>forsterianum</a:t>
            </a:r>
            <a:r>
              <a:rPr lang="fr-FR" b="1" i="1" dirty="0"/>
              <a:t> = S. elegans  </a:t>
            </a:r>
            <a:r>
              <a:rPr lang="fr-FR" dirty="0"/>
              <a:t>feuilles caulinaires ponctuées et plates    </a:t>
            </a:r>
            <a:r>
              <a:rPr lang="fr-FR" dirty="0" err="1"/>
              <a:t>Pyr</a:t>
            </a:r>
            <a:r>
              <a:rPr lang="fr-FR" dirty="0"/>
              <a:t> Orient.  acidiphile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60</a:t>
            </a:fld>
            <a:endParaRPr lang="fr-FR"/>
          </a:p>
        </p:txBody>
      </p:sp>
    </p:spTree>
    <p:extLst>
      <p:ext uri="{BB962C8B-B14F-4D97-AF65-F5344CB8AC3E}">
        <p14:creationId xmlns:p14="http://schemas.microsoft.com/office/powerpoint/2010/main" val="16729575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1" dirty="0"/>
              <a:t>Sedum acre : </a:t>
            </a:r>
            <a:r>
              <a:rPr lang="fr-FR" b="0" i="0" dirty="0"/>
              <a:t>tous sols, collinéen à subalpin</a:t>
            </a:r>
          </a:p>
          <a:p>
            <a:r>
              <a:rPr lang="fr-FR" b="1" i="1" dirty="0"/>
              <a:t>Sedum </a:t>
            </a:r>
            <a:r>
              <a:rPr lang="fr-FR" b="1" i="1" dirty="0" err="1"/>
              <a:t>sexangulare</a:t>
            </a:r>
            <a:r>
              <a:rPr lang="fr-FR" b="1" i="1" dirty="0"/>
              <a:t> = Sedum mite   </a:t>
            </a:r>
            <a:r>
              <a:rPr lang="fr-FR" b="0" i="0" dirty="0"/>
              <a:t>Orpin doux à six angles, sols plutôt calcaires</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61</a:t>
            </a:fld>
            <a:endParaRPr lang="fr-FR"/>
          </a:p>
        </p:txBody>
      </p:sp>
    </p:spTree>
    <p:extLst>
      <p:ext uri="{BB962C8B-B14F-4D97-AF65-F5344CB8AC3E}">
        <p14:creationId xmlns:p14="http://schemas.microsoft.com/office/powerpoint/2010/main" val="384460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Nombreuses crassulacées cultivars proposées dans les jardineries .</a:t>
            </a:r>
          </a:p>
          <a:p>
            <a:r>
              <a:rPr lang="fr-FR" dirty="0"/>
              <a:t>Echeveria et </a:t>
            </a:r>
            <a:r>
              <a:rPr lang="fr-FR" dirty="0" err="1"/>
              <a:t>Graptopetalum</a:t>
            </a:r>
            <a:r>
              <a:rPr lang="fr-FR" dirty="0"/>
              <a:t> ne se sont pas encore trop échappés des jardins</a:t>
            </a:r>
          </a:p>
          <a:p>
            <a:r>
              <a:rPr lang="fr-FR" dirty="0"/>
              <a:t>Sedum </a:t>
            </a:r>
            <a:r>
              <a:rPr lang="fr-FR" dirty="0" err="1"/>
              <a:t>Palmeri</a:t>
            </a:r>
            <a:r>
              <a:rPr lang="fr-FR" dirty="0"/>
              <a:t> (Mexique), </a:t>
            </a:r>
            <a:r>
              <a:rPr lang="fr-FR" dirty="0" err="1"/>
              <a:t>Graptopetalum</a:t>
            </a:r>
            <a:r>
              <a:rPr lang="fr-FR" dirty="0"/>
              <a:t> </a:t>
            </a:r>
            <a:r>
              <a:rPr lang="fr-FR" dirty="0" err="1"/>
              <a:t>paraguayense</a:t>
            </a:r>
            <a:r>
              <a:rPr lang="fr-FR" dirty="0"/>
              <a:t> (du Mexique !) porcelaine sur </a:t>
            </a:r>
            <a:r>
              <a:rPr lang="fr-FR"/>
              <a:t>notre terrasse</a:t>
            </a:r>
            <a:endParaRPr lang="fr-FR" dirty="0"/>
          </a:p>
          <a:p>
            <a:r>
              <a:rPr lang="fr-FR" dirty="0"/>
              <a:t>Crassula-</a:t>
            </a:r>
            <a:r>
              <a:rPr lang="fr-FR" dirty="0" err="1"/>
              <a:t>Tillaa</a:t>
            </a:r>
            <a:r>
              <a:rPr lang="fr-FR" dirty="0"/>
              <a:t> : un clade bien à part</a:t>
            </a:r>
          </a:p>
          <a:p>
            <a:endParaRPr lang="fr-FR" dirty="0"/>
          </a:p>
          <a:p>
            <a:r>
              <a:rPr lang="fr-FR" dirty="0"/>
              <a:t>Cette clé doit être distribuée aux participants</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6</a:t>
            </a:fld>
            <a:endParaRPr lang="fr-FR"/>
          </a:p>
        </p:txBody>
      </p:sp>
    </p:spTree>
    <p:extLst>
      <p:ext uri="{BB962C8B-B14F-4D97-AF65-F5344CB8AC3E}">
        <p14:creationId xmlns:p14="http://schemas.microsoft.com/office/powerpoint/2010/main" val="39788365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1" dirty="0"/>
              <a:t>Sedum alpestre </a:t>
            </a:r>
            <a:r>
              <a:rPr lang="fr-FR" dirty="0"/>
              <a:t>du montagnard au nival, surtout dans l’alpin nombreux rameaux stériles +- </a:t>
            </a:r>
            <a:r>
              <a:rPr lang="fr-FR" dirty="0" err="1"/>
              <a:t>tapissants</a:t>
            </a:r>
            <a:r>
              <a:rPr lang="fr-FR" dirty="0"/>
              <a:t> ; tolérant plutôt silice</a:t>
            </a:r>
          </a:p>
          <a:p>
            <a:r>
              <a:rPr lang="fr-FR" b="1" i="1" dirty="0"/>
              <a:t>Sedum </a:t>
            </a:r>
            <a:r>
              <a:rPr lang="fr-FR" b="1" i="1" dirty="0" err="1"/>
              <a:t>annuum</a:t>
            </a:r>
            <a:r>
              <a:rPr lang="fr-FR" dirty="0"/>
              <a:t>, feuilles plus longues, pétales acuminés ; pas de rameaux stériles ; silice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62</a:t>
            </a:fld>
            <a:endParaRPr lang="fr-FR"/>
          </a:p>
        </p:txBody>
      </p:sp>
    </p:spTree>
    <p:extLst>
      <p:ext uri="{BB962C8B-B14F-4D97-AF65-F5344CB8AC3E}">
        <p14:creationId xmlns:p14="http://schemas.microsoft.com/office/powerpoint/2010/main" val="782272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Rade de Marseille, calanques bord de mer, rocailles calcaires  ensoleillée, plante protégée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63</a:t>
            </a:fld>
            <a:endParaRPr lang="fr-FR"/>
          </a:p>
        </p:txBody>
      </p:sp>
    </p:spTree>
    <p:extLst>
      <p:ext uri="{BB962C8B-B14F-4D97-AF65-F5344CB8AC3E}">
        <p14:creationId xmlns:p14="http://schemas.microsoft.com/office/powerpoint/2010/main" val="29227175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1" dirty="0"/>
              <a:t>Sedum </a:t>
            </a:r>
            <a:r>
              <a:rPr lang="fr-FR" b="1" i="1" dirty="0" err="1"/>
              <a:t>rubens</a:t>
            </a:r>
            <a:r>
              <a:rPr lang="fr-FR" b="1" i="1" dirty="0"/>
              <a:t>  </a:t>
            </a:r>
            <a:r>
              <a:rPr lang="fr-FR" dirty="0"/>
              <a:t>annuel : feuilles sensiblement cylindriques     tolérant, collinéen</a:t>
            </a:r>
          </a:p>
          <a:p>
            <a:r>
              <a:rPr lang="fr-FR" b="1" i="1" dirty="0"/>
              <a:t>Sedum </a:t>
            </a:r>
            <a:r>
              <a:rPr lang="fr-FR" b="1" i="1" dirty="0" err="1"/>
              <a:t>atratum</a:t>
            </a:r>
            <a:r>
              <a:rPr lang="fr-FR" b="1" i="1" dirty="0"/>
              <a:t> </a:t>
            </a:r>
            <a:r>
              <a:rPr lang="fr-FR" dirty="0"/>
              <a:t>annuel : fleurs brièvement pédicellés, feuilles </a:t>
            </a:r>
            <a:r>
              <a:rPr lang="fr-FR" dirty="0" err="1"/>
              <a:t>ovoides</a:t>
            </a:r>
            <a:r>
              <a:rPr lang="fr-FR" dirty="0"/>
              <a:t> 1400-3000m.  Calcaire  dans subalpin jusqu’au nival!</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64</a:t>
            </a:fld>
            <a:endParaRPr lang="fr-FR"/>
          </a:p>
        </p:txBody>
      </p:sp>
    </p:spTree>
    <p:extLst>
      <p:ext uri="{BB962C8B-B14F-4D97-AF65-F5344CB8AC3E}">
        <p14:creationId xmlns:p14="http://schemas.microsoft.com/office/powerpoint/2010/main" val="16716688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Annuel Comme un petit </a:t>
            </a:r>
            <a:r>
              <a:rPr lang="fr-FR" b="1" i="1" dirty="0"/>
              <a:t>sedum </a:t>
            </a:r>
            <a:r>
              <a:rPr lang="fr-FR" b="1" i="1" dirty="0" err="1"/>
              <a:t>rubens</a:t>
            </a:r>
            <a:r>
              <a:rPr lang="fr-FR" b="1" i="1" dirty="0"/>
              <a:t>  </a:t>
            </a:r>
            <a:r>
              <a:rPr lang="fr-FR" dirty="0"/>
              <a:t>1-5cm.  0-800m. Midi-Corse ; RR bretagne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65</a:t>
            </a:fld>
            <a:endParaRPr lang="fr-FR"/>
          </a:p>
        </p:txBody>
      </p:sp>
    </p:spTree>
    <p:extLst>
      <p:ext uri="{BB962C8B-B14F-4D97-AF65-F5344CB8AC3E}">
        <p14:creationId xmlns:p14="http://schemas.microsoft.com/office/powerpoint/2010/main" val="15984977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b="1" i="1" dirty="0">
                <a:solidFill>
                  <a:srgbClr val="181A12"/>
                </a:solidFill>
                <a:effectLst/>
                <a:latin typeface="Verdana" panose="020B0604030504040204" pitchFamily="34" charset="0"/>
              </a:rPr>
              <a:t>Sedum </a:t>
            </a:r>
            <a:r>
              <a:rPr lang="fr-FR" b="1" i="1" dirty="0" err="1">
                <a:solidFill>
                  <a:srgbClr val="181A12"/>
                </a:solidFill>
                <a:effectLst/>
                <a:latin typeface="Verdana" panose="020B0604030504040204" pitchFamily="34" charset="0"/>
              </a:rPr>
              <a:t>nevadense</a:t>
            </a:r>
            <a:r>
              <a:rPr lang="fr-FR" b="1" i="1" dirty="0">
                <a:solidFill>
                  <a:srgbClr val="181A12"/>
                </a:solidFill>
                <a:effectLst/>
                <a:latin typeface="Verdana" panose="020B0604030504040204" pitchFamily="34" charset="0"/>
              </a:rPr>
              <a:t> (</a:t>
            </a:r>
            <a:r>
              <a:rPr lang="fr-FR" b="1" i="1" dirty="0" err="1">
                <a:solidFill>
                  <a:srgbClr val="181A12"/>
                </a:solidFill>
                <a:effectLst/>
                <a:latin typeface="Verdana" panose="020B0604030504040204" pitchFamily="34" charset="0"/>
              </a:rPr>
              <a:t>S.villosum</a:t>
            </a:r>
            <a:r>
              <a:rPr lang="fr-FR" b="1" i="1" dirty="0">
                <a:solidFill>
                  <a:srgbClr val="181A12"/>
                </a:solidFill>
                <a:effectLst/>
                <a:latin typeface="Verdana" panose="020B0604030504040204" pitchFamily="34" charset="0"/>
              </a:rPr>
              <a:t> </a:t>
            </a:r>
            <a:r>
              <a:rPr lang="fr-FR" b="1" i="1" dirty="0" err="1">
                <a:solidFill>
                  <a:srgbClr val="181A12"/>
                </a:solidFill>
                <a:effectLst/>
                <a:latin typeface="Verdana" panose="020B0604030504040204" pitchFamily="34" charset="0"/>
              </a:rPr>
              <a:t>subsp</a:t>
            </a:r>
            <a:r>
              <a:rPr lang="fr-FR" b="1" i="1" dirty="0">
                <a:solidFill>
                  <a:srgbClr val="181A12"/>
                </a:solidFill>
                <a:effectLst/>
                <a:latin typeface="Verdana" panose="020B0604030504040204" pitchFamily="34" charset="0"/>
              </a:rPr>
              <a:t>. </a:t>
            </a:r>
            <a:r>
              <a:rPr lang="fr-FR" b="1" i="1" dirty="0" err="1">
                <a:solidFill>
                  <a:srgbClr val="181A12"/>
                </a:solidFill>
                <a:effectLst/>
                <a:latin typeface="Verdana" panose="020B0604030504040204" pitchFamily="34" charset="0"/>
              </a:rPr>
              <a:t>nevadense</a:t>
            </a:r>
            <a:r>
              <a:rPr lang="fr-FR" b="1" i="1" dirty="0">
                <a:solidFill>
                  <a:srgbClr val="181A12"/>
                </a:solidFill>
                <a:effectLst/>
                <a:latin typeface="Verdana" panose="020B0604030504040204" pitchFamily="34" charset="0"/>
              </a:rPr>
              <a:t>) :</a:t>
            </a:r>
            <a:r>
              <a:rPr lang="fr-FR" b="0" i="0" dirty="0">
                <a:solidFill>
                  <a:srgbClr val="181A12"/>
                </a:solidFill>
                <a:effectLst/>
                <a:latin typeface="Verdana" panose="020B0604030504040204" pitchFamily="34" charset="0"/>
              </a:rPr>
              <a:t> annuelle Var </a:t>
            </a:r>
            <a:r>
              <a:rPr lang="fr-FR" b="0" i="0" dirty="0" err="1">
                <a:solidFill>
                  <a:srgbClr val="181A12"/>
                </a:solidFill>
                <a:effectLst/>
                <a:latin typeface="Verdana" panose="020B0604030504040204" pitchFamily="34" charset="0"/>
              </a:rPr>
              <a:t>canjuers</a:t>
            </a:r>
            <a:r>
              <a:rPr lang="fr-FR" b="0" i="0" dirty="0">
                <a:solidFill>
                  <a:srgbClr val="181A12"/>
                </a:solidFill>
                <a:effectLst/>
                <a:latin typeface="Verdana" panose="020B0604030504040204" pitchFamily="34" charset="0"/>
              </a:rPr>
              <a:t> pelouses basiphiles inondées en hiver</a:t>
            </a:r>
            <a:endParaRPr lang="fr-FR" b="1" i="1" dirty="0">
              <a:solidFill>
                <a:srgbClr val="181A12"/>
              </a:solidFill>
              <a:effectLst/>
              <a:latin typeface="Verdana" panose="020B0604030504040204" pitchFamily="34" charset="0"/>
            </a:endParaRPr>
          </a:p>
          <a:p>
            <a:pPr algn="just"/>
            <a:endParaRPr lang="fr-FR" b="1" i="1" dirty="0">
              <a:solidFill>
                <a:srgbClr val="181A12"/>
              </a:solidFill>
              <a:effectLst/>
              <a:latin typeface="Verdana" panose="020B0604030504040204" pitchFamily="34" charset="0"/>
            </a:endParaRPr>
          </a:p>
          <a:p>
            <a:pPr algn="just"/>
            <a:r>
              <a:rPr lang="fr-FR" b="1" i="1" dirty="0">
                <a:solidFill>
                  <a:srgbClr val="181A12"/>
                </a:solidFill>
                <a:effectLst/>
                <a:latin typeface="Verdana" panose="020B0604030504040204" pitchFamily="34" charset="0"/>
              </a:rPr>
              <a:t>Sedum </a:t>
            </a:r>
            <a:r>
              <a:rPr lang="fr-FR" b="1" i="1" dirty="0" err="1">
                <a:solidFill>
                  <a:srgbClr val="181A12"/>
                </a:solidFill>
                <a:effectLst/>
                <a:latin typeface="Verdana" panose="020B0604030504040204" pitchFamily="34" charset="0"/>
              </a:rPr>
              <a:t>candollei</a:t>
            </a:r>
            <a:r>
              <a:rPr lang="fr-FR" b="1" i="1" dirty="0">
                <a:solidFill>
                  <a:srgbClr val="181A12"/>
                </a:solidFill>
                <a:effectLst/>
                <a:latin typeface="Verdana" panose="020B0604030504040204" pitchFamily="34" charset="0"/>
              </a:rPr>
              <a:t>  </a:t>
            </a:r>
            <a:r>
              <a:rPr lang="fr-FR" b="0" i="0" dirty="0">
                <a:solidFill>
                  <a:srgbClr val="181A12"/>
                </a:solidFill>
                <a:effectLst/>
                <a:latin typeface="Verdana" panose="020B0604030504040204" pitchFamily="34" charset="0"/>
              </a:rPr>
              <a:t>Petit orpin annuel des combes à neiges et rocailles pyrénéennes. Feuilles rougeâtres et très imbriquées, ne laissant pas voir la tige, tout comme </a:t>
            </a:r>
            <a:r>
              <a:rPr lang="fr-FR" b="1" i="0" u="none" strike="noStrike" dirty="0">
                <a:solidFill>
                  <a:srgbClr val="FF5C33"/>
                </a:solidFill>
                <a:effectLst/>
                <a:latin typeface="Verdana" panose="020B0604030504040204" pitchFamily="34" charset="0"/>
                <a:hlinkClick r:id="rId3"/>
              </a:rPr>
              <a:t>S. </a:t>
            </a:r>
            <a:r>
              <a:rPr lang="fr-FR" b="1" i="0" u="none" strike="noStrike" dirty="0" err="1">
                <a:solidFill>
                  <a:srgbClr val="FF5C33"/>
                </a:solidFill>
                <a:effectLst/>
                <a:latin typeface="Verdana" panose="020B0604030504040204" pitchFamily="34" charset="0"/>
                <a:hlinkClick r:id="rId3"/>
              </a:rPr>
              <a:t>atratum</a:t>
            </a:r>
            <a:r>
              <a:rPr lang="fr-FR" b="0" i="0" dirty="0">
                <a:solidFill>
                  <a:srgbClr val="181A12"/>
                </a:solidFill>
                <a:effectLst/>
                <a:latin typeface="Verdana" panose="020B0604030504040204" pitchFamily="34" charset="0"/>
              </a:rPr>
              <a:t>, mais à grandes fleurs roses. Se rencontre sur sols siliceux. Belle petite plante à observer à la fonte de la neige.</a:t>
            </a:r>
          </a:p>
          <a:p>
            <a:pPr algn="l">
              <a:buFont typeface="Arial" panose="020B0604020202020204" pitchFamily="34" charset="0"/>
              <a:buChar char="•"/>
            </a:pPr>
            <a:r>
              <a:rPr lang="fr-FR" b="0" i="0" dirty="0">
                <a:solidFill>
                  <a:srgbClr val="181A12"/>
                </a:solidFill>
                <a:effectLst/>
                <a:latin typeface="Verdana" panose="020B0604030504040204" pitchFamily="34" charset="0"/>
              </a:rPr>
              <a:t>Comparer avec </a:t>
            </a:r>
            <a:r>
              <a:rPr lang="fr-FR" b="1" i="1" u="none" strike="noStrike" dirty="0">
                <a:solidFill>
                  <a:srgbClr val="000000"/>
                </a:solidFill>
                <a:effectLst/>
                <a:latin typeface="Verdana" panose="020B0604030504040204" pitchFamily="34" charset="0"/>
              </a:rPr>
              <a:t>Sedum </a:t>
            </a:r>
            <a:r>
              <a:rPr lang="fr-FR" b="1" i="1" u="none" strike="noStrike" dirty="0" err="1">
                <a:solidFill>
                  <a:srgbClr val="000000"/>
                </a:solidFill>
                <a:effectLst/>
                <a:latin typeface="Verdana" panose="020B0604030504040204" pitchFamily="34" charset="0"/>
              </a:rPr>
              <a:t>atratum</a:t>
            </a:r>
            <a:r>
              <a:rPr lang="fr-FR" b="1" i="1" u="none" strike="noStrike" dirty="0">
                <a:solidFill>
                  <a:srgbClr val="000000"/>
                </a:solidFill>
                <a:effectLst/>
                <a:latin typeface="Verdana" panose="020B0604030504040204" pitchFamily="34" charset="0"/>
              </a:rPr>
              <a:t> </a:t>
            </a:r>
            <a:r>
              <a:rPr lang="fr-FR" b="0" i="0" u="none" strike="noStrike" dirty="0" err="1">
                <a:solidFill>
                  <a:srgbClr val="000000"/>
                </a:solidFill>
                <a:effectLst/>
                <a:latin typeface="Verdana" panose="020B0604030504040204" pitchFamily="34" charset="0"/>
              </a:rPr>
              <a:t>subsp</a:t>
            </a:r>
            <a:r>
              <a:rPr lang="fr-FR" b="0" i="0" u="none" strike="noStrike" dirty="0">
                <a:solidFill>
                  <a:srgbClr val="000000"/>
                </a:solidFill>
                <a:effectLst/>
                <a:latin typeface="Verdana" panose="020B0604030504040204" pitchFamily="34" charset="0"/>
              </a:rPr>
              <a:t>.</a:t>
            </a:r>
            <a:r>
              <a:rPr lang="fr-FR" b="1" i="1" u="none" strike="noStrike" dirty="0">
                <a:solidFill>
                  <a:srgbClr val="000000"/>
                </a:solidFill>
                <a:effectLst/>
                <a:latin typeface="Verdana" panose="020B0604030504040204" pitchFamily="34" charset="0"/>
              </a:rPr>
              <a:t> </a:t>
            </a:r>
            <a:r>
              <a:rPr lang="fr-FR" b="1" i="1" u="none" strike="noStrike" dirty="0" err="1">
                <a:solidFill>
                  <a:srgbClr val="000000"/>
                </a:solidFill>
                <a:effectLst/>
                <a:latin typeface="Verdana" panose="020B0604030504040204" pitchFamily="34" charset="0"/>
              </a:rPr>
              <a:t>atratum</a:t>
            </a:r>
            <a:r>
              <a:rPr lang="fr-FR" b="1" i="1" u="none" strike="noStrike" dirty="0">
                <a:solidFill>
                  <a:srgbClr val="000000"/>
                </a:solidFill>
                <a:effectLst/>
                <a:latin typeface="Verdana" panose="020B0604030504040204" pitchFamily="34" charset="0"/>
              </a:rPr>
              <a:t> </a:t>
            </a:r>
            <a:r>
              <a:rPr lang="fr-FR" b="0" i="0" u="none" strike="noStrike" dirty="0">
                <a:solidFill>
                  <a:srgbClr val="666666"/>
                </a:solidFill>
                <a:effectLst/>
                <a:latin typeface="Verdana" panose="020B0604030504040204" pitchFamily="34" charset="0"/>
              </a:rPr>
              <a:t>L.    1800-3000m.</a:t>
            </a:r>
            <a:endParaRPr lang="fr-FR" b="0" i="0" dirty="0">
              <a:solidFill>
                <a:srgbClr val="181A12"/>
              </a:solidFill>
              <a:effectLst/>
              <a:latin typeface="Verdana" panose="020B060403050404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66</a:t>
            </a:fld>
            <a:endParaRPr lang="fr-FR"/>
          </a:p>
        </p:txBody>
      </p:sp>
    </p:spTree>
    <p:extLst>
      <p:ext uri="{BB962C8B-B14F-4D97-AF65-F5344CB8AC3E}">
        <p14:creationId xmlns:p14="http://schemas.microsoft.com/office/powerpoint/2010/main" val="914767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été découvert relativement récemment dans les Albères</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67</a:t>
            </a:fld>
            <a:endParaRPr lang="fr-FR"/>
          </a:p>
        </p:txBody>
      </p:sp>
    </p:spTree>
    <p:extLst>
      <p:ext uri="{BB962C8B-B14F-4D97-AF65-F5344CB8AC3E}">
        <p14:creationId xmlns:p14="http://schemas.microsoft.com/office/powerpoint/2010/main" val="32531975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1" dirty="0"/>
              <a:t>Sedum album </a:t>
            </a:r>
            <a:r>
              <a:rPr lang="fr-FR" dirty="0"/>
              <a:t>toute la France 0-2200m. Lieux secs rocailleux ou non , plante vivace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69</a:t>
            </a:fld>
            <a:endParaRPr lang="fr-FR"/>
          </a:p>
        </p:txBody>
      </p:sp>
    </p:spTree>
    <p:extLst>
      <p:ext uri="{BB962C8B-B14F-4D97-AF65-F5344CB8AC3E}">
        <p14:creationId xmlns:p14="http://schemas.microsoft.com/office/powerpoint/2010/main" val="31525841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1" dirty="0"/>
              <a:t>Sedum </a:t>
            </a:r>
            <a:r>
              <a:rPr lang="fr-FR" b="1" i="1" dirty="0" err="1"/>
              <a:t>dasyphyllum</a:t>
            </a:r>
            <a:r>
              <a:rPr lang="fr-FR" b="1" i="1" dirty="0"/>
              <a:t> </a:t>
            </a:r>
            <a:r>
              <a:rPr lang="fr-FR" dirty="0"/>
              <a:t>: rejets stériles en colonnettes denses, feuilles &lt;5mm, du collinéen à l’alpin, rochers, vieux murs</a:t>
            </a:r>
          </a:p>
          <a:p>
            <a:r>
              <a:rPr lang="fr-FR" b="1" i="1" dirty="0"/>
              <a:t>Sedum </a:t>
            </a:r>
            <a:r>
              <a:rPr lang="fr-FR" b="1" i="1" dirty="0" err="1"/>
              <a:t>brevifolium</a:t>
            </a:r>
            <a:r>
              <a:rPr lang="fr-FR" b="1" i="1" dirty="0"/>
              <a:t> </a:t>
            </a:r>
            <a:r>
              <a:rPr lang="fr-FR" dirty="0"/>
              <a:t>: plante vert-obscure ou teintée de rouge, feuilles des rejets stériles sur 4 rangs, 600-2600m., </a:t>
            </a:r>
            <a:r>
              <a:rPr lang="fr-FR" dirty="0" err="1"/>
              <a:t>Pyr</a:t>
            </a:r>
            <a:r>
              <a:rPr lang="fr-FR" dirty="0"/>
              <a:t>, Corse, sur silice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70</a:t>
            </a:fld>
            <a:endParaRPr lang="fr-FR"/>
          </a:p>
        </p:txBody>
      </p:sp>
    </p:spTree>
    <p:extLst>
      <p:ext uri="{BB962C8B-B14F-4D97-AF65-F5344CB8AC3E}">
        <p14:creationId xmlns:p14="http://schemas.microsoft.com/office/powerpoint/2010/main" val="26465447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1" dirty="0"/>
              <a:t>Sedum </a:t>
            </a:r>
            <a:r>
              <a:rPr lang="fr-FR" b="1" i="1" dirty="0" err="1"/>
              <a:t>villosum</a:t>
            </a:r>
            <a:r>
              <a:rPr lang="fr-FR" b="1" i="1" dirty="0"/>
              <a:t>  </a:t>
            </a:r>
            <a:r>
              <a:rPr lang="fr-FR" dirty="0"/>
              <a:t>annuelle à vivace, milieux humides , silice, </a:t>
            </a:r>
            <a:r>
              <a:rPr lang="fr-FR" dirty="0" err="1"/>
              <a:t>sub</a:t>
            </a:r>
            <a:r>
              <a:rPr lang="fr-FR" dirty="0"/>
              <a:t> alpin ,fleurs rose pâle, feuilles poilues glanduleuses 800-2200m.</a:t>
            </a:r>
          </a:p>
          <a:p>
            <a:r>
              <a:rPr lang="fr-FR" b="1" i="1" dirty="0"/>
              <a:t>Sedum </a:t>
            </a:r>
            <a:r>
              <a:rPr lang="fr-FR" b="1" i="1" dirty="0" err="1"/>
              <a:t>hirsutum</a:t>
            </a:r>
            <a:r>
              <a:rPr lang="fr-FR" b="1" i="1" dirty="0"/>
              <a:t> </a:t>
            </a:r>
            <a:r>
              <a:rPr lang="fr-FR" dirty="0"/>
              <a:t>vivace frontière italienne et </a:t>
            </a:r>
            <a:r>
              <a:rPr lang="fr-FR" dirty="0" err="1"/>
              <a:t>Pyr</a:t>
            </a:r>
            <a:r>
              <a:rPr lang="fr-FR" dirty="0"/>
              <a:t> </a:t>
            </a:r>
            <a:r>
              <a:rPr lang="fr-FR" dirty="0" err="1"/>
              <a:t>atl</a:t>
            </a:r>
            <a:r>
              <a:rPr lang="fr-FR" dirty="0"/>
              <a:t>. Rochers siliceux  0-1600m. Milieux secs, nombreux rejets feuilles poilues glanduleuses  plante vue dans les Albères et dans le haut beaujolais</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71</a:t>
            </a:fld>
            <a:endParaRPr lang="fr-FR"/>
          </a:p>
        </p:txBody>
      </p:sp>
    </p:spTree>
    <p:extLst>
      <p:ext uri="{BB962C8B-B14F-4D97-AF65-F5344CB8AC3E}">
        <p14:creationId xmlns:p14="http://schemas.microsoft.com/office/powerpoint/2010/main" val="3748857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i="1" dirty="0"/>
              <a:t>Sedum </a:t>
            </a:r>
            <a:r>
              <a:rPr lang="fr-FR" b="1" i="1" dirty="0" err="1"/>
              <a:t>anglicum</a:t>
            </a:r>
            <a:r>
              <a:rPr lang="fr-FR" b="1" i="1" dirty="0"/>
              <a:t> </a:t>
            </a:r>
            <a:r>
              <a:rPr lang="fr-FR" dirty="0"/>
              <a:t>:  vivace, fleurs subsessiles, espèce polymorphe; landes ouvertes, rocailles et éboulis sur silice  massif armoricain, Limousin, Montagne noire, </a:t>
            </a:r>
            <a:r>
              <a:rPr lang="fr-FR" dirty="0" err="1"/>
              <a:t>Pyr</a:t>
            </a:r>
            <a:r>
              <a:rPr lang="fr-FR" dirty="0"/>
              <a:t>.  0-2200m.</a:t>
            </a:r>
          </a:p>
          <a:p>
            <a:r>
              <a:rPr lang="fr-FR" dirty="0"/>
              <a:t>Dernière diapo</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72</a:t>
            </a:fld>
            <a:endParaRPr lang="fr-FR"/>
          </a:p>
        </p:txBody>
      </p:sp>
    </p:spTree>
    <p:extLst>
      <p:ext uri="{BB962C8B-B14F-4D97-AF65-F5344CB8AC3E}">
        <p14:creationId xmlns:p14="http://schemas.microsoft.com/office/powerpoint/2010/main" val="192642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Comme Sedum, mais feuilles opposées à bases plus ou moins soudées, chez nous espèces annuelles minuscules</a:t>
            </a:r>
          </a:p>
          <a:p>
            <a:r>
              <a:rPr lang="fr-FR" b="1" dirty="0"/>
              <a:t>Fleurs de type 3-4 avec 3-4 étamines</a:t>
            </a:r>
          </a:p>
          <a:p>
            <a:r>
              <a:rPr lang="fr-FR" b="1" i="1" dirty="0" err="1"/>
              <a:t>Tillaea</a:t>
            </a:r>
            <a:r>
              <a:rPr lang="fr-FR" b="1" dirty="0"/>
              <a:t> : nom du genre par Linné (voir Coste) mais aussi avec le genre </a:t>
            </a:r>
            <a:r>
              <a:rPr lang="fr-FR" b="1" i="1" dirty="0"/>
              <a:t>Crassula</a:t>
            </a:r>
            <a:r>
              <a:rPr lang="fr-FR" b="1" dirty="0"/>
              <a:t> !!!</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7</a:t>
            </a:fld>
            <a:endParaRPr lang="fr-FR"/>
          </a:p>
        </p:txBody>
      </p:sp>
    </p:spTree>
    <p:extLst>
      <p:ext uri="{BB962C8B-B14F-4D97-AF65-F5344CB8AC3E}">
        <p14:creationId xmlns:p14="http://schemas.microsoft.com/office/powerpoint/2010/main" val="42946326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73</a:t>
            </a:fld>
            <a:endParaRPr lang="fr-FR"/>
          </a:p>
        </p:txBody>
      </p:sp>
    </p:spTree>
    <p:extLst>
      <p:ext uri="{BB962C8B-B14F-4D97-AF65-F5344CB8AC3E}">
        <p14:creationId xmlns:p14="http://schemas.microsoft.com/office/powerpoint/2010/main" val="860873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Malleval Loire</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8</a:t>
            </a:fld>
            <a:endParaRPr lang="fr-FR"/>
          </a:p>
        </p:txBody>
      </p:sp>
    </p:spTree>
    <p:extLst>
      <p:ext uri="{BB962C8B-B14F-4D97-AF65-F5344CB8AC3E}">
        <p14:creationId xmlns:p14="http://schemas.microsoft.com/office/powerpoint/2010/main" val="1358386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mares temporaires sur </a:t>
            </a:r>
            <a:r>
              <a:rPr lang="fr-FR" dirty="0" err="1"/>
              <a:t>ryolithes</a:t>
            </a:r>
            <a:r>
              <a:rPr lang="fr-FR" dirty="0"/>
              <a:t> Var</a:t>
            </a:r>
          </a:p>
        </p:txBody>
      </p:sp>
      <p:sp>
        <p:nvSpPr>
          <p:cNvPr id="4" name="Espace réservé du numéro de diapositive 3"/>
          <p:cNvSpPr>
            <a:spLocks noGrp="1"/>
          </p:cNvSpPr>
          <p:nvPr>
            <p:ph type="sldNum" sz="quarter" idx="5"/>
          </p:nvPr>
        </p:nvSpPr>
        <p:spPr/>
        <p:txBody>
          <a:bodyPr/>
          <a:lstStyle/>
          <a:p>
            <a:fld id="{DF9396DC-052D-477F-B232-CDC8B0798395}" type="slidenum">
              <a:rPr lang="fr-FR" smtClean="0"/>
              <a:t>9</a:t>
            </a:fld>
            <a:endParaRPr lang="fr-FR"/>
          </a:p>
        </p:txBody>
      </p:sp>
    </p:spTree>
    <p:extLst>
      <p:ext uri="{BB962C8B-B14F-4D97-AF65-F5344CB8AC3E}">
        <p14:creationId xmlns:p14="http://schemas.microsoft.com/office/powerpoint/2010/main" val="1046278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7BCB80-8458-4D07-85A9-2B3A093EEC6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97C2E64-6783-40C3-A21F-0E7BF5B219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E4F1536-16B5-407D-9CF2-1FCC15AB528B}"/>
              </a:ext>
            </a:extLst>
          </p:cNvPr>
          <p:cNvSpPr>
            <a:spLocks noGrp="1"/>
          </p:cNvSpPr>
          <p:nvPr>
            <p:ph type="dt" sz="half" idx="10"/>
          </p:nvPr>
        </p:nvSpPr>
        <p:spPr/>
        <p:txBody>
          <a:bodyPr/>
          <a:lstStyle/>
          <a:p>
            <a:fld id="{11DE451E-3272-47CA-8837-11F0AE3E1D32}" type="datetimeFigureOut">
              <a:rPr lang="fr-FR" smtClean="0"/>
              <a:t>23/09/2022</a:t>
            </a:fld>
            <a:endParaRPr lang="fr-FR"/>
          </a:p>
        </p:txBody>
      </p:sp>
      <p:sp>
        <p:nvSpPr>
          <p:cNvPr id="5" name="Espace réservé du pied de page 4">
            <a:extLst>
              <a:ext uri="{FF2B5EF4-FFF2-40B4-BE49-F238E27FC236}">
                <a16:creationId xmlns:a16="http://schemas.microsoft.com/office/drawing/2014/main" id="{B7048B18-3BFC-4275-BEB4-BDE7E1B79C9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59A03F-E5CD-4B8A-B29C-AC9D5066F811}"/>
              </a:ext>
            </a:extLst>
          </p:cNvPr>
          <p:cNvSpPr>
            <a:spLocks noGrp="1"/>
          </p:cNvSpPr>
          <p:nvPr>
            <p:ph type="sldNum" sz="quarter" idx="12"/>
          </p:nvPr>
        </p:nvSpPr>
        <p:spPr/>
        <p:txBody>
          <a:bodyPr/>
          <a:lstStyle/>
          <a:p>
            <a:fld id="{1AD6237A-1D36-4562-96C2-C919123C3DDC}" type="slidenum">
              <a:rPr lang="fr-FR" smtClean="0"/>
              <a:t>‹N°›</a:t>
            </a:fld>
            <a:endParaRPr lang="fr-FR"/>
          </a:p>
        </p:txBody>
      </p:sp>
    </p:spTree>
    <p:extLst>
      <p:ext uri="{BB962C8B-B14F-4D97-AF65-F5344CB8AC3E}">
        <p14:creationId xmlns:p14="http://schemas.microsoft.com/office/powerpoint/2010/main" val="16355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6E7DE6-1AAF-4CA0-B38B-970DDE146B0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3149690-9D61-471D-B9C3-B6BC23A0495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249403-EB52-4DBE-AF56-9C7A96BB0F46}"/>
              </a:ext>
            </a:extLst>
          </p:cNvPr>
          <p:cNvSpPr>
            <a:spLocks noGrp="1"/>
          </p:cNvSpPr>
          <p:nvPr>
            <p:ph type="dt" sz="half" idx="10"/>
          </p:nvPr>
        </p:nvSpPr>
        <p:spPr/>
        <p:txBody>
          <a:bodyPr/>
          <a:lstStyle/>
          <a:p>
            <a:fld id="{11DE451E-3272-47CA-8837-11F0AE3E1D32}" type="datetimeFigureOut">
              <a:rPr lang="fr-FR" smtClean="0"/>
              <a:t>23/09/2022</a:t>
            </a:fld>
            <a:endParaRPr lang="fr-FR"/>
          </a:p>
        </p:txBody>
      </p:sp>
      <p:sp>
        <p:nvSpPr>
          <p:cNvPr id="5" name="Espace réservé du pied de page 4">
            <a:extLst>
              <a:ext uri="{FF2B5EF4-FFF2-40B4-BE49-F238E27FC236}">
                <a16:creationId xmlns:a16="http://schemas.microsoft.com/office/drawing/2014/main" id="{F40D3CE7-E9BE-47CE-ADCF-5CE29BECE7F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E16B30-6585-4FFD-A9F3-50A29D0FA454}"/>
              </a:ext>
            </a:extLst>
          </p:cNvPr>
          <p:cNvSpPr>
            <a:spLocks noGrp="1"/>
          </p:cNvSpPr>
          <p:nvPr>
            <p:ph type="sldNum" sz="quarter" idx="12"/>
          </p:nvPr>
        </p:nvSpPr>
        <p:spPr/>
        <p:txBody>
          <a:bodyPr/>
          <a:lstStyle/>
          <a:p>
            <a:fld id="{1AD6237A-1D36-4562-96C2-C919123C3DDC}" type="slidenum">
              <a:rPr lang="fr-FR" smtClean="0"/>
              <a:t>‹N°›</a:t>
            </a:fld>
            <a:endParaRPr lang="fr-FR"/>
          </a:p>
        </p:txBody>
      </p:sp>
    </p:spTree>
    <p:extLst>
      <p:ext uri="{BB962C8B-B14F-4D97-AF65-F5344CB8AC3E}">
        <p14:creationId xmlns:p14="http://schemas.microsoft.com/office/powerpoint/2010/main" val="185762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0E630B7-3FA7-458F-81AB-6415DC1CC82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04D703F-5BA5-412F-AC43-D1F86487A0A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2AF3B6F-022F-43A8-A62B-42B73789ECD1}"/>
              </a:ext>
            </a:extLst>
          </p:cNvPr>
          <p:cNvSpPr>
            <a:spLocks noGrp="1"/>
          </p:cNvSpPr>
          <p:nvPr>
            <p:ph type="dt" sz="half" idx="10"/>
          </p:nvPr>
        </p:nvSpPr>
        <p:spPr/>
        <p:txBody>
          <a:bodyPr/>
          <a:lstStyle/>
          <a:p>
            <a:fld id="{11DE451E-3272-47CA-8837-11F0AE3E1D32}" type="datetimeFigureOut">
              <a:rPr lang="fr-FR" smtClean="0"/>
              <a:t>23/09/2022</a:t>
            </a:fld>
            <a:endParaRPr lang="fr-FR"/>
          </a:p>
        </p:txBody>
      </p:sp>
      <p:sp>
        <p:nvSpPr>
          <p:cNvPr id="5" name="Espace réservé du pied de page 4">
            <a:extLst>
              <a:ext uri="{FF2B5EF4-FFF2-40B4-BE49-F238E27FC236}">
                <a16:creationId xmlns:a16="http://schemas.microsoft.com/office/drawing/2014/main" id="{48101269-47D1-445D-B6BA-FBFFD891FA4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805611-0F8D-4386-8D69-88786C5D3E83}"/>
              </a:ext>
            </a:extLst>
          </p:cNvPr>
          <p:cNvSpPr>
            <a:spLocks noGrp="1"/>
          </p:cNvSpPr>
          <p:nvPr>
            <p:ph type="sldNum" sz="quarter" idx="12"/>
          </p:nvPr>
        </p:nvSpPr>
        <p:spPr/>
        <p:txBody>
          <a:bodyPr/>
          <a:lstStyle/>
          <a:p>
            <a:fld id="{1AD6237A-1D36-4562-96C2-C919123C3DDC}" type="slidenum">
              <a:rPr lang="fr-FR" smtClean="0"/>
              <a:t>‹N°›</a:t>
            </a:fld>
            <a:endParaRPr lang="fr-FR"/>
          </a:p>
        </p:txBody>
      </p:sp>
    </p:spTree>
    <p:extLst>
      <p:ext uri="{BB962C8B-B14F-4D97-AF65-F5344CB8AC3E}">
        <p14:creationId xmlns:p14="http://schemas.microsoft.com/office/powerpoint/2010/main" val="143870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3FD26-89C8-4A13-ADA1-3AE5AA0DA70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2E10466-42C5-43CE-8E8A-0968533E020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24745F7-0363-4FB3-8EAD-6F98C938B4A0}"/>
              </a:ext>
            </a:extLst>
          </p:cNvPr>
          <p:cNvSpPr>
            <a:spLocks noGrp="1"/>
          </p:cNvSpPr>
          <p:nvPr>
            <p:ph type="dt" sz="half" idx="10"/>
          </p:nvPr>
        </p:nvSpPr>
        <p:spPr/>
        <p:txBody>
          <a:bodyPr/>
          <a:lstStyle/>
          <a:p>
            <a:fld id="{11DE451E-3272-47CA-8837-11F0AE3E1D32}" type="datetimeFigureOut">
              <a:rPr lang="fr-FR" smtClean="0"/>
              <a:t>23/09/2022</a:t>
            </a:fld>
            <a:endParaRPr lang="fr-FR"/>
          </a:p>
        </p:txBody>
      </p:sp>
      <p:sp>
        <p:nvSpPr>
          <p:cNvPr id="5" name="Espace réservé du pied de page 4">
            <a:extLst>
              <a:ext uri="{FF2B5EF4-FFF2-40B4-BE49-F238E27FC236}">
                <a16:creationId xmlns:a16="http://schemas.microsoft.com/office/drawing/2014/main" id="{1ABEF8A3-789D-4340-9CE4-C481AE6B99A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4CE6F56-EA6A-4C8E-9F26-08E5FF1C926A}"/>
              </a:ext>
            </a:extLst>
          </p:cNvPr>
          <p:cNvSpPr>
            <a:spLocks noGrp="1"/>
          </p:cNvSpPr>
          <p:nvPr>
            <p:ph type="sldNum" sz="quarter" idx="12"/>
          </p:nvPr>
        </p:nvSpPr>
        <p:spPr/>
        <p:txBody>
          <a:bodyPr/>
          <a:lstStyle/>
          <a:p>
            <a:fld id="{1AD6237A-1D36-4562-96C2-C919123C3DDC}" type="slidenum">
              <a:rPr lang="fr-FR" smtClean="0"/>
              <a:t>‹N°›</a:t>
            </a:fld>
            <a:endParaRPr lang="fr-FR"/>
          </a:p>
        </p:txBody>
      </p:sp>
    </p:spTree>
    <p:extLst>
      <p:ext uri="{BB962C8B-B14F-4D97-AF65-F5344CB8AC3E}">
        <p14:creationId xmlns:p14="http://schemas.microsoft.com/office/powerpoint/2010/main" val="221857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070A0A-7149-4CD3-A272-45295F752C8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43A1389-70FB-40C1-9F3B-13B8546D6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2277485-7EBA-4633-85FB-622D8D1D964C}"/>
              </a:ext>
            </a:extLst>
          </p:cNvPr>
          <p:cNvSpPr>
            <a:spLocks noGrp="1"/>
          </p:cNvSpPr>
          <p:nvPr>
            <p:ph type="dt" sz="half" idx="10"/>
          </p:nvPr>
        </p:nvSpPr>
        <p:spPr/>
        <p:txBody>
          <a:bodyPr/>
          <a:lstStyle/>
          <a:p>
            <a:fld id="{11DE451E-3272-47CA-8837-11F0AE3E1D32}" type="datetimeFigureOut">
              <a:rPr lang="fr-FR" smtClean="0"/>
              <a:t>23/09/2022</a:t>
            </a:fld>
            <a:endParaRPr lang="fr-FR"/>
          </a:p>
        </p:txBody>
      </p:sp>
      <p:sp>
        <p:nvSpPr>
          <p:cNvPr id="5" name="Espace réservé du pied de page 4">
            <a:extLst>
              <a:ext uri="{FF2B5EF4-FFF2-40B4-BE49-F238E27FC236}">
                <a16:creationId xmlns:a16="http://schemas.microsoft.com/office/drawing/2014/main" id="{4B36F3B9-795C-4379-8082-85F33F4248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174F33-A989-4C57-B354-6A81AE6B1F39}"/>
              </a:ext>
            </a:extLst>
          </p:cNvPr>
          <p:cNvSpPr>
            <a:spLocks noGrp="1"/>
          </p:cNvSpPr>
          <p:nvPr>
            <p:ph type="sldNum" sz="quarter" idx="12"/>
          </p:nvPr>
        </p:nvSpPr>
        <p:spPr/>
        <p:txBody>
          <a:bodyPr/>
          <a:lstStyle/>
          <a:p>
            <a:fld id="{1AD6237A-1D36-4562-96C2-C919123C3DDC}" type="slidenum">
              <a:rPr lang="fr-FR" smtClean="0"/>
              <a:t>‹N°›</a:t>
            </a:fld>
            <a:endParaRPr lang="fr-FR"/>
          </a:p>
        </p:txBody>
      </p:sp>
    </p:spTree>
    <p:extLst>
      <p:ext uri="{BB962C8B-B14F-4D97-AF65-F5344CB8AC3E}">
        <p14:creationId xmlns:p14="http://schemas.microsoft.com/office/powerpoint/2010/main" val="361103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59873C-3451-4960-8E74-6DE64A26CF1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5463B02-C6A8-460B-8E15-C227A807EB8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E969D87-1AB4-4A75-BF54-40802D42A74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61A5474-3746-4189-A2F3-CF9504101EB1}"/>
              </a:ext>
            </a:extLst>
          </p:cNvPr>
          <p:cNvSpPr>
            <a:spLocks noGrp="1"/>
          </p:cNvSpPr>
          <p:nvPr>
            <p:ph type="dt" sz="half" idx="10"/>
          </p:nvPr>
        </p:nvSpPr>
        <p:spPr/>
        <p:txBody>
          <a:bodyPr/>
          <a:lstStyle/>
          <a:p>
            <a:fld id="{11DE451E-3272-47CA-8837-11F0AE3E1D32}" type="datetimeFigureOut">
              <a:rPr lang="fr-FR" smtClean="0"/>
              <a:t>23/09/2022</a:t>
            </a:fld>
            <a:endParaRPr lang="fr-FR"/>
          </a:p>
        </p:txBody>
      </p:sp>
      <p:sp>
        <p:nvSpPr>
          <p:cNvPr id="6" name="Espace réservé du pied de page 5">
            <a:extLst>
              <a:ext uri="{FF2B5EF4-FFF2-40B4-BE49-F238E27FC236}">
                <a16:creationId xmlns:a16="http://schemas.microsoft.com/office/drawing/2014/main" id="{F26296EE-BA8B-4815-8721-FE3ED8CC239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5F56F23-1630-4614-9E30-F37A62D7C43A}"/>
              </a:ext>
            </a:extLst>
          </p:cNvPr>
          <p:cNvSpPr>
            <a:spLocks noGrp="1"/>
          </p:cNvSpPr>
          <p:nvPr>
            <p:ph type="sldNum" sz="quarter" idx="12"/>
          </p:nvPr>
        </p:nvSpPr>
        <p:spPr/>
        <p:txBody>
          <a:bodyPr/>
          <a:lstStyle/>
          <a:p>
            <a:fld id="{1AD6237A-1D36-4562-96C2-C919123C3DDC}" type="slidenum">
              <a:rPr lang="fr-FR" smtClean="0"/>
              <a:t>‹N°›</a:t>
            </a:fld>
            <a:endParaRPr lang="fr-FR"/>
          </a:p>
        </p:txBody>
      </p:sp>
    </p:spTree>
    <p:extLst>
      <p:ext uri="{BB962C8B-B14F-4D97-AF65-F5344CB8AC3E}">
        <p14:creationId xmlns:p14="http://schemas.microsoft.com/office/powerpoint/2010/main" val="20381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E7F1B-F38C-4B36-871D-1D0D5C6832C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7407E48-53F0-4927-AEA0-1FEA5AB687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DA68C18-1F40-4303-AD22-E4EF1B8A21D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A8F1C3D-3A48-44CF-9087-9B9D879D52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E828D1F-6A4F-44EF-BD03-E73F55EA2CF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F8794A3-EE30-4763-AE49-B1837CA78FF0}"/>
              </a:ext>
            </a:extLst>
          </p:cNvPr>
          <p:cNvSpPr>
            <a:spLocks noGrp="1"/>
          </p:cNvSpPr>
          <p:nvPr>
            <p:ph type="dt" sz="half" idx="10"/>
          </p:nvPr>
        </p:nvSpPr>
        <p:spPr/>
        <p:txBody>
          <a:bodyPr/>
          <a:lstStyle/>
          <a:p>
            <a:fld id="{11DE451E-3272-47CA-8837-11F0AE3E1D32}" type="datetimeFigureOut">
              <a:rPr lang="fr-FR" smtClean="0"/>
              <a:t>23/09/2022</a:t>
            </a:fld>
            <a:endParaRPr lang="fr-FR"/>
          </a:p>
        </p:txBody>
      </p:sp>
      <p:sp>
        <p:nvSpPr>
          <p:cNvPr id="8" name="Espace réservé du pied de page 7">
            <a:extLst>
              <a:ext uri="{FF2B5EF4-FFF2-40B4-BE49-F238E27FC236}">
                <a16:creationId xmlns:a16="http://schemas.microsoft.com/office/drawing/2014/main" id="{3601E09E-C7ED-4AD2-B00C-7A84D26125A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F12A15B-0E73-4F78-95F1-6DFCE878E148}"/>
              </a:ext>
            </a:extLst>
          </p:cNvPr>
          <p:cNvSpPr>
            <a:spLocks noGrp="1"/>
          </p:cNvSpPr>
          <p:nvPr>
            <p:ph type="sldNum" sz="quarter" idx="12"/>
          </p:nvPr>
        </p:nvSpPr>
        <p:spPr/>
        <p:txBody>
          <a:bodyPr/>
          <a:lstStyle/>
          <a:p>
            <a:fld id="{1AD6237A-1D36-4562-96C2-C919123C3DDC}" type="slidenum">
              <a:rPr lang="fr-FR" smtClean="0"/>
              <a:t>‹N°›</a:t>
            </a:fld>
            <a:endParaRPr lang="fr-FR"/>
          </a:p>
        </p:txBody>
      </p:sp>
    </p:spTree>
    <p:extLst>
      <p:ext uri="{BB962C8B-B14F-4D97-AF65-F5344CB8AC3E}">
        <p14:creationId xmlns:p14="http://schemas.microsoft.com/office/powerpoint/2010/main" val="299304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105157-89FB-41F1-A65D-094C5CECA32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29F0AEB-825D-47FD-913D-C9D6461ED431}"/>
              </a:ext>
            </a:extLst>
          </p:cNvPr>
          <p:cNvSpPr>
            <a:spLocks noGrp="1"/>
          </p:cNvSpPr>
          <p:nvPr>
            <p:ph type="dt" sz="half" idx="10"/>
          </p:nvPr>
        </p:nvSpPr>
        <p:spPr/>
        <p:txBody>
          <a:bodyPr/>
          <a:lstStyle/>
          <a:p>
            <a:fld id="{11DE451E-3272-47CA-8837-11F0AE3E1D32}" type="datetimeFigureOut">
              <a:rPr lang="fr-FR" smtClean="0"/>
              <a:t>23/09/2022</a:t>
            </a:fld>
            <a:endParaRPr lang="fr-FR"/>
          </a:p>
        </p:txBody>
      </p:sp>
      <p:sp>
        <p:nvSpPr>
          <p:cNvPr id="4" name="Espace réservé du pied de page 3">
            <a:extLst>
              <a:ext uri="{FF2B5EF4-FFF2-40B4-BE49-F238E27FC236}">
                <a16:creationId xmlns:a16="http://schemas.microsoft.com/office/drawing/2014/main" id="{E1F0BC4A-B7C4-4AEF-9ECF-BE5EA3C3850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08E0570-31A6-4109-8FAE-54C6798A4169}"/>
              </a:ext>
            </a:extLst>
          </p:cNvPr>
          <p:cNvSpPr>
            <a:spLocks noGrp="1"/>
          </p:cNvSpPr>
          <p:nvPr>
            <p:ph type="sldNum" sz="quarter" idx="12"/>
          </p:nvPr>
        </p:nvSpPr>
        <p:spPr/>
        <p:txBody>
          <a:bodyPr/>
          <a:lstStyle/>
          <a:p>
            <a:fld id="{1AD6237A-1D36-4562-96C2-C919123C3DDC}" type="slidenum">
              <a:rPr lang="fr-FR" smtClean="0"/>
              <a:t>‹N°›</a:t>
            </a:fld>
            <a:endParaRPr lang="fr-FR"/>
          </a:p>
        </p:txBody>
      </p:sp>
    </p:spTree>
    <p:extLst>
      <p:ext uri="{BB962C8B-B14F-4D97-AF65-F5344CB8AC3E}">
        <p14:creationId xmlns:p14="http://schemas.microsoft.com/office/powerpoint/2010/main" val="62589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2D81B28-F9C1-44DD-9A41-E8F1BDB53535}"/>
              </a:ext>
            </a:extLst>
          </p:cNvPr>
          <p:cNvSpPr>
            <a:spLocks noGrp="1"/>
          </p:cNvSpPr>
          <p:nvPr>
            <p:ph type="dt" sz="half" idx="10"/>
          </p:nvPr>
        </p:nvSpPr>
        <p:spPr/>
        <p:txBody>
          <a:bodyPr/>
          <a:lstStyle/>
          <a:p>
            <a:fld id="{11DE451E-3272-47CA-8837-11F0AE3E1D32}" type="datetimeFigureOut">
              <a:rPr lang="fr-FR" smtClean="0"/>
              <a:t>23/09/2022</a:t>
            </a:fld>
            <a:endParaRPr lang="fr-FR"/>
          </a:p>
        </p:txBody>
      </p:sp>
      <p:sp>
        <p:nvSpPr>
          <p:cNvPr id="3" name="Espace réservé du pied de page 2">
            <a:extLst>
              <a:ext uri="{FF2B5EF4-FFF2-40B4-BE49-F238E27FC236}">
                <a16:creationId xmlns:a16="http://schemas.microsoft.com/office/drawing/2014/main" id="{1A7580BF-BC53-47D8-82D9-D702774FA61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A406C16-0FDF-4B17-8A8F-DD98C7000666}"/>
              </a:ext>
            </a:extLst>
          </p:cNvPr>
          <p:cNvSpPr>
            <a:spLocks noGrp="1"/>
          </p:cNvSpPr>
          <p:nvPr>
            <p:ph type="sldNum" sz="quarter" idx="12"/>
          </p:nvPr>
        </p:nvSpPr>
        <p:spPr/>
        <p:txBody>
          <a:bodyPr/>
          <a:lstStyle/>
          <a:p>
            <a:fld id="{1AD6237A-1D36-4562-96C2-C919123C3DDC}" type="slidenum">
              <a:rPr lang="fr-FR" smtClean="0"/>
              <a:t>‹N°›</a:t>
            </a:fld>
            <a:endParaRPr lang="fr-FR"/>
          </a:p>
        </p:txBody>
      </p:sp>
    </p:spTree>
    <p:extLst>
      <p:ext uri="{BB962C8B-B14F-4D97-AF65-F5344CB8AC3E}">
        <p14:creationId xmlns:p14="http://schemas.microsoft.com/office/powerpoint/2010/main" val="201080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1A760C-4628-48B0-9654-6016202985E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B006AEA-48B3-4195-88E3-3BBDFD85A6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7DECAD6-B2E0-48E3-8C43-D2ACB0E6A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6FCDB01-90BA-44E4-87A0-4D7F2FDFF3CE}"/>
              </a:ext>
            </a:extLst>
          </p:cNvPr>
          <p:cNvSpPr>
            <a:spLocks noGrp="1"/>
          </p:cNvSpPr>
          <p:nvPr>
            <p:ph type="dt" sz="half" idx="10"/>
          </p:nvPr>
        </p:nvSpPr>
        <p:spPr/>
        <p:txBody>
          <a:bodyPr/>
          <a:lstStyle/>
          <a:p>
            <a:fld id="{11DE451E-3272-47CA-8837-11F0AE3E1D32}" type="datetimeFigureOut">
              <a:rPr lang="fr-FR" smtClean="0"/>
              <a:t>23/09/2022</a:t>
            </a:fld>
            <a:endParaRPr lang="fr-FR"/>
          </a:p>
        </p:txBody>
      </p:sp>
      <p:sp>
        <p:nvSpPr>
          <p:cNvPr id="6" name="Espace réservé du pied de page 5">
            <a:extLst>
              <a:ext uri="{FF2B5EF4-FFF2-40B4-BE49-F238E27FC236}">
                <a16:creationId xmlns:a16="http://schemas.microsoft.com/office/drawing/2014/main" id="{CAA05941-8EC3-4867-960E-D4ECBD70DA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225FCCB-7332-42D2-9908-14BDF8257C8A}"/>
              </a:ext>
            </a:extLst>
          </p:cNvPr>
          <p:cNvSpPr>
            <a:spLocks noGrp="1"/>
          </p:cNvSpPr>
          <p:nvPr>
            <p:ph type="sldNum" sz="quarter" idx="12"/>
          </p:nvPr>
        </p:nvSpPr>
        <p:spPr/>
        <p:txBody>
          <a:bodyPr/>
          <a:lstStyle/>
          <a:p>
            <a:fld id="{1AD6237A-1D36-4562-96C2-C919123C3DDC}" type="slidenum">
              <a:rPr lang="fr-FR" smtClean="0"/>
              <a:t>‹N°›</a:t>
            </a:fld>
            <a:endParaRPr lang="fr-FR"/>
          </a:p>
        </p:txBody>
      </p:sp>
    </p:spTree>
    <p:extLst>
      <p:ext uri="{BB962C8B-B14F-4D97-AF65-F5344CB8AC3E}">
        <p14:creationId xmlns:p14="http://schemas.microsoft.com/office/powerpoint/2010/main" val="393962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A84519-2524-42D5-AD9C-76FE37D1316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23F30A0-7953-4E8F-B0D5-71DE836B40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152A039-FD7A-40E6-BE6A-0C7E08EAC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4A66FB5-60AF-49E4-8D40-24E64CD9B408}"/>
              </a:ext>
            </a:extLst>
          </p:cNvPr>
          <p:cNvSpPr>
            <a:spLocks noGrp="1"/>
          </p:cNvSpPr>
          <p:nvPr>
            <p:ph type="dt" sz="half" idx="10"/>
          </p:nvPr>
        </p:nvSpPr>
        <p:spPr/>
        <p:txBody>
          <a:bodyPr/>
          <a:lstStyle/>
          <a:p>
            <a:fld id="{11DE451E-3272-47CA-8837-11F0AE3E1D32}" type="datetimeFigureOut">
              <a:rPr lang="fr-FR" smtClean="0"/>
              <a:t>23/09/2022</a:t>
            </a:fld>
            <a:endParaRPr lang="fr-FR"/>
          </a:p>
        </p:txBody>
      </p:sp>
      <p:sp>
        <p:nvSpPr>
          <p:cNvPr id="6" name="Espace réservé du pied de page 5">
            <a:extLst>
              <a:ext uri="{FF2B5EF4-FFF2-40B4-BE49-F238E27FC236}">
                <a16:creationId xmlns:a16="http://schemas.microsoft.com/office/drawing/2014/main" id="{C9F80DF6-E9F1-4922-B93C-E9FD2102ACB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677FF68-97F3-4096-9D85-77A627DDCFF4}"/>
              </a:ext>
            </a:extLst>
          </p:cNvPr>
          <p:cNvSpPr>
            <a:spLocks noGrp="1"/>
          </p:cNvSpPr>
          <p:nvPr>
            <p:ph type="sldNum" sz="quarter" idx="12"/>
          </p:nvPr>
        </p:nvSpPr>
        <p:spPr/>
        <p:txBody>
          <a:bodyPr/>
          <a:lstStyle/>
          <a:p>
            <a:fld id="{1AD6237A-1D36-4562-96C2-C919123C3DDC}" type="slidenum">
              <a:rPr lang="fr-FR" smtClean="0"/>
              <a:t>‹N°›</a:t>
            </a:fld>
            <a:endParaRPr lang="fr-FR"/>
          </a:p>
        </p:txBody>
      </p:sp>
    </p:spTree>
    <p:extLst>
      <p:ext uri="{BB962C8B-B14F-4D97-AF65-F5344CB8AC3E}">
        <p14:creationId xmlns:p14="http://schemas.microsoft.com/office/powerpoint/2010/main" val="56255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B37A25B-AF2C-4427-A240-62A314B305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FD9754B-E696-4BF3-940E-43CFE2B146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151523-1DBB-48D8-96B0-A12BB6779A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E451E-3272-47CA-8837-11F0AE3E1D32}" type="datetimeFigureOut">
              <a:rPr lang="fr-FR" smtClean="0"/>
              <a:t>23/09/2022</a:t>
            </a:fld>
            <a:endParaRPr lang="fr-FR"/>
          </a:p>
        </p:txBody>
      </p:sp>
      <p:sp>
        <p:nvSpPr>
          <p:cNvPr id="5" name="Espace réservé du pied de page 4">
            <a:extLst>
              <a:ext uri="{FF2B5EF4-FFF2-40B4-BE49-F238E27FC236}">
                <a16:creationId xmlns:a16="http://schemas.microsoft.com/office/drawing/2014/main" id="{075926A7-6742-4DDB-A158-C8E7D283A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3141F4F-5154-4E2D-9C59-373396D98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6237A-1D36-4562-96C2-C919123C3DDC}" type="slidenum">
              <a:rPr lang="fr-FR" smtClean="0"/>
              <a:t>‹N°›</a:t>
            </a:fld>
            <a:endParaRPr lang="fr-FR"/>
          </a:p>
        </p:txBody>
      </p:sp>
    </p:spTree>
    <p:extLst>
      <p:ext uri="{BB962C8B-B14F-4D97-AF65-F5344CB8AC3E}">
        <p14:creationId xmlns:p14="http://schemas.microsoft.com/office/powerpoint/2010/main" val="775832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slide" Target="slide6.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7.xml"/><Relationship Id="rId7" Type="http://schemas.openxmlformats.org/officeDocument/2006/relationships/slide" Target="slide25.xml"/><Relationship Id="rId12" Type="http://schemas.openxmlformats.org/officeDocument/2006/relationships/slide" Target="slide5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slide" Target="slide21.xml"/><Relationship Id="rId11" Type="http://schemas.openxmlformats.org/officeDocument/2006/relationships/slide" Target="slide48.xml"/><Relationship Id="rId5" Type="http://schemas.openxmlformats.org/officeDocument/2006/relationships/slide" Target="slide19.xml"/><Relationship Id="rId10" Type="http://schemas.openxmlformats.org/officeDocument/2006/relationships/slide" Target="slide42.xml"/><Relationship Id="rId4" Type="http://schemas.openxmlformats.org/officeDocument/2006/relationships/slide" Target="slide14.xml"/><Relationship Id="rId9" Type="http://schemas.openxmlformats.org/officeDocument/2006/relationships/slide" Target="slide36.xml"/></Relationships>
</file>

<file path=ppt/slides/_rels/slide1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7.xml"/><Relationship Id="rId7" Type="http://schemas.openxmlformats.org/officeDocument/2006/relationships/slide" Target="slide25.xml"/><Relationship Id="rId12" Type="http://schemas.openxmlformats.org/officeDocument/2006/relationships/slide" Target="slide5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slide" Target="slide21.xml"/><Relationship Id="rId11" Type="http://schemas.openxmlformats.org/officeDocument/2006/relationships/slide" Target="slide48.xml"/><Relationship Id="rId5" Type="http://schemas.openxmlformats.org/officeDocument/2006/relationships/slide" Target="slide19.xml"/><Relationship Id="rId10" Type="http://schemas.openxmlformats.org/officeDocument/2006/relationships/slide" Target="slide42.xml"/><Relationship Id="rId4" Type="http://schemas.openxmlformats.org/officeDocument/2006/relationships/slide" Target="slide14.xml"/><Relationship Id="rId9" Type="http://schemas.openxmlformats.org/officeDocument/2006/relationships/slide" Target="slide36.xml"/></Relationships>
</file>

<file path=ppt/slides/_rels/slide1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slide" Target="slide6.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slide" Target="slide6.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7.xml"/><Relationship Id="rId7" Type="http://schemas.openxmlformats.org/officeDocument/2006/relationships/slide" Target="slide25.xml"/><Relationship Id="rId12" Type="http://schemas.openxmlformats.org/officeDocument/2006/relationships/slide" Target="slide5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slide" Target="slide21.xml"/><Relationship Id="rId11" Type="http://schemas.openxmlformats.org/officeDocument/2006/relationships/slide" Target="slide48.xml"/><Relationship Id="rId5" Type="http://schemas.openxmlformats.org/officeDocument/2006/relationships/slide" Target="slide19.xml"/><Relationship Id="rId10" Type="http://schemas.openxmlformats.org/officeDocument/2006/relationships/slide" Target="slide42.xml"/><Relationship Id="rId4" Type="http://schemas.openxmlformats.org/officeDocument/2006/relationships/slide" Target="slide14.xml"/><Relationship Id="rId9" Type="http://schemas.openxmlformats.org/officeDocument/2006/relationships/slide" Target="slide36.xml"/></Relationships>
</file>

<file path=ppt/slides/_rels/slide2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1.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44.jpe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7.xml"/><Relationship Id="rId7" Type="http://schemas.openxmlformats.org/officeDocument/2006/relationships/slide" Target="slide25.xml"/><Relationship Id="rId12" Type="http://schemas.openxmlformats.org/officeDocument/2006/relationships/slide" Target="slide52.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slide" Target="slide21.xml"/><Relationship Id="rId11" Type="http://schemas.openxmlformats.org/officeDocument/2006/relationships/slide" Target="slide48.xml"/><Relationship Id="rId5" Type="http://schemas.openxmlformats.org/officeDocument/2006/relationships/slide" Target="slide19.xml"/><Relationship Id="rId10" Type="http://schemas.openxmlformats.org/officeDocument/2006/relationships/slide" Target="slide42.xml"/><Relationship Id="rId4" Type="http://schemas.openxmlformats.org/officeDocument/2006/relationships/slide" Target="slide14.xml"/><Relationship Id="rId9"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image" Target="../media/image54.jpe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7.xml"/><Relationship Id="rId7" Type="http://schemas.openxmlformats.org/officeDocument/2006/relationships/slide" Target="slide25.xml"/><Relationship Id="rId12" Type="http://schemas.openxmlformats.org/officeDocument/2006/relationships/slide" Target="slide52.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slide" Target="slide21.xml"/><Relationship Id="rId11" Type="http://schemas.openxmlformats.org/officeDocument/2006/relationships/slide" Target="slide48.xml"/><Relationship Id="rId5" Type="http://schemas.openxmlformats.org/officeDocument/2006/relationships/slide" Target="slide19.xml"/><Relationship Id="rId10" Type="http://schemas.openxmlformats.org/officeDocument/2006/relationships/slide" Target="slide42.xml"/><Relationship Id="rId4" Type="http://schemas.openxmlformats.org/officeDocument/2006/relationships/slide" Target="slide14.xml"/><Relationship Id="rId9" Type="http://schemas.openxmlformats.org/officeDocument/2006/relationships/slide" Target="slide36.xml"/></Relationships>
</file>

<file path=ppt/slides/_rels/slide4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slide" Target="slide54.xml"/><Relationship Id="rId7" Type="http://schemas.openxmlformats.org/officeDocument/2006/relationships/slide" Target="slide64.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slide" Target="slide61.xml"/><Relationship Id="rId5" Type="http://schemas.openxmlformats.org/officeDocument/2006/relationships/slide" Target="slide56.xml"/><Relationship Id="rId4" Type="http://schemas.openxmlformats.org/officeDocument/2006/relationships/slide" Target="slide55.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slide" Target="slide53.xml"/><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slide" Target="slide53.xml"/><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JP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slide" Target="slide53.xml"/></Relationships>
</file>

<file path=ppt/slides/_rels/slide57.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7.xml"/><Relationship Id="rId7" Type="http://schemas.openxmlformats.org/officeDocument/2006/relationships/slide" Target="slide25.xml"/><Relationship Id="rId12" Type="http://schemas.openxmlformats.org/officeDocument/2006/relationships/slide" Target="slide5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21.xml"/><Relationship Id="rId11" Type="http://schemas.openxmlformats.org/officeDocument/2006/relationships/slide" Target="slide48.xml"/><Relationship Id="rId5" Type="http://schemas.openxmlformats.org/officeDocument/2006/relationships/slide" Target="slide19.xml"/><Relationship Id="rId10" Type="http://schemas.openxmlformats.org/officeDocument/2006/relationships/slide" Target="slide42.xml"/><Relationship Id="rId4" Type="http://schemas.openxmlformats.org/officeDocument/2006/relationships/slide" Target="slide14.xml"/><Relationship Id="rId9" Type="http://schemas.openxmlformats.org/officeDocument/2006/relationships/slide" Target="slide36.xml"/></Relationships>
</file>

<file path=ppt/slides/_rels/slide60.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1.xml.rels><?xml version="1.0" encoding="UTF-8" standalone="yes"?>
<Relationships xmlns="http://schemas.openxmlformats.org/package/2006/relationships"><Relationship Id="rId3" Type="http://schemas.openxmlformats.org/officeDocument/2006/relationships/slide" Target="slide53.xml"/><Relationship Id="rId7" Type="http://schemas.openxmlformats.org/officeDocument/2006/relationships/image" Target="../media/image85.jp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63.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02.jpeg"/><Relationship Id="rId5" Type="http://schemas.microsoft.com/office/2007/relationships/hdphoto" Target="../media/hdphoto5.wdp"/><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B575267-9773-45F0-9C5A-40B31799B5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772"/>
            <a:ext cx="9583613" cy="6879772"/>
          </a:xfrm>
          <a:prstGeom prst="rect">
            <a:avLst/>
          </a:prstGeom>
        </p:spPr>
      </p:pic>
      <p:pic>
        <p:nvPicPr>
          <p:cNvPr id="4" name="Image 3">
            <a:extLst>
              <a:ext uri="{FF2B5EF4-FFF2-40B4-BE49-F238E27FC236}">
                <a16:creationId xmlns:a16="http://schemas.microsoft.com/office/drawing/2014/main" id="{DC0A7954-18B2-4BED-B550-A8BB4B5CDF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83613" y="0"/>
            <a:ext cx="2618853" cy="2618853"/>
          </a:xfrm>
          <a:prstGeom prst="rect">
            <a:avLst/>
          </a:prstGeom>
        </p:spPr>
      </p:pic>
      <p:sp>
        <p:nvSpPr>
          <p:cNvPr id="2" name="ZoneTexte 1">
            <a:extLst>
              <a:ext uri="{FF2B5EF4-FFF2-40B4-BE49-F238E27FC236}">
                <a16:creationId xmlns:a16="http://schemas.microsoft.com/office/drawing/2014/main" id="{3F8C871A-180C-A71E-99A5-5D842E0D04E7}"/>
              </a:ext>
            </a:extLst>
          </p:cNvPr>
          <p:cNvSpPr txBox="1"/>
          <p:nvPr/>
        </p:nvSpPr>
        <p:spPr>
          <a:xfrm>
            <a:off x="9583613" y="3026004"/>
            <a:ext cx="2608387" cy="3477875"/>
          </a:xfrm>
          <a:prstGeom prst="rect">
            <a:avLst/>
          </a:prstGeom>
          <a:noFill/>
        </p:spPr>
        <p:txBody>
          <a:bodyPr wrap="square" rtlCol="0">
            <a:spAutoFit/>
          </a:bodyPr>
          <a:lstStyle/>
          <a:p>
            <a:pPr algn="ctr"/>
            <a:r>
              <a:rPr lang="fr-FR" sz="3200" dirty="0">
                <a:solidFill>
                  <a:schemeClr val="bg1"/>
                </a:solidFill>
                <a:latin typeface="Times New Roman" panose="02020603050405020304" pitchFamily="18" charset="0"/>
                <a:cs typeface="Times New Roman" panose="02020603050405020304" pitchFamily="18" charset="0"/>
              </a:rPr>
              <a:t>Les</a:t>
            </a:r>
          </a:p>
          <a:p>
            <a:pPr algn="ctr"/>
            <a:r>
              <a:rPr lang="fr-FR" sz="3200" dirty="0">
                <a:solidFill>
                  <a:schemeClr val="bg1"/>
                </a:solidFill>
                <a:latin typeface="Times New Roman" panose="02020603050405020304" pitchFamily="18" charset="0"/>
                <a:cs typeface="Times New Roman" panose="02020603050405020304" pitchFamily="18" charset="0"/>
              </a:rPr>
              <a:t>Crassulacées</a:t>
            </a:r>
          </a:p>
          <a:p>
            <a:pPr algn="ctr"/>
            <a:endParaRPr lang="fr-FR" sz="3200" dirty="0">
              <a:solidFill>
                <a:schemeClr val="bg1"/>
              </a:solidFill>
              <a:latin typeface="Times New Roman" panose="02020603050405020304" pitchFamily="18" charset="0"/>
              <a:cs typeface="Times New Roman" panose="02020603050405020304" pitchFamily="18" charset="0"/>
            </a:endParaRPr>
          </a:p>
          <a:p>
            <a:pPr algn="ctr"/>
            <a:r>
              <a:rPr lang="fr-FR" sz="2400" dirty="0">
                <a:solidFill>
                  <a:schemeClr val="bg1"/>
                </a:solidFill>
                <a:latin typeface="Times New Roman" panose="02020603050405020304" pitchFamily="18" charset="0"/>
                <a:cs typeface="Times New Roman" panose="02020603050405020304" pitchFamily="18" charset="0"/>
              </a:rPr>
              <a:t>Atelier de perfectionnement</a:t>
            </a:r>
          </a:p>
          <a:p>
            <a:pPr algn="ctr"/>
            <a:r>
              <a:rPr lang="fr-FR" sz="2400" dirty="0">
                <a:solidFill>
                  <a:schemeClr val="bg1"/>
                </a:solidFill>
                <a:latin typeface="Times New Roman" panose="02020603050405020304" pitchFamily="18" charset="0"/>
                <a:cs typeface="Times New Roman" panose="02020603050405020304" pitchFamily="18" charset="0"/>
              </a:rPr>
              <a:t>22 sept. 2022</a:t>
            </a:r>
          </a:p>
          <a:p>
            <a:pPr algn="ctr"/>
            <a:r>
              <a:rPr lang="fr-FR" sz="2000" dirty="0">
                <a:solidFill>
                  <a:schemeClr val="bg1"/>
                </a:solidFill>
                <a:latin typeface="Times New Roman" panose="02020603050405020304" pitchFamily="18" charset="0"/>
                <a:cs typeface="Times New Roman" panose="02020603050405020304" pitchFamily="18" charset="0"/>
              </a:rPr>
              <a:t>Jean-Luc </a:t>
            </a:r>
            <a:r>
              <a:rPr lang="fr-FR" sz="2000" dirty="0" err="1">
                <a:solidFill>
                  <a:schemeClr val="bg1"/>
                </a:solidFill>
                <a:latin typeface="Times New Roman" panose="02020603050405020304" pitchFamily="18" charset="0"/>
                <a:cs typeface="Times New Roman" panose="02020603050405020304" pitchFamily="18" charset="0"/>
              </a:rPr>
              <a:t>Macqueron</a:t>
            </a:r>
            <a:endParaRPr lang="fr-FR" sz="2000" dirty="0">
              <a:solidFill>
                <a:schemeClr val="bg1"/>
              </a:solidFill>
              <a:latin typeface="Times New Roman" panose="02020603050405020304" pitchFamily="18" charset="0"/>
              <a:cs typeface="Times New Roman" panose="02020603050405020304" pitchFamily="18" charset="0"/>
            </a:endParaRPr>
          </a:p>
          <a:p>
            <a:pPr algn="ctr"/>
            <a:r>
              <a:rPr lang="fr-FR" sz="32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254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ECBA">
            <a:alpha val="49020"/>
          </a:srgb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F752281-5544-45C8-B9D0-F3D3D66D1E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493889" y="2630311"/>
            <a:ext cx="3733800" cy="4721578"/>
          </a:xfrm>
          <a:prstGeom prst="rect">
            <a:avLst/>
          </a:prstGeom>
        </p:spPr>
      </p:pic>
      <p:pic>
        <p:nvPicPr>
          <p:cNvPr id="5" name="Image 4">
            <a:extLst>
              <a:ext uri="{FF2B5EF4-FFF2-40B4-BE49-F238E27FC236}">
                <a16:creationId xmlns:a16="http://schemas.microsoft.com/office/drawing/2014/main" id="{E0ADE450-FE12-4230-A8BB-B127086891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4721579" cy="3124200"/>
          </a:xfrm>
          <a:prstGeom prst="rect">
            <a:avLst/>
          </a:prstGeom>
        </p:spPr>
      </p:pic>
      <p:pic>
        <p:nvPicPr>
          <p:cNvPr id="7" name="Image 6">
            <a:extLst>
              <a:ext uri="{FF2B5EF4-FFF2-40B4-BE49-F238E27FC236}">
                <a16:creationId xmlns:a16="http://schemas.microsoft.com/office/drawing/2014/main" id="{5345E85A-CA60-44A5-8557-705EE2AD8A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08978" y="1111268"/>
            <a:ext cx="6005689" cy="5746732"/>
          </a:xfrm>
          <a:prstGeom prst="rect">
            <a:avLst/>
          </a:prstGeom>
        </p:spPr>
      </p:pic>
      <p:sp>
        <p:nvSpPr>
          <p:cNvPr id="8" name="ZoneTexte 7">
            <a:extLst>
              <a:ext uri="{FF2B5EF4-FFF2-40B4-BE49-F238E27FC236}">
                <a16:creationId xmlns:a16="http://schemas.microsoft.com/office/drawing/2014/main" id="{2E5CFEEC-FBF8-4EB0-9509-782D0BD1AE92}"/>
              </a:ext>
            </a:extLst>
          </p:cNvPr>
          <p:cNvSpPr txBox="1"/>
          <p:nvPr/>
        </p:nvSpPr>
        <p:spPr>
          <a:xfrm>
            <a:off x="6096000" y="94785"/>
            <a:ext cx="5144429" cy="830997"/>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rPr>
              <a:t>Crassula </a:t>
            </a:r>
            <a:r>
              <a:rPr lang="fr-FR" sz="2400" b="1" i="1" dirty="0" err="1">
                <a:latin typeface="Times New Roman" panose="02020603050405020304" pitchFamily="18" charset="0"/>
                <a:cs typeface="Times New Roman" panose="02020603050405020304" pitchFamily="18" charset="0"/>
              </a:rPr>
              <a:t>helmsii</a:t>
            </a:r>
            <a:r>
              <a:rPr lang="fr-FR" sz="2400" b="1"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(T. Kirk) </a:t>
            </a:r>
            <a:r>
              <a:rPr lang="fr-FR" sz="2400" dirty="0" err="1">
                <a:latin typeface="Times New Roman" panose="02020603050405020304" pitchFamily="18" charset="0"/>
                <a:cs typeface="Times New Roman" panose="02020603050405020304" pitchFamily="18" charset="0"/>
              </a:rPr>
              <a:t>Cockayne</a:t>
            </a:r>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Fleurs </a:t>
            </a:r>
            <a:r>
              <a:rPr lang="fr-FR" sz="2400" dirty="0" err="1">
                <a:latin typeface="Times New Roman" panose="02020603050405020304" pitchFamily="18" charset="0"/>
                <a:cs typeface="Times New Roman" panose="02020603050405020304" pitchFamily="18" charset="0"/>
              </a:rPr>
              <a:t>tetramères</a:t>
            </a:r>
            <a:r>
              <a:rPr lang="fr-FR"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990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4ECBA">
            <a:alpha val="40000"/>
          </a:srgbClr>
        </a:solidFill>
        <a:effectLst/>
      </p:bgPr>
    </p:bg>
    <p:spTree>
      <p:nvGrpSpPr>
        <p:cNvPr id="1" name=""/>
        <p:cNvGrpSpPr/>
        <p:nvPr/>
      </p:nvGrpSpPr>
      <p:grpSpPr>
        <a:xfrm>
          <a:off x="0" y="0"/>
          <a:ext cx="0" cy="0"/>
          <a:chOff x="0" y="0"/>
          <a:chExt cx="0" cy="0"/>
        </a:xfrm>
      </p:grpSpPr>
      <p:pic>
        <p:nvPicPr>
          <p:cNvPr id="1026" name="Picture 2" descr="Afficher l’image source">
            <a:extLst>
              <a:ext uri="{FF2B5EF4-FFF2-40B4-BE49-F238E27FC236}">
                <a16:creationId xmlns:a16="http://schemas.microsoft.com/office/drawing/2014/main" id="{A692F3FE-2F78-491E-926C-5057AF4DDE3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41318" y="1187450"/>
            <a:ext cx="5850682" cy="5670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source">
            <a:extLst>
              <a:ext uri="{FF2B5EF4-FFF2-40B4-BE49-F238E27FC236}">
                <a16:creationId xmlns:a16="http://schemas.microsoft.com/office/drawing/2014/main" id="{E4CC8CC4-A6E3-400B-8CC6-317BFB0A0A3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634131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7FBCF25-DED8-45D7-B3AD-7DDC0AD0CB2C}"/>
              </a:ext>
            </a:extLst>
          </p:cNvPr>
          <p:cNvSpPr txBox="1"/>
          <p:nvPr/>
        </p:nvSpPr>
        <p:spPr>
          <a:xfrm>
            <a:off x="6835698" y="211873"/>
            <a:ext cx="4705814" cy="830997"/>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hlinkClick r:id="rId5" action="ppaction://hlinksldjump"/>
              </a:rPr>
              <a:t>Crassula </a:t>
            </a:r>
            <a:r>
              <a:rPr lang="fr-FR" sz="2400" b="1" i="1" dirty="0" err="1">
                <a:latin typeface="Times New Roman" panose="02020603050405020304" pitchFamily="18" charset="0"/>
                <a:cs typeface="Times New Roman" panose="02020603050405020304" pitchFamily="18" charset="0"/>
                <a:hlinkClick r:id="rId5" action="ppaction://hlinksldjump"/>
              </a:rPr>
              <a:t>muscosa</a:t>
            </a:r>
            <a:r>
              <a:rPr lang="fr-FR" sz="2400" b="1" i="1" dirty="0">
                <a:latin typeface="Times New Roman" panose="02020603050405020304" pitchFamily="18" charset="0"/>
                <a:cs typeface="Times New Roman" panose="02020603050405020304" pitchFamily="18" charset="0"/>
                <a:hlinkClick r:id="rId5" action="ppaction://hlinksldjump"/>
              </a:rPr>
              <a:t> </a:t>
            </a:r>
            <a:r>
              <a:rPr lang="fr-FR" sz="2400" dirty="0">
                <a:latin typeface="Times New Roman" panose="02020603050405020304" pitchFamily="18" charset="0"/>
                <a:cs typeface="Times New Roman" panose="02020603050405020304" pitchFamily="18" charset="0"/>
              </a:rPr>
              <a:t>L.    cultivée</a:t>
            </a:r>
          </a:p>
          <a:p>
            <a:r>
              <a:rPr lang="fr-FR" sz="2400" dirty="0">
                <a:latin typeface="Times New Roman" panose="02020603050405020304" pitchFamily="18" charset="0"/>
                <a:cs typeface="Times New Roman" panose="02020603050405020304" pitchFamily="18" charset="0"/>
              </a:rPr>
              <a:t>Fleurs pentamères</a:t>
            </a:r>
          </a:p>
        </p:txBody>
      </p:sp>
      <p:pic>
        <p:nvPicPr>
          <p:cNvPr id="4" name="Image 3">
            <a:extLst>
              <a:ext uri="{FF2B5EF4-FFF2-40B4-BE49-F238E27FC236}">
                <a16:creationId xmlns:a16="http://schemas.microsoft.com/office/drawing/2014/main" id="{6276BA20-6F5B-48C4-9393-E86CB432F8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6341318" cy="6858000"/>
          </a:xfrm>
          <a:prstGeom prst="rect">
            <a:avLst/>
          </a:prstGeom>
        </p:spPr>
      </p:pic>
    </p:spTree>
    <p:extLst>
      <p:ext uri="{BB962C8B-B14F-4D97-AF65-F5344CB8AC3E}">
        <p14:creationId xmlns:p14="http://schemas.microsoft.com/office/powerpoint/2010/main" val="26374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54000"/>
          </a:scheme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B07AEE7-13A8-9817-DC84-13955B9D2BD2}"/>
              </a:ext>
            </a:extLst>
          </p:cNvPr>
          <p:cNvSpPr txBox="1"/>
          <p:nvPr/>
        </p:nvSpPr>
        <p:spPr>
          <a:xfrm>
            <a:off x="4223208" y="329938"/>
            <a:ext cx="6212264" cy="523220"/>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Résumé du genre </a:t>
            </a:r>
            <a:r>
              <a:rPr lang="fr-FR" sz="2800" b="1" i="1" dirty="0">
                <a:latin typeface="Times New Roman" panose="02020603050405020304" pitchFamily="18" charset="0"/>
                <a:cs typeface="Times New Roman" panose="02020603050405020304" pitchFamily="18" charset="0"/>
              </a:rPr>
              <a:t>Crassula</a:t>
            </a:r>
          </a:p>
        </p:txBody>
      </p:sp>
      <p:sp>
        <p:nvSpPr>
          <p:cNvPr id="4" name="ZoneTexte 3">
            <a:extLst>
              <a:ext uri="{FF2B5EF4-FFF2-40B4-BE49-F238E27FC236}">
                <a16:creationId xmlns:a16="http://schemas.microsoft.com/office/drawing/2014/main" id="{41554038-6A88-88B8-CA11-49C2062F6A78}"/>
              </a:ext>
            </a:extLst>
          </p:cNvPr>
          <p:cNvSpPr txBox="1"/>
          <p:nvPr/>
        </p:nvSpPr>
        <p:spPr>
          <a:xfrm>
            <a:off x="2029121" y="1368102"/>
            <a:ext cx="8208388"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a:t>
            </a:r>
            <a:r>
              <a:rPr kumimoji="0" lang="fr-FR"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opposées</a:t>
            </a: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à bases plus ou moins soudées,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les 2 espèces indigènes sont des plantes </a:t>
            </a:r>
            <a:r>
              <a:rPr kumimoji="0" lang="fr-FR"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annuelles</a:t>
            </a: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minuscules,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peu charnues, vite rougissantes,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fleurs à peine visibles 3,4,5 mères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u="sng" dirty="0">
                <a:solidFill>
                  <a:prstClr val="black"/>
                </a:solidFill>
                <a:latin typeface="Times New Roman" panose="02020603050405020304" pitchFamily="18" charset="0"/>
                <a:cs typeface="Times New Roman" panose="02020603050405020304" pitchFamily="18" charset="0"/>
              </a:rPr>
              <a:t>n étamines</a:t>
            </a:r>
            <a:r>
              <a:rPr kumimoji="0" lang="fr-FR"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n sépales</a:t>
            </a:r>
          </a:p>
        </p:txBody>
      </p:sp>
    </p:spTree>
    <p:extLst>
      <p:ext uri="{BB962C8B-B14F-4D97-AF65-F5344CB8AC3E}">
        <p14:creationId xmlns:p14="http://schemas.microsoft.com/office/powerpoint/2010/main" val="405949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ECBA">
            <a:alpha val="48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CCCFE71-8FD3-402A-BE7A-78CC3951FF5D}"/>
              </a:ext>
            </a:extLst>
          </p:cNvPr>
          <p:cNvSpPr txBox="1"/>
          <p:nvPr/>
        </p:nvSpPr>
        <p:spPr>
          <a:xfrm>
            <a:off x="228600" y="169334"/>
            <a:ext cx="11870265" cy="6370975"/>
          </a:xfrm>
          <a:prstGeom prst="rect">
            <a:avLst/>
          </a:prstGeom>
          <a:noFill/>
        </p:spPr>
        <p:txBody>
          <a:bodyPr wrap="square" rtlCol="0">
            <a:spAutoFit/>
          </a:bodyPr>
          <a:lstStyle/>
          <a:p>
            <a:pPr algn="ctr"/>
            <a:r>
              <a:rPr lang="fr-FR" sz="2400" b="1" u="sng" dirty="0">
                <a:latin typeface="Times New Roman" panose="02020603050405020304" pitchFamily="18" charset="0"/>
                <a:cs typeface="Times New Roman" panose="02020603050405020304" pitchFamily="18" charset="0"/>
              </a:rPr>
              <a:t>Clé simplifiée des Crassulacées limitée à la  flore de France  (10 genres)</a:t>
            </a:r>
          </a:p>
          <a:p>
            <a:pPr algn="ctr"/>
            <a:endParaRPr lang="fr-FR" sz="2400" b="1" u="sng"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1 -</a:t>
            </a:r>
            <a:r>
              <a:rPr lang="fr-FR" sz="2000" dirty="0">
                <a:latin typeface="Times New Roman" panose="02020603050405020304" pitchFamily="18" charset="0"/>
                <a:cs typeface="Times New Roman" panose="02020603050405020304" pitchFamily="18" charset="0"/>
              </a:rPr>
              <a:t> feuilles toutes opposées, perfoliées, gaines soudées 2 à 2    </a:t>
            </a:r>
            <a:r>
              <a:rPr lang="fr-FR" sz="2000" b="1" dirty="0">
                <a:latin typeface="Times New Roman" panose="02020603050405020304" pitchFamily="18" charset="0"/>
                <a:cs typeface="Times New Roman" panose="02020603050405020304" pitchFamily="18" charset="0"/>
              </a:rPr>
              <a:t>n </a:t>
            </a:r>
            <a:r>
              <a:rPr lang="fr-FR" sz="2000" b="1" dirty="0" err="1">
                <a:latin typeface="Times New Roman" panose="02020603050405020304" pitchFamily="18" charset="0"/>
                <a:cs typeface="Times New Roman" panose="02020603050405020304" pitchFamily="18" charset="0"/>
              </a:rPr>
              <a:t>ét</a:t>
            </a:r>
            <a:r>
              <a:rPr lang="fr-FR" sz="2000" b="1" dirty="0">
                <a:latin typeface="Times New Roman" panose="02020603050405020304" pitchFamily="18" charset="0"/>
                <a:cs typeface="Times New Roman" panose="02020603050405020304" pitchFamily="18" charset="0"/>
              </a:rPr>
              <a:t>.=n </a:t>
            </a:r>
            <a:r>
              <a:rPr lang="fr-FR" sz="2000" b="1" dirty="0" err="1">
                <a:latin typeface="Times New Roman" panose="02020603050405020304" pitchFamily="18" charset="0"/>
                <a:cs typeface="Times New Roman" panose="02020603050405020304" pitchFamily="18" charset="0"/>
              </a:rPr>
              <a:t>sép</a:t>
            </a:r>
            <a:r>
              <a:rPr lang="fr-FR" sz="2000" b="1" dirty="0">
                <a:latin typeface="Times New Roman" panose="02020603050405020304" pitchFamily="18" charset="0"/>
                <a:cs typeface="Times New Roman" panose="02020603050405020304" pitchFamily="18" charset="0"/>
              </a:rPr>
              <a:t>.                         </a:t>
            </a:r>
            <a:r>
              <a:rPr lang="fr-FR" sz="2000" b="1" i="1" dirty="0">
                <a:latin typeface="Times New Roman" panose="02020603050405020304" pitchFamily="18" charset="0"/>
                <a:cs typeface="Times New Roman" panose="02020603050405020304" pitchFamily="18" charset="0"/>
                <a:hlinkClick r:id="rId3" action="ppaction://hlinksldjump"/>
              </a:rPr>
              <a:t>Crassula</a:t>
            </a:r>
            <a:endParaRPr lang="fr-FR" sz="2000" b="1" i="1"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a:t>
            </a:r>
            <a:r>
              <a:rPr lang="fr-FR" sz="2000" dirty="0">
                <a:latin typeface="Times New Roman" panose="02020603050405020304" pitchFamily="18" charset="0"/>
                <a:cs typeface="Times New Roman" panose="02020603050405020304" pitchFamily="18" charset="0"/>
              </a:rPr>
              <a:t> feuilles non opposées ou opposées non perfoliées, n </a:t>
            </a:r>
            <a:r>
              <a:rPr lang="fr-FR" sz="2000" b="1" dirty="0" err="1">
                <a:latin typeface="Times New Roman" panose="02020603050405020304" pitchFamily="18" charset="0"/>
                <a:cs typeface="Times New Roman" panose="02020603050405020304" pitchFamily="18" charset="0"/>
              </a:rPr>
              <a:t>ét</a:t>
            </a:r>
            <a:r>
              <a:rPr lang="fr-FR" sz="2000" b="1" dirty="0">
                <a:latin typeface="Times New Roman" panose="02020603050405020304" pitchFamily="18" charset="0"/>
                <a:cs typeface="Times New Roman" panose="02020603050405020304" pitchFamily="18" charset="0"/>
              </a:rPr>
              <a:t>. = 2n </a:t>
            </a:r>
            <a:r>
              <a:rPr lang="fr-FR" sz="2000" b="1" dirty="0" err="1">
                <a:latin typeface="Times New Roman" panose="02020603050405020304" pitchFamily="18" charset="0"/>
                <a:cs typeface="Times New Roman" panose="02020603050405020304" pitchFamily="18" charset="0"/>
              </a:rPr>
              <a:t>sép</a:t>
            </a:r>
            <a:r>
              <a:rPr lang="fr-FR" sz="2000" b="1" dirty="0">
                <a:latin typeface="Times New Roman" panose="02020603050405020304" pitchFamily="18" charset="0"/>
                <a:cs typeface="Times New Roman" panose="02020603050405020304" pitchFamily="18" charset="0"/>
              </a:rPr>
              <a:t>.       2</a:t>
            </a:r>
          </a:p>
          <a:p>
            <a:r>
              <a:rPr lang="fr-FR" sz="2000" b="1" dirty="0">
                <a:latin typeface="Times New Roman" panose="02020603050405020304" pitchFamily="18" charset="0"/>
                <a:cs typeface="Times New Roman" panose="02020603050405020304" pitchFamily="18" charset="0"/>
              </a:rPr>
              <a:t>         2 - </a:t>
            </a:r>
            <a:r>
              <a:rPr lang="fr-FR" sz="2000" dirty="0">
                <a:latin typeface="Times New Roman" panose="02020603050405020304" pitchFamily="18" charset="0"/>
                <a:cs typeface="Times New Roman" panose="02020603050405020304" pitchFamily="18" charset="0"/>
              </a:rPr>
              <a:t>feuilles à limbe pelté, inflorescence en </a:t>
            </a:r>
            <a:r>
              <a:rPr lang="fr-FR" sz="2000" u="sng" dirty="0">
                <a:latin typeface="Times New Roman" panose="02020603050405020304" pitchFamily="18" charset="0"/>
                <a:cs typeface="Times New Roman" panose="02020603050405020304" pitchFamily="18" charset="0"/>
              </a:rPr>
              <a:t>grappe</a:t>
            </a:r>
            <a:r>
              <a:rPr lang="fr-FR" sz="2000" dirty="0">
                <a:latin typeface="Times New Roman" panose="02020603050405020304" pitchFamily="18" charset="0"/>
                <a:cs typeface="Times New Roman" panose="02020603050405020304" pitchFamily="18" charset="0"/>
              </a:rPr>
              <a:t>		          	 	</a:t>
            </a:r>
            <a:r>
              <a:rPr lang="fr-FR" sz="2000" b="1" i="1" dirty="0" err="1">
                <a:latin typeface="Times New Roman" panose="02020603050405020304" pitchFamily="18" charset="0"/>
                <a:cs typeface="Times New Roman" panose="02020603050405020304" pitchFamily="18" charset="0"/>
                <a:hlinkClick r:id="rId4" action="ppaction://hlinksldjump"/>
              </a:rPr>
              <a:t>Umbilicus</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2’ - </a:t>
            </a:r>
            <a:r>
              <a:rPr lang="fr-FR" sz="2000" dirty="0">
                <a:latin typeface="Times New Roman" panose="02020603050405020304" pitchFamily="18" charset="0"/>
                <a:cs typeface="Times New Roman" panose="02020603050405020304" pitchFamily="18" charset="0"/>
              </a:rPr>
              <a:t>feuilles basales sessiles ou subsessiles, </a:t>
            </a:r>
            <a:r>
              <a:rPr lang="fr-FR" sz="2000" dirty="0" err="1">
                <a:latin typeface="Times New Roman" panose="02020603050405020304" pitchFamily="18" charset="0"/>
                <a:cs typeface="Times New Roman" panose="02020603050405020304" pitchFamily="18" charset="0"/>
              </a:rPr>
              <a:t>inflor</a:t>
            </a:r>
            <a:r>
              <a:rPr lang="fr-FR" sz="2000" dirty="0">
                <a:latin typeface="Times New Roman" panose="02020603050405020304" pitchFamily="18" charset="0"/>
                <a:cs typeface="Times New Roman" panose="02020603050405020304" pitchFamily="18" charset="0"/>
              </a:rPr>
              <a:t>. </a:t>
            </a:r>
            <a:r>
              <a:rPr lang="fr-FR" sz="2000" u="sng" dirty="0">
                <a:latin typeface="Times New Roman" panose="02020603050405020304" pitchFamily="18" charset="0"/>
                <a:cs typeface="Times New Roman" panose="02020603050405020304" pitchFamily="18" charset="0"/>
              </a:rPr>
              <a:t>cymeuse</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3</a:t>
            </a:r>
          </a:p>
          <a:p>
            <a:r>
              <a:rPr lang="fr-FR" sz="2000" b="1" dirty="0">
                <a:latin typeface="Times New Roman" panose="02020603050405020304" pitchFamily="18" charset="0"/>
                <a:cs typeface="Times New Roman" panose="02020603050405020304" pitchFamily="18" charset="0"/>
              </a:rPr>
              <a:t>	 3 - </a:t>
            </a:r>
            <a:r>
              <a:rPr lang="fr-FR" sz="2000" dirty="0">
                <a:latin typeface="Times New Roman" panose="02020603050405020304" pitchFamily="18" charset="0"/>
                <a:cs typeface="Times New Roman" panose="02020603050405020304" pitchFamily="18" charset="0"/>
              </a:rPr>
              <a:t>pétales </a:t>
            </a:r>
            <a:r>
              <a:rPr lang="fr-FR" sz="2000" b="1" dirty="0">
                <a:latin typeface="Times New Roman" panose="02020603050405020304" pitchFamily="18" charset="0"/>
                <a:cs typeface="Times New Roman" panose="02020603050405020304" pitchFamily="18" charset="0"/>
              </a:rPr>
              <a:t>soudés</a:t>
            </a:r>
            <a:r>
              <a:rPr lang="fr-FR" sz="2000" dirty="0">
                <a:latin typeface="Times New Roman" panose="02020603050405020304" pitchFamily="18" charset="0"/>
                <a:cs typeface="Times New Roman" panose="02020603050405020304" pitchFamily="18" charset="0"/>
              </a:rPr>
              <a:t> sur </a:t>
            </a:r>
            <a:r>
              <a:rPr lang="fr-FR" sz="2000" b="1" dirty="0">
                <a:latin typeface="Times New Roman" panose="02020603050405020304" pitchFamily="18" charset="0"/>
                <a:cs typeface="Times New Roman" panose="02020603050405020304" pitchFamily="18" charset="0"/>
              </a:rPr>
              <a:t>+50 %</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4</a:t>
            </a:r>
          </a:p>
          <a:p>
            <a:r>
              <a:rPr lang="fr-FR" sz="2000" b="1" dirty="0">
                <a:latin typeface="Times New Roman" panose="02020603050405020304" pitchFamily="18" charset="0"/>
                <a:cs typeface="Times New Roman" panose="02020603050405020304" pitchFamily="18" charset="0"/>
              </a:rPr>
              <a:t>	      4 - </a:t>
            </a:r>
            <a:r>
              <a:rPr lang="fr-FR" sz="2000" dirty="0">
                <a:latin typeface="Times New Roman" panose="02020603050405020304" pitchFamily="18" charset="0"/>
                <a:cs typeface="Times New Roman" panose="02020603050405020304" pitchFamily="18" charset="0"/>
              </a:rPr>
              <a:t>feuilles obovales spatulées                                 	          		</a:t>
            </a:r>
            <a:r>
              <a:rPr lang="fr-FR" sz="2000" dirty="0">
                <a:latin typeface="Times New Roman" panose="02020603050405020304" pitchFamily="18" charset="0"/>
                <a:cs typeface="Times New Roman" panose="02020603050405020304" pitchFamily="18" charset="0"/>
                <a:hlinkClick r:id="rId5" action="ppaction://hlinksldjump"/>
              </a:rPr>
              <a:t> </a:t>
            </a:r>
            <a:r>
              <a:rPr lang="fr-FR" sz="2000" b="1" i="1" dirty="0" err="1">
                <a:latin typeface="Times New Roman" panose="02020603050405020304" pitchFamily="18" charset="0"/>
                <a:cs typeface="Times New Roman" panose="02020603050405020304" pitchFamily="18" charset="0"/>
                <a:hlinkClick r:id="rId5" action="ppaction://hlinksldjump"/>
              </a:rPr>
              <a:t>Cotyledon</a:t>
            </a:r>
            <a:r>
              <a:rPr lang="fr-FR" sz="2000" b="1" i="1" dirty="0">
                <a:latin typeface="Times New Roman" panose="02020603050405020304" pitchFamily="18" charset="0"/>
                <a:cs typeface="Times New Roman" panose="02020603050405020304" pitchFamily="18" charset="0"/>
              </a:rPr>
              <a:t>	    </a:t>
            </a: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4’- </a:t>
            </a:r>
            <a:r>
              <a:rPr lang="fr-FR" sz="2000" dirty="0">
                <a:latin typeface="Times New Roman" panose="02020603050405020304" pitchFamily="18" charset="0"/>
                <a:cs typeface="Times New Roman" panose="02020603050405020304" pitchFamily="18" charset="0"/>
              </a:rPr>
              <a:t>feuilles linéaires subcylindriques                                          	 	</a:t>
            </a:r>
            <a:r>
              <a:rPr lang="fr-FR" sz="2000" b="1" i="1" dirty="0" err="1">
                <a:latin typeface="Times New Roman" panose="02020603050405020304" pitchFamily="18" charset="0"/>
                <a:cs typeface="Times New Roman" panose="02020603050405020304" pitchFamily="18" charset="0"/>
                <a:hlinkClick r:id="rId6" action="ppaction://hlinksldjump"/>
              </a:rPr>
              <a:t>Kalanchoe</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3’- </a:t>
            </a:r>
            <a:r>
              <a:rPr lang="fr-FR" sz="2000" dirty="0">
                <a:latin typeface="Times New Roman" panose="02020603050405020304" pitchFamily="18" charset="0"/>
                <a:cs typeface="Times New Roman" panose="02020603050405020304" pitchFamily="18" charset="0"/>
              </a:rPr>
              <a:t>pétales </a:t>
            </a:r>
            <a:r>
              <a:rPr lang="fr-FR" sz="2000" b="1" dirty="0">
                <a:latin typeface="Times New Roman" panose="02020603050405020304" pitchFamily="18" charset="0"/>
                <a:cs typeface="Times New Roman" panose="02020603050405020304" pitchFamily="18" charset="0"/>
              </a:rPr>
              <a:t>libres ou soudés </a:t>
            </a:r>
            <a:r>
              <a:rPr lang="fr-FR" sz="2000" dirty="0">
                <a:latin typeface="Times New Roman" panose="02020603050405020304" pitchFamily="18" charset="0"/>
                <a:cs typeface="Times New Roman" panose="02020603050405020304" pitchFamily="18" charset="0"/>
              </a:rPr>
              <a:t>sur moins de </a:t>
            </a:r>
            <a:r>
              <a:rPr lang="fr-FR" sz="2000" b="1" dirty="0">
                <a:latin typeface="Times New Roman" panose="02020603050405020304" pitchFamily="18" charset="0"/>
                <a:cs typeface="Times New Roman" panose="02020603050405020304" pitchFamily="18" charset="0"/>
              </a:rPr>
              <a:t>40%</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5</a:t>
            </a:r>
          </a:p>
          <a:p>
            <a:r>
              <a:rPr lang="fr-FR" sz="2000" b="1" dirty="0">
                <a:latin typeface="Times New Roman" panose="02020603050405020304" pitchFamily="18" charset="0"/>
                <a:cs typeface="Times New Roman" panose="02020603050405020304" pitchFamily="18" charset="0"/>
              </a:rPr>
              <a:t>	      5 - </a:t>
            </a:r>
            <a:r>
              <a:rPr lang="fr-FR" sz="2000" dirty="0">
                <a:latin typeface="Times New Roman" panose="02020603050405020304" pitchFamily="18" charset="0"/>
                <a:cs typeface="Times New Roman" panose="02020603050405020304" pitchFamily="18" charset="0"/>
              </a:rPr>
              <a:t>rameaux</a:t>
            </a:r>
            <a:r>
              <a:rPr lang="fr-FR" sz="2000" b="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stériles à </a:t>
            </a:r>
            <a:r>
              <a:rPr lang="fr-FR" sz="2000" dirty="0" err="1">
                <a:latin typeface="Times New Roman" panose="02020603050405020304" pitchFamily="18" charset="0"/>
                <a:cs typeface="Times New Roman" panose="02020603050405020304" pitchFamily="18" charset="0"/>
              </a:rPr>
              <a:t>flles</a:t>
            </a:r>
            <a:r>
              <a:rPr lang="fr-FR" sz="2000" dirty="0">
                <a:latin typeface="Times New Roman" panose="02020603050405020304" pitchFamily="18" charset="0"/>
                <a:cs typeface="Times New Roman" panose="02020603050405020304" pitchFamily="18" charset="0"/>
              </a:rPr>
              <a:t> en </a:t>
            </a:r>
            <a:r>
              <a:rPr lang="fr-FR" sz="2000" b="1" dirty="0">
                <a:latin typeface="Times New Roman" panose="02020603050405020304" pitchFamily="18" charset="0"/>
                <a:cs typeface="Times New Roman" panose="02020603050405020304" pitchFamily="18" charset="0"/>
              </a:rPr>
              <a:t>rosette</a:t>
            </a:r>
            <a:r>
              <a:rPr lang="fr-FR" sz="2000" dirty="0">
                <a:latin typeface="Times New Roman" panose="02020603050405020304" pitchFamily="18" charset="0"/>
                <a:cs typeface="Times New Roman" panose="02020603050405020304" pitchFamily="18" charset="0"/>
              </a:rPr>
              <a:t>, fl. </a:t>
            </a:r>
            <a:r>
              <a:rPr lang="fr-FR" sz="2000" b="1" dirty="0">
                <a:latin typeface="Times New Roman" panose="02020603050405020304" pitchFamily="18" charset="0"/>
                <a:cs typeface="Times New Roman" panose="02020603050405020304" pitchFamily="18" charset="0"/>
              </a:rPr>
              <a:t>8-18</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sép</a:t>
            </a:r>
            <a:r>
              <a:rPr lang="fr-FR" sz="2000" dirty="0">
                <a:latin typeface="Times New Roman" panose="02020603050405020304" pitchFamily="18" charset="0"/>
                <a:cs typeface="Times New Roman" panose="02020603050405020304" pitchFamily="18" charset="0"/>
              </a:rPr>
              <a:t>. et </a:t>
            </a:r>
            <a:r>
              <a:rPr lang="fr-FR" sz="2000" dirty="0" err="1">
                <a:latin typeface="Times New Roman" panose="02020603050405020304" pitchFamily="18" charset="0"/>
                <a:cs typeface="Times New Roman" panose="02020603050405020304" pitchFamily="18" charset="0"/>
              </a:rPr>
              <a:t>pét</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6</a:t>
            </a:r>
          </a:p>
          <a:p>
            <a:r>
              <a:rPr lang="fr-FR" sz="2000" b="1" dirty="0">
                <a:latin typeface="Times New Roman" panose="02020603050405020304" pitchFamily="18" charset="0"/>
                <a:cs typeface="Times New Roman" panose="02020603050405020304" pitchFamily="18" charset="0"/>
              </a:rPr>
              <a:t>		  6  - </a:t>
            </a:r>
            <a:r>
              <a:rPr lang="fr-FR" sz="2000" dirty="0">
                <a:latin typeface="Times New Roman" panose="02020603050405020304" pitchFamily="18" charset="0"/>
                <a:cs typeface="Times New Roman" panose="02020603050405020304" pitchFamily="18" charset="0"/>
              </a:rPr>
              <a:t>rameaux aériens ligneux, contour pyramidal                	 	</a:t>
            </a:r>
            <a:r>
              <a:rPr lang="fr-FR" sz="2000" b="1" i="1" dirty="0" err="1">
                <a:latin typeface="Times New Roman" panose="02020603050405020304" pitchFamily="18" charset="0"/>
                <a:cs typeface="Times New Roman" panose="02020603050405020304" pitchFamily="18" charset="0"/>
                <a:hlinkClick r:id="rId7" action="ppaction://hlinksldjump"/>
              </a:rPr>
              <a:t>Aeonium</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6</a:t>
            </a:r>
            <a:r>
              <a:rPr lang="fr-FR" sz="2000" b="1" i="1" dirty="0">
                <a:latin typeface="Times New Roman" panose="02020603050405020304" pitchFamily="18" charset="0"/>
                <a:cs typeface="Times New Roman" panose="02020603050405020304" pitchFamily="18" charset="0"/>
              </a:rPr>
              <a:t>’ - </a:t>
            </a:r>
            <a:r>
              <a:rPr lang="fr-FR" sz="2000" dirty="0">
                <a:latin typeface="Times New Roman" panose="02020603050405020304" pitchFamily="18" charset="0"/>
                <a:cs typeface="Times New Roman" panose="02020603050405020304" pitchFamily="18" charset="0"/>
              </a:rPr>
              <a:t> rameaux aériens non ligneux, </a:t>
            </a:r>
            <a:r>
              <a:rPr lang="fr-FR" sz="2000" dirty="0" err="1">
                <a:latin typeface="Times New Roman" panose="02020603050405020304" pitchFamily="18" charset="0"/>
                <a:cs typeface="Times New Roman" panose="02020603050405020304" pitchFamily="18" charset="0"/>
              </a:rPr>
              <a:t>cont.cyl.ou</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glob</a:t>
            </a:r>
            <a:r>
              <a:rPr lang="fr-FR" sz="2000" dirty="0">
                <a:latin typeface="Times New Roman" panose="02020603050405020304" pitchFamily="18" charset="0"/>
                <a:cs typeface="Times New Roman" panose="02020603050405020304" pitchFamily="18" charset="0"/>
              </a:rPr>
              <a:t>.          	 	</a:t>
            </a:r>
            <a:r>
              <a:rPr lang="fr-FR" sz="2000" b="1" i="1" dirty="0">
                <a:latin typeface="Times New Roman" panose="02020603050405020304" pitchFamily="18" charset="0"/>
                <a:cs typeface="Times New Roman" panose="02020603050405020304" pitchFamily="18" charset="0"/>
                <a:hlinkClick r:id="rId8" action="ppaction://hlinksldjump"/>
              </a:rPr>
              <a:t>Sempervivum</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5’ –</a:t>
            </a:r>
            <a:r>
              <a:rPr lang="fr-FR" sz="2000" dirty="0">
                <a:latin typeface="Times New Roman" panose="02020603050405020304" pitchFamily="18" charset="0"/>
                <a:cs typeface="Times New Roman" panose="02020603050405020304" pitchFamily="18" charset="0"/>
              </a:rPr>
              <a:t> rameaux stériles non ttes en rosette, fl. </a:t>
            </a:r>
            <a:r>
              <a:rPr lang="fr-FR" sz="2000" b="1" dirty="0">
                <a:latin typeface="Times New Roman" panose="02020603050405020304" pitchFamily="18" charset="0"/>
                <a:cs typeface="Times New Roman" panose="02020603050405020304" pitchFamily="18" charset="0"/>
              </a:rPr>
              <a:t>4-6</a:t>
            </a:r>
            <a:r>
              <a:rPr lang="fr-FR" sz="2000" dirty="0">
                <a:latin typeface="Times New Roman" panose="02020603050405020304" pitchFamily="18" charset="0"/>
                <a:cs typeface="Times New Roman" panose="02020603050405020304" pitchFamily="18" charset="0"/>
              </a:rPr>
              <a:t> sép.et </a:t>
            </a:r>
            <a:r>
              <a:rPr lang="fr-FR" sz="2000" dirty="0" err="1">
                <a:latin typeface="Times New Roman" panose="02020603050405020304" pitchFamily="18" charset="0"/>
                <a:cs typeface="Times New Roman" panose="02020603050405020304" pitchFamily="18" charset="0"/>
              </a:rPr>
              <a:t>pét</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7</a:t>
            </a:r>
          </a:p>
          <a:p>
            <a:r>
              <a:rPr lang="fr-FR" sz="2000" b="1" dirty="0">
                <a:latin typeface="Times New Roman" panose="02020603050405020304" pitchFamily="18" charset="0"/>
                <a:cs typeface="Times New Roman" panose="02020603050405020304" pitchFamily="18" charset="0"/>
              </a:rPr>
              <a:t>		  7 -    </a:t>
            </a:r>
            <a:r>
              <a:rPr lang="fr-FR" sz="2000" dirty="0">
                <a:latin typeface="Times New Roman" panose="02020603050405020304" pitchFamily="18" charset="0"/>
                <a:cs typeface="Times New Roman" panose="02020603050405020304" pitchFamily="18" charset="0"/>
              </a:rPr>
              <a:t>géophytes, </a:t>
            </a:r>
            <a:r>
              <a:rPr lang="fr-FR" sz="2000" dirty="0" err="1">
                <a:latin typeface="Times New Roman" panose="02020603050405020304" pitchFamily="18" charset="0"/>
                <a:cs typeface="Times New Roman" panose="02020603050405020304" pitchFamily="18" charset="0"/>
              </a:rPr>
              <a:t>flles</a:t>
            </a:r>
            <a:r>
              <a:rPr lang="fr-FR" sz="2000" dirty="0">
                <a:latin typeface="Times New Roman" panose="02020603050405020304" pitchFamily="18" charset="0"/>
                <a:cs typeface="Times New Roman" panose="02020603050405020304" pitchFamily="18" charset="0"/>
              </a:rPr>
              <a:t> souvent dentées, planes             </a:t>
            </a:r>
            <a:r>
              <a:rPr lang="fr-FR" sz="2000" b="1" dirty="0">
                <a:latin typeface="Times New Roman" panose="02020603050405020304" pitchFamily="18" charset="0"/>
                <a:cs typeface="Times New Roman" panose="02020603050405020304" pitchFamily="18" charset="0"/>
              </a:rPr>
              <a:t>8</a:t>
            </a:r>
          </a:p>
          <a:p>
            <a:r>
              <a:rPr lang="fr-FR" sz="2000" b="1" dirty="0">
                <a:latin typeface="Times New Roman" panose="02020603050405020304" pitchFamily="18" charset="0"/>
                <a:cs typeface="Times New Roman" panose="02020603050405020304" pitchFamily="18" charset="0"/>
              </a:rPr>
              <a:t>			8  </a:t>
            </a:r>
            <a:r>
              <a:rPr lang="fr-FR" sz="2000" dirty="0">
                <a:latin typeface="Times New Roman" panose="02020603050405020304" pitchFamily="18" charset="0"/>
                <a:cs typeface="Times New Roman" panose="02020603050405020304" pitchFamily="18" charset="0"/>
              </a:rPr>
              <a:t>-</a:t>
            </a:r>
            <a:r>
              <a:rPr lang="fr-FR" sz="2000" b="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fl. pentamères, hermaphrodites				</a:t>
            </a:r>
            <a:r>
              <a:rPr lang="fr-FR" sz="2000" b="1" i="1" dirty="0" err="1">
                <a:latin typeface="Times New Roman" panose="02020603050405020304" pitchFamily="18" charset="0"/>
                <a:cs typeface="Times New Roman" panose="02020603050405020304" pitchFamily="18" charset="0"/>
                <a:hlinkClick r:id="rId9" action="ppaction://hlinksldjump"/>
              </a:rPr>
              <a:t>Hylotelephium</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8’ - </a:t>
            </a:r>
            <a:r>
              <a:rPr lang="fr-FR" sz="2000" dirty="0">
                <a:latin typeface="Times New Roman" panose="02020603050405020304" pitchFamily="18" charset="0"/>
                <a:cs typeface="Times New Roman" panose="02020603050405020304" pitchFamily="18" charset="0"/>
              </a:rPr>
              <a:t>fl. </a:t>
            </a:r>
            <a:r>
              <a:rPr lang="fr-FR" sz="2000" dirty="0" err="1">
                <a:latin typeface="Times New Roman" panose="02020603050405020304" pitchFamily="18" charset="0"/>
                <a:cs typeface="Times New Roman" panose="02020603050405020304" pitchFamily="18" charset="0"/>
              </a:rPr>
              <a:t>teramères</a:t>
            </a:r>
            <a:r>
              <a:rPr lang="fr-FR" sz="2000" dirty="0">
                <a:latin typeface="Times New Roman" panose="02020603050405020304" pitchFamily="18" charset="0"/>
                <a:cs typeface="Times New Roman" panose="02020603050405020304" pitchFamily="18" charset="0"/>
              </a:rPr>
              <a:t> plante dioïque				</a:t>
            </a:r>
            <a:r>
              <a:rPr lang="fr-FR" sz="2000" b="1" i="1" dirty="0" err="1">
                <a:latin typeface="Times New Roman" panose="02020603050405020304" pitchFamily="18" charset="0"/>
                <a:cs typeface="Times New Roman" panose="02020603050405020304" pitchFamily="18" charset="0"/>
                <a:hlinkClick r:id="rId10" action="ppaction://hlinksldjump"/>
              </a:rPr>
              <a:t>Rhodiola</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7’ - </a:t>
            </a:r>
            <a:r>
              <a:rPr lang="fr-FR" sz="2000" dirty="0">
                <a:latin typeface="Times New Roman" panose="02020603050405020304" pitchFamily="18" charset="0"/>
                <a:cs typeface="Times New Roman" panose="02020603050405020304" pitchFamily="18" charset="0"/>
              </a:rPr>
              <a:t> Thérophytes ou chaméphytes			 </a:t>
            </a:r>
            <a:r>
              <a:rPr lang="fr-FR" sz="2000" b="1" dirty="0">
                <a:latin typeface="Times New Roman" panose="02020603050405020304" pitchFamily="18" charset="0"/>
                <a:cs typeface="Times New Roman" panose="02020603050405020304" pitchFamily="18" charset="0"/>
              </a:rPr>
              <a:t>9</a:t>
            </a:r>
          </a:p>
          <a:p>
            <a:r>
              <a:rPr lang="fr-FR" sz="2000" b="1" dirty="0">
                <a:latin typeface="Times New Roman" panose="02020603050405020304" pitchFamily="18" charset="0"/>
                <a:cs typeface="Times New Roman" panose="02020603050405020304" pitchFamily="18" charset="0"/>
              </a:rPr>
              <a:t>			9  - </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flles</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cuneiformes</a:t>
            </a:r>
            <a:r>
              <a:rPr lang="fr-FR" sz="2000" dirty="0">
                <a:latin typeface="Times New Roman" panose="02020603050405020304" pitchFamily="18" charset="0"/>
                <a:cs typeface="Times New Roman" panose="02020603050405020304" pitchFamily="18" charset="0"/>
              </a:rPr>
              <a:t>, planes, dentées ou anguleuses     	</a:t>
            </a:r>
            <a:r>
              <a:rPr lang="fr-FR" sz="2000" b="1" i="1" dirty="0" err="1">
                <a:latin typeface="Times New Roman" panose="02020603050405020304" pitchFamily="18" charset="0"/>
                <a:cs typeface="Times New Roman" panose="02020603050405020304" pitchFamily="18" charset="0"/>
                <a:hlinkClick r:id="rId11" action="ppaction://hlinksldjump"/>
              </a:rPr>
              <a:t>Phedimus</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9’ -  </a:t>
            </a:r>
            <a:r>
              <a:rPr lang="fr-FR" sz="2000" dirty="0" err="1">
                <a:latin typeface="Times New Roman" panose="02020603050405020304" pitchFamily="18" charset="0"/>
                <a:cs typeface="Times New Roman" panose="02020603050405020304" pitchFamily="18" charset="0"/>
              </a:rPr>
              <a:t>flles</a:t>
            </a:r>
            <a:r>
              <a:rPr lang="fr-FR" sz="2000" dirty="0">
                <a:latin typeface="Times New Roman" panose="02020603050405020304" pitchFamily="18" charset="0"/>
                <a:cs typeface="Times New Roman" panose="02020603050405020304" pitchFamily="18" charset="0"/>
              </a:rPr>
              <a:t> linéaires à ovales, entières			     	</a:t>
            </a:r>
            <a:r>
              <a:rPr lang="fr-FR" sz="2000" b="1" i="1" dirty="0">
                <a:latin typeface="Times New Roman" panose="02020603050405020304" pitchFamily="18" charset="0"/>
                <a:cs typeface="Times New Roman" panose="02020603050405020304" pitchFamily="18" charset="0"/>
                <a:hlinkClick r:id="rId12" action="ppaction://hlinksldjump"/>
              </a:rPr>
              <a:t>Sedum</a:t>
            </a:r>
            <a:endParaRPr lang="fr-FR" sz="2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03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4ECBA">
            <a:alpha val="40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4C2AEE9-10BC-4580-8586-39CF0A9BACE3}"/>
              </a:ext>
            </a:extLst>
          </p:cNvPr>
          <p:cNvSpPr txBox="1"/>
          <p:nvPr/>
        </p:nvSpPr>
        <p:spPr>
          <a:xfrm>
            <a:off x="231228" y="199697"/>
            <a:ext cx="11845158" cy="4955203"/>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Genre</a:t>
            </a:r>
            <a:r>
              <a:rPr lang="fr-FR" sz="24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hlinkClick r:id="rId3" action="ppaction://hlinksldjump"/>
              </a:rPr>
              <a:t>Umbilicus</a:t>
            </a:r>
            <a:r>
              <a:rPr lang="fr-FR" sz="2400" b="1"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DC.    Ombilic, nombril de Vénus</a:t>
            </a:r>
          </a:p>
          <a:p>
            <a:pPr algn="ctr"/>
            <a:r>
              <a:rPr lang="fr-FR" sz="2400" dirty="0">
                <a:latin typeface="Times New Roman" panose="02020603050405020304" pitchFamily="18" charset="0"/>
                <a:cs typeface="Times New Roman" panose="02020603050405020304" pitchFamily="18" charset="0"/>
              </a:rPr>
              <a:t>Genre méditerranéen (environ 12 espèces), très caractéristique</a:t>
            </a:r>
          </a:p>
          <a:p>
            <a:pPr algn="ctr"/>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Feuilles basales longuement pétiolées à limbe pelté ou réniforme</a:t>
            </a:r>
          </a:p>
          <a:p>
            <a:r>
              <a:rPr lang="fr-FR" sz="2400" dirty="0">
                <a:latin typeface="Times New Roman" panose="02020603050405020304" pitchFamily="18" charset="0"/>
                <a:cs typeface="Times New Roman" panose="02020603050405020304" pitchFamily="18" charset="0"/>
              </a:rPr>
              <a:t>Pétales soudés sur plus de 70% de leur longueur, </a:t>
            </a:r>
          </a:p>
          <a:p>
            <a:endParaRPr lang="fr-FR" sz="2400" dirty="0">
              <a:latin typeface="Times New Roman" panose="02020603050405020304" pitchFamily="18" charset="0"/>
              <a:cs typeface="Times New Roman" panose="02020603050405020304" pitchFamily="18" charset="0"/>
            </a:endParaRPr>
          </a:p>
          <a:p>
            <a:r>
              <a:rPr lang="fr-FR" sz="2400" b="1" i="1" dirty="0" err="1">
                <a:latin typeface="Times New Roman" panose="02020603050405020304" pitchFamily="18" charset="0"/>
                <a:cs typeface="Times New Roman" panose="02020603050405020304" pitchFamily="18" charset="0"/>
              </a:rPr>
              <a:t>Umbilicus</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rupestris</a:t>
            </a:r>
            <a:r>
              <a:rPr lang="fr-FR" sz="2400" b="1"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 feuilles basales à pétiole central, corolle penchée &gt; 3 </a:t>
            </a:r>
            <a:r>
              <a:rPr lang="fr-FR" sz="2400" dirty="0" err="1">
                <a:latin typeface="Times New Roman" panose="02020603050405020304" pitchFamily="18" charset="0"/>
                <a:cs typeface="Times New Roman" panose="02020603050405020304" pitchFamily="18" charset="0"/>
              </a:rPr>
              <a:t>mm.</a:t>
            </a:r>
            <a:r>
              <a:rPr lang="fr-FR" sz="2400" dirty="0">
                <a:latin typeface="Times New Roman" panose="02020603050405020304" pitchFamily="18" charset="0"/>
                <a:cs typeface="Times New Roman" panose="02020603050405020304" pitchFamily="18" charset="0"/>
              </a:rPr>
              <a:t> de diamètre,</a:t>
            </a:r>
          </a:p>
          <a:p>
            <a:r>
              <a:rPr lang="fr-FR" sz="2400" dirty="0" err="1">
                <a:latin typeface="Times New Roman" panose="02020603050405020304" pitchFamily="18" charset="0"/>
                <a:cs typeface="Times New Roman" panose="02020603050405020304" pitchFamily="18" charset="0"/>
              </a:rPr>
              <a:t>Inlorescence</a:t>
            </a:r>
            <a:r>
              <a:rPr lang="fr-FR" sz="2400" dirty="0">
                <a:latin typeface="Times New Roman" panose="02020603050405020304" pitchFamily="18" charset="0"/>
                <a:cs typeface="Times New Roman" panose="02020603050405020304" pitchFamily="18" charset="0"/>
              </a:rPr>
              <a:t> en grappe &gt; à 50% de la plante, fleurs </a:t>
            </a:r>
            <a:r>
              <a:rPr lang="fr-FR" sz="2400">
                <a:latin typeface="Times New Roman" panose="02020603050405020304" pitchFamily="18" charset="0"/>
                <a:cs typeface="Times New Roman" panose="02020603050405020304" pitchFamily="18" charset="0"/>
              </a:rPr>
              <a:t>tubulaires pendantes.</a:t>
            </a:r>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Géophyte à tubercules – 0-1200m.alt., surtout sur silice,  midi large</a:t>
            </a:r>
          </a:p>
          <a:p>
            <a:r>
              <a:rPr lang="fr-FR" sz="2400" dirty="0">
                <a:latin typeface="Times New Roman" panose="02020603050405020304" pitchFamily="18" charset="0"/>
                <a:cs typeface="Times New Roman" panose="02020603050405020304" pitchFamily="18" charset="0"/>
              </a:rPr>
              <a:t> </a:t>
            </a:r>
          </a:p>
          <a:p>
            <a:r>
              <a:rPr lang="fr-FR" sz="2400" b="1" i="1" dirty="0" err="1">
                <a:latin typeface="Times New Roman" panose="02020603050405020304" pitchFamily="18" charset="0"/>
                <a:cs typeface="Times New Roman" panose="02020603050405020304" pitchFamily="18" charset="0"/>
              </a:rPr>
              <a:t>Umbilicus</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horizontalis</a:t>
            </a:r>
            <a:r>
              <a:rPr lang="fr-FR" sz="2400" b="1"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 feuilles basales peltées à pétiole excentré ou bien réniformes</a:t>
            </a:r>
          </a:p>
          <a:p>
            <a:r>
              <a:rPr lang="fr-FR" sz="2400" dirty="0">
                <a:latin typeface="Times New Roman" panose="02020603050405020304" pitchFamily="18" charset="0"/>
                <a:cs typeface="Times New Roman" panose="02020603050405020304" pitchFamily="18" charset="0"/>
              </a:rPr>
              <a:t>Corolle &lt; 3mm., horizontale, inflorescence &lt; 50% de la plante</a:t>
            </a:r>
          </a:p>
          <a:p>
            <a:r>
              <a:rPr lang="fr-FR" sz="2400" dirty="0">
                <a:latin typeface="Times New Roman" panose="02020603050405020304" pitchFamily="18" charset="0"/>
                <a:cs typeface="Times New Roman" panose="02020603050405020304" pitchFamily="18" charset="0"/>
              </a:rPr>
              <a:t>Géophyte à tubercule  </a:t>
            </a:r>
            <a:r>
              <a:rPr lang="fr-FR" sz="2400" u="sng" dirty="0">
                <a:latin typeface="Times New Roman" panose="02020603050405020304" pitchFamily="18" charset="0"/>
                <a:cs typeface="Times New Roman" panose="02020603050405020304" pitchFamily="18" charset="0"/>
              </a:rPr>
              <a:t>sud-Corse</a:t>
            </a:r>
            <a:r>
              <a:rPr lang="fr-FR" sz="2400" dirty="0">
                <a:latin typeface="Times New Roman" panose="02020603050405020304" pitchFamily="18" charset="0"/>
                <a:cs typeface="Times New Roman" panose="02020603050405020304" pitchFamily="18" charset="0"/>
              </a:rPr>
              <a:t>, plutôt sur calcaire</a:t>
            </a:r>
          </a:p>
        </p:txBody>
      </p:sp>
    </p:spTree>
    <p:extLst>
      <p:ext uri="{BB962C8B-B14F-4D97-AF65-F5344CB8AC3E}">
        <p14:creationId xmlns:p14="http://schemas.microsoft.com/office/powerpoint/2010/main" val="132973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4ECBA"/>
        </a:solidFill>
        <a:effectLst/>
      </p:bgPr>
    </p:bg>
    <p:spTree>
      <p:nvGrpSpPr>
        <p:cNvPr id="1" name=""/>
        <p:cNvGrpSpPr/>
        <p:nvPr/>
      </p:nvGrpSpPr>
      <p:grpSpPr>
        <a:xfrm>
          <a:off x="0" y="0"/>
          <a:ext cx="0" cy="0"/>
          <a:chOff x="0" y="0"/>
          <a:chExt cx="0" cy="0"/>
        </a:xfrm>
      </p:grpSpPr>
      <p:pic>
        <p:nvPicPr>
          <p:cNvPr id="1026" name="Picture 2" descr="Afficher l’image source">
            <a:extLst>
              <a:ext uri="{FF2B5EF4-FFF2-40B4-BE49-F238E27FC236}">
                <a16:creationId xmlns:a16="http://schemas.microsoft.com/office/drawing/2014/main" id="{4BC20EFC-EBEA-4263-B221-F1EFAC1B444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787400"/>
            <a:ext cx="7798858" cy="6070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source">
            <a:extLst>
              <a:ext uri="{FF2B5EF4-FFF2-40B4-BE49-F238E27FC236}">
                <a16:creationId xmlns:a16="http://schemas.microsoft.com/office/drawing/2014/main" id="{39994127-C766-48AA-A80F-13E87D8E9D3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64463" y="0"/>
            <a:ext cx="4427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FA9BE65-0D17-4E3B-92A7-197E8B7D6153}"/>
              </a:ext>
            </a:extLst>
          </p:cNvPr>
          <p:cNvSpPr txBox="1"/>
          <p:nvPr/>
        </p:nvSpPr>
        <p:spPr>
          <a:xfrm>
            <a:off x="836341" y="0"/>
            <a:ext cx="5508703" cy="461665"/>
          </a:xfrm>
          <a:prstGeom prst="rect">
            <a:avLst/>
          </a:prstGeom>
          <a:noFill/>
        </p:spPr>
        <p:txBody>
          <a:bodyPr wrap="square" rtlCol="0">
            <a:spAutoFit/>
          </a:bodyPr>
          <a:lstStyle/>
          <a:p>
            <a:r>
              <a:rPr lang="fr-FR" sz="2400" b="1" i="1" dirty="0" err="1">
                <a:latin typeface="Times New Roman" panose="02020603050405020304" pitchFamily="18" charset="0"/>
                <a:cs typeface="Times New Roman" panose="02020603050405020304" pitchFamily="18" charset="0"/>
              </a:rPr>
              <a:t>Umbilicus</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rupestris</a:t>
            </a:r>
            <a:endParaRPr lang="fr-FR"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109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408CD0-7F3F-472C-AD7B-7A8D4F5C50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392508" y="857250"/>
            <a:ext cx="6858000" cy="5143500"/>
          </a:xfrm>
          <a:prstGeom prst="rect">
            <a:avLst/>
          </a:prstGeom>
        </p:spPr>
      </p:pic>
      <p:pic>
        <p:nvPicPr>
          <p:cNvPr id="1026" name="Picture 2">
            <a:extLst>
              <a:ext uri="{FF2B5EF4-FFF2-40B4-BE49-F238E27FC236}">
                <a16:creationId xmlns:a16="http://schemas.microsoft.com/office/drawing/2014/main" id="{0016318A-561B-4856-A88C-C22CFFE3C51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26673" y="-1"/>
            <a:ext cx="4051608" cy="70915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CAA548E-2978-4A31-BA36-12AD10FFCDF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378282" y="0"/>
            <a:ext cx="3813718" cy="705872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9248B75-AFCD-41BD-B8AD-E4CA8044DA41}"/>
              </a:ext>
            </a:extLst>
          </p:cNvPr>
          <p:cNvSpPr txBox="1"/>
          <p:nvPr/>
        </p:nvSpPr>
        <p:spPr>
          <a:xfrm>
            <a:off x="4564562" y="269965"/>
            <a:ext cx="3813718" cy="461665"/>
          </a:xfrm>
          <a:prstGeom prst="rect">
            <a:avLst/>
          </a:prstGeom>
          <a:noFill/>
        </p:spPr>
        <p:txBody>
          <a:bodyPr wrap="square" rtlCol="0">
            <a:spAutoFit/>
          </a:bodyPr>
          <a:lstStyle/>
          <a:p>
            <a:r>
              <a:rPr lang="fr-FR" sz="2400" b="1" i="1" dirty="0" err="1">
                <a:latin typeface="Times New Roman" panose="02020603050405020304" pitchFamily="18"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Umbilicus</a:t>
            </a:r>
            <a:r>
              <a:rPr lang="fr-FR" sz="2400" b="1" i="1" dirty="0">
                <a:latin typeface="Times New Roman" panose="02020603050405020304" pitchFamily="18"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         </a:t>
            </a:r>
            <a:r>
              <a:rPr lang="fr-FR" sz="2400" b="1" i="1" dirty="0" err="1">
                <a:latin typeface="Times New Roman" panose="02020603050405020304" pitchFamily="18"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horizontalis</a:t>
            </a:r>
            <a:endParaRPr lang="fr-FR"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39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54000"/>
          </a:scheme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B07AEE7-13A8-9817-DC84-13955B9D2BD2}"/>
              </a:ext>
            </a:extLst>
          </p:cNvPr>
          <p:cNvSpPr txBox="1"/>
          <p:nvPr/>
        </p:nvSpPr>
        <p:spPr>
          <a:xfrm>
            <a:off x="4223208" y="329938"/>
            <a:ext cx="6212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Résumé du genre </a:t>
            </a:r>
            <a:r>
              <a:rPr kumimoji="0" lang="fr-FR"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Umbilicus</a:t>
            </a:r>
            <a:endParaRPr kumimoji="0" lang="fr-FR"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ZoneTexte 3">
            <a:extLst>
              <a:ext uri="{FF2B5EF4-FFF2-40B4-BE49-F238E27FC236}">
                <a16:creationId xmlns:a16="http://schemas.microsoft.com/office/drawing/2014/main" id="{41554038-6A88-88B8-CA11-49C2062F6A78}"/>
              </a:ext>
            </a:extLst>
          </p:cNvPr>
          <p:cNvSpPr txBox="1"/>
          <p:nvPr/>
        </p:nvSpPr>
        <p:spPr>
          <a:xfrm>
            <a:off x="2029121" y="1368102"/>
            <a:ext cx="8208388" cy="954107"/>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fr-FR" sz="2800" dirty="0">
                <a:latin typeface="Times New Roman" panose="02020603050405020304" pitchFamily="18" charset="0"/>
                <a:cs typeface="Times New Roman" panose="02020603050405020304" pitchFamily="18" charset="0"/>
              </a:rPr>
              <a:t>feuilles à limbe pelté, inflorescence en grappe </a:t>
            </a:r>
          </a:p>
          <a:p>
            <a:pPr marR="0" lvl="0" algn="ctr" defTabSz="914400" rtl="0" eaLnBrk="1" fontAlgn="auto" latinLnBrk="0" hangingPunct="1">
              <a:lnSpc>
                <a:spcPct val="100000"/>
              </a:lnSpc>
              <a:spcBef>
                <a:spcPts val="0"/>
              </a:spcBef>
              <a:spcAft>
                <a:spcPts val="0"/>
              </a:spcAft>
              <a:buClrTx/>
              <a:buSzTx/>
              <a:tabLst/>
              <a:defRPr/>
            </a:pPr>
            <a:r>
              <a:rPr kumimoji="0" lang="fr-F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étamines = 2n sépales</a:t>
            </a:r>
          </a:p>
        </p:txBody>
      </p:sp>
    </p:spTree>
    <p:extLst>
      <p:ext uri="{BB962C8B-B14F-4D97-AF65-F5344CB8AC3E}">
        <p14:creationId xmlns:p14="http://schemas.microsoft.com/office/powerpoint/2010/main" val="245428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4ECBA">
            <a:alpha val="41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CCCFE71-8FD3-402A-BE7A-78CC3951FF5D}"/>
              </a:ext>
            </a:extLst>
          </p:cNvPr>
          <p:cNvSpPr txBox="1"/>
          <p:nvPr/>
        </p:nvSpPr>
        <p:spPr>
          <a:xfrm>
            <a:off x="228600" y="169334"/>
            <a:ext cx="11870265"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Clé simplifiée des Crassulacées limitée à la  flore de France  (10 genres)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feuilles toutes opposées, perfoliées, gaines soudées 2 à 2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ét</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sép</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ction="ppaction://hlinksldjump"/>
              </a:rPr>
              <a:t>Crassula</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feuilles non opposées ou opposées non perfoliées, </a:t>
            </a:r>
            <a:r>
              <a:rPr kumimoji="0" 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ét</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2xsép.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à limbe pelté, inflorescence en grappe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ction="ppaction://hlinksldjump"/>
              </a:rPr>
              <a:t>Umbilicus</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basales sessiles ou subsessiles,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inflor</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cymeuse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pétales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soudés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sur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+50 %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obovales spatulées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ction="ppaction://hlinksldjump"/>
              </a:rPr>
              <a:t>Cotyledon</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linéaires subcylindriques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6" action="ppaction://hlinksldjump"/>
              </a:rPr>
              <a:t>Kalanchoe</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pétales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libres ou soudés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sur moins de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rameaux</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stériles à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en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rosette</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fl.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8-18</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sép</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pét</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rameaux aériens ligneux, contour pyramidal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7" action="ppaction://hlinksldjump"/>
              </a:rPr>
              <a:t>Aeonium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rameaux aériens non ligneux,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cont.cyl.ou</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glob</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8" action="ppaction://hlinksldjump"/>
              </a:rPr>
              <a:t>Sempervivum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rameaux stériles non ttes en rosette, fl.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sép.et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pét</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géophytes,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souvent dentées, planes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fl. 5-mères, hermaphrodites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9" action="ppaction://hlinksldjump"/>
              </a:rPr>
              <a:t>Hylotelephium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fl. 4-mères plante dioïque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0" action="ppaction://hlinksldjump"/>
              </a:rPr>
              <a:t>Rhodiola</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Thérophytes ou chaméphytes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cuneiformes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planes, dentées ou anguleuses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1" action="ppaction://hlinksldjump"/>
              </a:rPr>
              <a:t>Phedimus</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linéaires à ovales, entières			     	</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2" action="ppaction://hlinksldjump"/>
              </a:rPr>
              <a:t>Sedum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5911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4ECBA">
            <a:alpha val="25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1343FE0-33A2-4DC8-861A-16D246564BD6}"/>
              </a:ext>
            </a:extLst>
          </p:cNvPr>
          <p:cNvSpPr txBox="1"/>
          <p:nvPr/>
        </p:nvSpPr>
        <p:spPr>
          <a:xfrm>
            <a:off x="406401" y="501805"/>
            <a:ext cx="11581160" cy="3600986"/>
          </a:xfrm>
          <a:prstGeom prst="rect">
            <a:avLst/>
          </a:prstGeom>
          <a:noFill/>
        </p:spPr>
        <p:txBody>
          <a:bodyPr wrap="square" rtlCol="0">
            <a:spAutoFit/>
          </a:bodyPr>
          <a:lstStyle/>
          <a:p>
            <a:pPr algn="ctr"/>
            <a:r>
              <a:rPr lang="fr-FR" sz="3200" b="1" i="1" dirty="0" err="1">
                <a:latin typeface="Times New Roman" panose="02020603050405020304" pitchFamily="18" charset="0"/>
                <a:cs typeface="Times New Roman" panose="02020603050405020304" pitchFamily="18" charset="0"/>
                <a:hlinkClick r:id="rId3" action="ppaction://hlinksldjump"/>
              </a:rPr>
              <a:t>Cotyledon</a:t>
            </a:r>
            <a:r>
              <a:rPr lang="fr-FR" sz="3200" b="1"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L.</a:t>
            </a:r>
            <a:r>
              <a:rPr lang="fr-FR" sz="3200" b="1" i="1" dirty="0">
                <a:latin typeface="Times New Roman" panose="02020603050405020304" pitchFamily="18" charset="0"/>
                <a:cs typeface="Times New Roman" panose="02020603050405020304" pitchFamily="18" charset="0"/>
              </a:rPr>
              <a:t>  </a:t>
            </a:r>
          </a:p>
          <a:p>
            <a:pPr algn="ctr"/>
            <a:r>
              <a:rPr lang="fr-FR" sz="2800" b="1" i="1" dirty="0">
                <a:latin typeface="Times New Roman" panose="02020603050405020304" pitchFamily="18" charset="0"/>
                <a:cs typeface="Times New Roman" panose="02020603050405020304" pitchFamily="18" charset="0"/>
              </a:rPr>
              <a:t>    </a:t>
            </a:r>
          </a:p>
          <a:p>
            <a:r>
              <a:rPr lang="fr-FR" sz="2800" dirty="0">
                <a:latin typeface="Times New Roman" panose="02020603050405020304" pitchFamily="18" charset="0"/>
                <a:cs typeface="Times New Roman" panose="02020603050405020304" pitchFamily="18" charset="0"/>
              </a:rPr>
              <a:t>Genre sud-africain d’environ 10 espèces, nombreux cultivars</a:t>
            </a:r>
          </a:p>
          <a:p>
            <a:r>
              <a:rPr lang="fr-FR" sz="2800" dirty="0">
                <a:latin typeface="Times New Roman" panose="02020603050405020304" pitchFamily="18" charset="0"/>
                <a:cs typeface="Times New Roman" panose="02020603050405020304" pitchFamily="18" charset="0"/>
              </a:rPr>
              <a:t>feuilles obovales spatulées, </a:t>
            </a:r>
            <a:r>
              <a:rPr lang="fr-FR" sz="2800" b="1" u="sng" dirty="0">
                <a:latin typeface="Times New Roman" panose="02020603050405020304" pitchFamily="18" charset="0"/>
                <a:cs typeface="Times New Roman" panose="02020603050405020304" pitchFamily="18" charset="0"/>
              </a:rPr>
              <a:t>pétales soudés</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Une espèce s’est naturalisée sur la riviera : </a:t>
            </a:r>
            <a:r>
              <a:rPr lang="fr-FR" sz="2800" b="1" i="1" dirty="0" err="1">
                <a:latin typeface="Times New Roman" panose="02020603050405020304" pitchFamily="18" charset="0"/>
                <a:cs typeface="Times New Roman" panose="02020603050405020304" pitchFamily="18" charset="0"/>
                <a:hlinkClick r:id="rId4" action="ppaction://hlinksldjump"/>
              </a:rPr>
              <a:t>Cotyledon</a:t>
            </a:r>
            <a:r>
              <a:rPr lang="fr-FR" sz="2800" b="1" i="1" dirty="0">
                <a:latin typeface="Times New Roman" panose="02020603050405020304" pitchFamily="18" charset="0"/>
                <a:cs typeface="Times New Roman" panose="02020603050405020304" pitchFamily="18" charset="0"/>
                <a:hlinkClick r:id="rId4" action="ppaction://hlinksldjump"/>
              </a:rPr>
              <a:t> </a:t>
            </a:r>
            <a:r>
              <a:rPr lang="fr-FR" sz="2800" b="1" i="1" dirty="0" err="1">
                <a:latin typeface="Times New Roman" panose="02020603050405020304" pitchFamily="18" charset="0"/>
                <a:cs typeface="Times New Roman" panose="02020603050405020304" pitchFamily="18" charset="0"/>
                <a:hlinkClick r:id="rId4" action="ppaction://hlinksldjump"/>
              </a:rPr>
              <a:t>orbiculata</a:t>
            </a:r>
            <a:r>
              <a:rPr lang="fr-FR" sz="2800" b="1" i="1" dirty="0">
                <a:latin typeface="Times New Roman" panose="02020603050405020304" pitchFamily="18" charset="0"/>
                <a:cs typeface="Times New Roman" panose="02020603050405020304" pitchFamily="18" charset="0"/>
                <a:hlinkClick r:id="rId4" action="ppaction://hlinksldjump"/>
              </a:rPr>
              <a:t> </a:t>
            </a:r>
            <a:endParaRPr lang="fr-FR" sz="2800" b="1" i="1"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Rameaux ligneux épais formant un buisson peu fourni</a:t>
            </a:r>
          </a:p>
          <a:p>
            <a:r>
              <a:rPr lang="fr-FR" sz="2800" dirty="0">
                <a:latin typeface="Times New Roman" panose="02020603050405020304" pitchFamily="18" charset="0"/>
                <a:cs typeface="Times New Roman" panose="02020603050405020304" pitchFamily="18" charset="0"/>
              </a:rPr>
              <a:t>Origine : Afrique du Sud</a:t>
            </a:r>
          </a:p>
        </p:txBody>
      </p:sp>
    </p:spTree>
    <p:extLst>
      <p:ext uri="{BB962C8B-B14F-4D97-AF65-F5344CB8AC3E}">
        <p14:creationId xmlns:p14="http://schemas.microsoft.com/office/powerpoint/2010/main" val="400693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4ECBA">
            <a:alpha val="41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C8AAEB5-1E06-4669-A418-B8E7EE5608C8}"/>
              </a:ext>
            </a:extLst>
          </p:cNvPr>
          <p:cNvSpPr txBox="1"/>
          <p:nvPr/>
        </p:nvSpPr>
        <p:spPr>
          <a:xfrm>
            <a:off x="143933" y="0"/>
            <a:ext cx="12048067" cy="3662541"/>
          </a:xfrm>
          <a:prstGeom prst="rect">
            <a:avLst/>
          </a:prstGeom>
          <a:noFill/>
        </p:spPr>
        <p:txBody>
          <a:bodyPr wrap="square" rtlCol="0">
            <a:spAutoFit/>
          </a:bodyPr>
          <a:lstStyle/>
          <a:p>
            <a:pPr algn="ctr"/>
            <a:r>
              <a:rPr lang="fr-FR" sz="2800" dirty="0">
                <a:latin typeface="Times New Roman" panose="02020603050405020304" pitchFamily="18" charset="0"/>
                <a:cs typeface="Times New Roman" panose="02020603050405020304" pitchFamily="18" charset="0"/>
              </a:rPr>
              <a:t>Les </a:t>
            </a:r>
            <a:r>
              <a:rPr lang="fr-FR" sz="2800" b="1" dirty="0">
                <a:latin typeface="Times New Roman" panose="02020603050405020304" pitchFamily="18" charset="0"/>
                <a:cs typeface="Times New Roman" panose="02020603050405020304" pitchFamily="18" charset="0"/>
              </a:rPr>
              <a:t>Crassulacées </a:t>
            </a:r>
            <a:r>
              <a:rPr lang="fr-FR" sz="2800" dirty="0">
                <a:latin typeface="Times New Roman" panose="02020603050405020304" pitchFamily="18" charset="0"/>
                <a:cs typeface="Times New Roman" panose="02020603050405020304" pitchFamily="18" charset="0"/>
              </a:rPr>
              <a:t> </a:t>
            </a:r>
          </a:p>
          <a:p>
            <a:pPr algn="ctr"/>
            <a:r>
              <a:rPr lang="fr-FR" sz="2800" dirty="0">
                <a:latin typeface="Times New Roman" panose="02020603050405020304" pitchFamily="18" charset="0"/>
                <a:cs typeface="Times New Roman" panose="02020603050405020304" pitchFamily="18" charset="0"/>
              </a:rPr>
              <a:t>Cette famille comprend dans le monde 40 genres, environ 1500 espèces</a:t>
            </a:r>
          </a:p>
          <a:p>
            <a:pPr algn="ctr"/>
            <a:endParaRPr lang="fr-FR" sz="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Pour présenter cette famille nous avons utilisé :</a:t>
            </a:r>
          </a:p>
          <a:p>
            <a:r>
              <a:rPr lang="fr-FR" sz="2800" u="sng" dirty="0">
                <a:latin typeface="Times New Roman" panose="02020603050405020304" pitchFamily="18" charset="0"/>
                <a:cs typeface="Times New Roman" panose="02020603050405020304" pitchFamily="18" charset="0"/>
              </a:rPr>
              <a:t>Flora Gallica </a:t>
            </a:r>
            <a:r>
              <a:rPr lang="fr-FR" sz="2800" dirty="0">
                <a:latin typeface="Times New Roman" panose="02020603050405020304" pitchFamily="18" charset="0"/>
                <a:cs typeface="Times New Roman" panose="02020603050405020304" pitchFamily="18" charset="0"/>
              </a:rPr>
              <a:t>(</a:t>
            </a:r>
            <a:r>
              <a:rPr lang="fr-FR" sz="2400" dirty="0">
                <a:latin typeface="Times New Roman" panose="02020603050405020304" pitchFamily="18" charset="0"/>
                <a:cs typeface="Times New Roman" panose="02020603050405020304" pitchFamily="18" charset="0"/>
              </a:rPr>
              <a:t>J-M. Tison, B. de Foucault</a:t>
            </a:r>
            <a:r>
              <a:rPr lang="fr-FR" sz="2800" dirty="0">
                <a:latin typeface="Times New Roman" panose="02020603050405020304" pitchFamily="18" charset="0"/>
                <a:cs typeface="Times New Roman" panose="02020603050405020304" pitchFamily="18" charset="0"/>
              </a:rPr>
              <a:t>)</a:t>
            </a:r>
          </a:p>
          <a:p>
            <a:r>
              <a:rPr lang="fr-FR" sz="2800" u="sng" dirty="0">
                <a:latin typeface="Times New Roman" panose="02020603050405020304" pitchFamily="18" charset="0"/>
                <a:cs typeface="Times New Roman" panose="02020603050405020304" pitchFamily="18" charset="0"/>
              </a:rPr>
              <a:t>Flore de la France méditerranéenne </a:t>
            </a:r>
            <a:r>
              <a:rPr lang="fr-FR" sz="2800" dirty="0">
                <a:latin typeface="Times New Roman" panose="02020603050405020304" pitchFamily="18" charset="0"/>
                <a:cs typeface="Times New Roman" panose="02020603050405020304" pitchFamily="18" charset="0"/>
              </a:rPr>
              <a:t>(</a:t>
            </a:r>
            <a:r>
              <a:rPr lang="fr-FR" sz="2400" dirty="0">
                <a:latin typeface="Times New Roman" panose="02020603050405020304" pitchFamily="18" charset="0"/>
                <a:cs typeface="Times New Roman" panose="02020603050405020304" pitchFamily="18" charset="0"/>
              </a:rPr>
              <a:t>J-M. Tison, P. </a:t>
            </a:r>
            <a:r>
              <a:rPr lang="fr-FR" sz="2400" dirty="0" err="1">
                <a:latin typeface="Times New Roman" panose="02020603050405020304" pitchFamily="18" charset="0"/>
                <a:cs typeface="Times New Roman" panose="02020603050405020304" pitchFamily="18" charset="0"/>
              </a:rPr>
              <a:t>Jauzein</a:t>
            </a:r>
            <a:r>
              <a:rPr lang="fr-FR" sz="2400" dirty="0">
                <a:latin typeface="Times New Roman" panose="02020603050405020304" pitchFamily="18" charset="0"/>
                <a:cs typeface="Times New Roman" panose="02020603050405020304" pitchFamily="18" charset="0"/>
              </a:rPr>
              <a:t>, H. Michaud</a:t>
            </a:r>
            <a:r>
              <a:rPr lang="fr-FR" sz="2800" dirty="0">
                <a:latin typeface="Times New Roman" panose="02020603050405020304" pitchFamily="18" charset="0"/>
                <a:cs typeface="Times New Roman" panose="02020603050405020304" pitchFamily="18" charset="0"/>
              </a:rPr>
              <a:t>)</a:t>
            </a:r>
          </a:p>
          <a:p>
            <a:r>
              <a:rPr lang="fr-FR" sz="2800" u="sng" dirty="0">
                <a:latin typeface="Times New Roman" panose="02020603050405020304" pitchFamily="18" charset="0"/>
                <a:cs typeface="Times New Roman" panose="02020603050405020304" pitchFamily="18" charset="0"/>
              </a:rPr>
              <a:t>Flora </a:t>
            </a:r>
            <a:r>
              <a:rPr lang="fr-FR" sz="2800" u="sng" dirty="0" err="1">
                <a:latin typeface="Times New Roman" panose="02020603050405020304" pitchFamily="18" charset="0"/>
                <a:cs typeface="Times New Roman" panose="02020603050405020304" pitchFamily="18" charset="0"/>
              </a:rPr>
              <a:t>alpina</a:t>
            </a:r>
            <a:r>
              <a:rPr lang="fr-FR" sz="2800" u="sng"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a:t>
            </a:r>
            <a:r>
              <a:rPr lang="fr-FR" sz="2400" dirty="0">
                <a:latin typeface="Times New Roman" panose="02020603050405020304" pitchFamily="18" charset="0"/>
                <a:cs typeface="Times New Roman" panose="02020603050405020304" pitchFamily="18" charset="0"/>
              </a:rPr>
              <a:t>D. </a:t>
            </a:r>
            <a:r>
              <a:rPr lang="fr-FR" sz="2400" dirty="0" err="1">
                <a:latin typeface="Times New Roman" panose="02020603050405020304" pitchFamily="18" charset="0"/>
                <a:cs typeface="Times New Roman" panose="02020603050405020304" pitchFamily="18" charset="0"/>
              </a:rPr>
              <a:t>Aeschimann</a:t>
            </a:r>
            <a:r>
              <a:rPr lang="fr-FR" sz="2400" dirty="0">
                <a:latin typeface="Times New Roman" panose="02020603050405020304" pitchFamily="18" charset="0"/>
                <a:cs typeface="Times New Roman" panose="02020603050405020304" pitchFamily="18" charset="0"/>
              </a:rPr>
              <a:t> et coll</a:t>
            </a:r>
            <a:r>
              <a:rPr lang="fr-FR" sz="2800" dirty="0">
                <a:latin typeface="Times New Roman" panose="02020603050405020304" pitchFamily="18" charset="0"/>
                <a:cs typeface="Times New Roman" panose="02020603050405020304" pitchFamily="18" charset="0"/>
              </a:rPr>
              <a:t>.)</a:t>
            </a:r>
          </a:p>
          <a:p>
            <a:r>
              <a:rPr lang="fr-FR" sz="2800" u="sng" dirty="0">
                <a:latin typeface="Times New Roman" panose="02020603050405020304" pitchFamily="18" charset="0"/>
                <a:cs typeface="Times New Roman" panose="02020603050405020304" pitchFamily="18" charset="0"/>
              </a:rPr>
              <a:t>Botanique systématique </a:t>
            </a:r>
            <a:r>
              <a:rPr lang="fr-FR" sz="2800" dirty="0">
                <a:latin typeface="Times New Roman" panose="02020603050405020304" pitchFamily="18" charset="0"/>
                <a:cs typeface="Times New Roman" panose="02020603050405020304" pitchFamily="18" charset="0"/>
              </a:rPr>
              <a:t>(</a:t>
            </a:r>
            <a:r>
              <a:rPr lang="fr-FR" sz="2400" dirty="0" err="1">
                <a:latin typeface="Times New Roman" panose="02020603050405020304" pitchFamily="18" charset="0"/>
                <a:cs typeface="Times New Roman" panose="02020603050405020304" pitchFamily="18" charset="0"/>
              </a:rPr>
              <a:t>Judd</a:t>
            </a:r>
            <a:r>
              <a:rPr lang="fr-FR" sz="2400" dirty="0">
                <a:latin typeface="Times New Roman" panose="02020603050405020304" pitchFamily="18" charset="0"/>
                <a:cs typeface="Times New Roman" panose="02020603050405020304" pitchFamily="18" charset="0"/>
              </a:rPr>
              <a:t> &amp; coll.)       </a:t>
            </a:r>
            <a:r>
              <a:rPr lang="fr-FR" sz="2800" u="sng" dirty="0">
                <a:latin typeface="Times New Roman" panose="02020603050405020304" pitchFamily="18" charset="0"/>
                <a:cs typeface="Times New Roman" panose="02020603050405020304" pitchFamily="18" charset="0"/>
              </a:rPr>
              <a:t>Le régal végétal  </a:t>
            </a:r>
            <a:r>
              <a:rPr lang="fr-FR" sz="2000" dirty="0">
                <a:latin typeface="Times New Roman" panose="02020603050405020304" pitchFamily="18" charset="0"/>
                <a:cs typeface="Times New Roman" panose="02020603050405020304" pitchFamily="18" charset="0"/>
              </a:rPr>
              <a:t>V1</a:t>
            </a:r>
            <a:r>
              <a:rPr lang="fr-FR" sz="2800"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(F. </a:t>
            </a:r>
            <a:r>
              <a:rPr lang="fr-FR" sz="2400" dirty="0" err="1">
                <a:latin typeface="Times New Roman" panose="02020603050405020304" pitchFamily="18" charset="0"/>
                <a:cs typeface="Times New Roman" panose="02020603050405020304" pitchFamily="18" charset="0"/>
              </a:rPr>
              <a:t>Couplan</a:t>
            </a:r>
            <a:r>
              <a:rPr lang="fr-FR" sz="2400" dirty="0">
                <a:latin typeface="Times New Roman" panose="02020603050405020304" pitchFamily="18" charset="0"/>
                <a:cs typeface="Times New Roman" panose="02020603050405020304" pitchFamily="18" charset="0"/>
              </a:rPr>
              <a:t>  p 140-141)</a:t>
            </a:r>
          </a:p>
          <a:p>
            <a:endParaRPr lang="fr-FR" sz="2800" dirty="0">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39D48FEF-281F-4943-9901-9CC305928A3E}"/>
              </a:ext>
            </a:extLst>
          </p:cNvPr>
          <p:cNvSpPr txBox="1"/>
          <p:nvPr/>
        </p:nvSpPr>
        <p:spPr>
          <a:xfrm>
            <a:off x="143933" y="3539430"/>
            <a:ext cx="12048066" cy="3323987"/>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rPr>
              <a:t>Crassus</a:t>
            </a:r>
            <a:r>
              <a:rPr lang="fr-FR" sz="2400"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 épais</a:t>
            </a:r>
            <a:r>
              <a:rPr lang="fr-FR" sz="2400" dirty="0">
                <a:latin typeface="Times New Roman" panose="02020603050405020304" pitchFamily="18" charset="0"/>
                <a:cs typeface="Times New Roman" panose="02020603050405020304" pitchFamily="18" charset="0"/>
              </a:rPr>
              <a:t>, les plantes de cette famille ont toutes les parties herbacées épaisses, charnues, </a:t>
            </a:r>
            <a:r>
              <a:rPr lang="fr-FR" sz="2400" b="1" u="sng" dirty="0">
                <a:latin typeface="Times New Roman" panose="02020603050405020304" pitchFamily="18" charset="0"/>
                <a:cs typeface="Times New Roman" panose="02020603050405020304" pitchFamily="18" charset="0"/>
              </a:rPr>
              <a:t>succulentes</a:t>
            </a:r>
            <a:r>
              <a:rPr lang="fr-FR" sz="2400" dirty="0">
                <a:latin typeface="Times New Roman" panose="02020603050405020304" pitchFamily="18" charset="0"/>
                <a:cs typeface="Times New Roman" panose="02020603050405020304" pitchFamily="18" charset="0"/>
              </a:rPr>
              <a:t> ; feuilles généralement simples et sans stipules. Nombre de ces plantes « grasses » ornementales sont cultivées et souvent comestibles. Ovaire supère à carpelles libres ou soudés à la base, en même nombre que les pétales. Les fruits sont des follicules.</a:t>
            </a:r>
            <a:endParaRPr lang="fr-FR"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Métabolisme de l’acide </a:t>
            </a:r>
            <a:r>
              <a:rPr lang="fr-FR" sz="2400" dirty="0" err="1">
                <a:latin typeface="Times New Roman" panose="02020603050405020304" pitchFamily="18" charset="0"/>
                <a:cs typeface="Times New Roman" panose="02020603050405020304" pitchFamily="18" charset="0"/>
              </a:rPr>
              <a:t>crassuléen</a:t>
            </a:r>
            <a:r>
              <a:rPr lang="fr-FR" sz="2400" dirty="0">
                <a:latin typeface="Times New Roman" panose="02020603050405020304" pitchFamily="18" charset="0"/>
                <a:cs typeface="Times New Roman" panose="02020603050405020304" pitchFamily="18" charset="0"/>
              </a:rPr>
              <a:t> (CAM), présence de tannins, souvent d’</a:t>
            </a:r>
            <a:r>
              <a:rPr lang="fr-FR" sz="2400" dirty="0" err="1">
                <a:latin typeface="Times New Roman" panose="02020603050405020304" pitchFamily="18" charset="0"/>
                <a:cs typeface="Times New Roman" panose="02020603050405020304" pitchFamily="18" charset="0"/>
              </a:rPr>
              <a:t>alcaloides</a:t>
            </a:r>
            <a:r>
              <a:rPr lang="fr-FR" sz="2400" dirty="0">
                <a:latin typeface="Times New Roman" panose="02020603050405020304" pitchFamily="18" charset="0"/>
                <a:cs typeface="Times New Roman" panose="02020603050405020304" pitchFamily="18" charset="0"/>
              </a:rPr>
              <a:t> et parfois de composés </a:t>
            </a:r>
            <a:r>
              <a:rPr lang="fr-FR" sz="2400" dirty="0" err="1">
                <a:latin typeface="Times New Roman" panose="02020603050405020304" pitchFamily="18" charset="0"/>
                <a:cs typeface="Times New Roman" panose="02020603050405020304" pitchFamily="18" charset="0"/>
              </a:rPr>
              <a:t>cyanogénique</a:t>
            </a:r>
            <a:r>
              <a:rPr lang="fr-FR" sz="2400" dirty="0">
                <a:latin typeface="Times New Roman" panose="02020603050405020304" pitchFamily="18" charset="0"/>
                <a:cs typeface="Times New Roman" panose="02020603050405020304" pitchFamily="18" charset="0"/>
              </a:rPr>
              <a:t>.</a:t>
            </a:r>
          </a:p>
          <a:p>
            <a:endParaRPr lang="fr-FR"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La joubarbe des toits (barbe de Jupiter) devait détourner la foudre, lancée par Jupiter, des toits sur lesquels elle était plantée</a:t>
            </a:r>
          </a:p>
        </p:txBody>
      </p:sp>
    </p:spTree>
    <p:extLst>
      <p:ext uri="{BB962C8B-B14F-4D97-AF65-F5344CB8AC3E}">
        <p14:creationId xmlns:p14="http://schemas.microsoft.com/office/powerpoint/2010/main" val="180198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4ECBA"/>
        </a:solidFill>
        <a:effectLst/>
      </p:bgPr>
    </p:bg>
    <p:spTree>
      <p:nvGrpSpPr>
        <p:cNvPr id="1" name=""/>
        <p:cNvGrpSpPr/>
        <p:nvPr/>
      </p:nvGrpSpPr>
      <p:grpSpPr>
        <a:xfrm>
          <a:off x="0" y="0"/>
          <a:ext cx="0" cy="0"/>
          <a:chOff x="0" y="0"/>
          <a:chExt cx="0" cy="0"/>
        </a:xfrm>
      </p:grpSpPr>
      <p:pic>
        <p:nvPicPr>
          <p:cNvPr id="2050" name="Picture 2" descr="Le Cotyledon orbiculata est une plante succulente">
            <a:extLst>
              <a:ext uri="{FF2B5EF4-FFF2-40B4-BE49-F238E27FC236}">
                <a16:creationId xmlns:a16="http://schemas.microsoft.com/office/drawing/2014/main" id="{B0958AD4-0F7E-4B7D-8BFF-8BB5A979F7A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28118" y="0"/>
            <a:ext cx="760884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 Cotyledon orbiculata est une succulente arbustive">
            <a:extLst>
              <a:ext uri="{FF2B5EF4-FFF2-40B4-BE49-F238E27FC236}">
                <a16:creationId xmlns:a16="http://schemas.microsoft.com/office/drawing/2014/main" id="{47087D1A-84E7-4265-A4AF-446F5C374AC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2598234"/>
            <a:ext cx="4728118" cy="42597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E0DD510-D9C6-4173-B897-9E7D506DBEB0}"/>
              </a:ext>
            </a:extLst>
          </p:cNvPr>
          <p:cNvSpPr txBox="1"/>
          <p:nvPr/>
        </p:nvSpPr>
        <p:spPr>
          <a:xfrm>
            <a:off x="512955" y="848380"/>
            <a:ext cx="4415883" cy="523220"/>
          </a:xfrm>
          <a:prstGeom prst="rect">
            <a:avLst/>
          </a:prstGeom>
          <a:noFill/>
        </p:spPr>
        <p:txBody>
          <a:bodyPr wrap="square" rtlCol="0">
            <a:spAutoFit/>
          </a:bodyPr>
          <a:lstStyle/>
          <a:p>
            <a:r>
              <a:rPr lang="fr-FR" sz="2800" b="1" i="1" dirty="0" err="1">
                <a:latin typeface="Times New Roman" panose="02020603050405020304" pitchFamily="18" charset="0"/>
                <a:cs typeface="Times New Roman" panose="02020603050405020304" pitchFamily="18" charset="0"/>
                <a:hlinkClick r:id="rId5" action="ppaction://hlinksldjump"/>
              </a:rPr>
              <a:t>Cotyledon</a:t>
            </a:r>
            <a:r>
              <a:rPr lang="fr-FR" sz="2800" b="1" i="1" dirty="0">
                <a:latin typeface="Times New Roman" panose="02020603050405020304" pitchFamily="18" charset="0"/>
                <a:cs typeface="Times New Roman" panose="02020603050405020304" pitchFamily="18" charset="0"/>
                <a:hlinkClick r:id="rId5" action="ppaction://hlinksldjump"/>
              </a:rPr>
              <a:t> </a:t>
            </a:r>
            <a:r>
              <a:rPr lang="fr-FR" sz="2800" b="1" i="1" dirty="0" err="1">
                <a:latin typeface="Times New Roman" panose="02020603050405020304" pitchFamily="18" charset="0"/>
                <a:cs typeface="Times New Roman" panose="02020603050405020304" pitchFamily="18" charset="0"/>
                <a:hlinkClick r:id="rId5" action="ppaction://hlinksldjump"/>
              </a:rPr>
              <a:t>orbiculata</a:t>
            </a:r>
            <a:r>
              <a:rPr lang="fr-FR" sz="2800" b="1" i="1" dirty="0">
                <a:latin typeface="Times New Roman" panose="02020603050405020304" pitchFamily="18" charset="0"/>
                <a:cs typeface="Times New Roman" panose="02020603050405020304" pitchFamily="18" charset="0"/>
                <a:hlinkClick r:id="rId5" action="ppaction://hlinksldjump"/>
              </a:rPr>
              <a:t> </a:t>
            </a:r>
            <a:r>
              <a:rPr lang="fr-FR" sz="2800" dirty="0">
                <a:latin typeface="Times New Roman" panose="02020603050405020304" pitchFamily="18" charset="0"/>
                <a:cs typeface="Times New Roman" panose="02020603050405020304" pitchFamily="18" charset="0"/>
              </a:rPr>
              <a:t>L.</a:t>
            </a:r>
          </a:p>
        </p:txBody>
      </p:sp>
    </p:spTree>
    <p:extLst>
      <p:ext uri="{BB962C8B-B14F-4D97-AF65-F5344CB8AC3E}">
        <p14:creationId xmlns:p14="http://schemas.microsoft.com/office/powerpoint/2010/main" val="99020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4ECBA">
            <a:alpha val="42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65B5993-F250-476D-AB1F-EE16C18C31A1}"/>
              </a:ext>
            </a:extLst>
          </p:cNvPr>
          <p:cNvSpPr txBox="1"/>
          <p:nvPr/>
        </p:nvSpPr>
        <p:spPr>
          <a:xfrm>
            <a:off x="546410" y="256478"/>
            <a:ext cx="11441151" cy="2246769"/>
          </a:xfrm>
          <a:prstGeom prst="rect">
            <a:avLst/>
          </a:prstGeom>
          <a:noFill/>
        </p:spPr>
        <p:txBody>
          <a:bodyPr wrap="square" rtlCol="0">
            <a:spAutoFit/>
          </a:bodyPr>
          <a:lstStyle/>
          <a:p>
            <a:r>
              <a:rPr lang="fr-FR" sz="2800" b="1" i="1" dirty="0" err="1">
                <a:latin typeface="Times New Roman" panose="02020603050405020304" pitchFamily="18" charset="0"/>
                <a:cs typeface="Times New Roman" panose="02020603050405020304" pitchFamily="18" charset="0"/>
                <a:hlinkClick r:id="rId3" action="ppaction://hlinksldjump"/>
              </a:rPr>
              <a:t>Kalanchoë</a:t>
            </a:r>
            <a:r>
              <a:rPr lang="fr-FR" sz="2800" b="1"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genre </a:t>
            </a:r>
            <a:r>
              <a:rPr lang="fr-FR" sz="2800" dirty="0" err="1">
                <a:latin typeface="Times New Roman" panose="02020603050405020304" pitchFamily="18" charset="0"/>
                <a:cs typeface="Times New Roman" panose="02020603050405020304" pitchFamily="18" charset="0"/>
              </a:rPr>
              <a:t>paléotropical</a:t>
            </a:r>
            <a:r>
              <a:rPr lang="fr-FR" sz="2800" dirty="0">
                <a:latin typeface="Times New Roman" panose="02020603050405020304" pitchFamily="18" charset="0"/>
                <a:cs typeface="Times New Roman" panose="02020603050405020304" pitchFamily="18" charset="0"/>
              </a:rPr>
              <a:t> surtout S. et Est africain et malgache </a:t>
            </a:r>
          </a:p>
          <a:p>
            <a:r>
              <a:rPr lang="fr-FR" sz="2800" dirty="0">
                <a:latin typeface="Times New Roman" panose="02020603050405020304" pitchFamily="18" charset="0"/>
                <a:cs typeface="Times New Roman" panose="02020603050405020304" pitchFamily="18" charset="0"/>
              </a:rPr>
              <a:t>Une centaine d’espèces ; feuilles linéaires </a:t>
            </a:r>
            <a:r>
              <a:rPr lang="fr-FR" sz="2800" dirty="0" err="1">
                <a:latin typeface="Times New Roman" panose="02020603050405020304" pitchFamily="18" charset="0"/>
                <a:cs typeface="Times New Roman" panose="02020603050405020304" pitchFamily="18" charset="0"/>
              </a:rPr>
              <a:t>sub-cylindriques</a:t>
            </a:r>
            <a:r>
              <a:rPr lang="fr-FR" sz="2800" dirty="0">
                <a:latin typeface="Times New Roman" panose="02020603050405020304" pitchFamily="18" charset="0"/>
                <a:cs typeface="Times New Roman" panose="02020603050405020304" pitchFamily="18" charset="0"/>
              </a:rPr>
              <a:t>, </a:t>
            </a:r>
            <a:r>
              <a:rPr lang="fr-FR" sz="2800" b="1" u="sng" dirty="0">
                <a:latin typeface="Times New Roman" panose="02020603050405020304" pitchFamily="18" charset="0"/>
                <a:cs typeface="Times New Roman" panose="02020603050405020304" pitchFamily="18" charset="0"/>
              </a:rPr>
              <a:t>pétales soudés</a:t>
            </a:r>
          </a:p>
          <a:p>
            <a:r>
              <a:rPr lang="fr-FR" sz="2800" dirty="0" err="1">
                <a:latin typeface="Times New Roman" panose="02020603050405020304" pitchFamily="18" charset="0"/>
                <a:cs typeface="Times New Roman" panose="02020603050405020304" pitchFamily="18" charset="0"/>
              </a:rPr>
              <a:t>Bourgons</a:t>
            </a:r>
            <a:r>
              <a:rPr lang="fr-FR" sz="2800" dirty="0">
                <a:latin typeface="Times New Roman" panose="02020603050405020304" pitchFamily="18" charset="0"/>
                <a:cs typeface="Times New Roman" panose="02020603050405020304" pitchFamily="18" charset="0"/>
              </a:rPr>
              <a:t> végétatifs aux extrémités des feuilles.</a:t>
            </a:r>
          </a:p>
          <a:p>
            <a:r>
              <a:rPr lang="fr-FR" sz="2800" dirty="0">
                <a:latin typeface="Times New Roman" panose="02020603050405020304" pitchFamily="18" charset="0"/>
                <a:cs typeface="Times New Roman" panose="02020603050405020304" pitchFamily="18" charset="0"/>
              </a:rPr>
              <a:t>Une espèce naturalisée sur la </a:t>
            </a:r>
            <a:r>
              <a:rPr lang="fr-FR" sz="2800" dirty="0" err="1">
                <a:latin typeface="Times New Roman" panose="02020603050405020304" pitchFamily="18" charset="0"/>
                <a:cs typeface="Times New Roman" panose="02020603050405020304" pitchFamily="18" charset="0"/>
              </a:rPr>
              <a:t>Riviéra</a:t>
            </a:r>
            <a:r>
              <a:rPr lang="fr-FR" sz="2800" dirty="0">
                <a:latin typeface="Times New Roman" panose="02020603050405020304" pitchFamily="18" charset="0"/>
                <a:cs typeface="Times New Roman" panose="02020603050405020304" pitchFamily="18" charset="0"/>
              </a:rPr>
              <a:t> et en Corse , rochers escarpés et falaises :</a:t>
            </a:r>
          </a:p>
          <a:p>
            <a:pPr algn="ct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Kalanchoë</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delagoensis</a:t>
            </a:r>
            <a:r>
              <a:rPr lang="fr-FR" sz="2800" b="1" i="1" dirty="0">
                <a:latin typeface="Times New Roman" panose="02020603050405020304" pitchFamily="18" charset="0"/>
                <a:cs typeface="Times New Roman" panose="02020603050405020304" pitchFamily="18" charset="0"/>
              </a:rPr>
              <a:t> </a:t>
            </a:r>
          </a:p>
        </p:txBody>
      </p:sp>
      <p:pic>
        <p:nvPicPr>
          <p:cNvPr id="4098" name="Picture 2" descr="Résultat d’images pour kalanchoe delagoensis">
            <a:extLst>
              <a:ext uri="{FF2B5EF4-FFF2-40B4-BE49-F238E27FC236}">
                <a16:creationId xmlns:a16="http://schemas.microsoft.com/office/drawing/2014/main" id="{EED9145B-4AE3-4950-B5B3-ACA304EF19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2069043"/>
            <a:ext cx="4772723" cy="47889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ficher l’image source">
            <a:extLst>
              <a:ext uri="{FF2B5EF4-FFF2-40B4-BE49-F238E27FC236}">
                <a16:creationId xmlns:a16="http://schemas.microsoft.com/office/drawing/2014/main" id="{DF87CFD0-412D-4108-B83B-3D66F7F2E3D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31831" y="2575528"/>
            <a:ext cx="4772722" cy="428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31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4ECBA">
            <a:alpha val="51000"/>
          </a:srgbClr>
        </a:solidFill>
        <a:effectLst/>
      </p:bgPr>
    </p:bg>
    <p:spTree>
      <p:nvGrpSpPr>
        <p:cNvPr id="1" name=""/>
        <p:cNvGrpSpPr/>
        <p:nvPr/>
      </p:nvGrpSpPr>
      <p:grpSpPr>
        <a:xfrm>
          <a:off x="0" y="0"/>
          <a:ext cx="0" cy="0"/>
          <a:chOff x="0" y="0"/>
          <a:chExt cx="0" cy="0"/>
        </a:xfrm>
      </p:grpSpPr>
      <p:pic>
        <p:nvPicPr>
          <p:cNvPr id="3074" name="Picture 2" descr="Kalanchoe Delagoensis Tubiflora Chandelier Plante 6-7 cm rare image 1">
            <a:extLst>
              <a:ext uri="{FF2B5EF4-FFF2-40B4-BE49-F238E27FC236}">
                <a16:creationId xmlns:a16="http://schemas.microsoft.com/office/drawing/2014/main" id="{1731F9DD-D197-4AD0-89D5-E84F8182C3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2596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fficher l’image source">
            <a:extLst>
              <a:ext uri="{FF2B5EF4-FFF2-40B4-BE49-F238E27FC236}">
                <a16:creationId xmlns:a16="http://schemas.microsoft.com/office/drawing/2014/main" id="{2F5B6BA6-3380-4C19-9505-49795EE24BD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25268" y="1981200"/>
            <a:ext cx="5166732"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AE7D9CE-989C-47DD-B83E-ACDC0B2065DD}"/>
              </a:ext>
            </a:extLst>
          </p:cNvPr>
          <p:cNvSpPr txBox="1"/>
          <p:nvPr/>
        </p:nvSpPr>
        <p:spPr>
          <a:xfrm>
            <a:off x="6388768" y="245327"/>
            <a:ext cx="5803232" cy="523220"/>
          </a:xfrm>
          <a:prstGeom prst="rect">
            <a:avLst/>
          </a:prstGeom>
          <a:noFill/>
        </p:spPr>
        <p:txBody>
          <a:bodyPr wrap="square" rtlCol="0">
            <a:spAutoFit/>
          </a:bodyPr>
          <a:lstStyle/>
          <a:p>
            <a:r>
              <a:rPr lang="fr-FR" sz="2800" b="1" i="1" dirty="0" err="1">
                <a:latin typeface="Times New Roman" panose="02020603050405020304" pitchFamily="18" charset="0"/>
                <a:cs typeface="Times New Roman" panose="02020603050405020304" pitchFamily="18" charset="0"/>
                <a:hlinkClick r:id="rId5" action="ppaction://hlinksldjump"/>
              </a:rPr>
              <a:t>Kalanchoë</a:t>
            </a:r>
            <a:r>
              <a:rPr lang="fr-FR" sz="2800" b="1" i="1" dirty="0">
                <a:latin typeface="Times New Roman" panose="02020603050405020304" pitchFamily="18" charset="0"/>
                <a:cs typeface="Times New Roman" panose="02020603050405020304" pitchFamily="18" charset="0"/>
                <a:hlinkClick r:id="rId5" action="ppaction://hlinksldjump"/>
              </a:rPr>
              <a:t> </a:t>
            </a:r>
            <a:r>
              <a:rPr lang="fr-FR" sz="2800" b="1" i="1" dirty="0" err="1">
                <a:latin typeface="Times New Roman" panose="02020603050405020304" pitchFamily="18" charset="0"/>
                <a:cs typeface="Times New Roman" panose="02020603050405020304" pitchFamily="18" charset="0"/>
                <a:hlinkClick r:id="rId5" action="ppaction://hlinksldjump"/>
              </a:rPr>
              <a:t>delagoensis</a:t>
            </a:r>
            <a:r>
              <a:rPr lang="fr-FR" sz="2800" b="1" i="1" dirty="0">
                <a:latin typeface="Times New Roman" panose="02020603050405020304" pitchFamily="18" charset="0"/>
                <a:cs typeface="Times New Roman" panose="02020603050405020304" pitchFamily="18" charset="0"/>
                <a:hlinkClick r:id="rId5" action="ppaction://hlinksldjump"/>
              </a:rPr>
              <a:t> </a:t>
            </a:r>
            <a:r>
              <a:rPr lang="fr-FR" sz="2400" dirty="0" err="1">
                <a:latin typeface="Times New Roman" panose="02020603050405020304" pitchFamily="18" charset="0"/>
                <a:cs typeface="Times New Roman" panose="02020603050405020304" pitchFamily="18" charset="0"/>
              </a:rPr>
              <a:t>Eckl</a:t>
            </a:r>
            <a:r>
              <a:rPr lang="fr-FR" sz="2400" dirty="0">
                <a:latin typeface="Times New Roman" panose="02020603050405020304" pitchFamily="18" charset="0"/>
                <a:cs typeface="Times New Roman" panose="02020603050405020304" pitchFamily="18" charset="0"/>
              </a:rPr>
              <a:t>. &amp; </a:t>
            </a:r>
            <a:r>
              <a:rPr lang="fr-FR" sz="2400" dirty="0" err="1">
                <a:latin typeface="Times New Roman" panose="02020603050405020304" pitchFamily="18" charset="0"/>
                <a:cs typeface="Times New Roman" panose="02020603050405020304" pitchFamily="18" charset="0"/>
              </a:rPr>
              <a:t>Zeyh</a:t>
            </a:r>
            <a:r>
              <a:rPr lang="fr-FR"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5006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CC443AD-8DE5-B20F-7D2E-E88B7E3061F3}"/>
              </a:ext>
            </a:extLst>
          </p:cNvPr>
          <p:cNvSpPr txBox="1"/>
          <p:nvPr/>
        </p:nvSpPr>
        <p:spPr>
          <a:xfrm>
            <a:off x="1536570" y="235670"/>
            <a:ext cx="8135332" cy="4062651"/>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Résumé </a:t>
            </a:r>
            <a:r>
              <a:rPr lang="fr-FR" sz="2400" b="1" i="1" dirty="0" err="1">
                <a:latin typeface="Times New Roman" panose="02020603050405020304" pitchFamily="18" charset="0"/>
                <a:cs typeface="Times New Roman" panose="02020603050405020304" pitchFamily="18" charset="0"/>
              </a:rPr>
              <a:t>Cotyledon</a:t>
            </a:r>
            <a:endParaRPr kumimoji="0" lang="fr-FR" sz="24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fr-FR" sz="2400" dirty="0">
                <a:solidFill>
                  <a:prstClr val="black"/>
                </a:solidFill>
                <a:latin typeface="Times New Roman" panose="02020603050405020304" pitchFamily="18" charset="0"/>
                <a:cs typeface="Times New Roman" panose="02020603050405020304" pitchFamily="18" charset="0"/>
              </a:rPr>
              <a:t>P</a:t>
            </a: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étales </a:t>
            </a: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soudés</a:t>
            </a: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sur </a:t>
            </a: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+50 %</a:t>
            </a: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Times New Roman" panose="02020603050405020304" pitchFamily="18" charset="0"/>
                <a:cs typeface="Times New Roman" panose="02020603050405020304" pitchFamily="18" charset="0"/>
              </a:rPr>
              <a:t>         </a:t>
            </a:r>
            <a:r>
              <a:rPr lang="fr-FR" sz="2400" b="1" u="sng" dirty="0">
                <a:solidFill>
                  <a:prstClr val="black"/>
                </a:solidFill>
                <a:latin typeface="Times New Roman" panose="02020603050405020304" pitchFamily="18" charset="0"/>
                <a:cs typeface="Times New Roman" panose="02020603050405020304" pitchFamily="18" charset="0"/>
              </a:rPr>
              <a:t>F</a:t>
            </a:r>
            <a:r>
              <a:rPr kumimoji="0" lang="fr-FR" sz="24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euilles</a:t>
            </a:r>
            <a:r>
              <a:rPr kumimoji="0" lang="fr-FR" sz="24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obovales spatulées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dirty="0">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dirty="0">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dirty="0">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400" dirty="0">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Times New Roman" panose="02020603050405020304" pitchFamily="18" charset="0"/>
                <a:cs typeface="Times New Roman" panose="02020603050405020304" pitchFamily="18" charset="0"/>
              </a:rPr>
              <a:t>Résumé </a:t>
            </a:r>
            <a:r>
              <a:rPr lang="fr-FR" sz="2400" b="1" i="1" dirty="0" err="1">
                <a:solidFill>
                  <a:prstClr val="black"/>
                </a:solidFill>
                <a:latin typeface="Times New Roman" panose="02020603050405020304" pitchFamily="18" charset="0"/>
                <a:cs typeface="Times New Roman" panose="02020603050405020304" pitchFamily="18" charset="0"/>
              </a:rPr>
              <a:t>Kalankoë</a:t>
            </a:r>
            <a:r>
              <a:rPr lang="fr-FR" sz="2400" b="1" i="1" dirty="0">
                <a:solidFill>
                  <a:prstClr val="black"/>
                </a:solidFill>
                <a:latin typeface="Times New Roman" panose="02020603050405020304" pitchFamily="18" charset="0"/>
                <a:cs typeface="Times New Roman" panose="02020603050405020304" pitchFamily="18" charset="0"/>
              </a:rPr>
              <a:t> </a:t>
            </a:r>
            <a:r>
              <a:rPr lang="fr-FR" sz="2400" b="1" dirty="0">
                <a:solidFill>
                  <a:prstClr val="black"/>
                </a:solidFill>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prstClr val="black"/>
                </a:solidFill>
                <a:latin typeface="Times New Roman" panose="02020603050405020304" pitchFamily="18" charset="0"/>
                <a:cs typeface="Times New Roman" panose="02020603050405020304" pitchFamily="18" charset="0"/>
              </a:rPr>
              <a:t>P</a:t>
            </a: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étales </a:t>
            </a: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soudés</a:t>
            </a: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sur </a:t>
            </a:r>
            <a:r>
              <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+50 %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prstClr val="black"/>
                </a:solidFill>
                <a:latin typeface="Times New Roman" panose="02020603050405020304" pitchFamily="18" charset="0"/>
                <a:cs typeface="Times New Roman" panose="02020603050405020304" pitchFamily="18" charset="0"/>
              </a:rPr>
              <a:t>    </a:t>
            </a:r>
            <a:r>
              <a:rPr lang="fr-FR" sz="2400" b="1" dirty="0">
                <a:solidFill>
                  <a:prstClr val="black"/>
                </a:solidFill>
                <a:latin typeface="Times New Roman" panose="02020603050405020304" pitchFamily="18" charset="0"/>
                <a:cs typeface="Times New Roman" panose="02020603050405020304" pitchFamily="18" charset="0"/>
              </a:rPr>
              <a:t>Feuilles linéaires subcylindriques</a:t>
            </a:r>
            <a:endParaRPr kumimoji="0" lang="fr-FR"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345557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4ECBA">
            <a:alpha val="41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CCCFE71-8FD3-402A-BE7A-78CC3951FF5D}"/>
              </a:ext>
            </a:extLst>
          </p:cNvPr>
          <p:cNvSpPr txBox="1"/>
          <p:nvPr/>
        </p:nvSpPr>
        <p:spPr>
          <a:xfrm>
            <a:off x="228600" y="169334"/>
            <a:ext cx="11870265"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Clé simplifiée des Crassulacées limitée à la  flore de France  (10 genres)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feuilles toutes opposées, perfoliées, gaines soudées 2 à 2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ét</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sép</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ction="ppaction://hlinksldjump"/>
              </a:rPr>
              <a:t>Crassula</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feuilles non opposées ou opposées non perfoliées, </a:t>
            </a:r>
            <a:r>
              <a:rPr kumimoji="0" 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ét</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2xsép.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à limbe pelté, inflorescence en grappe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ction="ppaction://hlinksldjump"/>
              </a:rPr>
              <a:t>Umbilicus</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basales sessiles ou subsessiles,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inflor</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cymeuse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pétales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soudés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sur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+50 %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obovales spatulées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ction="ppaction://hlinksldjump"/>
              </a:rPr>
              <a:t>Cotyledon</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linéaires subcylindriques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6" action="ppaction://hlinksldjump"/>
              </a:rPr>
              <a:t>Kalanchoe</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pétales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libres ou soudés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sur moins de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rameaux</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stériles à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en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rosette</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fl.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8-18</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sép</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pét</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rameaux aériens ligneux, contour pyramidal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7" action="ppaction://hlinksldjump"/>
              </a:rPr>
              <a:t>Aeonium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rameaux aériens non ligneux,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cont.cyl.ou</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glob</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8" action="ppaction://hlinksldjump"/>
              </a:rPr>
              <a:t>Sempervivum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rameaux stériles non ttes en rosette, fl.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sép.et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pét</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géophytes,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souvent dentées, planes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fl. pentamères, hermaphrodites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9" action="ppaction://hlinksldjump"/>
              </a:rPr>
              <a:t>Hylotelephium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fl.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tetramères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plante dioïque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0" action="ppaction://hlinksldjump"/>
              </a:rPr>
              <a:t>Rhodiola</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Thérophytes ou chaméphytes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cuneiformes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planes, dentées ou anguleuses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1" action="ppaction://hlinksldjump"/>
              </a:rPr>
              <a:t>Phedimus</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linéaires à ovales, entières			     	</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2" action="ppaction://hlinksldjump"/>
              </a:rPr>
              <a:t>Sedum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2519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ECBA">
            <a:alpha val="42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1071BD5-9143-4EBB-9839-6E5EEFD3D484}"/>
              </a:ext>
            </a:extLst>
          </p:cNvPr>
          <p:cNvSpPr txBox="1"/>
          <p:nvPr/>
        </p:nvSpPr>
        <p:spPr>
          <a:xfrm>
            <a:off x="237067" y="390293"/>
            <a:ext cx="11794066" cy="5755422"/>
          </a:xfrm>
          <a:prstGeom prst="rect">
            <a:avLst/>
          </a:prstGeom>
          <a:noFill/>
        </p:spPr>
        <p:txBody>
          <a:bodyPr wrap="square" rtlCol="0">
            <a:spAutoFit/>
          </a:bodyPr>
          <a:lstStyle/>
          <a:p>
            <a:pPr algn="ctr"/>
            <a:r>
              <a:rPr lang="fr-FR" sz="3200" b="1" i="1" dirty="0" err="1">
                <a:latin typeface="Times New Roman" panose="02020603050405020304" pitchFamily="18" charset="0"/>
                <a:cs typeface="Times New Roman" panose="02020603050405020304" pitchFamily="18" charset="0"/>
                <a:hlinkClick r:id="rId3" action="ppaction://hlinksldjump"/>
              </a:rPr>
              <a:t>Aeonium</a:t>
            </a:r>
            <a:r>
              <a:rPr lang="fr-FR" sz="2800" b="1"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genre </a:t>
            </a:r>
            <a:r>
              <a:rPr lang="fr-FR" sz="2800" dirty="0" err="1">
                <a:latin typeface="Times New Roman" panose="02020603050405020304" pitchFamily="18" charset="0"/>
                <a:cs typeface="Times New Roman" panose="02020603050405020304" pitchFamily="18" charset="0"/>
              </a:rPr>
              <a:t>macaronésien</a:t>
            </a:r>
            <a:r>
              <a:rPr lang="fr-FR" sz="2800" dirty="0">
                <a:latin typeface="Times New Roman" panose="02020603050405020304" pitchFamily="18" charset="0"/>
                <a:cs typeface="Times New Roman" panose="02020603050405020304" pitchFamily="18" charset="0"/>
              </a:rPr>
              <a:t> et N-0 africain de 50 espèces</a:t>
            </a:r>
          </a:p>
          <a:p>
            <a:pPr algn="ctr"/>
            <a:endParaRPr lang="fr-FR" sz="2800" dirty="0">
              <a:latin typeface="Times New Roman" panose="02020603050405020304" pitchFamily="18" charset="0"/>
              <a:cs typeface="Times New Roman" panose="02020603050405020304" pitchFamily="18" charset="0"/>
            </a:endParaRPr>
          </a:p>
          <a:p>
            <a:pPr algn="ctr"/>
            <a:r>
              <a:rPr lang="fr-FR" sz="2800" dirty="0">
                <a:latin typeface="Times New Roman" panose="02020603050405020304" pitchFamily="18" charset="0"/>
                <a:cs typeface="Times New Roman" panose="02020603050405020304" pitchFamily="18" charset="0"/>
              </a:rPr>
              <a:t>Pétales peu ou </a:t>
            </a:r>
            <a:r>
              <a:rPr lang="fr-FR" sz="2800" u="sng" dirty="0">
                <a:latin typeface="Times New Roman" panose="02020603050405020304" pitchFamily="18" charset="0"/>
                <a:cs typeface="Times New Roman" panose="02020603050405020304" pitchFamily="18" charset="0"/>
              </a:rPr>
              <a:t>pas soudés</a:t>
            </a:r>
            <a:r>
              <a:rPr lang="fr-FR" sz="2800" dirty="0">
                <a:latin typeface="Times New Roman" panose="02020603050405020304" pitchFamily="18" charset="0"/>
                <a:cs typeface="Times New Roman" panose="02020603050405020304" pitchFamily="18" charset="0"/>
              </a:rPr>
              <a:t>, rameaux aériens ligneux</a:t>
            </a:r>
          </a:p>
          <a:p>
            <a:pPr algn="ctr"/>
            <a:r>
              <a:rPr lang="fr-FR" sz="2800" dirty="0">
                <a:latin typeface="Times New Roman" panose="02020603050405020304" pitchFamily="18" charset="0"/>
                <a:cs typeface="Times New Roman" panose="02020603050405020304" pitchFamily="18" charset="0"/>
              </a:rPr>
              <a:t> terminés chacun par une rosette ; </a:t>
            </a:r>
          </a:p>
          <a:p>
            <a:pPr algn="ctr"/>
            <a:r>
              <a:rPr lang="fr-FR" sz="2800" dirty="0">
                <a:latin typeface="Times New Roman" panose="02020603050405020304" pitchFamily="18" charset="0"/>
                <a:cs typeface="Times New Roman" panose="02020603050405020304" pitchFamily="18" charset="0"/>
              </a:rPr>
              <a:t>inflorescence à contour pyramidal ou en dôme </a:t>
            </a:r>
          </a:p>
          <a:p>
            <a:pPr algn="ctr"/>
            <a:endParaRPr lang="fr-FR" sz="2800" dirty="0">
              <a:latin typeface="Times New Roman" panose="02020603050405020304" pitchFamily="18" charset="0"/>
              <a:cs typeface="Times New Roman" panose="02020603050405020304" pitchFamily="18" charset="0"/>
            </a:endParaRPr>
          </a:p>
          <a:p>
            <a:pPr algn="ctr"/>
            <a:endParaRPr lang="fr-FR" sz="28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1 espèce naturalisée : </a:t>
            </a:r>
            <a:r>
              <a:rPr lang="fr-FR" sz="2400" b="1" i="1" dirty="0" err="1">
                <a:latin typeface="Times New Roman" panose="02020603050405020304" pitchFamily="18" charset="0"/>
                <a:cs typeface="Times New Roman" panose="02020603050405020304" pitchFamily="18" charset="0"/>
              </a:rPr>
              <a:t>Aeonium</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haworthii</a:t>
            </a:r>
            <a:r>
              <a:rPr lang="fr-FR" sz="2400" b="1" i="1"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rochers et vieux mur de la </a:t>
            </a:r>
            <a:r>
              <a:rPr lang="fr-FR" sz="2400" dirty="0" err="1">
                <a:latin typeface="Times New Roman" panose="02020603050405020304" pitchFamily="18" charset="0"/>
                <a:cs typeface="Times New Roman" panose="02020603050405020304" pitchFamily="18" charset="0"/>
              </a:rPr>
              <a:t>Riviéra</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orig</a:t>
            </a:r>
            <a:r>
              <a:rPr lang="fr-FR" sz="2400" dirty="0">
                <a:latin typeface="Times New Roman" panose="02020603050405020304" pitchFamily="18" charset="0"/>
                <a:cs typeface="Times New Roman" panose="02020603050405020304" pitchFamily="18" charset="0"/>
              </a:rPr>
              <a:t>. Canaries)</a:t>
            </a:r>
          </a:p>
          <a:p>
            <a:endParaRPr lang="fr-FR" sz="2400" dirty="0">
              <a:latin typeface="Times New Roman" panose="02020603050405020304" pitchFamily="18" charset="0"/>
              <a:cs typeface="Times New Roman" panose="02020603050405020304" pitchFamily="18" charset="0"/>
            </a:endParaRPr>
          </a:p>
          <a:p>
            <a:r>
              <a:rPr lang="fr-FR" sz="2400" b="1" i="1" dirty="0" err="1">
                <a:latin typeface="Times New Roman" panose="02020603050405020304" pitchFamily="18" charset="0"/>
                <a:cs typeface="Times New Roman" panose="02020603050405020304" pitchFamily="18" charset="0"/>
              </a:rPr>
              <a:t>Aeonium</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cuneatum</a:t>
            </a:r>
            <a:r>
              <a:rPr lang="fr-FR" sz="2400" b="1"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 nombreux cultivars et hybrides dans les jardineries (</a:t>
            </a:r>
            <a:r>
              <a:rPr lang="fr-FR" sz="2400" dirty="0" err="1">
                <a:latin typeface="Times New Roman" panose="02020603050405020304" pitchFamily="18" charset="0"/>
                <a:cs typeface="Times New Roman" panose="02020603050405020304" pitchFamily="18" charset="0"/>
              </a:rPr>
              <a:t>orig</a:t>
            </a:r>
            <a:r>
              <a:rPr lang="fr-FR" sz="2400" dirty="0">
                <a:latin typeface="Times New Roman" panose="02020603050405020304" pitchFamily="18" charset="0"/>
                <a:cs typeface="Times New Roman" panose="02020603050405020304" pitchFamily="18" charset="0"/>
              </a:rPr>
              <a:t>. Canaries)</a:t>
            </a:r>
          </a:p>
          <a:p>
            <a:endParaRPr lang="fr-FR" sz="2400" dirty="0">
              <a:latin typeface="Times New Roman" panose="02020603050405020304" pitchFamily="18" charset="0"/>
              <a:cs typeface="Times New Roman" panose="02020603050405020304" pitchFamily="18" charset="0"/>
            </a:endParaRPr>
          </a:p>
          <a:p>
            <a:r>
              <a:rPr lang="fr-FR" sz="2400" b="1" i="1" dirty="0" err="1">
                <a:latin typeface="Times New Roman" panose="02020603050405020304" pitchFamily="18" charset="0"/>
                <a:cs typeface="Times New Roman" panose="02020603050405020304" pitchFamily="18" charset="0"/>
              </a:rPr>
              <a:t>Aeonium</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arboreum</a:t>
            </a:r>
            <a:r>
              <a:rPr lang="fr-FR" sz="2400" b="1" i="1"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magnifique espèce vue au Maroc avec Gilles </a:t>
            </a:r>
            <a:r>
              <a:rPr lang="fr-FR" sz="2400" dirty="0" err="1">
                <a:latin typeface="Times New Roman" panose="02020603050405020304" pitchFamily="18" charset="0"/>
                <a:cs typeface="Times New Roman" panose="02020603050405020304" pitchFamily="18" charset="0"/>
              </a:rPr>
              <a:t>Dutartre</a:t>
            </a:r>
            <a:endParaRPr lang="fr-FR" sz="2400" dirty="0">
              <a:latin typeface="Times New Roman" panose="02020603050405020304" pitchFamily="18" charset="0"/>
              <a:cs typeface="Times New Roman" panose="02020603050405020304" pitchFamily="18" charset="0"/>
            </a:endParaRPr>
          </a:p>
          <a:p>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Nombreuses espèces vues au Maroc et surtout dans les îles Canaries</a:t>
            </a:r>
          </a:p>
        </p:txBody>
      </p:sp>
    </p:spTree>
    <p:extLst>
      <p:ext uri="{BB962C8B-B14F-4D97-AF65-F5344CB8AC3E}">
        <p14:creationId xmlns:p14="http://schemas.microsoft.com/office/powerpoint/2010/main" val="232605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Résultat d’images pour Aeonium Haworthii Fleur">
            <a:extLst>
              <a:ext uri="{FF2B5EF4-FFF2-40B4-BE49-F238E27FC236}">
                <a16:creationId xmlns:a16="http://schemas.microsoft.com/office/drawing/2014/main" id="{E7AC3117-0639-4D27-AB15-912E2D25D5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8999"/>
            <a:ext cx="4189293" cy="33258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fficher l’image source">
            <a:extLst>
              <a:ext uri="{FF2B5EF4-FFF2-40B4-BE49-F238E27FC236}">
                <a16:creationId xmlns:a16="http://schemas.microsoft.com/office/drawing/2014/main" id="{19360FCC-E96B-438C-AE61-F85736A0192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51487" y="0"/>
            <a:ext cx="66405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eonium haworthii / 20 graines Pinwheel image 1">
            <a:extLst>
              <a:ext uri="{FF2B5EF4-FFF2-40B4-BE49-F238E27FC236}">
                <a16:creationId xmlns:a16="http://schemas.microsoft.com/office/drawing/2014/main" id="{119EF857-63EB-42CD-8210-AC6B33A24B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70062" y="103150"/>
            <a:ext cx="3781425" cy="3348038"/>
          </a:xfrm>
          <a:prstGeom prst="rect">
            <a:avLst/>
          </a:prstGeom>
          <a:solidFill>
            <a:schemeClr val="tx1"/>
          </a:solidFill>
        </p:spPr>
      </p:pic>
    </p:spTree>
    <p:extLst>
      <p:ext uri="{BB962C8B-B14F-4D97-AF65-F5344CB8AC3E}">
        <p14:creationId xmlns:p14="http://schemas.microsoft.com/office/powerpoint/2010/main" val="156977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151DAC1-415D-496D-B200-32F04991A4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7650" y="0"/>
            <a:ext cx="6864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C81007B-397A-4043-8359-4C5FCBD74272}"/>
              </a:ext>
            </a:extLst>
          </p:cNvPr>
          <p:cNvSpPr txBox="1"/>
          <p:nvPr/>
        </p:nvSpPr>
        <p:spPr>
          <a:xfrm>
            <a:off x="323384" y="367990"/>
            <a:ext cx="4873083" cy="3046988"/>
          </a:xfrm>
          <a:prstGeom prst="rect">
            <a:avLst/>
          </a:prstGeom>
          <a:noFill/>
        </p:spPr>
        <p:txBody>
          <a:bodyPr wrap="square" rtlCol="0">
            <a:spAutoFit/>
          </a:bodyPr>
          <a:lstStyle/>
          <a:p>
            <a:pPr algn="ctr"/>
            <a:r>
              <a:rPr lang="fr-FR" sz="3200" b="1" i="1" dirty="0" err="1">
                <a:solidFill>
                  <a:schemeClr val="bg1"/>
                </a:solidFill>
                <a:latin typeface="Times New Roman" panose="02020603050405020304" pitchFamily="18" charset="0"/>
                <a:cs typeface="Times New Roman" panose="02020603050405020304" pitchFamily="18" charset="0"/>
              </a:rPr>
              <a:t>Aeonium</a:t>
            </a:r>
            <a:endParaRPr lang="fr-FR" sz="3200" b="1" i="1" dirty="0">
              <a:solidFill>
                <a:schemeClr val="bg1"/>
              </a:solidFill>
              <a:latin typeface="Times New Roman" panose="02020603050405020304" pitchFamily="18" charset="0"/>
              <a:cs typeface="Times New Roman" panose="02020603050405020304" pitchFamily="18" charset="0"/>
            </a:endParaRPr>
          </a:p>
          <a:p>
            <a:pPr algn="ctr"/>
            <a:r>
              <a:rPr lang="fr-FR" sz="3200" b="1" i="1" dirty="0" err="1">
                <a:solidFill>
                  <a:schemeClr val="bg1"/>
                </a:solidFill>
                <a:latin typeface="Times New Roman" panose="02020603050405020304" pitchFamily="18" charset="0"/>
                <a:cs typeface="Times New Roman" panose="02020603050405020304" pitchFamily="18" charset="0"/>
              </a:rPr>
              <a:t>cuneatum</a:t>
            </a:r>
            <a:endParaRPr lang="fr-FR" sz="3200" b="1" i="1" dirty="0">
              <a:solidFill>
                <a:schemeClr val="bg1"/>
              </a:solidFill>
              <a:latin typeface="Times New Roman" panose="02020603050405020304" pitchFamily="18" charset="0"/>
              <a:cs typeface="Times New Roman" panose="02020603050405020304" pitchFamily="18" charset="0"/>
            </a:endParaRPr>
          </a:p>
          <a:p>
            <a:endParaRPr lang="fr-FR" sz="3200" b="1" i="1" dirty="0">
              <a:solidFill>
                <a:schemeClr val="bg1"/>
              </a:solidFill>
              <a:latin typeface="Times New Roman" panose="02020603050405020304" pitchFamily="18" charset="0"/>
              <a:cs typeface="Times New Roman" panose="02020603050405020304" pitchFamily="18" charset="0"/>
            </a:endParaRPr>
          </a:p>
          <a:p>
            <a:pPr algn="ctr"/>
            <a:r>
              <a:rPr lang="fr-FR" sz="3200" dirty="0">
                <a:solidFill>
                  <a:schemeClr val="bg1"/>
                </a:solidFill>
                <a:latin typeface="Times New Roman" panose="02020603050405020304" pitchFamily="18" charset="0"/>
                <a:cs typeface="Times New Roman" panose="02020603050405020304" pitchFamily="18" charset="0"/>
              </a:rPr>
              <a:t>Espèce cultivée sur la </a:t>
            </a:r>
            <a:r>
              <a:rPr lang="fr-FR" sz="3200" dirty="0" err="1">
                <a:solidFill>
                  <a:schemeClr val="bg1"/>
                </a:solidFill>
                <a:latin typeface="Times New Roman" panose="02020603050405020304" pitchFamily="18" charset="0"/>
                <a:cs typeface="Times New Roman" panose="02020603050405020304" pitchFamily="18" charset="0"/>
              </a:rPr>
              <a:t>Riviéra</a:t>
            </a:r>
            <a:r>
              <a:rPr lang="fr-FR" sz="3200" dirty="0">
                <a:solidFill>
                  <a:schemeClr val="bg1"/>
                </a:solidFill>
                <a:latin typeface="Times New Roman" panose="02020603050405020304" pitchFamily="18" charset="0"/>
                <a:cs typeface="Times New Roman" panose="02020603050405020304" pitchFamily="18" charset="0"/>
              </a:rPr>
              <a:t>, peut arriver à s’échapper</a:t>
            </a:r>
          </a:p>
        </p:txBody>
      </p:sp>
    </p:spTree>
    <p:extLst>
      <p:ext uri="{BB962C8B-B14F-4D97-AF65-F5344CB8AC3E}">
        <p14:creationId xmlns:p14="http://schemas.microsoft.com/office/powerpoint/2010/main" val="145472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5D7249-BD0E-45FE-87C2-B2A7CA5026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0" y="0"/>
            <a:ext cx="14619249" cy="10964437"/>
          </a:xfrm>
          <a:prstGeom prst="rect">
            <a:avLst/>
          </a:prstGeom>
          <a:solidFill>
            <a:schemeClr val="tx1"/>
          </a:solidFill>
        </p:spPr>
      </p:pic>
      <p:sp>
        <p:nvSpPr>
          <p:cNvPr id="2" name="ZoneTexte 1">
            <a:extLst>
              <a:ext uri="{FF2B5EF4-FFF2-40B4-BE49-F238E27FC236}">
                <a16:creationId xmlns:a16="http://schemas.microsoft.com/office/drawing/2014/main" id="{C23ADBCC-46B3-40EA-9E3A-E69171EF593C}"/>
              </a:ext>
            </a:extLst>
          </p:cNvPr>
          <p:cNvSpPr txBox="1"/>
          <p:nvPr/>
        </p:nvSpPr>
        <p:spPr>
          <a:xfrm>
            <a:off x="9656956" y="680224"/>
            <a:ext cx="2174488" cy="2985433"/>
          </a:xfrm>
          <a:prstGeom prst="rect">
            <a:avLst/>
          </a:prstGeom>
          <a:noFill/>
        </p:spPr>
        <p:txBody>
          <a:bodyPr wrap="square" rtlCol="0">
            <a:spAutoFit/>
          </a:bodyPr>
          <a:lstStyle/>
          <a:p>
            <a:r>
              <a:rPr lang="fr-FR" sz="3200" b="1" i="1" dirty="0" err="1">
                <a:solidFill>
                  <a:schemeClr val="bg1"/>
                </a:solidFill>
                <a:latin typeface="Times New Roman" panose="02020603050405020304" pitchFamily="18" charset="0"/>
                <a:cs typeface="Times New Roman" panose="02020603050405020304" pitchFamily="18" charset="0"/>
              </a:rPr>
              <a:t>Aeonium</a:t>
            </a:r>
            <a:endParaRPr lang="fr-FR" sz="3200" b="1" i="1" dirty="0">
              <a:solidFill>
                <a:schemeClr val="bg1"/>
              </a:solidFill>
              <a:latin typeface="Times New Roman" panose="02020603050405020304" pitchFamily="18" charset="0"/>
              <a:cs typeface="Times New Roman" panose="02020603050405020304" pitchFamily="18" charset="0"/>
            </a:endParaRPr>
          </a:p>
          <a:p>
            <a:r>
              <a:rPr lang="fr-FR" sz="3200" b="1" i="1" dirty="0" err="1">
                <a:solidFill>
                  <a:schemeClr val="bg1"/>
                </a:solidFill>
                <a:latin typeface="Times New Roman" panose="02020603050405020304" pitchFamily="18" charset="0"/>
                <a:cs typeface="Times New Roman" panose="02020603050405020304" pitchFamily="18" charset="0"/>
              </a:rPr>
              <a:t>Arboreum</a:t>
            </a:r>
            <a:endParaRPr lang="fr-FR" sz="3200" b="1" i="1" dirty="0">
              <a:solidFill>
                <a:schemeClr val="bg1"/>
              </a:solidFill>
              <a:latin typeface="Times New Roman" panose="02020603050405020304" pitchFamily="18" charset="0"/>
              <a:cs typeface="Times New Roman" panose="02020603050405020304" pitchFamily="18" charset="0"/>
            </a:endParaRPr>
          </a:p>
          <a:p>
            <a:endParaRPr lang="fr-FR" sz="3200" b="1" i="1" dirty="0">
              <a:solidFill>
                <a:schemeClr val="bg1"/>
              </a:solidFill>
              <a:latin typeface="Times New Roman" panose="02020603050405020304" pitchFamily="18" charset="0"/>
              <a:cs typeface="Times New Roman" panose="02020603050405020304" pitchFamily="18" charset="0"/>
            </a:endParaRPr>
          </a:p>
          <a:p>
            <a:endParaRPr lang="fr-FR" sz="3200" b="1" i="1" dirty="0">
              <a:solidFill>
                <a:schemeClr val="bg1"/>
              </a:solidFill>
              <a:latin typeface="Times New Roman" panose="02020603050405020304" pitchFamily="18" charset="0"/>
              <a:cs typeface="Times New Roman" panose="02020603050405020304" pitchFamily="18" charset="0"/>
            </a:endParaRPr>
          </a:p>
          <a:p>
            <a:r>
              <a:rPr lang="fr-FR" sz="2800" b="1" dirty="0">
                <a:solidFill>
                  <a:schemeClr val="bg1"/>
                </a:solidFill>
                <a:latin typeface="Times New Roman" panose="02020603050405020304" pitchFamily="18" charset="0"/>
                <a:cs typeface="Times New Roman" panose="02020603050405020304" pitchFamily="18" charset="0"/>
              </a:rPr>
              <a:t>Maroc</a:t>
            </a:r>
          </a:p>
          <a:p>
            <a:endParaRPr lang="fr-FR"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682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4ECBA">
            <a:alpha val="47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EDB8EFA-843A-48A3-86A9-0F2FB2A17B32}"/>
              </a:ext>
            </a:extLst>
          </p:cNvPr>
          <p:cNvSpPr txBox="1"/>
          <p:nvPr/>
        </p:nvSpPr>
        <p:spPr>
          <a:xfrm>
            <a:off x="190500" y="198408"/>
            <a:ext cx="11810999" cy="3231654"/>
          </a:xfrm>
          <a:prstGeom prst="rect">
            <a:avLst/>
          </a:prstGeom>
          <a:noFill/>
        </p:spPr>
        <p:txBody>
          <a:bodyPr wrap="square" rtlCol="0">
            <a:spAutoFit/>
          </a:bodyPr>
          <a:lstStyle/>
          <a:p>
            <a:pPr algn="ctr"/>
            <a:r>
              <a:rPr lang="fr-FR" sz="3600" b="1" i="1" dirty="0">
                <a:latin typeface="Times New Roman" panose="02020603050405020304" pitchFamily="18" charset="0"/>
                <a:cs typeface="Times New Roman" panose="02020603050405020304" pitchFamily="18" charset="0"/>
                <a:hlinkClick r:id="rId3" action="ppaction://hlinksldjump"/>
              </a:rPr>
              <a:t>Sempervivum</a:t>
            </a:r>
            <a:r>
              <a:rPr lang="fr-FR" sz="3200" b="1" i="1" dirty="0">
                <a:latin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cs typeface="Times New Roman" panose="02020603050405020304" pitchFamily="18" charset="0"/>
              </a:rPr>
              <a:t>L.</a:t>
            </a:r>
            <a:r>
              <a:rPr lang="fr-FR" sz="2800" b="1"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incl. </a:t>
            </a:r>
            <a:r>
              <a:rPr lang="fr-FR" sz="2800" i="1" dirty="0" err="1">
                <a:latin typeface="Times New Roman" panose="02020603050405020304" pitchFamily="18" charset="0"/>
                <a:cs typeface="Times New Roman" panose="02020603050405020304" pitchFamily="18" charset="0"/>
              </a:rPr>
              <a:t>Jovibarba</a:t>
            </a:r>
            <a:r>
              <a:rPr lang="fr-FR" sz="2800"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(DC.)</a:t>
            </a:r>
            <a:r>
              <a:rPr lang="fr-FR" sz="2400" dirty="0" err="1">
                <a:latin typeface="Times New Roman" panose="02020603050405020304" pitchFamily="18" charset="0"/>
                <a:cs typeface="Times New Roman" panose="02020603050405020304" pitchFamily="18" charset="0"/>
              </a:rPr>
              <a:t>Opiz</a:t>
            </a:r>
            <a:r>
              <a:rPr lang="fr-FR" sz="2800" i="1" dirty="0">
                <a:latin typeface="Times New Roman" panose="02020603050405020304" pitchFamily="18" charset="0"/>
                <a:cs typeface="Times New Roman" panose="02020603050405020304" pitchFamily="18" charset="0"/>
              </a:rPr>
              <a:t>, </a:t>
            </a:r>
          </a:p>
          <a:p>
            <a:pPr algn="ctr"/>
            <a:r>
              <a:rPr lang="fr-FR" sz="2800"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Joubarbe, artichaut de muraille</a:t>
            </a:r>
          </a:p>
          <a:p>
            <a:pPr algn="ctr"/>
            <a:r>
              <a:rPr lang="fr-FR" sz="2800" dirty="0">
                <a:latin typeface="Times New Roman" panose="02020603050405020304" pitchFamily="18" charset="0"/>
                <a:cs typeface="Times New Roman" panose="02020603050405020304" pitchFamily="18" charset="0"/>
              </a:rPr>
              <a:t>Genre </a:t>
            </a:r>
            <a:r>
              <a:rPr lang="fr-FR" sz="2800" dirty="0" err="1">
                <a:latin typeface="Times New Roman" panose="02020603050405020304" pitchFamily="18" charset="0"/>
                <a:cs typeface="Times New Roman" panose="02020603050405020304" pitchFamily="18" charset="0"/>
              </a:rPr>
              <a:t>méditerranéo</a:t>
            </a:r>
            <a:r>
              <a:rPr lang="fr-FR" sz="2800" dirty="0">
                <a:latin typeface="Times New Roman" panose="02020603050405020304" pitchFamily="18" charset="0"/>
                <a:cs typeface="Times New Roman" panose="02020603050405020304" pitchFamily="18" charset="0"/>
              </a:rPr>
              <a:t>-montagnard et caucasien d’environ 35 espèces,</a:t>
            </a:r>
          </a:p>
          <a:p>
            <a:pPr algn="ctr"/>
            <a:r>
              <a:rPr lang="fr-FR" sz="2800" dirty="0">
                <a:latin typeface="Times New Roman" panose="02020603050405020304" pitchFamily="18" charset="0"/>
                <a:cs typeface="Times New Roman" panose="02020603050405020304" pitchFamily="18" charset="0"/>
              </a:rPr>
              <a:t> distinct du genre </a:t>
            </a:r>
            <a:r>
              <a:rPr lang="fr-FR" sz="2800" i="1" dirty="0">
                <a:latin typeface="Times New Roman" panose="02020603050405020304" pitchFamily="18" charset="0"/>
                <a:cs typeface="Times New Roman" panose="02020603050405020304" pitchFamily="18" charset="0"/>
              </a:rPr>
              <a:t>Sedum  </a:t>
            </a:r>
            <a:r>
              <a:rPr lang="fr-FR" sz="2800" dirty="0">
                <a:latin typeface="Times New Roman" panose="02020603050405020304" pitchFamily="18" charset="0"/>
                <a:cs typeface="Times New Roman" panose="02020603050405020304" pitchFamily="18" charset="0"/>
              </a:rPr>
              <a:t>par la présence de rosettes,</a:t>
            </a:r>
          </a:p>
          <a:p>
            <a:pPr algn="ctr"/>
            <a:r>
              <a:rPr lang="fr-FR" sz="2800" dirty="0">
                <a:latin typeface="Times New Roman" panose="02020603050405020304" pitchFamily="18" charset="0"/>
                <a:cs typeface="Times New Roman" panose="02020603050405020304" pitchFamily="18" charset="0"/>
              </a:rPr>
              <a:t> par les feuilles larges, planes et généralement acuminées ;</a:t>
            </a:r>
          </a:p>
          <a:p>
            <a:pPr algn="ctr"/>
            <a:r>
              <a:rPr lang="fr-FR" sz="2800" dirty="0">
                <a:latin typeface="Times New Roman" panose="02020603050405020304" pitchFamily="18" charset="0"/>
                <a:cs typeface="Times New Roman" panose="02020603050405020304" pitchFamily="18" charset="0"/>
              </a:rPr>
              <a:t>par des fleurs assez grandes, </a:t>
            </a:r>
            <a:r>
              <a:rPr lang="fr-FR" sz="2800" u="sng" dirty="0">
                <a:latin typeface="Times New Roman" panose="02020603050405020304" pitchFamily="18" charset="0"/>
                <a:cs typeface="Times New Roman" panose="02020603050405020304" pitchFamily="18" charset="0"/>
              </a:rPr>
              <a:t>6-15 sépales et pétales</a:t>
            </a:r>
            <a:r>
              <a:rPr lang="fr-FR" sz="2800" dirty="0">
                <a:latin typeface="Times New Roman" panose="02020603050405020304" pitchFamily="18" charset="0"/>
                <a:cs typeface="Times New Roman" panose="02020603050405020304" pitchFamily="18" charset="0"/>
              </a:rPr>
              <a:t>,</a:t>
            </a:r>
          </a:p>
          <a:p>
            <a:pPr algn="ctr"/>
            <a:r>
              <a:rPr lang="fr-FR" sz="2800" dirty="0">
                <a:latin typeface="Times New Roman" panose="02020603050405020304" pitchFamily="18" charset="0"/>
                <a:cs typeface="Times New Roman" panose="02020603050405020304" pitchFamily="18" charset="0"/>
              </a:rPr>
              <a:t> disposées en plusieurs cymes scorpioïdes peu ramifiées</a:t>
            </a:r>
            <a:endParaRPr lang="fr-FR" sz="2800" i="1" dirty="0">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9D8CAF9F-2C64-4211-9E61-3552F8391598}"/>
              </a:ext>
            </a:extLst>
          </p:cNvPr>
          <p:cNvSpPr txBox="1"/>
          <p:nvPr/>
        </p:nvSpPr>
        <p:spPr>
          <a:xfrm>
            <a:off x="870857" y="3612604"/>
            <a:ext cx="11321143" cy="3046988"/>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rPr>
              <a:t>Sempervivum </a:t>
            </a:r>
            <a:r>
              <a:rPr lang="fr-FR" sz="2400" b="1" i="1" dirty="0" err="1">
                <a:latin typeface="Times New Roman" panose="02020603050405020304" pitchFamily="18" charset="0"/>
                <a:cs typeface="Times New Roman" panose="02020603050405020304" pitchFamily="18" charset="0"/>
              </a:rPr>
              <a:t>arachnoideum</a:t>
            </a:r>
            <a:r>
              <a:rPr lang="fr-FR" sz="2400" b="1"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 : du collinéen à l’alpin</a:t>
            </a:r>
          </a:p>
          <a:p>
            <a:endParaRPr lang="fr-FR" sz="2400" b="1" i="1" dirty="0">
              <a:latin typeface="Times New Roman" panose="02020603050405020304" pitchFamily="18" charset="0"/>
              <a:cs typeface="Times New Roman" panose="02020603050405020304" pitchFamily="18" charset="0"/>
            </a:endParaRPr>
          </a:p>
          <a:p>
            <a:r>
              <a:rPr lang="fr-FR" sz="2400" b="1" i="1" dirty="0">
                <a:latin typeface="Times New Roman" panose="02020603050405020304" pitchFamily="18" charset="0"/>
                <a:cs typeface="Times New Roman" panose="02020603050405020304" pitchFamily="18" charset="0"/>
              </a:rPr>
              <a:t>Sempervivum </a:t>
            </a:r>
            <a:r>
              <a:rPr lang="fr-FR" sz="2400" b="1" i="1" dirty="0" err="1">
                <a:latin typeface="Times New Roman" panose="02020603050405020304" pitchFamily="18" charset="0"/>
                <a:cs typeface="Times New Roman" panose="02020603050405020304" pitchFamily="18" charset="0"/>
              </a:rPr>
              <a:t>tectorum</a:t>
            </a:r>
            <a:r>
              <a:rPr lang="fr-FR" sz="2400" b="1"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plante très polymorphe    du collinéen à l’alpin</a:t>
            </a:r>
          </a:p>
          <a:p>
            <a:endParaRPr lang="fr-FR" sz="2400" b="1" i="1" dirty="0">
              <a:latin typeface="Times New Roman" panose="02020603050405020304" pitchFamily="18" charset="0"/>
              <a:cs typeface="Times New Roman" panose="02020603050405020304" pitchFamily="18" charset="0"/>
            </a:endParaRPr>
          </a:p>
          <a:p>
            <a:r>
              <a:rPr lang="fr-FR" sz="2400" b="1" i="1" dirty="0">
                <a:latin typeface="Times New Roman" panose="02020603050405020304" pitchFamily="18" charset="0"/>
                <a:cs typeface="Times New Roman" panose="02020603050405020304" pitchFamily="18" charset="0"/>
              </a:rPr>
              <a:t>Sempervivum </a:t>
            </a:r>
            <a:r>
              <a:rPr lang="fr-FR" sz="2400" b="1" i="1" dirty="0" err="1">
                <a:latin typeface="Times New Roman" panose="02020603050405020304" pitchFamily="18" charset="0"/>
                <a:cs typeface="Times New Roman" panose="02020603050405020304" pitchFamily="18" charset="0"/>
              </a:rPr>
              <a:t>montanum</a:t>
            </a:r>
            <a:r>
              <a:rPr lang="fr-FR" sz="2400" b="1"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du montagnard au nival</a:t>
            </a:r>
          </a:p>
          <a:p>
            <a:endParaRPr lang="fr-FR" sz="2400" b="1" i="1" dirty="0">
              <a:latin typeface="Times New Roman" panose="02020603050405020304" pitchFamily="18" charset="0"/>
              <a:cs typeface="Times New Roman" panose="02020603050405020304" pitchFamily="18" charset="0"/>
            </a:endParaRPr>
          </a:p>
          <a:p>
            <a:r>
              <a:rPr lang="fr-FR" sz="2400" b="1" i="1" dirty="0">
                <a:latin typeface="Times New Roman" panose="02020603050405020304" pitchFamily="18" charset="0"/>
                <a:cs typeface="Times New Roman" panose="02020603050405020304" pitchFamily="18" charset="0"/>
              </a:rPr>
              <a:t>Sempervivum </a:t>
            </a:r>
            <a:r>
              <a:rPr lang="fr-FR" sz="2400" b="1" i="1" dirty="0" err="1">
                <a:latin typeface="Times New Roman" panose="02020603050405020304" pitchFamily="18" charset="0"/>
                <a:cs typeface="Times New Roman" panose="02020603050405020304" pitchFamily="18" charset="0"/>
              </a:rPr>
              <a:t>globiferum</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subsp</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allionii</a:t>
            </a:r>
            <a:r>
              <a:rPr lang="fr-FR" sz="2400" b="1" i="1"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a:t>
            </a:r>
            <a:r>
              <a:rPr lang="fr-FR" sz="2400" b="1" i="1" dirty="0" err="1">
                <a:latin typeface="Times New Roman" panose="02020603050405020304" pitchFamily="18" charset="0"/>
                <a:cs typeface="Times New Roman" panose="02020603050405020304" pitchFamily="18" charset="0"/>
              </a:rPr>
              <a:t>Jovibarba</a:t>
            </a:r>
            <a:r>
              <a:rPr lang="fr-FR" sz="2400" b="1" i="1" dirty="0">
                <a:latin typeface="Times New Roman" panose="02020603050405020304" pitchFamily="18" charset="0"/>
                <a:cs typeface="Times New Roman" panose="02020603050405020304" pitchFamily="18" charset="0"/>
              </a:rPr>
              <a:t> </a:t>
            </a:r>
            <a:r>
              <a:rPr lang="fr-FR" sz="2400" b="1" i="1" dirty="0" err="1">
                <a:latin typeface="Times New Roman" panose="02020603050405020304" pitchFamily="18" charset="0"/>
                <a:cs typeface="Times New Roman" panose="02020603050405020304" pitchFamily="18" charset="0"/>
              </a:rPr>
              <a:t>allionii</a:t>
            </a:r>
            <a:r>
              <a:rPr lang="fr-FR" sz="2400" b="1" dirty="0">
                <a:latin typeface="Times New Roman" panose="02020603050405020304" pitchFamily="18" charset="0"/>
                <a:cs typeface="Times New Roman" panose="02020603050405020304" pitchFamily="18" charset="0"/>
              </a:rPr>
              <a:t>)</a:t>
            </a:r>
            <a:r>
              <a:rPr lang="fr-FR" sz="2400" b="1"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(06 et Ligurie) sur silice Fleurs jaune-pâle, inflorescence penchée avant la floraison           -subalpin-</a:t>
            </a:r>
          </a:p>
        </p:txBody>
      </p:sp>
    </p:spTree>
    <p:extLst>
      <p:ext uri="{BB962C8B-B14F-4D97-AF65-F5344CB8AC3E}">
        <p14:creationId xmlns:p14="http://schemas.microsoft.com/office/powerpoint/2010/main" val="244136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4ECBA">
            <a:alpha val="36000"/>
          </a:srgb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0286A65-FAF9-C36A-F42A-979BD2E081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6" y="1417834"/>
            <a:ext cx="6617932" cy="5440166"/>
          </a:xfrm>
          <a:prstGeom prst="rect">
            <a:avLst/>
          </a:prstGeom>
        </p:spPr>
      </p:pic>
      <p:pic>
        <p:nvPicPr>
          <p:cNvPr id="5" name="Image 4">
            <a:extLst>
              <a:ext uri="{FF2B5EF4-FFF2-40B4-BE49-F238E27FC236}">
                <a16:creationId xmlns:a16="http://schemas.microsoft.com/office/drawing/2014/main" id="{31403F6D-3DD0-7434-24B4-4210BDA46B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5501" y="1417834"/>
            <a:ext cx="5716500" cy="5440166"/>
          </a:xfrm>
          <a:prstGeom prst="rect">
            <a:avLst/>
          </a:prstGeom>
        </p:spPr>
      </p:pic>
      <p:sp>
        <p:nvSpPr>
          <p:cNvPr id="6" name="ZoneTexte 5">
            <a:extLst>
              <a:ext uri="{FF2B5EF4-FFF2-40B4-BE49-F238E27FC236}">
                <a16:creationId xmlns:a16="http://schemas.microsoft.com/office/drawing/2014/main" id="{4948BB43-BA92-4A9A-FE7D-9267763CBC50}"/>
              </a:ext>
            </a:extLst>
          </p:cNvPr>
          <p:cNvSpPr txBox="1"/>
          <p:nvPr/>
        </p:nvSpPr>
        <p:spPr>
          <a:xfrm>
            <a:off x="339047" y="277402"/>
            <a:ext cx="10859784" cy="400110"/>
          </a:xfrm>
          <a:prstGeom prst="rect">
            <a:avLst/>
          </a:prstGeom>
          <a:noFill/>
        </p:spPr>
        <p:txBody>
          <a:bodyPr wrap="square" rtlCol="0">
            <a:spAutoFit/>
          </a:bodyPr>
          <a:lstStyle/>
          <a:p>
            <a:r>
              <a:rPr lang="fr-FR" sz="2000" b="1" i="1" dirty="0" err="1"/>
              <a:t>Graptopetalum</a:t>
            </a:r>
            <a:r>
              <a:rPr lang="fr-FR" sz="2000" b="1" i="1" dirty="0"/>
              <a:t> </a:t>
            </a:r>
            <a:r>
              <a:rPr lang="fr-FR" sz="2000" b="1" i="1" dirty="0" err="1"/>
              <a:t>paraguayense</a:t>
            </a:r>
            <a:r>
              <a:rPr lang="fr-FR" sz="2000" b="1" i="1" dirty="0"/>
              <a:t> </a:t>
            </a:r>
            <a:r>
              <a:rPr lang="fr-FR" sz="2000" dirty="0"/>
              <a:t>(Mexique)			</a:t>
            </a:r>
            <a:r>
              <a:rPr lang="fr-FR" sz="2000" b="1" i="1" dirty="0"/>
              <a:t>Sedum </a:t>
            </a:r>
            <a:r>
              <a:rPr lang="fr-FR" sz="2000" b="1" i="1" dirty="0" err="1"/>
              <a:t>palmeri</a:t>
            </a:r>
            <a:r>
              <a:rPr lang="fr-FR" sz="2000" dirty="0"/>
              <a:t>  (Mexique)</a:t>
            </a:r>
            <a:endParaRPr lang="fr-FR" sz="2000" b="1" i="1" dirty="0"/>
          </a:p>
        </p:txBody>
      </p:sp>
      <p:sp>
        <p:nvSpPr>
          <p:cNvPr id="7" name="ZoneTexte 6">
            <a:extLst>
              <a:ext uri="{FF2B5EF4-FFF2-40B4-BE49-F238E27FC236}">
                <a16:creationId xmlns:a16="http://schemas.microsoft.com/office/drawing/2014/main" id="{D4D84BF2-ED7C-3840-7394-1DE539938CB1}"/>
              </a:ext>
            </a:extLst>
          </p:cNvPr>
          <p:cNvSpPr txBox="1"/>
          <p:nvPr/>
        </p:nvSpPr>
        <p:spPr>
          <a:xfrm>
            <a:off x="1633591" y="621250"/>
            <a:ext cx="3071973" cy="461665"/>
          </a:xfrm>
          <a:prstGeom prst="rect">
            <a:avLst/>
          </a:prstGeom>
          <a:noFill/>
        </p:spPr>
        <p:txBody>
          <a:bodyPr wrap="square" rtlCol="0">
            <a:spAutoFit/>
          </a:bodyPr>
          <a:lstStyle/>
          <a:p>
            <a:r>
              <a:rPr lang="fr-FR" sz="2400" dirty="0"/>
              <a:t>Porcelaine</a:t>
            </a:r>
          </a:p>
        </p:txBody>
      </p:sp>
      <p:sp>
        <p:nvSpPr>
          <p:cNvPr id="2" name="ZoneTexte 1">
            <a:extLst>
              <a:ext uri="{FF2B5EF4-FFF2-40B4-BE49-F238E27FC236}">
                <a16:creationId xmlns:a16="http://schemas.microsoft.com/office/drawing/2014/main" id="{B5E661F0-19E1-4B63-D978-3B5AF1FD89B9}"/>
              </a:ext>
            </a:extLst>
          </p:cNvPr>
          <p:cNvSpPr txBox="1"/>
          <p:nvPr/>
        </p:nvSpPr>
        <p:spPr>
          <a:xfrm>
            <a:off x="5188450" y="863007"/>
            <a:ext cx="4407614" cy="400110"/>
          </a:xfrm>
          <a:prstGeom prst="rect">
            <a:avLst/>
          </a:prstGeom>
          <a:noFill/>
        </p:spPr>
        <p:txBody>
          <a:bodyPr wrap="square" rtlCol="0">
            <a:spAutoFit/>
          </a:bodyPr>
          <a:lstStyle/>
          <a:p>
            <a:r>
              <a:rPr lang="fr-FR" sz="2000" dirty="0"/>
              <a:t>Les Crassulacées des balcons</a:t>
            </a:r>
          </a:p>
        </p:txBody>
      </p:sp>
    </p:spTree>
    <p:extLst>
      <p:ext uri="{BB962C8B-B14F-4D97-AF65-F5344CB8AC3E}">
        <p14:creationId xmlns:p14="http://schemas.microsoft.com/office/powerpoint/2010/main" val="174493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4ECBA"/>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DCAE485-0C14-4F48-A735-E0DF32F906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32"/>
            <a:ext cx="9135291" cy="6851468"/>
          </a:xfrm>
          <a:prstGeom prst="rect">
            <a:avLst/>
          </a:prstGeom>
        </p:spPr>
      </p:pic>
      <p:sp>
        <p:nvSpPr>
          <p:cNvPr id="4" name="ZoneTexte 3">
            <a:extLst>
              <a:ext uri="{FF2B5EF4-FFF2-40B4-BE49-F238E27FC236}">
                <a16:creationId xmlns:a16="http://schemas.microsoft.com/office/drawing/2014/main" id="{34513FD2-6BD3-4B2F-9B70-382D3ECFA6C9}"/>
              </a:ext>
            </a:extLst>
          </p:cNvPr>
          <p:cNvSpPr txBox="1"/>
          <p:nvPr/>
        </p:nvSpPr>
        <p:spPr>
          <a:xfrm>
            <a:off x="9387840" y="339634"/>
            <a:ext cx="2708366" cy="3046988"/>
          </a:xfrm>
          <a:prstGeom prst="rect">
            <a:avLst/>
          </a:prstGeom>
          <a:noFill/>
        </p:spPr>
        <p:txBody>
          <a:bodyPr wrap="square" rtlCol="0">
            <a:spAutoFit/>
          </a:bodyPr>
          <a:lstStyle/>
          <a:p>
            <a:r>
              <a:rPr lang="fr-FR" sz="3200" b="1" i="1" dirty="0">
                <a:latin typeface="Times New Roman" panose="02020603050405020304" pitchFamily="18" charset="0"/>
                <a:cs typeface="Times New Roman" panose="02020603050405020304" pitchFamily="18" charset="0"/>
              </a:rPr>
              <a:t>Sempervivum</a:t>
            </a:r>
          </a:p>
          <a:p>
            <a:r>
              <a:rPr lang="fr-FR" sz="3200" b="1" i="1" dirty="0" err="1">
                <a:latin typeface="Times New Roman" panose="02020603050405020304" pitchFamily="18" charset="0"/>
                <a:cs typeface="Times New Roman" panose="02020603050405020304" pitchFamily="18" charset="0"/>
              </a:rPr>
              <a:t>arachnoideum</a:t>
            </a:r>
            <a:endParaRPr lang="fr-FR" sz="3200" b="1" i="1" dirty="0">
              <a:latin typeface="Times New Roman" panose="02020603050405020304" pitchFamily="18" charset="0"/>
              <a:cs typeface="Times New Roman" panose="02020603050405020304" pitchFamily="18" charset="0"/>
            </a:endParaRPr>
          </a:p>
          <a:p>
            <a:endParaRPr lang="fr-FR" sz="3200" b="1" i="1"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Plante devenant</a:t>
            </a:r>
          </a:p>
          <a:p>
            <a:r>
              <a:rPr lang="fr-FR" sz="2400" dirty="0">
                <a:latin typeface="Times New Roman" panose="02020603050405020304" pitchFamily="18" charset="0"/>
                <a:cs typeface="Times New Roman" panose="02020603050405020304" pitchFamily="18" charset="0"/>
              </a:rPr>
              <a:t>plus grande et plus tomenteuse à basse altitude</a:t>
            </a:r>
          </a:p>
        </p:txBody>
      </p:sp>
    </p:spTree>
    <p:extLst>
      <p:ext uri="{BB962C8B-B14F-4D97-AF65-F5344CB8AC3E}">
        <p14:creationId xmlns:p14="http://schemas.microsoft.com/office/powerpoint/2010/main" val="299300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4ECBA">
            <a:alpha val="55000"/>
          </a:srgbClr>
        </a:solidFill>
        <a:effectLst/>
      </p:bgPr>
    </p:bg>
    <p:spTree>
      <p:nvGrpSpPr>
        <p:cNvPr id="1" name=""/>
        <p:cNvGrpSpPr/>
        <p:nvPr/>
      </p:nvGrpSpPr>
      <p:grpSpPr>
        <a:xfrm>
          <a:off x="0" y="0"/>
          <a:ext cx="0" cy="0"/>
          <a:chOff x="0" y="0"/>
          <a:chExt cx="0" cy="0"/>
        </a:xfrm>
      </p:grpSpPr>
      <p:pic>
        <p:nvPicPr>
          <p:cNvPr id="3074" name="Picture 2" descr="Afficher l’image source">
            <a:extLst>
              <a:ext uri="{FF2B5EF4-FFF2-40B4-BE49-F238E27FC236}">
                <a16:creationId xmlns:a16="http://schemas.microsoft.com/office/drawing/2014/main" id="{A145ADC5-7D64-4EAF-98D4-C4A7236F15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A6619B1-A10F-4E53-8A2E-F0A9594678E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38927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BA3D07B-66C6-4641-BD0C-9D3B314EB1EF}"/>
              </a:ext>
            </a:extLst>
          </p:cNvPr>
          <p:cNvSpPr txBox="1"/>
          <p:nvPr/>
        </p:nvSpPr>
        <p:spPr>
          <a:xfrm>
            <a:off x="3892731" y="301083"/>
            <a:ext cx="3155769" cy="4708981"/>
          </a:xfrm>
          <a:prstGeom prst="rect">
            <a:avLst/>
          </a:prstGeom>
          <a:noFill/>
        </p:spPr>
        <p:txBody>
          <a:bodyPr wrap="square" rtlCol="0">
            <a:spAutoFit/>
          </a:bodyPr>
          <a:lstStyle/>
          <a:p>
            <a:pPr algn="ctr"/>
            <a:r>
              <a:rPr lang="fr-FR" sz="3200" b="1" i="1" dirty="0">
                <a:latin typeface="Times New Roman" panose="02020603050405020304" pitchFamily="18" charset="0"/>
                <a:cs typeface="Times New Roman" panose="02020603050405020304" pitchFamily="18" charset="0"/>
              </a:rPr>
              <a:t>Sempervivum</a:t>
            </a:r>
          </a:p>
          <a:p>
            <a:pPr algn="ctr"/>
            <a:r>
              <a:rPr lang="fr-FR" sz="3200" b="1" i="1" dirty="0" err="1">
                <a:latin typeface="Times New Roman" panose="02020603050405020304" pitchFamily="18" charset="0"/>
                <a:cs typeface="Times New Roman" panose="02020603050405020304" pitchFamily="18" charset="0"/>
              </a:rPr>
              <a:t>tectorum</a:t>
            </a:r>
            <a:r>
              <a:rPr lang="fr-FR" sz="3200" b="1" i="1" dirty="0">
                <a:latin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cs typeface="Times New Roman" panose="02020603050405020304" pitchFamily="18" charset="0"/>
              </a:rPr>
              <a:t>L.</a:t>
            </a:r>
          </a:p>
          <a:p>
            <a:pPr algn="ctr"/>
            <a:r>
              <a:rPr lang="fr-FR" sz="3200" dirty="0">
                <a:latin typeface="Times New Roman" panose="02020603050405020304" pitchFamily="18" charset="0"/>
                <a:cs typeface="Times New Roman" panose="02020603050405020304" pitchFamily="18" charset="0"/>
              </a:rPr>
              <a:t>Barbe de Jupiter</a:t>
            </a:r>
          </a:p>
          <a:p>
            <a:pPr algn="ctr"/>
            <a:endParaRPr lang="fr-FR" sz="3200" b="1" i="1" dirty="0">
              <a:latin typeface="Times New Roman" panose="02020603050405020304" pitchFamily="18" charset="0"/>
              <a:cs typeface="Times New Roman" panose="02020603050405020304" pitchFamily="18" charset="0"/>
            </a:endParaRPr>
          </a:p>
          <a:p>
            <a:pPr algn="ctr"/>
            <a:endParaRPr lang="fr-FR" sz="3200" b="1" i="1" dirty="0">
              <a:latin typeface="Times New Roman" panose="02020603050405020304" pitchFamily="18" charset="0"/>
              <a:cs typeface="Times New Roman" panose="02020603050405020304" pitchFamily="18" charset="0"/>
            </a:endParaRPr>
          </a:p>
          <a:p>
            <a:pPr algn="ctr"/>
            <a:r>
              <a:rPr lang="fr-FR" sz="2800" dirty="0">
                <a:latin typeface="Times New Roman" panose="02020603050405020304" pitchFamily="18" charset="0"/>
                <a:cs typeface="Times New Roman" panose="02020603050405020304" pitchFamily="18" charset="0"/>
              </a:rPr>
              <a:t>Feuilles larges </a:t>
            </a:r>
          </a:p>
          <a:p>
            <a:pPr algn="ctr"/>
            <a:r>
              <a:rPr lang="fr-FR" sz="2800" dirty="0">
                <a:latin typeface="Times New Roman" panose="02020603050405020304" pitchFamily="18" charset="0"/>
                <a:cs typeface="Times New Roman" panose="02020603050405020304" pitchFamily="18" charset="0"/>
              </a:rPr>
              <a:t>9-12mm.</a:t>
            </a:r>
          </a:p>
          <a:p>
            <a:pPr algn="ctr"/>
            <a:r>
              <a:rPr lang="fr-FR" sz="2800" dirty="0">
                <a:latin typeface="Times New Roman" panose="02020603050405020304" pitchFamily="18" charset="0"/>
                <a:cs typeface="Times New Roman" panose="02020603050405020304" pitchFamily="18" charset="0"/>
              </a:rPr>
              <a:t>acuminées</a:t>
            </a:r>
          </a:p>
          <a:p>
            <a:pPr algn="ctr"/>
            <a:r>
              <a:rPr lang="fr-FR" sz="2800" dirty="0">
                <a:latin typeface="Times New Roman" panose="02020603050405020304" pitchFamily="18" charset="0"/>
                <a:cs typeface="Times New Roman" panose="02020603050405020304" pitchFamily="18" charset="0"/>
              </a:rPr>
              <a:t>Nombreuses </a:t>
            </a:r>
            <a:r>
              <a:rPr lang="fr-FR" sz="2800" dirty="0" err="1">
                <a:latin typeface="Times New Roman" panose="02020603050405020304" pitchFamily="18" charset="0"/>
                <a:cs typeface="Times New Roman" panose="02020603050405020304" pitchFamily="18" charset="0"/>
              </a:rPr>
              <a:t>subsp</a:t>
            </a:r>
            <a:r>
              <a:rPr lang="fr-FR" sz="2800" dirty="0">
                <a:latin typeface="Times New Roman" panose="02020603050405020304" pitchFamily="18" charset="0"/>
                <a:cs typeface="Times New Roman" panose="02020603050405020304" pitchFamily="18" charset="0"/>
              </a:rPr>
              <a:t>.</a:t>
            </a:r>
          </a:p>
          <a:p>
            <a:pPr algn="ctr"/>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840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4ECBA">
            <a:alpha val="46000"/>
          </a:srgb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069682-EAF9-424A-8EC7-F7BC54C2FC9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
            <a:ext cx="7373785" cy="6858000"/>
          </a:xfrm>
          <a:prstGeom prst="rect">
            <a:avLst/>
          </a:prstGeom>
        </p:spPr>
      </p:pic>
      <p:pic>
        <p:nvPicPr>
          <p:cNvPr id="3" name="Image 2">
            <a:extLst>
              <a:ext uri="{FF2B5EF4-FFF2-40B4-BE49-F238E27FC236}">
                <a16:creationId xmlns:a16="http://schemas.microsoft.com/office/drawing/2014/main" id="{BE28F3C6-97C5-4DF2-81B3-C33A9D06692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2754351" cy="3553178"/>
          </a:xfrm>
          <a:prstGeom prst="rect">
            <a:avLst/>
          </a:prstGeom>
        </p:spPr>
      </p:pic>
      <p:pic>
        <p:nvPicPr>
          <p:cNvPr id="7" name="Image 6">
            <a:extLst>
              <a:ext uri="{FF2B5EF4-FFF2-40B4-BE49-F238E27FC236}">
                <a16:creationId xmlns:a16="http://schemas.microsoft.com/office/drawing/2014/main" id="{283E3C94-1B68-40D1-B721-5B3B3787993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73784" y="2306331"/>
            <a:ext cx="4818215" cy="4551668"/>
          </a:xfrm>
          <a:prstGeom prst="rect">
            <a:avLst/>
          </a:prstGeom>
          <a:solidFill>
            <a:srgbClr val="D4ECBA"/>
          </a:solidFill>
        </p:spPr>
      </p:pic>
      <p:sp>
        <p:nvSpPr>
          <p:cNvPr id="2" name="ZoneTexte 1">
            <a:extLst>
              <a:ext uri="{FF2B5EF4-FFF2-40B4-BE49-F238E27FC236}">
                <a16:creationId xmlns:a16="http://schemas.microsoft.com/office/drawing/2014/main" id="{E52C35B2-1265-4F70-B35C-140BFC3A5EF6}"/>
              </a:ext>
            </a:extLst>
          </p:cNvPr>
          <p:cNvSpPr txBox="1"/>
          <p:nvPr/>
        </p:nvSpPr>
        <p:spPr>
          <a:xfrm>
            <a:off x="7783550" y="0"/>
            <a:ext cx="4408449" cy="523220"/>
          </a:xfrm>
          <a:prstGeom prst="rect">
            <a:avLst/>
          </a:prstGeom>
          <a:noFill/>
        </p:spPr>
        <p:txBody>
          <a:bodyPr wrap="square" rtlCol="0">
            <a:spAutoFit/>
          </a:bodyPr>
          <a:lstStyle/>
          <a:p>
            <a:r>
              <a:rPr lang="fr-FR" sz="2800" b="1" i="1" dirty="0">
                <a:latin typeface="Times New Roman" panose="02020603050405020304" pitchFamily="18" charset="0"/>
                <a:cs typeface="Times New Roman" panose="02020603050405020304" pitchFamily="18" charset="0"/>
              </a:rPr>
              <a:t>Sempervivum </a:t>
            </a:r>
            <a:r>
              <a:rPr lang="fr-FR" sz="2800" b="1" i="1" dirty="0" err="1">
                <a:latin typeface="Times New Roman" panose="02020603050405020304" pitchFamily="18" charset="0"/>
                <a:cs typeface="Times New Roman" panose="02020603050405020304" pitchFamily="18" charset="0"/>
              </a:rPr>
              <a:t>montanum</a:t>
            </a:r>
            <a:endParaRPr lang="fr-FR" sz="2800" b="1" i="1"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59AB2277-B9D3-40EE-AA26-E94B605D6DB1}"/>
              </a:ext>
            </a:extLst>
          </p:cNvPr>
          <p:cNvSpPr txBox="1"/>
          <p:nvPr/>
        </p:nvSpPr>
        <p:spPr>
          <a:xfrm>
            <a:off x="7593874" y="592183"/>
            <a:ext cx="4476206" cy="1200329"/>
          </a:xfrm>
          <a:prstGeom prst="rect">
            <a:avLst/>
          </a:prstGeom>
          <a:noFill/>
        </p:spPr>
        <p:txBody>
          <a:bodyPr wrap="square" rtlCol="0">
            <a:spAutoFit/>
          </a:bodyPr>
          <a:lstStyle/>
          <a:p>
            <a:pPr algn="ctr"/>
            <a:r>
              <a:rPr lang="fr-FR" sz="2400" dirty="0">
                <a:latin typeface="Times New Roman" panose="02020603050405020304" pitchFamily="18" charset="0"/>
                <a:cs typeface="Times New Roman" panose="02020603050405020304" pitchFamily="18" charset="0"/>
              </a:rPr>
              <a:t>Feuilles &lt; 7mm., </a:t>
            </a:r>
          </a:p>
          <a:p>
            <a:pPr algn="ctr"/>
            <a:r>
              <a:rPr lang="fr-FR" sz="2400" dirty="0">
                <a:latin typeface="Times New Roman" panose="02020603050405020304" pitchFamily="18" charset="0"/>
                <a:cs typeface="Times New Roman" panose="02020603050405020304" pitchFamily="18" charset="0"/>
              </a:rPr>
              <a:t>glanduleuses d’un beau vert</a:t>
            </a:r>
          </a:p>
          <a:p>
            <a:r>
              <a:rPr lang="fr-FR"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312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4ECBA">
            <a:alpha val="68000"/>
          </a:srgbClr>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2B58690-6EAC-4F3B-AA63-3BED60984B6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Image 10">
            <a:extLst>
              <a:ext uri="{FF2B5EF4-FFF2-40B4-BE49-F238E27FC236}">
                <a16:creationId xmlns:a16="http://schemas.microsoft.com/office/drawing/2014/main" id="{255580F6-F81A-4B9D-B916-AA2FF56AF1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6711" y="3936274"/>
            <a:ext cx="3082735" cy="2921726"/>
          </a:xfrm>
          <a:prstGeom prst="rect">
            <a:avLst/>
          </a:prstGeom>
        </p:spPr>
      </p:pic>
      <p:sp>
        <p:nvSpPr>
          <p:cNvPr id="12" name="ZoneTexte 11">
            <a:extLst>
              <a:ext uri="{FF2B5EF4-FFF2-40B4-BE49-F238E27FC236}">
                <a16:creationId xmlns:a16="http://schemas.microsoft.com/office/drawing/2014/main" id="{23AC99F5-2151-4B1C-92A8-D2101E57C041}"/>
              </a:ext>
            </a:extLst>
          </p:cNvPr>
          <p:cNvSpPr txBox="1"/>
          <p:nvPr/>
        </p:nvSpPr>
        <p:spPr>
          <a:xfrm>
            <a:off x="9523140" y="446049"/>
            <a:ext cx="2668859" cy="1384995"/>
          </a:xfrm>
          <a:prstGeom prst="rect">
            <a:avLst/>
          </a:prstGeom>
          <a:noFill/>
        </p:spPr>
        <p:txBody>
          <a:bodyPr wrap="square" rtlCol="0">
            <a:spAutoFit/>
          </a:bodyPr>
          <a:lstStyle/>
          <a:p>
            <a:r>
              <a:rPr lang="fr-FR" sz="2800" b="1" i="1" dirty="0">
                <a:latin typeface="Times New Roman" panose="02020603050405020304" pitchFamily="18" charset="0"/>
                <a:cs typeface="Times New Roman" panose="02020603050405020304" pitchFamily="18" charset="0"/>
                <a:hlinkClick r:id="rId6" action="ppaction://hlinksldjump"/>
              </a:rPr>
              <a:t>Sempervivum </a:t>
            </a:r>
          </a:p>
          <a:p>
            <a:r>
              <a:rPr lang="fr-FR" sz="2800" b="1" i="1" dirty="0" err="1">
                <a:latin typeface="Times New Roman" panose="02020603050405020304" pitchFamily="18" charset="0"/>
                <a:cs typeface="Times New Roman" panose="02020603050405020304" pitchFamily="18" charset="0"/>
                <a:hlinkClick r:id="rId6" action="ppaction://hlinksldjump"/>
              </a:rPr>
              <a:t>globiferum</a:t>
            </a:r>
            <a:endParaRPr lang="fr-FR" sz="2800" b="1" i="1" dirty="0">
              <a:latin typeface="Times New Roman" panose="02020603050405020304" pitchFamily="18" charset="0"/>
              <a:cs typeface="Times New Roman" panose="02020603050405020304" pitchFamily="18" charset="0"/>
            </a:endParaRPr>
          </a:p>
          <a:p>
            <a:r>
              <a:rPr lang="fr-FR" sz="2800" dirty="0" err="1">
                <a:latin typeface="Times New Roman" panose="02020603050405020304" pitchFamily="18" charset="0"/>
                <a:cs typeface="Times New Roman" panose="02020603050405020304" pitchFamily="18" charset="0"/>
              </a:rPr>
              <a:t>subsp</a:t>
            </a:r>
            <a:r>
              <a:rPr lang="fr-FR" sz="2800" dirty="0">
                <a:latin typeface="Times New Roman" panose="02020603050405020304" pitchFamily="18" charset="0"/>
                <a:cs typeface="Times New Roman" panose="02020603050405020304" pitchFamily="18" charset="0"/>
              </a:rPr>
              <a:t>.</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allionii</a:t>
            </a:r>
            <a:endParaRPr lang="fr-FR"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41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ECBA">
            <a:alpha val="52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37DB4D8-9BBA-72D6-B759-D9E5076E1A5E}"/>
              </a:ext>
            </a:extLst>
          </p:cNvPr>
          <p:cNvSpPr txBox="1"/>
          <p:nvPr/>
        </p:nvSpPr>
        <p:spPr>
          <a:xfrm>
            <a:off x="4483100" y="609600"/>
            <a:ext cx="6540500" cy="1815882"/>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Résumé </a:t>
            </a:r>
            <a:r>
              <a:rPr lang="fr-FR" sz="2800" b="1" i="1" dirty="0" err="1">
                <a:latin typeface="Times New Roman" panose="02020603050405020304" pitchFamily="18" charset="0"/>
                <a:cs typeface="Times New Roman" panose="02020603050405020304" pitchFamily="18" charset="0"/>
              </a:rPr>
              <a:t>Aeonium</a:t>
            </a:r>
            <a:endParaRPr lang="fr-FR" sz="2800" b="1" i="1"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Fleurs à 8-18 sépales et pétales</a:t>
            </a:r>
          </a:p>
          <a:p>
            <a:r>
              <a:rPr lang="fr-FR" sz="2800" dirty="0">
                <a:latin typeface="Times New Roman" panose="02020603050405020304" pitchFamily="18" charset="0"/>
                <a:cs typeface="Times New Roman" panose="02020603050405020304" pitchFamily="18" charset="0"/>
              </a:rPr>
              <a:t>Rameaux aériens ligneux</a:t>
            </a:r>
          </a:p>
          <a:p>
            <a:r>
              <a:rPr lang="fr-FR" sz="2800" dirty="0">
                <a:latin typeface="Times New Roman" panose="02020603050405020304" pitchFamily="18" charset="0"/>
                <a:cs typeface="Times New Roman" panose="02020603050405020304" pitchFamily="18" charset="0"/>
              </a:rPr>
              <a:t>Inflorescence pyramidale </a:t>
            </a:r>
          </a:p>
        </p:txBody>
      </p:sp>
      <p:sp>
        <p:nvSpPr>
          <p:cNvPr id="3" name="ZoneTexte 2">
            <a:extLst>
              <a:ext uri="{FF2B5EF4-FFF2-40B4-BE49-F238E27FC236}">
                <a16:creationId xmlns:a16="http://schemas.microsoft.com/office/drawing/2014/main" id="{B40C0718-E4C5-0753-94B3-692728931878}"/>
              </a:ext>
            </a:extLst>
          </p:cNvPr>
          <p:cNvSpPr txBox="1"/>
          <p:nvPr/>
        </p:nvSpPr>
        <p:spPr>
          <a:xfrm>
            <a:off x="4311650" y="3429000"/>
            <a:ext cx="5327650" cy="2246769"/>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Résumé  </a:t>
            </a:r>
            <a:r>
              <a:rPr lang="fr-FR" sz="2800" b="1" i="1" dirty="0">
                <a:latin typeface="Times New Roman" panose="02020603050405020304" pitchFamily="18" charset="0"/>
                <a:cs typeface="Times New Roman" panose="02020603050405020304" pitchFamily="18" charset="0"/>
              </a:rPr>
              <a:t>Sempervivum</a:t>
            </a:r>
          </a:p>
          <a:p>
            <a:r>
              <a:rPr lang="fr-FR" sz="2800" dirty="0">
                <a:latin typeface="Times New Roman" panose="02020603050405020304" pitchFamily="18" charset="0"/>
                <a:cs typeface="Times New Roman" panose="02020603050405020304" pitchFamily="18" charset="0"/>
              </a:rPr>
              <a:t>Présence de rosettes</a:t>
            </a:r>
          </a:p>
          <a:p>
            <a:r>
              <a:rPr lang="fr-FR" sz="2800" dirty="0">
                <a:latin typeface="Times New Roman" panose="02020603050405020304" pitchFamily="18" charset="0"/>
                <a:cs typeface="Times New Roman" panose="02020603050405020304" pitchFamily="18" charset="0"/>
              </a:rPr>
              <a:t>Rameaux non ligneux</a:t>
            </a:r>
          </a:p>
          <a:p>
            <a:r>
              <a:rPr lang="fr-FR" sz="2800" dirty="0">
                <a:latin typeface="Times New Roman" panose="02020603050405020304" pitchFamily="18" charset="0"/>
                <a:cs typeface="Times New Roman" panose="02020603050405020304" pitchFamily="18" charset="0"/>
              </a:rPr>
              <a:t>Inflorescence en cyme scorpioïde</a:t>
            </a:r>
          </a:p>
          <a:p>
            <a:r>
              <a:rPr lang="fr-FR" sz="2800" dirty="0">
                <a:latin typeface="Times New Roman" panose="02020603050405020304" pitchFamily="18" charset="0"/>
                <a:cs typeface="Times New Roman" panose="02020603050405020304" pitchFamily="18" charset="0"/>
              </a:rPr>
              <a:t>Fleurs à 6-15 sépales et pétales</a:t>
            </a:r>
          </a:p>
        </p:txBody>
      </p:sp>
    </p:spTree>
    <p:extLst>
      <p:ext uri="{BB962C8B-B14F-4D97-AF65-F5344CB8AC3E}">
        <p14:creationId xmlns:p14="http://schemas.microsoft.com/office/powerpoint/2010/main" val="331730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4ECBA">
            <a:alpha val="41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CCCFE71-8FD3-402A-BE7A-78CC3951FF5D}"/>
              </a:ext>
            </a:extLst>
          </p:cNvPr>
          <p:cNvSpPr txBox="1"/>
          <p:nvPr/>
        </p:nvSpPr>
        <p:spPr>
          <a:xfrm>
            <a:off x="228600" y="169334"/>
            <a:ext cx="11870265"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Clé simplifiée des Crassulacées limitée à la  flore de France  (10 genres)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feuilles toutes opposées, perfoliées, gaines soudées 2 à 2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ét</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sép</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ction="ppaction://hlinksldjump"/>
              </a:rPr>
              <a:t>Crassula</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feuilles non opposées ou opposées non perfoliées, </a:t>
            </a:r>
            <a:r>
              <a:rPr kumimoji="0" 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ét</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2xsép.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à limbe pelté, inflorescence en grappe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ction="ppaction://hlinksldjump"/>
              </a:rPr>
              <a:t>Umbilicus</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basales sessiles ou subsessiles,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inflor</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cymeuse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pétales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soudés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sur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+50 %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obovales spatulées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ction="ppaction://hlinksldjump"/>
              </a:rPr>
              <a:t>Cotyledon</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linéaires subcylindriques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6" action="ppaction://hlinksldjump"/>
              </a:rPr>
              <a:t>Kalanchoe</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pétales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libres ou soudés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sur moins de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rameaux</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stériles à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en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rosette</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fl.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8-18</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sép</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pét</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rameaux aériens ligneux, contour pyramidal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7" action="ppaction://hlinksldjump"/>
              </a:rPr>
              <a:t>Aeonium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rameaux aériens non ligneux,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cont.cyl.ou</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glob</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8" action="ppaction://hlinksldjump"/>
              </a:rPr>
              <a:t>Sempervivum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rameaux stériles non ttes en rosette, fl.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sép.et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pét</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géophytes,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souvent dentées, planes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fl. </a:t>
            </a:r>
            <a:r>
              <a:rPr lang="fr-FR" sz="2000" dirty="0">
                <a:solidFill>
                  <a:prstClr val="black"/>
                </a:solidFill>
                <a:latin typeface="Times New Roman" panose="02020603050405020304" pitchFamily="18" charset="0"/>
                <a:cs typeface="Times New Roman" panose="02020603050405020304" pitchFamily="18" charset="0"/>
              </a:rPr>
              <a:t>penta</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mères, hermaphrodites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9" action="ppaction://hlinksldjump"/>
              </a:rPr>
              <a:t>Hylotelephium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fl. </a:t>
            </a:r>
            <a:r>
              <a:rPr lang="fr-FR" sz="2000" dirty="0">
                <a:solidFill>
                  <a:prstClr val="black"/>
                </a:solidFill>
                <a:latin typeface="Times New Roman" panose="02020603050405020304" pitchFamily="18" charset="0"/>
                <a:cs typeface="Times New Roman" panose="02020603050405020304" pitchFamily="18" charset="0"/>
              </a:rPr>
              <a:t>tetra</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mères plante dioïque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0" action="ppaction://hlinksldjump"/>
              </a:rPr>
              <a:t>Rhodiola</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Thérophytes ou chaméphytes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cuneiformes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planes, dentées ou anguleuses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1" action="ppaction://hlinksldjump"/>
              </a:rPr>
              <a:t>Phedimus</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linéaires à ovales, entières			     	</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2" action="ppaction://hlinksldjump"/>
              </a:rPr>
              <a:t>Sedum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741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4ECBA">
            <a:alpha val="35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07A3E34-948B-48E8-9601-9BC2796E7DA1}"/>
              </a:ext>
            </a:extLst>
          </p:cNvPr>
          <p:cNvSpPr txBox="1"/>
          <p:nvPr/>
        </p:nvSpPr>
        <p:spPr>
          <a:xfrm>
            <a:off x="1176867" y="334537"/>
            <a:ext cx="10752665" cy="2800767"/>
          </a:xfrm>
          <a:prstGeom prst="rect">
            <a:avLst/>
          </a:prstGeom>
          <a:noFill/>
        </p:spPr>
        <p:txBody>
          <a:bodyPr wrap="square" rtlCol="0">
            <a:spAutoFit/>
          </a:bodyPr>
          <a:lstStyle/>
          <a:p>
            <a:r>
              <a:rPr lang="fr-FR" sz="3600" b="1" i="1" dirty="0" err="1">
                <a:latin typeface="Times New Roman" panose="02020603050405020304" pitchFamily="18" charset="0"/>
                <a:cs typeface="Times New Roman" panose="02020603050405020304" pitchFamily="18" charset="0"/>
                <a:hlinkClick r:id="rId3" action="ppaction://hlinksldjump"/>
              </a:rPr>
              <a:t>Hylotelephium</a:t>
            </a:r>
            <a:r>
              <a:rPr lang="fr-FR" sz="2800" b="1"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H. </a:t>
            </a:r>
            <a:r>
              <a:rPr lang="fr-FR" sz="2800" dirty="0" err="1">
                <a:latin typeface="Times New Roman" panose="02020603050405020304" pitchFamily="18" charset="0"/>
                <a:cs typeface="Times New Roman" panose="02020603050405020304" pitchFamily="18" charset="0"/>
              </a:rPr>
              <a:t>Ohba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inc.</a:t>
            </a:r>
            <a:r>
              <a:rPr lang="fr-FR" sz="2800" dirty="0">
                <a:latin typeface="Times New Roman" panose="02020603050405020304" pitchFamily="18" charset="0"/>
                <a:cs typeface="Times New Roman" panose="02020603050405020304" pitchFamily="18" charset="0"/>
              </a:rPr>
              <a:t> </a:t>
            </a:r>
            <a:r>
              <a:rPr lang="fr-FR" sz="2800" i="1" dirty="0">
                <a:latin typeface="Times New Roman" panose="02020603050405020304" pitchFamily="18" charset="0"/>
                <a:cs typeface="Times New Roman" panose="02020603050405020304" pitchFamily="18" charset="0"/>
              </a:rPr>
              <a:t>Sedum</a:t>
            </a:r>
            <a:r>
              <a:rPr lang="fr-FR" sz="2800" dirty="0">
                <a:latin typeface="Times New Roman" panose="02020603050405020304" pitchFamily="18" charset="0"/>
                <a:cs typeface="Times New Roman" panose="02020603050405020304" pitchFamily="18" charset="0"/>
              </a:rPr>
              <a:t> p.p. et </a:t>
            </a:r>
            <a:r>
              <a:rPr lang="fr-FR" sz="2800" i="1" dirty="0" err="1">
                <a:latin typeface="Times New Roman" panose="02020603050405020304" pitchFamily="18" charset="0"/>
                <a:cs typeface="Times New Roman" panose="02020603050405020304" pitchFamily="18" charset="0"/>
              </a:rPr>
              <a:t>Anacampseros</a:t>
            </a:r>
            <a:r>
              <a:rPr lang="fr-FR" sz="2800" dirty="0">
                <a:latin typeface="Times New Roman" panose="02020603050405020304" pitchFamily="18" charset="0"/>
                <a:cs typeface="Times New Roman" panose="02020603050405020304" pitchFamily="18" charset="0"/>
              </a:rPr>
              <a:t>)</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Genre différent des Sedum par les feuilles planes, larges et souvent dentées, par un appareil </a:t>
            </a:r>
            <a:r>
              <a:rPr lang="fr-FR" sz="2800" u="sng" dirty="0">
                <a:latin typeface="Times New Roman" panose="02020603050405020304" pitchFamily="18" charset="0"/>
                <a:cs typeface="Times New Roman" panose="02020603050405020304" pitchFamily="18" charset="0"/>
              </a:rPr>
              <a:t>souterrain tubérisé </a:t>
            </a:r>
            <a:r>
              <a:rPr lang="fr-FR" sz="2800" dirty="0">
                <a:latin typeface="Times New Roman" panose="02020603050405020304" pitchFamily="18" charset="0"/>
                <a:cs typeface="Times New Roman" panose="02020603050405020304" pitchFamily="18" charset="0"/>
              </a:rPr>
              <a:t>(</a:t>
            </a:r>
            <a:r>
              <a:rPr lang="fr-FR" sz="2800" u="sng" dirty="0">
                <a:latin typeface="Times New Roman" panose="02020603050405020304" pitchFamily="18" charset="0"/>
                <a:cs typeface="Times New Roman" panose="02020603050405020304" pitchFamily="18" charset="0"/>
              </a:rPr>
              <a:t>géophytes</a:t>
            </a:r>
            <a:r>
              <a:rPr lang="fr-FR" sz="2800" dirty="0">
                <a:latin typeface="Times New Roman" panose="02020603050405020304" pitchFamily="18" charset="0"/>
                <a:cs typeface="Times New Roman" panose="02020603050405020304" pitchFamily="18" charset="0"/>
              </a:rPr>
              <a:t>), par des tiges robustes normalement dressées, portant une inflorescence en corymbe terminal large et dense.   Fleurs pentamères.</a:t>
            </a:r>
          </a:p>
        </p:txBody>
      </p:sp>
      <p:sp>
        <p:nvSpPr>
          <p:cNvPr id="4" name="ZoneTexte 3">
            <a:extLst>
              <a:ext uri="{FF2B5EF4-FFF2-40B4-BE49-F238E27FC236}">
                <a16:creationId xmlns:a16="http://schemas.microsoft.com/office/drawing/2014/main" id="{7E9B2D1D-6419-4568-95DD-260D2189DC7A}"/>
              </a:ext>
            </a:extLst>
          </p:cNvPr>
          <p:cNvSpPr txBox="1"/>
          <p:nvPr/>
        </p:nvSpPr>
        <p:spPr>
          <a:xfrm>
            <a:off x="902423" y="3429000"/>
            <a:ext cx="10752665" cy="3108543"/>
          </a:xfrm>
          <a:prstGeom prst="rect">
            <a:avLst/>
          </a:prstGeom>
          <a:noFill/>
        </p:spPr>
        <p:txBody>
          <a:bodyPr wrap="square" rtlCol="0">
            <a:spAutoFit/>
          </a:bodyPr>
          <a:lstStyle/>
          <a:p>
            <a:r>
              <a:rPr lang="fr-FR" sz="2000" b="1" i="1" dirty="0" err="1">
                <a:latin typeface="Times New Roman" panose="02020603050405020304" pitchFamily="18" charset="0"/>
                <a:cs typeface="Times New Roman" panose="02020603050405020304" pitchFamily="18" charset="0"/>
              </a:rPr>
              <a:t>Hylotelephium</a:t>
            </a:r>
            <a:r>
              <a:rPr lang="fr-FR" sz="2000" b="1" i="1" dirty="0">
                <a:latin typeface="Times New Roman" panose="02020603050405020304" pitchFamily="18" charset="0"/>
                <a:cs typeface="Times New Roman" panose="02020603050405020304" pitchFamily="18" charset="0"/>
              </a:rPr>
              <a:t> </a:t>
            </a:r>
            <a:r>
              <a:rPr lang="fr-FR" sz="2000" b="1" i="1" dirty="0" err="1">
                <a:latin typeface="Times New Roman" panose="02020603050405020304" pitchFamily="18" charset="0"/>
                <a:cs typeface="Times New Roman" panose="02020603050405020304" pitchFamily="18" charset="0"/>
              </a:rPr>
              <a:t>anacampseros</a:t>
            </a:r>
            <a:r>
              <a:rPr lang="fr-FR" sz="20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10-50cm., souche épaisse tubéreuse      -subalpin-(alpin)-</a:t>
            </a:r>
          </a:p>
          <a:p>
            <a:r>
              <a:rPr lang="fr-FR" sz="2000" dirty="0">
                <a:latin typeface="Times New Roman" panose="02020603050405020304" pitchFamily="18" charset="0"/>
                <a:cs typeface="Times New Roman" panose="02020603050405020304" pitchFamily="18" charset="0"/>
              </a:rPr>
              <a:t>                </a:t>
            </a:r>
            <a:r>
              <a:rPr lang="fr-FR" sz="2000" i="1" dirty="0">
                <a:latin typeface="Times New Roman" panose="02020603050405020304" pitchFamily="18" charset="0"/>
                <a:cs typeface="Times New Roman" panose="02020603050405020304" pitchFamily="18" charset="0"/>
              </a:rPr>
              <a:t>Sedum </a:t>
            </a:r>
            <a:r>
              <a:rPr lang="fr-FR" sz="2000" i="1" dirty="0" err="1">
                <a:latin typeface="Times New Roman" panose="02020603050405020304" pitchFamily="18" charset="0"/>
                <a:cs typeface="Times New Roman" panose="02020603050405020304" pitchFamily="18" charset="0"/>
              </a:rPr>
              <a:t>anacampseros</a:t>
            </a:r>
            <a:r>
              <a:rPr lang="fr-FR" sz="2000"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L.</a:t>
            </a:r>
          </a:p>
          <a:p>
            <a:endParaRPr lang="fr-FR" sz="2000" b="1" i="1" dirty="0">
              <a:latin typeface="Times New Roman" panose="02020603050405020304" pitchFamily="18" charset="0"/>
              <a:cs typeface="Times New Roman" panose="02020603050405020304" pitchFamily="18" charset="0"/>
            </a:endParaRPr>
          </a:p>
          <a:p>
            <a:r>
              <a:rPr lang="fr-FR" sz="2000" b="1" i="1" dirty="0" err="1">
                <a:latin typeface="Times New Roman" panose="02020603050405020304" pitchFamily="18" charset="0"/>
                <a:cs typeface="Times New Roman" panose="02020603050405020304" pitchFamily="18" charset="0"/>
              </a:rPr>
              <a:t>Hylotelephium</a:t>
            </a:r>
            <a:r>
              <a:rPr lang="fr-FR" sz="2000" b="1" i="1" dirty="0">
                <a:latin typeface="Times New Roman" panose="02020603050405020304" pitchFamily="18" charset="0"/>
                <a:cs typeface="Times New Roman" panose="02020603050405020304" pitchFamily="18" charset="0"/>
              </a:rPr>
              <a:t> maximum   </a:t>
            </a:r>
            <a:r>
              <a:rPr lang="fr-FR" sz="2000" dirty="0">
                <a:latin typeface="Times New Roman" panose="02020603050405020304" pitchFamily="18" charset="0"/>
                <a:cs typeface="Times New Roman" panose="02020603050405020304" pitchFamily="18" charset="0"/>
              </a:rPr>
              <a:t>15-60cm.                                                - collinéen-montagnard –(subalpin)-</a:t>
            </a:r>
          </a:p>
          <a:p>
            <a:r>
              <a:rPr lang="fr-FR" sz="2000" b="1" i="1" dirty="0">
                <a:latin typeface="Times New Roman" panose="02020603050405020304" pitchFamily="18" charset="0"/>
                <a:cs typeface="Times New Roman" panose="02020603050405020304" pitchFamily="18" charset="0"/>
              </a:rPr>
              <a:t>                 </a:t>
            </a:r>
            <a:r>
              <a:rPr lang="fr-FR" sz="2000" i="1" dirty="0">
                <a:latin typeface="Times New Roman" panose="02020603050405020304" pitchFamily="18" charset="0"/>
                <a:cs typeface="Times New Roman" panose="02020603050405020304" pitchFamily="18" charset="0"/>
              </a:rPr>
              <a:t>Sedum </a:t>
            </a:r>
            <a:r>
              <a:rPr lang="fr-FR" sz="2000" i="1" dirty="0" err="1">
                <a:latin typeface="Times New Roman" panose="02020603050405020304" pitchFamily="18" charset="0"/>
                <a:cs typeface="Times New Roman" panose="02020603050405020304" pitchFamily="18" charset="0"/>
              </a:rPr>
              <a:t>telephium</a:t>
            </a:r>
            <a:r>
              <a:rPr lang="fr-FR" sz="2000" i="1"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subsp</a:t>
            </a:r>
            <a:r>
              <a:rPr lang="fr-FR" sz="2000" dirty="0">
                <a:latin typeface="Times New Roman" panose="02020603050405020304" pitchFamily="18" charset="0"/>
                <a:cs typeface="Times New Roman" panose="02020603050405020304" pitchFamily="18" charset="0"/>
              </a:rPr>
              <a:t>.</a:t>
            </a:r>
            <a:r>
              <a:rPr lang="fr-FR" sz="2000" b="1" i="1" dirty="0">
                <a:latin typeface="Times New Roman" panose="02020603050405020304" pitchFamily="18" charset="0"/>
                <a:cs typeface="Times New Roman" panose="02020603050405020304" pitchFamily="18" charset="0"/>
              </a:rPr>
              <a:t> </a:t>
            </a:r>
            <a:r>
              <a:rPr lang="fr-FR" sz="2000" i="1" dirty="0">
                <a:latin typeface="Times New Roman" panose="02020603050405020304" pitchFamily="18" charset="0"/>
                <a:cs typeface="Times New Roman" panose="02020603050405020304" pitchFamily="18" charset="0"/>
              </a:rPr>
              <a:t>maximum</a:t>
            </a:r>
            <a:r>
              <a:rPr lang="fr-FR" sz="20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 L.</a:t>
            </a:r>
          </a:p>
          <a:p>
            <a:endParaRPr lang="fr-FR" sz="2000" dirty="0">
              <a:latin typeface="Times New Roman" panose="02020603050405020304" pitchFamily="18" charset="0"/>
              <a:cs typeface="Times New Roman" panose="02020603050405020304" pitchFamily="18" charset="0"/>
            </a:endParaRPr>
          </a:p>
          <a:p>
            <a:r>
              <a:rPr lang="fr-FR" sz="2000" b="1" i="1" dirty="0" err="1">
                <a:latin typeface="Times New Roman" panose="02020603050405020304" pitchFamily="18" charset="0"/>
                <a:cs typeface="Times New Roman" panose="02020603050405020304" pitchFamily="18" charset="0"/>
              </a:rPr>
              <a:t>Hylotelephium</a:t>
            </a:r>
            <a:r>
              <a:rPr lang="fr-FR" sz="2000" b="1" i="1" dirty="0">
                <a:latin typeface="Times New Roman" panose="02020603050405020304" pitchFamily="18" charset="0"/>
                <a:cs typeface="Times New Roman" panose="02020603050405020304" pitchFamily="18" charset="0"/>
              </a:rPr>
              <a:t> </a:t>
            </a:r>
            <a:r>
              <a:rPr lang="fr-FR" sz="2000" b="1" i="1" dirty="0" err="1">
                <a:latin typeface="Times New Roman" panose="02020603050405020304" pitchFamily="18" charset="0"/>
                <a:cs typeface="Times New Roman" panose="02020603050405020304" pitchFamily="18" charset="0"/>
              </a:rPr>
              <a:t>telephium</a:t>
            </a:r>
            <a:r>
              <a:rPr lang="fr-FR" sz="20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15 – 80 cm.  Grand orpin, Orpin reprise          - collinéen au subalpin -</a:t>
            </a:r>
          </a:p>
          <a:p>
            <a:r>
              <a:rPr lang="fr-FR" dirty="0">
                <a:latin typeface="Times New Roman" panose="02020603050405020304" pitchFamily="18" charset="0"/>
                <a:cs typeface="Times New Roman" panose="02020603050405020304" pitchFamily="18" charset="0"/>
              </a:rPr>
              <a:t>                    </a:t>
            </a:r>
            <a:r>
              <a:rPr lang="fr-FR" i="1" dirty="0">
                <a:latin typeface="Times New Roman" panose="02020603050405020304" pitchFamily="18" charset="0"/>
                <a:cs typeface="Times New Roman" panose="02020603050405020304" pitchFamily="18" charset="0"/>
              </a:rPr>
              <a:t>Sedum </a:t>
            </a:r>
            <a:r>
              <a:rPr lang="fr-FR" i="1" dirty="0" err="1">
                <a:latin typeface="Times New Roman" panose="02020603050405020304" pitchFamily="18" charset="0"/>
                <a:cs typeface="Times New Roman" panose="02020603050405020304" pitchFamily="18" charset="0"/>
              </a:rPr>
              <a:t>telephium</a:t>
            </a:r>
            <a:r>
              <a:rPr lang="fr-FR" i="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L</a:t>
            </a:r>
          </a:p>
          <a:p>
            <a:endParaRPr lang="fr-FR" dirty="0">
              <a:latin typeface="Times New Roman" panose="02020603050405020304" pitchFamily="18" charset="0"/>
              <a:cs typeface="Times New Roman" panose="02020603050405020304" pitchFamily="18" charset="0"/>
            </a:endParaRPr>
          </a:p>
          <a:p>
            <a:r>
              <a:rPr lang="fr-FR" sz="2000" b="1" i="1" dirty="0" err="1">
                <a:latin typeface="Times New Roman" panose="02020603050405020304" pitchFamily="18" charset="0"/>
                <a:cs typeface="Times New Roman" panose="02020603050405020304" pitchFamily="18" charset="0"/>
              </a:rPr>
              <a:t>Hylotelephium</a:t>
            </a:r>
            <a:r>
              <a:rPr lang="fr-FR" sz="2000" b="1" i="1" dirty="0">
                <a:latin typeface="Times New Roman" panose="02020603050405020304" pitchFamily="18" charset="0"/>
                <a:cs typeface="Times New Roman" panose="02020603050405020304" pitchFamily="18" charset="0"/>
              </a:rPr>
              <a:t> </a:t>
            </a:r>
            <a:r>
              <a:rPr lang="fr-FR" sz="2000" b="1" i="1" dirty="0" err="1">
                <a:latin typeface="Times New Roman" panose="02020603050405020304" pitchFamily="18" charset="0"/>
                <a:cs typeface="Times New Roman" panose="02020603050405020304" pitchFamily="18" charset="0"/>
              </a:rPr>
              <a:t>jullianum</a:t>
            </a:r>
            <a:r>
              <a:rPr lang="fr-FR" sz="2000" b="1" i="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 Présence à confirmer </a:t>
            </a:r>
          </a:p>
        </p:txBody>
      </p:sp>
    </p:spTree>
    <p:extLst>
      <p:ext uri="{BB962C8B-B14F-4D97-AF65-F5344CB8AC3E}">
        <p14:creationId xmlns:p14="http://schemas.microsoft.com/office/powerpoint/2010/main" val="398920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946B0F1-0DAD-4FC3-889E-932CCC8B5C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9823" y="0"/>
            <a:ext cx="10206098" cy="6858000"/>
          </a:xfrm>
          <a:prstGeom prst="rect">
            <a:avLst/>
          </a:prstGeom>
          <a:solidFill>
            <a:schemeClr val="tx1"/>
          </a:solidFill>
        </p:spPr>
      </p:pic>
      <p:sp>
        <p:nvSpPr>
          <p:cNvPr id="2" name="ZoneTexte 1">
            <a:extLst>
              <a:ext uri="{FF2B5EF4-FFF2-40B4-BE49-F238E27FC236}">
                <a16:creationId xmlns:a16="http://schemas.microsoft.com/office/drawing/2014/main" id="{AD31FF22-1EEA-4AFC-A4B4-D43AC7C814C9}"/>
              </a:ext>
            </a:extLst>
          </p:cNvPr>
          <p:cNvSpPr txBox="1"/>
          <p:nvPr/>
        </p:nvSpPr>
        <p:spPr>
          <a:xfrm>
            <a:off x="2308303" y="501804"/>
            <a:ext cx="5932448" cy="584775"/>
          </a:xfrm>
          <a:prstGeom prst="rect">
            <a:avLst/>
          </a:prstGeom>
          <a:noFill/>
        </p:spPr>
        <p:txBody>
          <a:bodyPr wrap="square" rtlCol="0">
            <a:spAutoFit/>
          </a:bodyPr>
          <a:lstStyle/>
          <a:p>
            <a:r>
              <a:rPr lang="fr-FR" sz="3200" b="1" i="1" dirty="0" err="1">
                <a:solidFill>
                  <a:schemeClr val="bg1"/>
                </a:solidFill>
                <a:latin typeface="Times New Roman" panose="02020603050405020304" pitchFamily="18" charset="0"/>
                <a:cs typeface="Times New Roman" panose="02020603050405020304" pitchFamily="18" charset="0"/>
              </a:rPr>
              <a:t>Hylotelephium</a:t>
            </a:r>
            <a:r>
              <a:rPr lang="fr-FR" sz="3200" b="1" i="1" dirty="0">
                <a:solidFill>
                  <a:schemeClr val="bg1"/>
                </a:solidFill>
                <a:latin typeface="Times New Roman" panose="02020603050405020304" pitchFamily="18" charset="0"/>
                <a:cs typeface="Times New Roman" panose="02020603050405020304" pitchFamily="18" charset="0"/>
              </a:rPr>
              <a:t> </a:t>
            </a:r>
            <a:r>
              <a:rPr lang="fr-FR" sz="3200" b="1" i="1" dirty="0" err="1">
                <a:solidFill>
                  <a:schemeClr val="bg1"/>
                </a:solidFill>
                <a:latin typeface="Times New Roman" panose="02020603050405020304" pitchFamily="18" charset="0"/>
                <a:cs typeface="Times New Roman" panose="02020603050405020304" pitchFamily="18" charset="0"/>
              </a:rPr>
              <a:t>anacampseros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18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3D03EF6-C8D1-4369-8CAE-6210C40B6D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3639" y="0"/>
            <a:ext cx="9144000" cy="6858000"/>
          </a:xfrm>
          <a:prstGeom prst="rect">
            <a:avLst/>
          </a:prstGeom>
        </p:spPr>
      </p:pic>
      <p:sp>
        <p:nvSpPr>
          <p:cNvPr id="4" name="ZoneTexte 3">
            <a:extLst>
              <a:ext uri="{FF2B5EF4-FFF2-40B4-BE49-F238E27FC236}">
                <a16:creationId xmlns:a16="http://schemas.microsoft.com/office/drawing/2014/main" id="{323CDB19-A149-4229-A5AF-3EF2AD8F7D5C}"/>
              </a:ext>
            </a:extLst>
          </p:cNvPr>
          <p:cNvSpPr txBox="1"/>
          <p:nvPr/>
        </p:nvSpPr>
        <p:spPr>
          <a:xfrm>
            <a:off x="3136281" y="255807"/>
            <a:ext cx="6094140" cy="584775"/>
          </a:xfrm>
          <a:prstGeom prst="rect">
            <a:avLst/>
          </a:prstGeom>
          <a:noFill/>
        </p:spPr>
        <p:txBody>
          <a:bodyPr wrap="square">
            <a:spAutoFit/>
          </a:bodyPr>
          <a:lstStyle/>
          <a:p>
            <a:r>
              <a:rPr lang="fr-FR" sz="3200" b="1" i="1" dirty="0" err="1">
                <a:solidFill>
                  <a:schemeClr val="bg1"/>
                </a:solidFill>
                <a:latin typeface="Times New Roman" panose="02020603050405020304" pitchFamily="18" charset="0"/>
                <a:cs typeface="Times New Roman" panose="02020603050405020304" pitchFamily="18" charset="0"/>
              </a:rPr>
              <a:t>Hylotelephium</a:t>
            </a:r>
            <a:r>
              <a:rPr lang="fr-FR" sz="3200" b="1" i="1" dirty="0">
                <a:solidFill>
                  <a:schemeClr val="bg1"/>
                </a:solidFill>
                <a:latin typeface="Times New Roman" panose="02020603050405020304" pitchFamily="18" charset="0"/>
                <a:cs typeface="Times New Roman" panose="02020603050405020304" pitchFamily="18" charset="0"/>
              </a:rPr>
              <a:t> </a:t>
            </a:r>
            <a:r>
              <a:rPr lang="fr-FR" sz="3200" b="1" i="1" dirty="0" err="1">
                <a:solidFill>
                  <a:schemeClr val="bg1"/>
                </a:solidFill>
                <a:latin typeface="Times New Roman" panose="02020603050405020304" pitchFamily="18" charset="0"/>
                <a:cs typeface="Times New Roman" panose="02020603050405020304" pitchFamily="18" charset="0"/>
              </a:rPr>
              <a:t>anacampseros</a:t>
            </a:r>
            <a:endParaRPr lang="fr-FR" sz="3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82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68E12DA-A39A-4230-AA2F-82FB6D1800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7040" y="0"/>
            <a:ext cx="9144000" cy="6858000"/>
          </a:xfrm>
          <a:prstGeom prst="rect">
            <a:avLst/>
          </a:prstGeom>
        </p:spPr>
      </p:pic>
      <p:pic>
        <p:nvPicPr>
          <p:cNvPr id="5" name="Image 4">
            <a:extLst>
              <a:ext uri="{FF2B5EF4-FFF2-40B4-BE49-F238E27FC236}">
                <a16:creationId xmlns:a16="http://schemas.microsoft.com/office/drawing/2014/main" id="{F9926628-7AB3-45FF-B7C9-4748BC45D0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4070195" cy="3661954"/>
          </a:xfrm>
          <a:prstGeom prst="rect">
            <a:avLst/>
          </a:prstGeom>
        </p:spPr>
      </p:pic>
      <p:sp>
        <p:nvSpPr>
          <p:cNvPr id="6" name="ZoneTexte 5">
            <a:extLst>
              <a:ext uri="{FF2B5EF4-FFF2-40B4-BE49-F238E27FC236}">
                <a16:creationId xmlns:a16="http://schemas.microsoft.com/office/drawing/2014/main" id="{000BD233-4079-449F-B780-51A6B1A11EC7}"/>
              </a:ext>
            </a:extLst>
          </p:cNvPr>
          <p:cNvSpPr txBox="1"/>
          <p:nvPr/>
        </p:nvSpPr>
        <p:spPr>
          <a:xfrm>
            <a:off x="5453525" y="250564"/>
            <a:ext cx="6149896" cy="584775"/>
          </a:xfrm>
          <a:prstGeom prst="rect">
            <a:avLst/>
          </a:prstGeom>
          <a:noFill/>
        </p:spPr>
        <p:txBody>
          <a:bodyPr wrap="square">
            <a:spAutoFit/>
          </a:bodyPr>
          <a:lstStyle/>
          <a:p>
            <a:r>
              <a:rPr lang="fr-FR" sz="3200" b="1" i="1" dirty="0" err="1">
                <a:solidFill>
                  <a:schemeClr val="bg1"/>
                </a:solidFill>
                <a:latin typeface="Times New Roman" panose="02020603050405020304" pitchFamily="18" charset="0"/>
                <a:cs typeface="Times New Roman" panose="02020603050405020304" pitchFamily="18" charset="0"/>
              </a:rPr>
              <a:t>Hylotelephium</a:t>
            </a:r>
            <a:r>
              <a:rPr lang="fr-FR" sz="3200" b="1" i="1" dirty="0">
                <a:solidFill>
                  <a:schemeClr val="bg1"/>
                </a:solidFill>
                <a:latin typeface="Times New Roman" panose="02020603050405020304" pitchFamily="18" charset="0"/>
                <a:cs typeface="Times New Roman" panose="02020603050405020304" pitchFamily="18" charset="0"/>
              </a:rPr>
              <a:t> </a:t>
            </a:r>
            <a:r>
              <a:rPr lang="fr-FR" sz="3200" b="1" i="1" dirty="0" err="1">
                <a:solidFill>
                  <a:schemeClr val="bg1"/>
                </a:solidFill>
                <a:latin typeface="Times New Roman" panose="02020603050405020304" pitchFamily="18" charset="0"/>
                <a:cs typeface="Times New Roman" panose="02020603050405020304" pitchFamily="18" charset="0"/>
              </a:rPr>
              <a:t>anacampseros</a:t>
            </a:r>
            <a:endParaRPr lang="fr-FR" sz="3200" b="1" i="1" dirty="0">
              <a:solidFill>
                <a:schemeClr val="bg1"/>
              </a:solidFill>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AF9E0265-0420-6065-854B-793D7F9638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663240"/>
            <a:ext cx="3154448" cy="3194760"/>
          </a:xfrm>
          <a:prstGeom prst="rect">
            <a:avLst/>
          </a:prstGeom>
        </p:spPr>
      </p:pic>
    </p:spTree>
    <p:extLst>
      <p:ext uri="{BB962C8B-B14F-4D97-AF65-F5344CB8AC3E}">
        <p14:creationId xmlns:p14="http://schemas.microsoft.com/office/powerpoint/2010/main" val="400894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ECBA">
            <a:alpha val="48000"/>
          </a:srgb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DA5B323-61DE-423C-AC6E-98D6F5B1DE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58" y="0"/>
            <a:ext cx="5567944" cy="6292516"/>
          </a:xfrm>
          <a:prstGeom prst="rect">
            <a:avLst/>
          </a:prstGeom>
        </p:spPr>
      </p:pic>
      <p:sp>
        <p:nvSpPr>
          <p:cNvPr id="4" name="ZoneTexte 3">
            <a:extLst>
              <a:ext uri="{FF2B5EF4-FFF2-40B4-BE49-F238E27FC236}">
                <a16:creationId xmlns:a16="http://schemas.microsoft.com/office/drawing/2014/main" id="{671C4C95-28CB-4B83-8571-F74B7F0A17FA}"/>
              </a:ext>
            </a:extLst>
          </p:cNvPr>
          <p:cNvSpPr txBox="1"/>
          <p:nvPr/>
        </p:nvSpPr>
        <p:spPr>
          <a:xfrm>
            <a:off x="0" y="6292516"/>
            <a:ext cx="6352674" cy="400110"/>
          </a:xfrm>
          <a:prstGeom prst="rect">
            <a:avLst/>
          </a:prstGeom>
          <a:noFill/>
        </p:spPr>
        <p:txBody>
          <a:bodyPr wrap="square" rtlCol="0">
            <a:spAutoFit/>
          </a:bodyPr>
          <a:lstStyle/>
          <a:p>
            <a:r>
              <a:rPr lang="fr-FR" sz="2000" b="1" dirty="0"/>
              <a:t>Principaux clades au sein des </a:t>
            </a:r>
            <a:r>
              <a:rPr lang="fr-FR" sz="2000" b="1" dirty="0" err="1"/>
              <a:t>tricolpées</a:t>
            </a:r>
            <a:r>
              <a:rPr lang="fr-FR" sz="2000" b="1" dirty="0"/>
              <a:t> (dicotylées vraies)</a:t>
            </a:r>
          </a:p>
        </p:txBody>
      </p:sp>
      <p:sp>
        <p:nvSpPr>
          <p:cNvPr id="5" name="ZoneTexte 4">
            <a:extLst>
              <a:ext uri="{FF2B5EF4-FFF2-40B4-BE49-F238E27FC236}">
                <a16:creationId xmlns:a16="http://schemas.microsoft.com/office/drawing/2014/main" id="{40F29D00-E190-4CDB-BD5C-B9D1D9C9F3E6}"/>
              </a:ext>
            </a:extLst>
          </p:cNvPr>
          <p:cNvSpPr txBox="1"/>
          <p:nvPr/>
        </p:nvSpPr>
        <p:spPr>
          <a:xfrm>
            <a:off x="7579895" y="721894"/>
            <a:ext cx="4066674" cy="1938992"/>
          </a:xfrm>
          <a:prstGeom prst="rect">
            <a:avLst/>
          </a:prstGeom>
          <a:noFill/>
        </p:spPr>
        <p:txBody>
          <a:bodyPr wrap="square" rtlCol="0">
            <a:spAutoFit/>
          </a:bodyPr>
          <a:lstStyle/>
          <a:p>
            <a:r>
              <a:rPr lang="fr-FR" sz="2400" dirty="0" err="1"/>
              <a:t>Paeoniaceae</a:t>
            </a:r>
            <a:endParaRPr lang="fr-FR" sz="2400" dirty="0"/>
          </a:p>
          <a:p>
            <a:r>
              <a:rPr lang="fr-FR" sz="2400" dirty="0" err="1"/>
              <a:t>Grossulariaceae</a:t>
            </a:r>
            <a:endParaRPr lang="fr-FR" sz="2400" dirty="0"/>
          </a:p>
          <a:p>
            <a:r>
              <a:rPr lang="fr-FR" sz="2400" dirty="0" err="1"/>
              <a:t>Haloragaceae</a:t>
            </a:r>
            <a:endParaRPr lang="fr-FR" sz="2400" dirty="0"/>
          </a:p>
          <a:p>
            <a:r>
              <a:rPr lang="fr-FR" sz="2400" dirty="0" err="1"/>
              <a:t>Saxifragaceae</a:t>
            </a:r>
            <a:endParaRPr lang="fr-FR" sz="2400" dirty="0"/>
          </a:p>
          <a:p>
            <a:r>
              <a:rPr lang="fr-FR" sz="2400" b="1" dirty="0" err="1"/>
              <a:t>Crassulaceae</a:t>
            </a:r>
            <a:endParaRPr lang="fr-FR" sz="2400" b="1" dirty="0"/>
          </a:p>
        </p:txBody>
      </p:sp>
      <p:cxnSp>
        <p:nvCxnSpPr>
          <p:cNvPr id="7" name="Connecteur droit avec flèche 6">
            <a:extLst>
              <a:ext uri="{FF2B5EF4-FFF2-40B4-BE49-F238E27FC236}">
                <a16:creationId xmlns:a16="http://schemas.microsoft.com/office/drawing/2014/main" id="{188B4892-43FB-45A5-8DE2-FAA1725A4752}"/>
              </a:ext>
            </a:extLst>
          </p:cNvPr>
          <p:cNvCxnSpPr/>
          <p:nvPr/>
        </p:nvCxnSpPr>
        <p:spPr>
          <a:xfrm>
            <a:off x="4451684" y="1322058"/>
            <a:ext cx="297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4D77304F-5A3C-4B79-848C-4308E3D01143}"/>
              </a:ext>
            </a:extLst>
          </p:cNvPr>
          <p:cNvCxnSpPr>
            <a:cxnSpLocks/>
          </p:cNvCxnSpPr>
          <p:nvPr/>
        </p:nvCxnSpPr>
        <p:spPr>
          <a:xfrm>
            <a:off x="7579895" y="890337"/>
            <a:ext cx="0" cy="165692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86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D9ACFF0-64A9-4707-AD81-2105D597AB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7223" y="11151"/>
            <a:ext cx="10374777" cy="6916518"/>
          </a:xfrm>
          <a:prstGeom prst="rect">
            <a:avLst/>
          </a:prstGeom>
        </p:spPr>
      </p:pic>
      <p:sp>
        <p:nvSpPr>
          <p:cNvPr id="4" name="ZoneTexte 3">
            <a:extLst>
              <a:ext uri="{FF2B5EF4-FFF2-40B4-BE49-F238E27FC236}">
                <a16:creationId xmlns:a16="http://schemas.microsoft.com/office/drawing/2014/main" id="{2A0A3E5C-7F3D-40A9-91F2-8AC7727D7110}"/>
              </a:ext>
            </a:extLst>
          </p:cNvPr>
          <p:cNvSpPr txBox="1"/>
          <p:nvPr/>
        </p:nvSpPr>
        <p:spPr>
          <a:xfrm>
            <a:off x="2107581" y="20497"/>
            <a:ext cx="2085278" cy="830997"/>
          </a:xfrm>
          <a:prstGeom prst="rect">
            <a:avLst/>
          </a:prstGeom>
          <a:solidFill>
            <a:schemeClr val="bg1"/>
          </a:solidFill>
        </p:spPr>
        <p:txBody>
          <a:bodyPr wrap="square" rtlCol="0">
            <a:spAutoFit/>
          </a:bodyPr>
          <a:lstStyle/>
          <a:p>
            <a:r>
              <a:rPr lang="fr-FR" sz="2400" b="1" i="1" dirty="0" err="1">
                <a:latin typeface="Times New Roman" panose="02020603050405020304" pitchFamily="18" charset="0"/>
                <a:cs typeface="Times New Roman" panose="02020603050405020304" pitchFamily="18" charset="0"/>
              </a:rPr>
              <a:t>Hylotelephium</a:t>
            </a:r>
            <a:r>
              <a:rPr lang="fr-FR" sz="2400" b="1" i="1" dirty="0">
                <a:latin typeface="Times New Roman" panose="02020603050405020304" pitchFamily="18" charset="0"/>
                <a:cs typeface="Times New Roman" panose="02020603050405020304" pitchFamily="18" charset="0"/>
              </a:rPr>
              <a:t> maximum</a:t>
            </a:r>
          </a:p>
        </p:txBody>
      </p:sp>
      <p:pic>
        <p:nvPicPr>
          <p:cNvPr id="5" name="Picture 2" descr="Résultat d’image pour Hylotelephium maximum. Taille: 176 x 170. Source: commons.wikimedia.org">
            <a:extLst>
              <a:ext uri="{FF2B5EF4-FFF2-40B4-BE49-F238E27FC236}">
                <a16:creationId xmlns:a16="http://schemas.microsoft.com/office/drawing/2014/main" id="{496FEFBA-A07F-4DDB-9C6E-BBFC3E0B84C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558" y="1393903"/>
            <a:ext cx="5656949" cy="546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85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4ECBA"/>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425A9B2-49FD-40AE-83C4-EAF59E60C1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06244" y="1000805"/>
            <a:ext cx="4685756" cy="585719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B4DBDFD-E426-43E5-A249-BCB2ADEB55F1}"/>
              </a:ext>
            </a:extLst>
          </p:cNvPr>
          <p:cNvSpPr txBox="1"/>
          <p:nvPr/>
        </p:nvSpPr>
        <p:spPr>
          <a:xfrm>
            <a:off x="95795" y="67551"/>
            <a:ext cx="6096000" cy="3139321"/>
          </a:xfrm>
          <a:prstGeom prst="rect">
            <a:avLst/>
          </a:prstGeom>
          <a:noFill/>
        </p:spPr>
        <p:txBody>
          <a:bodyPr wrap="square">
            <a:spAutoFit/>
          </a:bodyPr>
          <a:lstStyle/>
          <a:p>
            <a:r>
              <a:rPr lang="fr-FR" b="1" i="0" dirty="0">
                <a:solidFill>
                  <a:srgbClr val="8B0000"/>
                </a:solidFill>
                <a:effectLst/>
                <a:latin typeface="Times New Roman" panose="02020603050405020304" pitchFamily="18" charset="0"/>
              </a:rPr>
              <a:t>Le Grand orpin est une plante </a:t>
            </a:r>
            <a:r>
              <a:rPr lang="fr-FR" b="1" i="0" u="none" strike="noStrike" dirty="0">
                <a:solidFill>
                  <a:srgbClr val="00008B"/>
                </a:solidFill>
                <a:effectLst/>
                <a:latin typeface="Times New Roman" panose="02020603050405020304" pitchFamily="18" charset="0"/>
              </a:rPr>
              <a:t>hermaphrodite</a:t>
            </a:r>
            <a:r>
              <a:rPr lang="fr-FR" b="1" i="0" dirty="0">
                <a:solidFill>
                  <a:srgbClr val="8B0000"/>
                </a:solidFill>
                <a:effectLst/>
                <a:latin typeface="Times New Roman" panose="02020603050405020304" pitchFamily="18" charset="0"/>
              </a:rPr>
              <a:t> qui fleurit de juillet à septembre.</a:t>
            </a:r>
          </a:p>
          <a:p>
            <a:pPr algn="l"/>
            <a:r>
              <a:rPr lang="fr-FR" b="1" i="0" dirty="0">
                <a:solidFill>
                  <a:srgbClr val="8B0000"/>
                </a:solidFill>
                <a:effectLst/>
                <a:latin typeface="Times New Roman" panose="02020603050405020304" pitchFamily="18" charset="0"/>
              </a:rPr>
              <a:t>Ses fleurs, petites et étoilées, sont </a:t>
            </a:r>
            <a:r>
              <a:rPr lang="fr-FR" b="1" i="0" u="none" strike="noStrike" dirty="0">
                <a:solidFill>
                  <a:srgbClr val="00008B"/>
                </a:solidFill>
                <a:effectLst/>
                <a:latin typeface="Times New Roman" panose="02020603050405020304" pitchFamily="18" charset="0"/>
              </a:rPr>
              <a:t>actinomorphes</a:t>
            </a:r>
            <a:r>
              <a:rPr lang="fr-FR" b="1" i="0" dirty="0">
                <a:solidFill>
                  <a:srgbClr val="8B0000"/>
                </a:solidFill>
                <a:effectLst/>
                <a:latin typeface="Times New Roman" panose="02020603050405020304" pitchFamily="18" charset="0"/>
              </a:rPr>
              <a:t> et </a:t>
            </a:r>
            <a:r>
              <a:rPr lang="fr-FR" b="1" i="0" u="none" strike="noStrike" dirty="0">
                <a:solidFill>
                  <a:srgbClr val="00008B"/>
                </a:solidFill>
                <a:effectLst/>
                <a:latin typeface="Times New Roman" panose="02020603050405020304" pitchFamily="18" charset="0"/>
              </a:rPr>
              <a:t>pentamères</a:t>
            </a:r>
            <a:r>
              <a:rPr lang="fr-FR" b="1" i="0" dirty="0">
                <a:solidFill>
                  <a:srgbClr val="8B0000"/>
                </a:solidFill>
                <a:effectLst/>
                <a:latin typeface="Times New Roman" panose="02020603050405020304" pitchFamily="18" charset="0"/>
              </a:rPr>
              <a:t>. Le </a:t>
            </a:r>
            <a:r>
              <a:rPr lang="fr-FR" b="1" i="0" u="none" strike="noStrike" dirty="0">
                <a:solidFill>
                  <a:srgbClr val="00008B"/>
                </a:solidFill>
                <a:effectLst/>
                <a:latin typeface="Times New Roman" panose="02020603050405020304" pitchFamily="18" charset="0"/>
              </a:rPr>
              <a:t>calice</a:t>
            </a:r>
            <a:r>
              <a:rPr lang="fr-FR" b="1" i="0" dirty="0">
                <a:solidFill>
                  <a:srgbClr val="8B0000"/>
                </a:solidFill>
                <a:effectLst/>
                <a:latin typeface="Times New Roman" panose="02020603050405020304" pitchFamily="18" charset="0"/>
              </a:rPr>
              <a:t> présente 5 </a:t>
            </a:r>
            <a:r>
              <a:rPr lang="fr-FR" b="1" i="0" u="none" strike="noStrike" dirty="0">
                <a:solidFill>
                  <a:srgbClr val="00008B"/>
                </a:solidFill>
                <a:effectLst/>
                <a:latin typeface="Times New Roman" panose="02020603050405020304" pitchFamily="18" charset="0"/>
              </a:rPr>
              <a:t>lobes</a:t>
            </a:r>
            <a:r>
              <a:rPr lang="fr-FR" b="1" i="0" dirty="0">
                <a:solidFill>
                  <a:srgbClr val="8B0000"/>
                </a:solidFill>
                <a:effectLst/>
                <a:latin typeface="Times New Roman" panose="02020603050405020304" pitchFamily="18" charset="0"/>
              </a:rPr>
              <a:t> charnus de couleur verte, la </a:t>
            </a:r>
            <a:r>
              <a:rPr lang="fr-FR" b="1" i="0" u="sng" dirty="0">
                <a:solidFill>
                  <a:srgbClr val="EE82EE"/>
                </a:solidFill>
                <a:effectLst/>
                <a:latin typeface="Times New Roman" panose="02020603050405020304" pitchFamily="18" charset="0"/>
              </a:rPr>
              <a:t>corolle</a:t>
            </a:r>
            <a:r>
              <a:rPr lang="fr-FR" b="1" i="0" dirty="0">
                <a:solidFill>
                  <a:srgbClr val="8B0000"/>
                </a:solidFill>
                <a:effectLst/>
                <a:latin typeface="Times New Roman" panose="02020603050405020304" pitchFamily="18" charset="0"/>
              </a:rPr>
              <a:t> 5 pétales </a:t>
            </a:r>
            <a:r>
              <a:rPr lang="fr-FR" b="1" i="0" u="none" strike="noStrike" dirty="0">
                <a:solidFill>
                  <a:srgbClr val="00008B"/>
                </a:solidFill>
                <a:effectLst/>
                <a:latin typeface="Times New Roman" panose="02020603050405020304" pitchFamily="18" charset="0"/>
              </a:rPr>
              <a:t>lancéolés</a:t>
            </a:r>
            <a:r>
              <a:rPr lang="fr-FR" b="1" i="0" dirty="0">
                <a:solidFill>
                  <a:srgbClr val="8B0000"/>
                </a:solidFill>
                <a:effectLst/>
                <a:latin typeface="Times New Roman" panose="02020603050405020304" pitchFamily="18" charset="0"/>
              </a:rPr>
              <a:t>. On dénombre 5 </a:t>
            </a:r>
            <a:r>
              <a:rPr lang="fr-FR" b="1" i="0" u="none" strike="noStrike" dirty="0">
                <a:solidFill>
                  <a:srgbClr val="00008B"/>
                </a:solidFill>
                <a:effectLst/>
                <a:latin typeface="Times New Roman" panose="02020603050405020304" pitchFamily="18" charset="0"/>
              </a:rPr>
              <a:t>carpelles</a:t>
            </a:r>
            <a:r>
              <a:rPr lang="fr-FR" b="1" i="0" dirty="0">
                <a:solidFill>
                  <a:srgbClr val="8B0000"/>
                </a:solidFill>
                <a:effectLst/>
                <a:latin typeface="Times New Roman" panose="02020603050405020304" pitchFamily="18" charset="0"/>
              </a:rPr>
              <a:t> soudés uniquement par la base et 10 étamines.</a:t>
            </a:r>
          </a:p>
          <a:p>
            <a:pPr algn="l"/>
            <a:r>
              <a:rPr lang="fr-FR" b="1" i="0" dirty="0">
                <a:solidFill>
                  <a:srgbClr val="8B0000"/>
                </a:solidFill>
                <a:effectLst/>
                <a:latin typeface="Times New Roman" panose="02020603050405020304" pitchFamily="18" charset="0"/>
              </a:rPr>
              <a:t>De couleur violacée ou jaunâtre, elles sont réunies en </a:t>
            </a:r>
            <a:r>
              <a:rPr lang="fr-FR" b="1" i="0" u="none" strike="noStrike" dirty="0">
                <a:solidFill>
                  <a:srgbClr val="00008B"/>
                </a:solidFill>
                <a:effectLst/>
                <a:latin typeface="Times New Roman" panose="02020603050405020304" pitchFamily="18" charset="0"/>
              </a:rPr>
              <a:t>corymbes</a:t>
            </a:r>
            <a:r>
              <a:rPr lang="fr-FR" b="1" i="0" dirty="0">
                <a:solidFill>
                  <a:srgbClr val="8B0000"/>
                </a:solidFill>
                <a:effectLst/>
                <a:latin typeface="Times New Roman" panose="02020603050405020304" pitchFamily="18" charset="0"/>
              </a:rPr>
              <a:t> ombelliformes. Ses fruits </a:t>
            </a:r>
            <a:r>
              <a:rPr lang="fr-FR" b="1" i="0" u="none" strike="noStrike" dirty="0">
                <a:solidFill>
                  <a:srgbClr val="00008B"/>
                </a:solidFill>
                <a:effectLst/>
                <a:latin typeface="Times New Roman" panose="02020603050405020304" pitchFamily="18" charset="0"/>
              </a:rPr>
              <a:t>déhiscents</a:t>
            </a:r>
            <a:r>
              <a:rPr lang="fr-FR" b="1" i="0" dirty="0">
                <a:solidFill>
                  <a:srgbClr val="8B0000"/>
                </a:solidFill>
                <a:effectLst/>
                <a:latin typeface="Times New Roman" panose="02020603050405020304" pitchFamily="18" charset="0"/>
              </a:rPr>
              <a:t> sont autant de </a:t>
            </a:r>
            <a:r>
              <a:rPr lang="fr-FR" b="1" i="0" u="none" strike="noStrike" dirty="0">
                <a:solidFill>
                  <a:srgbClr val="00008B"/>
                </a:solidFill>
                <a:effectLst/>
                <a:latin typeface="Times New Roman" panose="02020603050405020304" pitchFamily="18" charset="0"/>
              </a:rPr>
              <a:t>follicules</a:t>
            </a:r>
            <a:r>
              <a:rPr lang="fr-FR" b="1" i="0" dirty="0">
                <a:solidFill>
                  <a:srgbClr val="8B0000"/>
                </a:solidFill>
                <a:effectLst/>
                <a:latin typeface="Times New Roman" panose="02020603050405020304" pitchFamily="18" charset="0"/>
              </a:rPr>
              <a:t> qu'il y avait de carpelles sur chaque fleur.</a:t>
            </a:r>
          </a:p>
        </p:txBody>
      </p:sp>
      <p:pic>
        <p:nvPicPr>
          <p:cNvPr id="2052" name="Picture 4">
            <a:extLst>
              <a:ext uri="{FF2B5EF4-FFF2-40B4-BE49-F238E27FC236}">
                <a16:creationId xmlns:a16="http://schemas.microsoft.com/office/drawing/2014/main" id="{BCFA3278-A7F3-4EAC-8B30-15F5ACB9D1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65566"/>
            <a:ext cx="3692434" cy="36924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BBFBCDD-2C7F-4073-A2F7-56D057DA05A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53122" y="3186219"/>
            <a:ext cx="3692434" cy="369243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ABD5754-4BD0-4A05-A752-71646F7DB7B8}"/>
              </a:ext>
            </a:extLst>
          </p:cNvPr>
          <p:cNvSpPr txBox="1"/>
          <p:nvPr/>
        </p:nvSpPr>
        <p:spPr>
          <a:xfrm>
            <a:off x="7377541" y="67551"/>
            <a:ext cx="4814459" cy="523220"/>
          </a:xfrm>
          <a:prstGeom prst="rect">
            <a:avLst/>
          </a:prstGeom>
          <a:noFill/>
        </p:spPr>
        <p:txBody>
          <a:bodyPr wrap="square" rtlCol="0">
            <a:spAutoFit/>
          </a:bodyPr>
          <a:lstStyle/>
          <a:p>
            <a:r>
              <a:rPr lang="fr-FR" sz="2800" b="1" i="1" dirty="0" err="1">
                <a:latin typeface="Times New Roman" panose="02020603050405020304" pitchFamily="18" charset="0"/>
                <a:cs typeface="Times New Roman" panose="02020603050405020304" pitchFamily="18" charset="0"/>
                <a:hlinkClick r:id="rId6" action="ppaction://hlinksldjump"/>
              </a:rPr>
              <a:t>Hylotelephium</a:t>
            </a:r>
            <a:r>
              <a:rPr lang="fr-FR" sz="2800" b="1" i="1" dirty="0">
                <a:latin typeface="Times New Roman" panose="02020603050405020304" pitchFamily="18" charset="0"/>
                <a:cs typeface="Times New Roman" panose="02020603050405020304" pitchFamily="18" charset="0"/>
                <a:hlinkClick r:id="rId6" action="ppaction://hlinksldjump"/>
              </a:rPr>
              <a:t>  </a:t>
            </a:r>
            <a:r>
              <a:rPr lang="fr-FR" sz="2800" b="1" i="1" dirty="0" err="1">
                <a:latin typeface="Times New Roman" panose="02020603050405020304" pitchFamily="18" charset="0"/>
                <a:cs typeface="Times New Roman" panose="02020603050405020304" pitchFamily="18" charset="0"/>
                <a:hlinkClick r:id="rId6" action="ppaction://hlinksldjump"/>
              </a:rPr>
              <a:t>telephium</a:t>
            </a:r>
            <a:endParaRPr lang="fr-FR"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65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4ECBA">
            <a:alpha val="60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02173B-180A-4319-AEF6-C98D17683DF0}"/>
              </a:ext>
            </a:extLst>
          </p:cNvPr>
          <p:cNvSpPr txBox="1"/>
          <p:nvPr/>
        </p:nvSpPr>
        <p:spPr>
          <a:xfrm>
            <a:off x="217715" y="294155"/>
            <a:ext cx="11843658" cy="4832092"/>
          </a:xfrm>
          <a:prstGeom prst="rect">
            <a:avLst/>
          </a:prstGeom>
          <a:noFill/>
        </p:spPr>
        <p:txBody>
          <a:bodyPr wrap="square" rtlCol="0">
            <a:spAutoFit/>
          </a:bodyPr>
          <a:lstStyle/>
          <a:p>
            <a:pPr algn="ctr"/>
            <a:r>
              <a:rPr lang="fr-FR" sz="2800" b="1" i="1" dirty="0" err="1">
                <a:latin typeface="Times New Roman" panose="02020603050405020304" pitchFamily="18" charset="0"/>
                <a:cs typeface="Times New Roman" panose="02020603050405020304" pitchFamily="18" charset="0"/>
                <a:hlinkClick r:id="rId3" action="ppaction://hlinksldjump"/>
              </a:rPr>
              <a:t>Rhodiola</a:t>
            </a:r>
            <a:r>
              <a:rPr lang="fr-FR" sz="2800" b="1"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L</a:t>
            </a:r>
            <a:r>
              <a:rPr lang="fr-FR" sz="2800" b="1"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(géophytes) </a:t>
            </a:r>
          </a:p>
          <a:p>
            <a:pPr algn="ctr"/>
            <a:r>
              <a:rPr lang="fr-FR" sz="2800" dirty="0">
                <a:latin typeface="Times New Roman" panose="02020603050405020304" pitchFamily="18" charset="0"/>
                <a:cs typeface="Times New Roman" panose="02020603050405020304" pitchFamily="18" charset="0"/>
              </a:rPr>
              <a:t>Genre orophyte </a:t>
            </a:r>
            <a:r>
              <a:rPr lang="fr-FR" sz="2800" dirty="0" err="1">
                <a:latin typeface="Times New Roman" panose="02020603050405020304" pitchFamily="18" charset="0"/>
                <a:cs typeface="Times New Roman" panose="02020603050405020304" pitchFamily="18" charset="0"/>
              </a:rPr>
              <a:t>circumboreal</a:t>
            </a:r>
            <a:r>
              <a:rPr lang="fr-FR" sz="2800" dirty="0">
                <a:latin typeface="Times New Roman" panose="02020603050405020304" pitchFamily="18" charset="0"/>
                <a:cs typeface="Times New Roman" panose="02020603050405020304" pitchFamily="18" charset="0"/>
              </a:rPr>
              <a:t>, surtout asiatique, environ 50 espèces</a:t>
            </a:r>
          </a:p>
          <a:p>
            <a:pPr algn="ctr"/>
            <a:r>
              <a:rPr lang="fr-FR" sz="2800" dirty="0">
                <a:latin typeface="Times New Roman" panose="02020603050405020304" pitchFamily="18" charset="0"/>
                <a:cs typeface="Times New Roman" panose="02020603050405020304" pitchFamily="18" charset="0"/>
              </a:rPr>
              <a:t> </a:t>
            </a:r>
          </a:p>
          <a:p>
            <a:endParaRPr lang="fr-FR" sz="2800" dirty="0">
              <a:latin typeface="Times New Roman" panose="02020603050405020304" pitchFamily="18" charset="0"/>
              <a:cs typeface="Times New Roman" panose="02020603050405020304" pitchFamily="18" charset="0"/>
            </a:endParaRPr>
          </a:p>
          <a:p>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Rhodiola</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rosea</a:t>
            </a:r>
            <a:r>
              <a:rPr lang="fr-FR" sz="2800" b="1"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L. Plante </a:t>
            </a:r>
            <a:r>
              <a:rPr lang="fr-FR" sz="2800" u="sng" dirty="0">
                <a:latin typeface="Times New Roman" panose="02020603050405020304" pitchFamily="18" charset="0"/>
                <a:cs typeface="Times New Roman" panose="02020603050405020304" pitchFamily="18" charset="0"/>
              </a:rPr>
              <a:t>dioïque</a:t>
            </a:r>
            <a:r>
              <a:rPr lang="fr-FR" sz="2800" dirty="0">
                <a:latin typeface="Times New Roman" panose="02020603050405020304" pitchFamily="18" charset="0"/>
                <a:cs typeface="Times New Roman" panose="02020603050405020304" pitchFamily="18" charset="0"/>
              </a:rPr>
              <a:t>, rhizome charnu ramifié, 10-60cm.</a:t>
            </a:r>
          </a:p>
          <a:p>
            <a:r>
              <a:rPr lang="fr-FR" sz="2800" dirty="0">
                <a:latin typeface="Times New Roman" panose="02020603050405020304" pitchFamily="18" charset="0"/>
                <a:cs typeface="Times New Roman" panose="02020603050405020304" pitchFamily="18" charset="0"/>
              </a:rPr>
              <a:t> 	fleurs à 4 pétales et 4 sépales</a:t>
            </a:r>
          </a:p>
          <a:p>
            <a:r>
              <a:rPr lang="fr-FR" sz="2800" dirty="0">
                <a:latin typeface="Times New Roman" panose="02020603050405020304" pitchFamily="18" charset="0"/>
                <a:cs typeface="Times New Roman" panose="02020603050405020304" pitchFamily="18" charset="0"/>
              </a:rPr>
              <a:t>   	Alpes, </a:t>
            </a:r>
            <a:r>
              <a:rPr lang="fr-FR" sz="2800" dirty="0" err="1">
                <a:latin typeface="Times New Roman" panose="02020603050405020304" pitchFamily="18" charset="0"/>
                <a:cs typeface="Times New Roman" panose="02020603050405020304" pitchFamily="18" charset="0"/>
              </a:rPr>
              <a:t>Pyr</a:t>
            </a:r>
            <a:r>
              <a:rPr lang="fr-FR" sz="2800" dirty="0">
                <a:latin typeface="Times New Roman" panose="02020603050405020304" pitchFamily="18" charset="0"/>
                <a:cs typeface="Times New Roman" panose="02020603050405020304" pitchFamily="18" charset="0"/>
              </a:rPr>
              <a:t>., fissures de rochers, éboulis, pelouses pierreuses</a:t>
            </a:r>
          </a:p>
          <a:p>
            <a:r>
              <a:rPr lang="fr-FR" sz="2800" dirty="0">
                <a:latin typeface="Times New Roman" panose="02020603050405020304" pitchFamily="18" charset="0"/>
                <a:cs typeface="Times New Roman" panose="02020603050405020304" pitchFamily="18" charset="0"/>
              </a:rPr>
              <a:t>	Forme des touffes plus larges et plus denses que chez les </a:t>
            </a:r>
            <a:r>
              <a:rPr lang="fr-FR" sz="2800" b="1" i="1" dirty="0" err="1">
                <a:latin typeface="Times New Roman" panose="02020603050405020304" pitchFamily="18" charset="0"/>
                <a:cs typeface="Times New Roman" panose="02020603050405020304" pitchFamily="18" charset="0"/>
              </a:rPr>
              <a:t>Hylotelephium</a:t>
            </a:r>
            <a:r>
              <a:rPr lang="fr-FR" sz="2800" dirty="0">
                <a:latin typeface="Times New Roman" panose="02020603050405020304" pitchFamily="18" charset="0"/>
                <a:cs typeface="Times New Roman" panose="02020603050405020304" pitchFamily="18" charset="0"/>
              </a:rPr>
              <a:t> </a:t>
            </a:r>
          </a:p>
          <a:p>
            <a:r>
              <a:rPr lang="fr-FR" sz="2800" dirty="0">
                <a:latin typeface="Times New Roman" panose="02020603050405020304" pitchFamily="18" charset="0"/>
                <a:cs typeface="Times New Roman" panose="02020603050405020304" pitchFamily="18" charset="0"/>
              </a:rPr>
              <a:t>	grâce au rhizome charnu ramifié (comestible, de même que les feuilles).</a:t>
            </a:r>
          </a:p>
          <a:p>
            <a:r>
              <a:rPr lang="fr-FR" sz="2800" dirty="0">
                <a:latin typeface="Times New Roman" panose="02020603050405020304" pitchFamily="18" charset="0"/>
                <a:cs typeface="Times New Roman" panose="02020603050405020304" pitchFamily="18" charset="0"/>
              </a:rPr>
              <a:t>	Feuilles généralement un peu dentées</a:t>
            </a:r>
          </a:p>
          <a:p>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740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6835883-91E5-4609-815F-807A0458AE7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1" y="0"/>
            <a:ext cx="12806691" cy="6858000"/>
          </a:xfrm>
          <a:prstGeom prst="rect">
            <a:avLst/>
          </a:prstGeom>
        </p:spPr>
      </p:pic>
      <p:sp>
        <p:nvSpPr>
          <p:cNvPr id="2" name="ZoneTexte 1">
            <a:extLst>
              <a:ext uri="{FF2B5EF4-FFF2-40B4-BE49-F238E27FC236}">
                <a16:creationId xmlns:a16="http://schemas.microsoft.com/office/drawing/2014/main" id="{1A065A18-B028-4E5B-A476-34295B796053}"/>
              </a:ext>
            </a:extLst>
          </p:cNvPr>
          <p:cNvSpPr txBox="1"/>
          <p:nvPr/>
        </p:nvSpPr>
        <p:spPr>
          <a:xfrm>
            <a:off x="557560" y="245327"/>
            <a:ext cx="3155795" cy="646331"/>
          </a:xfrm>
          <a:prstGeom prst="rect">
            <a:avLst/>
          </a:prstGeom>
          <a:noFill/>
        </p:spPr>
        <p:txBody>
          <a:bodyPr wrap="square" rtlCol="0">
            <a:spAutoFit/>
          </a:bodyPr>
          <a:lstStyle/>
          <a:p>
            <a:r>
              <a:rPr lang="fr-FR" sz="3600" b="1" i="1" dirty="0" err="1">
                <a:solidFill>
                  <a:schemeClr val="bg1"/>
                </a:solidFill>
                <a:latin typeface="Times New Roman" panose="02020603050405020304" pitchFamily="18" charset="0"/>
                <a:cs typeface="Times New Roman" panose="02020603050405020304" pitchFamily="18" charset="0"/>
              </a:rPr>
              <a:t>Rhodiola</a:t>
            </a:r>
            <a:r>
              <a:rPr lang="fr-FR" sz="3600" b="1" i="1" dirty="0">
                <a:solidFill>
                  <a:schemeClr val="bg1"/>
                </a:solidFill>
                <a:latin typeface="Times New Roman" panose="02020603050405020304" pitchFamily="18" charset="0"/>
                <a:cs typeface="Times New Roman" panose="02020603050405020304" pitchFamily="18" charset="0"/>
              </a:rPr>
              <a:t> </a:t>
            </a:r>
            <a:r>
              <a:rPr lang="fr-FR" sz="3600" b="1" i="1" dirty="0" err="1">
                <a:solidFill>
                  <a:schemeClr val="bg1"/>
                </a:solidFill>
                <a:latin typeface="Times New Roman" panose="02020603050405020304" pitchFamily="18" charset="0"/>
                <a:cs typeface="Times New Roman" panose="02020603050405020304" pitchFamily="18" charset="0"/>
              </a:rPr>
              <a:t>rosea</a:t>
            </a:r>
            <a:endParaRPr lang="fr-FR" sz="36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88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4ECBA">
            <a:alpha val="67000"/>
          </a:srgb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B0E58A3-3CF6-4A44-B6EB-8792417AF5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4060" y="0"/>
            <a:ext cx="9144000" cy="6858000"/>
          </a:xfrm>
          <a:prstGeom prst="rect">
            <a:avLst/>
          </a:prstGeom>
        </p:spPr>
      </p:pic>
      <p:pic>
        <p:nvPicPr>
          <p:cNvPr id="2050" name="Picture 2" descr="Afficher l’image source">
            <a:extLst>
              <a:ext uri="{FF2B5EF4-FFF2-40B4-BE49-F238E27FC236}">
                <a16:creationId xmlns:a16="http://schemas.microsoft.com/office/drawing/2014/main" id="{A38F6487-21C5-40F6-A7CB-7097489C8B7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739640" y="1706137"/>
            <a:ext cx="5452360" cy="5151863"/>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EADDEEB-BD3C-4E50-BC5E-4EA40B0130EB}"/>
              </a:ext>
            </a:extLst>
          </p:cNvPr>
          <p:cNvSpPr txBox="1"/>
          <p:nvPr/>
        </p:nvSpPr>
        <p:spPr>
          <a:xfrm>
            <a:off x="7058722" y="289932"/>
            <a:ext cx="4783873" cy="1231106"/>
          </a:xfrm>
          <a:prstGeom prst="rect">
            <a:avLst/>
          </a:prstGeom>
          <a:noFill/>
        </p:spPr>
        <p:txBody>
          <a:bodyPr wrap="square" rtlCol="0">
            <a:spAutoFit/>
          </a:bodyPr>
          <a:lstStyle/>
          <a:p>
            <a:r>
              <a:rPr lang="fr-FR" sz="3200" b="1" i="1" dirty="0" err="1">
                <a:latin typeface="Times New Roman" panose="02020603050405020304" pitchFamily="18" charset="0"/>
                <a:cs typeface="Times New Roman" panose="02020603050405020304" pitchFamily="18" charset="0"/>
              </a:rPr>
              <a:t>Rhodiola</a:t>
            </a:r>
            <a:r>
              <a:rPr lang="fr-FR" sz="3200" b="1" i="1" dirty="0">
                <a:latin typeface="Times New Roman" panose="02020603050405020304" pitchFamily="18" charset="0"/>
                <a:cs typeface="Times New Roman" panose="02020603050405020304" pitchFamily="18" charset="0"/>
              </a:rPr>
              <a:t> </a:t>
            </a:r>
            <a:r>
              <a:rPr lang="fr-FR" sz="3200" b="1" i="1" dirty="0" err="1">
                <a:latin typeface="Times New Roman" panose="02020603050405020304" pitchFamily="18" charset="0"/>
                <a:cs typeface="Times New Roman" panose="02020603050405020304" pitchFamily="18" charset="0"/>
              </a:rPr>
              <a:t>rosea</a:t>
            </a:r>
            <a:endParaRPr lang="fr-FR" sz="3200" b="1" i="1" dirty="0">
              <a:latin typeface="Times New Roman" panose="02020603050405020304" pitchFamily="18" charset="0"/>
              <a:cs typeface="Times New Roman" panose="02020603050405020304" pitchFamily="18" charset="0"/>
            </a:endParaRPr>
          </a:p>
          <a:p>
            <a:endParaRPr lang="fr-FR" dirty="0"/>
          </a:p>
          <a:p>
            <a:r>
              <a:rPr lang="fr-FR" sz="2400" dirty="0">
                <a:latin typeface="Times New Roman" panose="02020603050405020304" pitchFamily="18" charset="0"/>
                <a:cs typeface="Times New Roman" panose="02020603050405020304" pitchFamily="18" charset="0"/>
              </a:rPr>
              <a:t>Inflorescence mâle et femelle</a:t>
            </a:r>
          </a:p>
        </p:txBody>
      </p:sp>
    </p:spTree>
    <p:extLst>
      <p:ext uri="{BB962C8B-B14F-4D97-AF65-F5344CB8AC3E}">
        <p14:creationId xmlns:p14="http://schemas.microsoft.com/office/powerpoint/2010/main" val="90257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2EC6BA-7884-4561-8F24-9568C053F6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80743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4ECBA">
            <a:alpha val="50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8CF2DF-66DB-41A1-68E0-AA995EBB5B27}"/>
              </a:ext>
            </a:extLst>
          </p:cNvPr>
          <p:cNvSpPr txBox="1"/>
          <p:nvPr/>
        </p:nvSpPr>
        <p:spPr>
          <a:xfrm>
            <a:off x="2273300" y="584200"/>
            <a:ext cx="6197600" cy="1384995"/>
          </a:xfrm>
          <a:prstGeom prst="rect">
            <a:avLst/>
          </a:prstGeom>
          <a:noFill/>
        </p:spPr>
        <p:txBody>
          <a:bodyPr wrap="square" rtlCol="0">
            <a:spAutoFit/>
          </a:bodyPr>
          <a:lstStyle/>
          <a:p>
            <a:pPr algn="ctr"/>
            <a:r>
              <a:rPr lang="fr-FR" sz="2800" b="1" dirty="0">
                <a:latin typeface="Times New Roman" panose="02020603050405020304" pitchFamily="18" charset="0"/>
                <a:cs typeface="Times New Roman" panose="02020603050405020304" pitchFamily="18" charset="0"/>
              </a:rPr>
              <a:t>Résume </a:t>
            </a:r>
            <a:r>
              <a:rPr lang="fr-FR" sz="2800" b="1" i="1" dirty="0" err="1">
                <a:latin typeface="Times New Roman" panose="02020603050405020304" pitchFamily="18" charset="0"/>
                <a:cs typeface="Times New Roman" panose="02020603050405020304" pitchFamily="18" charset="0"/>
              </a:rPr>
              <a:t>hylotelephium</a:t>
            </a:r>
            <a:endParaRPr lang="fr-FR" sz="2800" b="1" i="1" dirty="0">
              <a:latin typeface="Times New Roman" panose="02020603050405020304" pitchFamily="18" charset="0"/>
              <a:cs typeface="Times New Roman" panose="02020603050405020304" pitchFamily="18" charset="0"/>
            </a:endParaRPr>
          </a:p>
          <a:p>
            <a:pPr algn="ctr"/>
            <a:r>
              <a:rPr lang="fr-FR" sz="2800" dirty="0">
                <a:latin typeface="Times New Roman" panose="02020603050405020304" pitchFamily="18" charset="0"/>
                <a:cs typeface="Times New Roman" panose="02020603050405020304" pitchFamily="18" charset="0"/>
              </a:rPr>
              <a:t>Géophytes</a:t>
            </a:r>
          </a:p>
          <a:p>
            <a:pPr algn="ctr"/>
            <a:r>
              <a:rPr lang="fr-FR" sz="2800" dirty="0">
                <a:latin typeface="Times New Roman" panose="02020603050405020304" pitchFamily="18" charset="0"/>
                <a:cs typeface="Times New Roman" panose="02020603050405020304" pitchFamily="18" charset="0"/>
              </a:rPr>
              <a:t>Fleurs pentamères hermaphrodites</a:t>
            </a:r>
          </a:p>
        </p:txBody>
      </p:sp>
      <p:sp>
        <p:nvSpPr>
          <p:cNvPr id="3" name="ZoneTexte 2">
            <a:extLst>
              <a:ext uri="{FF2B5EF4-FFF2-40B4-BE49-F238E27FC236}">
                <a16:creationId xmlns:a16="http://schemas.microsoft.com/office/drawing/2014/main" id="{AF2FFF99-4F91-593A-AEE5-1EE9C02FD377}"/>
              </a:ext>
            </a:extLst>
          </p:cNvPr>
          <p:cNvSpPr txBox="1"/>
          <p:nvPr/>
        </p:nvSpPr>
        <p:spPr>
          <a:xfrm>
            <a:off x="2844800" y="3429000"/>
            <a:ext cx="4851400" cy="1384995"/>
          </a:xfrm>
          <a:prstGeom prst="rect">
            <a:avLst/>
          </a:prstGeom>
          <a:noFill/>
        </p:spPr>
        <p:txBody>
          <a:bodyPr wrap="square" rtlCol="0">
            <a:spAutoFit/>
          </a:bodyPr>
          <a:lstStyle/>
          <a:p>
            <a:pPr algn="ctr"/>
            <a:r>
              <a:rPr lang="fr-FR" sz="2800" b="1" dirty="0">
                <a:latin typeface="Times New Roman" panose="02020603050405020304" pitchFamily="18" charset="0"/>
                <a:cs typeface="Times New Roman" panose="02020603050405020304" pitchFamily="18" charset="0"/>
              </a:rPr>
              <a:t>Résume  </a:t>
            </a:r>
            <a:r>
              <a:rPr lang="fr-FR" sz="2800" b="1" i="1" dirty="0" err="1">
                <a:latin typeface="Times New Roman" panose="02020603050405020304" pitchFamily="18" charset="0"/>
                <a:cs typeface="Times New Roman" panose="02020603050405020304" pitchFamily="18" charset="0"/>
              </a:rPr>
              <a:t>Rhodiola</a:t>
            </a:r>
            <a:endParaRPr lang="fr-FR" sz="2800" b="1" i="1" dirty="0">
              <a:latin typeface="Times New Roman" panose="02020603050405020304" pitchFamily="18" charset="0"/>
              <a:cs typeface="Times New Roman" panose="02020603050405020304" pitchFamily="18" charset="0"/>
            </a:endParaRPr>
          </a:p>
          <a:p>
            <a:pPr algn="ctr"/>
            <a:r>
              <a:rPr lang="fr-FR" sz="2800" dirty="0">
                <a:latin typeface="Times New Roman" panose="02020603050405020304" pitchFamily="18" charset="0"/>
                <a:cs typeface="Times New Roman" panose="02020603050405020304" pitchFamily="18" charset="0"/>
              </a:rPr>
              <a:t>Géophytes</a:t>
            </a:r>
          </a:p>
          <a:p>
            <a:pPr algn="ctr"/>
            <a:r>
              <a:rPr lang="fr-FR" sz="2800" dirty="0">
                <a:latin typeface="Times New Roman" panose="02020603050405020304" pitchFamily="18" charset="0"/>
                <a:cs typeface="Times New Roman" panose="02020603050405020304" pitchFamily="18" charset="0"/>
              </a:rPr>
              <a:t>Fleurs tétramères  </a:t>
            </a:r>
            <a:r>
              <a:rPr lang="fr-FR" sz="2800" dirty="0" err="1">
                <a:latin typeface="Times New Roman" panose="02020603050405020304" pitchFamily="18" charset="0"/>
                <a:cs typeface="Times New Roman" panose="02020603050405020304" pitchFamily="18" charset="0"/>
              </a:rPr>
              <a:t>dioiques</a:t>
            </a:r>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682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4ECBA">
            <a:alpha val="25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CCCFE71-8FD3-402A-BE7A-78CC3951FF5D}"/>
              </a:ext>
            </a:extLst>
          </p:cNvPr>
          <p:cNvSpPr txBox="1"/>
          <p:nvPr/>
        </p:nvSpPr>
        <p:spPr>
          <a:xfrm>
            <a:off x="228600" y="169334"/>
            <a:ext cx="11870265"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Clé simplifiée des Crassulacées limitée à la  flore de France  (10 genres)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feuilles toutes opposées, perfoliées, gaines soudées 2 à 2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ét</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sép</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ction="ppaction://hlinksldjump"/>
              </a:rPr>
              <a:t>Crassula</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feuilles non opposées ou opposées non perfoliées, </a:t>
            </a:r>
            <a:r>
              <a:rPr kumimoji="0" 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ét</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2xsép.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à limbe pelté, inflorescence en grappe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ction="ppaction://hlinksldjump"/>
              </a:rPr>
              <a:t>Umbilicus</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basales sessiles ou subsessiles,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inflor</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cymeuse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pétales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soudés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sur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+50 %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obovales spatulées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ction="ppaction://hlinksldjump"/>
              </a:rPr>
              <a:t>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ction="ppaction://hlinksldjump"/>
              </a:rPr>
              <a:t>Cotyledon</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feuilles linéaires subcylindriques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6" action="ppaction://hlinksldjump"/>
              </a:rPr>
              <a:t>Kalanchoe</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pétales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libres ou soudés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sur moins de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rameaux</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stériles à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en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rosette</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fl.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8-18</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sép</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pét</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rameaux aériens ligneux, contour pyramidal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7" action="ppaction://hlinksldjump"/>
              </a:rPr>
              <a:t>Aeonium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rameaux aériens non ligneux,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cont.cyl.ou</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glob</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8" action="ppaction://hlinksldjump"/>
              </a:rPr>
              <a:t>Sempervivum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rameaux stériles non ttes en rosette, fl.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sép.et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pét</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géophytes,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souvent dentées, planes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fl. pentamères, hermaphrodites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9" action="ppaction://hlinksldjump"/>
              </a:rPr>
              <a:t>Hylotelephium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fl. </a:t>
            </a:r>
            <a:r>
              <a:rPr lang="fr-FR" sz="2000" dirty="0">
                <a:solidFill>
                  <a:prstClr val="black"/>
                </a:solidFill>
                <a:latin typeface="Times New Roman" panose="02020603050405020304" pitchFamily="18" charset="0"/>
                <a:cs typeface="Times New Roman" panose="02020603050405020304" pitchFamily="18" charset="0"/>
              </a:rPr>
              <a:t>t</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etramères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plante dioïque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0" action="ppaction://hlinksldjump"/>
              </a:rPr>
              <a:t>Rhodiola</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Thérophytes ou chaméphytes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cuneiformes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planes, dentées ou anguleuses     	</a:t>
            </a:r>
            <a:r>
              <a:rPr kumimoji="0" lang="fr-FR"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hlinkClick r:id="rId11" action="ppaction://hlinksldjump"/>
              </a:rPr>
              <a:t>Phedimus</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  </a:t>
            </a:r>
            <a:r>
              <a:rPr kumimoji="0" lang="fr-FR"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flles</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linéaires à ovales, entières			     	</a:t>
            </a:r>
            <a:r>
              <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2" action="ppaction://hlinksldjump"/>
              </a:rPr>
              <a:t>Sedum</a:t>
            </a:r>
            <a:endParaRPr kumimoji="0" lang="fr-FR"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7900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4ECBA">
            <a:alpha val="20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8405258-BE1B-492C-8704-334022D38956}"/>
              </a:ext>
            </a:extLst>
          </p:cNvPr>
          <p:cNvSpPr txBox="1"/>
          <p:nvPr/>
        </p:nvSpPr>
        <p:spPr>
          <a:xfrm>
            <a:off x="139337" y="287867"/>
            <a:ext cx="11878491" cy="5078313"/>
          </a:xfrm>
          <a:prstGeom prst="rect">
            <a:avLst/>
          </a:prstGeom>
          <a:noFill/>
        </p:spPr>
        <p:txBody>
          <a:bodyPr wrap="square" rtlCol="0">
            <a:spAutoFit/>
          </a:bodyPr>
          <a:lstStyle/>
          <a:p>
            <a:pPr algn="ctr"/>
            <a:r>
              <a:rPr lang="fr-FR" sz="3600" b="1" i="1" dirty="0" err="1">
                <a:latin typeface="Times New Roman" panose="02020603050405020304" pitchFamily="18" charset="0"/>
                <a:cs typeface="Times New Roman" panose="02020603050405020304" pitchFamily="18" charset="0"/>
                <a:hlinkClick r:id="rId3" action="ppaction://hlinksldjump"/>
              </a:rPr>
              <a:t>Phedimus</a:t>
            </a:r>
            <a:r>
              <a:rPr lang="fr-FR" sz="2800" b="1"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Raf.    Orpin</a:t>
            </a:r>
          </a:p>
          <a:p>
            <a:r>
              <a:rPr lang="fr-FR" sz="2800" dirty="0">
                <a:latin typeface="Times New Roman" panose="02020603050405020304" pitchFamily="18" charset="0"/>
                <a:cs typeface="Times New Roman" panose="02020603050405020304" pitchFamily="18" charset="0"/>
              </a:rPr>
              <a:t>Genre eurasiatique différent de </a:t>
            </a:r>
            <a:r>
              <a:rPr lang="fr-FR" sz="2800" b="1" i="1" dirty="0">
                <a:latin typeface="Times New Roman" panose="02020603050405020304" pitchFamily="18" charset="0"/>
                <a:cs typeface="Times New Roman" panose="02020603050405020304" pitchFamily="18" charset="0"/>
              </a:rPr>
              <a:t>Sedum</a:t>
            </a:r>
            <a:r>
              <a:rPr lang="fr-FR" sz="2800" dirty="0">
                <a:latin typeface="Times New Roman" panose="02020603050405020304" pitchFamily="18" charset="0"/>
                <a:cs typeface="Times New Roman" panose="02020603050405020304" pitchFamily="18" charset="0"/>
              </a:rPr>
              <a:t> surtout par les feuille planes, larges et dentées</a:t>
            </a:r>
          </a:p>
          <a:p>
            <a:r>
              <a:rPr lang="fr-FR" sz="2800" dirty="0">
                <a:latin typeface="Times New Roman" panose="02020603050405020304" pitchFamily="18" charset="0"/>
                <a:cs typeface="Times New Roman" panose="02020603050405020304" pitchFamily="18" charset="0"/>
              </a:rPr>
              <a:t>Une vingtaine d’espèces</a:t>
            </a:r>
          </a:p>
          <a:p>
            <a:endParaRPr lang="fr-FR" sz="2800" dirty="0">
              <a:latin typeface="Times New Roman" panose="02020603050405020304" pitchFamily="18" charset="0"/>
              <a:cs typeface="Times New Roman" panose="02020603050405020304" pitchFamily="18" charset="0"/>
            </a:endParaRPr>
          </a:p>
          <a:p>
            <a:r>
              <a:rPr lang="fr-FR" sz="3200" b="1" i="1" dirty="0" err="1">
                <a:latin typeface="Times New Roman" panose="02020603050405020304" pitchFamily="18" charset="0"/>
                <a:cs typeface="Times New Roman" panose="02020603050405020304" pitchFamily="18" charset="0"/>
              </a:rPr>
              <a:t>Phedimus</a:t>
            </a:r>
            <a:r>
              <a:rPr lang="fr-FR" sz="3200" b="1" i="1" dirty="0">
                <a:latin typeface="Times New Roman" panose="02020603050405020304" pitchFamily="18" charset="0"/>
                <a:cs typeface="Times New Roman" panose="02020603050405020304" pitchFamily="18" charset="0"/>
              </a:rPr>
              <a:t> </a:t>
            </a:r>
            <a:r>
              <a:rPr lang="fr-FR" sz="3200" b="1" i="1" dirty="0" err="1">
                <a:latin typeface="Times New Roman" panose="02020603050405020304" pitchFamily="18" charset="0"/>
                <a:cs typeface="Times New Roman" panose="02020603050405020304" pitchFamily="18" charset="0"/>
              </a:rPr>
              <a:t>stellatus</a:t>
            </a:r>
            <a:r>
              <a:rPr lang="fr-FR" sz="3200" b="1"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 plante annuelle sans rameaux stériles    3-15 cm. </a:t>
            </a:r>
          </a:p>
          <a:p>
            <a:r>
              <a:rPr lang="fr-FR" sz="2800" dirty="0">
                <a:latin typeface="Times New Roman" panose="02020603050405020304" pitchFamily="18" charset="0"/>
                <a:cs typeface="Times New Roman" panose="02020603050405020304" pitchFamily="18" charset="0"/>
              </a:rPr>
              <a:t>	Corse 0-800m.     Rare sur la Côte d’Azur , rochers et vieux murs sur silice pétales &lt;6mm de long</a:t>
            </a:r>
          </a:p>
          <a:p>
            <a:endParaRPr lang="fr-FR" sz="2800" dirty="0">
              <a:latin typeface="Times New Roman" panose="02020603050405020304" pitchFamily="18" charset="0"/>
              <a:cs typeface="Times New Roman" panose="02020603050405020304" pitchFamily="18" charset="0"/>
            </a:endParaRPr>
          </a:p>
          <a:p>
            <a:r>
              <a:rPr lang="fr-FR" sz="3200" b="1" i="1" dirty="0" err="1">
                <a:latin typeface="Times New Roman" panose="02020603050405020304" pitchFamily="18" charset="0"/>
                <a:cs typeface="Times New Roman" panose="02020603050405020304" pitchFamily="18" charset="0"/>
              </a:rPr>
              <a:t>Phedimus</a:t>
            </a:r>
            <a:r>
              <a:rPr lang="fr-FR" sz="3200" b="1" i="1" dirty="0">
                <a:latin typeface="Times New Roman" panose="02020603050405020304" pitchFamily="18" charset="0"/>
                <a:cs typeface="Times New Roman" panose="02020603050405020304" pitchFamily="18" charset="0"/>
              </a:rPr>
              <a:t> </a:t>
            </a:r>
            <a:r>
              <a:rPr lang="fr-FR" sz="3200" b="1" i="1" dirty="0" err="1">
                <a:latin typeface="Times New Roman" panose="02020603050405020304" pitchFamily="18" charset="0"/>
                <a:cs typeface="Times New Roman" panose="02020603050405020304" pitchFamily="18" charset="0"/>
              </a:rPr>
              <a:t>spurius</a:t>
            </a:r>
            <a:r>
              <a:rPr lang="fr-FR" sz="3200" b="1"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 plante vivace à nombreux rameaux stériles, feuilles fortement dentées; pétales &gt; 7mm.    Naturalisé          orophyte caucasien</a:t>
            </a:r>
          </a:p>
        </p:txBody>
      </p:sp>
    </p:spTree>
    <p:extLst>
      <p:ext uri="{BB962C8B-B14F-4D97-AF65-F5344CB8AC3E}">
        <p14:creationId xmlns:p14="http://schemas.microsoft.com/office/powerpoint/2010/main" val="42257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4ECBA"/>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523EC9C-9328-4A91-93AF-E39B5DC46F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70517"/>
            <a:ext cx="5709424" cy="5787483"/>
          </a:xfrm>
          <a:prstGeom prst="rect">
            <a:avLst/>
          </a:prstGeom>
        </p:spPr>
      </p:pic>
      <p:pic>
        <p:nvPicPr>
          <p:cNvPr id="5" name="Image 4">
            <a:extLst>
              <a:ext uri="{FF2B5EF4-FFF2-40B4-BE49-F238E27FC236}">
                <a16:creationId xmlns:a16="http://schemas.microsoft.com/office/drawing/2014/main" id="{9C6F1582-565F-4B6A-8B36-CEF4D1C3C1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09424" y="1"/>
            <a:ext cx="6482576" cy="6857999"/>
          </a:xfrm>
          <a:prstGeom prst="rect">
            <a:avLst/>
          </a:prstGeom>
        </p:spPr>
      </p:pic>
      <p:sp>
        <p:nvSpPr>
          <p:cNvPr id="6" name="ZoneTexte 5">
            <a:extLst>
              <a:ext uri="{FF2B5EF4-FFF2-40B4-BE49-F238E27FC236}">
                <a16:creationId xmlns:a16="http://schemas.microsoft.com/office/drawing/2014/main" id="{3132C516-9656-48D4-AAE7-22F078B3DE73}"/>
              </a:ext>
            </a:extLst>
          </p:cNvPr>
          <p:cNvSpPr txBox="1"/>
          <p:nvPr/>
        </p:nvSpPr>
        <p:spPr>
          <a:xfrm>
            <a:off x="487680" y="139337"/>
            <a:ext cx="3065417" cy="892552"/>
          </a:xfrm>
          <a:prstGeom prst="rect">
            <a:avLst/>
          </a:prstGeom>
          <a:noFill/>
        </p:spPr>
        <p:txBody>
          <a:bodyPr wrap="square" rtlCol="0">
            <a:spAutoFit/>
          </a:bodyPr>
          <a:lstStyle/>
          <a:p>
            <a:r>
              <a:rPr lang="fr-FR" sz="2800" b="1" i="1" dirty="0" err="1">
                <a:latin typeface="Times New Roman" panose="02020603050405020304" pitchFamily="18" charset="0"/>
                <a:cs typeface="Times New Roman" panose="02020603050405020304" pitchFamily="18" charset="0"/>
              </a:rPr>
              <a:t>Phedimus</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stellatus</a:t>
            </a:r>
            <a:r>
              <a:rPr lang="fr-FR" sz="2800" b="1" i="1"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Sedum </a:t>
            </a:r>
            <a:r>
              <a:rPr lang="fr-FR" sz="2400" i="1" dirty="0" err="1">
                <a:latin typeface="Times New Roman" panose="02020603050405020304" pitchFamily="18" charset="0"/>
                <a:cs typeface="Times New Roman" panose="02020603050405020304" pitchFamily="18" charset="0"/>
              </a:rPr>
              <a:t>stellatum</a:t>
            </a:r>
            <a:r>
              <a:rPr lang="fr-FR" sz="2400"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L.</a:t>
            </a:r>
          </a:p>
        </p:txBody>
      </p:sp>
    </p:spTree>
    <p:extLst>
      <p:ext uri="{BB962C8B-B14F-4D97-AF65-F5344CB8AC3E}">
        <p14:creationId xmlns:p14="http://schemas.microsoft.com/office/powerpoint/2010/main" val="347731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4ECBA">
            <a:alpha val="42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886E004-1C80-F59B-1819-F71343BEE54F}"/>
              </a:ext>
            </a:extLst>
          </p:cNvPr>
          <p:cNvSpPr txBox="1"/>
          <p:nvPr/>
        </p:nvSpPr>
        <p:spPr>
          <a:xfrm>
            <a:off x="2908300" y="533400"/>
            <a:ext cx="6565900" cy="4093428"/>
          </a:xfrm>
          <a:prstGeom prst="rect">
            <a:avLst/>
          </a:prstGeom>
          <a:noFill/>
        </p:spPr>
        <p:txBody>
          <a:bodyPr wrap="square" rtlCol="0">
            <a:spAutoFit/>
          </a:bodyPr>
          <a:lstStyle/>
          <a:p>
            <a:r>
              <a:rPr lang="fr-FR" sz="3200" b="1" dirty="0" err="1">
                <a:latin typeface="Times New Roman" panose="02020603050405020304" pitchFamily="18" charset="0"/>
                <a:cs typeface="Times New Roman" panose="02020603050405020304" pitchFamily="18" charset="0"/>
              </a:rPr>
              <a:t>Caractéritiques</a:t>
            </a:r>
            <a:r>
              <a:rPr lang="fr-FR" sz="3200" b="1" dirty="0">
                <a:latin typeface="Times New Roman" panose="02020603050405020304" pitchFamily="18" charset="0"/>
                <a:cs typeface="Times New Roman" panose="02020603050405020304" pitchFamily="18" charset="0"/>
              </a:rPr>
              <a:t> des </a:t>
            </a:r>
            <a:r>
              <a:rPr lang="fr-FR" sz="3200" b="1" dirty="0" err="1">
                <a:latin typeface="Times New Roman" panose="02020603050405020304" pitchFamily="18" charset="0"/>
                <a:cs typeface="Times New Roman" panose="02020603050405020304" pitchFamily="18" charset="0"/>
              </a:rPr>
              <a:t>Crassulaceae</a:t>
            </a:r>
            <a:endParaRPr lang="fr-FR" sz="3200" b="1" dirty="0">
              <a:latin typeface="Times New Roman" panose="02020603050405020304" pitchFamily="18" charset="0"/>
              <a:cs typeface="Times New Roman" panose="02020603050405020304" pitchFamily="18" charset="0"/>
            </a:endParaRPr>
          </a:p>
          <a:p>
            <a:endParaRPr lang="fr-FR" sz="3200" b="1"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Plantes herbacées ou sous-arbrisseaux</a:t>
            </a:r>
          </a:p>
          <a:p>
            <a:r>
              <a:rPr lang="fr-FR" sz="2800" dirty="0">
                <a:latin typeface="Times New Roman" panose="02020603050405020304" pitchFamily="18" charset="0"/>
                <a:cs typeface="Times New Roman" panose="02020603050405020304" pitchFamily="18" charset="0"/>
              </a:rPr>
              <a:t>Feuilles charnues simples sans stipules</a:t>
            </a:r>
          </a:p>
          <a:p>
            <a:r>
              <a:rPr lang="fr-FR" sz="2800" dirty="0">
                <a:latin typeface="Times New Roman" panose="02020603050405020304" pitchFamily="18" charset="0"/>
                <a:cs typeface="Times New Roman" panose="02020603050405020304" pitchFamily="18" charset="0"/>
              </a:rPr>
              <a:t>Fleurs actinomorphes de 4 à 16 mères</a:t>
            </a:r>
          </a:p>
          <a:p>
            <a:r>
              <a:rPr lang="fr-FR" sz="2800" dirty="0">
                <a:latin typeface="Times New Roman" panose="02020603050405020304" pitchFamily="18" charset="0"/>
                <a:cs typeface="Times New Roman" panose="02020603050405020304" pitchFamily="18" charset="0"/>
              </a:rPr>
              <a:t>Sépales et pétales libres ou soudés</a:t>
            </a:r>
          </a:p>
          <a:p>
            <a:r>
              <a:rPr lang="fr-FR" sz="2800" dirty="0">
                <a:latin typeface="Times New Roman" panose="02020603050405020304" pitchFamily="18" charset="0"/>
                <a:cs typeface="Times New Roman" panose="02020603050405020304" pitchFamily="18" charset="0"/>
              </a:rPr>
              <a:t>Ovaire supère à n carpelles = n pétales</a:t>
            </a:r>
          </a:p>
          <a:p>
            <a:r>
              <a:rPr lang="fr-FR" sz="2800" dirty="0">
                <a:latin typeface="Times New Roman" panose="02020603050405020304" pitchFamily="18" charset="0"/>
                <a:cs typeface="Times New Roman" panose="02020603050405020304" pitchFamily="18" charset="0"/>
              </a:rPr>
              <a:t>Chaque carpelle contient plusieurs graines</a:t>
            </a:r>
          </a:p>
          <a:p>
            <a:r>
              <a:rPr lang="fr-FR" sz="2800" dirty="0">
                <a:latin typeface="Times New Roman" panose="02020603050405020304" pitchFamily="18" charset="0"/>
                <a:cs typeface="Times New Roman" panose="02020603050405020304" pitchFamily="18" charset="0"/>
              </a:rPr>
              <a:t>Le fruit est un follicule</a:t>
            </a:r>
          </a:p>
        </p:txBody>
      </p:sp>
    </p:spTree>
    <p:extLst>
      <p:ext uri="{BB962C8B-B14F-4D97-AF65-F5344CB8AC3E}">
        <p14:creationId xmlns:p14="http://schemas.microsoft.com/office/powerpoint/2010/main" val="50864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4ECBA"/>
        </a:solidFill>
        <a:effectLst/>
      </p:bgPr>
    </p:bg>
    <p:spTree>
      <p:nvGrpSpPr>
        <p:cNvPr id="1" name=""/>
        <p:cNvGrpSpPr/>
        <p:nvPr/>
      </p:nvGrpSpPr>
      <p:grpSpPr>
        <a:xfrm>
          <a:off x="0" y="0"/>
          <a:ext cx="0" cy="0"/>
          <a:chOff x="0" y="0"/>
          <a:chExt cx="0" cy="0"/>
        </a:xfrm>
      </p:grpSpPr>
      <p:pic>
        <p:nvPicPr>
          <p:cNvPr id="1026" name="Picture 2" descr="Résultat d’images pour Sedum Spurium">
            <a:extLst>
              <a:ext uri="{FF2B5EF4-FFF2-40B4-BE49-F238E27FC236}">
                <a16:creationId xmlns:a16="http://schemas.microsoft.com/office/drawing/2014/main" id="{D53841C4-43B5-4EBD-9C7F-312DD667B9A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369" y="1961419"/>
            <a:ext cx="5296989" cy="48965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source">
            <a:extLst>
              <a:ext uri="{FF2B5EF4-FFF2-40B4-BE49-F238E27FC236}">
                <a16:creationId xmlns:a16="http://schemas.microsoft.com/office/drawing/2014/main" id="{7076B81E-EF75-49BE-A6E6-348897E8DEB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58358"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EA0AAB4-0A64-49DD-8DF6-FE1FBB96A245}"/>
              </a:ext>
            </a:extLst>
          </p:cNvPr>
          <p:cNvSpPr txBox="1"/>
          <p:nvPr/>
        </p:nvSpPr>
        <p:spPr>
          <a:xfrm>
            <a:off x="936702" y="0"/>
            <a:ext cx="3111191" cy="1815882"/>
          </a:xfrm>
          <a:prstGeom prst="rect">
            <a:avLst/>
          </a:prstGeom>
          <a:noFill/>
        </p:spPr>
        <p:txBody>
          <a:bodyPr wrap="square" rtlCol="0">
            <a:spAutoFit/>
          </a:bodyPr>
          <a:lstStyle/>
          <a:p>
            <a:pPr algn="ctr"/>
            <a:r>
              <a:rPr lang="fr-FR" sz="2800" b="1" i="1" dirty="0" err="1">
                <a:latin typeface="Times New Roman" panose="02020603050405020304" pitchFamily="18" charset="0"/>
                <a:cs typeface="Times New Roman" panose="02020603050405020304" pitchFamily="18" charset="0"/>
              </a:rPr>
              <a:t>Phedimus</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spurius</a:t>
            </a:r>
            <a:r>
              <a:rPr lang="fr-FR" sz="2800" b="1" i="1"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Sedum </a:t>
            </a:r>
            <a:r>
              <a:rPr lang="fr-FR" sz="2400" i="1" dirty="0" err="1">
                <a:latin typeface="Times New Roman" panose="02020603050405020304" pitchFamily="18" charset="0"/>
                <a:cs typeface="Times New Roman" panose="02020603050405020304" pitchFamily="18" charset="0"/>
              </a:rPr>
              <a:t>spurium</a:t>
            </a:r>
            <a:r>
              <a:rPr lang="fr-FR" sz="2400" i="1" dirty="0">
                <a:latin typeface="Times New Roman" panose="02020603050405020304" pitchFamily="18" charset="0"/>
                <a:cs typeface="Times New Roman" panose="02020603050405020304" pitchFamily="18" charset="0"/>
              </a:rPr>
              <a:t> </a:t>
            </a:r>
          </a:p>
          <a:p>
            <a:pPr algn="ctr"/>
            <a:r>
              <a:rPr lang="fr-FR" sz="2800" dirty="0">
                <a:latin typeface="Times New Roman" panose="02020603050405020304" pitchFamily="18" charset="0"/>
                <a:cs typeface="Times New Roman" panose="02020603050405020304" pitchFamily="18" charset="0"/>
              </a:rPr>
              <a:t>Orpin </a:t>
            </a:r>
            <a:r>
              <a:rPr lang="fr-FR" sz="2800" dirty="0" err="1">
                <a:latin typeface="Times New Roman" panose="02020603050405020304" pitchFamily="18" charset="0"/>
                <a:cs typeface="Times New Roman" panose="02020603050405020304" pitchFamily="18" charset="0"/>
              </a:rPr>
              <a:t>batard</a:t>
            </a:r>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Nombreux cultivars</a:t>
            </a:r>
          </a:p>
        </p:txBody>
      </p:sp>
    </p:spTree>
    <p:extLst>
      <p:ext uri="{BB962C8B-B14F-4D97-AF65-F5344CB8AC3E}">
        <p14:creationId xmlns:p14="http://schemas.microsoft.com/office/powerpoint/2010/main" val="279835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4ECBA"/>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9491A00-8127-4610-BDA0-B640EEFBA9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9E0E5A87-5893-432B-8B68-4302D582695C}"/>
              </a:ext>
            </a:extLst>
          </p:cNvPr>
          <p:cNvSpPr txBox="1"/>
          <p:nvPr/>
        </p:nvSpPr>
        <p:spPr>
          <a:xfrm>
            <a:off x="200722" y="313267"/>
            <a:ext cx="2709746" cy="523220"/>
          </a:xfrm>
          <a:prstGeom prst="rect">
            <a:avLst/>
          </a:prstGeom>
          <a:noFill/>
        </p:spPr>
        <p:txBody>
          <a:bodyPr wrap="square" rtlCol="0">
            <a:spAutoFit/>
          </a:bodyPr>
          <a:lstStyle/>
          <a:p>
            <a:r>
              <a:rPr lang="fr-FR" sz="2800" b="1" i="1" dirty="0" err="1">
                <a:latin typeface="Times New Roman" panose="02020603050405020304" pitchFamily="18" charset="0"/>
                <a:cs typeface="Times New Roman" panose="02020603050405020304" pitchFamily="18" charset="0"/>
              </a:rPr>
              <a:t>Phedimus</a:t>
            </a:r>
            <a:r>
              <a:rPr lang="fr-FR" sz="2800" b="1" i="1" dirty="0">
                <a:latin typeface="Times New Roman" panose="02020603050405020304" pitchFamily="18" charset="0"/>
                <a:cs typeface="Times New Roman" panose="02020603050405020304" pitchFamily="18" charset="0"/>
              </a:rPr>
              <a:t> </a:t>
            </a:r>
            <a:r>
              <a:rPr lang="fr-FR" sz="2800" b="1" i="1" dirty="0" err="1">
                <a:latin typeface="Times New Roman" panose="02020603050405020304" pitchFamily="18" charset="0"/>
                <a:cs typeface="Times New Roman" panose="02020603050405020304" pitchFamily="18" charset="0"/>
              </a:rPr>
              <a:t>aizoon</a:t>
            </a:r>
            <a:endParaRPr lang="fr-FR" sz="2800" b="1" i="1" dirty="0">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D9599C02-225B-459F-ADFE-E2B89FC405B1}"/>
              </a:ext>
            </a:extLst>
          </p:cNvPr>
          <p:cNvSpPr txBox="1"/>
          <p:nvPr/>
        </p:nvSpPr>
        <p:spPr>
          <a:xfrm>
            <a:off x="323384" y="2040673"/>
            <a:ext cx="2587083" cy="1200329"/>
          </a:xfrm>
          <a:prstGeom prst="rect">
            <a:avLst/>
          </a:prstGeom>
          <a:noFill/>
        </p:spPr>
        <p:txBody>
          <a:bodyPr wrap="square" rtlCol="0">
            <a:spAutoFit/>
          </a:bodyPr>
          <a:lstStyle/>
          <a:p>
            <a:r>
              <a:rPr lang="fr-FR" sz="2400" dirty="0"/>
              <a:t>Peut parfois arriver à s’échapper de culture</a:t>
            </a:r>
          </a:p>
        </p:txBody>
      </p:sp>
    </p:spTree>
    <p:extLst>
      <p:ext uri="{BB962C8B-B14F-4D97-AF65-F5344CB8AC3E}">
        <p14:creationId xmlns:p14="http://schemas.microsoft.com/office/powerpoint/2010/main" val="74203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4ECBA">
            <a:alpha val="29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53A792-0B6C-4971-88E1-92B94FEF9080}"/>
              </a:ext>
            </a:extLst>
          </p:cNvPr>
          <p:cNvSpPr txBox="1"/>
          <p:nvPr/>
        </p:nvSpPr>
        <p:spPr>
          <a:xfrm>
            <a:off x="276727" y="262467"/>
            <a:ext cx="11643928" cy="6494085"/>
          </a:xfrm>
          <a:prstGeom prst="rect">
            <a:avLst/>
          </a:prstGeom>
          <a:noFill/>
        </p:spPr>
        <p:txBody>
          <a:bodyPr wrap="square" rtlCol="0">
            <a:spAutoFit/>
          </a:bodyPr>
          <a:lstStyle/>
          <a:p>
            <a:pPr algn="ctr"/>
            <a:r>
              <a:rPr lang="fr-FR" sz="3200" b="1" i="1" dirty="0">
                <a:latin typeface="Times New Roman" panose="02020603050405020304" pitchFamily="18" charset="0"/>
                <a:cs typeface="Times New Roman" panose="02020603050405020304" pitchFamily="18" charset="0"/>
                <a:hlinkClick r:id="rId3" action="ppaction://hlinksldjump"/>
              </a:rPr>
              <a:t>Sedum</a:t>
            </a:r>
            <a:r>
              <a:rPr lang="fr-FR" sz="3200" b="1" i="1" dirty="0">
                <a:latin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cs typeface="Times New Roman" panose="02020603050405020304" pitchFamily="18" charset="0"/>
              </a:rPr>
              <a:t>L. genre de plus de 600 espèces, incl. </a:t>
            </a:r>
            <a:r>
              <a:rPr lang="fr-FR" sz="3200" i="1" dirty="0" err="1">
                <a:latin typeface="Times New Roman" panose="02020603050405020304" pitchFamily="18" charset="0"/>
                <a:cs typeface="Times New Roman" panose="02020603050405020304" pitchFamily="18" charset="0"/>
              </a:rPr>
              <a:t>Mucizonia</a:t>
            </a:r>
            <a:endParaRPr lang="fr-FR" sz="3200" i="1"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Nombreux hybrides sans compter les innombrables cultivars</a:t>
            </a:r>
          </a:p>
          <a:p>
            <a:endParaRPr lang="fr-FR" sz="3200" dirty="0">
              <a:latin typeface="Times New Roman" panose="02020603050405020304" pitchFamily="18" charset="0"/>
              <a:cs typeface="Times New Roman" panose="02020603050405020304" pitchFamily="18" charset="0"/>
            </a:endParaRPr>
          </a:p>
          <a:p>
            <a:endParaRPr lang="fr-FR" sz="3200" dirty="0">
              <a:latin typeface="Times New Roman" panose="02020603050405020304" pitchFamily="18" charset="0"/>
              <a:cs typeface="Times New Roman" panose="02020603050405020304" pitchFamily="18" charset="0"/>
            </a:endParaRPr>
          </a:p>
          <a:p>
            <a:endParaRPr lang="fr-FR" sz="3200" dirty="0">
              <a:latin typeface="Times New Roman" panose="02020603050405020304" pitchFamily="18" charset="0"/>
              <a:cs typeface="Times New Roman" panose="02020603050405020304" pitchFamily="18" charset="0"/>
            </a:endParaRPr>
          </a:p>
          <a:p>
            <a:endParaRPr lang="fr-FR" sz="3200" dirty="0">
              <a:latin typeface="Times New Roman" panose="02020603050405020304" pitchFamily="18" charset="0"/>
              <a:cs typeface="Times New Roman" panose="02020603050405020304" pitchFamily="18" charset="0"/>
            </a:endParaRPr>
          </a:p>
          <a:p>
            <a:endParaRPr lang="fr-FR" sz="3200" dirty="0">
              <a:latin typeface="Times New Roman" panose="02020603050405020304" pitchFamily="18" charset="0"/>
              <a:cs typeface="Times New Roman" panose="02020603050405020304" pitchFamily="18" charset="0"/>
            </a:endParaRPr>
          </a:p>
          <a:p>
            <a:endParaRPr lang="fr-FR" sz="3200" dirty="0">
              <a:latin typeface="Times New Roman" panose="02020603050405020304" pitchFamily="18" charset="0"/>
              <a:cs typeface="Times New Roman" panose="02020603050405020304" pitchFamily="18" charset="0"/>
            </a:endParaRPr>
          </a:p>
          <a:p>
            <a:endParaRPr lang="fr-FR" sz="3200" dirty="0">
              <a:latin typeface="Times New Roman" panose="02020603050405020304" pitchFamily="18" charset="0"/>
              <a:cs typeface="Times New Roman" panose="02020603050405020304" pitchFamily="18" charset="0"/>
            </a:endParaRPr>
          </a:p>
          <a:p>
            <a:endParaRPr lang="fr-FR" sz="3200" dirty="0">
              <a:latin typeface="Times New Roman" panose="02020603050405020304" pitchFamily="18" charset="0"/>
              <a:cs typeface="Times New Roman" panose="02020603050405020304" pitchFamily="18" charset="0"/>
            </a:endParaRPr>
          </a:p>
          <a:p>
            <a:pPr algn="ctr"/>
            <a:endParaRPr lang="fr-FR" sz="3200" dirty="0">
              <a:latin typeface="Times New Roman" panose="02020603050405020304" pitchFamily="18" charset="0"/>
              <a:cs typeface="Times New Roman" panose="02020603050405020304" pitchFamily="18" charset="0"/>
            </a:endParaRPr>
          </a:p>
          <a:p>
            <a:pPr algn="ctr"/>
            <a:r>
              <a:rPr lang="fr-FR" sz="3200" dirty="0">
                <a:latin typeface="Times New Roman" panose="02020603050405020304" pitchFamily="18" charset="0"/>
                <a:cs typeface="Times New Roman" panose="02020603050405020304" pitchFamily="18" charset="0"/>
              </a:rPr>
              <a:t>Plus de 30 espèces en France : orpins</a:t>
            </a:r>
          </a:p>
          <a:p>
            <a:endParaRPr lang="fr-FR" sz="3200" dirty="0">
              <a:latin typeface="Times New Roman" panose="02020603050405020304" pitchFamily="18" charset="0"/>
              <a:cs typeface="Times New Roman" panose="02020603050405020304" pitchFamily="18" charset="0"/>
            </a:endParaRPr>
          </a:p>
        </p:txBody>
      </p:sp>
      <p:pic>
        <p:nvPicPr>
          <p:cNvPr id="3" name="Image 2">
            <a:extLst>
              <a:ext uri="{FF2B5EF4-FFF2-40B4-BE49-F238E27FC236}">
                <a16:creationId xmlns:a16="http://schemas.microsoft.com/office/drawing/2014/main" id="{42351D6C-C660-4F7D-931E-5229EC4A43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221911" y="1605937"/>
            <a:ext cx="5638986" cy="37689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428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4ECBA">
            <a:alpha val="48000"/>
          </a:srgbClr>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62E482-7270-44E0-8A5A-2C20B00B18F0}"/>
              </a:ext>
            </a:extLst>
          </p:cNvPr>
          <p:cNvSpPr txBox="1"/>
          <p:nvPr/>
        </p:nvSpPr>
        <p:spPr>
          <a:xfrm>
            <a:off x="304800" y="383177"/>
            <a:ext cx="11826240" cy="6247864"/>
          </a:xfrm>
          <a:prstGeom prst="rect">
            <a:avLst/>
          </a:prstGeom>
          <a:noFill/>
        </p:spPr>
        <p:txBody>
          <a:bodyPr wrap="square" rtlCol="0">
            <a:spAutoFit/>
          </a:bodyPr>
          <a:lstStyle/>
          <a:p>
            <a:r>
              <a:rPr lang="fr-FR" sz="2000" dirty="0">
                <a:latin typeface="Times New Roman" panose="02020603050405020304" pitchFamily="18" charset="0"/>
                <a:cs typeface="Times New Roman" panose="02020603050405020304" pitchFamily="18" charset="0"/>
              </a:rPr>
              <a:t>Une  seule espèce d’origine néotropicale est arbustive (20-60cm.) :</a:t>
            </a:r>
          </a:p>
          <a:p>
            <a:r>
              <a:rPr lang="fr-FR" sz="2000" dirty="0">
                <a:latin typeface="Times New Roman" panose="02020603050405020304" pitchFamily="18" charset="0"/>
                <a:cs typeface="Times New Roman" panose="02020603050405020304" pitchFamily="18" charset="0"/>
              </a:rPr>
              <a:t>	 </a:t>
            </a:r>
            <a:r>
              <a:rPr lang="fr-FR" sz="2000" b="1" i="1" dirty="0">
                <a:latin typeface="Times New Roman" panose="02020603050405020304" pitchFamily="18" charset="0"/>
                <a:cs typeface="Times New Roman" panose="02020603050405020304" pitchFamily="18" charset="0"/>
                <a:hlinkClick r:id="rId3" action="ppaction://hlinksldjump"/>
              </a:rPr>
              <a:t>Sedum </a:t>
            </a:r>
            <a:r>
              <a:rPr lang="fr-FR" sz="2000" b="1" i="1" dirty="0" err="1">
                <a:latin typeface="Times New Roman" panose="02020603050405020304" pitchFamily="18" charset="0"/>
                <a:cs typeface="Times New Roman" panose="02020603050405020304" pitchFamily="18" charset="0"/>
                <a:hlinkClick r:id="rId3" action="ppaction://hlinksldjump"/>
              </a:rPr>
              <a:t>dendroideum</a:t>
            </a:r>
            <a:r>
              <a:rPr lang="fr-FR" sz="20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murs et rochers de la </a:t>
            </a:r>
            <a:r>
              <a:rPr lang="fr-FR" sz="2000" dirty="0" err="1">
                <a:latin typeface="Times New Roman" panose="02020603050405020304" pitchFamily="18" charset="0"/>
                <a:cs typeface="Times New Roman" panose="02020603050405020304" pitchFamily="18" charset="0"/>
              </a:rPr>
              <a:t>Riviéra</a:t>
            </a:r>
            <a:endParaRPr lang="fr-FR" sz="2000" dirty="0">
              <a:latin typeface="Times New Roman" panose="02020603050405020304" pitchFamily="18" charset="0"/>
              <a:cs typeface="Times New Roman" panose="02020603050405020304" pitchFamily="18" charset="0"/>
            </a:endParaRP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Toutes les autres espèces sont des plantes herbacées ou sous-arbrisseaux rampants, les feuilles sont  entières</a:t>
            </a:r>
          </a:p>
          <a:p>
            <a:r>
              <a:rPr lang="fr-FR" sz="2000" dirty="0">
                <a:latin typeface="Times New Roman" panose="02020603050405020304" pitchFamily="18" charset="0"/>
                <a:cs typeface="Times New Roman" panose="02020603050405020304" pitchFamily="18" charset="0"/>
              </a:rPr>
              <a:t>2 espèces présentent des feuilles plates sur les 2 faces :</a:t>
            </a:r>
          </a:p>
          <a:p>
            <a:r>
              <a:rPr lang="fr-FR" sz="2000" dirty="0">
                <a:latin typeface="Times New Roman" panose="02020603050405020304" pitchFamily="18" charset="0"/>
                <a:cs typeface="Times New Roman" panose="02020603050405020304" pitchFamily="18" charset="0"/>
              </a:rPr>
              <a:t>	 </a:t>
            </a:r>
            <a:r>
              <a:rPr lang="fr-FR" sz="2000" b="1" i="1" dirty="0">
                <a:latin typeface="Times New Roman" panose="02020603050405020304" pitchFamily="18" charset="0"/>
                <a:cs typeface="Times New Roman" panose="02020603050405020304" pitchFamily="18" charset="0"/>
                <a:hlinkClick r:id="rId4" action="ppaction://hlinksldjump"/>
              </a:rPr>
              <a:t>Sedum </a:t>
            </a:r>
            <a:r>
              <a:rPr lang="fr-FR" sz="2000" b="1" i="1" dirty="0" err="1">
                <a:latin typeface="Times New Roman" panose="02020603050405020304" pitchFamily="18" charset="0"/>
                <a:cs typeface="Times New Roman" panose="02020603050405020304" pitchFamily="18" charset="0"/>
                <a:hlinkClick r:id="rId4" action="ppaction://hlinksldjump"/>
              </a:rPr>
              <a:t>cepaea</a:t>
            </a:r>
            <a:r>
              <a:rPr lang="fr-FR" sz="2000" b="1" i="1" dirty="0">
                <a:latin typeface="Times New Roman" panose="02020603050405020304" pitchFamily="18" charset="0"/>
                <a:cs typeface="Times New Roman" panose="02020603050405020304" pitchFamily="18" charset="0"/>
                <a:hlinkClick r:id="rId4" action="ppaction://hlinksldjump"/>
              </a:rPr>
              <a:t> </a:t>
            </a:r>
            <a:r>
              <a:rPr lang="fr-FR" sz="2000" dirty="0">
                <a:latin typeface="Times New Roman" panose="02020603050405020304" pitchFamily="18" charset="0"/>
                <a:cs typeface="Times New Roman" panose="02020603050405020304" pitchFamily="18" charset="0"/>
              </a:rPr>
              <a:t>et </a:t>
            </a:r>
            <a:r>
              <a:rPr lang="fr-FR" sz="2000" b="1" i="1" dirty="0">
                <a:latin typeface="Times New Roman" panose="02020603050405020304" pitchFamily="18" charset="0"/>
                <a:cs typeface="Times New Roman" panose="02020603050405020304" pitchFamily="18" charset="0"/>
                <a:hlinkClick r:id="rId4" action="ppaction://hlinksldjump"/>
              </a:rPr>
              <a:t>Sedum </a:t>
            </a:r>
            <a:r>
              <a:rPr lang="fr-FR" sz="2000" b="1" i="1" dirty="0" err="1">
                <a:latin typeface="Times New Roman" panose="02020603050405020304" pitchFamily="18" charset="0"/>
                <a:cs typeface="Times New Roman" panose="02020603050405020304" pitchFamily="18" charset="0"/>
                <a:hlinkClick r:id="rId4" action="ppaction://hlinksldjump"/>
              </a:rPr>
              <a:t>fragrans</a:t>
            </a:r>
            <a:endParaRPr lang="fr-FR" sz="2000" b="1" i="1" dirty="0">
              <a:latin typeface="Times New Roman" panose="02020603050405020304" pitchFamily="18" charset="0"/>
              <a:cs typeface="Times New Roman" panose="02020603050405020304" pitchFamily="18" charset="0"/>
            </a:endParaRPr>
          </a:p>
          <a:p>
            <a:endParaRPr lang="fr-FR" sz="2000" b="1" i="1"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Les autres espèces présentent des feuilles fortement convexes au moins sur le dos, sessiles,</a:t>
            </a:r>
          </a:p>
          <a:p>
            <a:r>
              <a:rPr lang="fr-FR" sz="2000" dirty="0">
                <a:latin typeface="Times New Roman" panose="02020603050405020304" pitchFamily="18" charset="0"/>
                <a:cs typeface="Times New Roman" panose="02020603050405020304" pitchFamily="18" charset="0"/>
              </a:rPr>
              <a:t> à contour linéaire à obovale, elles peuvent être séparées en deux grand groupes :</a:t>
            </a:r>
          </a:p>
          <a:p>
            <a:r>
              <a:rPr lang="fr-FR" sz="2000" dirty="0">
                <a:latin typeface="Times New Roman" panose="02020603050405020304" pitchFamily="18" charset="0"/>
                <a:cs typeface="Times New Roman" panose="02020603050405020304" pitchFamily="18" charset="0"/>
              </a:rPr>
              <a:t>       </a:t>
            </a:r>
            <a:r>
              <a:rPr lang="fr-FR" sz="2000" u="sng" dirty="0">
                <a:latin typeface="Times New Roman" panose="02020603050405020304" pitchFamily="18" charset="0"/>
                <a:cs typeface="Times New Roman" panose="02020603050405020304" pitchFamily="18" charset="0"/>
              </a:rPr>
              <a:t>feuilles aiguës , ou acuminées au sommet </a:t>
            </a:r>
            <a:r>
              <a:rPr lang="fr-FR" sz="2000" dirty="0">
                <a:latin typeface="Times New Roman" panose="02020603050405020304" pitchFamily="18" charset="0"/>
                <a:cs typeface="Times New Roman" panose="02020603050405020304" pitchFamily="18" charset="0"/>
              </a:rPr>
              <a:t>; fleurs ayant souvent 6(7)  sépales et pétales (jaunes ou jaunâtres),</a:t>
            </a:r>
          </a:p>
          <a:p>
            <a:r>
              <a:rPr lang="fr-FR" sz="2000" dirty="0">
                <a:latin typeface="Times New Roman" panose="02020603050405020304" pitchFamily="18" charset="0"/>
                <a:cs typeface="Times New Roman" panose="02020603050405020304" pitchFamily="18" charset="0"/>
              </a:rPr>
              <a:t>		groupe de 6 espèce : par  exemple </a:t>
            </a:r>
            <a:r>
              <a:rPr lang="fr-FR" sz="2000" b="1" dirty="0">
                <a:latin typeface="Times New Roman" panose="02020603050405020304" pitchFamily="18" charset="0"/>
                <a:cs typeface="Times New Roman" panose="02020603050405020304" pitchFamily="18" charset="0"/>
                <a:hlinkClick r:id="rId5" action="ppaction://hlinksldjump"/>
              </a:rPr>
              <a:t>Sedum </a:t>
            </a:r>
            <a:r>
              <a:rPr lang="fr-FR" sz="2000" b="1" dirty="0" err="1">
                <a:latin typeface="Times New Roman" panose="02020603050405020304" pitchFamily="18" charset="0"/>
                <a:cs typeface="Times New Roman" panose="02020603050405020304" pitchFamily="18" charset="0"/>
                <a:hlinkClick r:id="rId5" action="ppaction://hlinksldjump"/>
              </a:rPr>
              <a:t>sediforme</a:t>
            </a:r>
            <a:endParaRPr lang="fr-FR" sz="2000" b="1" dirty="0">
              <a:latin typeface="Times New Roman" panose="02020603050405020304" pitchFamily="18" charset="0"/>
              <a:cs typeface="Times New Roman" panose="02020603050405020304" pitchFamily="18" charset="0"/>
            </a:endParaRPr>
          </a:p>
          <a:p>
            <a:endParaRPr lang="fr-FR" sz="2000" b="1"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ou bien   </a:t>
            </a:r>
            <a:r>
              <a:rPr lang="fr-FR" sz="2000" u="sng" dirty="0">
                <a:latin typeface="Times New Roman" panose="02020603050405020304" pitchFamily="18" charset="0"/>
                <a:cs typeface="Times New Roman" panose="02020603050405020304" pitchFamily="18" charset="0"/>
              </a:rPr>
              <a:t>feuilles arrondies au sommet</a:t>
            </a:r>
            <a:r>
              <a:rPr lang="fr-FR" sz="2000" dirty="0">
                <a:latin typeface="Times New Roman" panose="02020603050405020304" pitchFamily="18" charset="0"/>
                <a:cs typeface="Times New Roman" panose="02020603050405020304" pitchFamily="18" charset="0"/>
              </a:rPr>
              <a:t>, fleurs de type (4) 5 sépales et pétales, </a:t>
            </a:r>
          </a:p>
          <a:p>
            <a:r>
              <a:rPr lang="fr-FR" sz="2000" dirty="0">
                <a:latin typeface="Times New Roman" panose="02020603050405020304" pitchFamily="18" charset="0"/>
                <a:cs typeface="Times New Roman" panose="02020603050405020304" pitchFamily="18" charset="0"/>
              </a:rPr>
              <a:t>		ce groupe de 17 espèces peut  être divisé en deux sous-groupes </a:t>
            </a:r>
          </a:p>
          <a:p>
            <a:r>
              <a:rPr lang="fr-FR" sz="2000" dirty="0">
                <a:latin typeface="Times New Roman" panose="02020603050405020304" pitchFamily="18" charset="0"/>
                <a:cs typeface="Times New Roman" panose="02020603050405020304" pitchFamily="18" charset="0"/>
              </a:rPr>
              <a:t>		 1 : fleurs jaunes ou jaunâtres, 5 espèces,  par exemple  </a:t>
            </a:r>
            <a:r>
              <a:rPr lang="fr-FR" sz="2000" b="1" i="1" dirty="0">
                <a:latin typeface="Times New Roman" panose="02020603050405020304" pitchFamily="18" charset="0"/>
                <a:cs typeface="Times New Roman" panose="02020603050405020304" pitchFamily="18" charset="0"/>
                <a:hlinkClick r:id="rId6" action="ppaction://hlinksldjump"/>
              </a:rPr>
              <a:t>Sedum acre</a:t>
            </a:r>
            <a:endParaRPr lang="fr-FR" sz="2000" b="1" i="1" dirty="0">
              <a:latin typeface="Times New Roman" panose="02020603050405020304" pitchFamily="18" charset="0"/>
              <a:cs typeface="Times New Roman" panose="02020603050405020304" pitchFamily="18" charset="0"/>
            </a:endParaRPr>
          </a:p>
          <a:p>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2 : pétales blancs à roses; sépales bien différent des feuilles caulinaires, </a:t>
            </a:r>
          </a:p>
          <a:p>
            <a:r>
              <a:rPr lang="fr-FR" sz="2000" dirty="0">
                <a:latin typeface="Times New Roman" panose="02020603050405020304" pitchFamily="18" charset="0"/>
                <a:cs typeface="Times New Roman" panose="02020603050405020304" pitchFamily="18" charset="0"/>
              </a:rPr>
              <a:t>		   dont 6 espèces annuelles par exemple </a:t>
            </a:r>
            <a:r>
              <a:rPr lang="fr-FR" sz="2000" b="1" i="1" dirty="0">
                <a:latin typeface="Times New Roman" panose="02020603050405020304" pitchFamily="18" charset="0"/>
                <a:cs typeface="Times New Roman" panose="02020603050405020304" pitchFamily="18" charset="0"/>
                <a:hlinkClick r:id="rId7" action="ppaction://hlinksldjump"/>
              </a:rPr>
              <a:t>Sedum </a:t>
            </a:r>
            <a:r>
              <a:rPr lang="fr-FR" sz="2000" b="1" i="1" dirty="0" err="1">
                <a:latin typeface="Times New Roman" panose="02020603050405020304" pitchFamily="18" charset="0"/>
                <a:cs typeface="Times New Roman" panose="02020603050405020304" pitchFamily="18" charset="0"/>
                <a:hlinkClick r:id="rId7" action="ppaction://hlinksldjump"/>
              </a:rPr>
              <a:t>rubens</a:t>
            </a:r>
            <a:endParaRPr lang="fr-FR" sz="2000" b="1" i="1" dirty="0">
              <a:latin typeface="Times New Roman" panose="02020603050405020304" pitchFamily="18" charset="0"/>
              <a:cs typeface="Times New Roman" panose="02020603050405020304" pitchFamily="18" charset="0"/>
            </a:endParaRPr>
          </a:p>
          <a:p>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6 espèces vivaces par exemple </a:t>
            </a:r>
            <a:r>
              <a:rPr lang="fr-FR" sz="2000" b="1" i="1" dirty="0">
                <a:latin typeface="Times New Roman" panose="02020603050405020304" pitchFamily="18" charset="0"/>
                <a:cs typeface="Times New Roman" panose="02020603050405020304" pitchFamily="18" charset="0"/>
                <a:hlinkClick r:id="rId8" action="ppaction://hlinksldjump"/>
              </a:rPr>
              <a:t>Sedum album</a:t>
            </a:r>
            <a:endParaRPr lang="fr-FR" sz="2000" b="1" i="1" dirty="0">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D642B00C-5DBC-B276-42B7-68C7AAF591B3}"/>
              </a:ext>
            </a:extLst>
          </p:cNvPr>
          <p:cNvSpPr txBox="1"/>
          <p:nvPr/>
        </p:nvSpPr>
        <p:spPr>
          <a:xfrm>
            <a:off x="4064000" y="0"/>
            <a:ext cx="5080000" cy="523220"/>
          </a:xfrm>
          <a:prstGeom prst="rect">
            <a:avLst/>
          </a:prstGeom>
          <a:noFill/>
        </p:spPr>
        <p:txBody>
          <a:bodyPr wrap="square" rtlCol="0">
            <a:spAutoFit/>
          </a:bodyPr>
          <a:lstStyle/>
          <a:p>
            <a:r>
              <a:rPr lang="fr-FR" sz="2800" b="1" dirty="0">
                <a:latin typeface="Times New Roman" panose="02020603050405020304" pitchFamily="18" charset="0"/>
                <a:cs typeface="Times New Roman" panose="02020603050405020304" pitchFamily="18" charset="0"/>
              </a:rPr>
              <a:t> Sedum</a:t>
            </a:r>
          </a:p>
        </p:txBody>
      </p:sp>
    </p:spTree>
    <p:extLst>
      <p:ext uri="{BB962C8B-B14F-4D97-AF65-F5344CB8AC3E}">
        <p14:creationId xmlns:p14="http://schemas.microsoft.com/office/powerpoint/2010/main" val="285642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4ECBA">
            <a:alpha val="59000"/>
          </a:srgb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29F5AE-398B-49BD-A339-49719B9DEB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64" y="2272937"/>
            <a:ext cx="6113417" cy="4585063"/>
          </a:xfrm>
          <a:prstGeom prst="rect">
            <a:avLst/>
          </a:prstGeom>
        </p:spPr>
      </p:pic>
      <p:pic>
        <p:nvPicPr>
          <p:cNvPr id="5" name="Image 4">
            <a:extLst>
              <a:ext uri="{FF2B5EF4-FFF2-40B4-BE49-F238E27FC236}">
                <a16:creationId xmlns:a16="http://schemas.microsoft.com/office/drawing/2014/main" id="{29096394-9EB1-47AF-9BE3-EA59C80E8E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2272937"/>
            <a:ext cx="6096000" cy="4521245"/>
          </a:xfrm>
          <a:prstGeom prst="rect">
            <a:avLst/>
          </a:prstGeom>
        </p:spPr>
      </p:pic>
      <p:sp>
        <p:nvSpPr>
          <p:cNvPr id="2" name="ZoneTexte 1">
            <a:extLst>
              <a:ext uri="{FF2B5EF4-FFF2-40B4-BE49-F238E27FC236}">
                <a16:creationId xmlns:a16="http://schemas.microsoft.com/office/drawing/2014/main" id="{DBC45431-9EE7-4D09-B7C1-85D55A81DF3D}"/>
              </a:ext>
            </a:extLst>
          </p:cNvPr>
          <p:cNvSpPr txBox="1"/>
          <p:nvPr/>
        </p:nvSpPr>
        <p:spPr>
          <a:xfrm>
            <a:off x="0" y="211873"/>
            <a:ext cx="12191999" cy="1723549"/>
          </a:xfrm>
          <a:prstGeom prst="rect">
            <a:avLst/>
          </a:prstGeom>
          <a:noFill/>
        </p:spPr>
        <p:txBody>
          <a:bodyPr wrap="square" rtlCol="0">
            <a:spAutoFit/>
          </a:bodyPr>
          <a:lstStyle/>
          <a:p>
            <a:pPr algn="ctr"/>
            <a:r>
              <a:rPr lang="fr-FR" sz="3200" b="1" i="1" dirty="0">
                <a:latin typeface="Times New Roman" panose="02020603050405020304" pitchFamily="18" charset="0"/>
                <a:cs typeface="Times New Roman" panose="02020603050405020304" pitchFamily="18" charset="0"/>
                <a:hlinkClick r:id="rId5" action="ppaction://hlinksldjump"/>
              </a:rPr>
              <a:t>Sedum </a:t>
            </a:r>
            <a:r>
              <a:rPr lang="fr-FR" sz="3200" b="1" i="1" dirty="0" err="1">
                <a:latin typeface="Times New Roman" panose="02020603050405020304" pitchFamily="18" charset="0"/>
                <a:cs typeface="Times New Roman" panose="02020603050405020304" pitchFamily="18" charset="0"/>
                <a:hlinkClick r:id="rId5" action="ppaction://hlinksldjump"/>
              </a:rPr>
              <a:t>dendroideum</a:t>
            </a:r>
            <a:r>
              <a:rPr lang="fr-FR" sz="3200" b="1" i="1" dirty="0">
                <a:latin typeface="Times New Roman" panose="02020603050405020304" pitchFamily="18" charset="0"/>
                <a:cs typeface="Times New Roman" panose="02020603050405020304" pitchFamily="18" charset="0"/>
                <a:hlinkClick r:id="rId5" action="ppaction://hlinksldjump"/>
              </a:rPr>
              <a:t> </a:t>
            </a:r>
            <a:r>
              <a:rPr lang="fr-FR" sz="3200" b="1"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DC.  </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Néo-tropical</a:t>
            </a:r>
            <a:endParaRPr lang="fr-FR" sz="2800" dirty="0">
              <a:latin typeface="Times New Roman" panose="02020603050405020304" pitchFamily="18" charset="0"/>
              <a:cs typeface="Times New Roman" panose="02020603050405020304" pitchFamily="18" charset="0"/>
            </a:endParaRPr>
          </a:p>
          <a:p>
            <a:pPr algn="ctr"/>
            <a:endParaRPr lang="fr-FR" dirty="0">
              <a:latin typeface="Times New Roman" panose="02020603050405020304" pitchFamily="18" charset="0"/>
              <a:cs typeface="Times New Roman" panose="02020603050405020304" pitchFamily="18" charset="0"/>
            </a:endParaRPr>
          </a:p>
          <a:p>
            <a:pPr algn="ctr"/>
            <a:r>
              <a:rPr lang="fr-FR" sz="2800" dirty="0">
                <a:latin typeface="Times New Roman" panose="02020603050405020304" pitchFamily="18" charset="0"/>
                <a:cs typeface="Times New Roman" panose="02020603050405020304" pitchFamily="18" charset="0"/>
              </a:rPr>
              <a:t>Nombreux cultivars</a:t>
            </a:r>
          </a:p>
          <a:p>
            <a:pPr algn="ctr"/>
            <a:r>
              <a:rPr lang="fr-FR" sz="2800" dirty="0">
                <a:latin typeface="Times New Roman" panose="02020603050405020304" pitchFamily="18" charset="0"/>
                <a:cs typeface="Times New Roman" panose="02020603050405020304" pitchFamily="18" charset="0"/>
              </a:rPr>
              <a:t>Espèce arbustive</a:t>
            </a:r>
          </a:p>
        </p:txBody>
      </p:sp>
    </p:spTree>
    <p:extLst>
      <p:ext uri="{BB962C8B-B14F-4D97-AF65-F5344CB8AC3E}">
        <p14:creationId xmlns:p14="http://schemas.microsoft.com/office/powerpoint/2010/main" val="150687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4ECBA">
            <a:alpha val="46000"/>
          </a:srgb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2731AB9-52D2-489B-A7BC-F552419E8E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8504"/>
            <a:ext cx="7087162" cy="5215478"/>
          </a:xfrm>
          <a:prstGeom prst="rect">
            <a:avLst/>
          </a:prstGeom>
        </p:spPr>
      </p:pic>
      <p:pic>
        <p:nvPicPr>
          <p:cNvPr id="5" name="Image 4">
            <a:extLst>
              <a:ext uri="{FF2B5EF4-FFF2-40B4-BE49-F238E27FC236}">
                <a16:creationId xmlns:a16="http://schemas.microsoft.com/office/drawing/2014/main" id="{4BD46A77-2F05-4DB4-905A-53496E2334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
        <p:nvSpPr>
          <p:cNvPr id="6" name="ZoneTexte 5">
            <a:extLst>
              <a:ext uri="{FF2B5EF4-FFF2-40B4-BE49-F238E27FC236}">
                <a16:creationId xmlns:a16="http://schemas.microsoft.com/office/drawing/2014/main" id="{A90569B4-292D-467F-A655-9BBC20893856}"/>
              </a:ext>
            </a:extLst>
          </p:cNvPr>
          <p:cNvSpPr txBox="1"/>
          <p:nvPr/>
        </p:nvSpPr>
        <p:spPr>
          <a:xfrm>
            <a:off x="113210" y="191589"/>
            <a:ext cx="6935289" cy="830997"/>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hlinkClick r:id="rId5" action="ppaction://hlinksldjump"/>
              </a:rPr>
              <a:t>Sedum </a:t>
            </a:r>
            <a:r>
              <a:rPr lang="fr-FR" sz="2400" b="1" i="1" dirty="0" err="1">
                <a:latin typeface="Times New Roman" panose="02020603050405020304" pitchFamily="18" charset="0"/>
                <a:cs typeface="Times New Roman" panose="02020603050405020304" pitchFamily="18" charset="0"/>
                <a:hlinkClick r:id="rId5" action="ppaction://hlinksldjump"/>
              </a:rPr>
              <a:t>cepaea</a:t>
            </a:r>
            <a:r>
              <a:rPr lang="fr-FR" sz="2400" b="1" i="1" dirty="0">
                <a:latin typeface="Times New Roman" panose="02020603050405020304" pitchFamily="18" charset="0"/>
                <a:cs typeface="Times New Roman" panose="02020603050405020304" pitchFamily="18" charset="0"/>
                <a:hlinkClick r:id="rId5" action="ppaction://hlinksldjump"/>
              </a:rPr>
              <a:t> </a:t>
            </a:r>
            <a:r>
              <a:rPr lang="fr-FR" sz="2400" dirty="0">
                <a:latin typeface="Times New Roman" panose="02020603050405020304" pitchFamily="18" charset="0"/>
                <a:cs typeface="Times New Roman" panose="02020603050405020304" pitchFamily="18" charset="0"/>
              </a:rPr>
              <a:t>L			</a:t>
            </a:r>
            <a:r>
              <a:rPr lang="fr-FR" sz="2400" b="1" i="1" dirty="0">
                <a:latin typeface="Times New Roman" panose="02020603050405020304" pitchFamily="18" charset="0"/>
                <a:cs typeface="Times New Roman" panose="02020603050405020304" pitchFamily="18" charset="0"/>
                <a:hlinkClick r:id="rId5" action="ppaction://hlinksldjump"/>
              </a:rPr>
              <a:t>Sedum </a:t>
            </a:r>
            <a:r>
              <a:rPr lang="fr-FR" sz="2400" b="1" i="1" dirty="0" err="1">
                <a:latin typeface="Times New Roman" panose="02020603050405020304" pitchFamily="18" charset="0"/>
                <a:cs typeface="Times New Roman" panose="02020603050405020304" pitchFamily="18" charset="0"/>
                <a:hlinkClick r:id="rId5" action="ppaction://hlinksldjump"/>
              </a:rPr>
              <a:t>fragrans</a:t>
            </a:r>
            <a:endParaRPr lang="fr-FR" sz="2400" b="1" i="1"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plante annuelle			plante vivace</a:t>
            </a:r>
          </a:p>
        </p:txBody>
      </p:sp>
      <p:sp>
        <p:nvSpPr>
          <p:cNvPr id="2" name="ZoneTexte 1">
            <a:extLst>
              <a:ext uri="{FF2B5EF4-FFF2-40B4-BE49-F238E27FC236}">
                <a16:creationId xmlns:a16="http://schemas.microsoft.com/office/drawing/2014/main" id="{06ECB158-C7D2-A5F7-0FB4-4E3586D3DE86}"/>
              </a:ext>
            </a:extLst>
          </p:cNvPr>
          <p:cNvSpPr txBox="1"/>
          <p:nvPr/>
        </p:nvSpPr>
        <p:spPr>
          <a:xfrm>
            <a:off x="1625600" y="1022586"/>
            <a:ext cx="4330700" cy="461665"/>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Feuilles plates sur les deux faces</a:t>
            </a:r>
          </a:p>
        </p:txBody>
      </p:sp>
    </p:spTree>
    <p:extLst>
      <p:ext uri="{BB962C8B-B14F-4D97-AF65-F5344CB8AC3E}">
        <p14:creationId xmlns:p14="http://schemas.microsoft.com/office/powerpoint/2010/main" val="326863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4ECBA">
            <a:alpha val="43000"/>
          </a:srgb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FB7FDA4-80D7-4968-89C6-331844C936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89017"/>
            <a:ext cx="5878287" cy="5468983"/>
          </a:xfrm>
          <a:prstGeom prst="rect">
            <a:avLst/>
          </a:prstGeom>
        </p:spPr>
      </p:pic>
      <p:sp>
        <p:nvSpPr>
          <p:cNvPr id="4" name="ZoneTexte 3">
            <a:extLst>
              <a:ext uri="{FF2B5EF4-FFF2-40B4-BE49-F238E27FC236}">
                <a16:creationId xmlns:a16="http://schemas.microsoft.com/office/drawing/2014/main" id="{48E86C42-FB8A-46C0-B6A3-4CEA26F4F59C}"/>
              </a:ext>
            </a:extLst>
          </p:cNvPr>
          <p:cNvSpPr txBox="1"/>
          <p:nvPr/>
        </p:nvSpPr>
        <p:spPr>
          <a:xfrm>
            <a:off x="113211" y="-1"/>
            <a:ext cx="5765076" cy="1292662"/>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hlinkClick r:id="rId4" action="ppaction://hlinksldjump"/>
              </a:rPr>
              <a:t>Sedum </a:t>
            </a:r>
            <a:r>
              <a:rPr lang="fr-FR" sz="2400" b="1" i="1" dirty="0" err="1">
                <a:latin typeface="Times New Roman" panose="02020603050405020304" pitchFamily="18" charset="0"/>
                <a:cs typeface="Times New Roman" panose="02020603050405020304" pitchFamily="18" charset="0"/>
                <a:hlinkClick r:id="rId4" action="ppaction://hlinksldjump"/>
              </a:rPr>
              <a:t>sediforme</a:t>
            </a:r>
            <a:r>
              <a:rPr lang="fr-FR" sz="2400" b="1" i="1" dirty="0">
                <a:latin typeface="Times New Roman" panose="02020603050405020304" pitchFamily="18" charset="0"/>
                <a:cs typeface="Times New Roman" panose="02020603050405020304" pitchFamily="18" charset="0"/>
                <a:hlinkClick r:id="rId4" action="ppaction://hlinksldjump"/>
              </a:rPr>
              <a:t> </a:t>
            </a:r>
            <a:r>
              <a:rPr lang="fr-FR" dirty="0">
                <a:latin typeface="Times New Roman" panose="02020603050405020304" pitchFamily="18" charset="0"/>
                <a:cs typeface="Times New Roman" panose="02020603050405020304" pitchFamily="18" charset="0"/>
              </a:rPr>
              <a:t>(Jacq.) Pau        vivace</a:t>
            </a:r>
          </a:p>
          <a:p>
            <a:r>
              <a:rPr lang="fr-FR" b="1" dirty="0" err="1">
                <a:latin typeface="Times New Roman" panose="02020603050405020304" pitchFamily="18" charset="0"/>
                <a:cs typeface="Times New Roman" panose="02020603050405020304" pitchFamily="18" charset="0"/>
              </a:rPr>
              <a:t>Sép</a:t>
            </a:r>
            <a:r>
              <a:rPr lang="fr-FR" b="1" dirty="0">
                <a:latin typeface="Times New Roman" panose="02020603050405020304" pitchFamily="18" charset="0"/>
                <a:cs typeface="Times New Roman" panose="02020603050405020304" pitchFamily="18" charset="0"/>
              </a:rPr>
              <a:t> &lt; 50% </a:t>
            </a:r>
            <a:r>
              <a:rPr lang="fr-FR" b="1" dirty="0" err="1">
                <a:latin typeface="Times New Roman" panose="02020603050405020304" pitchFamily="18" charset="0"/>
                <a:cs typeface="Times New Roman" panose="02020603050405020304" pitchFamily="18" charset="0"/>
              </a:rPr>
              <a:t>pét</a:t>
            </a:r>
            <a:r>
              <a:rPr lang="fr-FR" b="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inflor</a:t>
            </a:r>
            <a:r>
              <a:rPr lang="fr-FR" dirty="0">
                <a:latin typeface="Times New Roman" panose="02020603050405020304" pitchFamily="18" charset="0"/>
                <a:cs typeface="Times New Roman" panose="02020603050405020304" pitchFamily="18" charset="0"/>
              </a:rPr>
              <a:t>. dressée avant épanouissement feuilles des rameaux stériles renflées en fuseau</a:t>
            </a:r>
          </a:p>
          <a:p>
            <a:r>
              <a:rPr lang="fr-FR" dirty="0">
                <a:latin typeface="Times New Roman" panose="02020603050405020304" pitchFamily="18" charset="0"/>
                <a:cs typeface="Times New Roman" panose="02020603050405020304" pitchFamily="18" charset="0"/>
              </a:rPr>
              <a:t>Orpin de Nice</a:t>
            </a:r>
          </a:p>
        </p:txBody>
      </p:sp>
      <p:pic>
        <p:nvPicPr>
          <p:cNvPr id="6" name="Image 5">
            <a:extLst>
              <a:ext uri="{FF2B5EF4-FFF2-40B4-BE49-F238E27FC236}">
                <a16:creationId xmlns:a16="http://schemas.microsoft.com/office/drawing/2014/main" id="{AA90C607-7F62-435B-8D30-902DC715B43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78287" y="-1"/>
            <a:ext cx="6608354" cy="6858001"/>
          </a:xfrm>
          <a:prstGeom prst="rect">
            <a:avLst/>
          </a:prstGeom>
        </p:spPr>
      </p:pic>
      <p:pic>
        <p:nvPicPr>
          <p:cNvPr id="5" name="Image 4">
            <a:extLst>
              <a:ext uri="{FF2B5EF4-FFF2-40B4-BE49-F238E27FC236}">
                <a16:creationId xmlns:a16="http://schemas.microsoft.com/office/drawing/2014/main" id="{34731007-AF21-F334-C171-CA9C1E372EA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04902" y="0"/>
            <a:ext cx="6590304" cy="4282068"/>
          </a:xfrm>
          <a:prstGeom prst="rect">
            <a:avLst/>
          </a:prstGeom>
        </p:spPr>
      </p:pic>
      <p:pic>
        <p:nvPicPr>
          <p:cNvPr id="8" name="Image 7">
            <a:extLst>
              <a:ext uri="{FF2B5EF4-FFF2-40B4-BE49-F238E27FC236}">
                <a16:creationId xmlns:a16="http://schemas.microsoft.com/office/drawing/2014/main" id="{83572C98-2730-D3B7-D8A9-12462942403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53108" y="4939102"/>
            <a:ext cx="1916614" cy="1814975"/>
          </a:xfrm>
          <a:prstGeom prst="rect">
            <a:avLst/>
          </a:prstGeom>
        </p:spPr>
      </p:pic>
    </p:spTree>
    <p:extLst>
      <p:ext uri="{BB962C8B-B14F-4D97-AF65-F5344CB8AC3E}">
        <p14:creationId xmlns:p14="http://schemas.microsoft.com/office/powerpoint/2010/main" val="414622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4ECBA">
            <a:alpha val="44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B0ED37C-43AA-4A33-AD4E-6BE0FBD00D05}"/>
              </a:ext>
            </a:extLst>
          </p:cNvPr>
          <p:cNvSpPr txBox="1"/>
          <p:nvPr/>
        </p:nvSpPr>
        <p:spPr>
          <a:xfrm>
            <a:off x="412595" y="167268"/>
            <a:ext cx="4170556" cy="1754326"/>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hlinkClick r:id="rId3" action="ppaction://hlinksldjump"/>
              </a:rPr>
              <a:t>Sedum rupestre </a:t>
            </a:r>
            <a:r>
              <a:rPr lang="fr-FR" sz="2000" dirty="0">
                <a:latin typeface="Times New Roman" panose="02020603050405020304" pitchFamily="18" charset="0"/>
                <a:cs typeface="Times New Roman" panose="02020603050405020304" pitchFamily="18" charset="0"/>
              </a:rPr>
              <a:t>L.     Vivace</a:t>
            </a:r>
          </a:p>
          <a:p>
            <a:r>
              <a:rPr lang="fr-FR" sz="2000" dirty="0" err="1">
                <a:latin typeface="Times New Roman" panose="02020603050405020304" pitchFamily="18" charset="0"/>
                <a:cs typeface="Times New Roman" panose="02020603050405020304" pitchFamily="18" charset="0"/>
              </a:rPr>
              <a:t>Sép</a:t>
            </a:r>
            <a:r>
              <a:rPr lang="fr-FR" sz="2000" dirty="0">
                <a:latin typeface="Times New Roman" panose="02020603050405020304" pitchFamily="18" charset="0"/>
                <a:cs typeface="Times New Roman" panose="02020603050405020304" pitchFamily="18" charset="0"/>
              </a:rPr>
              <a:t> &lt; 50% </a:t>
            </a:r>
            <a:r>
              <a:rPr lang="fr-FR" sz="2000" dirty="0" err="1">
                <a:latin typeface="Times New Roman" panose="02020603050405020304" pitchFamily="18" charset="0"/>
                <a:cs typeface="Times New Roman" panose="02020603050405020304" pitchFamily="18" charset="0"/>
              </a:rPr>
              <a:t>pét</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Inflor</a:t>
            </a:r>
            <a:r>
              <a:rPr lang="fr-FR" sz="2000" dirty="0">
                <a:latin typeface="Times New Roman" panose="02020603050405020304" pitchFamily="18" charset="0"/>
                <a:cs typeface="Times New Roman" panose="02020603050405020304" pitchFamily="18" charset="0"/>
              </a:rPr>
              <a:t>. pendante</a:t>
            </a:r>
          </a:p>
          <a:p>
            <a:r>
              <a:rPr lang="fr-FR" sz="2000" dirty="0">
                <a:latin typeface="Times New Roman" panose="02020603050405020304" pitchFamily="18" charset="0"/>
                <a:cs typeface="Times New Roman" panose="02020603050405020304" pitchFamily="18" charset="0"/>
              </a:rPr>
              <a:t>(Sedum </a:t>
            </a:r>
            <a:r>
              <a:rPr lang="fr-FR" sz="2000" dirty="0" err="1">
                <a:latin typeface="Times New Roman" panose="02020603050405020304" pitchFamily="18" charset="0"/>
                <a:cs typeface="Times New Roman" panose="02020603050405020304" pitchFamily="18" charset="0"/>
              </a:rPr>
              <a:t>reflexum</a:t>
            </a:r>
            <a:r>
              <a:rPr lang="fr-FR" sz="2000" dirty="0">
                <a:latin typeface="Times New Roman" panose="02020603050405020304" pitchFamily="18" charset="0"/>
                <a:cs typeface="Times New Roman" panose="02020603050405020304" pitchFamily="18" charset="0"/>
              </a:rPr>
              <a:t>)</a:t>
            </a:r>
          </a:p>
          <a:p>
            <a:r>
              <a:rPr lang="fr-FR" sz="2000" u="sng" dirty="0">
                <a:latin typeface="Times New Roman" panose="02020603050405020304" pitchFamily="18" charset="0"/>
                <a:cs typeface="Times New Roman" panose="02020603050405020304" pitchFamily="18" charset="0"/>
              </a:rPr>
              <a:t>Présence de bractées</a:t>
            </a:r>
          </a:p>
          <a:p>
            <a:endParaRPr lang="fr-FR" sz="2400" dirty="0">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B4547C9D-47C3-4015-8AB6-0492EDC9C9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3938" y="0"/>
            <a:ext cx="7025467" cy="6858000"/>
          </a:xfrm>
          <a:prstGeom prst="rect">
            <a:avLst/>
          </a:prstGeom>
        </p:spPr>
      </p:pic>
      <p:pic>
        <p:nvPicPr>
          <p:cNvPr id="6" name="Image 5">
            <a:extLst>
              <a:ext uri="{FF2B5EF4-FFF2-40B4-BE49-F238E27FC236}">
                <a16:creationId xmlns:a16="http://schemas.microsoft.com/office/drawing/2014/main" id="{6C645B8F-9607-4C64-AB4B-12F108F75D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971474"/>
            <a:ext cx="4753938" cy="4886526"/>
          </a:xfrm>
          <a:prstGeom prst="rect">
            <a:avLst/>
          </a:prstGeom>
        </p:spPr>
      </p:pic>
    </p:spTree>
    <p:extLst>
      <p:ext uri="{BB962C8B-B14F-4D97-AF65-F5344CB8AC3E}">
        <p14:creationId xmlns:p14="http://schemas.microsoft.com/office/powerpoint/2010/main" val="123918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4ECBA">
            <a:alpha val="47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549DCF-2F79-434D-B87C-9033E27C015C}"/>
              </a:ext>
            </a:extLst>
          </p:cNvPr>
          <p:cNvSpPr txBox="1"/>
          <p:nvPr/>
        </p:nvSpPr>
        <p:spPr>
          <a:xfrm>
            <a:off x="289932" y="200722"/>
            <a:ext cx="5973708" cy="738664"/>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hlinkClick r:id="rId3" action="ppaction://hlinksldjump"/>
              </a:rPr>
              <a:t>Sedum </a:t>
            </a:r>
            <a:r>
              <a:rPr lang="fr-FR" sz="2400" b="1" i="1" dirty="0" err="1">
                <a:latin typeface="Times New Roman" panose="02020603050405020304" pitchFamily="18" charset="0"/>
                <a:cs typeface="Times New Roman" panose="02020603050405020304" pitchFamily="18" charset="0"/>
                <a:hlinkClick r:id="rId3" action="ppaction://hlinksldjump"/>
              </a:rPr>
              <a:t>montanum</a:t>
            </a:r>
            <a:r>
              <a:rPr lang="fr-FR" sz="2400" b="1" i="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E.P. Perrier             vivace</a:t>
            </a:r>
          </a:p>
          <a:p>
            <a:r>
              <a:rPr lang="fr-FR" u="sng" dirty="0" err="1">
                <a:latin typeface="Times New Roman" panose="02020603050405020304" pitchFamily="18" charset="0"/>
                <a:cs typeface="Times New Roman" panose="02020603050405020304" pitchFamily="18" charset="0"/>
              </a:rPr>
              <a:t>Sép</a:t>
            </a:r>
            <a:r>
              <a:rPr lang="fr-FR" u="sng" dirty="0">
                <a:latin typeface="Times New Roman" panose="02020603050405020304" pitchFamily="18" charset="0"/>
                <a:cs typeface="Times New Roman" panose="02020603050405020304" pitchFamily="18" charset="0"/>
              </a:rPr>
              <a:t>. &gt; 50 </a:t>
            </a:r>
            <a:r>
              <a:rPr lang="fr-FR" u="sng" dirty="0" err="1">
                <a:latin typeface="Times New Roman" panose="02020603050405020304" pitchFamily="18" charset="0"/>
                <a:cs typeface="Times New Roman" panose="02020603050405020304" pitchFamily="18" charset="0"/>
              </a:rPr>
              <a:t>pét</a:t>
            </a:r>
            <a:r>
              <a:rPr lang="fr-FR" dirty="0">
                <a:latin typeface="Times New Roman" panose="02020603050405020304" pitchFamily="18" charset="0"/>
                <a:cs typeface="Times New Roman" panose="02020603050405020304" pitchFamily="18" charset="0"/>
              </a:rPr>
              <a:t>.  s’ouvrant en étoile       Fleurs jaune foncé</a:t>
            </a:r>
          </a:p>
        </p:txBody>
      </p:sp>
      <p:pic>
        <p:nvPicPr>
          <p:cNvPr id="4" name="Image 3">
            <a:extLst>
              <a:ext uri="{FF2B5EF4-FFF2-40B4-BE49-F238E27FC236}">
                <a16:creationId xmlns:a16="http://schemas.microsoft.com/office/drawing/2014/main" id="{E9FE62DD-A0FD-4372-AA13-D855C54B3A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66243" y="0"/>
            <a:ext cx="7106195" cy="6858000"/>
          </a:xfrm>
          <a:prstGeom prst="rect">
            <a:avLst/>
          </a:prstGeom>
        </p:spPr>
      </p:pic>
      <p:pic>
        <p:nvPicPr>
          <p:cNvPr id="6" name="Image 5">
            <a:extLst>
              <a:ext uri="{FF2B5EF4-FFF2-40B4-BE49-F238E27FC236}">
                <a16:creationId xmlns:a16="http://schemas.microsoft.com/office/drawing/2014/main" id="{7712A274-FCA4-41F0-9FC9-7BFB53E35B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1280160"/>
            <a:ext cx="6366242" cy="5577840"/>
          </a:xfrm>
          <a:prstGeom prst="rect">
            <a:avLst/>
          </a:prstGeom>
        </p:spPr>
      </p:pic>
    </p:spTree>
    <p:extLst>
      <p:ext uri="{BB962C8B-B14F-4D97-AF65-F5344CB8AC3E}">
        <p14:creationId xmlns:p14="http://schemas.microsoft.com/office/powerpoint/2010/main" val="420999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4ECBA">
            <a:alpha val="43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EB4126-9E82-4E48-B2A5-6980D30BFCC0}"/>
              </a:ext>
            </a:extLst>
          </p:cNvPr>
          <p:cNvSpPr txBox="1"/>
          <p:nvPr/>
        </p:nvSpPr>
        <p:spPr>
          <a:xfrm>
            <a:off x="351263" y="0"/>
            <a:ext cx="5943600" cy="738664"/>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hlinkClick r:id="rId3" action="ppaction://hlinksldjump"/>
              </a:rPr>
              <a:t>Sedum </a:t>
            </a:r>
            <a:r>
              <a:rPr lang="fr-FR" sz="2400" b="1" i="1" dirty="0" err="1">
                <a:latin typeface="Times New Roman" panose="02020603050405020304" pitchFamily="18" charset="0"/>
                <a:cs typeface="Times New Roman" panose="02020603050405020304" pitchFamily="18" charset="0"/>
                <a:hlinkClick r:id="rId3" action="ppaction://hlinksldjump"/>
              </a:rPr>
              <a:t>ochroleucum</a:t>
            </a:r>
            <a:r>
              <a:rPr lang="fr-FR" sz="2400" b="1" i="1" dirty="0">
                <a:latin typeface="Times New Roman" panose="02020603050405020304" pitchFamily="18" charset="0"/>
                <a:cs typeface="Times New Roman" panose="02020603050405020304" pitchFamily="18" charset="0"/>
                <a:hlinkClick r:id="rId3" action="ppaction://hlinksldjump"/>
              </a:rPr>
              <a:t> </a:t>
            </a:r>
            <a:r>
              <a:rPr lang="fr-FR" dirty="0">
                <a:latin typeface="Times New Roman" panose="02020603050405020304" pitchFamily="18" charset="0"/>
                <a:cs typeface="Times New Roman" panose="02020603050405020304" pitchFamily="18" charset="0"/>
              </a:rPr>
              <a:t>Chaix</a:t>
            </a:r>
          </a:p>
          <a:p>
            <a:r>
              <a:rPr lang="fr-FR" dirty="0" err="1">
                <a:latin typeface="Times New Roman" panose="02020603050405020304" pitchFamily="18" charset="0"/>
                <a:cs typeface="Times New Roman" panose="02020603050405020304" pitchFamily="18" charset="0"/>
              </a:rPr>
              <a:t>Sép</a:t>
            </a:r>
            <a:r>
              <a:rPr lang="fr-FR" dirty="0">
                <a:latin typeface="Times New Roman" panose="02020603050405020304" pitchFamily="18" charset="0"/>
                <a:cs typeface="Times New Roman" panose="02020603050405020304" pitchFamily="18" charset="0"/>
              </a:rPr>
              <a:t>. &gt; 50%  </a:t>
            </a:r>
            <a:r>
              <a:rPr lang="fr-FR" dirty="0" err="1">
                <a:latin typeface="Times New Roman" panose="02020603050405020304" pitchFamily="18" charset="0"/>
                <a:cs typeface="Times New Roman" panose="02020603050405020304" pitchFamily="18" charset="0"/>
              </a:rPr>
              <a:t>pét</a:t>
            </a:r>
            <a:r>
              <a:rPr lang="fr-FR" dirty="0">
                <a:latin typeface="Times New Roman" panose="02020603050405020304" pitchFamily="18" charset="0"/>
                <a:cs typeface="Times New Roman" panose="02020603050405020304" pitchFamily="18" charset="0"/>
              </a:rPr>
              <a:t>.  s’ouvrant en cloche,  jaune pâle</a:t>
            </a:r>
          </a:p>
        </p:txBody>
      </p:sp>
      <p:pic>
        <p:nvPicPr>
          <p:cNvPr id="4" name="Image 3">
            <a:extLst>
              <a:ext uri="{FF2B5EF4-FFF2-40B4-BE49-F238E27FC236}">
                <a16:creationId xmlns:a16="http://schemas.microsoft.com/office/drawing/2014/main" id="{1B448F24-96FC-4308-A89A-C59A789BD1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71600"/>
            <a:ext cx="6646127" cy="5486400"/>
          </a:xfrm>
          <a:prstGeom prst="rect">
            <a:avLst/>
          </a:prstGeom>
        </p:spPr>
      </p:pic>
      <p:pic>
        <p:nvPicPr>
          <p:cNvPr id="6" name="Image 5">
            <a:extLst>
              <a:ext uri="{FF2B5EF4-FFF2-40B4-BE49-F238E27FC236}">
                <a16:creationId xmlns:a16="http://schemas.microsoft.com/office/drawing/2014/main" id="{EB5EB375-D03D-4746-B898-004750F265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03327" y="0"/>
            <a:ext cx="5088673" cy="6858000"/>
          </a:xfrm>
          <a:prstGeom prst="rect">
            <a:avLst/>
          </a:prstGeom>
        </p:spPr>
      </p:pic>
    </p:spTree>
    <p:extLst>
      <p:ext uri="{BB962C8B-B14F-4D97-AF65-F5344CB8AC3E}">
        <p14:creationId xmlns:p14="http://schemas.microsoft.com/office/powerpoint/2010/main" val="50899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4ECBA">
            <a:alpha val="41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CCCFE71-8FD3-402A-BE7A-78CC3951FF5D}"/>
              </a:ext>
            </a:extLst>
          </p:cNvPr>
          <p:cNvSpPr txBox="1"/>
          <p:nvPr/>
        </p:nvSpPr>
        <p:spPr>
          <a:xfrm>
            <a:off x="228600" y="169334"/>
            <a:ext cx="11870265" cy="6370975"/>
          </a:xfrm>
          <a:prstGeom prst="rect">
            <a:avLst/>
          </a:prstGeom>
          <a:noFill/>
        </p:spPr>
        <p:txBody>
          <a:bodyPr wrap="square" rtlCol="0">
            <a:spAutoFit/>
          </a:bodyPr>
          <a:lstStyle/>
          <a:p>
            <a:pPr algn="ctr"/>
            <a:r>
              <a:rPr lang="fr-FR" sz="2400" b="1" u="sng" dirty="0">
                <a:latin typeface="Times New Roman" panose="02020603050405020304" pitchFamily="18" charset="0"/>
                <a:cs typeface="Times New Roman" panose="02020603050405020304" pitchFamily="18" charset="0"/>
              </a:rPr>
              <a:t>Clé simplifiée des Crassulacées limitée à la  flore de France  (10 genres)</a:t>
            </a:r>
          </a:p>
          <a:p>
            <a:pPr algn="ctr"/>
            <a:endParaRPr lang="fr-FR" sz="2400" b="1" u="sng"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1 -</a:t>
            </a:r>
            <a:r>
              <a:rPr lang="fr-FR" sz="2000" dirty="0">
                <a:latin typeface="Times New Roman" panose="02020603050405020304" pitchFamily="18" charset="0"/>
                <a:cs typeface="Times New Roman" panose="02020603050405020304" pitchFamily="18" charset="0"/>
              </a:rPr>
              <a:t> feuilles toutes opposées, perfoliées, gaines soudées 2 à 2    </a:t>
            </a:r>
            <a:r>
              <a:rPr lang="fr-FR" sz="2000" b="1" dirty="0">
                <a:latin typeface="Times New Roman" panose="02020603050405020304" pitchFamily="18" charset="0"/>
                <a:cs typeface="Times New Roman" panose="02020603050405020304" pitchFamily="18" charset="0"/>
              </a:rPr>
              <a:t>n </a:t>
            </a:r>
            <a:r>
              <a:rPr lang="fr-FR" sz="2000" b="1" dirty="0" err="1">
                <a:latin typeface="Times New Roman" panose="02020603050405020304" pitchFamily="18" charset="0"/>
                <a:cs typeface="Times New Roman" panose="02020603050405020304" pitchFamily="18" charset="0"/>
              </a:rPr>
              <a:t>ét</a:t>
            </a:r>
            <a:r>
              <a:rPr lang="fr-FR" sz="2000" b="1" dirty="0">
                <a:latin typeface="Times New Roman" panose="02020603050405020304" pitchFamily="18" charset="0"/>
                <a:cs typeface="Times New Roman" panose="02020603050405020304" pitchFamily="18" charset="0"/>
              </a:rPr>
              <a:t>.= n </a:t>
            </a:r>
            <a:r>
              <a:rPr lang="fr-FR" sz="2000" b="1" dirty="0" err="1">
                <a:latin typeface="Times New Roman" panose="02020603050405020304" pitchFamily="18" charset="0"/>
                <a:cs typeface="Times New Roman" panose="02020603050405020304" pitchFamily="18" charset="0"/>
              </a:rPr>
              <a:t>sép</a:t>
            </a:r>
            <a:r>
              <a:rPr lang="fr-FR" sz="2000" b="1" dirty="0">
                <a:latin typeface="Times New Roman" panose="02020603050405020304" pitchFamily="18" charset="0"/>
                <a:cs typeface="Times New Roman" panose="02020603050405020304" pitchFamily="18" charset="0"/>
              </a:rPr>
              <a:t>.                         </a:t>
            </a:r>
            <a:r>
              <a:rPr lang="fr-FR" sz="2000" b="1" i="1" dirty="0">
                <a:latin typeface="Times New Roman" panose="02020603050405020304" pitchFamily="18" charset="0"/>
                <a:cs typeface="Times New Roman" panose="02020603050405020304" pitchFamily="18" charset="0"/>
                <a:hlinkClick r:id="rId3" action="ppaction://hlinksldjump"/>
              </a:rPr>
              <a:t>Crassula</a:t>
            </a:r>
            <a:endParaRPr lang="fr-FR" sz="2000" b="1" i="1" dirty="0">
              <a:latin typeface="Times New Roman" panose="02020603050405020304" pitchFamily="18" charset="0"/>
              <a:cs typeface="Times New Roman" panose="02020603050405020304" pitchFamily="18" charset="0"/>
            </a:endParaRPr>
          </a:p>
          <a:p>
            <a:r>
              <a:rPr lang="fr-FR" sz="2000" b="1" dirty="0">
                <a:latin typeface="Times New Roman" panose="02020603050405020304" pitchFamily="18" charset="0"/>
                <a:cs typeface="Times New Roman" panose="02020603050405020304" pitchFamily="18" charset="0"/>
              </a:rPr>
              <a:t>1’-</a:t>
            </a:r>
            <a:r>
              <a:rPr lang="fr-FR" sz="2000" dirty="0">
                <a:latin typeface="Times New Roman" panose="02020603050405020304" pitchFamily="18" charset="0"/>
                <a:cs typeface="Times New Roman" panose="02020603050405020304" pitchFamily="18" charset="0"/>
              </a:rPr>
              <a:t> feuilles non opposées ou opposées non perfoliées, </a:t>
            </a:r>
            <a:r>
              <a:rPr lang="fr-FR" sz="2000" b="1" dirty="0" err="1">
                <a:latin typeface="Times New Roman" panose="02020603050405020304" pitchFamily="18" charset="0"/>
                <a:cs typeface="Times New Roman" panose="02020603050405020304" pitchFamily="18" charset="0"/>
              </a:rPr>
              <a:t>ét</a:t>
            </a:r>
            <a:r>
              <a:rPr lang="fr-FR" sz="2000" b="1" dirty="0">
                <a:latin typeface="Times New Roman" panose="02020603050405020304" pitchFamily="18" charset="0"/>
                <a:cs typeface="Times New Roman" panose="02020603050405020304" pitchFamily="18" charset="0"/>
              </a:rPr>
              <a:t>.= 2xsép.          </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2</a:t>
            </a:r>
          </a:p>
          <a:p>
            <a:r>
              <a:rPr lang="fr-FR" sz="2000" b="1" dirty="0">
                <a:latin typeface="Times New Roman" panose="02020603050405020304" pitchFamily="18" charset="0"/>
                <a:cs typeface="Times New Roman" panose="02020603050405020304" pitchFamily="18" charset="0"/>
              </a:rPr>
              <a:t>         2 - </a:t>
            </a:r>
            <a:r>
              <a:rPr lang="fr-FR" sz="2000" dirty="0">
                <a:latin typeface="Times New Roman" panose="02020603050405020304" pitchFamily="18" charset="0"/>
                <a:cs typeface="Times New Roman" panose="02020603050405020304" pitchFamily="18" charset="0"/>
              </a:rPr>
              <a:t>feuilles à limbe pelté, inflorescence en grappe		          	 	</a:t>
            </a:r>
            <a:r>
              <a:rPr lang="fr-FR" sz="2000" b="1" i="1" dirty="0" err="1">
                <a:latin typeface="Times New Roman" panose="02020603050405020304" pitchFamily="18" charset="0"/>
                <a:cs typeface="Times New Roman" panose="02020603050405020304" pitchFamily="18" charset="0"/>
                <a:hlinkClick r:id="rId4" action="ppaction://hlinksldjump"/>
              </a:rPr>
              <a:t>Umbilicus</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2’ - </a:t>
            </a:r>
            <a:r>
              <a:rPr lang="fr-FR" sz="2000" dirty="0">
                <a:latin typeface="Times New Roman" panose="02020603050405020304" pitchFamily="18" charset="0"/>
                <a:cs typeface="Times New Roman" panose="02020603050405020304" pitchFamily="18" charset="0"/>
              </a:rPr>
              <a:t>feuilles basales sessiles ou subsessiles, </a:t>
            </a:r>
            <a:r>
              <a:rPr lang="fr-FR" sz="2000" dirty="0" err="1">
                <a:latin typeface="Times New Roman" panose="02020603050405020304" pitchFamily="18" charset="0"/>
                <a:cs typeface="Times New Roman" panose="02020603050405020304" pitchFamily="18" charset="0"/>
              </a:rPr>
              <a:t>inflor</a:t>
            </a:r>
            <a:r>
              <a:rPr lang="fr-FR" sz="2000" dirty="0">
                <a:latin typeface="Times New Roman" panose="02020603050405020304" pitchFamily="18" charset="0"/>
                <a:cs typeface="Times New Roman" panose="02020603050405020304" pitchFamily="18" charset="0"/>
              </a:rPr>
              <a:t>. cymeuse      	 </a:t>
            </a:r>
            <a:r>
              <a:rPr lang="fr-FR" sz="2000" b="1" dirty="0">
                <a:latin typeface="Times New Roman" panose="02020603050405020304" pitchFamily="18" charset="0"/>
                <a:cs typeface="Times New Roman" panose="02020603050405020304" pitchFamily="18" charset="0"/>
              </a:rPr>
              <a:t>3</a:t>
            </a:r>
          </a:p>
          <a:p>
            <a:r>
              <a:rPr lang="fr-FR" sz="2000" b="1" dirty="0">
                <a:latin typeface="Times New Roman" panose="02020603050405020304" pitchFamily="18" charset="0"/>
                <a:cs typeface="Times New Roman" panose="02020603050405020304" pitchFamily="18" charset="0"/>
              </a:rPr>
              <a:t>	 3 - </a:t>
            </a:r>
            <a:r>
              <a:rPr lang="fr-FR" sz="2000" dirty="0">
                <a:latin typeface="Times New Roman" panose="02020603050405020304" pitchFamily="18" charset="0"/>
                <a:cs typeface="Times New Roman" panose="02020603050405020304" pitchFamily="18" charset="0"/>
              </a:rPr>
              <a:t>pétales </a:t>
            </a:r>
            <a:r>
              <a:rPr lang="fr-FR" sz="2000" b="1" dirty="0">
                <a:latin typeface="Times New Roman" panose="02020603050405020304" pitchFamily="18" charset="0"/>
                <a:cs typeface="Times New Roman" panose="02020603050405020304" pitchFamily="18" charset="0"/>
              </a:rPr>
              <a:t>soudés</a:t>
            </a:r>
            <a:r>
              <a:rPr lang="fr-FR" sz="2000" dirty="0">
                <a:latin typeface="Times New Roman" panose="02020603050405020304" pitchFamily="18" charset="0"/>
                <a:cs typeface="Times New Roman" panose="02020603050405020304" pitchFamily="18" charset="0"/>
              </a:rPr>
              <a:t> sur </a:t>
            </a:r>
            <a:r>
              <a:rPr lang="fr-FR" sz="2000" b="1" dirty="0">
                <a:latin typeface="Times New Roman" panose="02020603050405020304" pitchFamily="18" charset="0"/>
                <a:cs typeface="Times New Roman" panose="02020603050405020304" pitchFamily="18" charset="0"/>
              </a:rPr>
              <a:t>+50 %</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4</a:t>
            </a:r>
          </a:p>
          <a:p>
            <a:r>
              <a:rPr lang="fr-FR" sz="2000" b="1" dirty="0">
                <a:latin typeface="Times New Roman" panose="02020603050405020304" pitchFamily="18" charset="0"/>
                <a:cs typeface="Times New Roman" panose="02020603050405020304" pitchFamily="18" charset="0"/>
              </a:rPr>
              <a:t>	      4 - </a:t>
            </a:r>
            <a:r>
              <a:rPr lang="fr-FR" sz="2000" dirty="0">
                <a:latin typeface="Times New Roman" panose="02020603050405020304" pitchFamily="18" charset="0"/>
                <a:cs typeface="Times New Roman" panose="02020603050405020304" pitchFamily="18" charset="0"/>
              </a:rPr>
              <a:t>feuilles obovales spatulées                                 	          		</a:t>
            </a:r>
            <a:r>
              <a:rPr lang="fr-FR" sz="2000" dirty="0">
                <a:latin typeface="Times New Roman" panose="02020603050405020304" pitchFamily="18" charset="0"/>
                <a:cs typeface="Times New Roman" panose="02020603050405020304" pitchFamily="18" charset="0"/>
                <a:hlinkClick r:id="rId5" action="ppaction://hlinksldjump"/>
              </a:rPr>
              <a:t> </a:t>
            </a:r>
            <a:r>
              <a:rPr lang="fr-FR" sz="2000" b="1" i="1" dirty="0" err="1">
                <a:latin typeface="Times New Roman" panose="02020603050405020304" pitchFamily="18" charset="0"/>
                <a:cs typeface="Times New Roman" panose="02020603050405020304" pitchFamily="18" charset="0"/>
                <a:hlinkClick r:id="rId5" action="ppaction://hlinksldjump"/>
              </a:rPr>
              <a:t>Cotyledon</a:t>
            </a:r>
            <a:r>
              <a:rPr lang="fr-FR" sz="2000" b="1" i="1" dirty="0">
                <a:latin typeface="Times New Roman" panose="02020603050405020304" pitchFamily="18" charset="0"/>
                <a:cs typeface="Times New Roman" panose="02020603050405020304" pitchFamily="18" charset="0"/>
              </a:rPr>
              <a:t>	    </a:t>
            </a: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4’- </a:t>
            </a:r>
            <a:r>
              <a:rPr lang="fr-FR" sz="2000" dirty="0">
                <a:latin typeface="Times New Roman" panose="02020603050405020304" pitchFamily="18" charset="0"/>
                <a:cs typeface="Times New Roman" panose="02020603050405020304" pitchFamily="18" charset="0"/>
              </a:rPr>
              <a:t>feuilles linéaires subcylindriques                                          	 	</a:t>
            </a:r>
            <a:r>
              <a:rPr lang="fr-FR" sz="2000" b="1" i="1" dirty="0" err="1">
                <a:latin typeface="Times New Roman" panose="02020603050405020304" pitchFamily="18" charset="0"/>
                <a:cs typeface="Times New Roman" panose="02020603050405020304" pitchFamily="18" charset="0"/>
                <a:hlinkClick r:id="rId6" action="ppaction://hlinksldjump"/>
              </a:rPr>
              <a:t>Kalanchoe</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3’- </a:t>
            </a:r>
            <a:r>
              <a:rPr lang="fr-FR" sz="2000" dirty="0">
                <a:latin typeface="Times New Roman" panose="02020603050405020304" pitchFamily="18" charset="0"/>
                <a:cs typeface="Times New Roman" panose="02020603050405020304" pitchFamily="18" charset="0"/>
              </a:rPr>
              <a:t>pétales </a:t>
            </a:r>
            <a:r>
              <a:rPr lang="fr-FR" sz="2000" b="1" dirty="0">
                <a:latin typeface="Times New Roman" panose="02020603050405020304" pitchFamily="18" charset="0"/>
                <a:cs typeface="Times New Roman" panose="02020603050405020304" pitchFamily="18" charset="0"/>
              </a:rPr>
              <a:t>libres ou soudés </a:t>
            </a:r>
            <a:r>
              <a:rPr lang="fr-FR" sz="2000" dirty="0">
                <a:latin typeface="Times New Roman" panose="02020603050405020304" pitchFamily="18" charset="0"/>
                <a:cs typeface="Times New Roman" panose="02020603050405020304" pitchFamily="18" charset="0"/>
              </a:rPr>
              <a:t>sur moins de </a:t>
            </a:r>
            <a:r>
              <a:rPr lang="fr-FR" sz="2000" b="1" dirty="0">
                <a:latin typeface="Times New Roman" panose="02020603050405020304" pitchFamily="18" charset="0"/>
                <a:cs typeface="Times New Roman" panose="02020603050405020304" pitchFamily="18" charset="0"/>
              </a:rPr>
              <a:t>40%</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5</a:t>
            </a:r>
          </a:p>
          <a:p>
            <a:r>
              <a:rPr lang="fr-FR" sz="2000" b="1" dirty="0">
                <a:latin typeface="Times New Roman" panose="02020603050405020304" pitchFamily="18" charset="0"/>
                <a:cs typeface="Times New Roman" panose="02020603050405020304" pitchFamily="18" charset="0"/>
              </a:rPr>
              <a:t>	      5 - </a:t>
            </a:r>
            <a:r>
              <a:rPr lang="fr-FR" sz="2000" dirty="0">
                <a:latin typeface="Times New Roman" panose="02020603050405020304" pitchFamily="18" charset="0"/>
                <a:cs typeface="Times New Roman" panose="02020603050405020304" pitchFamily="18" charset="0"/>
              </a:rPr>
              <a:t>rameaux</a:t>
            </a:r>
            <a:r>
              <a:rPr lang="fr-FR" sz="2000" b="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stériles à </a:t>
            </a:r>
            <a:r>
              <a:rPr lang="fr-FR" sz="2000" dirty="0" err="1">
                <a:latin typeface="Times New Roman" panose="02020603050405020304" pitchFamily="18" charset="0"/>
                <a:cs typeface="Times New Roman" panose="02020603050405020304" pitchFamily="18" charset="0"/>
              </a:rPr>
              <a:t>flles</a:t>
            </a:r>
            <a:r>
              <a:rPr lang="fr-FR" sz="2000" dirty="0">
                <a:latin typeface="Times New Roman" panose="02020603050405020304" pitchFamily="18" charset="0"/>
                <a:cs typeface="Times New Roman" panose="02020603050405020304" pitchFamily="18" charset="0"/>
              </a:rPr>
              <a:t> en </a:t>
            </a:r>
            <a:r>
              <a:rPr lang="fr-FR" sz="2000" b="1" dirty="0">
                <a:latin typeface="Times New Roman" panose="02020603050405020304" pitchFamily="18" charset="0"/>
                <a:cs typeface="Times New Roman" panose="02020603050405020304" pitchFamily="18" charset="0"/>
              </a:rPr>
              <a:t>rosette</a:t>
            </a:r>
            <a:r>
              <a:rPr lang="fr-FR" sz="2000" dirty="0">
                <a:latin typeface="Times New Roman" panose="02020603050405020304" pitchFamily="18" charset="0"/>
                <a:cs typeface="Times New Roman" panose="02020603050405020304" pitchFamily="18" charset="0"/>
              </a:rPr>
              <a:t>, fl. </a:t>
            </a:r>
            <a:r>
              <a:rPr lang="fr-FR" sz="2000" b="1" dirty="0">
                <a:latin typeface="Times New Roman" panose="02020603050405020304" pitchFamily="18" charset="0"/>
                <a:cs typeface="Times New Roman" panose="02020603050405020304" pitchFamily="18" charset="0"/>
              </a:rPr>
              <a:t>8-18</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sép</a:t>
            </a:r>
            <a:r>
              <a:rPr lang="fr-FR" sz="2000" dirty="0">
                <a:latin typeface="Times New Roman" panose="02020603050405020304" pitchFamily="18" charset="0"/>
                <a:cs typeface="Times New Roman" panose="02020603050405020304" pitchFamily="18" charset="0"/>
              </a:rPr>
              <a:t>. et </a:t>
            </a:r>
            <a:r>
              <a:rPr lang="fr-FR" sz="2000" dirty="0" err="1">
                <a:latin typeface="Times New Roman" panose="02020603050405020304" pitchFamily="18" charset="0"/>
                <a:cs typeface="Times New Roman" panose="02020603050405020304" pitchFamily="18" charset="0"/>
              </a:rPr>
              <a:t>pét</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6</a:t>
            </a:r>
          </a:p>
          <a:p>
            <a:r>
              <a:rPr lang="fr-FR" sz="2000" b="1" dirty="0">
                <a:latin typeface="Times New Roman" panose="02020603050405020304" pitchFamily="18" charset="0"/>
                <a:cs typeface="Times New Roman" panose="02020603050405020304" pitchFamily="18" charset="0"/>
              </a:rPr>
              <a:t>		  6  - </a:t>
            </a:r>
            <a:r>
              <a:rPr lang="fr-FR" sz="2000" dirty="0">
                <a:latin typeface="Times New Roman" panose="02020603050405020304" pitchFamily="18" charset="0"/>
                <a:cs typeface="Times New Roman" panose="02020603050405020304" pitchFamily="18" charset="0"/>
              </a:rPr>
              <a:t>rameaux aériens ligneux, contour pyramidal                	 	</a:t>
            </a:r>
            <a:r>
              <a:rPr lang="fr-FR" sz="2000" b="1" i="1" dirty="0" err="1">
                <a:latin typeface="Times New Roman" panose="02020603050405020304" pitchFamily="18" charset="0"/>
                <a:cs typeface="Times New Roman" panose="02020603050405020304" pitchFamily="18" charset="0"/>
                <a:hlinkClick r:id="rId7" action="ppaction://hlinksldjump"/>
              </a:rPr>
              <a:t>Aeonium</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6</a:t>
            </a:r>
            <a:r>
              <a:rPr lang="fr-FR" sz="2000" b="1" i="1" dirty="0">
                <a:latin typeface="Times New Roman" panose="02020603050405020304" pitchFamily="18" charset="0"/>
                <a:cs typeface="Times New Roman" panose="02020603050405020304" pitchFamily="18" charset="0"/>
              </a:rPr>
              <a:t>’ - </a:t>
            </a:r>
            <a:r>
              <a:rPr lang="fr-FR" sz="2000" dirty="0">
                <a:latin typeface="Times New Roman" panose="02020603050405020304" pitchFamily="18" charset="0"/>
                <a:cs typeface="Times New Roman" panose="02020603050405020304" pitchFamily="18" charset="0"/>
              </a:rPr>
              <a:t> rameaux aériens non ligneux, </a:t>
            </a:r>
            <a:r>
              <a:rPr lang="fr-FR" sz="2000" dirty="0" err="1">
                <a:latin typeface="Times New Roman" panose="02020603050405020304" pitchFamily="18" charset="0"/>
                <a:cs typeface="Times New Roman" panose="02020603050405020304" pitchFamily="18" charset="0"/>
              </a:rPr>
              <a:t>cont.cyl.ou</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glob</a:t>
            </a:r>
            <a:r>
              <a:rPr lang="fr-FR" sz="2000" dirty="0">
                <a:latin typeface="Times New Roman" panose="02020603050405020304" pitchFamily="18" charset="0"/>
                <a:cs typeface="Times New Roman" panose="02020603050405020304" pitchFamily="18" charset="0"/>
              </a:rPr>
              <a:t>.          	 	</a:t>
            </a:r>
            <a:r>
              <a:rPr lang="fr-FR" sz="2000" b="1" i="1" dirty="0">
                <a:latin typeface="Times New Roman" panose="02020603050405020304" pitchFamily="18" charset="0"/>
                <a:cs typeface="Times New Roman" panose="02020603050405020304" pitchFamily="18" charset="0"/>
                <a:hlinkClick r:id="rId8" action="ppaction://hlinksldjump"/>
              </a:rPr>
              <a:t>Sempervivum</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5’ –</a:t>
            </a:r>
            <a:r>
              <a:rPr lang="fr-FR" sz="2000" dirty="0">
                <a:latin typeface="Times New Roman" panose="02020603050405020304" pitchFamily="18" charset="0"/>
                <a:cs typeface="Times New Roman" panose="02020603050405020304" pitchFamily="18" charset="0"/>
              </a:rPr>
              <a:t> rameaux stériles non ttes en rosette, fl. </a:t>
            </a:r>
            <a:r>
              <a:rPr lang="fr-FR" sz="2000" b="1" dirty="0">
                <a:latin typeface="Times New Roman" panose="02020603050405020304" pitchFamily="18" charset="0"/>
                <a:cs typeface="Times New Roman" panose="02020603050405020304" pitchFamily="18" charset="0"/>
              </a:rPr>
              <a:t>4-6</a:t>
            </a:r>
            <a:r>
              <a:rPr lang="fr-FR" sz="2000" dirty="0">
                <a:latin typeface="Times New Roman" panose="02020603050405020304" pitchFamily="18" charset="0"/>
                <a:cs typeface="Times New Roman" panose="02020603050405020304" pitchFamily="18" charset="0"/>
              </a:rPr>
              <a:t> sép.et </a:t>
            </a:r>
            <a:r>
              <a:rPr lang="fr-FR" sz="2000" dirty="0" err="1">
                <a:latin typeface="Times New Roman" panose="02020603050405020304" pitchFamily="18" charset="0"/>
                <a:cs typeface="Times New Roman" panose="02020603050405020304" pitchFamily="18" charset="0"/>
              </a:rPr>
              <a:t>pét</a:t>
            </a:r>
            <a:r>
              <a:rPr lang="fr-FR" sz="2000"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7</a:t>
            </a:r>
          </a:p>
          <a:p>
            <a:r>
              <a:rPr lang="fr-FR" sz="2000" b="1" dirty="0">
                <a:latin typeface="Times New Roman" panose="02020603050405020304" pitchFamily="18" charset="0"/>
                <a:cs typeface="Times New Roman" panose="02020603050405020304" pitchFamily="18" charset="0"/>
              </a:rPr>
              <a:t>		  7 -    </a:t>
            </a:r>
            <a:r>
              <a:rPr lang="fr-FR" sz="2000" dirty="0">
                <a:latin typeface="Times New Roman" panose="02020603050405020304" pitchFamily="18" charset="0"/>
                <a:cs typeface="Times New Roman" panose="02020603050405020304" pitchFamily="18" charset="0"/>
              </a:rPr>
              <a:t>géophytes, </a:t>
            </a:r>
            <a:r>
              <a:rPr lang="fr-FR" sz="2000" dirty="0" err="1">
                <a:latin typeface="Times New Roman" panose="02020603050405020304" pitchFamily="18" charset="0"/>
                <a:cs typeface="Times New Roman" panose="02020603050405020304" pitchFamily="18" charset="0"/>
              </a:rPr>
              <a:t>flles</a:t>
            </a:r>
            <a:r>
              <a:rPr lang="fr-FR" sz="2000" dirty="0">
                <a:latin typeface="Times New Roman" panose="02020603050405020304" pitchFamily="18" charset="0"/>
                <a:cs typeface="Times New Roman" panose="02020603050405020304" pitchFamily="18" charset="0"/>
              </a:rPr>
              <a:t> souvent dentées, planes             </a:t>
            </a:r>
            <a:r>
              <a:rPr lang="fr-FR" sz="2000" b="1" dirty="0">
                <a:latin typeface="Times New Roman" panose="02020603050405020304" pitchFamily="18" charset="0"/>
                <a:cs typeface="Times New Roman" panose="02020603050405020304" pitchFamily="18" charset="0"/>
              </a:rPr>
              <a:t>8</a:t>
            </a:r>
          </a:p>
          <a:p>
            <a:r>
              <a:rPr lang="fr-FR" sz="2000" b="1" dirty="0">
                <a:latin typeface="Times New Roman" panose="02020603050405020304" pitchFamily="18" charset="0"/>
                <a:cs typeface="Times New Roman" panose="02020603050405020304" pitchFamily="18" charset="0"/>
              </a:rPr>
              <a:t>			8  </a:t>
            </a:r>
            <a:r>
              <a:rPr lang="fr-FR" sz="2000" dirty="0">
                <a:latin typeface="Times New Roman" panose="02020603050405020304" pitchFamily="18" charset="0"/>
                <a:cs typeface="Times New Roman" panose="02020603050405020304" pitchFamily="18" charset="0"/>
              </a:rPr>
              <a:t>-</a:t>
            </a:r>
            <a:r>
              <a:rPr lang="fr-FR" sz="2000" b="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fl. pentamères, hermaphrodites				</a:t>
            </a:r>
            <a:r>
              <a:rPr lang="fr-FR" sz="2000" b="1" i="1" dirty="0" err="1">
                <a:latin typeface="Times New Roman" panose="02020603050405020304" pitchFamily="18" charset="0"/>
                <a:cs typeface="Times New Roman" panose="02020603050405020304" pitchFamily="18" charset="0"/>
                <a:hlinkClick r:id="rId9" action="ppaction://hlinksldjump"/>
              </a:rPr>
              <a:t>Hylotelephium</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8’ - </a:t>
            </a:r>
            <a:r>
              <a:rPr lang="fr-FR" sz="2000" dirty="0">
                <a:latin typeface="Times New Roman" panose="02020603050405020304" pitchFamily="18" charset="0"/>
                <a:cs typeface="Times New Roman" panose="02020603050405020304" pitchFamily="18" charset="0"/>
              </a:rPr>
              <a:t>fl. </a:t>
            </a:r>
            <a:r>
              <a:rPr lang="fr-FR" sz="2000" dirty="0" err="1">
                <a:latin typeface="Times New Roman" panose="02020603050405020304" pitchFamily="18" charset="0"/>
                <a:cs typeface="Times New Roman" panose="02020603050405020304" pitchFamily="18" charset="0"/>
              </a:rPr>
              <a:t>tetramères</a:t>
            </a:r>
            <a:r>
              <a:rPr lang="fr-FR" sz="2000" dirty="0">
                <a:latin typeface="Times New Roman" panose="02020603050405020304" pitchFamily="18" charset="0"/>
                <a:cs typeface="Times New Roman" panose="02020603050405020304" pitchFamily="18" charset="0"/>
              </a:rPr>
              <a:t> plante dioïque				</a:t>
            </a:r>
            <a:r>
              <a:rPr lang="fr-FR" sz="2000" b="1" i="1" dirty="0" err="1">
                <a:latin typeface="Times New Roman" panose="02020603050405020304" pitchFamily="18" charset="0"/>
                <a:cs typeface="Times New Roman" panose="02020603050405020304" pitchFamily="18" charset="0"/>
                <a:hlinkClick r:id="rId10" action="ppaction://hlinksldjump"/>
              </a:rPr>
              <a:t>Rhodiola</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7’ - </a:t>
            </a:r>
            <a:r>
              <a:rPr lang="fr-FR" sz="2000" dirty="0">
                <a:latin typeface="Times New Roman" panose="02020603050405020304" pitchFamily="18" charset="0"/>
                <a:cs typeface="Times New Roman" panose="02020603050405020304" pitchFamily="18" charset="0"/>
              </a:rPr>
              <a:t> Thérophytes ou chaméphytes			 </a:t>
            </a:r>
            <a:r>
              <a:rPr lang="fr-FR" sz="2000" b="1" dirty="0">
                <a:latin typeface="Times New Roman" panose="02020603050405020304" pitchFamily="18" charset="0"/>
                <a:cs typeface="Times New Roman" panose="02020603050405020304" pitchFamily="18" charset="0"/>
              </a:rPr>
              <a:t>9</a:t>
            </a:r>
          </a:p>
          <a:p>
            <a:r>
              <a:rPr lang="fr-FR" sz="2000" b="1" dirty="0">
                <a:latin typeface="Times New Roman" panose="02020603050405020304" pitchFamily="18" charset="0"/>
                <a:cs typeface="Times New Roman" panose="02020603050405020304" pitchFamily="18" charset="0"/>
              </a:rPr>
              <a:t>			9  - </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flles</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cuneiformes</a:t>
            </a:r>
            <a:r>
              <a:rPr lang="fr-FR" sz="2000" dirty="0">
                <a:latin typeface="Times New Roman" panose="02020603050405020304" pitchFamily="18" charset="0"/>
                <a:cs typeface="Times New Roman" panose="02020603050405020304" pitchFamily="18" charset="0"/>
              </a:rPr>
              <a:t>, planes, dentées ou anguleuses     	</a:t>
            </a:r>
            <a:r>
              <a:rPr lang="fr-FR" sz="2000" b="1" i="1" dirty="0" err="1">
                <a:latin typeface="Times New Roman" panose="02020603050405020304" pitchFamily="18" charset="0"/>
                <a:cs typeface="Times New Roman" panose="02020603050405020304" pitchFamily="18" charset="0"/>
                <a:hlinkClick r:id="rId11" action="ppaction://hlinksldjump"/>
              </a:rPr>
              <a:t>Phedimus</a:t>
            </a:r>
            <a:endParaRPr lang="fr-FR" sz="2000" b="1" i="1"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9’ -  </a:t>
            </a:r>
            <a:r>
              <a:rPr lang="fr-FR" sz="2000" dirty="0" err="1">
                <a:latin typeface="Times New Roman" panose="02020603050405020304" pitchFamily="18" charset="0"/>
                <a:cs typeface="Times New Roman" panose="02020603050405020304" pitchFamily="18" charset="0"/>
              </a:rPr>
              <a:t>flles</a:t>
            </a:r>
            <a:r>
              <a:rPr lang="fr-FR" sz="2000" dirty="0">
                <a:latin typeface="Times New Roman" panose="02020603050405020304" pitchFamily="18" charset="0"/>
                <a:cs typeface="Times New Roman" panose="02020603050405020304" pitchFamily="18" charset="0"/>
              </a:rPr>
              <a:t> linéaires à ovales, entières			     	</a:t>
            </a:r>
            <a:r>
              <a:rPr lang="fr-FR" sz="2000" b="1" i="1" dirty="0">
                <a:latin typeface="Times New Roman" panose="02020603050405020304" pitchFamily="18" charset="0"/>
                <a:cs typeface="Times New Roman" panose="02020603050405020304" pitchFamily="18" charset="0"/>
                <a:hlinkClick r:id="rId12" action="ppaction://hlinksldjump"/>
              </a:rPr>
              <a:t>Sedum</a:t>
            </a:r>
            <a:endParaRPr lang="fr-FR" sz="2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79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4ECBA">
            <a:alpha val="47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3FF522D-8B64-4755-A14B-197B648EBCC3}"/>
              </a:ext>
            </a:extLst>
          </p:cNvPr>
          <p:cNvSpPr txBox="1"/>
          <p:nvPr/>
        </p:nvSpPr>
        <p:spPr>
          <a:xfrm>
            <a:off x="348343" y="275771"/>
            <a:ext cx="12038891" cy="954107"/>
          </a:xfrm>
          <a:prstGeom prst="rect">
            <a:avLst/>
          </a:prstGeom>
          <a:noFill/>
        </p:spPr>
        <p:txBody>
          <a:bodyPr wrap="square" rtlCol="0">
            <a:spAutoFit/>
          </a:bodyPr>
          <a:lstStyle/>
          <a:p>
            <a:r>
              <a:rPr lang="fr-FR" sz="2800" b="1" i="1" dirty="0">
                <a:latin typeface="Times New Roman" panose="02020603050405020304" pitchFamily="18" charset="0"/>
                <a:cs typeface="Times New Roman" panose="02020603050405020304" pitchFamily="18" charset="0"/>
                <a:hlinkClick r:id="rId3" action="ppaction://hlinksldjump"/>
              </a:rPr>
              <a:t>Sedum amplexicaule </a:t>
            </a:r>
            <a:r>
              <a:rPr lang="fr-FR" sz="2400" dirty="0">
                <a:latin typeface="Times New Roman" panose="02020603050405020304" pitchFamily="18" charset="0"/>
                <a:cs typeface="Times New Roman" panose="02020603050405020304" pitchFamily="18" charset="0"/>
              </a:rPr>
              <a:t>DC.</a:t>
            </a:r>
            <a:r>
              <a:rPr lang="fr-FR" sz="2800" b="1" i="1" dirty="0">
                <a:latin typeface="Times New Roman" panose="02020603050405020304" pitchFamily="18" charset="0"/>
                <a:cs typeface="Times New Roman" panose="02020603050405020304" pitchFamily="18" charset="0"/>
              </a:rPr>
              <a:t>			           	</a:t>
            </a:r>
            <a:r>
              <a:rPr lang="fr-FR" sz="2800" b="1" i="1" dirty="0">
                <a:latin typeface="Times New Roman" panose="02020603050405020304" pitchFamily="18" charset="0"/>
                <a:cs typeface="Times New Roman" panose="02020603050405020304" pitchFamily="18" charset="0"/>
                <a:hlinkClick r:id="rId3" action="ppaction://hlinksldjump"/>
              </a:rPr>
              <a:t>Sedum </a:t>
            </a:r>
            <a:r>
              <a:rPr lang="fr-FR" sz="2800" b="1" i="1" dirty="0" err="1">
                <a:latin typeface="Times New Roman" panose="02020603050405020304" pitchFamily="18" charset="0"/>
                <a:cs typeface="Times New Roman" panose="02020603050405020304" pitchFamily="18" charset="0"/>
                <a:hlinkClick r:id="rId3" action="ppaction://hlinksldjump"/>
              </a:rPr>
              <a:t>forsterianum</a:t>
            </a:r>
            <a:r>
              <a:rPr lang="fr-FR" sz="2800" b="1" i="1" dirty="0">
                <a:latin typeface="Times New Roman" panose="02020603050405020304" pitchFamily="18" charset="0"/>
                <a:cs typeface="Times New Roman" panose="02020603050405020304" pitchFamily="18" charset="0"/>
                <a:hlinkClick r:id="rId3" action="ppaction://hlinksldjump"/>
              </a:rPr>
              <a:t> </a:t>
            </a:r>
            <a:r>
              <a:rPr lang="fr-FR" sz="2400" dirty="0" err="1">
                <a:latin typeface="Times New Roman" panose="02020603050405020304" pitchFamily="18" charset="0"/>
                <a:cs typeface="Times New Roman" panose="02020603050405020304" pitchFamily="18" charset="0"/>
              </a:rPr>
              <a:t>Sm</a:t>
            </a:r>
            <a:r>
              <a:rPr lang="fr-FR" sz="2400" dirty="0">
                <a:latin typeface="Times New Roman" panose="02020603050405020304" pitchFamily="18" charset="0"/>
                <a:cs typeface="Times New Roman" panose="02020603050405020304" pitchFamily="18" charset="0"/>
              </a:rPr>
              <a:t>.</a:t>
            </a:r>
            <a:endParaRPr lang="fr-FR" sz="2800" b="1" i="1"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Cévennes, rare, talus siliceux			               proche de </a:t>
            </a:r>
            <a:r>
              <a:rPr lang="fr-FR" sz="2800" i="1" dirty="0" err="1">
                <a:latin typeface="Times New Roman" panose="02020603050405020304" pitchFamily="18" charset="0"/>
                <a:cs typeface="Times New Roman" panose="02020603050405020304" pitchFamily="18" charset="0"/>
              </a:rPr>
              <a:t>S.rupestre</a:t>
            </a:r>
            <a:endParaRPr lang="fr-FR" sz="2800" i="1"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6C861DEA-F631-4603-9861-88F525CC8C3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878417" y="1414049"/>
            <a:ext cx="4313583" cy="54439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BEA29A9-F054-4EE1-BCBC-5F9DB6E23E0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065105" y="1436920"/>
            <a:ext cx="3586509" cy="48900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FCBB92A-CB0C-47C2-898A-ECC2FC09525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6200000">
            <a:off x="-677988" y="2114908"/>
            <a:ext cx="5421080" cy="40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72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4ECBA">
            <a:alpha val="47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7E4C551-DE47-4382-BC66-38321A51E036}"/>
              </a:ext>
            </a:extLst>
          </p:cNvPr>
          <p:cNvSpPr txBox="1"/>
          <p:nvPr/>
        </p:nvSpPr>
        <p:spPr>
          <a:xfrm>
            <a:off x="526206" y="0"/>
            <a:ext cx="11443062" cy="830997"/>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hlinkClick r:id="rId3" action="ppaction://hlinksldjump"/>
              </a:rPr>
              <a:t>Sedum acre </a:t>
            </a:r>
            <a:r>
              <a:rPr lang="fr-FR" sz="24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L</a:t>
            </a:r>
            <a:r>
              <a:rPr lang="fr-FR" sz="2400" dirty="0">
                <a:latin typeface="Times New Roman" panose="02020603050405020304" pitchFamily="18" charset="0"/>
                <a:cs typeface="Times New Roman" panose="02020603050405020304" pitchFamily="18" charset="0"/>
              </a:rPr>
              <a:t>.    Poivre de muraille</a:t>
            </a:r>
            <a:r>
              <a:rPr lang="fr-FR" dirty="0"/>
              <a:t>				</a:t>
            </a:r>
            <a:r>
              <a:rPr lang="fr-FR" sz="2400" b="1" i="1" dirty="0">
                <a:latin typeface="Times New Roman" panose="02020603050405020304" pitchFamily="18" charset="0"/>
                <a:cs typeface="Times New Roman" panose="02020603050405020304" pitchFamily="18" charset="0"/>
                <a:hlinkClick r:id="rId3" action="ppaction://hlinksldjump"/>
              </a:rPr>
              <a:t>Sedum </a:t>
            </a:r>
            <a:r>
              <a:rPr lang="fr-FR" sz="2400" b="1" i="1" dirty="0" err="1">
                <a:latin typeface="Times New Roman" panose="02020603050405020304" pitchFamily="18" charset="0"/>
                <a:cs typeface="Times New Roman" panose="02020603050405020304" pitchFamily="18" charset="0"/>
                <a:hlinkClick r:id="rId3" action="ppaction://hlinksldjump"/>
              </a:rPr>
              <a:t>sexangulare</a:t>
            </a:r>
            <a:r>
              <a:rPr lang="fr-FR" sz="2400" b="1" i="1" dirty="0">
                <a:latin typeface="Times New Roman" panose="02020603050405020304" pitchFamily="18" charset="0"/>
                <a:cs typeface="Times New Roman" panose="02020603050405020304" pitchFamily="18" charset="0"/>
                <a:hlinkClick r:id="rId3" action="ppaction://hlinksldjump"/>
              </a:rPr>
              <a:t>  </a:t>
            </a:r>
            <a:r>
              <a:rPr lang="fr-FR" sz="2000" dirty="0">
                <a:latin typeface="Times New Roman" panose="02020603050405020304" pitchFamily="18" charset="0"/>
                <a:cs typeface="Times New Roman" panose="02020603050405020304" pitchFamily="18" charset="0"/>
              </a:rPr>
              <a:t>L</a:t>
            </a:r>
            <a:r>
              <a:rPr lang="fr-FR" sz="2400" dirty="0">
                <a:latin typeface="Times New Roman" panose="02020603050405020304" pitchFamily="18" charset="0"/>
                <a:cs typeface="Times New Roman" panose="02020603050405020304" pitchFamily="18" charset="0"/>
              </a:rPr>
              <a:t>.</a:t>
            </a:r>
          </a:p>
          <a:p>
            <a:r>
              <a:rPr lang="fr-FR" sz="2400" dirty="0">
                <a:latin typeface="Times New Roman" panose="02020603050405020304" pitchFamily="18" charset="0"/>
                <a:cs typeface="Times New Roman" panose="02020603050405020304" pitchFamily="18" charset="0"/>
              </a:rPr>
              <a:t>Saveur poivrée						sans saveur poivrée</a:t>
            </a:r>
          </a:p>
        </p:txBody>
      </p:sp>
      <p:pic>
        <p:nvPicPr>
          <p:cNvPr id="4" name="Image 3">
            <a:extLst>
              <a:ext uri="{FF2B5EF4-FFF2-40B4-BE49-F238E27FC236}">
                <a16:creationId xmlns:a16="http://schemas.microsoft.com/office/drawing/2014/main" id="{E4FD4303-92A7-4653-9130-A889EEC08B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809896"/>
            <a:ext cx="4876800" cy="2390503"/>
          </a:xfrm>
          <a:prstGeom prst="rect">
            <a:avLst/>
          </a:prstGeom>
        </p:spPr>
      </p:pic>
      <p:pic>
        <p:nvPicPr>
          <p:cNvPr id="6" name="Image 5">
            <a:extLst>
              <a:ext uri="{FF2B5EF4-FFF2-40B4-BE49-F238E27FC236}">
                <a16:creationId xmlns:a16="http://schemas.microsoft.com/office/drawing/2014/main" id="{7A6FEBA3-C8DD-475C-AD41-56470EE3F0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200400"/>
            <a:ext cx="4876800" cy="3657600"/>
          </a:xfrm>
          <a:prstGeom prst="rect">
            <a:avLst/>
          </a:prstGeom>
        </p:spPr>
      </p:pic>
      <p:pic>
        <p:nvPicPr>
          <p:cNvPr id="8" name="Image 7">
            <a:extLst>
              <a:ext uri="{FF2B5EF4-FFF2-40B4-BE49-F238E27FC236}">
                <a16:creationId xmlns:a16="http://schemas.microsoft.com/office/drawing/2014/main" id="{3BF81082-ECEB-4320-832E-CEA386F01A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85721" y="809897"/>
            <a:ext cx="5506279" cy="6048103"/>
          </a:xfrm>
          <a:prstGeom prst="rect">
            <a:avLst/>
          </a:prstGeom>
        </p:spPr>
      </p:pic>
      <p:pic>
        <p:nvPicPr>
          <p:cNvPr id="5" name="Image 4">
            <a:extLst>
              <a:ext uri="{FF2B5EF4-FFF2-40B4-BE49-F238E27FC236}">
                <a16:creationId xmlns:a16="http://schemas.microsoft.com/office/drawing/2014/main" id="{EFFB0628-76CC-7FB7-3505-D0A12E4A29E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114919" y="1460500"/>
            <a:ext cx="1077081" cy="1485900"/>
          </a:xfrm>
          <a:prstGeom prst="rect">
            <a:avLst/>
          </a:prstGeom>
        </p:spPr>
      </p:pic>
    </p:spTree>
    <p:extLst>
      <p:ext uri="{BB962C8B-B14F-4D97-AF65-F5344CB8AC3E}">
        <p14:creationId xmlns:p14="http://schemas.microsoft.com/office/powerpoint/2010/main" val="50549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4ECBA">
            <a:alpha val="42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4EEE04E-FD54-4BC6-843C-4F6AB4B87846}"/>
              </a:ext>
            </a:extLst>
          </p:cNvPr>
          <p:cNvSpPr txBox="1"/>
          <p:nvPr/>
        </p:nvSpPr>
        <p:spPr>
          <a:xfrm>
            <a:off x="0" y="252549"/>
            <a:ext cx="12192000" cy="738664"/>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rPr>
              <a:t>Sedum alpestre </a:t>
            </a:r>
            <a:r>
              <a:rPr lang="fr-FR" dirty="0" err="1">
                <a:latin typeface="Times New Roman" panose="02020603050405020304" pitchFamily="18" charset="0"/>
                <a:cs typeface="Times New Roman" panose="02020603050405020304" pitchFamily="18" charset="0"/>
              </a:rPr>
              <a:t>Vill</a:t>
            </a:r>
            <a:r>
              <a:rPr lang="fr-FR" dirty="0">
                <a:latin typeface="Times New Roman" panose="02020603050405020304" pitchFamily="18" charset="0"/>
                <a:cs typeface="Times New Roman" panose="02020603050405020304" pitchFamily="18" charset="0"/>
              </a:rPr>
              <a:t>.  </a:t>
            </a:r>
            <a:r>
              <a:rPr lang="fr-FR" u="sng" dirty="0">
                <a:latin typeface="Times New Roman" panose="02020603050405020304" pitchFamily="18" charset="0"/>
                <a:cs typeface="Times New Roman" panose="02020603050405020304" pitchFamily="18" charset="0"/>
              </a:rPr>
              <a:t>Plante vivace </a:t>
            </a:r>
            <a:r>
              <a:rPr lang="fr-FR" dirty="0">
                <a:latin typeface="Times New Roman" panose="02020603050405020304" pitchFamily="18" charset="0"/>
                <a:cs typeface="Times New Roman" panose="02020603050405020304" pitchFamily="18" charset="0"/>
              </a:rPr>
              <a:t>avec rejets stériles     </a:t>
            </a:r>
            <a:r>
              <a:rPr lang="fr-FR" sz="2400" b="1" i="1" dirty="0">
                <a:latin typeface="Times New Roman" panose="02020603050405020304" pitchFamily="18" charset="0"/>
                <a:cs typeface="Times New Roman" panose="02020603050405020304" pitchFamily="18" charset="0"/>
              </a:rPr>
              <a:t>Sedum </a:t>
            </a:r>
            <a:r>
              <a:rPr lang="fr-FR" sz="2400" b="1" i="1" dirty="0" err="1">
                <a:latin typeface="Times New Roman" panose="02020603050405020304" pitchFamily="18" charset="0"/>
                <a:cs typeface="Times New Roman" panose="02020603050405020304" pitchFamily="18" charset="0"/>
              </a:rPr>
              <a:t>annuum</a:t>
            </a:r>
            <a:r>
              <a:rPr lang="fr-FR" sz="2400" b="1" i="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L .  </a:t>
            </a:r>
            <a:r>
              <a:rPr lang="fr-FR" u="sng" dirty="0">
                <a:latin typeface="Times New Roman" panose="02020603050405020304" pitchFamily="18" charset="0"/>
                <a:cs typeface="Times New Roman" panose="02020603050405020304" pitchFamily="18" charset="0"/>
              </a:rPr>
              <a:t>Plante annuelle</a:t>
            </a:r>
            <a:r>
              <a:rPr lang="fr-FR" dirty="0">
                <a:latin typeface="Times New Roman" panose="02020603050405020304" pitchFamily="18" charset="0"/>
                <a:cs typeface="Times New Roman" panose="02020603050405020304" pitchFamily="18" charset="0"/>
              </a:rPr>
              <a:t>, pas de rameaux stériles</a:t>
            </a:r>
          </a:p>
          <a:p>
            <a:r>
              <a:rPr lang="fr-FR" dirty="0">
                <a:latin typeface="Times New Roman" panose="02020603050405020304" pitchFamily="18" charset="0"/>
                <a:cs typeface="Times New Roman" panose="02020603050405020304" pitchFamily="18" charset="0"/>
              </a:rPr>
              <a:t>1200 à 3000m. Montagnes </a:t>
            </a:r>
            <a:r>
              <a:rPr lang="fr-FR" u="sng" dirty="0">
                <a:latin typeface="Times New Roman" panose="02020603050405020304" pitchFamily="18" charset="0"/>
                <a:cs typeface="Times New Roman" panose="02020603050405020304" pitchFamily="18" charset="0"/>
              </a:rPr>
              <a:t>siliceuses</a:t>
            </a:r>
            <a:r>
              <a:rPr lang="fr-FR" dirty="0">
                <a:latin typeface="Times New Roman" panose="02020603050405020304" pitchFamily="18" charset="0"/>
                <a:cs typeface="Times New Roman" panose="02020603050405020304" pitchFamily="18" charset="0"/>
              </a:rPr>
              <a:t>		                     400 à 2600m.</a:t>
            </a:r>
          </a:p>
        </p:txBody>
      </p:sp>
      <p:pic>
        <p:nvPicPr>
          <p:cNvPr id="6" name="Image 5">
            <a:extLst>
              <a:ext uri="{FF2B5EF4-FFF2-40B4-BE49-F238E27FC236}">
                <a16:creationId xmlns:a16="http://schemas.microsoft.com/office/drawing/2014/main" id="{1567B9E2-1BEA-45A6-86F0-BB9DF85E83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5513"/>
            <a:ext cx="7863840" cy="5652488"/>
          </a:xfrm>
          <a:prstGeom prst="rect">
            <a:avLst/>
          </a:prstGeom>
        </p:spPr>
      </p:pic>
      <p:pic>
        <p:nvPicPr>
          <p:cNvPr id="8" name="Image 7">
            <a:extLst>
              <a:ext uri="{FF2B5EF4-FFF2-40B4-BE49-F238E27FC236}">
                <a16:creationId xmlns:a16="http://schemas.microsoft.com/office/drawing/2014/main" id="{AD0F6E03-1A81-4B17-88FD-E5AE162B1E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7611161" y="2138013"/>
            <a:ext cx="5988709" cy="3172969"/>
          </a:xfrm>
          <a:prstGeom prst="rect">
            <a:avLst/>
          </a:prstGeom>
        </p:spPr>
      </p:pic>
      <p:pic>
        <p:nvPicPr>
          <p:cNvPr id="10" name="Image 9">
            <a:extLst>
              <a:ext uri="{FF2B5EF4-FFF2-40B4-BE49-F238E27FC236}">
                <a16:creationId xmlns:a16="http://schemas.microsoft.com/office/drawing/2014/main" id="{9291D2DD-4089-4D7A-86A6-32E5D080E9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98864" y="4324141"/>
            <a:ext cx="2569464" cy="2533859"/>
          </a:xfrm>
          <a:prstGeom prst="rect">
            <a:avLst/>
          </a:prstGeom>
        </p:spPr>
      </p:pic>
    </p:spTree>
    <p:extLst>
      <p:ext uri="{BB962C8B-B14F-4D97-AF65-F5344CB8AC3E}">
        <p14:creationId xmlns:p14="http://schemas.microsoft.com/office/powerpoint/2010/main" val="5680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4ECBA">
            <a:alpha val="43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AE02F11-C138-483C-880E-2E0B9FD2BFDF}"/>
              </a:ext>
            </a:extLst>
          </p:cNvPr>
          <p:cNvSpPr txBox="1"/>
          <p:nvPr/>
        </p:nvSpPr>
        <p:spPr>
          <a:xfrm>
            <a:off x="164592" y="138031"/>
            <a:ext cx="10102529" cy="461665"/>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hlinkClick r:id="rId3" action="ppaction://hlinksldjump"/>
              </a:rPr>
              <a:t>Sedum </a:t>
            </a:r>
            <a:r>
              <a:rPr lang="fr-FR" sz="2400" b="1" i="1" dirty="0" err="1">
                <a:latin typeface="Times New Roman" panose="02020603050405020304" pitchFamily="18" charset="0"/>
                <a:cs typeface="Times New Roman" panose="02020603050405020304" pitchFamily="18" charset="0"/>
                <a:hlinkClick r:id="rId3" action="ppaction://hlinksldjump"/>
              </a:rPr>
              <a:t>littoreum</a:t>
            </a:r>
            <a:r>
              <a:rPr lang="fr-FR" sz="2400" b="1" i="1" dirty="0">
                <a:latin typeface="Times New Roman" panose="02020603050405020304" pitchFamily="18" charset="0"/>
                <a:cs typeface="Times New Roman" panose="02020603050405020304" pitchFamily="18" charset="0"/>
                <a:hlinkClick r:id="rId3" action="ppaction://hlinksldjump"/>
              </a:rPr>
              <a:t> </a:t>
            </a:r>
            <a:r>
              <a:rPr lang="fr-FR" dirty="0" err="1">
                <a:latin typeface="Times New Roman" panose="02020603050405020304" pitchFamily="18" charset="0"/>
                <a:cs typeface="Times New Roman" panose="02020603050405020304" pitchFamily="18" charset="0"/>
              </a:rPr>
              <a:t>Guss</a:t>
            </a:r>
            <a:r>
              <a:rPr lang="fr-FR" dirty="0">
                <a:latin typeface="Times New Roman" panose="02020603050405020304" pitchFamily="18" charset="0"/>
                <a:cs typeface="Times New Roman" panose="02020603050405020304" pitchFamily="18" charset="0"/>
              </a:rPr>
              <a:t>    rochers maritimes    plante annuelle  2-12cm.  </a:t>
            </a:r>
            <a:r>
              <a:rPr lang="fr-FR" b="1" u="sng" dirty="0">
                <a:latin typeface="Times New Roman" panose="02020603050405020304" pitchFamily="18" charset="0"/>
                <a:cs typeface="Times New Roman" panose="02020603050405020304" pitchFamily="18" charset="0"/>
              </a:rPr>
              <a:t>5 étamines </a:t>
            </a:r>
            <a:r>
              <a:rPr lang="fr-FR" dirty="0">
                <a:latin typeface="Times New Roman" panose="02020603050405020304" pitchFamily="18" charset="0"/>
                <a:cs typeface="Times New Roman" panose="02020603050405020304" pitchFamily="18" charset="0"/>
              </a:rPr>
              <a:t>et non pas 10</a:t>
            </a:r>
            <a:endParaRPr lang="fr-FR" b="1" u="sng" dirty="0">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7F97D31C-5453-4020-B427-191A30D790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42" y="909279"/>
            <a:ext cx="11266516" cy="5948721"/>
          </a:xfrm>
          <a:prstGeom prst="rect">
            <a:avLst/>
          </a:prstGeom>
        </p:spPr>
      </p:pic>
    </p:spTree>
    <p:extLst>
      <p:ext uri="{BB962C8B-B14F-4D97-AF65-F5344CB8AC3E}">
        <p14:creationId xmlns:p14="http://schemas.microsoft.com/office/powerpoint/2010/main" val="311219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4ECBA">
            <a:alpha val="47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D4F39BA-11C6-4AC3-8223-029388AF5394}"/>
              </a:ext>
            </a:extLst>
          </p:cNvPr>
          <p:cNvSpPr txBox="1"/>
          <p:nvPr/>
        </p:nvSpPr>
        <p:spPr>
          <a:xfrm>
            <a:off x="452846" y="121920"/>
            <a:ext cx="11739154" cy="738664"/>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hlinkClick r:id="rId3" action="ppaction://hlinksldjump"/>
              </a:rPr>
              <a:t>Sedum </a:t>
            </a:r>
            <a:r>
              <a:rPr lang="fr-FR" sz="2400" b="1" i="1" dirty="0" err="1">
                <a:latin typeface="Times New Roman" panose="02020603050405020304" pitchFamily="18" charset="0"/>
                <a:cs typeface="Times New Roman" panose="02020603050405020304" pitchFamily="18" charset="0"/>
                <a:hlinkClick r:id="rId3" action="ppaction://hlinksldjump"/>
              </a:rPr>
              <a:t>rubens</a:t>
            </a:r>
            <a:r>
              <a:rPr lang="fr-FR" sz="2400" b="1" i="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L.   Plante annuelle				</a:t>
            </a:r>
            <a:r>
              <a:rPr lang="fr-FR" sz="2400" b="1" i="1" dirty="0">
                <a:latin typeface="Times New Roman" panose="02020603050405020304" pitchFamily="18" charset="0"/>
                <a:cs typeface="Times New Roman" panose="02020603050405020304" pitchFamily="18" charset="0"/>
                <a:hlinkClick r:id="rId3" action="ppaction://hlinksldjump"/>
              </a:rPr>
              <a:t>Sedum </a:t>
            </a:r>
            <a:r>
              <a:rPr lang="fr-FR" sz="2400" b="1" i="1" dirty="0" err="1">
                <a:latin typeface="Times New Roman" panose="02020603050405020304" pitchFamily="18" charset="0"/>
                <a:cs typeface="Times New Roman" panose="02020603050405020304" pitchFamily="18" charset="0"/>
                <a:hlinkClick r:id="rId3" action="ppaction://hlinksldjump"/>
              </a:rPr>
              <a:t>atratum</a:t>
            </a:r>
            <a:r>
              <a:rPr lang="fr-FR" sz="2400" b="1" i="1" dirty="0">
                <a:latin typeface="Times New Roman" panose="02020603050405020304" pitchFamily="18" charset="0"/>
                <a:cs typeface="Times New Roman" panose="02020603050405020304" pitchFamily="18" charset="0"/>
                <a:hlinkClick r:id="rId3" action="ppaction://hlinksldjump"/>
              </a:rPr>
              <a:t>  </a:t>
            </a:r>
            <a:r>
              <a:rPr lang="fr-FR" dirty="0">
                <a:latin typeface="Times New Roman" panose="02020603050405020304" pitchFamily="18" charset="0"/>
                <a:cs typeface="Times New Roman" panose="02020603050405020304" pitchFamily="18" charset="0"/>
              </a:rPr>
              <a:t>L.	Plante annuelle	</a:t>
            </a:r>
          </a:p>
        </p:txBody>
      </p:sp>
      <p:pic>
        <p:nvPicPr>
          <p:cNvPr id="4" name="Image 3">
            <a:extLst>
              <a:ext uri="{FF2B5EF4-FFF2-40B4-BE49-F238E27FC236}">
                <a16:creationId xmlns:a16="http://schemas.microsoft.com/office/drawing/2014/main" id="{2CD177D9-FFD1-43B2-B00C-C26FD30B4A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97265" y="1044584"/>
            <a:ext cx="5494735" cy="5813416"/>
          </a:xfrm>
          <a:prstGeom prst="rect">
            <a:avLst/>
          </a:prstGeom>
        </p:spPr>
      </p:pic>
      <p:pic>
        <p:nvPicPr>
          <p:cNvPr id="1026" name="Picture 2">
            <a:extLst>
              <a:ext uri="{FF2B5EF4-FFF2-40B4-BE49-F238E27FC236}">
                <a16:creationId xmlns:a16="http://schemas.microsoft.com/office/drawing/2014/main" id="{A3CED49E-F44B-455E-8689-B157F269C56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 y="1044584"/>
            <a:ext cx="3118105" cy="58134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E0EBC72-89C0-445C-9163-8B7FB670ED1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18104" y="1044584"/>
            <a:ext cx="3469060" cy="6881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0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4ECBA">
            <a:alpha val="49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A297F7B-EF82-4B08-9AFF-1D9ADD427C5B}"/>
              </a:ext>
            </a:extLst>
          </p:cNvPr>
          <p:cNvSpPr txBox="1"/>
          <p:nvPr/>
        </p:nvSpPr>
        <p:spPr>
          <a:xfrm>
            <a:off x="2743494" y="175141"/>
            <a:ext cx="7170234" cy="461665"/>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rPr>
              <a:t>Sedum </a:t>
            </a:r>
            <a:r>
              <a:rPr lang="fr-FR" sz="2400" b="1" i="1" dirty="0" err="1">
                <a:latin typeface="Times New Roman" panose="02020603050405020304" pitchFamily="18" charset="0"/>
                <a:cs typeface="Times New Roman" panose="02020603050405020304" pitchFamily="18" charset="0"/>
              </a:rPr>
              <a:t>caespitosum</a:t>
            </a:r>
            <a:r>
              <a:rPr lang="fr-FR" sz="2400" b="1" i="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DC.   	</a:t>
            </a:r>
            <a:r>
              <a:rPr lang="fr-FR" dirty="0"/>
              <a:t>	</a:t>
            </a:r>
          </a:p>
        </p:txBody>
      </p:sp>
      <p:pic>
        <p:nvPicPr>
          <p:cNvPr id="4" name="Image 3">
            <a:extLst>
              <a:ext uri="{FF2B5EF4-FFF2-40B4-BE49-F238E27FC236}">
                <a16:creationId xmlns:a16="http://schemas.microsoft.com/office/drawing/2014/main" id="{B696A864-21BB-4940-B506-E5A8141094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67861"/>
            <a:ext cx="6328611" cy="5890139"/>
          </a:xfrm>
          <a:prstGeom prst="rect">
            <a:avLst/>
          </a:prstGeom>
        </p:spPr>
      </p:pic>
      <p:pic>
        <p:nvPicPr>
          <p:cNvPr id="6" name="Image 5">
            <a:extLst>
              <a:ext uri="{FF2B5EF4-FFF2-40B4-BE49-F238E27FC236}">
                <a16:creationId xmlns:a16="http://schemas.microsoft.com/office/drawing/2014/main" id="{0167DDC4-0EEB-4E31-8396-3AFDD0DB0F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34"/>
          <a:stretch/>
        </p:blipFill>
        <p:spPr>
          <a:xfrm rot="16200000">
            <a:off x="6933022" y="1177916"/>
            <a:ext cx="5890139" cy="5470027"/>
          </a:xfrm>
          <a:prstGeom prst="rect">
            <a:avLst/>
          </a:prstGeom>
        </p:spPr>
      </p:pic>
      <p:pic>
        <p:nvPicPr>
          <p:cNvPr id="2050" name="Picture 2" descr="Description de cette image, également commentée ci-après">
            <a:extLst>
              <a:ext uri="{FF2B5EF4-FFF2-40B4-BE49-F238E27FC236}">
                <a16:creationId xmlns:a16="http://schemas.microsoft.com/office/drawing/2014/main" id="{37C1B470-E86D-4575-BFFA-A2484F940C6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55261" y="967859"/>
            <a:ext cx="3687817"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27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4ECBA">
            <a:alpha val="49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254FC84-E92F-40D5-902D-488ACF498EB1}"/>
              </a:ext>
            </a:extLst>
          </p:cNvPr>
          <p:cNvSpPr txBox="1"/>
          <p:nvPr/>
        </p:nvSpPr>
        <p:spPr>
          <a:xfrm>
            <a:off x="248478" y="119270"/>
            <a:ext cx="11817625" cy="738664"/>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rPr>
              <a:t>Sedum </a:t>
            </a:r>
            <a:r>
              <a:rPr lang="fr-FR" sz="2400" b="1" i="1" dirty="0" err="1">
                <a:latin typeface="Times New Roman" panose="02020603050405020304" pitchFamily="18" charset="0"/>
                <a:cs typeface="Times New Roman" panose="02020603050405020304" pitchFamily="18" charset="0"/>
              </a:rPr>
              <a:t>nevadense</a:t>
            </a:r>
            <a:r>
              <a:rPr lang="fr-FR" sz="2400" b="1" i="1"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Coss</a:t>
            </a:r>
            <a:r>
              <a:rPr lang="fr-FR" dirty="0">
                <a:latin typeface="Times New Roman" panose="02020603050405020304" pitchFamily="18" charset="0"/>
                <a:cs typeface="Times New Roman" panose="02020603050405020304" pitchFamily="18" charset="0"/>
              </a:rPr>
              <a:t>. 				</a:t>
            </a:r>
            <a:r>
              <a:rPr lang="fr-FR" sz="2400" b="1" i="1" dirty="0">
                <a:latin typeface="Times New Roman" panose="02020603050405020304" pitchFamily="18" charset="0"/>
                <a:cs typeface="Times New Roman" panose="02020603050405020304" pitchFamily="18" charset="0"/>
              </a:rPr>
              <a:t>Sedum </a:t>
            </a:r>
            <a:r>
              <a:rPr lang="fr-FR" sz="2400" b="1" i="1" dirty="0" err="1">
                <a:latin typeface="Times New Roman" panose="02020603050405020304" pitchFamily="18" charset="0"/>
                <a:cs typeface="Times New Roman" panose="02020603050405020304" pitchFamily="18" charset="0"/>
              </a:rPr>
              <a:t>candollei</a:t>
            </a:r>
            <a:r>
              <a:rPr lang="fr-FR" sz="2400" b="1" i="1"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Raym</a:t>
            </a:r>
            <a:r>
              <a:rPr lang="fr-FR" dirty="0">
                <a:latin typeface="Times New Roman" panose="02020603050405020304" pitchFamily="18" charset="0"/>
                <a:cs typeface="Times New Roman" panose="02020603050405020304" pitchFamily="18" charset="0"/>
              </a:rPr>
              <a:t>.</a:t>
            </a:r>
          </a:p>
          <a:p>
            <a:r>
              <a:rPr lang="fr-FR" dirty="0">
                <a:latin typeface="Times New Roman" panose="02020603050405020304" pitchFamily="18" charset="0"/>
                <a:cs typeface="Times New Roman" panose="02020603050405020304" pitchFamily="18" charset="0"/>
              </a:rPr>
              <a:t> Plante annuelle  						Plante annuelle</a:t>
            </a:r>
          </a:p>
        </p:txBody>
      </p:sp>
      <p:pic>
        <p:nvPicPr>
          <p:cNvPr id="1026" name="Picture 2" descr="Afficher l’image source">
            <a:extLst>
              <a:ext uri="{FF2B5EF4-FFF2-40B4-BE49-F238E27FC236}">
                <a16:creationId xmlns:a16="http://schemas.microsoft.com/office/drawing/2014/main" id="{63C815FC-100A-4F71-865E-B9374F8FAA0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839951"/>
            <a:ext cx="5478658" cy="5018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source">
            <a:extLst>
              <a:ext uri="{FF2B5EF4-FFF2-40B4-BE49-F238E27FC236}">
                <a16:creationId xmlns:a16="http://schemas.microsoft.com/office/drawing/2014/main" id="{5C1D3473-00AF-4C92-B691-8449FA71375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70124" y="2497873"/>
            <a:ext cx="6713941" cy="436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77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50400EF-8F6A-923F-562B-C4C0E29FAF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173844" cy="6858000"/>
          </a:xfrm>
          <a:prstGeom prst="rect">
            <a:avLst/>
          </a:prstGeom>
        </p:spPr>
      </p:pic>
      <p:sp>
        <p:nvSpPr>
          <p:cNvPr id="5" name="ZoneTexte 4">
            <a:extLst>
              <a:ext uri="{FF2B5EF4-FFF2-40B4-BE49-F238E27FC236}">
                <a16:creationId xmlns:a16="http://schemas.microsoft.com/office/drawing/2014/main" id="{33064127-7F5C-3D86-8A64-39A49893B9C3}"/>
              </a:ext>
            </a:extLst>
          </p:cNvPr>
          <p:cNvSpPr txBox="1"/>
          <p:nvPr/>
        </p:nvSpPr>
        <p:spPr>
          <a:xfrm>
            <a:off x="8218449" y="523710"/>
            <a:ext cx="3973551" cy="954107"/>
          </a:xfrm>
          <a:prstGeom prst="rect">
            <a:avLst/>
          </a:prstGeom>
          <a:noFill/>
        </p:spPr>
        <p:txBody>
          <a:bodyPr wrap="square">
            <a:spAutoFit/>
          </a:bodyPr>
          <a:lstStyle/>
          <a:p>
            <a:pPr algn="ctr"/>
            <a:r>
              <a:rPr lang="fr-FR" sz="2000" b="1" i="1" dirty="0">
                <a:latin typeface="Times New Roman" panose="02020603050405020304" pitchFamily="18" charset="0"/>
                <a:cs typeface="Times New Roman" panose="02020603050405020304" pitchFamily="18" charset="0"/>
              </a:rPr>
              <a:t>Sedum </a:t>
            </a:r>
            <a:r>
              <a:rPr lang="fr-FR" sz="2000" b="1" i="1" dirty="0" err="1">
                <a:latin typeface="Times New Roman" panose="02020603050405020304" pitchFamily="18" charset="0"/>
                <a:cs typeface="Times New Roman" panose="02020603050405020304" pitchFamily="18" charset="0"/>
              </a:rPr>
              <a:t>andegavense</a:t>
            </a:r>
            <a:r>
              <a:rPr lang="fr-FR" sz="20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(DC.) </a:t>
            </a:r>
            <a:r>
              <a:rPr lang="fr-FR" sz="2000" dirty="0" err="1">
                <a:latin typeface="Times New Roman" panose="02020603050405020304" pitchFamily="18" charset="0"/>
                <a:cs typeface="Times New Roman" panose="02020603050405020304" pitchFamily="18" charset="0"/>
              </a:rPr>
              <a:t>Desv</a:t>
            </a:r>
            <a:r>
              <a:rPr lang="fr-FR" sz="2000" dirty="0">
                <a:latin typeface="Times New Roman" panose="02020603050405020304" pitchFamily="18" charset="0"/>
                <a:cs typeface="Times New Roman" panose="02020603050405020304" pitchFamily="18" charset="0"/>
              </a:rPr>
              <a:t>.</a:t>
            </a:r>
          </a:p>
          <a:p>
            <a:pPr algn="ctr"/>
            <a:r>
              <a:rPr lang="fr-FR" sz="1800" dirty="0">
                <a:latin typeface="Times New Roman" panose="02020603050405020304" pitchFamily="18" charset="0"/>
                <a:cs typeface="Times New Roman" panose="02020603050405020304" pitchFamily="18" charset="0"/>
              </a:rPr>
              <a:t>Thérophyte sur dalle et arène siliceuse,             fleurs </a:t>
            </a:r>
            <a:r>
              <a:rPr lang="fr-FR" sz="1800" dirty="0" err="1">
                <a:latin typeface="Times New Roman" panose="02020603050405020304" pitchFamily="18" charset="0"/>
                <a:cs typeface="Times New Roman" panose="02020603050405020304" pitchFamily="18" charset="0"/>
              </a:rPr>
              <a:t>tetramères</a:t>
            </a: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61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7000"/>
          </a:scheme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C6E7BD2-13A4-2EC4-E296-92FF492F2596}"/>
              </a:ext>
            </a:extLst>
          </p:cNvPr>
          <p:cNvSpPr txBox="1"/>
          <p:nvPr/>
        </p:nvSpPr>
        <p:spPr>
          <a:xfrm>
            <a:off x="312861" y="150534"/>
            <a:ext cx="6626831" cy="769441"/>
          </a:xfrm>
          <a:prstGeom prst="rect">
            <a:avLst/>
          </a:prstGeom>
          <a:noFill/>
        </p:spPr>
        <p:txBody>
          <a:bodyPr wrap="square" rtlCol="0">
            <a:spAutoFit/>
          </a:bodyPr>
          <a:lstStyle/>
          <a:p>
            <a:pPr algn="ctr"/>
            <a:r>
              <a:rPr lang="fr-FR" sz="2400" b="1" i="1" dirty="0">
                <a:latin typeface="Times New Roman" panose="02020603050405020304" pitchFamily="18" charset="0"/>
                <a:cs typeface="Times New Roman" panose="02020603050405020304" pitchFamily="18" charset="0"/>
              </a:rPr>
              <a:t>Sedum </a:t>
            </a:r>
            <a:r>
              <a:rPr lang="fr-FR" sz="2400" b="1" i="1" dirty="0" err="1">
                <a:latin typeface="Times New Roman" panose="02020603050405020304" pitchFamily="18" charset="0"/>
                <a:cs typeface="Times New Roman" panose="02020603050405020304" pitchFamily="18" charset="0"/>
              </a:rPr>
              <a:t>andegavense</a:t>
            </a:r>
            <a:r>
              <a:rPr lang="fr-FR" sz="24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(DC.) </a:t>
            </a:r>
            <a:r>
              <a:rPr lang="fr-FR" sz="2000" dirty="0" err="1">
                <a:latin typeface="Times New Roman" panose="02020603050405020304" pitchFamily="18" charset="0"/>
                <a:cs typeface="Times New Roman" panose="02020603050405020304" pitchFamily="18" charset="0"/>
              </a:rPr>
              <a:t>Desv</a:t>
            </a:r>
            <a:r>
              <a:rPr lang="fr-FR" sz="2000" dirty="0">
                <a:latin typeface="Times New Roman" panose="02020603050405020304" pitchFamily="18" charset="0"/>
                <a:cs typeface="Times New Roman" panose="02020603050405020304" pitchFamily="18" charset="0"/>
              </a:rPr>
              <a:t>.</a:t>
            </a:r>
          </a:p>
          <a:p>
            <a:r>
              <a:rPr lang="fr-FR" sz="2000" dirty="0">
                <a:latin typeface="Times New Roman" panose="02020603050405020304" pitchFamily="18" charset="0"/>
                <a:cs typeface="Times New Roman" panose="02020603050405020304" pitchFamily="18" charset="0"/>
              </a:rPr>
              <a:t>Thérophyte sur dalle et arène siliceuse, fleurs 4-mères</a:t>
            </a:r>
          </a:p>
        </p:txBody>
      </p:sp>
      <p:pic>
        <p:nvPicPr>
          <p:cNvPr id="4" name="Image 3">
            <a:extLst>
              <a:ext uri="{FF2B5EF4-FFF2-40B4-BE49-F238E27FC236}">
                <a16:creationId xmlns:a16="http://schemas.microsoft.com/office/drawing/2014/main" id="{C48F469E-F812-2E77-5812-C3B3CC8DDF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839951"/>
            <a:ext cx="7054921" cy="5018049"/>
          </a:xfrm>
          <a:prstGeom prst="rect">
            <a:avLst/>
          </a:prstGeom>
        </p:spPr>
      </p:pic>
      <p:pic>
        <p:nvPicPr>
          <p:cNvPr id="6" name="Image 5">
            <a:extLst>
              <a:ext uri="{FF2B5EF4-FFF2-40B4-BE49-F238E27FC236}">
                <a16:creationId xmlns:a16="http://schemas.microsoft.com/office/drawing/2014/main" id="{75EF5970-D05D-AB80-D848-D77B5233E4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40606" y="0"/>
            <a:ext cx="6051394" cy="6858000"/>
          </a:xfrm>
          <a:prstGeom prst="rect">
            <a:avLst/>
          </a:prstGeom>
        </p:spPr>
      </p:pic>
    </p:spTree>
    <p:extLst>
      <p:ext uri="{BB962C8B-B14F-4D97-AF65-F5344CB8AC3E}">
        <p14:creationId xmlns:p14="http://schemas.microsoft.com/office/powerpoint/2010/main" val="252505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4ECBA">
            <a:alpha val="47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EB2642A-082C-4BDF-BAF7-D8467AB86328}"/>
              </a:ext>
            </a:extLst>
          </p:cNvPr>
          <p:cNvSpPr txBox="1"/>
          <p:nvPr/>
        </p:nvSpPr>
        <p:spPr>
          <a:xfrm>
            <a:off x="3904342" y="304800"/>
            <a:ext cx="5986789" cy="523220"/>
          </a:xfrm>
          <a:prstGeom prst="rect">
            <a:avLst/>
          </a:prstGeom>
          <a:noFill/>
        </p:spPr>
        <p:txBody>
          <a:bodyPr wrap="square" rtlCol="0">
            <a:spAutoFit/>
          </a:bodyPr>
          <a:lstStyle/>
          <a:p>
            <a:r>
              <a:rPr lang="fr-FR" sz="2800" b="1" i="1" dirty="0">
                <a:latin typeface="Times New Roman" panose="02020603050405020304" pitchFamily="18" charset="0"/>
                <a:cs typeface="Times New Roman" panose="02020603050405020304" pitchFamily="18" charset="0"/>
                <a:hlinkClick r:id="rId3" action="ppaction://hlinksldjump"/>
              </a:rPr>
              <a:t>Sedum album </a:t>
            </a:r>
            <a:r>
              <a:rPr lang="fr-FR" sz="2400" dirty="0">
                <a:latin typeface="Times New Roman" panose="02020603050405020304" pitchFamily="18" charset="0"/>
                <a:cs typeface="Times New Roman" panose="02020603050405020304" pitchFamily="18" charset="0"/>
              </a:rPr>
              <a:t>L.   Plante vivace</a:t>
            </a:r>
          </a:p>
        </p:txBody>
      </p:sp>
      <p:pic>
        <p:nvPicPr>
          <p:cNvPr id="4" name="Image 3">
            <a:extLst>
              <a:ext uri="{FF2B5EF4-FFF2-40B4-BE49-F238E27FC236}">
                <a16:creationId xmlns:a16="http://schemas.microsoft.com/office/drawing/2014/main" id="{CB7B5F83-7B07-40A9-AB8D-5E893BE200F0}"/>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a:xfrm>
            <a:off x="0" y="936295"/>
            <a:ext cx="6569765" cy="5921705"/>
          </a:xfrm>
          <a:prstGeom prst="rect">
            <a:avLst/>
          </a:prstGeom>
        </p:spPr>
      </p:pic>
      <p:pic>
        <p:nvPicPr>
          <p:cNvPr id="6" name="Image 5">
            <a:extLst>
              <a:ext uri="{FF2B5EF4-FFF2-40B4-BE49-F238E27FC236}">
                <a16:creationId xmlns:a16="http://schemas.microsoft.com/office/drawing/2014/main" id="{EDEFB0CE-709B-4C9E-9B37-575D1D24989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38963" y="936295"/>
            <a:ext cx="5453038" cy="5921705"/>
          </a:xfrm>
          <a:prstGeom prst="rect">
            <a:avLst/>
          </a:prstGeom>
        </p:spPr>
      </p:pic>
    </p:spTree>
    <p:extLst>
      <p:ext uri="{BB962C8B-B14F-4D97-AF65-F5344CB8AC3E}">
        <p14:creationId xmlns:p14="http://schemas.microsoft.com/office/powerpoint/2010/main" val="32398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ECBA">
            <a:alpha val="40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AD1B0D8-983A-4B7A-9A01-E6DF8AC9E376}"/>
              </a:ext>
            </a:extLst>
          </p:cNvPr>
          <p:cNvSpPr txBox="1"/>
          <p:nvPr/>
        </p:nvSpPr>
        <p:spPr>
          <a:xfrm>
            <a:off x="0" y="355600"/>
            <a:ext cx="12192000" cy="5201424"/>
          </a:xfrm>
          <a:prstGeom prst="rect">
            <a:avLst/>
          </a:prstGeom>
          <a:noFill/>
        </p:spPr>
        <p:txBody>
          <a:bodyPr wrap="square" rtlCol="0">
            <a:spAutoFit/>
          </a:bodyPr>
          <a:lstStyle/>
          <a:p>
            <a:pPr algn="ctr"/>
            <a:r>
              <a:rPr lang="fr-FR" sz="2400" b="1" i="1" dirty="0">
                <a:latin typeface="Times New Roman" panose="02020603050405020304" pitchFamily="18" charset="0"/>
                <a:cs typeface="Times New Roman" panose="02020603050405020304" pitchFamily="18" charset="0"/>
                <a:hlinkClick r:id="rId3" action="ppaction://hlinksldjump"/>
              </a:rPr>
              <a:t>Genre  Crassula </a:t>
            </a:r>
            <a:r>
              <a:rPr lang="fr-FR" sz="2400" dirty="0">
                <a:latin typeface="Times New Roman" panose="02020603050405020304" pitchFamily="18" charset="0"/>
                <a:cs typeface="Times New Roman" panose="02020603050405020304" pitchFamily="18" charset="0"/>
              </a:rPr>
              <a:t>L.    (incl. </a:t>
            </a:r>
            <a:r>
              <a:rPr lang="fr-FR" sz="2400" i="1" dirty="0" err="1">
                <a:latin typeface="Times New Roman" panose="02020603050405020304" pitchFamily="18" charset="0"/>
                <a:cs typeface="Times New Roman" panose="02020603050405020304" pitchFamily="18" charset="0"/>
              </a:rPr>
              <a:t>Tillaea</a:t>
            </a:r>
            <a:r>
              <a:rPr lang="fr-FR" sz="2400" dirty="0">
                <a:latin typeface="Times New Roman" panose="02020603050405020304" pitchFamily="18" charset="0"/>
                <a:cs typeface="Times New Roman" panose="02020603050405020304" pitchFamily="18" charset="0"/>
              </a:rPr>
              <a:t> L.)</a:t>
            </a:r>
          </a:p>
          <a:p>
            <a:pPr algn="ctr"/>
            <a:endParaRPr lang="fr-FR" sz="2400" b="1" i="1"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Feuilles</a:t>
            </a:r>
            <a:r>
              <a:rPr lang="fr-FR" sz="2000" b="1" i="1" dirty="0">
                <a:latin typeface="Times New Roman" panose="02020603050405020304" pitchFamily="18" charset="0"/>
                <a:cs typeface="Times New Roman" panose="02020603050405020304" pitchFamily="18" charset="0"/>
              </a:rPr>
              <a:t> </a:t>
            </a:r>
            <a:r>
              <a:rPr lang="fr-FR" sz="2000" b="1" u="sng" dirty="0">
                <a:latin typeface="Times New Roman" panose="02020603050405020304" pitchFamily="18" charset="0"/>
                <a:cs typeface="Times New Roman" panose="02020603050405020304" pitchFamily="18" charset="0"/>
              </a:rPr>
              <a:t>opposées</a:t>
            </a:r>
            <a:r>
              <a:rPr lang="fr-FR" sz="2000" dirty="0">
                <a:latin typeface="Times New Roman" panose="02020603050405020304" pitchFamily="18" charset="0"/>
                <a:cs typeface="Times New Roman" panose="02020603050405020304" pitchFamily="18" charset="0"/>
              </a:rPr>
              <a:t>, à bases plus ou moins soudées, les 2 espèces indigènes sont des plantes </a:t>
            </a:r>
            <a:r>
              <a:rPr lang="fr-FR" sz="2000" b="1" u="sng" dirty="0">
                <a:latin typeface="Times New Roman" panose="02020603050405020304" pitchFamily="18" charset="0"/>
                <a:cs typeface="Times New Roman" panose="02020603050405020304" pitchFamily="18" charset="0"/>
              </a:rPr>
              <a:t>annuelles</a:t>
            </a:r>
            <a:r>
              <a:rPr lang="fr-FR" sz="2000" dirty="0">
                <a:latin typeface="Times New Roman" panose="02020603050405020304" pitchFamily="18" charset="0"/>
                <a:cs typeface="Times New Roman" panose="02020603050405020304" pitchFamily="18" charset="0"/>
              </a:rPr>
              <a:t> minuscules,</a:t>
            </a:r>
          </a:p>
          <a:p>
            <a:r>
              <a:rPr lang="fr-FR" sz="2000" dirty="0">
                <a:latin typeface="Times New Roman" panose="02020603050405020304" pitchFamily="18" charset="0"/>
                <a:cs typeface="Times New Roman" panose="02020603050405020304" pitchFamily="18" charset="0"/>
              </a:rPr>
              <a:t> peu charnues, vite rougissantes, fleurs à peine visibles        </a:t>
            </a:r>
            <a:r>
              <a:rPr lang="fr-FR" sz="2000" b="1" dirty="0">
                <a:latin typeface="Times New Roman" panose="02020603050405020304" pitchFamily="18" charset="0"/>
                <a:cs typeface="Times New Roman" panose="02020603050405020304" pitchFamily="18" charset="0"/>
              </a:rPr>
              <a:t>n </a:t>
            </a:r>
            <a:r>
              <a:rPr lang="fr-FR" sz="2000" b="1" dirty="0" err="1">
                <a:latin typeface="Times New Roman" panose="02020603050405020304" pitchFamily="18" charset="0"/>
                <a:cs typeface="Times New Roman" panose="02020603050405020304" pitchFamily="18" charset="0"/>
              </a:rPr>
              <a:t>étam</a:t>
            </a:r>
            <a:r>
              <a:rPr lang="fr-FR" sz="2000" b="1" dirty="0">
                <a:latin typeface="Times New Roman" panose="02020603050405020304" pitchFamily="18" charset="0"/>
                <a:cs typeface="Times New Roman" panose="02020603050405020304" pitchFamily="18" charset="0"/>
              </a:rPr>
              <a:t>. =  n </a:t>
            </a:r>
            <a:r>
              <a:rPr lang="fr-FR" sz="2000" b="1" dirty="0" err="1">
                <a:latin typeface="Times New Roman" panose="02020603050405020304" pitchFamily="18" charset="0"/>
                <a:cs typeface="Times New Roman" panose="02020603050405020304" pitchFamily="18" charset="0"/>
              </a:rPr>
              <a:t>sép</a:t>
            </a:r>
            <a:r>
              <a:rPr lang="fr-FR" sz="2000" b="1" dirty="0">
                <a:latin typeface="Times New Roman" panose="02020603050405020304" pitchFamily="18" charset="0"/>
                <a:cs typeface="Times New Roman" panose="02020603050405020304" pitchFamily="18" charset="0"/>
              </a:rPr>
              <a:t>.</a:t>
            </a:r>
          </a:p>
          <a:p>
            <a:endParaRPr lang="fr-FR" sz="2000"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Crassula </a:t>
            </a:r>
            <a:r>
              <a:rPr lang="fr-FR" sz="2000" b="1" i="1" dirty="0" err="1">
                <a:latin typeface="Times New Roman" panose="02020603050405020304" pitchFamily="18" charset="0"/>
                <a:cs typeface="Times New Roman" panose="02020603050405020304" pitchFamily="18" charset="0"/>
              </a:rPr>
              <a:t>tillaea</a:t>
            </a:r>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a:t>
            </a:r>
            <a:r>
              <a:rPr lang="fr-FR" sz="20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vue à Malleval (Loire) avec régis </a:t>
            </a:r>
            <a:r>
              <a:rPr lang="fr-FR" sz="2000" dirty="0" err="1">
                <a:latin typeface="Times New Roman" panose="02020603050405020304" pitchFamily="18" charset="0"/>
                <a:cs typeface="Times New Roman" panose="02020603050405020304" pitchFamily="18" charset="0"/>
              </a:rPr>
              <a:t>Delaigue</a:t>
            </a:r>
            <a:r>
              <a:rPr lang="fr-FR" sz="2000" dirty="0">
                <a:latin typeface="Times New Roman" panose="02020603050405020304" pitchFamily="18" charset="0"/>
                <a:cs typeface="Times New Roman" panose="02020603050405020304" pitchFamily="18" charset="0"/>
              </a:rPr>
              <a:t> (2000-2004) sur sable-gravier siliceux RR</a:t>
            </a:r>
          </a:p>
          <a:p>
            <a:r>
              <a:rPr lang="fr-FR" sz="2000" b="1" i="1" dirty="0">
                <a:latin typeface="Times New Roman" panose="02020603050405020304" pitchFamily="18" charset="0"/>
                <a:cs typeface="Times New Roman" panose="02020603050405020304" pitchFamily="18" charset="0"/>
              </a:rPr>
              <a:t>Crassula </a:t>
            </a:r>
            <a:r>
              <a:rPr lang="fr-FR" sz="2000" b="1" i="1" dirty="0" err="1">
                <a:latin typeface="Times New Roman" panose="02020603050405020304" pitchFamily="18" charset="0"/>
                <a:cs typeface="Times New Roman" panose="02020603050405020304" pitchFamily="18" charset="0"/>
              </a:rPr>
              <a:t>vaillantii</a:t>
            </a:r>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a:t>
            </a:r>
            <a:r>
              <a:rPr lang="fr-FR" sz="20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vue dans des mares temporaires sur </a:t>
            </a:r>
            <a:r>
              <a:rPr lang="fr-FR" sz="2000" dirty="0" err="1">
                <a:latin typeface="Times New Roman" panose="02020603050405020304" pitchFamily="18" charset="0"/>
                <a:cs typeface="Times New Roman" panose="02020603050405020304" pitchFamily="18" charset="0"/>
              </a:rPr>
              <a:t>ryolithes</a:t>
            </a:r>
            <a:r>
              <a:rPr lang="fr-FR" sz="2000" dirty="0">
                <a:latin typeface="Times New Roman" panose="02020603050405020304" pitchFamily="18" charset="0"/>
                <a:cs typeface="Times New Roman" panose="02020603050405020304" pitchFamily="18" charset="0"/>
              </a:rPr>
              <a:t>, au dessus des gorges du Blavet (Var) R</a:t>
            </a:r>
          </a:p>
          <a:p>
            <a:endParaRPr lang="fr-FR" sz="2000" dirty="0">
              <a:latin typeface="Times New Roman" panose="02020603050405020304" pitchFamily="18" charset="0"/>
              <a:cs typeface="Times New Roman" panose="02020603050405020304" pitchFamily="18" charset="0"/>
            </a:endParaRPr>
          </a:p>
          <a:p>
            <a:r>
              <a:rPr lang="fr-FR" sz="2000" b="1" i="1" dirty="0">
                <a:latin typeface="Times New Roman" panose="02020603050405020304" pitchFamily="18" charset="0"/>
                <a:cs typeface="Times New Roman" panose="02020603050405020304" pitchFamily="18" charset="0"/>
              </a:rPr>
              <a:t>Crassula </a:t>
            </a:r>
            <a:r>
              <a:rPr lang="fr-FR" sz="2000" b="1" i="1" dirty="0" err="1">
                <a:latin typeface="Times New Roman" panose="02020603050405020304" pitchFamily="18" charset="0"/>
                <a:cs typeface="Times New Roman" panose="02020603050405020304" pitchFamily="18" charset="0"/>
              </a:rPr>
              <a:t>helmsii</a:t>
            </a:r>
            <a:r>
              <a:rPr lang="fr-FR" sz="2000" b="1" i="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rPr>
              <a:t>:</a:t>
            </a:r>
            <a:r>
              <a:rPr lang="fr-FR" sz="20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vue</a:t>
            </a:r>
            <a:r>
              <a:rPr lang="fr-FR" sz="20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en bordure du lac des </a:t>
            </a:r>
            <a:r>
              <a:rPr lang="fr-FR" sz="2000" dirty="0" err="1">
                <a:latin typeface="Times New Roman" panose="02020603050405020304" pitchFamily="18" charset="0"/>
                <a:cs typeface="Times New Roman" panose="02020603050405020304" pitchFamily="18" charset="0"/>
              </a:rPr>
              <a:t>Allivoz</a:t>
            </a:r>
            <a:r>
              <a:rPr lang="fr-FR" sz="2000" dirty="0">
                <a:latin typeface="Times New Roman" panose="02020603050405020304" pitchFamily="18" charset="0"/>
                <a:cs typeface="Times New Roman" panose="02020603050405020304" pitchFamily="18" charset="0"/>
              </a:rPr>
              <a:t> (Parc Miribel-Jonage) : espèce naturalisée en forte expansion</a:t>
            </a:r>
          </a:p>
          <a:p>
            <a:r>
              <a:rPr lang="fr-FR" sz="2000" dirty="0">
                <a:latin typeface="Times New Roman" panose="02020603050405020304" pitchFamily="18" charset="0"/>
                <a:cs typeface="Times New Roman" panose="02020603050405020304" pitchFamily="18" charset="0"/>
              </a:rPr>
              <a:t>Origine Australie et Nlle Zélande, plante herbacée biannuelle ou vivace dont les organes de survie sont immergés</a:t>
            </a:r>
          </a:p>
          <a:p>
            <a:endParaRPr lang="fr-FR" sz="2000" dirty="0">
              <a:latin typeface="Times New Roman" panose="02020603050405020304" pitchFamily="18" charset="0"/>
              <a:cs typeface="Times New Roman" panose="02020603050405020304" pitchFamily="18" charset="0"/>
            </a:endParaRPr>
          </a:p>
          <a:p>
            <a:r>
              <a:rPr lang="fr-FR" sz="2000" dirty="0">
                <a:latin typeface="Times New Roman" panose="02020603050405020304" pitchFamily="18" charset="0"/>
                <a:cs typeface="Times New Roman" panose="02020603050405020304" pitchFamily="18" charset="0"/>
              </a:rPr>
              <a:t>Par contre </a:t>
            </a:r>
            <a:r>
              <a:rPr lang="fr-FR" sz="2000" b="1" i="1" dirty="0">
                <a:latin typeface="Times New Roman" panose="02020603050405020304" pitchFamily="18" charset="0"/>
                <a:cs typeface="Times New Roman" panose="02020603050405020304" pitchFamily="18" charset="0"/>
              </a:rPr>
              <a:t>Crassula </a:t>
            </a:r>
            <a:r>
              <a:rPr lang="fr-FR" sz="2000" b="1" i="1" dirty="0" err="1">
                <a:latin typeface="Times New Roman" panose="02020603050405020304" pitchFamily="18" charset="0"/>
                <a:cs typeface="Times New Roman" panose="02020603050405020304" pitchFamily="18" charset="0"/>
              </a:rPr>
              <a:t>muscosa</a:t>
            </a:r>
            <a:r>
              <a:rPr lang="fr-FR" sz="2000" b="1" i="1"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est une espèce </a:t>
            </a:r>
            <a:r>
              <a:rPr lang="fr-FR" sz="2000" b="1" dirty="0">
                <a:latin typeface="Times New Roman" panose="02020603050405020304" pitchFamily="18" charset="0"/>
                <a:cs typeface="Times New Roman" panose="02020603050405020304" pitchFamily="18" charset="0"/>
              </a:rPr>
              <a:t>vivace</a:t>
            </a:r>
            <a:r>
              <a:rPr lang="fr-FR" sz="2000" dirty="0">
                <a:latin typeface="Times New Roman" panose="02020603050405020304" pitchFamily="18" charset="0"/>
                <a:cs typeface="Times New Roman" panose="02020603050405020304" pitchFamily="18" charset="0"/>
              </a:rPr>
              <a:t> d’Afrique australe, cultivée et vendue en jardinerie : plante ornementale d’intérieur, ligneuse, feuilles coriaces densément imbriquées sur 4 rangs.</a:t>
            </a:r>
          </a:p>
          <a:p>
            <a:r>
              <a:rPr lang="fr-FR" sz="2000" dirty="0">
                <a:latin typeface="Times New Roman" panose="02020603050405020304" pitchFamily="18" charset="0"/>
                <a:cs typeface="Times New Roman" panose="02020603050405020304" pitchFamily="18" charset="0"/>
              </a:rPr>
              <a:t>Naturalisée en N. Corse et Roussillon RR 0-50m.</a:t>
            </a:r>
          </a:p>
          <a:p>
            <a:endParaRPr lang="fr-FR" sz="2000" b="1" i="1" dirty="0">
              <a:latin typeface="Times New Roman" panose="02020603050405020304" pitchFamily="18" charset="0"/>
              <a:cs typeface="Times New Roman" panose="02020603050405020304" pitchFamily="18" charset="0"/>
            </a:endParaRPr>
          </a:p>
          <a:p>
            <a:endParaRPr lang="fr-FR"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766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4ECBA">
            <a:alpha val="54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10BF28A-4567-43FB-A93E-A980FE0A9806}"/>
              </a:ext>
            </a:extLst>
          </p:cNvPr>
          <p:cNvSpPr txBox="1"/>
          <p:nvPr/>
        </p:nvSpPr>
        <p:spPr>
          <a:xfrm>
            <a:off x="111512" y="122663"/>
            <a:ext cx="12080487" cy="461665"/>
          </a:xfrm>
          <a:prstGeom prst="rect">
            <a:avLst/>
          </a:prstGeom>
          <a:noFill/>
        </p:spPr>
        <p:txBody>
          <a:bodyPr wrap="square" rtlCol="0">
            <a:spAutoFit/>
          </a:bodyPr>
          <a:lstStyle/>
          <a:p>
            <a:r>
              <a:rPr lang="fr-FR" dirty="0"/>
              <a:t>	</a:t>
            </a:r>
            <a:r>
              <a:rPr lang="fr-FR" sz="2400" b="1" i="1" dirty="0">
                <a:latin typeface="Times New Roman" panose="02020603050405020304" pitchFamily="18" charset="0"/>
                <a:cs typeface="Times New Roman" panose="02020603050405020304" pitchFamily="18" charset="0"/>
              </a:rPr>
              <a:t>Sedum </a:t>
            </a:r>
            <a:r>
              <a:rPr lang="fr-FR" sz="2400" b="1" i="1" dirty="0" err="1">
                <a:latin typeface="Times New Roman" panose="02020603050405020304" pitchFamily="18" charset="0"/>
                <a:cs typeface="Times New Roman" panose="02020603050405020304" pitchFamily="18" charset="0"/>
              </a:rPr>
              <a:t>dasyphyllum</a:t>
            </a:r>
            <a:r>
              <a:rPr lang="fr-FR" sz="2400"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L.    Vivace             </a:t>
            </a:r>
            <a:r>
              <a:rPr lang="fr-FR" dirty="0"/>
              <a:t>		</a:t>
            </a:r>
            <a:r>
              <a:rPr lang="fr-FR" sz="2400" b="1" i="1" dirty="0">
                <a:latin typeface="Times New Roman" panose="02020603050405020304" pitchFamily="18" charset="0"/>
                <a:cs typeface="Times New Roman" panose="02020603050405020304" pitchFamily="18" charset="0"/>
              </a:rPr>
              <a:t>Sedum </a:t>
            </a:r>
            <a:r>
              <a:rPr lang="fr-FR" sz="2400" b="1" i="1" dirty="0" err="1">
                <a:latin typeface="Times New Roman" panose="02020603050405020304" pitchFamily="18" charset="0"/>
                <a:cs typeface="Times New Roman" panose="02020603050405020304" pitchFamily="18" charset="0"/>
              </a:rPr>
              <a:t>brevifolium</a:t>
            </a:r>
            <a:r>
              <a:rPr lang="fr-FR" sz="2400"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DC.  Vivace</a:t>
            </a:r>
          </a:p>
        </p:txBody>
      </p:sp>
      <p:pic>
        <p:nvPicPr>
          <p:cNvPr id="4" name="Image 3">
            <a:extLst>
              <a:ext uri="{FF2B5EF4-FFF2-40B4-BE49-F238E27FC236}">
                <a16:creationId xmlns:a16="http://schemas.microsoft.com/office/drawing/2014/main" id="{94D38619-19A8-4DF6-918F-2805CBA5B4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8" y="1351723"/>
            <a:ext cx="6488934" cy="5506278"/>
          </a:xfrm>
          <a:prstGeom prst="rect">
            <a:avLst/>
          </a:prstGeom>
        </p:spPr>
      </p:pic>
      <p:pic>
        <p:nvPicPr>
          <p:cNvPr id="6" name="Image 5">
            <a:extLst>
              <a:ext uri="{FF2B5EF4-FFF2-40B4-BE49-F238E27FC236}">
                <a16:creationId xmlns:a16="http://schemas.microsoft.com/office/drawing/2014/main" id="{6830EF2B-772F-4B44-AC45-BA0E486E4C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6652265" y="1318265"/>
            <a:ext cx="5387012" cy="5692457"/>
          </a:xfrm>
          <a:prstGeom prst="rect">
            <a:avLst/>
          </a:prstGeom>
        </p:spPr>
      </p:pic>
    </p:spTree>
    <p:extLst>
      <p:ext uri="{BB962C8B-B14F-4D97-AF65-F5344CB8AC3E}">
        <p14:creationId xmlns:p14="http://schemas.microsoft.com/office/powerpoint/2010/main" val="325043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4ECBA">
            <a:alpha val="48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09ABB16-A194-4F13-A3A0-4684CF201FA9}"/>
              </a:ext>
            </a:extLst>
          </p:cNvPr>
          <p:cNvSpPr txBox="1"/>
          <p:nvPr/>
        </p:nvSpPr>
        <p:spPr>
          <a:xfrm>
            <a:off x="339634" y="139337"/>
            <a:ext cx="11746349" cy="461665"/>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rPr>
              <a:t>Sedum </a:t>
            </a:r>
            <a:r>
              <a:rPr lang="fr-FR" sz="2400" b="1" i="1" dirty="0" err="1">
                <a:latin typeface="Times New Roman" panose="02020603050405020304" pitchFamily="18" charset="0"/>
                <a:cs typeface="Times New Roman" panose="02020603050405020304" pitchFamily="18" charset="0"/>
              </a:rPr>
              <a:t>villosum</a:t>
            </a:r>
            <a:r>
              <a:rPr lang="fr-FR" sz="2400" b="1" i="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L                					      </a:t>
            </a:r>
            <a:r>
              <a:rPr lang="fr-FR" sz="2400" b="1" i="1" dirty="0">
                <a:latin typeface="Times New Roman" panose="02020603050405020304" pitchFamily="18" charset="0"/>
                <a:cs typeface="Times New Roman" panose="02020603050405020304" pitchFamily="18" charset="0"/>
              </a:rPr>
              <a:t>Sedum </a:t>
            </a:r>
            <a:r>
              <a:rPr lang="fr-FR" sz="2400" b="1" i="1" dirty="0" err="1">
                <a:latin typeface="Times New Roman" panose="02020603050405020304" pitchFamily="18" charset="0"/>
                <a:cs typeface="Times New Roman" panose="02020603050405020304" pitchFamily="18" charset="0"/>
              </a:rPr>
              <a:t>hirsutum</a:t>
            </a:r>
            <a:r>
              <a:rPr lang="fr-FR" sz="2400" b="1" i="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All.  </a:t>
            </a:r>
          </a:p>
        </p:txBody>
      </p:sp>
      <p:pic>
        <p:nvPicPr>
          <p:cNvPr id="4" name="Image 3">
            <a:extLst>
              <a:ext uri="{FF2B5EF4-FFF2-40B4-BE49-F238E27FC236}">
                <a16:creationId xmlns:a16="http://schemas.microsoft.com/office/drawing/2014/main" id="{123026F9-88C6-4676-A824-C2AF02B0C6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14401"/>
            <a:ext cx="2959866" cy="5943600"/>
          </a:xfrm>
          <a:prstGeom prst="rect">
            <a:avLst/>
          </a:prstGeom>
        </p:spPr>
      </p:pic>
      <p:pic>
        <p:nvPicPr>
          <p:cNvPr id="6" name="Image 5">
            <a:extLst>
              <a:ext uri="{FF2B5EF4-FFF2-40B4-BE49-F238E27FC236}">
                <a16:creationId xmlns:a16="http://schemas.microsoft.com/office/drawing/2014/main" id="{A9BFB2A4-6484-44D7-9AE2-C857764CAD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59866" y="924339"/>
            <a:ext cx="3518452" cy="5943600"/>
          </a:xfrm>
          <a:prstGeom prst="rect">
            <a:avLst/>
          </a:prstGeom>
        </p:spPr>
      </p:pic>
      <p:pic>
        <p:nvPicPr>
          <p:cNvPr id="5" name="Image 4">
            <a:extLst>
              <a:ext uri="{FF2B5EF4-FFF2-40B4-BE49-F238E27FC236}">
                <a16:creationId xmlns:a16="http://schemas.microsoft.com/office/drawing/2014/main" id="{BAA8CD88-2660-4783-8BE7-6347CD9F8D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24939" y="914400"/>
            <a:ext cx="5367061" cy="5943600"/>
          </a:xfrm>
          <a:prstGeom prst="rect">
            <a:avLst/>
          </a:prstGeom>
        </p:spPr>
      </p:pic>
    </p:spTree>
    <p:extLst>
      <p:ext uri="{BB962C8B-B14F-4D97-AF65-F5344CB8AC3E}">
        <p14:creationId xmlns:p14="http://schemas.microsoft.com/office/powerpoint/2010/main" val="21379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4ECBA">
            <a:alpha val="42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325F376-47B7-483E-9163-56BE56EB1D60}"/>
              </a:ext>
            </a:extLst>
          </p:cNvPr>
          <p:cNvSpPr txBox="1"/>
          <p:nvPr/>
        </p:nvSpPr>
        <p:spPr>
          <a:xfrm>
            <a:off x="685800" y="109330"/>
            <a:ext cx="6301409" cy="461665"/>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rPr>
              <a:t>Sedum </a:t>
            </a:r>
            <a:r>
              <a:rPr lang="fr-FR" sz="2400" b="1" i="1" dirty="0" err="1">
                <a:latin typeface="Times New Roman" panose="02020603050405020304" pitchFamily="18" charset="0"/>
                <a:cs typeface="Times New Roman" panose="02020603050405020304" pitchFamily="18" charset="0"/>
              </a:rPr>
              <a:t>anglicum</a:t>
            </a:r>
            <a:r>
              <a:rPr lang="fr-FR" sz="2400" b="1" i="1"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Huds</a:t>
            </a:r>
            <a:r>
              <a:rPr lang="fr-FR" dirty="0">
                <a:latin typeface="Times New Roman" panose="02020603050405020304" pitchFamily="18" charset="0"/>
                <a:cs typeface="Times New Roman" panose="02020603050405020304" pitchFamily="18" charset="0"/>
              </a:rPr>
              <a:t>.   </a:t>
            </a:r>
          </a:p>
        </p:txBody>
      </p:sp>
      <p:pic>
        <p:nvPicPr>
          <p:cNvPr id="4" name="Image 3">
            <a:extLst>
              <a:ext uri="{FF2B5EF4-FFF2-40B4-BE49-F238E27FC236}">
                <a16:creationId xmlns:a16="http://schemas.microsoft.com/office/drawing/2014/main" id="{748ABFEF-0DF7-48E3-81E5-F41A952114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47793"/>
            <a:ext cx="8146942" cy="6110207"/>
          </a:xfrm>
          <a:prstGeom prst="rect">
            <a:avLst/>
          </a:prstGeom>
        </p:spPr>
      </p:pic>
      <p:pic>
        <p:nvPicPr>
          <p:cNvPr id="6" name="Image 5">
            <a:extLst>
              <a:ext uri="{FF2B5EF4-FFF2-40B4-BE49-F238E27FC236}">
                <a16:creationId xmlns:a16="http://schemas.microsoft.com/office/drawing/2014/main" id="{23E49314-4F7C-4490-863C-8D3227E7A7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16658" y="-93315"/>
            <a:ext cx="4175343" cy="6951315"/>
          </a:xfrm>
          <a:prstGeom prst="rect">
            <a:avLst/>
          </a:prstGeom>
        </p:spPr>
      </p:pic>
    </p:spTree>
    <p:extLst>
      <p:ext uri="{BB962C8B-B14F-4D97-AF65-F5344CB8AC3E}">
        <p14:creationId xmlns:p14="http://schemas.microsoft.com/office/powerpoint/2010/main" val="168331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4ECBA">
            <a:alpha val="33000"/>
          </a:srgb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C74B577-6B92-2B30-09A9-FBFC629CB14C}"/>
              </a:ext>
            </a:extLst>
          </p:cNvPr>
          <p:cNvSpPr txBox="1"/>
          <p:nvPr/>
        </p:nvSpPr>
        <p:spPr>
          <a:xfrm>
            <a:off x="10541620" y="2877014"/>
            <a:ext cx="1383680" cy="923330"/>
          </a:xfrm>
          <a:prstGeom prst="rect">
            <a:avLst/>
          </a:prstGeom>
          <a:noFill/>
        </p:spPr>
        <p:txBody>
          <a:bodyPr wrap="square" rtlCol="0">
            <a:spAutoFit/>
          </a:bodyPr>
          <a:lstStyle/>
          <a:p>
            <a:r>
              <a:rPr lang="fr-FR" sz="5400" dirty="0">
                <a:solidFill>
                  <a:srgbClr val="C00000"/>
                </a:solidFill>
              </a:rPr>
              <a:t>FIN</a:t>
            </a:r>
            <a:r>
              <a:rPr lang="fr-FR" sz="4800" dirty="0"/>
              <a:t> </a:t>
            </a:r>
          </a:p>
        </p:txBody>
      </p:sp>
      <p:pic>
        <p:nvPicPr>
          <p:cNvPr id="3" name="Image 2">
            <a:extLst>
              <a:ext uri="{FF2B5EF4-FFF2-40B4-BE49-F238E27FC236}">
                <a16:creationId xmlns:a16="http://schemas.microsoft.com/office/drawing/2014/main" id="{9188084D-4F1E-338C-88A3-BF992BAAEC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693089" cy="6958361"/>
          </a:xfrm>
          <a:prstGeom prst="rect">
            <a:avLst/>
          </a:prstGeom>
        </p:spPr>
      </p:pic>
    </p:spTree>
    <p:extLst>
      <p:ext uri="{BB962C8B-B14F-4D97-AF65-F5344CB8AC3E}">
        <p14:creationId xmlns:p14="http://schemas.microsoft.com/office/powerpoint/2010/main" val="265746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4ECBA">
            <a:alpha val="40000"/>
          </a:srgb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AFDB938-4A34-4573-9B06-FA17BA165B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53017" y="857250"/>
            <a:ext cx="6858000" cy="5143500"/>
          </a:xfrm>
          <a:prstGeom prst="rect">
            <a:avLst/>
          </a:prstGeom>
        </p:spPr>
      </p:pic>
      <p:pic>
        <p:nvPicPr>
          <p:cNvPr id="5" name="Image 4">
            <a:extLst>
              <a:ext uri="{FF2B5EF4-FFF2-40B4-BE49-F238E27FC236}">
                <a16:creationId xmlns:a16="http://schemas.microsoft.com/office/drawing/2014/main" id="{DBB55015-5283-4775-9848-8FD63A7F4D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3500" y="1452137"/>
            <a:ext cx="7044267" cy="5283200"/>
          </a:xfrm>
          <a:prstGeom prst="rect">
            <a:avLst/>
          </a:prstGeom>
        </p:spPr>
      </p:pic>
      <p:sp>
        <p:nvSpPr>
          <p:cNvPr id="6" name="ZoneTexte 5">
            <a:extLst>
              <a:ext uri="{FF2B5EF4-FFF2-40B4-BE49-F238E27FC236}">
                <a16:creationId xmlns:a16="http://schemas.microsoft.com/office/drawing/2014/main" id="{5A98679A-AFB2-4816-A6FC-97685DF95857}"/>
              </a:ext>
            </a:extLst>
          </p:cNvPr>
          <p:cNvSpPr txBox="1"/>
          <p:nvPr/>
        </p:nvSpPr>
        <p:spPr>
          <a:xfrm>
            <a:off x="6222380" y="323385"/>
            <a:ext cx="4192859" cy="1200329"/>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rPr>
              <a:t>Crassula </a:t>
            </a:r>
            <a:r>
              <a:rPr lang="fr-FR" sz="2400" b="1" i="1" dirty="0" err="1">
                <a:latin typeface="Times New Roman" panose="02020603050405020304" pitchFamily="18" charset="0"/>
                <a:cs typeface="Times New Roman" panose="02020603050405020304" pitchFamily="18" charset="0"/>
              </a:rPr>
              <a:t>tillaea</a:t>
            </a:r>
            <a:r>
              <a:rPr lang="fr-FR" sz="2400" b="1"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Lest.-</a:t>
            </a:r>
            <a:r>
              <a:rPr lang="fr-FR" sz="2400" dirty="0" err="1">
                <a:latin typeface="Times New Roman" panose="02020603050405020304" pitchFamily="18" charset="0"/>
                <a:cs typeface="Times New Roman" panose="02020603050405020304" pitchFamily="18" charset="0"/>
              </a:rPr>
              <a:t>Garl</a:t>
            </a:r>
            <a:r>
              <a:rPr lang="fr-FR" sz="2400" dirty="0">
                <a:latin typeface="Times New Roman" panose="02020603050405020304" pitchFamily="18" charset="0"/>
                <a:cs typeface="Times New Roman" panose="02020603050405020304" pitchFamily="18" charset="0"/>
              </a:rPr>
              <a:t>.</a:t>
            </a:r>
          </a:p>
          <a:p>
            <a:r>
              <a:rPr lang="fr-FR" sz="2400" b="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a:t>
            </a:r>
            <a:r>
              <a:rPr lang="fr-FR" sz="2400" i="1" dirty="0" err="1">
                <a:latin typeface="Times New Roman" panose="02020603050405020304" pitchFamily="18" charset="0"/>
                <a:cs typeface="Times New Roman" panose="02020603050405020304" pitchFamily="18" charset="0"/>
              </a:rPr>
              <a:t>Tillaea</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muscosa</a:t>
            </a:r>
            <a:r>
              <a:rPr lang="fr-FR" sz="2400"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L.)</a:t>
            </a:r>
          </a:p>
          <a:p>
            <a:r>
              <a:rPr lang="fr-FR" sz="2400" dirty="0">
                <a:latin typeface="Times New Roman" panose="02020603050405020304" pitchFamily="18" charset="0"/>
                <a:cs typeface="Times New Roman" panose="02020603050405020304" pitchFamily="18" charset="0"/>
              </a:rPr>
              <a:t>Fleurs sessiles trimères</a:t>
            </a:r>
          </a:p>
        </p:txBody>
      </p:sp>
      <p:pic>
        <p:nvPicPr>
          <p:cNvPr id="2050" name="Picture 2" descr="fr.mnhn.inpn.model.isb.Espece@239c59ba">
            <a:extLst>
              <a:ext uri="{FF2B5EF4-FFF2-40B4-BE49-F238E27FC236}">
                <a16:creationId xmlns:a16="http://schemas.microsoft.com/office/drawing/2014/main" id="{BDF56DC6-F367-4323-B993-689165598A5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6200000">
            <a:off x="2950617" y="2704394"/>
            <a:ext cx="5576229" cy="307171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35837E68-233E-06C8-D3F5-E83B4D0205B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27643"/>
            <a:ext cx="3638746" cy="6830358"/>
          </a:xfrm>
          <a:prstGeom prst="rect">
            <a:avLst/>
          </a:prstGeom>
        </p:spPr>
      </p:pic>
    </p:spTree>
    <p:extLst>
      <p:ext uri="{BB962C8B-B14F-4D97-AF65-F5344CB8AC3E}">
        <p14:creationId xmlns:p14="http://schemas.microsoft.com/office/powerpoint/2010/main" val="191028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alpha val="40000"/>
          </a:srgb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C04C43A-6F79-43EE-ADA1-AB052BA137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88977" y="3216773"/>
            <a:ext cx="3403023" cy="3744502"/>
          </a:xfrm>
          <a:prstGeom prst="rect">
            <a:avLst/>
          </a:prstGeom>
        </p:spPr>
      </p:pic>
      <p:pic>
        <p:nvPicPr>
          <p:cNvPr id="6" name="Image 5">
            <a:extLst>
              <a:ext uri="{FF2B5EF4-FFF2-40B4-BE49-F238E27FC236}">
                <a16:creationId xmlns:a16="http://schemas.microsoft.com/office/drawing/2014/main" id="{CEBF6F70-5687-4681-9500-49A086D416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88977" y="0"/>
            <a:ext cx="3403023" cy="3327401"/>
          </a:xfrm>
          <a:prstGeom prst="rect">
            <a:avLst/>
          </a:prstGeom>
        </p:spPr>
      </p:pic>
      <p:sp>
        <p:nvSpPr>
          <p:cNvPr id="7" name="ZoneTexte 6">
            <a:extLst>
              <a:ext uri="{FF2B5EF4-FFF2-40B4-BE49-F238E27FC236}">
                <a16:creationId xmlns:a16="http://schemas.microsoft.com/office/drawing/2014/main" id="{D378D996-5D52-4C14-BE78-6D690E814CF6}"/>
              </a:ext>
            </a:extLst>
          </p:cNvPr>
          <p:cNvSpPr txBox="1"/>
          <p:nvPr/>
        </p:nvSpPr>
        <p:spPr>
          <a:xfrm>
            <a:off x="6726621" y="423333"/>
            <a:ext cx="2062355" cy="1938992"/>
          </a:xfrm>
          <a:prstGeom prst="rect">
            <a:avLst/>
          </a:prstGeom>
          <a:noFill/>
        </p:spPr>
        <p:txBody>
          <a:bodyPr wrap="square" rtlCol="0">
            <a:spAutoFit/>
          </a:bodyPr>
          <a:lstStyle/>
          <a:p>
            <a:r>
              <a:rPr lang="fr-FR" sz="2400" b="1" i="1" dirty="0">
                <a:latin typeface="Times New Roman" panose="02020603050405020304" pitchFamily="18" charset="0"/>
                <a:cs typeface="Times New Roman" panose="02020603050405020304" pitchFamily="18" charset="0"/>
              </a:rPr>
              <a:t>Crassula </a:t>
            </a:r>
            <a:r>
              <a:rPr lang="fr-FR" sz="2400" b="1" i="1" dirty="0" err="1">
                <a:latin typeface="Times New Roman" panose="02020603050405020304" pitchFamily="18" charset="0"/>
                <a:cs typeface="Times New Roman" panose="02020603050405020304" pitchFamily="18" charset="0"/>
              </a:rPr>
              <a:t>vaillantii</a:t>
            </a:r>
            <a:r>
              <a:rPr lang="fr-FR" sz="2400" b="1"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a:t>
            </a:r>
            <a:r>
              <a:rPr lang="fr-FR" sz="2400" dirty="0" err="1">
                <a:latin typeface="Times New Roman" panose="02020603050405020304" pitchFamily="18" charset="0"/>
                <a:cs typeface="Times New Roman" panose="02020603050405020304" pitchFamily="18" charset="0"/>
              </a:rPr>
              <a:t>Willd</a:t>
            </a:r>
            <a:r>
              <a:rPr lang="fr-FR" sz="2400" dirty="0">
                <a:latin typeface="Times New Roman" panose="02020603050405020304" pitchFamily="18" charset="0"/>
                <a:cs typeface="Times New Roman" panose="02020603050405020304" pitchFamily="18" charset="0"/>
              </a:rPr>
              <a:t>) Roth</a:t>
            </a:r>
          </a:p>
          <a:p>
            <a:r>
              <a:rPr lang="fr-FR" sz="2400" dirty="0">
                <a:latin typeface="Times New Roman" panose="02020603050405020304" pitchFamily="18" charset="0"/>
                <a:cs typeface="Times New Roman" panose="02020603050405020304" pitchFamily="18" charset="0"/>
              </a:rPr>
              <a:t>Fleurs </a:t>
            </a:r>
            <a:r>
              <a:rPr lang="fr-FR" sz="2400" dirty="0" err="1">
                <a:latin typeface="Times New Roman" panose="02020603050405020304" pitchFamily="18" charset="0"/>
                <a:cs typeface="Times New Roman" panose="02020603050405020304" pitchFamily="18" charset="0"/>
              </a:rPr>
              <a:t>tetramères</a:t>
            </a:r>
            <a:endParaRPr lang="fr-FR" sz="2400" dirty="0">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F58DAF0F-C45D-ECEF-649F-A628D1E6E0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6606112" cy="6899943"/>
          </a:xfrm>
          <a:prstGeom prst="rect">
            <a:avLst/>
          </a:prstGeom>
        </p:spPr>
      </p:pic>
      <p:pic>
        <p:nvPicPr>
          <p:cNvPr id="1026" name="Picture 2" descr="Afficher l’image source">
            <a:extLst>
              <a:ext uri="{FF2B5EF4-FFF2-40B4-BE49-F238E27FC236}">
                <a16:creationId xmlns:a16="http://schemas.microsoft.com/office/drawing/2014/main" id="{5FCC1647-02EC-4E4C-8D8D-07E358BADEC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2319454"/>
            <a:ext cx="4136754" cy="458048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B6E264AB-C057-D73D-7FAD-FC6BADD92C8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76342" y="2562281"/>
            <a:ext cx="3512634" cy="4605454"/>
          </a:xfrm>
          <a:prstGeom prst="rect">
            <a:avLst/>
          </a:prstGeom>
        </p:spPr>
      </p:pic>
    </p:spTree>
    <p:extLst>
      <p:ext uri="{BB962C8B-B14F-4D97-AF65-F5344CB8AC3E}">
        <p14:creationId xmlns:p14="http://schemas.microsoft.com/office/powerpoint/2010/main" val="91118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4627</TotalTime>
  <Words>5666</Words>
  <Application>Microsoft Office PowerPoint</Application>
  <PresentationFormat>Grand écran</PresentationFormat>
  <Paragraphs>586</Paragraphs>
  <Slides>73</Slides>
  <Notes>70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73</vt:i4>
      </vt:variant>
    </vt:vector>
  </HeadingPairs>
  <TitlesOfParts>
    <vt:vector size="79" baseType="lpstr">
      <vt:lpstr>Arial</vt:lpstr>
      <vt:lpstr>Calibri</vt:lpstr>
      <vt:lpstr>Calibri Light</vt:lpstr>
      <vt:lpstr>Times New Roman</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jeanl</dc:creator>
  <cp:lastModifiedBy>jeanl</cp:lastModifiedBy>
  <cp:revision>88</cp:revision>
  <dcterms:created xsi:type="dcterms:W3CDTF">2021-12-22T17:11:43Z</dcterms:created>
  <dcterms:modified xsi:type="dcterms:W3CDTF">2022-09-23T12:21:30Z</dcterms:modified>
</cp:coreProperties>
</file>