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257" r:id="rId3"/>
    <p:sldId id="281" r:id="rId4"/>
    <p:sldId id="261" r:id="rId5"/>
    <p:sldId id="285" r:id="rId6"/>
    <p:sldId id="287" r:id="rId7"/>
    <p:sldId id="289" r:id="rId8"/>
    <p:sldId id="290" r:id="rId9"/>
    <p:sldId id="291" r:id="rId10"/>
    <p:sldId id="295" r:id="rId11"/>
    <p:sldId id="370" r:id="rId12"/>
    <p:sldId id="292" r:id="rId13"/>
    <p:sldId id="286" r:id="rId14"/>
    <p:sldId id="293" r:id="rId15"/>
    <p:sldId id="294" r:id="rId16"/>
    <p:sldId id="296" r:id="rId17"/>
    <p:sldId id="299" r:id="rId18"/>
    <p:sldId id="304" r:id="rId19"/>
    <p:sldId id="301" r:id="rId20"/>
    <p:sldId id="364" r:id="rId21"/>
    <p:sldId id="302" r:id="rId22"/>
    <p:sldId id="303" r:id="rId23"/>
    <p:sldId id="305" r:id="rId24"/>
    <p:sldId id="307" r:id="rId25"/>
    <p:sldId id="365" r:id="rId26"/>
    <p:sldId id="342" r:id="rId27"/>
    <p:sldId id="344" r:id="rId28"/>
    <p:sldId id="343" r:id="rId29"/>
    <p:sldId id="367" r:id="rId30"/>
    <p:sldId id="331" r:id="rId31"/>
    <p:sldId id="332" r:id="rId32"/>
    <p:sldId id="334" r:id="rId33"/>
    <p:sldId id="333" r:id="rId34"/>
    <p:sldId id="368" r:id="rId35"/>
    <p:sldId id="316" r:id="rId36"/>
    <p:sldId id="317" r:id="rId37"/>
    <p:sldId id="318" r:id="rId38"/>
    <p:sldId id="369" r:id="rId39"/>
    <p:sldId id="312" r:id="rId40"/>
    <p:sldId id="313" r:id="rId41"/>
    <p:sldId id="315" r:id="rId42"/>
    <p:sldId id="366" r:id="rId43"/>
    <p:sldId id="345" r:id="rId44"/>
    <p:sldId id="347" r:id="rId45"/>
    <p:sldId id="346" r:id="rId46"/>
    <p:sldId id="348" r:id="rId47"/>
    <p:sldId id="352" r:id="rId48"/>
    <p:sldId id="351" r:id="rId49"/>
    <p:sldId id="350" r:id="rId50"/>
    <p:sldId id="353" r:id="rId51"/>
    <p:sldId id="363" r:id="rId52"/>
    <p:sldId id="354" r:id="rId53"/>
    <p:sldId id="355" r:id="rId54"/>
    <p:sldId id="362" r:id="rId55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6600"/>
    <a:srgbClr val="FF33CC"/>
    <a:srgbClr val="33CC33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7" autoAdjust="0"/>
    <p:restoredTop sz="90000" autoAdjust="0"/>
  </p:normalViewPr>
  <p:slideViewPr>
    <p:cSldViewPr>
      <p:cViewPr varScale="1">
        <p:scale>
          <a:sx n="65" d="100"/>
          <a:sy n="65" d="100"/>
        </p:scale>
        <p:origin x="1152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1" d="100"/>
          <a:sy n="51" d="100"/>
        </p:scale>
        <p:origin x="-187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597DCA-0EDD-4832-995C-85A3C536D0E7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74F4A-053A-4FD7-B581-30C7C74AD477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E45391-E1FB-4AEE-B821-46BBE433BF76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F7E64-83E2-47DA-8112-B6F4F7BCC836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b="1" dirty="0"/>
              <a:t>Revoir crédits photographiques</a:t>
            </a:r>
            <a:r>
              <a:rPr lang="fr-FR" b="1" baseline="0" dirty="0"/>
              <a:t> !!</a:t>
            </a:r>
            <a:endParaRPr lang="fr-FR" b="1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11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12</a:t>
            </a:fld>
            <a:endParaRPr lang="fr-F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13</a:t>
            </a:fld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14</a:t>
            </a:fld>
            <a:endParaRPr lang="fr-F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15</a:t>
            </a:fld>
            <a:endParaRPr lang="fr-F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17</a:t>
            </a:fld>
            <a:endParaRPr lang="fr-F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19</a:t>
            </a:fld>
            <a:endParaRPr lang="fr-F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21</a:t>
            </a:fld>
            <a:endParaRPr lang="fr-F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22</a:t>
            </a:fld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2</a:t>
            </a:fld>
            <a:endParaRPr lang="fr-F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23</a:t>
            </a:fld>
            <a:endParaRPr lang="fr-F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24</a:t>
            </a:fld>
            <a:endParaRPr lang="fr-F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26</a:t>
            </a:fld>
            <a:endParaRPr lang="fr-F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28</a:t>
            </a:fld>
            <a:endParaRPr lang="fr-F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30</a:t>
            </a:fld>
            <a:endParaRPr lang="fr-F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31</a:t>
            </a:fld>
            <a:endParaRPr lang="fr-F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33</a:t>
            </a:fld>
            <a:endParaRPr lang="fr-F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35</a:t>
            </a:fld>
            <a:endParaRPr lang="fr-F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36</a:t>
            </a:fld>
            <a:endParaRPr lang="fr-F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37</a:t>
            </a:fld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3</a:t>
            </a:fld>
            <a:endParaRPr lang="fr-F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39</a:t>
            </a:fld>
            <a:endParaRPr lang="fr-F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40</a:t>
            </a:fld>
            <a:endParaRPr lang="fr-F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41</a:t>
            </a:fld>
            <a:endParaRPr lang="fr-F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43</a:t>
            </a:fld>
            <a:endParaRPr lang="fr-F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44</a:t>
            </a:fld>
            <a:endParaRPr lang="fr-F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45</a:t>
            </a:fld>
            <a:endParaRPr lang="fr-F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46</a:t>
            </a:fld>
            <a:endParaRPr lang="fr-F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47</a:t>
            </a:fld>
            <a:endParaRPr lang="fr-F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48</a:t>
            </a:fld>
            <a:endParaRPr lang="fr-F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49</a:t>
            </a:fld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baseline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4</a:t>
            </a:fld>
            <a:endParaRPr lang="fr-F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50</a:t>
            </a:fld>
            <a:endParaRPr lang="fr-F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51</a:t>
            </a:fld>
            <a:endParaRPr lang="fr-F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52</a:t>
            </a:fld>
            <a:endParaRPr lang="fr-F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53</a:t>
            </a:fld>
            <a:endParaRPr lang="fr-F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54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dirty="0"/>
          </a:p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5</a:t>
            </a:fld>
            <a:endParaRPr lang="fr-F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7</a:t>
            </a:fld>
            <a:endParaRPr lang="fr-F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8</a:t>
            </a:fld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1F7E64-83E2-47DA-8112-B6F4F7BCC836}" type="slidenum">
              <a:rPr lang="fr-FR" smtClean="0"/>
              <a:pPr/>
              <a:t>9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45B9F4-076B-41CC-B99B-A36D13B4B1AD}" type="datetimeFigureOut">
              <a:rPr lang="fr-FR" smtClean="0"/>
              <a:pPr/>
              <a:t>23/03/2023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080379-8802-483D-B410-D50BA63B4DB8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8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jpeg"/><Relationship Id="rId4" Type="http://schemas.openxmlformats.org/officeDocument/2006/relationships/image" Target="../media/image6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2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5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8.jpeg"/><Relationship Id="rId4" Type="http://schemas.openxmlformats.org/officeDocument/2006/relationships/image" Target="../media/image87.jpe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0.jpeg"/></Relationships>
</file>

<file path=ppt/slides/_rels/slide5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jpeg"/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 txBox="1">
            <a:spLocks/>
          </p:cNvSpPr>
          <p:nvPr/>
        </p:nvSpPr>
        <p:spPr>
          <a:xfrm>
            <a:off x="179512" y="1412776"/>
            <a:ext cx="8784976" cy="1470025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La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famille des</a:t>
            </a:r>
            <a:r>
              <a:rPr kumimoji="0" lang="fr-FR" sz="4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fr-FR" sz="4000" b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Caryophyllaceae</a:t>
            </a:r>
            <a:r>
              <a:rPr kumimoji="0" lang="fr-FR" sz="4000" b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(1) </a:t>
            </a:r>
            <a:r>
              <a:rPr kumimoji="0" lang="fr-FR" sz="4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endParaRPr kumimoji="0" lang="fr-FR" sz="4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ous-titre 2"/>
          <p:cNvSpPr txBox="1">
            <a:spLocks/>
          </p:cNvSpPr>
          <p:nvPr/>
        </p:nvSpPr>
        <p:spPr>
          <a:xfrm>
            <a:off x="1371600" y="2927375"/>
            <a:ext cx="6400800" cy="2016224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Ateliers de perfectionnement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Société Linnéenne de Lyon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2023</a:t>
            </a: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Véronique Guérin-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Faublée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251520" y="5733256"/>
            <a:ext cx="5567358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b="1" i="1" dirty="0"/>
              <a:t>Merci aux contributeurs de </a:t>
            </a:r>
            <a:r>
              <a:rPr lang="fr-FR" b="1" i="1" dirty="0" err="1"/>
              <a:t>TelaBotanica</a:t>
            </a:r>
            <a:r>
              <a:rPr lang="fr-FR" b="1" i="1" dirty="0"/>
              <a:t> pour les photos</a:t>
            </a:r>
          </a:p>
          <a:p>
            <a:r>
              <a:rPr lang="fr-FR" b="1" i="1" dirty="0"/>
              <a:t>En particulier à Liliane et Didier </a:t>
            </a:r>
            <a:r>
              <a:rPr lang="fr-FR" b="1" i="1" dirty="0" err="1"/>
              <a:t>Roubaudi</a:t>
            </a:r>
            <a:endParaRPr lang="fr-FR" b="1" i="1" dirty="0"/>
          </a:p>
          <a:p>
            <a:r>
              <a:rPr lang="fr-FR" b="1" i="1" dirty="0"/>
              <a:t>Et à Franck Le Driant site </a:t>
            </a:r>
            <a:r>
              <a:rPr lang="fr-FR" b="1" i="1" dirty="0" err="1"/>
              <a:t>FloreAlpes</a:t>
            </a:r>
            <a:endParaRPr lang="fr-FR" b="1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Arenaria grandiflora grandiflora 3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7160" y="0"/>
            <a:ext cx="5715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90135" y="6021288"/>
            <a:ext cx="193033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Arenaria</a:t>
            </a:r>
            <a:r>
              <a:rPr lang="fr-FR" sz="1600" i="1" dirty="0"/>
              <a:t> </a:t>
            </a:r>
            <a:r>
              <a:rPr lang="fr-FR" sz="1600" i="1" dirty="0" err="1"/>
              <a:t>grandiflora</a:t>
            </a:r>
            <a:r>
              <a:rPr lang="fr-FR" sz="1600" i="1" dirty="0"/>
              <a:t> </a:t>
            </a:r>
          </a:p>
          <a:p>
            <a:pPr algn="ctr"/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grandiflora</a:t>
            </a:r>
            <a:endParaRPr lang="fr-FR" sz="1600" i="1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251520" y="303039"/>
            <a:ext cx="3384376" cy="461665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Quelques définitions</a:t>
            </a:r>
            <a:endParaRPr lang="fr-FR" sz="2400" b="1" i="1" strike="sngStrike" dirty="0"/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79512" y="1484784"/>
            <a:ext cx="4716016" cy="64807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b="1" u="sng" dirty="0"/>
              <a:t>Coronule</a:t>
            </a:r>
            <a:r>
              <a:rPr lang="fr-FR" sz="1600" b="1" dirty="0"/>
              <a:t> : écailles placées au centre de la fleur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1600" b="1" dirty="0"/>
              <a:t>        en couronne prolongeant les onglets des pétales </a:t>
            </a:r>
            <a:endParaRPr lang="fr-FR" sz="1600" dirty="0"/>
          </a:p>
        </p:txBody>
      </p:sp>
      <p:sp>
        <p:nvSpPr>
          <p:cNvPr id="6" name="ZoneTexte 5"/>
          <p:cNvSpPr txBox="1"/>
          <p:nvPr/>
        </p:nvSpPr>
        <p:spPr>
          <a:xfrm>
            <a:off x="4175448" y="6550223"/>
            <a:ext cx="496855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/>
              <a:t>Définitions de la Flore de la France Méditerranéenne continentale</a:t>
            </a:r>
          </a:p>
        </p:txBody>
      </p:sp>
      <p:pic>
        <p:nvPicPr>
          <p:cNvPr id="7" name="Image 6" descr="DSCN9523.JPG"/>
          <p:cNvPicPr>
            <a:picLocks noChangeAspect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0"/>
            <a:ext cx="4211960" cy="3068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4"/>
          <p:cNvSpPr txBox="1">
            <a:spLocks/>
          </p:cNvSpPr>
          <p:nvPr/>
        </p:nvSpPr>
        <p:spPr>
          <a:xfrm>
            <a:off x="179512" y="908720"/>
            <a:ext cx="5760640" cy="36004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b="1" u="sng" dirty="0"/>
              <a:t>Calicule</a:t>
            </a:r>
            <a:r>
              <a:rPr lang="fr-FR" sz="1600" b="1" dirty="0"/>
              <a:t> : ensemble de bractées enveloppant la base du calice</a:t>
            </a:r>
            <a:endParaRPr lang="fr-FR" sz="1600" dirty="0"/>
          </a:p>
        </p:txBody>
      </p:sp>
      <p:sp>
        <p:nvSpPr>
          <p:cNvPr id="8" name="ZoneTexte 7"/>
          <p:cNvSpPr txBox="1"/>
          <p:nvPr/>
        </p:nvSpPr>
        <p:spPr>
          <a:xfrm>
            <a:off x="7125883" y="2780928"/>
            <a:ext cx="2018117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Dianthus</a:t>
            </a:r>
            <a:r>
              <a:rPr lang="fr-FR" sz="1600" i="1" dirty="0"/>
              <a:t> </a:t>
            </a:r>
            <a:r>
              <a:rPr lang="fr-FR" sz="1600" i="1" dirty="0" err="1"/>
              <a:t>godronianus</a:t>
            </a:r>
            <a:endParaRPr lang="fr-FR" sz="1600" i="1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 flipV="1">
            <a:off x="6372200" y="2348880"/>
            <a:ext cx="504056" cy="72008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Image 11" descr="Silene latifolia 2.jp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51520" y="2348880"/>
            <a:ext cx="1584176" cy="3432381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1907704" y="2348880"/>
            <a:ext cx="86344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Silene</a:t>
            </a:r>
            <a:endParaRPr lang="fr-FR" sz="1600" i="1" dirty="0"/>
          </a:p>
          <a:p>
            <a:pPr algn="ctr"/>
            <a:r>
              <a:rPr lang="fr-FR" sz="1600" i="1" dirty="0"/>
              <a:t> </a:t>
            </a:r>
            <a:r>
              <a:rPr lang="fr-FR" sz="1600" i="1" dirty="0" err="1"/>
              <a:t>latifolia</a:t>
            </a:r>
            <a:endParaRPr lang="fr-FR" sz="16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1475656" y="3068960"/>
            <a:ext cx="764953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Limbe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043608" y="4293096"/>
            <a:ext cx="82266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Onglet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1187624" y="3429000"/>
            <a:ext cx="7864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b="1" dirty="0"/>
              <a:t>Ecaille</a:t>
            </a:r>
          </a:p>
        </p:txBody>
      </p:sp>
      <p:pic>
        <p:nvPicPr>
          <p:cNvPr id="17" name="Image 16" descr="DSCN9388.JPG"/>
          <p:cNvPicPr>
            <a:picLocks noChangeAspect="1"/>
          </p:cNvPicPr>
          <p:nvPr/>
        </p:nvPicPr>
        <p:blipFill>
          <a:blip r:embed="rId5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1600" y="4941168"/>
            <a:ext cx="2353562" cy="191683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8" name="Connecteur droit avec flèche 17"/>
          <p:cNvCxnSpPr/>
          <p:nvPr/>
        </p:nvCxnSpPr>
        <p:spPr>
          <a:xfrm flipH="1">
            <a:off x="2627784" y="5661248"/>
            <a:ext cx="792088" cy="14401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ZoneTexte 20"/>
          <p:cNvSpPr txBox="1"/>
          <p:nvPr/>
        </p:nvSpPr>
        <p:spPr>
          <a:xfrm>
            <a:off x="2555776" y="4428401"/>
            <a:ext cx="96122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Lychnis</a:t>
            </a:r>
          </a:p>
          <a:p>
            <a:pPr algn="ctr"/>
            <a:r>
              <a:rPr lang="fr-FR" sz="1600" i="1" dirty="0"/>
              <a:t> </a:t>
            </a:r>
            <a:r>
              <a:rPr lang="fr-FR" sz="1600" i="1" dirty="0" err="1"/>
              <a:t>flos</a:t>
            </a:r>
            <a:r>
              <a:rPr lang="fr-FR" sz="1600" i="1" dirty="0"/>
              <a:t>-</a:t>
            </a:r>
            <a:r>
              <a:rPr lang="fr-FR" sz="1600" i="1" dirty="0" err="1"/>
              <a:t>jovis</a:t>
            </a:r>
            <a:endParaRPr lang="fr-FR" sz="1600" i="1" dirty="0"/>
          </a:p>
        </p:txBody>
      </p:sp>
      <p:pic>
        <p:nvPicPr>
          <p:cNvPr id="22" name="Image 21" descr="P4290098.JPG"/>
          <p:cNvPicPr>
            <a:picLocks noChangeAspect="1"/>
          </p:cNvPicPr>
          <p:nvPr/>
        </p:nvPicPr>
        <p:blipFill>
          <a:blip r:embed="rId6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652120" y="3584094"/>
            <a:ext cx="3240360" cy="2941250"/>
          </a:xfrm>
          <a:prstGeom prst="rect">
            <a:avLst/>
          </a:prstGeom>
        </p:spPr>
      </p:pic>
      <p:sp>
        <p:nvSpPr>
          <p:cNvPr id="4" name="Espace réservé du contenu 4"/>
          <p:cNvSpPr txBox="1">
            <a:spLocks/>
          </p:cNvSpPr>
          <p:nvPr/>
        </p:nvSpPr>
        <p:spPr>
          <a:xfrm>
            <a:off x="3563888" y="3212976"/>
            <a:ext cx="2952328" cy="72008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1600" b="1" u="sng" dirty="0" err="1"/>
              <a:t>Carpophore</a:t>
            </a:r>
            <a:r>
              <a:rPr lang="fr-FR" sz="1600" b="1" dirty="0"/>
              <a:t> : pied portant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1600" b="1" dirty="0"/>
              <a:t>        l’ovaire puis la capsule </a:t>
            </a:r>
            <a:endParaRPr lang="fr-FR" sz="1600" dirty="0"/>
          </a:p>
        </p:txBody>
      </p:sp>
      <p:cxnSp>
        <p:nvCxnSpPr>
          <p:cNvPr id="23" name="Connecteur droit avec flèche 22"/>
          <p:cNvCxnSpPr/>
          <p:nvPr/>
        </p:nvCxnSpPr>
        <p:spPr>
          <a:xfrm flipV="1">
            <a:off x="6012160" y="4149080"/>
            <a:ext cx="144016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7740352" y="3501008"/>
            <a:ext cx="121930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Silene</a:t>
            </a:r>
            <a:r>
              <a:rPr lang="fr-FR" sz="1600" i="1" dirty="0"/>
              <a:t> </a:t>
            </a:r>
            <a:r>
              <a:rPr lang="fr-FR" sz="1600" i="1" dirty="0" err="1"/>
              <a:t>italica</a:t>
            </a:r>
            <a:endParaRPr lang="fr-FR" sz="1600" i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16016" y="231031"/>
            <a:ext cx="40324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Caryophyllaceae</a:t>
            </a:r>
            <a:r>
              <a:rPr lang="fr-FR" sz="2400" b="1" dirty="0"/>
              <a:t> (6) : fruits</a:t>
            </a:r>
            <a:endParaRPr lang="fr-FR" sz="2400" b="1" strike="sngStrike" dirty="0"/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107504" y="188640"/>
            <a:ext cx="4320480" cy="396044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Généralement une capsule*, </a:t>
            </a:r>
            <a:r>
              <a:rPr lang="fr-FR" sz="2000" dirty="0"/>
              <a:t>parfois un akène (</a:t>
            </a:r>
            <a:r>
              <a:rPr lang="fr-FR" sz="2000" i="1" dirty="0" err="1"/>
              <a:t>Scleranthus</a:t>
            </a:r>
            <a:r>
              <a:rPr lang="fr-FR" sz="2000" dirty="0"/>
              <a:t>) ou un "utricule" (</a:t>
            </a:r>
            <a:r>
              <a:rPr lang="fr-FR" sz="2000" i="1" dirty="0" err="1"/>
              <a:t>Paronychia</a:t>
            </a:r>
            <a:r>
              <a:rPr lang="fr-FR" sz="2000" dirty="0"/>
              <a:t> par ex), exceptionnellement baie (</a:t>
            </a:r>
            <a:r>
              <a:rPr lang="fr-FR" sz="2000" i="1" dirty="0" err="1"/>
              <a:t>Silene</a:t>
            </a:r>
            <a:r>
              <a:rPr lang="fr-FR" sz="2000" i="1" dirty="0"/>
              <a:t> </a:t>
            </a:r>
            <a:r>
              <a:rPr lang="fr-FR" sz="2000" i="1" dirty="0" err="1"/>
              <a:t>baccifera</a:t>
            </a:r>
            <a:r>
              <a:rPr lang="fr-FR" sz="2000" dirty="0"/>
              <a:t>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Déhiscence par des fentes longitudinales ou des dents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Graines souvent nombreuses,  </a:t>
            </a:r>
            <a:r>
              <a:rPr lang="fr-FR" sz="2000" dirty="0"/>
              <a:t>parfois fruit monosperme (</a:t>
            </a:r>
            <a:r>
              <a:rPr lang="fr-FR" sz="2000" i="1" dirty="0" err="1"/>
              <a:t>Paronychia</a:t>
            </a:r>
            <a:r>
              <a:rPr lang="fr-FR" sz="2000" i="1" dirty="0"/>
              <a:t>, </a:t>
            </a:r>
            <a:r>
              <a:rPr lang="fr-FR" sz="2000" i="1" dirty="0" err="1"/>
              <a:t>Scleranthus</a:t>
            </a:r>
            <a:r>
              <a:rPr lang="fr-FR" sz="2000" i="1" dirty="0"/>
              <a:t>, …</a:t>
            </a:r>
            <a:r>
              <a:rPr lang="fr-FR" sz="2000" dirty="0"/>
              <a:t>) </a:t>
            </a:r>
            <a:endParaRPr lang="fr-FR" sz="20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Embryon courbe enveloppant le périsperme (0 albumen)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000" b="1" dirty="0"/>
          </a:p>
        </p:txBody>
      </p:sp>
      <p:sp>
        <p:nvSpPr>
          <p:cNvPr id="4" name="ZoneTexte 3"/>
          <p:cNvSpPr txBox="1"/>
          <p:nvPr/>
        </p:nvSpPr>
        <p:spPr>
          <a:xfrm>
            <a:off x="35496" y="5733256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i="1" dirty="0"/>
              <a:t>*Fruit sec déhiscent,  </a:t>
            </a:r>
            <a:r>
              <a:rPr lang="fr-FR" b="1" i="1" dirty="0" err="1"/>
              <a:t>multiséminé</a:t>
            </a:r>
            <a:r>
              <a:rPr lang="fr-FR" b="1" i="1" dirty="0"/>
              <a:t>, </a:t>
            </a:r>
          </a:p>
          <a:p>
            <a:r>
              <a:rPr lang="fr-FR" b="1" i="1" dirty="0"/>
              <a:t>provenant d’un ovaire </a:t>
            </a:r>
          </a:p>
          <a:p>
            <a:r>
              <a:rPr lang="fr-FR" b="1" i="1" dirty="0"/>
              <a:t>dont les carpelles sont  soudés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7221161" y="3645024"/>
            <a:ext cx="1212511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Silene</a:t>
            </a:r>
            <a:r>
              <a:rPr lang="fr-FR" sz="1600" i="1" dirty="0"/>
              <a:t> </a:t>
            </a:r>
            <a:r>
              <a:rPr lang="fr-FR" sz="1600" i="1" dirty="0" err="1"/>
              <a:t>dioica</a:t>
            </a:r>
            <a:endParaRPr lang="fr-FR" sz="1600" i="1" dirty="0"/>
          </a:p>
        </p:txBody>
      </p:sp>
      <p:pic>
        <p:nvPicPr>
          <p:cNvPr id="8" name="Image 7" descr="Silene vulgaris capsule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536284" y="1248692"/>
            <a:ext cx="2520280" cy="2272384"/>
          </a:xfrm>
          <a:prstGeom prst="rect">
            <a:avLst/>
          </a:prstGeom>
        </p:spPr>
      </p:pic>
      <p:pic>
        <p:nvPicPr>
          <p:cNvPr id="9" name="Image 8" descr="Caryo capsules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7" y="1124744"/>
            <a:ext cx="1750931" cy="3024336"/>
          </a:xfrm>
          <a:prstGeom prst="rect">
            <a:avLst/>
          </a:prstGeom>
        </p:spPr>
      </p:pic>
      <p:pic>
        <p:nvPicPr>
          <p:cNvPr id="10" name="Image 9" descr="Caryo capsules 2.jp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948264" y="3998518"/>
            <a:ext cx="1872208" cy="238281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727588" y="764704"/>
            <a:ext cx="1370888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Silene</a:t>
            </a:r>
            <a:r>
              <a:rPr lang="fr-FR" sz="1600" i="1" dirty="0"/>
              <a:t> </a:t>
            </a:r>
            <a:r>
              <a:rPr lang="fr-FR" sz="1600" i="1" dirty="0" err="1"/>
              <a:t>vulgaris</a:t>
            </a:r>
            <a:endParaRPr lang="fr-FR" sz="16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6857949" y="6427113"/>
            <a:ext cx="2034531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/>
              <a:t>Maurice Reille</a:t>
            </a:r>
          </a:p>
          <a:p>
            <a:r>
              <a:rPr lang="fr-FR" sz="1100" dirty="0"/>
              <a:t>Dictionnaire visuel de botanique</a:t>
            </a:r>
          </a:p>
        </p:txBody>
      </p:sp>
      <p:pic>
        <p:nvPicPr>
          <p:cNvPr id="12" name="Image 11" descr="Capsules Caryo 3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427984" y="4221088"/>
            <a:ext cx="2088232" cy="2610290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635896" y="4149080"/>
            <a:ext cx="943207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Stellaria</a:t>
            </a:r>
            <a:endParaRPr lang="fr-FR" sz="1600" i="1" dirty="0"/>
          </a:p>
          <a:p>
            <a:pPr algn="ctr"/>
            <a:r>
              <a:rPr lang="fr-FR" sz="1600" i="1" dirty="0"/>
              <a:t> </a:t>
            </a:r>
            <a:r>
              <a:rPr lang="fr-FR" sz="1600" i="1" dirty="0" err="1"/>
              <a:t>holostea</a:t>
            </a:r>
            <a:endParaRPr lang="fr-FR" sz="1600" i="1" dirty="0"/>
          </a:p>
        </p:txBody>
      </p:sp>
      <p:grpSp>
        <p:nvGrpSpPr>
          <p:cNvPr id="14" name="Groupe 13"/>
          <p:cNvGrpSpPr/>
          <p:nvPr/>
        </p:nvGrpSpPr>
        <p:grpSpPr>
          <a:xfrm>
            <a:off x="1187624" y="4149080"/>
            <a:ext cx="2160240" cy="1584176"/>
            <a:chOff x="4206919" y="4630223"/>
            <a:chExt cx="1661225" cy="1368152"/>
          </a:xfrm>
        </p:grpSpPr>
        <p:sp>
          <p:nvSpPr>
            <p:cNvPr id="15" name="Explosion 1 14"/>
            <p:cNvSpPr/>
            <p:nvPr/>
          </p:nvSpPr>
          <p:spPr>
            <a:xfrm>
              <a:off x="4278927" y="4630223"/>
              <a:ext cx="1440160" cy="13681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4206919" y="5100755"/>
              <a:ext cx="1661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/>
                <a:t>Identification</a:t>
              </a:r>
              <a:r>
                <a:rPr lang="fr-FR" dirty="0"/>
                <a:t> 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395536" y="332656"/>
          <a:ext cx="8208912" cy="188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1571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047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F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Stipules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Sépales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2000" b="1" dirty="0"/>
                        <a:t>"</a:t>
                      </a:r>
                      <a:r>
                        <a:rPr lang="fr-FR" sz="2000" b="1" dirty="0" err="1"/>
                        <a:t>Paronychioideae</a:t>
                      </a:r>
                      <a:r>
                        <a:rPr lang="fr-FR" sz="2000" b="1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Libres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/>
                        <a:t>"</a:t>
                      </a:r>
                      <a:r>
                        <a:rPr lang="fr-FR" sz="2000" b="1" dirty="0" err="1"/>
                        <a:t>Silenoideae</a:t>
                      </a:r>
                      <a:r>
                        <a:rPr lang="fr-FR" sz="2000" b="1" dirty="0"/>
                        <a:t>"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/>
                        <a:t>("</a:t>
                      </a:r>
                      <a:r>
                        <a:rPr lang="fr-FR" sz="2000" b="1" dirty="0" err="1"/>
                        <a:t>Caryophylloideae</a:t>
                      </a:r>
                      <a:r>
                        <a:rPr lang="fr-FR" sz="2000" b="1" dirty="0"/>
                        <a:t>")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 err="1"/>
                        <a:t>Connés</a:t>
                      </a:r>
                      <a:r>
                        <a:rPr lang="fr-FR" sz="2000" b="1" dirty="0"/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b="1" dirty="0"/>
                        <a:t>" </a:t>
                      </a:r>
                      <a:r>
                        <a:rPr lang="fr-FR" sz="2000" b="1" dirty="0" err="1"/>
                        <a:t>Alsinoideae</a:t>
                      </a:r>
                      <a:r>
                        <a:rPr lang="fr-FR" sz="2000" b="1" dirty="0"/>
                        <a:t>"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2000" b="1" dirty="0"/>
                        <a:t>Libres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3" name="Image 2" descr="Petrorhagia prolifera 3.JPG"/>
          <p:cNvPicPr>
            <a:picLocks noChangeAspect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792" y="3028843"/>
            <a:ext cx="4419758" cy="305983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928380" y="6519446"/>
            <a:ext cx="1923540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Petrorhagia</a:t>
            </a:r>
            <a:r>
              <a:rPr lang="fr-FR" sz="1600" i="1" dirty="0"/>
              <a:t> </a:t>
            </a:r>
            <a:r>
              <a:rPr lang="fr-FR" sz="1600" i="1" dirty="0" err="1"/>
              <a:t>prolifera</a:t>
            </a:r>
            <a:endParaRPr lang="fr-FR" sz="1600" i="1" dirty="0"/>
          </a:p>
        </p:txBody>
      </p:sp>
      <p:pic>
        <p:nvPicPr>
          <p:cNvPr id="5" name="Image 4" descr="P6044781.JP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2996952"/>
            <a:ext cx="3024336" cy="309810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499992" y="5877272"/>
            <a:ext cx="2006575" cy="338554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Cerastium </a:t>
            </a:r>
            <a:r>
              <a:rPr lang="fr-FR" sz="1600" i="1" dirty="0" err="1"/>
              <a:t>glutinosum</a:t>
            </a:r>
            <a:endParaRPr lang="fr-FR" sz="1600" i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332656"/>
            <a:ext cx="83529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Caryophyllaceae</a:t>
            </a:r>
            <a:r>
              <a:rPr lang="fr-FR" sz="2400" b="1" dirty="0"/>
              <a:t> dont les feuilles sont pourvues de stipules</a:t>
            </a: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6012160" y="1484784"/>
            <a:ext cx="2952328" cy="4536504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i="1" dirty="0" err="1"/>
              <a:t>Telephium</a:t>
            </a:r>
            <a:r>
              <a:rPr lang="fr-FR" sz="2400" b="1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i="1" dirty="0" err="1"/>
              <a:t>Corrigiola</a:t>
            </a:r>
            <a:endParaRPr lang="fr-FR" sz="2400" b="1" i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i="1" dirty="0" err="1"/>
              <a:t>Herniaria</a:t>
            </a:r>
            <a:r>
              <a:rPr lang="fr-FR" sz="2400" b="1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i="1" dirty="0" err="1"/>
              <a:t>Illecebrum</a:t>
            </a:r>
            <a:endParaRPr lang="fr-FR" sz="2400" b="1" i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i="1" dirty="0" err="1"/>
              <a:t>Paronychia</a:t>
            </a:r>
            <a:endParaRPr lang="fr-FR" sz="2400" b="1" i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i="1" dirty="0" err="1"/>
              <a:t>Chaetonychia</a:t>
            </a:r>
            <a:endParaRPr lang="fr-FR" sz="2400" b="1" i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i="1" dirty="0" err="1"/>
              <a:t>Loeflingia</a:t>
            </a:r>
            <a:endParaRPr lang="fr-FR" sz="2400" b="1" i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i="1" dirty="0" err="1"/>
              <a:t>Polycarpon</a:t>
            </a:r>
            <a:r>
              <a:rPr lang="fr-FR" sz="2400" b="1" i="1" dirty="0"/>
              <a:t>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400" b="1" i="1" dirty="0" err="1"/>
              <a:t>Spergula</a:t>
            </a:r>
            <a:r>
              <a:rPr lang="fr-FR" sz="2400" b="1" dirty="0"/>
              <a:t>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/>
              <a:t>      (incl. </a:t>
            </a:r>
            <a:r>
              <a:rPr lang="fr-FR" sz="2400" b="1" i="1" dirty="0" err="1"/>
              <a:t>Spergularia</a:t>
            </a:r>
            <a:r>
              <a:rPr lang="fr-FR" sz="2400" b="1" dirty="0"/>
              <a:t>)</a:t>
            </a:r>
            <a:r>
              <a:rPr lang="fr-FR" sz="2400" b="1" i="1" dirty="0"/>
              <a:t> </a:t>
            </a:r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395536" y="980728"/>
            <a:ext cx="5040560" cy="56886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Plantes herbacées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Généralement couchées étalées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Feuilles stipulées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Feuilles opposées ou pseudo-verticillées parfois alternes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Cymes souvent denses en glomérules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Fleurs souvent petites, blanches ou verdâtres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Fleurs pentamères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Calice à 5 sépales libres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Des apétales ou à pétales rudimentaires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1-10 étamines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Fleurs hypogynes (ovaire libre supère) sauf exception (</a:t>
            </a:r>
            <a:r>
              <a:rPr lang="fr-FR" sz="2000" i="1" dirty="0" err="1"/>
              <a:t>Paronychia</a:t>
            </a:r>
            <a:r>
              <a:rPr lang="fr-FR" sz="2000" dirty="0"/>
              <a:t>), 2-3 styles-stigmates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Capsule ou "utricules"   (parfois akène)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000" b="1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aryo phylogénie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0800000">
            <a:off x="648071" y="103672"/>
            <a:ext cx="5724129" cy="6754328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588224" y="5589240"/>
            <a:ext cx="230864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/>
              <a:t>Harbaugh</a:t>
            </a:r>
            <a:r>
              <a:rPr lang="fr-FR" dirty="0"/>
              <a:t> </a:t>
            </a:r>
            <a:r>
              <a:rPr lang="fr-FR" i="1" dirty="0"/>
              <a:t>et al</a:t>
            </a:r>
            <a:r>
              <a:rPr lang="fr-FR" dirty="0"/>
              <a:t>.</a:t>
            </a:r>
          </a:p>
          <a:p>
            <a:r>
              <a:rPr lang="fr-FR" dirty="0"/>
              <a:t>Int. J. Plant. </a:t>
            </a:r>
            <a:r>
              <a:rPr lang="fr-FR" dirty="0" err="1"/>
              <a:t>Sci</a:t>
            </a:r>
            <a:r>
              <a:rPr lang="fr-FR" dirty="0"/>
              <a:t>. </a:t>
            </a:r>
          </a:p>
          <a:p>
            <a:r>
              <a:rPr lang="fr-FR" dirty="0"/>
              <a:t>2010 </a:t>
            </a:r>
            <a:r>
              <a:rPr lang="fr-FR" b="1" dirty="0"/>
              <a:t>171</a:t>
            </a:r>
            <a:r>
              <a:rPr lang="fr-FR" dirty="0"/>
              <a:t> (2) : 185-198</a:t>
            </a:r>
          </a:p>
        </p:txBody>
      </p:sp>
      <p:sp>
        <p:nvSpPr>
          <p:cNvPr id="4" name="Rectangle 3"/>
          <p:cNvSpPr/>
          <p:nvPr/>
        </p:nvSpPr>
        <p:spPr>
          <a:xfrm>
            <a:off x="4716016" y="3501008"/>
            <a:ext cx="144016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6" name="Connecteur droit 5"/>
          <p:cNvCxnSpPr/>
          <p:nvPr/>
        </p:nvCxnSpPr>
        <p:spPr>
          <a:xfrm>
            <a:off x="72008" y="6165304"/>
            <a:ext cx="4572000" cy="0"/>
          </a:xfrm>
          <a:prstGeom prst="line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4716016" y="5589240"/>
            <a:ext cx="144016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Rectangle 13"/>
          <p:cNvSpPr/>
          <p:nvPr/>
        </p:nvSpPr>
        <p:spPr>
          <a:xfrm>
            <a:off x="4716016" y="5013176"/>
            <a:ext cx="1440160" cy="576064"/>
          </a:xfrm>
          <a:prstGeom prst="rect">
            <a:avLst/>
          </a:prstGeom>
          <a:noFill/>
          <a:ln w="28575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5" name="Rectangle 14"/>
          <p:cNvSpPr/>
          <p:nvPr/>
        </p:nvSpPr>
        <p:spPr>
          <a:xfrm>
            <a:off x="4716016" y="4077072"/>
            <a:ext cx="1440160" cy="936104"/>
          </a:xfrm>
          <a:prstGeom prst="rect">
            <a:avLst/>
          </a:prstGeom>
          <a:noFill/>
          <a:ln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379685"/>
            <a:ext cx="91440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Feuilles toutes alternes ; 3 styles ou stigmates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Akènes ; sépales L &lt; 3 mm  </a:t>
            </a:r>
            <a:r>
              <a:rPr lang="fr-FR" sz="2000" b="1" dirty="0"/>
              <a:t>……………………………………..…………………….. </a:t>
            </a:r>
            <a:r>
              <a:rPr lang="fr-FR" sz="2000" b="1" i="1" dirty="0" err="1">
                <a:solidFill>
                  <a:srgbClr val="FF0000"/>
                </a:solidFill>
              </a:rPr>
              <a:t>Corrigiola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8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Capsules ; sépales L &gt; 3 mm </a:t>
            </a:r>
            <a:r>
              <a:rPr lang="fr-FR" sz="2000" b="1" dirty="0"/>
              <a:t>…………………………………………………………… </a:t>
            </a:r>
            <a:r>
              <a:rPr lang="fr-FR" sz="2000" b="1" i="1" dirty="0" err="1">
                <a:solidFill>
                  <a:srgbClr val="FF0000"/>
                </a:solidFill>
              </a:rPr>
              <a:t>Telephium</a:t>
            </a:r>
            <a:endParaRPr lang="fr-FR" sz="2000" b="1" i="1" dirty="0"/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Feuilles opposées ou verticillées</a:t>
            </a:r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2 stigmates</a:t>
            </a:r>
            <a:endParaRPr lang="fr-FR" sz="2000" b="1" i="1" dirty="0"/>
          </a:p>
          <a:p>
            <a:r>
              <a:rPr lang="fr-FR" sz="2000" b="1" dirty="0"/>
              <a:t>         </a:t>
            </a:r>
            <a:r>
              <a:rPr lang="fr-FR" sz="2000" b="1" dirty="0">
                <a:solidFill>
                  <a:srgbClr val="7030A0"/>
                </a:solidFill>
              </a:rPr>
              <a:t>→ Bractées et sépales herbacés verts </a:t>
            </a:r>
            <a:r>
              <a:rPr lang="fr-FR" sz="2000" b="1" dirty="0"/>
              <a:t>………………………………………………. </a:t>
            </a:r>
            <a:r>
              <a:rPr lang="fr-FR" sz="2000" b="1" i="1" dirty="0" err="1">
                <a:solidFill>
                  <a:srgbClr val="FF0000"/>
                </a:solidFill>
              </a:rPr>
              <a:t>Herniaria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/>
              <a:t>         </a:t>
            </a:r>
            <a:r>
              <a:rPr lang="fr-FR" sz="2000" b="1" dirty="0">
                <a:solidFill>
                  <a:srgbClr val="7030A0"/>
                </a:solidFill>
              </a:rPr>
              <a:t>→ Bractées ou sépales non herbacés scarieux-argentés</a:t>
            </a:r>
          </a:p>
          <a:p>
            <a:r>
              <a:rPr lang="fr-FR" sz="2000" b="1" dirty="0">
                <a:solidFill>
                  <a:srgbClr val="FF66CC"/>
                </a:solidFill>
              </a:rPr>
              <a:t>	* Fleurs </a:t>
            </a:r>
            <a:r>
              <a:rPr lang="fr-FR" sz="2000" b="1" dirty="0" err="1">
                <a:solidFill>
                  <a:srgbClr val="FF66CC"/>
                </a:solidFill>
              </a:rPr>
              <a:t>pseudoverticillées</a:t>
            </a:r>
            <a:r>
              <a:rPr lang="fr-FR" sz="2000" b="1" dirty="0">
                <a:solidFill>
                  <a:srgbClr val="FF66CC"/>
                </a:solidFill>
              </a:rPr>
              <a:t> blanchâtres ; sépales spongieux</a:t>
            </a:r>
            <a:r>
              <a:rPr lang="fr-FR" sz="2000" b="1" dirty="0"/>
              <a:t> …….... </a:t>
            </a:r>
            <a:r>
              <a:rPr lang="fr-FR" sz="2000" b="1" i="1" dirty="0" err="1">
                <a:solidFill>
                  <a:srgbClr val="FF0000"/>
                </a:solidFill>
              </a:rPr>
              <a:t>Illecebrum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66CC"/>
                </a:solidFill>
              </a:rPr>
              <a:t>	* Fleurs en cymes terminales ou latérales</a:t>
            </a:r>
            <a:endParaRPr lang="fr-FR" sz="2000" b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9900"/>
                </a:solidFill>
              </a:rPr>
              <a:t> 	</a:t>
            </a:r>
            <a:r>
              <a:rPr lang="fr-FR" sz="2000" b="1" dirty="0">
                <a:sym typeface="Wingdings"/>
              </a:rPr>
              <a:t> feuilles linéaires verticillées par 4 ; sépales très inégaux ….…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Chaetonychia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rgbClr val="FF9900"/>
                </a:solidFill>
              </a:rPr>
              <a:t> 	</a:t>
            </a:r>
            <a:r>
              <a:rPr lang="fr-FR" sz="2000" b="1" dirty="0">
                <a:sym typeface="Wingdings"/>
              </a:rPr>
              <a:t> feuilles ovales à lancéolées opposées ; sépales subégaux ……. </a:t>
            </a:r>
            <a:r>
              <a:rPr lang="fr-FR" sz="2000" b="1" i="1" dirty="0" err="1">
                <a:solidFill>
                  <a:srgbClr val="FF0000"/>
                </a:solidFill>
                <a:sym typeface="Wingdings"/>
              </a:rPr>
              <a:t>Paronychia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3-5 stigmates</a:t>
            </a:r>
          </a:p>
          <a:p>
            <a:r>
              <a:rPr lang="fr-FR" sz="2000" b="1" dirty="0"/>
              <a:t>         </a:t>
            </a:r>
            <a:r>
              <a:rPr lang="fr-FR" sz="2000" b="1" dirty="0">
                <a:solidFill>
                  <a:srgbClr val="7030A0"/>
                </a:solidFill>
              </a:rPr>
              <a:t>→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7030A0"/>
                </a:solidFill>
              </a:rPr>
              <a:t>Sépales externes munis de 2 longues arêtes latérales </a:t>
            </a:r>
            <a:r>
              <a:rPr lang="fr-FR" sz="2000" b="1" dirty="0"/>
              <a:t>…………….……..</a:t>
            </a:r>
            <a:r>
              <a:rPr lang="fr-FR" sz="2000" b="1" dirty="0">
                <a:solidFill>
                  <a:srgbClr val="7030A0"/>
                </a:solidFill>
              </a:rPr>
              <a:t> </a:t>
            </a:r>
            <a:r>
              <a:rPr lang="fr-FR" sz="2000" b="1" i="1" dirty="0" err="1">
                <a:solidFill>
                  <a:srgbClr val="FF0000"/>
                </a:solidFill>
              </a:rPr>
              <a:t>Loeflingia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b="1" dirty="0"/>
              <a:t>         </a:t>
            </a:r>
            <a:r>
              <a:rPr lang="fr-FR" sz="2000" b="1" dirty="0">
                <a:solidFill>
                  <a:srgbClr val="7030A0"/>
                </a:solidFill>
              </a:rPr>
              <a:t>→ Sépales externes sans arêtes latérales</a:t>
            </a:r>
            <a:endParaRPr lang="fr-FR" sz="2000" b="1" i="1" dirty="0">
              <a:solidFill>
                <a:srgbClr val="7030A0"/>
              </a:solidFill>
            </a:endParaRPr>
          </a:p>
          <a:p>
            <a:r>
              <a:rPr lang="fr-FR" sz="2000" b="1" dirty="0">
                <a:solidFill>
                  <a:srgbClr val="FF66CC"/>
                </a:solidFill>
              </a:rPr>
              <a:t> 	* Feuilles (</a:t>
            </a:r>
            <a:r>
              <a:rPr lang="fr-FR" sz="2000" b="1" dirty="0" err="1">
                <a:solidFill>
                  <a:srgbClr val="FF66CC"/>
                </a:solidFill>
              </a:rPr>
              <a:t>ob</a:t>
            </a:r>
            <a:r>
              <a:rPr lang="fr-FR" sz="2000" b="1" dirty="0">
                <a:solidFill>
                  <a:srgbClr val="FF66CC"/>
                </a:solidFill>
              </a:rPr>
              <a:t>)ovales </a:t>
            </a:r>
            <a:r>
              <a:rPr lang="fr-FR" sz="2000" b="1" dirty="0"/>
              <a:t>……………………………………………………..…………. </a:t>
            </a:r>
            <a:r>
              <a:rPr lang="fr-FR" sz="2000" b="1" i="1" dirty="0" err="1">
                <a:solidFill>
                  <a:srgbClr val="FF0000"/>
                </a:solidFill>
              </a:rPr>
              <a:t>Polycarpon</a:t>
            </a:r>
            <a:r>
              <a:rPr lang="fr-FR" sz="2000" b="1" dirty="0"/>
              <a:t> </a:t>
            </a:r>
            <a:endParaRPr lang="fr-FR" sz="2000" b="1" dirty="0">
              <a:solidFill>
                <a:srgbClr val="FF66CC"/>
              </a:solidFill>
            </a:endParaRPr>
          </a:p>
          <a:p>
            <a:r>
              <a:rPr lang="fr-FR" sz="2000" b="1" dirty="0">
                <a:solidFill>
                  <a:srgbClr val="FF66CC"/>
                </a:solidFill>
              </a:rPr>
              <a:t>	* Feuilles linéaires</a:t>
            </a:r>
            <a:r>
              <a:rPr lang="fr-FR" sz="2000" b="1" dirty="0"/>
              <a:t> ………………………………………………………………………. </a:t>
            </a:r>
            <a:r>
              <a:rPr lang="fr-FR" sz="2000" b="1" i="1" dirty="0" err="1">
                <a:solidFill>
                  <a:srgbClr val="FF0000"/>
                </a:solidFill>
              </a:rPr>
              <a:t>Spergula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</a:p>
          <a:p>
            <a:r>
              <a:rPr lang="fr-FR" sz="2000" b="1" dirty="0">
                <a:solidFill>
                  <a:srgbClr val="FF9900"/>
                </a:solidFill>
              </a:rPr>
              <a:t>                           </a:t>
            </a:r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6300028"/>
            <a:ext cx="7067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D’après Flora </a:t>
            </a:r>
            <a:r>
              <a:rPr lang="fr-FR" b="1" dirty="0" err="1"/>
              <a:t>Gallica</a:t>
            </a:r>
            <a:r>
              <a:rPr lang="fr-FR" b="1" dirty="0"/>
              <a:t> et Flore de la France méditerranéenne continentale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31540" y="260648"/>
            <a:ext cx="48965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Telephium</a:t>
            </a:r>
            <a:r>
              <a:rPr lang="fr-FR" sz="2400" b="1" i="1" dirty="0"/>
              <a:t> </a:t>
            </a:r>
            <a:r>
              <a:rPr lang="fr-FR" sz="2400" b="1" dirty="0"/>
              <a:t>: </a:t>
            </a:r>
            <a:r>
              <a:rPr lang="fr-FR" sz="2400" b="1" i="1" dirty="0"/>
              <a:t>T. </a:t>
            </a:r>
            <a:r>
              <a:rPr lang="fr-FR" sz="2400" b="1" i="1" dirty="0" err="1"/>
              <a:t>imperati</a:t>
            </a:r>
            <a:r>
              <a:rPr lang="fr-FR" sz="2400" b="1" dirty="0"/>
              <a:t> (1)</a:t>
            </a:r>
            <a:r>
              <a:rPr lang="fr-FR" sz="2400" b="1" i="1" dirty="0"/>
              <a:t> </a:t>
            </a:r>
          </a:p>
        </p:txBody>
      </p:sp>
      <p:pic>
        <p:nvPicPr>
          <p:cNvPr id="3" name="Image 2" descr="Telephium imperati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578900" y="2165810"/>
            <a:ext cx="1809524" cy="1695238"/>
          </a:xfrm>
          <a:prstGeom prst="rect">
            <a:avLst/>
          </a:prstGeom>
        </p:spPr>
      </p:pic>
      <p:sp>
        <p:nvSpPr>
          <p:cNvPr id="4" name="Espace réservé du contenu 2"/>
          <p:cNvSpPr txBox="1">
            <a:spLocks/>
          </p:cNvSpPr>
          <p:nvPr/>
        </p:nvSpPr>
        <p:spPr>
          <a:xfrm>
            <a:off x="6012160" y="260648"/>
            <a:ext cx="2952328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1/5 </a:t>
            </a:r>
            <a:r>
              <a:rPr kumimoji="0" lang="fr-FR" sz="2000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T. </a:t>
            </a:r>
            <a:r>
              <a:rPr kumimoji="0" lang="fr-FR" sz="2000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imperati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Europe méridionale, Afrique de l’Est, Asie occidentale 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5536" y="1196752"/>
            <a:ext cx="4968552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Plantes herbacée</a:t>
            </a:r>
            <a:r>
              <a:rPr lang="fr-FR" sz="2000" b="1" dirty="0"/>
              <a:t>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suffrutescentes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vivaces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Nombreuses </a:t>
            </a:r>
            <a:r>
              <a:rPr lang="fr-FR" sz="2000" b="1" dirty="0">
                <a:solidFill>
                  <a:srgbClr val="FF0000"/>
                </a:solidFill>
              </a:rPr>
              <a:t>tiges</a:t>
            </a:r>
            <a:r>
              <a:rPr lang="fr-FR" sz="2000" b="1" dirty="0"/>
              <a:t> rayonnantes simples </a:t>
            </a:r>
            <a:r>
              <a:rPr lang="fr-FR" sz="2000" b="1" dirty="0">
                <a:solidFill>
                  <a:srgbClr val="FF0000"/>
                </a:solidFill>
              </a:rPr>
              <a:t>couchées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Telephium Franck 1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504" y="2975259"/>
            <a:ext cx="5544616" cy="369410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751" y="6433591"/>
            <a:ext cx="13639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251520" y="1124744"/>
            <a:ext cx="4752528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 alternes stipulées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Simples entières </a:t>
            </a:r>
            <a:r>
              <a:rPr lang="fr-FR" sz="2000" b="1" dirty="0">
                <a:solidFill>
                  <a:srgbClr val="FF0000"/>
                </a:solidFill>
              </a:rPr>
              <a:t>glauques</a:t>
            </a:r>
            <a:r>
              <a:rPr lang="fr-FR" sz="2000" b="1" dirty="0"/>
              <a:t> elliptiques légèrement </a:t>
            </a:r>
            <a:r>
              <a:rPr lang="fr-FR" sz="2000" b="1" dirty="0" err="1"/>
              <a:t>crassulescentes</a:t>
            </a:r>
            <a:r>
              <a:rPr lang="fr-FR" sz="2000" b="1" dirty="0"/>
              <a:t>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Presque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unilatérales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" name="Image 2" descr="Telephium imperati Marie Portas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2924944"/>
            <a:ext cx="4053799" cy="3501008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179512" y="260648"/>
            <a:ext cx="48965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Telephium</a:t>
            </a:r>
            <a:r>
              <a:rPr lang="fr-FR" sz="2400" b="1" i="1" dirty="0"/>
              <a:t> </a:t>
            </a:r>
            <a:r>
              <a:rPr lang="fr-FR" sz="2400" b="1" dirty="0"/>
              <a:t>: </a:t>
            </a:r>
            <a:r>
              <a:rPr lang="fr-FR" sz="2400" b="1" i="1" dirty="0"/>
              <a:t>T. </a:t>
            </a:r>
            <a:r>
              <a:rPr lang="fr-FR" sz="2400" b="1" i="1" dirty="0" err="1"/>
              <a:t>imperati</a:t>
            </a:r>
            <a:r>
              <a:rPr lang="fr-FR" sz="2400" b="1" dirty="0"/>
              <a:t> (2)</a:t>
            </a:r>
            <a:r>
              <a:rPr lang="fr-FR" sz="2400" b="1" i="1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39552" y="6165304"/>
            <a:ext cx="11214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Marie Portas</a:t>
            </a:r>
          </a:p>
        </p:txBody>
      </p:sp>
      <p:pic>
        <p:nvPicPr>
          <p:cNvPr id="6" name="Image 5" descr="telephium imperati Lilliane Roubaudi 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92080" y="710952"/>
            <a:ext cx="3552825" cy="57150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5220072" y="6165304"/>
            <a:ext cx="13608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Didier </a:t>
            </a:r>
            <a:r>
              <a:rPr lang="fr-FR" sz="1400" dirty="0" err="1"/>
              <a:t>Roubaudi</a:t>
            </a:r>
            <a:endParaRPr lang="fr-FR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231031"/>
            <a:ext cx="48965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Telephium</a:t>
            </a:r>
            <a:r>
              <a:rPr lang="fr-FR" sz="2400" b="1" i="1" dirty="0"/>
              <a:t> </a:t>
            </a:r>
            <a:r>
              <a:rPr lang="fr-FR" sz="2400" b="1" dirty="0"/>
              <a:t>: </a:t>
            </a:r>
            <a:r>
              <a:rPr lang="fr-FR" sz="2400" b="1" i="1" dirty="0"/>
              <a:t>T. </a:t>
            </a:r>
            <a:r>
              <a:rPr lang="fr-FR" sz="2400" b="1" i="1" dirty="0" err="1"/>
              <a:t>imperati</a:t>
            </a:r>
            <a:r>
              <a:rPr lang="fr-FR" sz="2400" b="1" dirty="0"/>
              <a:t> (3)</a:t>
            </a:r>
            <a:r>
              <a:rPr lang="fr-FR" sz="2400" b="1" i="1" dirty="0"/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364088" y="188640"/>
            <a:ext cx="3672408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Cymes terminales en "têtes"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07504" y="836712"/>
            <a:ext cx="5184576" cy="18638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Fleurs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hermaphrodites actinomorphes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Pentamères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 5 sépales libres,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pétales blancs entiers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(≈ sépales)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5 étamines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baseline="0" dirty="0"/>
              <a:t>Ovaire supère trigone</a:t>
            </a:r>
            <a:r>
              <a:rPr lang="fr-FR" sz="2000" b="1" dirty="0"/>
              <a:t> </a:t>
            </a:r>
            <a:r>
              <a:rPr lang="fr-FR" sz="2000" b="1" baseline="0" dirty="0"/>
              <a:t>3-(4) loges  à la base </a:t>
            </a:r>
            <a:r>
              <a:rPr lang="fr-FR" sz="2000" b="1" dirty="0"/>
              <a:t>; </a:t>
            </a:r>
            <a:r>
              <a:rPr lang="fr-FR" sz="2000" b="1" dirty="0">
                <a:solidFill>
                  <a:srgbClr val="FF0000"/>
                </a:solidFill>
              </a:rPr>
              <a:t>3 styles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Telephium Franck 3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504" y="2780928"/>
            <a:ext cx="4392488" cy="3944275"/>
          </a:xfrm>
          <a:prstGeom prst="rect">
            <a:avLst/>
          </a:prstGeom>
        </p:spPr>
      </p:pic>
      <p:pic>
        <p:nvPicPr>
          <p:cNvPr id="7" name="Image 6" descr="Telephium imperati Marie Portas 2.jp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0112" y="836712"/>
            <a:ext cx="3289548" cy="3289548"/>
          </a:xfrm>
          <a:prstGeom prst="rect">
            <a:avLst/>
          </a:prstGeom>
        </p:spPr>
      </p:pic>
      <p:pic>
        <p:nvPicPr>
          <p:cNvPr id="8" name="Image 7" descr="Telephium imperati Mathieu Menand 2.jpg"/>
          <p:cNvPicPr>
            <a:picLocks noChangeAspect="1"/>
          </p:cNvPicPr>
          <p:nvPr/>
        </p:nvPicPr>
        <p:blipFill>
          <a:blip r:embed="rId5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79704" y="4149080"/>
            <a:ext cx="2664296" cy="2592288"/>
          </a:xfrm>
          <a:prstGeom prst="ellipse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0" y="6550223"/>
            <a:ext cx="13639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7740352" y="3861048"/>
            <a:ext cx="11214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Marie Portas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3995936" y="5733256"/>
            <a:ext cx="2736304" cy="112474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déhiscente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      par 3-(4) valves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Trigone pyramidale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7685011" y="6550223"/>
            <a:ext cx="145898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Mathieu </a:t>
            </a:r>
            <a:r>
              <a:rPr lang="fr-FR" sz="1400" dirty="0" err="1"/>
              <a:t>Ménand</a:t>
            </a:r>
            <a:endParaRPr lang="fr-FR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 descr="APG IV.jpg"/>
          <p:cNvPicPr>
            <a:picLocks noChangeAspect="1"/>
          </p:cNvPicPr>
          <p:nvPr/>
        </p:nvPicPr>
        <p:blipFill>
          <a:blip r:embed="rId3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27384"/>
            <a:ext cx="5984735" cy="6858000"/>
          </a:xfrm>
          <a:prstGeom prst="rect">
            <a:avLst/>
          </a:prstGeom>
        </p:spPr>
      </p:pic>
      <p:cxnSp>
        <p:nvCxnSpPr>
          <p:cNvPr id="4" name="Connecteur droit avec flèche 3"/>
          <p:cNvCxnSpPr/>
          <p:nvPr/>
        </p:nvCxnSpPr>
        <p:spPr>
          <a:xfrm flipH="1">
            <a:off x="4283968" y="4077072"/>
            <a:ext cx="936104" cy="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ZoneTexte 5"/>
          <p:cNvSpPr txBox="1"/>
          <p:nvPr/>
        </p:nvSpPr>
        <p:spPr>
          <a:xfrm>
            <a:off x="5758671" y="509771"/>
            <a:ext cx="2989793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400" b="1" dirty="0" err="1"/>
              <a:t>Caryophyllaceae</a:t>
            </a:r>
            <a:r>
              <a:rPr lang="fr-FR" sz="2400" b="1" dirty="0"/>
              <a:t> : </a:t>
            </a:r>
          </a:p>
          <a:p>
            <a:pPr algn="ctr"/>
            <a:r>
              <a:rPr lang="fr-FR" sz="2400" b="1" dirty="0"/>
              <a:t>position taxonomique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64088" y="2046327"/>
            <a:ext cx="3707904" cy="163121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000" b="1" i="1" dirty="0" err="1"/>
              <a:t>Eudicotyledonae</a:t>
            </a:r>
            <a:endParaRPr lang="fr-FR" sz="2000" b="1" i="1" dirty="0"/>
          </a:p>
          <a:p>
            <a:endParaRPr lang="fr-FR" sz="2000" b="1" i="1" dirty="0"/>
          </a:p>
          <a:p>
            <a:r>
              <a:rPr lang="fr-FR" sz="2000" b="1" i="1" dirty="0"/>
              <a:t>    </a:t>
            </a:r>
            <a:r>
              <a:rPr lang="fr-FR" sz="2000" b="1" dirty="0"/>
              <a:t>Sous-classe non nommée</a:t>
            </a:r>
          </a:p>
          <a:p>
            <a:endParaRPr lang="fr-FR" sz="2000" b="1" i="1" dirty="0"/>
          </a:p>
          <a:p>
            <a:r>
              <a:rPr lang="fr-FR" sz="2000" b="1" dirty="0"/>
              <a:t>            </a:t>
            </a:r>
            <a:r>
              <a:rPr lang="fr-FR" sz="2000" b="1" dirty="0">
                <a:solidFill>
                  <a:srgbClr val="FF0000"/>
                </a:solidFill>
              </a:rPr>
              <a:t>Ordre des </a:t>
            </a:r>
            <a:r>
              <a:rPr lang="fr-FR" sz="2000" b="1" dirty="0" err="1">
                <a:solidFill>
                  <a:srgbClr val="FF0000"/>
                </a:solidFill>
              </a:rPr>
              <a:t>Caryophyllales</a:t>
            </a:r>
            <a:endParaRPr lang="fr-FR" sz="2000" b="1" dirty="0">
              <a:solidFill>
                <a:srgbClr val="FF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6057781"/>
            <a:ext cx="1391728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APG IV</a:t>
            </a:r>
          </a:p>
          <a:p>
            <a:r>
              <a:rPr lang="fr-FR" sz="1400" dirty="0"/>
              <a:t>Bot. J. Linn. Soc. </a:t>
            </a:r>
          </a:p>
          <a:p>
            <a:r>
              <a:rPr lang="fr-FR" sz="1400" dirty="0"/>
              <a:t>2016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5868144" y="260648"/>
            <a:ext cx="28803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Telephium</a:t>
            </a:r>
            <a:r>
              <a:rPr lang="fr-FR" sz="2400" b="1" i="1" dirty="0"/>
              <a:t> </a:t>
            </a:r>
            <a:r>
              <a:rPr lang="fr-FR" sz="2400" b="1" i="1" dirty="0" err="1"/>
              <a:t>imperati</a:t>
            </a:r>
            <a:endParaRPr lang="fr-FR" sz="2400" b="1" i="1" dirty="0"/>
          </a:p>
        </p:txBody>
      </p:sp>
      <p:pic>
        <p:nvPicPr>
          <p:cNvPr id="2" name="Image 1" descr="Telephium imperati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4680520" y="3635732"/>
            <a:ext cx="1949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08512" y="5733256"/>
            <a:ext cx="1781450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Feuilles alternes </a:t>
            </a:r>
          </a:p>
          <a:p>
            <a:r>
              <a:rPr lang="fr-FR" b="1" dirty="0"/>
              <a:t>stipulées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680520" y="3933056"/>
            <a:ext cx="895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3 styles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680520" y="4221088"/>
            <a:ext cx="279589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Capsule trigone pyramidale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 descr="Corrigiola littoralis Christophe Bernier.jpg"/>
          <p:cNvPicPr>
            <a:picLocks noChangeAspect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3645024"/>
            <a:ext cx="4927476" cy="3212976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719572" y="260648"/>
            <a:ext cx="3852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Corrigiola</a:t>
            </a:r>
            <a:r>
              <a:rPr lang="fr-FR" sz="2400" b="1" dirty="0"/>
              <a:t> (1)</a:t>
            </a:r>
            <a:r>
              <a:rPr lang="fr-FR" sz="2400" b="1" i="1" dirty="0"/>
              <a:t> 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732240" y="188640"/>
            <a:ext cx="2232248" cy="79208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2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/≈ 15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 err="1"/>
              <a:t>Subcosmopolite</a:t>
            </a:r>
            <a:r>
              <a:rPr lang="fr-FR" sz="2000" dirty="0"/>
              <a:t> 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79512" y="1052736"/>
            <a:ext cx="4968552" cy="208823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Plantes herbacées glabres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Annuelle (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littoralis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 ou vivace (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C. 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telephiifolia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Port étalé</a:t>
            </a:r>
            <a:endParaRPr lang="fr-FR" sz="20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Tiges principales se terminant par une fourche de 2-3 branches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955617" y="6550223"/>
            <a:ext cx="9044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C. Bernier</a:t>
            </a:r>
          </a:p>
        </p:txBody>
      </p:sp>
      <p:pic>
        <p:nvPicPr>
          <p:cNvPr id="8" name="Image 7" descr="Corrigiola littoralis cart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321023"/>
            <a:ext cx="1809524" cy="169523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5267600" y="2761183"/>
            <a:ext cx="9605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littoralis</a:t>
            </a:r>
            <a:endParaRPr lang="fr-FR" sz="1400" i="1" dirty="0"/>
          </a:p>
        </p:txBody>
      </p:sp>
      <p:pic>
        <p:nvPicPr>
          <p:cNvPr id="10" name="Image 9" descr="Corrigiola telephiifolia carte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298980" y="1321023"/>
            <a:ext cx="1809524" cy="1695238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7308304" y="2761183"/>
            <a:ext cx="12241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telephiifolia</a:t>
            </a:r>
            <a:endParaRPr lang="fr-FR" sz="1400" i="1" dirty="0"/>
          </a:p>
        </p:txBody>
      </p:sp>
      <p:pic>
        <p:nvPicPr>
          <p:cNvPr id="14" name="Image 13" descr="DSCN1201.JPG"/>
          <p:cNvPicPr>
            <a:picLocks noChangeAspect="1"/>
          </p:cNvPicPr>
          <p:nvPr/>
        </p:nvPicPr>
        <p:blipFill>
          <a:blip r:embed="rId6" cstate="email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3672408"/>
            <a:ext cx="4283968" cy="3212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ZoneTexte 14"/>
          <p:cNvSpPr txBox="1"/>
          <p:nvPr/>
        </p:nvSpPr>
        <p:spPr>
          <a:xfrm>
            <a:off x="7919882" y="3645024"/>
            <a:ext cx="12241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telephiifolia</a:t>
            </a:r>
            <a:endParaRPr lang="fr-FR" sz="1400" i="1" dirty="0"/>
          </a:p>
        </p:txBody>
      </p:sp>
      <p:sp>
        <p:nvSpPr>
          <p:cNvPr id="16" name="ZoneTexte 15"/>
          <p:cNvSpPr txBox="1"/>
          <p:nvPr/>
        </p:nvSpPr>
        <p:spPr>
          <a:xfrm>
            <a:off x="8329317" y="6577607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3971456" y="3645024"/>
            <a:ext cx="96058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littoralis</a:t>
            </a:r>
            <a:endParaRPr lang="fr-FR" sz="1400" i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Corrigiola telephiifolia Roubaudi 2.png"/>
          <p:cNvPicPr>
            <a:picLocks noChangeAspect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32040" y="1603924"/>
            <a:ext cx="3240360" cy="5065436"/>
          </a:xfrm>
          <a:prstGeom prst="rect">
            <a:avLst/>
          </a:prstGeom>
        </p:spPr>
      </p:pic>
      <p:sp>
        <p:nvSpPr>
          <p:cNvPr id="2" name="Espace réservé du contenu 2"/>
          <p:cNvSpPr txBox="1">
            <a:spLocks/>
          </p:cNvSpPr>
          <p:nvPr/>
        </p:nvSpPr>
        <p:spPr>
          <a:xfrm>
            <a:off x="4572000" y="188640"/>
            <a:ext cx="3888432" cy="122413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 alternes stipulées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Simples entières </a:t>
            </a:r>
            <a:r>
              <a:rPr lang="fr-FR" sz="2000" b="1" dirty="0" err="1"/>
              <a:t>oblancéolées</a:t>
            </a:r>
            <a:endParaRPr lang="fr-FR" sz="2000" b="1" dirty="0"/>
          </a:p>
          <a:p>
            <a:pPr marL="342900" lvl="0" indent="-342900">
              <a:spcBef>
                <a:spcPct val="20000"/>
              </a:spcBef>
              <a:defRPr/>
            </a:pPr>
            <a:r>
              <a:rPr lang="fr-FR" sz="2000" b="1" dirty="0"/>
              <a:t>      →  </a:t>
            </a:r>
            <a:r>
              <a:rPr lang="fr-FR" sz="2000" b="1" dirty="0">
                <a:latin typeface="Arial"/>
                <a:cs typeface="Arial"/>
              </a:rPr>
              <a:t>± </a:t>
            </a:r>
            <a:r>
              <a:rPr lang="fr-FR" sz="2000" b="1" dirty="0"/>
              <a:t>spatulées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323528" y="260648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Corrigiola</a:t>
            </a:r>
            <a:r>
              <a:rPr lang="fr-FR" sz="2400" b="1" dirty="0"/>
              <a:t> (2)</a:t>
            </a:r>
            <a:r>
              <a:rPr lang="fr-FR" sz="2400" b="1" i="1" dirty="0"/>
              <a:t>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092280" y="6433591"/>
            <a:ext cx="136082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Didier </a:t>
            </a:r>
            <a:r>
              <a:rPr lang="fr-FR" sz="1400" dirty="0" err="1"/>
              <a:t>Roubaudi</a:t>
            </a:r>
            <a:endParaRPr lang="fr-FR" sz="1400" dirty="0"/>
          </a:p>
        </p:txBody>
      </p:sp>
      <p:pic>
        <p:nvPicPr>
          <p:cNvPr id="10" name="Image 9" descr="Corrigiola telephiifolia INPN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-940207" y="2172456"/>
            <a:ext cx="5877272" cy="3205785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83786" y="816967"/>
            <a:ext cx="12241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telephiifolia</a:t>
            </a:r>
            <a:endParaRPr lang="fr-FR" sz="14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6948264" y="1603924"/>
            <a:ext cx="12241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telephiifolia</a:t>
            </a:r>
            <a:endParaRPr lang="fr-FR" sz="1400" i="1" dirty="0"/>
          </a:p>
        </p:txBody>
      </p:sp>
      <p:sp>
        <p:nvSpPr>
          <p:cNvPr id="13" name="ZoneTexte 12"/>
          <p:cNvSpPr txBox="1"/>
          <p:nvPr/>
        </p:nvSpPr>
        <p:spPr>
          <a:xfrm>
            <a:off x="3154547" y="6433591"/>
            <a:ext cx="55335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INPN</a:t>
            </a:r>
          </a:p>
        </p:txBody>
      </p:sp>
      <p:cxnSp>
        <p:nvCxnSpPr>
          <p:cNvPr id="15" name="Connecteur droit avec flèche 14"/>
          <p:cNvCxnSpPr/>
          <p:nvPr/>
        </p:nvCxnSpPr>
        <p:spPr>
          <a:xfrm flipH="1">
            <a:off x="6444208" y="3284984"/>
            <a:ext cx="79208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avec flèche 17"/>
          <p:cNvCxnSpPr/>
          <p:nvPr/>
        </p:nvCxnSpPr>
        <p:spPr>
          <a:xfrm flipH="1">
            <a:off x="6588224" y="5301208"/>
            <a:ext cx="792088" cy="288032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ZoneTexte 13"/>
          <p:cNvSpPr txBox="1"/>
          <p:nvPr/>
        </p:nvSpPr>
        <p:spPr>
          <a:xfrm>
            <a:off x="3779912" y="2617167"/>
            <a:ext cx="9648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littoralis</a:t>
            </a:r>
            <a:endParaRPr lang="fr-FR" sz="1400" i="1" dirty="0"/>
          </a:p>
        </p:txBody>
      </p:sp>
      <p:pic>
        <p:nvPicPr>
          <p:cNvPr id="16" name="Image 15" descr="Akène Corrigiola.jpg"/>
          <p:cNvPicPr>
            <a:picLocks noChangeAspect="1"/>
          </p:cNvPicPr>
          <p:nvPr/>
        </p:nvPicPr>
        <p:blipFill>
          <a:blip r:embed="rId5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35896" y="2852936"/>
            <a:ext cx="1228937" cy="2016224"/>
          </a:xfrm>
          <a:prstGeom prst="round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303039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Corrigiola</a:t>
            </a:r>
            <a:r>
              <a:rPr lang="fr-FR" sz="2400" b="1" dirty="0"/>
              <a:t> (3)</a:t>
            </a:r>
            <a:r>
              <a:rPr lang="fr-FR" sz="2400" b="1" i="1" dirty="0"/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995936" y="188640"/>
            <a:ext cx="5040560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Cymes axillaires et terminales denses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en glomérules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corrigiola telephiifolia Franck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528" y="1268760"/>
            <a:ext cx="5424392" cy="410445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4644008" y="1196752"/>
            <a:ext cx="122411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telephiifolia</a:t>
            </a:r>
            <a:endParaRPr lang="fr-FR" sz="1400" i="1" dirty="0"/>
          </a:p>
        </p:txBody>
      </p:sp>
      <p:sp>
        <p:nvSpPr>
          <p:cNvPr id="8" name="ZoneTexte 7"/>
          <p:cNvSpPr txBox="1"/>
          <p:nvPr/>
        </p:nvSpPr>
        <p:spPr>
          <a:xfrm>
            <a:off x="179512" y="6433591"/>
            <a:ext cx="136396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Franck Le Driant</a:t>
            </a:r>
          </a:p>
        </p:txBody>
      </p:sp>
      <p:pic>
        <p:nvPicPr>
          <p:cNvPr id="9" name="Image 8" descr="corrigiola litoralis Franck.jp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940152" y="3717032"/>
            <a:ext cx="2880320" cy="2880320"/>
          </a:xfrm>
          <a:prstGeom prst="rect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7956376" y="3573016"/>
            <a:ext cx="9648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littoralis</a:t>
            </a:r>
            <a:endParaRPr lang="fr-FR" sz="1400" i="1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292080" y="260648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Corrigiola</a:t>
            </a:r>
            <a:r>
              <a:rPr lang="fr-FR" sz="2400" b="1" dirty="0"/>
              <a:t> (4)</a:t>
            </a:r>
            <a:r>
              <a:rPr lang="fr-FR" sz="2400" b="1" i="1" dirty="0"/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504" y="188640"/>
            <a:ext cx="4536504" cy="1863824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Fleurs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hermaphrodites actinomorphes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Pentamères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 5 sépales libres,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5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pétales blancs entiers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pétales ≈ sépales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), 5 étamines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baseline="0" dirty="0"/>
              <a:t>Ovaire supère</a:t>
            </a:r>
            <a:r>
              <a:rPr lang="fr-FR" sz="2000" b="1" dirty="0"/>
              <a:t> ; </a:t>
            </a:r>
            <a:r>
              <a:rPr lang="fr-FR" sz="2000" b="1" dirty="0">
                <a:solidFill>
                  <a:srgbClr val="FF0000"/>
                </a:solidFill>
              </a:rPr>
              <a:t>3 stigmates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5508104" y="1772816"/>
            <a:ext cx="2952328" cy="100811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Akène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ovoïde trigone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Enveloppé dans le calice persistant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Corrigiola littoralis Jean Claude Echardour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215" y="2160240"/>
            <a:ext cx="4343785" cy="450912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179512" y="6433591"/>
            <a:ext cx="118167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J-C </a:t>
            </a:r>
            <a:r>
              <a:rPr lang="fr-FR" sz="1400" dirty="0" err="1"/>
              <a:t>Echardour</a:t>
            </a:r>
            <a:endParaRPr lang="fr-FR" sz="1400" dirty="0"/>
          </a:p>
        </p:txBody>
      </p:sp>
      <p:sp>
        <p:nvSpPr>
          <p:cNvPr id="7" name="ZoneTexte 6"/>
          <p:cNvSpPr txBox="1"/>
          <p:nvPr/>
        </p:nvSpPr>
        <p:spPr>
          <a:xfrm>
            <a:off x="78728" y="2132856"/>
            <a:ext cx="9648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littoralis</a:t>
            </a:r>
            <a:endParaRPr lang="fr-FR" sz="1400" i="1" dirty="0"/>
          </a:p>
        </p:txBody>
      </p:sp>
      <p:pic>
        <p:nvPicPr>
          <p:cNvPr id="8" name="Image 7" descr="Akène Corrigiola.jpg"/>
          <p:cNvPicPr>
            <a:picLocks noChangeAspect="1"/>
          </p:cNvPicPr>
          <p:nvPr/>
        </p:nvPicPr>
        <p:blipFill>
          <a:blip r:embed="rId4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8" y="3068960"/>
            <a:ext cx="3807032" cy="2736304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524328" y="3212976"/>
            <a:ext cx="96488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C. </a:t>
            </a:r>
            <a:r>
              <a:rPr lang="fr-FR" sz="1400" i="1" dirty="0" err="1"/>
              <a:t>littoralis</a:t>
            </a:r>
            <a:endParaRPr lang="fr-FR" sz="1400" i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orrigiola telephiifolia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496" y="0"/>
            <a:ext cx="5715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04248" y="260648"/>
            <a:ext cx="20882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Corrigiola</a:t>
            </a:r>
            <a:endParaRPr lang="fr-FR" sz="24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7020272" y="836712"/>
            <a:ext cx="171463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C. </a:t>
            </a:r>
            <a:r>
              <a:rPr lang="fr-FR" sz="2000" b="1" i="1" dirty="0" err="1"/>
              <a:t>telephiifolia</a:t>
            </a:r>
            <a:endParaRPr lang="fr-FR" sz="2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899592" y="2420888"/>
            <a:ext cx="1949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4590750" y="6021288"/>
            <a:ext cx="17814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Feuilles alternes </a:t>
            </a:r>
          </a:p>
          <a:p>
            <a:r>
              <a:rPr lang="fr-FR" b="1" dirty="0"/>
              <a:t>stipulées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99592" y="2718212"/>
            <a:ext cx="1272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3 stigmates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555776" y="260648"/>
            <a:ext cx="15226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Akène trigone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5076056" y="1412776"/>
            <a:ext cx="15165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2-3 X ramifiée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544108" y="260648"/>
            <a:ext cx="34203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Herniaria</a:t>
            </a:r>
            <a:r>
              <a:rPr lang="fr-FR" sz="2400" b="1" dirty="0"/>
              <a:t> (1)</a:t>
            </a:r>
            <a:r>
              <a:rPr lang="fr-FR" sz="2400" b="1" i="1" dirty="0"/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156176" y="1052736"/>
            <a:ext cx="2592288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8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/≈ </a:t>
            </a:r>
            <a:r>
              <a:rPr lang="fr-FR" sz="2000" dirty="0"/>
              <a:t>45</a:t>
            </a:r>
            <a:endParaRPr kumimoji="0" lang="fr-FR" sz="20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Europe, Afrique, Asie occidentale et centrale</a:t>
            </a: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188640"/>
            <a:ext cx="4104456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Plantes herbacées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très ramifiées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Vivaces ou </a:t>
            </a:r>
            <a:r>
              <a:rPr lang="fr-FR" sz="2000" b="1" dirty="0"/>
              <a:t>annuelles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Généralement couchées</a:t>
            </a:r>
          </a:p>
        </p:txBody>
      </p:sp>
      <p:pic>
        <p:nvPicPr>
          <p:cNvPr id="8" name="Image 7" descr="DSCN4896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556792"/>
            <a:ext cx="5653076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251520" y="1556792"/>
            <a:ext cx="85632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H. </a:t>
            </a:r>
            <a:r>
              <a:rPr lang="fr-FR" sz="1400" i="1" dirty="0" err="1"/>
              <a:t>glabra</a:t>
            </a:r>
            <a:endParaRPr lang="fr-FR" sz="1400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5076056" y="6381328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H. incana 3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91378" y="1385392"/>
            <a:ext cx="7052622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504" y="116632"/>
            <a:ext cx="4320480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 stipulées, les inférieures opposées,  les supérieures alternes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fr-FR" sz="2000" b="1" dirty="0"/>
              <a:t>S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imples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entières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5544108" y="260648"/>
            <a:ext cx="342038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Herniaria</a:t>
            </a:r>
            <a:r>
              <a:rPr lang="fr-FR" sz="2400" b="1" dirty="0"/>
              <a:t> (2)</a:t>
            </a:r>
            <a:r>
              <a:rPr lang="fr-FR" sz="2400" b="1" i="1" dirty="0"/>
              <a:t>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107504" y="1340768"/>
            <a:ext cx="3744416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Cymes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axillaires ou terminales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glomérules denses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Bractées herbacées vertes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8274403" y="1268760"/>
            <a:ext cx="8695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H. </a:t>
            </a:r>
            <a:r>
              <a:rPr lang="fr-FR" sz="1400" i="1" dirty="0" err="1"/>
              <a:t>incana</a:t>
            </a:r>
            <a:endParaRPr lang="fr-FR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8292805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91580" y="188640"/>
            <a:ext cx="320435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Herniaria</a:t>
            </a:r>
            <a:r>
              <a:rPr lang="fr-FR" sz="2400" b="1" dirty="0"/>
              <a:t> (3)</a:t>
            </a:r>
            <a:r>
              <a:rPr lang="fr-FR" sz="2400" b="1" i="1" dirty="0"/>
              <a:t> </a:t>
            </a: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5004048" y="404664"/>
            <a:ext cx="3960440" cy="280831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Petites 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verdâtres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hermaphrodites actinomorphes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Pentamères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(tétramères parfois) : 5 (4)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sépales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libres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herbacés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verts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obtus</a:t>
            </a:r>
            <a:r>
              <a:rPr lang="fr-FR" sz="2000" b="1" noProof="0" dirty="0">
                <a:solidFill>
                  <a:srgbClr val="FF0000"/>
                </a:solidFill>
              </a:rPr>
              <a:t>, 5 </a:t>
            </a:r>
            <a:r>
              <a:rPr lang="fr-FR" sz="2000" b="1" noProof="0" dirty="0"/>
              <a:t>(4)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pétales très réduits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(0), 2-5 étamines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baseline="0" dirty="0"/>
              <a:t>Ovaire supère uniloculaire </a:t>
            </a:r>
            <a:r>
              <a:rPr lang="fr-FR" sz="2000" b="1" dirty="0"/>
              <a:t>; </a:t>
            </a:r>
            <a:r>
              <a:rPr lang="fr-FR" sz="2000" b="1" dirty="0">
                <a:solidFill>
                  <a:srgbClr val="FF0000"/>
                </a:solidFill>
              </a:rPr>
              <a:t>2 stigmates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Herniaria incana Franck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-508979" y="1453194"/>
            <a:ext cx="5904657" cy="4527677"/>
          </a:xfrm>
          <a:prstGeom prst="rect">
            <a:avLst/>
          </a:prstGeom>
        </p:spPr>
      </p:pic>
      <p:cxnSp>
        <p:nvCxnSpPr>
          <p:cNvPr id="8" name="Connecteur droit avec flèche 7"/>
          <p:cNvCxnSpPr/>
          <p:nvPr/>
        </p:nvCxnSpPr>
        <p:spPr>
          <a:xfrm flipH="1">
            <a:off x="3419872" y="2996952"/>
            <a:ext cx="504056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ZoneTexte 8"/>
          <p:cNvSpPr txBox="1"/>
          <p:nvPr/>
        </p:nvSpPr>
        <p:spPr>
          <a:xfrm>
            <a:off x="48784" y="6381328"/>
            <a:ext cx="994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F. Le Driant</a:t>
            </a:r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4968552" y="4365104"/>
            <a:ext cx="3995936" cy="208823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Fruit sec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graine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éricarpe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membraneux indéhiscent ou se déchirant irrégulièrement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"Utricule" disséminé avec le calice persistant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ZoneTexte 10"/>
          <p:cNvSpPr txBox="1"/>
          <p:nvPr/>
        </p:nvSpPr>
        <p:spPr>
          <a:xfrm>
            <a:off x="3851920" y="764704"/>
            <a:ext cx="86959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H. </a:t>
            </a:r>
            <a:r>
              <a:rPr lang="fr-FR" sz="1400" i="1" dirty="0" err="1"/>
              <a:t>incana</a:t>
            </a:r>
            <a:endParaRPr lang="fr-FR" sz="1400" i="1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 descr="Hernaria hirsuta Cos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5715000" cy="6858000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6804248" y="260648"/>
            <a:ext cx="20882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Herniaria</a:t>
            </a:r>
            <a:endParaRPr lang="fr-FR" sz="2400" b="1" i="1" dirty="0"/>
          </a:p>
        </p:txBody>
      </p:sp>
      <p:sp>
        <p:nvSpPr>
          <p:cNvPr id="3" name="ZoneTexte 2"/>
          <p:cNvSpPr txBox="1"/>
          <p:nvPr/>
        </p:nvSpPr>
        <p:spPr>
          <a:xfrm>
            <a:off x="7244843" y="836712"/>
            <a:ext cx="1215589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H. </a:t>
            </a:r>
            <a:r>
              <a:rPr lang="fr-FR" sz="2000" b="1" i="1" dirty="0" err="1"/>
              <a:t>hirsuta</a:t>
            </a:r>
            <a:endParaRPr lang="fr-FR" sz="20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046011" y="2420888"/>
            <a:ext cx="1949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4637380" y="4581128"/>
            <a:ext cx="26709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Feuilles stipulées</a:t>
            </a:r>
          </a:p>
          <a:p>
            <a:r>
              <a:rPr lang="fr-FR" b="1" dirty="0"/>
              <a:t>Les inférieures opposées</a:t>
            </a:r>
          </a:p>
          <a:p>
            <a:r>
              <a:rPr lang="fr-FR" b="1" dirty="0"/>
              <a:t>Les supérieures alternes</a:t>
            </a:r>
          </a:p>
          <a:p>
            <a:r>
              <a:rPr lang="fr-FR" b="1" dirty="0"/>
              <a:t>Bractées herbacées vertes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1046011" y="3131676"/>
            <a:ext cx="1272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2 stigmates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1907704" y="332656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"Utricule" disséminé</a:t>
            </a:r>
          </a:p>
          <a:p>
            <a:r>
              <a:rPr lang="fr-FR" b="1" dirty="0"/>
              <a:t>avec le calice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339752" y="6488668"/>
            <a:ext cx="20588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Plante très ramifiée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046011" y="2771636"/>
            <a:ext cx="20138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Pétales très réduits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23528" y="332656"/>
            <a:ext cx="83529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>
                <a:solidFill>
                  <a:srgbClr val="FF0000"/>
                </a:solidFill>
              </a:rPr>
              <a:t>Caryophyllales</a:t>
            </a:r>
            <a:r>
              <a:rPr lang="fr-FR" sz="2400" b="1" i="1" dirty="0">
                <a:solidFill>
                  <a:srgbClr val="FF0000"/>
                </a:solidFill>
              </a:rPr>
              <a:t> 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107504" y="1196752"/>
            <a:ext cx="4752528" cy="26642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Marqueur morphologique : courbure de l’embryon, </a:t>
            </a:r>
            <a:r>
              <a:rPr lang="fr-FR" sz="2000" dirty="0"/>
              <a:t>avec dans sa concavité un tissu de réserve = le périsperme (albumen très réduit)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Marqueur biochimique : absence d’anthocyanes mais présence de pigments azotés, les </a:t>
            </a:r>
            <a:r>
              <a:rPr lang="fr-FR" sz="2000" b="1" dirty="0" err="1"/>
              <a:t>bétalaïnes</a:t>
            </a:r>
            <a:r>
              <a:rPr lang="fr-FR" sz="2000" b="1" dirty="0"/>
              <a:t> sauf chez les </a:t>
            </a:r>
            <a:r>
              <a:rPr lang="fr-FR" sz="2000" b="1" dirty="0" err="1"/>
              <a:t>Caryophyllaceae</a:t>
            </a:r>
            <a:endParaRPr lang="fr-FR" sz="20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000" b="1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107504" y="4509120"/>
            <a:ext cx="8892480" cy="187220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De nombreuses familles apparemment disparates, principalement localisées dans les zones chaudes intertropicales, en particulier en Amérique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 En France, </a:t>
            </a:r>
            <a:r>
              <a:rPr lang="fr-FR" sz="2000" b="1" dirty="0" err="1"/>
              <a:t>Aizoaceae</a:t>
            </a:r>
            <a:r>
              <a:rPr lang="fr-FR" sz="2000" b="1" dirty="0"/>
              <a:t>, </a:t>
            </a:r>
            <a:r>
              <a:rPr lang="fr-FR" sz="2000" b="1" dirty="0" err="1"/>
              <a:t>Amaranthaceae</a:t>
            </a:r>
            <a:r>
              <a:rPr lang="fr-FR" sz="2000" b="1" dirty="0"/>
              <a:t>, </a:t>
            </a:r>
            <a:r>
              <a:rPr lang="fr-FR" sz="2000" b="1" dirty="0" err="1"/>
              <a:t>Cactaceae</a:t>
            </a:r>
            <a:r>
              <a:rPr lang="fr-FR" sz="2000" b="1" dirty="0"/>
              <a:t>, </a:t>
            </a:r>
            <a:r>
              <a:rPr lang="fr-FR" sz="2000" b="1" dirty="0" err="1">
                <a:solidFill>
                  <a:srgbClr val="FF0000"/>
                </a:solidFill>
              </a:rPr>
              <a:t>Caryophyllaceae</a:t>
            </a:r>
            <a:r>
              <a:rPr lang="fr-FR" sz="2000" b="1" dirty="0"/>
              <a:t>, </a:t>
            </a:r>
            <a:r>
              <a:rPr lang="fr-FR" sz="2000" b="1" dirty="0" err="1"/>
              <a:t>Droseraceae</a:t>
            </a:r>
            <a:r>
              <a:rPr lang="fr-FR" sz="2000" b="1" dirty="0"/>
              <a:t>, </a:t>
            </a:r>
            <a:r>
              <a:rPr lang="fr-FR" sz="2000" b="1" dirty="0" err="1"/>
              <a:t>Frankeniaceae</a:t>
            </a:r>
            <a:r>
              <a:rPr lang="fr-FR" sz="2000" b="1" dirty="0"/>
              <a:t>, </a:t>
            </a:r>
            <a:r>
              <a:rPr lang="fr-FR" sz="2000" b="1" dirty="0" err="1"/>
              <a:t>Molluginaceae</a:t>
            </a:r>
            <a:r>
              <a:rPr lang="fr-FR" sz="2000" b="1" dirty="0"/>
              <a:t>, </a:t>
            </a:r>
            <a:r>
              <a:rPr lang="fr-FR" sz="2000" b="1" dirty="0" err="1"/>
              <a:t>Phytolaccaceae</a:t>
            </a:r>
            <a:r>
              <a:rPr lang="fr-FR" sz="2000" b="1" dirty="0"/>
              <a:t>, </a:t>
            </a:r>
            <a:r>
              <a:rPr lang="fr-FR" sz="2000" b="1" dirty="0" err="1"/>
              <a:t>Plumbaginaceae</a:t>
            </a:r>
            <a:r>
              <a:rPr lang="fr-FR" sz="2000" b="1" dirty="0"/>
              <a:t>, </a:t>
            </a:r>
            <a:r>
              <a:rPr lang="fr-FR" sz="2000" b="1" dirty="0" err="1"/>
              <a:t>Polygonaceae</a:t>
            </a:r>
            <a:r>
              <a:rPr lang="fr-FR" sz="2000" b="1" dirty="0"/>
              <a:t>, </a:t>
            </a:r>
            <a:r>
              <a:rPr lang="fr-FR" sz="2000" b="1" dirty="0" err="1"/>
              <a:t>Portulaceae</a:t>
            </a:r>
            <a:r>
              <a:rPr lang="fr-FR" sz="2000" b="1" dirty="0"/>
              <a:t>, </a:t>
            </a:r>
            <a:r>
              <a:rPr lang="fr-FR" sz="2000" b="1" dirty="0" err="1"/>
              <a:t>Tamaricaceae</a:t>
            </a:r>
            <a:endParaRPr lang="fr-FR" sz="2000" b="1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000" b="1" dirty="0"/>
          </a:p>
        </p:txBody>
      </p:sp>
      <p:pic>
        <p:nvPicPr>
          <p:cNvPr id="5" name="Image 4" descr="perisperme 2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004047" y="1196752"/>
            <a:ext cx="4046601" cy="2592288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164288" y="980728"/>
            <a:ext cx="1723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fr-FR" b="1" u="sng" dirty="0"/>
              <a:t>Graine à nucelle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7499022" y="3337247"/>
            <a:ext cx="146546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400" dirty="0" err="1"/>
              <a:t>GreenAndGarden</a:t>
            </a:r>
            <a:endParaRPr lang="fr-FR" sz="1400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719572" y="260648"/>
            <a:ext cx="385242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Paronychia</a:t>
            </a:r>
            <a:r>
              <a:rPr lang="fr-FR" sz="2400" b="1" dirty="0"/>
              <a:t> (1)</a:t>
            </a:r>
            <a:r>
              <a:rPr lang="fr-FR" sz="2400" b="1" i="1" dirty="0"/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5508104" y="188640"/>
            <a:ext cx="3456384" cy="144016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noProof="0" dirty="0"/>
              <a:t>5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/≈ 110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Afrique, Amérique, Eurasie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Zones tempérées chaudes à subtropicales 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179512" y="836712"/>
            <a:ext cx="4968552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Plantes herbacées parfois suffrutescentes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Vivaces ou </a:t>
            </a:r>
            <a:r>
              <a:rPr lang="fr-FR" sz="2000" b="1" dirty="0"/>
              <a:t>annuelle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(</a:t>
            </a:r>
            <a:r>
              <a:rPr lang="fr-FR" sz="2000" b="1" i="1" dirty="0"/>
              <a:t>P. </a:t>
            </a:r>
            <a:r>
              <a:rPr lang="fr-FR" sz="2000" b="1" i="1" dirty="0" err="1"/>
              <a:t>echinulata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)</a:t>
            </a:r>
          </a:p>
        </p:txBody>
      </p:sp>
      <p:pic>
        <p:nvPicPr>
          <p:cNvPr id="5" name="Image 4" descr="DSCN4633.JPG"/>
          <p:cNvPicPr>
            <a:picLocks noChangeAspect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1770037"/>
            <a:ext cx="3712600" cy="4899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5292080" y="6381328"/>
            <a:ext cx="12858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polygonifolia</a:t>
            </a:r>
            <a:endParaRPr lang="fr-FR" sz="14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8292805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pic>
        <p:nvPicPr>
          <p:cNvPr id="8" name="Image 1" descr="DSCN1256.JP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44824"/>
            <a:ext cx="5088565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3697668" y="5210036"/>
            <a:ext cx="15224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kapela</a:t>
            </a:r>
            <a:endParaRPr lang="fr-FR" sz="1400" i="1" dirty="0"/>
          </a:p>
          <a:p>
            <a:r>
              <a:rPr lang="fr-FR" sz="1400" dirty="0" err="1"/>
              <a:t>subsp</a:t>
            </a:r>
            <a:r>
              <a:rPr lang="fr-FR" sz="1400" dirty="0"/>
              <a:t>.</a:t>
            </a:r>
            <a:r>
              <a:rPr lang="fr-FR" sz="1400" i="1" dirty="0"/>
              <a:t> </a:t>
            </a:r>
            <a:r>
              <a:rPr lang="fr-FR" sz="1400" i="1" dirty="0" err="1"/>
              <a:t>serpyllifolia</a:t>
            </a:r>
            <a:endParaRPr lang="fr-FR" sz="1400" i="1" dirty="0"/>
          </a:p>
        </p:txBody>
      </p: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107504" y="5877272"/>
            <a:ext cx="5184576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opposées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stipulées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Simples entières </a:t>
            </a:r>
            <a:r>
              <a:rPr lang="fr-FR" sz="2000" b="1" dirty="0" err="1"/>
              <a:t>suborbiculaires</a:t>
            </a:r>
            <a:r>
              <a:rPr lang="fr-FR" sz="2000" b="1" dirty="0"/>
              <a:t> → lancéolées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07504" y="260648"/>
            <a:ext cx="33843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Paronychia</a:t>
            </a:r>
            <a:r>
              <a:rPr lang="fr-FR" sz="2400" b="1" dirty="0"/>
              <a:t> (2)</a:t>
            </a:r>
            <a:r>
              <a:rPr lang="fr-FR" sz="2400" b="1" i="1" dirty="0"/>
              <a:t>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3779912" y="188640"/>
            <a:ext cx="5256584" cy="136815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Cymes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axillaires ou terminales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glomérules denses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Bractées membraneuses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argentées  grandes &gt;&gt; fleurs ou courtes &lt;&lt; fleurs (</a:t>
            </a:r>
            <a:r>
              <a:rPr kumimoji="0" lang="fr-FR" sz="2000" b="1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P. 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echinulata</a:t>
            </a:r>
            <a:r>
              <a:rPr lang="fr-FR" sz="2000" b="1" dirty="0"/>
              <a:t>)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Paronychia echinulata 2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765669"/>
            <a:ext cx="4499992" cy="5119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1772816"/>
            <a:ext cx="11076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echinulata</a:t>
            </a:r>
            <a:endParaRPr lang="fr-FR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8292805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pic>
        <p:nvPicPr>
          <p:cNvPr id="10" name="Image 9" descr="DSCN2457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36504" y="2060848"/>
            <a:ext cx="4572000" cy="4376788"/>
          </a:xfrm>
          <a:prstGeom prst="ellipse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5436096" y="2060848"/>
            <a:ext cx="10006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argentea</a:t>
            </a:r>
            <a:endParaRPr lang="fr-FR" sz="1400" i="1" dirty="0"/>
          </a:p>
        </p:txBody>
      </p:sp>
      <p:grpSp>
        <p:nvGrpSpPr>
          <p:cNvPr id="12" name="Groupe 11"/>
          <p:cNvGrpSpPr/>
          <p:nvPr/>
        </p:nvGrpSpPr>
        <p:grpSpPr>
          <a:xfrm>
            <a:off x="2627784" y="836712"/>
            <a:ext cx="1514390" cy="720080"/>
            <a:chOff x="3096590" y="4630223"/>
            <a:chExt cx="3881888" cy="1368152"/>
          </a:xfrm>
        </p:grpSpPr>
        <p:sp>
          <p:nvSpPr>
            <p:cNvPr id="13" name="Explosion 1 12"/>
            <p:cNvSpPr/>
            <p:nvPr/>
          </p:nvSpPr>
          <p:spPr>
            <a:xfrm>
              <a:off x="4278927" y="4630223"/>
              <a:ext cx="1440160" cy="13681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4" name="ZoneTexte 13"/>
            <p:cNvSpPr txBox="1"/>
            <p:nvPr/>
          </p:nvSpPr>
          <p:spPr>
            <a:xfrm>
              <a:off x="3096590" y="4903853"/>
              <a:ext cx="3881888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Identification</a:t>
              </a:r>
              <a:r>
                <a:rPr lang="fr-FR" dirty="0"/>
                <a:t> </a:t>
              </a: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N4634.JPG"/>
          <p:cNvPicPr>
            <a:picLocks noChangeAspect="1"/>
          </p:cNvPicPr>
          <p:nvPr/>
        </p:nvPicPr>
        <p:blipFill>
          <a:blip r:embed="rId2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36197" y="-36197"/>
            <a:ext cx="4320480" cy="4392874"/>
          </a:xfrm>
          <a:prstGeom prst="round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0" y="-27384"/>
            <a:ext cx="128586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polygonifolia</a:t>
            </a:r>
            <a:endParaRPr lang="fr-FR" sz="1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pic>
        <p:nvPicPr>
          <p:cNvPr id="5" name="Image 4" descr="DSCN4754.JPG"/>
          <p:cNvPicPr>
            <a:picLocks noChangeAspect="1"/>
          </p:cNvPicPr>
          <p:nvPr/>
        </p:nvPicPr>
        <p:blipFill>
          <a:blip r:embed="rId3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4947" y="1700808"/>
            <a:ext cx="5079053" cy="515719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7621596" y="1484784"/>
            <a:ext cx="1522404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kapela</a:t>
            </a:r>
            <a:endParaRPr lang="fr-FR" sz="1400" i="1" dirty="0"/>
          </a:p>
          <a:p>
            <a:r>
              <a:rPr lang="fr-FR" sz="1400" dirty="0" err="1"/>
              <a:t>subsp</a:t>
            </a:r>
            <a:r>
              <a:rPr lang="fr-FR" sz="1400" dirty="0"/>
              <a:t>.</a:t>
            </a:r>
            <a:r>
              <a:rPr lang="fr-FR" sz="1400" i="1" dirty="0"/>
              <a:t> </a:t>
            </a:r>
            <a:r>
              <a:rPr lang="fr-FR" sz="1400" i="1" dirty="0" err="1"/>
              <a:t>serpyllifolia</a:t>
            </a:r>
            <a:endParaRPr lang="fr-FR" sz="1400" i="1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N0497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658" y="1340768"/>
            <a:ext cx="515142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340768"/>
            <a:ext cx="100065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argentea</a:t>
            </a:r>
            <a:endParaRPr lang="fr-FR" sz="1400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0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0" y="0"/>
            <a:ext cx="33843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/>
              <a:t>Le genre </a:t>
            </a:r>
            <a:r>
              <a:rPr lang="fr-FR" sz="2400" b="1" i="1" dirty="0" err="1"/>
              <a:t>Paronychia</a:t>
            </a:r>
            <a:r>
              <a:rPr lang="fr-FR" sz="2400" b="1" dirty="0"/>
              <a:t> (3)</a:t>
            </a:r>
            <a:r>
              <a:rPr lang="fr-FR" sz="2400" b="1" i="1" dirty="0"/>
              <a:t> </a:t>
            </a:r>
          </a:p>
        </p:txBody>
      </p:sp>
      <p:sp>
        <p:nvSpPr>
          <p:cNvPr id="6" name="Espace réservé du contenu 2"/>
          <p:cNvSpPr txBox="1">
            <a:spLocks/>
          </p:cNvSpPr>
          <p:nvPr/>
        </p:nvSpPr>
        <p:spPr>
          <a:xfrm>
            <a:off x="4569778" y="-27384"/>
            <a:ext cx="4536504" cy="20882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Petites 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hermaphrodites actinomorphes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Pentamères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 5 sépales libres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      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pétales très réduits</a:t>
            </a:r>
            <a:r>
              <a:rPr lang="fr-FR" sz="2000" b="1" dirty="0"/>
              <a:t> ;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 étamines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baseline="0" dirty="0">
                <a:solidFill>
                  <a:srgbClr val="FF0000"/>
                </a:solidFill>
              </a:rPr>
              <a:t>Ovaire libre dans coupe </a:t>
            </a:r>
            <a:r>
              <a:rPr lang="fr-FR" sz="2000" b="1" baseline="0" dirty="0" err="1">
                <a:solidFill>
                  <a:srgbClr val="FF0000"/>
                </a:solidFill>
              </a:rPr>
              <a:t>calicinale</a:t>
            </a:r>
            <a:r>
              <a:rPr lang="fr-FR" sz="2000" b="1" baseline="0" dirty="0">
                <a:solidFill>
                  <a:srgbClr val="FF0000"/>
                </a:solidFill>
              </a:rPr>
              <a:t> = fleurs </a:t>
            </a:r>
            <a:r>
              <a:rPr lang="fr-FR" sz="2000" b="1" baseline="0" dirty="0" err="1">
                <a:solidFill>
                  <a:srgbClr val="FF0000"/>
                </a:solidFill>
              </a:rPr>
              <a:t>périgynes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r>
              <a:rPr lang="fr-FR" sz="2000" b="1" dirty="0"/>
              <a:t>; </a:t>
            </a:r>
            <a:r>
              <a:rPr lang="fr-FR" sz="2000" b="1" dirty="0">
                <a:solidFill>
                  <a:srgbClr val="FF0000"/>
                </a:solidFill>
              </a:rPr>
              <a:t>2 stigmates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7" name="Groupe 6"/>
          <p:cNvGrpSpPr/>
          <p:nvPr/>
        </p:nvGrpSpPr>
        <p:grpSpPr>
          <a:xfrm>
            <a:off x="7594114" y="188640"/>
            <a:ext cx="1514390" cy="720080"/>
            <a:chOff x="3096590" y="4630223"/>
            <a:chExt cx="3881888" cy="1368152"/>
          </a:xfrm>
        </p:grpSpPr>
        <p:sp>
          <p:nvSpPr>
            <p:cNvPr id="8" name="Explosion 1 7"/>
            <p:cNvSpPr/>
            <p:nvPr/>
          </p:nvSpPr>
          <p:spPr>
            <a:xfrm>
              <a:off x="4278927" y="4630223"/>
              <a:ext cx="1440160" cy="13681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3096590" y="4903853"/>
              <a:ext cx="3881888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Identification</a:t>
              </a:r>
              <a:r>
                <a:rPr lang="fr-FR" dirty="0"/>
                <a:t> </a:t>
              </a:r>
            </a:p>
          </p:txBody>
        </p:sp>
      </p:grpSp>
      <p:sp>
        <p:nvSpPr>
          <p:cNvPr id="10" name="Espace réservé du contenu 2"/>
          <p:cNvSpPr txBox="1">
            <a:spLocks/>
          </p:cNvSpPr>
          <p:nvPr/>
        </p:nvSpPr>
        <p:spPr>
          <a:xfrm>
            <a:off x="5580112" y="5445224"/>
            <a:ext cx="3384376" cy="144016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Fruit sec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graine péricarpe membraneux se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déchirant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"Utricule" disséminé avec le calice persistant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4" name="Image 13" descr="Paronychia echinulata 2.JPG"/>
          <p:cNvPicPr>
            <a:picLocks noChangeAspect="1"/>
          </p:cNvPicPr>
          <p:nvPr/>
        </p:nvPicPr>
        <p:blipFill>
          <a:blip r:embed="rId4" cstate="email">
            <a:lum bright="-2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2060848"/>
            <a:ext cx="3456384" cy="3391169"/>
          </a:xfrm>
          <a:prstGeom prst="ellipse">
            <a:avLst/>
          </a:prstGeom>
        </p:spPr>
      </p:pic>
      <p:grpSp>
        <p:nvGrpSpPr>
          <p:cNvPr id="12" name="Groupe 14"/>
          <p:cNvGrpSpPr/>
          <p:nvPr/>
        </p:nvGrpSpPr>
        <p:grpSpPr>
          <a:xfrm>
            <a:off x="3203848" y="0"/>
            <a:ext cx="1224136" cy="1437085"/>
            <a:chOff x="3995936" y="476673"/>
            <a:chExt cx="2232247" cy="2517204"/>
          </a:xfrm>
        </p:grpSpPr>
        <p:pic>
          <p:nvPicPr>
            <p:cNvPr id="13" name="Image 2" descr="ovaire 1.jpg"/>
            <p:cNvPicPr>
              <a:picLocks noChangeAspect="1"/>
            </p:cNvPicPr>
            <p:nvPr/>
          </p:nvPicPr>
          <p:blipFill>
            <a:blip r:embed="rId5" cstate="email">
              <a:lum bright="-10000" contrast="2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>
            <a:xfrm rot="5400000">
              <a:off x="3925466" y="691159"/>
              <a:ext cx="2517204" cy="2088231"/>
            </a:xfrm>
            <a:prstGeom prst="rect">
              <a:avLst/>
            </a:prstGeom>
          </p:spPr>
        </p:pic>
        <p:sp>
          <p:nvSpPr>
            <p:cNvPr id="15" name="Rectangle 14"/>
            <p:cNvSpPr/>
            <p:nvPr/>
          </p:nvSpPr>
          <p:spPr>
            <a:xfrm>
              <a:off x="3995936" y="1628800"/>
              <a:ext cx="288032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16" name="ZoneTexte 15"/>
          <p:cNvSpPr txBox="1"/>
          <p:nvPr/>
        </p:nvSpPr>
        <p:spPr>
          <a:xfrm>
            <a:off x="5436096" y="2204864"/>
            <a:ext cx="1107676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echinulata</a:t>
            </a:r>
            <a:endParaRPr lang="fr-FR" sz="1400" i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aronychia echinulata Cos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6804248" y="260648"/>
            <a:ext cx="208823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Paronychia</a:t>
            </a:r>
            <a:endParaRPr lang="fr-FR" sz="24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7139432" y="836712"/>
            <a:ext cx="153702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P. </a:t>
            </a:r>
            <a:r>
              <a:rPr lang="fr-FR" sz="2000" b="1" i="1" dirty="0" err="1"/>
              <a:t>echinulata</a:t>
            </a:r>
            <a:endParaRPr lang="fr-FR" sz="20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4142355" y="3140968"/>
            <a:ext cx="194944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923928" y="6444044"/>
            <a:ext cx="1804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Feuilles stipulées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238492" y="4346520"/>
            <a:ext cx="1272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2 stigmates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043608" y="6211669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"Utricule" disséminé</a:t>
            </a:r>
          </a:p>
          <a:p>
            <a:r>
              <a:rPr lang="fr-FR" b="1" dirty="0"/>
              <a:t>avec le calice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142355" y="3491716"/>
            <a:ext cx="20138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Pétales très réduits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142355" y="3781489"/>
            <a:ext cx="185127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Ovaire libre dans </a:t>
            </a:r>
          </a:p>
          <a:p>
            <a:r>
              <a:rPr lang="fr-FR" b="1" dirty="0"/>
              <a:t>coupe </a:t>
            </a:r>
            <a:r>
              <a:rPr lang="fr-FR" b="1" dirty="0" err="1"/>
              <a:t>calicinale</a:t>
            </a:r>
            <a:endParaRPr lang="fr-FR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4016" y="260648"/>
            <a:ext cx="60841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Chaetonychia</a:t>
            </a:r>
            <a:r>
              <a:rPr lang="fr-FR" sz="2400" b="1" i="1" dirty="0"/>
              <a:t> </a:t>
            </a:r>
            <a:r>
              <a:rPr lang="fr-FR" sz="2400" b="1" i="1" dirty="0" err="1"/>
              <a:t>cymosa</a:t>
            </a:r>
            <a:r>
              <a:rPr lang="fr-FR" sz="2400" b="1" i="1" dirty="0"/>
              <a:t> </a:t>
            </a:r>
            <a:r>
              <a:rPr lang="fr-FR" sz="2400" dirty="0"/>
              <a:t>(</a:t>
            </a:r>
            <a:r>
              <a:rPr lang="fr-FR" sz="2400" i="1" dirty="0" err="1"/>
              <a:t>Paronychia</a:t>
            </a:r>
            <a:r>
              <a:rPr lang="fr-FR" sz="2400" i="1" dirty="0"/>
              <a:t> </a:t>
            </a:r>
            <a:r>
              <a:rPr lang="fr-FR" sz="2400" i="1" dirty="0" err="1"/>
              <a:t>cymosa</a:t>
            </a:r>
            <a:r>
              <a:rPr lang="fr-FR" sz="2400" dirty="0"/>
              <a:t>)</a:t>
            </a:r>
            <a:r>
              <a:rPr lang="fr-FR" sz="2400" i="1" dirty="0"/>
              <a:t> </a:t>
            </a:r>
            <a:r>
              <a:rPr lang="fr-FR" sz="2400" b="1" dirty="0"/>
              <a:t>(1)</a:t>
            </a:r>
            <a:r>
              <a:rPr lang="fr-FR" sz="2400" b="1" i="1" dirty="0"/>
              <a:t> </a:t>
            </a: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372200" y="116632"/>
            <a:ext cx="2664296" cy="1152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Afrique du Nord, Europe méridionale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908720"/>
            <a:ext cx="5112568" cy="10801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Plante herbacée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annuelle </a:t>
            </a:r>
            <a:r>
              <a:rPr lang="fr-FR" sz="2000" b="1" dirty="0"/>
              <a:t>5-20 cm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Tige dressée filiforme  pubescente 5-20 cm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Ramification dichotome</a:t>
            </a:r>
            <a:r>
              <a:rPr lang="fr-FR" sz="2000" b="1" noProof="0" dirty="0"/>
              <a:t>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Chaetonychia car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370"/>
          <a:stretch>
            <a:fillRect/>
          </a:stretch>
        </p:blipFill>
        <p:spPr>
          <a:xfrm>
            <a:off x="7308304" y="1340768"/>
            <a:ext cx="1656184" cy="1657140"/>
          </a:xfrm>
          <a:prstGeom prst="rect">
            <a:avLst/>
          </a:prstGeom>
        </p:spPr>
      </p:pic>
      <p:pic>
        <p:nvPicPr>
          <p:cNvPr id="6" name="Image 5" descr="chetonychia cymosa Flore Alps 4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971" y="2095772"/>
            <a:ext cx="6985317" cy="4645236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179512" y="6433591"/>
            <a:ext cx="994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F. Le Driant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672408" y="836712"/>
            <a:ext cx="5148064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stipulées pseudo-verticillées par 4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Simples linéaires charnues aristées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4536504" y="159023"/>
            <a:ext cx="367240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Chaetonychia</a:t>
            </a:r>
            <a:r>
              <a:rPr lang="fr-FR" sz="2400" b="1" i="1" dirty="0"/>
              <a:t> </a:t>
            </a:r>
            <a:r>
              <a:rPr lang="fr-FR" sz="2400" b="1" i="1" dirty="0" err="1"/>
              <a:t>cymosa</a:t>
            </a:r>
            <a:r>
              <a:rPr lang="fr-FR" sz="2400" i="1" dirty="0"/>
              <a:t> </a:t>
            </a:r>
            <a:r>
              <a:rPr lang="fr-FR" sz="2400" b="1" dirty="0"/>
              <a:t>(2)</a:t>
            </a:r>
            <a:r>
              <a:rPr lang="fr-FR" sz="2400" b="1" i="1" dirty="0"/>
              <a:t> </a:t>
            </a:r>
          </a:p>
        </p:txBody>
      </p:sp>
      <p:pic>
        <p:nvPicPr>
          <p:cNvPr id="5" name="Image 4" descr="chetonychia cymosa Flore Alps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3768" y="2088232"/>
            <a:ext cx="7186744" cy="479715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8149176" y="6550223"/>
            <a:ext cx="994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F. Le Driant</a:t>
            </a:r>
          </a:p>
        </p:txBody>
      </p:sp>
      <p:pic>
        <p:nvPicPr>
          <p:cNvPr id="7" name="Image 6" descr="Chaetonychia cymosa D Duveau.jpg"/>
          <p:cNvPicPr>
            <a:picLocks noChangeAspect="1"/>
          </p:cNvPicPr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1" y="0"/>
            <a:ext cx="3160641" cy="3140968"/>
          </a:xfrm>
          <a:prstGeom prst="rect">
            <a:avLst/>
          </a:prstGeom>
        </p:spPr>
      </p:pic>
      <p:cxnSp>
        <p:nvCxnSpPr>
          <p:cNvPr id="9" name="Connecteur droit avec flèche 8"/>
          <p:cNvCxnSpPr/>
          <p:nvPr/>
        </p:nvCxnSpPr>
        <p:spPr>
          <a:xfrm flipH="1" flipV="1">
            <a:off x="611560" y="260648"/>
            <a:ext cx="1152128" cy="4462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/>
          <p:cNvCxnSpPr/>
          <p:nvPr/>
        </p:nvCxnSpPr>
        <p:spPr>
          <a:xfrm flipH="1">
            <a:off x="2915816" y="1844824"/>
            <a:ext cx="864096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 flipV="1">
            <a:off x="5796136" y="4149080"/>
            <a:ext cx="100811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0" y="2852936"/>
            <a:ext cx="9321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D. </a:t>
            </a:r>
            <a:r>
              <a:rPr lang="fr-FR" sz="1400" dirty="0" err="1"/>
              <a:t>Duveau</a:t>
            </a:r>
            <a:endParaRPr lang="fr-FR" sz="1400" dirty="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07504" y="692696"/>
            <a:ext cx="3672408" cy="79208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Cymes composées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terminales denses,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en glomérules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4427984" y="-27384"/>
            <a:ext cx="4536504" cy="252028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Petites</a:t>
            </a:r>
            <a:r>
              <a:rPr lang="fr-FR" sz="2000" b="1" dirty="0">
                <a:solidFill>
                  <a:srgbClr val="FF0000"/>
                </a:solidFill>
              </a:rPr>
              <a:t> 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hermaphrodites actinomorphes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blanchâtres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sépales libres inégaux, scarieux au sommet, en capuchon, aristés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Apétales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5 étamines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baseline="0" dirty="0"/>
              <a:t>Ovaire supère</a:t>
            </a:r>
            <a:r>
              <a:rPr lang="fr-FR" sz="2000" b="1" dirty="0"/>
              <a:t> ; </a:t>
            </a:r>
            <a:r>
              <a:rPr lang="fr-FR" sz="2000" b="1" dirty="0">
                <a:solidFill>
                  <a:srgbClr val="FF0000"/>
                </a:solidFill>
              </a:rPr>
              <a:t>2 stigmates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79512" y="159023"/>
            <a:ext cx="356388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Chaetonychia</a:t>
            </a:r>
            <a:r>
              <a:rPr lang="fr-FR" sz="2400" b="1" i="1" dirty="0"/>
              <a:t> </a:t>
            </a:r>
            <a:r>
              <a:rPr lang="fr-FR" sz="2400" b="1" i="1" dirty="0" err="1"/>
              <a:t>cymosa</a:t>
            </a:r>
            <a:r>
              <a:rPr lang="fr-FR" sz="2400" i="1" dirty="0"/>
              <a:t> </a:t>
            </a:r>
            <a:r>
              <a:rPr lang="fr-FR" sz="2400" b="1" dirty="0"/>
              <a:t>(3)</a:t>
            </a:r>
            <a:r>
              <a:rPr lang="fr-FR" sz="2400" b="1" i="1" dirty="0"/>
              <a:t> </a:t>
            </a:r>
          </a:p>
        </p:txBody>
      </p:sp>
      <p:pic>
        <p:nvPicPr>
          <p:cNvPr id="7" name="Image 6" descr="Chaetonychia cymosa D Duveau2.jpg"/>
          <p:cNvPicPr>
            <a:picLocks noChangeAspect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1556792"/>
            <a:ext cx="3275856" cy="2988501"/>
          </a:xfrm>
          <a:prstGeom prst="ellipse">
            <a:avLst/>
          </a:prstGeom>
        </p:spPr>
      </p:pic>
      <p:pic>
        <p:nvPicPr>
          <p:cNvPr id="8" name="Image 7" descr="Chaetonychia cymosa JC Ory.jpg"/>
          <p:cNvPicPr>
            <a:picLocks noChangeAspect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44008" y="2564904"/>
            <a:ext cx="4283968" cy="3509016"/>
          </a:xfrm>
          <a:prstGeom prst="roundRect">
            <a:avLst/>
          </a:prstGeom>
        </p:spPr>
      </p:pic>
      <p:pic>
        <p:nvPicPr>
          <p:cNvPr id="9" name="Image 8" descr="chaetonychia cymosa plantume de Provenço.jpg"/>
          <p:cNvPicPr>
            <a:picLocks noChangeAspect="1"/>
          </p:cNvPicPr>
          <p:nvPr/>
        </p:nvPicPr>
        <p:blipFill>
          <a:blip r:embed="rId5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051720" y="3794920"/>
            <a:ext cx="2808312" cy="2802432"/>
          </a:xfrm>
          <a:prstGeom prst="ellipse">
            <a:avLst/>
          </a:prstGeom>
        </p:spPr>
      </p:pic>
      <p:sp>
        <p:nvSpPr>
          <p:cNvPr id="10" name="ZoneTexte 9"/>
          <p:cNvSpPr txBox="1"/>
          <p:nvPr/>
        </p:nvSpPr>
        <p:spPr>
          <a:xfrm>
            <a:off x="179512" y="4149080"/>
            <a:ext cx="93211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D. </a:t>
            </a:r>
            <a:r>
              <a:rPr lang="fr-FR" sz="1400" dirty="0" err="1"/>
              <a:t>Duveau</a:t>
            </a:r>
            <a:endParaRPr lang="fr-FR" sz="1400" dirty="0"/>
          </a:p>
        </p:txBody>
      </p:sp>
      <p:sp>
        <p:nvSpPr>
          <p:cNvPr id="11" name="ZoneTexte 10"/>
          <p:cNvSpPr txBox="1"/>
          <p:nvPr/>
        </p:nvSpPr>
        <p:spPr>
          <a:xfrm>
            <a:off x="4716016" y="5766142"/>
            <a:ext cx="6424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JC </a:t>
            </a:r>
            <a:r>
              <a:rPr lang="fr-FR" sz="1400" dirty="0" err="1"/>
              <a:t>Ory</a:t>
            </a:r>
            <a:endParaRPr lang="fr-FR" sz="1400" dirty="0"/>
          </a:p>
        </p:txBody>
      </p:sp>
      <p:sp>
        <p:nvSpPr>
          <p:cNvPr id="12" name="ZoneTexte 11"/>
          <p:cNvSpPr txBox="1"/>
          <p:nvPr/>
        </p:nvSpPr>
        <p:spPr>
          <a:xfrm>
            <a:off x="1979712" y="6190764"/>
            <a:ext cx="1111138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 err="1"/>
              <a:t>Plantume</a:t>
            </a:r>
            <a:r>
              <a:rPr lang="fr-FR" sz="1400" dirty="0"/>
              <a:t> de</a:t>
            </a:r>
          </a:p>
          <a:p>
            <a:r>
              <a:rPr lang="fr-FR" sz="1400" dirty="0" err="1"/>
              <a:t>Provenço</a:t>
            </a:r>
            <a:endParaRPr lang="fr-FR" sz="1400" dirty="0"/>
          </a:p>
        </p:txBody>
      </p:sp>
      <p:sp>
        <p:nvSpPr>
          <p:cNvPr id="13" name="Espace réservé du contenu 2"/>
          <p:cNvSpPr txBox="1">
            <a:spLocks/>
          </p:cNvSpPr>
          <p:nvPr/>
        </p:nvSpPr>
        <p:spPr>
          <a:xfrm>
            <a:off x="6047656" y="6137920"/>
            <a:ext cx="3096344" cy="72008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Fruit sec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graine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idem 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Paronychia</a:t>
            </a:r>
            <a:endParaRPr kumimoji="0" lang="fr-FR" sz="2000" b="1" i="1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Chaetonychia cymosa Cost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5715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68144" y="260648"/>
            <a:ext cx="2880320" cy="83099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Chaetonychia</a:t>
            </a:r>
            <a:r>
              <a:rPr lang="fr-FR" sz="2400" b="1" i="1" dirty="0"/>
              <a:t> </a:t>
            </a:r>
            <a:r>
              <a:rPr lang="fr-FR" sz="2400" b="1" i="1" dirty="0" err="1"/>
              <a:t>cymosa</a:t>
            </a:r>
            <a:endParaRPr lang="fr-FR" sz="2400" b="1" i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5777880"/>
            <a:ext cx="25901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5 sépales </a:t>
            </a:r>
            <a:r>
              <a:rPr lang="fr-FR" b="1" dirty="0" err="1"/>
              <a:t>cucculés</a:t>
            </a:r>
            <a:r>
              <a:rPr lang="fr-FR" b="1" dirty="0"/>
              <a:t> aristés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203848" y="2924944"/>
            <a:ext cx="24507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Feuilles stipulées</a:t>
            </a:r>
          </a:p>
          <a:p>
            <a:r>
              <a:rPr lang="fr-FR" b="1" dirty="0" err="1"/>
              <a:t>Pseudoverticillées</a:t>
            </a:r>
            <a:r>
              <a:rPr lang="fr-FR" b="1" dirty="0"/>
              <a:t> par 4</a:t>
            </a:r>
          </a:p>
          <a:p>
            <a:r>
              <a:rPr lang="fr-FR" b="1" dirty="0"/>
              <a:t>Linéaires 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6488668"/>
            <a:ext cx="1272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2 stigmates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851920" y="5517232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"Utricule" disséminé</a:t>
            </a:r>
          </a:p>
          <a:p>
            <a:r>
              <a:rPr lang="fr-FR" b="1" dirty="0"/>
              <a:t>avec le calice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562914" y="6309320"/>
            <a:ext cx="13610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Tige dressée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0" y="6128628"/>
            <a:ext cx="104644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0 pétales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260648"/>
            <a:ext cx="46805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Illecebrum</a:t>
            </a:r>
            <a:r>
              <a:rPr lang="fr-FR" sz="2400" b="1" i="1" dirty="0"/>
              <a:t> </a:t>
            </a:r>
            <a:r>
              <a:rPr lang="fr-FR" sz="2400" b="1" i="1" dirty="0" err="1"/>
              <a:t>verticillatum</a:t>
            </a:r>
            <a:r>
              <a:rPr lang="fr-FR" sz="2400" b="1" dirty="0"/>
              <a:t> (1)</a:t>
            </a:r>
            <a:endParaRPr lang="fr-FR" sz="2400" b="1" i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012160" y="260648"/>
            <a:ext cx="2952328" cy="136815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1/1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Europe méridionale et centrale, Afrique du Nord, </a:t>
            </a:r>
            <a:r>
              <a:rPr lang="fr-FR" sz="2000" dirty="0" err="1"/>
              <a:t>Macaronésie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11560" y="908720"/>
            <a:ext cx="4608512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Plante herbacée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annuelle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/>
              <a:t>Tiges étalées, radicantes, rougeâtres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Image 4" descr="carte Illecebrum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82956" y="1772816"/>
            <a:ext cx="1809524" cy="1695238"/>
          </a:xfrm>
          <a:prstGeom prst="rect">
            <a:avLst/>
          </a:prstGeom>
        </p:spPr>
      </p:pic>
      <p:pic>
        <p:nvPicPr>
          <p:cNvPr id="6" name="Image 5" descr="P9102445.JPG"/>
          <p:cNvPicPr>
            <a:picLocks noChangeAspect="1"/>
          </p:cNvPicPr>
          <p:nvPr/>
        </p:nvPicPr>
        <p:blipFill>
          <a:blip r:embed="rId4" cstate="email">
            <a:lum bright="-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6832"/>
            <a:ext cx="6048672" cy="46166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Image 6" descr="DSCN7534.JPG"/>
          <p:cNvPicPr>
            <a:picLocks noChangeAspect="1"/>
          </p:cNvPicPr>
          <p:nvPr/>
        </p:nvPicPr>
        <p:blipFill>
          <a:blip r:embed="rId5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3640" y="3617640"/>
            <a:ext cx="324036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35496" y="6525344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323528" y="303039"/>
            <a:ext cx="83529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Caryophyllaceae</a:t>
            </a:r>
            <a:r>
              <a:rPr lang="fr-FR" sz="2400" b="1" dirty="0"/>
              <a:t> (1) : distribution</a:t>
            </a:r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1763688" y="1155481"/>
            <a:ext cx="5544616" cy="1913479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Famille cosmopolite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Principalement</a:t>
            </a:r>
            <a:r>
              <a:rPr lang="fr-FR" sz="2000" b="1" noProof="0" dirty="0"/>
              <a:t> holarctique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kern="1200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Régions tempérées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+++ pourtour méditerranéen et Asie mineure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≈ 90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genres et </a:t>
            </a:r>
            <a:r>
              <a:rPr lang="fr-FR" sz="2000" b="1" dirty="0"/>
              <a:t>3 0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00 espèces</a:t>
            </a:r>
          </a:p>
        </p:txBody>
      </p:sp>
      <p:pic>
        <p:nvPicPr>
          <p:cNvPr id="5" name="Image 4" descr="Distribution caryophyllaceae.jpg"/>
          <p:cNvPicPr>
            <a:picLocks noChangeAspect="1"/>
          </p:cNvPicPr>
          <p:nvPr/>
        </p:nvPicPr>
        <p:blipFill>
          <a:blip r:embed="rId3" cstate="print">
            <a:lum bright="-10000"/>
          </a:blip>
          <a:stretch>
            <a:fillRect/>
          </a:stretch>
        </p:blipFill>
        <p:spPr>
          <a:xfrm>
            <a:off x="2555776" y="3429000"/>
            <a:ext cx="3672408" cy="2497237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555290" y="5949280"/>
            <a:ext cx="167289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Plantes &amp; Botanique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60648"/>
            <a:ext cx="40324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Illecebrum</a:t>
            </a:r>
            <a:r>
              <a:rPr lang="fr-FR" sz="2400" b="1" i="1" dirty="0"/>
              <a:t> </a:t>
            </a:r>
            <a:r>
              <a:rPr lang="fr-FR" sz="2400" b="1" i="1" dirty="0" err="1"/>
              <a:t>verticillatum</a:t>
            </a:r>
            <a:r>
              <a:rPr lang="fr-FR" sz="2400" b="1" dirty="0"/>
              <a:t> (2)</a:t>
            </a:r>
            <a:endParaRPr lang="fr-FR" sz="2400" b="1" i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395536" y="836712"/>
            <a:ext cx="3672408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opposées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stipulées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Simples entières elliptiques</a:t>
            </a:r>
          </a:p>
        </p:txBody>
      </p:sp>
      <p:pic>
        <p:nvPicPr>
          <p:cNvPr id="5" name="Image 4" descr="DSCN7523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-273110" y="2544330"/>
            <a:ext cx="4937691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4860032" y="404664"/>
            <a:ext cx="4032448" cy="11521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Fleurs blanchâtres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Pseudo-verticilles à l’aisselle des feuilles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" name="Image 6" descr="DSCN7537.JPG"/>
          <p:cNvPicPr>
            <a:picLocks noChangeAspect="1"/>
          </p:cNvPicPr>
          <p:nvPr/>
        </p:nvPicPr>
        <p:blipFill>
          <a:blip r:embed="rId4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11480" y="1844824"/>
            <a:ext cx="4625015" cy="4869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7"/>
          <p:cNvSpPr txBox="1"/>
          <p:nvPr/>
        </p:nvSpPr>
        <p:spPr>
          <a:xfrm>
            <a:off x="0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 txBox="1">
            <a:spLocks/>
          </p:cNvSpPr>
          <p:nvPr/>
        </p:nvSpPr>
        <p:spPr>
          <a:xfrm>
            <a:off x="179512" y="1268760"/>
            <a:ext cx="3960440" cy="33123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Fleurs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hermaphrodites actinomorphes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Pentamères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sépales blancs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 capuchon devenant </a:t>
            </a:r>
            <a:r>
              <a:rPr lang="fr-FR" sz="2000" b="1" dirty="0">
                <a:solidFill>
                  <a:srgbClr val="FF0000"/>
                </a:solidFill>
              </a:rPr>
              <a:t>épais et spongieux après la floraison, terminés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par une arête rigide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5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pétales rudimentaires</a:t>
            </a:r>
            <a:r>
              <a:rPr lang="fr-FR" sz="2000" b="1" dirty="0"/>
              <a:t>,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5 étamines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baseline="0" dirty="0"/>
              <a:t>Ovaire libre supère</a:t>
            </a:r>
            <a:r>
              <a:rPr lang="fr-FR" sz="2000" b="1" dirty="0"/>
              <a:t> ; </a:t>
            </a:r>
            <a:r>
              <a:rPr lang="fr-FR" sz="2000" b="1" dirty="0">
                <a:solidFill>
                  <a:srgbClr val="FF0000"/>
                </a:solidFill>
              </a:rPr>
              <a:t>2 stigmates sessiles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172400" y="6505599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79512" y="375047"/>
            <a:ext cx="396044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Illecebrum</a:t>
            </a:r>
            <a:r>
              <a:rPr lang="fr-FR" sz="2400" b="1" i="1" dirty="0"/>
              <a:t> </a:t>
            </a:r>
            <a:r>
              <a:rPr lang="fr-FR" sz="2400" b="1" i="1" dirty="0" err="1"/>
              <a:t>verticillatum</a:t>
            </a:r>
            <a:r>
              <a:rPr lang="fr-FR" sz="2400" b="1" dirty="0"/>
              <a:t> (3)</a:t>
            </a:r>
            <a:endParaRPr lang="fr-FR" sz="2400" b="1" i="1" dirty="0"/>
          </a:p>
        </p:txBody>
      </p:sp>
      <p:pic>
        <p:nvPicPr>
          <p:cNvPr id="7" name="Image 6" descr="P9102454.JPG"/>
          <p:cNvPicPr>
            <a:picLocks noChangeAspect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5400000">
            <a:off x="3796028" y="1033356"/>
            <a:ext cx="5877272" cy="4818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contenu 2"/>
          <p:cNvSpPr txBox="1">
            <a:spLocks/>
          </p:cNvSpPr>
          <p:nvPr/>
        </p:nvSpPr>
        <p:spPr>
          <a:xfrm>
            <a:off x="179512" y="4941168"/>
            <a:ext cx="3960440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Fruit sec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1 graine </a:t>
            </a:r>
            <a:r>
              <a:rPr lang="fr-FR" sz="2000" b="1" dirty="0"/>
              <a:t>disséminé par le vent  avec le calice persistant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llecebrum verticillatum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0"/>
            <a:ext cx="5715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508104" y="260648"/>
            <a:ext cx="3384376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Illecebrum</a:t>
            </a:r>
            <a:r>
              <a:rPr lang="fr-FR" sz="2400" b="1" i="1" dirty="0"/>
              <a:t> </a:t>
            </a:r>
            <a:r>
              <a:rPr lang="fr-FR" sz="2400" b="1" i="1" dirty="0" err="1"/>
              <a:t>verticillatum</a:t>
            </a:r>
            <a:endParaRPr lang="fr-FR" sz="24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1693251" y="3140968"/>
            <a:ext cx="2086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  <a:p>
            <a:r>
              <a:rPr lang="fr-FR" b="1" dirty="0"/>
              <a:t>en </a:t>
            </a:r>
            <a:r>
              <a:rPr lang="fr-FR" b="1" dirty="0" err="1"/>
              <a:t>pseudoverticilles</a:t>
            </a:r>
            <a:endParaRPr lang="fr-FR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611560" y="4653136"/>
            <a:ext cx="10877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Feuilles</a:t>
            </a:r>
          </a:p>
          <a:p>
            <a:r>
              <a:rPr lang="fr-FR" b="1" dirty="0"/>
              <a:t> stipulées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971600" y="908720"/>
            <a:ext cx="1272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2 stigmates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067944" y="5949280"/>
            <a:ext cx="22124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"Utricule" disséminé</a:t>
            </a:r>
          </a:p>
          <a:p>
            <a:r>
              <a:rPr lang="fr-FR" b="1" dirty="0"/>
              <a:t>avec le calice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971600" y="620688"/>
            <a:ext cx="201382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Pétales très réduits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1098261" y="5949280"/>
            <a:ext cx="145751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Tiges étalées </a:t>
            </a:r>
          </a:p>
          <a:p>
            <a:r>
              <a:rPr lang="fr-FR" b="1" dirty="0"/>
              <a:t>rougeâtres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971600" y="46365"/>
            <a:ext cx="2437911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Sépales </a:t>
            </a:r>
            <a:r>
              <a:rPr lang="fr-FR" b="1" dirty="0" err="1"/>
              <a:t>cucculés</a:t>
            </a:r>
            <a:r>
              <a:rPr lang="fr-FR" b="1" dirty="0"/>
              <a:t> aristés</a:t>
            </a:r>
          </a:p>
          <a:p>
            <a:r>
              <a:rPr lang="fr-FR" b="1" dirty="0"/>
              <a:t>→ épais spongieux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/>
          <p:cNvSpPr txBox="1"/>
          <p:nvPr/>
        </p:nvSpPr>
        <p:spPr>
          <a:xfrm>
            <a:off x="827584" y="260648"/>
            <a:ext cx="34563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Loeflingia</a:t>
            </a:r>
            <a:r>
              <a:rPr lang="fr-FR" sz="2400" b="1" i="1" dirty="0"/>
              <a:t> </a:t>
            </a:r>
            <a:r>
              <a:rPr lang="fr-FR" sz="2400" b="1" i="1" dirty="0" err="1"/>
              <a:t>hispanica</a:t>
            </a:r>
            <a:r>
              <a:rPr lang="fr-FR" sz="2400" b="1" i="1" dirty="0"/>
              <a:t> </a:t>
            </a:r>
            <a:r>
              <a:rPr lang="fr-FR" sz="2400" b="1" dirty="0"/>
              <a:t>(1)</a:t>
            </a:r>
            <a:endParaRPr lang="fr-FR" sz="2400" b="1" i="1" dirty="0"/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588224" y="116632"/>
            <a:ext cx="2448272" cy="11521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1/7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Méditerranéen, saharo-sindien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0" y="836712"/>
            <a:ext cx="4608512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P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lante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herbacée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annuelle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noProof="0" dirty="0">
                <a:solidFill>
                  <a:srgbClr val="FF0000"/>
                </a:solidFill>
              </a:rPr>
              <a:t>3-8 cm,</a:t>
            </a:r>
            <a:r>
              <a:rPr lang="fr-FR" sz="2000" b="1" noProof="0" dirty="0"/>
              <a:t> </a:t>
            </a:r>
            <a:r>
              <a:rPr lang="fr-FR" sz="2000" b="1" noProof="0" dirty="0">
                <a:solidFill>
                  <a:srgbClr val="FF0000"/>
                </a:solidFill>
              </a:rPr>
              <a:t>pubescente glanduleuse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Image 5" descr="Loeflingia hispanica carte.png"/>
          <p:cNvPicPr>
            <a:picLocks noChangeAspect="1"/>
          </p:cNvPicPr>
          <p:nvPr/>
        </p:nvPicPr>
        <p:blipFill>
          <a:blip r:embed="rId3" cstate="print">
            <a:lum bright="-10000" contrast="10000"/>
          </a:blip>
          <a:stretch>
            <a:fillRect/>
          </a:stretch>
        </p:blipFill>
        <p:spPr>
          <a:xfrm>
            <a:off x="7154964" y="1340768"/>
            <a:ext cx="1809524" cy="1695238"/>
          </a:xfrm>
          <a:prstGeom prst="rect">
            <a:avLst/>
          </a:prstGeom>
        </p:spPr>
      </p:pic>
      <p:sp>
        <p:nvSpPr>
          <p:cNvPr id="7" name="Espace réservé du contenu 2"/>
          <p:cNvSpPr txBox="1">
            <a:spLocks/>
          </p:cNvSpPr>
          <p:nvPr/>
        </p:nvSpPr>
        <p:spPr>
          <a:xfrm>
            <a:off x="251520" y="1916832"/>
            <a:ext cx="5400600" cy="115212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fontScale="925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&lt; 1 cm opposées simples entières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linéaires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Stipules</a:t>
            </a:r>
            <a:r>
              <a:rPr lang="fr-FR" sz="2000" b="1" dirty="0"/>
              <a:t> sétacées </a:t>
            </a:r>
            <a:r>
              <a:rPr lang="fr-FR" sz="2000" b="1" dirty="0">
                <a:solidFill>
                  <a:srgbClr val="FF0000"/>
                </a:solidFill>
              </a:rPr>
              <a:t>soudées à la base des feuilles</a:t>
            </a:r>
          </a:p>
        </p:txBody>
      </p:sp>
      <p:pic>
        <p:nvPicPr>
          <p:cNvPr id="8" name="Image 7" descr="L. hispanica Roubaudi Gruissan 2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01575" y="3212976"/>
            <a:ext cx="3342425" cy="3645024"/>
          </a:xfrm>
          <a:prstGeom prst="rect">
            <a:avLst/>
          </a:prstGeom>
        </p:spPr>
      </p:pic>
      <p:pic>
        <p:nvPicPr>
          <p:cNvPr id="10" name="Image 9" descr="L. hispanica Roubaudi Gruissan 3.jpg"/>
          <p:cNvPicPr>
            <a:picLocks noChangeAspect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23362" y="3240360"/>
            <a:ext cx="4148638" cy="3573016"/>
          </a:xfrm>
          <a:prstGeom prst="rect">
            <a:avLst/>
          </a:prstGeom>
        </p:spPr>
      </p:pic>
      <p:sp>
        <p:nvSpPr>
          <p:cNvPr id="12" name="ZoneTexte 11"/>
          <p:cNvSpPr txBox="1"/>
          <p:nvPr/>
        </p:nvSpPr>
        <p:spPr>
          <a:xfrm>
            <a:off x="4652873" y="6453336"/>
            <a:ext cx="10712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D. </a:t>
            </a:r>
            <a:r>
              <a:rPr lang="fr-FR" sz="1400" dirty="0" err="1"/>
              <a:t>Roubaudi</a:t>
            </a:r>
            <a:endParaRPr lang="fr-FR" sz="1400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251520" y="1340768"/>
            <a:ext cx="5904656" cy="50405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Cymes axillaires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spiciformes tout le long de la tige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2564904"/>
            <a:ext cx="4536504" cy="26642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Petites f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leurs 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2,5-3,5 mm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hermaphrodites actinomorphes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Pentamères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5 sépales libres </a:t>
            </a:r>
            <a:r>
              <a:rPr lang="fr-FR" sz="2000" b="1" dirty="0">
                <a:solidFill>
                  <a:srgbClr val="FF0000"/>
                </a:solidFill>
              </a:rPr>
              <a:t>inégaux, les  3 externes munis de 2 longues arêtes latérales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FR" sz="2000" b="1" dirty="0"/>
              <a:t>       3-5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pétales entiers blancs &lt;&lt; sépales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3-5 étamines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baseline="0" dirty="0"/>
              <a:t>Ovaire supère </a:t>
            </a:r>
            <a:r>
              <a:rPr lang="fr-FR" sz="2000" b="1" dirty="0"/>
              <a:t>; </a:t>
            </a:r>
            <a:r>
              <a:rPr lang="fr-FR" sz="2000" b="1" dirty="0">
                <a:solidFill>
                  <a:srgbClr val="FF0000"/>
                </a:solidFill>
              </a:rPr>
              <a:t>1 style, 3 stigmates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827584" y="375047"/>
            <a:ext cx="34563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Loeflingia</a:t>
            </a:r>
            <a:r>
              <a:rPr lang="fr-FR" sz="2400" b="1" i="1" dirty="0"/>
              <a:t> </a:t>
            </a:r>
            <a:r>
              <a:rPr lang="fr-FR" sz="2400" b="1" i="1" dirty="0" err="1"/>
              <a:t>hispanica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  <a:endParaRPr lang="fr-FR" sz="2400" b="1" i="1" dirty="0"/>
          </a:p>
        </p:txBody>
      </p:sp>
      <p:pic>
        <p:nvPicPr>
          <p:cNvPr id="5" name="Image 4" descr="L. hispanica Roubaudi Gruissan 5 2019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64088" y="2564904"/>
            <a:ext cx="3456384" cy="3212976"/>
          </a:xfrm>
          <a:prstGeom prst="rect">
            <a:avLst/>
          </a:prstGeom>
        </p:spPr>
      </p:pic>
      <p:sp>
        <p:nvSpPr>
          <p:cNvPr id="6" name="Espace réservé du contenu 2"/>
          <p:cNvSpPr txBox="1">
            <a:spLocks/>
          </p:cNvSpPr>
          <p:nvPr/>
        </p:nvSpPr>
        <p:spPr>
          <a:xfrm>
            <a:off x="323528" y="6165304"/>
            <a:ext cx="4680520" cy="5040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Fruit :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capsule s’ouvrant par 3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valves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8028384" y="6309320"/>
            <a:ext cx="10712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D. </a:t>
            </a:r>
            <a:r>
              <a:rPr lang="fr-FR" sz="1400" dirty="0" err="1"/>
              <a:t>Roubaudi</a:t>
            </a:r>
            <a:endParaRPr lang="fr-FR" sz="1400" dirty="0"/>
          </a:p>
        </p:txBody>
      </p:sp>
      <p:cxnSp>
        <p:nvCxnSpPr>
          <p:cNvPr id="9" name="Connecteur droit avec flèche 8"/>
          <p:cNvCxnSpPr/>
          <p:nvPr/>
        </p:nvCxnSpPr>
        <p:spPr>
          <a:xfrm flipH="1">
            <a:off x="6732240" y="2348880"/>
            <a:ext cx="288032" cy="122413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>
            <a:off x="7020272" y="2348880"/>
            <a:ext cx="288032" cy="10801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L. hispanica Cos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36512" y="0"/>
            <a:ext cx="5715000" cy="685800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5868144" y="260648"/>
            <a:ext cx="2880320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Loeflingia</a:t>
            </a:r>
            <a:r>
              <a:rPr lang="fr-FR" sz="2400" b="1" i="1" dirty="0"/>
              <a:t> </a:t>
            </a:r>
            <a:r>
              <a:rPr lang="fr-FR" sz="2400" b="1" i="1" dirty="0" err="1"/>
              <a:t>hispanica</a:t>
            </a:r>
            <a:endParaRPr lang="fr-FR" sz="2400" b="1" i="1" dirty="0"/>
          </a:p>
        </p:txBody>
      </p:sp>
      <p:sp>
        <p:nvSpPr>
          <p:cNvPr id="4" name="ZoneTexte 3"/>
          <p:cNvSpPr txBox="1"/>
          <p:nvPr/>
        </p:nvSpPr>
        <p:spPr>
          <a:xfrm>
            <a:off x="3687684" y="2402304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551828" y="5807005"/>
            <a:ext cx="18041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Feuilles stipulées</a:t>
            </a:r>
          </a:p>
          <a:p>
            <a:r>
              <a:rPr lang="fr-FR" b="1" dirty="0"/>
              <a:t>linéaires</a:t>
            </a:r>
          </a:p>
        </p:txBody>
      </p:sp>
      <p:sp>
        <p:nvSpPr>
          <p:cNvPr id="6" name="ZoneTexte 5"/>
          <p:cNvSpPr txBox="1"/>
          <p:nvPr/>
        </p:nvSpPr>
        <p:spPr>
          <a:xfrm>
            <a:off x="3687684" y="3491716"/>
            <a:ext cx="1272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3 stigmates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0" y="5014917"/>
            <a:ext cx="10956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Capsule à</a:t>
            </a:r>
          </a:p>
          <a:p>
            <a:r>
              <a:rPr lang="fr-FR" b="1" dirty="0"/>
              <a:t> 3 valves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687684" y="3122384"/>
            <a:ext cx="257359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Pétales blancs &lt;&lt; sépales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2123728" y="6488668"/>
            <a:ext cx="14075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Petite plante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687684" y="2762344"/>
            <a:ext cx="275652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Sépales à 2 arêtes latérales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403648" y="188640"/>
            <a:ext cx="34563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Le genre </a:t>
            </a:r>
            <a:r>
              <a:rPr lang="fr-FR" sz="2400" b="1" i="1" dirty="0" err="1"/>
              <a:t>Polycarpon</a:t>
            </a:r>
            <a:r>
              <a:rPr lang="fr-FR" sz="2400" b="1" i="1" dirty="0"/>
              <a:t> </a:t>
            </a:r>
            <a:r>
              <a:rPr lang="fr-FR" sz="2400" b="1" dirty="0"/>
              <a:t>(1)</a:t>
            </a:r>
            <a:endParaRPr lang="fr-FR" sz="2400" b="1" i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804248" y="116632"/>
            <a:ext cx="2232248" cy="86409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2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/16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 err="1"/>
              <a:t>Subcosmopolite</a:t>
            </a:r>
            <a:r>
              <a:rPr lang="fr-FR" sz="2000" dirty="0"/>
              <a:t> 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251520" y="764704"/>
            <a:ext cx="5616624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P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lantes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herbacée</a:t>
            </a:r>
            <a:r>
              <a:rPr lang="fr-FR" sz="2000" b="1" dirty="0"/>
              <a:t>s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annuelles ou vivaces glabres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ce réservé du contenu 2"/>
          <p:cNvSpPr txBox="1">
            <a:spLocks/>
          </p:cNvSpPr>
          <p:nvPr/>
        </p:nvSpPr>
        <p:spPr>
          <a:xfrm>
            <a:off x="251520" y="1268760"/>
            <a:ext cx="8640960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opposées ou pseudo-verticillées par 4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Simples entières </a:t>
            </a:r>
            <a:r>
              <a:rPr lang="fr-FR" sz="2000" b="1" dirty="0" err="1">
                <a:solidFill>
                  <a:srgbClr val="FF0000"/>
                </a:solidFill>
              </a:rPr>
              <a:t>obovales</a:t>
            </a:r>
            <a:r>
              <a:rPr lang="fr-FR" sz="2000" b="1" dirty="0"/>
              <a:t> ; </a:t>
            </a:r>
            <a:r>
              <a:rPr lang="fr-FR" sz="2000" b="1" dirty="0">
                <a:solidFill>
                  <a:srgbClr val="FF0000"/>
                </a:solidFill>
              </a:rPr>
              <a:t>stipules membraneuses </a:t>
            </a:r>
            <a:r>
              <a:rPr lang="fr-FR" sz="2000" b="1" dirty="0"/>
              <a:t>; parfois +/- charnues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000" b="1" dirty="0"/>
          </a:p>
        </p:txBody>
      </p:sp>
      <p:pic>
        <p:nvPicPr>
          <p:cNvPr id="6" name="Image 5" descr="Polycarpon tetraphyllum x2 Franck 2.jpg"/>
          <p:cNvPicPr>
            <a:picLocks noChangeAspect="1"/>
          </p:cNvPicPr>
          <p:nvPr/>
        </p:nvPicPr>
        <p:blipFill>
          <a:blip r:embed="rId3" cstate="email">
            <a:lum brigh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2218927"/>
            <a:ext cx="3347864" cy="4639073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2411760" y="2204864"/>
            <a:ext cx="14432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tetraphyllum</a:t>
            </a:r>
            <a:endParaRPr lang="fr-FR" sz="1400" i="1" dirty="0"/>
          </a:p>
          <a:p>
            <a:r>
              <a:rPr lang="fr-FR" sz="1400" dirty="0" err="1"/>
              <a:t>ssp</a:t>
            </a:r>
            <a:r>
              <a:rPr lang="fr-FR" sz="1400" i="1" dirty="0"/>
              <a:t>. </a:t>
            </a:r>
            <a:r>
              <a:rPr lang="fr-FR" sz="1400" i="1" dirty="0" err="1"/>
              <a:t>tetraphyllum</a:t>
            </a:r>
            <a:endParaRPr lang="fr-FR" sz="1400" i="1" dirty="0"/>
          </a:p>
        </p:txBody>
      </p:sp>
      <p:pic>
        <p:nvPicPr>
          <p:cNvPr id="12" name="Image 11" descr="Polycarpon catalaunicum Franck 1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029787" y="2276872"/>
            <a:ext cx="4862693" cy="4581128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3995936" y="2204864"/>
            <a:ext cx="14971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polycarpoides</a:t>
            </a:r>
            <a:endParaRPr lang="fr-FR" sz="1400" i="1" dirty="0"/>
          </a:p>
          <a:p>
            <a:r>
              <a:rPr lang="fr-FR" sz="1400" dirty="0" err="1"/>
              <a:t>ssp</a:t>
            </a:r>
            <a:r>
              <a:rPr lang="fr-FR" sz="1400" i="1" dirty="0"/>
              <a:t>. </a:t>
            </a:r>
            <a:r>
              <a:rPr lang="fr-FR" sz="1400" i="1" dirty="0" err="1"/>
              <a:t>catalaunicum</a:t>
            </a:r>
            <a:endParaRPr lang="fr-FR" sz="1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3491880" y="6550223"/>
            <a:ext cx="994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F. Le Driant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67544" y="375047"/>
            <a:ext cx="34563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Le genre </a:t>
            </a:r>
            <a:r>
              <a:rPr lang="fr-FR" sz="2400" b="1" i="1" dirty="0" err="1"/>
              <a:t>Polycarpon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  <a:endParaRPr lang="fr-FR" sz="2400" b="1" i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1052736"/>
            <a:ext cx="3888432" cy="8640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Cymes dichotomes terminales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Bractées scarieuses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P5031691.JPG"/>
          <p:cNvPicPr>
            <a:picLocks noChangeAspect="1"/>
          </p:cNvPicPr>
          <p:nvPr/>
        </p:nvPicPr>
        <p:blipFill>
          <a:blip r:embed="rId3" cstate="email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204864"/>
            <a:ext cx="4035950" cy="46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323528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pic>
        <p:nvPicPr>
          <p:cNvPr id="9" name="Image 8" descr="Polycarpon tetraphyllum Roubaudi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4008" y="548680"/>
            <a:ext cx="4355976" cy="580869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3635896" y="6093296"/>
            <a:ext cx="1443280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tetraphyllum</a:t>
            </a:r>
            <a:endParaRPr lang="fr-FR" sz="1400" i="1" dirty="0"/>
          </a:p>
          <a:p>
            <a:r>
              <a:rPr lang="fr-FR" sz="1400" dirty="0" err="1"/>
              <a:t>ssp</a:t>
            </a:r>
            <a:r>
              <a:rPr lang="fr-FR" sz="1400" i="1" dirty="0"/>
              <a:t>. </a:t>
            </a:r>
            <a:r>
              <a:rPr lang="fr-FR" sz="1400" i="1" dirty="0" err="1"/>
              <a:t>tetraphyllum</a:t>
            </a:r>
            <a:endParaRPr lang="fr-FR" sz="1400" i="1" dirty="0"/>
          </a:p>
        </p:txBody>
      </p:sp>
      <p:cxnSp>
        <p:nvCxnSpPr>
          <p:cNvPr id="10" name="Connecteur droit avec flèche 9"/>
          <p:cNvCxnSpPr/>
          <p:nvPr/>
        </p:nvCxnSpPr>
        <p:spPr>
          <a:xfrm flipV="1">
            <a:off x="4932040" y="4581128"/>
            <a:ext cx="720080" cy="86409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oneTexte 12"/>
          <p:cNvSpPr txBox="1"/>
          <p:nvPr/>
        </p:nvSpPr>
        <p:spPr>
          <a:xfrm>
            <a:off x="8028384" y="6073551"/>
            <a:ext cx="107125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D. </a:t>
            </a:r>
            <a:r>
              <a:rPr lang="fr-FR" sz="1400" dirty="0" err="1"/>
              <a:t>Roubaudi</a:t>
            </a:r>
            <a:endParaRPr lang="fr-FR" sz="14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6156176" y="4725144"/>
            <a:ext cx="432048" cy="93610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1043608" y="4725144"/>
            <a:ext cx="288032" cy="43204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6372200" y="980728"/>
            <a:ext cx="1008112" cy="504056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79512" y="260648"/>
            <a:ext cx="345638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Le genre </a:t>
            </a:r>
            <a:r>
              <a:rPr lang="fr-FR" sz="2400" b="1" i="1" dirty="0" err="1"/>
              <a:t>Polycarpon</a:t>
            </a:r>
            <a:r>
              <a:rPr lang="fr-FR" sz="2400" b="1" i="1" dirty="0"/>
              <a:t> </a:t>
            </a:r>
            <a:r>
              <a:rPr lang="fr-FR" sz="2400" b="1" dirty="0"/>
              <a:t>(3)</a:t>
            </a:r>
            <a:endParaRPr lang="fr-FR" sz="2400" b="1" i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3851920" y="116632"/>
            <a:ext cx="5112568" cy="187220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Fleurs</a:t>
            </a:r>
            <a:r>
              <a:rPr lang="fr-FR" sz="2000" b="1" dirty="0"/>
              <a:t> hermaphrodites actinomorphes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Pentamères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5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sépales </a:t>
            </a:r>
            <a:r>
              <a:rPr lang="fr-FR" sz="2000" b="1" dirty="0">
                <a:solidFill>
                  <a:srgbClr val="FF0000"/>
                </a:solidFill>
              </a:rPr>
              <a:t>libres carénés </a:t>
            </a:r>
            <a:r>
              <a:rPr lang="fr-FR" sz="2000" b="1" dirty="0" err="1">
                <a:solidFill>
                  <a:srgbClr val="FF0000"/>
                </a:solidFill>
              </a:rPr>
              <a:t>cucculés</a:t>
            </a:r>
            <a:r>
              <a:rPr lang="fr-FR" sz="2000" b="1" dirty="0">
                <a:solidFill>
                  <a:srgbClr val="FF0000"/>
                </a:solidFill>
              </a:rPr>
              <a:t>, </a:t>
            </a:r>
            <a:r>
              <a:rPr lang="fr-FR" sz="2000" b="1" dirty="0"/>
              <a:t>5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pétales entiers blancs &lt;&lt;  ou ≈ sépales linéaires ou oblongs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, 3-5 étamines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baseline="0" dirty="0"/>
              <a:t>Ovaire supère </a:t>
            </a:r>
            <a:r>
              <a:rPr lang="fr-FR" sz="2000" b="1" dirty="0"/>
              <a:t>; </a:t>
            </a:r>
            <a:r>
              <a:rPr lang="fr-FR" sz="2000" b="1" dirty="0">
                <a:solidFill>
                  <a:srgbClr val="FF0000"/>
                </a:solidFill>
              </a:rPr>
              <a:t>1 style, 3 stigmates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ce réservé du contenu 2"/>
          <p:cNvSpPr txBox="1">
            <a:spLocks/>
          </p:cNvSpPr>
          <p:nvPr/>
        </p:nvSpPr>
        <p:spPr>
          <a:xfrm>
            <a:off x="683568" y="980728"/>
            <a:ext cx="2592288" cy="86409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C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s’ouvrant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par 3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valves</a:t>
            </a:r>
          </a:p>
        </p:txBody>
      </p:sp>
      <p:pic>
        <p:nvPicPr>
          <p:cNvPr id="5" name="Image 4" descr="Polycarpon alsinifolium Franck 2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16016" y="2420888"/>
            <a:ext cx="4385519" cy="4248472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4716016" y="2420888"/>
            <a:ext cx="134947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tetraphyllum</a:t>
            </a:r>
            <a:endParaRPr lang="fr-FR" sz="1400" i="1" dirty="0"/>
          </a:p>
          <a:p>
            <a:r>
              <a:rPr lang="fr-FR" sz="1400" dirty="0" err="1"/>
              <a:t>ssp</a:t>
            </a:r>
            <a:r>
              <a:rPr lang="fr-FR" sz="1400" i="1" dirty="0"/>
              <a:t>. </a:t>
            </a:r>
            <a:r>
              <a:rPr lang="fr-FR" sz="1400" i="1" dirty="0" err="1"/>
              <a:t>alsinifolium</a:t>
            </a:r>
            <a:endParaRPr lang="fr-FR" sz="1400" i="1" dirty="0"/>
          </a:p>
        </p:txBody>
      </p:sp>
      <p:pic>
        <p:nvPicPr>
          <p:cNvPr id="7" name="Image 6" descr="Polycarpon catalaunicum Franck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132856"/>
            <a:ext cx="4617754" cy="472514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0" y="6334780"/>
            <a:ext cx="1497141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P. </a:t>
            </a:r>
            <a:r>
              <a:rPr lang="fr-FR" sz="1400" i="1" dirty="0" err="1"/>
              <a:t>polycarpoides</a:t>
            </a:r>
            <a:endParaRPr lang="fr-FR" sz="1400" i="1" dirty="0"/>
          </a:p>
          <a:p>
            <a:r>
              <a:rPr lang="fr-FR" sz="1400" dirty="0" err="1"/>
              <a:t>ssp</a:t>
            </a:r>
            <a:r>
              <a:rPr lang="fr-FR" sz="1400" i="1" dirty="0"/>
              <a:t>. </a:t>
            </a:r>
            <a:r>
              <a:rPr lang="fr-FR" sz="1400" i="1" dirty="0" err="1"/>
              <a:t>catalaunicum</a:t>
            </a:r>
            <a:endParaRPr lang="fr-FR" sz="1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4211960" y="6550223"/>
            <a:ext cx="994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F. Le Driant</a:t>
            </a:r>
          </a:p>
        </p:txBody>
      </p:sp>
      <p:cxnSp>
        <p:nvCxnSpPr>
          <p:cNvPr id="11" name="Connecteur droit avec flèche 10"/>
          <p:cNvCxnSpPr/>
          <p:nvPr/>
        </p:nvCxnSpPr>
        <p:spPr>
          <a:xfrm flipV="1">
            <a:off x="5076056" y="3717032"/>
            <a:ext cx="1008112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2"/>
          <p:cNvCxnSpPr/>
          <p:nvPr/>
        </p:nvCxnSpPr>
        <p:spPr>
          <a:xfrm flipV="1">
            <a:off x="6660232" y="4797152"/>
            <a:ext cx="576064" cy="5760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Polycarpon tetraphyllum Cost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260648"/>
            <a:ext cx="5497794" cy="6597352"/>
          </a:xfrm>
          <a:prstGeom prst="rect">
            <a:avLst/>
          </a:prstGeom>
        </p:spPr>
      </p:pic>
      <p:sp>
        <p:nvSpPr>
          <p:cNvPr id="4" name="ZoneTexte 3"/>
          <p:cNvSpPr txBox="1"/>
          <p:nvPr/>
        </p:nvSpPr>
        <p:spPr>
          <a:xfrm>
            <a:off x="6732240" y="404664"/>
            <a:ext cx="22322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Polycarpon</a:t>
            </a:r>
            <a:r>
              <a:rPr lang="fr-FR" sz="2400" b="1" i="1" dirty="0"/>
              <a:t> 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6924953" y="1052736"/>
            <a:ext cx="1796517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P. </a:t>
            </a:r>
            <a:r>
              <a:rPr lang="fr-FR" sz="2000" b="1" i="1" dirty="0" err="1"/>
              <a:t>tetraphyllum</a:t>
            </a:r>
            <a:endParaRPr lang="fr-FR" sz="2000" b="1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4638780" y="1700808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4427984" y="4149080"/>
            <a:ext cx="10348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Feuilles </a:t>
            </a:r>
          </a:p>
          <a:p>
            <a:r>
              <a:rPr lang="fr-FR" b="1" dirty="0"/>
              <a:t>stipulées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638780" y="2790220"/>
            <a:ext cx="127201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3 stigmates</a:t>
            </a:r>
          </a:p>
        </p:txBody>
      </p:sp>
      <p:sp>
        <p:nvSpPr>
          <p:cNvPr id="9" name="ZoneTexte 8"/>
          <p:cNvSpPr txBox="1"/>
          <p:nvPr/>
        </p:nvSpPr>
        <p:spPr>
          <a:xfrm>
            <a:off x="1691680" y="6488668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Capsule à 3 valves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4638780" y="2420888"/>
            <a:ext cx="153003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Pétales blancs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4638780" y="2060848"/>
            <a:ext cx="176041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/>
              <a:t>Sépales </a:t>
            </a:r>
            <a:r>
              <a:rPr lang="fr-FR" b="1" dirty="0" err="1"/>
              <a:t>cucculés</a:t>
            </a:r>
            <a:endParaRPr lang="fr-FR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/>
          <p:cNvSpPr txBox="1">
            <a:spLocks/>
          </p:cNvSpPr>
          <p:nvPr/>
        </p:nvSpPr>
        <p:spPr>
          <a:xfrm>
            <a:off x="107504" y="1916832"/>
            <a:ext cx="4104456" cy="280831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Groupe monophylétique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3 sous-familles définies d’après caractères morphologiques (stipules, pétales, sépales, fruits)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Aucune de ces sous-familles monophylétique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fr-FR" sz="2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323528" y="591071"/>
            <a:ext cx="83529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Caryophyllaceae</a:t>
            </a:r>
            <a:r>
              <a:rPr lang="fr-FR" sz="2400" b="1" dirty="0"/>
              <a:t> (2) : taxonomie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899592" y="4809346"/>
            <a:ext cx="8064896" cy="70788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b="1" i="1" dirty="0">
                <a:solidFill>
                  <a:srgbClr val="FF0000"/>
                </a:solidFill>
              </a:rPr>
              <a:t>Beaucoup de genres de la famille des </a:t>
            </a:r>
            <a:r>
              <a:rPr lang="fr-FR" sz="2000" b="1" i="1" dirty="0" err="1">
                <a:solidFill>
                  <a:srgbClr val="FF0000"/>
                </a:solidFill>
              </a:rPr>
              <a:t>Caryophyllaceae</a:t>
            </a:r>
            <a:r>
              <a:rPr lang="fr-FR" sz="2000" b="1" i="1" dirty="0">
                <a:solidFill>
                  <a:srgbClr val="FF0000"/>
                </a:solidFill>
              </a:rPr>
              <a:t> ne sont pas bien</a:t>
            </a:r>
          </a:p>
          <a:p>
            <a:pPr algn="ctr"/>
            <a:r>
              <a:rPr lang="fr-FR" sz="2000" b="1" i="1" dirty="0">
                <a:solidFill>
                  <a:srgbClr val="FF0000"/>
                </a:solidFill>
              </a:rPr>
              <a:t>définis morphologiquement et sont difficiles à distinguer </a:t>
            </a:r>
          </a:p>
        </p:txBody>
      </p:sp>
      <p:sp>
        <p:nvSpPr>
          <p:cNvPr id="5" name="Flèche angle droit à deux pointes 4"/>
          <p:cNvSpPr/>
          <p:nvPr/>
        </p:nvSpPr>
        <p:spPr>
          <a:xfrm rot="5400000">
            <a:off x="-36512" y="4293096"/>
            <a:ext cx="1296144" cy="720080"/>
          </a:xfrm>
          <a:prstGeom prst="leftUpArrow">
            <a:avLst>
              <a:gd name="adj1" fmla="val 25000"/>
              <a:gd name="adj2" fmla="val 25000"/>
              <a:gd name="adj3" fmla="val 25000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4283968" y="1988840"/>
            <a:ext cx="4752528" cy="2677656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Stipules </a:t>
            </a:r>
            <a:r>
              <a:rPr lang="fr-FR" sz="2000" b="1" dirty="0"/>
              <a:t>…..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r-FR" sz="2000" b="1" i="1" dirty="0" err="1">
                <a:solidFill>
                  <a:srgbClr val="FF0000"/>
                </a:solidFill>
              </a:rPr>
              <a:t>Paronychioideae</a:t>
            </a:r>
            <a:endParaRPr lang="fr-FR" sz="2000" b="1" i="1" dirty="0">
              <a:solidFill>
                <a:srgbClr val="FF0000"/>
              </a:solidFill>
            </a:endParaRPr>
          </a:p>
          <a:p>
            <a:r>
              <a:rPr lang="fr-FR" sz="2000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endParaRPr lang="fr-FR" sz="2800" b="1" dirty="0"/>
          </a:p>
          <a:p>
            <a:r>
              <a:rPr lang="fr-FR" sz="2400" b="1" dirty="0">
                <a:solidFill>
                  <a:schemeClr val="accent2">
                    <a:lumMod val="75000"/>
                  </a:schemeClr>
                </a:solidFill>
                <a:latin typeface="Arial"/>
                <a:cs typeface="Arial"/>
              </a:rPr>
              <a:t>► 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Absence de stipules </a:t>
            </a:r>
          </a:p>
          <a:p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   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Sépales libres </a:t>
            </a:r>
            <a:r>
              <a:rPr lang="fr-FR" sz="2000" b="1" dirty="0"/>
              <a:t>…..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r-FR" sz="2000" b="1" i="1" dirty="0" err="1">
                <a:solidFill>
                  <a:srgbClr val="FF0000"/>
                </a:solidFill>
              </a:rPr>
              <a:t>Alsinoideae</a:t>
            </a:r>
            <a:endParaRPr lang="fr-FR" sz="2000" b="1" dirty="0">
              <a:solidFill>
                <a:schemeClr val="accent5">
                  <a:lumMod val="75000"/>
                </a:schemeClr>
              </a:solidFill>
            </a:endParaRPr>
          </a:p>
          <a:p>
            <a:endParaRPr lang="fr-FR" sz="2000" b="1" i="1" dirty="0"/>
          </a:p>
          <a:p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   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● </a:t>
            </a:r>
            <a:r>
              <a:rPr lang="fr-FR" sz="2000" b="1" dirty="0">
                <a:solidFill>
                  <a:schemeClr val="accent5">
                    <a:lumMod val="75000"/>
                  </a:schemeClr>
                </a:solidFill>
              </a:rPr>
              <a:t>Sépales soudés </a:t>
            </a:r>
            <a:r>
              <a:rPr lang="fr-FR" sz="2000" b="1" dirty="0"/>
              <a:t>…..</a:t>
            </a:r>
            <a:r>
              <a:rPr lang="fr-FR" sz="2000" b="1" dirty="0">
                <a:solidFill>
                  <a:schemeClr val="accent2">
                    <a:lumMod val="75000"/>
                  </a:schemeClr>
                </a:solidFill>
              </a:rPr>
              <a:t>   </a:t>
            </a:r>
            <a:r>
              <a:rPr lang="fr-FR" sz="2000" b="1" i="1" dirty="0" err="1">
                <a:solidFill>
                  <a:srgbClr val="FF0000"/>
                </a:solidFill>
              </a:rPr>
              <a:t>Caryophylloideae</a:t>
            </a:r>
            <a:r>
              <a:rPr lang="fr-FR" sz="2000" b="1" i="1" dirty="0"/>
              <a:t>                </a:t>
            </a:r>
            <a:endParaRPr lang="fr-FR" sz="2000" b="1" dirty="0">
              <a:solidFill>
                <a:srgbClr val="FF9900"/>
              </a:solidFill>
            </a:endParaRPr>
          </a:p>
          <a:p>
            <a:endParaRPr lang="fr-FR" sz="20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923928" y="2492896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/>
          <p:cNvCxnSpPr/>
          <p:nvPr/>
        </p:nvCxnSpPr>
        <p:spPr>
          <a:xfrm>
            <a:off x="3923928" y="3501008"/>
            <a:ext cx="432048" cy="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oneTexte 10"/>
          <p:cNvSpPr txBox="1"/>
          <p:nvPr/>
        </p:nvSpPr>
        <p:spPr>
          <a:xfrm>
            <a:off x="6588224" y="3284984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12" name="ZoneTexte 11"/>
          <p:cNvSpPr txBox="1"/>
          <p:nvPr/>
        </p:nvSpPr>
        <p:spPr>
          <a:xfrm>
            <a:off x="7925090" y="3284984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7781074" y="198884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8789186" y="3933056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5908866" y="1988840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732240" y="3933056"/>
            <a:ext cx="3193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srgbClr val="FF0000"/>
                </a:solidFill>
              </a:rPr>
              <a:t>"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1835696" y="1196752"/>
            <a:ext cx="5474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/>
              <a:t>Le genre type est </a:t>
            </a:r>
            <a:r>
              <a:rPr lang="fr-FR" sz="2400" b="1" i="1" dirty="0" err="1"/>
              <a:t>Dianthus</a:t>
            </a:r>
            <a:r>
              <a:rPr lang="fr-FR" sz="2400" b="1" i="1" dirty="0"/>
              <a:t> </a:t>
            </a:r>
            <a:r>
              <a:rPr lang="fr-FR" sz="2400" b="1" dirty="0"/>
              <a:t>(</a:t>
            </a:r>
            <a:r>
              <a:rPr lang="fr-FR" sz="2400" b="1" i="1" strike="sngStrike" dirty="0" err="1"/>
              <a:t>Caryophyllus</a:t>
            </a:r>
            <a:r>
              <a:rPr lang="fr-FR" sz="2400" b="1" dirty="0"/>
              <a:t>)</a:t>
            </a:r>
            <a:endParaRPr lang="fr-FR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7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539552" y="476672"/>
            <a:ext cx="4968552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Le genre </a:t>
            </a:r>
            <a:r>
              <a:rPr lang="fr-FR" sz="2400" b="1" i="1" dirty="0" err="1"/>
              <a:t>Spergula</a:t>
            </a:r>
            <a:r>
              <a:rPr lang="fr-FR" sz="2400" b="1" i="1" dirty="0"/>
              <a:t> </a:t>
            </a:r>
            <a:r>
              <a:rPr lang="fr-FR" sz="2400" b="1" dirty="0"/>
              <a:t>(1) incl.</a:t>
            </a:r>
            <a:r>
              <a:rPr lang="fr-FR" sz="2400" b="1" i="1" dirty="0"/>
              <a:t> </a:t>
            </a:r>
            <a:r>
              <a:rPr lang="fr-FR" sz="2400" b="1" i="1" dirty="0" err="1"/>
              <a:t>Spergularia</a:t>
            </a:r>
            <a:endParaRPr lang="fr-FR" sz="2400" b="1" i="1" dirty="0"/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6156176" y="260648"/>
            <a:ext cx="2736304" cy="122413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15</a:t>
            </a:r>
            <a:r>
              <a:rPr kumimoji="0" lang="fr-FR" sz="20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/≈ 30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dirty="0"/>
              <a:t>Genre tempéré Eurasiatique, N-Patagonie </a:t>
            </a:r>
            <a:endParaRPr kumimoji="0" lang="fr-FR" sz="200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Espace réservé du contenu 2"/>
          <p:cNvSpPr txBox="1">
            <a:spLocks/>
          </p:cNvSpPr>
          <p:nvPr/>
        </p:nvSpPr>
        <p:spPr>
          <a:xfrm>
            <a:off x="539552" y="1772816"/>
            <a:ext cx="4824536" cy="432048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P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lantes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herbacée</a:t>
            </a:r>
            <a:r>
              <a:rPr lang="fr-FR" sz="2000" b="1" dirty="0"/>
              <a:t>s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annuelles ou vivaces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Spergula pentandra Franck 4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689176"/>
            <a:ext cx="4648200" cy="342900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3563888" y="2689175"/>
            <a:ext cx="11118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pentandra</a:t>
            </a:r>
            <a:endParaRPr lang="fr-FR" sz="1400" i="1" dirty="0"/>
          </a:p>
        </p:txBody>
      </p:sp>
      <p:sp>
        <p:nvSpPr>
          <p:cNvPr id="12" name="ZoneTexte 11"/>
          <p:cNvSpPr txBox="1"/>
          <p:nvPr/>
        </p:nvSpPr>
        <p:spPr>
          <a:xfrm>
            <a:off x="3635896" y="6001543"/>
            <a:ext cx="994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F. Le Driant</a:t>
            </a:r>
          </a:p>
        </p:txBody>
      </p:sp>
      <p:pic>
        <p:nvPicPr>
          <p:cNvPr id="13" name="Image 12" descr="DSCN2536.JPG"/>
          <p:cNvPicPr>
            <a:picLocks noChangeAspect="1"/>
          </p:cNvPicPr>
          <p:nvPr/>
        </p:nvPicPr>
        <p:blipFill>
          <a:blip r:embed="rId4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2708920"/>
            <a:ext cx="4499992" cy="3394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4644008" y="2708920"/>
            <a:ext cx="7521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rubra</a:t>
            </a:r>
            <a:endParaRPr lang="fr-FR" sz="1400" i="1" dirty="0"/>
          </a:p>
        </p:txBody>
      </p:sp>
      <p:sp>
        <p:nvSpPr>
          <p:cNvPr id="15" name="ZoneTexte 14"/>
          <p:cNvSpPr txBox="1"/>
          <p:nvPr/>
        </p:nvSpPr>
        <p:spPr>
          <a:xfrm>
            <a:off x="8292805" y="600154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0" y="836712"/>
            <a:ext cx="8892480" cy="144016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Feuilles simples sessiles entières </a:t>
            </a:r>
          </a:p>
          <a:p>
            <a:pPr marL="342900" lvl="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Feuilles linéaires </a:t>
            </a:r>
            <a:r>
              <a:rPr lang="fr-FR" sz="2000" b="1" dirty="0">
                <a:solidFill>
                  <a:srgbClr val="FF0000"/>
                </a:solidFill>
              </a:rPr>
              <a:t>pseudo-verticillées </a:t>
            </a:r>
            <a:r>
              <a:rPr lang="fr-FR" sz="2000" b="1" dirty="0"/>
              <a:t>(ex </a:t>
            </a:r>
            <a:r>
              <a:rPr lang="fr-FR" sz="2000" b="1" i="1" dirty="0" err="1"/>
              <a:t>Spergula</a:t>
            </a:r>
            <a:r>
              <a:rPr lang="fr-FR" sz="2000" b="1" dirty="0"/>
              <a:t>)</a:t>
            </a:r>
            <a:r>
              <a:rPr lang="fr-FR" sz="2000" b="1" dirty="0">
                <a:solidFill>
                  <a:srgbClr val="FF0000"/>
                </a:solidFill>
              </a:rPr>
              <a:t> ou opposées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(ex </a:t>
            </a:r>
            <a:r>
              <a:rPr kumimoji="0" lang="fr-FR" sz="2000" b="1" i="1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Spergularia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)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Stipules membraneuses</a:t>
            </a:r>
          </a:p>
        </p:txBody>
      </p:sp>
      <p:grpSp>
        <p:nvGrpSpPr>
          <p:cNvPr id="3" name="Groupe 2"/>
          <p:cNvGrpSpPr/>
          <p:nvPr/>
        </p:nvGrpSpPr>
        <p:grpSpPr>
          <a:xfrm>
            <a:off x="3275856" y="1772816"/>
            <a:ext cx="1514390" cy="720080"/>
            <a:chOff x="3096590" y="4630223"/>
            <a:chExt cx="3881888" cy="1368152"/>
          </a:xfrm>
        </p:grpSpPr>
        <p:sp>
          <p:nvSpPr>
            <p:cNvPr id="4" name="Explosion 1 3"/>
            <p:cNvSpPr/>
            <p:nvPr/>
          </p:nvSpPr>
          <p:spPr>
            <a:xfrm>
              <a:off x="4278927" y="4630223"/>
              <a:ext cx="1440160" cy="13681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" name="ZoneTexte 4"/>
            <p:cNvSpPr txBox="1"/>
            <p:nvPr/>
          </p:nvSpPr>
          <p:spPr>
            <a:xfrm>
              <a:off x="3096590" y="4903853"/>
              <a:ext cx="3881888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Identification</a:t>
              </a:r>
              <a:r>
                <a:rPr lang="fr-FR" dirty="0"/>
                <a:t> </a:t>
              </a:r>
            </a:p>
          </p:txBody>
        </p:sp>
      </p:grpSp>
      <p:sp>
        <p:nvSpPr>
          <p:cNvPr id="6" name="ZoneTexte 5"/>
          <p:cNvSpPr txBox="1"/>
          <p:nvPr/>
        </p:nvSpPr>
        <p:spPr>
          <a:xfrm>
            <a:off x="2843808" y="260648"/>
            <a:ext cx="3096344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Le genre </a:t>
            </a:r>
            <a:r>
              <a:rPr lang="fr-FR" sz="2400" b="1" i="1" dirty="0" err="1"/>
              <a:t>Spergula</a:t>
            </a:r>
            <a:r>
              <a:rPr lang="fr-FR" sz="2400" b="1" i="1" dirty="0"/>
              <a:t> </a:t>
            </a:r>
            <a:r>
              <a:rPr lang="fr-FR" sz="2400" b="1" dirty="0"/>
              <a:t>(2)</a:t>
            </a:r>
            <a:endParaRPr lang="fr-FR" sz="2400" b="1" i="1" dirty="0"/>
          </a:p>
        </p:txBody>
      </p:sp>
      <p:pic>
        <p:nvPicPr>
          <p:cNvPr id="7" name="Image 6" descr="Spergula macrorhiza Franck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88039" y="2395795"/>
            <a:ext cx="2636243" cy="3029684"/>
          </a:xfrm>
          <a:prstGeom prst="rect">
            <a:avLst/>
          </a:prstGeom>
        </p:spPr>
      </p:pic>
      <p:sp>
        <p:nvSpPr>
          <p:cNvPr id="8" name="ZoneTexte 7"/>
          <p:cNvSpPr txBox="1"/>
          <p:nvPr/>
        </p:nvSpPr>
        <p:spPr>
          <a:xfrm>
            <a:off x="7794039" y="2329135"/>
            <a:ext cx="11704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macrorhiza</a:t>
            </a:r>
            <a:endParaRPr lang="fr-FR" sz="14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179512" y="6453336"/>
            <a:ext cx="994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F. Le Driant</a:t>
            </a:r>
          </a:p>
        </p:txBody>
      </p:sp>
      <p:pic>
        <p:nvPicPr>
          <p:cNvPr id="10" name="Image 9" descr="Spergula pentandra Franck 2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329135"/>
            <a:ext cx="3024336" cy="3332113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2339752" y="2329135"/>
            <a:ext cx="11118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pentandra</a:t>
            </a:r>
            <a:endParaRPr lang="fr-FR" sz="1400" i="1" dirty="0"/>
          </a:p>
        </p:txBody>
      </p:sp>
      <p:pic>
        <p:nvPicPr>
          <p:cNvPr id="13" name="Image 12" descr="Spergularia segetalis Franck 1.jpg"/>
          <p:cNvPicPr>
            <a:picLocks noChangeAspect="1"/>
          </p:cNvPicPr>
          <p:nvPr/>
        </p:nvPicPr>
        <p:blipFill>
          <a:blip r:embed="rId5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131840" y="3747932"/>
            <a:ext cx="3240360" cy="3110068"/>
          </a:xfrm>
          <a:prstGeom prst="rect">
            <a:avLst/>
          </a:prstGeom>
        </p:spPr>
      </p:pic>
      <p:sp>
        <p:nvSpPr>
          <p:cNvPr id="14" name="ZoneTexte 13"/>
          <p:cNvSpPr txBox="1"/>
          <p:nvPr/>
        </p:nvSpPr>
        <p:spPr>
          <a:xfrm>
            <a:off x="5364088" y="3717032"/>
            <a:ext cx="98918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segetalis</a:t>
            </a:r>
            <a:endParaRPr lang="fr-FR" sz="1400" i="1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851920" y="116632"/>
            <a:ext cx="5112568" cy="151216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Fleurs</a:t>
            </a:r>
            <a:r>
              <a:rPr lang="fr-FR" sz="2000" b="1" dirty="0"/>
              <a:t> hermaphrodites actinomorphes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Pentamères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: 5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sépales </a:t>
            </a:r>
            <a:r>
              <a:rPr lang="fr-FR" sz="2000" b="1" dirty="0">
                <a:solidFill>
                  <a:srgbClr val="FF0000"/>
                </a:solidFill>
              </a:rPr>
              <a:t>libres, </a:t>
            </a:r>
            <a:r>
              <a:rPr lang="fr-FR" sz="2000" b="1" dirty="0"/>
              <a:t>5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pétales entiers, </a:t>
            </a:r>
            <a:r>
              <a:rPr lang="fr-FR" sz="2000" b="1" dirty="0"/>
              <a:t>1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-10 étamines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baseline="0" dirty="0"/>
              <a:t>Ovaire supère uniloculaire </a:t>
            </a:r>
            <a:r>
              <a:rPr lang="fr-FR" sz="2000" b="1" dirty="0"/>
              <a:t>; </a:t>
            </a:r>
            <a:r>
              <a:rPr lang="fr-FR" sz="2000" b="1" dirty="0">
                <a:solidFill>
                  <a:srgbClr val="FF0000"/>
                </a:solidFill>
              </a:rPr>
              <a:t>3 ou 5 styles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251520" y="188640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Le genre </a:t>
            </a:r>
            <a:r>
              <a:rPr lang="fr-FR" sz="2400" b="1" i="1" dirty="0" err="1"/>
              <a:t>Spergula</a:t>
            </a:r>
            <a:r>
              <a:rPr lang="fr-FR" sz="2400" b="1" i="1" dirty="0"/>
              <a:t> </a:t>
            </a:r>
            <a:r>
              <a:rPr lang="fr-FR" sz="2400" b="1" dirty="0"/>
              <a:t>(3)</a:t>
            </a:r>
          </a:p>
        </p:txBody>
      </p:sp>
      <p:grpSp>
        <p:nvGrpSpPr>
          <p:cNvPr id="4" name="Groupe 3"/>
          <p:cNvGrpSpPr/>
          <p:nvPr/>
        </p:nvGrpSpPr>
        <p:grpSpPr>
          <a:xfrm>
            <a:off x="2625562" y="620688"/>
            <a:ext cx="1514390" cy="720080"/>
            <a:chOff x="3096590" y="4630223"/>
            <a:chExt cx="3881888" cy="1368152"/>
          </a:xfrm>
        </p:grpSpPr>
        <p:sp>
          <p:nvSpPr>
            <p:cNvPr id="5" name="Explosion 1 4"/>
            <p:cNvSpPr/>
            <p:nvPr/>
          </p:nvSpPr>
          <p:spPr>
            <a:xfrm>
              <a:off x="4278927" y="4630223"/>
              <a:ext cx="1440160" cy="13681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096590" y="4903853"/>
              <a:ext cx="3881888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Identification</a:t>
              </a:r>
              <a:r>
                <a:rPr lang="fr-FR" dirty="0"/>
                <a:t> </a:t>
              </a:r>
            </a:p>
          </p:txBody>
        </p:sp>
      </p:grpSp>
      <p:graphicFrame>
        <p:nvGraphicFramePr>
          <p:cNvPr id="7" name="Tableau 6"/>
          <p:cNvGraphicFramePr>
            <a:graphicFrameLocks noGrp="1"/>
          </p:cNvGraphicFramePr>
          <p:nvPr/>
        </p:nvGraphicFramePr>
        <p:xfrm>
          <a:off x="251520" y="1772816"/>
          <a:ext cx="5472608" cy="1630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192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15338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Ex </a:t>
                      </a:r>
                      <a:r>
                        <a:rPr lang="fr-FR" sz="1400" b="1" i="1" dirty="0" err="1"/>
                        <a:t>Spergula</a:t>
                      </a:r>
                      <a:endParaRPr lang="fr-FR" sz="1400" b="1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Ex </a:t>
                      </a:r>
                      <a:r>
                        <a:rPr lang="fr-FR" sz="1400" b="1" i="1" dirty="0" err="1"/>
                        <a:t>Spergularia</a:t>
                      </a:r>
                      <a:endParaRPr lang="fr-FR" sz="1400" b="1" i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Corolle blanche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b="1" dirty="0"/>
                        <a:t>Corolle rose, panachée de rose, parfois blanche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5-10 étamines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1-10 étamines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sz="1400" b="1" dirty="0"/>
                        <a:t>5 styles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b="1" dirty="0"/>
                        <a:t>3 styles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Espace réservé du contenu 2"/>
          <p:cNvSpPr txBox="1">
            <a:spLocks/>
          </p:cNvSpPr>
          <p:nvPr/>
        </p:nvSpPr>
        <p:spPr>
          <a:xfrm>
            <a:off x="683568" y="908720"/>
            <a:ext cx="1440160" cy="4320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Cymes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fr-FR" sz="20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9" name="Image 8" descr="P9051763.JPG"/>
          <p:cNvPicPr>
            <a:picLocks noChangeAspect="1"/>
          </p:cNvPicPr>
          <p:nvPr/>
        </p:nvPicPr>
        <p:blipFill>
          <a:blip r:embed="rId3" cstate="email">
            <a:lum bright="-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3501008"/>
            <a:ext cx="2592288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ZoneTexte 9"/>
          <p:cNvSpPr txBox="1"/>
          <p:nvPr/>
        </p:nvSpPr>
        <p:spPr>
          <a:xfrm>
            <a:off x="3059832" y="3501008"/>
            <a:ext cx="7521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rubra</a:t>
            </a:r>
            <a:endParaRPr lang="fr-FR" sz="1400" i="1" dirty="0"/>
          </a:p>
        </p:txBody>
      </p:sp>
      <p:sp>
        <p:nvSpPr>
          <p:cNvPr id="11" name="ZoneTexte 10"/>
          <p:cNvSpPr txBox="1"/>
          <p:nvPr/>
        </p:nvSpPr>
        <p:spPr>
          <a:xfrm>
            <a:off x="2987824" y="6550223"/>
            <a:ext cx="851195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V. Guérin</a:t>
            </a:r>
          </a:p>
        </p:txBody>
      </p:sp>
      <p:pic>
        <p:nvPicPr>
          <p:cNvPr id="12" name="Image 11" descr="Spergula pentandra Marie Portas.jp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9892" y="2564904"/>
            <a:ext cx="4032588" cy="4104456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7812360" y="2492896"/>
            <a:ext cx="11118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pentandra</a:t>
            </a:r>
            <a:endParaRPr lang="fr-FR" sz="1400" i="1" dirty="0"/>
          </a:p>
        </p:txBody>
      </p:sp>
      <p:sp>
        <p:nvSpPr>
          <p:cNvPr id="14" name="ZoneTexte 13"/>
          <p:cNvSpPr txBox="1"/>
          <p:nvPr/>
        </p:nvSpPr>
        <p:spPr>
          <a:xfrm>
            <a:off x="4860032" y="6381328"/>
            <a:ext cx="885820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M. Portas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/>
          <p:cNvSpPr txBox="1">
            <a:spLocks/>
          </p:cNvSpPr>
          <p:nvPr/>
        </p:nvSpPr>
        <p:spPr>
          <a:xfrm>
            <a:off x="3707904" y="116632"/>
            <a:ext cx="5256584" cy="79208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>
                <a:solidFill>
                  <a:srgbClr val="FF0000"/>
                </a:solidFill>
              </a:rPr>
              <a:t>C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apsule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s’ouvrant par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3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(ex </a:t>
            </a:r>
            <a:r>
              <a:rPr kumimoji="0" lang="fr-FR" sz="20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Spergularia</a:t>
            </a:r>
            <a:r>
              <a:rPr lang="fr-FR" sz="2000" b="1" dirty="0"/>
              <a:t>) </a:t>
            </a:r>
            <a:r>
              <a:rPr lang="fr-FR" sz="2000" b="1" dirty="0">
                <a:solidFill>
                  <a:srgbClr val="FF0000"/>
                </a:solidFill>
              </a:rPr>
              <a:t>ou 5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valves </a:t>
            </a:r>
            <a:r>
              <a:rPr kumimoji="0" lang="fr-FR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(ex </a:t>
            </a:r>
            <a:r>
              <a:rPr kumimoji="0" lang="fr-FR" sz="2000" b="1" i="1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Spergula</a:t>
            </a:r>
            <a:r>
              <a:rPr lang="fr-FR" sz="2000" b="1" dirty="0"/>
              <a:t>)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Espace réservé du contenu 2"/>
          <p:cNvSpPr txBox="1">
            <a:spLocks/>
          </p:cNvSpPr>
          <p:nvPr/>
        </p:nvSpPr>
        <p:spPr>
          <a:xfrm>
            <a:off x="251520" y="836712"/>
            <a:ext cx="1512168" cy="42366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>
            <a:norm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fr-FR" sz="2000" b="1" dirty="0"/>
              <a:t>Graines</a:t>
            </a:r>
            <a:r>
              <a:rPr lang="fr-FR" sz="2000" b="1" dirty="0">
                <a:solidFill>
                  <a:srgbClr val="FF0000"/>
                </a:solidFill>
              </a:rPr>
              <a:t> </a:t>
            </a:r>
            <a:endParaRPr kumimoji="0" lang="fr-FR" sz="20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" name="Groupe 3"/>
          <p:cNvGrpSpPr/>
          <p:nvPr/>
        </p:nvGrpSpPr>
        <p:grpSpPr>
          <a:xfrm>
            <a:off x="1833474" y="692696"/>
            <a:ext cx="1514390" cy="720080"/>
            <a:chOff x="3096590" y="4630223"/>
            <a:chExt cx="3881888" cy="1368152"/>
          </a:xfrm>
        </p:grpSpPr>
        <p:sp>
          <p:nvSpPr>
            <p:cNvPr id="5" name="Explosion 1 4"/>
            <p:cNvSpPr/>
            <p:nvPr/>
          </p:nvSpPr>
          <p:spPr>
            <a:xfrm>
              <a:off x="4278927" y="4630223"/>
              <a:ext cx="1440160" cy="13681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" name="ZoneTexte 5"/>
            <p:cNvSpPr txBox="1"/>
            <p:nvPr/>
          </p:nvSpPr>
          <p:spPr>
            <a:xfrm>
              <a:off x="3096590" y="4903853"/>
              <a:ext cx="3881888" cy="7017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b="1" dirty="0"/>
                <a:t>Identification</a:t>
              </a:r>
              <a:r>
                <a:rPr lang="fr-FR" dirty="0"/>
                <a:t> </a:t>
              </a:r>
            </a:p>
          </p:txBody>
        </p:sp>
      </p:grpSp>
      <p:sp>
        <p:nvSpPr>
          <p:cNvPr id="7" name="ZoneTexte 6"/>
          <p:cNvSpPr txBox="1"/>
          <p:nvPr/>
        </p:nvSpPr>
        <p:spPr>
          <a:xfrm>
            <a:off x="251520" y="188640"/>
            <a:ext cx="331236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/>
              <a:t>Le genre </a:t>
            </a:r>
            <a:r>
              <a:rPr lang="fr-FR" sz="2400" b="1" i="1" dirty="0" err="1"/>
              <a:t>Spergula</a:t>
            </a:r>
            <a:r>
              <a:rPr lang="fr-FR" sz="2400" b="1" i="1" dirty="0"/>
              <a:t> </a:t>
            </a:r>
            <a:r>
              <a:rPr lang="fr-FR" sz="2400" b="1" dirty="0"/>
              <a:t>(4)</a:t>
            </a:r>
          </a:p>
        </p:txBody>
      </p:sp>
      <p:pic>
        <p:nvPicPr>
          <p:cNvPr id="8" name="Image 7" descr="Spergula pentandra Franck 3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536" y="1412776"/>
            <a:ext cx="3039234" cy="2592288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179512" y="1268760"/>
            <a:ext cx="11118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pentandra</a:t>
            </a:r>
            <a:endParaRPr lang="fr-FR" sz="1400" i="1" dirty="0"/>
          </a:p>
        </p:txBody>
      </p:sp>
      <p:sp>
        <p:nvSpPr>
          <p:cNvPr id="10" name="ZoneTexte 9"/>
          <p:cNvSpPr txBox="1"/>
          <p:nvPr/>
        </p:nvSpPr>
        <p:spPr>
          <a:xfrm>
            <a:off x="2555776" y="3789040"/>
            <a:ext cx="994824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dirty="0"/>
              <a:t>F. Le Driant</a:t>
            </a:r>
          </a:p>
        </p:txBody>
      </p:sp>
      <p:sp>
        <p:nvSpPr>
          <p:cNvPr id="11" name="ZoneTexte 10"/>
          <p:cNvSpPr txBox="1"/>
          <p:nvPr/>
        </p:nvSpPr>
        <p:spPr>
          <a:xfrm>
            <a:off x="2555776" y="1340768"/>
            <a:ext cx="94378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5 valves</a:t>
            </a:r>
          </a:p>
        </p:txBody>
      </p:sp>
      <p:pic>
        <p:nvPicPr>
          <p:cNvPr id="12" name="Image 11" descr="Spergula pentandra.jp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11560" y="4149080"/>
            <a:ext cx="2664296" cy="2664296"/>
          </a:xfrm>
          <a:prstGeom prst="ellipse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251520" y="4221088"/>
            <a:ext cx="961866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rgbClr val="FF0000"/>
                </a:solidFill>
              </a:rPr>
              <a:t>Graines </a:t>
            </a:r>
          </a:p>
          <a:p>
            <a:r>
              <a:rPr lang="fr-FR" b="1" dirty="0">
                <a:solidFill>
                  <a:srgbClr val="FF0000"/>
                </a:solidFill>
              </a:rPr>
              <a:t>ailées</a:t>
            </a:r>
          </a:p>
        </p:txBody>
      </p:sp>
      <p:pic>
        <p:nvPicPr>
          <p:cNvPr id="14" name="Image 13" descr="Graines.jpg"/>
          <p:cNvPicPr>
            <a:picLocks noChangeAspect="1"/>
          </p:cNvPicPr>
          <p:nvPr/>
        </p:nvPicPr>
        <p:blipFill>
          <a:blip r:embed="rId5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4004937" y="1115742"/>
            <a:ext cx="1944216" cy="2106236"/>
          </a:xfrm>
          <a:prstGeom prst="ellipse">
            <a:avLst/>
          </a:prstGeom>
        </p:spPr>
      </p:pic>
      <p:sp>
        <p:nvSpPr>
          <p:cNvPr id="15" name="ZoneTexte 14"/>
          <p:cNvSpPr txBox="1"/>
          <p:nvPr/>
        </p:nvSpPr>
        <p:spPr>
          <a:xfrm>
            <a:off x="3851920" y="2996952"/>
            <a:ext cx="8755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marina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2843808" y="4509120"/>
            <a:ext cx="875561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marina</a:t>
            </a:r>
          </a:p>
        </p:txBody>
      </p:sp>
      <p:pic>
        <p:nvPicPr>
          <p:cNvPr id="19" name="Image 18" descr="Graines.jpg"/>
          <p:cNvPicPr>
            <a:picLocks noChangeAspect="1"/>
          </p:cNvPicPr>
          <p:nvPr/>
        </p:nvPicPr>
        <p:blipFill>
          <a:blip r:embed="rId6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197162" y="1461640"/>
            <a:ext cx="1368153" cy="1270426"/>
          </a:xfrm>
          <a:prstGeom prst="rect">
            <a:avLst/>
          </a:prstGeom>
        </p:spPr>
      </p:pic>
      <p:sp>
        <p:nvSpPr>
          <p:cNvPr id="16" name="ZoneTexte 15"/>
          <p:cNvSpPr txBox="1"/>
          <p:nvPr/>
        </p:nvSpPr>
        <p:spPr>
          <a:xfrm>
            <a:off x="7254138" y="2132856"/>
            <a:ext cx="106227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tangerina</a:t>
            </a:r>
            <a:endParaRPr lang="fr-FR" sz="1400" i="1" dirty="0"/>
          </a:p>
        </p:txBody>
      </p:sp>
      <p:pic>
        <p:nvPicPr>
          <p:cNvPr id="21" name="Image 20" descr="Graines.jpg"/>
          <p:cNvPicPr>
            <a:picLocks noChangeAspect="1"/>
          </p:cNvPicPr>
          <p:nvPr/>
        </p:nvPicPr>
        <p:blipFill>
          <a:blip r:embed="rId7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6076933" y="3955565"/>
            <a:ext cx="3009062" cy="2562544"/>
          </a:xfrm>
          <a:prstGeom prst="rect">
            <a:avLst/>
          </a:prstGeom>
        </p:spPr>
      </p:pic>
      <p:pic>
        <p:nvPicPr>
          <p:cNvPr id="20" name="Image 19" descr="Graines.jpg"/>
          <p:cNvPicPr>
            <a:picLocks noChangeAspect="1"/>
          </p:cNvPicPr>
          <p:nvPr/>
        </p:nvPicPr>
        <p:blipFill>
          <a:blip r:embed="rId8" cstate="email">
            <a:lum bright="-10000"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860909" y="3220211"/>
            <a:ext cx="1136854" cy="978368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5190328" y="4061798"/>
            <a:ext cx="117044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macrorhiza</a:t>
            </a:r>
            <a:endParaRPr lang="fr-FR" sz="1400" i="1" dirty="0"/>
          </a:p>
        </p:txBody>
      </p:sp>
      <p:sp>
        <p:nvSpPr>
          <p:cNvPr id="23" name="ZoneTexte 22"/>
          <p:cNvSpPr txBox="1"/>
          <p:nvPr/>
        </p:nvSpPr>
        <p:spPr>
          <a:xfrm>
            <a:off x="6804248" y="4509120"/>
            <a:ext cx="1098827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nicaeensis</a:t>
            </a:r>
            <a:endParaRPr lang="fr-FR" sz="1400" i="1" dirty="0"/>
          </a:p>
        </p:txBody>
      </p:sp>
      <p:sp>
        <p:nvSpPr>
          <p:cNvPr id="24" name="ZoneTexte 23"/>
          <p:cNvSpPr txBox="1"/>
          <p:nvPr/>
        </p:nvSpPr>
        <p:spPr>
          <a:xfrm>
            <a:off x="6084168" y="5445224"/>
            <a:ext cx="95115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bcoconii</a:t>
            </a:r>
            <a:endParaRPr lang="fr-FR" sz="1400" i="1" dirty="0"/>
          </a:p>
        </p:txBody>
      </p:sp>
      <p:sp>
        <p:nvSpPr>
          <p:cNvPr id="25" name="ZoneTexte 24"/>
          <p:cNvSpPr txBox="1"/>
          <p:nvPr/>
        </p:nvSpPr>
        <p:spPr>
          <a:xfrm>
            <a:off x="6660232" y="6550223"/>
            <a:ext cx="1375698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echinosperma</a:t>
            </a:r>
            <a:endParaRPr lang="fr-FR" sz="1400" i="1" dirty="0"/>
          </a:p>
        </p:txBody>
      </p:sp>
      <p:sp>
        <p:nvSpPr>
          <p:cNvPr id="26" name="ZoneTexte 25"/>
          <p:cNvSpPr txBox="1"/>
          <p:nvPr/>
        </p:nvSpPr>
        <p:spPr>
          <a:xfrm>
            <a:off x="7812360" y="5497487"/>
            <a:ext cx="752129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1400" i="1" dirty="0"/>
              <a:t>S. </a:t>
            </a:r>
            <a:r>
              <a:rPr lang="fr-FR" sz="1400" i="1" dirty="0" err="1"/>
              <a:t>rubra</a:t>
            </a:r>
            <a:endParaRPr lang="fr-FR" sz="1400" i="1" dirty="0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Spergula pentandra Coste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3631"/>
          <a:stretch>
            <a:fillRect/>
          </a:stretch>
        </p:blipFill>
        <p:spPr>
          <a:xfrm>
            <a:off x="-36511" y="1772816"/>
            <a:ext cx="4047398" cy="4680520"/>
          </a:xfrm>
          <a:prstGeom prst="rect">
            <a:avLst/>
          </a:prstGeom>
        </p:spPr>
      </p:pic>
      <p:sp>
        <p:nvSpPr>
          <p:cNvPr id="3" name="ZoneTexte 2"/>
          <p:cNvSpPr txBox="1"/>
          <p:nvPr/>
        </p:nvSpPr>
        <p:spPr>
          <a:xfrm>
            <a:off x="3347864" y="303039"/>
            <a:ext cx="2232248" cy="46166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i="1" dirty="0" err="1"/>
              <a:t>Spergula</a:t>
            </a:r>
            <a:r>
              <a:rPr lang="fr-FR" sz="2400" b="1" i="1" dirty="0"/>
              <a:t> 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755576" y="1196752"/>
            <a:ext cx="1537024" cy="4001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S. </a:t>
            </a:r>
            <a:r>
              <a:rPr lang="fr-FR" sz="2000" b="1" i="1" dirty="0" err="1"/>
              <a:t>pentandra</a:t>
            </a:r>
            <a:endParaRPr lang="fr-FR" sz="2000" b="1" i="1" dirty="0"/>
          </a:p>
        </p:txBody>
      </p:sp>
      <p:pic>
        <p:nvPicPr>
          <p:cNvPr id="5" name="Image 4" descr="Spergula segetalis Cost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06381" y="1700808"/>
            <a:ext cx="3937619" cy="4725144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7380312" y="908720"/>
            <a:ext cx="1568058" cy="70788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sz="2000" b="1" i="1" dirty="0"/>
              <a:t>S. </a:t>
            </a:r>
            <a:r>
              <a:rPr lang="fr-FR" sz="2000" b="1" i="1" dirty="0" err="1"/>
              <a:t>segetalis</a:t>
            </a:r>
            <a:endParaRPr lang="fr-FR" sz="2000" b="1" i="1" dirty="0"/>
          </a:p>
          <a:p>
            <a:r>
              <a:rPr lang="fr-FR" sz="2000" b="1" dirty="0"/>
              <a:t>(</a:t>
            </a:r>
            <a:r>
              <a:rPr lang="fr-FR" sz="2000" b="1" i="1" dirty="0" err="1"/>
              <a:t>Spergularia</a:t>
            </a:r>
            <a:r>
              <a:rPr lang="fr-FR" sz="2000" b="1" dirty="0"/>
              <a:t>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635896" y="5229200"/>
            <a:ext cx="1949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Fleurs pentamères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131840" y="41397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Feuilles stipulées linéaires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3923928" y="184482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Capsule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843808" y="4437112"/>
            <a:ext cx="1963230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i="1" dirty="0" err="1"/>
              <a:t>pseudoverticillées</a:t>
            </a:r>
            <a:r>
              <a:rPr lang="fr-FR" b="1" dirty="0"/>
              <a:t> 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788024" y="4437112"/>
            <a:ext cx="1144865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i="1" dirty="0"/>
              <a:t>opposées</a:t>
            </a:r>
            <a:r>
              <a:rPr lang="fr-FR" b="1" dirty="0"/>
              <a:t> 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3707904" y="5517232"/>
            <a:ext cx="895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i="1" dirty="0"/>
              <a:t>5 styles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860032" y="5526524"/>
            <a:ext cx="89543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i="1" dirty="0"/>
              <a:t>3 styles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419872" y="2204864"/>
            <a:ext cx="9557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i="1" dirty="0"/>
              <a:t>5 valves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4572000" y="2214156"/>
            <a:ext cx="955711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b="1" i="1" dirty="0"/>
              <a:t>3 valves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860032" y="260648"/>
            <a:ext cx="4176464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Caryophyllaceae</a:t>
            </a:r>
            <a:r>
              <a:rPr lang="fr-FR" sz="2400" b="1" dirty="0"/>
              <a:t> (3a) </a:t>
            </a:r>
          </a:p>
          <a:p>
            <a:pPr algn="ctr"/>
            <a:r>
              <a:rPr lang="fr-FR" sz="2400" b="1" dirty="0"/>
              <a:t>appareil végétatif</a:t>
            </a:r>
            <a:endParaRPr lang="fr-FR" sz="2400" b="1" strike="sngStrike" dirty="0"/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179512" y="188640"/>
            <a:ext cx="4464496" cy="129614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Plantes généralement </a:t>
            </a:r>
            <a:r>
              <a:rPr lang="fr-FR" sz="2000" b="1" dirty="0">
                <a:solidFill>
                  <a:srgbClr val="FF0000"/>
                </a:solidFill>
              </a:rPr>
              <a:t>herbacées</a:t>
            </a:r>
            <a:r>
              <a:rPr lang="fr-FR" sz="2000" b="1" dirty="0"/>
              <a:t>, seule la souche peut être ligneuse, rarement la base des tiges, </a:t>
            </a:r>
            <a:r>
              <a:rPr lang="fr-FR" sz="2000" b="1" dirty="0">
                <a:solidFill>
                  <a:srgbClr val="FF0000"/>
                </a:solidFill>
              </a:rPr>
              <a:t>annuelles ou vivaces </a:t>
            </a:r>
            <a:endParaRPr lang="fr-FR" sz="2000" dirty="0">
              <a:solidFill>
                <a:srgbClr val="FF0000"/>
              </a:solidFill>
            </a:endParaRPr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179512" y="1628800"/>
            <a:ext cx="4464496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Racines pivotantes ; rhizomes</a:t>
            </a:r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79512" y="2276872"/>
            <a:ext cx="4464496" cy="1368152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Tiges à ramifications dichotomiques </a:t>
            </a:r>
            <a:r>
              <a:rPr lang="fr-FR" sz="2000" dirty="0"/>
              <a:t>(croissance </a:t>
            </a:r>
            <a:r>
              <a:rPr lang="fr-FR" sz="2000" dirty="0" err="1"/>
              <a:t>sympodiale</a:t>
            </a:r>
            <a:r>
              <a:rPr lang="fr-FR" sz="2000" dirty="0"/>
              <a:t>)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Renflées aux nœuds  où s’insèrent les feuilles </a:t>
            </a:r>
            <a:r>
              <a:rPr lang="fr-FR" sz="2000" b="1" dirty="0">
                <a:sym typeface="Wingdings"/>
              </a:rPr>
              <a:t> nom</a:t>
            </a:r>
            <a:endParaRPr lang="fr-FR" sz="2000" b="1" dirty="0"/>
          </a:p>
        </p:txBody>
      </p:sp>
      <p:grpSp>
        <p:nvGrpSpPr>
          <p:cNvPr id="21" name="Groupe 20"/>
          <p:cNvGrpSpPr/>
          <p:nvPr/>
        </p:nvGrpSpPr>
        <p:grpSpPr>
          <a:xfrm>
            <a:off x="1189746" y="4005064"/>
            <a:ext cx="2374142" cy="2520280"/>
            <a:chOff x="5868144" y="260648"/>
            <a:chExt cx="2374142" cy="2520280"/>
          </a:xfrm>
        </p:grpSpPr>
        <p:cxnSp>
          <p:nvCxnSpPr>
            <p:cNvPr id="7" name="Connecteur droit 6"/>
            <p:cNvCxnSpPr/>
            <p:nvPr/>
          </p:nvCxnSpPr>
          <p:spPr>
            <a:xfrm>
              <a:off x="6804248" y="332656"/>
              <a:ext cx="0" cy="2448272"/>
            </a:xfrm>
            <a:prstGeom prst="line">
              <a:avLst/>
            </a:prstGeom>
            <a:ln w="5715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cteur droit 7"/>
            <p:cNvCxnSpPr/>
            <p:nvPr/>
          </p:nvCxnSpPr>
          <p:spPr>
            <a:xfrm flipH="1">
              <a:off x="6804248" y="1052736"/>
              <a:ext cx="1071736" cy="728464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cteur droit 9"/>
            <p:cNvCxnSpPr/>
            <p:nvPr/>
          </p:nvCxnSpPr>
          <p:spPr>
            <a:xfrm>
              <a:off x="5868144" y="1052736"/>
              <a:ext cx="944488" cy="711696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cteur droit 11"/>
            <p:cNvCxnSpPr/>
            <p:nvPr/>
          </p:nvCxnSpPr>
          <p:spPr>
            <a:xfrm flipH="1" flipV="1">
              <a:off x="7380312" y="1412776"/>
              <a:ext cx="504056" cy="288032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cteur droit 14"/>
            <p:cNvCxnSpPr/>
            <p:nvPr/>
          </p:nvCxnSpPr>
          <p:spPr>
            <a:xfrm flipV="1">
              <a:off x="6444208" y="908720"/>
              <a:ext cx="72008" cy="576064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cteur droit 15"/>
            <p:cNvCxnSpPr/>
            <p:nvPr/>
          </p:nvCxnSpPr>
          <p:spPr>
            <a:xfrm flipV="1">
              <a:off x="7380312" y="836712"/>
              <a:ext cx="0" cy="576064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cteur droit 16"/>
            <p:cNvCxnSpPr/>
            <p:nvPr/>
          </p:nvCxnSpPr>
          <p:spPr>
            <a:xfrm flipV="1">
              <a:off x="7524328" y="1556792"/>
              <a:ext cx="72008" cy="360040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cteur droit 17"/>
            <p:cNvCxnSpPr/>
            <p:nvPr/>
          </p:nvCxnSpPr>
          <p:spPr>
            <a:xfrm flipV="1">
              <a:off x="5868144" y="1484784"/>
              <a:ext cx="576064" cy="144016"/>
            </a:xfrm>
            <a:prstGeom prst="line">
              <a:avLst/>
            </a:prstGeom>
            <a:ln w="571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cteur droit 27"/>
            <p:cNvCxnSpPr/>
            <p:nvPr/>
          </p:nvCxnSpPr>
          <p:spPr>
            <a:xfrm flipV="1">
              <a:off x="7596336" y="1412776"/>
              <a:ext cx="360040" cy="144016"/>
            </a:xfrm>
            <a:prstGeom prst="line">
              <a:avLst/>
            </a:prstGeom>
            <a:ln w="571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ZoneTexte 29"/>
            <p:cNvSpPr txBox="1"/>
            <p:nvPr/>
          </p:nvSpPr>
          <p:spPr>
            <a:xfrm>
              <a:off x="6876256" y="260648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FF0000"/>
                  </a:solidFill>
                </a:rPr>
                <a:t>I</a:t>
              </a:r>
            </a:p>
          </p:txBody>
        </p:sp>
        <p:sp>
          <p:nvSpPr>
            <p:cNvPr id="31" name="ZoneTexte 30"/>
            <p:cNvSpPr txBox="1"/>
            <p:nvPr/>
          </p:nvSpPr>
          <p:spPr>
            <a:xfrm>
              <a:off x="7236296" y="1916832"/>
              <a:ext cx="44916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chemeClr val="accent3">
                      <a:lumMod val="75000"/>
                    </a:schemeClr>
                  </a:solidFill>
                </a:rPr>
                <a:t>IV</a:t>
              </a:r>
            </a:p>
          </p:txBody>
        </p:sp>
        <p:sp>
          <p:nvSpPr>
            <p:cNvPr id="32" name="ZoneTexte 31"/>
            <p:cNvSpPr txBox="1"/>
            <p:nvPr/>
          </p:nvSpPr>
          <p:spPr>
            <a:xfrm>
              <a:off x="7812360" y="1556792"/>
              <a:ext cx="42992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C00000"/>
                  </a:solidFill>
                </a:rPr>
                <a:t>III</a:t>
              </a:r>
            </a:p>
          </p:txBody>
        </p:sp>
        <p:sp>
          <p:nvSpPr>
            <p:cNvPr id="33" name="ZoneTexte 32"/>
            <p:cNvSpPr txBox="1"/>
            <p:nvPr/>
          </p:nvSpPr>
          <p:spPr>
            <a:xfrm>
              <a:off x="7884368" y="764704"/>
              <a:ext cx="34817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FR" sz="2400" b="1" dirty="0">
                  <a:solidFill>
                    <a:srgbClr val="0070C0"/>
                  </a:solidFill>
                </a:rPr>
                <a:t>II</a:t>
              </a:r>
            </a:p>
          </p:txBody>
        </p:sp>
      </p:grpSp>
      <p:sp>
        <p:nvSpPr>
          <p:cNvPr id="19" name="ZoneTexte 18"/>
          <p:cNvSpPr txBox="1"/>
          <p:nvPr/>
        </p:nvSpPr>
        <p:spPr>
          <a:xfrm>
            <a:off x="3563888" y="6165304"/>
            <a:ext cx="1541063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Silene</a:t>
            </a:r>
            <a:r>
              <a:rPr lang="fr-FR" sz="1600" i="1" dirty="0"/>
              <a:t> </a:t>
            </a:r>
            <a:r>
              <a:rPr lang="fr-FR" sz="1600" i="1" dirty="0" err="1"/>
              <a:t>vulgaris</a:t>
            </a:r>
            <a:endParaRPr lang="fr-FR" sz="1600" i="1" dirty="0"/>
          </a:p>
          <a:p>
            <a:pPr algn="ctr"/>
            <a:r>
              <a:rPr lang="fr-FR" sz="1600" dirty="0" err="1"/>
              <a:t>subsp</a:t>
            </a:r>
            <a:r>
              <a:rPr lang="fr-FR" sz="1600" i="1" dirty="0"/>
              <a:t>. </a:t>
            </a:r>
            <a:r>
              <a:rPr lang="fr-FR" sz="1600" i="1" dirty="0" err="1"/>
              <a:t>prostrata</a:t>
            </a:r>
            <a:endParaRPr lang="fr-FR" sz="1600" i="1" dirty="0"/>
          </a:p>
        </p:txBody>
      </p:sp>
      <p:pic>
        <p:nvPicPr>
          <p:cNvPr id="20" name="Image 19" descr="Silene vulgaris prostrata 2.JPG"/>
          <p:cNvPicPr>
            <a:picLocks noChangeAspect="1"/>
          </p:cNvPicPr>
          <p:nvPr/>
        </p:nvPicPr>
        <p:blipFill>
          <a:blip r:embed="rId3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20072" y="1268760"/>
            <a:ext cx="3697918" cy="5472608"/>
          </a:xfrm>
          <a:prstGeom prst="rect">
            <a:avLst/>
          </a:prstGeom>
        </p:spPr>
      </p:pic>
      <p:cxnSp>
        <p:nvCxnSpPr>
          <p:cNvPr id="23" name="Connecteur droit avec flèche 22"/>
          <p:cNvCxnSpPr/>
          <p:nvPr/>
        </p:nvCxnSpPr>
        <p:spPr>
          <a:xfrm>
            <a:off x="8018398" y="1440160"/>
            <a:ext cx="0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avec flèche 25"/>
          <p:cNvCxnSpPr/>
          <p:nvPr/>
        </p:nvCxnSpPr>
        <p:spPr>
          <a:xfrm>
            <a:off x="7514342" y="3240360"/>
            <a:ext cx="432048" cy="792088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31031"/>
            <a:ext cx="83529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Caryophyllaceae</a:t>
            </a:r>
            <a:r>
              <a:rPr lang="fr-FR" sz="2400" b="1" dirty="0"/>
              <a:t> (3b) : appareil végétatif</a:t>
            </a:r>
            <a:endParaRPr lang="fr-FR" sz="2400" b="1" strike="sngStrike" dirty="0"/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179512" y="1196752"/>
            <a:ext cx="4968552" cy="288032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Feuilles </a:t>
            </a:r>
            <a:r>
              <a:rPr lang="fr-FR" sz="2000" b="1" dirty="0">
                <a:solidFill>
                  <a:srgbClr val="FF0000"/>
                </a:solidFill>
              </a:rPr>
              <a:t>simples</a:t>
            </a:r>
            <a:r>
              <a:rPr lang="fr-FR" sz="2000" b="1" dirty="0"/>
              <a:t> </a:t>
            </a:r>
            <a:r>
              <a:rPr lang="fr-FR" sz="2000" b="1" dirty="0">
                <a:solidFill>
                  <a:srgbClr val="FF0000"/>
                </a:solidFill>
              </a:rPr>
              <a:t>sessiles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>
                <a:solidFill>
                  <a:srgbClr val="FF0000"/>
                </a:solidFill>
              </a:rPr>
              <a:t>Opposées</a:t>
            </a:r>
            <a:r>
              <a:rPr lang="fr-FR" sz="2000" b="1" dirty="0"/>
              <a:t>, souvent décussées, 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000" b="1" dirty="0"/>
              <a:t>      ou verticillées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000" b="1" dirty="0"/>
              <a:t>      </a:t>
            </a:r>
            <a:r>
              <a:rPr lang="fr-FR" sz="2000" dirty="0"/>
              <a:t>rarement alternes [</a:t>
            </a:r>
            <a:r>
              <a:rPr lang="fr-FR" sz="2000" i="1" dirty="0" err="1"/>
              <a:t>Corrigiola</a:t>
            </a:r>
            <a:r>
              <a:rPr lang="fr-FR" sz="2000" dirty="0"/>
              <a:t>, </a:t>
            </a:r>
            <a:r>
              <a:rPr lang="fr-FR" sz="2000" i="1" dirty="0" err="1"/>
              <a:t>Telephium</a:t>
            </a:r>
            <a:r>
              <a:rPr lang="fr-FR" sz="2000" dirty="0"/>
              <a:t>]</a:t>
            </a:r>
            <a:endParaRPr lang="fr-FR" sz="20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Toujours </a:t>
            </a:r>
            <a:r>
              <a:rPr lang="fr-FR" sz="2000" b="1" dirty="0">
                <a:solidFill>
                  <a:srgbClr val="FF0000"/>
                </a:solidFill>
              </a:rPr>
              <a:t>entières 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Pas de stipules </a:t>
            </a:r>
            <a:r>
              <a:rPr lang="fr-FR" sz="2000" dirty="0"/>
              <a:t>ou des stipules ("</a:t>
            </a:r>
            <a:r>
              <a:rPr lang="fr-FR" sz="2000" dirty="0" err="1"/>
              <a:t>Paronychioideae</a:t>
            </a:r>
            <a:r>
              <a:rPr lang="fr-FR" sz="2000" dirty="0"/>
              <a:t>")</a:t>
            </a:r>
          </a:p>
        </p:txBody>
      </p:sp>
      <p:sp>
        <p:nvSpPr>
          <p:cNvPr id="4" name="ZoneTexte 3"/>
          <p:cNvSpPr txBox="1"/>
          <p:nvPr/>
        </p:nvSpPr>
        <p:spPr>
          <a:xfrm>
            <a:off x="107504" y="764704"/>
            <a:ext cx="6324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i="1" dirty="0"/>
              <a:t>les feuilles sont réduites à un pétiole dilaté et aplati (faux limbe)</a:t>
            </a:r>
          </a:p>
        </p:txBody>
      </p:sp>
      <p:pic>
        <p:nvPicPr>
          <p:cNvPr id="6" name="Image 5" descr="Stellaria nemorum 4.JPG"/>
          <p:cNvPicPr>
            <a:picLocks noChangeAspect="1"/>
          </p:cNvPicPr>
          <p:nvPr/>
        </p:nvPicPr>
        <p:blipFill>
          <a:blip r:embed="rId3" cstate="email">
            <a:lum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6096" y="1251521"/>
            <a:ext cx="3102584" cy="2753543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7596336" y="828001"/>
            <a:ext cx="104067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Stellaria</a:t>
            </a:r>
            <a:endParaRPr lang="fr-FR" sz="1600" i="1" dirty="0"/>
          </a:p>
          <a:p>
            <a:pPr algn="ctr"/>
            <a:r>
              <a:rPr lang="fr-FR" sz="1600" i="1" dirty="0"/>
              <a:t> </a:t>
            </a:r>
            <a:r>
              <a:rPr lang="fr-FR" sz="1600" i="1" dirty="0" err="1"/>
              <a:t>nemorum</a:t>
            </a:r>
            <a:endParaRPr lang="fr-FR" sz="1600" i="1" dirty="0"/>
          </a:p>
        </p:txBody>
      </p:sp>
      <p:pic>
        <p:nvPicPr>
          <p:cNvPr id="8" name="Image 7" descr="P6044779.JP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5698925" y="4246290"/>
            <a:ext cx="2592288" cy="2397867"/>
          </a:xfrm>
          <a:prstGeom prst="rect">
            <a:avLst/>
          </a:prstGeom>
        </p:spPr>
      </p:pic>
      <p:sp>
        <p:nvSpPr>
          <p:cNvPr id="9" name="ZoneTexte 8"/>
          <p:cNvSpPr txBox="1"/>
          <p:nvPr/>
        </p:nvSpPr>
        <p:spPr>
          <a:xfrm>
            <a:off x="7380312" y="6273225"/>
            <a:ext cx="1164101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/>
              <a:t>Cerastium</a:t>
            </a:r>
          </a:p>
          <a:p>
            <a:pPr algn="ctr"/>
            <a:r>
              <a:rPr lang="fr-FR" sz="1600" i="1" dirty="0"/>
              <a:t> </a:t>
            </a:r>
            <a:r>
              <a:rPr lang="fr-FR" sz="1600" i="1" dirty="0" err="1"/>
              <a:t>glutinosum</a:t>
            </a:r>
            <a:endParaRPr lang="fr-FR" sz="1600" i="1" dirty="0"/>
          </a:p>
        </p:txBody>
      </p:sp>
      <p:pic>
        <p:nvPicPr>
          <p:cNvPr id="10" name="Image 9" descr="Stellaria graminea 2.JPG"/>
          <p:cNvPicPr>
            <a:picLocks noChangeAspect="1"/>
          </p:cNvPicPr>
          <p:nvPr/>
        </p:nvPicPr>
        <p:blipFill>
          <a:blip r:embed="rId5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736849" y="4067399"/>
            <a:ext cx="2780928" cy="2567010"/>
          </a:xfrm>
          <a:prstGeom prst="rect">
            <a:avLst/>
          </a:prstGeom>
        </p:spPr>
      </p:pic>
      <p:sp>
        <p:nvSpPr>
          <p:cNvPr id="11" name="ZoneTexte 10"/>
          <p:cNvSpPr txBox="1"/>
          <p:nvPr/>
        </p:nvSpPr>
        <p:spPr>
          <a:xfrm>
            <a:off x="1907704" y="6237312"/>
            <a:ext cx="98456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Stellaria</a:t>
            </a:r>
            <a:r>
              <a:rPr lang="fr-FR" sz="1600" i="1" dirty="0"/>
              <a:t> </a:t>
            </a:r>
          </a:p>
          <a:p>
            <a:pPr algn="ctr"/>
            <a:r>
              <a:rPr lang="fr-FR" sz="1600" i="1" dirty="0" err="1"/>
              <a:t>graminea</a:t>
            </a:r>
            <a:endParaRPr lang="fr-FR" sz="1600" i="1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95536" y="231031"/>
            <a:ext cx="835292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Caryophyllaceae</a:t>
            </a:r>
            <a:r>
              <a:rPr lang="fr-FR" sz="2400" b="1" dirty="0"/>
              <a:t> (4) : inflorescences</a:t>
            </a:r>
            <a:endParaRPr lang="fr-FR" sz="2400" b="1" strike="sngStrike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107504" y="980728"/>
            <a:ext cx="8784976" cy="86409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Souvent cymes bipares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Ou cymes unipares, </a:t>
            </a:r>
            <a:r>
              <a:rPr lang="fr-FR" sz="2000" dirty="0"/>
              <a:t>parfois "glomérules", pseudo-verticilles, fleurs solitaires 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20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000" b="1" dirty="0"/>
          </a:p>
        </p:txBody>
      </p:sp>
      <p:grpSp>
        <p:nvGrpSpPr>
          <p:cNvPr id="5" name="Groupe 4"/>
          <p:cNvGrpSpPr/>
          <p:nvPr/>
        </p:nvGrpSpPr>
        <p:grpSpPr>
          <a:xfrm>
            <a:off x="107504" y="2852936"/>
            <a:ext cx="4176464" cy="3096344"/>
            <a:chOff x="2038066" y="456098"/>
            <a:chExt cx="5054214" cy="3981014"/>
          </a:xfrm>
        </p:grpSpPr>
        <p:grpSp>
          <p:nvGrpSpPr>
            <p:cNvPr id="9" name="Groupe 8"/>
            <p:cNvGrpSpPr/>
            <p:nvPr/>
          </p:nvGrpSpPr>
          <p:grpSpPr>
            <a:xfrm>
              <a:off x="2038066" y="456098"/>
              <a:ext cx="5054214" cy="3981014"/>
              <a:chOff x="1403648" y="456098"/>
              <a:chExt cx="5054214" cy="3981014"/>
            </a:xfrm>
          </p:grpSpPr>
          <p:cxnSp>
            <p:nvCxnSpPr>
              <p:cNvPr id="11" name="Connecteur droit 10"/>
              <p:cNvCxnSpPr/>
              <p:nvPr/>
            </p:nvCxnSpPr>
            <p:spPr>
              <a:xfrm>
                <a:off x="3851920" y="2276872"/>
                <a:ext cx="0" cy="2160240"/>
              </a:xfrm>
              <a:prstGeom prst="line">
                <a:avLst/>
              </a:prstGeom>
              <a:ln w="76200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2" name="Groupe 11"/>
              <p:cNvGrpSpPr/>
              <p:nvPr/>
            </p:nvGrpSpPr>
            <p:grpSpPr>
              <a:xfrm>
                <a:off x="3860304" y="836712"/>
                <a:ext cx="2367880" cy="2592288"/>
                <a:chOff x="3860304" y="836712"/>
                <a:chExt cx="2367880" cy="2592288"/>
              </a:xfrm>
            </p:grpSpPr>
            <p:cxnSp>
              <p:nvCxnSpPr>
                <p:cNvPr id="69" name="Connecteur droit 68"/>
                <p:cNvCxnSpPr/>
                <p:nvPr/>
              </p:nvCxnSpPr>
              <p:spPr>
                <a:xfrm flipH="1">
                  <a:off x="3860304" y="1772816"/>
                  <a:ext cx="1431776" cy="159256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70" name="Groupe 69"/>
                <p:cNvGrpSpPr/>
                <p:nvPr/>
              </p:nvGrpSpPr>
              <p:grpSpPr>
                <a:xfrm>
                  <a:off x="4572000" y="1700808"/>
                  <a:ext cx="1656184" cy="1728192"/>
                  <a:chOff x="4572000" y="1700808"/>
                  <a:chExt cx="1656184" cy="1728192"/>
                </a:xfrm>
              </p:grpSpPr>
              <p:cxnSp>
                <p:nvCxnSpPr>
                  <p:cNvPr id="79" name="Connecteur droit 78"/>
                  <p:cNvCxnSpPr/>
                  <p:nvPr/>
                </p:nvCxnSpPr>
                <p:spPr>
                  <a:xfrm flipH="1">
                    <a:off x="4572000" y="2564904"/>
                    <a:ext cx="1296144" cy="0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0" name="Connecteur droit 79"/>
                  <p:cNvCxnSpPr/>
                  <p:nvPr/>
                </p:nvCxnSpPr>
                <p:spPr>
                  <a:xfrm flipH="1">
                    <a:off x="5220072" y="1844824"/>
                    <a:ext cx="864096" cy="720080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81" name="Connecteur droit 80"/>
                  <p:cNvCxnSpPr/>
                  <p:nvPr/>
                </p:nvCxnSpPr>
                <p:spPr>
                  <a:xfrm flipH="1" flipV="1">
                    <a:off x="5292080" y="2564904"/>
                    <a:ext cx="720080" cy="720080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82" name="Ellipse 81"/>
                  <p:cNvSpPr/>
                  <p:nvPr/>
                </p:nvSpPr>
                <p:spPr>
                  <a:xfrm>
                    <a:off x="5940152" y="1700808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83" name="Ellipse 82"/>
                  <p:cNvSpPr/>
                  <p:nvPr/>
                </p:nvSpPr>
                <p:spPr>
                  <a:xfrm>
                    <a:off x="5868144" y="3140968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84" name="Ellipse 83"/>
                  <p:cNvSpPr/>
                  <p:nvPr/>
                </p:nvSpPr>
                <p:spPr>
                  <a:xfrm>
                    <a:off x="5724128" y="2420888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71" name="Ellipse 70"/>
                <p:cNvSpPr/>
                <p:nvPr/>
              </p:nvSpPr>
              <p:spPr>
                <a:xfrm>
                  <a:off x="5076056" y="1700808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grpSp>
              <p:nvGrpSpPr>
                <p:cNvPr id="72" name="Groupe 71"/>
                <p:cNvGrpSpPr/>
                <p:nvPr/>
              </p:nvGrpSpPr>
              <p:grpSpPr>
                <a:xfrm rot="5400000" flipH="1">
                  <a:off x="3779912" y="980728"/>
                  <a:ext cx="1728192" cy="1440160"/>
                  <a:chOff x="4572000" y="1772816"/>
                  <a:chExt cx="1728192" cy="1440160"/>
                </a:xfrm>
              </p:grpSpPr>
              <p:cxnSp>
                <p:nvCxnSpPr>
                  <p:cNvPr id="73" name="Connecteur droit 72"/>
                  <p:cNvCxnSpPr/>
                  <p:nvPr/>
                </p:nvCxnSpPr>
                <p:spPr>
                  <a:xfrm flipH="1">
                    <a:off x="4572000" y="2564904"/>
                    <a:ext cx="1296144" cy="0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4" name="Connecteur droit 73"/>
                  <p:cNvCxnSpPr/>
                  <p:nvPr/>
                </p:nvCxnSpPr>
                <p:spPr>
                  <a:xfrm rot="5400000">
                    <a:off x="5364088" y="1844824"/>
                    <a:ext cx="576064" cy="864096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75" name="Connecteur droit 74"/>
                  <p:cNvCxnSpPr/>
                  <p:nvPr/>
                </p:nvCxnSpPr>
                <p:spPr>
                  <a:xfrm rot="5400000" flipH="1">
                    <a:off x="5400092" y="2384884"/>
                    <a:ext cx="504056" cy="864096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76" name="Ellipse 75"/>
                  <p:cNvSpPr/>
                  <p:nvPr/>
                </p:nvSpPr>
                <p:spPr>
                  <a:xfrm>
                    <a:off x="6012160" y="1772816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77" name="Ellipse 76"/>
                  <p:cNvSpPr/>
                  <p:nvPr/>
                </p:nvSpPr>
                <p:spPr>
                  <a:xfrm>
                    <a:off x="5940152" y="2924944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78" name="Ellipse 77"/>
                  <p:cNvSpPr/>
                  <p:nvPr/>
                </p:nvSpPr>
                <p:spPr>
                  <a:xfrm>
                    <a:off x="5724128" y="2420888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13" name="Ellipse 12"/>
              <p:cNvSpPr/>
              <p:nvPr/>
            </p:nvSpPr>
            <p:spPr>
              <a:xfrm>
                <a:off x="3707904" y="2132856"/>
                <a:ext cx="288032" cy="288032"/>
              </a:xfrm>
              <a:prstGeom prst="ellipse">
                <a:avLst/>
              </a:prstGeom>
              <a:solidFill>
                <a:srgbClr val="FF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grpSp>
            <p:nvGrpSpPr>
              <p:cNvPr id="14" name="Groupe 13"/>
              <p:cNvGrpSpPr/>
              <p:nvPr/>
            </p:nvGrpSpPr>
            <p:grpSpPr>
              <a:xfrm rot="16200000">
                <a:off x="1299828" y="940532"/>
                <a:ext cx="2664296" cy="2456656"/>
                <a:chOff x="3707904" y="908720"/>
                <a:chExt cx="2664296" cy="2456656"/>
              </a:xfrm>
            </p:grpSpPr>
            <p:cxnSp>
              <p:nvCxnSpPr>
                <p:cNvPr id="53" name="Connecteur droit 52"/>
                <p:cNvCxnSpPr/>
                <p:nvPr/>
              </p:nvCxnSpPr>
              <p:spPr>
                <a:xfrm flipH="1">
                  <a:off x="3860304" y="1772816"/>
                  <a:ext cx="1431776" cy="1592560"/>
                </a:xfrm>
                <a:prstGeom prst="line">
                  <a:avLst/>
                </a:prstGeom>
                <a:ln w="76200">
                  <a:solidFill>
                    <a:schemeClr val="tx2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54" name="Groupe 53"/>
                <p:cNvGrpSpPr/>
                <p:nvPr/>
              </p:nvGrpSpPr>
              <p:grpSpPr>
                <a:xfrm>
                  <a:off x="4572000" y="1700808"/>
                  <a:ext cx="1800200" cy="1584176"/>
                  <a:chOff x="4572000" y="1700808"/>
                  <a:chExt cx="1800200" cy="1584176"/>
                </a:xfrm>
              </p:grpSpPr>
              <p:cxnSp>
                <p:nvCxnSpPr>
                  <p:cNvPr id="63" name="Connecteur droit 62"/>
                  <p:cNvCxnSpPr/>
                  <p:nvPr/>
                </p:nvCxnSpPr>
                <p:spPr>
                  <a:xfrm flipH="1">
                    <a:off x="4572000" y="2564904"/>
                    <a:ext cx="1296144" cy="0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4" name="Connecteur droit 63"/>
                  <p:cNvCxnSpPr/>
                  <p:nvPr/>
                </p:nvCxnSpPr>
                <p:spPr>
                  <a:xfrm flipH="1">
                    <a:off x="5220072" y="1844824"/>
                    <a:ext cx="864096" cy="720080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5" name="Connecteur droit 64"/>
                  <p:cNvCxnSpPr/>
                  <p:nvPr/>
                </p:nvCxnSpPr>
                <p:spPr>
                  <a:xfrm rot="5400000" flipH="1">
                    <a:off x="5436096" y="2348880"/>
                    <a:ext cx="504056" cy="936104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6" name="Ellipse 65"/>
                  <p:cNvSpPr/>
                  <p:nvPr/>
                </p:nvSpPr>
                <p:spPr>
                  <a:xfrm>
                    <a:off x="5940152" y="1700808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67" name="Ellipse 66"/>
                  <p:cNvSpPr/>
                  <p:nvPr/>
                </p:nvSpPr>
                <p:spPr>
                  <a:xfrm>
                    <a:off x="6084168" y="2996952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68" name="Ellipse 67"/>
                  <p:cNvSpPr/>
                  <p:nvPr/>
                </p:nvSpPr>
                <p:spPr>
                  <a:xfrm>
                    <a:off x="5724128" y="2420888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  <p:sp>
              <p:nvSpPr>
                <p:cNvPr id="55" name="Ellipse 54"/>
                <p:cNvSpPr/>
                <p:nvPr/>
              </p:nvSpPr>
              <p:spPr>
                <a:xfrm>
                  <a:off x="5076056" y="1700808"/>
                  <a:ext cx="288032" cy="288032"/>
                </a:xfrm>
                <a:prstGeom prst="ellipse">
                  <a:avLst/>
                </a:prstGeom>
                <a:solidFill>
                  <a:srgbClr val="FF0000"/>
                </a:solidFill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fr-FR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/>
                  <a:endParaRPr lang="fr-FR"/>
                </a:p>
              </p:txBody>
            </p:sp>
            <p:grpSp>
              <p:nvGrpSpPr>
                <p:cNvPr id="56" name="Groupe 55"/>
                <p:cNvGrpSpPr/>
                <p:nvPr/>
              </p:nvGrpSpPr>
              <p:grpSpPr>
                <a:xfrm rot="5400000" flipH="1">
                  <a:off x="3743908" y="872716"/>
                  <a:ext cx="1656184" cy="1728192"/>
                  <a:chOff x="4572000" y="1700808"/>
                  <a:chExt cx="1656184" cy="1728192"/>
                </a:xfrm>
              </p:grpSpPr>
              <p:cxnSp>
                <p:nvCxnSpPr>
                  <p:cNvPr id="57" name="Connecteur droit 56"/>
                  <p:cNvCxnSpPr/>
                  <p:nvPr/>
                </p:nvCxnSpPr>
                <p:spPr>
                  <a:xfrm flipH="1">
                    <a:off x="4572000" y="2564904"/>
                    <a:ext cx="1296144" cy="0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8" name="Connecteur droit 57"/>
                  <p:cNvCxnSpPr/>
                  <p:nvPr/>
                </p:nvCxnSpPr>
                <p:spPr>
                  <a:xfrm flipH="1">
                    <a:off x="5220072" y="1844824"/>
                    <a:ext cx="864096" cy="720080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Connecteur droit 58"/>
                  <p:cNvCxnSpPr/>
                  <p:nvPr/>
                </p:nvCxnSpPr>
                <p:spPr>
                  <a:xfrm rot="5400000" flipH="1">
                    <a:off x="5256076" y="2528900"/>
                    <a:ext cx="720080" cy="792088"/>
                  </a:xfrm>
                  <a:prstGeom prst="line">
                    <a:avLst/>
                  </a:prstGeom>
                  <a:ln w="76200">
                    <a:solidFill>
                      <a:schemeClr val="tx2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60" name="Ellipse 59"/>
                  <p:cNvSpPr/>
                  <p:nvPr/>
                </p:nvSpPr>
                <p:spPr>
                  <a:xfrm>
                    <a:off x="5940152" y="1700808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61" name="Ellipse 60"/>
                  <p:cNvSpPr/>
                  <p:nvPr/>
                </p:nvSpPr>
                <p:spPr>
                  <a:xfrm>
                    <a:off x="5868144" y="3140968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  <p:sp>
                <p:nvSpPr>
                  <p:cNvPr id="62" name="Ellipse 61"/>
                  <p:cNvSpPr/>
                  <p:nvPr/>
                </p:nvSpPr>
                <p:spPr>
                  <a:xfrm>
                    <a:off x="5724128" y="2420888"/>
                    <a:ext cx="288032" cy="288032"/>
                  </a:xfrm>
                  <a:prstGeom prst="ellipse">
                    <a:avLst/>
                  </a:prstGeom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>
                    <a:defPPr>
                      <a:defRPr lang="fr-FR"/>
                    </a:defPPr>
                    <a:lvl1pPr marL="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1pPr>
                    <a:lvl2pPr marL="457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2pPr>
                    <a:lvl3pPr marL="914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3pPr>
                    <a:lvl4pPr marL="1371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4pPr>
                    <a:lvl5pPr marL="18288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5pPr>
                    <a:lvl6pPr marL="22860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6pPr>
                    <a:lvl7pPr marL="27432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7pPr>
                    <a:lvl8pPr marL="32004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8pPr>
                    <a:lvl9pPr marL="3657600" algn="l" defTabSz="914400" rtl="0" eaLnBrk="1" latinLnBrk="0" hangingPunct="1">
                      <a:defRPr sz="1800" kern="120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defRPr>
                    </a:lvl9pPr>
                  </a:lstStyle>
                  <a:p>
                    <a:pPr algn="ctr"/>
                    <a:endParaRPr lang="fr-FR"/>
                  </a:p>
                </p:txBody>
              </p:sp>
            </p:grpSp>
          </p:grpSp>
          <p:sp>
            <p:nvSpPr>
              <p:cNvPr id="15" name="Forme libre 14"/>
              <p:cNvSpPr/>
              <p:nvPr/>
            </p:nvSpPr>
            <p:spPr>
              <a:xfrm>
                <a:off x="3923928" y="3212976"/>
                <a:ext cx="288032" cy="216024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16" name="Forme libre 15"/>
              <p:cNvSpPr/>
              <p:nvPr/>
            </p:nvSpPr>
            <p:spPr>
              <a:xfrm flipV="1">
                <a:off x="4572000" y="2564904"/>
                <a:ext cx="288032" cy="144016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17" name="Forme libre 16"/>
              <p:cNvSpPr/>
              <p:nvPr/>
            </p:nvSpPr>
            <p:spPr>
              <a:xfrm flipV="1">
                <a:off x="4572000" y="1844824"/>
                <a:ext cx="288032" cy="144016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18" name="Forme libre 17"/>
              <p:cNvSpPr/>
              <p:nvPr/>
            </p:nvSpPr>
            <p:spPr>
              <a:xfrm>
                <a:off x="3059832" y="1844824"/>
                <a:ext cx="288032" cy="144016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19" name="Forme libre 18"/>
              <p:cNvSpPr/>
              <p:nvPr/>
            </p:nvSpPr>
            <p:spPr>
              <a:xfrm>
                <a:off x="3059832" y="2420888"/>
                <a:ext cx="288032" cy="216024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0" name="Forme libre 19"/>
              <p:cNvSpPr/>
              <p:nvPr/>
            </p:nvSpPr>
            <p:spPr>
              <a:xfrm flipH="1" flipV="1">
                <a:off x="4283968" y="1844824"/>
                <a:ext cx="288032" cy="144016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1" name="Connecteur droit 20"/>
              <p:cNvCxnSpPr>
                <a:endCxn id="8" idx="18"/>
              </p:cNvCxnSpPr>
              <p:nvPr/>
            </p:nvCxnSpPr>
            <p:spPr>
              <a:xfrm>
                <a:off x="4860032" y="2204864"/>
                <a:ext cx="301686" cy="728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2" name="Forme libre 21"/>
              <p:cNvSpPr/>
              <p:nvPr/>
            </p:nvSpPr>
            <p:spPr>
              <a:xfrm rot="5400000" flipV="1">
                <a:off x="2195736" y="2780928"/>
                <a:ext cx="288032" cy="144016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3" name="Forme libre 22"/>
              <p:cNvSpPr/>
              <p:nvPr/>
            </p:nvSpPr>
            <p:spPr>
              <a:xfrm rot="16200000" flipH="1">
                <a:off x="2843808" y="2636912"/>
                <a:ext cx="216024" cy="216024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4" name="Forme libre 23"/>
              <p:cNvSpPr/>
              <p:nvPr/>
            </p:nvSpPr>
            <p:spPr>
              <a:xfrm flipH="1">
                <a:off x="3563888" y="3212976"/>
                <a:ext cx="288032" cy="216024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5" name="Forme libre 24"/>
              <p:cNvSpPr/>
              <p:nvPr/>
            </p:nvSpPr>
            <p:spPr>
              <a:xfrm flipH="1">
                <a:off x="2771800" y="1844824"/>
                <a:ext cx="288032" cy="144016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6" name="Forme libre 25"/>
              <p:cNvSpPr/>
              <p:nvPr/>
            </p:nvSpPr>
            <p:spPr>
              <a:xfrm flipH="1" flipV="1">
                <a:off x="4283968" y="2564904"/>
                <a:ext cx="288032" cy="144016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sp>
            <p:nvSpPr>
              <p:cNvPr id="27" name="Forme libre 26"/>
              <p:cNvSpPr/>
              <p:nvPr/>
            </p:nvSpPr>
            <p:spPr>
              <a:xfrm rot="16200000">
                <a:off x="2195736" y="2420889"/>
                <a:ext cx="288032" cy="144016"/>
              </a:xfrm>
              <a:custGeom>
                <a:avLst/>
                <a:gdLst>
                  <a:gd name="connsiteX0" fmla="*/ 0 w 764922"/>
                  <a:gd name="connsiteY0" fmla="*/ 436098 h 809054"/>
                  <a:gd name="connsiteX1" fmla="*/ 0 w 764922"/>
                  <a:gd name="connsiteY1" fmla="*/ 436098 h 809054"/>
                  <a:gd name="connsiteX2" fmla="*/ 42203 w 764922"/>
                  <a:gd name="connsiteY2" fmla="*/ 548640 h 809054"/>
                  <a:gd name="connsiteX3" fmla="*/ 56271 w 764922"/>
                  <a:gd name="connsiteY3" fmla="*/ 773723 h 809054"/>
                  <a:gd name="connsiteX4" fmla="*/ 182880 w 764922"/>
                  <a:gd name="connsiteY4" fmla="*/ 759655 h 809054"/>
                  <a:gd name="connsiteX5" fmla="*/ 267286 w 764922"/>
                  <a:gd name="connsiteY5" fmla="*/ 731520 h 809054"/>
                  <a:gd name="connsiteX6" fmla="*/ 365760 w 764922"/>
                  <a:gd name="connsiteY6" fmla="*/ 647114 h 809054"/>
                  <a:gd name="connsiteX7" fmla="*/ 393896 w 764922"/>
                  <a:gd name="connsiteY7" fmla="*/ 604911 h 809054"/>
                  <a:gd name="connsiteX8" fmla="*/ 422031 w 764922"/>
                  <a:gd name="connsiteY8" fmla="*/ 576775 h 809054"/>
                  <a:gd name="connsiteX9" fmla="*/ 436099 w 764922"/>
                  <a:gd name="connsiteY9" fmla="*/ 534572 h 809054"/>
                  <a:gd name="connsiteX10" fmla="*/ 478302 w 764922"/>
                  <a:gd name="connsiteY10" fmla="*/ 492369 h 809054"/>
                  <a:gd name="connsiteX11" fmla="*/ 548640 w 764922"/>
                  <a:gd name="connsiteY11" fmla="*/ 407963 h 809054"/>
                  <a:gd name="connsiteX12" fmla="*/ 562708 w 764922"/>
                  <a:gd name="connsiteY12" fmla="*/ 365760 h 809054"/>
                  <a:gd name="connsiteX13" fmla="*/ 661182 w 764922"/>
                  <a:gd name="connsiteY13" fmla="*/ 267286 h 809054"/>
                  <a:gd name="connsiteX14" fmla="*/ 703385 w 764922"/>
                  <a:gd name="connsiteY14" fmla="*/ 182880 h 809054"/>
                  <a:gd name="connsiteX15" fmla="*/ 717452 w 764922"/>
                  <a:gd name="connsiteY15" fmla="*/ 140677 h 809054"/>
                  <a:gd name="connsiteX16" fmla="*/ 731520 w 764922"/>
                  <a:gd name="connsiteY16" fmla="*/ 84406 h 809054"/>
                  <a:gd name="connsiteX17" fmla="*/ 759656 w 764922"/>
                  <a:gd name="connsiteY17" fmla="*/ 56271 h 809054"/>
                  <a:gd name="connsiteX18" fmla="*/ 745588 w 764922"/>
                  <a:gd name="connsiteY18" fmla="*/ 0 h 809054"/>
                  <a:gd name="connsiteX19" fmla="*/ 661182 w 764922"/>
                  <a:gd name="connsiteY19" fmla="*/ 56271 h 809054"/>
                  <a:gd name="connsiteX20" fmla="*/ 618979 w 764922"/>
                  <a:gd name="connsiteY20" fmla="*/ 140677 h 809054"/>
                  <a:gd name="connsiteX21" fmla="*/ 562708 w 764922"/>
                  <a:gd name="connsiteY21" fmla="*/ 196948 h 809054"/>
                  <a:gd name="connsiteX22" fmla="*/ 534572 w 764922"/>
                  <a:gd name="connsiteY22" fmla="*/ 225083 h 809054"/>
                  <a:gd name="connsiteX23" fmla="*/ 506437 w 764922"/>
                  <a:gd name="connsiteY23" fmla="*/ 267286 h 809054"/>
                  <a:gd name="connsiteX24" fmla="*/ 464234 w 764922"/>
                  <a:gd name="connsiteY24" fmla="*/ 281354 h 809054"/>
                  <a:gd name="connsiteX25" fmla="*/ 379828 w 764922"/>
                  <a:gd name="connsiteY25" fmla="*/ 323557 h 809054"/>
                  <a:gd name="connsiteX26" fmla="*/ 267286 w 764922"/>
                  <a:gd name="connsiteY26" fmla="*/ 379828 h 809054"/>
                  <a:gd name="connsiteX27" fmla="*/ 126609 w 764922"/>
                  <a:gd name="connsiteY27" fmla="*/ 436098 h 809054"/>
                  <a:gd name="connsiteX28" fmla="*/ 84406 w 764922"/>
                  <a:gd name="connsiteY28" fmla="*/ 450166 h 809054"/>
                  <a:gd name="connsiteX29" fmla="*/ 42203 w 764922"/>
                  <a:gd name="connsiteY29" fmla="*/ 478302 h 809054"/>
                  <a:gd name="connsiteX30" fmla="*/ 0 w 764922"/>
                  <a:gd name="connsiteY30" fmla="*/ 436098 h 8090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4922" h="809054">
                    <a:moveTo>
                      <a:pt x="0" y="436098"/>
                    </a:moveTo>
                    <a:lnTo>
                      <a:pt x="0" y="436098"/>
                    </a:lnTo>
                    <a:cubicBezTo>
                      <a:pt x="14068" y="473612"/>
                      <a:pt x="35616" y="509120"/>
                      <a:pt x="42203" y="548640"/>
                    </a:cubicBezTo>
                    <a:cubicBezTo>
                      <a:pt x="54562" y="622791"/>
                      <a:pt x="14572" y="711174"/>
                      <a:pt x="56271" y="773723"/>
                    </a:cubicBezTo>
                    <a:cubicBezTo>
                      <a:pt x="79825" y="809054"/>
                      <a:pt x="140677" y="764344"/>
                      <a:pt x="182880" y="759655"/>
                    </a:cubicBezTo>
                    <a:cubicBezTo>
                      <a:pt x="211015" y="750277"/>
                      <a:pt x="246315" y="752491"/>
                      <a:pt x="267286" y="731520"/>
                    </a:cubicBezTo>
                    <a:cubicBezTo>
                      <a:pt x="335512" y="663294"/>
                      <a:pt x="301486" y="689963"/>
                      <a:pt x="365760" y="647114"/>
                    </a:cubicBezTo>
                    <a:cubicBezTo>
                      <a:pt x="375139" y="633046"/>
                      <a:pt x="383334" y="618113"/>
                      <a:pt x="393896" y="604911"/>
                    </a:cubicBezTo>
                    <a:cubicBezTo>
                      <a:pt x="402181" y="594554"/>
                      <a:pt x="415207" y="588148"/>
                      <a:pt x="422031" y="576775"/>
                    </a:cubicBezTo>
                    <a:cubicBezTo>
                      <a:pt x="429660" y="564059"/>
                      <a:pt x="427874" y="546910"/>
                      <a:pt x="436099" y="534572"/>
                    </a:cubicBezTo>
                    <a:cubicBezTo>
                      <a:pt x="447135" y="518019"/>
                      <a:pt x="465566" y="507653"/>
                      <a:pt x="478302" y="492369"/>
                    </a:cubicBezTo>
                    <a:cubicBezTo>
                      <a:pt x="576229" y="374856"/>
                      <a:pt x="425343" y="531260"/>
                      <a:pt x="548640" y="407963"/>
                    </a:cubicBezTo>
                    <a:cubicBezTo>
                      <a:pt x="553329" y="393895"/>
                      <a:pt x="553445" y="377339"/>
                      <a:pt x="562708" y="365760"/>
                    </a:cubicBezTo>
                    <a:cubicBezTo>
                      <a:pt x="591707" y="329511"/>
                      <a:pt x="661182" y="267286"/>
                      <a:pt x="661182" y="267286"/>
                    </a:cubicBezTo>
                    <a:cubicBezTo>
                      <a:pt x="696540" y="161208"/>
                      <a:pt x="648844" y="291962"/>
                      <a:pt x="703385" y="182880"/>
                    </a:cubicBezTo>
                    <a:cubicBezTo>
                      <a:pt x="710017" y="169617"/>
                      <a:pt x="713378" y="154935"/>
                      <a:pt x="717452" y="140677"/>
                    </a:cubicBezTo>
                    <a:cubicBezTo>
                      <a:pt x="722763" y="122087"/>
                      <a:pt x="722873" y="101699"/>
                      <a:pt x="731520" y="84406"/>
                    </a:cubicBezTo>
                    <a:cubicBezTo>
                      <a:pt x="737452" y="72543"/>
                      <a:pt x="750277" y="65649"/>
                      <a:pt x="759656" y="56271"/>
                    </a:cubicBezTo>
                    <a:cubicBezTo>
                      <a:pt x="754967" y="37514"/>
                      <a:pt x="764922" y="0"/>
                      <a:pt x="745588" y="0"/>
                    </a:cubicBezTo>
                    <a:cubicBezTo>
                      <a:pt x="711773" y="0"/>
                      <a:pt x="661182" y="56271"/>
                      <a:pt x="661182" y="56271"/>
                    </a:cubicBezTo>
                    <a:cubicBezTo>
                      <a:pt x="647566" y="97118"/>
                      <a:pt x="648728" y="105970"/>
                      <a:pt x="618979" y="140677"/>
                    </a:cubicBezTo>
                    <a:cubicBezTo>
                      <a:pt x="601716" y="160817"/>
                      <a:pt x="581465" y="178191"/>
                      <a:pt x="562708" y="196948"/>
                    </a:cubicBezTo>
                    <a:cubicBezTo>
                      <a:pt x="553329" y="206326"/>
                      <a:pt x="541929" y="214047"/>
                      <a:pt x="534572" y="225083"/>
                    </a:cubicBezTo>
                    <a:cubicBezTo>
                      <a:pt x="525194" y="239151"/>
                      <a:pt x="519639" y="256724"/>
                      <a:pt x="506437" y="267286"/>
                    </a:cubicBezTo>
                    <a:cubicBezTo>
                      <a:pt x="494858" y="276549"/>
                      <a:pt x="477497" y="274722"/>
                      <a:pt x="464234" y="281354"/>
                    </a:cubicBezTo>
                    <a:cubicBezTo>
                      <a:pt x="355152" y="335895"/>
                      <a:pt x="485907" y="288197"/>
                      <a:pt x="379828" y="323557"/>
                    </a:cubicBezTo>
                    <a:cubicBezTo>
                      <a:pt x="316262" y="387121"/>
                      <a:pt x="396605" y="315169"/>
                      <a:pt x="267286" y="379828"/>
                    </a:cubicBezTo>
                    <a:cubicBezTo>
                      <a:pt x="184487" y="421227"/>
                      <a:pt x="230914" y="401330"/>
                      <a:pt x="126609" y="436098"/>
                    </a:cubicBezTo>
                    <a:cubicBezTo>
                      <a:pt x="112541" y="440787"/>
                      <a:pt x="96744" y="441940"/>
                      <a:pt x="84406" y="450166"/>
                    </a:cubicBezTo>
                    <a:cubicBezTo>
                      <a:pt x="70338" y="459545"/>
                      <a:pt x="59110" y="478302"/>
                      <a:pt x="42203" y="478302"/>
                    </a:cubicBezTo>
                    <a:cubicBezTo>
                      <a:pt x="32824" y="478302"/>
                      <a:pt x="7034" y="443132"/>
                      <a:pt x="0" y="436098"/>
                    </a:cubicBezTo>
                    <a:close/>
                  </a:path>
                </a:pathLst>
              </a:custGeom>
              <a:solidFill>
                <a:srgbClr val="92D050"/>
              </a:solidFill>
              <a:ln>
                <a:solidFill>
                  <a:srgbClr val="92D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fr-FR"/>
              </a:p>
            </p:txBody>
          </p:sp>
          <p:cxnSp>
            <p:nvCxnSpPr>
              <p:cNvPr id="28" name="Connecteur droit 27"/>
              <p:cNvCxnSpPr/>
              <p:nvPr/>
            </p:nvCxnSpPr>
            <p:spPr>
              <a:xfrm>
                <a:off x="5004048" y="1268760"/>
                <a:ext cx="288032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necteur droit 28"/>
              <p:cNvCxnSpPr/>
              <p:nvPr/>
            </p:nvCxnSpPr>
            <p:spPr>
              <a:xfrm flipV="1">
                <a:off x="1907704" y="1916832"/>
                <a:ext cx="144016" cy="288034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29"/>
              <p:cNvCxnSpPr/>
              <p:nvPr/>
            </p:nvCxnSpPr>
            <p:spPr>
              <a:xfrm>
                <a:off x="3419872" y="1340768"/>
                <a:ext cx="288032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necteur droit 30"/>
              <p:cNvCxnSpPr/>
              <p:nvPr/>
            </p:nvCxnSpPr>
            <p:spPr>
              <a:xfrm>
                <a:off x="5724128" y="2132856"/>
                <a:ext cx="288032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Connecteur droit 31"/>
              <p:cNvCxnSpPr/>
              <p:nvPr/>
            </p:nvCxnSpPr>
            <p:spPr>
              <a:xfrm flipV="1">
                <a:off x="2627784" y="1124744"/>
                <a:ext cx="144016" cy="288034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necteur droit 32"/>
              <p:cNvCxnSpPr/>
              <p:nvPr/>
            </p:nvCxnSpPr>
            <p:spPr>
              <a:xfrm flipV="1">
                <a:off x="4283968" y="1124744"/>
                <a:ext cx="72008" cy="288034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Connecteur droit 33"/>
              <p:cNvCxnSpPr/>
              <p:nvPr/>
            </p:nvCxnSpPr>
            <p:spPr>
              <a:xfrm flipV="1">
                <a:off x="1619672" y="2204864"/>
                <a:ext cx="288032" cy="144016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necteur droit 34"/>
              <p:cNvCxnSpPr/>
              <p:nvPr/>
            </p:nvCxnSpPr>
            <p:spPr>
              <a:xfrm flipV="1">
                <a:off x="2339752" y="1412776"/>
                <a:ext cx="288032" cy="144016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Connecteur droit 35"/>
              <p:cNvCxnSpPr/>
              <p:nvPr/>
            </p:nvCxnSpPr>
            <p:spPr>
              <a:xfrm>
                <a:off x="1907704" y="3140968"/>
                <a:ext cx="72008" cy="288032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necteur droit 36"/>
              <p:cNvCxnSpPr/>
              <p:nvPr/>
            </p:nvCxnSpPr>
            <p:spPr>
              <a:xfrm>
                <a:off x="3203848" y="1052736"/>
                <a:ext cx="216024" cy="288032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Connecteur droit 37"/>
              <p:cNvCxnSpPr/>
              <p:nvPr/>
            </p:nvCxnSpPr>
            <p:spPr>
              <a:xfrm>
                <a:off x="5652120" y="1844824"/>
                <a:ext cx="72008" cy="288032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necteur droit 38"/>
              <p:cNvCxnSpPr/>
              <p:nvPr/>
            </p:nvCxnSpPr>
            <p:spPr>
              <a:xfrm>
                <a:off x="4788024" y="980728"/>
                <a:ext cx="216024" cy="288032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Connecteur droit 39"/>
              <p:cNvCxnSpPr/>
              <p:nvPr/>
            </p:nvCxnSpPr>
            <p:spPr>
              <a:xfrm>
                <a:off x="3923928" y="1412776"/>
                <a:ext cx="360040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necteur droit 40"/>
              <p:cNvCxnSpPr/>
              <p:nvPr/>
            </p:nvCxnSpPr>
            <p:spPr>
              <a:xfrm>
                <a:off x="5580112" y="2852936"/>
                <a:ext cx="288032" cy="0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onnecteur droit 41"/>
              <p:cNvCxnSpPr/>
              <p:nvPr/>
            </p:nvCxnSpPr>
            <p:spPr>
              <a:xfrm>
                <a:off x="1619672" y="3068960"/>
                <a:ext cx="288032" cy="72008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onnecteur droit 42"/>
              <p:cNvCxnSpPr/>
              <p:nvPr/>
            </p:nvCxnSpPr>
            <p:spPr>
              <a:xfrm>
                <a:off x="4788024" y="1916832"/>
                <a:ext cx="72008" cy="288032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4" name="Connecteur droit 43"/>
              <p:cNvCxnSpPr/>
              <p:nvPr/>
            </p:nvCxnSpPr>
            <p:spPr>
              <a:xfrm>
                <a:off x="5580112" y="2852936"/>
                <a:ext cx="72008" cy="288032"/>
              </a:xfrm>
              <a:prstGeom prst="line">
                <a:avLst/>
              </a:prstGeom>
              <a:ln w="38100">
                <a:solidFill>
                  <a:srgbClr val="92D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5" name="ZoneTexte 112"/>
              <p:cNvSpPr txBox="1"/>
              <p:nvPr/>
            </p:nvSpPr>
            <p:spPr>
              <a:xfrm>
                <a:off x="3707904" y="170080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/>
                  <a:t>1</a:t>
                </a:r>
              </a:p>
            </p:txBody>
          </p:sp>
          <p:sp>
            <p:nvSpPr>
              <p:cNvPr id="46" name="ZoneTexte 113"/>
              <p:cNvSpPr txBox="1"/>
              <p:nvPr/>
            </p:nvSpPr>
            <p:spPr>
              <a:xfrm>
                <a:off x="5292080" y="13407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/>
                  <a:t>2</a:t>
                </a:r>
              </a:p>
            </p:txBody>
          </p:sp>
          <p:sp>
            <p:nvSpPr>
              <p:cNvPr id="47" name="ZoneTexte 114"/>
              <p:cNvSpPr txBox="1"/>
              <p:nvPr/>
            </p:nvSpPr>
            <p:spPr>
              <a:xfrm>
                <a:off x="6084168" y="13407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48" name="ZoneTexte 115"/>
              <p:cNvSpPr txBox="1"/>
              <p:nvPr/>
            </p:nvSpPr>
            <p:spPr>
              <a:xfrm>
                <a:off x="4427984" y="62068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49" name="ZoneTexte 116"/>
              <p:cNvSpPr txBox="1"/>
              <p:nvPr/>
            </p:nvSpPr>
            <p:spPr>
              <a:xfrm>
                <a:off x="6084168" y="2348880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/>
                  <a:t>3</a:t>
                </a:r>
              </a:p>
            </p:txBody>
          </p:sp>
          <p:sp>
            <p:nvSpPr>
              <p:cNvPr id="50" name="ZoneTexte 117"/>
              <p:cNvSpPr txBox="1"/>
              <p:nvPr/>
            </p:nvSpPr>
            <p:spPr>
              <a:xfrm>
                <a:off x="3923928" y="45609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51" name="ZoneTexte 118"/>
              <p:cNvSpPr txBox="1"/>
              <p:nvPr/>
            </p:nvSpPr>
            <p:spPr>
              <a:xfrm>
                <a:off x="5364088" y="69269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/>
                  <a:t>4</a:t>
                </a:r>
              </a:p>
            </p:txBody>
          </p:sp>
          <p:sp>
            <p:nvSpPr>
              <p:cNvPr id="52" name="ZoneTexte 119"/>
              <p:cNvSpPr txBox="1"/>
              <p:nvPr/>
            </p:nvSpPr>
            <p:spPr>
              <a:xfrm>
                <a:off x="6156176" y="3140968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>
                <a:defPPr>
                  <a:defRPr lang="fr-FR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fr-FR" dirty="0"/>
                  <a:t>4</a:t>
                </a:r>
              </a:p>
            </p:txBody>
          </p:sp>
        </p:grpSp>
        <p:sp>
          <p:nvSpPr>
            <p:cNvPr id="7" name="Forme libre 6"/>
            <p:cNvSpPr/>
            <p:nvPr/>
          </p:nvSpPr>
          <p:spPr>
            <a:xfrm rot="5400000" flipV="1">
              <a:off x="5724128" y="2636912"/>
              <a:ext cx="288032" cy="144016"/>
            </a:xfrm>
            <a:custGeom>
              <a:avLst/>
              <a:gdLst>
                <a:gd name="connsiteX0" fmla="*/ 0 w 764922"/>
                <a:gd name="connsiteY0" fmla="*/ 436098 h 809054"/>
                <a:gd name="connsiteX1" fmla="*/ 0 w 764922"/>
                <a:gd name="connsiteY1" fmla="*/ 436098 h 809054"/>
                <a:gd name="connsiteX2" fmla="*/ 42203 w 764922"/>
                <a:gd name="connsiteY2" fmla="*/ 548640 h 809054"/>
                <a:gd name="connsiteX3" fmla="*/ 56271 w 764922"/>
                <a:gd name="connsiteY3" fmla="*/ 773723 h 809054"/>
                <a:gd name="connsiteX4" fmla="*/ 182880 w 764922"/>
                <a:gd name="connsiteY4" fmla="*/ 759655 h 809054"/>
                <a:gd name="connsiteX5" fmla="*/ 267286 w 764922"/>
                <a:gd name="connsiteY5" fmla="*/ 731520 h 809054"/>
                <a:gd name="connsiteX6" fmla="*/ 365760 w 764922"/>
                <a:gd name="connsiteY6" fmla="*/ 647114 h 809054"/>
                <a:gd name="connsiteX7" fmla="*/ 393896 w 764922"/>
                <a:gd name="connsiteY7" fmla="*/ 604911 h 809054"/>
                <a:gd name="connsiteX8" fmla="*/ 422031 w 764922"/>
                <a:gd name="connsiteY8" fmla="*/ 576775 h 809054"/>
                <a:gd name="connsiteX9" fmla="*/ 436099 w 764922"/>
                <a:gd name="connsiteY9" fmla="*/ 534572 h 809054"/>
                <a:gd name="connsiteX10" fmla="*/ 478302 w 764922"/>
                <a:gd name="connsiteY10" fmla="*/ 492369 h 809054"/>
                <a:gd name="connsiteX11" fmla="*/ 548640 w 764922"/>
                <a:gd name="connsiteY11" fmla="*/ 407963 h 809054"/>
                <a:gd name="connsiteX12" fmla="*/ 562708 w 764922"/>
                <a:gd name="connsiteY12" fmla="*/ 365760 h 809054"/>
                <a:gd name="connsiteX13" fmla="*/ 661182 w 764922"/>
                <a:gd name="connsiteY13" fmla="*/ 267286 h 809054"/>
                <a:gd name="connsiteX14" fmla="*/ 703385 w 764922"/>
                <a:gd name="connsiteY14" fmla="*/ 182880 h 809054"/>
                <a:gd name="connsiteX15" fmla="*/ 717452 w 764922"/>
                <a:gd name="connsiteY15" fmla="*/ 140677 h 809054"/>
                <a:gd name="connsiteX16" fmla="*/ 731520 w 764922"/>
                <a:gd name="connsiteY16" fmla="*/ 84406 h 809054"/>
                <a:gd name="connsiteX17" fmla="*/ 759656 w 764922"/>
                <a:gd name="connsiteY17" fmla="*/ 56271 h 809054"/>
                <a:gd name="connsiteX18" fmla="*/ 745588 w 764922"/>
                <a:gd name="connsiteY18" fmla="*/ 0 h 809054"/>
                <a:gd name="connsiteX19" fmla="*/ 661182 w 764922"/>
                <a:gd name="connsiteY19" fmla="*/ 56271 h 809054"/>
                <a:gd name="connsiteX20" fmla="*/ 618979 w 764922"/>
                <a:gd name="connsiteY20" fmla="*/ 140677 h 809054"/>
                <a:gd name="connsiteX21" fmla="*/ 562708 w 764922"/>
                <a:gd name="connsiteY21" fmla="*/ 196948 h 809054"/>
                <a:gd name="connsiteX22" fmla="*/ 534572 w 764922"/>
                <a:gd name="connsiteY22" fmla="*/ 225083 h 809054"/>
                <a:gd name="connsiteX23" fmla="*/ 506437 w 764922"/>
                <a:gd name="connsiteY23" fmla="*/ 267286 h 809054"/>
                <a:gd name="connsiteX24" fmla="*/ 464234 w 764922"/>
                <a:gd name="connsiteY24" fmla="*/ 281354 h 809054"/>
                <a:gd name="connsiteX25" fmla="*/ 379828 w 764922"/>
                <a:gd name="connsiteY25" fmla="*/ 323557 h 809054"/>
                <a:gd name="connsiteX26" fmla="*/ 267286 w 764922"/>
                <a:gd name="connsiteY26" fmla="*/ 379828 h 809054"/>
                <a:gd name="connsiteX27" fmla="*/ 126609 w 764922"/>
                <a:gd name="connsiteY27" fmla="*/ 436098 h 809054"/>
                <a:gd name="connsiteX28" fmla="*/ 84406 w 764922"/>
                <a:gd name="connsiteY28" fmla="*/ 450166 h 809054"/>
                <a:gd name="connsiteX29" fmla="*/ 42203 w 764922"/>
                <a:gd name="connsiteY29" fmla="*/ 478302 h 809054"/>
                <a:gd name="connsiteX30" fmla="*/ 0 w 764922"/>
                <a:gd name="connsiteY30" fmla="*/ 436098 h 80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64922" h="809054">
                  <a:moveTo>
                    <a:pt x="0" y="436098"/>
                  </a:moveTo>
                  <a:lnTo>
                    <a:pt x="0" y="436098"/>
                  </a:lnTo>
                  <a:cubicBezTo>
                    <a:pt x="14068" y="473612"/>
                    <a:pt x="35616" y="509120"/>
                    <a:pt x="42203" y="548640"/>
                  </a:cubicBezTo>
                  <a:cubicBezTo>
                    <a:pt x="54562" y="622791"/>
                    <a:pt x="14572" y="711174"/>
                    <a:pt x="56271" y="773723"/>
                  </a:cubicBezTo>
                  <a:cubicBezTo>
                    <a:pt x="79825" y="809054"/>
                    <a:pt x="140677" y="764344"/>
                    <a:pt x="182880" y="759655"/>
                  </a:cubicBezTo>
                  <a:cubicBezTo>
                    <a:pt x="211015" y="750277"/>
                    <a:pt x="246315" y="752491"/>
                    <a:pt x="267286" y="731520"/>
                  </a:cubicBezTo>
                  <a:cubicBezTo>
                    <a:pt x="335512" y="663294"/>
                    <a:pt x="301486" y="689963"/>
                    <a:pt x="365760" y="647114"/>
                  </a:cubicBezTo>
                  <a:cubicBezTo>
                    <a:pt x="375139" y="633046"/>
                    <a:pt x="383334" y="618113"/>
                    <a:pt x="393896" y="604911"/>
                  </a:cubicBezTo>
                  <a:cubicBezTo>
                    <a:pt x="402181" y="594554"/>
                    <a:pt x="415207" y="588148"/>
                    <a:pt x="422031" y="576775"/>
                  </a:cubicBezTo>
                  <a:cubicBezTo>
                    <a:pt x="429660" y="564059"/>
                    <a:pt x="427874" y="546910"/>
                    <a:pt x="436099" y="534572"/>
                  </a:cubicBezTo>
                  <a:cubicBezTo>
                    <a:pt x="447135" y="518019"/>
                    <a:pt x="465566" y="507653"/>
                    <a:pt x="478302" y="492369"/>
                  </a:cubicBezTo>
                  <a:cubicBezTo>
                    <a:pt x="576229" y="374856"/>
                    <a:pt x="425343" y="531260"/>
                    <a:pt x="548640" y="407963"/>
                  </a:cubicBezTo>
                  <a:cubicBezTo>
                    <a:pt x="553329" y="393895"/>
                    <a:pt x="553445" y="377339"/>
                    <a:pt x="562708" y="365760"/>
                  </a:cubicBezTo>
                  <a:cubicBezTo>
                    <a:pt x="591707" y="329511"/>
                    <a:pt x="661182" y="267286"/>
                    <a:pt x="661182" y="267286"/>
                  </a:cubicBezTo>
                  <a:cubicBezTo>
                    <a:pt x="696540" y="161208"/>
                    <a:pt x="648844" y="291962"/>
                    <a:pt x="703385" y="182880"/>
                  </a:cubicBezTo>
                  <a:cubicBezTo>
                    <a:pt x="710017" y="169617"/>
                    <a:pt x="713378" y="154935"/>
                    <a:pt x="717452" y="140677"/>
                  </a:cubicBezTo>
                  <a:cubicBezTo>
                    <a:pt x="722763" y="122087"/>
                    <a:pt x="722873" y="101699"/>
                    <a:pt x="731520" y="84406"/>
                  </a:cubicBezTo>
                  <a:cubicBezTo>
                    <a:pt x="737452" y="72543"/>
                    <a:pt x="750277" y="65649"/>
                    <a:pt x="759656" y="56271"/>
                  </a:cubicBezTo>
                  <a:cubicBezTo>
                    <a:pt x="754967" y="37514"/>
                    <a:pt x="764922" y="0"/>
                    <a:pt x="745588" y="0"/>
                  </a:cubicBezTo>
                  <a:cubicBezTo>
                    <a:pt x="711773" y="0"/>
                    <a:pt x="661182" y="56271"/>
                    <a:pt x="661182" y="56271"/>
                  </a:cubicBezTo>
                  <a:cubicBezTo>
                    <a:pt x="647566" y="97118"/>
                    <a:pt x="648728" y="105970"/>
                    <a:pt x="618979" y="140677"/>
                  </a:cubicBezTo>
                  <a:cubicBezTo>
                    <a:pt x="601716" y="160817"/>
                    <a:pt x="581465" y="178191"/>
                    <a:pt x="562708" y="196948"/>
                  </a:cubicBezTo>
                  <a:cubicBezTo>
                    <a:pt x="553329" y="206326"/>
                    <a:pt x="541929" y="214047"/>
                    <a:pt x="534572" y="225083"/>
                  </a:cubicBezTo>
                  <a:cubicBezTo>
                    <a:pt x="525194" y="239151"/>
                    <a:pt x="519639" y="256724"/>
                    <a:pt x="506437" y="267286"/>
                  </a:cubicBezTo>
                  <a:cubicBezTo>
                    <a:pt x="494858" y="276549"/>
                    <a:pt x="477497" y="274722"/>
                    <a:pt x="464234" y="281354"/>
                  </a:cubicBezTo>
                  <a:cubicBezTo>
                    <a:pt x="355152" y="335895"/>
                    <a:pt x="485907" y="288197"/>
                    <a:pt x="379828" y="323557"/>
                  </a:cubicBezTo>
                  <a:cubicBezTo>
                    <a:pt x="316262" y="387121"/>
                    <a:pt x="396605" y="315169"/>
                    <a:pt x="267286" y="379828"/>
                  </a:cubicBezTo>
                  <a:cubicBezTo>
                    <a:pt x="184487" y="421227"/>
                    <a:pt x="230914" y="401330"/>
                    <a:pt x="126609" y="436098"/>
                  </a:cubicBezTo>
                  <a:cubicBezTo>
                    <a:pt x="112541" y="440787"/>
                    <a:pt x="96744" y="441940"/>
                    <a:pt x="84406" y="450166"/>
                  </a:cubicBezTo>
                  <a:cubicBezTo>
                    <a:pt x="70338" y="459545"/>
                    <a:pt x="59110" y="478302"/>
                    <a:pt x="42203" y="478302"/>
                  </a:cubicBezTo>
                  <a:cubicBezTo>
                    <a:pt x="32824" y="478302"/>
                    <a:pt x="7034" y="443132"/>
                    <a:pt x="0" y="436098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  <p:sp>
          <p:nvSpPr>
            <p:cNvPr id="8" name="Forme libre 7"/>
            <p:cNvSpPr/>
            <p:nvPr/>
          </p:nvSpPr>
          <p:spPr>
            <a:xfrm rot="5400000" flipH="1" flipV="1">
              <a:off x="5724128" y="2276872"/>
              <a:ext cx="288032" cy="144016"/>
            </a:xfrm>
            <a:custGeom>
              <a:avLst/>
              <a:gdLst>
                <a:gd name="connsiteX0" fmla="*/ 0 w 764922"/>
                <a:gd name="connsiteY0" fmla="*/ 436098 h 809054"/>
                <a:gd name="connsiteX1" fmla="*/ 0 w 764922"/>
                <a:gd name="connsiteY1" fmla="*/ 436098 h 809054"/>
                <a:gd name="connsiteX2" fmla="*/ 42203 w 764922"/>
                <a:gd name="connsiteY2" fmla="*/ 548640 h 809054"/>
                <a:gd name="connsiteX3" fmla="*/ 56271 w 764922"/>
                <a:gd name="connsiteY3" fmla="*/ 773723 h 809054"/>
                <a:gd name="connsiteX4" fmla="*/ 182880 w 764922"/>
                <a:gd name="connsiteY4" fmla="*/ 759655 h 809054"/>
                <a:gd name="connsiteX5" fmla="*/ 267286 w 764922"/>
                <a:gd name="connsiteY5" fmla="*/ 731520 h 809054"/>
                <a:gd name="connsiteX6" fmla="*/ 365760 w 764922"/>
                <a:gd name="connsiteY6" fmla="*/ 647114 h 809054"/>
                <a:gd name="connsiteX7" fmla="*/ 393896 w 764922"/>
                <a:gd name="connsiteY7" fmla="*/ 604911 h 809054"/>
                <a:gd name="connsiteX8" fmla="*/ 422031 w 764922"/>
                <a:gd name="connsiteY8" fmla="*/ 576775 h 809054"/>
                <a:gd name="connsiteX9" fmla="*/ 436099 w 764922"/>
                <a:gd name="connsiteY9" fmla="*/ 534572 h 809054"/>
                <a:gd name="connsiteX10" fmla="*/ 478302 w 764922"/>
                <a:gd name="connsiteY10" fmla="*/ 492369 h 809054"/>
                <a:gd name="connsiteX11" fmla="*/ 548640 w 764922"/>
                <a:gd name="connsiteY11" fmla="*/ 407963 h 809054"/>
                <a:gd name="connsiteX12" fmla="*/ 562708 w 764922"/>
                <a:gd name="connsiteY12" fmla="*/ 365760 h 809054"/>
                <a:gd name="connsiteX13" fmla="*/ 661182 w 764922"/>
                <a:gd name="connsiteY13" fmla="*/ 267286 h 809054"/>
                <a:gd name="connsiteX14" fmla="*/ 703385 w 764922"/>
                <a:gd name="connsiteY14" fmla="*/ 182880 h 809054"/>
                <a:gd name="connsiteX15" fmla="*/ 717452 w 764922"/>
                <a:gd name="connsiteY15" fmla="*/ 140677 h 809054"/>
                <a:gd name="connsiteX16" fmla="*/ 731520 w 764922"/>
                <a:gd name="connsiteY16" fmla="*/ 84406 h 809054"/>
                <a:gd name="connsiteX17" fmla="*/ 759656 w 764922"/>
                <a:gd name="connsiteY17" fmla="*/ 56271 h 809054"/>
                <a:gd name="connsiteX18" fmla="*/ 745588 w 764922"/>
                <a:gd name="connsiteY18" fmla="*/ 0 h 809054"/>
                <a:gd name="connsiteX19" fmla="*/ 661182 w 764922"/>
                <a:gd name="connsiteY19" fmla="*/ 56271 h 809054"/>
                <a:gd name="connsiteX20" fmla="*/ 618979 w 764922"/>
                <a:gd name="connsiteY20" fmla="*/ 140677 h 809054"/>
                <a:gd name="connsiteX21" fmla="*/ 562708 w 764922"/>
                <a:gd name="connsiteY21" fmla="*/ 196948 h 809054"/>
                <a:gd name="connsiteX22" fmla="*/ 534572 w 764922"/>
                <a:gd name="connsiteY22" fmla="*/ 225083 h 809054"/>
                <a:gd name="connsiteX23" fmla="*/ 506437 w 764922"/>
                <a:gd name="connsiteY23" fmla="*/ 267286 h 809054"/>
                <a:gd name="connsiteX24" fmla="*/ 464234 w 764922"/>
                <a:gd name="connsiteY24" fmla="*/ 281354 h 809054"/>
                <a:gd name="connsiteX25" fmla="*/ 379828 w 764922"/>
                <a:gd name="connsiteY25" fmla="*/ 323557 h 809054"/>
                <a:gd name="connsiteX26" fmla="*/ 267286 w 764922"/>
                <a:gd name="connsiteY26" fmla="*/ 379828 h 809054"/>
                <a:gd name="connsiteX27" fmla="*/ 126609 w 764922"/>
                <a:gd name="connsiteY27" fmla="*/ 436098 h 809054"/>
                <a:gd name="connsiteX28" fmla="*/ 84406 w 764922"/>
                <a:gd name="connsiteY28" fmla="*/ 450166 h 809054"/>
                <a:gd name="connsiteX29" fmla="*/ 42203 w 764922"/>
                <a:gd name="connsiteY29" fmla="*/ 478302 h 809054"/>
                <a:gd name="connsiteX30" fmla="*/ 0 w 764922"/>
                <a:gd name="connsiteY30" fmla="*/ 436098 h 809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764922" h="809054">
                  <a:moveTo>
                    <a:pt x="0" y="436098"/>
                  </a:moveTo>
                  <a:lnTo>
                    <a:pt x="0" y="436098"/>
                  </a:lnTo>
                  <a:cubicBezTo>
                    <a:pt x="14068" y="473612"/>
                    <a:pt x="35616" y="509120"/>
                    <a:pt x="42203" y="548640"/>
                  </a:cubicBezTo>
                  <a:cubicBezTo>
                    <a:pt x="54562" y="622791"/>
                    <a:pt x="14572" y="711174"/>
                    <a:pt x="56271" y="773723"/>
                  </a:cubicBezTo>
                  <a:cubicBezTo>
                    <a:pt x="79825" y="809054"/>
                    <a:pt x="140677" y="764344"/>
                    <a:pt x="182880" y="759655"/>
                  </a:cubicBezTo>
                  <a:cubicBezTo>
                    <a:pt x="211015" y="750277"/>
                    <a:pt x="246315" y="752491"/>
                    <a:pt x="267286" y="731520"/>
                  </a:cubicBezTo>
                  <a:cubicBezTo>
                    <a:pt x="335512" y="663294"/>
                    <a:pt x="301486" y="689963"/>
                    <a:pt x="365760" y="647114"/>
                  </a:cubicBezTo>
                  <a:cubicBezTo>
                    <a:pt x="375139" y="633046"/>
                    <a:pt x="383334" y="618113"/>
                    <a:pt x="393896" y="604911"/>
                  </a:cubicBezTo>
                  <a:cubicBezTo>
                    <a:pt x="402181" y="594554"/>
                    <a:pt x="415207" y="588148"/>
                    <a:pt x="422031" y="576775"/>
                  </a:cubicBezTo>
                  <a:cubicBezTo>
                    <a:pt x="429660" y="564059"/>
                    <a:pt x="427874" y="546910"/>
                    <a:pt x="436099" y="534572"/>
                  </a:cubicBezTo>
                  <a:cubicBezTo>
                    <a:pt x="447135" y="518019"/>
                    <a:pt x="465566" y="507653"/>
                    <a:pt x="478302" y="492369"/>
                  </a:cubicBezTo>
                  <a:cubicBezTo>
                    <a:pt x="576229" y="374856"/>
                    <a:pt x="425343" y="531260"/>
                    <a:pt x="548640" y="407963"/>
                  </a:cubicBezTo>
                  <a:cubicBezTo>
                    <a:pt x="553329" y="393895"/>
                    <a:pt x="553445" y="377339"/>
                    <a:pt x="562708" y="365760"/>
                  </a:cubicBezTo>
                  <a:cubicBezTo>
                    <a:pt x="591707" y="329511"/>
                    <a:pt x="661182" y="267286"/>
                    <a:pt x="661182" y="267286"/>
                  </a:cubicBezTo>
                  <a:cubicBezTo>
                    <a:pt x="696540" y="161208"/>
                    <a:pt x="648844" y="291962"/>
                    <a:pt x="703385" y="182880"/>
                  </a:cubicBezTo>
                  <a:cubicBezTo>
                    <a:pt x="710017" y="169617"/>
                    <a:pt x="713378" y="154935"/>
                    <a:pt x="717452" y="140677"/>
                  </a:cubicBezTo>
                  <a:cubicBezTo>
                    <a:pt x="722763" y="122087"/>
                    <a:pt x="722873" y="101699"/>
                    <a:pt x="731520" y="84406"/>
                  </a:cubicBezTo>
                  <a:cubicBezTo>
                    <a:pt x="737452" y="72543"/>
                    <a:pt x="750277" y="65649"/>
                    <a:pt x="759656" y="56271"/>
                  </a:cubicBezTo>
                  <a:cubicBezTo>
                    <a:pt x="754967" y="37514"/>
                    <a:pt x="764922" y="0"/>
                    <a:pt x="745588" y="0"/>
                  </a:cubicBezTo>
                  <a:cubicBezTo>
                    <a:pt x="711773" y="0"/>
                    <a:pt x="661182" y="56271"/>
                    <a:pt x="661182" y="56271"/>
                  </a:cubicBezTo>
                  <a:cubicBezTo>
                    <a:pt x="647566" y="97118"/>
                    <a:pt x="648728" y="105970"/>
                    <a:pt x="618979" y="140677"/>
                  </a:cubicBezTo>
                  <a:cubicBezTo>
                    <a:pt x="601716" y="160817"/>
                    <a:pt x="581465" y="178191"/>
                    <a:pt x="562708" y="196948"/>
                  </a:cubicBezTo>
                  <a:cubicBezTo>
                    <a:pt x="553329" y="206326"/>
                    <a:pt x="541929" y="214047"/>
                    <a:pt x="534572" y="225083"/>
                  </a:cubicBezTo>
                  <a:cubicBezTo>
                    <a:pt x="525194" y="239151"/>
                    <a:pt x="519639" y="256724"/>
                    <a:pt x="506437" y="267286"/>
                  </a:cubicBezTo>
                  <a:cubicBezTo>
                    <a:pt x="494858" y="276549"/>
                    <a:pt x="477497" y="274722"/>
                    <a:pt x="464234" y="281354"/>
                  </a:cubicBezTo>
                  <a:cubicBezTo>
                    <a:pt x="355152" y="335895"/>
                    <a:pt x="485907" y="288197"/>
                    <a:pt x="379828" y="323557"/>
                  </a:cubicBezTo>
                  <a:cubicBezTo>
                    <a:pt x="316262" y="387121"/>
                    <a:pt x="396605" y="315169"/>
                    <a:pt x="267286" y="379828"/>
                  </a:cubicBezTo>
                  <a:cubicBezTo>
                    <a:pt x="184487" y="421227"/>
                    <a:pt x="230914" y="401330"/>
                    <a:pt x="126609" y="436098"/>
                  </a:cubicBezTo>
                  <a:cubicBezTo>
                    <a:pt x="112541" y="440787"/>
                    <a:pt x="96744" y="441940"/>
                    <a:pt x="84406" y="450166"/>
                  </a:cubicBezTo>
                  <a:cubicBezTo>
                    <a:pt x="70338" y="459545"/>
                    <a:pt x="59110" y="478302"/>
                    <a:pt x="42203" y="478302"/>
                  </a:cubicBezTo>
                  <a:cubicBezTo>
                    <a:pt x="32824" y="478302"/>
                    <a:pt x="7034" y="443132"/>
                    <a:pt x="0" y="436098"/>
                  </a:cubicBez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fr-FR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fr-FR"/>
            </a:p>
          </p:txBody>
        </p:sp>
      </p:grpSp>
      <p:pic>
        <p:nvPicPr>
          <p:cNvPr id="85" name="Image 1" descr="V. hispanica 1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45127" y="2348880"/>
            <a:ext cx="4798873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4716016" y="231031"/>
            <a:ext cx="4032448" cy="461665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 err="1"/>
              <a:t>Caryophyllaceae</a:t>
            </a:r>
            <a:r>
              <a:rPr lang="fr-FR" sz="2400" b="1" dirty="0"/>
              <a:t> (5) : fleurs</a:t>
            </a:r>
            <a:endParaRPr lang="fr-FR" sz="2400" b="1" strike="sngStrike" dirty="0"/>
          </a:p>
        </p:txBody>
      </p:sp>
      <p:sp>
        <p:nvSpPr>
          <p:cNvPr id="3" name="Espace réservé du contenu 4"/>
          <p:cNvSpPr txBox="1">
            <a:spLocks/>
          </p:cNvSpPr>
          <p:nvPr/>
        </p:nvSpPr>
        <p:spPr>
          <a:xfrm>
            <a:off x="107504" y="260648"/>
            <a:ext cx="4320480" cy="165618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Hermaphrodites </a:t>
            </a:r>
            <a:r>
              <a:rPr lang="fr-FR" sz="2000" dirty="0"/>
              <a:t>(parfois dioïques)</a:t>
            </a:r>
            <a:endParaRPr lang="fr-FR" sz="20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Fleurs pentamères </a:t>
            </a:r>
            <a:r>
              <a:rPr lang="fr-FR" sz="2000" dirty="0"/>
              <a:t>ou tétramères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Actinomorphes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En général </a:t>
            </a:r>
            <a:r>
              <a:rPr lang="fr-FR" sz="2000" b="1" dirty="0" err="1"/>
              <a:t>pentacycliques</a:t>
            </a:r>
            <a:r>
              <a:rPr lang="fr-FR" sz="2000" b="1" dirty="0"/>
              <a:t> </a:t>
            </a:r>
            <a:endParaRPr lang="fr-FR" sz="2000" dirty="0"/>
          </a:p>
          <a:p>
            <a:pPr marL="342900" indent="-342900">
              <a:spcBef>
                <a:spcPct val="20000"/>
              </a:spcBef>
              <a:defRPr/>
            </a:pPr>
            <a:endParaRPr lang="fr-FR" sz="20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000" b="1" dirty="0"/>
          </a:p>
        </p:txBody>
      </p:sp>
      <p:sp>
        <p:nvSpPr>
          <p:cNvPr id="4" name="Espace réservé du contenu 4"/>
          <p:cNvSpPr txBox="1">
            <a:spLocks/>
          </p:cNvSpPr>
          <p:nvPr/>
        </p:nvSpPr>
        <p:spPr>
          <a:xfrm>
            <a:off x="107504" y="2204864"/>
            <a:ext cx="4320480" cy="9361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4</a:t>
            </a:r>
            <a:r>
              <a:rPr lang="fr-FR" sz="2000" b="1" dirty="0"/>
              <a:t> -5 sépales libres ou soudés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 </a:t>
            </a:r>
            <a:r>
              <a:rPr lang="fr-FR" sz="2000" dirty="0"/>
              <a:t>4</a:t>
            </a:r>
            <a:r>
              <a:rPr lang="fr-FR" sz="2000" b="1" dirty="0"/>
              <a:t> -5 pétales libres, </a:t>
            </a:r>
            <a:r>
              <a:rPr lang="fr-FR" sz="2000" dirty="0"/>
              <a:t>des apétales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20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000" b="1" dirty="0"/>
          </a:p>
        </p:txBody>
      </p:sp>
      <p:sp>
        <p:nvSpPr>
          <p:cNvPr id="5" name="Espace réservé du contenu 4"/>
          <p:cNvSpPr txBox="1">
            <a:spLocks/>
          </p:cNvSpPr>
          <p:nvPr/>
        </p:nvSpPr>
        <p:spPr>
          <a:xfrm>
            <a:off x="107504" y="3429000"/>
            <a:ext cx="4320480" cy="504056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2 verticilles de 5 étamines </a:t>
            </a:r>
            <a:r>
              <a:rPr lang="fr-FR" sz="2000" dirty="0"/>
              <a:t>ou 1 seul 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20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000" b="1" dirty="0"/>
          </a:p>
        </p:txBody>
      </p:sp>
      <p:sp>
        <p:nvSpPr>
          <p:cNvPr id="6" name="Espace réservé du contenu 4"/>
          <p:cNvSpPr txBox="1">
            <a:spLocks/>
          </p:cNvSpPr>
          <p:nvPr/>
        </p:nvSpPr>
        <p:spPr>
          <a:xfrm>
            <a:off x="107504" y="4149080"/>
            <a:ext cx="4320480" cy="252028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Ovaire supère, </a:t>
            </a:r>
            <a:r>
              <a:rPr lang="fr-FR" sz="2000" dirty="0"/>
              <a:t>parfois semi-infère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dirty="0"/>
              <a:t>2, 3, 4, </a:t>
            </a:r>
            <a:r>
              <a:rPr lang="fr-FR" sz="2000" b="1" dirty="0"/>
              <a:t>5 carpelles soudés en un ovaire uniloculaire  </a:t>
            </a:r>
            <a:r>
              <a:rPr lang="fr-FR" sz="2000" dirty="0"/>
              <a:t>parfois +/- </a:t>
            </a:r>
            <a:r>
              <a:rPr lang="fr-FR" sz="2000" dirty="0" err="1"/>
              <a:t>septé</a:t>
            </a:r>
            <a:endParaRPr lang="fr-FR" sz="2000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2 à 5 styles libres  </a:t>
            </a:r>
            <a:r>
              <a:rPr lang="fr-FR" sz="2000" dirty="0"/>
              <a:t>(même nombre que carpelles)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Placentation centrale</a:t>
            </a:r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fr-FR" sz="2000" b="1" dirty="0"/>
              <a:t>Ovules nombreux </a:t>
            </a:r>
            <a:r>
              <a:rPr lang="fr-FR" sz="2000" dirty="0"/>
              <a:t>parfois 1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fr-FR" sz="2000" b="1" dirty="0"/>
          </a:p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lang="fr-FR" sz="2000" b="1" dirty="0"/>
          </a:p>
        </p:txBody>
      </p:sp>
      <p:pic>
        <p:nvPicPr>
          <p:cNvPr id="7" name="Image 6" descr="Caryophyllaceae_flowerdiagr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860032" y="764704"/>
            <a:ext cx="2520280" cy="3580964"/>
          </a:xfrm>
          <a:prstGeom prst="rect">
            <a:avLst/>
          </a:prstGeom>
        </p:spPr>
      </p:pic>
      <p:grpSp>
        <p:nvGrpSpPr>
          <p:cNvPr id="10" name="Groupe 9"/>
          <p:cNvGrpSpPr/>
          <p:nvPr/>
        </p:nvGrpSpPr>
        <p:grpSpPr>
          <a:xfrm>
            <a:off x="4211960" y="4797152"/>
            <a:ext cx="2160240" cy="1584176"/>
            <a:chOff x="4206919" y="4630223"/>
            <a:chExt cx="1661225" cy="1368152"/>
          </a:xfrm>
        </p:grpSpPr>
        <p:sp>
          <p:nvSpPr>
            <p:cNvPr id="8" name="Explosion 1 7"/>
            <p:cNvSpPr/>
            <p:nvPr/>
          </p:nvSpPr>
          <p:spPr>
            <a:xfrm>
              <a:off x="4278927" y="4630223"/>
              <a:ext cx="1440160" cy="1368152"/>
            </a:xfrm>
            <a:prstGeom prst="irregularSeal1">
              <a:avLst/>
            </a:prstGeom>
            <a:solidFill>
              <a:srgbClr val="FF00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9" name="ZoneTexte 8"/>
            <p:cNvSpPr txBox="1"/>
            <p:nvPr/>
          </p:nvSpPr>
          <p:spPr>
            <a:xfrm>
              <a:off x="4206919" y="5100755"/>
              <a:ext cx="16612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FR" sz="2000" b="1" dirty="0"/>
                <a:t>Identification</a:t>
              </a:r>
              <a:r>
                <a:rPr lang="fr-FR" dirty="0"/>
                <a:t> </a:t>
              </a:r>
            </a:p>
          </p:txBody>
        </p:sp>
      </p:grpSp>
      <p:sp>
        <p:nvSpPr>
          <p:cNvPr id="11" name="ZoneTexte 10"/>
          <p:cNvSpPr txBox="1"/>
          <p:nvPr/>
        </p:nvSpPr>
        <p:spPr>
          <a:xfrm>
            <a:off x="4716016" y="836712"/>
            <a:ext cx="816250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2000" i="1" dirty="0" err="1"/>
              <a:t>Silene</a:t>
            </a:r>
            <a:endParaRPr lang="fr-FR" sz="2000" i="1" dirty="0"/>
          </a:p>
        </p:txBody>
      </p:sp>
      <p:pic>
        <p:nvPicPr>
          <p:cNvPr id="12" name="Image 11" descr="Saponaria officinalis 6.JPG"/>
          <p:cNvPicPr>
            <a:picLocks noChangeAspect="1"/>
          </p:cNvPicPr>
          <p:nvPr/>
        </p:nvPicPr>
        <p:blipFill>
          <a:blip r:embed="rId4" cstate="email">
            <a:lum bright="-1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16200000">
            <a:off x="6966053" y="1943749"/>
            <a:ext cx="3240360" cy="1115534"/>
          </a:xfrm>
          <a:prstGeom prst="rect">
            <a:avLst/>
          </a:prstGeom>
        </p:spPr>
      </p:pic>
      <p:sp>
        <p:nvSpPr>
          <p:cNvPr id="13" name="ZoneTexte 12"/>
          <p:cNvSpPr txBox="1"/>
          <p:nvPr/>
        </p:nvSpPr>
        <p:spPr>
          <a:xfrm>
            <a:off x="6998935" y="3501008"/>
            <a:ext cx="1029449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fr-FR" sz="1600" i="1" dirty="0" err="1"/>
              <a:t>Saponaria</a:t>
            </a:r>
            <a:endParaRPr lang="fr-FR" sz="1600" i="1" dirty="0"/>
          </a:p>
          <a:p>
            <a:pPr algn="ctr"/>
            <a:r>
              <a:rPr lang="fr-FR" sz="1600" i="1" dirty="0"/>
              <a:t> </a:t>
            </a:r>
            <a:r>
              <a:rPr lang="fr-FR" sz="1600" i="1" dirty="0" err="1"/>
              <a:t>officinalis</a:t>
            </a:r>
            <a:endParaRPr lang="fr-FR" sz="1600" i="1" dirty="0"/>
          </a:p>
        </p:txBody>
      </p:sp>
      <p:grpSp>
        <p:nvGrpSpPr>
          <p:cNvPr id="37" name="Groupe 36"/>
          <p:cNvGrpSpPr/>
          <p:nvPr/>
        </p:nvGrpSpPr>
        <p:grpSpPr>
          <a:xfrm>
            <a:off x="6156176" y="5373216"/>
            <a:ext cx="1368152" cy="1224136"/>
            <a:chOff x="7092280" y="4869160"/>
            <a:chExt cx="1440160" cy="1368152"/>
          </a:xfrm>
        </p:grpSpPr>
        <p:sp>
          <p:nvSpPr>
            <p:cNvPr id="16" name="Ellipse 15"/>
            <p:cNvSpPr/>
            <p:nvPr/>
          </p:nvSpPr>
          <p:spPr>
            <a:xfrm>
              <a:off x="7092280" y="4869160"/>
              <a:ext cx="1440160" cy="1368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18" name="Connecteur droit 17"/>
            <p:cNvCxnSpPr>
              <a:stCxn id="16" idx="1"/>
            </p:cNvCxnSpPr>
            <p:nvPr/>
          </p:nvCxnSpPr>
          <p:spPr>
            <a:xfrm>
              <a:off x="7303187" y="5069521"/>
              <a:ext cx="509173" cy="519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cteur droit 18"/>
            <p:cNvCxnSpPr>
              <a:endCxn id="16" idx="4"/>
            </p:cNvCxnSpPr>
            <p:nvPr/>
          </p:nvCxnSpPr>
          <p:spPr>
            <a:xfrm>
              <a:off x="7812360" y="5589240"/>
              <a:ext cx="0" cy="6480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cteur droit 19"/>
            <p:cNvCxnSpPr>
              <a:endCxn id="16" idx="7"/>
            </p:cNvCxnSpPr>
            <p:nvPr/>
          </p:nvCxnSpPr>
          <p:spPr>
            <a:xfrm flipV="1">
              <a:off x="7812360" y="5069521"/>
              <a:ext cx="509173" cy="51971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Ellipse 28"/>
            <p:cNvSpPr/>
            <p:nvPr/>
          </p:nvSpPr>
          <p:spPr>
            <a:xfrm>
              <a:off x="7668344" y="5229200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0" name="Ellipse 29"/>
            <p:cNvSpPr/>
            <p:nvPr/>
          </p:nvSpPr>
          <p:spPr>
            <a:xfrm rot="5400000">
              <a:off x="7956375" y="5445224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2" name="Ellipse 31"/>
            <p:cNvSpPr/>
            <p:nvPr/>
          </p:nvSpPr>
          <p:spPr>
            <a:xfrm rot="2700000">
              <a:off x="7812360" y="5292471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3" name="Ellipse 32"/>
            <p:cNvSpPr/>
            <p:nvPr/>
          </p:nvSpPr>
          <p:spPr>
            <a:xfrm>
              <a:off x="7668344" y="5589240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4" name="Ellipse 33"/>
            <p:cNvSpPr/>
            <p:nvPr/>
          </p:nvSpPr>
          <p:spPr>
            <a:xfrm rot="5400000">
              <a:off x="7524328" y="5445224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5" name="Ellipse 34"/>
            <p:cNvSpPr/>
            <p:nvPr/>
          </p:nvSpPr>
          <p:spPr>
            <a:xfrm rot="7200000">
              <a:off x="7820744" y="5507585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36" name="Ellipse 35"/>
            <p:cNvSpPr/>
            <p:nvPr/>
          </p:nvSpPr>
          <p:spPr>
            <a:xfrm>
              <a:off x="7740352" y="5445224"/>
              <a:ext cx="14401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grpSp>
        <p:nvGrpSpPr>
          <p:cNvPr id="38" name="Groupe 37"/>
          <p:cNvGrpSpPr/>
          <p:nvPr/>
        </p:nvGrpSpPr>
        <p:grpSpPr>
          <a:xfrm>
            <a:off x="7668344" y="5373216"/>
            <a:ext cx="1368152" cy="1224136"/>
            <a:chOff x="7092280" y="4869160"/>
            <a:chExt cx="1440160" cy="1368152"/>
          </a:xfrm>
        </p:grpSpPr>
        <p:sp>
          <p:nvSpPr>
            <p:cNvPr id="39" name="Ellipse 38"/>
            <p:cNvSpPr/>
            <p:nvPr/>
          </p:nvSpPr>
          <p:spPr>
            <a:xfrm>
              <a:off x="7092280" y="4869160"/>
              <a:ext cx="1440160" cy="136815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3" name="Ellipse 42"/>
            <p:cNvSpPr/>
            <p:nvPr/>
          </p:nvSpPr>
          <p:spPr>
            <a:xfrm>
              <a:off x="7668344" y="5229200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4" name="Ellipse 43"/>
            <p:cNvSpPr/>
            <p:nvPr/>
          </p:nvSpPr>
          <p:spPr>
            <a:xfrm rot="5400000">
              <a:off x="7956375" y="5445224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5" name="Ellipse 44"/>
            <p:cNvSpPr/>
            <p:nvPr/>
          </p:nvSpPr>
          <p:spPr>
            <a:xfrm rot="2700000">
              <a:off x="7812360" y="5292471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6" name="Ellipse 45"/>
            <p:cNvSpPr/>
            <p:nvPr/>
          </p:nvSpPr>
          <p:spPr>
            <a:xfrm>
              <a:off x="7668344" y="5589240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7" name="Ellipse 46"/>
            <p:cNvSpPr/>
            <p:nvPr/>
          </p:nvSpPr>
          <p:spPr>
            <a:xfrm rot="5400000">
              <a:off x="7524328" y="5445224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8" name="Ellipse 47"/>
            <p:cNvSpPr/>
            <p:nvPr/>
          </p:nvSpPr>
          <p:spPr>
            <a:xfrm rot="7200000">
              <a:off x="7820744" y="5507585"/>
              <a:ext cx="144016" cy="288032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49" name="Ellipse 48"/>
            <p:cNvSpPr/>
            <p:nvPr/>
          </p:nvSpPr>
          <p:spPr>
            <a:xfrm>
              <a:off x="7740352" y="5445224"/>
              <a:ext cx="144016" cy="216024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51" name="Flèche droite 50"/>
          <p:cNvSpPr/>
          <p:nvPr/>
        </p:nvSpPr>
        <p:spPr>
          <a:xfrm>
            <a:off x="7452320" y="5877272"/>
            <a:ext cx="360040" cy="216024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40" name="Connecteur droit 39"/>
          <p:cNvCxnSpPr/>
          <p:nvPr/>
        </p:nvCxnSpPr>
        <p:spPr>
          <a:xfrm>
            <a:off x="8244408" y="5916948"/>
            <a:ext cx="64034" cy="65296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eur droit 40"/>
          <p:cNvCxnSpPr/>
          <p:nvPr/>
        </p:nvCxnSpPr>
        <p:spPr>
          <a:xfrm>
            <a:off x="8308442" y="5982244"/>
            <a:ext cx="28496" cy="146847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Connecteur droit 41"/>
          <p:cNvCxnSpPr>
            <a:endCxn id="49" idx="6"/>
          </p:cNvCxnSpPr>
          <p:nvPr/>
        </p:nvCxnSpPr>
        <p:spPr>
          <a:xfrm>
            <a:off x="8308442" y="5982244"/>
            <a:ext cx="112385" cy="304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10482</TotalTime>
  <Words>2409</Words>
  <Application>Microsoft Office PowerPoint</Application>
  <PresentationFormat>Affichage à l'écran (4:3)</PresentationFormat>
  <Paragraphs>590</Paragraphs>
  <Slides>54</Slides>
  <Notes>44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54</vt:i4>
      </vt:variant>
    </vt:vector>
  </HeadingPairs>
  <TitlesOfParts>
    <vt:vector size="57" baseType="lpstr">
      <vt:lpstr>Arial</vt:lpstr>
      <vt:lpstr>Calibri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lecteur bactério</dc:creator>
  <cp:lastModifiedBy>jeanl</cp:lastModifiedBy>
  <cp:revision>695</cp:revision>
  <dcterms:created xsi:type="dcterms:W3CDTF">2020-11-02T19:57:25Z</dcterms:created>
  <dcterms:modified xsi:type="dcterms:W3CDTF">2023-03-23T21:27:24Z</dcterms:modified>
</cp:coreProperties>
</file>