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handoutMasterIdLst>
    <p:handoutMasterId r:id="rId82"/>
  </p:handoutMasterIdLst>
  <p:sldIdLst>
    <p:sldId id="256" r:id="rId2"/>
    <p:sldId id="390" r:id="rId3"/>
    <p:sldId id="257" r:id="rId4"/>
    <p:sldId id="258" r:id="rId5"/>
    <p:sldId id="259" r:id="rId6"/>
    <p:sldId id="260" r:id="rId7"/>
    <p:sldId id="261" r:id="rId8"/>
    <p:sldId id="275" r:id="rId9"/>
    <p:sldId id="262" r:id="rId10"/>
    <p:sldId id="266" r:id="rId11"/>
    <p:sldId id="267" r:id="rId12"/>
    <p:sldId id="269" r:id="rId13"/>
    <p:sldId id="271" r:id="rId14"/>
    <p:sldId id="289" r:id="rId15"/>
    <p:sldId id="291" r:id="rId16"/>
    <p:sldId id="293" r:id="rId17"/>
    <p:sldId id="336" r:id="rId18"/>
    <p:sldId id="365" r:id="rId19"/>
    <p:sldId id="375" r:id="rId20"/>
    <p:sldId id="366" r:id="rId21"/>
    <p:sldId id="368" r:id="rId22"/>
    <p:sldId id="376" r:id="rId23"/>
    <p:sldId id="377" r:id="rId24"/>
    <p:sldId id="371" r:id="rId25"/>
    <p:sldId id="370" r:id="rId26"/>
    <p:sldId id="292" r:id="rId27"/>
    <p:sldId id="294" r:id="rId28"/>
    <p:sldId id="295" r:id="rId29"/>
    <p:sldId id="296" r:id="rId30"/>
    <p:sldId id="297" r:id="rId31"/>
    <p:sldId id="307" r:id="rId32"/>
    <p:sldId id="309" r:id="rId33"/>
    <p:sldId id="310" r:id="rId34"/>
    <p:sldId id="308" r:id="rId35"/>
    <p:sldId id="329" r:id="rId36"/>
    <p:sldId id="330" r:id="rId37"/>
    <p:sldId id="331" r:id="rId38"/>
    <p:sldId id="332" r:id="rId39"/>
    <p:sldId id="333" r:id="rId40"/>
    <p:sldId id="334" r:id="rId41"/>
    <p:sldId id="335" r:id="rId42"/>
    <p:sldId id="320" r:id="rId43"/>
    <p:sldId id="321" r:id="rId44"/>
    <p:sldId id="322" r:id="rId45"/>
    <p:sldId id="323" r:id="rId46"/>
    <p:sldId id="324" r:id="rId47"/>
    <p:sldId id="326" r:id="rId48"/>
    <p:sldId id="327" r:id="rId49"/>
    <p:sldId id="325" r:id="rId50"/>
    <p:sldId id="328" r:id="rId51"/>
    <p:sldId id="391" r:id="rId52"/>
    <p:sldId id="394" r:id="rId53"/>
    <p:sldId id="395" r:id="rId54"/>
    <p:sldId id="393" r:id="rId55"/>
    <p:sldId id="396" r:id="rId56"/>
    <p:sldId id="397" r:id="rId57"/>
    <p:sldId id="392" r:id="rId58"/>
    <p:sldId id="398" r:id="rId59"/>
    <p:sldId id="399" r:id="rId60"/>
    <p:sldId id="400" r:id="rId61"/>
    <p:sldId id="403" r:id="rId62"/>
    <p:sldId id="431" r:id="rId63"/>
    <p:sldId id="433" r:id="rId64"/>
    <p:sldId id="435" r:id="rId65"/>
    <p:sldId id="434" r:id="rId66"/>
    <p:sldId id="432" r:id="rId67"/>
    <p:sldId id="406" r:id="rId68"/>
    <p:sldId id="408" r:id="rId69"/>
    <p:sldId id="407" r:id="rId70"/>
    <p:sldId id="415" r:id="rId71"/>
    <p:sldId id="416" r:id="rId72"/>
    <p:sldId id="419" r:id="rId73"/>
    <p:sldId id="420" r:id="rId74"/>
    <p:sldId id="421" r:id="rId75"/>
    <p:sldId id="417" r:id="rId76"/>
    <p:sldId id="418" r:id="rId77"/>
    <p:sldId id="381" r:id="rId78"/>
    <p:sldId id="405" r:id="rId79"/>
    <p:sldId id="404" r:id="rId8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076" y="6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0CD95CA-CF56-43CA-A7E8-268941AB384C}" type="datetimeFigureOut">
              <a:rPr lang="fr-FR" smtClean="0"/>
              <a:pPr/>
              <a:t>28/04/2023</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835C60D-933D-401D-95CE-82DBCF49D3FB}" type="slidenum">
              <a:rPr lang="fr-FR" smtClean="0"/>
              <a:pPr/>
              <a:t>‹N°›</a:t>
            </a:fld>
            <a:endParaRPr 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111170-EEFC-4935-83B4-F32D7C8C4A98}" type="datetimeFigureOut">
              <a:rPr lang="fr-FR" smtClean="0"/>
              <a:pPr/>
              <a:t>28/04/2023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0BAC80-4571-4750-BF74-935FB1676B1D}"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Une position synthétique da</a:t>
            </a:r>
            <a:r>
              <a:rPr lang="fr-FR" baseline="0" dirty="0"/>
              <a:t>ns Flore Med justifiée par la difficulté de délimiter les genres. </a:t>
            </a:r>
          </a:p>
          <a:p>
            <a:r>
              <a:rPr lang="fr-FR" baseline="0" dirty="0"/>
              <a:t>Autre option : pulvérisation du genre. Basée sur l’</a:t>
            </a:r>
            <a:r>
              <a:rPr lang="fr-FR" baseline="0" dirty="0" err="1"/>
              <a:t>hétérogénité</a:t>
            </a:r>
            <a:r>
              <a:rPr lang="fr-FR" baseline="0" dirty="0"/>
              <a:t> du gynécée (nombre de styles, absence ou pas de parois dans l’ovaire + nombre de dents de la capsule) = données morphologiques mais aussi analyses génomiques). Retient Flora </a:t>
            </a:r>
            <a:r>
              <a:rPr lang="fr-FR" baseline="0" dirty="0" err="1"/>
              <a:t>Gallica</a:t>
            </a:r>
            <a:r>
              <a:rPr lang="fr-FR" baseline="0" dirty="0"/>
              <a:t>.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14</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Genres mal délimités (d’où la position de Flore Med). Je ne suis pas la clé. Dans un genre hétérogénéité. Ceci dit </a:t>
            </a:r>
            <a:r>
              <a:rPr lang="fr-FR" baseline="0" dirty="0"/>
              <a:t>pas de difficultés à reconnaître les genres ex </a:t>
            </a:r>
            <a:r>
              <a:rPr lang="fr-FR" baseline="0" dirty="0" err="1"/>
              <a:t>silene</a:t>
            </a:r>
            <a:r>
              <a:rPr lang="fr-FR" baseline="0" dirty="0"/>
              <a:t> pour la flore française (par ex les 3 Lychnis ou les 2 </a:t>
            </a:r>
            <a:r>
              <a:rPr lang="fr-FR" baseline="0" dirty="0" err="1"/>
              <a:t>Viscaria</a:t>
            </a:r>
            <a:r>
              <a:rPr lang="fr-FR" baseline="0" dirty="0"/>
              <a:t>).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16</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Tiges très courtes = </a:t>
            </a:r>
            <a:r>
              <a:rPr lang="fr-FR" dirty="0" err="1"/>
              <a:t>acaulis</a:t>
            </a:r>
            <a:r>
              <a:rPr lang="fr-FR" baseline="0" dirty="0"/>
              <a:t> (pas de tige </a:t>
            </a:r>
            <a:r>
              <a:rPr lang="fr-FR" baseline="0" dirty="0" err="1"/>
              <a:t>ssp</a:t>
            </a:r>
            <a:r>
              <a:rPr lang="fr-FR" baseline="0" dirty="0"/>
              <a:t> </a:t>
            </a:r>
            <a:r>
              <a:rPr lang="fr-FR" baseline="0" dirty="0" err="1"/>
              <a:t>bryoides</a:t>
            </a:r>
            <a:r>
              <a:rPr lang="fr-FR" baseline="0" dirty="0"/>
              <a:t>) ; S. </a:t>
            </a:r>
            <a:r>
              <a:rPr lang="fr-FR" baseline="0" dirty="0" err="1"/>
              <a:t>acaulis</a:t>
            </a:r>
            <a:r>
              <a:rPr lang="fr-FR" baseline="0" dirty="0"/>
              <a:t> en coussinets.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17</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Cymes bipares courtes. Seul calice de cette forme. Fruit charnu mais vite sec non déhiscent. </a:t>
            </a:r>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18</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Selon Flora </a:t>
            </a:r>
            <a:r>
              <a:rPr lang="fr-FR" dirty="0" err="1"/>
              <a:t>gallica</a:t>
            </a:r>
            <a:r>
              <a:rPr lang="fr-FR" dirty="0"/>
              <a:t> : inflorescences entièrement </a:t>
            </a:r>
            <a:r>
              <a:rPr lang="fr-FR" dirty="0" err="1"/>
              <a:t>dichasiales</a:t>
            </a:r>
            <a:r>
              <a:rPr lang="fr-FR" dirty="0"/>
              <a:t> = cymes bipares (paniculée ou dichotomique) ou réduite à une fleur</a:t>
            </a:r>
            <a:r>
              <a:rPr lang="fr-FR" baseline="0" dirty="0"/>
              <a:t> (ex </a:t>
            </a:r>
            <a:r>
              <a:rPr lang="fr-FR" baseline="0" dirty="0" err="1"/>
              <a:t>acaulis</a:t>
            </a:r>
            <a:r>
              <a:rPr lang="fr-FR" baseline="0" dirty="0"/>
              <a:t> ou ici </a:t>
            </a:r>
            <a:r>
              <a:rPr lang="fr-FR" baseline="0" dirty="0" err="1"/>
              <a:t>sericea</a:t>
            </a:r>
            <a:r>
              <a:rPr lang="fr-FR" baseline="0" dirty="0"/>
              <a:t> prise en Corse) ou inflorescences entièrement ou partiellement </a:t>
            </a:r>
            <a:r>
              <a:rPr lang="fr-FR" baseline="0" dirty="0" err="1"/>
              <a:t>monochasiales</a:t>
            </a:r>
            <a:r>
              <a:rPr lang="fr-FR" baseline="0" dirty="0"/>
              <a:t> = cymes unipares (à rameaux </a:t>
            </a:r>
            <a:r>
              <a:rPr lang="fr-FR" baseline="0" dirty="0" err="1"/>
              <a:t>scorpioïdes</a:t>
            </a:r>
            <a:r>
              <a:rPr lang="fr-FR" baseline="0" dirty="0"/>
              <a:t>). </a:t>
            </a:r>
            <a:r>
              <a:rPr lang="fr-FR" baseline="0" dirty="0" err="1"/>
              <a:t>Cericea</a:t>
            </a:r>
            <a:r>
              <a:rPr lang="fr-FR" baseline="0" dirty="0"/>
              <a:t> photo prise en Corse en 2017.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20</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a:t>Latifolia</a:t>
            </a:r>
            <a:r>
              <a:rPr lang="fr-FR" baseline="0" dirty="0"/>
              <a:t> et </a:t>
            </a:r>
            <a:r>
              <a:rPr lang="fr-FR" baseline="0" dirty="0" err="1"/>
              <a:t>dioica</a:t>
            </a:r>
            <a:r>
              <a:rPr lang="fr-FR" baseline="0" dirty="0"/>
              <a:t> (compagnons blanc et rouge) sont toujours dioïques, d’autres parfois comme </a:t>
            </a:r>
            <a:r>
              <a:rPr lang="fr-FR" baseline="0" dirty="0" err="1"/>
              <a:t>acaulis</a:t>
            </a:r>
            <a:r>
              <a:rPr lang="fr-FR" baseline="0" dirty="0"/>
              <a:t> souvent dioïque (je ne mets pas les </a:t>
            </a:r>
            <a:r>
              <a:rPr lang="fr-FR" baseline="0" dirty="0" err="1"/>
              <a:t>ssp</a:t>
            </a:r>
            <a:r>
              <a:rPr lang="fr-FR" baseline="0" dirty="0"/>
              <a:t> pour </a:t>
            </a:r>
            <a:r>
              <a:rPr lang="fr-FR" baseline="0" dirty="0" err="1"/>
              <a:t>acaulis</a:t>
            </a:r>
            <a:r>
              <a:rPr lang="fr-FR" baseline="0" dirty="0"/>
              <a:t> car je n’en suis pas certaine fleurs mâles = </a:t>
            </a:r>
            <a:r>
              <a:rPr lang="fr-FR" baseline="0" dirty="0" err="1"/>
              <a:t>bryoides</a:t>
            </a:r>
            <a:r>
              <a:rPr lang="fr-FR" baseline="0" dirty="0"/>
              <a:t> et fleurs femelles = </a:t>
            </a:r>
            <a:r>
              <a:rPr lang="fr-FR" baseline="0" dirty="0" err="1"/>
              <a:t>acaulis</a:t>
            </a:r>
            <a:r>
              <a:rPr lang="fr-FR" baseline="0" dirty="0"/>
              <a:t>), ou otites qui est hermaphrodite ou dioïque.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21</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Fleurs pentamères. Calice le plus souvent à 10 nervures, 5 médianes, 5 commissurales. </a:t>
            </a:r>
            <a:r>
              <a:rPr lang="fr-FR" dirty="0" err="1"/>
              <a:t>Vulgaris</a:t>
            </a:r>
            <a:r>
              <a:rPr lang="fr-FR" baseline="0" dirty="0"/>
              <a:t> 20 nervures violacées anastomosées à l’apex dont 10 peu visibles.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22</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23</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Pas de </a:t>
            </a:r>
            <a:r>
              <a:rPr lang="fr-FR" dirty="0" err="1"/>
              <a:t>carpophore</a:t>
            </a:r>
            <a:r>
              <a:rPr lang="fr-FR" dirty="0"/>
              <a:t> chez</a:t>
            </a:r>
            <a:r>
              <a:rPr lang="fr-FR" baseline="0" dirty="0"/>
              <a:t> </a:t>
            </a:r>
            <a:r>
              <a:rPr lang="fr-FR" baseline="0" dirty="0" err="1"/>
              <a:t>conica</a:t>
            </a:r>
            <a:r>
              <a:rPr lang="fr-FR" baseline="0" dirty="0"/>
              <a:t>. Je me demande si les capsules à 10 dents ont 10 dents ou 5 dents bifides (certaines photos me font pencher pour la deuxième possibilité).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24</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Régions tempérées du monde entier</a:t>
            </a:r>
            <a:r>
              <a:rPr lang="fr-FR" baseline="0" dirty="0"/>
              <a:t> selon Plantes et Botanique. </a:t>
            </a:r>
          </a:p>
          <a:p>
            <a:r>
              <a:rPr lang="fr-FR" baseline="0" dirty="0"/>
              <a:t>Les 3 espèces françaises vivaces mais dans le genre hors France des bisannuelles. Ligneuses à la base </a:t>
            </a:r>
            <a:r>
              <a:rPr lang="fr-FR" baseline="0" dirty="0" err="1"/>
              <a:t>flos</a:t>
            </a:r>
            <a:r>
              <a:rPr lang="fr-FR" baseline="0" dirty="0"/>
              <a:t>-</a:t>
            </a:r>
            <a:r>
              <a:rPr lang="fr-FR" baseline="0" dirty="0" err="1"/>
              <a:t>jovis</a:t>
            </a:r>
            <a:r>
              <a:rPr lang="fr-FR" baseline="0" dirty="0"/>
              <a:t> et </a:t>
            </a:r>
            <a:r>
              <a:rPr lang="fr-FR" baseline="0" dirty="0" err="1"/>
              <a:t>coronaria</a:t>
            </a:r>
            <a:r>
              <a:rPr lang="fr-FR" baseline="0" dirty="0"/>
              <a:t> ; </a:t>
            </a:r>
            <a:r>
              <a:rPr lang="fr-FR" baseline="0" dirty="0" err="1"/>
              <a:t>flos</a:t>
            </a:r>
            <a:r>
              <a:rPr lang="fr-FR" baseline="0" dirty="0"/>
              <a:t>-</a:t>
            </a:r>
            <a:r>
              <a:rPr lang="fr-FR" baseline="0" dirty="0" err="1"/>
              <a:t>cuculi</a:t>
            </a:r>
            <a:r>
              <a:rPr lang="fr-FR" baseline="0" dirty="0"/>
              <a:t> rhizome. </a:t>
            </a:r>
          </a:p>
          <a:p>
            <a:r>
              <a:rPr lang="fr-FR" baseline="0" dirty="0"/>
              <a:t>Montrer les inflorescences.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26</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Chez </a:t>
            </a:r>
            <a:r>
              <a:rPr lang="fr-FR" dirty="0" err="1"/>
              <a:t>Gypsophila</a:t>
            </a:r>
            <a:r>
              <a:rPr lang="fr-FR" baseline="0" dirty="0"/>
              <a:t> onglet des pétales mal différenciés. Les 4 lignes de déhiscence de la capsule sont +/- obsolètes chez </a:t>
            </a:r>
            <a:r>
              <a:rPr lang="fr-FR" baseline="0" dirty="0" err="1"/>
              <a:t>Vaccaria</a:t>
            </a:r>
            <a:r>
              <a:rPr lang="fr-FR" baseline="0" dirty="0"/>
              <a:t>.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3</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Pour espèces</a:t>
            </a:r>
            <a:r>
              <a:rPr lang="fr-FR" baseline="0" dirty="0"/>
              <a:t> françaises. Dans le genre des fleurs solitaires selon Plantes et Botanique.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27</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Fleurs pentamères. Limbe des pétales superficiellement</a:t>
            </a:r>
            <a:r>
              <a:rPr lang="fr-FR" baseline="0" dirty="0"/>
              <a:t> bilobés (</a:t>
            </a:r>
            <a:r>
              <a:rPr lang="fr-FR" baseline="0" dirty="0" err="1"/>
              <a:t>coronaria</a:t>
            </a:r>
            <a:r>
              <a:rPr lang="fr-FR" baseline="0" dirty="0"/>
              <a:t>)</a:t>
            </a:r>
            <a:r>
              <a:rPr lang="fr-FR" dirty="0"/>
              <a:t>, bifides (</a:t>
            </a:r>
            <a:r>
              <a:rPr lang="fr-FR" dirty="0" err="1"/>
              <a:t>flos</a:t>
            </a:r>
            <a:r>
              <a:rPr lang="fr-FR" dirty="0"/>
              <a:t>-</a:t>
            </a:r>
            <a:r>
              <a:rPr lang="fr-FR" dirty="0" err="1"/>
              <a:t>jovis</a:t>
            </a:r>
            <a:r>
              <a:rPr lang="fr-FR" dirty="0"/>
              <a:t>) ou laciniés (</a:t>
            </a:r>
            <a:r>
              <a:rPr lang="fr-FR" dirty="0" err="1"/>
              <a:t>flos</a:t>
            </a:r>
            <a:r>
              <a:rPr lang="fr-FR" dirty="0"/>
              <a:t>-</a:t>
            </a:r>
            <a:r>
              <a:rPr lang="fr-FR" dirty="0" err="1"/>
              <a:t>cuculi</a:t>
            </a:r>
            <a:r>
              <a:rPr lang="fr-FR" dirty="0"/>
              <a:t>) ; onglet long sans</a:t>
            </a:r>
            <a:r>
              <a:rPr lang="fr-FR" baseline="0" dirty="0"/>
              <a:t> bandelettes ; pourpre chez </a:t>
            </a:r>
            <a:r>
              <a:rPr lang="fr-FR" baseline="0" dirty="0" err="1"/>
              <a:t>coronaria</a:t>
            </a:r>
            <a:r>
              <a:rPr lang="fr-FR" baseline="0" dirty="0"/>
              <a:t>, rose vif chez </a:t>
            </a:r>
            <a:r>
              <a:rPr lang="fr-FR" baseline="0" dirty="0" err="1"/>
              <a:t>flos</a:t>
            </a:r>
            <a:r>
              <a:rPr lang="fr-FR" baseline="0" dirty="0"/>
              <a:t>-</a:t>
            </a:r>
            <a:r>
              <a:rPr lang="fr-FR" baseline="0" dirty="0" err="1"/>
              <a:t>jovis</a:t>
            </a:r>
            <a:r>
              <a:rPr lang="fr-FR" baseline="0" dirty="0"/>
              <a:t>, rose pâle chez </a:t>
            </a:r>
            <a:r>
              <a:rPr lang="fr-FR" baseline="0" dirty="0" err="1"/>
              <a:t>flos</a:t>
            </a:r>
            <a:r>
              <a:rPr lang="fr-FR" baseline="0" dirty="0"/>
              <a:t>-</a:t>
            </a:r>
            <a:r>
              <a:rPr lang="fr-FR" baseline="0" dirty="0" err="1"/>
              <a:t>cuculi</a:t>
            </a:r>
            <a:r>
              <a:rPr lang="fr-FR" baseline="0" dirty="0"/>
              <a:t>. </a:t>
            </a:r>
            <a:r>
              <a:rPr lang="fr-FR" baseline="0" dirty="0" err="1"/>
              <a:t>Coronaria</a:t>
            </a:r>
            <a:r>
              <a:rPr lang="fr-FR" baseline="0" dirty="0"/>
              <a:t> une horticole.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28</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Capsule</a:t>
            </a:r>
            <a:r>
              <a:rPr lang="fr-FR" baseline="0" dirty="0"/>
              <a:t> : </a:t>
            </a:r>
            <a:r>
              <a:rPr lang="fr-FR" baseline="0" dirty="0" err="1"/>
              <a:t>carpophore</a:t>
            </a:r>
            <a:r>
              <a:rPr lang="fr-FR" baseline="0" dirty="0"/>
              <a:t> (</a:t>
            </a:r>
            <a:r>
              <a:rPr lang="fr-FR" baseline="0" dirty="0" err="1"/>
              <a:t>flos</a:t>
            </a:r>
            <a:r>
              <a:rPr lang="fr-FR" baseline="0" dirty="0"/>
              <a:t>-</a:t>
            </a:r>
            <a:r>
              <a:rPr lang="fr-FR" baseline="0" dirty="0" err="1"/>
              <a:t>jovis</a:t>
            </a:r>
            <a:r>
              <a:rPr lang="fr-FR" baseline="0" dirty="0"/>
              <a:t>) ou pas (</a:t>
            </a:r>
            <a:r>
              <a:rPr lang="fr-FR" baseline="0" dirty="0" err="1"/>
              <a:t>coronaria</a:t>
            </a:r>
            <a:r>
              <a:rPr lang="fr-FR" baseline="0" dirty="0"/>
              <a:t>, </a:t>
            </a:r>
            <a:r>
              <a:rPr lang="fr-FR" baseline="0" dirty="0" err="1"/>
              <a:t>flos</a:t>
            </a:r>
            <a:r>
              <a:rPr lang="fr-FR" baseline="0" dirty="0"/>
              <a:t>-</a:t>
            </a:r>
            <a:r>
              <a:rPr lang="fr-FR" baseline="0" dirty="0" err="1"/>
              <a:t>cuculi</a:t>
            </a:r>
            <a:r>
              <a:rPr lang="fr-FR" baseline="0" dirty="0"/>
              <a:t>). Pas de cloisons.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29</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a:t>Viscaria</a:t>
            </a:r>
            <a:r>
              <a:rPr lang="fr-FR" dirty="0"/>
              <a:t> </a:t>
            </a:r>
            <a:r>
              <a:rPr lang="fr-FR" dirty="0" err="1"/>
              <a:t>vulgaris</a:t>
            </a:r>
            <a:r>
              <a:rPr lang="fr-FR" baseline="0" dirty="0"/>
              <a:t> </a:t>
            </a:r>
            <a:r>
              <a:rPr lang="fr-FR" baseline="0" dirty="0" err="1"/>
              <a:t>vulgaris</a:t>
            </a:r>
            <a:r>
              <a:rPr lang="fr-FR" baseline="0" dirty="0"/>
              <a:t> (ex </a:t>
            </a:r>
            <a:r>
              <a:rPr lang="fr-FR" baseline="0" dirty="0" err="1"/>
              <a:t>Silene</a:t>
            </a:r>
            <a:r>
              <a:rPr lang="fr-FR" baseline="0" dirty="0"/>
              <a:t> </a:t>
            </a:r>
            <a:r>
              <a:rPr lang="fr-FR" baseline="0" dirty="0" err="1"/>
              <a:t>viscaria</a:t>
            </a:r>
            <a:r>
              <a:rPr lang="fr-FR" baseline="0" dirty="0"/>
              <a:t>) (Massif Central, Vosges, Alpes du sud, …) et </a:t>
            </a:r>
            <a:r>
              <a:rPr lang="fr-FR" baseline="0" dirty="0" err="1"/>
              <a:t>Viscaria</a:t>
            </a:r>
            <a:r>
              <a:rPr lang="fr-FR" baseline="0" dirty="0"/>
              <a:t> </a:t>
            </a:r>
            <a:r>
              <a:rPr lang="fr-FR" baseline="0" dirty="0" err="1"/>
              <a:t>alpina</a:t>
            </a:r>
            <a:r>
              <a:rPr lang="fr-FR" baseline="0" dirty="0"/>
              <a:t> (</a:t>
            </a:r>
            <a:r>
              <a:rPr lang="fr-FR" baseline="0" dirty="0" err="1"/>
              <a:t>Silene</a:t>
            </a:r>
            <a:r>
              <a:rPr lang="fr-FR" baseline="0" dirty="0"/>
              <a:t> </a:t>
            </a:r>
            <a:r>
              <a:rPr lang="fr-FR" baseline="0" dirty="0" err="1"/>
              <a:t>suecica</a:t>
            </a:r>
            <a:r>
              <a:rPr lang="fr-FR" baseline="0" dirty="0"/>
              <a:t>) (Alpes internes, Pyrénées). </a:t>
            </a:r>
          </a:p>
          <a:p>
            <a:r>
              <a:rPr lang="fr-FR" baseline="0" dirty="0" err="1"/>
              <a:t>Vulgaris</a:t>
            </a:r>
            <a:r>
              <a:rPr lang="fr-FR" baseline="0" dirty="0"/>
              <a:t> 20-60 cm et tiges très visqueuses dans le haut (photos prises à Lacroix Laval).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31</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Chez </a:t>
            </a:r>
            <a:r>
              <a:rPr lang="fr-FR" dirty="0" err="1"/>
              <a:t>vulgaris</a:t>
            </a:r>
            <a:r>
              <a:rPr lang="fr-FR" dirty="0"/>
              <a:t> les 2 cymes opposées forment</a:t>
            </a:r>
            <a:r>
              <a:rPr lang="fr-FR" baseline="0" dirty="0"/>
              <a:t> un pseudo-verticille (ensemble de pseudo-verticilles étagés). Chez </a:t>
            </a:r>
            <a:r>
              <a:rPr lang="fr-FR" baseline="0" dirty="0" err="1"/>
              <a:t>vulgaris</a:t>
            </a:r>
            <a:r>
              <a:rPr lang="fr-FR" baseline="0" dirty="0"/>
              <a:t> inflorescence &gt; 1 dm et </a:t>
            </a:r>
            <a:r>
              <a:rPr lang="fr-FR" baseline="0" dirty="0" err="1"/>
              <a:t>et</a:t>
            </a:r>
            <a:r>
              <a:rPr lang="fr-FR" baseline="0" dirty="0"/>
              <a:t> chez </a:t>
            </a:r>
            <a:r>
              <a:rPr lang="fr-FR" baseline="0" dirty="0" err="1"/>
              <a:t>alpina</a:t>
            </a:r>
            <a:r>
              <a:rPr lang="fr-FR" baseline="0" dirty="0"/>
              <a:t> &lt; 5 cm.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32</a:t>
            </a:fld>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Pétales bifides chez </a:t>
            </a:r>
            <a:r>
              <a:rPr lang="fr-FR" dirty="0" err="1"/>
              <a:t>alpina</a:t>
            </a:r>
            <a:r>
              <a:rPr lang="fr-FR" dirty="0"/>
              <a:t> et entiers</a:t>
            </a:r>
            <a:r>
              <a:rPr lang="fr-FR" baseline="0" dirty="0"/>
              <a:t> ou </a:t>
            </a:r>
            <a:r>
              <a:rPr lang="fr-FR" baseline="0" dirty="0" err="1"/>
              <a:t>émarginés</a:t>
            </a:r>
            <a:r>
              <a:rPr lang="fr-FR" baseline="0" dirty="0"/>
              <a:t> chez </a:t>
            </a:r>
            <a:r>
              <a:rPr lang="fr-FR" baseline="0" dirty="0" err="1"/>
              <a:t>vulgaris</a:t>
            </a:r>
            <a:r>
              <a:rPr lang="fr-FR" baseline="0" dirty="0"/>
              <a:t>. Ecailles chez </a:t>
            </a:r>
            <a:r>
              <a:rPr lang="fr-FR" baseline="0" dirty="0" err="1"/>
              <a:t>vulgaris</a:t>
            </a:r>
            <a:r>
              <a:rPr lang="fr-FR" baseline="0" dirty="0"/>
              <a:t> mais pas chez </a:t>
            </a:r>
            <a:r>
              <a:rPr lang="fr-FR" baseline="0" dirty="0" err="1"/>
              <a:t>alpina</a:t>
            </a:r>
            <a:r>
              <a:rPr lang="fr-FR" baseline="0" dirty="0"/>
              <a:t>. Rose vif chez </a:t>
            </a:r>
            <a:r>
              <a:rPr lang="fr-FR" baseline="0" dirty="0" err="1"/>
              <a:t>alpina</a:t>
            </a:r>
            <a:r>
              <a:rPr lang="fr-FR" baseline="0" dirty="0"/>
              <a:t> (la couleur sur la dia précédente est plus exacte).  </a:t>
            </a:r>
          </a:p>
          <a:p>
            <a:r>
              <a:rPr lang="fr-FR" baseline="0" dirty="0"/>
              <a:t>Voit très bien les 5 styles chez </a:t>
            </a:r>
            <a:r>
              <a:rPr lang="fr-FR" baseline="0" dirty="0" err="1"/>
              <a:t>alpina</a:t>
            </a:r>
            <a:r>
              <a:rPr lang="fr-FR" baseline="0" dirty="0"/>
              <a:t> (et pour les étamines se reporter à la dia précédente). </a:t>
            </a:r>
          </a:p>
          <a:p>
            <a:r>
              <a:rPr lang="fr-FR" baseline="0" dirty="0"/>
              <a:t>Ovaire et donc capsule avec des cloisons à la base : je supprime le terme d’uniloculaire même si les cloisons ne persistent qu’à la base. </a:t>
            </a:r>
          </a:p>
          <a:p>
            <a:r>
              <a:rPr lang="fr-FR" baseline="0" dirty="0"/>
              <a:t>Capsule portée par un </a:t>
            </a:r>
            <a:r>
              <a:rPr lang="fr-FR" baseline="0" dirty="0" err="1"/>
              <a:t>carpophore</a:t>
            </a:r>
            <a:r>
              <a:rPr lang="fr-FR" baseline="0" dirty="0"/>
              <a:t>. 5 loges à la base.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33</a:t>
            </a:fld>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J’ai traité Lychnis puis</a:t>
            </a:r>
            <a:r>
              <a:rPr lang="fr-FR" baseline="0" dirty="0"/>
              <a:t> </a:t>
            </a:r>
            <a:r>
              <a:rPr lang="fr-FR" baseline="0" dirty="0" err="1"/>
              <a:t>viscaria</a:t>
            </a:r>
            <a:r>
              <a:rPr lang="fr-FR" baseline="0" dirty="0"/>
              <a:t> très proche. Ensuite les 2 genres à 5 styles et de localisations assez restreintes (Pyrénées ou Corse) puis 2 genres ex </a:t>
            </a:r>
            <a:r>
              <a:rPr lang="fr-FR" baseline="0" dirty="0" err="1"/>
              <a:t>Silene</a:t>
            </a:r>
            <a:r>
              <a:rPr lang="fr-FR" baseline="0" dirty="0"/>
              <a:t> avec </a:t>
            </a:r>
            <a:r>
              <a:rPr lang="fr-FR" baseline="0"/>
              <a:t>3 styles. </a:t>
            </a:r>
            <a:endParaRPr lang="fr-FR"/>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34</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 </a:t>
            </a:r>
            <a:r>
              <a:rPr lang="fr-FR" dirty="0" err="1"/>
              <a:t>Silene</a:t>
            </a:r>
            <a:r>
              <a:rPr lang="fr-FR" dirty="0"/>
              <a:t> </a:t>
            </a:r>
            <a:r>
              <a:rPr lang="fr-FR" dirty="0" err="1"/>
              <a:t>pyrenaica</a:t>
            </a:r>
            <a:r>
              <a:rPr lang="fr-FR" dirty="0"/>
              <a:t> ou Lychnis </a:t>
            </a:r>
            <a:r>
              <a:rPr lang="fr-FR" dirty="0" err="1"/>
              <a:t>pyrenaica</a:t>
            </a:r>
            <a:r>
              <a:rPr lang="fr-FR" dirty="0"/>
              <a:t>.</a:t>
            </a:r>
            <a:r>
              <a:rPr lang="fr-FR" baseline="0" dirty="0"/>
              <a:t> </a:t>
            </a:r>
            <a:r>
              <a:rPr lang="fr-FR" dirty="0"/>
              <a:t>Pyrénées occidentales et centrales. </a:t>
            </a:r>
          </a:p>
          <a:p>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35</a:t>
            </a:fld>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Les pétales sont imbriqués dans le bouton et non torsadés.</a:t>
            </a:r>
            <a:r>
              <a:rPr lang="fr-FR" baseline="0" dirty="0"/>
              <a:t> Dans l’ancien atelier SLL pétales entiers, ce qui ne correspond pas aux photos de Franck ; en relation avec la </a:t>
            </a:r>
            <a:r>
              <a:rPr lang="fr-FR" baseline="0" dirty="0" err="1"/>
              <a:t>ssp</a:t>
            </a:r>
            <a:r>
              <a:rPr lang="fr-FR" baseline="0" dirty="0"/>
              <a:t> ? Ovaire vraiment uniloculaire sans cloisons.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37</a:t>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38</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 </a:t>
            </a:r>
            <a:r>
              <a:rPr lang="fr-FR" dirty="0" err="1"/>
              <a:t>gnavelle</a:t>
            </a:r>
            <a:r>
              <a:rPr lang="fr-FR" dirty="0"/>
              <a:t>.</a:t>
            </a:r>
            <a:r>
              <a:rPr lang="fr-FR" baseline="0" dirty="0"/>
              <a:t> Dans Coste rattaché aux </a:t>
            </a:r>
            <a:r>
              <a:rPr lang="fr-FR" dirty="0" err="1"/>
              <a:t>Paronychioideae</a:t>
            </a:r>
            <a:r>
              <a:rPr lang="fr-FR" baseline="0" dirty="0"/>
              <a:t>. Mais pas dans Flore Med. Traité ici car n’a pas de stipules. À part : a même eu une famille des </a:t>
            </a:r>
            <a:r>
              <a:rPr lang="fr-FR" baseline="0" dirty="0" err="1"/>
              <a:t>Sclerantheae</a:t>
            </a:r>
            <a:r>
              <a:rPr lang="fr-FR" baseline="0" dirty="0"/>
              <a:t>. </a:t>
            </a:r>
          </a:p>
          <a:p>
            <a:r>
              <a:rPr lang="fr-FR" baseline="0" dirty="0"/>
              <a:t>Largement naturalisé. NE africain et eurasiatique tempéré. </a:t>
            </a:r>
          </a:p>
          <a:p>
            <a:r>
              <a:rPr lang="fr-FR" baseline="0" dirty="0"/>
              <a:t>Annuelles : </a:t>
            </a:r>
            <a:r>
              <a:rPr lang="fr-FR" baseline="0" dirty="0" err="1"/>
              <a:t>uncinatus</a:t>
            </a:r>
            <a:r>
              <a:rPr lang="fr-FR" baseline="0" dirty="0"/>
              <a:t>, </a:t>
            </a:r>
            <a:r>
              <a:rPr lang="fr-FR" baseline="0" dirty="0" err="1"/>
              <a:t>annuus</a:t>
            </a:r>
            <a:r>
              <a:rPr lang="fr-FR" baseline="0" dirty="0"/>
              <a:t> (3 </a:t>
            </a:r>
            <a:r>
              <a:rPr lang="fr-FR" baseline="0" dirty="0" err="1"/>
              <a:t>ssp</a:t>
            </a:r>
            <a:r>
              <a:rPr lang="fr-FR" baseline="0" dirty="0"/>
              <a:t>) ; vivaces avec rejets stériles : </a:t>
            </a:r>
            <a:r>
              <a:rPr lang="fr-FR" baseline="0" dirty="0" err="1"/>
              <a:t>burnatii</a:t>
            </a:r>
            <a:r>
              <a:rPr lang="fr-FR" baseline="0" dirty="0"/>
              <a:t> (Corse), </a:t>
            </a:r>
            <a:r>
              <a:rPr lang="fr-FR" baseline="0" dirty="0" err="1"/>
              <a:t>perennis</a:t>
            </a:r>
            <a:r>
              <a:rPr lang="fr-FR" baseline="0" dirty="0"/>
              <a:t> (2 </a:t>
            </a:r>
            <a:r>
              <a:rPr lang="fr-FR" baseline="0" dirty="0" err="1"/>
              <a:t>ssp</a:t>
            </a:r>
            <a:r>
              <a:rPr lang="fr-FR" baseline="0" dirty="0"/>
              <a:t>). Plantes couchées ou redressées. </a:t>
            </a:r>
          </a:p>
          <a:p>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4</a:t>
            </a:fld>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a:t>Eudianthe</a:t>
            </a:r>
            <a:r>
              <a:rPr lang="fr-FR" baseline="0" dirty="0"/>
              <a:t> </a:t>
            </a:r>
            <a:r>
              <a:rPr lang="fr-FR" baseline="0" dirty="0" err="1"/>
              <a:t>laeta</a:t>
            </a:r>
            <a:r>
              <a:rPr lang="fr-FR" baseline="0" dirty="0"/>
              <a:t> ex </a:t>
            </a:r>
            <a:r>
              <a:rPr lang="fr-FR" baseline="0" dirty="0" err="1"/>
              <a:t>Silene</a:t>
            </a:r>
            <a:r>
              <a:rPr lang="fr-FR" baseline="0" dirty="0"/>
              <a:t> (Corse + Var AM … landes et sables) et </a:t>
            </a:r>
            <a:r>
              <a:rPr lang="fr-FR" baseline="0" dirty="0" err="1"/>
              <a:t>Eudianthe</a:t>
            </a:r>
            <a:r>
              <a:rPr lang="fr-FR" baseline="0" dirty="0"/>
              <a:t> </a:t>
            </a:r>
            <a:r>
              <a:rPr lang="fr-FR" baseline="0" dirty="0" err="1"/>
              <a:t>coelirosa</a:t>
            </a:r>
            <a:r>
              <a:rPr lang="fr-FR" baseline="0" dirty="0"/>
              <a:t> ex </a:t>
            </a:r>
            <a:r>
              <a:rPr lang="fr-FR" baseline="0" dirty="0" err="1"/>
              <a:t>Silene</a:t>
            </a:r>
            <a:r>
              <a:rPr lang="fr-FR" baseline="0" dirty="0"/>
              <a:t> (Corse R marais + plante ornementale ailleurs parfois échappée).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39</a:t>
            </a:fld>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Calice à 10 nervures ; très marquées chez </a:t>
            </a:r>
            <a:r>
              <a:rPr lang="fr-FR" dirty="0" err="1"/>
              <a:t>laeta</a:t>
            </a:r>
            <a:r>
              <a:rPr lang="fr-FR" dirty="0"/>
              <a:t>. </a:t>
            </a:r>
            <a:r>
              <a:rPr lang="fr-FR" dirty="0" err="1"/>
              <a:t>Coelirosa</a:t>
            </a:r>
            <a:r>
              <a:rPr lang="fr-FR" dirty="0"/>
              <a:t> : les pétales</a:t>
            </a:r>
            <a:r>
              <a:rPr lang="fr-FR" baseline="0" dirty="0"/>
              <a:t> sur les photos peuvent être rouges (et on retrouve cela dans des flores) : je pense que ce sont des formes horticoles.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40</a:t>
            </a:fld>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Autrefois </a:t>
            </a:r>
            <a:r>
              <a:rPr lang="fr-FR" dirty="0" err="1"/>
              <a:t>Silene</a:t>
            </a:r>
            <a:r>
              <a:rPr lang="fr-FR" dirty="0"/>
              <a:t> </a:t>
            </a:r>
            <a:r>
              <a:rPr lang="fr-FR" dirty="0" err="1"/>
              <a:t>rupestris</a:t>
            </a:r>
            <a:r>
              <a:rPr lang="fr-FR" dirty="0"/>
              <a:t> et </a:t>
            </a:r>
            <a:r>
              <a:rPr lang="fr-FR" dirty="0" err="1"/>
              <a:t>armeria</a:t>
            </a:r>
            <a:r>
              <a:rPr lang="fr-FR" dirty="0"/>
              <a:t>.</a:t>
            </a:r>
            <a:r>
              <a:rPr lang="fr-FR" baseline="0" dirty="0"/>
              <a:t> A. </a:t>
            </a:r>
            <a:r>
              <a:rPr lang="fr-FR" baseline="0" dirty="0" err="1"/>
              <a:t>armeria</a:t>
            </a:r>
            <a:r>
              <a:rPr lang="fr-FR" baseline="0" dirty="0"/>
              <a:t> la tige est visqueuse dans le haut. </a:t>
            </a:r>
          </a:p>
          <a:p>
            <a:r>
              <a:rPr lang="fr-FR" baseline="0" dirty="0" err="1"/>
              <a:t>Armeria</a:t>
            </a:r>
            <a:r>
              <a:rPr lang="fr-FR" baseline="0" dirty="0"/>
              <a:t> tiges dressées, rupestre ascendantes ou dressées. </a:t>
            </a:r>
          </a:p>
          <a:p>
            <a:r>
              <a:rPr lang="fr-FR" baseline="0" dirty="0"/>
              <a:t>Feuilles </a:t>
            </a:r>
            <a:r>
              <a:rPr lang="fr-FR" baseline="0" dirty="0" err="1"/>
              <a:t>armeria</a:t>
            </a:r>
            <a:r>
              <a:rPr lang="fr-FR" baseline="0" dirty="0"/>
              <a:t> : ovales, lancéolées, aiguës et </a:t>
            </a:r>
            <a:r>
              <a:rPr lang="fr-FR" baseline="0" dirty="0" err="1"/>
              <a:t>embrassantes</a:t>
            </a:r>
            <a:r>
              <a:rPr lang="fr-FR" baseline="0" dirty="0"/>
              <a:t> ; rupestre feuilles inférieures spatulées obtuses, supérieures lancéolées aiguës.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42</a:t>
            </a:fld>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Pour rupestre l’ombre permet de voir la forme de l’inflorescence. </a:t>
            </a:r>
            <a:r>
              <a:rPr lang="fr-FR" dirty="0" err="1"/>
              <a:t>Armeria</a:t>
            </a:r>
            <a:r>
              <a:rPr lang="fr-FR" dirty="0"/>
              <a:t> 3-5  niveaux fleurs rapprochées à</a:t>
            </a:r>
            <a:r>
              <a:rPr lang="fr-FR" baseline="0" dirty="0"/>
              <a:t> la partie supérieure de la tige(pseudo-corymbe). </a:t>
            </a:r>
            <a:r>
              <a:rPr lang="fr-FR" dirty="0"/>
              <a:t> </a:t>
            </a:r>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43</a:t>
            </a:fld>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Calice à 10 nervures,</a:t>
            </a:r>
            <a:r>
              <a:rPr lang="fr-FR" baseline="0" dirty="0"/>
              <a:t> 5 médianes et 5 commissurales. </a:t>
            </a:r>
            <a:r>
              <a:rPr lang="fr-FR" dirty="0"/>
              <a:t>Fleurs dressées. Rose pourpre pour </a:t>
            </a:r>
            <a:r>
              <a:rPr lang="fr-FR" dirty="0" err="1"/>
              <a:t>armeria</a:t>
            </a:r>
            <a:r>
              <a:rPr lang="fr-FR" dirty="0"/>
              <a:t> (pas OK sur la dia mais voir dia précédente) (rarement blanches) et blanches (rose pâle parfois) pour rupestre.</a:t>
            </a:r>
            <a:r>
              <a:rPr lang="fr-FR" baseline="0" dirty="0"/>
              <a:t> Pétales échancrés. Ecailles peu visibles pour rupestre : j’agrandis une fleur ; on voit aussi les 3 styles. Je ne mets pas ovaire uniloculaire car 3 cloisons à la base.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44</a:t>
            </a:fld>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Ex </a:t>
            </a:r>
            <a:r>
              <a:rPr lang="fr-FR" dirty="0" err="1"/>
              <a:t>Silene</a:t>
            </a:r>
            <a:r>
              <a:rPr lang="fr-FR" baseline="0" dirty="0"/>
              <a:t> </a:t>
            </a:r>
            <a:r>
              <a:rPr lang="fr-FR" baseline="0" dirty="0" err="1"/>
              <a:t>pusilla</a:t>
            </a:r>
            <a:r>
              <a:rPr lang="fr-FR" baseline="0" dirty="0"/>
              <a:t> ou </a:t>
            </a:r>
            <a:r>
              <a:rPr lang="fr-FR" baseline="0" dirty="0" err="1"/>
              <a:t>quadrifida</a:t>
            </a:r>
            <a:r>
              <a:rPr lang="fr-FR" baseline="0" dirty="0"/>
              <a:t>. Genre </a:t>
            </a:r>
            <a:r>
              <a:rPr lang="fr-FR" baseline="0" dirty="0" err="1"/>
              <a:t>Ixoca</a:t>
            </a:r>
            <a:r>
              <a:rPr lang="fr-FR" baseline="0" dirty="0"/>
              <a:t> autrefois. Rochers humides de montagne. </a:t>
            </a:r>
          </a:p>
          <a:p>
            <a:r>
              <a:rPr lang="fr-FR" baseline="0" dirty="0"/>
              <a:t>Feuilles ciliées (cils espacés).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47</a:t>
            </a:fld>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Capsule</a:t>
            </a:r>
            <a:r>
              <a:rPr lang="fr-FR" baseline="0" dirty="0"/>
              <a:t> sans cloisons.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48</a:t>
            </a:fld>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Les fleurs petites avec des pétales à 4 grosses dents sont caractéristiques ! </a:t>
            </a:r>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49</a:t>
            </a:fld>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 canarien. En France 4 espèces : </a:t>
            </a:r>
            <a:r>
              <a:rPr lang="fr-FR" dirty="0" err="1"/>
              <a:t>saxifraga</a:t>
            </a:r>
            <a:r>
              <a:rPr lang="fr-FR" dirty="0"/>
              <a:t> </a:t>
            </a:r>
            <a:r>
              <a:rPr lang="fr-FR" dirty="0" err="1"/>
              <a:t>saxifraga</a:t>
            </a:r>
            <a:r>
              <a:rPr lang="fr-FR" dirty="0"/>
              <a:t>,</a:t>
            </a:r>
            <a:r>
              <a:rPr lang="fr-FR" baseline="0" dirty="0"/>
              <a:t> ¼ SE, l’autre </a:t>
            </a:r>
            <a:r>
              <a:rPr lang="fr-FR" baseline="0" dirty="0" err="1"/>
              <a:t>ssp</a:t>
            </a:r>
            <a:r>
              <a:rPr lang="fr-FR" baseline="0" dirty="0"/>
              <a:t> en Corse ; </a:t>
            </a:r>
            <a:r>
              <a:rPr lang="fr-FR" baseline="0" dirty="0" err="1"/>
              <a:t>velutina</a:t>
            </a:r>
            <a:r>
              <a:rPr lang="fr-FR" baseline="0" dirty="0"/>
              <a:t> dans le midi et Corse ; </a:t>
            </a:r>
            <a:r>
              <a:rPr lang="fr-FR" baseline="0" dirty="0" err="1"/>
              <a:t>prolifera</a:t>
            </a:r>
            <a:r>
              <a:rPr lang="fr-FR" baseline="0" dirty="0"/>
              <a:t> partout ; </a:t>
            </a:r>
            <a:r>
              <a:rPr lang="fr-FR" baseline="0" dirty="0" err="1"/>
              <a:t>nanteuilii</a:t>
            </a:r>
            <a:r>
              <a:rPr lang="fr-FR" baseline="0" dirty="0"/>
              <a:t> R. Dans Flore Med que 2 espèces </a:t>
            </a:r>
            <a:r>
              <a:rPr lang="fr-FR" baseline="0" dirty="0" err="1"/>
              <a:t>saxifraga</a:t>
            </a:r>
            <a:r>
              <a:rPr lang="fr-FR" baseline="0" dirty="0"/>
              <a:t> et </a:t>
            </a:r>
            <a:r>
              <a:rPr lang="fr-FR" baseline="0" dirty="0" err="1"/>
              <a:t>prolifera</a:t>
            </a:r>
            <a:r>
              <a:rPr lang="fr-FR" baseline="0" dirty="0"/>
              <a:t> avec 3 </a:t>
            </a:r>
            <a:r>
              <a:rPr lang="fr-FR" baseline="0" dirty="0" err="1"/>
              <a:t>ssp</a:t>
            </a:r>
            <a:r>
              <a:rPr lang="fr-FR" baseline="0" dirty="0"/>
              <a:t> qui correspondent aux 2 autres espèces de Flora </a:t>
            </a:r>
            <a:r>
              <a:rPr lang="fr-FR" baseline="0" dirty="0" err="1"/>
              <a:t>Gallica</a:t>
            </a:r>
            <a:r>
              <a:rPr lang="fr-FR" baseline="0" dirty="0"/>
              <a:t> (</a:t>
            </a:r>
            <a:r>
              <a:rPr lang="fr-FR" baseline="0" dirty="0" err="1"/>
              <a:t>saxifraga</a:t>
            </a:r>
            <a:r>
              <a:rPr lang="fr-FR" baseline="0" dirty="0"/>
              <a:t> et </a:t>
            </a:r>
            <a:r>
              <a:rPr lang="fr-FR" baseline="0" dirty="0" err="1"/>
              <a:t>prolifera</a:t>
            </a:r>
            <a:r>
              <a:rPr lang="fr-FR" baseline="0" dirty="0"/>
              <a:t> autrefois </a:t>
            </a:r>
            <a:r>
              <a:rPr lang="fr-FR" baseline="0" dirty="0" err="1"/>
              <a:t>Tunica</a:t>
            </a:r>
            <a:r>
              <a:rPr lang="fr-FR" baseline="0" dirty="0"/>
              <a:t> et dans Coste dans </a:t>
            </a:r>
            <a:r>
              <a:rPr lang="fr-FR" baseline="0" dirty="0" err="1"/>
              <a:t>Dianthus</a:t>
            </a:r>
            <a:r>
              <a:rPr lang="fr-FR" baseline="0" dirty="0"/>
              <a:t>). </a:t>
            </a:r>
          </a:p>
          <a:p>
            <a:r>
              <a:rPr lang="fr-FR" baseline="0" dirty="0"/>
              <a:t>Une vivace, les 3 autres espèces annuelles. Un peu partout </a:t>
            </a:r>
            <a:r>
              <a:rPr lang="fr-FR" baseline="0" dirty="0" err="1"/>
              <a:t>saxifraga</a:t>
            </a:r>
            <a:r>
              <a:rPr lang="fr-FR" baseline="0" dirty="0"/>
              <a:t> d’un côté et les 3 autres ex </a:t>
            </a:r>
            <a:r>
              <a:rPr lang="fr-FR" baseline="0" dirty="0" err="1"/>
              <a:t>ssp</a:t>
            </a:r>
            <a:r>
              <a:rPr lang="fr-FR" baseline="0" dirty="0"/>
              <a:t> de </a:t>
            </a:r>
            <a:r>
              <a:rPr lang="fr-FR" baseline="0" dirty="0" err="1"/>
              <a:t>prolifera</a:t>
            </a:r>
            <a:r>
              <a:rPr lang="fr-FR" baseline="0" dirty="0"/>
              <a:t> de l’autre. </a:t>
            </a:r>
          </a:p>
          <a:p>
            <a:r>
              <a:rPr lang="fr-FR" baseline="0" dirty="0" err="1"/>
              <a:t>Saxifraga</a:t>
            </a:r>
            <a:r>
              <a:rPr lang="fr-FR" baseline="0" dirty="0"/>
              <a:t> plante grêle.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51</a:t>
            </a:fld>
            <a:endParaRPr 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Pour les 3 espèces groupe </a:t>
            </a:r>
            <a:r>
              <a:rPr lang="fr-FR" dirty="0" err="1"/>
              <a:t>prolifera</a:t>
            </a:r>
            <a:r>
              <a:rPr lang="fr-FR" dirty="0"/>
              <a:t>,</a:t>
            </a:r>
            <a:r>
              <a:rPr lang="fr-FR" baseline="0" dirty="0"/>
              <a:t> un des critères distinctifs est la longueur de la partie soudée des gaines foliaires.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52</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Base élargie</a:t>
            </a:r>
            <a:r>
              <a:rPr lang="fr-FR" baseline="0" dirty="0"/>
              <a:t> et feuilles soudées </a:t>
            </a:r>
          </a:p>
          <a:p>
            <a:r>
              <a:rPr lang="fr-FR" baseline="0" dirty="0"/>
              <a:t>Fleurs pratiquement sessiles.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5</a:t>
            </a:fld>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Les bractées sont scarieuses.</a:t>
            </a:r>
            <a:r>
              <a:rPr lang="fr-FR" baseline="0" dirty="0"/>
              <a:t> Pour </a:t>
            </a:r>
            <a:r>
              <a:rPr lang="fr-FR" baseline="0" dirty="0" err="1"/>
              <a:t>prolifera</a:t>
            </a:r>
            <a:r>
              <a:rPr lang="fr-FR" baseline="0" dirty="0"/>
              <a:t> on voit le calice (les dents). </a:t>
            </a:r>
            <a:r>
              <a:rPr lang="fr-FR" baseline="0" dirty="0" err="1"/>
              <a:t>Epicalice</a:t>
            </a:r>
            <a:r>
              <a:rPr lang="fr-FR" baseline="0" dirty="0"/>
              <a:t> = 1 à 4 paires de bractées.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53</a:t>
            </a:fld>
            <a:endParaRPr 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Dans flore Med ne fait pas la distinction que je n’avais donc pas faite dans mon diaporama</a:t>
            </a:r>
            <a:r>
              <a:rPr lang="fr-FR" baseline="0" dirty="0"/>
              <a:t> 1 en donnant quelques définitions (à changer). Dans l’</a:t>
            </a:r>
            <a:r>
              <a:rPr lang="fr-FR" baseline="0" dirty="0" err="1"/>
              <a:t>épicalice</a:t>
            </a:r>
            <a:r>
              <a:rPr lang="fr-FR" baseline="0" dirty="0"/>
              <a:t>, les bractées forment une </a:t>
            </a:r>
            <a:r>
              <a:rPr lang="fr-FR" baseline="0"/>
              <a:t>enveloppe supplémentaire.</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54</a:t>
            </a:fld>
            <a:endParaRPr 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2 espèces en France : repens (Jura,</a:t>
            </a:r>
            <a:r>
              <a:rPr lang="fr-FR" baseline="0" dirty="0"/>
              <a:t> Alpes, Pyrénées) et </a:t>
            </a:r>
            <a:r>
              <a:rPr lang="fr-FR" baseline="0" dirty="0" err="1"/>
              <a:t>muralis</a:t>
            </a:r>
            <a:r>
              <a:rPr lang="fr-FR" baseline="0" dirty="0"/>
              <a:t> RR en régression sauf dans le Massif Central (grèves exondées, champs </a:t>
            </a:r>
            <a:r>
              <a:rPr lang="fr-FR" baseline="0" dirty="0" err="1"/>
              <a:t>moisonnés</a:t>
            </a:r>
            <a:r>
              <a:rPr lang="fr-FR" baseline="0" dirty="0"/>
              <a:t> sur Si). </a:t>
            </a:r>
          </a:p>
          <a:p>
            <a:r>
              <a:rPr lang="fr-FR" baseline="0" dirty="0"/>
              <a:t>G. repens gazonnante. </a:t>
            </a:r>
          </a:p>
          <a:p>
            <a:r>
              <a:rPr lang="fr-FR" baseline="0" dirty="0"/>
              <a:t>Pour les feuilles je ne remets plus 0 stipules.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58</a:t>
            </a:fld>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Calice en cloche pentagonal</a:t>
            </a:r>
            <a:r>
              <a:rPr lang="fr-FR" baseline="0" dirty="0"/>
              <a:t> à 5 dents ; lignes commissurales membraneuses = calice bicolore. L’onglet des pétales est mal différencié, court. Repens : fleurs blanches ou rose pâle, pétales tronqués ou à peine échancrés ; </a:t>
            </a:r>
            <a:r>
              <a:rPr lang="fr-FR" baseline="0" dirty="0" err="1"/>
              <a:t>muralis</a:t>
            </a:r>
            <a:r>
              <a:rPr lang="fr-FR" baseline="0" dirty="0"/>
              <a:t> : fleurs rose strié de pourpre, pétales entiers.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59</a:t>
            </a:fld>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61</a:t>
            </a:fld>
            <a:endParaRPr 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Genre originaire des régions tempérées de l’hémisphère nord (particulièrement</a:t>
            </a:r>
            <a:r>
              <a:rPr lang="fr-FR" baseline="0" dirty="0"/>
              <a:t> concentré dans les régions méditerranéennes). Plantes ornementales souvent cultivées. D. </a:t>
            </a:r>
            <a:r>
              <a:rPr lang="fr-FR" baseline="0" dirty="0" err="1"/>
              <a:t>armeria</a:t>
            </a:r>
            <a:r>
              <a:rPr lang="fr-FR" baseline="0" dirty="0"/>
              <a:t> bisannuelle.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62</a:t>
            </a:fld>
            <a:endParaRPr lang="fr-F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Œillet des Chartreux. </a:t>
            </a:r>
            <a:r>
              <a:rPr lang="fr-FR" baseline="0" dirty="0"/>
              <a:t>Les bractées de l’</a:t>
            </a:r>
            <a:r>
              <a:rPr lang="fr-FR" baseline="0" dirty="0" err="1"/>
              <a:t>épicalice</a:t>
            </a:r>
            <a:r>
              <a:rPr lang="fr-FR" baseline="0" dirty="0"/>
              <a:t> sont souvent écailleuses.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63</a:t>
            </a:fld>
            <a:endParaRPr lang="fr-F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L’onglet des</a:t>
            </a:r>
            <a:r>
              <a:rPr lang="fr-FR" baseline="0" dirty="0"/>
              <a:t> pétales a des bandelettes ailées. Le limbe est lacinié, entier ou denté.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64</a:t>
            </a:fld>
            <a:endParaRPr lang="fr-F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Les graines</a:t>
            </a:r>
            <a:r>
              <a:rPr lang="fr-FR" baseline="0" dirty="0"/>
              <a:t> sont en bouclier ombiliquées au centre d’une des faces.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65</a:t>
            </a:fld>
            <a:endParaRPr 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Plante du midi en régression et R (difficile à observer car peu visible</a:t>
            </a:r>
            <a:r>
              <a:rPr lang="fr-FR" baseline="0" dirty="0"/>
              <a:t> surtout si fleurs fanées, fleurs minuscules)</a:t>
            </a:r>
            <a:r>
              <a:rPr lang="fr-FR" dirty="0"/>
              <a:t>. Tige très ramifiée (ramifications dichotomiques).</a:t>
            </a:r>
            <a:r>
              <a:rPr lang="fr-FR" baseline="0" dirty="0"/>
              <a:t>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67</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Coupe </a:t>
            </a:r>
            <a:r>
              <a:rPr lang="fr-FR" dirty="0" err="1"/>
              <a:t>calicinale</a:t>
            </a:r>
            <a:r>
              <a:rPr lang="fr-FR" dirty="0"/>
              <a:t> profonde qui enveloppe l’ovaire. </a:t>
            </a:r>
          </a:p>
          <a:p>
            <a:r>
              <a:rPr lang="fr-FR" dirty="0"/>
              <a:t>Sépales aigus et à bordure scarieuse fine = fleurs apparaissant</a:t>
            </a:r>
            <a:r>
              <a:rPr lang="fr-FR" baseline="0" dirty="0"/>
              <a:t> vertes (</a:t>
            </a:r>
            <a:r>
              <a:rPr lang="fr-FR" baseline="0" dirty="0" err="1"/>
              <a:t>annuus</a:t>
            </a:r>
            <a:r>
              <a:rPr lang="fr-FR" baseline="0" dirty="0"/>
              <a:t>) ou sépales obtus à large bordure scarieuse = fleurs apparaissant bigarrées (</a:t>
            </a:r>
            <a:r>
              <a:rPr lang="fr-FR" baseline="0" dirty="0" err="1"/>
              <a:t>perennis</a:t>
            </a:r>
            <a:r>
              <a:rPr lang="fr-FR" baseline="0" dirty="0"/>
              <a:t>). Critère d’identification = sépales. </a:t>
            </a:r>
          </a:p>
          <a:p>
            <a:r>
              <a:rPr lang="fr-FR" baseline="0" dirty="0"/>
              <a:t>Fleurs </a:t>
            </a:r>
            <a:r>
              <a:rPr lang="fr-FR" baseline="0" dirty="0" err="1"/>
              <a:t>périgynes</a:t>
            </a:r>
            <a:r>
              <a:rPr lang="fr-FR" baseline="0" dirty="0"/>
              <a:t> selon Plantes et Botanique et ovaire supère dans le même texte. Les sépales sont soudés à leur base et entourent l’ovaire (partiellement soudés à l’ovaire tout à la base). </a:t>
            </a:r>
          </a:p>
          <a:p>
            <a:r>
              <a:rPr lang="fr-FR" baseline="0" dirty="0"/>
              <a:t>Le fruit est enfermé dans le calice persistant et induré ; Plantes et botanique emploie de nouveau le terme d’utricules !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6</a:t>
            </a:fld>
            <a:endParaRPr lang="fr-F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Cymes unipares</a:t>
            </a:r>
            <a:r>
              <a:rPr lang="fr-FR" baseline="0" dirty="0"/>
              <a:t>. Calice 5 dents. Pétales : onglet très long par rapport au limbe (2 mm). Coronule : nombreuses écailles étroites. 5 ou 10 étamines. Ovaire : 2 carpelles. La capsule est étroitement cylindrique.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68</a:t>
            </a:fld>
            <a:endParaRPr 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a:solidFill>
                  <a:schemeClr val="tx1"/>
                </a:solidFill>
                <a:latin typeface="+mn-lt"/>
                <a:ea typeface="+mn-ea"/>
                <a:cs typeface="+mn-cs"/>
              </a:rPr>
              <a:t>Le nom du genre, du latin </a:t>
            </a:r>
            <a:r>
              <a:rPr lang="fr-FR" sz="1200" kern="1200" dirty="0" err="1">
                <a:solidFill>
                  <a:schemeClr val="tx1"/>
                </a:solidFill>
                <a:latin typeface="+mn-lt"/>
                <a:ea typeface="+mn-ea"/>
                <a:cs typeface="+mn-cs"/>
              </a:rPr>
              <a:t>sapo</a:t>
            </a:r>
            <a:r>
              <a:rPr lang="fr-FR" sz="1200" kern="1200" dirty="0">
                <a:solidFill>
                  <a:schemeClr val="tx1"/>
                </a:solidFill>
                <a:latin typeface="+mn-lt"/>
                <a:ea typeface="+mn-ea"/>
                <a:cs typeface="+mn-cs"/>
              </a:rPr>
              <a:t>, savon, fait référence au fait que ces plantes contiennent de la saponine, constituant majeur des savons. </a:t>
            </a:r>
            <a:r>
              <a:rPr lang="fr-FR" dirty="0" err="1"/>
              <a:t>Officinalis</a:t>
            </a:r>
            <a:r>
              <a:rPr lang="fr-FR" baseline="0" dirty="0"/>
              <a:t> et </a:t>
            </a:r>
            <a:r>
              <a:rPr lang="fr-FR" baseline="0" dirty="0" err="1"/>
              <a:t>ocymoides</a:t>
            </a:r>
            <a:r>
              <a:rPr lang="fr-FR" baseline="0" dirty="0"/>
              <a:t> </a:t>
            </a:r>
            <a:r>
              <a:rPr lang="fr-FR" baseline="0" dirty="0" err="1"/>
              <a:t>ocymoides</a:t>
            </a:r>
            <a:r>
              <a:rPr lang="fr-FR" baseline="0" dirty="0"/>
              <a:t> (l’autre </a:t>
            </a:r>
            <a:r>
              <a:rPr lang="fr-FR" baseline="0" dirty="0" err="1"/>
              <a:t>ssp</a:t>
            </a:r>
            <a:r>
              <a:rPr lang="fr-FR" baseline="0" dirty="0"/>
              <a:t> en Corse) et </a:t>
            </a:r>
            <a:r>
              <a:rPr lang="fr-FR" baseline="0" dirty="0" err="1"/>
              <a:t>caespitosa</a:t>
            </a:r>
            <a:r>
              <a:rPr lang="fr-FR" baseline="0" dirty="0"/>
              <a:t> Pyrénées + </a:t>
            </a:r>
            <a:r>
              <a:rPr lang="fr-FR" baseline="0" dirty="0" err="1"/>
              <a:t>bellidifolia</a:t>
            </a:r>
            <a:r>
              <a:rPr lang="fr-FR" baseline="0" dirty="0"/>
              <a:t> RR = Causses, </a:t>
            </a:r>
            <a:r>
              <a:rPr lang="fr-FR" baseline="0" dirty="0" err="1"/>
              <a:t>lutea</a:t>
            </a:r>
            <a:r>
              <a:rPr lang="fr-FR" baseline="0" dirty="0"/>
              <a:t> RR Mt Cenis. </a:t>
            </a:r>
          </a:p>
          <a:p>
            <a:r>
              <a:rPr lang="fr-FR" baseline="0" dirty="0"/>
              <a:t>Rhizomes riches en saponines (rhizome à mon avis uniquement pour </a:t>
            </a:r>
            <a:r>
              <a:rPr lang="fr-FR" baseline="0" dirty="0" err="1"/>
              <a:t>officinalis</a:t>
            </a:r>
            <a:r>
              <a:rPr lang="fr-FR" baseline="0" dirty="0"/>
              <a:t> qui est en colonie). </a:t>
            </a:r>
            <a:r>
              <a:rPr lang="fr-FR" baseline="0" dirty="0" err="1"/>
              <a:t>Officinalis</a:t>
            </a:r>
            <a:r>
              <a:rPr lang="fr-FR" baseline="0" dirty="0"/>
              <a:t> en colonies, les autres en touffes ou coussinets. </a:t>
            </a:r>
            <a:r>
              <a:rPr lang="fr-FR" baseline="0" dirty="0" err="1"/>
              <a:t>Officinalis</a:t>
            </a:r>
            <a:r>
              <a:rPr lang="fr-FR" baseline="0" dirty="0"/>
              <a:t> : tiges dressées, </a:t>
            </a:r>
            <a:r>
              <a:rPr lang="fr-FR" baseline="0" dirty="0" err="1"/>
              <a:t>ocymoides</a:t>
            </a:r>
            <a:r>
              <a:rPr lang="fr-FR" baseline="0" dirty="0"/>
              <a:t> tiges couchées-étalées. La forme des feuilles dépend de l’espèce.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70</a:t>
            </a:fld>
            <a:endParaRPr lang="fr-F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Cymes capitées : </a:t>
            </a:r>
            <a:r>
              <a:rPr lang="fr-FR" dirty="0" err="1"/>
              <a:t>bellidioides</a:t>
            </a:r>
            <a:r>
              <a:rPr lang="fr-FR" dirty="0"/>
              <a:t> et </a:t>
            </a:r>
            <a:r>
              <a:rPr lang="fr-FR" dirty="0" err="1"/>
              <a:t>lutea</a:t>
            </a:r>
            <a:r>
              <a:rPr lang="fr-FR" dirty="0"/>
              <a:t> ; un peu</a:t>
            </a:r>
            <a:r>
              <a:rPr lang="fr-FR" baseline="0" dirty="0"/>
              <a:t> compactes </a:t>
            </a:r>
            <a:r>
              <a:rPr lang="fr-FR" baseline="0" dirty="0">
                <a:latin typeface="Arial"/>
                <a:cs typeface="Arial"/>
              </a:rPr>
              <a:t>± </a:t>
            </a:r>
            <a:r>
              <a:rPr lang="fr-FR" baseline="0" dirty="0" err="1">
                <a:latin typeface="Arial"/>
                <a:cs typeface="Arial"/>
              </a:rPr>
              <a:t>corymbiformes</a:t>
            </a:r>
            <a:r>
              <a:rPr lang="fr-FR" baseline="0" dirty="0">
                <a:latin typeface="Arial"/>
                <a:cs typeface="Arial"/>
              </a:rPr>
              <a:t> : </a:t>
            </a:r>
            <a:r>
              <a:rPr lang="fr-FR" baseline="0" dirty="0" err="1">
                <a:latin typeface="Arial"/>
                <a:cs typeface="Arial"/>
              </a:rPr>
              <a:t>officinalis</a:t>
            </a:r>
            <a:r>
              <a:rPr lang="fr-FR" baseline="0" dirty="0">
                <a:latin typeface="Arial"/>
                <a:cs typeface="Arial"/>
              </a:rPr>
              <a:t> ; lâches : </a:t>
            </a:r>
            <a:r>
              <a:rPr lang="fr-FR" baseline="0" dirty="0" err="1">
                <a:latin typeface="Arial"/>
                <a:cs typeface="Arial"/>
              </a:rPr>
              <a:t>ocymoides</a:t>
            </a:r>
            <a:r>
              <a:rPr lang="fr-FR" baseline="0" dirty="0">
                <a:latin typeface="Arial"/>
                <a:cs typeface="Arial"/>
              </a:rPr>
              <a:t>.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72</a:t>
            </a:fld>
            <a:endParaRPr lang="fr-F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Jaune pâle</a:t>
            </a:r>
            <a:r>
              <a:rPr lang="fr-FR" baseline="0" dirty="0"/>
              <a:t> : </a:t>
            </a:r>
            <a:r>
              <a:rPr lang="fr-FR" baseline="0" dirty="0" err="1"/>
              <a:t>bellidifolia</a:t>
            </a:r>
            <a:r>
              <a:rPr lang="fr-FR" baseline="0" dirty="0"/>
              <a:t> et </a:t>
            </a:r>
            <a:r>
              <a:rPr lang="fr-FR" baseline="0" dirty="0" err="1"/>
              <a:t>lutea</a:t>
            </a:r>
            <a:r>
              <a:rPr lang="fr-FR" baseline="0" dirty="0"/>
              <a:t> ; rose vif : </a:t>
            </a:r>
            <a:r>
              <a:rPr lang="fr-FR" baseline="0" dirty="0" err="1"/>
              <a:t>caespitosa</a:t>
            </a:r>
            <a:r>
              <a:rPr lang="fr-FR" baseline="0" dirty="0"/>
              <a:t> et </a:t>
            </a:r>
            <a:r>
              <a:rPr lang="fr-FR" baseline="0" dirty="0" err="1"/>
              <a:t>ocymoides</a:t>
            </a:r>
            <a:r>
              <a:rPr lang="fr-FR" baseline="0" dirty="0"/>
              <a:t> ; </a:t>
            </a:r>
            <a:r>
              <a:rPr lang="fr-FR" baseline="0" dirty="0" err="1"/>
              <a:t>officinalis</a:t>
            </a:r>
            <a:r>
              <a:rPr lang="fr-FR" baseline="0" dirty="0"/>
              <a:t> rose pâle voire blanchâtres. </a:t>
            </a:r>
          </a:p>
          <a:p>
            <a:r>
              <a:rPr lang="fr-FR" baseline="0" dirty="0"/>
              <a:t>Calice : 1 nervure par dent. Pétales : onglet à bandelettes ailées. Gorge avec écailles (2 écailles / pétale). 2 styles visibles sur fleur en haut à gauche.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73</a:t>
            </a:fld>
            <a:endParaRPr lang="fr-F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Capsule à 1 loge. Les graines</a:t>
            </a:r>
            <a:r>
              <a:rPr lang="fr-FR" baseline="0" dirty="0"/>
              <a:t> sont ornementées + hile latéral.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75</a:t>
            </a:fld>
            <a:endParaRPr lang="fr-F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Appelée</a:t>
            </a:r>
            <a:r>
              <a:rPr lang="fr-FR" baseline="0" dirty="0"/>
              <a:t> aussi V. </a:t>
            </a:r>
            <a:r>
              <a:rPr lang="fr-FR" baseline="0" dirty="0" err="1"/>
              <a:t>segetalis</a:t>
            </a:r>
            <a:r>
              <a:rPr lang="fr-FR" baseline="0" dirty="0"/>
              <a:t>. Vachère = saponaire des vaches car autrefois cultivée et donnée aux vaches en mélange avec des céréales et légumineuses pour augmenter la lactation. Plante très variable sur le plan morphologique (ce qui explique le 1 à 4 espèces). Considérée comme invasive en Amérique du Nord. </a:t>
            </a:r>
            <a:r>
              <a:rPr lang="fr-FR" baseline="0" dirty="0" err="1"/>
              <a:t>Messicole</a:t>
            </a:r>
            <a:r>
              <a:rPr lang="fr-FR" baseline="0" dirty="0"/>
              <a:t> + friches (en régression). Les feuilles sont </a:t>
            </a:r>
            <a:r>
              <a:rPr lang="fr-FR" baseline="0" dirty="0" err="1"/>
              <a:t>connées</a:t>
            </a:r>
            <a:r>
              <a:rPr lang="fr-FR" baseline="0" dirty="0"/>
              <a:t> à la base.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77</a:t>
            </a:fld>
            <a:endParaRPr lang="fr-F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Cyme très lâche et fleurs longuement pédonculées. </a:t>
            </a:r>
            <a:r>
              <a:rPr lang="fr-FR" dirty="0" err="1"/>
              <a:t>Carpophore</a:t>
            </a:r>
            <a:r>
              <a:rPr lang="fr-FR" dirty="0"/>
              <a:t> de la capsule</a:t>
            </a:r>
            <a:r>
              <a:rPr lang="fr-FR" baseline="0" dirty="0"/>
              <a:t> très court. Dans flore Med seul l’</a:t>
            </a:r>
            <a:r>
              <a:rPr lang="fr-FR" baseline="0" dirty="0" err="1"/>
              <a:t>exocarpe</a:t>
            </a:r>
            <a:r>
              <a:rPr lang="fr-FR" baseline="0" dirty="0"/>
              <a:t> seul déhiscent.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78</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Autrefois</a:t>
            </a:r>
            <a:r>
              <a:rPr lang="fr-FR" baseline="0" dirty="0"/>
              <a:t> dans le genre Lychnis. </a:t>
            </a:r>
          </a:p>
          <a:p>
            <a:r>
              <a:rPr lang="fr-FR" baseline="0" dirty="0"/>
              <a:t>Originaire Europe, Asie tempérée et Afrique du Nord devenue cosmopolite = présente sur tous les continents par </a:t>
            </a:r>
            <a:r>
              <a:rPr lang="fr-FR" baseline="0" dirty="0" err="1"/>
              <a:t>hémérochorie</a:t>
            </a:r>
            <a:r>
              <a:rPr lang="fr-FR" baseline="0" dirty="0"/>
              <a:t> = disséminée avec les semences de céréales. </a:t>
            </a:r>
            <a:r>
              <a:rPr lang="fr-FR" baseline="0" dirty="0" err="1"/>
              <a:t>Messicole</a:t>
            </a:r>
            <a:r>
              <a:rPr lang="fr-FR" baseline="0" dirty="0"/>
              <a:t> : céréales. </a:t>
            </a:r>
          </a:p>
          <a:p>
            <a:r>
              <a:rPr lang="fr-FR" baseline="0" dirty="0"/>
              <a:t>Toute la plante est toxique. Surtout connu pour les graines (de grande taille et noires) qui rendait la farine de blé impropre à la consommation mais, toute la plante est toxique. Toxicité due à une saponine, le </a:t>
            </a:r>
            <a:r>
              <a:rPr lang="fr-FR" baseline="0" dirty="0" err="1"/>
              <a:t>githagénol</a:t>
            </a:r>
            <a:r>
              <a:rPr lang="fr-FR" baseline="0" dirty="0"/>
              <a:t> non détruit par la cuisson. Formes chroniques d’intoxication les plus fréquentes : diarrhées chroniques avec affaiblissement. Toxique aussi pour les animaux de ferme y compris les oiseaux : dans ce cas forme aiguë avec troubles digestifs, nerveux, sanguins, et mort. Eliminée par le tri sélectif et les herbicides. Actuellement, dans les mélanges de graines semées pour avoir des jachères fleuries (avec l’autre espèce A. gracile dont il faut la reconnaître cf. la fleur) : le cultivar tend à s’échapper et présent dans des friches </a:t>
            </a:r>
            <a:r>
              <a:rPr lang="fr-FR" baseline="0" dirty="0" err="1"/>
              <a:t>eutrophiles</a:t>
            </a:r>
            <a:r>
              <a:rPr lang="fr-FR" baseline="0" dirty="0"/>
              <a:t>.   </a:t>
            </a:r>
          </a:p>
          <a:p>
            <a:r>
              <a:rPr lang="fr-FR" baseline="0" dirty="0"/>
              <a:t>Toute la plante est velue.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9</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Fleurs</a:t>
            </a:r>
            <a:r>
              <a:rPr lang="fr-FR" baseline="0" dirty="0"/>
              <a:t> p</a:t>
            </a:r>
            <a:r>
              <a:rPr lang="fr-FR" dirty="0"/>
              <a:t>entamères.</a:t>
            </a:r>
          </a:p>
          <a:p>
            <a:r>
              <a:rPr lang="fr-FR" dirty="0"/>
              <a:t>Les sépales sont</a:t>
            </a:r>
            <a:r>
              <a:rPr lang="fr-FR" baseline="0" dirty="0"/>
              <a:t> soudés ; non rappelé car c’est tout le diaporama. </a:t>
            </a:r>
            <a:r>
              <a:rPr lang="fr-FR" dirty="0"/>
              <a:t>Tube du calice contracté au sommet = ovoïde. Dents linéaires. 5 nervures commissurales + 5 nervures.</a:t>
            </a:r>
            <a:r>
              <a:rPr lang="fr-FR" baseline="0" dirty="0"/>
              <a:t> </a:t>
            </a:r>
            <a:endParaRPr lang="fr-FR" dirty="0"/>
          </a:p>
          <a:p>
            <a:r>
              <a:rPr lang="fr-FR" dirty="0"/>
              <a:t>Pétales parfois blancs. 5 nervures plus sombres.</a:t>
            </a:r>
            <a:r>
              <a:rPr lang="fr-FR" baseline="0" dirty="0"/>
              <a:t> </a:t>
            </a:r>
            <a:r>
              <a:rPr lang="fr-FR" dirty="0"/>
              <a:t>L’onglet est muni de bandelettes</a:t>
            </a:r>
            <a:r>
              <a:rPr lang="fr-FR" baseline="0" dirty="0"/>
              <a:t> ailées. La gorge est plus pâle. Pas d’écailles. </a:t>
            </a:r>
          </a:p>
          <a:p>
            <a:r>
              <a:rPr lang="fr-FR" baseline="0" dirty="0"/>
              <a:t>2 cycles de 5 étamines, les externes </a:t>
            </a:r>
            <a:r>
              <a:rPr lang="fr-FR" baseline="0" dirty="0" err="1"/>
              <a:t>connées</a:t>
            </a:r>
            <a:r>
              <a:rPr lang="fr-FR" baseline="0" dirty="0"/>
              <a:t> à la base des pétales. </a:t>
            </a:r>
          </a:p>
          <a:p>
            <a:r>
              <a:rPr lang="fr-FR" b="1" dirty="0"/>
              <a:t>Les styles (et les valves du fruit) alternent avec les sépales (ou sont face aux pétales)</a:t>
            </a:r>
            <a:r>
              <a:rPr lang="fr-FR" b="1" baseline="0" dirty="0"/>
              <a:t> (cela différencie ce genre de Lychnis). A mettre dans les </a:t>
            </a:r>
            <a:r>
              <a:rPr lang="fr-FR" b="1" baseline="0" dirty="0" err="1"/>
              <a:t>dias</a:t>
            </a:r>
            <a:r>
              <a:rPr lang="fr-FR" b="1" baseline="0" dirty="0"/>
              <a:t> ? À voir. </a:t>
            </a:r>
          </a:p>
          <a:p>
            <a:r>
              <a:rPr lang="fr-FR" b="0" baseline="0" dirty="0"/>
              <a:t>Pollinisation entomophile. </a:t>
            </a:r>
            <a:endParaRPr lang="fr-FR" b="0"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10</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Les 2 espèces ont fourni des cultivars pouvant s’échapper</a:t>
            </a:r>
            <a:r>
              <a:rPr lang="fr-FR" baseline="0" dirty="0"/>
              <a:t> (d’où cette dia). </a:t>
            </a:r>
            <a:endParaRPr lang="fr-FR" dirty="0"/>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11</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a:t>Déhiscence </a:t>
            </a:r>
            <a:r>
              <a:rPr lang="fr-FR" dirty="0" err="1"/>
              <a:t>septifrage</a:t>
            </a:r>
            <a:r>
              <a:rPr lang="fr-FR" dirty="0"/>
              <a:t> des capsules.</a:t>
            </a:r>
            <a:r>
              <a:rPr lang="fr-FR" baseline="0" dirty="0"/>
              <a:t> </a:t>
            </a:r>
            <a:r>
              <a:rPr lang="fr-FR" dirty="0"/>
              <a:t>Tubercules pointus. </a:t>
            </a:r>
          </a:p>
        </p:txBody>
      </p:sp>
      <p:sp>
        <p:nvSpPr>
          <p:cNvPr id="4" name="Espace réservé du numéro de diapositive 3"/>
          <p:cNvSpPr>
            <a:spLocks noGrp="1"/>
          </p:cNvSpPr>
          <p:nvPr>
            <p:ph type="sldNum" sz="quarter" idx="10"/>
          </p:nvPr>
        </p:nvSpPr>
        <p:spPr/>
        <p:txBody>
          <a:bodyPr/>
          <a:lstStyle/>
          <a:p>
            <a:fld id="{1A0BAC80-4571-4750-BF74-935FB1676B1D}" type="slidenum">
              <a:rPr lang="fr-FR" smtClean="0"/>
              <a:pPr/>
              <a:t>12</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69AC2781-A3F8-49B2-824C-A70FB24B6E68}" type="datetimeFigureOut">
              <a:rPr lang="fr-FR" smtClean="0"/>
              <a:pPr/>
              <a:t>28/04/2023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0D4018E-00C2-4F15-A019-E386CE80A1FD}"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9AC2781-A3F8-49B2-824C-A70FB24B6E68}" type="datetimeFigureOut">
              <a:rPr lang="fr-FR" smtClean="0"/>
              <a:pPr/>
              <a:t>28/04/2023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0D4018E-00C2-4F15-A019-E386CE80A1FD}"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9AC2781-A3F8-49B2-824C-A70FB24B6E68}" type="datetimeFigureOut">
              <a:rPr lang="fr-FR" smtClean="0"/>
              <a:pPr/>
              <a:t>28/04/2023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0D4018E-00C2-4F15-A019-E386CE80A1FD}"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9AC2781-A3F8-49B2-824C-A70FB24B6E68}" type="datetimeFigureOut">
              <a:rPr lang="fr-FR" smtClean="0"/>
              <a:pPr/>
              <a:t>28/04/2023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0D4018E-00C2-4F15-A019-E386CE80A1FD}"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69AC2781-A3F8-49B2-824C-A70FB24B6E68}" type="datetimeFigureOut">
              <a:rPr lang="fr-FR" smtClean="0"/>
              <a:pPr/>
              <a:t>28/04/2023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0D4018E-00C2-4F15-A019-E386CE80A1FD}"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9AC2781-A3F8-49B2-824C-A70FB24B6E68}" type="datetimeFigureOut">
              <a:rPr lang="fr-FR" smtClean="0"/>
              <a:pPr/>
              <a:t>28/04/2023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0D4018E-00C2-4F15-A019-E386CE80A1FD}"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9AC2781-A3F8-49B2-824C-A70FB24B6E68}" type="datetimeFigureOut">
              <a:rPr lang="fr-FR" smtClean="0"/>
              <a:pPr/>
              <a:t>28/04/2023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0D4018E-00C2-4F15-A019-E386CE80A1FD}"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69AC2781-A3F8-49B2-824C-A70FB24B6E68}" type="datetimeFigureOut">
              <a:rPr lang="fr-FR" smtClean="0"/>
              <a:pPr/>
              <a:t>28/04/2023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0D4018E-00C2-4F15-A019-E386CE80A1FD}"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9AC2781-A3F8-49B2-824C-A70FB24B6E68}" type="datetimeFigureOut">
              <a:rPr lang="fr-FR" smtClean="0"/>
              <a:pPr/>
              <a:t>28/04/2023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0D4018E-00C2-4F15-A019-E386CE80A1FD}"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69AC2781-A3F8-49B2-824C-A70FB24B6E68}" type="datetimeFigureOut">
              <a:rPr lang="fr-FR" smtClean="0"/>
              <a:pPr/>
              <a:t>28/04/2023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0D4018E-00C2-4F15-A019-E386CE80A1FD}"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69AC2781-A3F8-49B2-824C-A70FB24B6E68}" type="datetimeFigureOut">
              <a:rPr lang="fr-FR" smtClean="0"/>
              <a:pPr/>
              <a:t>28/04/2023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0D4018E-00C2-4F15-A019-E386CE80A1FD}"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AC2781-A3F8-49B2-824C-A70FB24B6E68}" type="datetimeFigureOut">
              <a:rPr lang="fr-FR" smtClean="0"/>
              <a:pPr/>
              <a:t>28/04/2023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D4018E-00C2-4F15-A019-E386CE80A1FD}"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3.JPG"/><Relationship Id="rId5" Type="http://schemas.openxmlformats.org/officeDocument/2006/relationships/image" Target="../media/image72.jpeg"/><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4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4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4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5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5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5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5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image" Target="../media/image108.jpeg"/></Relationships>
</file>

<file path=ppt/slides/_rels/slide5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5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114.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19.jpeg"/><Relationship Id="rId4" Type="http://schemas.openxmlformats.org/officeDocument/2006/relationships/image" Target="../media/image118.jpeg"/></Relationships>
</file>

<file path=ppt/slides/_rels/slide6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21.jpeg"/></Relationships>
</file>

<file path=ppt/slides/_rels/slide6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124.jpeg"/><Relationship Id="rId4" Type="http://schemas.openxmlformats.org/officeDocument/2006/relationships/image" Target="../media/image123.jpeg"/></Relationships>
</file>

<file path=ppt/slides/_rels/slide6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6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131.jpeg"/><Relationship Id="rId4" Type="http://schemas.openxmlformats.org/officeDocument/2006/relationships/image" Target="../media/image130.jpeg"/></Relationships>
</file>

<file path=ppt/slides/_rels/slide6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34.jpeg"/></Relationships>
</file>

<file path=ppt/slides/_rels/slide6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6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41.jpeg"/></Relationships>
</file>

<file path=ppt/slides/_rels/slide7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45.jpeg"/></Relationships>
</file>

<file path=ppt/slides/_rels/slide7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47.jpeg"/></Relationships>
</file>

<file path=ppt/slides/_rels/slide7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152.jpeg"/><Relationship Id="rId4" Type="http://schemas.openxmlformats.org/officeDocument/2006/relationships/image" Target="../media/image151.jpeg"/></Relationships>
</file>

<file path=ppt/slides/_rels/slide7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55.jpeg"/></Relationships>
</file>

<file path=ppt/slides/_rels/slide7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79512" y="1412776"/>
            <a:ext cx="8784976" cy="1470025"/>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000" b="1" i="0" u="none" strike="noStrike" kern="1200" cap="none" spc="0" normalizeH="0" baseline="0" noProof="0" dirty="0">
                <a:ln>
                  <a:noFill/>
                </a:ln>
                <a:solidFill>
                  <a:schemeClr val="tx1"/>
                </a:solidFill>
                <a:effectLst/>
                <a:uLnTx/>
                <a:uFillTx/>
                <a:latin typeface="+mj-lt"/>
                <a:ea typeface="+mj-ea"/>
                <a:cs typeface="+mj-cs"/>
              </a:rPr>
              <a:t>La</a:t>
            </a:r>
            <a:r>
              <a:rPr kumimoji="0" lang="fr-FR" sz="4000" b="1" i="0" u="none" strike="noStrike" kern="1200" cap="none" spc="0" normalizeH="0" noProof="0" dirty="0">
                <a:ln>
                  <a:noFill/>
                </a:ln>
                <a:solidFill>
                  <a:schemeClr val="tx1"/>
                </a:solidFill>
                <a:effectLst/>
                <a:uLnTx/>
                <a:uFillTx/>
                <a:latin typeface="+mj-lt"/>
                <a:ea typeface="+mj-ea"/>
                <a:cs typeface="+mj-cs"/>
              </a:rPr>
              <a:t> famille des</a:t>
            </a:r>
            <a:r>
              <a:rPr kumimoji="0" lang="fr-FR" sz="4000" b="1" i="0" u="none" strike="noStrike" kern="1200" cap="none" spc="0" normalizeH="0" baseline="0" noProof="0" dirty="0">
                <a:ln>
                  <a:noFill/>
                </a:ln>
                <a:solidFill>
                  <a:schemeClr val="tx1"/>
                </a:solidFill>
                <a:effectLst/>
                <a:uLnTx/>
                <a:uFillTx/>
                <a:latin typeface="+mj-lt"/>
                <a:ea typeface="+mj-ea"/>
                <a:cs typeface="+mj-cs"/>
              </a:rPr>
              <a:t> </a:t>
            </a:r>
            <a:r>
              <a:rPr kumimoji="0" lang="fr-FR" sz="4000" b="1" u="none" strike="noStrike" kern="1200" cap="none" spc="0" normalizeH="0" baseline="0" noProof="0" dirty="0" err="1">
                <a:ln>
                  <a:noFill/>
                </a:ln>
                <a:solidFill>
                  <a:schemeClr val="tx1"/>
                </a:solidFill>
                <a:effectLst/>
                <a:uLnTx/>
                <a:uFillTx/>
                <a:latin typeface="+mj-lt"/>
                <a:ea typeface="+mj-ea"/>
                <a:cs typeface="+mj-cs"/>
              </a:rPr>
              <a:t>Caryophyllaceae</a:t>
            </a:r>
            <a:r>
              <a:rPr kumimoji="0" lang="fr-FR" sz="4000" b="1" u="none" strike="noStrike" kern="1200" cap="none" spc="0" normalizeH="0" baseline="0" noProof="0" dirty="0">
                <a:ln>
                  <a:noFill/>
                </a:ln>
                <a:solidFill>
                  <a:schemeClr val="tx1"/>
                </a:solidFill>
                <a:effectLst/>
                <a:uLnTx/>
                <a:uFillTx/>
                <a:latin typeface="+mj-lt"/>
                <a:ea typeface="+mj-ea"/>
                <a:cs typeface="+mj-cs"/>
              </a:rPr>
              <a:t> (2</a:t>
            </a:r>
            <a:r>
              <a:rPr lang="fr-FR" sz="4000" b="1" dirty="0">
                <a:latin typeface="+mj-lt"/>
                <a:ea typeface="+mj-ea"/>
                <a:cs typeface="+mj-cs"/>
              </a:rPr>
              <a:t>)</a:t>
            </a:r>
            <a:endParaRPr kumimoji="0" lang="fr-FR" sz="4000" b="1" u="none" strike="noStrike" kern="1200" cap="none" spc="0" normalizeH="0" baseline="0" noProof="0" dirty="0">
              <a:ln>
                <a:noFill/>
              </a:ln>
              <a:solidFill>
                <a:schemeClr val="tx1"/>
              </a:solidFill>
              <a:effectLst/>
              <a:uLnTx/>
              <a:uFillTx/>
              <a:latin typeface="+mj-lt"/>
              <a:ea typeface="+mj-ea"/>
              <a:cs typeface="+mj-cs"/>
            </a:endParaRPr>
          </a:p>
        </p:txBody>
      </p:sp>
      <p:sp>
        <p:nvSpPr>
          <p:cNvPr id="5" name="Sous-titre 2"/>
          <p:cNvSpPr txBox="1">
            <a:spLocks/>
          </p:cNvSpPr>
          <p:nvPr/>
        </p:nvSpPr>
        <p:spPr>
          <a:xfrm>
            <a:off x="1371600" y="3068960"/>
            <a:ext cx="6400800" cy="2016224"/>
          </a:xfrm>
          <a:prstGeom prst="rect">
            <a:avLst/>
          </a:prstGeom>
        </p:spPr>
        <p:txBody>
          <a:bodyPr>
            <a:normAutofit fontScale="92500" lnSpcReduction="10000"/>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fr-FR" sz="3200" b="1" i="0" u="none" strike="noStrike" kern="1200" cap="none" spc="0" normalizeH="0" baseline="0" noProof="0" dirty="0">
                <a:ln>
                  <a:noFill/>
                </a:ln>
                <a:solidFill>
                  <a:schemeClr val="tx1">
                    <a:lumMod val="65000"/>
                    <a:lumOff val="35000"/>
                  </a:schemeClr>
                </a:solidFill>
                <a:effectLst/>
                <a:uLnTx/>
                <a:uFillTx/>
                <a:latin typeface="+mn-lt"/>
                <a:ea typeface="+mn-ea"/>
                <a:cs typeface="+mn-cs"/>
              </a:rPr>
              <a:t>Ateliers de perfectionnement</a:t>
            </a:r>
          </a:p>
          <a:p>
            <a:pPr marL="342900" marR="0" lvl="0" indent="-342900" algn="ctr" defTabSz="914400" rtl="0" eaLnBrk="1" fontAlgn="auto" latinLnBrk="0" hangingPunct="1">
              <a:lnSpc>
                <a:spcPct val="100000"/>
              </a:lnSpc>
              <a:spcBef>
                <a:spcPct val="20000"/>
              </a:spcBef>
              <a:spcAft>
                <a:spcPts val="0"/>
              </a:spcAft>
              <a:buClrTx/>
              <a:buSzTx/>
              <a:tabLst/>
              <a:defRPr/>
            </a:pPr>
            <a:r>
              <a:rPr kumimoji="0" lang="fr-FR" sz="3200" b="1" i="0" u="none" strike="noStrike" kern="1200" cap="none" spc="0" normalizeH="0" baseline="0" noProof="0" dirty="0">
                <a:ln>
                  <a:noFill/>
                </a:ln>
                <a:solidFill>
                  <a:schemeClr val="tx1">
                    <a:lumMod val="65000"/>
                    <a:lumOff val="35000"/>
                  </a:schemeClr>
                </a:solidFill>
                <a:effectLst/>
                <a:uLnTx/>
                <a:uFillTx/>
                <a:latin typeface="+mn-lt"/>
                <a:ea typeface="+mn-ea"/>
                <a:cs typeface="+mn-cs"/>
              </a:rPr>
              <a:t>Société Linnéenne de Lyon</a:t>
            </a:r>
          </a:p>
          <a:p>
            <a:pPr marL="342900" marR="0" lvl="0" indent="-342900" algn="ctr" defTabSz="914400" rtl="0" eaLnBrk="1" fontAlgn="auto" latinLnBrk="0" hangingPunct="1">
              <a:lnSpc>
                <a:spcPct val="100000"/>
              </a:lnSpc>
              <a:spcBef>
                <a:spcPct val="20000"/>
              </a:spcBef>
              <a:spcAft>
                <a:spcPts val="0"/>
              </a:spcAft>
              <a:buClrTx/>
              <a:buSzTx/>
              <a:tabLst/>
              <a:defRPr/>
            </a:pPr>
            <a:r>
              <a:rPr kumimoji="0" lang="fr-FR" sz="3200" b="1" i="0" u="none" strike="noStrike" kern="1200" cap="none" spc="0" normalizeH="0" baseline="0" noProof="0" dirty="0">
                <a:ln>
                  <a:noFill/>
                </a:ln>
                <a:solidFill>
                  <a:schemeClr val="tx1">
                    <a:lumMod val="65000"/>
                    <a:lumOff val="35000"/>
                  </a:schemeClr>
                </a:solidFill>
                <a:effectLst/>
                <a:uLnTx/>
                <a:uFillTx/>
                <a:latin typeface="+mn-lt"/>
                <a:ea typeface="+mn-ea"/>
                <a:cs typeface="+mn-cs"/>
              </a:rPr>
              <a:t>2023</a:t>
            </a:r>
          </a:p>
          <a:p>
            <a:pPr marL="342900" marR="0" lvl="0" indent="-342900" algn="ctr" defTabSz="914400" rtl="0" eaLnBrk="1" fontAlgn="auto" latinLnBrk="0" hangingPunct="1">
              <a:lnSpc>
                <a:spcPct val="100000"/>
              </a:lnSpc>
              <a:spcBef>
                <a:spcPct val="20000"/>
              </a:spcBef>
              <a:spcAft>
                <a:spcPts val="0"/>
              </a:spcAft>
              <a:buClrTx/>
              <a:buSzTx/>
              <a:tabLst/>
              <a:defRPr/>
            </a:pPr>
            <a:r>
              <a:rPr kumimoji="0" lang="fr-FR" sz="3200" b="1" i="0" u="none" strike="noStrike" kern="1200" cap="none" spc="0" normalizeH="0" baseline="0" noProof="0" dirty="0">
                <a:ln>
                  <a:noFill/>
                </a:ln>
                <a:solidFill>
                  <a:schemeClr val="tx1">
                    <a:lumMod val="65000"/>
                    <a:lumOff val="35000"/>
                  </a:schemeClr>
                </a:solidFill>
                <a:effectLst/>
                <a:uLnTx/>
                <a:uFillTx/>
                <a:latin typeface="+mn-lt"/>
                <a:ea typeface="+mn-ea"/>
                <a:cs typeface="+mn-cs"/>
              </a:rPr>
              <a:t>Véronique Guérin-</a:t>
            </a:r>
            <a:r>
              <a:rPr kumimoji="0" lang="fr-FR" sz="3200" b="1" i="0" u="none" strike="noStrike" kern="1200" cap="none" spc="0" normalizeH="0" baseline="0" noProof="0" dirty="0" err="1">
                <a:ln>
                  <a:noFill/>
                </a:ln>
                <a:solidFill>
                  <a:schemeClr val="tx1">
                    <a:lumMod val="65000"/>
                    <a:lumOff val="35000"/>
                  </a:schemeClr>
                </a:solidFill>
                <a:effectLst/>
                <a:uLnTx/>
                <a:uFillTx/>
                <a:latin typeface="+mn-lt"/>
                <a:ea typeface="+mn-ea"/>
                <a:cs typeface="+mn-cs"/>
              </a:rPr>
              <a:t>Faublée</a:t>
            </a:r>
            <a:endParaRPr kumimoji="0" lang="fr-FR" sz="3200" b="1"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sp>
        <p:nvSpPr>
          <p:cNvPr id="6" name="ZoneTexte 5"/>
          <p:cNvSpPr txBox="1"/>
          <p:nvPr/>
        </p:nvSpPr>
        <p:spPr>
          <a:xfrm>
            <a:off x="179512" y="5818038"/>
            <a:ext cx="5608523" cy="923330"/>
          </a:xfrm>
          <a:prstGeom prst="rect">
            <a:avLst/>
          </a:prstGeom>
          <a:solidFill>
            <a:schemeClr val="accent2">
              <a:lumMod val="20000"/>
              <a:lumOff val="80000"/>
            </a:schemeClr>
          </a:solidFill>
        </p:spPr>
        <p:txBody>
          <a:bodyPr wrap="none" rtlCol="0">
            <a:spAutoFit/>
          </a:bodyPr>
          <a:lstStyle/>
          <a:p>
            <a:r>
              <a:rPr lang="fr-FR" b="1" i="1" dirty="0"/>
              <a:t>Pour les photos, merci aux contributeurs de </a:t>
            </a:r>
            <a:r>
              <a:rPr lang="fr-FR" b="1" i="1" dirty="0" err="1"/>
              <a:t>TelaBotanica</a:t>
            </a:r>
            <a:endParaRPr lang="fr-FR" b="1" i="1" dirty="0"/>
          </a:p>
          <a:p>
            <a:r>
              <a:rPr lang="fr-FR" b="1" i="1" dirty="0"/>
              <a:t>En particulier Liliane et Didier </a:t>
            </a:r>
            <a:r>
              <a:rPr lang="fr-FR" b="1" i="1" dirty="0" err="1"/>
              <a:t>Roubaudi</a:t>
            </a:r>
            <a:endParaRPr lang="fr-FR" b="1" i="1" dirty="0"/>
          </a:p>
          <a:p>
            <a:r>
              <a:rPr lang="fr-FR" b="1" i="1" dirty="0"/>
              <a:t>Et à Franck Le Driant (</a:t>
            </a:r>
            <a:r>
              <a:rPr lang="fr-FR" b="1" i="1" dirty="0" err="1"/>
              <a:t>FloreAlpes</a:t>
            </a:r>
            <a:r>
              <a:rPr lang="fr-FR" b="1" i="1" dirty="0"/>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8" descr="DSCN0674.JPG"/>
          <p:cNvPicPr>
            <a:picLocks noChangeAspect="1"/>
          </p:cNvPicPr>
          <p:nvPr/>
        </p:nvPicPr>
        <p:blipFill>
          <a:blip r:embed="rId3" cstate="screen">
            <a:lum bright="-20000" contrast="10000"/>
            <a:extLst>
              <a:ext uri="{28A0092B-C50C-407E-A947-70E740481C1C}">
                <a14:useLocalDpi xmlns:a14="http://schemas.microsoft.com/office/drawing/2010/main"/>
              </a:ext>
            </a:extLst>
          </a:blip>
          <a:srcRect/>
          <a:stretch>
            <a:fillRect/>
          </a:stretch>
        </p:blipFill>
        <p:spPr bwMode="auto">
          <a:xfrm>
            <a:off x="106958" y="2852936"/>
            <a:ext cx="4177010" cy="3797616"/>
          </a:xfrm>
          <a:prstGeom prst="rect">
            <a:avLst/>
          </a:prstGeom>
          <a:noFill/>
          <a:ln w="28575">
            <a:noFill/>
            <a:miter lim="800000"/>
            <a:headEnd/>
            <a:tailEnd/>
          </a:ln>
        </p:spPr>
      </p:pic>
      <p:sp>
        <p:nvSpPr>
          <p:cNvPr id="2" name="Espace réservé du contenu 2"/>
          <p:cNvSpPr txBox="1">
            <a:spLocks/>
          </p:cNvSpPr>
          <p:nvPr/>
        </p:nvSpPr>
        <p:spPr>
          <a:xfrm>
            <a:off x="0" y="692696"/>
            <a:ext cx="4572000" cy="2016224"/>
          </a:xfrm>
          <a:prstGeom prst="rect">
            <a:avLst/>
          </a:prstGeom>
          <a:solidFill>
            <a:schemeClr val="accent2">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Grandes f</a:t>
            </a:r>
            <a:r>
              <a:rPr kumimoji="0" lang="fr-FR" sz="2000" b="1" i="0" u="none" strike="noStrike" kern="1200" cap="none" spc="0" normalizeH="0" baseline="0" noProof="0" dirty="0">
                <a:ln>
                  <a:noFill/>
                </a:ln>
                <a:solidFill>
                  <a:srgbClr val="FF0000"/>
                </a:solidFill>
                <a:effectLst/>
                <a:uLnTx/>
                <a:uFillTx/>
                <a:latin typeface="+mn-lt"/>
                <a:ea typeface="+mn-ea"/>
                <a:cs typeface="+mn-cs"/>
              </a:rPr>
              <a:t>leurs </a:t>
            </a:r>
            <a:r>
              <a:rPr kumimoji="0" lang="fr-FR" sz="2000" b="1" i="0" u="none" strike="noStrike" kern="1200" cap="none" spc="0" normalizeH="0" baseline="0" noProof="0" dirty="0">
                <a:ln>
                  <a:noFill/>
                </a:ln>
                <a:effectLst/>
                <a:uLnTx/>
                <a:uFillTx/>
                <a:latin typeface="+mn-lt"/>
                <a:ea typeface="+mn-ea"/>
                <a:cs typeface="+mn-cs"/>
              </a:rPr>
              <a:t>hermaphrodites </a:t>
            </a:r>
            <a:r>
              <a:rPr kumimoji="0" lang="fr-FR" sz="2000" b="1" i="0" u="none" strike="noStrike" kern="1200" cap="none" spc="0" normalizeH="0" baseline="0" noProof="0" dirty="0">
                <a:ln>
                  <a:noFill/>
                </a:ln>
                <a:solidFill>
                  <a:srgbClr val="FF0000"/>
                </a:solidFill>
                <a:effectLst/>
                <a:uLnTx/>
                <a:uFillTx/>
                <a:latin typeface="+mn-lt"/>
                <a:ea typeface="+mn-ea"/>
                <a:cs typeface="+mn-cs"/>
              </a:rPr>
              <a:t>longuement pédonculées </a:t>
            </a:r>
            <a:r>
              <a:rPr kumimoji="0" lang="fr-FR" sz="2000" b="1" i="0" u="none" strike="noStrike" kern="1200" cap="none" spc="0" normalizeH="0" baseline="0" noProof="0" dirty="0">
                <a:ln>
                  <a:noFill/>
                </a:ln>
                <a:effectLst/>
                <a:uLnTx/>
                <a:uFillTx/>
                <a:latin typeface="+mn-lt"/>
                <a:ea typeface="+mn-ea"/>
                <a:cs typeface="+mn-cs"/>
              </a:rPr>
              <a:t>actinomorphes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Calice très développé </a:t>
            </a:r>
            <a:r>
              <a:rPr kumimoji="0" lang="fr-FR" sz="2000" b="1" i="0" u="none" strike="noStrike" kern="1200" cap="none" spc="0" normalizeH="0" baseline="0" noProof="0" dirty="0">
                <a:ln>
                  <a:noFill/>
                </a:ln>
                <a:effectLst/>
                <a:uLnTx/>
                <a:uFillTx/>
                <a:latin typeface="+mn-lt"/>
                <a:ea typeface="+mn-ea"/>
                <a:cs typeface="+mn-cs"/>
              </a:rPr>
              <a:t>hérissé. </a:t>
            </a:r>
            <a:r>
              <a:rPr kumimoji="0" lang="fr-FR" sz="2000" b="1" i="0" u="none" strike="noStrike" kern="1200" cap="none" spc="0" normalizeH="0" baseline="0" noProof="0" dirty="0">
                <a:ln>
                  <a:noFill/>
                </a:ln>
                <a:solidFill>
                  <a:srgbClr val="FF0000"/>
                </a:solidFill>
                <a:effectLst/>
                <a:uLnTx/>
                <a:uFillTx/>
                <a:latin typeface="+mn-lt"/>
                <a:ea typeface="+mn-ea"/>
                <a:cs typeface="+mn-cs"/>
              </a:rPr>
              <a:t>Tube</a:t>
            </a:r>
            <a:r>
              <a:rPr kumimoji="0" lang="fr-FR" sz="2000" b="1" i="0" u="none" strike="noStrike" kern="1200" cap="none" spc="0" normalizeH="0" baseline="0" noProof="0" dirty="0">
                <a:ln>
                  <a:noFill/>
                </a:ln>
                <a:effectLst/>
                <a:uLnTx/>
                <a:uFillTx/>
                <a:latin typeface="+mn-lt"/>
                <a:ea typeface="+mn-ea"/>
                <a:cs typeface="+mn-cs"/>
              </a:rPr>
              <a:t> ovoïde à </a:t>
            </a:r>
            <a:r>
              <a:rPr kumimoji="0" lang="fr-FR" sz="2000" b="1" i="0" u="none" strike="noStrike" kern="1200" cap="none" spc="0" normalizeH="0" baseline="0" noProof="0" dirty="0">
                <a:ln>
                  <a:noFill/>
                </a:ln>
                <a:solidFill>
                  <a:srgbClr val="FF0000"/>
                </a:solidFill>
                <a:effectLst/>
                <a:uLnTx/>
                <a:uFillTx/>
                <a:latin typeface="+mn-lt"/>
                <a:ea typeface="+mn-ea"/>
                <a:cs typeface="+mn-cs"/>
              </a:rPr>
              <a:t>10 côtes</a:t>
            </a:r>
            <a:r>
              <a:rPr kumimoji="0" lang="fr-FR" sz="2000" b="1" i="0" u="none" strike="noStrike" kern="1200" cap="none" spc="0" normalizeH="0" baseline="0" noProof="0" dirty="0">
                <a:ln>
                  <a:noFill/>
                </a:ln>
                <a:effectLst/>
                <a:uLnTx/>
                <a:uFillTx/>
                <a:latin typeface="+mn-lt"/>
                <a:ea typeface="+mn-ea"/>
                <a:cs typeface="+mn-cs"/>
              </a:rPr>
              <a:t>. </a:t>
            </a:r>
            <a:r>
              <a:rPr kumimoji="0" lang="fr-FR" sz="2000" b="1" i="0" u="none" strike="noStrike" kern="1200" cap="none" spc="0" normalizeH="0" baseline="0" noProof="0" dirty="0">
                <a:ln>
                  <a:noFill/>
                </a:ln>
                <a:solidFill>
                  <a:srgbClr val="FF0000"/>
                </a:solidFill>
                <a:effectLst/>
                <a:uLnTx/>
                <a:uFillTx/>
                <a:latin typeface="+mn-lt"/>
                <a:ea typeface="+mn-ea"/>
                <a:cs typeface="+mn-cs"/>
              </a:rPr>
              <a:t>5 dents foliacées </a:t>
            </a:r>
            <a:r>
              <a:rPr kumimoji="0" lang="fr-FR" sz="2000" b="1" i="0" u="none" strike="noStrike" kern="1200" cap="none" spc="0" normalizeH="0" baseline="0" noProof="0" dirty="0">
                <a:ln>
                  <a:noFill/>
                </a:ln>
                <a:effectLst/>
                <a:uLnTx/>
                <a:uFillTx/>
                <a:latin typeface="+mn-lt"/>
                <a:ea typeface="+mn-ea"/>
                <a:cs typeface="+mn-cs"/>
              </a:rPr>
              <a:t>3-7 cm &gt; tube et </a:t>
            </a:r>
            <a:r>
              <a:rPr kumimoji="0" lang="fr-FR" sz="2000" b="1" i="0" u="none" strike="noStrike" kern="1200" cap="none" spc="0" normalizeH="0" baseline="0" noProof="0" dirty="0">
                <a:ln>
                  <a:noFill/>
                </a:ln>
                <a:solidFill>
                  <a:srgbClr val="FF0000"/>
                </a:solidFill>
                <a:effectLst/>
                <a:uLnTx/>
                <a:uFillTx/>
                <a:latin typeface="+mn-lt"/>
                <a:ea typeface="+mn-ea"/>
                <a:cs typeface="+mn-cs"/>
              </a:rPr>
              <a:t>≥ corolle</a:t>
            </a:r>
          </a:p>
        </p:txBody>
      </p:sp>
      <p:sp>
        <p:nvSpPr>
          <p:cNvPr id="4" name="ZoneTexte 3"/>
          <p:cNvSpPr txBox="1"/>
          <p:nvPr/>
        </p:nvSpPr>
        <p:spPr>
          <a:xfrm>
            <a:off x="179512" y="77723"/>
            <a:ext cx="5184576"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a:t>Agrostemma</a:t>
            </a:r>
            <a:r>
              <a:rPr lang="fr-FR" sz="2400" b="1" dirty="0"/>
              <a:t> : </a:t>
            </a:r>
            <a:r>
              <a:rPr lang="fr-FR" sz="2400" b="1" i="1" dirty="0"/>
              <a:t> A. </a:t>
            </a:r>
            <a:r>
              <a:rPr lang="fr-FR" sz="2400" b="1" i="1" dirty="0" err="1"/>
              <a:t>githago</a:t>
            </a:r>
            <a:r>
              <a:rPr lang="fr-FR" sz="2400" b="1" i="1" dirty="0"/>
              <a:t> </a:t>
            </a:r>
            <a:r>
              <a:rPr lang="fr-FR" sz="2400" b="1" dirty="0"/>
              <a:t>(2) </a:t>
            </a:r>
          </a:p>
        </p:txBody>
      </p:sp>
      <p:pic>
        <p:nvPicPr>
          <p:cNvPr id="5" name="Image 4" descr="P6190962.JPG"/>
          <p:cNvPicPr>
            <a:picLocks noChangeAspect="1"/>
          </p:cNvPicPr>
          <p:nvPr/>
        </p:nvPicPr>
        <p:blipFill>
          <a:blip r:embed="rId4" cstate="screen">
            <a:lum bright="-10000" contrast="10000"/>
            <a:extLst>
              <a:ext uri="{28A0092B-C50C-407E-A947-70E740481C1C}">
                <a14:useLocalDpi xmlns:a14="http://schemas.microsoft.com/office/drawing/2010/main"/>
              </a:ext>
            </a:extLst>
          </a:blip>
          <a:srcRect/>
          <a:stretch>
            <a:fillRect/>
          </a:stretch>
        </p:blipFill>
        <p:spPr bwMode="auto">
          <a:xfrm>
            <a:off x="4420760" y="2840236"/>
            <a:ext cx="4615736" cy="3801739"/>
          </a:xfrm>
          <a:prstGeom prst="rect">
            <a:avLst/>
          </a:prstGeom>
          <a:noFill/>
          <a:ln w="9525">
            <a:noFill/>
            <a:miter lim="800000"/>
            <a:headEnd/>
            <a:tailEnd/>
          </a:ln>
        </p:spPr>
      </p:pic>
      <p:sp>
        <p:nvSpPr>
          <p:cNvPr id="7" name="ZoneTexte 6"/>
          <p:cNvSpPr txBox="1"/>
          <p:nvPr/>
        </p:nvSpPr>
        <p:spPr>
          <a:xfrm>
            <a:off x="3419872" y="6550223"/>
            <a:ext cx="1474506" cy="307777"/>
          </a:xfrm>
          <a:prstGeom prst="rect">
            <a:avLst/>
          </a:prstGeom>
          <a:solidFill>
            <a:schemeClr val="bg1"/>
          </a:solidFill>
        </p:spPr>
        <p:txBody>
          <a:bodyPr wrap="none" rtlCol="0">
            <a:spAutoFit/>
          </a:bodyPr>
          <a:lstStyle/>
          <a:p>
            <a:r>
              <a:rPr lang="fr-FR" sz="1400" dirty="0"/>
              <a:t>Véronique Guérin</a:t>
            </a:r>
          </a:p>
        </p:txBody>
      </p:sp>
      <p:sp>
        <p:nvSpPr>
          <p:cNvPr id="9" name="Espace réservé du contenu 2"/>
          <p:cNvSpPr txBox="1">
            <a:spLocks/>
          </p:cNvSpPr>
          <p:nvPr/>
        </p:nvSpPr>
        <p:spPr>
          <a:xfrm>
            <a:off x="4716016" y="764704"/>
            <a:ext cx="4248472" cy="1872208"/>
          </a:xfrm>
          <a:prstGeom prst="rect">
            <a:avLst/>
          </a:prstGeom>
          <a:solidFill>
            <a:schemeClr val="accent2">
              <a:lumMod val="20000"/>
              <a:lumOff val="80000"/>
            </a:schemeClr>
          </a:solidFill>
        </p:spPr>
        <p:txBody>
          <a:bodyPr>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5 pétales </a:t>
            </a:r>
            <a:r>
              <a:rPr lang="fr-FR" sz="2000" b="1" dirty="0"/>
              <a:t>libres </a:t>
            </a:r>
            <a:r>
              <a:rPr lang="fr-FR" sz="2000" b="1" dirty="0">
                <a:solidFill>
                  <a:srgbClr val="FF0000"/>
                </a:solidFill>
              </a:rPr>
              <a:t>rose vif  </a:t>
            </a:r>
            <a:r>
              <a:rPr lang="fr-FR" sz="2000" dirty="0"/>
              <a:t>(blancs) </a:t>
            </a:r>
            <a:r>
              <a:rPr lang="fr-FR" sz="2000" b="1" dirty="0"/>
              <a:t>; onglet + limbe entier ou </a:t>
            </a:r>
            <a:r>
              <a:rPr lang="fr-FR" sz="2000" b="1" dirty="0" err="1"/>
              <a:t>émarginé</a:t>
            </a:r>
            <a:r>
              <a:rPr lang="fr-FR" sz="2000" b="1" dirty="0"/>
              <a:t> ; 0 écaille </a:t>
            </a:r>
            <a:endParaRPr kumimoji="0" lang="fr-FR" sz="2000" b="1" i="0" u="none" strike="noStrike" kern="1200" cap="none" spc="0" normalizeH="0" baseline="0" noProof="0" dirty="0">
              <a:ln>
                <a:noFill/>
              </a:ln>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t>2 X 5 étamines</a:t>
            </a:r>
            <a:endParaRPr kumimoji="0" lang="fr-FR" sz="2000" b="1" i="0" u="none" strike="noStrike" kern="1200" cap="none" spc="0" normalizeH="0" noProof="0" dirty="0">
              <a:ln>
                <a:noFill/>
              </a:ln>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baseline="0" dirty="0"/>
              <a:t>Ovaire supère uniloculaire </a:t>
            </a:r>
            <a:r>
              <a:rPr lang="fr-FR" sz="2000" b="1" dirty="0"/>
              <a:t>; </a:t>
            </a:r>
            <a:r>
              <a:rPr lang="fr-FR" sz="2000" b="1" dirty="0">
                <a:solidFill>
                  <a:srgbClr val="FF0000"/>
                </a:solidFill>
              </a:rPr>
              <a:t>5 styles</a:t>
            </a:r>
            <a:endParaRPr kumimoji="0" lang="fr-FR" sz="2000" b="1" i="0" u="none" strike="noStrike" kern="1200" cap="none" spc="0" normalizeH="0" baseline="0" noProof="0" dirty="0">
              <a:ln>
                <a:noFill/>
              </a:ln>
              <a:solidFill>
                <a:srgbClr val="FF0000"/>
              </a:solidFill>
              <a:effectLst/>
              <a:uLnTx/>
              <a:uFillTx/>
              <a:latin typeface="+mn-lt"/>
              <a:ea typeface="+mn-ea"/>
              <a:cs typeface="+mn-cs"/>
            </a:endParaRPr>
          </a:p>
        </p:txBody>
      </p:sp>
      <p:sp>
        <p:nvSpPr>
          <p:cNvPr id="10" name="Espace réservé du contenu 2"/>
          <p:cNvSpPr txBox="1">
            <a:spLocks/>
          </p:cNvSpPr>
          <p:nvPr/>
        </p:nvSpPr>
        <p:spPr>
          <a:xfrm>
            <a:off x="5948536" y="125016"/>
            <a:ext cx="2295872" cy="423664"/>
          </a:xfrm>
          <a:prstGeom prst="rect">
            <a:avLst/>
          </a:prstGeom>
          <a:solidFill>
            <a:schemeClr val="accent2">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Cymes bipares</a:t>
            </a:r>
            <a:endParaRPr kumimoji="0" lang="fr-FR" sz="2000" b="1" i="0" u="none" strike="noStrike" kern="1200" cap="none" spc="0" normalizeH="0" baseline="0" noProof="0" dirty="0">
              <a:ln>
                <a:noFill/>
              </a:ln>
              <a:solidFill>
                <a:srgbClr val="FF0000"/>
              </a:solidFill>
              <a:effectLst/>
              <a:uLnTx/>
              <a:uFillTx/>
              <a:latin typeface="+mn-lt"/>
              <a:ea typeface="+mn-ea"/>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6190960.JPG"/>
          <p:cNvPicPr>
            <a:picLocks noChangeAspect="1"/>
          </p:cNvPicPr>
          <p:nvPr/>
        </p:nvPicPr>
        <p:blipFill>
          <a:blip r:embed="rId3" cstate="screen">
            <a:lum bright="-10000" contrast="10000"/>
            <a:extLst>
              <a:ext uri="{28A0092B-C50C-407E-A947-70E740481C1C}">
                <a14:useLocalDpi xmlns:a14="http://schemas.microsoft.com/office/drawing/2010/main"/>
              </a:ext>
            </a:extLst>
          </a:blip>
          <a:srcRect/>
          <a:stretch>
            <a:fillRect/>
          </a:stretch>
        </p:blipFill>
        <p:spPr bwMode="auto">
          <a:xfrm>
            <a:off x="0" y="1196752"/>
            <a:ext cx="4605138" cy="4824536"/>
          </a:xfrm>
          <a:prstGeom prst="rect">
            <a:avLst/>
          </a:prstGeom>
          <a:noFill/>
          <a:ln w="9525">
            <a:noFill/>
            <a:miter lim="800000"/>
            <a:headEnd/>
            <a:tailEnd/>
          </a:ln>
        </p:spPr>
      </p:pic>
      <p:pic>
        <p:nvPicPr>
          <p:cNvPr id="5" name="Image 4" descr="Agrostemma gracile Jean-Luc Tasse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644009" y="1187309"/>
            <a:ext cx="4536504" cy="4833979"/>
          </a:xfrm>
          <a:prstGeom prst="rect">
            <a:avLst/>
          </a:prstGeom>
        </p:spPr>
      </p:pic>
      <p:sp>
        <p:nvSpPr>
          <p:cNvPr id="6" name="ZoneTexte 5"/>
          <p:cNvSpPr txBox="1"/>
          <p:nvPr/>
        </p:nvSpPr>
        <p:spPr>
          <a:xfrm>
            <a:off x="3131840" y="5733256"/>
            <a:ext cx="1474506" cy="307777"/>
          </a:xfrm>
          <a:prstGeom prst="rect">
            <a:avLst/>
          </a:prstGeom>
          <a:solidFill>
            <a:schemeClr val="bg1"/>
          </a:solidFill>
        </p:spPr>
        <p:txBody>
          <a:bodyPr wrap="none" rtlCol="0">
            <a:spAutoFit/>
          </a:bodyPr>
          <a:lstStyle/>
          <a:p>
            <a:r>
              <a:rPr lang="fr-FR" sz="1400" dirty="0"/>
              <a:t>Véronique Guérin</a:t>
            </a:r>
          </a:p>
        </p:txBody>
      </p:sp>
      <p:sp>
        <p:nvSpPr>
          <p:cNvPr id="7" name="ZoneTexte 6"/>
          <p:cNvSpPr txBox="1"/>
          <p:nvPr/>
        </p:nvSpPr>
        <p:spPr>
          <a:xfrm>
            <a:off x="7875924" y="5713511"/>
            <a:ext cx="1304588" cy="307777"/>
          </a:xfrm>
          <a:prstGeom prst="rect">
            <a:avLst/>
          </a:prstGeom>
          <a:solidFill>
            <a:schemeClr val="bg1"/>
          </a:solidFill>
        </p:spPr>
        <p:txBody>
          <a:bodyPr wrap="none" rtlCol="0">
            <a:spAutoFit/>
          </a:bodyPr>
          <a:lstStyle/>
          <a:p>
            <a:r>
              <a:rPr lang="fr-FR" sz="1400" dirty="0"/>
              <a:t>Jean-Luc </a:t>
            </a:r>
            <a:r>
              <a:rPr lang="fr-FR" sz="1400" dirty="0" err="1"/>
              <a:t>Tasset</a:t>
            </a:r>
            <a:endParaRPr lang="fr-FR" sz="1400" dirty="0"/>
          </a:p>
        </p:txBody>
      </p:sp>
      <p:sp>
        <p:nvSpPr>
          <p:cNvPr id="8" name="ZoneTexte 7"/>
          <p:cNvSpPr txBox="1"/>
          <p:nvPr/>
        </p:nvSpPr>
        <p:spPr>
          <a:xfrm>
            <a:off x="827584" y="692696"/>
            <a:ext cx="2893870" cy="461665"/>
          </a:xfrm>
          <a:prstGeom prst="rect">
            <a:avLst/>
          </a:prstGeom>
          <a:noFill/>
        </p:spPr>
        <p:txBody>
          <a:bodyPr wrap="none" rtlCol="0">
            <a:spAutoFit/>
          </a:bodyPr>
          <a:lstStyle/>
          <a:p>
            <a:pPr algn="ctr"/>
            <a:r>
              <a:rPr lang="fr-FR" sz="2400" b="1" i="1" dirty="0"/>
              <a:t>Agrostemma </a:t>
            </a:r>
            <a:r>
              <a:rPr lang="fr-FR" sz="2400" b="1" i="1" dirty="0" err="1"/>
              <a:t>githago</a:t>
            </a:r>
            <a:endParaRPr lang="fr-FR" sz="2400" b="1" i="1" dirty="0"/>
          </a:p>
        </p:txBody>
      </p:sp>
      <p:sp>
        <p:nvSpPr>
          <p:cNvPr id="9" name="ZoneTexte 8"/>
          <p:cNvSpPr txBox="1"/>
          <p:nvPr/>
        </p:nvSpPr>
        <p:spPr>
          <a:xfrm>
            <a:off x="5508104" y="692696"/>
            <a:ext cx="2762423" cy="461665"/>
          </a:xfrm>
          <a:prstGeom prst="rect">
            <a:avLst/>
          </a:prstGeom>
          <a:noFill/>
        </p:spPr>
        <p:txBody>
          <a:bodyPr wrap="none" rtlCol="0">
            <a:spAutoFit/>
          </a:bodyPr>
          <a:lstStyle/>
          <a:p>
            <a:pPr algn="ctr"/>
            <a:r>
              <a:rPr lang="fr-FR" sz="2400" b="1" i="1" dirty="0"/>
              <a:t>Agrostemma gracile</a:t>
            </a:r>
          </a:p>
        </p:txBody>
      </p:sp>
      <p:sp>
        <p:nvSpPr>
          <p:cNvPr id="10" name="Espace réservé du contenu 2"/>
          <p:cNvSpPr txBox="1">
            <a:spLocks/>
          </p:cNvSpPr>
          <p:nvPr/>
        </p:nvSpPr>
        <p:spPr>
          <a:xfrm>
            <a:off x="4788024" y="6021288"/>
            <a:ext cx="2520280" cy="792088"/>
          </a:xfrm>
          <a:prstGeom prst="rect">
            <a:avLst/>
          </a:prstGeom>
          <a:solidFill>
            <a:schemeClr val="bg2">
              <a:lumMod val="9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t>Calice &lt; corolle</a:t>
            </a:r>
            <a:endParaRPr kumimoji="0" lang="fr-FR" sz="2000" b="1" i="0" u="none" strike="noStrike" kern="1200" cap="none" spc="0" normalizeH="0" noProof="0" dirty="0">
              <a:ln>
                <a:noFill/>
              </a:ln>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baseline="0" dirty="0"/>
              <a:t>Corolle 3-5 cm Ø</a:t>
            </a:r>
            <a:endParaRPr kumimoji="0" lang="fr-FR" sz="2000" b="1" i="0" u="none" strike="noStrike" kern="1200" cap="none" spc="0" normalizeH="0" baseline="0" noProof="0" dirty="0">
              <a:ln>
                <a:noFill/>
              </a:ln>
              <a:effectLst/>
              <a:uLnTx/>
              <a:uFillTx/>
              <a:latin typeface="+mn-lt"/>
              <a:ea typeface="+mn-ea"/>
              <a:cs typeface="+mn-cs"/>
            </a:endParaRPr>
          </a:p>
        </p:txBody>
      </p:sp>
      <p:sp>
        <p:nvSpPr>
          <p:cNvPr id="11" name="Espace réservé du contenu 2"/>
          <p:cNvSpPr txBox="1">
            <a:spLocks/>
          </p:cNvSpPr>
          <p:nvPr/>
        </p:nvSpPr>
        <p:spPr>
          <a:xfrm>
            <a:off x="539552" y="6021288"/>
            <a:ext cx="2520280" cy="792088"/>
          </a:xfrm>
          <a:prstGeom prst="rect">
            <a:avLst/>
          </a:prstGeom>
          <a:solidFill>
            <a:schemeClr val="bg2">
              <a:lumMod val="9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t>Calice ≥ corolle</a:t>
            </a:r>
            <a:endParaRPr kumimoji="0" lang="fr-FR" sz="2000" b="1" i="0" u="none" strike="noStrike" kern="1200" cap="none" spc="0" normalizeH="0" noProof="0" dirty="0">
              <a:ln>
                <a:noFill/>
              </a:ln>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baseline="0" dirty="0"/>
              <a:t>Corolle ≈ 3</a:t>
            </a:r>
            <a:r>
              <a:rPr lang="fr-FR" sz="2000" b="1" dirty="0"/>
              <a:t> </a:t>
            </a:r>
            <a:r>
              <a:rPr lang="fr-FR" sz="2000" b="1" baseline="0" dirty="0"/>
              <a:t>cm Ø</a:t>
            </a:r>
            <a:endParaRPr kumimoji="0" lang="fr-FR" sz="2000" b="1" i="0" u="none" strike="noStrike" kern="1200" cap="none" spc="0" normalizeH="0" baseline="0" noProof="0" dirty="0">
              <a:ln>
                <a:noFill/>
              </a:ln>
              <a:effectLst/>
              <a:uLnTx/>
              <a:uFillTx/>
              <a:latin typeface="+mn-lt"/>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331640" y="231031"/>
            <a:ext cx="6264696"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a:t>Agrostemma</a:t>
            </a:r>
            <a:r>
              <a:rPr lang="fr-FR" sz="2400" b="1" dirty="0"/>
              <a:t> : </a:t>
            </a:r>
            <a:r>
              <a:rPr lang="fr-FR" sz="2400" b="1" i="1" dirty="0"/>
              <a:t> A. </a:t>
            </a:r>
            <a:r>
              <a:rPr lang="fr-FR" sz="2400" b="1" i="1" dirty="0" err="1"/>
              <a:t>githago</a:t>
            </a:r>
            <a:r>
              <a:rPr lang="fr-FR" sz="2400" b="1" i="1" dirty="0"/>
              <a:t> </a:t>
            </a:r>
            <a:r>
              <a:rPr lang="fr-FR" sz="2400" b="1" dirty="0"/>
              <a:t>(3) </a:t>
            </a:r>
          </a:p>
        </p:txBody>
      </p:sp>
      <p:pic>
        <p:nvPicPr>
          <p:cNvPr id="6" name="Image 5" descr="Nielle grain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79512" y="1556792"/>
            <a:ext cx="5518899" cy="5112568"/>
          </a:xfrm>
          <a:prstGeom prst="rect">
            <a:avLst/>
          </a:prstGeom>
        </p:spPr>
      </p:pic>
      <p:sp>
        <p:nvSpPr>
          <p:cNvPr id="2" name="Espace réservé du contenu 2"/>
          <p:cNvSpPr txBox="1">
            <a:spLocks/>
          </p:cNvSpPr>
          <p:nvPr/>
        </p:nvSpPr>
        <p:spPr>
          <a:xfrm>
            <a:off x="5328592" y="980728"/>
            <a:ext cx="3563888" cy="1152128"/>
          </a:xfrm>
          <a:prstGeom prst="rect">
            <a:avLst/>
          </a:prstGeom>
          <a:solidFill>
            <a:schemeClr val="accent4">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effectLst/>
                <a:uLnTx/>
                <a:uFillTx/>
                <a:latin typeface="+mn-lt"/>
                <a:ea typeface="+mn-ea"/>
                <a:cs typeface="+mn-cs"/>
              </a:rPr>
              <a:t>Capsule sessile </a:t>
            </a:r>
            <a:r>
              <a:rPr kumimoji="0" lang="fr-FR" sz="2000" b="1" i="0" u="none" strike="noStrike" kern="1200" cap="none" spc="0" normalizeH="0" baseline="0" noProof="0" dirty="0">
                <a:ln>
                  <a:noFill/>
                </a:ln>
                <a:solidFill>
                  <a:srgbClr val="FF0000"/>
                </a:solidFill>
                <a:effectLst/>
                <a:uLnTx/>
                <a:uFillTx/>
                <a:latin typeface="+mn-lt"/>
                <a:ea typeface="+mn-ea"/>
                <a:cs typeface="+mn-cs"/>
              </a:rPr>
              <a:t>5 dents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t>Nombreuses grosses </a:t>
            </a:r>
            <a:r>
              <a:rPr lang="fr-FR" sz="2000" b="1" dirty="0">
                <a:solidFill>
                  <a:srgbClr val="FF0000"/>
                </a:solidFill>
              </a:rPr>
              <a:t>graines noires </a:t>
            </a:r>
            <a:r>
              <a:rPr lang="fr-FR" sz="2000" b="1" dirty="0"/>
              <a:t>tuberculées </a:t>
            </a:r>
            <a:endParaRPr kumimoji="0" lang="fr-FR" sz="2000" b="1" i="0" u="none" strike="noStrike" kern="1200" cap="none" spc="0" normalizeH="0" noProof="0" dirty="0">
              <a:ln>
                <a:noFill/>
              </a:ln>
              <a:effectLst/>
              <a:uLnTx/>
              <a:uFillTx/>
              <a:latin typeface="+mn-lt"/>
              <a:ea typeface="+mn-ea"/>
              <a:cs typeface="+mn-cs"/>
            </a:endParaRPr>
          </a:p>
        </p:txBody>
      </p:sp>
      <p:sp>
        <p:nvSpPr>
          <p:cNvPr id="7" name="ZoneTexte 6"/>
          <p:cNvSpPr txBox="1"/>
          <p:nvPr/>
        </p:nvSpPr>
        <p:spPr>
          <a:xfrm>
            <a:off x="6929957" y="6310481"/>
            <a:ext cx="2034531" cy="430887"/>
          </a:xfrm>
          <a:prstGeom prst="rect">
            <a:avLst/>
          </a:prstGeom>
          <a:noFill/>
        </p:spPr>
        <p:txBody>
          <a:bodyPr wrap="none" rtlCol="0">
            <a:spAutoFit/>
          </a:bodyPr>
          <a:lstStyle/>
          <a:p>
            <a:r>
              <a:rPr lang="fr-FR" sz="1100" dirty="0"/>
              <a:t>Maurice Reille</a:t>
            </a:r>
          </a:p>
          <a:p>
            <a:r>
              <a:rPr lang="fr-FR" sz="1100" dirty="0"/>
              <a:t>Dictionnaire visuel de botanique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oste Nielle.jpg"/>
          <p:cNvPicPr>
            <a:picLocks noChangeAspect="1"/>
          </p:cNvPicPr>
          <p:nvPr/>
        </p:nvPicPr>
        <p:blipFill>
          <a:blip r:embed="rId2" cstate="screen">
            <a:lum bright="20000" contrast="10000"/>
            <a:extLst>
              <a:ext uri="{28A0092B-C50C-407E-A947-70E740481C1C}">
                <a14:useLocalDpi xmlns:a14="http://schemas.microsoft.com/office/drawing/2010/main"/>
              </a:ext>
            </a:extLst>
          </a:blip>
          <a:srcRect/>
          <a:stretch>
            <a:fillRect/>
          </a:stretch>
        </p:blipFill>
        <p:spPr>
          <a:xfrm>
            <a:off x="0" y="0"/>
            <a:ext cx="6004560" cy="6858000"/>
          </a:xfrm>
          <a:prstGeom prst="rect">
            <a:avLst/>
          </a:prstGeom>
        </p:spPr>
      </p:pic>
      <p:sp>
        <p:nvSpPr>
          <p:cNvPr id="3" name="ZoneTexte 2"/>
          <p:cNvSpPr txBox="1"/>
          <p:nvPr/>
        </p:nvSpPr>
        <p:spPr>
          <a:xfrm>
            <a:off x="5004048" y="260648"/>
            <a:ext cx="1576585" cy="923330"/>
          </a:xfrm>
          <a:prstGeom prst="rect">
            <a:avLst/>
          </a:prstGeom>
          <a:solidFill>
            <a:schemeClr val="bg1"/>
          </a:solidFill>
        </p:spPr>
        <p:txBody>
          <a:bodyPr wrap="none" rtlCol="0">
            <a:spAutoFit/>
          </a:bodyPr>
          <a:lstStyle/>
          <a:p>
            <a:r>
              <a:rPr lang="fr-FR" b="1" dirty="0"/>
              <a:t>Plante dressée</a:t>
            </a:r>
          </a:p>
          <a:p>
            <a:r>
              <a:rPr lang="fr-FR" b="1" dirty="0"/>
              <a:t>→ 1 m</a:t>
            </a:r>
          </a:p>
          <a:p>
            <a:r>
              <a:rPr lang="fr-FR" b="1" dirty="0"/>
              <a:t>Velue soyeuse</a:t>
            </a:r>
          </a:p>
        </p:txBody>
      </p:sp>
      <p:sp>
        <p:nvSpPr>
          <p:cNvPr id="4" name="ZoneTexte 3"/>
          <p:cNvSpPr txBox="1"/>
          <p:nvPr/>
        </p:nvSpPr>
        <p:spPr>
          <a:xfrm>
            <a:off x="4716016" y="6165304"/>
            <a:ext cx="1683410" cy="646331"/>
          </a:xfrm>
          <a:prstGeom prst="rect">
            <a:avLst/>
          </a:prstGeom>
          <a:solidFill>
            <a:schemeClr val="bg1"/>
          </a:solidFill>
        </p:spPr>
        <p:txBody>
          <a:bodyPr wrap="none" rtlCol="0">
            <a:spAutoFit/>
          </a:bodyPr>
          <a:lstStyle/>
          <a:p>
            <a:r>
              <a:rPr lang="fr-FR" b="1" dirty="0"/>
              <a:t>Capsule 5 dents</a:t>
            </a:r>
          </a:p>
          <a:p>
            <a:r>
              <a:rPr lang="fr-FR" b="1" dirty="0"/>
              <a:t>Graines noires</a:t>
            </a:r>
          </a:p>
        </p:txBody>
      </p:sp>
      <p:sp>
        <p:nvSpPr>
          <p:cNvPr id="5" name="ZoneTexte 4"/>
          <p:cNvSpPr txBox="1"/>
          <p:nvPr/>
        </p:nvSpPr>
        <p:spPr>
          <a:xfrm>
            <a:off x="5652120" y="1484784"/>
            <a:ext cx="1351011" cy="646331"/>
          </a:xfrm>
          <a:prstGeom prst="rect">
            <a:avLst/>
          </a:prstGeom>
          <a:solidFill>
            <a:schemeClr val="bg1"/>
          </a:solidFill>
        </p:spPr>
        <p:txBody>
          <a:bodyPr wrap="none" rtlCol="0">
            <a:spAutoFit/>
          </a:bodyPr>
          <a:lstStyle/>
          <a:p>
            <a:r>
              <a:rPr lang="fr-FR" b="1" dirty="0"/>
              <a:t>10 étamines</a:t>
            </a:r>
          </a:p>
          <a:p>
            <a:r>
              <a:rPr lang="fr-FR" b="1" dirty="0"/>
              <a:t>5 styles</a:t>
            </a:r>
          </a:p>
        </p:txBody>
      </p:sp>
      <p:sp>
        <p:nvSpPr>
          <p:cNvPr id="6" name="ZoneTexte 5"/>
          <p:cNvSpPr txBox="1"/>
          <p:nvPr/>
        </p:nvSpPr>
        <p:spPr>
          <a:xfrm>
            <a:off x="0" y="3284984"/>
            <a:ext cx="1608454" cy="646331"/>
          </a:xfrm>
          <a:prstGeom prst="rect">
            <a:avLst/>
          </a:prstGeom>
          <a:solidFill>
            <a:schemeClr val="bg1"/>
          </a:solidFill>
        </p:spPr>
        <p:txBody>
          <a:bodyPr wrap="none" rtlCol="0">
            <a:spAutoFit/>
          </a:bodyPr>
          <a:lstStyle/>
          <a:p>
            <a:r>
              <a:rPr lang="fr-FR" b="1" dirty="0"/>
              <a:t>Calice hérissé </a:t>
            </a:r>
          </a:p>
          <a:p>
            <a:r>
              <a:rPr lang="fr-FR" b="1" dirty="0"/>
              <a:t>Dents ≥ corolle</a:t>
            </a:r>
          </a:p>
        </p:txBody>
      </p:sp>
      <p:sp>
        <p:nvSpPr>
          <p:cNvPr id="7" name="ZoneTexte 6"/>
          <p:cNvSpPr txBox="1"/>
          <p:nvPr/>
        </p:nvSpPr>
        <p:spPr>
          <a:xfrm>
            <a:off x="7020272" y="260648"/>
            <a:ext cx="1944216" cy="461665"/>
          </a:xfrm>
          <a:prstGeom prst="rect">
            <a:avLst/>
          </a:prstGeom>
          <a:solidFill>
            <a:schemeClr val="accent5">
              <a:lumMod val="20000"/>
              <a:lumOff val="80000"/>
            </a:schemeClr>
          </a:solidFill>
        </p:spPr>
        <p:txBody>
          <a:bodyPr wrap="square" rtlCol="0">
            <a:spAutoFit/>
          </a:bodyPr>
          <a:lstStyle/>
          <a:p>
            <a:pPr algn="ctr"/>
            <a:r>
              <a:rPr lang="fr-FR" sz="2400" b="1" i="1" dirty="0"/>
              <a:t>Agrostemma  </a:t>
            </a:r>
          </a:p>
        </p:txBody>
      </p:sp>
      <p:sp>
        <p:nvSpPr>
          <p:cNvPr id="8" name="ZoneTexte 7"/>
          <p:cNvSpPr txBox="1"/>
          <p:nvPr/>
        </p:nvSpPr>
        <p:spPr>
          <a:xfrm>
            <a:off x="7444068" y="908720"/>
            <a:ext cx="1292598" cy="400110"/>
          </a:xfrm>
          <a:prstGeom prst="rect">
            <a:avLst/>
          </a:prstGeom>
          <a:solidFill>
            <a:schemeClr val="accent3">
              <a:lumMod val="40000"/>
              <a:lumOff val="60000"/>
            </a:schemeClr>
          </a:solidFill>
        </p:spPr>
        <p:txBody>
          <a:bodyPr wrap="none" rtlCol="0">
            <a:spAutoFit/>
          </a:bodyPr>
          <a:lstStyle/>
          <a:p>
            <a:r>
              <a:rPr lang="fr-FR" sz="2000" b="1" i="1" dirty="0"/>
              <a:t>A. </a:t>
            </a:r>
            <a:r>
              <a:rPr lang="fr-FR" sz="2000" b="1" i="1" dirty="0" err="1"/>
              <a:t>githago</a:t>
            </a:r>
            <a:endParaRPr lang="fr-FR" sz="2000" b="1" i="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71800" y="3212976"/>
            <a:ext cx="2232248" cy="792088"/>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0" y="379685"/>
            <a:ext cx="9144000" cy="5755422"/>
          </a:xfrm>
          <a:prstGeom prst="rect">
            <a:avLst/>
          </a:prstGeom>
          <a:noFill/>
        </p:spPr>
        <p:txBody>
          <a:bodyPr wrap="square" rtlCol="0">
            <a:spAutoFit/>
          </a:bodyPr>
          <a:lstStyle/>
          <a:p>
            <a:r>
              <a:rPr lang="fr-FR" sz="2400" b="1" dirty="0">
                <a:solidFill>
                  <a:schemeClr val="accent2">
                    <a:lumMod val="75000"/>
                  </a:schemeClr>
                </a:solidFill>
                <a:latin typeface="Arial"/>
                <a:cs typeface="Arial"/>
              </a:rPr>
              <a:t>► </a:t>
            </a:r>
            <a:r>
              <a:rPr lang="fr-FR" sz="2000" b="1" dirty="0">
                <a:solidFill>
                  <a:schemeClr val="accent2">
                    <a:lumMod val="75000"/>
                  </a:schemeClr>
                </a:solidFill>
              </a:rPr>
              <a:t>Sépales soudés entre eux à la base et soudés à l’ovaire</a:t>
            </a:r>
          </a:p>
          <a:p>
            <a:r>
              <a:rPr lang="fr-FR" sz="2000" b="1" i="1" dirty="0">
                <a:solidFill>
                  <a:schemeClr val="accent2">
                    <a:lumMod val="75000"/>
                  </a:schemeClr>
                </a:solidFill>
              </a:rPr>
              <a:t>       </a:t>
            </a:r>
            <a:r>
              <a:rPr lang="fr-FR" sz="2000" b="1" dirty="0">
                <a:solidFill>
                  <a:schemeClr val="accent2">
                    <a:lumMod val="75000"/>
                  </a:schemeClr>
                </a:solidFill>
              </a:rPr>
              <a:t>Pétales nuls  </a:t>
            </a:r>
            <a:r>
              <a:rPr lang="fr-FR" sz="2000" b="1" dirty="0"/>
              <a:t>…………………………………………………………………………………… </a:t>
            </a:r>
            <a:r>
              <a:rPr lang="fr-FR" sz="2000" b="1" i="1" dirty="0" err="1">
                <a:solidFill>
                  <a:srgbClr val="FF0000"/>
                </a:solidFill>
              </a:rPr>
              <a:t>Scleranthus</a:t>
            </a:r>
            <a:endParaRPr lang="fr-FR" sz="2000" b="1" i="1" dirty="0">
              <a:solidFill>
                <a:srgbClr val="FF0000"/>
              </a:solidFill>
            </a:endParaRPr>
          </a:p>
          <a:p>
            <a:endParaRPr lang="fr-FR" sz="2000" b="1" i="1" dirty="0">
              <a:solidFill>
                <a:srgbClr val="FF0000"/>
              </a:solidFill>
            </a:endParaRPr>
          </a:p>
          <a:p>
            <a:r>
              <a:rPr lang="fr-FR" sz="2400" b="1" dirty="0">
                <a:solidFill>
                  <a:schemeClr val="accent2">
                    <a:lumMod val="75000"/>
                  </a:schemeClr>
                </a:solidFill>
                <a:latin typeface="Arial"/>
                <a:cs typeface="Arial"/>
              </a:rPr>
              <a:t>► </a:t>
            </a:r>
            <a:r>
              <a:rPr lang="fr-FR" sz="2000" b="1" dirty="0">
                <a:solidFill>
                  <a:schemeClr val="accent2">
                    <a:lumMod val="75000"/>
                  </a:schemeClr>
                </a:solidFill>
              </a:rPr>
              <a:t>Sépales soudés entre eux à la base non soudés à l’ovaire</a:t>
            </a:r>
          </a:p>
          <a:p>
            <a:r>
              <a:rPr lang="fr-FR" sz="2000" b="1" i="1" dirty="0">
                <a:solidFill>
                  <a:schemeClr val="accent2">
                    <a:lumMod val="75000"/>
                  </a:schemeClr>
                </a:solidFill>
              </a:rPr>
              <a:t>       </a:t>
            </a:r>
            <a:r>
              <a:rPr lang="fr-FR" sz="2000" b="1" dirty="0">
                <a:solidFill>
                  <a:schemeClr val="accent2">
                    <a:lumMod val="75000"/>
                  </a:schemeClr>
                </a:solidFill>
              </a:rPr>
              <a:t>Pétales, si présents, à onglet développé</a:t>
            </a:r>
            <a:endParaRPr lang="fr-FR" sz="2000" b="1" i="1" dirty="0">
              <a:solidFill>
                <a:srgbClr val="FF0000"/>
              </a:solidFill>
            </a:endParaRPr>
          </a:p>
          <a:p>
            <a:r>
              <a:rPr lang="fr-FR" sz="2800" b="1" dirty="0">
                <a:solidFill>
                  <a:schemeClr val="accent5">
                    <a:lumMod val="75000"/>
                  </a:schemeClr>
                </a:solidFill>
                <a:latin typeface="Arial"/>
                <a:cs typeface="Arial"/>
              </a:rPr>
              <a:t>   ● </a:t>
            </a:r>
            <a:r>
              <a:rPr lang="fr-FR" sz="2000" b="1" dirty="0">
                <a:solidFill>
                  <a:schemeClr val="accent5">
                    <a:lumMod val="75000"/>
                  </a:schemeClr>
                </a:solidFill>
              </a:rPr>
              <a:t>3 ou 5 styles ; capsule à 5, 6 ou 10 lignes de déhiscence</a:t>
            </a:r>
          </a:p>
          <a:p>
            <a:r>
              <a:rPr lang="fr-FR" sz="2000" b="1" dirty="0">
                <a:solidFill>
                  <a:srgbClr val="7030A0"/>
                </a:solidFill>
              </a:rPr>
              <a:t>         → Dents du calice foliacées L &gt; 8 mm ; pétales 0 écailles </a:t>
            </a:r>
            <a:r>
              <a:rPr lang="fr-FR" sz="2000" b="1" dirty="0"/>
              <a:t>……………... </a:t>
            </a:r>
            <a:r>
              <a:rPr lang="fr-FR" sz="2000" b="1" i="1" dirty="0">
                <a:solidFill>
                  <a:srgbClr val="FF0000"/>
                </a:solidFill>
              </a:rPr>
              <a:t>Agrostemma</a:t>
            </a:r>
          </a:p>
          <a:p>
            <a:r>
              <a:rPr lang="fr-FR" sz="2000" b="1" dirty="0"/>
              <a:t>         </a:t>
            </a:r>
            <a:r>
              <a:rPr lang="fr-FR" sz="2000" b="1" dirty="0">
                <a:solidFill>
                  <a:srgbClr val="7030A0"/>
                </a:solidFill>
              </a:rPr>
              <a:t>→ Dents du calice non foliacées ; pétales souvent munis d’écailles</a:t>
            </a:r>
          </a:p>
          <a:p>
            <a:endParaRPr lang="fr-FR" sz="2000" b="1" dirty="0">
              <a:solidFill>
                <a:srgbClr val="7030A0"/>
              </a:solidFill>
            </a:endParaRPr>
          </a:p>
          <a:p>
            <a:r>
              <a:rPr lang="fr-FR" sz="2000" b="1" dirty="0">
                <a:solidFill>
                  <a:srgbClr val="FF66CC"/>
                </a:solidFill>
              </a:rPr>
              <a:t>	                                    </a:t>
            </a:r>
            <a:r>
              <a:rPr lang="fr-FR" sz="2000" b="1" dirty="0">
                <a:solidFill>
                  <a:srgbClr val="FF0000"/>
                </a:solidFill>
              </a:rPr>
              <a:t>Le groupe </a:t>
            </a:r>
            <a:r>
              <a:rPr lang="fr-FR" sz="2000" b="1" i="1" dirty="0" err="1">
                <a:solidFill>
                  <a:srgbClr val="FF0000"/>
                </a:solidFill>
              </a:rPr>
              <a:t>Silene</a:t>
            </a:r>
            <a:endParaRPr lang="fr-FR" sz="2000" b="1" i="1" dirty="0">
              <a:solidFill>
                <a:srgbClr val="FF0000"/>
              </a:solidFill>
            </a:endParaRPr>
          </a:p>
          <a:p>
            <a:endParaRPr lang="fr-FR" sz="2000" b="1" i="1" dirty="0">
              <a:solidFill>
                <a:srgbClr val="FF0000"/>
              </a:solidFill>
            </a:endParaRPr>
          </a:p>
          <a:p>
            <a:pPr algn="just"/>
            <a:r>
              <a:rPr lang="fr-FR" sz="2800" b="1" dirty="0">
                <a:solidFill>
                  <a:schemeClr val="accent5">
                    <a:lumMod val="75000"/>
                  </a:schemeClr>
                </a:solidFill>
                <a:latin typeface="Arial"/>
                <a:cs typeface="Arial"/>
              </a:rPr>
              <a:t>   ● </a:t>
            </a:r>
            <a:r>
              <a:rPr lang="fr-FR" sz="2000" b="1" dirty="0">
                <a:solidFill>
                  <a:schemeClr val="accent5">
                    <a:lumMod val="75000"/>
                  </a:schemeClr>
                </a:solidFill>
              </a:rPr>
              <a:t>2 styles ; capsule à 4 lignes de déhiscence</a:t>
            </a:r>
            <a:endParaRPr lang="fr-FR" sz="2000" b="1" i="1" dirty="0">
              <a:solidFill>
                <a:srgbClr val="FF0000"/>
              </a:solidFill>
            </a:endParaRPr>
          </a:p>
          <a:p>
            <a:endParaRPr lang="fr-FR" sz="2000" b="1" i="1" dirty="0"/>
          </a:p>
          <a:p>
            <a:r>
              <a:rPr lang="fr-FR" sz="2400" b="1" dirty="0">
                <a:solidFill>
                  <a:schemeClr val="accent2">
                    <a:lumMod val="75000"/>
                  </a:schemeClr>
                </a:solidFill>
                <a:latin typeface="Arial"/>
                <a:cs typeface="Arial"/>
              </a:rPr>
              <a:t>► </a:t>
            </a:r>
            <a:r>
              <a:rPr lang="fr-FR" sz="2000" b="1" dirty="0">
                <a:solidFill>
                  <a:schemeClr val="accent2">
                    <a:lumMod val="75000"/>
                  </a:schemeClr>
                </a:solidFill>
              </a:rPr>
              <a:t>Sépales libres ; pétales si présents à onglet rudimentaire ou nul </a:t>
            </a:r>
          </a:p>
          <a:p>
            <a:r>
              <a:rPr lang="fr-FR" sz="2000" b="1" dirty="0">
                <a:solidFill>
                  <a:schemeClr val="accent5">
                    <a:lumMod val="75000"/>
                  </a:schemeClr>
                </a:solidFill>
                <a:latin typeface="Arial"/>
                <a:cs typeface="Arial"/>
              </a:rPr>
              <a:t>    ● </a:t>
            </a:r>
            <a:r>
              <a:rPr lang="fr-FR" sz="2000" b="1" dirty="0">
                <a:solidFill>
                  <a:schemeClr val="accent5">
                    <a:lumMod val="75000"/>
                  </a:schemeClr>
                </a:solidFill>
              </a:rPr>
              <a:t>Feuilles pourvues de stipules </a:t>
            </a:r>
            <a:r>
              <a:rPr lang="fr-FR" sz="2000" b="1" dirty="0"/>
              <a:t>…………………………………………………………….  Atelier 1</a:t>
            </a:r>
            <a:endParaRPr lang="fr-FR" sz="2000" b="1" i="1" dirty="0"/>
          </a:p>
          <a:p>
            <a:r>
              <a:rPr lang="fr-FR" sz="2000" b="1" dirty="0">
                <a:solidFill>
                  <a:schemeClr val="accent5">
                    <a:lumMod val="75000"/>
                  </a:schemeClr>
                </a:solidFill>
                <a:latin typeface="Arial"/>
                <a:cs typeface="Arial"/>
              </a:rPr>
              <a:t>    ● </a:t>
            </a:r>
            <a:r>
              <a:rPr lang="fr-FR" sz="2000" b="1" dirty="0">
                <a:solidFill>
                  <a:schemeClr val="accent5">
                    <a:lumMod val="75000"/>
                  </a:schemeClr>
                </a:solidFill>
              </a:rPr>
              <a:t>Feuilles sans stipules </a:t>
            </a:r>
            <a:r>
              <a:rPr lang="fr-FR" sz="2000" b="1" dirty="0"/>
              <a:t>…………………………………………………………..…………….. Atelier 3</a:t>
            </a:r>
            <a:endParaRPr lang="fr-FR" sz="2000" b="1" dirty="0">
              <a:solidFill>
                <a:schemeClr val="accent5">
                  <a:lumMod val="75000"/>
                </a:schemeClr>
              </a:solidFill>
            </a:endParaRPr>
          </a:p>
          <a:p>
            <a:r>
              <a:rPr lang="fr-FR" sz="2000" b="1" dirty="0"/>
              <a:t>         </a:t>
            </a:r>
            <a:endParaRPr lang="fr-FR" sz="2000" b="1" dirty="0">
              <a:solidFill>
                <a:schemeClr val="accent2">
                  <a:lumMod val="75000"/>
                </a:schemeClr>
              </a:solidFill>
            </a:endParaRPr>
          </a:p>
        </p:txBody>
      </p:sp>
      <p:sp>
        <p:nvSpPr>
          <p:cNvPr id="4" name="ZoneTexte 3"/>
          <p:cNvSpPr txBox="1"/>
          <p:nvPr/>
        </p:nvSpPr>
        <p:spPr>
          <a:xfrm>
            <a:off x="251520" y="6516052"/>
            <a:ext cx="2119939" cy="369332"/>
          </a:xfrm>
          <a:prstGeom prst="rect">
            <a:avLst/>
          </a:prstGeom>
          <a:noFill/>
        </p:spPr>
        <p:txBody>
          <a:bodyPr wrap="none" rtlCol="0">
            <a:spAutoFit/>
          </a:bodyPr>
          <a:lstStyle/>
          <a:p>
            <a:r>
              <a:rPr lang="fr-FR" b="1" dirty="0"/>
              <a:t>D’après Flora </a:t>
            </a:r>
            <a:r>
              <a:rPr lang="fr-FR" b="1" dirty="0" err="1"/>
              <a:t>Gallica</a:t>
            </a:r>
            <a:endParaRPr lang="fr-FR"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0913" y="2852936"/>
            <a:ext cx="8965583" cy="2554545"/>
          </a:xfrm>
          <a:prstGeom prst="rect">
            <a:avLst/>
          </a:prstGeom>
          <a:solidFill>
            <a:schemeClr val="bg2"/>
          </a:solidFill>
        </p:spPr>
        <p:txBody>
          <a:bodyPr wrap="square" rtlCol="0">
            <a:spAutoFit/>
          </a:bodyPr>
          <a:lstStyle/>
          <a:p>
            <a:pPr algn="just"/>
            <a:r>
              <a:rPr lang="fr-FR" sz="2000" i="1" dirty="0"/>
              <a:t>"Fleurs pentamères à sépales soudés formant un tube à 5-10 nervures principales</a:t>
            </a:r>
          </a:p>
          <a:p>
            <a:pPr algn="just"/>
            <a:r>
              <a:rPr lang="fr-FR" sz="2000" i="1" dirty="0"/>
              <a:t>Pétales à onglet généralement bien différencié, généralement prolongé par une languette ou écaille (les écailles forment une couronne à la gorge = coronule)</a:t>
            </a:r>
          </a:p>
          <a:p>
            <a:pPr algn="just"/>
            <a:r>
              <a:rPr lang="fr-FR" sz="2000" i="1" dirty="0"/>
              <a:t>10 étamines</a:t>
            </a:r>
          </a:p>
          <a:p>
            <a:pPr algn="just"/>
            <a:r>
              <a:rPr lang="fr-FR" sz="2000" i="1" dirty="0"/>
              <a:t>3 ou 5 styles </a:t>
            </a:r>
          </a:p>
          <a:p>
            <a:pPr algn="just"/>
            <a:r>
              <a:rPr lang="fr-FR" sz="2000" i="1" dirty="0"/>
              <a:t>Capsule variable généralement portée par un </a:t>
            </a:r>
            <a:r>
              <a:rPr lang="fr-FR" sz="2000" i="1" dirty="0" err="1"/>
              <a:t>carpophore</a:t>
            </a:r>
            <a:r>
              <a:rPr lang="fr-FR" sz="2000" i="1" dirty="0"/>
              <a:t> (pied portant aussi les étamines), s’ouvrant par 5, 6 ou 10 dents comprenant 1, 3 ou 5 loges à sa base "</a:t>
            </a:r>
          </a:p>
          <a:p>
            <a:pPr algn="just"/>
            <a:r>
              <a:rPr lang="fr-FR" sz="2000" b="1" dirty="0"/>
              <a:t>Flore de la France méditerranéenne continentale</a:t>
            </a:r>
          </a:p>
        </p:txBody>
      </p:sp>
      <p:sp>
        <p:nvSpPr>
          <p:cNvPr id="3" name="ZoneTexte 2"/>
          <p:cNvSpPr txBox="1"/>
          <p:nvPr/>
        </p:nvSpPr>
        <p:spPr>
          <a:xfrm>
            <a:off x="3203848" y="447055"/>
            <a:ext cx="2552494" cy="461665"/>
          </a:xfrm>
          <a:prstGeom prst="rect">
            <a:avLst/>
          </a:prstGeom>
          <a:solidFill>
            <a:srgbClr val="FFFF00"/>
          </a:solidFill>
        </p:spPr>
        <p:txBody>
          <a:bodyPr wrap="none" rtlCol="0">
            <a:spAutoFit/>
          </a:bodyPr>
          <a:lstStyle/>
          <a:p>
            <a:r>
              <a:rPr lang="fr-FR" sz="2400" b="1" dirty="0">
                <a:solidFill>
                  <a:srgbClr val="FF0000"/>
                </a:solidFill>
              </a:rPr>
              <a:t>LE GROUPE </a:t>
            </a:r>
            <a:r>
              <a:rPr lang="fr-FR" sz="2400" b="1" i="1" dirty="0">
                <a:solidFill>
                  <a:srgbClr val="FF0000"/>
                </a:solidFill>
              </a:rPr>
              <a:t>SILENE</a:t>
            </a:r>
          </a:p>
        </p:txBody>
      </p:sp>
      <p:sp>
        <p:nvSpPr>
          <p:cNvPr id="5" name="ZoneTexte 4"/>
          <p:cNvSpPr txBox="1"/>
          <p:nvPr/>
        </p:nvSpPr>
        <p:spPr>
          <a:xfrm>
            <a:off x="251520" y="1272242"/>
            <a:ext cx="8640960" cy="1292662"/>
          </a:xfrm>
          <a:prstGeom prst="rect">
            <a:avLst/>
          </a:prstGeom>
          <a:noFill/>
        </p:spPr>
        <p:txBody>
          <a:bodyPr wrap="square" rtlCol="0">
            <a:spAutoFit/>
          </a:bodyPr>
          <a:lstStyle/>
          <a:p>
            <a:pPr algn="just"/>
            <a:r>
              <a:rPr lang="fr-FR" sz="2000" b="1" i="1" dirty="0"/>
              <a:t>Flore méditerranéenne : 1 genre au sens large ; difficulté de délimiter les genres</a:t>
            </a:r>
          </a:p>
          <a:p>
            <a:pPr algn="just"/>
            <a:r>
              <a:rPr lang="fr-FR" sz="2000" b="1" i="1" dirty="0">
                <a:solidFill>
                  <a:srgbClr val="FF0000"/>
                </a:solidFill>
              </a:rPr>
              <a:t>Flora </a:t>
            </a:r>
            <a:r>
              <a:rPr lang="fr-FR" sz="2000" b="1" i="1" dirty="0" err="1">
                <a:solidFill>
                  <a:srgbClr val="FF0000"/>
                </a:solidFill>
              </a:rPr>
              <a:t>Gallica</a:t>
            </a:r>
            <a:r>
              <a:rPr lang="fr-FR" sz="2000" b="1" i="1" dirty="0">
                <a:solidFill>
                  <a:srgbClr val="FF0000"/>
                </a:solidFill>
              </a:rPr>
              <a:t> </a:t>
            </a:r>
            <a:r>
              <a:rPr lang="fr-FR" sz="2000" b="1" i="1" dirty="0"/>
              <a:t>: pulvérisation du genre (données morphologiques et analyses génomiques)</a:t>
            </a:r>
          </a:p>
          <a:p>
            <a:endParaRPr lang="fr-F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80728"/>
            <a:ext cx="9144000" cy="5324535"/>
          </a:xfrm>
          <a:prstGeom prst="rect">
            <a:avLst/>
          </a:prstGeom>
        </p:spPr>
        <p:txBody>
          <a:bodyPr wrap="square">
            <a:spAutoFit/>
          </a:bodyPr>
          <a:lstStyle/>
          <a:p>
            <a:pPr>
              <a:buFont typeface="Arial" charset="0"/>
              <a:buChar char="•"/>
            </a:pPr>
            <a:r>
              <a:rPr lang="fr-FR" sz="2000" b="1" dirty="0">
                <a:solidFill>
                  <a:srgbClr val="FF66CC"/>
                </a:solidFill>
              </a:rPr>
              <a:t> 5 styles ; capsule s’ouvrant par 5 ou 10 dents</a:t>
            </a:r>
          </a:p>
          <a:p>
            <a:r>
              <a:rPr lang="fr-FR" sz="2000" b="1" dirty="0">
                <a:solidFill>
                  <a:srgbClr val="00B050"/>
                </a:solidFill>
                <a:sym typeface="Wingdings"/>
              </a:rPr>
              <a:t>   Plante dioïque ; capsule s’ouvrant par 10 dents </a:t>
            </a:r>
            <a:r>
              <a:rPr lang="fr-FR" sz="2000" b="1" dirty="0">
                <a:sym typeface="Wingdings"/>
              </a:rPr>
              <a:t>……………………………….…..….  </a:t>
            </a:r>
            <a:r>
              <a:rPr lang="fr-FR" sz="2000" b="1" i="1" dirty="0" err="1">
                <a:solidFill>
                  <a:srgbClr val="FF0000"/>
                </a:solidFill>
                <a:sym typeface="Wingdings"/>
              </a:rPr>
              <a:t>Silene</a:t>
            </a:r>
            <a:endParaRPr lang="fr-FR" sz="2000" b="1" i="1" dirty="0">
              <a:solidFill>
                <a:srgbClr val="FF0000"/>
              </a:solidFill>
              <a:sym typeface="Wingdings"/>
            </a:endParaRPr>
          </a:p>
          <a:p>
            <a:r>
              <a:rPr lang="fr-FR" sz="2000" b="1" dirty="0">
                <a:solidFill>
                  <a:srgbClr val="00B050"/>
                </a:solidFill>
                <a:sym typeface="Wingdings"/>
              </a:rPr>
              <a:t>   Plante hermaphrodite ; capsule s’ouvrant par 5 dents</a:t>
            </a:r>
            <a:endParaRPr lang="fr-FR" sz="2000" b="1" i="1" dirty="0">
              <a:solidFill>
                <a:srgbClr val="FF0000"/>
              </a:solidFill>
            </a:endParaRPr>
          </a:p>
          <a:p>
            <a:r>
              <a:rPr lang="fr-FR" sz="2000" b="1" i="1" dirty="0">
                <a:solidFill>
                  <a:srgbClr val="00B050"/>
                </a:solidFill>
                <a:sym typeface="Wingdings"/>
              </a:rPr>
              <a:t>	</a:t>
            </a:r>
            <a:r>
              <a:rPr lang="fr-FR" sz="2000" b="1" dirty="0">
                <a:solidFill>
                  <a:schemeClr val="accent6">
                    <a:lumMod val="75000"/>
                  </a:schemeClr>
                </a:solidFill>
                <a:sym typeface="Wingdings"/>
              </a:rPr>
              <a:t>→ Tige poilue ou papilleuse-</a:t>
            </a:r>
            <a:r>
              <a:rPr lang="fr-FR" sz="2000" b="1" dirty="0" err="1">
                <a:solidFill>
                  <a:schemeClr val="accent6">
                    <a:lumMod val="75000"/>
                  </a:schemeClr>
                </a:solidFill>
                <a:sym typeface="Wingdings"/>
              </a:rPr>
              <a:t>scabre</a:t>
            </a:r>
            <a:r>
              <a:rPr lang="fr-FR" sz="2000" b="1" dirty="0">
                <a:solidFill>
                  <a:schemeClr val="accent6">
                    <a:lumMod val="75000"/>
                  </a:schemeClr>
                </a:solidFill>
                <a:sym typeface="Wingdings"/>
              </a:rPr>
              <a:t> à la base</a:t>
            </a:r>
            <a:r>
              <a:rPr lang="fr-FR" sz="2000" b="1" dirty="0">
                <a:sym typeface="Wingdings"/>
              </a:rPr>
              <a:t> ……………………………….…  </a:t>
            </a:r>
            <a:r>
              <a:rPr lang="fr-FR" sz="2000" b="1" i="1" dirty="0">
                <a:solidFill>
                  <a:srgbClr val="FF0000"/>
                </a:solidFill>
                <a:sym typeface="Wingdings"/>
              </a:rPr>
              <a:t>Lychnis</a:t>
            </a:r>
          </a:p>
          <a:p>
            <a:r>
              <a:rPr lang="fr-FR" sz="2000" b="1" dirty="0">
                <a:solidFill>
                  <a:schemeClr val="accent6">
                    <a:lumMod val="75000"/>
                  </a:schemeClr>
                </a:solidFill>
                <a:sym typeface="Wingdings"/>
              </a:rPr>
              <a:t>	→ Tige glabre à la base</a:t>
            </a:r>
          </a:p>
          <a:p>
            <a:r>
              <a:rPr lang="fr-FR" sz="2000" b="1" dirty="0">
                <a:solidFill>
                  <a:schemeClr val="accent6">
                    <a:lumMod val="75000"/>
                  </a:schemeClr>
                </a:solidFill>
                <a:sym typeface="Wingdings"/>
              </a:rPr>
              <a:t>		</a:t>
            </a:r>
            <a:r>
              <a:rPr lang="fr-FR" sz="2000" b="1" dirty="0">
                <a:solidFill>
                  <a:schemeClr val="accent2">
                    <a:lumMod val="75000"/>
                  </a:schemeClr>
                </a:solidFill>
                <a:sym typeface="Wingdings"/>
              </a:rPr>
              <a:t>$ Plante glauque, feuilles caulinaires L/l ≤ 2 </a:t>
            </a:r>
            <a:r>
              <a:rPr lang="fr-FR" sz="2000" b="1" dirty="0">
                <a:sym typeface="Wingdings"/>
              </a:rPr>
              <a:t>……………….  </a:t>
            </a:r>
            <a:r>
              <a:rPr lang="fr-FR" sz="2000" b="1" i="1" dirty="0" err="1">
                <a:solidFill>
                  <a:srgbClr val="FF0000"/>
                </a:solidFill>
                <a:sym typeface="Wingdings"/>
              </a:rPr>
              <a:t>Petrocoptis</a:t>
            </a:r>
            <a:r>
              <a:rPr lang="fr-FR" sz="2000" b="1" dirty="0">
                <a:solidFill>
                  <a:schemeClr val="accent2">
                    <a:lumMod val="75000"/>
                  </a:schemeClr>
                </a:solidFill>
                <a:sym typeface="Wingdings"/>
              </a:rPr>
              <a:t> </a:t>
            </a:r>
          </a:p>
          <a:p>
            <a:r>
              <a:rPr lang="fr-FR" sz="2000" b="1" dirty="0">
                <a:solidFill>
                  <a:schemeClr val="accent2">
                    <a:lumMod val="75000"/>
                  </a:schemeClr>
                </a:solidFill>
                <a:sym typeface="Wingdings"/>
              </a:rPr>
              <a:t>		$ Plante vert franc, feuilles caulinaires L/l ≥ 3 </a:t>
            </a:r>
          </a:p>
          <a:p>
            <a:r>
              <a:rPr lang="fr-FR" sz="2000" b="1" dirty="0">
                <a:solidFill>
                  <a:schemeClr val="accent2">
                    <a:lumMod val="75000"/>
                  </a:schemeClr>
                </a:solidFill>
                <a:sym typeface="Wingdings"/>
              </a:rPr>
              <a:t>		    </a:t>
            </a:r>
            <a:r>
              <a:rPr lang="fr-FR" sz="2000" b="1" dirty="0">
                <a:solidFill>
                  <a:schemeClr val="accent5">
                    <a:lumMod val="75000"/>
                  </a:schemeClr>
                </a:solidFill>
                <a:sym typeface="Wingdings"/>
              </a:rPr>
              <a:t>* cymes </a:t>
            </a:r>
            <a:r>
              <a:rPr lang="fr-FR" sz="2000" b="1" dirty="0" err="1">
                <a:solidFill>
                  <a:schemeClr val="accent5">
                    <a:lumMod val="75000"/>
                  </a:schemeClr>
                </a:solidFill>
                <a:sym typeface="Wingdings"/>
              </a:rPr>
              <a:t>dichasiales</a:t>
            </a:r>
            <a:r>
              <a:rPr lang="fr-FR" sz="2000" b="1" dirty="0">
                <a:solidFill>
                  <a:schemeClr val="accent5">
                    <a:lumMod val="75000"/>
                  </a:schemeClr>
                </a:solidFill>
                <a:sym typeface="Wingdings"/>
              </a:rPr>
              <a:t> lâches ; capsules à dents bifides </a:t>
            </a:r>
            <a:r>
              <a:rPr lang="fr-FR" sz="2000" b="1" dirty="0">
                <a:sym typeface="Wingdings"/>
              </a:rPr>
              <a:t>…  </a:t>
            </a:r>
            <a:r>
              <a:rPr lang="fr-FR" sz="2000" b="1" i="1" dirty="0" err="1">
                <a:solidFill>
                  <a:srgbClr val="FF0000"/>
                </a:solidFill>
                <a:sym typeface="Wingdings"/>
              </a:rPr>
              <a:t>Eudianthe</a:t>
            </a:r>
            <a:endParaRPr lang="fr-FR" sz="2000" b="1" i="1" dirty="0">
              <a:solidFill>
                <a:srgbClr val="FF0000"/>
              </a:solidFill>
              <a:sym typeface="Wingdings"/>
            </a:endParaRPr>
          </a:p>
          <a:p>
            <a:r>
              <a:rPr lang="fr-FR" sz="2000" b="1" dirty="0">
                <a:solidFill>
                  <a:schemeClr val="accent5">
                    <a:lumMod val="75000"/>
                  </a:schemeClr>
                </a:solidFill>
                <a:sym typeface="Wingdings"/>
              </a:rPr>
              <a:t>		    * têtes denses ; capsules à dents entières </a:t>
            </a:r>
            <a:r>
              <a:rPr lang="fr-FR" sz="2000" b="1" dirty="0">
                <a:sym typeface="Wingdings"/>
              </a:rPr>
              <a:t>……………….…..  </a:t>
            </a:r>
            <a:r>
              <a:rPr lang="fr-FR" sz="2000" b="1" i="1" dirty="0" err="1">
                <a:solidFill>
                  <a:srgbClr val="FF0000"/>
                </a:solidFill>
                <a:sym typeface="Wingdings"/>
              </a:rPr>
              <a:t>Viscaria</a:t>
            </a:r>
            <a:endParaRPr lang="fr-FR" sz="2000" b="1" i="1" dirty="0">
              <a:solidFill>
                <a:srgbClr val="FF0000"/>
              </a:solidFill>
              <a:sym typeface="Wingdings"/>
            </a:endParaRPr>
          </a:p>
          <a:p>
            <a:endParaRPr lang="fr-FR" sz="2000" b="1" i="1" dirty="0">
              <a:solidFill>
                <a:srgbClr val="FF0000"/>
              </a:solidFill>
            </a:endParaRPr>
          </a:p>
          <a:p>
            <a:pPr>
              <a:buFont typeface="Arial" charset="0"/>
              <a:buChar char="•"/>
            </a:pPr>
            <a:r>
              <a:rPr lang="fr-FR" sz="2000" b="1" dirty="0">
                <a:solidFill>
                  <a:srgbClr val="FF66CC"/>
                </a:solidFill>
              </a:rPr>
              <a:t> 3 styles ; capsule s’ouvrant par 6 dents</a:t>
            </a:r>
          </a:p>
          <a:p>
            <a:r>
              <a:rPr lang="fr-FR" sz="2000" b="1" dirty="0">
                <a:solidFill>
                  <a:srgbClr val="00B050"/>
                </a:solidFill>
                <a:sym typeface="Wingdings"/>
              </a:rPr>
              <a:t>   Pétales à 4 dents ; graines bordées de longues expansions filiformes  </a:t>
            </a:r>
            <a:r>
              <a:rPr lang="fr-FR" sz="2000" b="1" i="1" dirty="0" err="1">
                <a:solidFill>
                  <a:srgbClr val="FF0000"/>
                </a:solidFill>
                <a:sym typeface="Wingdings"/>
              </a:rPr>
              <a:t>Heliosperma</a:t>
            </a:r>
            <a:endParaRPr lang="fr-FR" sz="2000" b="1" i="1" dirty="0">
              <a:solidFill>
                <a:srgbClr val="FF0000"/>
              </a:solidFill>
              <a:sym typeface="Wingdings"/>
            </a:endParaRPr>
          </a:p>
          <a:p>
            <a:r>
              <a:rPr lang="fr-FR" sz="2000" b="1" dirty="0">
                <a:solidFill>
                  <a:srgbClr val="00B050"/>
                </a:solidFill>
                <a:sym typeface="Wingdings"/>
              </a:rPr>
              <a:t>   Pétales entiers à bipartites</a:t>
            </a:r>
            <a:endParaRPr lang="fr-FR" sz="2000" b="1" i="1" dirty="0">
              <a:solidFill>
                <a:srgbClr val="FF0000"/>
              </a:solidFill>
            </a:endParaRPr>
          </a:p>
          <a:p>
            <a:r>
              <a:rPr lang="fr-FR" sz="2000" b="1" i="1" dirty="0">
                <a:solidFill>
                  <a:srgbClr val="00B050"/>
                </a:solidFill>
                <a:sym typeface="Wingdings"/>
              </a:rPr>
              <a:t>	</a:t>
            </a:r>
            <a:r>
              <a:rPr lang="fr-FR" sz="2000" b="1" dirty="0">
                <a:solidFill>
                  <a:schemeClr val="accent6">
                    <a:lumMod val="75000"/>
                  </a:schemeClr>
                </a:solidFill>
                <a:sym typeface="Wingdings"/>
              </a:rPr>
              <a:t>→ Tige glabre à la base + plante glauque + dents calice L ≤ 1,5 mm</a:t>
            </a:r>
            <a:r>
              <a:rPr lang="fr-FR" sz="2000" b="1" dirty="0">
                <a:sym typeface="Wingdings"/>
              </a:rPr>
              <a:t> …</a:t>
            </a:r>
            <a:r>
              <a:rPr lang="fr-FR" sz="2000" b="1" dirty="0">
                <a:solidFill>
                  <a:schemeClr val="accent6">
                    <a:lumMod val="75000"/>
                  </a:schemeClr>
                </a:solidFill>
                <a:sym typeface="Wingdings"/>
              </a:rPr>
              <a:t> </a:t>
            </a:r>
            <a:r>
              <a:rPr lang="fr-FR" sz="2000" b="1" i="1" dirty="0" err="1">
                <a:solidFill>
                  <a:srgbClr val="FF0000"/>
                </a:solidFill>
                <a:sym typeface="Wingdings"/>
              </a:rPr>
              <a:t>Atocion</a:t>
            </a:r>
            <a:endParaRPr lang="fr-FR" sz="2000" b="1" i="1" dirty="0">
              <a:solidFill>
                <a:srgbClr val="FF0000"/>
              </a:solidFill>
              <a:sym typeface="Wingdings"/>
            </a:endParaRPr>
          </a:p>
          <a:p>
            <a:r>
              <a:rPr lang="fr-FR" sz="2000" b="1" dirty="0">
                <a:solidFill>
                  <a:schemeClr val="accent6">
                    <a:lumMod val="75000"/>
                  </a:schemeClr>
                </a:solidFill>
                <a:sym typeface="Wingdings"/>
              </a:rPr>
              <a:t>	→ 1 des caractères suivants : Tige poilue ou glanduleuse à la base, plante    	     vert franc, dents calice L ≥ 2mm </a:t>
            </a:r>
            <a:r>
              <a:rPr lang="fr-FR" sz="2000" b="1" dirty="0">
                <a:sym typeface="Wingdings"/>
              </a:rPr>
              <a:t>……………………………………..……………. </a:t>
            </a:r>
            <a:r>
              <a:rPr lang="fr-FR" sz="2000" b="1" i="1" dirty="0" err="1">
                <a:solidFill>
                  <a:srgbClr val="FF0000"/>
                </a:solidFill>
                <a:sym typeface="Wingdings"/>
              </a:rPr>
              <a:t>Silene</a:t>
            </a:r>
            <a:endParaRPr lang="fr-FR" sz="2000" b="1" i="1" dirty="0">
              <a:solidFill>
                <a:srgbClr val="FF0000"/>
              </a:solidFill>
              <a:sym typeface="Wingdings"/>
            </a:endParaRPr>
          </a:p>
          <a:p>
            <a:r>
              <a:rPr lang="fr-FR" sz="2000" b="1" dirty="0">
                <a:solidFill>
                  <a:schemeClr val="accent6">
                    <a:lumMod val="75000"/>
                  </a:schemeClr>
                </a:solidFill>
                <a:sym typeface="Wingdings"/>
              </a:rPr>
              <a:t>		</a:t>
            </a:r>
            <a:endParaRPr lang="fr-FR" sz="2000" b="1" dirty="0">
              <a:solidFill>
                <a:srgbClr val="FF0000"/>
              </a:solidFill>
            </a:endParaRPr>
          </a:p>
        </p:txBody>
      </p:sp>
      <p:sp>
        <p:nvSpPr>
          <p:cNvPr id="3" name="ZoneTexte 2"/>
          <p:cNvSpPr txBox="1"/>
          <p:nvPr/>
        </p:nvSpPr>
        <p:spPr>
          <a:xfrm>
            <a:off x="3203848" y="260648"/>
            <a:ext cx="2552494" cy="461665"/>
          </a:xfrm>
          <a:prstGeom prst="rect">
            <a:avLst/>
          </a:prstGeom>
          <a:solidFill>
            <a:srgbClr val="FFFF00"/>
          </a:solidFill>
        </p:spPr>
        <p:txBody>
          <a:bodyPr wrap="none" rtlCol="0">
            <a:spAutoFit/>
          </a:bodyPr>
          <a:lstStyle/>
          <a:p>
            <a:r>
              <a:rPr lang="fr-FR" sz="2400" b="1" dirty="0">
                <a:solidFill>
                  <a:srgbClr val="FF0000"/>
                </a:solidFill>
              </a:rPr>
              <a:t>LE GROUPE </a:t>
            </a:r>
            <a:r>
              <a:rPr lang="fr-FR" sz="2400" b="1" i="1" dirty="0">
                <a:solidFill>
                  <a:srgbClr val="FF0000"/>
                </a:solidFill>
              </a:rPr>
              <a:t>SILENE</a:t>
            </a:r>
          </a:p>
        </p:txBody>
      </p:sp>
      <p:sp>
        <p:nvSpPr>
          <p:cNvPr id="4" name="ZoneTexte 3"/>
          <p:cNvSpPr txBox="1"/>
          <p:nvPr/>
        </p:nvSpPr>
        <p:spPr>
          <a:xfrm>
            <a:off x="251520" y="6300028"/>
            <a:ext cx="2119939" cy="369332"/>
          </a:xfrm>
          <a:prstGeom prst="rect">
            <a:avLst/>
          </a:prstGeom>
          <a:noFill/>
        </p:spPr>
        <p:txBody>
          <a:bodyPr wrap="none" rtlCol="0">
            <a:spAutoFit/>
          </a:bodyPr>
          <a:lstStyle/>
          <a:p>
            <a:r>
              <a:rPr lang="fr-FR" b="1" dirty="0"/>
              <a:t>D’après Flora </a:t>
            </a:r>
            <a:r>
              <a:rPr lang="fr-FR" b="1" dirty="0" err="1"/>
              <a:t>Gallica</a:t>
            </a:r>
            <a:endParaRPr lang="fr-FR"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188640"/>
            <a:ext cx="2880320" cy="830997"/>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err="1"/>
              <a:t>Silene</a:t>
            </a:r>
            <a:r>
              <a:rPr lang="fr-FR" sz="2400" b="1" dirty="0"/>
              <a:t> (1)</a:t>
            </a:r>
          </a:p>
          <a:p>
            <a:pPr algn="ctr"/>
            <a:r>
              <a:rPr lang="fr-FR" sz="2400" b="1" dirty="0"/>
              <a:t>incl</a:t>
            </a:r>
            <a:r>
              <a:rPr lang="fr-FR" sz="2400" b="1" i="1" dirty="0"/>
              <a:t>. </a:t>
            </a:r>
            <a:r>
              <a:rPr lang="fr-FR" sz="2400" b="1" i="1" dirty="0" err="1"/>
              <a:t>Cucubalus</a:t>
            </a:r>
            <a:endParaRPr lang="fr-FR" sz="2400" b="1" i="1" dirty="0"/>
          </a:p>
        </p:txBody>
      </p:sp>
      <p:sp>
        <p:nvSpPr>
          <p:cNvPr id="3" name="Espace réservé du contenu 2"/>
          <p:cNvSpPr txBox="1">
            <a:spLocks/>
          </p:cNvSpPr>
          <p:nvPr/>
        </p:nvSpPr>
        <p:spPr>
          <a:xfrm>
            <a:off x="179512" y="1124744"/>
            <a:ext cx="4176464" cy="864096"/>
          </a:xfrm>
          <a:prstGeom prst="rect">
            <a:avLst/>
          </a:prstGeom>
          <a:solidFill>
            <a:schemeClr val="accent3">
              <a:lumMod val="40000"/>
              <a:lumOff val="6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Plantes</a:t>
            </a:r>
            <a:r>
              <a:rPr kumimoji="0" lang="fr-FR" sz="2000" b="1" i="0" u="none" strike="noStrike" kern="1200" cap="none" spc="0" normalizeH="0" baseline="0" noProof="0" dirty="0">
                <a:ln>
                  <a:noFill/>
                </a:ln>
                <a:effectLst/>
                <a:uLnTx/>
                <a:uFillTx/>
                <a:latin typeface="+mn-lt"/>
                <a:ea typeface="+mn-ea"/>
                <a:cs typeface="+mn-cs"/>
              </a:rPr>
              <a:t> </a:t>
            </a:r>
            <a:r>
              <a:rPr lang="fr-FR" sz="2000" b="1" dirty="0"/>
              <a:t>annuelles ou vivaces</a:t>
            </a:r>
            <a:endParaRPr kumimoji="0" lang="fr-FR" sz="2000" b="1" i="0" u="none" strike="noStrike" kern="1200" cap="none" spc="0" normalizeH="0" baseline="0" noProof="0" dirty="0">
              <a:ln>
                <a:noFill/>
              </a:ln>
              <a:effectLst/>
              <a:uLnTx/>
              <a:uFillTx/>
              <a:latin typeface="+mn-lt"/>
              <a:ea typeface="+mn-ea"/>
              <a:cs typeface="+mn-cs"/>
            </a:endParaRPr>
          </a:p>
          <a:p>
            <a:pPr marL="342900" lvl="0" indent="-342900">
              <a:spcBef>
                <a:spcPct val="20000"/>
              </a:spcBef>
              <a:buFont typeface="Arial" pitchFamily="34" charset="0"/>
              <a:buChar char="•"/>
              <a:defRPr/>
            </a:pPr>
            <a:r>
              <a:rPr kumimoji="0" lang="fr-FR" sz="2000" b="1" i="0" u="none" strike="noStrike" kern="1200" cap="none" spc="0" normalizeH="0" baseline="0" noProof="0" dirty="0">
                <a:ln>
                  <a:noFill/>
                </a:ln>
                <a:effectLst/>
                <a:uLnTx/>
                <a:uFillTx/>
                <a:latin typeface="+mn-lt"/>
                <a:ea typeface="+mn-ea"/>
                <a:cs typeface="+mn-cs"/>
              </a:rPr>
              <a:t>Tiges développées ou courtes</a:t>
            </a:r>
            <a:endParaRPr lang="fr-FR" sz="2000" b="1" dirty="0"/>
          </a:p>
        </p:txBody>
      </p:sp>
      <p:sp>
        <p:nvSpPr>
          <p:cNvPr id="6" name="Espace réservé du contenu 2"/>
          <p:cNvSpPr txBox="1">
            <a:spLocks/>
          </p:cNvSpPr>
          <p:nvPr/>
        </p:nvSpPr>
        <p:spPr>
          <a:xfrm>
            <a:off x="3203848" y="116632"/>
            <a:ext cx="2376264" cy="1080120"/>
          </a:xfrm>
          <a:prstGeom prst="rect">
            <a:avLst/>
          </a:prstGeom>
          <a:solidFill>
            <a:schemeClr val="bg1">
              <a:lumMod val="85000"/>
            </a:schemeClr>
          </a:solidFill>
        </p:spPr>
        <p:txBody>
          <a:bodyPr>
            <a:normAutofit fontScale="925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dirty="0"/>
              <a:t>42 </a:t>
            </a:r>
            <a:r>
              <a:rPr kumimoji="0" lang="fr-FR" sz="2000" i="0" u="none" strike="noStrike" kern="1200" cap="none" spc="0" normalizeH="0" baseline="0" noProof="0" dirty="0">
                <a:ln>
                  <a:noFill/>
                </a:ln>
                <a:solidFill>
                  <a:schemeClr val="tx1"/>
                </a:solidFill>
                <a:effectLst/>
                <a:uLnTx/>
                <a:uFillTx/>
                <a:latin typeface="+mn-lt"/>
                <a:ea typeface="+mn-ea"/>
                <a:cs typeface="+mn-cs"/>
              </a:rPr>
              <a:t>/ </a:t>
            </a:r>
            <a:r>
              <a:rPr lang="fr-FR" sz="2000" dirty="0"/>
              <a:t>&gt; 700</a:t>
            </a:r>
            <a:r>
              <a:rPr kumimoji="0" lang="fr-FR" sz="2000" i="0" u="none" strike="noStrike" kern="1200" cap="none" spc="0" normalizeH="0" baseline="0" noProof="0" dirty="0">
                <a:ln>
                  <a:noFill/>
                </a:ln>
                <a:solidFill>
                  <a:schemeClr val="tx1"/>
                </a:solidFill>
                <a:effectLst/>
                <a:uLnTx/>
                <a:uFillTx/>
                <a:latin typeface="+mn-lt"/>
                <a:ea typeface="+mn-ea"/>
                <a:cs typeface="+mn-cs"/>
              </a:rPr>
              <a:t> </a:t>
            </a:r>
            <a:endParaRPr kumimoji="0" lang="fr-FR" sz="200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dirty="0"/>
              <a:t>Holarctique à extension australe</a:t>
            </a:r>
            <a:endParaRPr kumimoji="0" lang="fr-FR" sz="2000" u="none" strike="noStrike" kern="1200" cap="none" spc="0" normalizeH="0" baseline="0" noProof="0" dirty="0">
              <a:ln>
                <a:noFill/>
              </a:ln>
              <a:solidFill>
                <a:schemeClr val="tx1"/>
              </a:solidFill>
              <a:effectLst/>
              <a:uLnTx/>
              <a:uFillTx/>
              <a:latin typeface="+mn-lt"/>
              <a:ea typeface="+mn-ea"/>
              <a:cs typeface="+mn-cs"/>
            </a:endParaRPr>
          </a:p>
        </p:txBody>
      </p:sp>
      <p:pic>
        <p:nvPicPr>
          <p:cNvPr id="9" name="Image 8" descr="P8202176.JPG"/>
          <p:cNvPicPr>
            <a:picLocks noChangeAspect="1"/>
          </p:cNvPicPr>
          <p:nvPr/>
        </p:nvPicPr>
        <p:blipFill>
          <a:blip r:embed="rId3" cstate="screen">
            <a:lum bright="-10000" contrast="10000"/>
            <a:extLst>
              <a:ext uri="{28A0092B-C50C-407E-A947-70E740481C1C}">
                <a14:useLocalDpi xmlns:a14="http://schemas.microsoft.com/office/drawing/2010/main"/>
              </a:ext>
            </a:extLst>
          </a:blip>
          <a:srcRect/>
          <a:stretch>
            <a:fillRect/>
          </a:stretch>
        </p:blipFill>
        <p:spPr>
          <a:xfrm rot="5400000">
            <a:off x="-216886" y="2349741"/>
            <a:ext cx="4725144" cy="4291373"/>
          </a:xfrm>
          <a:prstGeom prst="rect">
            <a:avLst/>
          </a:prstGeom>
        </p:spPr>
      </p:pic>
      <p:sp>
        <p:nvSpPr>
          <p:cNvPr id="10" name="ZoneTexte 9"/>
          <p:cNvSpPr txBox="1"/>
          <p:nvPr/>
        </p:nvSpPr>
        <p:spPr>
          <a:xfrm>
            <a:off x="0" y="6550223"/>
            <a:ext cx="786241" cy="307777"/>
          </a:xfrm>
          <a:prstGeom prst="rect">
            <a:avLst/>
          </a:prstGeom>
          <a:solidFill>
            <a:schemeClr val="bg1"/>
          </a:solidFill>
        </p:spPr>
        <p:txBody>
          <a:bodyPr wrap="none" rtlCol="0">
            <a:spAutoFit/>
          </a:bodyPr>
          <a:lstStyle/>
          <a:p>
            <a:r>
              <a:rPr lang="fr-FR" sz="1400" i="1" dirty="0"/>
              <a:t>S. </a:t>
            </a:r>
            <a:r>
              <a:rPr lang="fr-FR" sz="1400" i="1" dirty="0" err="1"/>
              <a:t>dioica</a:t>
            </a:r>
            <a:endParaRPr lang="fr-FR" sz="1400" dirty="0"/>
          </a:p>
        </p:txBody>
      </p:sp>
      <p:pic>
        <p:nvPicPr>
          <p:cNvPr id="11" name="Image 10" descr="P7100984.JPG"/>
          <p:cNvPicPr>
            <a:picLocks noChangeAspect="1"/>
          </p:cNvPicPr>
          <p:nvPr/>
        </p:nvPicPr>
        <p:blipFill>
          <a:blip r:embed="rId4" cstate="screen">
            <a:lum bright="-10000" contrast="10000"/>
            <a:extLst>
              <a:ext uri="{28A0092B-C50C-407E-A947-70E740481C1C}">
                <a14:useLocalDpi xmlns:a14="http://schemas.microsoft.com/office/drawing/2010/main"/>
              </a:ext>
            </a:extLst>
          </a:blip>
          <a:srcRect/>
          <a:stretch>
            <a:fillRect/>
          </a:stretch>
        </p:blipFill>
        <p:spPr>
          <a:xfrm>
            <a:off x="5724128" y="0"/>
            <a:ext cx="3419872" cy="3509869"/>
          </a:xfrm>
          <a:prstGeom prst="rect">
            <a:avLst/>
          </a:prstGeom>
        </p:spPr>
      </p:pic>
      <p:sp>
        <p:nvSpPr>
          <p:cNvPr id="12" name="ZoneTexte 11"/>
          <p:cNvSpPr txBox="1"/>
          <p:nvPr/>
        </p:nvSpPr>
        <p:spPr>
          <a:xfrm>
            <a:off x="5004048" y="3140968"/>
            <a:ext cx="1305229" cy="523220"/>
          </a:xfrm>
          <a:prstGeom prst="rect">
            <a:avLst/>
          </a:prstGeom>
          <a:solidFill>
            <a:schemeClr val="bg1"/>
          </a:solidFill>
        </p:spPr>
        <p:txBody>
          <a:bodyPr wrap="none" rtlCol="0">
            <a:spAutoFit/>
          </a:bodyPr>
          <a:lstStyle/>
          <a:p>
            <a:r>
              <a:rPr lang="fr-FR" sz="1400" i="1" dirty="0"/>
              <a:t>S. </a:t>
            </a:r>
            <a:r>
              <a:rPr lang="fr-FR" sz="1400" i="1" dirty="0" err="1"/>
              <a:t>acaulis</a:t>
            </a:r>
            <a:r>
              <a:rPr lang="fr-FR" sz="1400" i="1" dirty="0"/>
              <a:t> </a:t>
            </a:r>
          </a:p>
          <a:p>
            <a:r>
              <a:rPr lang="fr-FR" sz="1400" dirty="0" err="1"/>
              <a:t>subsp</a:t>
            </a:r>
            <a:r>
              <a:rPr lang="fr-FR" sz="1400" i="1" dirty="0"/>
              <a:t>. </a:t>
            </a:r>
            <a:r>
              <a:rPr lang="fr-FR" sz="1400" i="1" dirty="0" err="1"/>
              <a:t>bryoides</a:t>
            </a:r>
            <a:endParaRPr lang="fr-FR" sz="1400" dirty="0"/>
          </a:p>
        </p:txBody>
      </p:sp>
      <p:pic>
        <p:nvPicPr>
          <p:cNvPr id="13" name="Image 12" descr="P6013871.JPG"/>
          <p:cNvPicPr>
            <a:picLocks noChangeAspect="1"/>
          </p:cNvPicPr>
          <p:nvPr/>
        </p:nvPicPr>
        <p:blipFill>
          <a:blip r:embed="rId5" cstate="screen">
            <a:lum contrast="10000"/>
            <a:extLst>
              <a:ext uri="{28A0092B-C50C-407E-A947-70E740481C1C}">
                <a14:useLocalDpi xmlns:a14="http://schemas.microsoft.com/office/drawing/2010/main"/>
              </a:ext>
            </a:extLst>
          </a:blip>
          <a:srcRect/>
          <a:stretch>
            <a:fillRect/>
          </a:stretch>
        </p:blipFill>
        <p:spPr>
          <a:xfrm>
            <a:off x="5052055" y="3789040"/>
            <a:ext cx="4091946" cy="3068960"/>
          </a:xfrm>
          <a:prstGeom prst="rect">
            <a:avLst/>
          </a:prstGeom>
        </p:spPr>
      </p:pic>
      <p:sp>
        <p:nvSpPr>
          <p:cNvPr id="14" name="ZoneTexte 13"/>
          <p:cNvSpPr txBox="1"/>
          <p:nvPr/>
        </p:nvSpPr>
        <p:spPr>
          <a:xfrm>
            <a:off x="8114551" y="3717032"/>
            <a:ext cx="1029449" cy="307777"/>
          </a:xfrm>
          <a:prstGeom prst="rect">
            <a:avLst/>
          </a:prstGeom>
          <a:solidFill>
            <a:schemeClr val="bg1"/>
          </a:solidFill>
        </p:spPr>
        <p:txBody>
          <a:bodyPr wrap="none" rtlCol="0">
            <a:spAutoFit/>
          </a:bodyPr>
          <a:lstStyle/>
          <a:p>
            <a:r>
              <a:rPr lang="fr-FR" sz="1400" i="1" dirty="0"/>
              <a:t>S. </a:t>
            </a:r>
            <a:r>
              <a:rPr lang="fr-FR" sz="1400" i="1" dirty="0" err="1"/>
              <a:t>saxifraga</a:t>
            </a:r>
            <a:endParaRPr lang="fr-FR" sz="1400" dirty="0"/>
          </a:p>
        </p:txBody>
      </p:sp>
      <p:sp>
        <p:nvSpPr>
          <p:cNvPr id="5" name="ZoneTexte 4"/>
          <p:cNvSpPr txBox="1"/>
          <p:nvPr/>
        </p:nvSpPr>
        <p:spPr>
          <a:xfrm>
            <a:off x="4211960" y="6550223"/>
            <a:ext cx="851195" cy="307777"/>
          </a:xfrm>
          <a:prstGeom prst="rect">
            <a:avLst/>
          </a:prstGeom>
          <a:solidFill>
            <a:schemeClr val="bg1"/>
          </a:solidFill>
        </p:spPr>
        <p:txBody>
          <a:bodyPr wrap="none" rtlCol="0">
            <a:spAutoFit/>
          </a:bodyPr>
          <a:lstStyle/>
          <a:p>
            <a:r>
              <a:rPr lang="fr-FR" sz="1400" dirty="0"/>
              <a:t>V. Guérin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328593" y="188640"/>
            <a:ext cx="3707903" cy="369332"/>
          </a:xfrm>
          <a:prstGeom prst="rect">
            <a:avLst/>
          </a:prstGeom>
          <a:solidFill>
            <a:schemeClr val="accent3">
              <a:lumMod val="40000"/>
              <a:lumOff val="60000"/>
            </a:schemeClr>
          </a:solidFill>
        </p:spPr>
        <p:txBody>
          <a:bodyPr wrap="square" rtlCol="0">
            <a:spAutoFit/>
          </a:bodyPr>
          <a:lstStyle/>
          <a:p>
            <a:pPr algn="ctr"/>
            <a:r>
              <a:rPr lang="fr-FR" b="1" i="1" dirty="0" err="1"/>
              <a:t>Silene</a:t>
            </a:r>
            <a:r>
              <a:rPr lang="fr-FR" b="1" i="1" dirty="0"/>
              <a:t> </a:t>
            </a:r>
            <a:r>
              <a:rPr lang="fr-FR" b="1" i="1" dirty="0" err="1"/>
              <a:t>baccifera</a:t>
            </a:r>
            <a:r>
              <a:rPr lang="fr-FR" b="1" i="1" dirty="0"/>
              <a:t> </a:t>
            </a:r>
            <a:r>
              <a:rPr lang="fr-FR" b="1" dirty="0"/>
              <a:t>(</a:t>
            </a:r>
            <a:r>
              <a:rPr lang="fr-FR" b="1" i="1" dirty="0" err="1"/>
              <a:t>Cucubalus</a:t>
            </a:r>
            <a:r>
              <a:rPr lang="fr-FR" b="1" i="1" dirty="0"/>
              <a:t> </a:t>
            </a:r>
            <a:r>
              <a:rPr lang="fr-FR" b="1" i="1" dirty="0" err="1"/>
              <a:t>baccifer</a:t>
            </a:r>
            <a:r>
              <a:rPr lang="fr-FR" b="1" dirty="0"/>
              <a:t>)</a:t>
            </a:r>
          </a:p>
        </p:txBody>
      </p:sp>
      <p:pic>
        <p:nvPicPr>
          <p:cNvPr id="3" name="Image 2" descr="silene baccifer.jfif"/>
          <p:cNvPicPr>
            <a:picLocks noChangeAspect="1"/>
          </p:cNvPicPr>
          <p:nvPr/>
        </p:nvPicPr>
        <p:blipFill>
          <a:blip r:embed="rId3" cstate="print">
            <a:lum bright="-10000" contrast="10000"/>
          </a:blip>
          <a:stretch>
            <a:fillRect/>
          </a:stretch>
        </p:blipFill>
        <p:spPr>
          <a:xfrm>
            <a:off x="0" y="-27384"/>
            <a:ext cx="5133950" cy="3945807"/>
          </a:xfrm>
          <a:prstGeom prst="rect">
            <a:avLst/>
          </a:prstGeom>
        </p:spPr>
      </p:pic>
      <p:sp>
        <p:nvSpPr>
          <p:cNvPr id="4" name="ZoneTexte 3"/>
          <p:cNvSpPr txBox="1"/>
          <p:nvPr/>
        </p:nvSpPr>
        <p:spPr>
          <a:xfrm>
            <a:off x="0" y="3610646"/>
            <a:ext cx="1724639" cy="307777"/>
          </a:xfrm>
          <a:prstGeom prst="rect">
            <a:avLst/>
          </a:prstGeom>
          <a:solidFill>
            <a:schemeClr val="bg1"/>
          </a:solidFill>
        </p:spPr>
        <p:txBody>
          <a:bodyPr wrap="none" rtlCol="0">
            <a:spAutoFit/>
          </a:bodyPr>
          <a:lstStyle/>
          <a:p>
            <a:r>
              <a:rPr lang="fr-FR" sz="1400" dirty="0"/>
              <a:t>Flora.nhm.wien.ac.at</a:t>
            </a:r>
          </a:p>
        </p:txBody>
      </p:sp>
      <p:pic>
        <p:nvPicPr>
          <p:cNvPr id="5" name="Image 4" descr="silene baccifer 3.jfif"/>
          <p:cNvPicPr>
            <a:picLocks noChangeAspect="1"/>
          </p:cNvPicPr>
          <p:nvPr/>
        </p:nvPicPr>
        <p:blipFill>
          <a:blip r:embed="rId4" cstate="screen">
            <a:lum contrast="10000"/>
            <a:extLst>
              <a:ext uri="{28A0092B-C50C-407E-A947-70E740481C1C}">
                <a14:useLocalDpi xmlns:a14="http://schemas.microsoft.com/office/drawing/2010/main"/>
              </a:ext>
            </a:extLst>
          </a:blip>
          <a:srcRect/>
          <a:stretch>
            <a:fillRect/>
          </a:stretch>
        </p:blipFill>
        <p:spPr>
          <a:xfrm>
            <a:off x="3779912" y="3824220"/>
            <a:ext cx="3246676" cy="3033780"/>
          </a:xfrm>
          <a:prstGeom prst="rect">
            <a:avLst/>
          </a:prstGeom>
        </p:spPr>
      </p:pic>
      <p:sp>
        <p:nvSpPr>
          <p:cNvPr id="6" name="ZoneTexte 5"/>
          <p:cNvSpPr txBox="1"/>
          <p:nvPr/>
        </p:nvSpPr>
        <p:spPr>
          <a:xfrm>
            <a:off x="3635896" y="6550223"/>
            <a:ext cx="1415580" cy="307777"/>
          </a:xfrm>
          <a:prstGeom prst="rect">
            <a:avLst/>
          </a:prstGeom>
          <a:solidFill>
            <a:schemeClr val="bg1"/>
          </a:solidFill>
        </p:spPr>
        <p:txBody>
          <a:bodyPr wrap="none" rtlCol="0">
            <a:spAutoFit/>
          </a:bodyPr>
          <a:lstStyle/>
          <a:p>
            <a:r>
              <a:rPr lang="fr-FR" sz="1400" dirty="0"/>
              <a:t>Atlasflory.type.pl</a:t>
            </a:r>
          </a:p>
        </p:txBody>
      </p:sp>
      <p:pic>
        <p:nvPicPr>
          <p:cNvPr id="7" name="Image 6" descr="029.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005064"/>
            <a:ext cx="3296419" cy="2852936"/>
          </a:xfrm>
          <a:prstGeom prst="rect">
            <a:avLst/>
          </a:prstGeom>
          <a:noFill/>
          <a:ln w="9525">
            <a:noFill/>
            <a:miter lim="800000"/>
            <a:headEnd/>
            <a:tailEnd/>
          </a:ln>
        </p:spPr>
      </p:pic>
      <p:sp>
        <p:nvSpPr>
          <p:cNvPr id="8" name="Espace réservé du contenu 2"/>
          <p:cNvSpPr txBox="1">
            <a:spLocks/>
          </p:cNvSpPr>
          <p:nvPr/>
        </p:nvSpPr>
        <p:spPr>
          <a:xfrm>
            <a:off x="5364088" y="692696"/>
            <a:ext cx="3672408" cy="936104"/>
          </a:xfrm>
          <a:prstGeom prst="rect">
            <a:avLst/>
          </a:prstGeom>
          <a:solidFill>
            <a:schemeClr val="accent3">
              <a:lumMod val="40000"/>
              <a:lumOff val="60000"/>
            </a:schemeClr>
          </a:solidFill>
        </p:spPr>
        <p:txBody>
          <a:bodyPr>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i="0" u="none" strike="noStrike" kern="1200" cap="none" spc="0" normalizeH="0" baseline="0" noProof="0" dirty="0">
                <a:ln>
                  <a:noFill/>
                </a:ln>
                <a:solidFill>
                  <a:schemeClr val="tx1"/>
                </a:solidFill>
                <a:effectLst/>
                <a:uLnTx/>
                <a:uFillTx/>
                <a:latin typeface="+mn-lt"/>
                <a:ea typeface="+mn-ea"/>
                <a:cs typeface="+mn-cs"/>
              </a:rPr>
              <a:t>Plante vivace molle </a:t>
            </a:r>
            <a:r>
              <a:rPr kumimoji="0" lang="fr-FR" i="0" u="none" strike="noStrike" kern="1200" cap="none" spc="0" normalizeH="0" baseline="0" noProof="0" dirty="0">
                <a:ln>
                  <a:noFill/>
                </a:ln>
                <a:solidFill>
                  <a:schemeClr val="tx1"/>
                </a:solidFill>
                <a:effectLst/>
                <a:uLnTx/>
                <a:uFillTx/>
                <a:latin typeface="Arial"/>
                <a:cs typeface="Arial"/>
              </a:rPr>
              <a:t>±</a:t>
            </a:r>
            <a:r>
              <a:rPr kumimoji="0" lang="fr-FR" i="0" u="none" strike="noStrike" kern="1200" cap="none" spc="0" normalizeH="0" noProof="0" dirty="0">
                <a:ln>
                  <a:noFill/>
                </a:ln>
                <a:solidFill>
                  <a:schemeClr val="tx1"/>
                </a:solidFill>
                <a:effectLst/>
                <a:uLnTx/>
                <a:uFillTx/>
                <a:latin typeface="Arial"/>
                <a:cs typeface="Arial"/>
              </a:rPr>
              <a:t> grimpante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b="1" baseline="0" dirty="0">
                <a:latin typeface="Calibri" pitchFamily="34" charset="0"/>
                <a:cs typeface="Arial"/>
              </a:rPr>
              <a:t>Feuilles</a:t>
            </a:r>
            <a:r>
              <a:rPr lang="fr-FR" baseline="0" dirty="0">
                <a:latin typeface="Calibri" pitchFamily="34" charset="0"/>
                <a:cs typeface="Arial"/>
              </a:rPr>
              <a:t> ovales </a:t>
            </a:r>
            <a:r>
              <a:rPr lang="fr-FR" b="1" baseline="0" dirty="0">
                <a:latin typeface="Calibri" pitchFamily="34" charset="0"/>
                <a:cs typeface="Arial"/>
              </a:rPr>
              <a:t>brièvement pétiolées</a:t>
            </a:r>
            <a:endParaRPr kumimoji="0" lang="fr-FR" b="1" i="0" u="none" strike="noStrike" kern="1200" cap="none" spc="0" normalizeH="0" baseline="0" noProof="0" dirty="0">
              <a:ln>
                <a:noFill/>
              </a:ln>
              <a:solidFill>
                <a:srgbClr val="FF0000"/>
              </a:solidFill>
              <a:effectLst/>
              <a:uLnTx/>
              <a:uFillTx/>
              <a:latin typeface="Calibri" pitchFamily="34" charset="0"/>
            </a:endParaRPr>
          </a:p>
        </p:txBody>
      </p:sp>
      <p:sp>
        <p:nvSpPr>
          <p:cNvPr id="9" name="Espace réservé du contenu 2"/>
          <p:cNvSpPr txBox="1">
            <a:spLocks/>
          </p:cNvSpPr>
          <p:nvPr/>
        </p:nvSpPr>
        <p:spPr>
          <a:xfrm>
            <a:off x="5255568" y="1700808"/>
            <a:ext cx="3888432" cy="2016224"/>
          </a:xfrm>
          <a:prstGeom prst="rect">
            <a:avLst/>
          </a:prstGeom>
          <a:solidFill>
            <a:schemeClr val="accent2">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b="1" i="0" u="none" strike="noStrike" kern="1200" cap="none" spc="0" normalizeH="0" baseline="0" noProof="0" dirty="0">
                <a:ln>
                  <a:noFill/>
                </a:ln>
                <a:solidFill>
                  <a:srgbClr val="FF0000"/>
                </a:solidFill>
                <a:effectLst/>
                <a:uLnTx/>
                <a:uFillTx/>
                <a:latin typeface="+mn-lt"/>
                <a:ea typeface="+mn-ea"/>
                <a:cs typeface="+mn-cs"/>
              </a:rPr>
              <a:t>Calice en cloche large </a:t>
            </a:r>
            <a:r>
              <a:rPr kumimoji="0" lang="fr-FR" b="1" i="0" u="none" strike="noStrike" kern="1200" cap="none" spc="0" normalizeH="0" baseline="0" noProof="0" dirty="0">
                <a:ln>
                  <a:noFill/>
                </a:ln>
                <a:effectLst/>
                <a:uLnTx/>
                <a:uFillTx/>
                <a:latin typeface="+mn-lt"/>
                <a:ea typeface="+mn-ea"/>
                <a:cs typeface="+mn-cs"/>
              </a:rPr>
              <a:t>(L/l &lt; 1) 5 dents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b="1" i="0" u="none" strike="noStrike" kern="1200" cap="none" spc="0" normalizeH="0" baseline="0" noProof="0" dirty="0">
                <a:ln>
                  <a:noFill/>
                </a:ln>
                <a:solidFill>
                  <a:srgbClr val="FF0000"/>
                </a:solidFill>
                <a:effectLst/>
                <a:uLnTx/>
                <a:uFillTx/>
                <a:latin typeface="+mn-lt"/>
                <a:ea typeface="+mn-ea"/>
                <a:cs typeface="+mn-cs"/>
              </a:rPr>
              <a:t>5 pétales écartés blanc-verdâtre</a:t>
            </a:r>
            <a:r>
              <a:rPr lang="fr-FR" b="1" dirty="0"/>
              <a:t>, limbe bifide,  des écailles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b="1" dirty="0"/>
              <a:t>10 étamines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b="1" dirty="0">
                <a:solidFill>
                  <a:srgbClr val="FF0000"/>
                </a:solidFill>
              </a:rPr>
              <a:t>Ovaire 3 loges à la base</a:t>
            </a:r>
            <a:r>
              <a:rPr lang="fr-FR" b="1" dirty="0"/>
              <a:t>, </a:t>
            </a:r>
            <a:r>
              <a:rPr lang="fr-FR" b="1" dirty="0">
                <a:solidFill>
                  <a:srgbClr val="FF0000"/>
                </a:solidFill>
              </a:rPr>
              <a:t>3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fr-FR" b="1"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b="1" i="0" u="none" strike="noStrike" kern="1200" cap="none" spc="0" normalizeH="0" baseline="0" noProof="0" dirty="0">
              <a:ln>
                <a:noFill/>
              </a:ln>
              <a:effectLst/>
              <a:uLnTx/>
              <a:uFillTx/>
              <a:latin typeface="+mn-lt"/>
              <a:ea typeface="+mn-ea"/>
              <a:cs typeface="+mn-cs"/>
            </a:endParaRPr>
          </a:p>
        </p:txBody>
      </p:sp>
      <p:sp>
        <p:nvSpPr>
          <p:cNvPr id="11" name="Espace réservé du contenu 2"/>
          <p:cNvSpPr txBox="1">
            <a:spLocks/>
          </p:cNvSpPr>
          <p:nvPr/>
        </p:nvSpPr>
        <p:spPr>
          <a:xfrm>
            <a:off x="7092280" y="3816424"/>
            <a:ext cx="2016224" cy="1340768"/>
          </a:xfrm>
          <a:prstGeom prst="rect">
            <a:avLst/>
          </a:prstGeom>
          <a:solidFill>
            <a:schemeClr val="accent4">
              <a:lumMod val="20000"/>
              <a:lumOff val="80000"/>
            </a:schemeClr>
          </a:solidFill>
        </p:spPr>
        <p:txBody>
          <a:bodyPr>
            <a:normAutofit/>
          </a:bodyPr>
          <a:lstStyle/>
          <a:p>
            <a:pPr marL="342900" lvl="0" indent="-342900">
              <a:spcBef>
                <a:spcPct val="20000"/>
              </a:spcBef>
              <a:buFont typeface="Arial" pitchFamily="34" charset="0"/>
              <a:buChar char="•"/>
              <a:defRPr/>
            </a:pPr>
            <a:r>
              <a:rPr lang="fr-FR" b="1" dirty="0">
                <a:solidFill>
                  <a:srgbClr val="FF0000"/>
                </a:solidFill>
              </a:rPr>
              <a:t>"Baie" </a:t>
            </a:r>
            <a:r>
              <a:rPr kumimoji="0" lang="fr-FR" b="1" i="0" u="none" strike="noStrike" kern="1200" cap="none" spc="0" normalizeH="0" baseline="0" noProof="0" dirty="0">
                <a:ln>
                  <a:noFill/>
                </a:ln>
                <a:solidFill>
                  <a:srgbClr val="FF0000"/>
                </a:solidFill>
                <a:effectLst/>
                <a:uLnTx/>
                <a:uFillTx/>
                <a:latin typeface="+mn-lt"/>
                <a:ea typeface="+mn-ea"/>
                <a:cs typeface="+mn-cs"/>
              </a:rPr>
              <a:t>noire </a:t>
            </a:r>
            <a:r>
              <a:rPr kumimoji="0" lang="fr-FR" b="1" i="0" u="none" strike="noStrike" kern="1200" cap="none" spc="0" normalizeH="0" baseline="0" noProof="0" dirty="0">
                <a:ln>
                  <a:noFill/>
                </a:ln>
                <a:effectLst/>
                <a:uLnTx/>
                <a:uFillTx/>
                <a:latin typeface="+mn-lt"/>
                <a:ea typeface="+mn-ea"/>
                <a:cs typeface="+mn-cs"/>
              </a:rPr>
              <a:t>luisante </a:t>
            </a:r>
            <a:r>
              <a:rPr kumimoji="0" lang="fr-FR" i="0" u="none" strike="noStrike" kern="1200" cap="none" spc="0" normalizeH="0" baseline="0" noProof="0" dirty="0">
                <a:ln>
                  <a:noFill/>
                </a:ln>
                <a:effectLst/>
                <a:uLnTx/>
                <a:uFillTx/>
                <a:latin typeface="+mn-lt"/>
                <a:ea typeface="+mn-ea"/>
                <a:cs typeface="+mn-cs"/>
              </a:rPr>
              <a:t>se desséchant rapidement</a:t>
            </a:r>
            <a:endParaRPr kumimoji="0" lang="fr-FR" i="0" u="none" strike="noStrike" kern="1200" cap="none" spc="0" normalizeH="0" noProof="0" dirty="0">
              <a:ln>
                <a:noFill/>
              </a:ln>
              <a:effectLst/>
              <a:uLnTx/>
              <a:uFillTx/>
              <a:latin typeface="+mn-lt"/>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87624" y="188640"/>
            <a:ext cx="2880320"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err="1"/>
              <a:t>Silene</a:t>
            </a:r>
            <a:r>
              <a:rPr lang="fr-FR" sz="2400" b="1" dirty="0"/>
              <a:t> (2)</a:t>
            </a:r>
          </a:p>
        </p:txBody>
      </p:sp>
      <p:sp>
        <p:nvSpPr>
          <p:cNvPr id="3" name="Espace réservé du contenu 2"/>
          <p:cNvSpPr txBox="1">
            <a:spLocks/>
          </p:cNvSpPr>
          <p:nvPr/>
        </p:nvSpPr>
        <p:spPr>
          <a:xfrm>
            <a:off x="6012160" y="332656"/>
            <a:ext cx="2664296" cy="936104"/>
          </a:xfrm>
          <a:prstGeom prst="rect">
            <a:avLst/>
          </a:prstGeom>
          <a:solidFill>
            <a:schemeClr val="accent3">
              <a:lumMod val="40000"/>
              <a:lumOff val="6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Feuilles</a:t>
            </a:r>
            <a:r>
              <a:rPr kumimoji="0" lang="fr-FR" sz="2000" b="1" i="0" u="none" strike="noStrike" kern="1200" cap="none" spc="0" normalizeH="0" baseline="0" noProof="0" dirty="0">
                <a:ln>
                  <a:noFill/>
                </a:ln>
                <a:effectLst/>
                <a:uLnTx/>
                <a:uFillTx/>
                <a:latin typeface="+mn-lt"/>
                <a:ea typeface="+mn-ea"/>
                <a:cs typeface="+mn-cs"/>
              </a:rPr>
              <a:t> opposées </a:t>
            </a:r>
          </a:p>
          <a:p>
            <a:pPr marL="342900" marR="0" lvl="0" indent="-342900" algn="l" defTabSz="914400" rtl="0" eaLnBrk="1" fontAlgn="auto" latinLnBrk="0" hangingPunct="1">
              <a:lnSpc>
                <a:spcPct val="100000"/>
              </a:lnSpc>
              <a:spcBef>
                <a:spcPct val="20000"/>
              </a:spcBef>
              <a:spcAft>
                <a:spcPts val="0"/>
              </a:spcAft>
              <a:buClrTx/>
              <a:buSzTx/>
              <a:tabLst/>
              <a:defRPr/>
            </a:pPr>
            <a:r>
              <a:rPr lang="fr-FR" sz="2000" b="1" dirty="0"/>
              <a:t>       </a:t>
            </a:r>
            <a:r>
              <a:rPr kumimoji="0" lang="fr-FR" sz="2000" b="1" i="0" u="none" strike="noStrike" kern="1200" cap="none" spc="0" normalizeH="0" baseline="0" noProof="0" dirty="0">
                <a:ln>
                  <a:noFill/>
                </a:ln>
                <a:effectLst/>
                <a:uLnTx/>
                <a:uFillTx/>
                <a:latin typeface="+mn-lt"/>
                <a:ea typeface="+mn-ea"/>
                <a:cs typeface="+mn-cs"/>
              </a:rPr>
              <a:t>simples entières</a:t>
            </a:r>
            <a:endParaRPr lang="fr-FR" sz="2000" b="1" dirty="0"/>
          </a:p>
        </p:txBody>
      </p:sp>
      <p:pic>
        <p:nvPicPr>
          <p:cNvPr id="4" name="Image 3" descr="Silene vulgaris prostrata 2.JPG"/>
          <p:cNvPicPr>
            <a:picLocks noChangeAspect="1"/>
          </p:cNvPicPr>
          <p:nvPr/>
        </p:nvPicPr>
        <p:blipFill>
          <a:blip r:embed="rId2" cstate="screen">
            <a:lum bright="-10000" contrast="10000"/>
            <a:extLst>
              <a:ext uri="{28A0092B-C50C-407E-A947-70E740481C1C}">
                <a14:useLocalDpi xmlns:a14="http://schemas.microsoft.com/office/drawing/2010/main"/>
              </a:ext>
            </a:extLst>
          </a:blip>
          <a:srcRect/>
          <a:stretch>
            <a:fillRect/>
          </a:stretch>
        </p:blipFill>
        <p:spPr>
          <a:xfrm>
            <a:off x="107504" y="836712"/>
            <a:ext cx="5144666" cy="4752528"/>
          </a:xfrm>
          <a:prstGeom prst="rect">
            <a:avLst/>
          </a:prstGeom>
        </p:spPr>
      </p:pic>
      <p:sp>
        <p:nvSpPr>
          <p:cNvPr id="5" name="ZoneTexte 4"/>
          <p:cNvSpPr txBox="1"/>
          <p:nvPr/>
        </p:nvSpPr>
        <p:spPr>
          <a:xfrm>
            <a:off x="107504" y="5589240"/>
            <a:ext cx="2149435" cy="307777"/>
          </a:xfrm>
          <a:prstGeom prst="rect">
            <a:avLst/>
          </a:prstGeom>
          <a:solidFill>
            <a:schemeClr val="bg1"/>
          </a:solidFill>
        </p:spPr>
        <p:txBody>
          <a:bodyPr wrap="none" rtlCol="0">
            <a:spAutoFit/>
          </a:bodyPr>
          <a:lstStyle/>
          <a:p>
            <a:r>
              <a:rPr lang="fr-FR" sz="1400" i="1" dirty="0"/>
              <a:t>S. </a:t>
            </a:r>
            <a:r>
              <a:rPr lang="fr-FR" sz="1400" i="1" dirty="0" err="1"/>
              <a:t>vulgaris</a:t>
            </a:r>
            <a:r>
              <a:rPr lang="fr-FR" sz="1400" i="1" dirty="0"/>
              <a:t> </a:t>
            </a:r>
            <a:r>
              <a:rPr lang="fr-FR" sz="1400" dirty="0" err="1"/>
              <a:t>subsp</a:t>
            </a:r>
            <a:r>
              <a:rPr lang="fr-FR" sz="1400" i="1" dirty="0"/>
              <a:t>. </a:t>
            </a:r>
            <a:r>
              <a:rPr lang="fr-FR" sz="1400" i="1" dirty="0" err="1"/>
              <a:t>prostrata</a:t>
            </a:r>
            <a:endParaRPr lang="fr-FR" sz="1400" dirty="0"/>
          </a:p>
        </p:txBody>
      </p:sp>
      <p:pic>
        <p:nvPicPr>
          <p:cNvPr id="8" name="Image 7" descr="Silene latifolia 2.jpg"/>
          <p:cNvPicPr>
            <a:picLocks noChangeAspect="1"/>
          </p:cNvPicPr>
          <p:nvPr/>
        </p:nvPicPr>
        <p:blipFill>
          <a:blip r:embed="rId3" cstate="screen">
            <a:lum contrast="10000"/>
            <a:extLst>
              <a:ext uri="{28A0092B-C50C-407E-A947-70E740481C1C}">
                <a14:useLocalDpi xmlns:a14="http://schemas.microsoft.com/office/drawing/2010/main"/>
              </a:ext>
            </a:extLst>
          </a:blip>
          <a:srcRect/>
          <a:stretch>
            <a:fillRect/>
          </a:stretch>
        </p:blipFill>
        <p:spPr>
          <a:xfrm>
            <a:off x="5076056" y="3495430"/>
            <a:ext cx="4067944" cy="3389953"/>
          </a:xfrm>
          <a:prstGeom prst="roundRect">
            <a:avLst/>
          </a:prstGeom>
        </p:spPr>
      </p:pic>
      <p:sp>
        <p:nvSpPr>
          <p:cNvPr id="7" name="ZoneTexte 6"/>
          <p:cNvSpPr txBox="1"/>
          <p:nvPr/>
        </p:nvSpPr>
        <p:spPr>
          <a:xfrm>
            <a:off x="4788024" y="6453336"/>
            <a:ext cx="908647" cy="307777"/>
          </a:xfrm>
          <a:prstGeom prst="rect">
            <a:avLst/>
          </a:prstGeom>
          <a:solidFill>
            <a:schemeClr val="bg1"/>
          </a:solidFill>
        </p:spPr>
        <p:txBody>
          <a:bodyPr wrap="none" rtlCol="0">
            <a:spAutoFit/>
          </a:bodyPr>
          <a:lstStyle/>
          <a:p>
            <a:r>
              <a:rPr lang="fr-FR" sz="1400" i="1" dirty="0"/>
              <a:t>S. </a:t>
            </a:r>
            <a:r>
              <a:rPr lang="fr-FR" sz="1400" i="1" dirty="0" err="1"/>
              <a:t>latifolia</a:t>
            </a:r>
            <a:endParaRPr lang="fr-FR" sz="1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txBox="1">
            <a:spLocks/>
          </p:cNvSpPr>
          <p:nvPr/>
        </p:nvSpPr>
        <p:spPr>
          <a:xfrm>
            <a:off x="0" y="476672"/>
            <a:ext cx="9144000" cy="1656184"/>
          </a:xfrm>
          <a:prstGeom prst="rect">
            <a:avLst/>
          </a:prstGeom>
          <a:solidFill>
            <a:schemeClr val="accent3">
              <a:lumMod val="20000"/>
              <a:lumOff val="80000"/>
            </a:schemeClr>
          </a:solidFill>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0" i="0" u="none" strike="noStrike" kern="1200" cap="none" spc="0" normalizeH="0" baseline="0" noProof="0" dirty="0">
                <a:ln>
                  <a:noFill/>
                </a:ln>
                <a:solidFill>
                  <a:schemeClr val="tx1"/>
                </a:solidFill>
                <a:effectLst/>
                <a:uLnTx/>
                <a:uFillTx/>
                <a:latin typeface="+mn-lt"/>
                <a:ea typeface="+mn-ea"/>
                <a:cs typeface="+mn-cs"/>
              </a:rPr>
              <a:t>Plantes généralement </a:t>
            </a:r>
            <a:r>
              <a:rPr kumimoji="0" lang="fr-FR" sz="2000" b="1" i="0" u="none" strike="noStrike" kern="1200" cap="none" spc="0" normalizeH="0" baseline="0" noProof="0" dirty="0">
                <a:ln>
                  <a:noFill/>
                </a:ln>
                <a:solidFill>
                  <a:schemeClr val="tx1"/>
                </a:solidFill>
                <a:effectLst/>
                <a:uLnTx/>
                <a:uFillTx/>
                <a:latin typeface="+mn-lt"/>
                <a:ea typeface="+mn-ea"/>
                <a:cs typeface="+mn-cs"/>
              </a:rPr>
              <a:t>herbacées</a:t>
            </a:r>
            <a:r>
              <a:rPr kumimoji="0" lang="fr-FR" sz="2000" b="0" i="0" u="none" strike="noStrike" kern="1200" cap="none" spc="0" normalizeH="0" baseline="0" noProof="0" dirty="0">
                <a:ln>
                  <a:noFill/>
                </a:ln>
                <a:solidFill>
                  <a:schemeClr val="tx1"/>
                </a:solidFill>
                <a:effectLst/>
                <a:uLnTx/>
                <a:uFillTx/>
                <a:latin typeface="+mn-lt"/>
                <a:ea typeface="+mn-ea"/>
                <a:cs typeface="+mn-cs"/>
              </a:rPr>
              <a:t>,</a:t>
            </a:r>
            <a:r>
              <a:rPr kumimoji="0" lang="fr-FR" sz="2000" b="0" i="0" u="none" strike="noStrike" kern="1200" cap="none" spc="0" normalizeH="0" noProof="0" dirty="0">
                <a:ln>
                  <a:noFill/>
                </a:ln>
                <a:solidFill>
                  <a:schemeClr val="tx1"/>
                </a:solidFill>
                <a:effectLst/>
                <a:uLnTx/>
                <a:uFillTx/>
                <a:latin typeface="+mn-lt"/>
                <a:ea typeface="+mn-ea"/>
                <a:cs typeface="+mn-cs"/>
              </a:rPr>
              <a:t> </a:t>
            </a:r>
            <a:r>
              <a:rPr kumimoji="0" lang="fr-FR" sz="2000" b="1" i="0" u="none" strike="noStrike" kern="1200" cap="none" spc="0" normalizeH="0" baseline="0" noProof="0" dirty="0">
                <a:ln>
                  <a:noFill/>
                </a:ln>
                <a:solidFill>
                  <a:schemeClr val="tx1"/>
                </a:solidFill>
                <a:effectLst/>
                <a:uLnTx/>
                <a:uFillTx/>
                <a:latin typeface="+mn-lt"/>
                <a:ea typeface="+mn-ea"/>
                <a:cs typeface="+mn-cs"/>
              </a:rPr>
              <a:t>annuelles ou vivaces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chemeClr val="tx1"/>
                </a:solidFill>
                <a:effectLst/>
                <a:uLnTx/>
                <a:uFillTx/>
                <a:latin typeface="+mn-lt"/>
                <a:ea typeface="+mn-ea"/>
                <a:cs typeface="+mn-cs"/>
              </a:rPr>
              <a:t>Tiges à ramifications dichotomiques</a:t>
            </a:r>
            <a:r>
              <a:rPr kumimoji="0" lang="fr-FR" sz="2000" b="0" i="0" u="none" strike="noStrike" kern="1200" cap="none" spc="0" normalizeH="0" baseline="0" noProof="0" dirty="0">
                <a:ln>
                  <a:noFill/>
                </a:ln>
                <a:solidFill>
                  <a:schemeClr val="tx1"/>
                </a:solidFill>
                <a:effectLst/>
                <a:uLnTx/>
                <a:uFillTx/>
                <a:latin typeface="+mn-lt"/>
                <a:ea typeface="+mn-ea"/>
                <a:cs typeface="+mn-cs"/>
              </a:rPr>
              <a:t>, </a:t>
            </a:r>
            <a:r>
              <a:rPr kumimoji="0" lang="fr-FR" sz="2000" b="1" i="0" u="none" strike="noStrike" kern="1200" cap="none" spc="0" normalizeH="0" baseline="0" noProof="0" dirty="0">
                <a:ln>
                  <a:noFill/>
                </a:ln>
                <a:solidFill>
                  <a:schemeClr val="tx1"/>
                </a:solidFill>
                <a:effectLst/>
                <a:uLnTx/>
                <a:uFillTx/>
                <a:latin typeface="+mn-lt"/>
                <a:ea typeface="+mn-ea"/>
                <a:cs typeface="+mn-cs"/>
              </a:rPr>
              <a:t>renflées aux nœuds  où s’insèrent les feuilles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chemeClr val="tx1"/>
                </a:solidFill>
                <a:effectLst/>
                <a:uLnTx/>
                <a:uFillTx/>
                <a:latin typeface="+mn-lt"/>
                <a:ea typeface="+mn-ea"/>
                <a:cs typeface="+mn-cs"/>
              </a:rPr>
              <a:t>Feuilles </a:t>
            </a:r>
            <a:r>
              <a:rPr kumimoji="0" lang="fr-FR" sz="2000" b="1" i="0" u="none" strike="noStrike" kern="1200" cap="none" spc="0" normalizeH="0" noProof="0" dirty="0">
                <a:ln>
                  <a:noFill/>
                </a:ln>
                <a:solidFill>
                  <a:schemeClr val="tx1"/>
                </a:solidFill>
                <a:effectLst/>
                <a:uLnTx/>
                <a:uFillTx/>
                <a:latin typeface="+mn-lt"/>
                <a:ea typeface="+mn-ea"/>
                <a:cs typeface="+mn-cs"/>
                <a:sym typeface="Wingdings"/>
              </a:rPr>
              <a:t>simples sessiles , toujours entières</a:t>
            </a:r>
          </a:p>
          <a:p>
            <a:pPr marL="342900" indent="-342900">
              <a:spcBef>
                <a:spcPct val="20000"/>
              </a:spcBef>
              <a:buFont typeface="Arial" pitchFamily="34" charset="0"/>
              <a:buChar char="•"/>
              <a:defRPr/>
            </a:pPr>
            <a:r>
              <a:rPr lang="fr-FR" sz="2000" b="1" dirty="0"/>
              <a:t>Opposées</a:t>
            </a:r>
            <a:r>
              <a:rPr lang="fr-FR" sz="2000" dirty="0"/>
              <a:t>, souvent décussées, ou verticillées, rarement alternes</a:t>
            </a:r>
            <a:endParaRPr kumimoji="0" lang="fr-FR" sz="2000" i="0" u="none" strike="noStrike" kern="1200" cap="none" spc="0" normalizeH="0" baseline="0" noProof="0" dirty="0">
              <a:ln>
                <a:noFill/>
              </a:ln>
              <a:effectLst/>
              <a:uLnTx/>
              <a:uFillTx/>
              <a:latin typeface="+mn-lt"/>
              <a:ea typeface="+mn-ea"/>
              <a:cs typeface="+mn-cs"/>
            </a:endParaRPr>
          </a:p>
        </p:txBody>
      </p:sp>
      <p:sp>
        <p:nvSpPr>
          <p:cNvPr id="4" name="Espace réservé du contenu 2"/>
          <p:cNvSpPr txBox="1">
            <a:spLocks/>
          </p:cNvSpPr>
          <p:nvPr/>
        </p:nvSpPr>
        <p:spPr>
          <a:xfrm>
            <a:off x="179512" y="2760463"/>
            <a:ext cx="3960440" cy="225271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1400" b="1" i="0" u="none" strike="noStrike" kern="1200" cap="none" spc="0" normalizeH="0" baseline="0" noProof="0" dirty="0">
              <a:ln>
                <a:noFill/>
              </a:ln>
              <a:solidFill>
                <a:schemeClr val="tx1"/>
              </a:solidFill>
              <a:effectLst/>
              <a:uLnTx/>
              <a:uFillTx/>
              <a:latin typeface="+mn-lt"/>
              <a:ea typeface="+mn-ea"/>
              <a:cs typeface="+mn-cs"/>
            </a:endParaRPr>
          </a:p>
        </p:txBody>
      </p:sp>
      <p:sp>
        <p:nvSpPr>
          <p:cNvPr id="5" name="Espace réservé du contenu 2"/>
          <p:cNvSpPr txBox="1">
            <a:spLocks/>
          </p:cNvSpPr>
          <p:nvPr/>
        </p:nvSpPr>
        <p:spPr>
          <a:xfrm>
            <a:off x="0" y="2708920"/>
            <a:ext cx="7020272" cy="2952328"/>
          </a:xfrm>
          <a:prstGeom prst="rect">
            <a:avLst/>
          </a:prstGeom>
          <a:solidFill>
            <a:schemeClr val="accent2">
              <a:lumMod val="20000"/>
              <a:lumOff val="80000"/>
            </a:schemeClr>
          </a:solidFill>
        </p:spPr>
        <p:txBody>
          <a:bodyPr>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200" b="1" i="0" u="none" strike="noStrike" kern="1200" cap="none" spc="0" normalizeH="0" baseline="0" noProof="0" dirty="0">
                <a:ln>
                  <a:noFill/>
                </a:ln>
                <a:solidFill>
                  <a:schemeClr val="tx1"/>
                </a:solidFill>
                <a:effectLst/>
                <a:uLnTx/>
                <a:uFillTx/>
                <a:latin typeface="+mn-lt"/>
                <a:ea typeface="+mn-ea"/>
                <a:cs typeface="+mn-cs"/>
              </a:rPr>
              <a:t>Inflorescences</a:t>
            </a:r>
            <a:r>
              <a:rPr kumimoji="0" lang="fr-FR" sz="2200" b="0" i="0" u="none" strike="noStrike" kern="1200" cap="none" spc="0" normalizeH="0" baseline="0" noProof="0" dirty="0">
                <a:ln>
                  <a:noFill/>
                </a:ln>
                <a:solidFill>
                  <a:schemeClr val="tx1"/>
                </a:solidFill>
                <a:effectLst/>
                <a:uLnTx/>
                <a:uFillTx/>
                <a:latin typeface="+mn-lt"/>
                <a:ea typeface="+mn-ea"/>
                <a:cs typeface="+mn-cs"/>
              </a:rPr>
              <a:t> souvent en </a:t>
            </a:r>
            <a:r>
              <a:rPr kumimoji="0" lang="fr-FR" sz="2200" b="1" i="0" u="none" strike="noStrike" kern="1200" cap="none" spc="0" normalizeH="0" baseline="0" noProof="0" dirty="0">
                <a:ln>
                  <a:noFill/>
                </a:ln>
                <a:solidFill>
                  <a:schemeClr val="tx1"/>
                </a:solidFill>
                <a:effectLst/>
                <a:uLnTx/>
                <a:uFillTx/>
                <a:latin typeface="+mn-lt"/>
                <a:ea typeface="+mn-ea"/>
                <a:cs typeface="+mn-cs"/>
              </a:rPr>
              <a:t>cymes bipares</a:t>
            </a:r>
            <a:r>
              <a:rPr kumimoji="0" lang="fr-FR" sz="2200" b="0" i="0" u="none" strike="noStrike" kern="1200" cap="none" spc="0" normalizeH="0" baseline="0" noProof="0" dirty="0">
                <a:ln>
                  <a:noFill/>
                </a:ln>
                <a:solidFill>
                  <a:schemeClr val="tx1"/>
                </a:solidFill>
                <a:effectLst/>
                <a:uLnTx/>
                <a:uFillTx/>
                <a:latin typeface="+mn-lt"/>
                <a:ea typeface="+mn-ea"/>
                <a:cs typeface="+mn-cs"/>
              </a:rPr>
              <a:t>, ou cymes unipares, parfois glomérules, …</a:t>
            </a:r>
            <a:endParaRPr kumimoji="0" lang="fr-FR" sz="22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200" b="1" i="0" u="none" strike="noStrike" kern="1200" cap="none" spc="0" normalizeH="0" baseline="0" noProof="0" dirty="0">
                <a:ln>
                  <a:noFill/>
                </a:ln>
                <a:solidFill>
                  <a:schemeClr val="tx1"/>
                </a:solidFill>
                <a:effectLst/>
                <a:uLnTx/>
                <a:uFillTx/>
                <a:latin typeface="+mn-lt"/>
                <a:ea typeface="+mn-ea"/>
                <a:cs typeface="+mn-cs"/>
              </a:rPr>
              <a:t>Fleurs</a:t>
            </a:r>
            <a:r>
              <a:rPr kumimoji="0" lang="fr-FR" sz="2200" i="0" u="none" strike="noStrike" kern="1200" cap="none" spc="0" normalizeH="0" baseline="0" noProof="0" dirty="0">
                <a:ln>
                  <a:noFill/>
                </a:ln>
                <a:solidFill>
                  <a:schemeClr val="tx1"/>
                </a:solidFill>
                <a:effectLst/>
                <a:uLnTx/>
                <a:uFillTx/>
                <a:latin typeface="+mn-lt"/>
                <a:ea typeface="+mn-ea"/>
                <a:cs typeface="+mn-cs"/>
              </a:rPr>
              <a:t> hermaphrodites, </a:t>
            </a:r>
            <a:r>
              <a:rPr kumimoji="0" lang="fr-FR" sz="2200" b="1" i="0" u="none" strike="noStrike" kern="1200" cap="none" spc="0" normalizeH="0" baseline="0" noProof="0" dirty="0">
                <a:ln>
                  <a:noFill/>
                </a:ln>
                <a:solidFill>
                  <a:schemeClr val="tx1"/>
                </a:solidFill>
                <a:effectLst/>
                <a:uLnTx/>
                <a:uFillTx/>
                <a:latin typeface="+mn-lt"/>
                <a:ea typeface="+mn-ea"/>
                <a:cs typeface="+mn-cs"/>
              </a:rPr>
              <a:t>pentamères </a:t>
            </a:r>
            <a:r>
              <a:rPr kumimoji="0" lang="fr-FR" sz="2200" i="0" u="none" strike="noStrike" kern="1200" cap="none" spc="0" normalizeH="0" baseline="0" noProof="0" dirty="0">
                <a:ln>
                  <a:noFill/>
                </a:ln>
                <a:solidFill>
                  <a:schemeClr val="tx1"/>
                </a:solidFill>
                <a:effectLst/>
                <a:uLnTx/>
                <a:uFillTx/>
                <a:latin typeface="+mn-lt"/>
                <a:ea typeface="+mn-ea"/>
                <a:cs typeface="+mn-cs"/>
              </a:rPr>
              <a:t>ou tétramères,</a:t>
            </a:r>
            <a:r>
              <a:rPr kumimoji="0" lang="fr-FR" sz="2200" i="0" u="none" strike="noStrike" kern="1200" cap="none" spc="0" normalizeH="0" noProof="0" dirty="0">
                <a:ln>
                  <a:noFill/>
                </a:ln>
                <a:solidFill>
                  <a:schemeClr val="tx1"/>
                </a:solidFill>
                <a:effectLst/>
                <a:uLnTx/>
                <a:uFillTx/>
                <a:latin typeface="+mn-lt"/>
                <a:ea typeface="+mn-ea"/>
                <a:cs typeface="+mn-cs"/>
              </a:rPr>
              <a:t> </a:t>
            </a:r>
            <a:r>
              <a:rPr kumimoji="0" lang="fr-FR" sz="2200" b="1" i="0" u="none" strike="noStrike" kern="1200" cap="none" spc="0" normalizeH="0" noProof="0" dirty="0">
                <a:ln>
                  <a:noFill/>
                </a:ln>
                <a:solidFill>
                  <a:schemeClr val="tx1"/>
                </a:solidFill>
                <a:effectLst/>
                <a:uLnTx/>
                <a:uFillTx/>
                <a:latin typeface="+mn-lt"/>
                <a:ea typeface="+mn-ea"/>
                <a:cs typeface="+mn-cs"/>
              </a:rPr>
              <a:t>actinomorphes</a:t>
            </a:r>
            <a:r>
              <a:rPr kumimoji="0" lang="fr-FR" sz="2200" i="0" u="none" strike="noStrike" kern="1200" cap="none" spc="0" normalizeH="0" noProof="0" dirty="0">
                <a:ln>
                  <a:noFill/>
                </a:ln>
                <a:solidFill>
                  <a:schemeClr val="tx1"/>
                </a:solidFill>
                <a:effectLst/>
                <a:uLnTx/>
                <a:uFillTx/>
                <a:latin typeface="+mn-lt"/>
                <a:ea typeface="+mn-ea"/>
                <a:cs typeface="+mn-cs"/>
              </a:rPr>
              <a:t>, en général </a:t>
            </a:r>
            <a:r>
              <a:rPr kumimoji="0" lang="fr-FR" sz="2200" i="0" u="none" strike="noStrike" kern="1200" cap="none" spc="0" normalizeH="0" noProof="0" dirty="0" err="1">
                <a:ln>
                  <a:noFill/>
                </a:ln>
                <a:solidFill>
                  <a:schemeClr val="tx1"/>
                </a:solidFill>
                <a:effectLst/>
                <a:uLnTx/>
                <a:uFillTx/>
                <a:latin typeface="+mn-lt"/>
                <a:ea typeface="+mn-ea"/>
                <a:cs typeface="+mn-cs"/>
              </a:rPr>
              <a:t>pentacycliques</a:t>
            </a:r>
            <a:endParaRPr kumimoji="0" lang="fr-FR" sz="220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200" i="0" u="none" strike="noStrike" kern="1200" cap="none" spc="0" normalizeH="0" baseline="0" noProof="0" dirty="0">
                <a:ln>
                  <a:noFill/>
                </a:ln>
                <a:solidFill>
                  <a:schemeClr val="tx1"/>
                </a:solidFill>
                <a:effectLst/>
                <a:uLnTx/>
                <a:uFillTx/>
                <a:latin typeface="+mn-lt"/>
                <a:ea typeface="+mn-ea"/>
                <a:cs typeface="+mn-cs"/>
              </a:rPr>
              <a:t>4-</a:t>
            </a:r>
            <a:r>
              <a:rPr kumimoji="0" lang="fr-FR" sz="2200" b="1" i="0" u="none" strike="noStrike" kern="1200" cap="none" spc="0" normalizeH="0" baseline="0" noProof="0" dirty="0">
                <a:ln>
                  <a:noFill/>
                </a:ln>
                <a:solidFill>
                  <a:schemeClr val="tx1"/>
                </a:solidFill>
                <a:effectLst/>
                <a:uLnTx/>
                <a:uFillTx/>
                <a:latin typeface="+mn-lt"/>
                <a:ea typeface="+mn-ea"/>
                <a:cs typeface="+mn-cs"/>
              </a:rPr>
              <a:t>5 sépales</a:t>
            </a:r>
            <a:r>
              <a:rPr kumimoji="0" lang="fr-FR" sz="2200" b="1" i="0" u="none" strike="noStrike" kern="1200" cap="none" spc="0" normalizeH="0" noProof="0" dirty="0">
                <a:ln>
                  <a:noFill/>
                </a:ln>
                <a:solidFill>
                  <a:schemeClr val="tx1"/>
                </a:solidFill>
                <a:effectLst/>
                <a:uLnTx/>
                <a:uFillTx/>
                <a:latin typeface="+mn-lt"/>
                <a:ea typeface="+mn-ea"/>
                <a:cs typeface="+mn-cs"/>
              </a:rPr>
              <a:t> libres ou soudés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200" dirty="0">
                <a:sym typeface="Wingdings"/>
              </a:rPr>
              <a:t>4-</a:t>
            </a:r>
            <a:r>
              <a:rPr lang="fr-FR" sz="2200" b="1" dirty="0">
                <a:sym typeface="Wingdings"/>
              </a:rPr>
              <a:t>5 pétales libres</a:t>
            </a:r>
            <a:r>
              <a:rPr lang="fr-FR" sz="2200" dirty="0">
                <a:sym typeface="Wingdings"/>
              </a:rPr>
              <a:t>, des apétales</a:t>
            </a:r>
            <a:endParaRPr kumimoji="0" lang="fr-FR" sz="2200" i="0" u="none" strike="noStrike" kern="1200" cap="none" spc="0" normalizeH="0" noProof="0" dirty="0">
              <a:ln>
                <a:noFill/>
              </a:ln>
              <a:solidFill>
                <a:schemeClr val="tx1"/>
              </a:solidFill>
              <a:effectLst/>
              <a:uLnTx/>
              <a:uFillTx/>
              <a:latin typeface="+mn-lt"/>
              <a:ea typeface="+mn-ea"/>
              <a:cs typeface="+mn-cs"/>
              <a:sym typeface="Wingdings"/>
            </a:endParaRPr>
          </a:p>
          <a:p>
            <a:pPr marL="342900" indent="-342900">
              <a:spcBef>
                <a:spcPct val="20000"/>
              </a:spcBef>
              <a:buFont typeface="Arial" pitchFamily="34" charset="0"/>
              <a:buChar char="•"/>
              <a:defRPr/>
            </a:pPr>
            <a:r>
              <a:rPr lang="fr-FR" sz="2200" b="1" dirty="0"/>
              <a:t>Ovaire généralement supère,</a:t>
            </a:r>
            <a:r>
              <a:rPr lang="fr-FR" sz="2200" dirty="0"/>
              <a:t> uniloculaire (</a:t>
            </a:r>
            <a:r>
              <a:rPr lang="fr-FR" sz="2200" b="1" dirty="0"/>
              <a:t>2- 5 carpelles soudés</a:t>
            </a:r>
            <a:r>
              <a:rPr lang="fr-FR" sz="2200" dirty="0"/>
              <a:t>)</a:t>
            </a:r>
          </a:p>
          <a:p>
            <a:pPr marL="342900" indent="-342900">
              <a:spcBef>
                <a:spcPct val="20000"/>
              </a:spcBef>
              <a:buFont typeface="Arial" pitchFamily="34" charset="0"/>
              <a:buChar char="•"/>
              <a:defRPr/>
            </a:pPr>
            <a:r>
              <a:rPr lang="fr-FR" sz="2200" dirty="0"/>
              <a:t>Nombreux ovules (parfois 1), placentation centrale</a:t>
            </a:r>
            <a:endParaRPr kumimoji="0" lang="fr-FR" sz="2200" i="0" u="none" strike="noStrike" kern="1200" cap="none" spc="0" normalizeH="0" baseline="0" noProof="0" dirty="0">
              <a:ln>
                <a:noFill/>
              </a:ln>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1400" b="1" i="0" u="none" strike="noStrike" kern="1200" cap="none" spc="0" normalizeH="0" baseline="0" noProof="0" dirty="0">
              <a:ln>
                <a:noFill/>
              </a:ln>
              <a:solidFill>
                <a:schemeClr val="tx1"/>
              </a:solidFill>
              <a:effectLst/>
              <a:uLnTx/>
              <a:uFillTx/>
              <a:latin typeface="+mn-lt"/>
              <a:ea typeface="+mn-ea"/>
              <a:cs typeface="+mn-cs"/>
            </a:endParaRPr>
          </a:p>
        </p:txBody>
      </p:sp>
      <p:sp>
        <p:nvSpPr>
          <p:cNvPr id="84" name="Espace réservé du contenu 2"/>
          <p:cNvSpPr txBox="1">
            <a:spLocks/>
          </p:cNvSpPr>
          <p:nvPr/>
        </p:nvSpPr>
        <p:spPr>
          <a:xfrm>
            <a:off x="0" y="6165304"/>
            <a:ext cx="9144000" cy="692696"/>
          </a:xfrm>
          <a:prstGeom prst="rect">
            <a:avLst/>
          </a:prstGeom>
          <a:solidFill>
            <a:schemeClr val="accent1">
              <a:lumMod val="20000"/>
              <a:lumOff val="80000"/>
            </a:schemeClr>
          </a:solidFill>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t>C</a:t>
            </a:r>
            <a:r>
              <a:rPr kumimoji="0" lang="fr-FR" sz="2000" b="1" i="0" u="none" strike="noStrike" kern="1200" cap="none" spc="0" normalizeH="0" noProof="0" dirty="0" err="1">
                <a:ln>
                  <a:noFill/>
                </a:ln>
                <a:solidFill>
                  <a:schemeClr val="tx1"/>
                </a:solidFill>
                <a:effectLst/>
                <a:uLnTx/>
                <a:uFillTx/>
                <a:latin typeface="+mn-lt"/>
                <a:ea typeface="+mn-ea"/>
                <a:cs typeface="+mn-cs"/>
              </a:rPr>
              <a:t>apsule</a:t>
            </a:r>
            <a:r>
              <a:rPr kumimoji="0" lang="fr-FR" sz="2000" i="0" u="none" strike="noStrike" kern="1200" cap="none" spc="0" normalizeH="0" noProof="0" dirty="0">
                <a:ln>
                  <a:noFill/>
                </a:ln>
                <a:solidFill>
                  <a:schemeClr val="tx1"/>
                </a:solidFill>
                <a:effectLst/>
                <a:uLnTx/>
                <a:uFillTx/>
                <a:latin typeface="+mn-lt"/>
                <a:ea typeface="+mn-ea"/>
                <a:cs typeface="+mn-cs"/>
              </a:rPr>
              <a:t> déhiscente par des dents ou des fentes longitudinales, parfois akène ou "utricule"</a:t>
            </a:r>
            <a:endParaRPr kumimoji="0" lang="fr-FR" sz="2000" i="0" u="none" strike="noStrike" kern="1200" cap="none" spc="0" normalizeH="0" baseline="0" noProof="0" dirty="0">
              <a:ln>
                <a:noFill/>
              </a:ln>
              <a:effectLst/>
              <a:uLnTx/>
              <a:uFillTx/>
              <a:latin typeface="+mn-lt"/>
              <a:ea typeface="+mn-ea"/>
              <a:cs typeface="+mn-cs"/>
            </a:endParaRPr>
          </a:p>
        </p:txBody>
      </p:sp>
      <p:pic>
        <p:nvPicPr>
          <p:cNvPr id="85" name="Image 84" descr="Caryophyllaceae_flowerdiagra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236296" y="2780928"/>
            <a:ext cx="1800200" cy="2557831"/>
          </a:xfrm>
          <a:prstGeom prst="rect">
            <a:avLst/>
          </a:prstGeom>
        </p:spPr>
      </p:pic>
      <p:sp>
        <p:nvSpPr>
          <p:cNvPr id="88" name="ZoneTexte 87"/>
          <p:cNvSpPr txBox="1"/>
          <p:nvPr/>
        </p:nvSpPr>
        <p:spPr>
          <a:xfrm>
            <a:off x="7596336" y="5281463"/>
            <a:ext cx="1112036" cy="307777"/>
          </a:xfrm>
          <a:prstGeom prst="rect">
            <a:avLst/>
          </a:prstGeom>
          <a:solidFill>
            <a:schemeClr val="bg2"/>
          </a:solidFill>
        </p:spPr>
        <p:txBody>
          <a:bodyPr wrap="none" rtlCol="0">
            <a:spAutoFit/>
          </a:bodyPr>
          <a:lstStyle/>
          <a:p>
            <a:r>
              <a:rPr lang="fr-FR" sz="1400" dirty="0"/>
              <a:t>Genre </a:t>
            </a:r>
            <a:r>
              <a:rPr lang="fr-FR" sz="1400" i="1" dirty="0" err="1"/>
              <a:t>Silene</a:t>
            </a:r>
            <a:endParaRPr lang="fr-FR" sz="1400" i="1" dirty="0"/>
          </a:p>
        </p:txBody>
      </p:sp>
      <p:sp>
        <p:nvSpPr>
          <p:cNvPr id="89" name="ZoneTexte 88"/>
          <p:cNvSpPr txBox="1"/>
          <p:nvPr/>
        </p:nvSpPr>
        <p:spPr>
          <a:xfrm>
            <a:off x="0" y="0"/>
            <a:ext cx="2462469" cy="461665"/>
          </a:xfrm>
          <a:prstGeom prst="rect">
            <a:avLst/>
          </a:prstGeom>
          <a:noFill/>
        </p:spPr>
        <p:txBody>
          <a:bodyPr wrap="none" rtlCol="0">
            <a:spAutoFit/>
          </a:bodyPr>
          <a:lstStyle/>
          <a:p>
            <a:pPr algn="ctr"/>
            <a:r>
              <a:rPr lang="fr-FR" sz="2400" b="1" dirty="0">
                <a:solidFill>
                  <a:srgbClr val="00B050"/>
                </a:solidFill>
              </a:rPr>
              <a:t>Appareil végétatif</a:t>
            </a:r>
          </a:p>
        </p:txBody>
      </p:sp>
      <p:sp>
        <p:nvSpPr>
          <p:cNvPr id="90" name="ZoneTexte 89"/>
          <p:cNvSpPr txBox="1"/>
          <p:nvPr/>
        </p:nvSpPr>
        <p:spPr>
          <a:xfrm>
            <a:off x="-34094" y="2204864"/>
            <a:ext cx="3021918" cy="461665"/>
          </a:xfrm>
          <a:prstGeom prst="rect">
            <a:avLst/>
          </a:prstGeom>
          <a:noFill/>
        </p:spPr>
        <p:txBody>
          <a:bodyPr wrap="none" rtlCol="0">
            <a:spAutoFit/>
          </a:bodyPr>
          <a:lstStyle/>
          <a:p>
            <a:pPr algn="ctr"/>
            <a:r>
              <a:rPr lang="fr-FR" sz="2400" b="1" dirty="0">
                <a:solidFill>
                  <a:srgbClr val="FF0000"/>
                </a:solidFill>
              </a:rPr>
              <a:t>Appareil reproducteur</a:t>
            </a:r>
          </a:p>
        </p:txBody>
      </p:sp>
      <p:sp>
        <p:nvSpPr>
          <p:cNvPr id="91" name="ZoneTexte 90"/>
          <p:cNvSpPr txBox="1"/>
          <p:nvPr/>
        </p:nvSpPr>
        <p:spPr>
          <a:xfrm>
            <a:off x="-36512" y="5733256"/>
            <a:ext cx="906017" cy="461665"/>
          </a:xfrm>
          <a:prstGeom prst="rect">
            <a:avLst/>
          </a:prstGeom>
          <a:noFill/>
        </p:spPr>
        <p:txBody>
          <a:bodyPr wrap="none" rtlCol="0">
            <a:spAutoFit/>
          </a:bodyPr>
          <a:lstStyle/>
          <a:p>
            <a:pPr algn="ctr"/>
            <a:r>
              <a:rPr lang="fr-FR" sz="2400" b="1" dirty="0">
                <a:solidFill>
                  <a:schemeClr val="accent1">
                    <a:lumMod val="75000"/>
                  </a:schemeClr>
                </a:solidFill>
              </a:rPr>
              <a:t>Fruits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Cymes Silene 3.jpg"/>
          <p:cNvPicPr>
            <a:picLocks noChangeAspect="1"/>
          </p:cNvPicPr>
          <p:nvPr/>
        </p:nvPicPr>
        <p:blipFill>
          <a:blip r:embed="rId3" cstate="screen">
            <a:lum contrast="20000"/>
            <a:extLst>
              <a:ext uri="{28A0092B-C50C-407E-A947-70E740481C1C}">
                <a14:useLocalDpi xmlns:a14="http://schemas.microsoft.com/office/drawing/2010/main"/>
              </a:ext>
            </a:extLst>
          </a:blip>
          <a:srcRect/>
          <a:stretch>
            <a:fillRect/>
          </a:stretch>
        </p:blipFill>
        <p:spPr>
          <a:xfrm>
            <a:off x="5148064" y="1124744"/>
            <a:ext cx="1578177" cy="3528392"/>
          </a:xfrm>
          <a:prstGeom prst="rect">
            <a:avLst/>
          </a:prstGeom>
        </p:spPr>
      </p:pic>
      <p:sp>
        <p:nvSpPr>
          <p:cNvPr id="2" name="ZoneTexte 1"/>
          <p:cNvSpPr txBox="1"/>
          <p:nvPr/>
        </p:nvSpPr>
        <p:spPr>
          <a:xfrm>
            <a:off x="179512" y="260648"/>
            <a:ext cx="2880320"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err="1"/>
              <a:t>Silene</a:t>
            </a:r>
            <a:r>
              <a:rPr lang="fr-FR" sz="2400" b="1" dirty="0"/>
              <a:t> (3)</a:t>
            </a:r>
          </a:p>
        </p:txBody>
      </p:sp>
      <p:sp>
        <p:nvSpPr>
          <p:cNvPr id="3" name="Espace réservé du contenu 2"/>
          <p:cNvSpPr txBox="1">
            <a:spLocks/>
          </p:cNvSpPr>
          <p:nvPr/>
        </p:nvSpPr>
        <p:spPr>
          <a:xfrm>
            <a:off x="3275856" y="260648"/>
            <a:ext cx="5616624" cy="792088"/>
          </a:xfrm>
          <a:prstGeom prst="rect">
            <a:avLst/>
          </a:prstGeom>
          <a:solidFill>
            <a:schemeClr val="accent2">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Cymes</a:t>
            </a:r>
            <a:r>
              <a:rPr lang="fr-FR" sz="2000" b="1" dirty="0"/>
              <a:t> bipares </a:t>
            </a:r>
            <a:r>
              <a:rPr lang="fr-FR" sz="2000" dirty="0"/>
              <a:t>(paniculées ou dichotomiques) </a:t>
            </a:r>
            <a:r>
              <a:rPr lang="fr-FR" sz="2000" b="1" dirty="0"/>
              <a:t>ou unipares </a:t>
            </a:r>
            <a:r>
              <a:rPr lang="fr-FR" sz="2000" dirty="0"/>
              <a:t>(à rameaux </a:t>
            </a:r>
            <a:r>
              <a:rPr lang="fr-FR" sz="2000" dirty="0" err="1"/>
              <a:t>scorpioïdes</a:t>
            </a:r>
            <a:r>
              <a:rPr lang="fr-FR" sz="2000" dirty="0"/>
              <a:t>) ou 1 fleur</a:t>
            </a:r>
            <a:endParaRPr kumimoji="0" lang="fr-FR" sz="2000" i="0" u="none" strike="noStrike" kern="1200" cap="none" spc="0" normalizeH="0" baseline="0" noProof="0" dirty="0">
              <a:ln>
                <a:noFill/>
              </a:ln>
              <a:effectLst/>
              <a:uLnTx/>
              <a:uFillTx/>
              <a:latin typeface="+mn-lt"/>
              <a:ea typeface="+mn-ea"/>
              <a:cs typeface="+mn-cs"/>
            </a:endParaRPr>
          </a:p>
        </p:txBody>
      </p:sp>
      <p:pic>
        <p:nvPicPr>
          <p:cNvPr id="7" name="Image 6" descr="Cymes Silene 1.jpg"/>
          <p:cNvPicPr>
            <a:picLocks noChangeAspect="1"/>
          </p:cNvPicPr>
          <p:nvPr/>
        </p:nvPicPr>
        <p:blipFill>
          <a:blip r:embed="rId4" cstate="screen">
            <a:lum contrast="20000"/>
            <a:extLst>
              <a:ext uri="{28A0092B-C50C-407E-A947-70E740481C1C}">
                <a14:useLocalDpi xmlns:a14="http://schemas.microsoft.com/office/drawing/2010/main"/>
              </a:ext>
            </a:extLst>
          </a:blip>
          <a:srcRect/>
          <a:stretch>
            <a:fillRect/>
          </a:stretch>
        </p:blipFill>
        <p:spPr>
          <a:xfrm>
            <a:off x="107504" y="1196752"/>
            <a:ext cx="3240360" cy="3600400"/>
          </a:xfrm>
          <a:prstGeom prst="rect">
            <a:avLst/>
          </a:prstGeom>
        </p:spPr>
      </p:pic>
      <p:sp>
        <p:nvSpPr>
          <p:cNvPr id="8" name="ZoneTexte 7"/>
          <p:cNvSpPr txBox="1"/>
          <p:nvPr/>
        </p:nvSpPr>
        <p:spPr>
          <a:xfrm>
            <a:off x="1043608" y="980728"/>
            <a:ext cx="1016304" cy="307777"/>
          </a:xfrm>
          <a:prstGeom prst="rect">
            <a:avLst/>
          </a:prstGeom>
          <a:solidFill>
            <a:schemeClr val="bg1"/>
          </a:solidFill>
        </p:spPr>
        <p:txBody>
          <a:bodyPr wrap="none" rtlCol="0">
            <a:spAutoFit/>
          </a:bodyPr>
          <a:lstStyle/>
          <a:p>
            <a:r>
              <a:rPr lang="fr-FR" sz="1400" i="1" dirty="0"/>
              <a:t>S. </a:t>
            </a:r>
            <a:r>
              <a:rPr lang="fr-FR" sz="1400" i="1" dirty="0" err="1"/>
              <a:t>portensis</a:t>
            </a:r>
            <a:endParaRPr lang="fr-FR" sz="1400" dirty="0"/>
          </a:p>
        </p:txBody>
      </p:sp>
      <p:sp>
        <p:nvSpPr>
          <p:cNvPr id="10" name="Rectangle 9"/>
          <p:cNvSpPr/>
          <p:nvPr/>
        </p:nvSpPr>
        <p:spPr>
          <a:xfrm>
            <a:off x="2987824" y="2852936"/>
            <a:ext cx="648072"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6228184" y="3672408"/>
            <a:ext cx="648072" cy="980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5902718" y="1268760"/>
            <a:ext cx="829522" cy="307777"/>
          </a:xfrm>
          <a:prstGeom prst="rect">
            <a:avLst/>
          </a:prstGeom>
          <a:solidFill>
            <a:schemeClr val="bg1"/>
          </a:solidFill>
        </p:spPr>
        <p:txBody>
          <a:bodyPr wrap="none" rtlCol="0">
            <a:spAutoFit/>
          </a:bodyPr>
          <a:lstStyle/>
          <a:p>
            <a:r>
              <a:rPr lang="fr-FR" sz="1400" i="1" dirty="0"/>
              <a:t>S. </a:t>
            </a:r>
            <a:r>
              <a:rPr lang="fr-FR" sz="1400" i="1" dirty="0" err="1"/>
              <a:t>gallica</a:t>
            </a:r>
            <a:endParaRPr lang="fr-FR" sz="1400" dirty="0"/>
          </a:p>
        </p:txBody>
      </p:sp>
      <p:sp>
        <p:nvSpPr>
          <p:cNvPr id="13" name="ZoneTexte 12"/>
          <p:cNvSpPr txBox="1"/>
          <p:nvPr/>
        </p:nvSpPr>
        <p:spPr>
          <a:xfrm>
            <a:off x="251520" y="5445224"/>
            <a:ext cx="1472263" cy="738664"/>
          </a:xfrm>
          <a:prstGeom prst="rect">
            <a:avLst/>
          </a:prstGeom>
          <a:noFill/>
        </p:spPr>
        <p:txBody>
          <a:bodyPr wrap="none" rtlCol="0">
            <a:spAutoFit/>
          </a:bodyPr>
          <a:lstStyle/>
          <a:p>
            <a:r>
              <a:rPr lang="fr-FR" sz="1400" dirty="0"/>
              <a:t>Flore de la France</a:t>
            </a:r>
          </a:p>
          <a:p>
            <a:r>
              <a:rPr lang="fr-FR" sz="1400" dirty="0"/>
              <a:t>Méditerranéenne</a:t>
            </a:r>
          </a:p>
          <a:p>
            <a:r>
              <a:rPr lang="fr-FR" sz="1400" dirty="0"/>
              <a:t>continentale</a:t>
            </a:r>
          </a:p>
        </p:txBody>
      </p:sp>
      <p:cxnSp>
        <p:nvCxnSpPr>
          <p:cNvPr id="14" name="Connecteur droit avec flèche 13"/>
          <p:cNvCxnSpPr/>
          <p:nvPr/>
        </p:nvCxnSpPr>
        <p:spPr>
          <a:xfrm flipH="1">
            <a:off x="2987824" y="548680"/>
            <a:ext cx="648072" cy="9361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a:off x="4502992" y="980728"/>
            <a:ext cx="573064" cy="7920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 name="Image 15" descr="Silene nutans.jpg"/>
          <p:cNvPicPr>
            <a:picLocks noChangeAspect="1"/>
          </p:cNvPicPr>
          <p:nvPr/>
        </p:nvPicPr>
        <p:blipFill>
          <a:blip r:embed="rId5" cstate="screen">
            <a:lum contrast="10000"/>
            <a:extLst>
              <a:ext uri="{28A0092B-C50C-407E-A947-70E740481C1C}">
                <a14:useLocalDpi xmlns:a14="http://schemas.microsoft.com/office/drawing/2010/main"/>
              </a:ext>
            </a:extLst>
          </a:blip>
          <a:srcRect/>
          <a:stretch>
            <a:fillRect/>
          </a:stretch>
        </p:blipFill>
        <p:spPr>
          <a:xfrm rot="10800000">
            <a:off x="2627784" y="3140968"/>
            <a:ext cx="2563473" cy="3717032"/>
          </a:xfrm>
          <a:prstGeom prst="rect">
            <a:avLst/>
          </a:prstGeom>
        </p:spPr>
      </p:pic>
      <p:sp>
        <p:nvSpPr>
          <p:cNvPr id="17" name="ZoneTexte 16"/>
          <p:cNvSpPr txBox="1"/>
          <p:nvPr/>
        </p:nvSpPr>
        <p:spPr>
          <a:xfrm>
            <a:off x="4355976" y="6550223"/>
            <a:ext cx="852285" cy="307777"/>
          </a:xfrm>
          <a:prstGeom prst="rect">
            <a:avLst/>
          </a:prstGeom>
          <a:solidFill>
            <a:schemeClr val="bg1"/>
          </a:solidFill>
        </p:spPr>
        <p:txBody>
          <a:bodyPr wrap="none" rtlCol="0">
            <a:spAutoFit/>
          </a:bodyPr>
          <a:lstStyle/>
          <a:p>
            <a:r>
              <a:rPr lang="fr-FR" sz="1400" i="1" dirty="0"/>
              <a:t>S. </a:t>
            </a:r>
            <a:r>
              <a:rPr lang="fr-FR" sz="1400" i="1" dirty="0" err="1"/>
              <a:t>nutans</a:t>
            </a:r>
            <a:endParaRPr lang="fr-FR" sz="1400" dirty="0"/>
          </a:p>
        </p:txBody>
      </p:sp>
      <p:pic>
        <p:nvPicPr>
          <p:cNvPr id="4" name="Image 3" descr="DSCN1202.JPG"/>
          <p:cNvPicPr>
            <a:picLocks noChangeAspect="1"/>
          </p:cNvPicPr>
          <p:nvPr/>
        </p:nvPicPr>
        <p:blipFill>
          <a:blip r:embed="rId6" cstate="screen">
            <a:lum bright="-10000" contrast="10000"/>
            <a:extLst>
              <a:ext uri="{28A0092B-C50C-407E-A947-70E740481C1C}">
                <a14:useLocalDpi xmlns:a14="http://schemas.microsoft.com/office/drawing/2010/main"/>
              </a:ext>
            </a:extLst>
          </a:blip>
          <a:srcRect/>
          <a:stretch>
            <a:fillRect/>
          </a:stretch>
        </p:blipFill>
        <p:spPr bwMode="auto">
          <a:xfrm>
            <a:off x="6448532" y="4221807"/>
            <a:ext cx="2731980" cy="2663577"/>
          </a:xfrm>
          <a:prstGeom prst="rect">
            <a:avLst/>
          </a:prstGeom>
          <a:noFill/>
          <a:ln w="38100">
            <a:solidFill>
              <a:schemeClr val="accent4">
                <a:lumMod val="75000"/>
              </a:schemeClr>
            </a:solidFill>
            <a:miter lim="800000"/>
            <a:headEnd/>
            <a:tailEnd/>
          </a:ln>
        </p:spPr>
      </p:pic>
      <p:sp>
        <p:nvSpPr>
          <p:cNvPr id="6" name="ZoneTexte 5"/>
          <p:cNvSpPr txBox="1"/>
          <p:nvPr/>
        </p:nvSpPr>
        <p:spPr>
          <a:xfrm>
            <a:off x="6448532" y="4221807"/>
            <a:ext cx="861583" cy="307777"/>
          </a:xfrm>
          <a:prstGeom prst="rect">
            <a:avLst/>
          </a:prstGeom>
          <a:solidFill>
            <a:schemeClr val="bg1"/>
          </a:solidFill>
        </p:spPr>
        <p:txBody>
          <a:bodyPr wrap="none" rtlCol="0">
            <a:spAutoFit/>
          </a:bodyPr>
          <a:lstStyle/>
          <a:p>
            <a:r>
              <a:rPr lang="fr-FR" sz="1400" i="1" dirty="0"/>
              <a:t>S. </a:t>
            </a:r>
            <a:r>
              <a:rPr lang="fr-FR" sz="1400" i="1" dirty="0" err="1"/>
              <a:t>sericea</a:t>
            </a:r>
            <a:endParaRPr lang="fr-FR" sz="1400" dirty="0"/>
          </a:p>
        </p:txBody>
      </p:sp>
      <p:sp>
        <p:nvSpPr>
          <p:cNvPr id="19" name="ZoneTexte 18"/>
          <p:cNvSpPr txBox="1"/>
          <p:nvPr/>
        </p:nvSpPr>
        <p:spPr>
          <a:xfrm>
            <a:off x="6228184" y="6550223"/>
            <a:ext cx="851195" cy="307777"/>
          </a:xfrm>
          <a:prstGeom prst="rect">
            <a:avLst/>
          </a:prstGeom>
          <a:solidFill>
            <a:schemeClr val="bg1"/>
          </a:solidFill>
        </p:spPr>
        <p:txBody>
          <a:bodyPr wrap="none" rtlCol="0">
            <a:spAutoFit/>
          </a:bodyPr>
          <a:lstStyle/>
          <a:p>
            <a:r>
              <a:rPr lang="fr-FR" sz="1400" dirty="0"/>
              <a:t>V. Guérin</a:t>
            </a:r>
          </a:p>
        </p:txBody>
      </p:sp>
      <p:sp>
        <p:nvSpPr>
          <p:cNvPr id="20" name="ZoneTexte 19"/>
          <p:cNvSpPr txBox="1"/>
          <p:nvPr/>
        </p:nvSpPr>
        <p:spPr>
          <a:xfrm>
            <a:off x="1763688" y="6550223"/>
            <a:ext cx="1263679" cy="307777"/>
          </a:xfrm>
          <a:prstGeom prst="rect">
            <a:avLst/>
          </a:prstGeom>
          <a:solidFill>
            <a:schemeClr val="bg1"/>
          </a:solidFill>
        </p:spPr>
        <p:txBody>
          <a:bodyPr wrap="none" rtlCol="0">
            <a:spAutoFit/>
          </a:bodyPr>
          <a:lstStyle/>
          <a:p>
            <a:r>
              <a:rPr lang="fr-FR" sz="1400" dirty="0"/>
              <a:t>Flora </a:t>
            </a:r>
            <a:r>
              <a:rPr lang="fr-FR" sz="1400" dirty="0" err="1"/>
              <a:t>Helvetica</a:t>
            </a:r>
            <a:endParaRPr lang="fr-FR" sz="1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188640"/>
            <a:ext cx="2880320"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err="1"/>
              <a:t>Silene</a:t>
            </a:r>
            <a:r>
              <a:rPr lang="fr-FR" sz="2400" b="1" dirty="0"/>
              <a:t> (4)</a:t>
            </a:r>
          </a:p>
        </p:txBody>
      </p:sp>
      <p:sp>
        <p:nvSpPr>
          <p:cNvPr id="3" name="Espace réservé du contenu 2"/>
          <p:cNvSpPr txBox="1">
            <a:spLocks/>
          </p:cNvSpPr>
          <p:nvPr/>
        </p:nvSpPr>
        <p:spPr>
          <a:xfrm>
            <a:off x="3671392" y="0"/>
            <a:ext cx="5472608" cy="836712"/>
          </a:xfrm>
          <a:prstGeom prst="rect">
            <a:avLst/>
          </a:prstGeom>
          <a:solidFill>
            <a:schemeClr val="accent2">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noProof="0" dirty="0">
                <a:solidFill>
                  <a:srgbClr val="FF0000"/>
                </a:solidFill>
              </a:rPr>
              <a:t>F</a:t>
            </a:r>
            <a:r>
              <a:rPr kumimoji="0" lang="fr-FR" sz="2000" b="1" i="0" u="none" strike="noStrike" kern="1200" cap="none" spc="0" normalizeH="0" baseline="0" noProof="0" dirty="0">
                <a:ln>
                  <a:noFill/>
                </a:ln>
                <a:solidFill>
                  <a:srgbClr val="FF0000"/>
                </a:solidFill>
                <a:effectLst/>
                <a:uLnTx/>
                <a:uFillTx/>
                <a:latin typeface="+mn-lt"/>
                <a:ea typeface="+mn-ea"/>
                <a:cs typeface="+mn-cs"/>
              </a:rPr>
              <a:t>leurs hermaphrodites </a:t>
            </a:r>
            <a:r>
              <a:rPr kumimoji="0" lang="fr-FR" sz="2000" b="1" i="0" u="none" strike="noStrike" kern="1200" cap="none" spc="0" normalizeH="0" baseline="0" noProof="0" dirty="0">
                <a:ln>
                  <a:noFill/>
                </a:ln>
                <a:effectLst/>
                <a:uLnTx/>
                <a:uFillTx/>
                <a:latin typeface="+mn-lt"/>
                <a:ea typeface="+mn-ea"/>
                <a:cs typeface="+mn-cs"/>
              </a:rPr>
              <a:t>actinomorphes</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fr-FR" sz="2000" b="1" i="0" u="none" strike="noStrike" kern="1200" cap="none" spc="0" normalizeH="0" baseline="0" noProof="0" dirty="0">
                <a:ln>
                  <a:noFill/>
                </a:ln>
                <a:effectLst/>
                <a:uLnTx/>
                <a:uFillTx/>
                <a:latin typeface="+mn-lt"/>
                <a:ea typeface="+mn-ea"/>
                <a:cs typeface="+mn-cs"/>
              </a:rPr>
              <a:t>       ou plantes dioïques (</a:t>
            </a:r>
            <a:r>
              <a:rPr kumimoji="0" lang="fr-FR" sz="2000" b="1" i="1" u="none" strike="noStrike" kern="1200" cap="none" spc="0" normalizeH="0" baseline="0" noProof="0" dirty="0">
                <a:ln>
                  <a:noFill/>
                </a:ln>
                <a:effectLst/>
                <a:uLnTx/>
                <a:uFillTx/>
                <a:latin typeface="+mn-lt"/>
                <a:ea typeface="+mn-ea"/>
                <a:cs typeface="+mn-cs"/>
              </a:rPr>
              <a:t>S. </a:t>
            </a:r>
            <a:r>
              <a:rPr kumimoji="0" lang="fr-FR" sz="2000" b="1" i="1" u="none" strike="noStrike" kern="1200" cap="none" spc="0" normalizeH="0" baseline="0" noProof="0" dirty="0" err="1">
                <a:ln>
                  <a:noFill/>
                </a:ln>
                <a:effectLst/>
                <a:uLnTx/>
                <a:uFillTx/>
                <a:latin typeface="+mn-lt"/>
                <a:ea typeface="+mn-ea"/>
                <a:cs typeface="+mn-cs"/>
              </a:rPr>
              <a:t>latifolia</a:t>
            </a:r>
            <a:r>
              <a:rPr kumimoji="0" lang="fr-FR" sz="2000" b="1" i="0" u="none" strike="noStrike" kern="1200" cap="none" spc="0" normalizeH="0" baseline="0" noProof="0" dirty="0">
                <a:ln>
                  <a:noFill/>
                </a:ln>
                <a:effectLst/>
                <a:uLnTx/>
                <a:uFillTx/>
                <a:latin typeface="+mn-lt"/>
                <a:ea typeface="+mn-ea"/>
                <a:cs typeface="+mn-cs"/>
              </a:rPr>
              <a:t>, </a:t>
            </a:r>
            <a:r>
              <a:rPr kumimoji="0" lang="fr-FR" sz="2000" b="1" i="1" u="none" strike="noStrike" kern="1200" cap="none" spc="0" normalizeH="0" baseline="0" noProof="0" dirty="0">
                <a:ln>
                  <a:noFill/>
                </a:ln>
                <a:effectLst/>
                <a:uLnTx/>
                <a:uFillTx/>
                <a:latin typeface="+mn-lt"/>
                <a:ea typeface="+mn-ea"/>
                <a:cs typeface="+mn-cs"/>
              </a:rPr>
              <a:t>S. </a:t>
            </a:r>
            <a:r>
              <a:rPr kumimoji="0" lang="fr-FR" sz="2000" b="1" i="1" u="none" strike="noStrike" kern="1200" cap="none" spc="0" normalizeH="0" baseline="0" noProof="0" dirty="0" err="1">
                <a:ln>
                  <a:noFill/>
                </a:ln>
                <a:effectLst/>
                <a:uLnTx/>
                <a:uFillTx/>
                <a:latin typeface="+mn-lt"/>
                <a:ea typeface="+mn-ea"/>
                <a:cs typeface="+mn-cs"/>
              </a:rPr>
              <a:t>dioica</a:t>
            </a:r>
            <a:r>
              <a:rPr lang="fr-FR" sz="2000" b="1" dirty="0"/>
              <a:t> + …</a:t>
            </a:r>
            <a:r>
              <a:rPr kumimoji="0" lang="fr-FR" sz="2000" b="1" i="0" u="none" strike="noStrike" kern="1200" cap="none" spc="0" normalizeH="0" baseline="0" noProof="0" dirty="0">
                <a:ln>
                  <a:noFill/>
                </a:ln>
                <a:effectLst/>
                <a:uLnTx/>
                <a:uFillTx/>
                <a:latin typeface="+mn-lt"/>
                <a:ea typeface="+mn-ea"/>
                <a:cs typeface="+mn-cs"/>
              </a:rPr>
              <a:t>)</a:t>
            </a:r>
          </a:p>
        </p:txBody>
      </p:sp>
      <p:pic>
        <p:nvPicPr>
          <p:cNvPr id="4" name="Image 3" descr="Silene_latifolia femel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411760" y="4581128"/>
            <a:ext cx="2376264" cy="2217642"/>
          </a:xfrm>
          <a:prstGeom prst="ellipse">
            <a:avLst/>
          </a:prstGeom>
        </p:spPr>
      </p:pic>
      <p:pic>
        <p:nvPicPr>
          <p:cNvPr id="5" name="Image 4" descr="Silene_latifolia mâl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79460" y="4683918"/>
            <a:ext cx="2160292" cy="2057450"/>
          </a:xfrm>
          <a:prstGeom prst="ellipse">
            <a:avLst/>
          </a:prstGeom>
        </p:spPr>
      </p:pic>
      <p:sp>
        <p:nvSpPr>
          <p:cNvPr id="6" name="ZoneTexte 5"/>
          <p:cNvSpPr txBox="1"/>
          <p:nvPr/>
        </p:nvSpPr>
        <p:spPr>
          <a:xfrm>
            <a:off x="1907704" y="6505599"/>
            <a:ext cx="908647" cy="307777"/>
          </a:xfrm>
          <a:prstGeom prst="rect">
            <a:avLst/>
          </a:prstGeom>
          <a:solidFill>
            <a:schemeClr val="bg1"/>
          </a:solidFill>
        </p:spPr>
        <p:txBody>
          <a:bodyPr wrap="none" rtlCol="0">
            <a:spAutoFit/>
          </a:bodyPr>
          <a:lstStyle/>
          <a:p>
            <a:r>
              <a:rPr lang="fr-FR" sz="1400" i="1" dirty="0"/>
              <a:t>S. </a:t>
            </a:r>
            <a:r>
              <a:rPr lang="fr-FR" sz="1400" i="1" dirty="0" err="1"/>
              <a:t>latifolia</a:t>
            </a:r>
            <a:endParaRPr lang="fr-FR" sz="1400" dirty="0"/>
          </a:p>
        </p:txBody>
      </p:sp>
      <p:pic>
        <p:nvPicPr>
          <p:cNvPr id="7" name="Image 6" descr="P7125953.JPG"/>
          <p:cNvPicPr>
            <a:picLocks noChangeAspect="1"/>
          </p:cNvPicPr>
          <p:nvPr/>
        </p:nvPicPr>
        <p:blipFill>
          <a:blip r:embed="rId5" cstate="screen">
            <a:lum bright="-10000" contrast="10000"/>
            <a:extLst>
              <a:ext uri="{28A0092B-C50C-407E-A947-70E740481C1C}">
                <a14:useLocalDpi xmlns:a14="http://schemas.microsoft.com/office/drawing/2010/main"/>
              </a:ext>
            </a:extLst>
          </a:blip>
          <a:srcRect/>
          <a:stretch>
            <a:fillRect/>
          </a:stretch>
        </p:blipFill>
        <p:spPr>
          <a:xfrm>
            <a:off x="5033698" y="2852936"/>
            <a:ext cx="4002798" cy="3888432"/>
          </a:xfrm>
          <a:prstGeom prst="rect">
            <a:avLst/>
          </a:prstGeom>
        </p:spPr>
      </p:pic>
      <p:sp>
        <p:nvSpPr>
          <p:cNvPr id="8" name="ZoneTexte 7"/>
          <p:cNvSpPr txBox="1"/>
          <p:nvPr/>
        </p:nvSpPr>
        <p:spPr>
          <a:xfrm>
            <a:off x="5004048" y="6334780"/>
            <a:ext cx="858377" cy="523220"/>
          </a:xfrm>
          <a:prstGeom prst="rect">
            <a:avLst/>
          </a:prstGeom>
          <a:solidFill>
            <a:schemeClr val="bg1"/>
          </a:solidFill>
        </p:spPr>
        <p:txBody>
          <a:bodyPr wrap="none" rtlCol="0">
            <a:spAutoFit/>
          </a:bodyPr>
          <a:lstStyle/>
          <a:p>
            <a:r>
              <a:rPr lang="fr-FR" sz="1400" i="1" dirty="0"/>
              <a:t>S. </a:t>
            </a:r>
            <a:r>
              <a:rPr lang="fr-FR" sz="1400" i="1" dirty="0" err="1"/>
              <a:t>acaulis</a:t>
            </a:r>
            <a:endParaRPr lang="fr-FR" sz="1400" i="1" dirty="0"/>
          </a:p>
          <a:p>
            <a:r>
              <a:rPr lang="fr-FR" sz="1400" dirty="0"/>
              <a:t>femelle</a:t>
            </a:r>
          </a:p>
        </p:txBody>
      </p:sp>
      <p:pic>
        <p:nvPicPr>
          <p:cNvPr id="9" name="Image 8" descr="P7100743.JPG"/>
          <p:cNvPicPr>
            <a:picLocks noChangeAspect="1"/>
          </p:cNvPicPr>
          <p:nvPr/>
        </p:nvPicPr>
        <p:blipFill>
          <a:blip r:embed="rId6" cstate="screen">
            <a:lum bright="-10000" contrast="10000"/>
            <a:extLst>
              <a:ext uri="{28A0092B-C50C-407E-A947-70E740481C1C}">
                <a14:useLocalDpi xmlns:a14="http://schemas.microsoft.com/office/drawing/2010/main"/>
              </a:ext>
            </a:extLst>
          </a:blip>
          <a:srcRect/>
          <a:stretch>
            <a:fillRect/>
          </a:stretch>
        </p:blipFill>
        <p:spPr>
          <a:xfrm>
            <a:off x="4499992" y="980728"/>
            <a:ext cx="2304256" cy="2304256"/>
          </a:xfrm>
          <a:prstGeom prst="rect">
            <a:avLst/>
          </a:prstGeom>
        </p:spPr>
      </p:pic>
      <p:sp>
        <p:nvSpPr>
          <p:cNvPr id="10" name="ZoneTexte 9"/>
          <p:cNvSpPr txBox="1"/>
          <p:nvPr/>
        </p:nvSpPr>
        <p:spPr>
          <a:xfrm>
            <a:off x="4355976" y="2924944"/>
            <a:ext cx="858377" cy="523220"/>
          </a:xfrm>
          <a:prstGeom prst="rect">
            <a:avLst/>
          </a:prstGeom>
          <a:solidFill>
            <a:schemeClr val="bg1"/>
          </a:solidFill>
        </p:spPr>
        <p:txBody>
          <a:bodyPr wrap="none" rtlCol="0">
            <a:spAutoFit/>
          </a:bodyPr>
          <a:lstStyle/>
          <a:p>
            <a:r>
              <a:rPr lang="fr-FR" sz="1400" i="1" dirty="0"/>
              <a:t>S. </a:t>
            </a:r>
            <a:r>
              <a:rPr lang="fr-FR" sz="1400" i="1" dirty="0" err="1"/>
              <a:t>acaulis</a:t>
            </a:r>
            <a:endParaRPr lang="fr-FR" sz="1400" i="1" dirty="0"/>
          </a:p>
          <a:p>
            <a:r>
              <a:rPr lang="fr-FR" sz="1400" dirty="0"/>
              <a:t>mâle</a:t>
            </a:r>
          </a:p>
        </p:txBody>
      </p:sp>
      <p:pic>
        <p:nvPicPr>
          <p:cNvPr id="11" name="Image 10" descr="P6013873.JPG"/>
          <p:cNvPicPr>
            <a:picLocks noChangeAspect="1"/>
          </p:cNvPicPr>
          <p:nvPr/>
        </p:nvPicPr>
        <p:blipFill>
          <a:blip r:embed="rId7" cstate="screen">
            <a:lum bright="-20000" contrast="10000"/>
            <a:extLst>
              <a:ext uri="{28A0092B-C50C-407E-A947-70E740481C1C}">
                <a14:useLocalDpi xmlns:a14="http://schemas.microsoft.com/office/drawing/2010/main"/>
              </a:ext>
            </a:extLst>
          </a:blip>
          <a:srcRect/>
          <a:stretch>
            <a:fillRect/>
          </a:stretch>
        </p:blipFill>
        <p:spPr>
          <a:xfrm rot="5400000">
            <a:off x="466104" y="694136"/>
            <a:ext cx="3744417" cy="3885555"/>
          </a:xfrm>
          <a:prstGeom prst="ellipse">
            <a:avLst/>
          </a:prstGeom>
        </p:spPr>
      </p:pic>
      <p:sp>
        <p:nvSpPr>
          <p:cNvPr id="12" name="ZoneTexte 11"/>
          <p:cNvSpPr txBox="1"/>
          <p:nvPr/>
        </p:nvSpPr>
        <p:spPr>
          <a:xfrm>
            <a:off x="539552" y="4005064"/>
            <a:ext cx="1029449" cy="307777"/>
          </a:xfrm>
          <a:prstGeom prst="rect">
            <a:avLst/>
          </a:prstGeom>
          <a:solidFill>
            <a:schemeClr val="bg1"/>
          </a:solidFill>
        </p:spPr>
        <p:txBody>
          <a:bodyPr wrap="none" rtlCol="0">
            <a:spAutoFit/>
          </a:bodyPr>
          <a:lstStyle/>
          <a:p>
            <a:r>
              <a:rPr lang="fr-FR" sz="1400" i="1" dirty="0"/>
              <a:t>S. </a:t>
            </a:r>
            <a:r>
              <a:rPr lang="fr-FR" sz="1400" i="1" dirty="0" err="1"/>
              <a:t>saxifraga</a:t>
            </a:r>
            <a:endParaRPr lang="fr-FR" sz="1400" dirty="0"/>
          </a:p>
        </p:txBody>
      </p:sp>
      <p:sp>
        <p:nvSpPr>
          <p:cNvPr id="13" name="ZoneTexte 12"/>
          <p:cNvSpPr txBox="1"/>
          <p:nvPr/>
        </p:nvSpPr>
        <p:spPr>
          <a:xfrm>
            <a:off x="8292805" y="6550223"/>
            <a:ext cx="851195" cy="307777"/>
          </a:xfrm>
          <a:prstGeom prst="rect">
            <a:avLst/>
          </a:prstGeom>
          <a:solidFill>
            <a:schemeClr val="bg1"/>
          </a:solidFill>
        </p:spPr>
        <p:txBody>
          <a:bodyPr wrap="none" rtlCol="0">
            <a:spAutoFit/>
          </a:bodyPr>
          <a:lstStyle/>
          <a:p>
            <a:r>
              <a:rPr lang="fr-FR" sz="1400" dirty="0"/>
              <a:t>V. Guérin</a:t>
            </a:r>
          </a:p>
        </p:txBody>
      </p:sp>
      <p:cxnSp>
        <p:nvCxnSpPr>
          <p:cNvPr id="15" name="Connecteur droit avec flèche 14"/>
          <p:cNvCxnSpPr/>
          <p:nvPr/>
        </p:nvCxnSpPr>
        <p:spPr>
          <a:xfrm flipH="1">
            <a:off x="3419872" y="332656"/>
            <a:ext cx="648072" cy="10081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99592" y="159023"/>
            <a:ext cx="2880320"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err="1"/>
              <a:t>Silene</a:t>
            </a:r>
            <a:r>
              <a:rPr lang="fr-FR" sz="2400" b="1" dirty="0"/>
              <a:t> (5)</a:t>
            </a:r>
          </a:p>
        </p:txBody>
      </p:sp>
      <p:sp>
        <p:nvSpPr>
          <p:cNvPr id="3" name="Espace réservé du contenu 2"/>
          <p:cNvSpPr txBox="1">
            <a:spLocks/>
          </p:cNvSpPr>
          <p:nvPr/>
        </p:nvSpPr>
        <p:spPr>
          <a:xfrm>
            <a:off x="5508104" y="0"/>
            <a:ext cx="3635896" cy="1124744"/>
          </a:xfrm>
          <a:prstGeom prst="rect">
            <a:avLst/>
          </a:prstGeom>
          <a:solidFill>
            <a:schemeClr val="accent2">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Calice </a:t>
            </a:r>
            <a:r>
              <a:rPr kumimoji="0" lang="fr-FR" sz="2000" b="1" i="0" u="none" strike="noStrike" kern="1200" cap="none" spc="0" normalizeH="0" baseline="0" noProof="0" dirty="0">
                <a:ln>
                  <a:noFill/>
                </a:ln>
                <a:effectLst/>
                <a:uLnTx/>
                <a:uFillTx/>
                <a:latin typeface="+mn-lt"/>
                <a:ea typeface="+mn-ea"/>
                <a:cs typeface="+mn-cs"/>
              </a:rPr>
              <a:t>à 5 dents, 10 nervures </a:t>
            </a:r>
            <a:r>
              <a:rPr kumimoji="0" lang="fr-FR" sz="2000" i="0" u="none" strike="noStrike" kern="1200" cap="none" spc="0" normalizeH="0" baseline="0" noProof="0" dirty="0">
                <a:ln>
                  <a:noFill/>
                </a:ln>
                <a:effectLst/>
                <a:uLnTx/>
                <a:uFillTx/>
                <a:latin typeface="+mn-lt"/>
                <a:ea typeface="+mn-ea"/>
                <a:cs typeface="+mn-cs"/>
              </a:rPr>
              <a:t>20 (</a:t>
            </a:r>
            <a:r>
              <a:rPr kumimoji="0" lang="fr-FR" sz="2000" i="1" u="none" strike="noStrike" kern="1200" cap="none" spc="0" normalizeH="0" baseline="0" noProof="0" dirty="0">
                <a:ln>
                  <a:noFill/>
                </a:ln>
                <a:effectLst/>
                <a:uLnTx/>
                <a:uFillTx/>
                <a:latin typeface="+mn-lt"/>
                <a:ea typeface="+mn-ea"/>
                <a:cs typeface="+mn-cs"/>
              </a:rPr>
              <a:t>S. </a:t>
            </a:r>
            <a:r>
              <a:rPr kumimoji="0" lang="fr-FR" sz="2000" i="1" u="none" strike="noStrike" kern="1200" cap="none" spc="0" normalizeH="0" baseline="0" noProof="0" dirty="0" err="1">
                <a:ln>
                  <a:noFill/>
                </a:ln>
                <a:effectLst/>
                <a:uLnTx/>
                <a:uFillTx/>
                <a:latin typeface="+mn-lt"/>
                <a:ea typeface="+mn-ea"/>
                <a:cs typeface="+mn-cs"/>
              </a:rPr>
              <a:t>vulgaris</a:t>
            </a:r>
            <a:r>
              <a:rPr kumimoji="0" lang="fr-FR" sz="2000" i="0" u="none" strike="noStrike" kern="1200" cap="none" spc="0" normalizeH="0" baseline="0" noProof="0" dirty="0">
                <a:ln>
                  <a:noFill/>
                </a:ln>
                <a:effectLst/>
                <a:uLnTx/>
                <a:uFillTx/>
                <a:latin typeface="+mn-lt"/>
                <a:ea typeface="+mn-ea"/>
                <a:cs typeface="+mn-cs"/>
              </a:rPr>
              <a:t>) ou 30 (</a:t>
            </a:r>
            <a:r>
              <a:rPr kumimoji="0" lang="fr-FR" sz="2000" i="1" u="none" strike="noStrike" kern="1200" cap="none" spc="0" normalizeH="0" baseline="0" noProof="0" dirty="0">
                <a:ln>
                  <a:noFill/>
                </a:ln>
                <a:effectLst/>
                <a:uLnTx/>
                <a:uFillTx/>
                <a:latin typeface="+mn-lt"/>
                <a:ea typeface="+mn-ea"/>
                <a:cs typeface="+mn-cs"/>
              </a:rPr>
              <a:t>S. </a:t>
            </a:r>
            <a:r>
              <a:rPr kumimoji="0" lang="fr-FR" sz="2000" i="1" u="none" strike="noStrike" kern="1200" cap="none" spc="0" normalizeH="0" baseline="0" noProof="0" dirty="0" err="1">
                <a:ln>
                  <a:noFill/>
                </a:ln>
                <a:effectLst/>
                <a:uLnTx/>
                <a:uFillTx/>
                <a:latin typeface="+mn-lt"/>
                <a:ea typeface="+mn-ea"/>
                <a:cs typeface="+mn-cs"/>
              </a:rPr>
              <a:t>conica</a:t>
            </a:r>
            <a:r>
              <a:rPr kumimoji="0" lang="fr-FR" sz="2000" i="0" u="none" strike="noStrike" kern="1200" cap="none" spc="0" normalizeH="0" baseline="0" noProof="0" dirty="0">
                <a:ln>
                  <a:noFill/>
                </a:ln>
                <a:effectLst/>
                <a:uLnTx/>
                <a:uFillTx/>
                <a:latin typeface="+mn-lt"/>
                <a:ea typeface="+mn-ea"/>
                <a:cs typeface="+mn-cs"/>
              </a:rPr>
              <a:t>)</a:t>
            </a:r>
          </a:p>
        </p:txBody>
      </p:sp>
      <p:pic>
        <p:nvPicPr>
          <p:cNvPr id="7" name="Image 6" descr="P5313105.JPG"/>
          <p:cNvPicPr>
            <a:picLocks noChangeAspect="1"/>
          </p:cNvPicPr>
          <p:nvPr/>
        </p:nvPicPr>
        <p:blipFill>
          <a:blip r:embed="rId3" cstate="screen">
            <a:lum bright="-10000" contrast="10000"/>
            <a:extLst>
              <a:ext uri="{28A0092B-C50C-407E-A947-70E740481C1C}">
                <a14:useLocalDpi xmlns:a14="http://schemas.microsoft.com/office/drawing/2010/main"/>
              </a:ext>
            </a:extLst>
          </a:blip>
          <a:srcRect/>
          <a:stretch>
            <a:fillRect/>
          </a:stretch>
        </p:blipFill>
        <p:spPr>
          <a:xfrm>
            <a:off x="5877055" y="1368152"/>
            <a:ext cx="3087433" cy="5085184"/>
          </a:xfrm>
          <a:prstGeom prst="rect">
            <a:avLst/>
          </a:prstGeom>
          <a:ln w="38100">
            <a:solidFill>
              <a:srgbClr val="FF66FF"/>
            </a:solidFill>
          </a:ln>
        </p:spPr>
      </p:pic>
      <p:sp>
        <p:nvSpPr>
          <p:cNvPr id="8" name="ZoneTexte 7"/>
          <p:cNvSpPr txBox="1"/>
          <p:nvPr/>
        </p:nvSpPr>
        <p:spPr>
          <a:xfrm>
            <a:off x="5796136" y="6309320"/>
            <a:ext cx="818429" cy="307777"/>
          </a:xfrm>
          <a:prstGeom prst="rect">
            <a:avLst/>
          </a:prstGeom>
          <a:solidFill>
            <a:schemeClr val="bg1"/>
          </a:solidFill>
        </p:spPr>
        <p:txBody>
          <a:bodyPr wrap="none" rtlCol="0">
            <a:spAutoFit/>
          </a:bodyPr>
          <a:lstStyle/>
          <a:p>
            <a:r>
              <a:rPr lang="fr-FR" sz="1400" i="1" dirty="0"/>
              <a:t>S. </a:t>
            </a:r>
            <a:r>
              <a:rPr lang="fr-FR" sz="1400" i="1" dirty="0" err="1"/>
              <a:t>conica</a:t>
            </a:r>
            <a:endParaRPr lang="fr-FR" sz="1400" dirty="0"/>
          </a:p>
        </p:txBody>
      </p:sp>
      <p:pic>
        <p:nvPicPr>
          <p:cNvPr id="9" name="Image 8" descr="Silene vulgaris prostrata 3.JPG"/>
          <p:cNvPicPr>
            <a:picLocks noChangeAspect="1"/>
          </p:cNvPicPr>
          <p:nvPr/>
        </p:nvPicPr>
        <p:blipFill>
          <a:blip r:embed="rId4" cstate="screen">
            <a:lum bright="-10000" contrast="10000"/>
            <a:extLst>
              <a:ext uri="{28A0092B-C50C-407E-A947-70E740481C1C}">
                <a14:useLocalDpi xmlns:a14="http://schemas.microsoft.com/office/drawing/2010/main"/>
              </a:ext>
            </a:extLst>
          </a:blip>
          <a:srcRect/>
          <a:stretch>
            <a:fillRect/>
          </a:stretch>
        </p:blipFill>
        <p:spPr>
          <a:xfrm rot="5400000">
            <a:off x="2913099" y="4118980"/>
            <a:ext cx="3173786" cy="2304255"/>
          </a:xfrm>
          <a:prstGeom prst="rect">
            <a:avLst/>
          </a:prstGeom>
          <a:ln w="38100">
            <a:solidFill>
              <a:schemeClr val="accent2">
                <a:lumMod val="40000"/>
                <a:lumOff val="60000"/>
              </a:schemeClr>
            </a:solidFill>
          </a:ln>
        </p:spPr>
      </p:pic>
      <p:pic>
        <p:nvPicPr>
          <p:cNvPr id="11" name="Image 10" descr="Silene italica 2.JPG"/>
          <p:cNvPicPr>
            <a:picLocks noChangeAspect="1"/>
          </p:cNvPicPr>
          <p:nvPr/>
        </p:nvPicPr>
        <p:blipFill>
          <a:blip r:embed="rId5" cstate="screen">
            <a:lum bright="-10000" contrast="10000"/>
            <a:extLst>
              <a:ext uri="{28A0092B-C50C-407E-A947-70E740481C1C}">
                <a14:useLocalDpi xmlns:a14="http://schemas.microsoft.com/office/drawing/2010/main"/>
              </a:ext>
            </a:extLst>
          </a:blip>
          <a:srcRect/>
          <a:stretch>
            <a:fillRect/>
          </a:stretch>
        </p:blipFill>
        <p:spPr>
          <a:xfrm rot="5400000">
            <a:off x="-1010779" y="1882987"/>
            <a:ext cx="4468813" cy="2088232"/>
          </a:xfrm>
          <a:prstGeom prst="rect">
            <a:avLst/>
          </a:prstGeom>
        </p:spPr>
      </p:pic>
      <p:sp>
        <p:nvSpPr>
          <p:cNvPr id="12" name="ZoneTexte 11"/>
          <p:cNvSpPr txBox="1"/>
          <p:nvPr/>
        </p:nvSpPr>
        <p:spPr>
          <a:xfrm>
            <a:off x="0" y="4869161"/>
            <a:ext cx="795026" cy="307777"/>
          </a:xfrm>
          <a:prstGeom prst="rect">
            <a:avLst/>
          </a:prstGeom>
          <a:solidFill>
            <a:schemeClr val="bg1"/>
          </a:solidFill>
        </p:spPr>
        <p:txBody>
          <a:bodyPr wrap="none" rtlCol="0">
            <a:spAutoFit/>
          </a:bodyPr>
          <a:lstStyle/>
          <a:p>
            <a:r>
              <a:rPr lang="fr-FR" sz="1400" i="1" dirty="0"/>
              <a:t>S. </a:t>
            </a:r>
            <a:r>
              <a:rPr lang="fr-FR" sz="1400" i="1" dirty="0" err="1"/>
              <a:t>italica</a:t>
            </a:r>
            <a:endParaRPr lang="fr-FR" sz="1400" dirty="0"/>
          </a:p>
        </p:txBody>
      </p:sp>
      <p:pic>
        <p:nvPicPr>
          <p:cNvPr id="13" name="Image 12" descr="P8202171.JPG"/>
          <p:cNvPicPr>
            <a:picLocks noChangeAspect="1"/>
          </p:cNvPicPr>
          <p:nvPr/>
        </p:nvPicPr>
        <p:blipFill>
          <a:blip r:embed="rId6" cstate="screen">
            <a:lum bright="-10000" contrast="10000"/>
            <a:extLst>
              <a:ext uri="{28A0092B-C50C-407E-A947-70E740481C1C}">
                <a14:useLocalDpi xmlns:a14="http://schemas.microsoft.com/office/drawing/2010/main"/>
              </a:ext>
            </a:extLst>
          </a:blip>
          <a:srcRect/>
          <a:stretch>
            <a:fillRect/>
          </a:stretch>
        </p:blipFill>
        <p:spPr>
          <a:xfrm rot="5400000">
            <a:off x="2091685" y="1012771"/>
            <a:ext cx="2869629" cy="2229480"/>
          </a:xfrm>
          <a:prstGeom prst="rect">
            <a:avLst/>
          </a:prstGeom>
        </p:spPr>
      </p:pic>
      <p:sp>
        <p:nvSpPr>
          <p:cNvPr id="10" name="ZoneTexte 9"/>
          <p:cNvSpPr txBox="1"/>
          <p:nvPr/>
        </p:nvSpPr>
        <p:spPr>
          <a:xfrm>
            <a:off x="4427984" y="3284984"/>
            <a:ext cx="1373581" cy="523220"/>
          </a:xfrm>
          <a:prstGeom prst="rect">
            <a:avLst/>
          </a:prstGeom>
          <a:solidFill>
            <a:schemeClr val="bg1"/>
          </a:solidFill>
        </p:spPr>
        <p:txBody>
          <a:bodyPr wrap="none" rtlCol="0">
            <a:spAutoFit/>
          </a:bodyPr>
          <a:lstStyle/>
          <a:p>
            <a:r>
              <a:rPr lang="fr-FR" sz="1400" i="1" dirty="0"/>
              <a:t>S. </a:t>
            </a:r>
            <a:r>
              <a:rPr lang="fr-FR" sz="1400" i="1" dirty="0" err="1"/>
              <a:t>vulgaris</a:t>
            </a:r>
            <a:r>
              <a:rPr lang="fr-FR" sz="1400" i="1" dirty="0"/>
              <a:t> </a:t>
            </a:r>
          </a:p>
          <a:p>
            <a:r>
              <a:rPr lang="fr-FR" sz="1400" dirty="0" err="1"/>
              <a:t>subsp</a:t>
            </a:r>
            <a:r>
              <a:rPr lang="fr-FR" sz="1400" i="1" dirty="0"/>
              <a:t>. </a:t>
            </a:r>
            <a:r>
              <a:rPr lang="fr-FR" sz="1400" i="1" dirty="0" err="1"/>
              <a:t>prostrata</a:t>
            </a:r>
            <a:endParaRPr lang="fr-FR" sz="1400" dirty="0"/>
          </a:p>
        </p:txBody>
      </p:sp>
      <p:grpSp>
        <p:nvGrpSpPr>
          <p:cNvPr id="4" name="Groupe 3"/>
          <p:cNvGrpSpPr/>
          <p:nvPr/>
        </p:nvGrpSpPr>
        <p:grpSpPr>
          <a:xfrm>
            <a:off x="3635896" y="116632"/>
            <a:ext cx="2808312" cy="1296144"/>
            <a:chOff x="3096590" y="4630223"/>
            <a:chExt cx="3881888" cy="1368152"/>
          </a:xfrm>
        </p:grpSpPr>
        <p:sp>
          <p:nvSpPr>
            <p:cNvPr id="5" name="Explosion 1 4"/>
            <p:cNvSpPr/>
            <p:nvPr/>
          </p:nvSpPr>
          <p:spPr>
            <a:xfrm>
              <a:off x="4278927" y="4630223"/>
              <a:ext cx="1440160" cy="1368152"/>
            </a:xfrm>
            <a:prstGeom prst="irregularSeal1">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3096590" y="5076465"/>
              <a:ext cx="3881888" cy="389850"/>
            </a:xfrm>
            <a:prstGeom prst="rect">
              <a:avLst/>
            </a:prstGeom>
            <a:noFill/>
          </p:spPr>
          <p:txBody>
            <a:bodyPr wrap="square" rtlCol="0">
              <a:spAutoFit/>
            </a:bodyPr>
            <a:lstStyle/>
            <a:p>
              <a:pPr algn="ctr"/>
              <a:r>
                <a:rPr lang="fr-FR" b="1" dirty="0"/>
                <a:t>Identification</a:t>
              </a:r>
              <a:r>
                <a:rPr lang="fr-FR" dirty="0"/>
                <a:t> </a:t>
              </a:r>
            </a:p>
          </p:txBody>
        </p:sp>
      </p:grpSp>
      <p:sp>
        <p:nvSpPr>
          <p:cNvPr id="14" name="ZoneTexte 13"/>
          <p:cNvSpPr txBox="1"/>
          <p:nvPr/>
        </p:nvSpPr>
        <p:spPr>
          <a:xfrm>
            <a:off x="2411760" y="3284984"/>
            <a:ext cx="898003" cy="307777"/>
          </a:xfrm>
          <a:prstGeom prst="rect">
            <a:avLst/>
          </a:prstGeom>
          <a:solidFill>
            <a:schemeClr val="bg1"/>
          </a:solidFill>
        </p:spPr>
        <p:txBody>
          <a:bodyPr wrap="none" rtlCol="0">
            <a:spAutoFit/>
          </a:bodyPr>
          <a:lstStyle/>
          <a:p>
            <a:r>
              <a:rPr lang="fr-FR" sz="1400" i="1" dirty="0"/>
              <a:t>S. </a:t>
            </a:r>
            <a:r>
              <a:rPr lang="fr-FR" sz="1400" i="1" dirty="0" err="1"/>
              <a:t>vallesia</a:t>
            </a:r>
            <a:endParaRPr lang="fr-FR" sz="1400" dirty="0"/>
          </a:p>
        </p:txBody>
      </p:sp>
      <p:pic>
        <p:nvPicPr>
          <p:cNvPr id="17" name="Image 16" descr="Silene latifolia.jpg"/>
          <p:cNvPicPr>
            <a:picLocks noChangeAspect="1"/>
          </p:cNvPicPr>
          <p:nvPr/>
        </p:nvPicPr>
        <p:blipFill>
          <a:blip r:embed="rId7" cstate="screen">
            <a:lum contrast="10000"/>
            <a:extLst>
              <a:ext uri="{28A0092B-C50C-407E-A947-70E740481C1C}">
                <a14:useLocalDpi xmlns:a14="http://schemas.microsoft.com/office/drawing/2010/main"/>
              </a:ext>
            </a:extLst>
          </a:blip>
          <a:srcRect/>
          <a:stretch>
            <a:fillRect/>
          </a:stretch>
        </p:blipFill>
        <p:spPr>
          <a:xfrm>
            <a:off x="1331640" y="4800628"/>
            <a:ext cx="2160240" cy="2057372"/>
          </a:xfrm>
          <a:prstGeom prst="rect">
            <a:avLst/>
          </a:prstGeom>
        </p:spPr>
      </p:pic>
      <p:sp>
        <p:nvSpPr>
          <p:cNvPr id="16" name="ZoneTexte 15"/>
          <p:cNvSpPr txBox="1"/>
          <p:nvPr/>
        </p:nvSpPr>
        <p:spPr>
          <a:xfrm>
            <a:off x="683568" y="6550223"/>
            <a:ext cx="908647" cy="307777"/>
          </a:xfrm>
          <a:prstGeom prst="rect">
            <a:avLst/>
          </a:prstGeom>
          <a:solidFill>
            <a:schemeClr val="bg1"/>
          </a:solidFill>
        </p:spPr>
        <p:txBody>
          <a:bodyPr wrap="none" rtlCol="0">
            <a:spAutoFit/>
          </a:bodyPr>
          <a:lstStyle/>
          <a:p>
            <a:r>
              <a:rPr lang="fr-FR" sz="1400" i="1" dirty="0"/>
              <a:t>S. </a:t>
            </a:r>
            <a:r>
              <a:rPr lang="fr-FR" sz="1400" i="1" dirty="0" err="1"/>
              <a:t>latifolia</a:t>
            </a:r>
            <a:endParaRPr lang="fr-FR" sz="1400" dirty="0"/>
          </a:p>
        </p:txBody>
      </p:sp>
      <p:sp>
        <p:nvSpPr>
          <p:cNvPr id="18" name="ZoneTexte 17"/>
          <p:cNvSpPr txBox="1"/>
          <p:nvPr/>
        </p:nvSpPr>
        <p:spPr>
          <a:xfrm>
            <a:off x="8292805" y="6550223"/>
            <a:ext cx="851195" cy="307777"/>
          </a:xfrm>
          <a:prstGeom prst="rect">
            <a:avLst/>
          </a:prstGeom>
          <a:solidFill>
            <a:schemeClr val="bg1"/>
          </a:solidFill>
        </p:spPr>
        <p:txBody>
          <a:bodyPr wrap="none" rtlCol="0">
            <a:spAutoFit/>
          </a:bodyPr>
          <a:lstStyle/>
          <a:p>
            <a:r>
              <a:rPr lang="fr-FR" sz="1400" dirty="0"/>
              <a:t>V. Guérin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159023"/>
            <a:ext cx="2880320"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err="1"/>
              <a:t>Silene</a:t>
            </a:r>
            <a:r>
              <a:rPr lang="fr-FR" sz="2400" b="1" dirty="0"/>
              <a:t> (6)</a:t>
            </a:r>
          </a:p>
        </p:txBody>
      </p:sp>
      <p:sp>
        <p:nvSpPr>
          <p:cNvPr id="3" name="Espace réservé du contenu 2"/>
          <p:cNvSpPr txBox="1">
            <a:spLocks/>
          </p:cNvSpPr>
          <p:nvPr/>
        </p:nvSpPr>
        <p:spPr>
          <a:xfrm>
            <a:off x="3347864" y="188640"/>
            <a:ext cx="5616624" cy="1872208"/>
          </a:xfrm>
          <a:prstGeom prst="rect">
            <a:avLst/>
          </a:prstGeom>
          <a:solidFill>
            <a:schemeClr val="accent2">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5 pétales </a:t>
            </a:r>
            <a:r>
              <a:rPr lang="fr-FR" sz="2000" b="1" dirty="0"/>
              <a:t>libres</a:t>
            </a:r>
            <a:r>
              <a:rPr lang="fr-FR" sz="2000" dirty="0"/>
              <a:t> </a:t>
            </a:r>
            <a:r>
              <a:rPr lang="fr-FR" sz="2000" b="1" dirty="0"/>
              <a:t>; onglet ; </a:t>
            </a:r>
            <a:r>
              <a:rPr lang="fr-FR" sz="2000" b="1" dirty="0">
                <a:solidFill>
                  <a:srgbClr val="FF0000"/>
                </a:solidFill>
              </a:rPr>
              <a:t>limbe entier → bifide </a:t>
            </a:r>
            <a:r>
              <a:rPr lang="fr-FR" sz="2000" b="1" dirty="0"/>
              <a:t>; généralement des </a:t>
            </a:r>
            <a:r>
              <a:rPr lang="fr-FR" sz="2000" b="1" dirty="0">
                <a:solidFill>
                  <a:srgbClr val="FF0000"/>
                </a:solidFill>
              </a:rPr>
              <a:t>écailles</a:t>
            </a:r>
            <a:r>
              <a:rPr lang="fr-FR" sz="2000" b="1" dirty="0"/>
              <a:t> </a:t>
            </a:r>
            <a:endParaRPr kumimoji="0" lang="fr-FR" sz="2000" b="1" i="0" u="none" strike="noStrike" kern="1200" cap="none" spc="0" normalizeH="0" baseline="0" noProof="0" dirty="0">
              <a:ln>
                <a:noFill/>
              </a:ln>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t>10 étamines</a:t>
            </a:r>
            <a:endParaRPr kumimoji="0" lang="fr-FR" sz="2000" b="1" i="0" u="none" strike="noStrike" kern="1200" cap="none" spc="0" normalizeH="0" noProof="0" dirty="0">
              <a:ln>
                <a:noFill/>
              </a:ln>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baseline="0" dirty="0">
                <a:solidFill>
                  <a:srgbClr val="FF0000"/>
                </a:solidFill>
              </a:rPr>
              <a:t>Ovaire</a:t>
            </a:r>
            <a:r>
              <a:rPr lang="fr-FR" sz="2000" b="1" baseline="0" dirty="0"/>
              <a:t> supère, </a:t>
            </a:r>
            <a:r>
              <a:rPr lang="fr-FR" sz="2000" b="1" baseline="0" dirty="0">
                <a:solidFill>
                  <a:srgbClr val="FF0000"/>
                </a:solidFill>
              </a:rPr>
              <a:t>uniloculaire ou 3 cloisons à la base</a:t>
            </a:r>
            <a:r>
              <a:rPr lang="fr-FR" sz="2000" b="1" baseline="0" dirty="0"/>
              <a:t> </a:t>
            </a:r>
            <a:r>
              <a:rPr lang="fr-FR" sz="2000" b="1" dirty="0"/>
              <a:t>; </a:t>
            </a:r>
            <a:r>
              <a:rPr lang="fr-FR" sz="2000" b="1" dirty="0">
                <a:solidFill>
                  <a:srgbClr val="FF0000"/>
                </a:solidFill>
              </a:rPr>
              <a:t>3</a:t>
            </a:r>
            <a:r>
              <a:rPr lang="fr-FR" sz="2000" b="1" dirty="0"/>
              <a:t> </a:t>
            </a:r>
            <a:r>
              <a:rPr lang="fr-FR" sz="2000" b="1" dirty="0">
                <a:solidFill>
                  <a:srgbClr val="FF0000"/>
                </a:solidFill>
              </a:rPr>
              <a:t>styles</a:t>
            </a:r>
            <a:r>
              <a:rPr lang="fr-FR" sz="2000" b="1" dirty="0"/>
              <a:t> </a:t>
            </a:r>
            <a:r>
              <a:rPr lang="fr-FR" sz="2000" dirty="0"/>
              <a:t>ou 5 (</a:t>
            </a:r>
            <a:r>
              <a:rPr lang="fr-FR" sz="2000" i="1" dirty="0"/>
              <a:t>S. </a:t>
            </a:r>
            <a:r>
              <a:rPr lang="fr-FR" sz="2000" i="1" dirty="0" err="1"/>
              <a:t>dioica</a:t>
            </a:r>
            <a:r>
              <a:rPr lang="fr-FR" sz="2000" dirty="0"/>
              <a:t>, </a:t>
            </a:r>
            <a:r>
              <a:rPr lang="fr-FR" sz="2000" i="1" dirty="0"/>
              <a:t>S. </a:t>
            </a:r>
            <a:r>
              <a:rPr lang="fr-FR" sz="2000" i="1" dirty="0" err="1"/>
              <a:t>latifolia</a:t>
            </a:r>
            <a:r>
              <a:rPr lang="fr-FR" sz="2000" dirty="0"/>
              <a:t>)</a:t>
            </a:r>
            <a:endParaRPr kumimoji="0" lang="fr-FR" sz="2000" i="0" u="none" strike="noStrike" kern="1200" cap="none" spc="0" normalizeH="0" baseline="0" noProof="0" dirty="0">
              <a:ln>
                <a:noFill/>
              </a:ln>
              <a:effectLst/>
              <a:uLnTx/>
              <a:uFillTx/>
              <a:latin typeface="+mn-lt"/>
              <a:ea typeface="+mn-ea"/>
              <a:cs typeface="+mn-cs"/>
            </a:endParaRPr>
          </a:p>
        </p:txBody>
      </p:sp>
      <p:pic>
        <p:nvPicPr>
          <p:cNvPr id="4" name="Image 3" descr="Silene otit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23528" y="836712"/>
            <a:ext cx="2176373" cy="2880320"/>
          </a:xfrm>
          <a:prstGeom prst="rect">
            <a:avLst/>
          </a:prstGeom>
        </p:spPr>
      </p:pic>
      <p:sp>
        <p:nvSpPr>
          <p:cNvPr id="5" name="ZoneTexte 4"/>
          <p:cNvSpPr txBox="1"/>
          <p:nvPr/>
        </p:nvSpPr>
        <p:spPr>
          <a:xfrm>
            <a:off x="251520" y="3429000"/>
            <a:ext cx="759823" cy="307777"/>
          </a:xfrm>
          <a:prstGeom prst="rect">
            <a:avLst/>
          </a:prstGeom>
          <a:solidFill>
            <a:schemeClr val="bg1"/>
          </a:solidFill>
        </p:spPr>
        <p:txBody>
          <a:bodyPr wrap="none" rtlCol="0">
            <a:spAutoFit/>
          </a:bodyPr>
          <a:lstStyle/>
          <a:p>
            <a:r>
              <a:rPr lang="fr-FR" sz="1400" i="1" dirty="0"/>
              <a:t>S. otites</a:t>
            </a:r>
            <a:endParaRPr lang="fr-FR" sz="1400" dirty="0"/>
          </a:p>
        </p:txBody>
      </p:sp>
      <p:pic>
        <p:nvPicPr>
          <p:cNvPr id="6" name="Image 5" descr="P8202181.JPG"/>
          <p:cNvPicPr>
            <a:picLocks noChangeAspect="1"/>
          </p:cNvPicPr>
          <p:nvPr/>
        </p:nvPicPr>
        <p:blipFill>
          <a:blip r:embed="rId4" cstate="screen">
            <a:lum bright="-10000" contrast="10000"/>
            <a:extLst>
              <a:ext uri="{28A0092B-C50C-407E-A947-70E740481C1C}">
                <a14:useLocalDpi xmlns:a14="http://schemas.microsoft.com/office/drawing/2010/main"/>
              </a:ext>
            </a:extLst>
          </a:blip>
          <a:srcRect/>
          <a:stretch>
            <a:fillRect/>
          </a:stretch>
        </p:blipFill>
        <p:spPr>
          <a:xfrm rot="5400000">
            <a:off x="4350331" y="4298741"/>
            <a:ext cx="2780928" cy="2337591"/>
          </a:xfrm>
          <a:prstGeom prst="rect">
            <a:avLst/>
          </a:prstGeom>
        </p:spPr>
      </p:pic>
      <p:sp>
        <p:nvSpPr>
          <p:cNvPr id="7" name="ZoneTexte 6"/>
          <p:cNvSpPr txBox="1"/>
          <p:nvPr/>
        </p:nvSpPr>
        <p:spPr>
          <a:xfrm>
            <a:off x="4067944" y="6550223"/>
            <a:ext cx="786241" cy="307777"/>
          </a:xfrm>
          <a:prstGeom prst="rect">
            <a:avLst/>
          </a:prstGeom>
          <a:solidFill>
            <a:schemeClr val="bg1"/>
          </a:solidFill>
        </p:spPr>
        <p:txBody>
          <a:bodyPr wrap="none" rtlCol="0">
            <a:spAutoFit/>
          </a:bodyPr>
          <a:lstStyle/>
          <a:p>
            <a:r>
              <a:rPr lang="fr-FR" sz="1400" i="1" dirty="0"/>
              <a:t>S. </a:t>
            </a:r>
            <a:r>
              <a:rPr lang="fr-FR" sz="1400" i="1" dirty="0" err="1"/>
              <a:t>dioica</a:t>
            </a:r>
            <a:endParaRPr lang="fr-FR" sz="1400" dirty="0"/>
          </a:p>
        </p:txBody>
      </p:sp>
      <p:pic>
        <p:nvPicPr>
          <p:cNvPr id="8" name="Image 7" descr="P4240094.JPG"/>
          <p:cNvPicPr>
            <a:picLocks noChangeAspect="1"/>
          </p:cNvPicPr>
          <p:nvPr/>
        </p:nvPicPr>
        <p:blipFill>
          <a:blip r:embed="rId5" cstate="screen">
            <a:lum bright="-10000" contrast="10000"/>
            <a:extLst>
              <a:ext uri="{28A0092B-C50C-407E-A947-70E740481C1C}">
                <a14:useLocalDpi xmlns:a14="http://schemas.microsoft.com/office/drawing/2010/main"/>
              </a:ext>
            </a:extLst>
          </a:blip>
          <a:srcRect/>
          <a:stretch>
            <a:fillRect/>
          </a:stretch>
        </p:blipFill>
        <p:spPr>
          <a:xfrm rot="5400000">
            <a:off x="105009" y="4007559"/>
            <a:ext cx="3068960" cy="2631922"/>
          </a:xfrm>
          <a:prstGeom prst="rect">
            <a:avLst/>
          </a:prstGeom>
        </p:spPr>
      </p:pic>
      <p:sp>
        <p:nvSpPr>
          <p:cNvPr id="9" name="ZoneTexte 8"/>
          <p:cNvSpPr txBox="1"/>
          <p:nvPr/>
        </p:nvSpPr>
        <p:spPr>
          <a:xfrm>
            <a:off x="251520" y="6550223"/>
            <a:ext cx="829522" cy="307777"/>
          </a:xfrm>
          <a:prstGeom prst="rect">
            <a:avLst/>
          </a:prstGeom>
          <a:solidFill>
            <a:schemeClr val="bg1"/>
          </a:solidFill>
        </p:spPr>
        <p:txBody>
          <a:bodyPr wrap="none" rtlCol="0">
            <a:spAutoFit/>
          </a:bodyPr>
          <a:lstStyle/>
          <a:p>
            <a:r>
              <a:rPr lang="fr-FR" sz="1400" i="1" dirty="0"/>
              <a:t>S. </a:t>
            </a:r>
            <a:r>
              <a:rPr lang="fr-FR" sz="1400" i="1" dirty="0" err="1"/>
              <a:t>gallica</a:t>
            </a:r>
            <a:endParaRPr lang="fr-FR" sz="1400" dirty="0"/>
          </a:p>
        </p:txBody>
      </p:sp>
      <p:pic>
        <p:nvPicPr>
          <p:cNvPr id="12" name="Image 11" descr="DSCN0653.JPG"/>
          <p:cNvPicPr>
            <a:picLocks noChangeAspect="1"/>
          </p:cNvPicPr>
          <p:nvPr/>
        </p:nvPicPr>
        <p:blipFill>
          <a:blip r:embed="rId6" cstate="screen">
            <a:lum bright="-10000"/>
            <a:extLst>
              <a:ext uri="{28A0092B-C50C-407E-A947-70E740481C1C}">
                <a14:useLocalDpi xmlns:a14="http://schemas.microsoft.com/office/drawing/2010/main"/>
              </a:ext>
            </a:extLst>
          </a:blip>
          <a:srcRect/>
          <a:stretch>
            <a:fillRect/>
          </a:stretch>
        </p:blipFill>
        <p:spPr bwMode="auto">
          <a:xfrm>
            <a:off x="3004626" y="2132856"/>
            <a:ext cx="2575486" cy="2664296"/>
          </a:xfrm>
          <a:prstGeom prst="ellipse">
            <a:avLst/>
          </a:prstGeom>
          <a:noFill/>
          <a:ln w="9525">
            <a:noFill/>
            <a:miter lim="800000"/>
            <a:headEnd/>
            <a:tailEnd/>
          </a:ln>
        </p:spPr>
      </p:pic>
      <p:sp>
        <p:nvSpPr>
          <p:cNvPr id="13" name="ZoneTexte 12"/>
          <p:cNvSpPr txBox="1"/>
          <p:nvPr/>
        </p:nvSpPr>
        <p:spPr>
          <a:xfrm>
            <a:off x="2932618" y="1988840"/>
            <a:ext cx="1098827" cy="307777"/>
          </a:xfrm>
          <a:prstGeom prst="rect">
            <a:avLst/>
          </a:prstGeom>
          <a:solidFill>
            <a:schemeClr val="bg1"/>
          </a:solidFill>
        </p:spPr>
        <p:txBody>
          <a:bodyPr wrap="none" rtlCol="0">
            <a:spAutoFit/>
          </a:bodyPr>
          <a:lstStyle/>
          <a:p>
            <a:r>
              <a:rPr lang="fr-FR" sz="1400" i="1" dirty="0"/>
              <a:t>S. </a:t>
            </a:r>
            <a:r>
              <a:rPr lang="fr-FR" sz="1400" i="1" dirty="0" err="1"/>
              <a:t>nicaeensis</a:t>
            </a:r>
            <a:endParaRPr lang="fr-FR" sz="1400" dirty="0"/>
          </a:p>
        </p:txBody>
      </p:sp>
      <p:pic>
        <p:nvPicPr>
          <p:cNvPr id="14" name="Image 13" descr="P8202173.JPG"/>
          <p:cNvPicPr>
            <a:picLocks noChangeAspect="1"/>
          </p:cNvPicPr>
          <p:nvPr/>
        </p:nvPicPr>
        <p:blipFill>
          <a:blip r:embed="rId7" cstate="screen">
            <a:lum bright="-10000" contrast="20000"/>
            <a:extLst>
              <a:ext uri="{28A0092B-C50C-407E-A947-70E740481C1C}">
                <a14:useLocalDpi xmlns:a14="http://schemas.microsoft.com/office/drawing/2010/main"/>
              </a:ext>
            </a:extLst>
          </a:blip>
          <a:srcRect/>
          <a:stretch>
            <a:fillRect/>
          </a:stretch>
        </p:blipFill>
        <p:spPr>
          <a:xfrm>
            <a:off x="7003837" y="2132856"/>
            <a:ext cx="2140163" cy="3356992"/>
          </a:xfrm>
          <a:prstGeom prst="rect">
            <a:avLst/>
          </a:prstGeom>
        </p:spPr>
      </p:pic>
      <p:sp>
        <p:nvSpPr>
          <p:cNvPr id="15" name="ZoneTexte 14"/>
          <p:cNvSpPr txBox="1"/>
          <p:nvPr/>
        </p:nvSpPr>
        <p:spPr>
          <a:xfrm>
            <a:off x="8245997" y="5209455"/>
            <a:ext cx="898003" cy="307777"/>
          </a:xfrm>
          <a:prstGeom prst="rect">
            <a:avLst/>
          </a:prstGeom>
          <a:solidFill>
            <a:schemeClr val="bg1"/>
          </a:solidFill>
        </p:spPr>
        <p:txBody>
          <a:bodyPr wrap="none" rtlCol="0">
            <a:spAutoFit/>
          </a:bodyPr>
          <a:lstStyle/>
          <a:p>
            <a:r>
              <a:rPr lang="fr-FR" sz="1400" i="1" dirty="0"/>
              <a:t>S. </a:t>
            </a:r>
            <a:r>
              <a:rPr lang="fr-FR" sz="1400" i="1" dirty="0" err="1"/>
              <a:t>vallesia</a:t>
            </a:r>
            <a:endParaRPr lang="fr-FR" sz="1400" dirty="0"/>
          </a:p>
        </p:txBody>
      </p:sp>
      <p:sp>
        <p:nvSpPr>
          <p:cNvPr id="16" name="ZoneTexte 15"/>
          <p:cNvSpPr txBox="1"/>
          <p:nvPr/>
        </p:nvSpPr>
        <p:spPr>
          <a:xfrm>
            <a:off x="8292805" y="6550223"/>
            <a:ext cx="851195" cy="307777"/>
          </a:xfrm>
          <a:prstGeom prst="rect">
            <a:avLst/>
          </a:prstGeom>
          <a:solidFill>
            <a:schemeClr val="bg1"/>
          </a:solidFill>
        </p:spPr>
        <p:txBody>
          <a:bodyPr wrap="none" rtlCol="0">
            <a:spAutoFit/>
          </a:bodyPr>
          <a:lstStyle/>
          <a:p>
            <a:r>
              <a:rPr lang="fr-FR" sz="1400" dirty="0"/>
              <a:t>V. Guérin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260648"/>
            <a:ext cx="2880320"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err="1"/>
              <a:t>Silene</a:t>
            </a:r>
            <a:r>
              <a:rPr lang="fr-FR" sz="2400" b="1" dirty="0"/>
              <a:t> (7)</a:t>
            </a:r>
          </a:p>
        </p:txBody>
      </p:sp>
      <p:sp>
        <p:nvSpPr>
          <p:cNvPr id="3" name="Espace réservé du contenu 2"/>
          <p:cNvSpPr txBox="1">
            <a:spLocks/>
          </p:cNvSpPr>
          <p:nvPr/>
        </p:nvSpPr>
        <p:spPr>
          <a:xfrm>
            <a:off x="3275856" y="260648"/>
            <a:ext cx="5688632" cy="1152128"/>
          </a:xfrm>
          <a:prstGeom prst="rect">
            <a:avLst/>
          </a:prstGeom>
          <a:solidFill>
            <a:schemeClr val="accent4">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Capsule</a:t>
            </a:r>
            <a:r>
              <a:rPr kumimoji="0" lang="fr-FR" sz="2000" b="1" i="0" u="none" strike="noStrike" kern="1200" cap="none" spc="0" normalizeH="0" baseline="0" noProof="0" dirty="0">
                <a:ln>
                  <a:noFill/>
                </a:ln>
                <a:effectLst/>
                <a:uLnTx/>
                <a:uFillTx/>
                <a:latin typeface="+mn-lt"/>
                <a:ea typeface="+mn-ea"/>
                <a:cs typeface="+mn-cs"/>
              </a:rPr>
              <a:t> généralement portée</a:t>
            </a:r>
            <a:r>
              <a:rPr kumimoji="0" lang="fr-FR" sz="2000" b="1" i="0" u="none" strike="noStrike" kern="1200" cap="none" spc="0" normalizeH="0" noProof="0" dirty="0">
                <a:ln>
                  <a:noFill/>
                </a:ln>
                <a:effectLst/>
                <a:uLnTx/>
                <a:uFillTx/>
                <a:latin typeface="+mn-lt"/>
                <a:ea typeface="+mn-ea"/>
                <a:cs typeface="+mn-cs"/>
              </a:rPr>
              <a:t> </a:t>
            </a:r>
            <a:r>
              <a:rPr lang="fr-FR" sz="2000" b="1" dirty="0"/>
              <a:t>par un </a:t>
            </a:r>
            <a:r>
              <a:rPr lang="fr-FR" sz="2000" b="1" dirty="0" err="1">
                <a:solidFill>
                  <a:srgbClr val="FF0000"/>
                </a:solidFill>
              </a:rPr>
              <a:t>carpophore</a:t>
            </a:r>
            <a:endParaRPr lang="fr-FR" sz="2000" b="1" dirty="0">
              <a:solidFill>
                <a:srgbClr val="FF0000"/>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noProof="0" dirty="0">
                <a:ln>
                  <a:noFill/>
                </a:ln>
                <a:solidFill>
                  <a:srgbClr val="FF0000"/>
                </a:solidFill>
                <a:effectLst/>
                <a:uLnTx/>
                <a:uFillTx/>
                <a:latin typeface="+mn-lt"/>
                <a:ea typeface="+mn-ea"/>
                <a:cs typeface="+mn-cs"/>
              </a:rPr>
              <a:t>6 dents</a:t>
            </a:r>
            <a:r>
              <a:rPr kumimoji="0" lang="fr-FR" sz="2000" b="1" i="0" u="none" strike="noStrike" kern="1200" cap="none" spc="0" normalizeH="0" noProof="0" dirty="0">
                <a:ln>
                  <a:noFill/>
                </a:ln>
                <a:effectLst/>
                <a:uLnTx/>
                <a:uFillTx/>
                <a:latin typeface="+mn-lt"/>
                <a:ea typeface="+mn-ea"/>
                <a:cs typeface="+mn-cs"/>
              </a:rPr>
              <a:t>, </a:t>
            </a:r>
            <a:r>
              <a:rPr kumimoji="0" lang="fr-FR" sz="2000" i="0" u="none" strike="noStrike" kern="1200" cap="none" spc="0" normalizeH="0" noProof="0" dirty="0">
                <a:ln>
                  <a:noFill/>
                </a:ln>
                <a:effectLst/>
                <a:uLnTx/>
                <a:uFillTx/>
                <a:latin typeface="+mn-lt"/>
                <a:ea typeface="+mn-ea"/>
                <a:cs typeface="+mn-cs"/>
              </a:rPr>
              <a:t>parfois 10 (</a:t>
            </a:r>
            <a:r>
              <a:rPr kumimoji="0" lang="fr-FR" sz="2000" i="1" u="none" strike="noStrike" kern="1200" cap="none" spc="0" normalizeH="0" noProof="0" dirty="0">
                <a:ln>
                  <a:noFill/>
                </a:ln>
                <a:effectLst/>
                <a:uLnTx/>
                <a:uFillTx/>
                <a:latin typeface="+mn-lt"/>
                <a:ea typeface="+mn-ea"/>
                <a:cs typeface="+mn-cs"/>
              </a:rPr>
              <a:t>S. </a:t>
            </a:r>
            <a:r>
              <a:rPr kumimoji="0" lang="fr-FR" sz="2000" i="1" u="none" strike="noStrike" kern="1200" cap="none" spc="0" normalizeH="0" noProof="0" dirty="0" err="1">
                <a:ln>
                  <a:noFill/>
                </a:ln>
                <a:effectLst/>
                <a:uLnTx/>
                <a:uFillTx/>
                <a:latin typeface="+mn-lt"/>
                <a:ea typeface="+mn-ea"/>
                <a:cs typeface="+mn-cs"/>
              </a:rPr>
              <a:t>dioica</a:t>
            </a:r>
            <a:r>
              <a:rPr kumimoji="0" lang="fr-FR" sz="2000" i="0" u="none" strike="noStrike" kern="1200" cap="none" spc="0" normalizeH="0" noProof="0" dirty="0">
                <a:ln>
                  <a:noFill/>
                </a:ln>
                <a:effectLst/>
                <a:uLnTx/>
                <a:uFillTx/>
                <a:latin typeface="+mn-lt"/>
                <a:ea typeface="+mn-ea"/>
                <a:cs typeface="+mn-cs"/>
              </a:rPr>
              <a:t>, </a:t>
            </a:r>
            <a:r>
              <a:rPr kumimoji="0" lang="fr-FR" sz="2000" i="1" u="none" strike="noStrike" kern="1200" cap="none" spc="0" normalizeH="0" noProof="0" dirty="0">
                <a:ln>
                  <a:noFill/>
                </a:ln>
                <a:effectLst/>
                <a:uLnTx/>
                <a:uFillTx/>
                <a:latin typeface="+mn-lt"/>
                <a:ea typeface="+mn-ea"/>
                <a:cs typeface="+mn-cs"/>
              </a:rPr>
              <a:t>S. </a:t>
            </a:r>
            <a:r>
              <a:rPr kumimoji="0" lang="fr-FR" sz="2000" i="1" u="none" strike="noStrike" kern="1200" cap="none" spc="0" normalizeH="0" noProof="0" dirty="0" err="1">
                <a:ln>
                  <a:noFill/>
                </a:ln>
                <a:effectLst/>
                <a:uLnTx/>
                <a:uFillTx/>
                <a:latin typeface="+mn-lt"/>
                <a:ea typeface="+mn-ea"/>
                <a:cs typeface="+mn-cs"/>
              </a:rPr>
              <a:t>latifolia</a:t>
            </a:r>
            <a:r>
              <a:rPr kumimoji="0" lang="fr-FR" sz="2000" i="0" u="none" strike="noStrike" kern="1200" cap="none" spc="0" normalizeH="0" noProof="0" dirty="0">
                <a:ln>
                  <a:noFill/>
                </a:ln>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noProof="0" dirty="0">
                <a:solidFill>
                  <a:srgbClr val="FF0000"/>
                </a:solidFill>
              </a:rPr>
              <a:t>1 loge ou 3 cloisons à la base</a:t>
            </a:r>
            <a:endParaRPr kumimoji="0" lang="fr-FR" sz="2000" b="1" i="0" u="none" strike="noStrike" kern="1200" cap="none" spc="0" normalizeH="0" noProof="0" dirty="0">
              <a:ln>
                <a:noFill/>
              </a:ln>
              <a:solidFill>
                <a:srgbClr val="FF0000"/>
              </a:solidFill>
              <a:effectLst/>
              <a:uLnTx/>
              <a:uFillTx/>
              <a:latin typeface="+mn-lt"/>
              <a:ea typeface="+mn-ea"/>
              <a:cs typeface="+mn-cs"/>
            </a:endParaRPr>
          </a:p>
        </p:txBody>
      </p:sp>
      <p:pic>
        <p:nvPicPr>
          <p:cNvPr id="4" name="Image 3" descr="P8202182.JPG"/>
          <p:cNvPicPr>
            <a:picLocks noChangeAspect="1"/>
          </p:cNvPicPr>
          <p:nvPr/>
        </p:nvPicPr>
        <p:blipFill>
          <a:blip r:embed="rId3" cstate="screen">
            <a:lum bright="-10000" contrast="10000"/>
            <a:extLst>
              <a:ext uri="{28A0092B-C50C-407E-A947-70E740481C1C}">
                <a14:useLocalDpi xmlns:a14="http://schemas.microsoft.com/office/drawing/2010/main"/>
              </a:ext>
            </a:extLst>
          </a:blip>
          <a:srcRect/>
          <a:stretch>
            <a:fillRect/>
          </a:stretch>
        </p:blipFill>
        <p:spPr>
          <a:xfrm rot="5400000">
            <a:off x="5589113" y="2789929"/>
            <a:ext cx="3528392" cy="2646294"/>
          </a:xfrm>
          <a:prstGeom prst="rect">
            <a:avLst/>
          </a:prstGeom>
        </p:spPr>
      </p:pic>
      <p:sp>
        <p:nvSpPr>
          <p:cNvPr id="5" name="ZoneTexte 4"/>
          <p:cNvSpPr txBox="1"/>
          <p:nvPr/>
        </p:nvSpPr>
        <p:spPr>
          <a:xfrm>
            <a:off x="8028384" y="5589240"/>
            <a:ext cx="786241" cy="307777"/>
          </a:xfrm>
          <a:prstGeom prst="rect">
            <a:avLst/>
          </a:prstGeom>
          <a:solidFill>
            <a:schemeClr val="bg1"/>
          </a:solidFill>
        </p:spPr>
        <p:txBody>
          <a:bodyPr wrap="none" rtlCol="0">
            <a:spAutoFit/>
          </a:bodyPr>
          <a:lstStyle/>
          <a:p>
            <a:r>
              <a:rPr lang="fr-FR" sz="1400" i="1" dirty="0"/>
              <a:t>S. </a:t>
            </a:r>
            <a:r>
              <a:rPr lang="fr-FR" sz="1400" i="1" dirty="0" err="1"/>
              <a:t>dioica</a:t>
            </a:r>
            <a:endParaRPr lang="fr-FR" sz="1400" dirty="0"/>
          </a:p>
        </p:txBody>
      </p:sp>
      <p:sp>
        <p:nvSpPr>
          <p:cNvPr id="6" name="ZoneTexte 5"/>
          <p:cNvSpPr txBox="1"/>
          <p:nvPr/>
        </p:nvSpPr>
        <p:spPr>
          <a:xfrm>
            <a:off x="8292805" y="6550223"/>
            <a:ext cx="851195" cy="307777"/>
          </a:xfrm>
          <a:prstGeom prst="rect">
            <a:avLst/>
          </a:prstGeom>
          <a:solidFill>
            <a:schemeClr val="bg1"/>
          </a:solidFill>
        </p:spPr>
        <p:txBody>
          <a:bodyPr wrap="none" rtlCol="0">
            <a:spAutoFit/>
          </a:bodyPr>
          <a:lstStyle/>
          <a:p>
            <a:r>
              <a:rPr lang="fr-FR" sz="1400" dirty="0"/>
              <a:t>V. Guérin</a:t>
            </a:r>
          </a:p>
        </p:txBody>
      </p:sp>
      <p:pic>
        <p:nvPicPr>
          <p:cNvPr id="7" name="Image 6" descr="Caryo capsules 1.jpg"/>
          <p:cNvPicPr>
            <a:picLocks noChangeAspect="1"/>
          </p:cNvPicPr>
          <p:nvPr/>
        </p:nvPicPr>
        <p:blipFill>
          <a:blip r:embed="rId4" cstate="screen">
            <a:lum contrast="10000"/>
            <a:extLst>
              <a:ext uri="{28A0092B-C50C-407E-A947-70E740481C1C}">
                <a14:useLocalDpi xmlns:a14="http://schemas.microsoft.com/office/drawing/2010/main"/>
              </a:ext>
            </a:extLst>
          </a:blip>
          <a:srcRect/>
          <a:stretch>
            <a:fillRect/>
          </a:stretch>
        </p:blipFill>
        <p:spPr>
          <a:xfrm>
            <a:off x="411538" y="1700808"/>
            <a:ext cx="5096566" cy="3528392"/>
          </a:xfrm>
          <a:prstGeom prst="rect">
            <a:avLst/>
          </a:prstGeom>
        </p:spPr>
      </p:pic>
      <p:sp>
        <p:nvSpPr>
          <p:cNvPr id="8" name="ZoneTexte 7"/>
          <p:cNvSpPr txBox="1"/>
          <p:nvPr/>
        </p:nvSpPr>
        <p:spPr>
          <a:xfrm>
            <a:off x="2483768" y="4941168"/>
            <a:ext cx="925253" cy="307777"/>
          </a:xfrm>
          <a:prstGeom prst="rect">
            <a:avLst/>
          </a:prstGeom>
          <a:solidFill>
            <a:schemeClr val="bg1"/>
          </a:solidFill>
        </p:spPr>
        <p:txBody>
          <a:bodyPr wrap="none" rtlCol="0">
            <a:spAutoFit/>
          </a:bodyPr>
          <a:lstStyle/>
          <a:p>
            <a:r>
              <a:rPr lang="fr-FR" sz="1400" i="1" dirty="0"/>
              <a:t>S. </a:t>
            </a:r>
            <a:r>
              <a:rPr lang="fr-FR" sz="1400" i="1" dirty="0" err="1"/>
              <a:t>vulgaris</a:t>
            </a:r>
            <a:endParaRPr lang="fr-FR" sz="1400" dirty="0"/>
          </a:p>
        </p:txBody>
      </p:sp>
      <p:sp>
        <p:nvSpPr>
          <p:cNvPr id="9" name="ZoneTexte 8"/>
          <p:cNvSpPr txBox="1"/>
          <p:nvPr/>
        </p:nvSpPr>
        <p:spPr>
          <a:xfrm>
            <a:off x="467544" y="5373216"/>
            <a:ext cx="2550955" cy="523220"/>
          </a:xfrm>
          <a:prstGeom prst="rect">
            <a:avLst/>
          </a:prstGeom>
          <a:noFill/>
        </p:spPr>
        <p:txBody>
          <a:bodyPr wrap="none" rtlCol="0">
            <a:spAutoFit/>
          </a:bodyPr>
          <a:lstStyle/>
          <a:p>
            <a:r>
              <a:rPr lang="fr-FR" sz="1400" dirty="0"/>
              <a:t>Maurice Reille</a:t>
            </a:r>
          </a:p>
          <a:p>
            <a:r>
              <a:rPr lang="fr-FR" sz="1400" dirty="0"/>
              <a:t>Dictionnaire visuel de botanique</a:t>
            </a:r>
          </a:p>
        </p:txBody>
      </p:sp>
      <p:grpSp>
        <p:nvGrpSpPr>
          <p:cNvPr id="10" name="Groupe 9"/>
          <p:cNvGrpSpPr/>
          <p:nvPr/>
        </p:nvGrpSpPr>
        <p:grpSpPr>
          <a:xfrm>
            <a:off x="1187624" y="692696"/>
            <a:ext cx="2808312" cy="1296144"/>
            <a:chOff x="3096590" y="4630223"/>
            <a:chExt cx="3881888" cy="1368152"/>
          </a:xfrm>
        </p:grpSpPr>
        <p:sp>
          <p:nvSpPr>
            <p:cNvPr id="11" name="Explosion 1 10"/>
            <p:cNvSpPr/>
            <p:nvPr/>
          </p:nvSpPr>
          <p:spPr>
            <a:xfrm>
              <a:off x="4278927" y="4630223"/>
              <a:ext cx="1440160" cy="1368152"/>
            </a:xfrm>
            <a:prstGeom prst="irregularSeal1">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3096590" y="5076465"/>
              <a:ext cx="3881888" cy="389850"/>
            </a:xfrm>
            <a:prstGeom prst="rect">
              <a:avLst/>
            </a:prstGeom>
            <a:noFill/>
          </p:spPr>
          <p:txBody>
            <a:bodyPr wrap="square" rtlCol="0">
              <a:spAutoFit/>
            </a:bodyPr>
            <a:lstStyle/>
            <a:p>
              <a:pPr algn="ctr"/>
              <a:r>
                <a:rPr lang="fr-FR" b="1" dirty="0"/>
                <a:t>Identification</a:t>
              </a:r>
              <a:r>
                <a:rPr lang="fr-FR" dirty="0"/>
                <a:t> </a:t>
              </a:r>
            </a:p>
          </p:txBody>
        </p:sp>
      </p:grpSp>
      <p:pic>
        <p:nvPicPr>
          <p:cNvPr id="13" name="Image 12" descr="DSCN2513.JPG"/>
          <p:cNvPicPr>
            <a:picLocks noChangeAspect="1"/>
          </p:cNvPicPr>
          <p:nvPr/>
        </p:nvPicPr>
        <p:blipFill>
          <a:blip r:embed="rId5" cstate="screen">
            <a:lum bright="-20000" contrast="10000"/>
            <a:extLst>
              <a:ext uri="{28A0092B-C50C-407E-A947-70E740481C1C}">
                <a14:useLocalDpi xmlns:a14="http://schemas.microsoft.com/office/drawing/2010/main"/>
              </a:ext>
            </a:extLst>
          </a:blip>
          <a:srcRect/>
          <a:stretch>
            <a:fillRect/>
          </a:stretch>
        </p:blipFill>
        <p:spPr>
          <a:xfrm>
            <a:off x="3707904" y="4697760"/>
            <a:ext cx="2232248" cy="2160240"/>
          </a:xfrm>
          <a:prstGeom prst="ellipse">
            <a:avLst/>
          </a:prstGeom>
        </p:spPr>
      </p:pic>
      <p:sp>
        <p:nvSpPr>
          <p:cNvPr id="14" name="ZoneTexte 13"/>
          <p:cNvSpPr txBox="1"/>
          <p:nvPr/>
        </p:nvSpPr>
        <p:spPr>
          <a:xfrm>
            <a:off x="3779912" y="6550223"/>
            <a:ext cx="898003" cy="307777"/>
          </a:xfrm>
          <a:prstGeom prst="rect">
            <a:avLst/>
          </a:prstGeom>
          <a:solidFill>
            <a:schemeClr val="bg1"/>
          </a:solidFill>
        </p:spPr>
        <p:txBody>
          <a:bodyPr wrap="none" rtlCol="0">
            <a:spAutoFit/>
          </a:bodyPr>
          <a:lstStyle/>
          <a:p>
            <a:r>
              <a:rPr lang="fr-FR" sz="1400" i="1" dirty="0"/>
              <a:t>S. </a:t>
            </a:r>
            <a:r>
              <a:rPr lang="fr-FR" sz="1400" i="1" dirty="0" err="1"/>
              <a:t>vallesia</a:t>
            </a:r>
            <a:endParaRPr lang="fr-FR" sz="1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ilene conica coste.png"/>
          <p:cNvPicPr>
            <a:picLocks noChangeAspect="1"/>
          </p:cNvPicPr>
          <p:nvPr/>
        </p:nvPicPr>
        <p:blipFill>
          <a:blip r:embed="rId2" cstate="print"/>
          <a:stretch>
            <a:fillRect/>
          </a:stretch>
        </p:blipFill>
        <p:spPr>
          <a:xfrm>
            <a:off x="35496" y="0"/>
            <a:ext cx="5715000" cy="6858000"/>
          </a:xfrm>
          <a:prstGeom prst="rect">
            <a:avLst/>
          </a:prstGeom>
        </p:spPr>
      </p:pic>
      <p:sp>
        <p:nvSpPr>
          <p:cNvPr id="3" name="ZoneTexte 2"/>
          <p:cNvSpPr txBox="1"/>
          <p:nvPr/>
        </p:nvSpPr>
        <p:spPr>
          <a:xfrm>
            <a:off x="7380312" y="260648"/>
            <a:ext cx="1152128" cy="461665"/>
          </a:xfrm>
          <a:prstGeom prst="rect">
            <a:avLst/>
          </a:prstGeom>
          <a:solidFill>
            <a:schemeClr val="accent5">
              <a:lumMod val="20000"/>
              <a:lumOff val="80000"/>
            </a:schemeClr>
          </a:solidFill>
        </p:spPr>
        <p:txBody>
          <a:bodyPr wrap="square" rtlCol="0">
            <a:spAutoFit/>
          </a:bodyPr>
          <a:lstStyle/>
          <a:p>
            <a:pPr algn="ctr"/>
            <a:r>
              <a:rPr lang="fr-FR" sz="2400" b="1" i="1" dirty="0" err="1"/>
              <a:t>Silene</a:t>
            </a:r>
            <a:r>
              <a:rPr lang="fr-FR" sz="2400" b="1" i="1" dirty="0"/>
              <a:t>  </a:t>
            </a:r>
          </a:p>
        </p:txBody>
      </p:sp>
      <p:sp>
        <p:nvSpPr>
          <p:cNvPr id="4" name="ZoneTexte 3"/>
          <p:cNvSpPr txBox="1"/>
          <p:nvPr/>
        </p:nvSpPr>
        <p:spPr>
          <a:xfrm>
            <a:off x="7444068" y="908720"/>
            <a:ext cx="1103635" cy="400110"/>
          </a:xfrm>
          <a:prstGeom prst="rect">
            <a:avLst/>
          </a:prstGeom>
          <a:solidFill>
            <a:schemeClr val="accent3">
              <a:lumMod val="40000"/>
              <a:lumOff val="60000"/>
            </a:schemeClr>
          </a:solidFill>
        </p:spPr>
        <p:txBody>
          <a:bodyPr wrap="none" rtlCol="0">
            <a:spAutoFit/>
          </a:bodyPr>
          <a:lstStyle/>
          <a:p>
            <a:r>
              <a:rPr lang="fr-FR" sz="2000" b="1" i="1" dirty="0"/>
              <a:t>S. </a:t>
            </a:r>
            <a:r>
              <a:rPr lang="fr-FR" sz="2000" b="1" i="1" dirty="0" err="1"/>
              <a:t>conica</a:t>
            </a:r>
            <a:endParaRPr lang="fr-FR" sz="2000" b="1" i="1" dirty="0"/>
          </a:p>
        </p:txBody>
      </p:sp>
      <p:sp>
        <p:nvSpPr>
          <p:cNvPr id="5" name="ZoneTexte 4"/>
          <p:cNvSpPr txBox="1"/>
          <p:nvPr/>
        </p:nvSpPr>
        <p:spPr>
          <a:xfrm>
            <a:off x="1187624" y="0"/>
            <a:ext cx="2376264" cy="1200329"/>
          </a:xfrm>
          <a:prstGeom prst="rect">
            <a:avLst/>
          </a:prstGeom>
          <a:solidFill>
            <a:schemeClr val="bg1"/>
          </a:solidFill>
        </p:spPr>
        <p:txBody>
          <a:bodyPr wrap="square" rtlCol="0">
            <a:spAutoFit/>
          </a:bodyPr>
          <a:lstStyle/>
          <a:p>
            <a:r>
              <a:rPr lang="fr-FR" b="1" dirty="0"/>
              <a:t>Capsule 6 (10) dents</a:t>
            </a:r>
          </a:p>
          <a:p>
            <a:r>
              <a:rPr lang="fr-FR" b="1" dirty="0" err="1"/>
              <a:t>Carpophore</a:t>
            </a:r>
            <a:endParaRPr lang="fr-FR" b="1" dirty="0"/>
          </a:p>
          <a:p>
            <a:r>
              <a:rPr lang="fr-FR" b="1" dirty="0"/>
              <a:t>1 loge ou 3 cloisons à la base </a:t>
            </a:r>
          </a:p>
        </p:txBody>
      </p:sp>
      <p:sp>
        <p:nvSpPr>
          <p:cNvPr id="6" name="ZoneTexte 5"/>
          <p:cNvSpPr txBox="1"/>
          <p:nvPr/>
        </p:nvSpPr>
        <p:spPr>
          <a:xfrm>
            <a:off x="5292080" y="620688"/>
            <a:ext cx="1209627" cy="369332"/>
          </a:xfrm>
          <a:prstGeom prst="rect">
            <a:avLst/>
          </a:prstGeom>
          <a:noFill/>
        </p:spPr>
        <p:txBody>
          <a:bodyPr wrap="none" rtlCol="0">
            <a:spAutoFit/>
          </a:bodyPr>
          <a:lstStyle/>
          <a:p>
            <a:r>
              <a:rPr lang="fr-FR" b="1" dirty="0"/>
              <a:t>3 (5) styles</a:t>
            </a:r>
          </a:p>
        </p:txBody>
      </p:sp>
      <p:sp>
        <p:nvSpPr>
          <p:cNvPr id="7" name="ZoneTexte 6"/>
          <p:cNvSpPr txBox="1"/>
          <p:nvPr/>
        </p:nvSpPr>
        <p:spPr>
          <a:xfrm>
            <a:off x="4860032" y="1340768"/>
            <a:ext cx="2090124" cy="646331"/>
          </a:xfrm>
          <a:prstGeom prst="rect">
            <a:avLst/>
          </a:prstGeom>
          <a:noFill/>
        </p:spPr>
        <p:txBody>
          <a:bodyPr wrap="none" rtlCol="0">
            <a:spAutoFit/>
          </a:bodyPr>
          <a:lstStyle/>
          <a:p>
            <a:r>
              <a:rPr lang="fr-FR" b="1" dirty="0"/>
              <a:t>Calice 5 dents</a:t>
            </a:r>
          </a:p>
          <a:p>
            <a:r>
              <a:rPr lang="fr-FR" b="1" dirty="0"/>
              <a:t>10 (20, 30) nervures</a:t>
            </a:r>
          </a:p>
        </p:txBody>
      </p:sp>
      <p:sp>
        <p:nvSpPr>
          <p:cNvPr id="8" name="ZoneTexte 7"/>
          <p:cNvSpPr txBox="1"/>
          <p:nvPr/>
        </p:nvSpPr>
        <p:spPr>
          <a:xfrm>
            <a:off x="5292080" y="0"/>
            <a:ext cx="1099340" cy="646331"/>
          </a:xfrm>
          <a:prstGeom prst="rect">
            <a:avLst/>
          </a:prstGeom>
          <a:noFill/>
        </p:spPr>
        <p:txBody>
          <a:bodyPr wrap="none" rtlCol="0">
            <a:spAutoFit/>
          </a:bodyPr>
          <a:lstStyle/>
          <a:p>
            <a:r>
              <a:rPr lang="fr-FR" b="1" dirty="0"/>
              <a:t>5 pétales </a:t>
            </a:r>
          </a:p>
          <a:p>
            <a:r>
              <a:rPr lang="fr-FR" b="1" dirty="0"/>
              <a:t>Ecailles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260648"/>
            <a:ext cx="2880320"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a:t>Lychnis</a:t>
            </a:r>
            <a:r>
              <a:rPr lang="fr-FR" sz="2400" b="1" dirty="0"/>
              <a:t> (1)</a:t>
            </a:r>
            <a:endParaRPr lang="fr-FR" sz="2400" b="1" i="1" dirty="0"/>
          </a:p>
        </p:txBody>
      </p:sp>
      <p:sp>
        <p:nvSpPr>
          <p:cNvPr id="4" name="Espace réservé du contenu 2"/>
          <p:cNvSpPr txBox="1">
            <a:spLocks/>
          </p:cNvSpPr>
          <p:nvPr/>
        </p:nvSpPr>
        <p:spPr>
          <a:xfrm>
            <a:off x="179512" y="908720"/>
            <a:ext cx="4176464" cy="1584176"/>
          </a:xfrm>
          <a:prstGeom prst="rect">
            <a:avLst/>
          </a:prstGeom>
          <a:solidFill>
            <a:schemeClr val="accent3">
              <a:lumMod val="40000"/>
              <a:lumOff val="6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Plantes vivaces</a:t>
            </a:r>
            <a:r>
              <a:rPr kumimoji="0" lang="fr-FR" sz="2000" b="1" i="0" u="none" strike="noStrike" kern="1200" cap="none" spc="0" normalizeH="0" baseline="0" noProof="0" dirty="0">
                <a:ln>
                  <a:noFill/>
                </a:ln>
                <a:solidFill>
                  <a:schemeClr val="tx1"/>
                </a:solidFill>
                <a:effectLst/>
                <a:uLnTx/>
                <a:uFillTx/>
                <a:latin typeface="+mn-lt"/>
                <a:ea typeface="+mn-ea"/>
                <a:cs typeface="+mn-cs"/>
              </a:rPr>
              <a:t> </a:t>
            </a:r>
            <a:endParaRPr kumimoji="0" lang="fr-FR" sz="2000" i="0" u="none" strike="noStrike" kern="1200" cap="none" spc="0" normalizeH="0" baseline="0" noProof="0" dirty="0">
              <a:ln>
                <a:noFill/>
              </a:ln>
              <a:solidFill>
                <a:schemeClr val="tx1"/>
              </a:solidFill>
              <a:effectLst/>
              <a:uLnTx/>
              <a:uFillTx/>
              <a:latin typeface="+mn-lt"/>
              <a:ea typeface="+mn-ea"/>
              <a:cs typeface="+mn-cs"/>
            </a:endParaRPr>
          </a:p>
          <a:p>
            <a:pPr marL="342900" lvl="0" indent="-342900">
              <a:spcBef>
                <a:spcPct val="20000"/>
              </a:spcBef>
              <a:buFont typeface="Arial" pitchFamily="34" charset="0"/>
              <a:buChar char="•"/>
              <a:defRPr/>
            </a:pPr>
            <a:r>
              <a:rPr kumimoji="0" lang="fr-FR" sz="2000" i="0" u="none" strike="noStrike" kern="1200" cap="none" spc="0" normalizeH="0" baseline="0" noProof="0" dirty="0">
                <a:ln>
                  <a:noFill/>
                </a:ln>
                <a:solidFill>
                  <a:schemeClr val="tx1"/>
                </a:solidFill>
                <a:effectLst/>
                <a:uLnTx/>
                <a:uFillTx/>
                <a:latin typeface="+mn-lt"/>
                <a:ea typeface="+mn-ea"/>
                <a:cs typeface="+mn-cs"/>
              </a:rPr>
              <a:t>Tomenteuses</a:t>
            </a:r>
            <a:r>
              <a:rPr lang="fr-FR" sz="2000" noProof="0" dirty="0"/>
              <a:t> ou</a:t>
            </a:r>
            <a:r>
              <a:rPr lang="fr-FR" sz="2000" dirty="0"/>
              <a:t> </a:t>
            </a:r>
            <a:r>
              <a:rPr lang="fr-FR" sz="2000" dirty="0" err="1"/>
              <a:t>pubérulente</a:t>
            </a:r>
            <a:r>
              <a:rPr lang="fr-FR" sz="2000" dirty="0"/>
              <a:t>-</a:t>
            </a:r>
            <a:r>
              <a:rPr lang="fr-FR" sz="2000" dirty="0" err="1"/>
              <a:t>scabre</a:t>
            </a:r>
            <a:r>
              <a:rPr lang="fr-FR" sz="2000" dirty="0"/>
              <a:t> à la base (</a:t>
            </a:r>
            <a:r>
              <a:rPr lang="fr-FR" sz="2000" i="1" dirty="0"/>
              <a:t>L. </a:t>
            </a:r>
            <a:r>
              <a:rPr lang="fr-FR" sz="2000" i="1" dirty="0" err="1"/>
              <a:t>flos</a:t>
            </a:r>
            <a:r>
              <a:rPr lang="fr-FR" sz="2000" i="1" dirty="0"/>
              <a:t>-</a:t>
            </a:r>
            <a:r>
              <a:rPr lang="fr-FR" sz="2000" i="1" dirty="0" err="1"/>
              <a:t>cuculi</a:t>
            </a:r>
            <a:r>
              <a:rPr lang="fr-FR" sz="2000" dirty="0"/>
              <a:t>) </a:t>
            </a:r>
            <a:endParaRPr kumimoji="0" lang="fr-FR" sz="200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t>Tiges dressées simples</a:t>
            </a:r>
          </a:p>
        </p:txBody>
      </p:sp>
      <p:pic>
        <p:nvPicPr>
          <p:cNvPr id="7" name="Image 6" descr="lychnis coronaria Liliane Roubaudi.jpg"/>
          <p:cNvPicPr>
            <a:picLocks noChangeAspect="1"/>
          </p:cNvPicPr>
          <p:nvPr/>
        </p:nvPicPr>
        <p:blipFill>
          <a:blip r:embed="rId3" cstate="screen">
            <a:lum bright="-10000" contrast="20000"/>
            <a:extLst>
              <a:ext uri="{28A0092B-C50C-407E-A947-70E740481C1C}">
                <a14:useLocalDpi xmlns:a14="http://schemas.microsoft.com/office/drawing/2010/main"/>
              </a:ext>
            </a:extLst>
          </a:blip>
          <a:stretch>
            <a:fillRect/>
          </a:stretch>
        </p:blipFill>
        <p:spPr>
          <a:xfrm>
            <a:off x="6516216" y="5085184"/>
            <a:ext cx="2419884" cy="1556792"/>
          </a:xfrm>
          <a:prstGeom prst="rect">
            <a:avLst/>
          </a:prstGeom>
        </p:spPr>
      </p:pic>
      <p:pic>
        <p:nvPicPr>
          <p:cNvPr id="10" name="Image 9" descr="lychnis coronaria Liliane Roubaudi 2.jpg"/>
          <p:cNvPicPr>
            <a:picLocks noChangeAspect="1"/>
          </p:cNvPicPr>
          <p:nvPr/>
        </p:nvPicPr>
        <p:blipFill>
          <a:blip r:embed="rId4" cstate="print">
            <a:lum bright="-10000" contrast="10000"/>
          </a:blip>
          <a:stretch>
            <a:fillRect/>
          </a:stretch>
        </p:blipFill>
        <p:spPr>
          <a:xfrm>
            <a:off x="5490102" y="-27384"/>
            <a:ext cx="3690410" cy="4920547"/>
          </a:xfrm>
          <a:prstGeom prst="rect">
            <a:avLst/>
          </a:prstGeom>
        </p:spPr>
      </p:pic>
      <p:pic>
        <p:nvPicPr>
          <p:cNvPr id="11" name="Image 10" descr="0462LychnisFlosJovis1b.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 y="2636912"/>
            <a:ext cx="3503151" cy="4221088"/>
          </a:xfrm>
          <a:prstGeom prst="rect">
            <a:avLst/>
          </a:prstGeom>
        </p:spPr>
      </p:pic>
      <p:sp>
        <p:nvSpPr>
          <p:cNvPr id="12" name="ZoneTexte 11"/>
          <p:cNvSpPr txBox="1"/>
          <p:nvPr/>
        </p:nvSpPr>
        <p:spPr>
          <a:xfrm>
            <a:off x="0" y="6334780"/>
            <a:ext cx="1771319" cy="523220"/>
          </a:xfrm>
          <a:prstGeom prst="rect">
            <a:avLst/>
          </a:prstGeom>
          <a:solidFill>
            <a:schemeClr val="bg1"/>
          </a:solidFill>
        </p:spPr>
        <p:txBody>
          <a:bodyPr wrap="none" rtlCol="0">
            <a:spAutoFit/>
          </a:bodyPr>
          <a:lstStyle/>
          <a:p>
            <a:r>
              <a:rPr lang="fr-FR" sz="1400" i="1" dirty="0"/>
              <a:t>L. </a:t>
            </a:r>
            <a:r>
              <a:rPr lang="fr-FR" sz="1400" i="1" dirty="0" err="1"/>
              <a:t>flos</a:t>
            </a:r>
            <a:r>
              <a:rPr lang="fr-FR" sz="1400" i="1" dirty="0"/>
              <a:t>-</a:t>
            </a:r>
            <a:r>
              <a:rPr lang="fr-FR" sz="1400" i="1" dirty="0" err="1"/>
              <a:t>jovis</a:t>
            </a:r>
            <a:endParaRPr lang="fr-FR" sz="1400" i="1" dirty="0"/>
          </a:p>
          <a:p>
            <a:r>
              <a:rPr lang="fr-FR" sz="1400" dirty="0"/>
              <a:t>Silène fleur de Jupiter</a:t>
            </a:r>
          </a:p>
        </p:txBody>
      </p:sp>
      <p:sp>
        <p:nvSpPr>
          <p:cNvPr id="13" name="ZoneTexte 12"/>
          <p:cNvSpPr txBox="1"/>
          <p:nvPr/>
        </p:nvSpPr>
        <p:spPr>
          <a:xfrm>
            <a:off x="2555776" y="6550223"/>
            <a:ext cx="1354538" cy="307777"/>
          </a:xfrm>
          <a:prstGeom prst="rect">
            <a:avLst/>
          </a:prstGeom>
          <a:solidFill>
            <a:schemeClr val="bg1"/>
          </a:solidFill>
        </p:spPr>
        <p:txBody>
          <a:bodyPr wrap="none" rtlCol="0">
            <a:spAutoFit/>
          </a:bodyPr>
          <a:lstStyle/>
          <a:p>
            <a:r>
              <a:rPr lang="fr-FR" sz="1400" dirty="0"/>
              <a:t>Camille Granger</a:t>
            </a:r>
          </a:p>
        </p:txBody>
      </p:sp>
      <p:sp>
        <p:nvSpPr>
          <p:cNvPr id="3" name="Espace réservé du contenu 2"/>
          <p:cNvSpPr txBox="1">
            <a:spLocks/>
          </p:cNvSpPr>
          <p:nvPr/>
        </p:nvSpPr>
        <p:spPr>
          <a:xfrm>
            <a:off x="3203848" y="188640"/>
            <a:ext cx="1872208" cy="936104"/>
          </a:xfrm>
          <a:prstGeom prst="rect">
            <a:avLst/>
          </a:prstGeom>
          <a:solidFill>
            <a:schemeClr val="bg1">
              <a:lumMod val="85000"/>
            </a:schemeClr>
          </a:solidFill>
        </p:spPr>
        <p:txBody>
          <a:bodyPr>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dirty="0"/>
              <a:t>3 </a:t>
            </a:r>
            <a:r>
              <a:rPr kumimoji="0" lang="fr-FR" sz="2000" i="0" u="none" strike="noStrike" kern="1200" cap="none" spc="0" normalizeH="0" baseline="0" noProof="0" dirty="0">
                <a:ln>
                  <a:noFill/>
                </a:ln>
                <a:solidFill>
                  <a:schemeClr val="tx1"/>
                </a:solidFill>
                <a:effectLst/>
                <a:uLnTx/>
                <a:uFillTx/>
                <a:latin typeface="+mn-lt"/>
                <a:ea typeface="+mn-ea"/>
                <a:cs typeface="+mn-cs"/>
              </a:rPr>
              <a:t>/ ≈ 30 </a:t>
            </a:r>
            <a:endParaRPr kumimoji="0" lang="fr-FR" sz="200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dirty="0"/>
              <a:t>Eurasiatique </a:t>
            </a:r>
          </a:p>
          <a:p>
            <a:pPr marL="342900" marR="0" lvl="0" indent="-342900" algn="l" defTabSz="914400" rtl="0" eaLnBrk="1" fontAlgn="auto" latinLnBrk="0" hangingPunct="1">
              <a:lnSpc>
                <a:spcPct val="100000"/>
              </a:lnSpc>
              <a:spcBef>
                <a:spcPct val="20000"/>
              </a:spcBef>
              <a:spcAft>
                <a:spcPts val="0"/>
              </a:spcAft>
              <a:buClrTx/>
              <a:buSzTx/>
              <a:tabLst/>
              <a:defRPr/>
            </a:pPr>
            <a:r>
              <a:rPr lang="fr-FR" sz="2000" dirty="0"/>
              <a:t>        N-africain </a:t>
            </a:r>
            <a:endParaRPr kumimoji="0" lang="fr-FR" sz="2000" u="none" strike="noStrike" kern="1200" cap="none" spc="0" normalizeH="0" baseline="0" noProof="0" dirty="0">
              <a:ln>
                <a:noFill/>
              </a:ln>
              <a:solidFill>
                <a:schemeClr val="tx1"/>
              </a:solidFill>
              <a:effectLst/>
              <a:uLnTx/>
              <a:uFillTx/>
              <a:latin typeface="+mn-lt"/>
              <a:ea typeface="+mn-ea"/>
              <a:cs typeface="+mn-cs"/>
            </a:endParaRPr>
          </a:p>
        </p:txBody>
      </p:sp>
      <p:sp>
        <p:nvSpPr>
          <p:cNvPr id="9" name="ZoneTexte 8"/>
          <p:cNvSpPr txBox="1"/>
          <p:nvPr/>
        </p:nvSpPr>
        <p:spPr>
          <a:xfrm>
            <a:off x="5436096" y="4437112"/>
            <a:ext cx="1129605" cy="523220"/>
          </a:xfrm>
          <a:prstGeom prst="rect">
            <a:avLst/>
          </a:prstGeom>
          <a:solidFill>
            <a:schemeClr val="bg1"/>
          </a:solidFill>
        </p:spPr>
        <p:txBody>
          <a:bodyPr wrap="none" rtlCol="0">
            <a:spAutoFit/>
          </a:bodyPr>
          <a:lstStyle/>
          <a:p>
            <a:r>
              <a:rPr lang="fr-FR" sz="1400" i="1" dirty="0"/>
              <a:t>L. </a:t>
            </a:r>
            <a:r>
              <a:rPr lang="fr-FR" sz="1400" i="1" dirty="0" err="1"/>
              <a:t>coronaria</a:t>
            </a:r>
            <a:endParaRPr lang="fr-FR" sz="1400" i="1" dirty="0"/>
          </a:p>
          <a:p>
            <a:r>
              <a:rPr lang="fr-FR" sz="1400" dirty="0"/>
              <a:t>Coquelourde</a:t>
            </a:r>
          </a:p>
        </p:txBody>
      </p:sp>
      <p:sp>
        <p:nvSpPr>
          <p:cNvPr id="5" name="ZoneTexte 4"/>
          <p:cNvSpPr txBox="1"/>
          <p:nvPr/>
        </p:nvSpPr>
        <p:spPr>
          <a:xfrm>
            <a:off x="7783178" y="4705399"/>
            <a:ext cx="1360822" cy="307777"/>
          </a:xfrm>
          <a:prstGeom prst="rect">
            <a:avLst/>
          </a:prstGeom>
          <a:solidFill>
            <a:schemeClr val="bg1"/>
          </a:solidFill>
        </p:spPr>
        <p:txBody>
          <a:bodyPr wrap="none" rtlCol="0">
            <a:spAutoFit/>
          </a:bodyPr>
          <a:lstStyle/>
          <a:p>
            <a:r>
              <a:rPr lang="fr-FR" sz="1400" dirty="0"/>
              <a:t>Didier </a:t>
            </a:r>
            <a:r>
              <a:rPr lang="fr-FR" sz="1400" dirty="0" err="1"/>
              <a:t>Roubaudi</a:t>
            </a:r>
            <a:endParaRPr lang="fr-FR" sz="1400" dirty="0"/>
          </a:p>
        </p:txBody>
      </p:sp>
      <p:sp>
        <p:nvSpPr>
          <p:cNvPr id="14" name="Espace réservé du contenu 2"/>
          <p:cNvSpPr txBox="1">
            <a:spLocks/>
          </p:cNvSpPr>
          <p:nvPr/>
        </p:nvSpPr>
        <p:spPr>
          <a:xfrm>
            <a:off x="3923928" y="5085184"/>
            <a:ext cx="2376264" cy="1728192"/>
          </a:xfrm>
          <a:prstGeom prst="rect">
            <a:avLst/>
          </a:prstGeom>
          <a:solidFill>
            <a:schemeClr val="accent3">
              <a:lumMod val="40000"/>
              <a:lumOff val="6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Feuilles</a:t>
            </a:r>
            <a:r>
              <a:rPr kumimoji="0" lang="fr-FR" sz="2000" b="1" i="0" u="none" strike="noStrike" kern="1200" cap="none" spc="0" normalizeH="0" baseline="0" noProof="0" dirty="0">
                <a:ln>
                  <a:noFill/>
                </a:ln>
                <a:effectLst/>
                <a:uLnTx/>
                <a:uFillTx/>
                <a:latin typeface="+mn-lt"/>
                <a:ea typeface="+mn-ea"/>
                <a:cs typeface="+mn-cs"/>
              </a:rPr>
              <a:t> opposées simples entières oblongues -lancéolées</a:t>
            </a:r>
            <a:endParaRPr lang="fr-FR" sz="2000"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txBox="1">
            <a:spLocks/>
          </p:cNvSpPr>
          <p:nvPr/>
        </p:nvSpPr>
        <p:spPr>
          <a:xfrm>
            <a:off x="4211960" y="188640"/>
            <a:ext cx="4176464" cy="936104"/>
          </a:xfrm>
          <a:prstGeom prst="rect">
            <a:avLst/>
          </a:prstGeom>
          <a:solidFill>
            <a:schemeClr val="accent2">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effectLst/>
                <a:uLnTx/>
                <a:uFillTx/>
                <a:latin typeface="+mn-lt"/>
                <a:ea typeface="+mn-ea"/>
                <a:cs typeface="+mn-cs"/>
              </a:rPr>
              <a:t>Cymes bipares terminales </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fr-FR" sz="2000" i="0" u="none" strike="noStrike" kern="1200" cap="none" spc="0" normalizeH="0" baseline="0" noProof="0" dirty="0">
                <a:ln>
                  <a:noFill/>
                </a:ln>
                <a:effectLst/>
                <a:uLnTx/>
                <a:uFillTx/>
                <a:latin typeface="+mn-lt"/>
                <a:ea typeface="+mn-ea"/>
                <a:cs typeface="+mn-cs"/>
              </a:rPr>
              <a:t>      (contractée en tête : </a:t>
            </a:r>
            <a:r>
              <a:rPr kumimoji="0" lang="fr-FR" sz="2000" i="1" u="none" strike="noStrike" kern="1200" cap="none" spc="0" normalizeH="0" baseline="0" noProof="0" dirty="0">
                <a:ln>
                  <a:noFill/>
                </a:ln>
                <a:effectLst/>
                <a:uLnTx/>
                <a:uFillTx/>
                <a:latin typeface="+mn-lt"/>
                <a:ea typeface="+mn-ea"/>
                <a:cs typeface="+mn-cs"/>
              </a:rPr>
              <a:t>L. </a:t>
            </a:r>
            <a:r>
              <a:rPr kumimoji="0" lang="fr-FR" sz="2000" i="1" u="none" strike="noStrike" kern="1200" cap="none" spc="0" normalizeH="0" baseline="0" noProof="0" dirty="0" err="1">
                <a:ln>
                  <a:noFill/>
                </a:ln>
                <a:effectLst/>
                <a:uLnTx/>
                <a:uFillTx/>
                <a:latin typeface="+mn-lt"/>
                <a:ea typeface="+mn-ea"/>
                <a:cs typeface="+mn-cs"/>
              </a:rPr>
              <a:t>flos</a:t>
            </a:r>
            <a:r>
              <a:rPr kumimoji="0" lang="fr-FR" sz="2000" i="1" u="none" strike="noStrike" kern="1200" cap="none" spc="0" normalizeH="0" baseline="0" noProof="0" dirty="0">
                <a:ln>
                  <a:noFill/>
                </a:ln>
                <a:effectLst/>
                <a:uLnTx/>
                <a:uFillTx/>
                <a:latin typeface="+mn-lt"/>
                <a:ea typeface="+mn-ea"/>
                <a:cs typeface="+mn-cs"/>
              </a:rPr>
              <a:t>-</a:t>
            </a:r>
            <a:r>
              <a:rPr kumimoji="0" lang="fr-FR" sz="2000" i="1" u="none" strike="noStrike" kern="1200" cap="none" spc="0" normalizeH="0" baseline="0" noProof="0" dirty="0" err="1">
                <a:ln>
                  <a:noFill/>
                </a:ln>
                <a:effectLst/>
                <a:uLnTx/>
                <a:uFillTx/>
                <a:latin typeface="+mn-lt"/>
                <a:ea typeface="+mn-ea"/>
                <a:cs typeface="+mn-cs"/>
              </a:rPr>
              <a:t>jovis</a:t>
            </a:r>
            <a:r>
              <a:rPr kumimoji="0" lang="fr-FR" sz="2000" i="0" u="none" strike="noStrike" kern="1200" cap="none" spc="0" normalizeH="0" baseline="0" noProof="0" dirty="0">
                <a:ln>
                  <a:noFill/>
                </a:ln>
                <a:effectLst/>
                <a:uLnTx/>
                <a:uFillTx/>
                <a:latin typeface="+mn-lt"/>
                <a:ea typeface="+mn-ea"/>
                <a:cs typeface="+mn-cs"/>
              </a:rPr>
              <a:t>)</a:t>
            </a:r>
          </a:p>
        </p:txBody>
      </p:sp>
      <p:sp>
        <p:nvSpPr>
          <p:cNvPr id="4" name="ZoneTexte 3"/>
          <p:cNvSpPr txBox="1"/>
          <p:nvPr/>
        </p:nvSpPr>
        <p:spPr>
          <a:xfrm>
            <a:off x="683568" y="375047"/>
            <a:ext cx="2880320"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a:t>Lychnis</a:t>
            </a:r>
            <a:r>
              <a:rPr lang="fr-FR" sz="2400" b="1" dirty="0"/>
              <a:t> (2)</a:t>
            </a:r>
            <a:endParaRPr lang="fr-FR" sz="2400" b="1" i="1" dirty="0"/>
          </a:p>
        </p:txBody>
      </p:sp>
      <p:pic>
        <p:nvPicPr>
          <p:cNvPr id="5" name="Image 2" descr="DSCN1940.JPG"/>
          <p:cNvPicPr>
            <a:picLocks noChangeAspect="1"/>
          </p:cNvPicPr>
          <p:nvPr/>
        </p:nvPicPr>
        <p:blipFill>
          <a:blip r:embed="rId3" cstate="screen">
            <a:lum bright="-10000" contrast="10000"/>
            <a:extLst>
              <a:ext uri="{28A0092B-C50C-407E-A947-70E740481C1C}">
                <a14:useLocalDpi xmlns:a14="http://schemas.microsoft.com/office/drawing/2010/main"/>
              </a:ext>
            </a:extLst>
          </a:blip>
          <a:srcRect/>
          <a:stretch>
            <a:fillRect/>
          </a:stretch>
        </p:blipFill>
        <p:spPr bwMode="auto">
          <a:xfrm>
            <a:off x="107504" y="1700808"/>
            <a:ext cx="4355976" cy="4009311"/>
          </a:xfrm>
          <a:prstGeom prst="roundRect">
            <a:avLst/>
          </a:prstGeom>
          <a:noFill/>
          <a:ln w="9525">
            <a:noFill/>
            <a:miter lim="800000"/>
            <a:headEnd/>
            <a:tailEnd/>
          </a:ln>
        </p:spPr>
      </p:pic>
      <p:pic>
        <p:nvPicPr>
          <p:cNvPr id="6" name="Image 5" descr="DSCN9388.JPG"/>
          <p:cNvPicPr>
            <a:picLocks noChangeAspect="1"/>
          </p:cNvPicPr>
          <p:nvPr/>
        </p:nvPicPr>
        <p:blipFill>
          <a:blip r:embed="rId4" cstate="screen">
            <a:lum bright="-10000" contrast="10000"/>
            <a:extLst>
              <a:ext uri="{28A0092B-C50C-407E-A947-70E740481C1C}">
                <a14:useLocalDpi xmlns:a14="http://schemas.microsoft.com/office/drawing/2010/main"/>
              </a:ext>
            </a:extLst>
          </a:blip>
          <a:srcRect/>
          <a:stretch>
            <a:fillRect/>
          </a:stretch>
        </p:blipFill>
        <p:spPr bwMode="auto">
          <a:xfrm>
            <a:off x="4645943" y="1772816"/>
            <a:ext cx="4390553" cy="4032448"/>
          </a:xfrm>
          <a:prstGeom prst="roundRect">
            <a:avLst/>
          </a:prstGeom>
          <a:noFill/>
          <a:ln w="9525">
            <a:noFill/>
            <a:miter lim="800000"/>
            <a:headEnd/>
            <a:tailEnd/>
          </a:ln>
        </p:spPr>
      </p:pic>
      <p:sp>
        <p:nvSpPr>
          <p:cNvPr id="7" name="ZoneTexte 6"/>
          <p:cNvSpPr txBox="1"/>
          <p:nvPr/>
        </p:nvSpPr>
        <p:spPr>
          <a:xfrm>
            <a:off x="4716016" y="5589240"/>
            <a:ext cx="983795" cy="307777"/>
          </a:xfrm>
          <a:prstGeom prst="rect">
            <a:avLst/>
          </a:prstGeom>
          <a:solidFill>
            <a:schemeClr val="bg1"/>
          </a:solidFill>
        </p:spPr>
        <p:txBody>
          <a:bodyPr wrap="none" rtlCol="0">
            <a:spAutoFit/>
          </a:bodyPr>
          <a:lstStyle/>
          <a:p>
            <a:r>
              <a:rPr lang="fr-FR" sz="1400" i="1" dirty="0"/>
              <a:t>L. </a:t>
            </a:r>
            <a:r>
              <a:rPr lang="fr-FR" sz="1400" i="1" dirty="0" err="1"/>
              <a:t>flos</a:t>
            </a:r>
            <a:r>
              <a:rPr lang="fr-FR" sz="1400" i="1" dirty="0"/>
              <a:t>-</a:t>
            </a:r>
            <a:r>
              <a:rPr lang="fr-FR" sz="1400" i="1" dirty="0" err="1"/>
              <a:t>jovis</a:t>
            </a:r>
            <a:endParaRPr lang="fr-FR" sz="1400" i="1" dirty="0"/>
          </a:p>
        </p:txBody>
      </p:sp>
      <p:sp>
        <p:nvSpPr>
          <p:cNvPr id="8" name="ZoneTexte 7"/>
          <p:cNvSpPr txBox="1"/>
          <p:nvPr/>
        </p:nvSpPr>
        <p:spPr>
          <a:xfrm>
            <a:off x="0" y="5497487"/>
            <a:ext cx="1077539" cy="307777"/>
          </a:xfrm>
          <a:prstGeom prst="rect">
            <a:avLst/>
          </a:prstGeom>
          <a:solidFill>
            <a:schemeClr val="bg1"/>
          </a:solidFill>
        </p:spPr>
        <p:txBody>
          <a:bodyPr wrap="none" rtlCol="0">
            <a:spAutoFit/>
          </a:bodyPr>
          <a:lstStyle/>
          <a:p>
            <a:r>
              <a:rPr lang="fr-FR" sz="1400" i="1" dirty="0"/>
              <a:t>L. </a:t>
            </a:r>
            <a:r>
              <a:rPr lang="fr-FR" sz="1400" i="1" dirty="0" err="1"/>
              <a:t>flos</a:t>
            </a:r>
            <a:r>
              <a:rPr lang="fr-FR" sz="1400" i="1" dirty="0"/>
              <a:t>-</a:t>
            </a:r>
            <a:r>
              <a:rPr lang="fr-FR" sz="1400" i="1" dirty="0" err="1"/>
              <a:t>cuculi</a:t>
            </a:r>
            <a:endParaRPr lang="fr-FR" sz="1400" i="1" dirty="0"/>
          </a:p>
        </p:txBody>
      </p:sp>
      <p:sp>
        <p:nvSpPr>
          <p:cNvPr id="9" name="ZoneTexte 8"/>
          <p:cNvSpPr txBox="1"/>
          <p:nvPr/>
        </p:nvSpPr>
        <p:spPr>
          <a:xfrm>
            <a:off x="8244408" y="6550223"/>
            <a:ext cx="851195" cy="307777"/>
          </a:xfrm>
          <a:prstGeom prst="rect">
            <a:avLst/>
          </a:prstGeom>
          <a:solidFill>
            <a:schemeClr val="bg1"/>
          </a:solidFill>
        </p:spPr>
        <p:txBody>
          <a:bodyPr wrap="none" rtlCol="0">
            <a:spAutoFit/>
          </a:bodyPr>
          <a:lstStyle/>
          <a:p>
            <a:r>
              <a:rPr lang="fr-FR" sz="1400" dirty="0"/>
              <a:t>V. Guérin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SCN9388.JPG"/>
          <p:cNvPicPr>
            <a:picLocks noChangeAspect="1"/>
          </p:cNvPicPr>
          <p:nvPr/>
        </p:nvPicPr>
        <p:blipFill>
          <a:blip r:embed="rId3" cstate="screen">
            <a:lum bright="-10000" contrast="10000"/>
            <a:extLst>
              <a:ext uri="{28A0092B-C50C-407E-A947-70E740481C1C}">
                <a14:useLocalDpi xmlns:a14="http://schemas.microsoft.com/office/drawing/2010/main"/>
              </a:ext>
            </a:extLst>
          </a:blip>
          <a:srcRect/>
          <a:stretch>
            <a:fillRect/>
          </a:stretch>
        </p:blipFill>
        <p:spPr bwMode="auto">
          <a:xfrm>
            <a:off x="5580112" y="3501008"/>
            <a:ext cx="3563888" cy="3356992"/>
          </a:xfrm>
          <a:prstGeom prst="rect">
            <a:avLst/>
          </a:prstGeom>
          <a:noFill/>
          <a:ln w="9525">
            <a:noFill/>
            <a:miter lim="800000"/>
            <a:headEnd/>
            <a:tailEnd/>
          </a:ln>
        </p:spPr>
      </p:pic>
      <p:sp>
        <p:nvSpPr>
          <p:cNvPr id="2" name="ZoneTexte 1"/>
          <p:cNvSpPr txBox="1"/>
          <p:nvPr/>
        </p:nvSpPr>
        <p:spPr>
          <a:xfrm>
            <a:off x="1259632" y="231031"/>
            <a:ext cx="2880320"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a:t>Lychnis</a:t>
            </a:r>
            <a:r>
              <a:rPr lang="fr-FR" sz="2400" b="1" dirty="0"/>
              <a:t> (3)</a:t>
            </a:r>
            <a:endParaRPr lang="fr-FR" sz="2400" b="1" i="1" dirty="0"/>
          </a:p>
        </p:txBody>
      </p:sp>
      <p:sp>
        <p:nvSpPr>
          <p:cNvPr id="3" name="Espace réservé du contenu 2"/>
          <p:cNvSpPr txBox="1">
            <a:spLocks/>
          </p:cNvSpPr>
          <p:nvPr/>
        </p:nvSpPr>
        <p:spPr>
          <a:xfrm>
            <a:off x="35496" y="908720"/>
            <a:ext cx="5436096" cy="2880320"/>
          </a:xfrm>
          <a:prstGeom prst="rect">
            <a:avLst/>
          </a:prstGeom>
          <a:solidFill>
            <a:schemeClr val="accent2">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noProof="0" dirty="0">
                <a:solidFill>
                  <a:srgbClr val="FF0000"/>
                </a:solidFill>
              </a:rPr>
              <a:t>F</a:t>
            </a:r>
            <a:r>
              <a:rPr kumimoji="0" lang="fr-FR" sz="2000" b="1" i="0" u="none" strike="noStrike" kern="1200" cap="none" spc="0" normalizeH="0" baseline="0" noProof="0" dirty="0">
                <a:ln>
                  <a:noFill/>
                </a:ln>
                <a:solidFill>
                  <a:srgbClr val="FF0000"/>
                </a:solidFill>
                <a:effectLst/>
                <a:uLnTx/>
                <a:uFillTx/>
                <a:latin typeface="+mn-lt"/>
                <a:ea typeface="+mn-ea"/>
                <a:cs typeface="+mn-cs"/>
              </a:rPr>
              <a:t>leurs </a:t>
            </a:r>
            <a:r>
              <a:rPr kumimoji="0" lang="fr-FR" sz="2000" b="1" i="0" u="none" strike="noStrike" kern="1200" cap="none" spc="0" normalizeH="0" baseline="0" noProof="0" dirty="0">
                <a:ln>
                  <a:noFill/>
                </a:ln>
                <a:effectLst/>
                <a:uLnTx/>
                <a:uFillTx/>
                <a:latin typeface="+mn-lt"/>
                <a:ea typeface="+mn-ea"/>
                <a:cs typeface="+mn-cs"/>
              </a:rPr>
              <a:t>hermaphrodites actinomorphes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effectLst/>
                <a:uLnTx/>
                <a:uFillTx/>
                <a:latin typeface="+mn-lt"/>
                <a:ea typeface="+mn-ea"/>
                <a:cs typeface="+mn-cs"/>
              </a:rPr>
              <a:t>5 sépales </a:t>
            </a:r>
            <a:r>
              <a:rPr kumimoji="0" lang="fr-FR" sz="2000" b="1" i="0" u="none" strike="noStrike" kern="1200" cap="none" spc="0" normalizeH="0" baseline="0" noProof="0" dirty="0" err="1">
                <a:ln>
                  <a:noFill/>
                </a:ln>
                <a:effectLst/>
                <a:uLnTx/>
                <a:uFillTx/>
                <a:latin typeface="+mn-lt"/>
                <a:ea typeface="+mn-ea"/>
                <a:cs typeface="+mn-cs"/>
              </a:rPr>
              <a:t>connés</a:t>
            </a:r>
            <a:r>
              <a:rPr kumimoji="0" lang="fr-FR" sz="2000" b="1" i="0" u="none" strike="noStrike" kern="1200" cap="none" spc="0" normalizeH="0" baseline="0" noProof="0" dirty="0">
                <a:ln>
                  <a:noFill/>
                </a:ln>
                <a:effectLst/>
                <a:uLnTx/>
                <a:uFillTx/>
                <a:latin typeface="+mn-lt"/>
                <a:ea typeface="+mn-ea"/>
                <a:cs typeface="+mn-cs"/>
              </a:rPr>
              <a:t> ; </a:t>
            </a:r>
            <a:r>
              <a:rPr kumimoji="0" lang="fr-FR" sz="2000" b="1" i="0" u="none" strike="noStrike" kern="1200" cap="none" spc="0" normalizeH="0" baseline="0" noProof="0" dirty="0">
                <a:ln>
                  <a:noFill/>
                </a:ln>
                <a:solidFill>
                  <a:srgbClr val="FF0000"/>
                </a:solidFill>
                <a:effectLst/>
                <a:uLnTx/>
                <a:uFillTx/>
                <a:latin typeface="+mn-lt"/>
                <a:ea typeface="+mn-ea"/>
                <a:cs typeface="+mn-cs"/>
              </a:rPr>
              <a:t>calice à 5 dents et 10 nervures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5 pétales libres et onguiculés, des écailles</a:t>
            </a:r>
            <a:r>
              <a:rPr lang="fr-FR" sz="2000" b="1" dirty="0"/>
              <a:t>. Limbe bilobé superficiellement → 4-</a:t>
            </a:r>
            <a:r>
              <a:rPr lang="fr-FR" sz="2000" b="1" dirty="0" err="1"/>
              <a:t>partites</a:t>
            </a:r>
            <a:r>
              <a:rPr lang="fr-FR" sz="2000" b="1" dirty="0"/>
              <a:t>, rose → pourpre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2 X 5 étamines </a:t>
            </a:r>
            <a:r>
              <a:rPr lang="fr-FR" sz="2000" b="1" dirty="0"/>
              <a:t>libres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t>Ovaire supère uniloculaire ; </a:t>
            </a:r>
            <a:r>
              <a:rPr lang="fr-FR" sz="2000" b="1" dirty="0">
                <a:solidFill>
                  <a:srgbClr val="FF0000"/>
                </a:solidFill>
              </a:rPr>
              <a:t>5 styles</a:t>
            </a:r>
          </a:p>
        </p:txBody>
      </p:sp>
      <p:pic>
        <p:nvPicPr>
          <p:cNvPr id="5" name="Image 4" descr="P6034394.JPG"/>
          <p:cNvPicPr>
            <a:picLocks noChangeAspect="1"/>
          </p:cNvPicPr>
          <p:nvPr/>
        </p:nvPicPr>
        <p:blipFill>
          <a:blip r:embed="rId4" cstate="screen">
            <a:lum bright="-10000" contrast="10000"/>
            <a:extLst>
              <a:ext uri="{28A0092B-C50C-407E-A947-70E740481C1C}">
                <a14:useLocalDpi xmlns:a14="http://schemas.microsoft.com/office/drawing/2010/main"/>
              </a:ext>
            </a:extLst>
          </a:blip>
          <a:srcRect/>
          <a:stretch>
            <a:fillRect/>
          </a:stretch>
        </p:blipFill>
        <p:spPr>
          <a:xfrm>
            <a:off x="5570984" y="0"/>
            <a:ext cx="3573016" cy="3501008"/>
          </a:xfrm>
          <a:prstGeom prst="rect">
            <a:avLst/>
          </a:prstGeom>
        </p:spPr>
      </p:pic>
      <p:sp>
        <p:nvSpPr>
          <p:cNvPr id="6" name="ZoneTexte 5"/>
          <p:cNvSpPr txBox="1"/>
          <p:nvPr/>
        </p:nvSpPr>
        <p:spPr>
          <a:xfrm>
            <a:off x="5508104" y="0"/>
            <a:ext cx="1077539" cy="307777"/>
          </a:xfrm>
          <a:prstGeom prst="rect">
            <a:avLst/>
          </a:prstGeom>
          <a:solidFill>
            <a:schemeClr val="bg1"/>
          </a:solidFill>
        </p:spPr>
        <p:txBody>
          <a:bodyPr wrap="none" rtlCol="0">
            <a:spAutoFit/>
          </a:bodyPr>
          <a:lstStyle/>
          <a:p>
            <a:r>
              <a:rPr lang="fr-FR" sz="1400" i="1" dirty="0"/>
              <a:t>L. </a:t>
            </a:r>
            <a:r>
              <a:rPr lang="fr-FR" sz="1400" i="1" dirty="0" err="1"/>
              <a:t>flos</a:t>
            </a:r>
            <a:r>
              <a:rPr lang="fr-FR" sz="1400" i="1" dirty="0"/>
              <a:t>-</a:t>
            </a:r>
            <a:r>
              <a:rPr lang="fr-FR" sz="1400" i="1" dirty="0" err="1"/>
              <a:t>cuculi</a:t>
            </a:r>
            <a:endParaRPr lang="fr-FR" sz="1400" i="1" dirty="0"/>
          </a:p>
        </p:txBody>
      </p:sp>
      <p:sp>
        <p:nvSpPr>
          <p:cNvPr id="9" name="ZoneTexte 8"/>
          <p:cNvSpPr txBox="1"/>
          <p:nvPr/>
        </p:nvSpPr>
        <p:spPr>
          <a:xfrm>
            <a:off x="5580112" y="3501008"/>
            <a:ext cx="983795" cy="307777"/>
          </a:xfrm>
          <a:prstGeom prst="rect">
            <a:avLst/>
          </a:prstGeom>
          <a:solidFill>
            <a:schemeClr val="bg1"/>
          </a:solidFill>
        </p:spPr>
        <p:txBody>
          <a:bodyPr wrap="none" rtlCol="0">
            <a:spAutoFit/>
          </a:bodyPr>
          <a:lstStyle/>
          <a:p>
            <a:r>
              <a:rPr lang="fr-FR" sz="1400" i="1" dirty="0"/>
              <a:t>L. </a:t>
            </a:r>
            <a:r>
              <a:rPr lang="fr-FR" sz="1400" i="1" dirty="0" err="1"/>
              <a:t>flos</a:t>
            </a:r>
            <a:r>
              <a:rPr lang="fr-FR" sz="1400" i="1" dirty="0"/>
              <a:t>-</a:t>
            </a:r>
            <a:r>
              <a:rPr lang="fr-FR" sz="1400" i="1" dirty="0" err="1"/>
              <a:t>jovis</a:t>
            </a:r>
            <a:endParaRPr lang="fr-FR" sz="1400" i="1" dirty="0"/>
          </a:p>
        </p:txBody>
      </p:sp>
      <p:pic>
        <p:nvPicPr>
          <p:cNvPr id="12" name="Image 11" descr="flos cuculi Marie Portas.jpg"/>
          <p:cNvPicPr>
            <a:picLocks noChangeAspect="1"/>
          </p:cNvPicPr>
          <p:nvPr/>
        </p:nvPicPr>
        <p:blipFill>
          <a:blip r:embed="rId5" cstate="screen">
            <a:lum bright="-10000" contrast="10000"/>
            <a:extLst>
              <a:ext uri="{28A0092B-C50C-407E-A947-70E740481C1C}">
                <a14:useLocalDpi xmlns:a14="http://schemas.microsoft.com/office/drawing/2010/main"/>
              </a:ext>
            </a:extLst>
          </a:blip>
          <a:stretch>
            <a:fillRect/>
          </a:stretch>
        </p:blipFill>
        <p:spPr>
          <a:xfrm>
            <a:off x="107504" y="4005064"/>
            <a:ext cx="2592288" cy="2592288"/>
          </a:xfrm>
          <a:prstGeom prst="rect">
            <a:avLst/>
          </a:prstGeom>
        </p:spPr>
      </p:pic>
      <p:pic>
        <p:nvPicPr>
          <p:cNvPr id="13" name="Image 12" descr="coronaria 3.jpg"/>
          <p:cNvPicPr>
            <a:picLocks noChangeAspect="1"/>
          </p:cNvPicPr>
          <p:nvPr/>
        </p:nvPicPr>
        <p:blipFill>
          <a:blip r:embed="rId6" cstate="screen">
            <a:lum bright="-10000" contrast="10000"/>
            <a:extLst>
              <a:ext uri="{28A0092B-C50C-407E-A947-70E740481C1C}">
                <a14:useLocalDpi xmlns:a14="http://schemas.microsoft.com/office/drawing/2010/main"/>
              </a:ext>
            </a:extLst>
          </a:blip>
          <a:srcRect/>
          <a:stretch>
            <a:fillRect/>
          </a:stretch>
        </p:blipFill>
        <p:spPr>
          <a:xfrm>
            <a:off x="2771800" y="3946488"/>
            <a:ext cx="2664296" cy="2722872"/>
          </a:xfrm>
          <a:prstGeom prst="rect">
            <a:avLst/>
          </a:prstGeom>
        </p:spPr>
      </p:pic>
      <p:sp>
        <p:nvSpPr>
          <p:cNvPr id="11" name="ZoneTexte 10"/>
          <p:cNvSpPr txBox="1"/>
          <p:nvPr/>
        </p:nvSpPr>
        <p:spPr>
          <a:xfrm>
            <a:off x="4427984" y="3861048"/>
            <a:ext cx="1044004" cy="307777"/>
          </a:xfrm>
          <a:prstGeom prst="rect">
            <a:avLst/>
          </a:prstGeom>
          <a:solidFill>
            <a:schemeClr val="bg1"/>
          </a:solidFill>
        </p:spPr>
        <p:txBody>
          <a:bodyPr wrap="none" rtlCol="0">
            <a:spAutoFit/>
          </a:bodyPr>
          <a:lstStyle/>
          <a:p>
            <a:r>
              <a:rPr lang="fr-FR" sz="1400" i="1" dirty="0"/>
              <a:t>L. </a:t>
            </a:r>
            <a:r>
              <a:rPr lang="fr-FR" sz="1400" i="1" dirty="0" err="1"/>
              <a:t>coronaria</a:t>
            </a:r>
            <a:endParaRPr lang="fr-FR" sz="1400" i="1" dirty="0"/>
          </a:p>
        </p:txBody>
      </p:sp>
      <p:sp>
        <p:nvSpPr>
          <p:cNvPr id="14" name="ZoneTexte 13"/>
          <p:cNvSpPr txBox="1"/>
          <p:nvPr/>
        </p:nvSpPr>
        <p:spPr>
          <a:xfrm>
            <a:off x="0" y="3861048"/>
            <a:ext cx="1077539" cy="307777"/>
          </a:xfrm>
          <a:prstGeom prst="rect">
            <a:avLst/>
          </a:prstGeom>
          <a:solidFill>
            <a:schemeClr val="bg1"/>
          </a:solidFill>
        </p:spPr>
        <p:txBody>
          <a:bodyPr wrap="none" rtlCol="0">
            <a:spAutoFit/>
          </a:bodyPr>
          <a:lstStyle/>
          <a:p>
            <a:r>
              <a:rPr lang="fr-FR" sz="1400" i="1" dirty="0"/>
              <a:t>L. </a:t>
            </a:r>
            <a:r>
              <a:rPr lang="fr-FR" sz="1400" i="1" dirty="0" err="1"/>
              <a:t>flos</a:t>
            </a:r>
            <a:r>
              <a:rPr lang="fr-FR" sz="1400" i="1" dirty="0"/>
              <a:t>-</a:t>
            </a:r>
            <a:r>
              <a:rPr lang="fr-FR" sz="1400" i="1" dirty="0" err="1"/>
              <a:t>cuculi</a:t>
            </a:r>
            <a:endParaRPr lang="fr-FR" sz="1400" i="1" dirty="0"/>
          </a:p>
        </p:txBody>
      </p:sp>
      <p:sp>
        <p:nvSpPr>
          <p:cNvPr id="15" name="ZoneTexte 14"/>
          <p:cNvSpPr txBox="1"/>
          <p:nvPr/>
        </p:nvSpPr>
        <p:spPr>
          <a:xfrm>
            <a:off x="1578331" y="6550223"/>
            <a:ext cx="1121461" cy="307777"/>
          </a:xfrm>
          <a:prstGeom prst="rect">
            <a:avLst/>
          </a:prstGeom>
          <a:solidFill>
            <a:schemeClr val="bg1"/>
          </a:solidFill>
        </p:spPr>
        <p:txBody>
          <a:bodyPr wrap="none" rtlCol="0">
            <a:spAutoFit/>
          </a:bodyPr>
          <a:lstStyle/>
          <a:p>
            <a:r>
              <a:rPr lang="fr-FR" sz="1400" dirty="0"/>
              <a:t>Marie Portas</a:t>
            </a:r>
          </a:p>
        </p:txBody>
      </p:sp>
      <p:sp>
        <p:nvSpPr>
          <p:cNvPr id="16" name="ZoneTexte 15"/>
          <p:cNvSpPr txBox="1"/>
          <p:nvPr/>
        </p:nvSpPr>
        <p:spPr>
          <a:xfrm>
            <a:off x="8292805" y="6550223"/>
            <a:ext cx="851195" cy="307777"/>
          </a:xfrm>
          <a:prstGeom prst="rect">
            <a:avLst/>
          </a:prstGeom>
          <a:solidFill>
            <a:schemeClr val="bg1"/>
          </a:solidFill>
        </p:spPr>
        <p:txBody>
          <a:bodyPr wrap="none" rtlCol="0">
            <a:spAutoFit/>
          </a:bodyPr>
          <a:lstStyle/>
          <a:p>
            <a:r>
              <a:rPr lang="fr-FR" sz="1400" dirty="0"/>
              <a:t>V. Guérin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3528" y="548680"/>
            <a:ext cx="2880320"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a:t>Lychnis</a:t>
            </a:r>
            <a:r>
              <a:rPr lang="fr-FR" sz="2400" b="1" dirty="0"/>
              <a:t> (4)</a:t>
            </a:r>
            <a:endParaRPr lang="fr-FR" sz="2400" b="1" i="1" dirty="0"/>
          </a:p>
        </p:txBody>
      </p:sp>
      <p:sp>
        <p:nvSpPr>
          <p:cNvPr id="3" name="Espace réservé du contenu 2"/>
          <p:cNvSpPr txBox="1">
            <a:spLocks/>
          </p:cNvSpPr>
          <p:nvPr/>
        </p:nvSpPr>
        <p:spPr>
          <a:xfrm>
            <a:off x="3491880" y="332656"/>
            <a:ext cx="5472608" cy="1152128"/>
          </a:xfrm>
          <a:prstGeom prst="rect">
            <a:avLst/>
          </a:prstGeom>
          <a:solidFill>
            <a:schemeClr val="accent4">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Capsule</a:t>
            </a:r>
            <a:r>
              <a:rPr kumimoji="0" lang="fr-FR" sz="2000" b="1" i="0" u="none" strike="noStrike" kern="1200" cap="none" spc="0" normalizeH="0" baseline="0" noProof="0" dirty="0">
                <a:ln>
                  <a:noFill/>
                </a:ln>
                <a:effectLst/>
                <a:uLnTx/>
                <a:uFillTx/>
                <a:latin typeface="+mn-lt"/>
                <a:ea typeface="+mn-ea"/>
                <a:cs typeface="+mn-cs"/>
              </a:rPr>
              <a:t> à 1 loge et à déhiscence </a:t>
            </a:r>
            <a:r>
              <a:rPr kumimoji="0" lang="fr-FR" sz="2000" b="1" i="0" u="none" strike="noStrike" kern="1200" cap="none" spc="0" normalizeH="0" baseline="0" noProof="0" dirty="0" err="1">
                <a:ln>
                  <a:noFill/>
                </a:ln>
                <a:effectLst/>
                <a:uLnTx/>
                <a:uFillTx/>
                <a:latin typeface="+mn-lt"/>
                <a:ea typeface="+mn-ea"/>
                <a:cs typeface="+mn-cs"/>
              </a:rPr>
              <a:t>septicide</a:t>
            </a:r>
            <a:r>
              <a:rPr kumimoji="0" lang="fr-FR" sz="2000" b="1" i="0" u="none" strike="noStrike" kern="1200" cap="none" spc="0" normalizeH="0" noProof="0" dirty="0">
                <a:ln>
                  <a:noFill/>
                </a:ln>
                <a:effectLst/>
                <a:uLnTx/>
                <a:uFillTx/>
                <a:latin typeface="+mn-lt"/>
                <a:ea typeface="+mn-ea"/>
                <a:cs typeface="+mn-cs"/>
              </a:rPr>
              <a:t> par </a:t>
            </a:r>
            <a:r>
              <a:rPr kumimoji="0" lang="fr-FR" sz="2000" b="1" i="0" u="none" strike="noStrike" kern="1200" cap="none" spc="0" normalizeH="0" noProof="0" dirty="0">
                <a:ln>
                  <a:noFill/>
                </a:ln>
                <a:solidFill>
                  <a:srgbClr val="FF0000"/>
                </a:solidFill>
                <a:effectLst/>
                <a:uLnTx/>
                <a:uFillTx/>
                <a:latin typeface="+mn-lt"/>
                <a:ea typeface="+mn-ea"/>
                <a:cs typeface="+mn-cs"/>
              </a:rPr>
              <a:t>5 dents entières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t>Nombreuses graines réniformes</a:t>
            </a:r>
            <a:r>
              <a:rPr kumimoji="0" lang="fr-FR" sz="2000" b="1" i="0" u="none" strike="noStrike" kern="1200" cap="none" spc="0" normalizeH="0" noProof="0" dirty="0">
                <a:ln>
                  <a:noFill/>
                </a:ln>
                <a:effectLst/>
                <a:uLnTx/>
                <a:uFillTx/>
                <a:latin typeface="+mn-lt"/>
                <a:ea typeface="+mn-ea"/>
                <a:cs typeface="+mn-cs"/>
              </a:rPr>
              <a:t> </a:t>
            </a:r>
          </a:p>
        </p:txBody>
      </p:sp>
      <p:sp>
        <p:nvSpPr>
          <p:cNvPr id="4" name="ZoneTexte 3"/>
          <p:cNvSpPr txBox="1"/>
          <p:nvPr/>
        </p:nvSpPr>
        <p:spPr>
          <a:xfrm>
            <a:off x="6053493" y="6165304"/>
            <a:ext cx="2550955" cy="523220"/>
          </a:xfrm>
          <a:prstGeom prst="rect">
            <a:avLst/>
          </a:prstGeom>
          <a:noFill/>
        </p:spPr>
        <p:txBody>
          <a:bodyPr wrap="none" rtlCol="0">
            <a:spAutoFit/>
          </a:bodyPr>
          <a:lstStyle/>
          <a:p>
            <a:r>
              <a:rPr lang="fr-FR" sz="1400" dirty="0"/>
              <a:t>Maurice Reille</a:t>
            </a:r>
          </a:p>
          <a:p>
            <a:r>
              <a:rPr lang="fr-FR" sz="1400" dirty="0"/>
              <a:t>Dictionnaire visuel de botanique</a:t>
            </a:r>
          </a:p>
        </p:txBody>
      </p:sp>
      <p:pic>
        <p:nvPicPr>
          <p:cNvPr id="5" name="Image 4" descr="flos cuculi florent beck.jpg"/>
          <p:cNvPicPr>
            <a:picLocks noChangeAspect="1"/>
          </p:cNvPicPr>
          <p:nvPr/>
        </p:nvPicPr>
        <p:blipFill>
          <a:blip r:embed="rId3" cstate="screen">
            <a:lum bright="10000" contrast="10000"/>
            <a:extLst>
              <a:ext uri="{28A0092B-C50C-407E-A947-70E740481C1C}">
                <a14:useLocalDpi xmlns:a14="http://schemas.microsoft.com/office/drawing/2010/main"/>
              </a:ext>
            </a:extLst>
          </a:blip>
          <a:srcRect/>
          <a:stretch>
            <a:fillRect/>
          </a:stretch>
        </p:blipFill>
        <p:spPr>
          <a:xfrm>
            <a:off x="323528" y="1988840"/>
            <a:ext cx="4887880" cy="3960440"/>
          </a:xfrm>
          <a:prstGeom prst="rect">
            <a:avLst/>
          </a:prstGeom>
        </p:spPr>
      </p:pic>
      <p:sp>
        <p:nvSpPr>
          <p:cNvPr id="6" name="ZoneTexte 5"/>
          <p:cNvSpPr txBox="1"/>
          <p:nvPr/>
        </p:nvSpPr>
        <p:spPr>
          <a:xfrm>
            <a:off x="251520" y="5661248"/>
            <a:ext cx="1077539" cy="307777"/>
          </a:xfrm>
          <a:prstGeom prst="rect">
            <a:avLst/>
          </a:prstGeom>
          <a:solidFill>
            <a:schemeClr val="bg1"/>
          </a:solidFill>
        </p:spPr>
        <p:txBody>
          <a:bodyPr wrap="none" rtlCol="0">
            <a:spAutoFit/>
          </a:bodyPr>
          <a:lstStyle/>
          <a:p>
            <a:r>
              <a:rPr lang="fr-FR" sz="1400" i="1" dirty="0"/>
              <a:t>L. </a:t>
            </a:r>
            <a:r>
              <a:rPr lang="fr-FR" sz="1400" i="1" dirty="0" err="1"/>
              <a:t>flos</a:t>
            </a:r>
            <a:r>
              <a:rPr lang="fr-FR" sz="1400" i="1" dirty="0"/>
              <a:t>-</a:t>
            </a:r>
            <a:r>
              <a:rPr lang="fr-FR" sz="1400" i="1" dirty="0" err="1"/>
              <a:t>cuculi</a:t>
            </a:r>
            <a:endParaRPr lang="fr-FR" sz="1400" i="1" dirty="0"/>
          </a:p>
        </p:txBody>
      </p:sp>
      <p:sp>
        <p:nvSpPr>
          <p:cNvPr id="7" name="ZoneTexte 6"/>
          <p:cNvSpPr txBox="1"/>
          <p:nvPr/>
        </p:nvSpPr>
        <p:spPr>
          <a:xfrm>
            <a:off x="4139952" y="5661248"/>
            <a:ext cx="1091133" cy="307777"/>
          </a:xfrm>
          <a:prstGeom prst="rect">
            <a:avLst/>
          </a:prstGeom>
          <a:solidFill>
            <a:schemeClr val="bg1"/>
          </a:solidFill>
        </p:spPr>
        <p:txBody>
          <a:bodyPr wrap="none" rtlCol="0">
            <a:spAutoFit/>
          </a:bodyPr>
          <a:lstStyle/>
          <a:p>
            <a:r>
              <a:rPr lang="fr-FR" sz="1400" dirty="0"/>
              <a:t>Florent Beck</a:t>
            </a:r>
          </a:p>
        </p:txBody>
      </p:sp>
      <p:pic>
        <p:nvPicPr>
          <p:cNvPr id="8" name="Image 7" descr="Caryo capsules 2.jpg"/>
          <p:cNvPicPr>
            <a:picLocks noChangeAspect="1"/>
          </p:cNvPicPr>
          <p:nvPr/>
        </p:nvPicPr>
        <p:blipFill>
          <a:blip r:embed="rId4" cstate="screen">
            <a:lum contrast="20000"/>
            <a:extLst>
              <a:ext uri="{28A0092B-C50C-407E-A947-70E740481C1C}">
                <a14:useLocalDpi xmlns:a14="http://schemas.microsoft.com/office/drawing/2010/main"/>
              </a:ext>
            </a:extLst>
          </a:blip>
          <a:srcRect/>
          <a:stretch>
            <a:fillRect/>
          </a:stretch>
        </p:blipFill>
        <p:spPr>
          <a:xfrm>
            <a:off x="6036163" y="1988840"/>
            <a:ext cx="2640293" cy="3960440"/>
          </a:xfrm>
          <a:prstGeom prst="rect">
            <a:avLst/>
          </a:prstGeom>
        </p:spPr>
      </p:pic>
      <p:sp>
        <p:nvSpPr>
          <p:cNvPr id="9" name="ZoneTexte 8"/>
          <p:cNvSpPr txBox="1"/>
          <p:nvPr/>
        </p:nvSpPr>
        <p:spPr>
          <a:xfrm>
            <a:off x="5940152" y="5733256"/>
            <a:ext cx="1044004" cy="307777"/>
          </a:xfrm>
          <a:prstGeom prst="rect">
            <a:avLst/>
          </a:prstGeom>
          <a:solidFill>
            <a:schemeClr val="bg1"/>
          </a:solidFill>
        </p:spPr>
        <p:txBody>
          <a:bodyPr wrap="none" rtlCol="0">
            <a:spAutoFit/>
          </a:bodyPr>
          <a:lstStyle/>
          <a:p>
            <a:r>
              <a:rPr lang="fr-FR" sz="1400" i="1" dirty="0"/>
              <a:t>L. </a:t>
            </a:r>
            <a:r>
              <a:rPr lang="fr-FR" sz="1400" i="1" dirty="0" err="1"/>
              <a:t>coronaria</a:t>
            </a:r>
            <a:endParaRPr lang="fr-FR" sz="1400" i="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71800" y="3212976"/>
            <a:ext cx="2232248" cy="792088"/>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0" y="379685"/>
            <a:ext cx="9144000" cy="5755422"/>
          </a:xfrm>
          <a:prstGeom prst="rect">
            <a:avLst/>
          </a:prstGeom>
          <a:noFill/>
        </p:spPr>
        <p:txBody>
          <a:bodyPr wrap="square" rtlCol="0">
            <a:spAutoFit/>
          </a:bodyPr>
          <a:lstStyle/>
          <a:p>
            <a:r>
              <a:rPr lang="fr-FR" sz="2400" b="1" dirty="0">
                <a:solidFill>
                  <a:schemeClr val="accent2">
                    <a:lumMod val="75000"/>
                  </a:schemeClr>
                </a:solidFill>
                <a:latin typeface="Arial"/>
                <a:cs typeface="Arial"/>
              </a:rPr>
              <a:t>► </a:t>
            </a:r>
            <a:r>
              <a:rPr lang="fr-FR" sz="2000" b="1" dirty="0">
                <a:solidFill>
                  <a:schemeClr val="accent2">
                    <a:lumMod val="75000"/>
                  </a:schemeClr>
                </a:solidFill>
              </a:rPr>
              <a:t>Sépales soudés entre eux à la base et soudés à l’ovaire</a:t>
            </a:r>
          </a:p>
          <a:p>
            <a:r>
              <a:rPr lang="fr-FR" sz="2000" b="1" i="1" dirty="0">
                <a:solidFill>
                  <a:schemeClr val="accent2">
                    <a:lumMod val="75000"/>
                  </a:schemeClr>
                </a:solidFill>
              </a:rPr>
              <a:t>       </a:t>
            </a:r>
            <a:r>
              <a:rPr lang="fr-FR" sz="2000" b="1" dirty="0">
                <a:solidFill>
                  <a:schemeClr val="accent2">
                    <a:lumMod val="75000"/>
                  </a:schemeClr>
                </a:solidFill>
              </a:rPr>
              <a:t>Pétales nuls  </a:t>
            </a:r>
            <a:r>
              <a:rPr lang="fr-FR" sz="2000" b="1" dirty="0"/>
              <a:t>…………………………………………………………………………………… </a:t>
            </a:r>
            <a:r>
              <a:rPr lang="fr-FR" sz="2000" b="1" i="1" dirty="0" err="1">
                <a:solidFill>
                  <a:srgbClr val="FF0000"/>
                </a:solidFill>
              </a:rPr>
              <a:t>Scleranthus</a:t>
            </a:r>
            <a:endParaRPr lang="fr-FR" sz="2000" b="1" i="1" dirty="0">
              <a:solidFill>
                <a:srgbClr val="FF0000"/>
              </a:solidFill>
            </a:endParaRPr>
          </a:p>
          <a:p>
            <a:endParaRPr lang="fr-FR" sz="2000" b="1" i="1" dirty="0">
              <a:solidFill>
                <a:srgbClr val="FF0000"/>
              </a:solidFill>
            </a:endParaRPr>
          </a:p>
          <a:p>
            <a:r>
              <a:rPr lang="fr-FR" sz="2400" b="1" dirty="0">
                <a:solidFill>
                  <a:schemeClr val="accent2">
                    <a:lumMod val="75000"/>
                  </a:schemeClr>
                </a:solidFill>
                <a:latin typeface="Arial"/>
                <a:cs typeface="Arial"/>
              </a:rPr>
              <a:t>► </a:t>
            </a:r>
            <a:r>
              <a:rPr lang="fr-FR" sz="2000" b="1" dirty="0">
                <a:solidFill>
                  <a:schemeClr val="accent2">
                    <a:lumMod val="75000"/>
                  </a:schemeClr>
                </a:solidFill>
              </a:rPr>
              <a:t>Sépales soudés entre eux à la base non soudés à l’ovaire</a:t>
            </a:r>
          </a:p>
          <a:p>
            <a:r>
              <a:rPr lang="fr-FR" sz="2000" b="1" i="1" dirty="0">
                <a:solidFill>
                  <a:schemeClr val="accent2">
                    <a:lumMod val="75000"/>
                  </a:schemeClr>
                </a:solidFill>
              </a:rPr>
              <a:t>       </a:t>
            </a:r>
            <a:r>
              <a:rPr lang="fr-FR" sz="2000" b="1" dirty="0">
                <a:solidFill>
                  <a:schemeClr val="accent2">
                    <a:lumMod val="75000"/>
                  </a:schemeClr>
                </a:solidFill>
              </a:rPr>
              <a:t>Pétales, si présents, à onglet développé</a:t>
            </a:r>
            <a:endParaRPr lang="fr-FR" sz="2000" b="1" i="1" dirty="0">
              <a:solidFill>
                <a:srgbClr val="FF0000"/>
              </a:solidFill>
            </a:endParaRPr>
          </a:p>
          <a:p>
            <a:r>
              <a:rPr lang="fr-FR" sz="2800" b="1" dirty="0">
                <a:solidFill>
                  <a:schemeClr val="accent5">
                    <a:lumMod val="75000"/>
                  </a:schemeClr>
                </a:solidFill>
                <a:latin typeface="Arial"/>
                <a:cs typeface="Arial"/>
              </a:rPr>
              <a:t>   ● </a:t>
            </a:r>
            <a:r>
              <a:rPr lang="fr-FR" sz="2000" b="1" dirty="0">
                <a:solidFill>
                  <a:schemeClr val="accent5">
                    <a:lumMod val="75000"/>
                  </a:schemeClr>
                </a:solidFill>
              </a:rPr>
              <a:t>3 ou 5 styles ; capsule à 5, 6 ou 10 lignes de déhiscence</a:t>
            </a:r>
          </a:p>
          <a:p>
            <a:r>
              <a:rPr lang="fr-FR" sz="2000" b="1" dirty="0">
                <a:solidFill>
                  <a:srgbClr val="7030A0"/>
                </a:solidFill>
              </a:rPr>
              <a:t>         → Dents du calice foliacées L &gt; 8 mm ; pétales 0 écailles </a:t>
            </a:r>
            <a:r>
              <a:rPr lang="fr-FR" sz="2000" b="1" dirty="0"/>
              <a:t>……………... </a:t>
            </a:r>
            <a:r>
              <a:rPr lang="fr-FR" sz="2000" b="1" i="1" dirty="0">
                <a:solidFill>
                  <a:srgbClr val="FF0000"/>
                </a:solidFill>
              </a:rPr>
              <a:t>Agrostemma</a:t>
            </a:r>
          </a:p>
          <a:p>
            <a:r>
              <a:rPr lang="fr-FR" sz="2000" b="1" dirty="0"/>
              <a:t>         </a:t>
            </a:r>
            <a:r>
              <a:rPr lang="fr-FR" sz="2000" b="1" dirty="0">
                <a:solidFill>
                  <a:srgbClr val="7030A0"/>
                </a:solidFill>
              </a:rPr>
              <a:t>→ Dents du calice non foliacées ; pétales souvent munis d’écailles</a:t>
            </a:r>
          </a:p>
          <a:p>
            <a:endParaRPr lang="fr-FR" sz="2000" b="1" dirty="0">
              <a:solidFill>
                <a:srgbClr val="7030A0"/>
              </a:solidFill>
            </a:endParaRPr>
          </a:p>
          <a:p>
            <a:r>
              <a:rPr lang="fr-FR" sz="2000" b="1" dirty="0">
                <a:solidFill>
                  <a:srgbClr val="FF66CC"/>
                </a:solidFill>
              </a:rPr>
              <a:t>	                                    </a:t>
            </a:r>
            <a:r>
              <a:rPr lang="fr-FR" sz="2000" b="1" dirty="0">
                <a:solidFill>
                  <a:srgbClr val="FF0000"/>
                </a:solidFill>
              </a:rPr>
              <a:t>Le groupe </a:t>
            </a:r>
            <a:r>
              <a:rPr lang="fr-FR" sz="2000" b="1" i="1" dirty="0" err="1">
                <a:solidFill>
                  <a:srgbClr val="FF0000"/>
                </a:solidFill>
              </a:rPr>
              <a:t>Silene</a:t>
            </a:r>
            <a:endParaRPr lang="fr-FR" sz="2000" b="1" i="1" dirty="0">
              <a:solidFill>
                <a:srgbClr val="FF0000"/>
              </a:solidFill>
            </a:endParaRPr>
          </a:p>
          <a:p>
            <a:endParaRPr lang="fr-FR" sz="2000" b="1" i="1" dirty="0"/>
          </a:p>
          <a:p>
            <a:r>
              <a:rPr lang="fr-FR" sz="2800" b="1" dirty="0">
                <a:solidFill>
                  <a:schemeClr val="accent5">
                    <a:lumMod val="75000"/>
                  </a:schemeClr>
                </a:solidFill>
                <a:latin typeface="Arial"/>
                <a:cs typeface="Arial"/>
              </a:rPr>
              <a:t>   ● </a:t>
            </a:r>
            <a:r>
              <a:rPr lang="fr-FR" sz="2000" b="1" dirty="0">
                <a:solidFill>
                  <a:schemeClr val="accent5">
                    <a:lumMod val="75000"/>
                  </a:schemeClr>
                </a:solidFill>
              </a:rPr>
              <a:t>2 styles ; capsule à 4 lignes de déhiscence</a:t>
            </a:r>
            <a:endParaRPr lang="fr-FR" sz="2000" b="1" i="1" dirty="0">
              <a:solidFill>
                <a:srgbClr val="FF0000"/>
              </a:solidFill>
            </a:endParaRPr>
          </a:p>
          <a:p>
            <a:endParaRPr lang="fr-FR" sz="2000" b="1" i="1" dirty="0"/>
          </a:p>
          <a:p>
            <a:r>
              <a:rPr lang="fr-FR" sz="2400" b="1" dirty="0">
                <a:solidFill>
                  <a:schemeClr val="accent2">
                    <a:lumMod val="75000"/>
                  </a:schemeClr>
                </a:solidFill>
                <a:latin typeface="Arial"/>
                <a:cs typeface="Arial"/>
              </a:rPr>
              <a:t>► </a:t>
            </a:r>
            <a:r>
              <a:rPr lang="fr-FR" sz="2000" b="1" dirty="0">
                <a:solidFill>
                  <a:schemeClr val="accent2">
                    <a:lumMod val="75000"/>
                  </a:schemeClr>
                </a:solidFill>
              </a:rPr>
              <a:t>Sépales libres ; pétales si présents à onglet rudimentaire ou nul </a:t>
            </a:r>
          </a:p>
          <a:p>
            <a:r>
              <a:rPr lang="fr-FR" sz="2000" b="1" dirty="0">
                <a:solidFill>
                  <a:schemeClr val="accent5">
                    <a:lumMod val="75000"/>
                  </a:schemeClr>
                </a:solidFill>
                <a:latin typeface="Arial"/>
                <a:cs typeface="Arial"/>
              </a:rPr>
              <a:t>    ● </a:t>
            </a:r>
            <a:r>
              <a:rPr lang="fr-FR" sz="2000" b="1" dirty="0">
                <a:solidFill>
                  <a:schemeClr val="accent5">
                    <a:lumMod val="75000"/>
                  </a:schemeClr>
                </a:solidFill>
              </a:rPr>
              <a:t>Feuilles pourvues de stipules </a:t>
            </a:r>
            <a:r>
              <a:rPr lang="fr-FR" sz="2000" b="1" dirty="0"/>
              <a:t>…………………………………………………………….  Atelier 1</a:t>
            </a:r>
            <a:endParaRPr lang="fr-FR" sz="2000" b="1" i="1" dirty="0"/>
          </a:p>
          <a:p>
            <a:r>
              <a:rPr lang="fr-FR" sz="2000" b="1" dirty="0">
                <a:solidFill>
                  <a:schemeClr val="accent5">
                    <a:lumMod val="75000"/>
                  </a:schemeClr>
                </a:solidFill>
                <a:latin typeface="Arial"/>
                <a:cs typeface="Arial"/>
              </a:rPr>
              <a:t>    ● </a:t>
            </a:r>
            <a:r>
              <a:rPr lang="fr-FR" sz="2000" b="1" dirty="0">
                <a:solidFill>
                  <a:schemeClr val="accent5">
                    <a:lumMod val="75000"/>
                  </a:schemeClr>
                </a:solidFill>
              </a:rPr>
              <a:t>Feuilles sans stipules </a:t>
            </a:r>
            <a:r>
              <a:rPr lang="fr-FR" sz="2000" b="1" dirty="0"/>
              <a:t>…………………………………………………………..…………….. Atelier 3</a:t>
            </a:r>
            <a:endParaRPr lang="fr-FR" sz="2000" b="1" dirty="0">
              <a:solidFill>
                <a:schemeClr val="accent5">
                  <a:lumMod val="75000"/>
                </a:schemeClr>
              </a:solidFill>
            </a:endParaRPr>
          </a:p>
          <a:p>
            <a:r>
              <a:rPr lang="fr-FR" sz="2000" b="1" dirty="0"/>
              <a:t>         </a:t>
            </a:r>
            <a:endParaRPr lang="fr-FR" sz="2000" b="1" dirty="0">
              <a:solidFill>
                <a:schemeClr val="accent2">
                  <a:lumMod val="75000"/>
                </a:schemeClr>
              </a:solidFill>
            </a:endParaRPr>
          </a:p>
        </p:txBody>
      </p:sp>
      <p:sp>
        <p:nvSpPr>
          <p:cNvPr id="3" name="ZoneTexte 2"/>
          <p:cNvSpPr txBox="1"/>
          <p:nvPr/>
        </p:nvSpPr>
        <p:spPr>
          <a:xfrm>
            <a:off x="251520" y="6300028"/>
            <a:ext cx="2119939" cy="369332"/>
          </a:xfrm>
          <a:prstGeom prst="rect">
            <a:avLst/>
          </a:prstGeom>
          <a:noFill/>
        </p:spPr>
        <p:txBody>
          <a:bodyPr wrap="none" rtlCol="0">
            <a:spAutoFit/>
          </a:bodyPr>
          <a:lstStyle/>
          <a:p>
            <a:r>
              <a:rPr lang="fr-FR" b="1" dirty="0"/>
              <a:t>D’après Flora </a:t>
            </a:r>
            <a:r>
              <a:rPr lang="fr-FR" b="1" dirty="0" err="1"/>
              <a:t>Gallica</a:t>
            </a:r>
            <a:endParaRPr lang="fr-FR"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oste flos jovis.png"/>
          <p:cNvPicPr>
            <a:picLocks noChangeAspect="1"/>
          </p:cNvPicPr>
          <p:nvPr/>
        </p:nvPicPr>
        <p:blipFill>
          <a:blip r:embed="rId2" cstate="screen">
            <a:extLst>
              <a:ext uri="{28A0092B-C50C-407E-A947-70E740481C1C}">
                <a14:useLocalDpi xmlns:a14="http://schemas.microsoft.com/office/drawing/2010/main"/>
              </a:ext>
            </a:extLst>
          </a:blip>
          <a:srcRect b="5901"/>
          <a:stretch>
            <a:fillRect/>
          </a:stretch>
        </p:blipFill>
        <p:spPr>
          <a:xfrm>
            <a:off x="179512" y="360040"/>
            <a:ext cx="5715000" cy="6453336"/>
          </a:xfrm>
          <a:prstGeom prst="rect">
            <a:avLst/>
          </a:prstGeom>
        </p:spPr>
      </p:pic>
      <p:sp>
        <p:nvSpPr>
          <p:cNvPr id="3" name="ZoneTexte 2"/>
          <p:cNvSpPr txBox="1"/>
          <p:nvPr/>
        </p:nvSpPr>
        <p:spPr>
          <a:xfrm>
            <a:off x="7164288" y="260648"/>
            <a:ext cx="1728192" cy="461665"/>
          </a:xfrm>
          <a:prstGeom prst="rect">
            <a:avLst/>
          </a:prstGeom>
          <a:solidFill>
            <a:schemeClr val="accent5">
              <a:lumMod val="20000"/>
              <a:lumOff val="80000"/>
            </a:schemeClr>
          </a:solidFill>
        </p:spPr>
        <p:txBody>
          <a:bodyPr wrap="square" rtlCol="0">
            <a:spAutoFit/>
          </a:bodyPr>
          <a:lstStyle/>
          <a:p>
            <a:pPr algn="ctr"/>
            <a:r>
              <a:rPr lang="fr-FR" sz="2400" b="1" i="1" dirty="0"/>
              <a:t>Lychnis  </a:t>
            </a:r>
          </a:p>
        </p:txBody>
      </p:sp>
      <p:sp>
        <p:nvSpPr>
          <p:cNvPr id="4" name="ZoneTexte 3"/>
          <p:cNvSpPr txBox="1"/>
          <p:nvPr/>
        </p:nvSpPr>
        <p:spPr>
          <a:xfrm>
            <a:off x="7444068" y="908720"/>
            <a:ext cx="1304396" cy="400110"/>
          </a:xfrm>
          <a:prstGeom prst="rect">
            <a:avLst/>
          </a:prstGeom>
          <a:solidFill>
            <a:schemeClr val="accent3">
              <a:lumMod val="40000"/>
              <a:lumOff val="60000"/>
            </a:schemeClr>
          </a:solidFill>
        </p:spPr>
        <p:txBody>
          <a:bodyPr wrap="none" rtlCol="0">
            <a:spAutoFit/>
          </a:bodyPr>
          <a:lstStyle/>
          <a:p>
            <a:r>
              <a:rPr lang="fr-FR" sz="2000" b="1" i="1" dirty="0" err="1"/>
              <a:t>L.flos-jovis</a:t>
            </a:r>
            <a:endParaRPr lang="fr-FR" sz="2000" b="1" i="1" dirty="0"/>
          </a:p>
        </p:txBody>
      </p:sp>
      <p:sp>
        <p:nvSpPr>
          <p:cNvPr id="5" name="ZoneTexte 4"/>
          <p:cNvSpPr txBox="1"/>
          <p:nvPr/>
        </p:nvSpPr>
        <p:spPr>
          <a:xfrm>
            <a:off x="179512" y="188640"/>
            <a:ext cx="1683410" cy="369332"/>
          </a:xfrm>
          <a:prstGeom prst="rect">
            <a:avLst/>
          </a:prstGeom>
          <a:solidFill>
            <a:schemeClr val="bg1"/>
          </a:solidFill>
        </p:spPr>
        <p:txBody>
          <a:bodyPr wrap="none" rtlCol="0">
            <a:spAutoFit/>
          </a:bodyPr>
          <a:lstStyle/>
          <a:p>
            <a:r>
              <a:rPr lang="fr-FR" b="1" dirty="0"/>
              <a:t>Capsule 5 dents</a:t>
            </a:r>
          </a:p>
        </p:txBody>
      </p:sp>
      <p:sp>
        <p:nvSpPr>
          <p:cNvPr id="6" name="ZoneTexte 5"/>
          <p:cNvSpPr txBox="1"/>
          <p:nvPr/>
        </p:nvSpPr>
        <p:spPr>
          <a:xfrm>
            <a:off x="5004048" y="899428"/>
            <a:ext cx="895438" cy="369332"/>
          </a:xfrm>
          <a:prstGeom prst="rect">
            <a:avLst/>
          </a:prstGeom>
          <a:noFill/>
        </p:spPr>
        <p:txBody>
          <a:bodyPr wrap="none" rtlCol="0">
            <a:spAutoFit/>
          </a:bodyPr>
          <a:lstStyle/>
          <a:p>
            <a:r>
              <a:rPr lang="fr-FR" b="1" dirty="0"/>
              <a:t>5 styles</a:t>
            </a:r>
          </a:p>
        </p:txBody>
      </p:sp>
      <p:sp>
        <p:nvSpPr>
          <p:cNvPr id="7" name="ZoneTexte 6"/>
          <p:cNvSpPr txBox="1"/>
          <p:nvPr/>
        </p:nvSpPr>
        <p:spPr>
          <a:xfrm>
            <a:off x="1619672" y="2204864"/>
            <a:ext cx="1498615" cy="646331"/>
          </a:xfrm>
          <a:prstGeom prst="rect">
            <a:avLst/>
          </a:prstGeom>
          <a:noFill/>
        </p:spPr>
        <p:txBody>
          <a:bodyPr wrap="none" rtlCol="0">
            <a:spAutoFit/>
          </a:bodyPr>
          <a:lstStyle/>
          <a:p>
            <a:r>
              <a:rPr lang="fr-FR" b="1" dirty="0"/>
              <a:t>Calice 5 dents</a:t>
            </a:r>
          </a:p>
          <a:p>
            <a:r>
              <a:rPr lang="fr-FR" b="1" dirty="0"/>
              <a:t>10 nervures </a:t>
            </a:r>
          </a:p>
        </p:txBody>
      </p:sp>
      <p:sp>
        <p:nvSpPr>
          <p:cNvPr id="8" name="ZoneTexte 7"/>
          <p:cNvSpPr txBox="1"/>
          <p:nvPr/>
        </p:nvSpPr>
        <p:spPr>
          <a:xfrm>
            <a:off x="4283968" y="116632"/>
            <a:ext cx="1046440" cy="646331"/>
          </a:xfrm>
          <a:prstGeom prst="rect">
            <a:avLst/>
          </a:prstGeom>
          <a:noFill/>
        </p:spPr>
        <p:txBody>
          <a:bodyPr wrap="none" rtlCol="0">
            <a:spAutoFit/>
          </a:bodyPr>
          <a:lstStyle/>
          <a:p>
            <a:r>
              <a:rPr lang="fr-FR" b="1" dirty="0"/>
              <a:t>5 pétales</a:t>
            </a:r>
          </a:p>
          <a:p>
            <a:r>
              <a:rPr lang="fr-FR" b="1" dirty="0"/>
              <a:t>Ecailles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504" y="188640"/>
            <a:ext cx="2880320"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err="1"/>
              <a:t>Viscaria</a:t>
            </a:r>
            <a:r>
              <a:rPr lang="fr-FR" sz="2400" b="1" dirty="0"/>
              <a:t> (1)</a:t>
            </a:r>
            <a:endParaRPr lang="fr-FR" sz="2400" b="1" i="1" dirty="0"/>
          </a:p>
        </p:txBody>
      </p:sp>
      <p:sp>
        <p:nvSpPr>
          <p:cNvPr id="3" name="Espace réservé du contenu 2"/>
          <p:cNvSpPr txBox="1">
            <a:spLocks/>
          </p:cNvSpPr>
          <p:nvPr/>
        </p:nvSpPr>
        <p:spPr>
          <a:xfrm>
            <a:off x="107504" y="764704"/>
            <a:ext cx="3096344" cy="864096"/>
          </a:xfrm>
          <a:prstGeom prst="rect">
            <a:avLst/>
          </a:prstGeom>
          <a:solidFill>
            <a:schemeClr val="accent3">
              <a:lumMod val="40000"/>
              <a:lumOff val="6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effectLst/>
                <a:uLnTx/>
                <a:uFillTx/>
                <a:latin typeface="+mn-lt"/>
                <a:ea typeface="+mn-ea"/>
                <a:cs typeface="+mn-cs"/>
              </a:rPr>
              <a:t>Plantes </a:t>
            </a:r>
            <a:r>
              <a:rPr kumimoji="0" lang="fr-FR" sz="2000" b="1" i="0" u="none" strike="noStrike" kern="1200" cap="none" spc="0" normalizeH="0" baseline="0" noProof="0" dirty="0">
                <a:ln>
                  <a:noFill/>
                </a:ln>
                <a:solidFill>
                  <a:srgbClr val="FF0000"/>
                </a:solidFill>
                <a:effectLst/>
                <a:uLnTx/>
                <a:uFillTx/>
                <a:latin typeface="+mn-lt"/>
                <a:ea typeface="+mn-ea"/>
                <a:cs typeface="+mn-cs"/>
              </a:rPr>
              <a:t>vivaces </a:t>
            </a:r>
            <a:r>
              <a:rPr kumimoji="0" lang="fr-FR" sz="2000" b="1" i="0" u="none" strike="noStrike" kern="1200" cap="none" spc="0" normalizeH="0" baseline="0" noProof="0" dirty="0">
                <a:ln>
                  <a:noFill/>
                </a:ln>
                <a:effectLst/>
                <a:uLnTx/>
                <a:uFillTx/>
                <a:latin typeface="+mn-lt"/>
                <a:ea typeface="+mn-ea"/>
                <a:cs typeface="+mn-cs"/>
              </a:rPr>
              <a:t>glabres</a:t>
            </a:r>
            <a:endParaRPr kumimoji="0" lang="fr-FR" sz="2000" i="0" u="none" strike="noStrike" kern="1200" cap="none" spc="0" normalizeH="0" baseline="0" noProof="0" dirty="0">
              <a:ln>
                <a:noFill/>
              </a:ln>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t>Tiges simples</a:t>
            </a:r>
          </a:p>
        </p:txBody>
      </p:sp>
      <p:sp>
        <p:nvSpPr>
          <p:cNvPr id="5" name="Espace réservé du contenu 2"/>
          <p:cNvSpPr txBox="1">
            <a:spLocks/>
          </p:cNvSpPr>
          <p:nvPr/>
        </p:nvSpPr>
        <p:spPr>
          <a:xfrm>
            <a:off x="2987824" y="0"/>
            <a:ext cx="1656184" cy="936104"/>
          </a:xfrm>
          <a:prstGeom prst="rect">
            <a:avLst/>
          </a:prstGeom>
          <a:solidFill>
            <a:schemeClr val="bg1">
              <a:lumMod val="85000"/>
            </a:schemeClr>
          </a:solidFill>
        </p:spPr>
        <p:txBody>
          <a:bodyPr>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dirty="0"/>
              <a:t>2 </a:t>
            </a:r>
            <a:r>
              <a:rPr kumimoji="0" lang="fr-FR" sz="2000" i="0" u="none" strike="noStrike" kern="1200" cap="none" spc="0" normalizeH="0" baseline="0" noProof="0" dirty="0">
                <a:ln>
                  <a:noFill/>
                </a:ln>
                <a:solidFill>
                  <a:schemeClr val="tx1"/>
                </a:solidFill>
                <a:effectLst/>
                <a:uLnTx/>
                <a:uFillTx/>
                <a:latin typeface="+mn-lt"/>
                <a:ea typeface="+mn-ea"/>
                <a:cs typeface="+mn-cs"/>
              </a:rPr>
              <a:t>/ </a:t>
            </a:r>
            <a:r>
              <a:rPr lang="fr-FR" sz="2000" dirty="0"/>
              <a:t>3</a:t>
            </a:r>
            <a:r>
              <a:rPr kumimoji="0" lang="fr-FR" sz="2000" i="0" u="none" strike="noStrike" kern="1200" cap="none" spc="0" normalizeH="0" baseline="0" noProof="0" dirty="0">
                <a:ln>
                  <a:noFill/>
                </a:ln>
                <a:solidFill>
                  <a:schemeClr val="tx1"/>
                </a:solidFill>
                <a:effectLst/>
                <a:uLnTx/>
                <a:uFillTx/>
                <a:latin typeface="+mn-lt"/>
                <a:ea typeface="+mn-ea"/>
                <a:cs typeface="+mn-cs"/>
              </a:rPr>
              <a:t> </a:t>
            </a:r>
            <a:endParaRPr kumimoji="0" lang="fr-FR" sz="200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dirty="0"/>
              <a:t>Arctique +</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fr-FR" sz="2000" u="none" strike="noStrike" kern="1200" cap="none" spc="0" normalizeH="0" baseline="0" noProof="0" dirty="0">
                <a:ln>
                  <a:noFill/>
                </a:ln>
                <a:solidFill>
                  <a:schemeClr val="tx1"/>
                </a:solidFill>
                <a:effectLst/>
                <a:uLnTx/>
                <a:uFillTx/>
                <a:latin typeface="+mn-lt"/>
                <a:ea typeface="+mn-ea"/>
                <a:cs typeface="+mn-cs"/>
              </a:rPr>
              <a:t>      européen</a:t>
            </a:r>
          </a:p>
        </p:txBody>
      </p:sp>
      <p:sp>
        <p:nvSpPr>
          <p:cNvPr id="8" name="Espace réservé du contenu 2"/>
          <p:cNvSpPr txBox="1">
            <a:spLocks/>
          </p:cNvSpPr>
          <p:nvPr/>
        </p:nvSpPr>
        <p:spPr>
          <a:xfrm>
            <a:off x="4788024" y="188640"/>
            <a:ext cx="4248472" cy="792088"/>
          </a:xfrm>
          <a:prstGeom prst="rect">
            <a:avLst/>
          </a:prstGeom>
          <a:solidFill>
            <a:schemeClr val="accent3">
              <a:lumMod val="40000"/>
              <a:lumOff val="6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Feuilles</a:t>
            </a:r>
            <a:r>
              <a:rPr kumimoji="0" lang="fr-FR" sz="2000" b="1" i="0" u="none" strike="noStrike" kern="1200" cap="none" spc="0" normalizeH="0" baseline="0" noProof="0" dirty="0">
                <a:ln>
                  <a:noFill/>
                </a:ln>
                <a:effectLst/>
                <a:uLnTx/>
                <a:uFillTx/>
                <a:latin typeface="+mn-lt"/>
                <a:ea typeface="+mn-ea"/>
                <a:cs typeface="+mn-cs"/>
              </a:rPr>
              <a:t> opposées simples entières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t>Oblongues → </a:t>
            </a:r>
            <a:r>
              <a:rPr kumimoji="0" lang="fr-FR" sz="2000" b="1" i="0" u="none" strike="noStrike" kern="1200" cap="none" spc="0" normalizeH="0" baseline="0" noProof="0" dirty="0">
                <a:ln>
                  <a:noFill/>
                </a:ln>
                <a:effectLst/>
                <a:uLnTx/>
                <a:uFillTx/>
                <a:latin typeface="+mn-lt"/>
                <a:ea typeface="+mn-ea"/>
                <a:cs typeface="+mn-cs"/>
              </a:rPr>
              <a:t>linéaires -lancéolées</a:t>
            </a:r>
            <a:endParaRPr lang="fr-FR" sz="2000" b="1" dirty="0"/>
          </a:p>
        </p:txBody>
      </p:sp>
      <p:pic>
        <p:nvPicPr>
          <p:cNvPr id="9" name="Image 8" descr="P7121487.JPG"/>
          <p:cNvPicPr>
            <a:picLocks noChangeAspect="1"/>
          </p:cNvPicPr>
          <p:nvPr/>
        </p:nvPicPr>
        <p:blipFill>
          <a:blip r:embed="rId3" cstate="screen">
            <a:lum bright="-10000" contrast="10000"/>
            <a:extLst>
              <a:ext uri="{28A0092B-C50C-407E-A947-70E740481C1C}">
                <a14:useLocalDpi xmlns:a14="http://schemas.microsoft.com/office/drawing/2010/main"/>
              </a:ext>
            </a:extLst>
          </a:blip>
          <a:srcRect/>
          <a:stretch>
            <a:fillRect/>
          </a:stretch>
        </p:blipFill>
        <p:spPr bwMode="auto">
          <a:xfrm>
            <a:off x="0" y="1776224"/>
            <a:ext cx="4355976" cy="5081776"/>
          </a:xfrm>
          <a:prstGeom prst="rect">
            <a:avLst/>
          </a:prstGeom>
          <a:noFill/>
          <a:ln w="9525">
            <a:noFill/>
            <a:miter lim="800000"/>
            <a:headEnd/>
            <a:tailEnd/>
          </a:ln>
        </p:spPr>
      </p:pic>
      <p:sp>
        <p:nvSpPr>
          <p:cNvPr id="6" name="ZoneTexte 5"/>
          <p:cNvSpPr txBox="1"/>
          <p:nvPr/>
        </p:nvSpPr>
        <p:spPr>
          <a:xfrm>
            <a:off x="0" y="1772816"/>
            <a:ext cx="809773" cy="307777"/>
          </a:xfrm>
          <a:prstGeom prst="rect">
            <a:avLst/>
          </a:prstGeom>
          <a:solidFill>
            <a:schemeClr val="bg1"/>
          </a:solidFill>
        </p:spPr>
        <p:txBody>
          <a:bodyPr wrap="none" rtlCol="0">
            <a:spAutoFit/>
          </a:bodyPr>
          <a:lstStyle/>
          <a:p>
            <a:r>
              <a:rPr lang="fr-FR" sz="1400" i="1" dirty="0"/>
              <a:t>V. </a:t>
            </a:r>
            <a:r>
              <a:rPr lang="fr-FR" sz="1400" i="1" dirty="0" err="1"/>
              <a:t>alpina</a:t>
            </a:r>
            <a:endParaRPr lang="fr-FR" sz="1400" i="1" dirty="0"/>
          </a:p>
        </p:txBody>
      </p:sp>
      <p:pic>
        <p:nvPicPr>
          <p:cNvPr id="10" name="Image 9" descr="P5160578.JPG"/>
          <p:cNvPicPr>
            <a:picLocks noChangeAspect="1"/>
          </p:cNvPicPr>
          <p:nvPr/>
        </p:nvPicPr>
        <p:blipFill>
          <a:blip r:embed="rId4" cstate="screen">
            <a:lum contrast="10000"/>
            <a:extLst>
              <a:ext uri="{28A0092B-C50C-407E-A947-70E740481C1C}">
                <a14:useLocalDpi xmlns:a14="http://schemas.microsoft.com/office/drawing/2010/main"/>
              </a:ext>
            </a:extLst>
          </a:blip>
          <a:srcRect/>
          <a:stretch>
            <a:fillRect/>
          </a:stretch>
        </p:blipFill>
        <p:spPr>
          <a:xfrm rot="5400000">
            <a:off x="3979648" y="2437177"/>
            <a:ext cx="5733255" cy="3108391"/>
          </a:xfrm>
          <a:prstGeom prst="rect">
            <a:avLst/>
          </a:prstGeom>
        </p:spPr>
      </p:pic>
      <p:sp>
        <p:nvSpPr>
          <p:cNvPr id="4" name="ZoneTexte 3"/>
          <p:cNvSpPr txBox="1"/>
          <p:nvPr/>
        </p:nvSpPr>
        <p:spPr>
          <a:xfrm>
            <a:off x="4860032" y="1124744"/>
            <a:ext cx="1267398" cy="523220"/>
          </a:xfrm>
          <a:prstGeom prst="rect">
            <a:avLst/>
          </a:prstGeom>
          <a:solidFill>
            <a:schemeClr val="bg1"/>
          </a:solidFill>
        </p:spPr>
        <p:txBody>
          <a:bodyPr wrap="none" rtlCol="0">
            <a:spAutoFit/>
          </a:bodyPr>
          <a:lstStyle/>
          <a:p>
            <a:r>
              <a:rPr lang="fr-FR" sz="1400" i="1" dirty="0"/>
              <a:t>V. </a:t>
            </a:r>
            <a:r>
              <a:rPr lang="fr-FR" sz="1400" i="1" dirty="0" err="1"/>
              <a:t>vulgaris</a:t>
            </a:r>
            <a:endParaRPr lang="fr-FR" sz="1400" i="1" dirty="0"/>
          </a:p>
          <a:p>
            <a:r>
              <a:rPr lang="fr-FR" sz="1400" dirty="0" err="1"/>
              <a:t>subsp</a:t>
            </a:r>
            <a:r>
              <a:rPr lang="fr-FR" sz="1400" i="1" dirty="0"/>
              <a:t>. </a:t>
            </a:r>
            <a:r>
              <a:rPr lang="fr-FR" sz="1400" i="1" dirty="0" err="1"/>
              <a:t>vulgaris</a:t>
            </a:r>
            <a:endParaRPr lang="fr-FR" sz="1400" i="1" dirty="0"/>
          </a:p>
        </p:txBody>
      </p:sp>
      <p:sp>
        <p:nvSpPr>
          <p:cNvPr id="7" name="ZoneTexte 6"/>
          <p:cNvSpPr txBox="1"/>
          <p:nvPr/>
        </p:nvSpPr>
        <p:spPr>
          <a:xfrm>
            <a:off x="8292805" y="6550223"/>
            <a:ext cx="851195" cy="307777"/>
          </a:xfrm>
          <a:prstGeom prst="rect">
            <a:avLst/>
          </a:prstGeom>
          <a:solidFill>
            <a:schemeClr val="bg1"/>
          </a:solidFill>
        </p:spPr>
        <p:txBody>
          <a:bodyPr wrap="none" rtlCol="0">
            <a:spAutoFit/>
          </a:bodyPr>
          <a:lstStyle/>
          <a:p>
            <a:r>
              <a:rPr lang="fr-FR" sz="1400" dirty="0"/>
              <a:t>V. Guérin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504" y="188640"/>
            <a:ext cx="2880320"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err="1"/>
              <a:t>Viscaria</a:t>
            </a:r>
            <a:r>
              <a:rPr lang="fr-FR" sz="2400" b="1" dirty="0"/>
              <a:t> (2)</a:t>
            </a:r>
            <a:endParaRPr lang="fr-FR" sz="2400" b="1" i="1" dirty="0"/>
          </a:p>
        </p:txBody>
      </p:sp>
      <p:sp>
        <p:nvSpPr>
          <p:cNvPr id="3" name="Espace réservé du contenu 2"/>
          <p:cNvSpPr txBox="1">
            <a:spLocks/>
          </p:cNvSpPr>
          <p:nvPr/>
        </p:nvSpPr>
        <p:spPr>
          <a:xfrm>
            <a:off x="3131840" y="188640"/>
            <a:ext cx="5868144" cy="1296144"/>
          </a:xfrm>
          <a:prstGeom prst="rect">
            <a:avLst/>
          </a:prstGeom>
          <a:solidFill>
            <a:schemeClr val="accent2">
              <a:lumMod val="20000"/>
              <a:lumOff val="80000"/>
            </a:schemeClr>
          </a:solidFill>
        </p:spPr>
        <p:txBody>
          <a:bodyPr>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noProof="0" dirty="0">
                <a:solidFill>
                  <a:srgbClr val="FF0000"/>
                </a:solidFill>
              </a:rPr>
              <a:t>Inflorescences élémentaires : c</a:t>
            </a:r>
            <a:r>
              <a:rPr kumimoji="0" lang="fr-FR" sz="2000" b="1" i="0" u="none" strike="noStrike" kern="1200" cap="none" spc="0" normalizeH="0" baseline="0" noProof="0" dirty="0">
                <a:ln>
                  <a:noFill/>
                </a:ln>
                <a:solidFill>
                  <a:srgbClr val="FF0000"/>
                </a:solidFill>
                <a:effectLst/>
                <a:uLnTx/>
                <a:uFillTx/>
                <a:latin typeface="+mn-lt"/>
                <a:ea typeface="+mn-ea"/>
                <a:cs typeface="+mn-cs"/>
              </a:rPr>
              <a:t>ymes bipares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dirty="0"/>
              <a:t>C</a:t>
            </a:r>
            <a:r>
              <a:rPr kumimoji="0" lang="fr-FR" i="0" u="none" strike="noStrike" kern="1200" cap="none" spc="0" normalizeH="0" baseline="0" noProof="0" dirty="0" err="1">
                <a:ln>
                  <a:noFill/>
                </a:ln>
                <a:effectLst/>
                <a:uLnTx/>
                <a:uFillTx/>
                <a:latin typeface="+mn-lt"/>
                <a:ea typeface="+mn-ea"/>
                <a:cs typeface="+mn-cs"/>
              </a:rPr>
              <a:t>ondensée</a:t>
            </a:r>
            <a:r>
              <a:rPr kumimoji="0" lang="fr-FR" i="0" u="none" strike="noStrike" kern="1200" cap="none" spc="0" normalizeH="0" baseline="0" noProof="0" dirty="0">
                <a:ln>
                  <a:noFill/>
                </a:ln>
                <a:effectLst/>
                <a:uLnTx/>
                <a:uFillTx/>
                <a:latin typeface="+mn-lt"/>
                <a:ea typeface="+mn-ea"/>
                <a:cs typeface="+mn-cs"/>
              </a:rPr>
              <a:t> en une tête terminale</a:t>
            </a:r>
            <a:r>
              <a:rPr kumimoji="0" lang="fr-FR" i="0" u="none" strike="noStrike" kern="1200" cap="none" spc="0" normalizeH="0" noProof="0" dirty="0">
                <a:ln>
                  <a:noFill/>
                </a:ln>
                <a:effectLst/>
                <a:uLnTx/>
                <a:uFillTx/>
                <a:latin typeface="+mn-lt"/>
                <a:ea typeface="+mn-ea"/>
                <a:cs typeface="+mn-cs"/>
              </a:rPr>
              <a:t> dense (</a:t>
            </a:r>
            <a:r>
              <a:rPr kumimoji="0" lang="fr-FR" i="1" u="none" strike="noStrike" kern="1200" cap="none" spc="0" normalizeH="0" noProof="0" dirty="0">
                <a:ln>
                  <a:noFill/>
                </a:ln>
                <a:effectLst/>
                <a:uLnTx/>
                <a:uFillTx/>
                <a:latin typeface="+mn-lt"/>
                <a:ea typeface="+mn-ea"/>
                <a:cs typeface="+mn-cs"/>
              </a:rPr>
              <a:t>V. </a:t>
            </a:r>
            <a:r>
              <a:rPr kumimoji="0" lang="fr-FR" i="1" u="none" strike="noStrike" kern="1200" cap="none" spc="0" normalizeH="0" noProof="0" dirty="0" err="1">
                <a:ln>
                  <a:noFill/>
                </a:ln>
                <a:effectLst/>
                <a:uLnTx/>
                <a:uFillTx/>
                <a:latin typeface="+mn-lt"/>
                <a:ea typeface="+mn-ea"/>
                <a:cs typeface="+mn-cs"/>
              </a:rPr>
              <a:t>alpina</a:t>
            </a:r>
            <a:r>
              <a:rPr kumimoji="0" lang="fr-FR" i="0" u="none" strike="noStrike" kern="1200" cap="none" spc="0" normalizeH="0" noProof="0" dirty="0">
                <a:ln>
                  <a:noFill/>
                </a:ln>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baseline="0" dirty="0"/>
              <a:t>Composée en panicule étagée de courtes cymes bipares axillaires (</a:t>
            </a:r>
            <a:r>
              <a:rPr lang="fr-FR" i="1" baseline="0" dirty="0"/>
              <a:t>V. </a:t>
            </a:r>
            <a:r>
              <a:rPr lang="fr-FR" i="1" baseline="0" dirty="0" err="1"/>
              <a:t>vulgaris</a:t>
            </a:r>
            <a:r>
              <a:rPr lang="fr-FR" baseline="0" dirty="0"/>
              <a:t>)</a:t>
            </a:r>
            <a:endParaRPr kumimoji="0" lang="fr-FR" i="0" u="none" strike="noStrike" kern="1200" cap="none" spc="0" normalizeH="0" baseline="0" noProof="0" dirty="0">
              <a:ln>
                <a:noFill/>
              </a:ln>
              <a:effectLst/>
              <a:uLnTx/>
              <a:uFillTx/>
              <a:latin typeface="+mn-lt"/>
              <a:ea typeface="+mn-ea"/>
              <a:cs typeface="+mn-cs"/>
            </a:endParaRPr>
          </a:p>
        </p:txBody>
      </p:sp>
      <p:sp>
        <p:nvSpPr>
          <p:cNvPr id="5" name="ZoneTexte 4"/>
          <p:cNvSpPr txBox="1"/>
          <p:nvPr/>
        </p:nvSpPr>
        <p:spPr>
          <a:xfrm>
            <a:off x="8028384" y="2204864"/>
            <a:ext cx="809773" cy="307777"/>
          </a:xfrm>
          <a:prstGeom prst="rect">
            <a:avLst/>
          </a:prstGeom>
          <a:solidFill>
            <a:schemeClr val="bg1"/>
          </a:solidFill>
        </p:spPr>
        <p:txBody>
          <a:bodyPr wrap="none" rtlCol="0">
            <a:spAutoFit/>
          </a:bodyPr>
          <a:lstStyle/>
          <a:p>
            <a:r>
              <a:rPr lang="fr-FR" sz="1400" i="1" dirty="0"/>
              <a:t>V. </a:t>
            </a:r>
            <a:r>
              <a:rPr lang="fr-FR" sz="1400" i="1" dirty="0" err="1"/>
              <a:t>alpina</a:t>
            </a:r>
            <a:endParaRPr lang="fr-FR" sz="1400" i="1" dirty="0"/>
          </a:p>
        </p:txBody>
      </p:sp>
      <p:sp>
        <p:nvSpPr>
          <p:cNvPr id="6" name="ZoneTexte 5"/>
          <p:cNvSpPr txBox="1"/>
          <p:nvPr/>
        </p:nvSpPr>
        <p:spPr>
          <a:xfrm>
            <a:off x="8292805" y="6550223"/>
            <a:ext cx="851195" cy="307777"/>
          </a:xfrm>
          <a:prstGeom prst="rect">
            <a:avLst/>
          </a:prstGeom>
          <a:solidFill>
            <a:schemeClr val="bg1"/>
          </a:solidFill>
        </p:spPr>
        <p:txBody>
          <a:bodyPr wrap="none" rtlCol="0">
            <a:spAutoFit/>
          </a:bodyPr>
          <a:lstStyle/>
          <a:p>
            <a:r>
              <a:rPr lang="fr-FR" sz="1400" dirty="0"/>
              <a:t>V. Guérin</a:t>
            </a:r>
          </a:p>
        </p:txBody>
      </p:sp>
      <p:pic>
        <p:nvPicPr>
          <p:cNvPr id="7" name="Image 6" descr="P6121852.JPG"/>
          <p:cNvPicPr>
            <a:picLocks noChangeAspect="1"/>
          </p:cNvPicPr>
          <p:nvPr/>
        </p:nvPicPr>
        <p:blipFill>
          <a:blip r:embed="rId3" cstate="screen">
            <a:lum bright="-10000" contrast="10000"/>
            <a:extLst>
              <a:ext uri="{28A0092B-C50C-407E-A947-70E740481C1C}">
                <a14:useLocalDpi xmlns:a14="http://schemas.microsoft.com/office/drawing/2010/main"/>
              </a:ext>
            </a:extLst>
          </a:blip>
          <a:srcRect/>
          <a:stretch>
            <a:fillRect/>
          </a:stretch>
        </p:blipFill>
        <p:spPr>
          <a:xfrm rot="5400000">
            <a:off x="-212088" y="1929897"/>
            <a:ext cx="5085184" cy="4482991"/>
          </a:xfrm>
          <a:prstGeom prst="rect">
            <a:avLst/>
          </a:prstGeom>
        </p:spPr>
      </p:pic>
      <p:sp>
        <p:nvSpPr>
          <p:cNvPr id="8" name="ZoneTexte 7"/>
          <p:cNvSpPr txBox="1"/>
          <p:nvPr/>
        </p:nvSpPr>
        <p:spPr>
          <a:xfrm>
            <a:off x="3419872" y="1628800"/>
            <a:ext cx="1267398" cy="523220"/>
          </a:xfrm>
          <a:prstGeom prst="rect">
            <a:avLst/>
          </a:prstGeom>
          <a:solidFill>
            <a:schemeClr val="bg1"/>
          </a:solidFill>
        </p:spPr>
        <p:txBody>
          <a:bodyPr wrap="none" rtlCol="0">
            <a:spAutoFit/>
          </a:bodyPr>
          <a:lstStyle/>
          <a:p>
            <a:r>
              <a:rPr lang="fr-FR" sz="1400" i="1" dirty="0"/>
              <a:t>V. </a:t>
            </a:r>
            <a:r>
              <a:rPr lang="fr-FR" sz="1400" i="1" dirty="0" err="1"/>
              <a:t>vulgaris</a:t>
            </a:r>
            <a:endParaRPr lang="fr-FR" sz="1400" i="1" dirty="0"/>
          </a:p>
          <a:p>
            <a:r>
              <a:rPr lang="fr-FR" sz="1400" dirty="0" err="1"/>
              <a:t>subsp</a:t>
            </a:r>
            <a:r>
              <a:rPr lang="fr-FR" sz="1400" i="1" dirty="0"/>
              <a:t>. </a:t>
            </a:r>
            <a:r>
              <a:rPr lang="fr-FR" sz="1400" i="1" dirty="0" err="1"/>
              <a:t>vulgaris</a:t>
            </a:r>
            <a:endParaRPr lang="fr-FR" sz="1400" i="1" dirty="0"/>
          </a:p>
        </p:txBody>
      </p:sp>
      <p:pic>
        <p:nvPicPr>
          <p:cNvPr id="9" name="Image 8" descr="P7126088.JPG"/>
          <p:cNvPicPr>
            <a:picLocks noChangeAspect="1"/>
          </p:cNvPicPr>
          <p:nvPr/>
        </p:nvPicPr>
        <p:blipFill>
          <a:blip r:embed="rId4" cstate="screen">
            <a:lum bright="-10000" contrast="10000"/>
            <a:extLst>
              <a:ext uri="{28A0092B-C50C-407E-A947-70E740481C1C}">
                <a14:useLocalDpi xmlns:a14="http://schemas.microsoft.com/office/drawing/2010/main"/>
              </a:ext>
            </a:extLst>
          </a:blip>
          <a:srcRect/>
          <a:stretch>
            <a:fillRect/>
          </a:stretch>
        </p:blipFill>
        <p:spPr>
          <a:xfrm rot="5400000">
            <a:off x="4753199" y="2311696"/>
            <a:ext cx="4248473" cy="4178826"/>
          </a:xfrm>
          <a:prstGeom prst="ellipse">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084168" y="116632"/>
            <a:ext cx="2880320"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err="1"/>
              <a:t>Viscaria</a:t>
            </a:r>
            <a:r>
              <a:rPr lang="fr-FR" sz="2400" b="1" dirty="0"/>
              <a:t> (3)</a:t>
            </a:r>
            <a:endParaRPr lang="fr-FR" sz="2400" b="1" i="1" dirty="0"/>
          </a:p>
        </p:txBody>
      </p:sp>
      <p:sp>
        <p:nvSpPr>
          <p:cNvPr id="3" name="Espace réservé du contenu 2"/>
          <p:cNvSpPr txBox="1">
            <a:spLocks/>
          </p:cNvSpPr>
          <p:nvPr/>
        </p:nvSpPr>
        <p:spPr>
          <a:xfrm>
            <a:off x="-36512" y="0"/>
            <a:ext cx="5940152" cy="2204864"/>
          </a:xfrm>
          <a:prstGeom prst="rect">
            <a:avLst/>
          </a:prstGeom>
          <a:solidFill>
            <a:schemeClr val="accent2">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noProof="0" dirty="0">
                <a:solidFill>
                  <a:srgbClr val="FF0000"/>
                </a:solidFill>
              </a:rPr>
              <a:t>F</a:t>
            </a:r>
            <a:r>
              <a:rPr kumimoji="0" lang="fr-FR" sz="2000" b="1" i="0" u="none" strike="noStrike" kern="1200" cap="none" spc="0" normalizeH="0" baseline="0" noProof="0" dirty="0">
                <a:ln>
                  <a:noFill/>
                </a:ln>
                <a:solidFill>
                  <a:srgbClr val="FF0000"/>
                </a:solidFill>
                <a:effectLst/>
                <a:uLnTx/>
                <a:uFillTx/>
                <a:latin typeface="+mn-lt"/>
                <a:ea typeface="+mn-ea"/>
                <a:cs typeface="+mn-cs"/>
              </a:rPr>
              <a:t>leurs </a:t>
            </a:r>
            <a:r>
              <a:rPr kumimoji="0" lang="fr-FR" sz="2000" b="1" i="0" u="none" strike="noStrike" kern="1200" cap="none" spc="0" normalizeH="0" baseline="0" noProof="0" dirty="0">
                <a:ln>
                  <a:noFill/>
                </a:ln>
                <a:effectLst/>
                <a:uLnTx/>
                <a:uFillTx/>
                <a:latin typeface="+mn-lt"/>
                <a:ea typeface="+mn-ea"/>
                <a:cs typeface="+mn-cs"/>
              </a:rPr>
              <a:t>hermaphrodites actinomorphes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effectLst/>
                <a:uLnTx/>
                <a:uFillTx/>
                <a:latin typeface="+mn-lt"/>
                <a:ea typeface="+mn-ea"/>
                <a:cs typeface="+mn-cs"/>
              </a:rPr>
              <a:t>5 sépales </a:t>
            </a:r>
            <a:r>
              <a:rPr kumimoji="0" lang="fr-FR" sz="2000" b="1" i="0" u="none" strike="noStrike" kern="1200" cap="none" spc="0" normalizeH="0" baseline="0" noProof="0" dirty="0" err="1">
                <a:ln>
                  <a:noFill/>
                </a:ln>
                <a:effectLst/>
                <a:uLnTx/>
                <a:uFillTx/>
                <a:latin typeface="+mn-lt"/>
                <a:ea typeface="+mn-ea"/>
                <a:cs typeface="+mn-cs"/>
              </a:rPr>
              <a:t>connés</a:t>
            </a:r>
            <a:r>
              <a:rPr kumimoji="0" lang="fr-FR" sz="2000" b="1" i="0" u="none" strike="noStrike" kern="1200" cap="none" spc="0" normalizeH="0" baseline="0" noProof="0" dirty="0">
                <a:ln>
                  <a:noFill/>
                </a:ln>
                <a:effectLst/>
                <a:uLnTx/>
                <a:uFillTx/>
                <a:latin typeface="+mn-lt"/>
                <a:ea typeface="+mn-ea"/>
                <a:cs typeface="+mn-cs"/>
              </a:rPr>
              <a:t> ; </a:t>
            </a:r>
            <a:r>
              <a:rPr kumimoji="0" lang="fr-FR" sz="2000" b="1" i="0" u="none" strike="noStrike" kern="1200" cap="none" spc="0" normalizeH="0" baseline="0" noProof="0" dirty="0">
                <a:ln>
                  <a:noFill/>
                </a:ln>
                <a:solidFill>
                  <a:srgbClr val="FF0000"/>
                </a:solidFill>
                <a:effectLst/>
                <a:uLnTx/>
                <a:uFillTx/>
                <a:latin typeface="+mn-lt"/>
                <a:ea typeface="+mn-ea"/>
                <a:cs typeface="+mn-cs"/>
              </a:rPr>
              <a:t>calice à 5 dents et 10 nervures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5 pétales </a:t>
            </a:r>
            <a:r>
              <a:rPr lang="fr-FR" sz="2000" b="1" dirty="0"/>
              <a:t>libres</a:t>
            </a:r>
            <a:r>
              <a:rPr lang="fr-FR" sz="2000" b="1" dirty="0">
                <a:solidFill>
                  <a:srgbClr val="FF0000"/>
                </a:solidFill>
              </a:rPr>
              <a:t> roses</a:t>
            </a:r>
            <a:endParaRPr lang="fr-FR" sz="2000" b="1"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10 étamines </a:t>
            </a:r>
            <a:r>
              <a:rPr lang="fr-FR" sz="2000" b="1" dirty="0"/>
              <a:t>libres</a:t>
            </a:r>
          </a:p>
          <a:p>
            <a:pPr marL="342900" lvl="0" indent="-342900">
              <a:spcBef>
                <a:spcPct val="20000"/>
              </a:spcBef>
              <a:buFont typeface="Arial" pitchFamily="34" charset="0"/>
              <a:buChar char="•"/>
              <a:defRPr/>
            </a:pPr>
            <a:r>
              <a:rPr lang="fr-FR" sz="2000" b="1" dirty="0">
                <a:solidFill>
                  <a:srgbClr val="FF0000"/>
                </a:solidFill>
              </a:rPr>
              <a:t>Ovaire</a:t>
            </a:r>
            <a:r>
              <a:rPr lang="fr-FR" sz="2000" b="1" dirty="0"/>
              <a:t> supère porté par un </a:t>
            </a:r>
            <a:r>
              <a:rPr lang="fr-FR" sz="2000" b="1" dirty="0" err="1">
                <a:solidFill>
                  <a:srgbClr val="FF0000"/>
                </a:solidFill>
              </a:rPr>
              <a:t>carpophore</a:t>
            </a:r>
            <a:r>
              <a:rPr lang="fr-FR" sz="2000" b="1" dirty="0"/>
              <a:t> , à </a:t>
            </a:r>
            <a:r>
              <a:rPr lang="fr-FR" sz="2000" b="1" dirty="0">
                <a:solidFill>
                  <a:srgbClr val="FF0000"/>
                </a:solidFill>
              </a:rPr>
              <a:t>5 loges à la base </a:t>
            </a:r>
            <a:r>
              <a:rPr lang="fr-FR" sz="2000" b="1" dirty="0"/>
              <a:t>; </a:t>
            </a:r>
            <a:r>
              <a:rPr lang="fr-FR" sz="2000" b="1" dirty="0">
                <a:solidFill>
                  <a:srgbClr val="FF0000"/>
                </a:solidFill>
              </a:rPr>
              <a:t>5 styles</a:t>
            </a:r>
          </a:p>
        </p:txBody>
      </p:sp>
      <p:pic>
        <p:nvPicPr>
          <p:cNvPr id="5" name="Image 4" descr="DSCN4867.JPG"/>
          <p:cNvPicPr>
            <a:picLocks noChangeAspect="1"/>
          </p:cNvPicPr>
          <p:nvPr/>
        </p:nvPicPr>
        <p:blipFill>
          <a:blip r:embed="rId3" cstate="screen">
            <a:lum bright="-20000"/>
            <a:extLst>
              <a:ext uri="{28A0092B-C50C-407E-A947-70E740481C1C}">
                <a14:useLocalDpi xmlns:a14="http://schemas.microsoft.com/office/drawing/2010/main"/>
              </a:ext>
            </a:extLst>
          </a:blip>
          <a:srcRect/>
          <a:stretch>
            <a:fillRect/>
          </a:stretch>
        </p:blipFill>
        <p:spPr bwMode="auto">
          <a:xfrm>
            <a:off x="35496" y="2348880"/>
            <a:ext cx="5124290" cy="4320480"/>
          </a:xfrm>
          <a:prstGeom prst="rect">
            <a:avLst/>
          </a:prstGeom>
          <a:noFill/>
          <a:ln w="9525">
            <a:noFill/>
            <a:miter lim="800000"/>
            <a:headEnd/>
            <a:tailEnd/>
          </a:ln>
        </p:spPr>
      </p:pic>
      <p:pic>
        <p:nvPicPr>
          <p:cNvPr id="6" name="Image 5" descr="P5042534.JPG"/>
          <p:cNvPicPr>
            <a:picLocks noChangeAspect="1"/>
          </p:cNvPicPr>
          <p:nvPr/>
        </p:nvPicPr>
        <p:blipFill>
          <a:blip r:embed="rId4" cstate="screen">
            <a:lum bright="-10000" contrast="10000"/>
            <a:extLst>
              <a:ext uri="{28A0092B-C50C-407E-A947-70E740481C1C}">
                <a14:useLocalDpi xmlns:a14="http://schemas.microsoft.com/office/drawing/2010/main"/>
              </a:ext>
            </a:extLst>
          </a:blip>
          <a:srcRect/>
          <a:stretch>
            <a:fillRect/>
          </a:stretch>
        </p:blipFill>
        <p:spPr>
          <a:xfrm rot="5400000">
            <a:off x="4805706" y="2519705"/>
            <a:ext cx="4797152" cy="3879437"/>
          </a:xfrm>
          <a:prstGeom prst="rect">
            <a:avLst/>
          </a:prstGeom>
        </p:spPr>
      </p:pic>
      <p:sp>
        <p:nvSpPr>
          <p:cNvPr id="7" name="ZoneTexte 6"/>
          <p:cNvSpPr txBox="1"/>
          <p:nvPr/>
        </p:nvSpPr>
        <p:spPr>
          <a:xfrm>
            <a:off x="8215604" y="6550223"/>
            <a:ext cx="928396" cy="307777"/>
          </a:xfrm>
          <a:prstGeom prst="rect">
            <a:avLst/>
          </a:prstGeom>
          <a:solidFill>
            <a:schemeClr val="bg1"/>
          </a:solidFill>
        </p:spPr>
        <p:txBody>
          <a:bodyPr wrap="none" rtlCol="0">
            <a:spAutoFit/>
          </a:bodyPr>
          <a:lstStyle/>
          <a:p>
            <a:r>
              <a:rPr lang="fr-FR" sz="1400" i="1" dirty="0"/>
              <a:t>V. </a:t>
            </a:r>
            <a:r>
              <a:rPr lang="fr-FR" sz="1400" i="1" dirty="0" err="1"/>
              <a:t>vulgaris</a:t>
            </a:r>
            <a:endParaRPr lang="fr-FR" sz="1400" i="1" dirty="0"/>
          </a:p>
        </p:txBody>
      </p:sp>
      <p:sp>
        <p:nvSpPr>
          <p:cNvPr id="8" name="ZoneTexte 7"/>
          <p:cNvSpPr txBox="1"/>
          <p:nvPr/>
        </p:nvSpPr>
        <p:spPr>
          <a:xfrm>
            <a:off x="4355976" y="6381328"/>
            <a:ext cx="809773" cy="307777"/>
          </a:xfrm>
          <a:prstGeom prst="rect">
            <a:avLst/>
          </a:prstGeom>
          <a:solidFill>
            <a:schemeClr val="bg1"/>
          </a:solidFill>
        </p:spPr>
        <p:txBody>
          <a:bodyPr wrap="none" rtlCol="0">
            <a:spAutoFit/>
          </a:bodyPr>
          <a:lstStyle/>
          <a:p>
            <a:r>
              <a:rPr lang="fr-FR" sz="1400" i="1" dirty="0"/>
              <a:t>V. </a:t>
            </a:r>
            <a:r>
              <a:rPr lang="fr-FR" sz="1400" i="1" dirty="0" err="1"/>
              <a:t>alpina</a:t>
            </a:r>
            <a:endParaRPr lang="fr-FR" sz="1400" i="1" dirty="0"/>
          </a:p>
        </p:txBody>
      </p:sp>
      <p:sp>
        <p:nvSpPr>
          <p:cNvPr id="9" name="Espace réservé du contenu 2"/>
          <p:cNvSpPr txBox="1">
            <a:spLocks/>
          </p:cNvSpPr>
          <p:nvPr/>
        </p:nvSpPr>
        <p:spPr>
          <a:xfrm>
            <a:off x="6156176" y="908720"/>
            <a:ext cx="2628800" cy="1008112"/>
          </a:xfrm>
          <a:prstGeom prst="rect">
            <a:avLst/>
          </a:prstGeom>
          <a:solidFill>
            <a:schemeClr val="accent4">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Capsule</a:t>
            </a:r>
            <a:r>
              <a:rPr kumimoji="0" lang="fr-FR" sz="2000" b="1" i="0" u="none" strike="noStrike" kern="1200" cap="none" spc="0" normalizeH="0" baseline="0" noProof="0" dirty="0">
                <a:ln>
                  <a:noFill/>
                </a:ln>
                <a:effectLst/>
                <a:uLnTx/>
                <a:uFillTx/>
                <a:latin typeface="+mn-lt"/>
                <a:ea typeface="+mn-ea"/>
                <a:cs typeface="+mn-cs"/>
              </a:rPr>
              <a:t> à </a:t>
            </a:r>
            <a:r>
              <a:rPr kumimoji="0" lang="fr-FR" sz="2000" b="1" i="0" u="none" strike="noStrike" kern="1200" cap="none" spc="0" normalizeH="0" noProof="0" dirty="0">
                <a:ln>
                  <a:noFill/>
                </a:ln>
                <a:solidFill>
                  <a:srgbClr val="FF0000"/>
                </a:solidFill>
                <a:effectLst/>
                <a:uLnTx/>
                <a:uFillTx/>
                <a:latin typeface="+mn-lt"/>
                <a:ea typeface="+mn-ea"/>
                <a:cs typeface="+mn-cs"/>
              </a:rPr>
              <a:t>5 dents entières, des cloisons à la base</a:t>
            </a:r>
          </a:p>
        </p:txBody>
      </p:sp>
      <p:cxnSp>
        <p:nvCxnSpPr>
          <p:cNvPr id="11" name="Connecteur droit avec flèche 10"/>
          <p:cNvCxnSpPr/>
          <p:nvPr/>
        </p:nvCxnSpPr>
        <p:spPr>
          <a:xfrm flipV="1">
            <a:off x="5220072" y="1124744"/>
            <a:ext cx="864096" cy="36004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0" y="6550223"/>
            <a:ext cx="851195" cy="307777"/>
          </a:xfrm>
          <a:prstGeom prst="rect">
            <a:avLst/>
          </a:prstGeom>
          <a:solidFill>
            <a:schemeClr val="bg1"/>
          </a:solidFill>
        </p:spPr>
        <p:txBody>
          <a:bodyPr wrap="none" rtlCol="0">
            <a:spAutoFit/>
          </a:bodyPr>
          <a:lstStyle/>
          <a:p>
            <a:r>
              <a:rPr lang="fr-FR" sz="1400" dirty="0"/>
              <a:t>V. Guérin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oste Viscaria alpina.png"/>
          <p:cNvPicPr>
            <a:picLocks noChangeAspect="1"/>
          </p:cNvPicPr>
          <p:nvPr/>
        </p:nvPicPr>
        <p:blipFill>
          <a:blip r:embed="rId3" cstate="print"/>
          <a:stretch>
            <a:fillRect/>
          </a:stretch>
        </p:blipFill>
        <p:spPr>
          <a:xfrm>
            <a:off x="35496" y="0"/>
            <a:ext cx="5715000" cy="6858000"/>
          </a:xfrm>
          <a:prstGeom prst="rect">
            <a:avLst/>
          </a:prstGeom>
        </p:spPr>
      </p:pic>
      <p:sp>
        <p:nvSpPr>
          <p:cNvPr id="3" name="ZoneTexte 2"/>
          <p:cNvSpPr txBox="1"/>
          <p:nvPr/>
        </p:nvSpPr>
        <p:spPr>
          <a:xfrm>
            <a:off x="7164288" y="260648"/>
            <a:ext cx="1728192" cy="461665"/>
          </a:xfrm>
          <a:prstGeom prst="rect">
            <a:avLst/>
          </a:prstGeom>
          <a:solidFill>
            <a:schemeClr val="accent5">
              <a:lumMod val="20000"/>
              <a:lumOff val="80000"/>
            </a:schemeClr>
          </a:solidFill>
        </p:spPr>
        <p:txBody>
          <a:bodyPr wrap="square" rtlCol="0">
            <a:spAutoFit/>
          </a:bodyPr>
          <a:lstStyle/>
          <a:p>
            <a:pPr algn="ctr"/>
            <a:r>
              <a:rPr lang="fr-FR" sz="2400" b="1" i="1" dirty="0" err="1"/>
              <a:t>Viscaria</a:t>
            </a:r>
            <a:r>
              <a:rPr lang="fr-FR" sz="2400" b="1" i="1" dirty="0"/>
              <a:t>   </a:t>
            </a:r>
          </a:p>
        </p:txBody>
      </p:sp>
      <p:sp>
        <p:nvSpPr>
          <p:cNvPr id="4" name="ZoneTexte 3"/>
          <p:cNvSpPr txBox="1"/>
          <p:nvPr/>
        </p:nvSpPr>
        <p:spPr>
          <a:xfrm>
            <a:off x="7444068" y="908720"/>
            <a:ext cx="1103957" cy="400110"/>
          </a:xfrm>
          <a:prstGeom prst="rect">
            <a:avLst/>
          </a:prstGeom>
          <a:solidFill>
            <a:schemeClr val="accent3">
              <a:lumMod val="40000"/>
              <a:lumOff val="60000"/>
            </a:schemeClr>
          </a:solidFill>
        </p:spPr>
        <p:txBody>
          <a:bodyPr wrap="none" rtlCol="0">
            <a:spAutoFit/>
          </a:bodyPr>
          <a:lstStyle/>
          <a:p>
            <a:pPr algn="ctr"/>
            <a:r>
              <a:rPr lang="fr-FR" sz="2000" b="1" i="1" dirty="0"/>
              <a:t>V. </a:t>
            </a:r>
            <a:r>
              <a:rPr lang="fr-FR" sz="2000" b="1" i="1" dirty="0" err="1"/>
              <a:t>alpina</a:t>
            </a:r>
            <a:endParaRPr lang="fr-FR" sz="2000" b="1" i="1" dirty="0"/>
          </a:p>
        </p:txBody>
      </p:sp>
      <p:sp>
        <p:nvSpPr>
          <p:cNvPr id="5" name="ZoneTexte 4"/>
          <p:cNvSpPr txBox="1"/>
          <p:nvPr/>
        </p:nvSpPr>
        <p:spPr>
          <a:xfrm>
            <a:off x="80278" y="2204864"/>
            <a:ext cx="1733873" cy="923330"/>
          </a:xfrm>
          <a:prstGeom prst="rect">
            <a:avLst/>
          </a:prstGeom>
          <a:solidFill>
            <a:schemeClr val="bg1"/>
          </a:solidFill>
        </p:spPr>
        <p:txBody>
          <a:bodyPr wrap="none" rtlCol="0">
            <a:spAutoFit/>
          </a:bodyPr>
          <a:lstStyle/>
          <a:p>
            <a:r>
              <a:rPr lang="fr-FR" b="1" dirty="0"/>
              <a:t>Capsule 5 dents</a:t>
            </a:r>
          </a:p>
          <a:p>
            <a:r>
              <a:rPr lang="fr-FR" b="1" dirty="0"/>
              <a:t>5 loges à la base</a:t>
            </a:r>
          </a:p>
          <a:p>
            <a:r>
              <a:rPr lang="fr-FR" b="1" dirty="0" err="1"/>
              <a:t>Carpophore</a:t>
            </a:r>
            <a:r>
              <a:rPr lang="fr-FR" b="1" dirty="0"/>
              <a:t> </a:t>
            </a:r>
          </a:p>
        </p:txBody>
      </p:sp>
      <p:sp>
        <p:nvSpPr>
          <p:cNvPr id="6" name="ZoneTexte 5"/>
          <p:cNvSpPr txBox="1"/>
          <p:nvPr/>
        </p:nvSpPr>
        <p:spPr>
          <a:xfrm>
            <a:off x="35496" y="5373216"/>
            <a:ext cx="1351011" cy="646331"/>
          </a:xfrm>
          <a:prstGeom prst="rect">
            <a:avLst/>
          </a:prstGeom>
          <a:noFill/>
        </p:spPr>
        <p:txBody>
          <a:bodyPr wrap="none" rtlCol="0">
            <a:spAutoFit/>
          </a:bodyPr>
          <a:lstStyle/>
          <a:p>
            <a:r>
              <a:rPr lang="fr-FR" b="1" dirty="0"/>
              <a:t>10 étamines</a:t>
            </a:r>
          </a:p>
          <a:p>
            <a:r>
              <a:rPr lang="fr-FR" b="1" dirty="0"/>
              <a:t>5 styles</a:t>
            </a:r>
          </a:p>
        </p:txBody>
      </p:sp>
      <p:sp>
        <p:nvSpPr>
          <p:cNvPr id="7" name="ZoneTexte 6"/>
          <p:cNvSpPr txBox="1"/>
          <p:nvPr/>
        </p:nvSpPr>
        <p:spPr>
          <a:xfrm>
            <a:off x="0" y="0"/>
            <a:ext cx="1498615" cy="646331"/>
          </a:xfrm>
          <a:prstGeom prst="rect">
            <a:avLst/>
          </a:prstGeom>
          <a:noFill/>
        </p:spPr>
        <p:txBody>
          <a:bodyPr wrap="none" rtlCol="0">
            <a:spAutoFit/>
          </a:bodyPr>
          <a:lstStyle/>
          <a:p>
            <a:r>
              <a:rPr lang="fr-FR" b="1" dirty="0"/>
              <a:t>Calice 5 dents</a:t>
            </a:r>
          </a:p>
          <a:p>
            <a:r>
              <a:rPr lang="fr-FR" b="1" dirty="0"/>
              <a:t>5 pétales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375047"/>
            <a:ext cx="5616624" cy="461665"/>
          </a:xfrm>
          <a:prstGeom prst="rect">
            <a:avLst/>
          </a:prstGeom>
          <a:solidFill>
            <a:schemeClr val="accent5">
              <a:lumMod val="20000"/>
              <a:lumOff val="80000"/>
            </a:schemeClr>
          </a:solidFill>
        </p:spPr>
        <p:txBody>
          <a:bodyPr wrap="square" rtlCol="0">
            <a:spAutoFit/>
          </a:bodyPr>
          <a:lstStyle/>
          <a:p>
            <a:pPr algn="ctr"/>
            <a:r>
              <a:rPr lang="fr-FR" sz="2400" b="1" i="1" dirty="0" err="1"/>
              <a:t>Petrocoptis</a:t>
            </a:r>
            <a:r>
              <a:rPr lang="fr-FR" sz="2400" b="1" i="1" dirty="0"/>
              <a:t> </a:t>
            </a:r>
            <a:r>
              <a:rPr lang="fr-FR" sz="2400" b="1" i="1" dirty="0" err="1"/>
              <a:t>pyrenaica</a:t>
            </a:r>
            <a:r>
              <a:rPr lang="fr-FR" sz="2400" b="1" i="1" dirty="0"/>
              <a:t> </a:t>
            </a:r>
            <a:r>
              <a:rPr lang="fr-FR" sz="2400" b="1" dirty="0" err="1"/>
              <a:t>subsp</a:t>
            </a:r>
            <a:r>
              <a:rPr lang="fr-FR" sz="2400" b="1" dirty="0"/>
              <a:t>. </a:t>
            </a:r>
            <a:r>
              <a:rPr lang="fr-FR" sz="2400" b="1" i="1" dirty="0" err="1"/>
              <a:t>pyrenaica</a:t>
            </a:r>
            <a:r>
              <a:rPr lang="fr-FR" sz="2400" b="1" dirty="0"/>
              <a:t> (1)</a:t>
            </a:r>
            <a:endParaRPr lang="fr-FR" sz="2400" b="1" i="1" dirty="0"/>
          </a:p>
        </p:txBody>
      </p:sp>
      <p:sp>
        <p:nvSpPr>
          <p:cNvPr id="3" name="Espace réservé du contenu 2"/>
          <p:cNvSpPr txBox="1">
            <a:spLocks/>
          </p:cNvSpPr>
          <p:nvPr/>
        </p:nvSpPr>
        <p:spPr>
          <a:xfrm>
            <a:off x="251520" y="1268760"/>
            <a:ext cx="4536504" cy="504056"/>
          </a:xfrm>
          <a:prstGeom prst="rect">
            <a:avLst/>
          </a:prstGeom>
          <a:solidFill>
            <a:schemeClr val="accent3">
              <a:lumMod val="40000"/>
              <a:lumOff val="6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Plante</a:t>
            </a:r>
            <a:r>
              <a:rPr kumimoji="0" lang="fr-FR" sz="2000" b="1" i="0" u="none" strike="noStrike" kern="1200" cap="none" spc="0" normalizeH="0" baseline="0" noProof="0" dirty="0">
                <a:ln>
                  <a:noFill/>
                </a:ln>
                <a:effectLst/>
                <a:uLnTx/>
                <a:uFillTx/>
                <a:latin typeface="+mn-lt"/>
                <a:ea typeface="+mn-ea"/>
                <a:cs typeface="+mn-cs"/>
              </a:rPr>
              <a:t> 5-20 cm </a:t>
            </a:r>
            <a:r>
              <a:rPr kumimoji="0" lang="fr-FR" sz="2000" b="1" i="0" u="none" strike="noStrike" kern="1200" cap="none" spc="0" normalizeH="0" baseline="0" noProof="0" dirty="0">
                <a:ln>
                  <a:noFill/>
                </a:ln>
                <a:solidFill>
                  <a:srgbClr val="FF0000"/>
                </a:solidFill>
                <a:effectLst/>
                <a:uLnTx/>
                <a:uFillTx/>
                <a:latin typeface="+mn-lt"/>
                <a:ea typeface="+mn-ea"/>
                <a:cs typeface="+mn-cs"/>
              </a:rPr>
              <a:t>vivace</a:t>
            </a:r>
            <a:r>
              <a:rPr kumimoji="0" lang="fr-FR" sz="2000" b="1" i="0" u="none" strike="noStrike" kern="1200" cap="none" spc="0" normalizeH="0" baseline="0" noProof="0" dirty="0">
                <a:ln>
                  <a:noFill/>
                </a:ln>
                <a:effectLst/>
                <a:uLnTx/>
                <a:uFillTx/>
                <a:latin typeface="+mn-lt"/>
                <a:ea typeface="+mn-ea"/>
                <a:cs typeface="+mn-cs"/>
              </a:rPr>
              <a:t> glabre </a:t>
            </a:r>
            <a:r>
              <a:rPr kumimoji="0" lang="fr-FR" sz="2000" b="1" i="0" u="none" strike="noStrike" kern="1200" cap="none" spc="0" normalizeH="0" baseline="0" noProof="0" dirty="0">
                <a:ln>
                  <a:noFill/>
                </a:ln>
                <a:solidFill>
                  <a:srgbClr val="FF0000"/>
                </a:solidFill>
                <a:effectLst/>
                <a:uLnTx/>
                <a:uFillTx/>
                <a:latin typeface="+mn-lt"/>
                <a:ea typeface="+mn-ea"/>
                <a:cs typeface="+mn-cs"/>
              </a:rPr>
              <a:t>glauque</a:t>
            </a:r>
          </a:p>
        </p:txBody>
      </p:sp>
      <p:sp>
        <p:nvSpPr>
          <p:cNvPr id="4" name="Espace réservé du contenu 2"/>
          <p:cNvSpPr txBox="1">
            <a:spLocks/>
          </p:cNvSpPr>
          <p:nvPr/>
        </p:nvSpPr>
        <p:spPr>
          <a:xfrm>
            <a:off x="5976664" y="188640"/>
            <a:ext cx="3059832" cy="864096"/>
          </a:xfrm>
          <a:prstGeom prst="rect">
            <a:avLst/>
          </a:prstGeom>
          <a:solidFill>
            <a:schemeClr val="bg1">
              <a:lumMod val="85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dirty="0"/>
              <a:t>1 </a:t>
            </a:r>
            <a:r>
              <a:rPr kumimoji="0" lang="fr-FR" sz="2000" i="0" u="none" strike="noStrike" kern="1200" cap="none" spc="0" normalizeH="0" baseline="0" noProof="0" dirty="0">
                <a:ln>
                  <a:noFill/>
                </a:ln>
                <a:solidFill>
                  <a:schemeClr val="tx1"/>
                </a:solidFill>
                <a:effectLst/>
                <a:uLnTx/>
                <a:uFillTx/>
                <a:latin typeface="+mn-lt"/>
                <a:ea typeface="+mn-ea"/>
                <a:cs typeface="+mn-cs"/>
              </a:rPr>
              <a:t>/ </a:t>
            </a:r>
            <a:r>
              <a:rPr lang="fr-FR" sz="2000" noProof="0" dirty="0"/>
              <a:t>4-8</a:t>
            </a:r>
            <a:r>
              <a:rPr kumimoji="0" lang="fr-FR" sz="2000" i="0" u="none" strike="noStrike" kern="1200" cap="none" spc="0" normalizeH="0" baseline="0" noProof="0" dirty="0">
                <a:ln>
                  <a:noFill/>
                </a:ln>
                <a:solidFill>
                  <a:schemeClr val="tx1"/>
                </a:solidFill>
                <a:effectLst/>
                <a:uLnTx/>
                <a:uFillTx/>
                <a:latin typeface="+mn-lt"/>
                <a:ea typeface="+mn-ea"/>
                <a:cs typeface="+mn-cs"/>
              </a:rPr>
              <a:t> </a:t>
            </a:r>
            <a:endParaRPr kumimoji="0" lang="fr-FR" sz="200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dirty="0"/>
              <a:t>Pyrénéen et N-ibérique</a:t>
            </a:r>
            <a:endParaRPr kumimoji="0" lang="fr-FR" sz="2000" u="none" strike="noStrike" kern="1200" cap="none" spc="0" normalizeH="0" baseline="0" noProof="0" dirty="0">
              <a:ln>
                <a:noFill/>
              </a:ln>
              <a:solidFill>
                <a:schemeClr val="tx1"/>
              </a:solidFill>
              <a:effectLst/>
              <a:uLnTx/>
              <a:uFillTx/>
              <a:latin typeface="+mn-lt"/>
              <a:ea typeface="+mn-ea"/>
              <a:cs typeface="+mn-cs"/>
            </a:endParaRPr>
          </a:p>
        </p:txBody>
      </p:sp>
      <p:pic>
        <p:nvPicPr>
          <p:cNvPr id="7" name="Image 6" descr="Petrocoptis Franck 4.jpg"/>
          <p:cNvPicPr>
            <a:picLocks noChangeAspect="1"/>
          </p:cNvPicPr>
          <p:nvPr/>
        </p:nvPicPr>
        <p:blipFill>
          <a:blip r:embed="rId3" cstate="print"/>
          <a:stretch>
            <a:fillRect/>
          </a:stretch>
        </p:blipFill>
        <p:spPr>
          <a:xfrm>
            <a:off x="1115616" y="1988840"/>
            <a:ext cx="6912768" cy="4608512"/>
          </a:xfrm>
          <a:prstGeom prst="rect">
            <a:avLst/>
          </a:prstGeom>
        </p:spPr>
      </p:pic>
      <p:sp>
        <p:nvSpPr>
          <p:cNvPr id="6" name="ZoneTexte 5"/>
          <p:cNvSpPr txBox="1"/>
          <p:nvPr/>
        </p:nvSpPr>
        <p:spPr>
          <a:xfrm>
            <a:off x="0" y="6550223"/>
            <a:ext cx="2201565" cy="307777"/>
          </a:xfrm>
          <a:prstGeom prst="rect">
            <a:avLst/>
          </a:prstGeom>
          <a:solidFill>
            <a:schemeClr val="bg1"/>
          </a:solidFill>
        </p:spPr>
        <p:txBody>
          <a:bodyPr wrap="none" rtlCol="0">
            <a:spAutoFit/>
          </a:bodyPr>
          <a:lstStyle/>
          <a:p>
            <a:r>
              <a:rPr lang="fr-FR" sz="1400" dirty="0"/>
              <a:t>Franck Le Driant/</a:t>
            </a:r>
            <a:r>
              <a:rPr lang="fr-FR" sz="1400" dirty="0" err="1"/>
              <a:t>FloreAlpes</a:t>
            </a:r>
            <a:endParaRPr lang="fr-FR" sz="14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p:cNvSpPr>
          <p:nvPr/>
        </p:nvSpPr>
        <p:spPr>
          <a:xfrm>
            <a:off x="1115616" y="980728"/>
            <a:ext cx="6408712" cy="864096"/>
          </a:xfrm>
          <a:prstGeom prst="rect">
            <a:avLst/>
          </a:prstGeom>
          <a:solidFill>
            <a:schemeClr val="accent3">
              <a:lumMod val="40000"/>
              <a:lumOff val="6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Rosette basale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Feuilles </a:t>
            </a:r>
            <a:r>
              <a:rPr lang="fr-FR" sz="2000" b="1" dirty="0"/>
              <a:t>caulinaires simples entières  opposées </a:t>
            </a:r>
            <a:r>
              <a:rPr lang="fr-FR" sz="2000" b="1" dirty="0" err="1">
                <a:solidFill>
                  <a:srgbClr val="FF0000"/>
                </a:solidFill>
              </a:rPr>
              <a:t>obovales</a:t>
            </a:r>
            <a:r>
              <a:rPr lang="fr-FR" sz="2000" b="1" dirty="0">
                <a:solidFill>
                  <a:srgbClr val="FF0000"/>
                </a:solidFill>
              </a:rPr>
              <a:t> </a:t>
            </a:r>
            <a:endParaRPr kumimoji="0" lang="fr-FR" sz="2000" b="1" i="0" u="none" strike="noStrike" kern="1200" cap="none" spc="0" normalizeH="0" baseline="0" noProof="0" dirty="0">
              <a:ln>
                <a:noFill/>
              </a:ln>
              <a:solidFill>
                <a:srgbClr val="FF0000"/>
              </a:solidFill>
              <a:effectLst/>
              <a:uLnTx/>
              <a:uFillTx/>
              <a:latin typeface="+mn-lt"/>
              <a:ea typeface="+mn-ea"/>
              <a:cs typeface="+mn-cs"/>
            </a:endParaRPr>
          </a:p>
        </p:txBody>
      </p:sp>
      <p:sp>
        <p:nvSpPr>
          <p:cNvPr id="3" name="ZoneTexte 2"/>
          <p:cNvSpPr txBox="1"/>
          <p:nvPr/>
        </p:nvSpPr>
        <p:spPr>
          <a:xfrm>
            <a:off x="1511660" y="375047"/>
            <a:ext cx="5616624" cy="461665"/>
          </a:xfrm>
          <a:prstGeom prst="rect">
            <a:avLst/>
          </a:prstGeom>
          <a:solidFill>
            <a:schemeClr val="accent5">
              <a:lumMod val="20000"/>
              <a:lumOff val="80000"/>
            </a:schemeClr>
          </a:solidFill>
        </p:spPr>
        <p:txBody>
          <a:bodyPr wrap="square" rtlCol="0">
            <a:spAutoFit/>
          </a:bodyPr>
          <a:lstStyle/>
          <a:p>
            <a:pPr algn="ctr"/>
            <a:r>
              <a:rPr lang="fr-FR" sz="2400" b="1" i="1" dirty="0" err="1"/>
              <a:t>Petrocoptis</a:t>
            </a:r>
            <a:r>
              <a:rPr lang="fr-FR" sz="2400" b="1" i="1" dirty="0"/>
              <a:t> </a:t>
            </a:r>
            <a:r>
              <a:rPr lang="fr-FR" sz="2400" b="1" i="1" dirty="0" err="1"/>
              <a:t>pyrenaica</a:t>
            </a:r>
            <a:r>
              <a:rPr lang="fr-FR" sz="2400" b="1" i="1" dirty="0"/>
              <a:t> </a:t>
            </a:r>
            <a:r>
              <a:rPr lang="fr-FR" sz="2400" b="1" dirty="0" err="1"/>
              <a:t>subsp</a:t>
            </a:r>
            <a:r>
              <a:rPr lang="fr-FR" sz="2400" b="1" dirty="0"/>
              <a:t>. </a:t>
            </a:r>
            <a:r>
              <a:rPr lang="fr-FR" sz="2400" b="1" i="1" dirty="0" err="1"/>
              <a:t>pyrenaica</a:t>
            </a:r>
            <a:r>
              <a:rPr lang="fr-FR" sz="2400" b="1" dirty="0"/>
              <a:t> (2)</a:t>
            </a:r>
            <a:endParaRPr lang="fr-FR" sz="2400" b="1" i="1" dirty="0"/>
          </a:p>
        </p:txBody>
      </p:sp>
      <p:pic>
        <p:nvPicPr>
          <p:cNvPr id="4" name="Image 3" descr="Petrocoptis Franck 2.jpg"/>
          <p:cNvPicPr>
            <a:picLocks noChangeAspect="1"/>
          </p:cNvPicPr>
          <p:nvPr/>
        </p:nvPicPr>
        <p:blipFill>
          <a:blip r:embed="rId2" cstate="print"/>
          <a:stretch>
            <a:fillRect/>
          </a:stretch>
        </p:blipFill>
        <p:spPr>
          <a:xfrm>
            <a:off x="917594" y="2060848"/>
            <a:ext cx="6804756" cy="4536504"/>
          </a:xfrm>
          <a:prstGeom prst="rect">
            <a:avLst/>
          </a:prstGeom>
        </p:spPr>
      </p:pic>
      <p:sp>
        <p:nvSpPr>
          <p:cNvPr id="5" name="ZoneTexte 4"/>
          <p:cNvSpPr txBox="1"/>
          <p:nvPr/>
        </p:nvSpPr>
        <p:spPr>
          <a:xfrm>
            <a:off x="0" y="6550223"/>
            <a:ext cx="2201565" cy="307777"/>
          </a:xfrm>
          <a:prstGeom prst="rect">
            <a:avLst/>
          </a:prstGeom>
          <a:solidFill>
            <a:schemeClr val="bg1"/>
          </a:solidFill>
        </p:spPr>
        <p:txBody>
          <a:bodyPr wrap="none" rtlCol="0">
            <a:spAutoFit/>
          </a:bodyPr>
          <a:lstStyle/>
          <a:p>
            <a:r>
              <a:rPr lang="fr-FR" sz="1400" dirty="0"/>
              <a:t>Franck Le Driant/</a:t>
            </a:r>
            <a:r>
              <a:rPr lang="fr-FR" sz="1400" dirty="0" err="1"/>
              <a:t>FloreAlpes</a:t>
            </a:r>
            <a:endParaRPr lang="fr-FR" sz="14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3276364" cy="830997"/>
          </a:xfrm>
          <a:prstGeom prst="rect">
            <a:avLst/>
          </a:prstGeom>
          <a:solidFill>
            <a:schemeClr val="accent5">
              <a:lumMod val="20000"/>
              <a:lumOff val="80000"/>
            </a:schemeClr>
          </a:solidFill>
        </p:spPr>
        <p:txBody>
          <a:bodyPr wrap="square" rtlCol="0">
            <a:spAutoFit/>
          </a:bodyPr>
          <a:lstStyle/>
          <a:p>
            <a:pPr algn="ctr"/>
            <a:r>
              <a:rPr lang="fr-FR" sz="2400" b="1" i="1" dirty="0" err="1"/>
              <a:t>Petrocoptis</a:t>
            </a:r>
            <a:r>
              <a:rPr lang="fr-FR" sz="2400" b="1" i="1" dirty="0"/>
              <a:t> </a:t>
            </a:r>
            <a:r>
              <a:rPr lang="fr-FR" sz="2400" b="1" i="1" dirty="0" err="1"/>
              <a:t>pyrenaica</a:t>
            </a:r>
            <a:r>
              <a:rPr lang="fr-FR" sz="2400" b="1" i="1" dirty="0"/>
              <a:t> </a:t>
            </a:r>
          </a:p>
          <a:p>
            <a:pPr algn="ctr"/>
            <a:r>
              <a:rPr lang="fr-FR" sz="2400" b="1" dirty="0" err="1"/>
              <a:t>subsp</a:t>
            </a:r>
            <a:r>
              <a:rPr lang="fr-FR" sz="2400" b="1" dirty="0"/>
              <a:t>. </a:t>
            </a:r>
            <a:r>
              <a:rPr lang="fr-FR" sz="2400" b="1" i="1" dirty="0" err="1"/>
              <a:t>pyrenaica</a:t>
            </a:r>
            <a:r>
              <a:rPr lang="fr-FR" sz="2400" b="1" dirty="0"/>
              <a:t> (3)</a:t>
            </a:r>
            <a:endParaRPr lang="fr-FR" sz="2400" b="1" i="1" dirty="0"/>
          </a:p>
        </p:txBody>
      </p:sp>
      <p:sp>
        <p:nvSpPr>
          <p:cNvPr id="3" name="Espace réservé du contenu 2"/>
          <p:cNvSpPr txBox="1">
            <a:spLocks/>
          </p:cNvSpPr>
          <p:nvPr/>
        </p:nvSpPr>
        <p:spPr>
          <a:xfrm>
            <a:off x="179512" y="1124744"/>
            <a:ext cx="3096344" cy="648072"/>
          </a:xfrm>
          <a:prstGeom prst="rect">
            <a:avLst/>
          </a:prstGeom>
          <a:solidFill>
            <a:schemeClr val="accent2">
              <a:lumMod val="20000"/>
              <a:lumOff val="80000"/>
            </a:schemeClr>
          </a:solidFill>
        </p:spPr>
        <p:txBody>
          <a:bodyPr>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Tiges florifères latérales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effectLst/>
                <a:uLnTx/>
                <a:uFillTx/>
                <a:latin typeface="+mn-lt"/>
                <a:ea typeface="+mn-ea"/>
                <a:cs typeface="+mn-cs"/>
              </a:rPr>
              <a:t>Cymes</a:t>
            </a:r>
            <a:r>
              <a:rPr kumimoji="0" lang="fr-FR" sz="2000" b="1" i="0" u="none" strike="noStrike" kern="1200" cap="none" spc="0" normalizeH="0" noProof="0" dirty="0">
                <a:ln>
                  <a:noFill/>
                </a:ln>
                <a:effectLst/>
                <a:uLnTx/>
                <a:uFillTx/>
                <a:latin typeface="+mn-lt"/>
                <a:ea typeface="+mn-ea"/>
                <a:cs typeface="+mn-cs"/>
              </a:rPr>
              <a:t> bipares lâches</a:t>
            </a:r>
            <a:endParaRPr kumimoji="0" lang="fr-FR" sz="2000" b="1" i="0" u="none" strike="noStrike" kern="1200" cap="none" spc="0" normalizeH="0" baseline="0" noProof="0" dirty="0">
              <a:ln>
                <a:noFill/>
              </a:ln>
              <a:effectLst/>
              <a:uLnTx/>
              <a:uFillTx/>
              <a:latin typeface="+mn-lt"/>
              <a:ea typeface="+mn-ea"/>
              <a:cs typeface="+mn-cs"/>
            </a:endParaRPr>
          </a:p>
        </p:txBody>
      </p:sp>
      <p:sp>
        <p:nvSpPr>
          <p:cNvPr id="5" name="Espace réservé du contenu 2"/>
          <p:cNvSpPr txBox="1">
            <a:spLocks/>
          </p:cNvSpPr>
          <p:nvPr/>
        </p:nvSpPr>
        <p:spPr>
          <a:xfrm>
            <a:off x="3563888" y="0"/>
            <a:ext cx="5328592" cy="2132856"/>
          </a:xfrm>
          <a:prstGeom prst="rect">
            <a:avLst/>
          </a:prstGeom>
          <a:solidFill>
            <a:schemeClr val="accent2">
              <a:lumMod val="20000"/>
              <a:lumOff val="80000"/>
            </a:schemeClr>
          </a:solidFill>
        </p:spPr>
        <p:txBody>
          <a:bodyPr>
            <a:normAutofit fontScale="925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noProof="0" dirty="0"/>
              <a:t>F</a:t>
            </a:r>
            <a:r>
              <a:rPr kumimoji="0" lang="fr-FR" sz="2000" b="1" i="0" u="none" strike="noStrike" kern="1200" cap="none" spc="0" normalizeH="0" baseline="0" noProof="0" dirty="0">
                <a:ln>
                  <a:noFill/>
                </a:ln>
                <a:effectLst/>
                <a:uLnTx/>
                <a:uFillTx/>
                <a:latin typeface="+mn-lt"/>
                <a:ea typeface="+mn-ea"/>
                <a:cs typeface="+mn-cs"/>
              </a:rPr>
              <a:t>leurs hermaphrodites actinomorphes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effectLst/>
                <a:uLnTx/>
                <a:uFillTx/>
                <a:latin typeface="+mn-lt"/>
                <a:ea typeface="+mn-ea"/>
                <a:cs typeface="+mn-cs"/>
              </a:rPr>
              <a:t>5 sépales </a:t>
            </a:r>
            <a:r>
              <a:rPr kumimoji="0" lang="fr-FR" sz="2000" b="1" i="0" u="none" strike="noStrike" kern="1200" cap="none" spc="0" normalizeH="0" baseline="0" noProof="0" dirty="0" err="1">
                <a:ln>
                  <a:noFill/>
                </a:ln>
                <a:effectLst/>
                <a:uLnTx/>
                <a:uFillTx/>
                <a:latin typeface="+mn-lt"/>
                <a:ea typeface="+mn-ea"/>
                <a:cs typeface="+mn-cs"/>
              </a:rPr>
              <a:t>connés</a:t>
            </a:r>
            <a:r>
              <a:rPr kumimoji="0" lang="fr-FR" sz="2000" b="1" i="0" u="none" strike="noStrike" kern="1200" cap="none" spc="0" normalizeH="0" baseline="0" noProof="0" dirty="0">
                <a:ln>
                  <a:noFill/>
                </a:ln>
                <a:effectLst/>
                <a:uLnTx/>
                <a:uFillTx/>
                <a:latin typeface="+mn-lt"/>
                <a:ea typeface="+mn-ea"/>
                <a:cs typeface="+mn-cs"/>
              </a:rPr>
              <a:t> ; </a:t>
            </a:r>
            <a:r>
              <a:rPr kumimoji="0" lang="fr-FR" sz="2000" b="1" i="0" u="none" strike="noStrike" kern="1200" cap="none" spc="0" normalizeH="0" baseline="0" noProof="0" dirty="0">
                <a:ln>
                  <a:noFill/>
                </a:ln>
                <a:solidFill>
                  <a:srgbClr val="FF0000"/>
                </a:solidFill>
                <a:effectLst/>
                <a:uLnTx/>
                <a:uFillTx/>
                <a:latin typeface="+mn-lt"/>
                <a:ea typeface="+mn-ea"/>
                <a:cs typeface="+mn-cs"/>
              </a:rPr>
              <a:t>calice à 5 dents,</a:t>
            </a:r>
            <a:r>
              <a:rPr kumimoji="0" lang="fr-FR" sz="2000" b="1" i="0" u="none" strike="noStrike" kern="1200" cap="none" spc="0" normalizeH="0" noProof="0" dirty="0">
                <a:ln>
                  <a:noFill/>
                </a:ln>
                <a:solidFill>
                  <a:srgbClr val="FF0000"/>
                </a:solidFill>
                <a:effectLst/>
                <a:uLnTx/>
                <a:uFillTx/>
                <a:latin typeface="+mn-lt"/>
                <a:ea typeface="+mn-ea"/>
                <a:cs typeface="+mn-cs"/>
              </a:rPr>
              <a:t> </a:t>
            </a:r>
            <a:r>
              <a:rPr kumimoji="0" lang="fr-FR" sz="2000" b="1" i="0" u="none" strike="noStrike" kern="1200" cap="none" spc="0" normalizeH="0" baseline="0" noProof="0" dirty="0">
                <a:ln>
                  <a:noFill/>
                </a:ln>
                <a:solidFill>
                  <a:srgbClr val="FF0000"/>
                </a:solidFill>
                <a:effectLst/>
                <a:uLnTx/>
                <a:uFillTx/>
                <a:latin typeface="+mn-lt"/>
                <a:ea typeface="+mn-ea"/>
                <a:cs typeface="+mn-cs"/>
              </a:rPr>
              <a:t>10 nervures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5 pétales blancs à peine échancrés </a:t>
            </a:r>
            <a:r>
              <a:rPr lang="fr-FR" sz="2000" b="1" dirty="0"/>
              <a:t>; </a:t>
            </a:r>
            <a:r>
              <a:rPr lang="fr-FR" sz="2000" b="1" dirty="0">
                <a:solidFill>
                  <a:srgbClr val="FF0000"/>
                </a:solidFill>
              </a:rPr>
              <a:t>coronule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2 X 5 étamines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t>Ovaire uniloculaire porté par un </a:t>
            </a:r>
            <a:r>
              <a:rPr lang="fr-FR" sz="2000" b="1" dirty="0" err="1">
                <a:solidFill>
                  <a:srgbClr val="FF0000"/>
                </a:solidFill>
              </a:rPr>
              <a:t>carpophore</a:t>
            </a:r>
            <a:r>
              <a:rPr lang="fr-FR" sz="2000" b="1" dirty="0"/>
              <a:t> ; </a:t>
            </a:r>
            <a:r>
              <a:rPr lang="fr-FR" sz="2000" b="1" dirty="0">
                <a:solidFill>
                  <a:srgbClr val="FF0000"/>
                </a:solidFill>
              </a:rPr>
              <a:t>5 styles </a:t>
            </a:r>
          </a:p>
        </p:txBody>
      </p:sp>
      <p:pic>
        <p:nvPicPr>
          <p:cNvPr id="7" name="Image 6" descr="Petrocoptis Franck 3.jpg"/>
          <p:cNvPicPr>
            <a:picLocks noChangeAspect="1"/>
          </p:cNvPicPr>
          <p:nvPr/>
        </p:nvPicPr>
        <p:blipFill>
          <a:blip r:embed="rId3" cstate="print"/>
          <a:stretch>
            <a:fillRect/>
          </a:stretch>
        </p:blipFill>
        <p:spPr>
          <a:xfrm>
            <a:off x="251520" y="1988840"/>
            <a:ext cx="3074536" cy="4608512"/>
          </a:xfrm>
          <a:prstGeom prst="rect">
            <a:avLst/>
          </a:prstGeom>
        </p:spPr>
      </p:pic>
      <p:sp>
        <p:nvSpPr>
          <p:cNvPr id="8" name="ZoneTexte 7"/>
          <p:cNvSpPr txBox="1"/>
          <p:nvPr/>
        </p:nvSpPr>
        <p:spPr>
          <a:xfrm>
            <a:off x="0" y="6550223"/>
            <a:ext cx="2201565" cy="307777"/>
          </a:xfrm>
          <a:prstGeom prst="rect">
            <a:avLst/>
          </a:prstGeom>
          <a:solidFill>
            <a:schemeClr val="bg1"/>
          </a:solidFill>
        </p:spPr>
        <p:txBody>
          <a:bodyPr wrap="none" rtlCol="0">
            <a:spAutoFit/>
          </a:bodyPr>
          <a:lstStyle/>
          <a:p>
            <a:r>
              <a:rPr lang="fr-FR" sz="1400" dirty="0"/>
              <a:t>Franck Le Driant/</a:t>
            </a:r>
            <a:r>
              <a:rPr lang="fr-FR" sz="1400" dirty="0" err="1"/>
              <a:t>FloreAlpes</a:t>
            </a:r>
            <a:endParaRPr lang="fr-FR" sz="1400" dirty="0"/>
          </a:p>
        </p:txBody>
      </p:sp>
      <p:pic>
        <p:nvPicPr>
          <p:cNvPr id="10" name="Image 9" descr="Petrocoptis Marie Porta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5400000">
            <a:off x="6266845" y="2352045"/>
            <a:ext cx="3018005" cy="2736305"/>
          </a:xfrm>
          <a:prstGeom prst="rect">
            <a:avLst/>
          </a:prstGeom>
        </p:spPr>
      </p:pic>
      <p:pic>
        <p:nvPicPr>
          <p:cNvPr id="9" name="Image 8" descr="Petrocoptis Marie Portas 1.jpg"/>
          <p:cNvPicPr>
            <a:picLocks noChangeAspect="1"/>
          </p:cNvPicPr>
          <p:nvPr/>
        </p:nvPicPr>
        <p:blipFill>
          <a:blip r:embed="rId5" cstate="screen">
            <a:lum bright="-10000" contrast="10000"/>
            <a:extLst>
              <a:ext uri="{28A0092B-C50C-407E-A947-70E740481C1C}">
                <a14:useLocalDpi xmlns:a14="http://schemas.microsoft.com/office/drawing/2010/main"/>
              </a:ext>
            </a:extLst>
          </a:blip>
          <a:stretch>
            <a:fillRect/>
          </a:stretch>
        </p:blipFill>
        <p:spPr>
          <a:xfrm>
            <a:off x="3241651" y="2211195"/>
            <a:ext cx="3185964" cy="2952328"/>
          </a:xfrm>
          <a:prstGeom prst="ellipse">
            <a:avLst/>
          </a:prstGeom>
        </p:spPr>
      </p:pic>
      <p:sp>
        <p:nvSpPr>
          <p:cNvPr id="11" name="Espace réservé du contenu 2"/>
          <p:cNvSpPr txBox="1">
            <a:spLocks/>
          </p:cNvSpPr>
          <p:nvPr/>
        </p:nvSpPr>
        <p:spPr>
          <a:xfrm>
            <a:off x="3326056" y="5321586"/>
            <a:ext cx="3406184" cy="1536414"/>
          </a:xfrm>
          <a:prstGeom prst="rect">
            <a:avLst/>
          </a:prstGeom>
          <a:solidFill>
            <a:schemeClr val="accent4">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Capsule</a:t>
            </a:r>
            <a:r>
              <a:rPr kumimoji="0" lang="fr-FR" sz="2000" b="1" i="0" u="none" strike="noStrike" kern="1200" cap="none" spc="0" normalizeH="0" baseline="0" noProof="0" dirty="0">
                <a:ln>
                  <a:noFill/>
                </a:ln>
                <a:effectLst/>
                <a:uLnTx/>
                <a:uFillTx/>
                <a:latin typeface="+mn-lt"/>
                <a:ea typeface="+mn-ea"/>
                <a:cs typeface="+mn-cs"/>
              </a:rPr>
              <a:t> à </a:t>
            </a:r>
            <a:r>
              <a:rPr lang="fr-FR" sz="2000" b="1" dirty="0">
                <a:solidFill>
                  <a:srgbClr val="FF0000"/>
                </a:solidFill>
              </a:rPr>
              <a:t>5</a:t>
            </a:r>
            <a:r>
              <a:rPr kumimoji="0" lang="fr-FR" sz="2000" b="1" i="0" u="none" strike="noStrike" kern="1200" cap="none" spc="0" normalizeH="0" noProof="0" dirty="0">
                <a:ln>
                  <a:noFill/>
                </a:ln>
                <a:solidFill>
                  <a:srgbClr val="FF0000"/>
                </a:solidFill>
                <a:effectLst/>
                <a:uLnTx/>
                <a:uFillTx/>
                <a:latin typeface="+mn-lt"/>
                <a:ea typeface="+mn-ea"/>
                <a:cs typeface="+mn-cs"/>
              </a:rPr>
              <a:t> dents </a:t>
            </a:r>
            <a:r>
              <a:rPr kumimoji="0" lang="fr-FR" sz="2000" b="1" i="0" u="none" strike="noStrike" kern="1200" cap="none" spc="0" normalizeH="0" noProof="0" dirty="0">
                <a:ln>
                  <a:noFill/>
                </a:ln>
                <a:effectLst/>
                <a:uLnTx/>
                <a:uFillTx/>
                <a:latin typeface="+mn-lt"/>
                <a:ea typeface="+mn-ea"/>
                <a:cs typeface="+mn-cs"/>
              </a:rPr>
              <a:t>entières</a:t>
            </a:r>
            <a:r>
              <a:rPr kumimoji="0" lang="fr-FR" sz="2000" b="1" i="0" u="none" strike="noStrike" kern="1200" cap="none" spc="0" normalizeH="0" noProof="0" dirty="0">
                <a:ln>
                  <a:noFill/>
                </a:ln>
                <a:solidFill>
                  <a:srgbClr val="FF0000"/>
                </a:solidFill>
                <a:effectLst/>
                <a:uLnTx/>
                <a:uFillTx/>
                <a:latin typeface="+mn-lt"/>
                <a:ea typeface="+mn-ea"/>
                <a:cs typeface="+mn-cs"/>
              </a:rPr>
              <a:t> </a:t>
            </a:r>
            <a:r>
              <a:rPr lang="fr-FR" sz="2000" b="1" dirty="0"/>
              <a:t>; </a:t>
            </a:r>
            <a:r>
              <a:rPr kumimoji="0" lang="fr-FR" sz="2000" b="1" i="0" u="none" strike="noStrike" kern="1200" cap="none" spc="0" normalizeH="0" noProof="0" dirty="0" err="1">
                <a:ln>
                  <a:noFill/>
                </a:ln>
                <a:solidFill>
                  <a:srgbClr val="FF0000"/>
                </a:solidFill>
                <a:effectLst/>
                <a:uLnTx/>
                <a:uFillTx/>
                <a:latin typeface="+mn-lt"/>
                <a:ea typeface="+mn-ea"/>
                <a:cs typeface="+mn-cs"/>
              </a:rPr>
              <a:t>carpophore</a:t>
            </a:r>
            <a:endParaRPr kumimoji="0" lang="fr-FR" sz="2000" b="1" i="0" u="none" strike="noStrike" kern="1200" cap="none" spc="0" normalizeH="0" noProof="0" dirty="0">
              <a:ln>
                <a:noFill/>
              </a:ln>
              <a:solidFill>
                <a:srgbClr val="FF0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Graines</a:t>
            </a:r>
            <a:r>
              <a:rPr lang="fr-FR" sz="2000" b="1" dirty="0"/>
              <a:t> luisantes ; touffe de gros poils (hile)</a:t>
            </a:r>
            <a:endParaRPr kumimoji="0" lang="fr-FR" sz="2000" b="1" i="0" u="none" strike="noStrike" kern="1200" cap="none" spc="0" normalizeH="0" noProof="0" dirty="0">
              <a:ln>
                <a:noFill/>
              </a:ln>
              <a:solidFill>
                <a:srgbClr val="FF0000"/>
              </a:solidFill>
              <a:effectLst/>
              <a:uLnTx/>
              <a:uFillTx/>
              <a:latin typeface="+mn-lt"/>
              <a:ea typeface="+mn-ea"/>
              <a:cs typeface="+mn-cs"/>
            </a:endParaRPr>
          </a:p>
        </p:txBody>
      </p:sp>
      <p:sp>
        <p:nvSpPr>
          <p:cNvPr id="12" name="ZoneTexte 11"/>
          <p:cNvSpPr txBox="1"/>
          <p:nvPr/>
        </p:nvSpPr>
        <p:spPr>
          <a:xfrm>
            <a:off x="5866884" y="4751193"/>
            <a:ext cx="1121461" cy="307777"/>
          </a:xfrm>
          <a:prstGeom prst="rect">
            <a:avLst/>
          </a:prstGeom>
          <a:solidFill>
            <a:schemeClr val="bg1"/>
          </a:solidFill>
        </p:spPr>
        <p:txBody>
          <a:bodyPr wrap="none" rtlCol="0">
            <a:spAutoFit/>
          </a:bodyPr>
          <a:lstStyle/>
          <a:p>
            <a:r>
              <a:rPr lang="fr-FR" sz="1400" dirty="0"/>
              <a:t>Marie Portas</a:t>
            </a:r>
          </a:p>
        </p:txBody>
      </p:sp>
      <p:pic>
        <p:nvPicPr>
          <p:cNvPr id="6" name="Image 5">
            <a:extLst>
              <a:ext uri="{FF2B5EF4-FFF2-40B4-BE49-F238E27FC236}">
                <a16:creationId xmlns:a16="http://schemas.microsoft.com/office/drawing/2014/main" id="{36332057-4CAB-BD44-37C4-1ADDF48CB976}"/>
              </a:ext>
            </a:extLst>
          </p:cNvPr>
          <p:cNvPicPr>
            <a:picLocks noChangeAspect="1"/>
          </p:cNvPicPr>
          <p:nvPr/>
        </p:nvPicPr>
        <p:blipFill rotWithShape="1">
          <a:blip r:embed="rId6">
            <a:extLst>
              <a:ext uri="{28A0092B-C50C-407E-A947-70E740481C1C}">
                <a14:useLocalDpi xmlns:a14="http://schemas.microsoft.com/office/drawing/2010/main" val="0"/>
              </a:ext>
            </a:extLst>
          </a:blip>
          <a:srcRect l="45954" t="24929" r="29707" b="21203"/>
          <a:stretch/>
        </p:blipFill>
        <p:spPr>
          <a:xfrm>
            <a:off x="8022555" y="5307539"/>
            <a:ext cx="1121445" cy="1536412"/>
          </a:xfrm>
          <a:prstGeom prst="rect">
            <a:avLst/>
          </a:prstGeom>
        </p:spPr>
      </p:pic>
      <p:pic>
        <p:nvPicPr>
          <p:cNvPr id="14" name="Image 13">
            <a:extLst>
              <a:ext uri="{FF2B5EF4-FFF2-40B4-BE49-F238E27FC236}">
                <a16:creationId xmlns:a16="http://schemas.microsoft.com/office/drawing/2014/main" id="{80763D01-2924-5AA2-C38B-2A4B2F466544}"/>
              </a:ext>
            </a:extLst>
          </p:cNvPr>
          <p:cNvPicPr>
            <a:picLocks noChangeAspect="1"/>
          </p:cNvPicPr>
          <p:nvPr/>
        </p:nvPicPr>
        <p:blipFill rotWithShape="1">
          <a:blip r:embed="rId6">
            <a:extLst>
              <a:ext uri="{28A0092B-C50C-407E-A947-70E740481C1C}">
                <a14:useLocalDpi xmlns:a14="http://schemas.microsoft.com/office/drawing/2010/main" val="0"/>
              </a:ext>
            </a:extLst>
          </a:blip>
          <a:srcRect l="1929" t="16273" r="68658" b="28369"/>
          <a:stretch/>
        </p:blipFill>
        <p:spPr>
          <a:xfrm>
            <a:off x="6660232" y="5321587"/>
            <a:ext cx="1318769" cy="1536413"/>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oste Petrocoptis.png"/>
          <p:cNvPicPr>
            <a:picLocks noChangeAspect="1"/>
          </p:cNvPicPr>
          <p:nvPr/>
        </p:nvPicPr>
        <p:blipFill>
          <a:blip r:embed="rId3" cstate="print"/>
          <a:stretch>
            <a:fillRect/>
          </a:stretch>
        </p:blipFill>
        <p:spPr>
          <a:xfrm>
            <a:off x="107504" y="0"/>
            <a:ext cx="5715000" cy="6858000"/>
          </a:xfrm>
          <a:prstGeom prst="rect">
            <a:avLst/>
          </a:prstGeom>
        </p:spPr>
      </p:pic>
      <p:sp>
        <p:nvSpPr>
          <p:cNvPr id="5" name="ZoneTexte 4"/>
          <p:cNvSpPr txBox="1"/>
          <p:nvPr/>
        </p:nvSpPr>
        <p:spPr>
          <a:xfrm>
            <a:off x="611560" y="4797152"/>
            <a:ext cx="1683410" cy="646331"/>
          </a:xfrm>
          <a:prstGeom prst="rect">
            <a:avLst/>
          </a:prstGeom>
          <a:noFill/>
        </p:spPr>
        <p:txBody>
          <a:bodyPr wrap="none" rtlCol="0">
            <a:spAutoFit/>
          </a:bodyPr>
          <a:lstStyle/>
          <a:p>
            <a:r>
              <a:rPr lang="fr-FR" b="1" dirty="0"/>
              <a:t>Capsule 5 dents</a:t>
            </a:r>
          </a:p>
          <a:p>
            <a:r>
              <a:rPr lang="fr-FR" b="1" dirty="0" err="1"/>
              <a:t>Carpophore</a:t>
            </a:r>
            <a:endParaRPr lang="fr-FR" b="1" dirty="0"/>
          </a:p>
        </p:txBody>
      </p:sp>
      <p:sp>
        <p:nvSpPr>
          <p:cNvPr id="6" name="ZoneTexte 5"/>
          <p:cNvSpPr txBox="1"/>
          <p:nvPr/>
        </p:nvSpPr>
        <p:spPr>
          <a:xfrm>
            <a:off x="4572000" y="2276872"/>
            <a:ext cx="1512168" cy="646331"/>
          </a:xfrm>
          <a:prstGeom prst="rect">
            <a:avLst/>
          </a:prstGeom>
          <a:noFill/>
        </p:spPr>
        <p:txBody>
          <a:bodyPr wrap="square" rtlCol="0">
            <a:spAutoFit/>
          </a:bodyPr>
          <a:lstStyle/>
          <a:p>
            <a:r>
              <a:rPr lang="fr-FR" b="1" dirty="0"/>
              <a:t>Petite plante glauque</a:t>
            </a:r>
          </a:p>
        </p:txBody>
      </p:sp>
      <p:sp>
        <p:nvSpPr>
          <p:cNvPr id="7" name="ZoneTexte 6"/>
          <p:cNvSpPr txBox="1"/>
          <p:nvPr/>
        </p:nvSpPr>
        <p:spPr>
          <a:xfrm>
            <a:off x="3995936" y="4869160"/>
            <a:ext cx="1036566" cy="646331"/>
          </a:xfrm>
          <a:prstGeom prst="rect">
            <a:avLst/>
          </a:prstGeom>
          <a:noFill/>
        </p:spPr>
        <p:txBody>
          <a:bodyPr wrap="none" rtlCol="0">
            <a:spAutoFit/>
          </a:bodyPr>
          <a:lstStyle/>
          <a:p>
            <a:r>
              <a:rPr lang="fr-FR" b="1" dirty="0"/>
              <a:t>Feuilles </a:t>
            </a:r>
          </a:p>
          <a:p>
            <a:r>
              <a:rPr lang="fr-FR" b="1" dirty="0" err="1"/>
              <a:t>obovales</a:t>
            </a:r>
            <a:endParaRPr lang="fr-FR" b="1" dirty="0"/>
          </a:p>
        </p:txBody>
      </p:sp>
      <p:sp>
        <p:nvSpPr>
          <p:cNvPr id="8" name="ZoneTexte 7"/>
          <p:cNvSpPr txBox="1"/>
          <p:nvPr/>
        </p:nvSpPr>
        <p:spPr>
          <a:xfrm>
            <a:off x="0" y="1628800"/>
            <a:ext cx="1926361" cy="923330"/>
          </a:xfrm>
          <a:prstGeom prst="rect">
            <a:avLst/>
          </a:prstGeom>
          <a:noFill/>
        </p:spPr>
        <p:txBody>
          <a:bodyPr wrap="none" rtlCol="0">
            <a:spAutoFit/>
          </a:bodyPr>
          <a:lstStyle/>
          <a:p>
            <a:r>
              <a:rPr lang="fr-FR" b="1" dirty="0"/>
              <a:t>5 pétales ≈ entiers</a:t>
            </a:r>
          </a:p>
          <a:p>
            <a:r>
              <a:rPr lang="fr-FR" b="1" dirty="0"/>
              <a:t>Coronule </a:t>
            </a:r>
          </a:p>
          <a:p>
            <a:r>
              <a:rPr lang="fr-FR" b="1" dirty="0"/>
              <a:t>5 styles</a:t>
            </a:r>
          </a:p>
        </p:txBody>
      </p:sp>
      <p:sp>
        <p:nvSpPr>
          <p:cNvPr id="9" name="ZoneTexte 8"/>
          <p:cNvSpPr txBox="1"/>
          <p:nvPr/>
        </p:nvSpPr>
        <p:spPr>
          <a:xfrm>
            <a:off x="7164288" y="260648"/>
            <a:ext cx="1728192" cy="461665"/>
          </a:xfrm>
          <a:prstGeom prst="rect">
            <a:avLst/>
          </a:prstGeom>
          <a:solidFill>
            <a:schemeClr val="accent5">
              <a:lumMod val="20000"/>
              <a:lumOff val="80000"/>
            </a:schemeClr>
          </a:solidFill>
        </p:spPr>
        <p:txBody>
          <a:bodyPr wrap="square" rtlCol="0">
            <a:spAutoFit/>
          </a:bodyPr>
          <a:lstStyle/>
          <a:p>
            <a:pPr algn="ctr"/>
            <a:r>
              <a:rPr lang="fr-FR" sz="2400" b="1" i="1" dirty="0" err="1"/>
              <a:t>Petrocoptis</a:t>
            </a:r>
            <a:r>
              <a:rPr lang="fr-FR" sz="2400" b="1" i="1" dirty="0"/>
              <a:t>   </a:t>
            </a:r>
          </a:p>
        </p:txBody>
      </p:sp>
      <p:sp>
        <p:nvSpPr>
          <p:cNvPr id="10" name="ZoneTexte 9"/>
          <p:cNvSpPr txBox="1"/>
          <p:nvPr/>
        </p:nvSpPr>
        <p:spPr>
          <a:xfrm>
            <a:off x="7265367" y="908720"/>
            <a:ext cx="1461362" cy="400110"/>
          </a:xfrm>
          <a:prstGeom prst="rect">
            <a:avLst/>
          </a:prstGeom>
          <a:solidFill>
            <a:schemeClr val="accent3">
              <a:lumMod val="40000"/>
              <a:lumOff val="60000"/>
            </a:schemeClr>
          </a:solidFill>
        </p:spPr>
        <p:txBody>
          <a:bodyPr wrap="none" rtlCol="0">
            <a:spAutoFit/>
          </a:bodyPr>
          <a:lstStyle/>
          <a:p>
            <a:pPr algn="ctr"/>
            <a:r>
              <a:rPr lang="fr-FR" sz="2000" b="1" i="1" dirty="0"/>
              <a:t>P. </a:t>
            </a:r>
            <a:r>
              <a:rPr lang="fr-FR" sz="2000" b="1" i="1" dirty="0" err="1"/>
              <a:t>pyrenaica</a:t>
            </a:r>
            <a:endParaRPr lang="fr-FR" sz="2000" b="1" i="1"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83568" y="260648"/>
            <a:ext cx="3096344"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err="1"/>
              <a:t>Eudianthe</a:t>
            </a:r>
            <a:r>
              <a:rPr lang="fr-FR" sz="2400" b="1" dirty="0"/>
              <a:t> (1)</a:t>
            </a:r>
            <a:endParaRPr lang="fr-FR" sz="2400" b="1" i="1" dirty="0"/>
          </a:p>
        </p:txBody>
      </p:sp>
      <p:sp>
        <p:nvSpPr>
          <p:cNvPr id="3" name="Espace réservé du contenu 2"/>
          <p:cNvSpPr txBox="1">
            <a:spLocks/>
          </p:cNvSpPr>
          <p:nvPr/>
        </p:nvSpPr>
        <p:spPr>
          <a:xfrm>
            <a:off x="395536" y="2060848"/>
            <a:ext cx="3672408" cy="864096"/>
          </a:xfrm>
          <a:prstGeom prst="rect">
            <a:avLst/>
          </a:prstGeom>
          <a:solidFill>
            <a:schemeClr val="accent3">
              <a:lumMod val="40000"/>
              <a:lumOff val="6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Plantes annuelles </a:t>
            </a:r>
            <a:r>
              <a:rPr kumimoji="0" lang="fr-FR" sz="2000" i="0" u="none" strike="noStrike" kern="1200" cap="none" spc="0" normalizeH="0" baseline="0" noProof="0" dirty="0">
                <a:ln>
                  <a:noFill/>
                </a:ln>
                <a:effectLst/>
                <a:uLnTx/>
                <a:uFillTx/>
                <a:latin typeface="+mn-lt"/>
                <a:ea typeface="+mn-ea"/>
                <a:cs typeface="+mn-cs"/>
              </a:rPr>
              <a:t>20-40 cm</a:t>
            </a:r>
            <a:r>
              <a:rPr kumimoji="0" lang="fr-FR" sz="2000" b="1" i="0" u="none" strike="noStrike" kern="1200" cap="none" spc="0" normalizeH="0" baseline="0" noProof="0" dirty="0">
                <a:ln>
                  <a:noFill/>
                </a:ln>
                <a:effectLst/>
                <a:uLnTx/>
                <a:uFillTx/>
                <a:latin typeface="+mn-lt"/>
                <a:ea typeface="+mn-ea"/>
                <a:cs typeface="+mn-cs"/>
              </a:rPr>
              <a:t>  </a:t>
            </a:r>
            <a:endParaRPr kumimoji="0" lang="fr-FR" sz="2000" i="0" u="none" strike="noStrike" kern="1200" cap="none" spc="0" normalizeH="0" baseline="0" noProof="0" dirty="0">
              <a:ln>
                <a:noFill/>
              </a:ln>
              <a:effectLst/>
              <a:uLnTx/>
              <a:uFillTx/>
              <a:latin typeface="+mn-lt"/>
              <a:ea typeface="+mn-ea"/>
              <a:cs typeface="+mn-cs"/>
            </a:endParaRPr>
          </a:p>
          <a:p>
            <a:pPr marL="342900" lvl="0" indent="-342900">
              <a:spcBef>
                <a:spcPct val="20000"/>
              </a:spcBef>
              <a:buFont typeface="Arial" pitchFamily="34" charset="0"/>
              <a:buChar char="•"/>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Glabres</a:t>
            </a:r>
            <a:r>
              <a:rPr kumimoji="0" lang="fr-FR" sz="2000" i="0" u="none" strike="noStrike" kern="1200" cap="none" spc="0" normalizeH="0" baseline="0" noProof="0" dirty="0">
                <a:ln>
                  <a:noFill/>
                </a:ln>
                <a:solidFill>
                  <a:schemeClr val="tx1"/>
                </a:solidFill>
                <a:effectLst/>
                <a:uLnTx/>
                <a:uFillTx/>
                <a:latin typeface="+mn-lt"/>
                <a:ea typeface="+mn-ea"/>
                <a:cs typeface="+mn-cs"/>
              </a:rPr>
              <a:t> </a:t>
            </a:r>
            <a:endParaRPr lang="fr-FR" sz="2000" b="1" dirty="0"/>
          </a:p>
        </p:txBody>
      </p:sp>
      <p:sp>
        <p:nvSpPr>
          <p:cNvPr id="5" name="Espace réservé du contenu 2"/>
          <p:cNvSpPr txBox="1">
            <a:spLocks/>
          </p:cNvSpPr>
          <p:nvPr/>
        </p:nvSpPr>
        <p:spPr>
          <a:xfrm>
            <a:off x="1115616" y="980728"/>
            <a:ext cx="2232248" cy="792088"/>
          </a:xfrm>
          <a:prstGeom prst="rect">
            <a:avLst/>
          </a:prstGeom>
          <a:solidFill>
            <a:schemeClr val="bg1">
              <a:lumMod val="85000"/>
            </a:schemeClr>
          </a:solidFill>
        </p:spPr>
        <p:txBody>
          <a:bodyPr>
            <a:normAutofit fontScale="925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dirty="0"/>
              <a:t>2 </a:t>
            </a:r>
            <a:r>
              <a:rPr kumimoji="0" lang="fr-FR" sz="2000" i="0" u="none" strike="noStrike" kern="1200" cap="none" spc="0" normalizeH="0" baseline="0" noProof="0" dirty="0">
                <a:ln>
                  <a:noFill/>
                </a:ln>
                <a:solidFill>
                  <a:schemeClr val="tx1"/>
                </a:solidFill>
                <a:effectLst/>
                <a:uLnTx/>
                <a:uFillTx/>
                <a:latin typeface="+mn-lt"/>
                <a:ea typeface="+mn-ea"/>
                <a:cs typeface="+mn-cs"/>
              </a:rPr>
              <a:t>/ </a:t>
            </a:r>
            <a:r>
              <a:rPr lang="fr-FR" sz="2000" dirty="0"/>
              <a:t>2</a:t>
            </a:r>
            <a:r>
              <a:rPr kumimoji="0" lang="fr-FR" sz="2000" i="0" u="none" strike="noStrike" kern="1200" cap="none" spc="0" normalizeH="0" baseline="0" noProof="0" dirty="0">
                <a:ln>
                  <a:noFill/>
                </a:ln>
                <a:solidFill>
                  <a:schemeClr val="tx1"/>
                </a:solidFill>
                <a:effectLst/>
                <a:uLnTx/>
                <a:uFillTx/>
                <a:latin typeface="+mn-lt"/>
                <a:ea typeface="+mn-ea"/>
                <a:cs typeface="+mn-cs"/>
              </a:rPr>
              <a:t> </a:t>
            </a:r>
            <a:endParaRPr kumimoji="0" lang="fr-FR" sz="200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dirty="0"/>
              <a:t>O-méditerranéen</a:t>
            </a:r>
            <a:endParaRPr kumimoji="0" lang="fr-FR" sz="2000" u="none" strike="noStrike" kern="1200" cap="none" spc="0" normalizeH="0" baseline="0" noProof="0" dirty="0">
              <a:ln>
                <a:noFill/>
              </a:ln>
              <a:solidFill>
                <a:schemeClr val="tx1"/>
              </a:solidFill>
              <a:effectLst/>
              <a:uLnTx/>
              <a:uFillTx/>
              <a:latin typeface="+mn-lt"/>
              <a:ea typeface="+mn-ea"/>
              <a:cs typeface="+mn-cs"/>
            </a:endParaRPr>
          </a:p>
        </p:txBody>
      </p:sp>
      <p:sp>
        <p:nvSpPr>
          <p:cNvPr id="7" name="Espace réservé du contenu 2"/>
          <p:cNvSpPr txBox="1">
            <a:spLocks/>
          </p:cNvSpPr>
          <p:nvPr/>
        </p:nvSpPr>
        <p:spPr>
          <a:xfrm>
            <a:off x="395536" y="3284984"/>
            <a:ext cx="3672408" cy="792088"/>
          </a:xfrm>
          <a:prstGeom prst="rect">
            <a:avLst/>
          </a:prstGeom>
          <a:solidFill>
            <a:schemeClr val="accent3">
              <a:lumMod val="40000"/>
              <a:lumOff val="6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Feuilles</a:t>
            </a:r>
            <a:r>
              <a:rPr kumimoji="0" lang="fr-FR" sz="2000" b="1" i="0" u="none" strike="noStrike" kern="1200" cap="none" spc="0" normalizeH="0" baseline="0" noProof="0" dirty="0">
                <a:ln>
                  <a:noFill/>
                </a:ln>
                <a:effectLst/>
                <a:uLnTx/>
                <a:uFillTx/>
                <a:latin typeface="+mn-lt"/>
                <a:ea typeface="+mn-ea"/>
                <a:cs typeface="+mn-cs"/>
              </a:rPr>
              <a:t> opposées simples entières </a:t>
            </a:r>
            <a:r>
              <a:rPr kumimoji="0" lang="fr-FR" sz="2000" b="1" i="0" u="none" strike="noStrike" kern="1200" cap="none" spc="0" normalizeH="0" baseline="0" noProof="0" dirty="0">
                <a:ln>
                  <a:noFill/>
                </a:ln>
                <a:solidFill>
                  <a:srgbClr val="FF0000"/>
                </a:solidFill>
                <a:effectLst/>
                <a:uLnTx/>
                <a:uFillTx/>
                <a:latin typeface="+mn-lt"/>
                <a:ea typeface="+mn-ea"/>
                <a:cs typeface="+mn-cs"/>
              </a:rPr>
              <a:t>linéaires-</a:t>
            </a:r>
            <a:r>
              <a:rPr kumimoji="0" lang="fr-FR" sz="2000" b="1" i="0" u="none" strike="noStrike" kern="1200" cap="none" spc="0" normalizeH="0" baseline="0" noProof="0" dirty="0" err="1">
                <a:ln>
                  <a:noFill/>
                </a:ln>
                <a:solidFill>
                  <a:srgbClr val="FF0000"/>
                </a:solidFill>
                <a:effectLst/>
                <a:uLnTx/>
                <a:uFillTx/>
                <a:latin typeface="+mn-lt"/>
                <a:ea typeface="+mn-ea"/>
                <a:cs typeface="+mn-cs"/>
              </a:rPr>
              <a:t>léancéolées</a:t>
            </a:r>
            <a:endParaRPr lang="fr-FR" sz="2000" b="1" dirty="0">
              <a:solidFill>
                <a:srgbClr val="FF0000"/>
              </a:solidFill>
            </a:endParaRPr>
          </a:p>
        </p:txBody>
      </p:sp>
      <p:pic>
        <p:nvPicPr>
          <p:cNvPr id="8" name="Image 7" descr="Eudianthe laeta franck.jpg"/>
          <p:cNvPicPr>
            <a:picLocks noChangeAspect="1"/>
          </p:cNvPicPr>
          <p:nvPr/>
        </p:nvPicPr>
        <p:blipFill>
          <a:blip r:embed="rId3" cstate="print"/>
          <a:stretch>
            <a:fillRect/>
          </a:stretch>
        </p:blipFill>
        <p:spPr>
          <a:xfrm>
            <a:off x="4644008" y="260647"/>
            <a:ext cx="4227542" cy="6336787"/>
          </a:xfrm>
          <a:prstGeom prst="rect">
            <a:avLst/>
          </a:prstGeom>
        </p:spPr>
      </p:pic>
      <p:sp>
        <p:nvSpPr>
          <p:cNvPr id="4" name="ZoneTexte 3"/>
          <p:cNvSpPr txBox="1"/>
          <p:nvPr/>
        </p:nvSpPr>
        <p:spPr>
          <a:xfrm>
            <a:off x="8172400" y="188640"/>
            <a:ext cx="727892" cy="307777"/>
          </a:xfrm>
          <a:prstGeom prst="rect">
            <a:avLst/>
          </a:prstGeom>
          <a:solidFill>
            <a:schemeClr val="bg1"/>
          </a:solidFill>
        </p:spPr>
        <p:txBody>
          <a:bodyPr wrap="none" rtlCol="0">
            <a:spAutoFit/>
          </a:bodyPr>
          <a:lstStyle/>
          <a:p>
            <a:r>
              <a:rPr lang="fr-FR" sz="1400" i="1" dirty="0"/>
              <a:t>E. </a:t>
            </a:r>
            <a:r>
              <a:rPr lang="fr-FR" sz="1400" i="1" dirty="0" err="1"/>
              <a:t>laeta</a:t>
            </a:r>
            <a:endParaRPr lang="fr-FR" sz="1400" i="1" dirty="0"/>
          </a:p>
        </p:txBody>
      </p:sp>
      <p:sp>
        <p:nvSpPr>
          <p:cNvPr id="9" name="ZoneTexte 8"/>
          <p:cNvSpPr txBox="1"/>
          <p:nvPr/>
        </p:nvSpPr>
        <p:spPr>
          <a:xfrm>
            <a:off x="4644008" y="6361583"/>
            <a:ext cx="2201565" cy="307777"/>
          </a:xfrm>
          <a:prstGeom prst="rect">
            <a:avLst/>
          </a:prstGeom>
          <a:solidFill>
            <a:schemeClr val="bg1"/>
          </a:solidFill>
        </p:spPr>
        <p:txBody>
          <a:bodyPr wrap="none" rtlCol="0">
            <a:spAutoFit/>
          </a:bodyPr>
          <a:lstStyle/>
          <a:p>
            <a:r>
              <a:rPr lang="fr-FR" sz="1400" dirty="0"/>
              <a:t>Franck Le Driant/</a:t>
            </a:r>
            <a:r>
              <a:rPr lang="fr-FR" sz="1400" dirty="0" err="1"/>
              <a:t>FloreAlpes</a:t>
            </a:r>
            <a:endParaRPr lang="fr-FR"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P6191934.JPG"/>
          <p:cNvPicPr>
            <a:picLocks noChangeAspect="1"/>
          </p:cNvPicPr>
          <p:nvPr/>
        </p:nvPicPr>
        <p:blipFill>
          <a:blip r:embed="rId3" cstate="screen">
            <a:lum bright="-10000" contrast="10000"/>
            <a:extLst>
              <a:ext uri="{28A0092B-C50C-407E-A947-70E740481C1C}">
                <a14:useLocalDpi xmlns:a14="http://schemas.microsoft.com/office/drawing/2010/main"/>
              </a:ext>
            </a:extLst>
          </a:blip>
          <a:srcRect/>
          <a:stretch>
            <a:fillRect/>
          </a:stretch>
        </p:blipFill>
        <p:spPr bwMode="auto">
          <a:xfrm>
            <a:off x="0" y="0"/>
            <a:ext cx="5528083" cy="3789040"/>
          </a:xfrm>
          <a:prstGeom prst="rect">
            <a:avLst/>
          </a:prstGeom>
          <a:noFill/>
          <a:ln w="9525">
            <a:noFill/>
            <a:miter lim="800000"/>
            <a:headEnd/>
            <a:tailEnd/>
          </a:ln>
        </p:spPr>
      </p:pic>
      <p:sp>
        <p:nvSpPr>
          <p:cNvPr id="2" name="ZoneTexte 1"/>
          <p:cNvSpPr txBox="1"/>
          <p:nvPr/>
        </p:nvSpPr>
        <p:spPr>
          <a:xfrm>
            <a:off x="5580112" y="303039"/>
            <a:ext cx="3456384"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err="1"/>
              <a:t>Scleranthus</a:t>
            </a:r>
            <a:r>
              <a:rPr lang="fr-FR" sz="2400" b="1" i="1" dirty="0"/>
              <a:t> </a:t>
            </a:r>
            <a:r>
              <a:rPr lang="fr-FR" sz="2400" b="1" dirty="0"/>
              <a:t>(1)</a:t>
            </a:r>
            <a:endParaRPr lang="fr-FR" sz="2400" b="1" i="1" dirty="0"/>
          </a:p>
        </p:txBody>
      </p:sp>
      <p:sp>
        <p:nvSpPr>
          <p:cNvPr id="3" name="Espace réservé du contenu 2"/>
          <p:cNvSpPr txBox="1">
            <a:spLocks/>
          </p:cNvSpPr>
          <p:nvPr/>
        </p:nvSpPr>
        <p:spPr>
          <a:xfrm>
            <a:off x="6228184" y="1124744"/>
            <a:ext cx="2304256" cy="1080120"/>
          </a:xfrm>
          <a:prstGeom prst="rect">
            <a:avLst/>
          </a:prstGeom>
          <a:solidFill>
            <a:schemeClr val="bg1">
              <a:lumMod val="85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noProof="0" dirty="0"/>
              <a:t>4</a:t>
            </a:r>
            <a:r>
              <a:rPr kumimoji="0" lang="fr-FR" sz="2000" i="0" u="none" strike="noStrike" kern="1200" cap="none" spc="0" normalizeH="0" baseline="0" noProof="0" dirty="0">
                <a:ln>
                  <a:noFill/>
                </a:ln>
                <a:solidFill>
                  <a:schemeClr val="tx1"/>
                </a:solidFill>
                <a:effectLst/>
                <a:uLnTx/>
                <a:uFillTx/>
                <a:latin typeface="+mn-lt"/>
                <a:ea typeface="+mn-ea"/>
                <a:cs typeface="+mn-cs"/>
              </a:rPr>
              <a:t>/≈ </a:t>
            </a:r>
            <a:r>
              <a:rPr lang="fr-FR" sz="2000" dirty="0"/>
              <a:t>10</a:t>
            </a:r>
            <a:endParaRPr kumimoji="0" lang="fr-FR" sz="200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dirty="0"/>
              <a:t>Eurasie, Afrique, Australie</a:t>
            </a:r>
            <a:endParaRPr kumimoji="0" lang="fr-FR" sz="2000" u="none" strike="noStrike" kern="1200" cap="none" spc="0" normalizeH="0" baseline="0" noProof="0" dirty="0">
              <a:ln>
                <a:noFill/>
              </a:ln>
              <a:solidFill>
                <a:schemeClr val="tx1"/>
              </a:solidFill>
              <a:effectLst/>
              <a:uLnTx/>
              <a:uFillTx/>
              <a:latin typeface="+mn-lt"/>
              <a:ea typeface="+mn-ea"/>
              <a:cs typeface="+mn-cs"/>
            </a:endParaRPr>
          </a:p>
        </p:txBody>
      </p:sp>
      <p:sp>
        <p:nvSpPr>
          <p:cNvPr id="4" name="Espace réservé du contenu 2"/>
          <p:cNvSpPr txBox="1">
            <a:spLocks/>
          </p:cNvSpPr>
          <p:nvPr/>
        </p:nvSpPr>
        <p:spPr>
          <a:xfrm>
            <a:off x="179512" y="4509120"/>
            <a:ext cx="3600400" cy="792088"/>
          </a:xfrm>
          <a:prstGeom prst="rect">
            <a:avLst/>
          </a:prstGeom>
          <a:solidFill>
            <a:schemeClr val="accent3">
              <a:lumMod val="40000"/>
              <a:lumOff val="6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t>P</a:t>
            </a:r>
            <a:r>
              <a:rPr kumimoji="0" lang="fr-FR" sz="2000" b="1" i="0" u="none" strike="noStrike" kern="1200" cap="none" spc="0" normalizeH="0" baseline="0" noProof="0" dirty="0" err="1">
                <a:ln>
                  <a:noFill/>
                </a:ln>
                <a:solidFill>
                  <a:schemeClr val="tx1"/>
                </a:solidFill>
                <a:effectLst/>
                <a:uLnTx/>
                <a:uFillTx/>
                <a:latin typeface="+mn-lt"/>
                <a:ea typeface="+mn-ea"/>
                <a:cs typeface="+mn-cs"/>
              </a:rPr>
              <a:t>lantes</a:t>
            </a:r>
            <a:r>
              <a:rPr kumimoji="0" lang="fr-FR" sz="2000" b="1" i="0" u="none" strike="noStrike" kern="1200" cap="none" spc="0" normalizeH="0" baseline="0" noProof="0" dirty="0">
                <a:ln>
                  <a:noFill/>
                </a:ln>
                <a:solidFill>
                  <a:schemeClr val="tx1"/>
                </a:solidFill>
                <a:effectLst/>
                <a:uLnTx/>
                <a:uFillTx/>
                <a:latin typeface="+mn-lt"/>
                <a:ea typeface="+mn-ea"/>
                <a:cs typeface="+mn-cs"/>
              </a:rPr>
              <a:t> herbacée</a:t>
            </a:r>
            <a:r>
              <a:rPr lang="fr-FR" sz="2000" b="1" dirty="0"/>
              <a:t>s </a:t>
            </a:r>
            <a:r>
              <a:rPr kumimoji="0" lang="fr-FR" sz="2000" b="1" i="0" u="none" strike="noStrike" kern="1200" cap="none" spc="0" normalizeH="0" noProof="0" dirty="0">
                <a:ln>
                  <a:noFill/>
                </a:ln>
                <a:solidFill>
                  <a:schemeClr val="tx1"/>
                </a:solidFill>
                <a:effectLst/>
                <a:uLnTx/>
                <a:uFillTx/>
                <a:latin typeface="+mn-lt"/>
                <a:ea typeface="+mn-ea"/>
                <a:cs typeface="+mn-cs"/>
              </a:rPr>
              <a:t>annuelles, </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fr-FR" sz="2000" b="1" i="0" u="none" strike="noStrike" kern="1200" cap="none" spc="0" normalizeH="0" noProof="0" dirty="0">
                <a:ln>
                  <a:noFill/>
                </a:ln>
                <a:solidFill>
                  <a:schemeClr val="tx1"/>
                </a:solidFill>
                <a:effectLst/>
                <a:uLnTx/>
                <a:uFillTx/>
                <a:latin typeface="+mn-lt"/>
                <a:ea typeface="+mn-ea"/>
                <a:cs typeface="+mn-cs"/>
              </a:rPr>
              <a:t>       bisannuelles ou vivaces</a:t>
            </a:r>
            <a:endParaRPr kumimoji="0" lang="fr-FR" sz="2000" b="1" i="0" u="none" strike="noStrike" kern="1200" cap="none" spc="0" normalizeH="0" baseline="0" noProof="0" dirty="0">
              <a:ln>
                <a:noFill/>
              </a:ln>
              <a:solidFill>
                <a:schemeClr val="tx1"/>
              </a:solidFill>
              <a:effectLst/>
              <a:uLnTx/>
              <a:uFillTx/>
              <a:latin typeface="+mn-lt"/>
              <a:ea typeface="+mn-ea"/>
              <a:cs typeface="+mn-cs"/>
            </a:endParaRPr>
          </a:p>
        </p:txBody>
      </p:sp>
      <p:sp>
        <p:nvSpPr>
          <p:cNvPr id="8" name="ZoneTexte 7"/>
          <p:cNvSpPr txBox="1"/>
          <p:nvPr/>
        </p:nvSpPr>
        <p:spPr>
          <a:xfrm>
            <a:off x="107504" y="6433591"/>
            <a:ext cx="851195" cy="307777"/>
          </a:xfrm>
          <a:prstGeom prst="rect">
            <a:avLst/>
          </a:prstGeom>
          <a:solidFill>
            <a:schemeClr val="bg1"/>
          </a:solidFill>
        </p:spPr>
        <p:txBody>
          <a:bodyPr wrap="none" rtlCol="0">
            <a:spAutoFit/>
          </a:bodyPr>
          <a:lstStyle/>
          <a:p>
            <a:r>
              <a:rPr lang="fr-FR" sz="1400" dirty="0"/>
              <a:t>V. Guérin</a:t>
            </a:r>
          </a:p>
        </p:txBody>
      </p:sp>
      <p:sp>
        <p:nvSpPr>
          <p:cNvPr id="11" name="ZoneTexte 10"/>
          <p:cNvSpPr txBox="1"/>
          <p:nvPr/>
        </p:nvSpPr>
        <p:spPr>
          <a:xfrm>
            <a:off x="4572000" y="0"/>
            <a:ext cx="973343" cy="307777"/>
          </a:xfrm>
          <a:prstGeom prst="rect">
            <a:avLst/>
          </a:prstGeom>
          <a:solidFill>
            <a:schemeClr val="bg1"/>
          </a:solidFill>
        </p:spPr>
        <p:txBody>
          <a:bodyPr wrap="none" rtlCol="0">
            <a:spAutoFit/>
          </a:bodyPr>
          <a:lstStyle/>
          <a:p>
            <a:r>
              <a:rPr lang="fr-FR" sz="1400" i="1" dirty="0"/>
              <a:t>S. </a:t>
            </a:r>
            <a:r>
              <a:rPr lang="fr-FR" sz="1400" i="1" dirty="0" err="1"/>
              <a:t>perennis</a:t>
            </a:r>
            <a:endParaRPr lang="fr-FR" sz="1400" i="1" dirty="0"/>
          </a:p>
        </p:txBody>
      </p:sp>
      <p:pic>
        <p:nvPicPr>
          <p:cNvPr id="9" name="Image 8" descr="DSCN7517.JPG"/>
          <p:cNvPicPr>
            <a:picLocks noChangeAspect="1"/>
          </p:cNvPicPr>
          <p:nvPr/>
        </p:nvPicPr>
        <p:blipFill>
          <a:blip r:embed="rId4" cstate="screen">
            <a:lum bright="-10000" contrast="10000"/>
            <a:extLst>
              <a:ext uri="{28A0092B-C50C-407E-A947-70E740481C1C}">
                <a14:useLocalDpi xmlns:a14="http://schemas.microsoft.com/office/drawing/2010/main"/>
              </a:ext>
            </a:extLst>
          </a:blip>
          <a:srcRect/>
          <a:stretch>
            <a:fillRect/>
          </a:stretch>
        </p:blipFill>
        <p:spPr bwMode="auto">
          <a:xfrm>
            <a:off x="3995936" y="2996952"/>
            <a:ext cx="5148064" cy="3861048"/>
          </a:xfrm>
          <a:prstGeom prst="rect">
            <a:avLst/>
          </a:prstGeom>
          <a:noFill/>
          <a:ln w="9525">
            <a:noFill/>
            <a:miter lim="800000"/>
            <a:headEnd/>
            <a:tailEnd/>
          </a:ln>
        </p:spPr>
      </p:pic>
      <p:sp>
        <p:nvSpPr>
          <p:cNvPr id="7" name="ZoneTexte 6"/>
          <p:cNvSpPr txBox="1"/>
          <p:nvPr/>
        </p:nvSpPr>
        <p:spPr>
          <a:xfrm>
            <a:off x="8257219" y="2996952"/>
            <a:ext cx="886781" cy="307777"/>
          </a:xfrm>
          <a:prstGeom prst="rect">
            <a:avLst/>
          </a:prstGeom>
          <a:solidFill>
            <a:schemeClr val="bg1"/>
          </a:solidFill>
        </p:spPr>
        <p:txBody>
          <a:bodyPr wrap="none" rtlCol="0">
            <a:spAutoFit/>
          </a:bodyPr>
          <a:lstStyle/>
          <a:p>
            <a:r>
              <a:rPr lang="fr-FR" sz="1400" i="1" dirty="0"/>
              <a:t>S. </a:t>
            </a:r>
            <a:r>
              <a:rPr lang="fr-FR" sz="1400" i="1" dirty="0" err="1"/>
              <a:t>annuus</a:t>
            </a:r>
            <a:endParaRPr lang="fr-FR" sz="1400" i="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260648"/>
            <a:ext cx="3096344"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err="1"/>
              <a:t>Eudianthe</a:t>
            </a:r>
            <a:r>
              <a:rPr lang="fr-FR" sz="2400" b="1" dirty="0"/>
              <a:t> (2)</a:t>
            </a:r>
            <a:endParaRPr lang="fr-FR" sz="2400" b="1" i="1" dirty="0"/>
          </a:p>
        </p:txBody>
      </p:sp>
      <p:sp>
        <p:nvSpPr>
          <p:cNvPr id="3" name="Espace réservé du contenu 2"/>
          <p:cNvSpPr txBox="1">
            <a:spLocks/>
          </p:cNvSpPr>
          <p:nvPr/>
        </p:nvSpPr>
        <p:spPr>
          <a:xfrm>
            <a:off x="179512" y="836712"/>
            <a:ext cx="3168352" cy="1440160"/>
          </a:xfrm>
          <a:prstGeom prst="rect">
            <a:avLst/>
          </a:prstGeom>
          <a:solidFill>
            <a:schemeClr val="accent2">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Cymes bipares lâches </a:t>
            </a:r>
            <a:r>
              <a:rPr lang="fr-FR" sz="2000" b="1" dirty="0"/>
              <a:t>; fleurs solitaires parfois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effectLst/>
                <a:uLnTx/>
                <a:uFillTx/>
                <a:latin typeface="+mn-lt"/>
                <a:ea typeface="+mn-ea"/>
                <a:cs typeface="+mn-cs"/>
              </a:rPr>
              <a:t>Fleurs</a:t>
            </a:r>
            <a:r>
              <a:rPr kumimoji="0" lang="fr-FR" sz="2000" b="1" i="0" u="none" strike="noStrike" kern="1200" cap="none" spc="0" normalizeH="0" noProof="0" dirty="0">
                <a:ln>
                  <a:noFill/>
                </a:ln>
                <a:effectLst/>
                <a:uLnTx/>
                <a:uFillTx/>
                <a:latin typeface="+mn-lt"/>
                <a:ea typeface="+mn-ea"/>
                <a:cs typeface="+mn-cs"/>
              </a:rPr>
              <a:t> longuement pédicellées</a:t>
            </a:r>
            <a:endParaRPr kumimoji="0" lang="fr-FR" sz="2000" b="1" i="0" u="none" strike="noStrike" kern="1200" cap="none" spc="0" normalizeH="0" baseline="0" noProof="0" dirty="0">
              <a:ln>
                <a:noFill/>
              </a:ln>
              <a:effectLst/>
              <a:uLnTx/>
              <a:uFillTx/>
              <a:latin typeface="+mn-lt"/>
              <a:ea typeface="+mn-ea"/>
              <a:cs typeface="+mn-cs"/>
            </a:endParaRPr>
          </a:p>
        </p:txBody>
      </p:sp>
      <p:sp>
        <p:nvSpPr>
          <p:cNvPr id="4" name="Espace réservé du contenu 2"/>
          <p:cNvSpPr txBox="1">
            <a:spLocks/>
          </p:cNvSpPr>
          <p:nvPr/>
        </p:nvSpPr>
        <p:spPr>
          <a:xfrm>
            <a:off x="3563888" y="144016"/>
            <a:ext cx="5328592" cy="2132856"/>
          </a:xfrm>
          <a:prstGeom prst="rect">
            <a:avLst/>
          </a:prstGeom>
          <a:solidFill>
            <a:schemeClr val="accent2">
              <a:lumMod val="20000"/>
              <a:lumOff val="80000"/>
            </a:schemeClr>
          </a:solidFill>
        </p:spPr>
        <p:txBody>
          <a:bodyPr>
            <a:normAutofit fontScale="925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noProof="0" dirty="0"/>
              <a:t>F</a:t>
            </a:r>
            <a:r>
              <a:rPr kumimoji="0" lang="fr-FR" sz="2000" b="1" i="0" u="none" strike="noStrike" kern="1200" cap="none" spc="0" normalizeH="0" baseline="0" noProof="0" dirty="0">
                <a:ln>
                  <a:noFill/>
                </a:ln>
                <a:effectLst/>
                <a:uLnTx/>
                <a:uFillTx/>
                <a:latin typeface="+mn-lt"/>
                <a:ea typeface="+mn-ea"/>
                <a:cs typeface="+mn-cs"/>
              </a:rPr>
              <a:t>leurs hermaphrodites actinomorphes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effectLst/>
                <a:uLnTx/>
                <a:uFillTx/>
                <a:latin typeface="+mn-lt"/>
                <a:ea typeface="+mn-ea"/>
                <a:cs typeface="+mn-cs"/>
              </a:rPr>
              <a:t>5 sépales </a:t>
            </a:r>
            <a:r>
              <a:rPr kumimoji="0" lang="fr-FR" sz="2000" b="1" i="0" u="none" strike="noStrike" kern="1200" cap="none" spc="0" normalizeH="0" baseline="0" noProof="0" dirty="0" err="1">
                <a:ln>
                  <a:noFill/>
                </a:ln>
                <a:effectLst/>
                <a:uLnTx/>
                <a:uFillTx/>
                <a:latin typeface="+mn-lt"/>
                <a:ea typeface="+mn-ea"/>
                <a:cs typeface="+mn-cs"/>
              </a:rPr>
              <a:t>connés</a:t>
            </a:r>
            <a:r>
              <a:rPr kumimoji="0" lang="fr-FR" sz="2000" b="1" i="0" u="none" strike="noStrike" kern="1200" cap="none" spc="0" normalizeH="0" baseline="0" noProof="0" dirty="0">
                <a:ln>
                  <a:noFill/>
                </a:ln>
                <a:effectLst/>
                <a:uLnTx/>
                <a:uFillTx/>
                <a:latin typeface="+mn-lt"/>
                <a:ea typeface="+mn-ea"/>
                <a:cs typeface="+mn-cs"/>
              </a:rPr>
              <a:t> ; </a:t>
            </a:r>
            <a:r>
              <a:rPr kumimoji="0" lang="fr-FR" sz="2000" b="1" i="0" u="none" strike="noStrike" kern="1200" cap="none" spc="0" normalizeH="0" baseline="0" noProof="0" dirty="0">
                <a:ln>
                  <a:noFill/>
                </a:ln>
                <a:solidFill>
                  <a:srgbClr val="FF0000"/>
                </a:solidFill>
                <a:effectLst/>
                <a:uLnTx/>
                <a:uFillTx/>
                <a:latin typeface="+mn-lt"/>
                <a:ea typeface="+mn-ea"/>
                <a:cs typeface="+mn-cs"/>
              </a:rPr>
              <a:t>calice à 5 dents 10 nervures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5 pétales roses bilobés </a:t>
            </a:r>
            <a:r>
              <a:rPr lang="fr-FR" sz="2000" b="1" dirty="0"/>
              <a:t>; </a:t>
            </a:r>
            <a:r>
              <a:rPr lang="fr-FR" sz="2000" b="1" dirty="0">
                <a:solidFill>
                  <a:srgbClr val="FF0000"/>
                </a:solidFill>
              </a:rPr>
              <a:t>coronule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10 étamines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Ovaire</a:t>
            </a:r>
            <a:r>
              <a:rPr lang="fr-FR" sz="2000" b="1" dirty="0"/>
              <a:t> uniloculaire porté par un </a:t>
            </a:r>
            <a:r>
              <a:rPr lang="fr-FR" sz="2000" b="1" dirty="0" err="1">
                <a:solidFill>
                  <a:srgbClr val="FF0000"/>
                </a:solidFill>
              </a:rPr>
              <a:t>carpophore</a:t>
            </a:r>
            <a:r>
              <a:rPr lang="fr-FR" sz="2000" b="1" dirty="0"/>
              <a:t> ; </a:t>
            </a:r>
            <a:r>
              <a:rPr lang="fr-FR" sz="2000" b="1" dirty="0">
                <a:solidFill>
                  <a:srgbClr val="FF0000"/>
                </a:solidFill>
              </a:rPr>
              <a:t>5 styles </a:t>
            </a:r>
          </a:p>
        </p:txBody>
      </p:sp>
      <p:sp>
        <p:nvSpPr>
          <p:cNvPr id="5" name="Espace réservé du contenu 2"/>
          <p:cNvSpPr txBox="1">
            <a:spLocks/>
          </p:cNvSpPr>
          <p:nvPr/>
        </p:nvSpPr>
        <p:spPr>
          <a:xfrm>
            <a:off x="4355976" y="6309320"/>
            <a:ext cx="4680520" cy="432048"/>
          </a:xfrm>
          <a:prstGeom prst="rect">
            <a:avLst/>
          </a:prstGeom>
          <a:solidFill>
            <a:schemeClr val="accent4">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Capsule</a:t>
            </a:r>
            <a:r>
              <a:rPr kumimoji="0" lang="fr-FR" sz="2000" b="1" i="0" u="none" strike="noStrike" kern="1200" cap="none" spc="0" normalizeH="0" baseline="0" noProof="0" dirty="0">
                <a:ln>
                  <a:noFill/>
                </a:ln>
                <a:effectLst/>
                <a:uLnTx/>
                <a:uFillTx/>
                <a:latin typeface="+mn-lt"/>
                <a:ea typeface="+mn-ea"/>
                <a:cs typeface="+mn-cs"/>
              </a:rPr>
              <a:t> à </a:t>
            </a:r>
            <a:r>
              <a:rPr kumimoji="0" lang="fr-FR" sz="2000" b="1" i="0" u="none" strike="noStrike" kern="1200" cap="none" spc="0" normalizeH="0" noProof="0" dirty="0">
                <a:ln>
                  <a:noFill/>
                </a:ln>
                <a:solidFill>
                  <a:srgbClr val="FF0000"/>
                </a:solidFill>
                <a:effectLst/>
                <a:uLnTx/>
                <a:uFillTx/>
                <a:latin typeface="+mn-lt"/>
                <a:ea typeface="+mn-ea"/>
                <a:cs typeface="+mn-cs"/>
              </a:rPr>
              <a:t> 5 dents bifides </a:t>
            </a:r>
            <a:r>
              <a:rPr lang="fr-FR" sz="2000" b="1" dirty="0"/>
              <a:t>; </a:t>
            </a:r>
            <a:r>
              <a:rPr kumimoji="0" lang="fr-FR" sz="2000" b="1" i="0" u="none" strike="noStrike" kern="1200" cap="none" spc="0" normalizeH="0" noProof="0" dirty="0" err="1">
                <a:ln>
                  <a:noFill/>
                </a:ln>
                <a:solidFill>
                  <a:srgbClr val="FF0000"/>
                </a:solidFill>
                <a:effectLst/>
                <a:uLnTx/>
                <a:uFillTx/>
                <a:latin typeface="+mn-lt"/>
                <a:ea typeface="+mn-ea"/>
                <a:cs typeface="+mn-cs"/>
              </a:rPr>
              <a:t>carpophore</a:t>
            </a:r>
            <a:endParaRPr kumimoji="0" lang="fr-FR" sz="2000" b="1" i="0" u="none" strike="noStrike" kern="1200" cap="none" spc="0" normalizeH="0" noProof="0" dirty="0">
              <a:ln>
                <a:noFill/>
              </a:ln>
              <a:solidFill>
                <a:srgbClr val="FF0000"/>
              </a:solidFill>
              <a:effectLst/>
              <a:uLnTx/>
              <a:uFillTx/>
              <a:latin typeface="+mn-lt"/>
              <a:ea typeface="+mn-ea"/>
              <a:cs typeface="+mn-cs"/>
            </a:endParaRPr>
          </a:p>
        </p:txBody>
      </p:sp>
      <p:sp>
        <p:nvSpPr>
          <p:cNvPr id="6" name="ZoneTexte 5"/>
          <p:cNvSpPr txBox="1"/>
          <p:nvPr/>
        </p:nvSpPr>
        <p:spPr>
          <a:xfrm>
            <a:off x="35496" y="6361583"/>
            <a:ext cx="1360822" cy="307777"/>
          </a:xfrm>
          <a:prstGeom prst="rect">
            <a:avLst/>
          </a:prstGeom>
          <a:solidFill>
            <a:schemeClr val="bg1"/>
          </a:solidFill>
        </p:spPr>
        <p:txBody>
          <a:bodyPr wrap="none" rtlCol="0">
            <a:spAutoFit/>
          </a:bodyPr>
          <a:lstStyle/>
          <a:p>
            <a:r>
              <a:rPr lang="fr-FR" sz="1400" dirty="0"/>
              <a:t>Didier </a:t>
            </a:r>
            <a:r>
              <a:rPr lang="fr-FR" sz="1400" dirty="0" err="1"/>
              <a:t>Roubaudi</a:t>
            </a:r>
            <a:endParaRPr lang="fr-FR" sz="1400" dirty="0"/>
          </a:p>
        </p:txBody>
      </p:sp>
      <p:pic>
        <p:nvPicPr>
          <p:cNvPr id="7" name="Image 6" descr="Eudianthe coelirosa roubaudi.jpg"/>
          <p:cNvPicPr>
            <a:picLocks noChangeAspect="1"/>
          </p:cNvPicPr>
          <p:nvPr/>
        </p:nvPicPr>
        <p:blipFill>
          <a:blip r:embed="rId3" cstate="screen">
            <a:lum bright="-10000" contrast="10000"/>
            <a:extLst>
              <a:ext uri="{28A0092B-C50C-407E-A947-70E740481C1C}">
                <a14:useLocalDpi xmlns:a14="http://schemas.microsoft.com/office/drawing/2010/main"/>
              </a:ext>
            </a:extLst>
          </a:blip>
          <a:srcRect/>
          <a:stretch>
            <a:fillRect/>
          </a:stretch>
        </p:blipFill>
        <p:spPr>
          <a:xfrm>
            <a:off x="35496" y="2636912"/>
            <a:ext cx="4221726" cy="3888432"/>
          </a:xfrm>
          <a:prstGeom prst="ellipse">
            <a:avLst/>
          </a:prstGeom>
        </p:spPr>
      </p:pic>
      <p:sp>
        <p:nvSpPr>
          <p:cNvPr id="8" name="ZoneTexte 7"/>
          <p:cNvSpPr txBox="1"/>
          <p:nvPr/>
        </p:nvSpPr>
        <p:spPr>
          <a:xfrm>
            <a:off x="179512" y="2564904"/>
            <a:ext cx="1007135" cy="307777"/>
          </a:xfrm>
          <a:prstGeom prst="rect">
            <a:avLst/>
          </a:prstGeom>
          <a:solidFill>
            <a:schemeClr val="bg1"/>
          </a:solidFill>
        </p:spPr>
        <p:txBody>
          <a:bodyPr wrap="none" rtlCol="0">
            <a:spAutoFit/>
          </a:bodyPr>
          <a:lstStyle/>
          <a:p>
            <a:r>
              <a:rPr lang="fr-FR" sz="1400" i="1" dirty="0"/>
              <a:t>E. </a:t>
            </a:r>
            <a:r>
              <a:rPr lang="fr-FR" sz="1400" i="1" dirty="0" err="1"/>
              <a:t>coelirosa</a:t>
            </a:r>
            <a:endParaRPr lang="fr-FR" sz="1400" i="1" dirty="0"/>
          </a:p>
        </p:txBody>
      </p:sp>
      <p:sp>
        <p:nvSpPr>
          <p:cNvPr id="11" name="ZoneTexte 10"/>
          <p:cNvSpPr txBox="1"/>
          <p:nvPr/>
        </p:nvSpPr>
        <p:spPr>
          <a:xfrm>
            <a:off x="6732240" y="2689175"/>
            <a:ext cx="727892" cy="307777"/>
          </a:xfrm>
          <a:prstGeom prst="rect">
            <a:avLst/>
          </a:prstGeom>
          <a:solidFill>
            <a:schemeClr val="bg1"/>
          </a:solidFill>
        </p:spPr>
        <p:txBody>
          <a:bodyPr wrap="none" rtlCol="0">
            <a:spAutoFit/>
          </a:bodyPr>
          <a:lstStyle/>
          <a:p>
            <a:r>
              <a:rPr lang="fr-FR" sz="1400" i="1" dirty="0"/>
              <a:t>E. </a:t>
            </a:r>
            <a:r>
              <a:rPr lang="fr-FR" sz="1400" i="1" dirty="0" err="1"/>
              <a:t>laeta</a:t>
            </a:r>
            <a:endParaRPr lang="fr-FR" sz="1400" i="1" dirty="0"/>
          </a:p>
        </p:txBody>
      </p:sp>
      <p:pic>
        <p:nvPicPr>
          <p:cNvPr id="12" name="Image 11" descr="Eudianthe laeta roubaudi 2.jpg"/>
          <p:cNvPicPr>
            <a:picLocks noChangeAspect="1"/>
          </p:cNvPicPr>
          <p:nvPr/>
        </p:nvPicPr>
        <p:blipFill>
          <a:blip r:embed="rId4" cstate="screen">
            <a:lum bright="-10000" contrast="10000"/>
            <a:extLst>
              <a:ext uri="{28A0092B-C50C-407E-A947-70E740481C1C}">
                <a14:useLocalDpi xmlns:a14="http://schemas.microsoft.com/office/drawing/2010/main"/>
              </a:ext>
            </a:extLst>
          </a:blip>
          <a:srcRect/>
          <a:stretch>
            <a:fillRect/>
          </a:stretch>
        </p:blipFill>
        <p:spPr>
          <a:xfrm>
            <a:off x="4355975" y="2348880"/>
            <a:ext cx="2036089" cy="2952328"/>
          </a:xfrm>
          <a:prstGeom prst="rect">
            <a:avLst/>
          </a:prstGeom>
        </p:spPr>
      </p:pic>
      <p:pic>
        <p:nvPicPr>
          <p:cNvPr id="9" name="Image 8" descr="Eudianthe laeta Hugues tinguy.jpg"/>
          <p:cNvPicPr>
            <a:picLocks noChangeAspect="1"/>
          </p:cNvPicPr>
          <p:nvPr/>
        </p:nvPicPr>
        <p:blipFill>
          <a:blip r:embed="rId5" cstate="screen">
            <a:lum bright="-10000" contrast="10000"/>
            <a:extLst>
              <a:ext uri="{28A0092B-C50C-407E-A947-70E740481C1C}">
                <a14:useLocalDpi xmlns:a14="http://schemas.microsoft.com/office/drawing/2010/main"/>
              </a:ext>
            </a:extLst>
          </a:blip>
          <a:srcRect/>
          <a:stretch>
            <a:fillRect/>
          </a:stretch>
        </p:blipFill>
        <p:spPr>
          <a:xfrm>
            <a:off x="6047656" y="3212976"/>
            <a:ext cx="3096344" cy="3024336"/>
          </a:xfrm>
          <a:prstGeom prst="ellipse">
            <a:avLst/>
          </a:prstGeom>
        </p:spPr>
      </p:pic>
      <p:sp>
        <p:nvSpPr>
          <p:cNvPr id="10" name="ZoneTexte 9"/>
          <p:cNvSpPr txBox="1"/>
          <p:nvPr/>
        </p:nvSpPr>
        <p:spPr>
          <a:xfrm>
            <a:off x="6084168" y="5949280"/>
            <a:ext cx="1257075" cy="307777"/>
          </a:xfrm>
          <a:prstGeom prst="rect">
            <a:avLst/>
          </a:prstGeom>
          <a:solidFill>
            <a:schemeClr val="bg1"/>
          </a:solidFill>
        </p:spPr>
        <p:txBody>
          <a:bodyPr wrap="none" rtlCol="0">
            <a:spAutoFit/>
          </a:bodyPr>
          <a:lstStyle/>
          <a:p>
            <a:r>
              <a:rPr lang="fr-FR" sz="1400" dirty="0"/>
              <a:t>Hugues </a:t>
            </a:r>
            <a:r>
              <a:rPr lang="fr-FR" sz="1400" dirty="0" err="1"/>
              <a:t>Tinguy</a:t>
            </a:r>
            <a:endParaRPr lang="fr-FR" sz="1400" dirty="0"/>
          </a:p>
        </p:txBody>
      </p:sp>
      <p:sp>
        <p:nvSpPr>
          <p:cNvPr id="13" name="ZoneTexte 12"/>
          <p:cNvSpPr txBox="1"/>
          <p:nvPr/>
        </p:nvSpPr>
        <p:spPr>
          <a:xfrm>
            <a:off x="4355976" y="5229200"/>
            <a:ext cx="1360822" cy="307777"/>
          </a:xfrm>
          <a:prstGeom prst="rect">
            <a:avLst/>
          </a:prstGeom>
          <a:solidFill>
            <a:schemeClr val="bg1"/>
          </a:solidFill>
        </p:spPr>
        <p:txBody>
          <a:bodyPr wrap="none" rtlCol="0">
            <a:spAutoFit/>
          </a:bodyPr>
          <a:lstStyle/>
          <a:p>
            <a:r>
              <a:rPr lang="fr-FR" sz="1400" dirty="0"/>
              <a:t>Didier </a:t>
            </a:r>
            <a:r>
              <a:rPr lang="fr-FR" sz="1400" dirty="0" err="1"/>
              <a:t>Roubaudi</a:t>
            </a:r>
            <a:endParaRPr lang="fr-FR" sz="14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oste eudianthe laeta.png"/>
          <p:cNvPicPr>
            <a:picLocks noChangeAspect="1"/>
          </p:cNvPicPr>
          <p:nvPr/>
        </p:nvPicPr>
        <p:blipFill>
          <a:blip r:embed="rId2" cstate="print"/>
          <a:stretch>
            <a:fillRect/>
          </a:stretch>
        </p:blipFill>
        <p:spPr>
          <a:xfrm>
            <a:off x="-36512" y="0"/>
            <a:ext cx="5715000" cy="6858000"/>
          </a:xfrm>
          <a:prstGeom prst="rect">
            <a:avLst/>
          </a:prstGeom>
        </p:spPr>
      </p:pic>
      <p:sp>
        <p:nvSpPr>
          <p:cNvPr id="3" name="ZoneTexte 2"/>
          <p:cNvSpPr txBox="1"/>
          <p:nvPr/>
        </p:nvSpPr>
        <p:spPr>
          <a:xfrm>
            <a:off x="7164288" y="260648"/>
            <a:ext cx="1728192" cy="461665"/>
          </a:xfrm>
          <a:prstGeom prst="rect">
            <a:avLst/>
          </a:prstGeom>
          <a:solidFill>
            <a:schemeClr val="accent5">
              <a:lumMod val="20000"/>
              <a:lumOff val="80000"/>
            </a:schemeClr>
          </a:solidFill>
        </p:spPr>
        <p:txBody>
          <a:bodyPr wrap="square" rtlCol="0">
            <a:spAutoFit/>
          </a:bodyPr>
          <a:lstStyle/>
          <a:p>
            <a:pPr algn="ctr"/>
            <a:r>
              <a:rPr lang="fr-FR" sz="2400" b="1" i="1" dirty="0" err="1"/>
              <a:t>Eudianthe</a:t>
            </a:r>
            <a:r>
              <a:rPr lang="fr-FR" sz="2400" b="1" i="1" dirty="0"/>
              <a:t>   </a:t>
            </a:r>
          </a:p>
        </p:txBody>
      </p:sp>
      <p:sp>
        <p:nvSpPr>
          <p:cNvPr id="4" name="ZoneTexte 3"/>
          <p:cNvSpPr txBox="1"/>
          <p:nvPr/>
        </p:nvSpPr>
        <p:spPr>
          <a:xfrm>
            <a:off x="7552046" y="908720"/>
            <a:ext cx="1035926" cy="400110"/>
          </a:xfrm>
          <a:prstGeom prst="rect">
            <a:avLst/>
          </a:prstGeom>
          <a:solidFill>
            <a:schemeClr val="accent3">
              <a:lumMod val="40000"/>
              <a:lumOff val="60000"/>
            </a:schemeClr>
          </a:solidFill>
        </p:spPr>
        <p:txBody>
          <a:bodyPr wrap="none" rtlCol="0">
            <a:spAutoFit/>
          </a:bodyPr>
          <a:lstStyle/>
          <a:p>
            <a:pPr algn="ctr"/>
            <a:r>
              <a:rPr lang="fr-FR" sz="2000" b="1" i="1" dirty="0"/>
              <a:t>E. </a:t>
            </a:r>
            <a:r>
              <a:rPr lang="fr-FR" sz="2000" b="1" i="1" dirty="0" err="1"/>
              <a:t>laeta</a:t>
            </a:r>
            <a:r>
              <a:rPr lang="fr-FR" sz="2000" b="1" i="1" dirty="0"/>
              <a:t> </a:t>
            </a:r>
          </a:p>
        </p:txBody>
      </p:sp>
      <p:sp>
        <p:nvSpPr>
          <p:cNvPr id="5" name="ZoneTexte 4"/>
          <p:cNvSpPr txBox="1"/>
          <p:nvPr/>
        </p:nvSpPr>
        <p:spPr>
          <a:xfrm>
            <a:off x="4427984" y="5934670"/>
            <a:ext cx="1683410" cy="923330"/>
          </a:xfrm>
          <a:prstGeom prst="rect">
            <a:avLst/>
          </a:prstGeom>
          <a:solidFill>
            <a:schemeClr val="bg1"/>
          </a:solidFill>
        </p:spPr>
        <p:txBody>
          <a:bodyPr wrap="none" rtlCol="0">
            <a:spAutoFit/>
          </a:bodyPr>
          <a:lstStyle/>
          <a:p>
            <a:r>
              <a:rPr lang="fr-FR" b="1" dirty="0"/>
              <a:t>Capsule 5 dents</a:t>
            </a:r>
          </a:p>
          <a:p>
            <a:r>
              <a:rPr lang="fr-FR" b="1" dirty="0"/>
              <a:t>bifides</a:t>
            </a:r>
          </a:p>
          <a:p>
            <a:r>
              <a:rPr lang="fr-FR" b="1" dirty="0" err="1"/>
              <a:t>Carpophore</a:t>
            </a:r>
            <a:r>
              <a:rPr lang="fr-FR" b="1" dirty="0"/>
              <a:t> </a:t>
            </a:r>
          </a:p>
        </p:txBody>
      </p:sp>
      <p:sp>
        <p:nvSpPr>
          <p:cNvPr id="6" name="ZoneTexte 5"/>
          <p:cNvSpPr txBox="1"/>
          <p:nvPr/>
        </p:nvSpPr>
        <p:spPr>
          <a:xfrm>
            <a:off x="2843808" y="1340768"/>
            <a:ext cx="1351011" cy="646331"/>
          </a:xfrm>
          <a:prstGeom prst="rect">
            <a:avLst/>
          </a:prstGeom>
          <a:noFill/>
        </p:spPr>
        <p:txBody>
          <a:bodyPr wrap="none" rtlCol="0">
            <a:spAutoFit/>
          </a:bodyPr>
          <a:lstStyle/>
          <a:p>
            <a:r>
              <a:rPr lang="fr-FR" b="1" dirty="0"/>
              <a:t>10 étamines</a:t>
            </a:r>
          </a:p>
          <a:p>
            <a:r>
              <a:rPr lang="fr-FR" b="1" dirty="0"/>
              <a:t>5 styles</a:t>
            </a:r>
          </a:p>
        </p:txBody>
      </p:sp>
      <p:sp>
        <p:nvSpPr>
          <p:cNvPr id="7" name="ZoneTexte 6"/>
          <p:cNvSpPr txBox="1"/>
          <p:nvPr/>
        </p:nvSpPr>
        <p:spPr>
          <a:xfrm>
            <a:off x="2339752" y="0"/>
            <a:ext cx="1788631" cy="923330"/>
          </a:xfrm>
          <a:prstGeom prst="rect">
            <a:avLst/>
          </a:prstGeom>
          <a:noFill/>
        </p:spPr>
        <p:txBody>
          <a:bodyPr wrap="none" rtlCol="0">
            <a:spAutoFit/>
          </a:bodyPr>
          <a:lstStyle/>
          <a:p>
            <a:r>
              <a:rPr lang="fr-FR" b="1" dirty="0"/>
              <a:t>Calice 5 dents</a:t>
            </a:r>
          </a:p>
          <a:p>
            <a:r>
              <a:rPr lang="fr-FR" b="1" dirty="0"/>
              <a:t>5 pétales bilobés</a:t>
            </a:r>
          </a:p>
          <a:p>
            <a:r>
              <a:rPr lang="fr-FR" b="1" dirty="0"/>
              <a:t>Coronule </a:t>
            </a:r>
          </a:p>
        </p:txBody>
      </p:sp>
      <p:sp>
        <p:nvSpPr>
          <p:cNvPr id="8" name="ZoneTexte 7"/>
          <p:cNvSpPr txBox="1"/>
          <p:nvPr/>
        </p:nvSpPr>
        <p:spPr>
          <a:xfrm>
            <a:off x="1403648" y="5301208"/>
            <a:ext cx="1296144" cy="646331"/>
          </a:xfrm>
          <a:prstGeom prst="rect">
            <a:avLst/>
          </a:prstGeom>
          <a:noFill/>
        </p:spPr>
        <p:txBody>
          <a:bodyPr wrap="square" rtlCol="0">
            <a:spAutoFit/>
          </a:bodyPr>
          <a:lstStyle/>
          <a:p>
            <a:r>
              <a:rPr lang="fr-FR" b="1" dirty="0"/>
              <a:t>Feuilles lancéolées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P7126110.JPG"/>
          <p:cNvPicPr>
            <a:picLocks noChangeAspect="1"/>
          </p:cNvPicPr>
          <p:nvPr/>
        </p:nvPicPr>
        <p:blipFill>
          <a:blip r:embed="rId3" cstate="screen">
            <a:lum bright="-10000" contrast="10000"/>
            <a:extLst>
              <a:ext uri="{28A0092B-C50C-407E-A947-70E740481C1C}">
                <a14:useLocalDpi xmlns:a14="http://schemas.microsoft.com/office/drawing/2010/main"/>
              </a:ext>
            </a:extLst>
          </a:blip>
          <a:srcRect/>
          <a:stretch>
            <a:fillRect/>
          </a:stretch>
        </p:blipFill>
        <p:spPr>
          <a:xfrm rot="5400000">
            <a:off x="4269629" y="2075187"/>
            <a:ext cx="4565182" cy="4824536"/>
          </a:xfrm>
          <a:prstGeom prst="rect">
            <a:avLst/>
          </a:prstGeom>
        </p:spPr>
      </p:pic>
      <p:sp>
        <p:nvSpPr>
          <p:cNvPr id="2" name="ZoneTexte 1"/>
          <p:cNvSpPr txBox="1"/>
          <p:nvPr/>
        </p:nvSpPr>
        <p:spPr>
          <a:xfrm>
            <a:off x="107504" y="188640"/>
            <a:ext cx="2808312"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err="1"/>
              <a:t>Atocion</a:t>
            </a:r>
            <a:r>
              <a:rPr lang="fr-FR" sz="2400" b="1" dirty="0"/>
              <a:t> (1)</a:t>
            </a:r>
            <a:endParaRPr lang="fr-FR" sz="2400" b="1" i="1" dirty="0"/>
          </a:p>
        </p:txBody>
      </p:sp>
      <p:sp>
        <p:nvSpPr>
          <p:cNvPr id="3" name="Espace réservé du contenu 2"/>
          <p:cNvSpPr txBox="1">
            <a:spLocks/>
          </p:cNvSpPr>
          <p:nvPr/>
        </p:nvSpPr>
        <p:spPr>
          <a:xfrm>
            <a:off x="3131840" y="72008"/>
            <a:ext cx="5904656" cy="1484784"/>
          </a:xfrm>
          <a:prstGeom prst="rect">
            <a:avLst/>
          </a:prstGeom>
          <a:solidFill>
            <a:schemeClr val="accent3">
              <a:lumMod val="40000"/>
              <a:lumOff val="6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effectLst/>
                <a:uLnTx/>
                <a:uFillTx/>
                <a:latin typeface="+mn-lt"/>
                <a:ea typeface="+mn-ea"/>
                <a:cs typeface="+mn-cs"/>
              </a:rPr>
              <a:t>Plantes </a:t>
            </a:r>
            <a:r>
              <a:rPr kumimoji="0" lang="fr-FR" sz="2000" b="1" i="0" u="none" strike="noStrike" kern="1200" cap="none" spc="0" normalizeH="0" baseline="0" noProof="0" dirty="0">
                <a:ln>
                  <a:noFill/>
                </a:ln>
                <a:solidFill>
                  <a:srgbClr val="FF0000"/>
                </a:solidFill>
                <a:effectLst/>
                <a:uLnTx/>
                <a:uFillTx/>
                <a:latin typeface="+mn-lt"/>
                <a:ea typeface="+mn-ea"/>
                <a:cs typeface="+mn-cs"/>
              </a:rPr>
              <a:t>glabres glauques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dirty="0"/>
              <a:t>Vivace (</a:t>
            </a:r>
            <a:r>
              <a:rPr lang="fr-FR" sz="2000" i="1" dirty="0"/>
              <a:t>A. rupestre</a:t>
            </a:r>
            <a:r>
              <a:rPr lang="fr-FR" sz="2000" dirty="0"/>
              <a:t>) ou annuelle (</a:t>
            </a:r>
            <a:r>
              <a:rPr lang="fr-FR" sz="2000" i="1" dirty="0"/>
              <a:t>A. </a:t>
            </a:r>
            <a:r>
              <a:rPr lang="fr-FR" sz="2000" i="1" dirty="0" err="1"/>
              <a:t>armeria</a:t>
            </a:r>
            <a:r>
              <a:rPr lang="fr-FR" sz="2000" dirty="0"/>
              <a:t>)</a:t>
            </a:r>
            <a:endParaRPr kumimoji="0" lang="fr-FR" sz="2000" i="0" u="none" strike="noStrike" kern="1200" cap="none" spc="0" normalizeH="0" baseline="0" noProof="0" dirty="0">
              <a:ln>
                <a:noFill/>
              </a:ln>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dirty="0"/>
              <a:t>Tiges dressées ou ascendantes,  simples ou rameuses</a:t>
            </a:r>
          </a:p>
        </p:txBody>
      </p:sp>
      <p:sp>
        <p:nvSpPr>
          <p:cNvPr id="4" name="Espace réservé du contenu 2"/>
          <p:cNvSpPr txBox="1">
            <a:spLocks/>
          </p:cNvSpPr>
          <p:nvPr/>
        </p:nvSpPr>
        <p:spPr>
          <a:xfrm>
            <a:off x="539552" y="836712"/>
            <a:ext cx="1800200" cy="764704"/>
          </a:xfrm>
          <a:prstGeom prst="rect">
            <a:avLst/>
          </a:prstGeom>
          <a:solidFill>
            <a:schemeClr val="bg1">
              <a:lumMod val="85000"/>
            </a:schemeClr>
          </a:solidFill>
        </p:spPr>
        <p:txBody>
          <a:bodyPr>
            <a:normAutofit fontScale="925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dirty="0"/>
              <a:t>2 </a:t>
            </a:r>
            <a:r>
              <a:rPr kumimoji="0" lang="fr-FR" sz="2000" i="0" u="none" strike="noStrike" kern="1200" cap="none" spc="0" normalizeH="0" baseline="0" noProof="0" dirty="0">
                <a:ln>
                  <a:noFill/>
                </a:ln>
                <a:solidFill>
                  <a:schemeClr val="tx1"/>
                </a:solidFill>
                <a:effectLst/>
                <a:uLnTx/>
                <a:uFillTx/>
                <a:latin typeface="+mn-lt"/>
                <a:ea typeface="+mn-ea"/>
                <a:cs typeface="+mn-cs"/>
              </a:rPr>
              <a:t>/ </a:t>
            </a:r>
            <a:r>
              <a:rPr lang="fr-FR" sz="2000" noProof="0" dirty="0"/>
              <a:t>5</a:t>
            </a:r>
            <a:r>
              <a:rPr kumimoji="0" lang="fr-FR" sz="2000" i="0" u="none" strike="noStrike" kern="1200" cap="none" spc="0" normalizeH="0" baseline="0" noProof="0" dirty="0">
                <a:ln>
                  <a:noFill/>
                </a:ln>
                <a:solidFill>
                  <a:schemeClr val="tx1"/>
                </a:solidFill>
                <a:effectLst/>
                <a:uLnTx/>
                <a:uFillTx/>
                <a:latin typeface="+mn-lt"/>
                <a:ea typeface="+mn-ea"/>
                <a:cs typeface="+mn-cs"/>
              </a:rPr>
              <a:t> </a:t>
            </a:r>
            <a:endParaRPr kumimoji="0" lang="fr-FR" sz="200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dirty="0" err="1"/>
              <a:t>Eurosibérien</a:t>
            </a:r>
            <a:endParaRPr kumimoji="0" lang="fr-FR" sz="2000" u="none" strike="noStrike" kern="1200" cap="none" spc="0" normalizeH="0" baseline="0" noProof="0" dirty="0">
              <a:ln>
                <a:noFill/>
              </a:ln>
              <a:solidFill>
                <a:schemeClr val="tx1"/>
              </a:solidFill>
              <a:effectLst/>
              <a:uLnTx/>
              <a:uFillTx/>
              <a:latin typeface="+mn-lt"/>
              <a:ea typeface="+mn-ea"/>
              <a:cs typeface="+mn-cs"/>
            </a:endParaRPr>
          </a:p>
        </p:txBody>
      </p:sp>
      <p:sp>
        <p:nvSpPr>
          <p:cNvPr id="5" name="Espace réservé du contenu 2"/>
          <p:cNvSpPr txBox="1">
            <a:spLocks/>
          </p:cNvSpPr>
          <p:nvPr/>
        </p:nvSpPr>
        <p:spPr>
          <a:xfrm>
            <a:off x="4355976" y="1628800"/>
            <a:ext cx="4248472" cy="432048"/>
          </a:xfrm>
          <a:prstGeom prst="rect">
            <a:avLst/>
          </a:prstGeom>
          <a:solidFill>
            <a:schemeClr val="accent3">
              <a:lumMod val="40000"/>
              <a:lumOff val="6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Feuilles</a:t>
            </a:r>
            <a:r>
              <a:rPr kumimoji="0" lang="fr-FR" sz="2000" b="1" i="0" u="none" strike="noStrike" kern="1200" cap="none" spc="0" normalizeH="0" baseline="0" noProof="0" dirty="0">
                <a:ln>
                  <a:noFill/>
                </a:ln>
                <a:effectLst/>
                <a:uLnTx/>
                <a:uFillTx/>
                <a:latin typeface="+mn-lt"/>
                <a:ea typeface="+mn-ea"/>
                <a:cs typeface="+mn-cs"/>
              </a:rPr>
              <a:t> opposées simples entières </a:t>
            </a:r>
          </a:p>
        </p:txBody>
      </p:sp>
      <p:sp>
        <p:nvSpPr>
          <p:cNvPr id="6" name="ZoneTexte 5"/>
          <p:cNvSpPr txBox="1"/>
          <p:nvPr/>
        </p:nvSpPr>
        <p:spPr>
          <a:xfrm>
            <a:off x="7982488" y="2204864"/>
            <a:ext cx="982000" cy="307777"/>
          </a:xfrm>
          <a:prstGeom prst="rect">
            <a:avLst/>
          </a:prstGeom>
          <a:solidFill>
            <a:schemeClr val="bg1"/>
          </a:solidFill>
        </p:spPr>
        <p:txBody>
          <a:bodyPr wrap="none" rtlCol="0">
            <a:spAutoFit/>
          </a:bodyPr>
          <a:lstStyle/>
          <a:p>
            <a:r>
              <a:rPr lang="fr-FR" sz="1400" i="1" dirty="0"/>
              <a:t>A. rupestre</a:t>
            </a:r>
          </a:p>
        </p:txBody>
      </p:sp>
      <p:pic>
        <p:nvPicPr>
          <p:cNvPr id="11" name="Image 10" descr="P8273303.JPG"/>
          <p:cNvPicPr>
            <a:picLocks noChangeAspect="1"/>
          </p:cNvPicPr>
          <p:nvPr/>
        </p:nvPicPr>
        <p:blipFill>
          <a:blip r:embed="rId4" cstate="screen">
            <a:lum bright="-10000" contrast="10000"/>
            <a:extLst>
              <a:ext uri="{28A0092B-C50C-407E-A947-70E740481C1C}">
                <a14:useLocalDpi xmlns:a14="http://schemas.microsoft.com/office/drawing/2010/main"/>
              </a:ext>
            </a:extLst>
          </a:blip>
          <a:srcRect/>
          <a:stretch>
            <a:fillRect/>
          </a:stretch>
        </p:blipFill>
        <p:spPr>
          <a:xfrm rot="5400000">
            <a:off x="-618855" y="2459235"/>
            <a:ext cx="5017622" cy="3779912"/>
          </a:xfrm>
          <a:prstGeom prst="rect">
            <a:avLst/>
          </a:prstGeom>
        </p:spPr>
      </p:pic>
      <p:sp>
        <p:nvSpPr>
          <p:cNvPr id="8" name="ZoneTexte 7"/>
          <p:cNvSpPr txBox="1"/>
          <p:nvPr/>
        </p:nvSpPr>
        <p:spPr>
          <a:xfrm>
            <a:off x="8292805" y="6550223"/>
            <a:ext cx="851195" cy="307777"/>
          </a:xfrm>
          <a:prstGeom prst="rect">
            <a:avLst/>
          </a:prstGeom>
          <a:solidFill>
            <a:schemeClr val="bg1"/>
          </a:solidFill>
        </p:spPr>
        <p:txBody>
          <a:bodyPr wrap="none" rtlCol="0">
            <a:spAutoFit/>
          </a:bodyPr>
          <a:lstStyle/>
          <a:p>
            <a:r>
              <a:rPr lang="fr-FR" sz="1400" dirty="0"/>
              <a:t>V. Guérin</a:t>
            </a:r>
          </a:p>
        </p:txBody>
      </p:sp>
      <p:sp>
        <p:nvSpPr>
          <p:cNvPr id="7" name="ZoneTexte 6"/>
          <p:cNvSpPr txBox="1"/>
          <p:nvPr/>
        </p:nvSpPr>
        <p:spPr>
          <a:xfrm>
            <a:off x="0" y="1772816"/>
            <a:ext cx="951927" cy="307777"/>
          </a:xfrm>
          <a:prstGeom prst="rect">
            <a:avLst/>
          </a:prstGeom>
          <a:solidFill>
            <a:schemeClr val="bg1"/>
          </a:solidFill>
        </p:spPr>
        <p:txBody>
          <a:bodyPr wrap="none" rtlCol="0">
            <a:spAutoFit/>
          </a:bodyPr>
          <a:lstStyle/>
          <a:p>
            <a:r>
              <a:rPr lang="fr-FR" sz="1400" i="1" dirty="0"/>
              <a:t>A. </a:t>
            </a:r>
            <a:r>
              <a:rPr lang="fr-FR" sz="1400" i="1" dirty="0" err="1"/>
              <a:t>armeria</a:t>
            </a:r>
            <a:endParaRPr lang="fr-FR" sz="1400" i="1" dirty="0"/>
          </a:p>
        </p:txBody>
      </p:sp>
      <p:pic>
        <p:nvPicPr>
          <p:cNvPr id="12" name="Image 11" descr="P7182646.JPG"/>
          <p:cNvPicPr>
            <a:picLocks noChangeAspect="1"/>
          </p:cNvPicPr>
          <p:nvPr/>
        </p:nvPicPr>
        <p:blipFill>
          <a:blip r:embed="rId5" cstate="screen">
            <a:lum bright="-20000" contrast="10000"/>
            <a:extLst>
              <a:ext uri="{28A0092B-C50C-407E-A947-70E740481C1C}">
                <a14:useLocalDpi xmlns:a14="http://schemas.microsoft.com/office/drawing/2010/main"/>
              </a:ext>
            </a:extLst>
          </a:blip>
          <a:srcRect/>
          <a:stretch>
            <a:fillRect/>
          </a:stretch>
        </p:blipFill>
        <p:spPr>
          <a:xfrm rot="5400000">
            <a:off x="-25459" y="5542690"/>
            <a:ext cx="1340769" cy="1289853"/>
          </a:xfrm>
          <a:prstGeom prst="rect">
            <a:avLst/>
          </a:prstGeom>
        </p:spPr>
      </p:pic>
      <p:pic>
        <p:nvPicPr>
          <p:cNvPr id="13" name="Image 12" descr="Atocion rupestre Mathieu Ménand.jpg"/>
          <p:cNvPicPr>
            <a:picLocks noChangeAspect="1"/>
          </p:cNvPicPr>
          <p:nvPr/>
        </p:nvPicPr>
        <p:blipFill>
          <a:blip r:embed="rId6" cstate="screen">
            <a:lum bright="-10000" contrast="10000"/>
            <a:extLst>
              <a:ext uri="{28A0092B-C50C-407E-A947-70E740481C1C}">
                <a14:useLocalDpi xmlns:a14="http://schemas.microsoft.com/office/drawing/2010/main"/>
              </a:ext>
            </a:extLst>
          </a:blip>
          <a:srcRect/>
          <a:stretch>
            <a:fillRect/>
          </a:stretch>
        </p:blipFill>
        <p:spPr>
          <a:xfrm>
            <a:off x="3851920" y="5865234"/>
            <a:ext cx="2088232" cy="992766"/>
          </a:xfrm>
          <a:prstGeom prst="round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p:cNvSpPr>
          <p:nvPr/>
        </p:nvSpPr>
        <p:spPr>
          <a:xfrm>
            <a:off x="4572000" y="0"/>
            <a:ext cx="4464496" cy="1412776"/>
          </a:xfrm>
          <a:prstGeom prst="rect">
            <a:avLst/>
          </a:prstGeom>
          <a:solidFill>
            <a:schemeClr val="accent2">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C</a:t>
            </a:r>
            <a:r>
              <a:rPr kumimoji="0" lang="fr-FR" sz="2000" b="1" i="0" u="none" strike="noStrike" kern="1200" cap="none" spc="0" normalizeH="0" baseline="0" noProof="0" dirty="0" err="1">
                <a:ln>
                  <a:noFill/>
                </a:ln>
                <a:solidFill>
                  <a:srgbClr val="FF0000"/>
                </a:solidFill>
                <a:effectLst/>
                <a:uLnTx/>
                <a:uFillTx/>
                <a:latin typeface="+mn-lt"/>
                <a:ea typeface="+mn-ea"/>
                <a:cs typeface="+mn-cs"/>
              </a:rPr>
              <a:t>ymes</a:t>
            </a:r>
            <a:r>
              <a:rPr kumimoji="0" lang="fr-FR" sz="2000" b="1" i="0" u="none" strike="noStrike" kern="1200" cap="none" spc="0" normalizeH="0" baseline="0" noProof="0" dirty="0">
                <a:ln>
                  <a:noFill/>
                </a:ln>
                <a:solidFill>
                  <a:srgbClr val="FF0000"/>
                </a:solidFill>
                <a:effectLst/>
                <a:uLnTx/>
                <a:uFillTx/>
                <a:latin typeface="+mn-lt"/>
                <a:ea typeface="+mn-ea"/>
                <a:cs typeface="+mn-cs"/>
              </a:rPr>
              <a:t> bipares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dirty="0"/>
              <a:t>C</a:t>
            </a:r>
            <a:r>
              <a:rPr kumimoji="0" lang="fr-FR" i="0" u="none" strike="noStrike" kern="1200" cap="none" spc="0" normalizeH="0" baseline="0" noProof="0" dirty="0" err="1">
                <a:ln>
                  <a:noFill/>
                </a:ln>
                <a:effectLst/>
                <a:uLnTx/>
                <a:uFillTx/>
                <a:latin typeface="+mn-lt"/>
                <a:ea typeface="+mn-ea"/>
                <a:cs typeface="+mn-cs"/>
              </a:rPr>
              <a:t>ondensée</a:t>
            </a:r>
            <a:r>
              <a:rPr kumimoji="0" lang="fr-FR" i="0" u="none" strike="noStrike" kern="1200" cap="none" spc="0" normalizeH="0" baseline="0" noProof="0" dirty="0">
                <a:ln>
                  <a:noFill/>
                </a:ln>
                <a:effectLst/>
                <a:uLnTx/>
                <a:uFillTx/>
                <a:latin typeface="+mn-lt"/>
                <a:ea typeface="+mn-ea"/>
                <a:cs typeface="+mn-cs"/>
              </a:rPr>
              <a:t> terminale simulant un corymbe </a:t>
            </a:r>
            <a:r>
              <a:rPr kumimoji="0" lang="fr-FR" i="0" u="none" strike="noStrike" kern="1200" cap="none" spc="0" normalizeH="0" noProof="0" dirty="0">
                <a:ln>
                  <a:noFill/>
                </a:ln>
                <a:effectLst/>
                <a:uLnTx/>
                <a:uFillTx/>
                <a:latin typeface="+mn-lt"/>
                <a:ea typeface="+mn-ea"/>
                <a:cs typeface="+mn-cs"/>
              </a:rPr>
              <a:t>(</a:t>
            </a:r>
            <a:r>
              <a:rPr lang="fr-FR" i="1" dirty="0"/>
              <a:t>A. </a:t>
            </a:r>
            <a:r>
              <a:rPr lang="fr-FR" i="1" dirty="0" err="1"/>
              <a:t>armeria</a:t>
            </a:r>
            <a:r>
              <a:rPr kumimoji="0" lang="fr-FR" i="0" u="none" strike="noStrike" kern="1200" cap="none" spc="0" normalizeH="0" noProof="0" dirty="0">
                <a:ln>
                  <a:noFill/>
                </a:ln>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tabLst/>
              <a:defRPr/>
            </a:pPr>
            <a:r>
              <a:rPr lang="fr-FR" baseline="0" dirty="0"/>
              <a:t>        ou diffus</a:t>
            </a:r>
            <a:r>
              <a:rPr lang="fr-FR" dirty="0"/>
              <a:t>e </a:t>
            </a:r>
            <a:r>
              <a:rPr lang="fr-FR" baseline="0" dirty="0"/>
              <a:t>(</a:t>
            </a:r>
            <a:r>
              <a:rPr lang="fr-FR" i="1" baseline="0" dirty="0"/>
              <a:t>A. rupestre</a:t>
            </a:r>
            <a:r>
              <a:rPr lang="fr-FR" baseline="0" dirty="0"/>
              <a:t>)</a:t>
            </a:r>
            <a:endParaRPr kumimoji="0" lang="fr-FR" i="0" u="none" strike="noStrike" kern="1200" cap="none" spc="0" normalizeH="0" baseline="0" noProof="0" dirty="0">
              <a:ln>
                <a:noFill/>
              </a:ln>
              <a:effectLst/>
              <a:uLnTx/>
              <a:uFillTx/>
              <a:latin typeface="+mn-lt"/>
              <a:ea typeface="+mn-ea"/>
              <a:cs typeface="+mn-cs"/>
            </a:endParaRPr>
          </a:p>
        </p:txBody>
      </p:sp>
      <p:sp>
        <p:nvSpPr>
          <p:cNvPr id="3" name="ZoneTexte 2"/>
          <p:cNvSpPr txBox="1"/>
          <p:nvPr/>
        </p:nvSpPr>
        <p:spPr>
          <a:xfrm>
            <a:off x="755576" y="447055"/>
            <a:ext cx="2808312"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err="1"/>
              <a:t>Atocion</a:t>
            </a:r>
            <a:r>
              <a:rPr lang="fr-FR" sz="2400" b="1" dirty="0"/>
              <a:t> (2)</a:t>
            </a:r>
            <a:endParaRPr lang="fr-FR" sz="2400" b="1" i="1" dirty="0"/>
          </a:p>
        </p:txBody>
      </p:sp>
      <p:pic>
        <p:nvPicPr>
          <p:cNvPr id="4" name="Image 3" descr="DSCN308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2188" y="1484784"/>
            <a:ext cx="4651812" cy="5373216"/>
          </a:xfrm>
          <a:prstGeom prst="rect">
            <a:avLst/>
          </a:prstGeom>
          <a:noFill/>
          <a:ln w="9525">
            <a:noFill/>
            <a:miter lim="800000"/>
            <a:headEnd/>
            <a:tailEnd/>
          </a:ln>
        </p:spPr>
      </p:pic>
      <p:sp>
        <p:nvSpPr>
          <p:cNvPr id="5" name="ZoneTexte 4"/>
          <p:cNvSpPr txBox="1"/>
          <p:nvPr/>
        </p:nvSpPr>
        <p:spPr>
          <a:xfrm>
            <a:off x="8162000" y="1484784"/>
            <a:ext cx="982000" cy="307777"/>
          </a:xfrm>
          <a:prstGeom prst="rect">
            <a:avLst/>
          </a:prstGeom>
          <a:solidFill>
            <a:schemeClr val="bg1"/>
          </a:solidFill>
        </p:spPr>
        <p:txBody>
          <a:bodyPr wrap="none" rtlCol="0">
            <a:spAutoFit/>
          </a:bodyPr>
          <a:lstStyle/>
          <a:p>
            <a:r>
              <a:rPr lang="fr-FR" sz="1400" i="1" dirty="0"/>
              <a:t>A. rupestre</a:t>
            </a:r>
          </a:p>
        </p:txBody>
      </p:sp>
      <p:pic>
        <p:nvPicPr>
          <p:cNvPr id="7" name="Image 6" descr="P7182643.JPG"/>
          <p:cNvPicPr>
            <a:picLocks noChangeAspect="1"/>
          </p:cNvPicPr>
          <p:nvPr/>
        </p:nvPicPr>
        <p:blipFill>
          <a:blip r:embed="rId4" cstate="screen">
            <a:lum bright="-10000" contrast="10000"/>
            <a:extLst>
              <a:ext uri="{28A0092B-C50C-407E-A947-70E740481C1C}">
                <a14:useLocalDpi xmlns:a14="http://schemas.microsoft.com/office/drawing/2010/main"/>
              </a:ext>
            </a:extLst>
          </a:blip>
          <a:srcRect/>
          <a:stretch>
            <a:fillRect/>
          </a:stretch>
        </p:blipFill>
        <p:spPr>
          <a:xfrm rot="5400000">
            <a:off x="-586781" y="2035055"/>
            <a:ext cx="5373217" cy="4272678"/>
          </a:xfrm>
          <a:prstGeom prst="rect">
            <a:avLst/>
          </a:prstGeom>
        </p:spPr>
      </p:pic>
      <p:sp>
        <p:nvSpPr>
          <p:cNvPr id="6" name="ZoneTexte 5"/>
          <p:cNvSpPr txBox="1"/>
          <p:nvPr/>
        </p:nvSpPr>
        <p:spPr>
          <a:xfrm>
            <a:off x="3347864" y="1484784"/>
            <a:ext cx="951927" cy="307777"/>
          </a:xfrm>
          <a:prstGeom prst="rect">
            <a:avLst/>
          </a:prstGeom>
          <a:solidFill>
            <a:schemeClr val="bg1"/>
          </a:solidFill>
        </p:spPr>
        <p:txBody>
          <a:bodyPr wrap="none" rtlCol="0">
            <a:spAutoFit/>
          </a:bodyPr>
          <a:lstStyle/>
          <a:p>
            <a:r>
              <a:rPr lang="fr-FR" sz="1400" i="1" dirty="0"/>
              <a:t>A. </a:t>
            </a:r>
            <a:r>
              <a:rPr lang="fr-FR" sz="1400" i="1" dirty="0" err="1"/>
              <a:t>armeria</a:t>
            </a:r>
            <a:endParaRPr lang="fr-FR" sz="1400" i="1" dirty="0"/>
          </a:p>
        </p:txBody>
      </p:sp>
      <p:sp>
        <p:nvSpPr>
          <p:cNvPr id="8" name="ZoneTexte 7"/>
          <p:cNvSpPr txBox="1"/>
          <p:nvPr/>
        </p:nvSpPr>
        <p:spPr>
          <a:xfrm>
            <a:off x="8329317" y="6550223"/>
            <a:ext cx="851195" cy="307777"/>
          </a:xfrm>
          <a:prstGeom prst="rect">
            <a:avLst/>
          </a:prstGeom>
          <a:solidFill>
            <a:schemeClr val="bg1"/>
          </a:solidFill>
        </p:spPr>
        <p:txBody>
          <a:bodyPr wrap="none" rtlCol="0">
            <a:spAutoFit/>
          </a:bodyPr>
          <a:lstStyle/>
          <a:p>
            <a:r>
              <a:rPr lang="fr-FR" sz="1400" dirty="0"/>
              <a:t>V. Guérin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580112" y="159023"/>
            <a:ext cx="2808312"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err="1"/>
              <a:t>Atocion</a:t>
            </a:r>
            <a:r>
              <a:rPr lang="fr-FR" sz="2400" b="1" dirty="0"/>
              <a:t> (3)</a:t>
            </a:r>
            <a:endParaRPr lang="fr-FR" sz="2400" b="1" i="1" dirty="0"/>
          </a:p>
        </p:txBody>
      </p:sp>
      <p:sp>
        <p:nvSpPr>
          <p:cNvPr id="3" name="Espace réservé du contenu 2"/>
          <p:cNvSpPr txBox="1">
            <a:spLocks/>
          </p:cNvSpPr>
          <p:nvPr/>
        </p:nvSpPr>
        <p:spPr>
          <a:xfrm>
            <a:off x="4860032" y="764704"/>
            <a:ext cx="4139952" cy="1368152"/>
          </a:xfrm>
          <a:prstGeom prst="rect">
            <a:avLst/>
          </a:prstGeom>
          <a:solidFill>
            <a:schemeClr val="accent2">
              <a:lumMod val="20000"/>
              <a:lumOff val="80000"/>
            </a:schemeClr>
          </a:solidFill>
        </p:spPr>
        <p:txBody>
          <a:bodyPr>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10 étamines </a:t>
            </a:r>
            <a:r>
              <a:rPr lang="fr-FR" sz="2000" b="1" dirty="0"/>
              <a:t>libres</a:t>
            </a:r>
          </a:p>
          <a:p>
            <a:pPr marL="342900" lvl="0" indent="-342900">
              <a:spcBef>
                <a:spcPct val="20000"/>
              </a:spcBef>
              <a:buFont typeface="Arial" pitchFamily="34" charset="0"/>
              <a:buChar char="•"/>
              <a:defRPr/>
            </a:pPr>
            <a:r>
              <a:rPr lang="fr-FR" sz="2000" b="1" dirty="0">
                <a:solidFill>
                  <a:srgbClr val="FF0000"/>
                </a:solidFill>
              </a:rPr>
              <a:t>Ovaire</a:t>
            </a:r>
            <a:r>
              <a:rPr lang="fr-FR" sz="2000" b="1" dirty="0"/>
              <a:t> supère porté par un </a:t>
            </a:r>
            <a:r>
              <a:rPr lang="fr-FR" sz="2000" b="1" dirty="0" err="1">
                <a:solidFill>
                  <a:srgbClr val="FF0000"/>
                </a:solidFill>
              </a:rPr>
              <a:t>carpophore</a:t>
            </a:r>
            <a:r>
              <a:rPr lang="fr-FR" sz="2000" b="1" dirty="0"/>
              <a:t> , cloisons à la base ; </a:t>
            </a:r>
            <a:r>
              <a:rPr lang="fr-FR" sz="2000" b="1" dirty="0">
                <a:solidFill>
                  <a:srgbClr val="FF0000"/>
                </a:solidFill>
              </a:rPr>
              <a:t>3 styles</a:t>
            </a:r>
          </a:p>
        </p:txBody>
      </p:sp>
      <p:pic>
        <p:nvPicPr>
          <p:cNvPr id="6" name="Image 5" descr="P7126112.JPG"/>
          <p:cNvPicPr>
            <a:picLocks noChangeAspect="1"/>
          </p:cNvPicPr>
          <p:nvPr/>
        </p:nvPicPr>
        <p:blipFill>
          <a:blip r:embed="rId3" cstate="screen">
            <a:lum bright="-10000" contrast="10000"/>
            <a:extLst>
              <a:ext uri="{28A0092B-C50C-407E-A947-70E740481C1C}">
                <a14:useLocalDpi xmlns:a14="http://schemas.microsoft.com/office/drawing/2010/main"/>
              </a:ext>
            </a:extLst>
          </a:blip>
          <a:srcRect/>
          <a:stretch>
            <a:fillRect/>
          </a:stretch>
        </p:blipFill>
        <p:spPr>
          <a:xfrm>
            <a:off x="4715634" y="2492896"/>
            <a:ext cx="4428366" cy="4365104"/>
          </a:xfrm>
          <a:prstGeom prst="rect">
            <a:avLst/>
          </a:prstGeom>
        </p:spPr>
      </p:pic>
      <p:pic>
        <p:nvPicPr>
          <p:cNvPr id="7" name="Image 6" descr="074.JPG"/>
          <p:cNvPicPr>
            <a:picLocks noChangeAspect="1"/>
          </p:cNvPicPr>
          <p:nvPr/>
        </p:nvPicPr>
        <p:blipFill>
          <a:blip r:embed="rId4" cstate="screen">
            <a:lum bright="-10000"/>
            <a:extLst>
              <a:ext uri="{28A0092B-C50C-407E-A947-70E740481C1C}">
                <a14:useLocalDpi xmlns:a14="http://schemas.microsoft.com/office/drawing/2010/main"/>
              </a:ext>
            </a:extLst>
          </a:blip>
          <a:srcRect/>
          <a:stretch>
            <a:fillRect/>
          </a:stretch>
        </p:blipFill>
        <p:spPr bwMode="auto">
          <a:xfrm>
            <a:off x="0" y="2393504"/>
            <a:ext cx="4176464" cy="4464496"/>
          </a:xfrm>
          <a:prstGeom prst="rect">
            <a:avLst/>
          </a:prstGeom>
          <a:noFill/>
          <a:ln w="9525">
            <a:noFill/>
            <a:miter lim="800000"/>
            <a:headEnd/>
            <a:tailEnd/>
          </a:ln>
        </p:spPr>
      </p:pic>
      <p:sp>
        <p:nvSpPr>
          <p:cNvPr id="8" name="ZoneTexte 7"/>
          <p:cNvSpPr txBox="1"/>
          <p:nvPr/>
        </p:nvSpPr>
        <p:spPr>
          <a:xfrm>
            <a:off x="4644008" y="2492896"/>
            <a:ext cx="982000" cy="307777"/>
          </a:xfrm>
          <a:prstGeom prst="rect">
            <a:avLst/>
          </a:prstGeom>
          <a:solidFill>
            <a:schemeClr val="bg1"/>
          </a:solidFill>
        </p:spPr>
        <p:txBody>
          <a:bodyPr wrap="none" rtlCol="0">
            <a:spAutoFit/>
          </a:bodyPr>
          <a:lstStyle/>
          <a:p>
            <a:r>
              <a:rPr lang="fr-FR" sz="1400" i="1" dirty="0"/>
              <a:t>A. rupestre</a:t>
            </a:r>
          </a:p>
        </p:txBody>
      </p:sp>
      <p:sp>
        <p:nvSpPr>
          <p:cNvPr id="9" name="ZoneTexte 8"/>
          <p:cNvSpPr txBox="1"/>
          <p:nvPr/>
        </p:nvSpPr>
        <p:spPr>
          <a:xfrm>
            <a:off x="0" y="2348880"/>
            <a:ext cx="951927" cy="307777"/>
          </a:xfrm>
          <a:prstGeom prst="rect">
            <a:avLst/>
          </a:prstGeom>
          <a:solidFill>
            <a:schemeClr val="bg1"/>
          </a:solidFill>
        </p:spPr>
        <p:txBody>
          <a:bodyPr wrap="none" rtlCol="0">
            <a:spAutoFit/>
          </a:bodyPr>
          <a:lstStyle/>
          <a:p>
            <a:r>
              <a:rPr lang="fr-FR" sz="1400" i="1" dirty="0"/>
              <a:t>A. </a:t>
            </a:r>
            <a:r>
              <a:rPr lang="fr-FR" sz="1400" i="1" dirty="0" err="1"/>
              <a:t>armeria</a:t>
            </a:r>
            <a:endParaRPr lang="fr-FR" sz="1400" i="1" dirty="0"/>
          </a:p>
        </p:txBody>
      </p:sp>
      <p:sp>
        <p:nvSpPr>
          <p:cNvPr id="10" name="ZoneTexte 9"/>
          <p:cNvSpPr txBox="1"/>
          <p:nvPr/>
        </p:nvSpPr>
        <p:spPr>
          <a:xfrm>
            <a:off x="8329317" y="6550223"/>
            <a:ext cx="851195" cy="307777"/>
          </a:xfrm>
          <a:prstGeom prst="rect">
            <a:avLst/>
          </a:prstGeom>
          <a:solidFill>
            <a:schemeClr val="bg1"/>
          </a:solidFill>
        </p:spPr>
        <p:txBody>
          <a:bodyPr wrap="none" rtlCol="0">
            <a:spAutoFit/>
          </a:bodyPr>
          <a:lstStyle/>
          <a:p>
            <a:r>
              <a:rPr lang="fr-FR" sz="1400" dirty="0"/>
              <a:t>V. Guérin</a:t>
            </a:r>
          </a:p>
        </p:txBody>
      </p:sp>
      <p:sp>
        <p:nvSpPr>
          <p:cNvPr id="11" name="Espace réservé du contenu 2"/>
          <p:cNvSpPr txBox="1">
            <a:spLocks/>
          </p:cNvSpPr>
          <p:nvPr/>
        </p:nvSpPr>
        <p:spPr>
          <a:xfrm>
            <a:off x="0" y="0"/>
            <a:ext cx="4752528" cy="2204864"/>
          </a:xfrm>
          <a:prstGeom prst="rect">
            <a:avLst/>
          </a:prstGeom>
          <a:solidFill>
            <a:schemeClr val="accent2">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noProof="0" dirty="0">
                <a:solidFill>
                  <a:srgbClr val="FF0000"/>
                </a:solidFill>
              </a:rPr>
              <a:t>F</a:t>
            </a:r>
            <a:r>
              <a:rPr kumimoji="0" lang="fr-FR" sz="2000" b="1" i="0" u="none" strike="noStrike" kern="1200" cap="none" spc="0" normalizeH="0" baseline="0" noProof="0" dirty="0">
                <a:ln>
                  <a:noFill/>
                </a:ln>
                <a:solidFill>
                  <a:srgbClr val="FF0000"/>
                </a:solidFill>
                <a:effectLst/>
                <a:uLnTx/>
                <a:uFillTx/>
                <a:latin typeface="+mn-lt"/>
                <a:ea typeface="+mn-ea"/>
                <a:cs typeface="+mn-cs"/>
              </a:rPr>
              <a:t>leurs </a:t>
            </a:r>
            <a:r>
              <a:rPr kumimoji="0" lang="fr-FR" sz="2000" b="1" i="0" u="none" strike="noStrike" kern="1200" cap="none" spc="0" normalizeH="0" baseline="0" noProof="0" dirty="0">
                <a:ln>
                  <a:noFill/>
                </a:ln>
                <a:effectLst/>
                <a:uLnTx/>
                <a:uFillTx/>
                <a:latin typeface="+mn-lt"/>
                <a:ea typeface="+mn-ea"/>
                <a:cs typeface="+mn-cs"/>
              </a:rPr>
              <a:t>hermaphrodites actinomorphes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effectLst/>
                <a:uLnTx/>
                <a:uFillTx/>
                <a:latin typeface="+mn-lt"/>
                <a:ea typeface="+mn-ea"/>
                <a:cs typeface="+mn-cs"/>
              </a:rPr>
              <a:t>5 sépales </a:t>
            </a:r>
            <a:r>
              <a:rPr kumimoji="0" lang="fr-FR" sz="2000" b="1" i="0" u="none" strike="noStrike" kern="1200" cap="none" spc="0" normalizeH="0" baseline="0" noProof="0" dirty="0" err="1">
                <a:ln>
                  <a:noFill/>
                </a:ln>
                <a:effectLst/>
                <a:uLnTx/>
                <a:uFillTx/>
                <a:latin typeface="+mn-lt"/>
                <a:ea typeface="+mn-ea"/>
                <a:cs typeface="+mn-cs"/>
              </a:rPr>
              <a:t>connés</a:t>
            </a:r>
            <a:r>
              <a:rPr kumimoji="0" lang="fr-FR" sz="2000" b="1" i="0" u="none" strike="noStrike" kern="1200" cap="none" spc="0" normalizeH="0" baseline="0" noProof="0" dirty="0">
                <a:ln>
                  <a:noFill/>
                </a:ln>
                <a:effectLst/>
                <a:uLnTx/>
                <a:uFillTx/>
                <a:latin typeface="+mn-lt"/>
                <a:ea typeface="+mn-ea"/>
                <a:cs typeface="+mn-cs"/>
              </a:rPr>
              <a:t> ; </a:t>
            </a:r>
            <a:r>
              <a:rPr kumimoji="0" lang="fr-FR" sz="2000" b="1" i="0" u="none" strike="noStrike" kern="1200" cap="none" spc="0" normalizeH="0" baseline="0" noProof="0" dirty="0">
                <a:ln>
                  <a:noFill/>
                </a:ln>
                <a:solidFill>
                  <a:srgbClr val="FF0000"/>
                </a:solidFill>
                <a:effectLst/>
                <a:uLnTx/>
                <a:uFillTx/>
                <a:latin typeface="+mn-lt"/>
                <a:ea typeface="+mn-ea"/>
                <a:cs typeface="+mn-cs"/>
              </a:rPr>
              <a:t>calice à 5 dents,</a:t>
            </a:r>
            <a:r>
              <a:rPr kumimoji="0" lang="fr-FR" sz="2000" b="1" i="0" u="none" strike="noStrike" kern="1200" cap="none" spc="0" normalizeH="0" noProof="0" dirty="0">
                <a:ln>
                  <a:noFill/>
                </a:ln>
                <a:solidFill>
                  <a:srgbClr val="FF0000"/>
                </a:solidFill>
                <a:effectLst/>
                <a:uLnTx/>
                <a:uFillTx/>
                <a:latin typeface="+mn-lt"/>
                <a:ea typeface="+mn-ea"/>
                <a:cs typeface="+mn-cs"/>
              </a:rPr>
              <a:t> </a:t>
            </a:r>
            <a:r>
              <a:rPr kumimoji="0" lang="fr-FR" sz="2000" b="1" i="0" u="none" strike="noStrike" kern="1200" cap="none" spc="0" normalizeH="0" baseline="0" noProof="0" dirty="0">
                <a:ln>
                  <a:noFill/>
                </a:ln>
                <a:solidFill>
                  <a:srgbClr val="FF0000"/>
                </a:solidFill>
                <a:effectLst/>
                <a:uLnTx/>
                <a:uFillTx/>
                <a:latin typeface="+mn-lt"/>
                <a:ea typeface="+mn-ea"/>
                <a:cs typeface="+mn-cs"/>
              </a:rPr>
              <a:t>10 nervures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5 pétales </a:t>
            </a:r>
            <a:r>
              <a:rPr lang="fr-FR" sz="2000" b="1" dirty="0"/>
              <a:t>libres</a:t>
            </a:r>
            <a:r>
              <a:rPr lang="fr-FR" sz="2000" b="1" dirty="0">
                <a:solidFill>
                  <a:srgbClr val="FF0000"/>
                </a:solidFill>
              </a:rPr>
              <a:t> </a:t>
            </a:r>
            <a:r>
              <a:rPr lang="fr-FR" sz="2000" dirty="0"/>
              <a:t>; fleurs rose pourpre (</a:t>
            </a:r>
            <a:r>
              <a:rPr lang="fr-FR" sz="2000" i="1" dirty="0"/>
              <a:t>A. </a:t>
            </a:r>
            <a:r>
              <a:rPr lang="fr-FR" sz="2000" i="1" dirty="0" err="1"/>
              <a:t>armeria</a:t>
            </a:r>
            <a:r>
              <a:rPr lang="fr-FR" sz="2000" dirty="0"/>
              <a:t>) ou blanches (</a:t>
            </a:r>
            <a:r>
              <a:rPr lang="fr-FR" sz="2000" i="1" dirty="0"/>
              <a:t>A. rupestre</a:t>
            </a:r>
            <a:r>
              <a:rPr lang="fr-FR" sz="2000" dirty="0"/>
              <a:t>) ; </a:t>
            </a:r>
            <a:r>
              <a:rPr lang="fr-FR" sz="2000" b="1" dirty="0">
                <a:solidFill>
                  <a:srgbClr val="FF0000"/>
                </a:solidFill>
              </a:rPr>
              <a:t>des écailles</a:t>
            </a:r>
          </a:p>
        </p:txBody>
      </p:sp>
      <p:pic>
        <p:nvPicPr>
          <p:cNvPr id="12" name="Image 11" descr="P7126112.JPG"/>
          <p:cNvPicPr>
            <a:picLocks noChangeAspect="1"/>
          </p:cNvPicPr>
          <p:nvPr/>
        </p:nvPicPr>
        <p:blipFill>
          <a:blip r:embed="rId5" cstate="screen">
            <a:lum bright="-20000" contrast="20000"/>
            <a:extLst>
              <a:ext uri="{28A0092B-C50C-407E-A947-70E740481C1C}">
                <a14:useLocalDpi xmlns:a14="http://schemas.microsoft.com/office/drawing/2010/main"/>
              </a:ext>
            </a:extLst>
          </a:blip>
          <a:srcRect/>
          <a:stretch>
            <a:fillRect/>
          </a:stretch>
        </p:blipFill>
        <p:spPr>
          <a:xfrm>
            <a:off x="5436096" y="3140968"/>
            <a:ext cx="2880320" cy="2862669"/>
          </a:xfrm>
          <a:prstGeom prst="rect">
            <a:avLst/>
          </a:prstGeom>
        </p:spPr>
      </p:pic>
      <p:cxnSp>
        <p:nvCxnSpPr>
          <p:cNvPr id="14" name="Connecteur droit avec flèche 13"/>
          <p:cNvCxnSpPr/>
          <p:nvPr/>
        </p:nvCxnSpPr>
        <p:spPr>
          <a:xfrm flipH="1">
            <a:off x="6804248" y="3645024"/>
            <a:ext cx="1008112" cy="57606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par>
                                <p:cTn id="8" presetID="5"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p:cNvSpPr>
          <p:nvPr/>
        </p:nvSpPr>
        <p:spPr>
          <a:xfrm>
            <a:off x="4860032" y="1556792"/>
            <a:ext cx="3924944" cy="1080120"/>
          </a:xfrm>
          <a:prstGeom prst="rect">
            <a:avLst/>
          </a:prstGeom>
          <a:solidFill>
            <a:schemeClr val="accent4">
              <a:lumMod val="20000"/>
              <a:lumOff val="80000"/>
            </a:schemeClr>
          </a:solidFill>
        </p:spPr>
        <p:txBody>
          <a:bodyPr>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Capsule</a:t>
            </a:r>
            <a:r>
              <a:rPr kumimoji="0" lang="fr-FR" sz="2000" b="1" i="0" u="none" strike="noStrike" kern="1200" cap="none" spc="0" normalizeH="0" baseline="0" noProof="0" dirty="0">
                <a:ln>
                  <a:noFill/>
                </a:ln>
                <a:effectLst/>
                <a:uLnTx/>
                <a:uFillTx/>
                <a:latin typeface="+mn-lt"/>
                <a:ea typeface="+mn-ea"/>
                <a:cs typeface="+mn-cs"/>
              </a:rPr>
              <a:t> à </a:t>
            </a:r>
            <a:r>
              <a:rPr lang="fr-FR" sz="2000" b="1" noProof="0" dirty="0">
                <a:solidFill>
                  <a:srgbClr val="FF0000"/>
                </a:solidFill>
              </a:rPr>
              <a:t>6</a:t>
            </a:r>
            <a:r>
              <a:rPr kumimoji="0" lang="fr-FR" sz="2000" b="1" i="0" u="none" strike="noStrike" kern="1200" cap="none" spc="0" normalizeH="0" noProof="0" dirty="0">
                <a:ln>
                  <a:noFill/>
                </a:ln>
                <a:solidFill>
                  <a:srgbClr val="FF0000"/>
                </a:solidFill>
                <a:effectLst/>
                <a:uLnTx/>
                <a:uFillTx/>
                <a:latin typeface="+mn-lt"/>
                <a:ea typeface="+mn-ea"/>
                <a:cs typeface="+mn-cs"/>
              </a:rPr>
              <a:t> dents entières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t>Portée par un </a:t>
            </a:r>
            <a:r>
              <a:rPr lang="fr-FR" sz="2000" b="1" dirty="0" err="1">
                <a:solidFill>
                  <a:srgbClr val="FF0000"/>
                </a:solidFill>
              </a:rPr>
              <a:t>carpophore</a:t>
            </a:r>
            <a:endParaRPr lang="fr-FR" sz="2000" b="1" dirty="0">
              <a:solidFill>
                <a:srgbClr val="FF0000"/>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Cloisons à la base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2000" b="1" i="0" u="none" strike="noStrike" kern="1200" cap="none" spc="0" normalizeH="0" noProof="0" dirty="0">
              <a:ln>
                <a:noFill/>
              </a:ln>
              <a:solidFill>
                <a:srgbClr val="FF0000"/>
              </a:solidFill>
              <a:effectLst/>
              <a:uLnTx/>
              <a:uFillTx/>
              <a:latin typeface="+mn-lt"/>
              <a:ea typeface="+mn-ea"/>
              <a:cs typeface="+mn-cs"/>
            </a:endParaRPr>
          </a:p>
        </p:txBody>
      </p:sp>
      <p:pic>
        <p:nvPicPr>
          <p:cNvPr id="3" name="Image 2" descr="Caryo capsules 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27584" y="1484784"/>
            <a:ext cx="3528392" cy="4680520"/>
          </a:xfrm>
          <a:prstGeom prst="rect">
            <a:avLst/>
          </a:prstGeom>
        </p:spPr>
      </p:pic>
      <p:sp>
        <p:nvSpPr>
          <p:cNvPr id="4" name="ZoneTexte 3"/>
          <p:cNvSpPr txBox="1"/>
          <p:nvPr/>
        </p:nvSpPr>
        <p:spPr>
          <a:xfrm>
            <a:off x="1259632" y="548680"/>
            <a:ext cx="2808312"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err="1"/>
              <a:t>Atocion</a:t>
            </a:r>
            <a:r>
              <a:rPr lang="fr-FR" sz="2400" b="1" dirty="0"/>
              <a:t> (4)</a:t>
            </a:r>
            <a:endParaRPr lang="fr-FR" sz="2400" b="1" i="1" dirty="0"/>
          </a:p>
        </p:txBody>
      </p:sp>
      <p:sp>
        <p:nvSpPr>
          <p:cNvPr id="5" name="ZoneTexte 4"/>
          <p:cNvSpPr txBox="1"/>
          <p:nvPr/>
        </p:nvSpPr>
        <p:spPr>
          <a:xfrm>
            <a:off x="6929957" y="6310481"/>
            <a:ext cx="2034531" cy="430887"/>
          </a:xfrm>
          <a:prstGeom prst="rect">
            <a:avLst/>
          </a:prstGeom>
          <a:noFill/>
        </p:spPr>
        <p:txBody>
          <a:bodyPr wrap="none" rtlCol="0">
            <a:spAutoFit/>
          </a:bodyPr>
          <a:lstStyle/>
          <a:p>
            <a:r>
              <a:rPr lang="fr-FR" sz="1100" dirty="0"/>
              <a:t>Maurice Reille</a:t>
            </a:r>
          </a:p>
          <a:p>
            <a:r>
              <a:rPr lang="fr-FR" sz="1100" dirty="0"/>
              <a:t>Dictionnaire visuel de botanique</a:t>
            </a:r>
          </a:p>
        </p:txBody>
      </p:sp>
      <p:cxnSp>
        <p:nvCxnSpPr>
          <p:cNvPr id="6" name="Connecteur droit avec flèche 5"/>
          <p:cNvCxnSpPr/>
          <p:nvPr/>
        </p:nvCxnSpPr>
        <p:spPr>
          <a:xfrm flipH="1">
            <a:off x="2627784" y="4797152"/>
            <a:ext cx="1008112" cy="57606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oste atocion rupestre.png"/>
          <p:cNvPicPr>
            <a:picLocks noChangeAspect="1"/>
          </p:cNvPicPr>
          <p:nvPr/>
        </p:nvPicPr>
        <p:blipFill>
          <a:blip r:embed="rId2" cstate="print"/>
          <a:stretch>
            <a:fillRect/>
          </a:stretch>
        </p:blipFill>
        <p:spPr>
          <a:xfrm>
            <a:off x="107504" y="0"/>
            <a:ext cx="5715000" cy="6858000"/>
          </a:xfrm>
          <a:prstGeom prst="rect">
            <a:avLst/>
          </a:prstGeom>
        </p:spPr>
      </p:pic>
      <p:sp>
        <p:nvSpPr>
          <p:cNvPr id="3" name="ZoneTexte 2"/>
          <p:cNvSpPr txBox="1"/>
          <p:nvPr/>
        </p:nvSpPr>
        <p:spPr>
          <a:xfrm>
            <a:off x="7164288" y="260648"/>
            <a:ext cx="1728192" cy="461665"/>
          </a:xfrm>
          <a:prstGeom prst="rect">
            <a:avLst/>
          </a:prstGeom>
          <a:solidFill>
            <a:schemeClr val="accent5">
              <a:lumMod val="20000"/>
              <a:lumOff val="80000"/>
            </a:schemeClr>
          </a:solidFill>
        </p:spPr>
        <p:txBody>
          <a:bodyPr wrap="square" rtlCol="0">
            <a:spAutoFit/>
          </a:bodyPr>
          <a:lstStyle/>
          <a:p>
            <a:pPr algn="ctr"/>
            <a:r>
              <a:rPr lang="fr-FR" sz="2400" b="1" i="1" dirty="0" err="1"/>
              <a:t>Atocion</a:t>
            </a:r>
            <a:r>
              <a:rPr lang="fr-FR" sz="2400" b="1" i="1" dirty="0"/>
              <a:t>   </a:t>
            </a:r>
          </a:p>
        </p:txBody>
      </p:sp>
      <p:sp>
        <p:nvSpPr>
          <p:cNvPr id="4" name="ZoneTexte 3"/>
          <p:cNvSpPr txBox="1"/>
          <p:nvPr/>
        </p:nvSpPr>
        <p:spPr>
          <a:xfrm>
            <a:off x="7391553" y="908720"/>
            <a:ext cx="1356911" cy="400110"/>
          </a:xfrm>
          <a:prstGeom prst="rect">
            <a:avLst/>
          </a:prstGeom>
          <a:solidFill>
            <a:schemeClr val="accent3">
              <a:lumMod val="40000"/>
              <a:lumOff val="60000"/>
            </a:schemeClr>
          </a:solidFill>
        </p:spPr>
        <p:txBody>
          <a:bodyPr wrap="none" rtlCol="0">
            <a:spAutoFit/>
          </a:bodyPr>
          <a:lstStyle/>
          <a:p>
            <a:pPr algn="ctr"/>
            <a:r>
              <a:rPr lang="fr-FR" sz="2000" b="1" i="1" dirty="0"/>
              <a:t>A. rupestre</a:t>
            </a:r>
          </a:p>
        </p:txBody>
      </p:sp>
      <p:sp>
        <p:nvSpPr>
          <p:cNvPr id="5" name="ZoneTexte 4"/>
          <p:cNvSpPr txBox="1"/>
          <p:nvPr/>
        </p:nvSpPr>
        <p:spPr>
          <a:xfrm>
            <a:off x="4932040" y="1772816"/>
            <a:ext cx="1683410" cy="646331"/>
          </a:xfrm>
          <a:prstGeom prst="rect">
            <a:avLst/>
          </a:prstGeom>
          <a:solidFill>
            <a:schemeClr val="bg1"/>
          </a:solidFill>
        </p:spPr>
        <p:txBody>
          <a:bodyPr wrap="none" rtlCol="0">
            <a:spAutoFit/>
          </a:bodyPr>
          <a:lstStyle/>
          <a:p>
            <a:r>
              <a:rPr lang="fr-FR" b="1" dirty="0"/>
              <a:t>Capsule 6 dents</a:t>
            </a:r>
          </a:p>
          <a:p>
            <a:r>
              <a:rPr lang="fr-FR" b="1" dirty="0" err="1"/>
              <a:t>Carpophore</a:t>
            </a:r>
            <a:r>
              <a:rPr lang="fr-FR" b="1" dirty="0"/>
              <a:t> </a:t>
            </a:r>
          </a:p>
        </p:txBody>
      </p:sp>
      <p:sp>
        <p:nvSpPr>
          <p:cNvPr id="6" name="ZoneTexte 5"/>
          <p:cNvSpPr txBox="1"/>
          <p:nvPr/>
        </p:nvSpPr>
        <p:spPr>
          <a:xfrm>
            <a:off x="0" y="3789040"/>
            <a:ext cx="1351011" cy="646331"/>
          </a:xfrm>
          <a:prstGeom prst="rect">
            <a:avLst/>
          </a:prstGeom>
          <a:noFill/>
        </p:spPr>
        <p:txBody>
          <a:bodyPr wrap="none" rtlCol="0">
            <a:spAutoFit/>
          </a:bodyPr>
          <a:lstStyle/>
          <a:p>
            <a:r>
              <a:rPr lang="fr-FR" b="1" dirty="0"/>
              <a:t>10 étamines</a:t>
            </a:r>
          </a:p>
          <a:p>
            <a:r>
              <a:rPr lang="fr-FR" b="1" dirty="0"/>
              <a:t>3 styles</a:t>
            </a:r>
          </a:p>
        </p:txBody>
      </p:sp>
      <p:sp>
        <p:nvSpPr>
          <p:cNvPr id="7" name="ZoneTexte 6"/>
          <p:cNvSpPr txBox="1"/>
          <p:nvPr/>
        </p:nvSpPr>
        <p:spPr>
          <a:xfrm>
            <a:off x="971600" y="5934670"/>
            <a:ext cx="1498615" cy="923330"/>
          </a:xfrm>
          <a:prstGeom prst="rect">
            <a:avLst/>
          </a:prstGeom>
          <a:noFill/>
        </p:spPr>
        <p:txBody>
          <a:bodyPr wrap="none" rtlCol="0">
            <a:spAutoFit/>
          </a:bodyPr>
          <a:lstStyle/>
          <a:p>
            <a:r>
              <a:rPr lang="fr-FR" b="1" dirty="0"/>
              <a:t>Calice 5 dents</a:t>
            </a:r>
          </a:p>
          <a:p>
            <a:r>
              <a:rPr lang="fr-FR" b="1" dirty="0"/>
              <a:t>5 pétales</a:t>
            </a:r>
          </a:p>
          <a:p>
            <a:r>
              <a:rPr lang="fr-FR" b="1" dirty="0"/>
              <a:t>Coronule </a:t>
            </a:r>
          </a:p>
        </p:txBody>
      </p:sp>
      <p:sp>
        <p:nvSpPr>
          <p:cNvPr id="8" name="ZoneTexte 7"/>
          <p:cNvSpPr txBox="1"/>
          <p:nvPr/>
        </p:nvSpPr>
        <p:spPr>
          <a:xfrm>
            <a:off x="288032" y="1268760"/>
            <a:ext cx="1115616" cy="923330"/>
          </a:xfrm>
          <a:prstGeom prst="rect">
            <a:avLst/>
          </a:prstGeom>
          <a:noFill/>
        </p:spPr>
        <p:txBody>
          <a:bodyPr wrap="square" rtlCol="0">
            <a:spAutoFit/>
          </a:bodyPr>
          <a:lstStyle/>
          <a:p>
            <a:r>
              <a:rPr lang="fr-FR" b="1" dirty="0"/>
              <a:t>Plantes </a:t>
            </a:r>
          </a:p>
          <a:p>
            <a:r>
              <a:rPr lang="fr-FR" b="1" dirty="0"/>
              <a:t>glabres</a:t>
            </a:r>
          </a:p>
          <a:p>
            <a:r>
              <a:rPr lang="fr-FR" b="1" dirty="0"/>
              <a:t>glauques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188640"/>
            <a:ext cx="3744416" cy="830997"/>
          </a:xfrm>
          <a:prstGeom prst="rect">
            <a:avLst/>
          </a:prstGeom>
          <a:solidFill>
            <a:schemeClr val="accent5">
              <a:lumMod val="20000"/>
              <a:lumOff val="80000"/>
            </a:schemeClr>
          </a:solidFill>
        </p:spPr>
        <p:txBody>
          <a:bodyPr wrap="square" rtlCol="0">
            <a:spAutoFit/>
          </a:bodyPr>
          <a:lstStyle/>
          <a:p>
            <a:pPr algn="ctr"/>
            <a:r>
              <a:rPr lang="fr-FR" sz="2400" b="1" i="1" dirty="0" err="1"/>
              <a:t>Heliosperma</a:t>
            </a:r>
            <a:r>
              <a:rPr lang="fr-FR" sz="2400" b="1" i="1" dirty="0"/>
              <a:t> </a:t>
            </a:r>
            <a:r>
              <a:rPr lang="fr-FR" sz="2400" b="1" i="1" dirty="0" err="1"/>
              <a:t>pusillum</a:t>
            </a:r>
            <a:r>
              <a:rPr lang="fr-FR" sz="2400" b="1" i="1" dirty="0"/>
              <a:t> </a:t>
            </a:r>
          </a:p>
          <a:p>
            <a:pPr algn="ctr"/>
            <a:r>
              <a:rPr lang="fr-FR" sz="2400" b="1" dirty="0" err="1"/>
              <a:t>subsp</a:t>
            </a:r>
            <a:r>
              <a:rPr lang="fr-FR" sz="2400" b="1" dirty="0"/>
              <a:t>. </a:t>
            </a:r>
            <a:r>
              <a:rPr lang="fr-FR" sz="2400" b="1" i="1" dirty="0" err="1"/>
              <a:t>pusilllum</a:t>
            </a:r>
            <a:r>
              <a:rPr lang="fr-FR" sz="2400" b="1" dirty="0"/>
              <a:t> (1)</a:t>
            </a:r>
            <a:endParaRPr lang="fr-FR" sz="2400" b="1" i="1" dirty="0"/>
          </a:p>
        </p:txBody>
      </p:sp>
      <p:sp>
        <p:nvSpPr>
          <p:cNvPr id="3" name="Espace réservé du contenu 2"/>
          <p:cNvSpPr txBox="1">
            <a:spLocks/>
          </p:cNvSpPr>
          <p:nvPr/>
        </p:nvSpPr>
        <p:spPr>
          <a:xfrm>
            <a:off x="4463480" y="116632"/>
            <a:ext cx="4140968" cy="1916832"/>
          </a:xfrm>
          <a:prstGeom prst="rect">
            <a:avLst/>
          </a:prstGeom>
          <a:solidFill>
            <a:schemeClr val="accent3">
              <a:lumMod val="40000"/>
              <a:lumOff val="6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Plante</a:t>
            </a:r>
            <a:r>
              <a:rPr kumimoji="0" lang="fr-FR" sz="2000" b="1" i="0" u="none" strike="noStrike" kern="1200" cap="none" spc="0" normalizeH="0" baseline="0" noProof="0" dirty="0">
                <a:ln>
                  <a:noFill/>
                </a:ln>
                <a:effectLst/>
                <a:uLnTx/>
                <a:uFillTx/>
                <a:latin typeface="+mn-lt"/>
                <a:ea typeface="+mn-ea"/>
                <a:cs typeface="+mn-cs"/>
              </a:rPr>
              <a:t> 10-20 cm </a:t>
            </a:r>
            <a:r>
              <a:rPr kumimoji="0" lang="fr-FR" sz="2000" b="1" i="0" u="none" strike="noStrike" kern="1200" cap="none" spc="0" normalizeH="0" baseline="0" noProof="0" dirty="0">
                <a:ln>
                  <a:noFill/>
                </a:ln>
                <a:solidFill>
                  <a:srgbClr val="FF0000"/>
                </a:solidFill>
                <a:effectLst/>
                <a:uLnTx/>
                <a:uFillTx/>
                <a:latin typeface="+mn-lt"/>
                <a:ea typeface="+mn-ea"/>
                <a:cs typeface="+mn-cs"/>
              </a:rPr>
              <a:t>vivace</a:t>
            </a:r>
            <a:r>
              <a:rPr kumimoji="0" lang="fr-FR" sz="2000" b="1" i="0" u="none" strike="noStrike" kern="1200" cap="none" spc="0" normalizeH="0" baseline="0" noProof="0" dirty="0">
                <a:ln>
                  <a:noFill/>
                </a:ln>
                <a:effectLst/>
                <a:uLnTx/>
                <a:uFillTx/>
                <a:latin typeface="+mn-lt"/>
                <a:ea typeface="+mn-ea"/>
                <a:cs typeface="+mn-cs"/>
              </a:rPr>
              <a:t> glabre </a:t>
            </a:r>
            <a:r>
              <a:rPr kumimoji="0" lang="fr-FR" sz="2000" b="1" i="0" u="none" strike="noStrike" kern="1200" cap="none" spc="0" normalizeH="0" baseline="0" noProof="0" dirty="0">
                <a:ln>
                  <a:noFill/>
                </a:ln>
                <a:solidFill>
                  <a:srgbClr val="FF0000"/>
                </a:solidFill>
                <a:effectLst/>
                <a:uLnTx/>
                <a:uFillTx/>
                <a:latin typeface="+mn-lt"/>
                <a:ea typeface="+mn-ea"/>
                <a:cs typeface="+mn-cs"/>
              </a:rPr>
              <a:t>gazonnante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Rejets stériles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dirty="0"/>
              <a:t>Tiges grêles ascendantes ou dressées</a:t>
            </a:r>
          </a:p>
        </p:txBody>
      </p:sp>
      <p:sp>
        <p:nvSpPr>
          <p:cNvPr id="4" name="Espace réservé du contenu 2"/>
          <p:cNvSpPr txBox="1">
            <a:spLocks/>
          </p:cNvSpPr>
          <p:nvPr/>
        </p:nvSpPr>
        <p:spPr>
          <a:xfrm>
            <a:off x="648072" y="1124744"/>
            <a:ext cx="2771800" cy="864096"/>
          </a:xfrm>
          <a:prstGeom prst="rect">
            <a:avLst/>
          </a:prstGeom>
          <a:solidFill>
            <a:schemeClr val="bg1">
              <a:lumMod val="85000"/>
            </a:schemeClr>
          </a:solidFill>
        </p:spPr>
        <p:txBody>
          <a:bodyPr>
            <a:normAutofit fontScale="925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dirty="0"/>
              <a:t>1 </a:t>
            </a:r>
            <a:r>
              <a:rPr kumimoji="0" lang="fr-FR" sz="2000" i="0" u="none" strike="noStrike" kern="1200" cap="none" spc="0" normalizeH="0" baseline="0" noProof="0" dirty="0">
                <a:ln>
                  <a:noFill/>
                </a:ln>
                <a:solidFill>
                  <a:schemeClr val="tx1"/>
                </a:solidFill>
                <a:effectLst/>
                <a:uLnTx/>
                <a:uFillTx/>
                <a:latin typeface="+mn-lt"/>
                <a:ea typeface="+mn-ea"/>
                <a:cs typeface="+mn-cs"/>
              </a:rPr>
              <a:t>/ </a:t>
            </a:r>
            <a:r>
              <a:rPr lang="fr-FR" sz="2000" dirty="0"/>
              <a:t>8-18</a:t>
            </a:r>
            <a:r>
              <a:rPr kumimoji="0" lang="fr-FR" sz="2000" i="0" u="none" strike="noStrike" kern="1200" cap="none" spc="0" normalizeH="0" baseline="0" noProof="0" dirty="0">
                <a:ln>
                  <a:noFill/>
                </a:ln>
                <a:solidFill>
                  <a:schemeClr val="tx1"/>
                </a:solidFill>
                <a:effectLst/>
                <a:uLnTx/>
                <a:uFillTx/>
                <a:latin typeface="+mn-lt"/>
                <a:ea typeface="+mn-ea"/>
                <a:cs typeface="+mn-cs"/>
              </a:rPr>
              <a:t> </a:t>
            </a:r>
            <a:endParaRPr kumimoji="0" lang="fr-FR" sz="200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dirty="0"/>
              <a:t>Centre et S- européen</a:t>
            </a:r>
            <a:endParaRPr kumimoji="0" lang="fr-FR" sz="2000" u="none" strike="noStrike" kern="1200" cap="none" spc="0" normalizeH="0" baseline="0" noProof="0" dirty="0">
              <a:ln>
                <a:noFill/>
              </a:ln>
              <a:solidFill>
                <a:schemeClr val="tx1"/>
              </a:solidFill>
              <a:effectLst/>
              <a:uLnTx/>
              <a:uFillTx/>
              <a:latin typeface="+mn-lt"/>
              <a:ea typeface="+mn-ea"/>
              <a:cs typeface="+mn-cs"/>
            </a:endParaRPr>
          </a:p>
        </p:txBody>
      </p:sp>
      <p:sp>
        <p:nvSpPr>
          <p:cNvPr id="5" name="Espace réservé du contenu 2"/>
          <p:cNvSpPr txBox="1">
            <a:spLocks/>
          </p:cNvSpPr>
          <p:nvPr/>
        </p:nvSpPr>
        <p:spPr>
          <a:xfrm>
            <a:off x="6228184" y="2492896"/>
            <a:ext cx="2736304" cy="1080120"/>
          </a:xfrm>
          <a:prstGeom prst="rect">
            <a:avLst/>
          </a:prstGeom>
          <a:solidFill>
            <a:schemeClr val="accent3">
              <a:lumMod val="40000"/>
              <a:lumOff val="6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Feuilles</a:t>
            </a:r>
            <a:r>
              <a:rPr kumimoji="0" lang="fr-FR" sz="2000" b="1" i="0" u="none" strike="noStrike" kern="1200" cap="none" spc="0" normalizeH="0" baseline="0" noProof="0" dirty="0">
                <a:ln>
                  <a:noFill/>
                </a:ln>
                <a:effectLst/>
                <a:uLnTx/>
                <a:uFillTx/>
                <a:latin typeface="+mn-lt"/>
                <a:ea typeface="+mn-ea"/>
                <a:cs typeface="+mn-cs"/>
              </a:rPr>
              <a:t> opposées </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fr-FR" sz="2000" b="1" i="0" u="none" strike="noStrike" kern="1200" cap="none" spc="0" normalizeH="0" baseline="0" noProof="0" dirty="0">
                <a:ln>
                  <a:noFill/>
                </a:ln>
                <a:effectLst/>
                <a:uLnTx/>
                <a:uFillTx/>
                <a:latin typeface="+mn-lt"/>
                <a:ea typeface="+mn-ea"/>
                <a:cs typeface="+mn-cs"/>
              </a:rPr>
              <a:t>      </a:t>
            </a:r>
            <a:r>
              <a:rPr kumimoji="0" lang="fr-FR" sz="2000" b="1" i="0" u="none" strike="noStrike" kern="1200" cap="none" spc="0" normalizeH="0" noProof="0" dirty="0">
                <a:ln>
                  <a:noFill/>
                </a:ln>
                <a:effectLst/>
                <a:uLnTx/>
                <a:uFillTx/>
                <a:latin typeface="+mn-lt"/>
                <a:ea typeface="+mn-ea"/>
                <a:cs typeface="+mn-cs"/>
              </a:rPr>
              <a:t> </a:t>
            </a:r>
            <a:r>
              <a:rPr kumimoji="0" lang="fr-FR" sz="2000" b="1" i="0" u="none" strike="noStrike" kern="1200" cap="none" spc="0" normalizeH="0" baseline="0" noProof="0" dirty="0">
                <a:ln>
                  <a:noFill/>
                </a:ln>
                <a:effectLst/>
                <a:uLnTx/>
                <a:uFillTx/>
                <a:latin typeface="+mn-lt"/>
                <a:ea typeface="+mn-ea"/>
                <a:cs typeface="+mn-cs"/>
              </a:rPr>
              <a:t>simples entières</a:t>
            </a:r>
            <a:r>
              <a:rPr lang="fr-FR" sz="2000" b="1" dirty="0"/>
              <a:t> </a:t>
            </a:r>
            <a:r>
              <a:rPr kumimoji="0" lang="fr-FR" sz="2000" b="1" i="0" u="none" strike="noStrike" kern="1200" cap="none" spc="0" normalizeH="0" noProof="0" dirty="0">
                <a:ln>
                  <a:noFill/>
                </a:ln>
                <a:solidFill>
                  <a:srgbClr val="FF0000"/>
                </a:solidFill>
                <a:effectLst/>
                <a:uLnTx/>
                <a:uFillTx/>
                <a:latin typeface="+mn-lt"/>
                <a:ea typeface="+mn-ea"/>
                <a:cs typeface="+mn-cs"/>
              </a:rPr>
              <a:t>linéaires</a:t>
            </a:r>
            <a:r>
              <a:rPr kumimoji="0" lang="fr-FR" sz="2000" b="1" i="0" u="none" strike="noStrike" kern="1200" cap="none" spc="0" normalizeH="0" baseline="0" noProof="0" dirty="0">
                <a:ln>
                  <a:noFill/>
                </a:ln>
                <a:solidFill>
                  <a:srgbClr val="FF0000"/>
                </a:solidFill>
                <a:effectLst/>
                <a:uLnTx/>
                <a:uFillTx/>
                <a:latin typeface="+mn-lt"/>
                <a:ea typeface="+mn-ea"/>
                <a:cs typeface="+mn-cs"/>
              </a:rPr>
              <a:t> </a:t>
            </a:r>
          </a:p>
        </p:txBody>
      </p:sp>
      <p:pic>
        <p:nvPicPr>
          <p:cNvPr id="9" name="Image 8" descr="P7182735.JPG"/>
          <p:cNvPicPr>
            <a:picLocks noChangeAspect="1"/>
          </p:cNvPicPr>
          <p:nvPr/>
        </p:nvPicPr>
        <p:blipFill>
          <a:blip r:embed="rId3" cstate="screen">
            <a:lum bright="-20000" contrast="10000"/>
            <a:extLst>
              <a:ext uri="{28A0092B-C50C-407E-A947-70E740481C1C}">
                <a14:useLocalDpi xmlns:a14="http://schemas.microsoft.com/office/drawing/2010/main"/>
              </a:ext>
            </a:extLst>
          </a:blip>
          <a:srcRect/>
          <a:stretch>
            <a:fillRect/>
          </a:stretch>
        </p:blipFill>
        <p:spPr>
          <a:xfrm>
            <a:off x="0" y="2136894"/>
            <a:ext cx="6054490" cy="4721106"/>
          </a:xfrm>
          <a:prstGeom prst="rect">
            <a:avLst/>
          </a:prstGeom>
        </p:spPr>
      </p:pic>
      <p:pic>
        <p:nvPicPr>
          <p:cNvPr id="10" name="Image 9" descr="P7182742.JPG"/>
          <p:cNvPicPr>
            <a:picLocks noChangeAspect="1"/>
          </p:cNvPicPr>
          <p:nvPr/>
        </p:nvPicPr>
        <p:blipFill>
          <a:blip r:embed="rId4" cstate="screen">
            <a:lum bright="-20000" contrast="10000"/>
            <a:extLst>
              <a:ext uri="{28A0092B-C50C-407E-A947-70E740481C1C}">
                <a14:useLocalDpi xmlns:a14="http://schemas.microsoft.com/office/drawing/2010/main"/>
              </a:ext>
            </a:extLst>
          </a:blip>
          <a:srcRect/>
          <a:stretch>
            <a:fillRect/>
          </a:stretch>
        </p:blipFill>
        <p:spPr>
          <a:xfrm>
            <a:off x="5724128" y="3945125"/>
            <a:ext cx="3419872" cy="2912875"/>
          </a:xfrm>
          <a:prstGeom prst="rect">
            <a:avLst/>
          </a:prstGeom>
        </p:spPr>
      </p:pic>
      <p:sp>
        <p:nvSpPr>
          <p:cNvPr id="7" name="ZoneTexte 6"/>
          <p:cNvSpPr txBox="1"/>
          <p:nvPr/>
        </p:nvSpPr>
        <p:spPr>
          <a:xfrm>
            <a:off x="0" y="6550223"/>
            <a:ext cx="851195" cy="307777"/>
          </a:xfrm>
          <a:prstGeom prst="rect">
            <a:avLst/>
          </a:prstGeom>
          <a:solidFill>
            <a:schemeClr val="bg1"/>
          </a:solidFill>
        </p:spPr>
        <p:txBody>
          <a:bodyPr wrap="none" rtlCol="0">
            <a:spAutoFit/>
          </a:bodyPr>
          <a:lstStyle/>
          <a:p>
            <a:r>
              <a:rPr lang="fr-FR" sz="1400" dirty="0"/>
              <a:t>V. Guérin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3528" y="116632"/>
            <a:ext cx="6048672" cy="461665"/>
          </a:xfrm>
          <a:prstGeom prst="rect">
            <a:avLst/>
          </a:prstGeom>
          <a:solidFill>
            <a:schemeClr val="accent5">
              <a:lumMod val="20000"/>
              <a:lumOff val="80000"/>
            </a:schemeClr>
          </a:solidFill>
        </p:spPr>
        <p:txBody>
          <a:bodyPr wrap="square" rtlCol="0">
            <a:spAutoFit/>
          </a:bodyPr>
          <a:lstStyle/>
          <a:p>
            <a:pPr algn="ctr"/>
            <a:r>
              <a:rPr lang="fr-FR" sz="2400" b="1" i="1" dirty="0" err="1"/>
              <a:t>Heliosperma</a:t>
            </a:r>
            <a:r>
              <a:rPr lang="fr-FR" sz="2400" b="1" i="1" dirty="0"/>
              <a:t> </a:t>
            </a:r>
            <a:r>
              <a:rPr lang="fr-FR" sz="2400" b="1" i="1" dirty="0" err="1"/>
              <a:t>pusillum</a:t>
            </a:r>
            <a:r>
              <a:rPr lang="fr-FR" sz="2400" b="1" i="1" dirty="0"/>
              <a:t> </a:t>
            </a:r>
            <a:r>
              <a:rPr lang="fr-FR" sz="2400" b="1" dirty="0" err="1"/>
              <a:t>subsp</a:t>
            </a:r>
            <a:r>
              <a:rPr lang="fr-FR" sz="2400" b="1" dirty="0"/>
              <a:t>. </a:t>
            </a:r>
            <a:r>
              <a:rPr lang="fr-FR" sz="2400" b="1" i="1" dirty="0" err="1"/>
              <a:t>pusilllum</a:t>
            </a:r>
            <a:r>
              <a:rPr lang="fr-FR" sz="2400" b="1" dirty="0"/>
              <a:t> (2)</a:t>
            </a:r>
            <a:endParaRPr lang="fr-FR" sz="2400" b="1" i="1" dirty="0"/>
          </a:p>
        </p:txBody>
      </p:sp>
      <p:sp>
        <p:nvSpPr>
          <p:cNvPr id="3" name="Espace réservé du contenu 2"/>
          <p:cNvSpPr txBox="1">
            <a:spLocks/>
          </p:cNvSpPr>
          <p:nvPr/>
        </p:nvSpPr>
        <p:spPr>
          <a:xfrm>
            <a:off x="6732240" y="146249"/>
            <a:ext cx="2088232" cy="404664"/>
          </a:xfrm>
          <a:prstGeom prst="rect">
            <a:avLst/>
          </a:prstGeom>
          <a:solidFill>
            <a:schemeClr val="accent2">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t>C</a:t>
            </a:r>
            <a:r>
              <a:rPr kumimoji="0" lang="fr-FR" sz="2000" b="1" i="0" u="none" strike="noStrike" kern="1200" cap="none" spc="0" normalizeH="0" baseline="0" noProof="0" dirty="0" err="1">
                <a:ln>
                  <a:noFill/>
                </a:ln>
                <a:effectLst/>
                <a:uLnTx/>
                <a:uFillTx/>
                <a:latin typeface="+mn-lt"/>
                <a:ea typeface="+mn-ea"/>
                <a:cs typeface="+mn-cs"/>
              </a:rPr>
              <a:t>ymes</a:t>
            </a:r>
            <a:r>
              <a:rPr kumimoji="0" lang="fr-FR" sz="2000" b="1" i="0" u="none" strike="noStrike" kern="1200" cap="none" spc="0" normalizeH="0" baseline="0" noProof="0" dirty="0">
                <a:ln>
                  <a:noFill/>
                </a:ln>
                <a:effectLst/>
                <a:uLnTx/>
                <a:uFillTx/>
                <a:latin typeface="+mn-lt"/>
                <a:ea typeface="+mn-ea"/>
                <a:cs typeface="+mn-cs"/>
              </a:rPr>
              <a:t> bipares </a:t>
            </a:r>
          </a:p>
        </p:txBody>
      </p:sp>
      <p:pic>
        <p:nvPicPr>
          <p:cNvPr id="4" name="Image 3" descr="Heliospermum claude Figureau.jpg"/>
          <p:cNvPicPr>
            <a:picLocks noChangeAspect="1"/>
          </p:cNvPicPr>
          <p:nvPr/>
        </p:nvPicPr>
        <p:blipFill>
          <a:blip r:embed="rId3" cstate="screen">
            <a:lum contrast="10000"/>
            <a:extLst>
              <a:ext uri="{28A0092B-C50C-407E-A947-70E740481C1C}">
                <a14:useLocalDpi xmlns:a14="http://schemas.microsoft.com/office/drawing/2010/main"/>
              </a:ext>
            </a:extLst>
          </a:blip>
          <a:srcRect/>
          <a:stretch>
            <a:fillRect/>
          </a:stretch>
        </p:blipFill>
        <p:spPr>
          <a:xfrm>
            <a:off x="395536" y="2515716"/>
            <a:ext cx="5220072" cy="4297660"/>
          </a:xfrm>
          <a:prstGeom prst="rect">
            <a:avLst/>
          </a:prstGeom>
        </p:spPr>
      </p:pic>
      <p:sp>
        <p:nvSpPr>
          <p:cNvPr id="5" name="ZoneTexte 4"/>
          <p:cNvSpPr txBox="1"/>
          <p:nvPr/>
        </p:nvSpPr>
        <p:spPr>
          <a:xfrm>
            <a:off x="0" y="6577607"/>
            <a:ext cx="1420966" cy="307777"/>
          </a:xfrm>
          <a:prstGeom prst="rect">
            <a:avLst/>
          </a:prstGeom>
          <a:solidFill>
            <a:schemeClr val="bg1"/>
          </a:solidFill>
        </p:spPr>
        <p:txBody>
          <a:bodyPr wrap="none" rtlCol="0">
            <a:spAutoFit/>
          </a:bodyPr>
          <a:lstStyle/>
          <a:p>
            <a:r>
              <a:rPr lang="fr-FR" sz="1400" dirty="0"/>
              <a:t>Claude </a:t>
            </a:r>
            <a:r>
              <a:rPr lang="fr-FR" sz="1400" dirty="0" err="1"/>
              <a:t>Figurerau</a:t>
            </a:r>
            <a:endParaRPr lang="fr-FR" sz="1400" dirty="0"/>
          </a:p>
        </p:txBody>
      </p:sp>
      <p:pic>
        <p:nvPicPr>
          <p:cNvPr id="6" name="Image 5" descr="P7182743.JPG"/>
          <p:cNvPicPr>
            <a:picLocks noChangeAspect="1"/>
          </p:cNvPicPr>
          <p:nvPr/>
        </p:nvPicPr>
        <p:blipFill>
          <a:blip r:embed="rId4" cstate="screen">
            <a:lum bright="-20000" contrast="10000"/>
            <a:extLst>
              <a:ext uri="{28A0092B-C50C-407E-A947-70E740481C1C}">
                <a14:useLocalDpi xmlns:a14="http://schemas.microsoft.com/office/drawing/2010/main"/>
              </a:ext>
            </a:extLst>
          </a:blip>
          <a:srcRect/>
          <a:stretch>
            <a:fillRect/>
          </a:stretch>
        </p:blipFill>
        <p:spPr>
          <a:xfrm rot="5400000">
            <a:off x="5053899" y="2227021"/>
            <a:ext cx="2592289" cy="2259944"/>
          </a:xfrm>
          <a:prstGeom prst="rect">
            <a:avLst/>
          </a:prstGeom>
        </p:spPr>
      </p:pic>
      <p:sp>
        <p:nvSpPr>
          <p:cNvPr id="7" name="Espace réservé du contenu 2"/>
          <p:cNvSpPr txBox="1">
            <a:spLocks/>
          </p:cNvSpPr>
          <p:nvPr/>
        </p:nvSpPr>
        <p:spPr>
          <a:xfrm>
            <a:off x="5292080" y="980728"/>
            <a:ext cx="3600400" cy="864096"/>
          </a:xfrm>
          <a:prstGeom prst="rect">
            <a:avLst/>
          </a:prstGeom>
          <a:solidFill>
            <a:schemeClr val="accent2">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10 étamines </a:t>
            </a:r>
            <a:endParaRPr lang="fr-FR" sz="2000" b="1" dirty="0"/>
          </a:p>
          <a:p>
            <a:pPr marL="342900" lvl="0" indent="-342900">
              <a:spcBef>
                <a:spcPct val="20000"/>
              </a:spcBef>
              <a:buFont typeface="Arial" pitchFamily="34" charset="0"/>
              <a:buChar char="•"/>
              <a:defRPr/>
            </a:pPr>
            <a:r>
              <a:rPr lang="fr-FR" sz="2000" b="1" dirty="0">
                <a:solidFill>
                  <a:srgbClr val="FF0000"/>
                </a:solidFill>
              </a:rPr>
              <a:t>Ovaire</a:t>
            </a:r>
            <a:r>
              <a:rPr lang="fr-FR" sz="2000" b="1" dirty="0"/>
              <a:t> uniloculaire ; </a:t>
            </a:r>
            <a:r>
              <a:rPr lang="fr-FR" sz="2000" b="1" dirty="0">
                <a:solidFill>
                  <a:srgbClr val="FF0000"/>
                </a:solidFill>
              </a:rPr>
              <a:t>3 styles</a:t>
            </a:r>
          </a:p>
        </p:txBody>
      </p:sp>
      <p:sp>
        <p:nvSpPr>
          <p:cNvPr id="8" name="Espace réservé du contenu 2"/>
          <p:cNvSpPr txBox="1">
            <a:spLocks/>
          </p:cNvSpPr>
          <p:nvPr/>
        </p:nvSpPr>
        <p:spPr>
          <a:xfrm>
            <a:off x="323528" y="692696"/>
            <a:ext cx="4752528" cy="1728192"/>
          </a:xfrm>
          <a:prstGeom prst="rect">
            <a:avLst/>
          </a:prstGeom>
          <a:solidFill>
            <a:schemeClr val="accent2">
              <a:lumMod val="20000"/>
              <a:lumOff val="80000"/>
            </a:schemeClr>
          </a:solidFill>
        </p:spPr>
        <p:txBody>
          <a:bodyPr>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noProof="0" dirty="0">
                <a:solidFill>
                  <a:srgbClr val="FF0000"/>
                </a:solidFill>
              </a:rPr>
              <a:t>F</a:t>
            </a:r>
            <a:r>
              <a:rPr kumimoji="0" lang="fr-FR" sz="2000" b="1" i="0" u="none" strike="noStrike" kern="1200" cap="none" spc="0" normalizeH="0" baseline="0" noProof="0" dirty="0">
                <a:ln>
                  <a:noFill/>
                </a:ln>
                <a:solidFill>
                  <a:srgbClr val="FF0000"/>
                </a:solidFill>
                <a:effectLst/>
                <a:uLnTx/>
                <a:uFillTx/>
                <a:latin typeface="+mn-lt"/>
                <a:ea typeface="+mn-ea"/>
                <a:cs typeface="+mn-cs"/>
              </a:rPr>
              <a:t>leurs </a:t>
            </a:r>
            <a:r>
              <a:rPr kumimoji="0" lang="fr-FR" sz="2000" b="1" i="0" u="none" strike="noStrike" kern="1200" cap="none" spc="0" normalizeH="0" baseline="0" noProof="0" dirty="0">
                <a:ln>
                  <a:noFill/>
                </a:ln>
                <a:effectLst/>
                <a:uLnTx/>
                <a:uFillTx/>
                <a:latin typeface="+mn-lt"/>
                <a:ea typeface="+mn-ea"/>
                <a:cs typeface="+mn-cs"/>
              </a:rPr>
              <a:t>hermaphrodites actinomorphes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effectLst/>
                <a:uLnTx/>
                <a:uFillTx/>
                <a:latin typeface="+mn-lt"/>
                <a:ea typeface="+mn-ea"/>
                <a:cs typeface="+mn-cs"/>
              </a:rPr>
              <a:t>5 sépales </a:t>
            </a:r>
            <a:r>
              <a:rPr kumimoji="0" lang="fr-FR" sz="2000" b="1" i="0" u="none" strike="noStrike" kern="1200" cap="none" spc="0" normalizeH="0" baseline="0" noProof="0" dirty="0" err="1">
                <a:ln>
                  <a:noFill/>
                </a:ln>
                <a:effectLst/>
                <a:uLnTx/>
                <a:uFillTx/>
                <a:latin typeface="+mn-lt"/>
                <a:ea typeface="+mn-ea"/>
                <a:cs typeface="+mn-cs"/>
              </a:rPr>
              <a:t>connés</a:t>
            </a:r>
            <a:r>
              <a:rPr kumimoji="0" lang="fr-FR" sz="2000" b="1" i="0" u="none" strike="noStrike" kern="1200" cap="none" spc="0" normalizeH="0" baseline="0" noProof="0" dirty="0">
                <a:ln>
                  <a:noFill/>
                </a:ln>
                <a:effectLst/>
                <a:uLnTx/>
                <a:uFillTx/>
                <a:latin typeface="+mn-lt"/>
                <a:ea typeface="+mn-ea"/>
                <a:cs typeface="+mn-cs"/>
              </a:rPr>
              <a:t> ; </a:t>
            </a:r>
            <a:r>
              <a:rPr kumimoji="0" lang="fr-FR" sz="2000" b="1" i="0" u="none" strike="noStrike" kern="1200" cap="none" spc="0" normalizeH="0" baseline="0" noProof="0" dirty="0">
                <a:ln>
                  <a:noFill/>
                </a:ln>
                <a:solidFill>
                  <a:srgbClr val="FF0000"/>
                </a:solidFill>
                <a:effectLst/>
                <a:uLnTx/>
                <a:uFillTx/>
                <a:latin typeface="+mn-lt"/>
                <a:ea typeface="+mn-ea"/>
                <a:cs typeface="+mn-cs"/>
              </a:rPr>
              <a:t>calice à 5 dents,</a:t>
            </a:r>
            <a:r>
              <a:rPr kumimoji="0" lang="fr-FR" sz="2000" b="1" i="0" u="none" strike="noStrike" kern="1200" cap="none" spc="0" normalizeH="0" noProof="0" dirty="0">
                <a:ln>
                  <a:noFill/>
                </a:ln>
                <a:solidFill>
                  <a:srgbClr val="FF0000"/>
                </a:solidFill>
                <a:effectLst/>
                <a:uLnTx/>
                <a:uFillTx/>
                <a:latin typeface="+mn-lt"/>
                <a:ea typeface="+mn-ea"/>
                <a:cs typeface="+mn-cs"/>
              </a:rPr>
              <a:t> </a:t>
            </a:r>
            <a:r>
              <a:rPr kumimoji="0" lang="fr-FR" sz="2000" b="1" i="0" u="none" strike="noStrike" kern="1200" cap="none" spc="0" normalizeH="0" baseline="0" noProof="0" dirty="0">
                <a:ln>
                  <a:noFill/>
                </a:ln>
                <a:solidFill>
                  <a:srgbClr val="FF0000"/>
                </a:solidFill>
                <a:effectLst/>
                <a:uLnTx/>
                <a:uFillTx/>
                <a:latin typeface="+mn-lt"/>
                <a:ea typeface="+mn-ea"/>
                <a:cs typeface="+mn-cs"/>
              </a:rPr>
              <a:t>10 nervures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5 pétales blancs à 4 lobes arrondis</a:t>
            </a:r>
            <a:r>
              <a:rPr lang="fr-FR" sz="2000" b="1" dirty="0"/>
              <a:t> </a:t>
            </a:r>
            <a:r>
              <a:rPr lang="fr-FR" sz="2000" b="1" dirty="0">
                <a:solidFill>
                  <a:srgbClr val="FF0000"/>
                </a:solidFill>
              </a:rPr>
              <a:t>; coronule</a:t>
            </a:r>
          </a:p>
        </p:txBody>
      </p:sp>
      <p:cxnSp>
        <p:nvCxnSpPr>
          <p:cNvPr id="9" name="Connecteur droit avec flèche 8"/>
          <p:cNvCxnSpPr/>
          <p:nvPr/>
        </p:nvCxnSpPr>
        <p:spPr>
          <a:xfrm flipH="1">
            <a:off x="2267744" y="3645024"/>
            <a:ext cx="1008112" cy="57606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flipV="1">
            <a:off x="539552" y="4005064"/>
            <a:ext cx="504056" cy="2880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Espace réservé du contenu 2"/>
          <p:cNvSpPr txBox="1">
            <a:spLocks/>
          </p:cNvSpPr>
          <p:nvPr/>
        </p:nvSpPr>
        <p:spPr>
          <a:xfrm>
            <a:off x="5796136" y="4797152"/>
            <a:ext cx="3203848" cy="1872208"/>
          </a:xfrm>
          <a:prstGeom prst="rect">
            <a:avLst/>
          </a:prstGeom>
          <a:solidFill>
            <a:schemeClr val="accent4">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Capsule</a:t>
            </a:r>
            <a:r>
              <a:rPr kumimoji="0" lang="fr-FR" sz="2000" b="1" i="0" u="none" strike="noStrike" kern="1200" cap="none" spc="0" normalizeH="0" baseline="0" noProof="0" dirty="0">
                <a:ln>
                  <a:noFill/>
                </a:ln>
                <a:effectLst/>
                <a:uLnTx/>
                <a:uFillTx/>
                <a:latin typeface="+mn-lt"/>
                <a:ea typeface="+mn-ea"/>
                <a:cs typeface="+mn-cs"/>
              </a:rPr>
              <a:t> à </a:t>
            </a:r>
            <a:r>
              <a:rPr lang="fr-FR" sz="2000" b="1" noProof="0" dirty="0">
                <a:solidFill>
                  <a:srgbClr val="FF0000"/>
                </a:solidFill>
              </a:rPr>
              <a:t>6</a:t>
            </a:r>
            <a:r>
              <a:rPr kumimoji="0" lang="fr-FR" sz="2000" b="1" i="0" u="none" strike="noStrike" kern="1200" cap="none" spc="0" normalizeH="0" noProof="0" dirty="0">
                <a:ln>
                  <a:noFill/>
                </a:ln>
                <a:solidFill>
                  <a:srgbClr val="FF0000"/>
                </a:solidFill>
                <a:effectLst/>
                <a:uLnTx/>
                <a:uFillTx/>
                <a:latin typeface="+mn-lt"/>
                <a:ea typeface="+mn-ea"/>
                <a:cs typeface="+mn-cs"/>
              </a:rPr>
              <a:t> dents </a:t>
            </a:r>
            <a:r>
              <a:rPr lang="fr-FR" sz="2000" b="1" dirty="0"/>
              <a:t>; </a:t>
            </a:r>
            <a:r>
              <a:rPr kumimoji="0" lang="fr-FR" sz="2000" b="1" i="0" u="none" strike="noStrike" kern="1200" cap="none" spc="0" normalizeH="0" noProof="0" dirty="0" err="1">
                <a:ln>
                  <a:noFill/>
                </a:ln>
                <a:solidFill>
                  <a:srgbClr val="FF0000"/>
                </a:solidFill>
                <a:effectLst/>
                <a:uLnTx/>
                <a:uFillTx/>
                <a:latin typeface="+mn-lt"/>
                <a:ea typeface="+mn-ea"/>
                <a:cs typeface="+mn-cs"/>
              </a:rPr>
              <a:t>carpophore</a:t>
            </a:r>
            <a:endParaRPr kumimoji="0" lang="fr-FR" sz="2000" b="1" i="0" u="none" strike="noStrike" kern="1200" cap="none" spc="0" normalizeH="0" noProof="0" dirty="0">
              <a:ln>
                <a:noFill/>
              </a:ln>
              <a:solidFill>
                <a:srgbClr val="FF0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Graines</a:t>
            </a:r>
            <a:r>
              <a:rPr lang="fr-FR" sz="2000" b="1" dirty="0"/>
              <a:t> lenticulaires </a:t>
            </a:r>
            <a:r>
              <a:rPr lang="fr-FR" sz="2000" b="1" dirty="0">
                <a:solidFill>
                  <a:srgbClr val="FF0000"/>
                </a:solidFill>
              </a:rPr>
              <a:t>ornées sur le dos d’une crête de longues papilles</a:t>
            </a:r>
            <a:endParaRPr kumimoji="0" lang="fr-FR" sz="2000" b="1" i="0" u="none" strike="noStrike" kern="1200" cap="none" spc="0" normalizeH="0" noProof="0" dirty="0">
              <a:ln>
                <a:noFill/>
              </a:ln>
              <a:solidFill>
                <a:srgbClr val="FF0000"/>
              </a:solidFill>
              <a:effectLst/>
              <a:uLnTx/>
              <a:uFillTx/>
              <a:latin typeface="+mn-lt"/>
              <a:ea typeface="+mn-ea"/>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oste Heliospermum.png"/>
          <p:cNvPicPr>
            <a:picLocks noChangeAspect="1"/>
          </p:cNvPicPr>
          <p:nvPr/>
        </p:nvPicPr>
        <p:blipFill>
          <a:blip r:embed="rId3" cstate="print"/>
          <a:stretch>
            <a:fillRect/>
          </a:stretch>
        </p:blipFill>
        <p:spPr>
          <a:xfrm>
            <a:off x="107504" y="0"/>
            <a:ext cx="5715000" cy="6858000"/>
          </a:xfrm>
          <a:prstGeom prst="rect">
            <a:avLst/>
          </a:prstGeom>
        </p:spPr>
      </p:pic>
      <p:sp>
        <p:nvSpPr>
          <p:cNvPr id="3" name="ZoneTexte 2"/>
          <p:cNvSpPr txBox="1"/>
          <p:nvPr/>
        </p:nvSpPr>
        <p:spPr>
          <a:xfrm>
            <a:off x="6444208" y="188640"/>
            <a:ext cx="2448272" cy="461665"/>
          </a:xfrm>
          <a:prstGeom prst="rect">
            <a:avLst/>
          </a:prstGeom>
          <a:solidFill>
            <a:schemeClr val="accent5">
              <a:lumMod val="20000"/>
              <a:lumOff val="80000"/>
            </a:schemeClr>
          </a:solidFill>
        </p:spPr>
        <p:txBody>
          <a:bodyPr wrap="square" rtlCol="0">
            <a:spAutoFit/>
          </a:bodyPr>
          <a:lstStyle/>
          <a:p>
            <a:pPr algn="ctr"/>
            <a:r>
              <a:rPr lang="fr-FR" sz="2400" b="1" i="1" dirty="0" err="1"/>
              <a:t>Heliosperma</a:t>
            </a:r>
            <a:endParaRPr lang="fr-FR" sz="2400" b="1" i="1" dirty="0"/>
          </a:p>
        </p:txBody>
      </p:sp>
      <p:sp>
        <p:nvSpPr>
          <p:cNvPr id="4" name="ZoneTexte 3"/>
          <p:cNvSpPr txBox="1"/>
          <p:nvPr/>
        </p:nvSpPr>
        <p:spPr>
          <a:xfrm>
            <a:off x="3125137" y="5613047"/>
            <a:ext cx="1950919" cy="1200329"/>
          </a:xfrm>
          <a:prstGeom prst="rect">
            <a:avLst/>
          </a:prstGeom>
          <a:noFill/>
        </p:spPr>
        <p:txBody>
          <a:bodyPr wrap="none" rtlCol="0">
            <a:spAutoFit/>
          </a:bodyPr>
          <a:lstStyle/>
          <a:p>
            <a:r>
              <a:rPr lang="fr-FR" b="1" dirty="0"/>
              <a:t>Capsule 6 dents</a:t>
            </a:r>
          </a:p>
          <a:p>
            <a:r>
              <a:rPr lang="fr-FR" b="1" dirty="0" err="1"/>
              <a:t>Carpophore</a:t>
            </a:r>
            <a:endParaRPr lang="fr-FR" b="1" dirty="0"/>
          </a:p>
          <a:p>
            <a:r>
              <a:rPr lang="fr-FR" b="1" dirty="0"/>
              <a:t>Graines munies de</a:t>
            </a:r>
          </a:p>
          <a:p>
            <a:r>
              <a:rPr lang="fr-FR" b="1" dirty="0"/>
              <a:t> longues papilles </a:t>
            </a:r>
          </a:p>
        </p:txBody>
      </p:sp>
      <p:sp>
        <p:nvSpPr>
          <p:cNvPr id="5" name="ZoneTexte 4"/>
          <p:cNvSpPr txBox="1"/>
          <p:nvPr/>
        </p:nvSpPr>
        <p:spPr>
          <a:xfrm>
            <a:off x="251520" y="1988840"/>
            <a:ext cx="1331640" cy="646331"/>
          </a:xfrm>
          <a:prstGeom prst="rect">
            <a:avLst/>
          </a:prstGeom>
          <a:noFill/>
        </p:spPr>
        <p:txBody>
          <a:bodyPr wrap="square" rtlCol="0">
            <a:spAutoFit/>
          </a:bodyPr>
          <a:lstStyle/>
          <a:p>
            <a:r>
              <a:rPr lang="fr-FR" b="1" dirty="0"/>
              <a:t>Plante </a:t>
            </a:r>
          </a:p>
          <a:p>
            <a:r>
              <a:rPr lang="fr-FR" b="1" dirty="0"/>
              <a:t>gazonnante</a:t>
            </a:r>
          </a:p>
        </p:txBody>
      </p:sp>
      <p:sp>
        <p:nvSpPr>
          <p:cNvPr id="6" name="ZoneTexte 5"/>
          <p:cNvSpPr txBox="1"/>
          <p:nvPr/>
        </p:nvSpPr>
        <p:spPr>
          <a:xfrm>
            <a:off x="4644008" y="3358733"/>
            <a:ext cx="991618" cy="646331"/>
          </a:xfrm>
          <a:prstGeom prst="rect">
            <a:avLst/>
          </a:prstGeom>
          <a:noFill/>
        </p:spPr>
        <p:txBody>
          <a:bodyPr wrap="none" rtlCol="0">
            <a:spAutoFit/>
          </a:bodyPr>
          <a:lstStyle/>
          <a:p>
            <a:r>
              <a:rPr lang="fr-FR" b="1" dirty="0"/>
              <a:t>Feuilles </a:t>
            </a:r>
          </a:p>
          <a:p>
            <a:r>
              <a:rPr lang="fr-FR" b="1" dirty="0"/>
              <a:t>linéaires</a:t>
            </a:r>
          </a:p>
        </p:txBody>
      </p:sp>
      <p:sp>
        <p:nvSpPr>
          <p:cNvPr id="7" name="ZoneTexte 6"/>
          <p:cNvSpPr txBox="1"/>
          <p:nvPr/>
        </p:nvSpPr>
        <p:spPr>
          <a:xfrm>
            <a:off x="899592" y="404664"/>
            <a:ext cx="1945725" cy="923330"/>
          </a:xfrm>
          <a:prstGeom prst="rect">
            <a:avLst/>
          </a:prstGeom>
          <a:noFill/>
        </p:spPr>
        <p:txBody>
          <a:bodyPr wrap="none" rtlCol="0">
            <a:spAutoFit/>
          </a:bodyPr>
          <a:lstStyle/>
          <a:p>
            <a:r>
              <a:rPr lang="fr-FR" b="1" dirty="0"/>
              <a:t>5 pétales à 4 lobes</a:t>
            </a:r>
          </a:p>
          <a:p>
            <a:r>
              <a:rPr lang="fr-FR" b="1" dirty="0"/>
              <a:t>Coronule </a:t>
            </a:r>
          </a:p>
          <a:p>
            <a:r>
              <a:rPr lang="fr-FR" b="1" dirty="0"/>
              <a:t>3 styles</a:t>
            </a:r>
          </a:p>
        </p:txBody>
      </p:sp>
      <p:sp>
        <p:nvSpPr>
          <p:cNvPr id="8" name="ZoneTexte 7"/>
          <p:cNvSpPr txBox="1"/>
          <p:nvPr/>
        </p:nvSpPr>
        <p:spPr>
          <a:xfrm>
            <a:off x="7017996" y="908720"/>
            <a:ext cx="1372492" cy="400110"/>
          </a:xfrm>
          <a:prstGeom prst="rect">
            <a:avLst/>
          </a:prstGeom>
          <a:solidFill>
            <a:schemeClr val="accent3">
              <a:lumMod val="40000"/>
              <a:lumOff val="60000"/>
            </a:schemeClr>
          </a:solidFill>
        </p:spPr>
        <p:txBody>
          <a:bodyPr wrap="none" rtlCol="0">
            <a:spAutoFit/>
          </a:bodyPr>
          <a:lstStyle/>
          <a:p>
            <a:pPr algn="ctr"/>
            <a:r>
              <a:rPr lang="fr-FR" sz="2000" b="1" i="1" dirty="0"/>
              <a:t>H. </a:t>
            </a:r>
            <a:r>
              <a:rPr lang="fr-FR" sz="2000" b="1" i="1" dirty="0" err="1"/>
              <a:t>pusillum</a:t>
            </a:r>
            <a:endParaRPr lang="fr-FR" sz="2000" b="1" i="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p:cNvSpPr>
          <p:nvPr/>
        </p:nvSpPr>
        <p:spPr>
          <a:xfrm>
            <a:off x="144016" y="692696"/>
            <a:ext cx="4355976" cy="1800200"/>
          </a:xfrm>
          <a:prstGeom prst="rect">
            <a:avLst/>
          </a:prstGeom>
          <a:solidFill>
            <a:schemeClr val="accent3">
              <a:lumMod val="40000"/>
              <a:lumOff val="60000"/>
            </a:schemeClr>
          </a:solidFill>
        </p:spPr>
        <p:txBody>
          <a:bodyPr>
            <a:normAutofit/>
          </a:bodyPr>
          <a:lstStyle/>
          <a:p>
            <a:pPr marL="342900" lvl="0" indent="-342900">
              <a:spcBef>
                <a:spcPct val="20000"/>
              </a:spcBef>
              <a:buFont typeface="Arial" pitchFamily="34" charset="0"/>
              <a:buChar char="•"/>
              <a:defRPr/>
            </a:pPr>
            <a:r>
              <a:rPr kumimoji="0" lang="fr-FR" sz="2000" b="1" i="0" u="none" strike="noStrike" kern="1200" cap="none" spc="0" normalizeH="0" baseline="0" noProof="0" dirty="0">
                <a:ln>
                  <a:noFill/>
                </a:ln>
                <a:effectLst/>
                <a:uLnTx/>
                <a:uFillTx/>
                <a:latin typeface="+mn-lt"/>
                <a:ea typeface="+mn-ea"/>
                <a:cs typeface="+mn-cs"/>
              </a:rPr>
              <a:t>Feuilles sessiles simples entières </a:t>
            </a:r>
            <a:r>
              <a:rPr kumimoji="0" lang="fr-FR" sz="2000" b="1" i="0" u="none" strike="noStrike" kern="1200" cap="none" spc="0" normalizeH="0" baseline="0" noProof="0" dirty="0" err="1">
                <a:ln>
                  <a:noFill/>
                </a:ln>
                <a:effectLst/>
                <a:uLnTx/>
                <a:uFillTx/>
                <a:latin typeface="+mn-lt"/>
                <a:ea typeface="+mn-ea"/>
                <a:cs typeface="+mn-cs"/>
              </a:rPr>
              <a:t>uninervées</a:t>
            </a:r>
            <a:endParaRPr kumimoji="0" lang="fr-FR" sz="2000" b="1" i="0" u="none" strike="noStrike" kern="1200" cap="none" spc="0" normalizeH="0" baseline="0" noProof="0" dirty="0">
              <a:ln>
                <a:noFill/>
              </a:ln>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effectLst/>
                <a:uLnTx/>
                <a:uFillTx/>
                <a:latin typeface="+mn-lt"/>
                <a:ea typeface="+mn-ea"/>
                <a:cs typeface="+mn-cs"/>
              </a:rPr>
              <a:t>Opposées </a:t>
            </a:r>
            <a:r>
              <a:rPr kumimoji="0" lang="fr-FR" sz="2000" i="0" u="none" strike="noStrike" kern="1200" cap="none" spc="0" normalizeH="0" baseline="0" noProof="0" dirty="0">
                <a:ln>
                  <a:noFill/>
                </a:ln>
                <a:effectLst/>
                <a:uLnTx/>
                <a:uFillTx/>
                <a:latin typeface="+mn-lt"/>
                <a:ea typeface="+mn-ea"/>
                <a:cs typeface="+mn-cs"/>
              </a:rPr>
              <a:t>à </a:t>
            </a:r>
            <a:r>
              <a:rPr kumimoji="0" lang="fr-FR" sz="2000" i="0" u="none" strike="noStrike" kern="1200" cap="none" spc="0" normalizeH="0" baseline="0" noProof="0" dirty="0" err="1">
                <a:ln>
                  <a:noFill/>
                </a:ln>
                <a:effectLst/>
                <a:uLnTx/>
                <a:uFillTx/>
                <a:latin typeface="+mn-lt"/>
                <a:ea typeface="+mn-ea"/>
                <a:cs typeface="+mn-cs"/>
              </a:rPr>
              <a:t>pseudoverticillées</a:t>
            </a:r>
            <a:endParaRPr lang="fr-FR" sz="2000"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Linéaires</a:t>
            </a:r>
            <a:r>
              <a:rPr kumimoji="0" lang="fr-FR" sz="2000" b="1" i="0" u="none" strike="noStrike" kern="1200" cap="none" spc="0" normalizeH="0" noProof="0" dirty="0">
                <a:ln>
                  <a:noFill/>
                </a:ln>
                <a:solidFill>
                  <a:srgbClr val="FF0000"/>
                </a:solidFill>
                <a:effectLst/>
                <a:uLnTx/>
                <a:uFillTx/>
                <a:latin typeface="+mn-lt"/>
                <a:ea typeface="+mn-ea"/>
                <a:cs typeface="+mn-cs"/>
              </a:rPr>
              <a:t> soudées en gaine à leur base</a:t>
            </a:r>
            <a:endParaRPr kumimoji="0" lang="fr-FR" sz="2000" b="1" i="0" u="none" strike="noStrike" kern="1200" cap="none" spc="0" normalizeH="0" baseline="0" noProof="0" dirty="0">
              <a:ln>
                <a:noFill/>
              </a:ln>
              <a:solidFill>
                <a:srgbClr val="FF0000"/>
              </a:solidFill>
              <a:effectLst/>
              <a:uLnTx/>
              <a:uFillTx/>
              <a:latin typeface="+mn-lt"/>
              <a:ea typeface="+mn-ea"/>
              <a:cs typeface="+mn-cs"/>
            </a:endParaRPr>
          </a:p>
        </p:txBody>
      </p:sp>
      <p:sp>
        <p:nvSpPr>
          <p:cNvPr id="3" name="ZoneTexte 2"/>
          <p:cNvSpPr txBox="1"/>
          <p:nvPr/>
        </p:nvSpPr>
        <p:spPr>
          <a:xfrm>
            <a:off x="539552" y="116632"/>
            <a:ext cx="3456384"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err="1"/>
              <a:t>Scleranthus</a:t>
            </a:r>
            <a:r>
              <a:rPr lang="fr-FR" sz="2400" b="1" i="1" dirty="0"/>
              <a:t> </a:t>
            </a:r>
            <a:r>
              <a:rPr lang="fr-FR" sz="2400" b="1" dirty="0"/>
              <a:t>(2)</a:t>
            </a:r>
            <a:endParaRPr lang="fr-FR" sz="2400" b="1" i="1" dirty="0"/>
          </a:p>
        </p:txBody>
      </p:sp>
      <p:pic>
        <p:nvPicPr>
          <p:cNvPr id="4" name="Image 3" descr="Scleranthus annuus Franck 2.jpg"/>
          <p:cNvPicPr>
            <a:picLocks noChangeAspect="1"/>
          </p:cNvPicPr>
          <p:nvPr/>
        </p:nvPicPr>
        <p:blipFill>
          <a:blip r:embed="rId3" cstate="print"/>
          <a:stretch>
            <a:fillRect/>
          </a:stretch>
        </p:blipFill>
        <p:spPr>
          <a:xfrm>
            <a:off x="4855824" y="332656"/>
            <a:ext cx="4108664" cy="6117118"/>
          </a:xfrm>
          <a:prstGeom prst="rect">
            <a:avLst/>
          </a:prstGeom>
        </p:spPr>
      </p:pic>
      <p:sp>
        <p:nvSpPr>
          <p:cNvPr id="6" name="ZoneTexte 5"/>
          <p:cNvSpPr txBox="1"/>
          <p:nvPr/>
        </p:nvSpPr>
        <p:spPr>
          <a:xfrm>
            <a:off x="8149715" y="260648"/>
            <a:ext cx="886781" cy="307777"/>
          </a:xfrm>
          <a:prstGeom prst="rect">
            <a:avLst/>
          </a:prstGeom>
          <a:solidFill>
            <a:schemeClr val="bg1"/>
          </a:solidFill>
        </p:spPr>
        <p:txBody>
          <a:bodyPr wrap="none" rtlCol="0">
            <a:spAutoFit/>
          </a:bodyPr>
          <a:lstStyle/>
          <a:p>
            <a:r>
              <a:rPr lang="fr-FR" sz="1400" i="1" dirty="0"/>
              <a:t>S. </a:t>
            </a:r>
            <a:r>
              <a:rPr lang="fr-FR" sz="1400" i="1" dirty="0" err="1"/>
              <a:t>annuus</a:t>
            </a:r>
            <a:endParaRPr lang="fr-FR" sz="1400" i="1" dirty="0"/>
          </a:p>
        </p:txBody>
      </p:sp>
      <p:sp>
        <p:nvSpPr>
          <p:cNvPr id="7" name="ZoneTexte 6"/>
          <p:cNvSpPr txBox="1"/>
          <p:nvPr/>
        </p:nvSpPr>
        <p:spPr>
          <a:xfrm>
            <a:off x="8149176" y="6165304"/>
            <a:ext cx="994824" cy="307777"/>
          </a:xfrm>
          <a:prstGeom prst="rect">
            <a:avLst/>
          </a:prstGeom>
          <a:solidFill>
            <a:schemeClr val="bg1"/>
          </a:solidFill>
        </p:spPr>
        <p:txBody>
          <a:bodyPr wrap="none" rtlCol="0">
            <a:spAutoFit/>
          </a:bodyPr>
          <a:lstStyle/>
          <a:p>
            <a:r>
              <a:rPr lang="fr-FR" sz="1400" dirty="0"/>
              <a:t>F. Le Driant</a:t>
            </a:r>
          </a:p>
        </p:txBody>
      </p:sp>
      <p:cxnSp>
        <p:nvCxnSpPr>
          <p:cNvPr id="10" name="Connecteur droit avec flèche 9"/>
          <p:cNvCxnSpPr/>
          <p:nvPr/>
        </p:nvCxnSpPr>
        <p:spPr>
          <a:xfrm flipV="1">
            <a:off x="5508104" y="2924944"/>
            <a:ext cx="1224136" cy="7200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Espace réservé du contenu 2"/>
          <p:cNvSpPr txBox="1">
            <a:spLocks/>
          </p:cNvSpPr>
          <p:nvPr/>
        </p:nvSpPr>
        <p:spPr>
          <a:xfrm>
            <a:off x="107504" y="2564904"/>
            <a:ext cx="4536504" cy="504056"/>
          </a:xfrm>
          <a:prstGeom prst="rect">
            <a:avLst/>
          </a:prstGeom>
          <a:solidFill>
            <a:schemeClr val="accent2">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effectLst/>
                <a:uLnTx/>
                <a:uFillTx/>
                <a:latin typeface="+mn-lt"/>
                <a:ea typeface="+mn-ea"/>
                <a:cs typeface="+mn-cs"/>
              </a:rPr>
              <a:t>Cymes denses axillaires ou terminales</a:t>
            </a:r>
            <a:r>
              <a:rPr kumimoji="0" lang="fr-FR" sz="2000" b="1" i="0" u="none" strike="noStrike" kern="1200" cap="none" spc="0" normalizeH="0" noProof="0" dirty="0">
                <a:ln>
                  <a:noFill/>
                </a:ln>
                <a:effectLst/>
                <a:uLnTx/>
                <a:uFillTx/>
                <a:latin typeface="+mn-lt"/>
                <a:ea typeface="+mn-ea"/>
                <a:cs typeface="+mn-cs"/>
              </a:rPr>
              <a:t> </a:t>
            </a:r>
            <a:endParaRPr kumimoji="0" lang="fr-FR" sz="2000" b="1" i="0" u="none" strike="noStrike" kern="1200" cap="none" spc="0" normalizeH="0" baseline="0" noProof="0" dirty="0">
              <a:ln>
                <a:noFill/>
              </a:ln>
              <a:effectLst/>
              <a:uLnTx/>
              <a:uFillTx/>
              <a:latin typeface="+mn-lt"/>
              <a:ea typeface="+mn-ea"/>
              <a:cs typeface="+mn-cs"/>
            </a:endParaRPr>
          </a:p>
        </p:txBody>
      </p:sp>
      <p:pic>
        <p:nvPicPr>
          <p:cNvPr id="14" name="Image 13" descr="Scleranthus perennis Roubaudi 3.jpg"/>
          <p:cNvPicPr>
            <a:picLocks noChangeAspect="1"/>
          </p:cNvPicPr>
          <p:nvPr/>
        </p:nvPicPr>
        <p:blipFill>
          <a:blip r:embed="rId4" cstate="screen">
            <a:lum bright="-10000" contrast="10000"/>
            <a:extLst>
              <a:ext uri="{28A0092B-C50C-407E-A947-70E740481C1C}">
                <a14:useLocalDpi xmlns:a14="http://schemas.microsoft.com/office/drawing/2010/main"/>
              </a:ext>
            </a:extLst>
          </a:blip>
          <a:srcRect/>
          <a:stretch>
            <a:fillRect/>
          </a:stretch>
        </p:blipFill>
        <p:spPr>
          <a:xfrm>
            <a:off x="166674" y="3140968"/>
            <a:ext cx="4477334" cy="3717032"/>
          </a:xfrm>
          <a:prstGeom prst="rect">
            <a:avLst/>
          </a:prstGeom>
        </p:spPr>
      </p:pic>
      <p:sp>
        <p:nvSpPr>
          <p:cNvPr id="8" name="ZoneTexte 7"/>
          <p:cNvSpPr txBox="1"/>
          <p:nvPr/>
        </p:nvSpPr>
        <p:spPr>
          <a:xfrm>
            <a:off x="0" y="3140968"/>
            <a:ext cx="973343" cy="307777"/>
          </a:xfrm>
          <a:prstGeom prst="rect">
            <a:avLst/>
          </a:prstGeom>
          <a:solidFill>
            <a:schemeClr val="bg1"/>
          </a:solidFill>
        </p:spPr>
        <p:txBody>
          <a:bodyPr wrap="none" rtlCol="0">
            <a:spAutoFit/>
          </a:bodyPr>
          <a:lstStyle/>
          <a:p>
            <a:r>
              <a:rPr lang="fr-FR" sz="1400" i="1" dirty="0"/>
              <a:t>S. </a:t>
            </a:r>
            <a:r>
              <a:rPr lang="fr-FR" sz="1400" i="1" dirty="0" err="1"/>
              <a:t>perennis</a:t>
            </a:r>
            <a:endParaRPr lang="fr-FR" sz="1400" i="1" dirty="0"/>
          </a:p>
        </p:txBody>
      </p:sp>
      <p:sp>
        <p:nvSpPr>
          <p:cNvPr id="5" name="ZoneTexte 4"/>
          <p:cNvSpPr txBox="1"/>
          <p:nvPr/>
        </p:nvSpPr>
        <p:spPr>
          <a:xfrm>
            <a:off x="3644761" y="6550223"/>
            <a:ext cx="1071255" cy="307777"/>
          </a:xfrm>
          <a:prstGeom prst="rect">
            <a:avLst/>
          </a:prstGeom>
          <a:solidFill>
            <a:schemeClr val="bg1"/>
          </a:solidFill>
        </p:spPr>
        <p:txBody>
          <a:bodyPr wrap="none" rtlCol="0">
            <a:spAutoFit/>
          </a:bodyPr>
          <a:lstStyle/>
          <a:p>
            <a:r>
              <a:rPr lang="fr-FR" sz="1400" dirty="0"/>
              <a:t>D. </a:t>
            </a:r>
            <a:r>
              <a:rPr lang="fr-FR" sz="1400" dirty="0" err="1"/>
              <a:t>Roubaudi</a:t>
            </a:r>
            <a:endParaRPr lang="fr-FR" sz="1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513248"/>
            <a:ext cx="9144000" cy="5940088"/>
          </a:xfrm>
          <a:prstGeom prst="rect">
            <a:avLst/>
          </a:prstGeom>
          <a:noFill/>
        </p:spPr>
        <p:txBody>
          <a:bodyPr wrap="square" rtlCol="0">
            <a:spAutoFit/>
          </a:bodyPr>
          <a:lstStyle/>
          <a:p>
            <a:r>
              <a:rPr lang="fr-FR" sz="2400" b="1" dirty="0">
                <a:solidFill>
                  <a:schemeClr val="accent2">
                    <a:lumMod val="75000"/>
                  </a:schemeClr>
                </a:solidFill>
                <a:latin typeface="Arial"/>
                <a:cs typeface="Arial"/>
              </a:rPr>
              <a:t>► </a:t>
            </a:r>
            <a:r>
              <a:rPr lang="fr-FR" sz="2000" b="1" dirty="0">
                <a:solidFill>
                  <a:schemeClr val="accent2">
                    <a:lumMod val="75000"/>
                  </a:schemeClr>
                </a:solidFill>
              </a:rPr>
              <a:t>Sépales soudés entre eux à la base non soudés à l’ovaire</a:t>
            </a:r>
          </a:p>
          <a:p>
            <a:r>
              <a:rPr lang="fr-FR" sz="2000" b="1" i="1" dirty="0">
                <a:solidFill>
                  <a:schemeClr val="accent2">
                    <a:lumMod val="75000"/>
                  </a:schemeClr>
                </a:solidFill>
              </a:rPr>
              <a:t>       </a:t>
            </a:r>
            <a:r>
              <a:rPr lang="fr-FR" sz="2000" b="1" dirty="0">
                <a:solidFill>
                  <a:schemeClr val="accent2">
                    <a:lumMod val="75000"/>
                  </a:schemeClr>
                </a:solidFill>
              </a:rPr>
              <a:t>Pétales, si présents, à onglet développé</a:t>
            </a:r>
            <a:endParaRPr lang="fr-FR" sz="2000" b="1" i="1" dirty="0">
              <a:solidFill>
                <a:srgbClr val="FF0000"/>
              </a:solidFill>
            </a:endParaRPr>
          </a:p>
          <a:p>
            <a:r>
              <a:rPr lang="fr-FR" sz="2800" b="1" dirty="0">
                <a:solidFill>
                  <a:schemeClr val="accent5">
                    <a:lumMod val="75000"/>
                  </a:schemeClr>
                </a:solidFill>
                <a:latin typeface="Arial"/>
                <a:cs typeface="Arial"/>
              </a:rPr>
              <a:t>   ● </a:t>
            </a:r>
            <a:r>
              <a:rPr lang="fr-FR" sz="2000" b="1" dirty="0">
                <a:solidFill>
                  <a:schemeClr val="accent5">
                    <a:lumMod val="75000"/>
                  </a:schemeClr>
                </a:solidFill>
              </a:rPr>
              <a:t>3 ou 5 styles ; capsule à 5, 6 ou 10 lignes de déhiscence</a:t>
            </a:r>
            <a:endParaRPr lang="fr-FR" sz="2000" b="1" i="1" dirty="0">
              <a:solidFill>
                <a:srgbClr val="FF0000"/>
              </a:solidFill>
            </a:endParaRPr>
          </a:p>
          <a:p>
            <a:pPr algn="just"/>
            <a:r>
              <a:rPr lang="fr-FR" sz="2800" b="1" dirty="0">
                <a:solidFill>
                  <a:schemeClr val="accent5">
                    <a:lumMod val="75000"/>
                  </a:schemeClr>
                </a:solidFill>
                <a:latin typeface="Arial"/>
                <a:cs typeface="Arial"/>
              </a:rPr>
              <a:t>   ● </a:t>
            </a:r>
            <a:r>
              <a:rPr lang="fr-FR" sz="2000" b="1" dirty="0">
                <a:solidFill>
                  <a:schemeClr val="accent5">
                    <a:lumMod val="75000"/>
                  </a:schemeClr>
                </a:solidFill>
              </a:rPr>
              <a:t>2 styles ; capsule à 4 lignes de déhiscence</a:t>
            </a:r>
            <a:endParaRPr lang="fr-FR" sz="2000" b="1" i="1" dirty="0">
              <a:solidFill>
                <a:srgbClr val="FF0000"/>
              </a:solidFill>
            </a:endParaRPr>
          </a:p>
          <a:p>
            <a:r>
              <a:rPr lang="fr-FR" sz="2000" b="1" dirty="0">
                <a:solidFill>
                  <a:srgbClr val="7030A0"/>
                </a:solidFill>
              </a:rPr>
              <a:t>         → Calice à lignes commissurales scarieuses blanchâtres tranchant sur le fond  	vert ou rougeâtre</a:t>
            </a:r>
          </a:p>
          <a:p>
            <a:r>
              <a:rPr lang="fr-FR" sz="2000" b="1" dirty="0">
                <a:solidFill>
                  <a:srgbClr val="FF66CC"/>
                </a:solidFill>
              </a:rPr>
              <a:t>	* Calice entouré d’un </a:t>
            </a:r>
            <a:r>
              <a:rPr lang="fr-FR" sz="2000" b="1" dirty="0" err="1">
                <a:solidFill>
                  <a:srgbClr val="FF66CC"/>
                </a:solidFill>
              </a:rPr>
              <a:t>épicalice</a:t>
            </a:r>
            <a:r>
              <a:rPr lang="fr-FR" sz="2000" b="1" dirty="0">
                <a:solidFill>
                  <a:srgbClr val="FF66CC"/>
                </a:solidFill>
              </a:rPr>
              <a:t> de bractées </a:t>
            </a:r>
            <a:r>
              <a:rPr lang="fr-FR" sz="2000" b="1" dirty="0"/>
              <a:t>……………..…………….. </a:t>
            </a:r>
            <a:r>
              <a:rPr lang="fr-FR" sz="2000" b="1" i="1" dirty="0" err="1">
                <a:solidFill>
                  <a:srgbClr val="FF0000"/>
                </a:solidFill>
              </a:rPr>
              <a:t>Petrorhagia</a:t>
            </a:r>
            <a:endParaRPr lang="fr-FR" sz="2000" b="1" i="1" dirty="0">
              <a:solidFill>
                <a:srgbClr val="FF0000"/>
              </a:solidFill>
            </a:endParaRPr>
          </a:p>
          <a:p>
            <a:r>
              <a:rPr lang="fr-FR" sz="2000" b="1" dirty="0">
                <a:solidFill>
                  <a:srgbClr val="FF66CC"/>
                </a:solidFill>
              </a:rPr>
              <a:t>	* Calice sans </a:t>
            </a:r>
            <a:r>
              <a:rPr lang="fr-FR" sz="2000" b="1" dirty="0" err="1">
                <a:solidFill>
                  <a:srgbClr val="FF66CC"/>
                </a:solidFill>
              </a:rPr>
              <a:t>épicalice</a:t>
            </a:r>
            <a:r>
              <a:rPr lang="fr-FR" sz="2000" b="1" dirty="0"/>
              <a:t> ………………………………………………………...….  </a:t>
            </a:r>
            <a:r>
              <a:rPr lang="fr-FR" sz="2000" b="1" i="1" dirty="0" err="1">
                <a:solidFill>
                  <a:srgbClr val="FF0000"/>
                </a:solidFill>
              </a:rPr>
              <a:t>Gypsophila</a:t>
            </a:r>
            <a:r>
              <a:rPr lang="fr-FR" sz="2000" b="1" dirty="0">
                <a:solidFill>
                  <a:srgbClr val="FF66CC"/>
                </a:solidFill>
              </a:rPr>
              <a:t> </a:t>
            </a:r>
            <a:endParaRPr lang="fr-FR" sz="2000" b="1" i="1" dirty="0">
              <a:solidFill>
                <a:srgbClr val="FF0000"/>
              </a:solidFill>
            </a:endParaRPr>
          </a:p>
          <a:p>
            <a:r>
              <a:rPr lang="fr-FR" sz="2000" b="1" dirty="0"/>
              <a:t>         </a:t>
            </a:r>
            <a:r>
              <a:rPr lang="fr-FR" sz="2000" b="1" dirty="0">
                <a:solidFill>
                  <a:srgbClr val="7030A0"/>
                </a:solidFill>
              </a:rPr>
              <a:t>→ Calice à lignes commissurales herbacées de teinte peu ou pas différente du 	fond</a:t>
            </a:r>
          </a:p>
          <a:p>
            <a:r>
              <a:rPr lang="fr-FR" sz="2000" b="1" dirty="0">
                <a:solidFill>
                  <a:srgbClr val="FF66CC"/>
                </a:solidFill>
              </a:rPr>
              <a:t>	* Calice ayant plusieurs nervures nettes par dents</a:t>
            </a:r>
          </a:p>
          <a:p>
            <a:r>
              <a:rPr lang="fr-FR" sz="2000" b="1" dirty="0">
                <a:sym typeface="Wingdings"/>
              </a:rPr>
              <a:t>	 Calice doublé d’un </a:t>
            </a:r>
            <a:r>
              <a:rPr lang="fr-FR" sz="2000" b="1" dirty="0" err="1">
                <a:sym typeface="Wingdings"/>
              </a:rPr>
              <a:t>épicalice</a:t>
            </a:r>
            <a:r>
              <a:rPr lang="fr-FR" sz="2000" b="1" dirty="0">
                <a:sym typeface="Wingdings"/>
              </a:rPr>
              <a:t>, fleurs terminales, pas de coronule  </a:t>
            </a:r>
            <a:r>
              <a:rPr lang="fr-FR" sz="2000" b="1" i="1" dirty="0" err="1">
                <a:solidFill>
                  <a:srgbClr val="FF0000"/>
                </a:solidFill>
                <a:sym typeface="Wingdings"/>
              </a:rPr>
              <a:t>Dianthus</a:t>
            </a:r>
            <a:endParaRPr lang="fr-FR" sz="2000" b="1" i="1" dirty="0">
              <a:solidFill>
                <a:srgbClr val="FF0000"/>
              </a:solidFill>
            </a:endParaRPr>
          </a:p>
          <a:p>
            <a:r>
              <a:rPr lang="fr-FR" sz="2000" b="1" dirty="0">
                <a:solidFill>
                  <a:srgbClr val="FF9900"/>
                </a:solidFill>
              </a:rPr>
              <a:t> 	</a:t>
            </a:r>
            <a:r>
              <a:rPr lang="fr-FR" sz="2000" b="1" dirty="0">
                <a:sym typeface="Wingdings"/>
              </a:rPr>
              <a:t> Pas d’</a:t>
            </a:r>
            <a:r>
              <a:rPr lang="fr-FR" sz="2000" b="1" dirty="0" err="1">
                <a:sym typeface="Wingdings"/>
              </a:rPr>
              <a:t>épicalice</a:t>
            </a:r>
            <a:r>
              <a:rPr lang="fr-FR" sz="2000" b="1" dirty="0">
                <a:sym typeface="Wingdings"/>
              </a:rPr>
              <a:t>, fleurs paraissant axillaires, coronule …………………. </a:t>
            </a:r>
            <a:r>
              <a:rPr lang="fr-FR" sz="2000" b="1" i="1" dirty="0" err="1">
                <a:solidFill>
                  <a:srgbClr val="FF0000"/>
                </a:solidFill>
                <a:sym typeface="Wingdings"/>
              </a:rPr>
              <a:t>Velezia</a:t>
            </a:r>
            <a:endParaRPr lang="fr-FR" sz="2000" b="1" i="1" dirty="0">
              <a:solidFill>
                <a:srgbClr val="FF0000"/>
              </a:solidFill>
            </a:endParaRPr>
          </a:p>
          <a:p>
            <a:r>
              <a:rPr lang="fr-FR" sz="2000" b="1" dirty="0">
                <a:solidFill>
                  <a:srgbClr val="FF66CC"/>
                </a:solidFill>
              </a:rPr>
              <a:t>	* Calice ayant 1 nervure nette par dent</a:t>
            </a:r>
            <a:endParaRPr lang="fr-FR" sz="2000" b="1" dirty="0">
              <a:solidFill>
                <a:srgbClr val="FF0000"/>
              </a:solidFill>
            </a:endParaRPr>
          </a:p>
          <a:p>
            <a:r>
              <a:rPr lang="fr-FR" sz="2000" b="1" dirty="0">
                <a:solidFill>
                  <a:srgbClr val="FF9900"/>
                </a:solidFill>
              </a:rPr>
              <a:t> 	</a:t>
            </a:r>
            <a:r>
              <a:rPr lang="fr-FR" sz="2000" b="1" dirty="0">
                <a:sym typeface="Wingdings"/>
              </a:rPr>
              <a:t> Tube du calice </a:t>
            </a:r>
            <a:r>
              <a:rPr lang="fr-FR" sz="2000" b="1" dirty="0" err="1">
                <a:sym typeface="Wingdings"/>
              </a:rPr>
              <a:t>subcylindrique</a:t>
            </a:r>
            <a:r>
              <a:rPr lang="fr-FR" sz="2000" b="1" dirty="0">
                <a:sym typeface="Wingdings"/>
              </a:rPr>
              <a:t> ou étroitement ovoïde sans côtes distinctes</a:t>
            </a:r>
          </a:p>
          <a:p>
            <a:r>
              <a:rPr lang="fr-FR" sz="2000" b="1" dirty="0">
                <a:sym typeface="Wingdings"/>
              </a:rPr>
              <a:t>						                                          </a:t>
            </a:r>
            <a:r>
              <a:rPr lang="fr-FR" sz="2000" b="1" i="1" dirty="0" err="1">
                <a:solidFill>
                  <a:srgbClr val="FF0000"/>
                </a:solidFill>
                <a:sym typeface="Wingdings"/>
              </a:rPr>
              <a:t>Saponaria</a:t>
            </a:r>
            <a:r>
              <a:rPr lang="fr-FR" sz="2000" b="1" dirty="0">
                <a:sym typeface="Wingdings"/>
              </a:rPr>
              <a:t> </a:t>
            </a:r>
            <a:endParaRPr lang="fr-FR" sz="2000" b="1" i="1" dirty="0">
              <a:solidFill>
                <a:srgbClr val="FF0000"/>
              </a:solidFill>
            </a:endParaRPr>
          </a:p>
          <a:p>
            <a:r>
              <a:rPr lang="fr-FR" sz="2000" b="1" dirty="0">
                <a:solidFill>
                  <a:srgbClr val="FF9900"/>
                </a:solidFill>
              </a:rPr>
              <a:t> 	</a:t>
            </a:r>
            <a:r>
              <a:rPr lang="fr-FR" sz="2000" b="1" dirty="0">
                <a:sym typeface="Wingdings"/>
              </a:rPr>
              <a:t> Tube du calice pyriforme à 5 côtes minces fortement saillantes … </a:t>
            </a:r>
            <a:r>
              <a:rPr lang="fr-FR" sz="2000" b="1" i="1" dirty="0" err="1">
                <a:solidFill>
                  <a:srgbClr val="FF0000"/>
                </a:solidFill>
                <a:sym typeface="Wingdings"/>
              </a:rPr>
              <a:t>Vaccaria</a:t>
            </a:r>
            <a:endParaRPr lang="fr-FR" sz="2000" b="1" i="1" dirty="0">
              <a:solidFill>
                <a:srgbClr val="FF0000"/>
              </a:solidFill>
              <a:sym typeface="Wingdings"/>
            </a:endParaRPr>
          </a:p>
          <a:p>
            <a:endParaRPr lang="fr-FR" sz="2000" b="1" i="1"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504" y="231031"/>
            <a:ext cx="3456384"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err="1"/>
              <a:t>Petrorhagia</a:t>
            </a:r>
            <a:r>
              <a:rPr lang="fr-FR" sz="2400" b="1" i="1" dirty="0"/>
              <a:t> </a:t>
            </a:r>
            <a:r>
              <a:rPr lang="fr-FR" sz="2400" b="1" dirty="0"/>
              <a:t>(1)</a:t>
            </a:r>
          </a:p>
        </p:txBody>
      </p:sp>
      <p:sp>
        <p:nvSpPr>
          <p:cNvPr id="3" name="Espace réservé du contenu 2"/>
          <p:cNvSpPr txBox="1">
            <a:spLocks/>
          </p:cNvSpPr>
          <p:nvPr/>
        </p:nvSpPr>
        <p:spPr>
          <a:xfrm>
            <a:off x="3707904" y="116632"/>
            <a:ext cx="3024336" cy="792088"/>
          </a:xfrm>
          <a:prstGeom prst="rect">
            <a:avLst/>
          </a:prstGeom>
          <a:solidFill>
            <a:schemeClr val="bg1">
              <a:lumMod val="85000"/>
            </a:schemeClr>
          </a:solidFill>
        </p:spPr>
        <p:txBody>
          <a:bodyPr>
            <a:normAutofit fontScale="925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noProof="0" dirty="0"/>
              <a:t>4 </a:t>
            </a:r>
            <a:r>
              <a:rPr kumimoji="0" lang="fr-FR" i="0" u="none" strike="noStrike" kern="1200" cap="none" spc="0" normalizeH="0" baseline="0" noProof="0" dirty="0">
                <a:ln>
                  <a:noFill/>
                </a:ln>
                <a:solidFill>
                  <a:schemeClr val="tx1"/>
                </a:solidFill>
                <a:effectLst/>
                <a:uLnTx/>
                <a:uFillTx/>
                <a:latin typeface="+mn-lt"/>
                <a:ea typeface="+mn-ea"/>
                <a:cs typeface="+mn-cs"/>
              </a:rPr>
              <a:t>/</a:t>
            </a:r>
            <a:r>
              <a:rPr lang="fr-FR" dirty="0"/>
              <a:t> 28</a:t>
            </a:r>
            <a:endParaRPr kumimoji="0" lang="fr-FR"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dirty="0"/>
              <a:t>Européen à centre-asiatique</a:t>
            </a:r>
            <a:endParaRPr kumimoji="0" lang="fr-FR" u="none" strike="noStrike" kern="1200" cap="none" spc="0" normalizeH="0" baseline="0" noProof="0" dirty="0">
              <a:ln>
                <a:noFill/>
              </a:ln>
              <a:solidFill>
                <a:schemeClr val="tx1"/>
              </a:solidFill>
              <a:effectLst/>
              <a:uLnTx/>
              <a:uFillTx/>
              <a:latin typeface="+mn-lt"/>
              <a:ea typeface="+mn-ea"/>
              <a:cs typeface="+mn-cs"/>
            </a:endParaRPr>
          </a:p>
        </p:txBody>
      </p:sp>
      <p:sp>
        <p:nvSpPr>
          <p:cNvPr id="4" name="Espace réservé du contenu 2"/>
          <p:cNvSpPr txBox="1">
            <a:spLocks/>
          </p:cNvSpPr>
          <p:nvPr/>
        </p:nvSpPr>
        <p:spPr>
          <a:xfrm>
            <a:off x="251520" y="1124744"/>
            <a:ext cx="6408712" cy="1080120"/>
          </a:xfrm>
          <a:prstGeom prst="rect">
            <a:avLst/>
          </a:prstGeom>
          <a:solidFill>
            <a:schemeClr val="accent3">
              <a:lumMod val="40000"/>
              <a:lumOff val="6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t>P</a:t>
            </a:r>
            <a:r>
              <a:rPr kumimoji="0" lang="fr-FR" sz="2000" b="1" i="0" u="none" strike="noStrike" kern="1200" cap="none" spc="0" normalizeH="0" baseline="0" noProof="0" dirty="0" err="1">
                <a:ln>
                  <a:noFill/>
                </a:ln>
                <a:solidFill>
                  <a:schemeClr val="tx1"/>
                </a:solidFill>
                <a:effectLst/>
                <a:uLnTx/>
                <a:uFillTx/>
                <a:latin typeface="+mn-lt"/>
                <a:ea typeface="+mn-ea"/>
                <a:cs typeface="+mn-cs"/>
              </a:rPr>
              <a:t>lantes</a:t>
            </a:r>
            <a:r>
              <a:rPr kumimoji="0" lang="fr-FR" sz="2000" b="1" i="0" u="none" strike="noStrike" kern="1200" cap="none" spc="0" normalizeH="0" baseline="0" noProof="0" dirty="0">
                <a:ln>
                  <a:noFill/>
                </a:ln>
                <a:solidFill>
                  <a:schemeClr val="tx1"/>
                </a:solidFill>
                <a:effectLst/>
                <a:uLnTx/>
                <a:uFillTx/>
                <a:latin typeface="+mn-lt"/>
                <a:ea typeface="+mn-ea"/>
                <a:cs typeface="+mn-cs"/>
              </a:rPr>
              <a:t> </a:t>
            </a:r>
            <a:r>
              <a:rPr kumimoji="0" lang="fr-FR" sz="2000" b="1" i="0" u="none" strike="noStrike" kern="1200" cap="none" spc="0" normalizeH="0" baseline="0" noProof="0" dirty="0">
                <a:ln>
                  <a:noFill/>
                </a:ln>
                <a:solidFill>
                  <a:srgbClr val="FF0000"/>
                </a:solidFill>
                <a:effectLst/>
                <a:uLnTx/>
                <a:uFillTx/>
                <a:latin typeface="+mn-lt"/>
                <a:ea typeface="+mn-ea"/>
                <a:cs typeface="+mn-cs"/>
              </a:rPr>
              <a:t>herbacée</a:t>
            </a:r>
            <a:r>
              <a:rPr lang="fr-FR" sz="2000" b="1" dirty="0">
                <a:solidFill>
                  <a:srgbClr val="FF0000"/>
                </a:solidFill>
              </a:rPr>
              <a:t>s </a:t>
            </a:r>
            <a:r>
              <a:rPr kumimoji="0" lang="fr-FR" sz="2000" b="1" i="0" u="none" strike="noStrike" kern="1200" cap="none" spc="0" normalizeH="0" noProof="0" dirty="0">
                <a:ln>
                  <a:noFill/>
                </a:ln>
                <a:solidFill>
                  <a:srgbClr val="FF0000"/>
                </a:solidFill>
                <a:effectLst/>
                <a:uLnTx/>
                <a:uFillTx/>
                <a:latin typeface="+mn-lt"/>
                <a:ea typeface="+mn-ea"/>
                <a:cs typeface="+mn-cs"/>
              </a:rPr>
              <a:t>annuelles ou vivace </a:t>
            </a:r>
            <a:r>
              <a:rPr kumimoji="0" lang="fr-FR" sz="2000" i="0" u="none" strike="noStrike" kern="1200" cap="none" spc="0" normalizeH="0" noProof="0" dirty="0">
                <a:ln>
                  <a:noFill/>
                </a:ln>
                <a:solidFill>
                  <a:schemeClr val="tx1"/>
                </a:solidFill>
                <a:effectLst/>
                <a:uLnTx/>
                <a:uFillTx/>
                <a:latin typeface="+mn-lt"/>
                <a:ea typeface="+mn-ea"/>
                <a:cs typeface="+mn-cs"/>
              </a:rPr>
              <a:t>(</a:t>
            </a:r>
            <a:r>
              <a:rPr kumimoji="0" lang="fr-FR" sz="2000" i="1" u="none" strike="noStrike" kern="1200" cap="none" spc="0" normalizeH="0" noProof="0" dirty="0">
                <a:ln>
                  <a:noFill/>
                </a:ln>
                <a:solidFill>
                  <a:schemeClr val="tx1"/>
                </a:solidFill>
                <a:effectLst/>
                <a:uLnTx/>
                <a:uFillTx/>
                <a:latin typeface="+mn-lt"/>
                <a:ea typeface="+mn-ea"/>
                <a:cs typeface="+mn-cs"/>
              </a:rPr>
              <a:t>P. </a:t>
            </a:r>
            <a:r>
              <a:rPr kumimoji="0" lang="fr-FR" sz="2000" i="1" u="none" strike="noStrike" kern="1200" cap="none" spc="0" normalizeH="0" noProof="0" dirty="0" err="1">
                <a:ln>
                  <a:noFill/>
                </a:ln>
                <a:solidFill>
                  <a:schemeClr val="tx1"/>
                </a:solidFill>
                <a:effectLst/>
                <a:uLnTx/>
                <a:uFillTx/>
                <a:latin typeface="+mn-lt"/>
                <a:ea typeface="+mn-ea"/>
                <a:cs typeface="+mn-cs"/>
              </a:rPr>
              <a:t>saxifraga</a:t>
            </a:r>
            <a:r>
              <a:rPr kumimoji="0" lang="fr-FR" sz="2000" i="0" u="none" strike="noStrike" kern="1200" cap="none" spc="0" normalizeH="0" noProof="0" dirty="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dirty="0"/>
              <a:t>Tige unique dressée ou tiges nombreuses, ramifiées, ascendantes (</a:t>
            </a:r>
            <a:r>
              <a:rPr lang="fr-FR" sz="2000" i="1" dirty="0"/>
              <a:t>P. </a:t>
            </a:r>
            <a:r>
              <a:rPr lang="fr-FR" sz="2000" i="1" dirty="0" err="1"/>
              <a:t>saxifraga</a:t>
            </a:r>
            <a:r>
              <a:rPr lang="fr-FR" sz="2000" dirty="0"/>
              <a:t>)</a:t>
            </a:r>
            <a:endParaRPr kumimoji="0" lang="fr-FR" sz="2000" i="0" u="none" strike="noStrike" kern="1200" cap="none" spc="0" normalizeH="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2000" i="0" u="none" strike="noStrike" kern="1200" cap="none" spc="0" normalizeH="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fr-FR" sz="2000" b="1" i="0" u="none" strike="noStrike" kern="1200" cap="none" spc="0" normalizeH="0" baseline="0" noProof="0" dirty="0">
              <a:ln>
                <a:noFill/>
              </a:ln>
              <a:solidFill>
                <a:schemeClr val="tx1"/>
              </a:solidFill>
              <a:effectLst/>
              <a:uLnTx/>
              <a:uFillTx/>
              <a:latin typeface="+mn-lt"/>
              <a:ea typeface="+mn-ea"/>
              <a:cs typeface="+mn-cs"/>
            </a:endParaRPr>
          </a:p>
        </p:txBody>
      </p:sp>
      <p:pic>
        <p:nvPicPr>
          <p:cNvPr id="10" name="Image 9" descr="Petrorhagia prolifera Sylvain Piry.png"/>
          <p:cNvPicPr>
            <a:picLocks noChangeAspect="1"/>
          </p:cNvPicPr>
          <p:nvPr/>
        </p:nvPicPr>
        <p:blipFill>
          <a:blip r:embed="rId3" cstate="screen">
            <a:lum bright="-10000" contrast="10000"/>
            <a:extLst>
              <a:ext uri="{28A0092B-C50C-407E-A947-70E740481C1C}">
                <a14:useLocalDpi xmlns:a14="http://schemas.microsoft.com/office/drawing/2010/main"/>
              </a:ext>
            </a:extLst>
          </a:blip>
          <a:srcRect/>
          <a:stretch>
            <a:fillRect/>
          </a:stretch>
        </p:blipFill>
        <p:spPr>
          <a:xfrm>
            <a:off x="6847602" y="-1"/>
            <a:ext cx="2296397" cy="6858001"/>
          </a:xfrm>
          <a:prstGeom prst="rect">
            <a:avLst/>
          </a:prstGeom>
        </p:spPr>
      </p:pic>
      <p:pic>
        <p:nvPicPr>
          <p:cNvPr id="11" name="Image 10" descr="DSCN2129.JPG"/>
          <p:cNvPicPr>
            <a:picLocks noChangeAspect="1"/>
          </p:cNvPicPr>
          <p:nvPr/>
        </p:nvPicPr>
        <p:blipFill>
          <a:blip r:embed="rId4" cstate="screen">
            <a:lum bright="-20000" contrast="10000"/>
            <a:extLst>
              <a:ext uri="{28A0092B-C50C-407E-A947-70E740481C1C}">
                <a14:useLocalDpi xmlns:a14="http://schemas.microsoft.com/office/drawing/2010/main"/>
              </a:ext>
            </a:extLst>
          </a:blip>
          <a:srcRect/>
          <a:stretch>
            <a:fillRect/>
          </a:stretch>
        </p:blipFill>
        <p:spPr bwMode="auto">
          <a:xfrm>
            <a:off x="465638" y="2276872"/>
            <a:ext cx="5114474" cy="4498072"/>
          </a:xfrm>
          <a:prstGeom prst="rect">
            <a:avLst/>
          </a:prstGeom>
          <a:noFill/>
          <a:ln w="9525">
            <a:noFill/>
            <a:miter lim="800000"/>
            <a:headEnd/>
            <a:tailEnd/>
          </a:ln>
        </p:spPr>
      </p:pic>
      <p:sp>
        <p:nvSpPr>
          <p:cNvPr id="6" name="ZoneTexte 5"/>
          <p:cNvSpPr txBox="1"/>
          <p:nvPr/>
        </p:nvSpPr>
        <p:spPr>
          <a:xfrm>
            <a:off x="0" y="2276872"/>
            <a:ext cx="1366784" cy="523220"/>
          </a:xfrm>
          <a:prstGeom prst="rect">
            <a:avLst/>
          </a:prstGeom>
          <a:solidFill>
            <a:schemeClr val="bg1"/>
          </a:solidFill>
        </p:spPr>
        <p:txBody>
          <a:bodyPr wrap="none" rtlCol="0">
            <a:spAutoFit/>
          </a:bodyPr>
          <a:lstStyle/>
          <a:p>
            <a:r>
              <a:rPr lang="fr-FR" sz="1400" i="1" dirty="0"/>
              <a:t>P. </a:t>
            </a:r>
            <a:r>
              <a:rPr lang="fr-FR" sz="1400" i="1" dirty="0" err="1"/>
              <a:t>saxifraga</a:t>
            </a:r>
            <a:endParaRPr lang="fr-FR" sz="1400" i="1" dirty="0"/>
          </a:p>
          <a:p>
            <a:r>
              <a:rPr lang="fr-FR" sz="1400" dirty="0" err="1"/>
              <a:t>subsp</a:t>
            </a:r>
            <a:r>
              <a:rPr lang="fr-FR" sz="1400" i="1" dirty="0"/>
              <a:t>. </a:t>
            </a:r>
            <a:r>
              <a:rPr lang="fr-FR" sz="1400" i="1" dirty="0" err="1"/>
              <a:t>saxifraga</a:t>
            </a:r>
            <a:endParaRPr lang="fr-FR" sz="1400" i="1" dirty="0"/>
          </a:p>
        </p:txBody>
      </p:sp>
      <p:sp>
        <p:nvSpPr>
          <p:cNvPr id="5" name="ZoneTexte 4"/>
          <p:cNvSpPr txBox="1"/>
          <p:nvPr/>
        </p:nvSpPr>
        <p:spPr>
          <a:xfrm>
            <a:off x="0" y="6550223"/>
            <a:ext cx="851195" cy="307777"/>
          </a:xfrm>
          <a:prstGeom prst="rect">
            <a:avLst/>
          </a:prstGeom>
          <a:solidFill>
            <a:schemeClr val="bg1"/>
          </a:solidFill>
        </p:spPr>
        <p:txBody>
          <a:bodyPr wrap="none" rtlCol="0">
            <a:spAutoFit/>
          </a:bodyPr>
          <a:lstStyle/>
          <a:p>
            <a:r>
              <a:rPr lang="fr-FR" sz="1400" dirty="0"/>
              <a:t>V. Guérin</a:t>
            </a:r>
          </a:p>
        </p:txBody>
      </p:sp>
      <p:sp>
        <p:nvSpPr>
          <p:cNvPr id="13" name="ZoneTexte 12"/>
          <p:cNvSpPr txBox="1"/>
          <p:nvPr/>
        </p:nvSpPr>
        <p:spPr>
          <a:xfrm>
            <a:off x="8184185" y="0"/>
            <a:ext cx="959815" cy="307777"/>
          </a:xfrm>
          <a:prstGeom prst="rect">
            <a:avLst/>
          </a:prstGeom>
          <a:solidFill>
            <a:schemeClr val="bg1"/>
          </a:solidFill>
        </p:spPr>
        <p:txBody>
          <a:bodyPr wrap="none" rtlCol="0">
            <a:spAutoFit/>
          </a:bodyPr>
          <a:lstStyle/>
          <a:p>
            <a:r>
              <a:rPr lang="fr-FR" sz="1400" i="1" dirty="0"/>
              <a:t>P. </a:t>
            </a:r>
            <a:r>
              <a:rPr lang="fr-FR" sz="1400" i="1" dirty="0" err="1"/>
              <a:t>prolifera</a:t>
            </a:r>
            <a:endParaRPr lang="fr-FR" sz="1400" i="1" dirty="0"/>
          </a:p>
        </p:txBody>
      </p:sp>
      <p:sp>
        <p:nvSpPr>
          <p:cNvPr id="14" name="ZoneTexte 13"/>
          <p:cNvSpPr txBox="1"/>
          <p:nvPr/>
        </p:nvSpPr>
        <p:spPr>
          <a:xfrm>
            <a:off x="6588224" y="6550223"/>
            <a:ext cx="1009507" cy="307777"/>
          </a:xfrm>
          <a:prstGeom prst="rect">
            <a:avLst/>
          </a:prstGeom>
          <a:solidFill>
            <a:schemeClr val="bg1"/>
          </a:solidFill>
        </p:spPr>
        <p:txBody>
          <a:bodyPr wrap="none" rtlCol="0">
            <a:spAutoFit/>
          </a:bodyPr>
          <a:lstStyle/>
          <a:p>
            <a:r>
              <a:rPr lang="fr-FR" sz="1400" dirty="0"/>
              <a:t>Sylvain </a:t>
            </a:r>
            <a:r>
              <a:rPr lang="fr-FR" sz="1400" dirty="0" err="1"/>
              <a:t>Piry</a:t>
            </a:r>
            <a:endParaRPr lang="fr-FR" sz="14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etrorhagia velutina Roubaudi 2.jpg"/>
          <p:cNvPicPr>
            <a:picLocks noChangeAspect="1"/>
          </p:cNvPicPr>
          <p:nvPr/>
        </p:nvPicPr>
        <p:blipFill>
          <a:blip r:embed="rId3" cstate="screen">
            <a:lum bright="-10000" contrast="10000"/>
            <a:extLst>
              <a:ext uri="{28A0092B-C50C-407E-A947-70E740481C1C}">
                <a14:useLocalDpi xmlns:a14="http://schemas.microsoft.com/office/drawing/2010/main"/>
              </a:ext>
            </a:extLst>
          </a:blip>
          <a:stretch>
            <a:fillRect/>
          </a:stretch>
        </p:blipFill>
        <p:spPr>
          <a:xfrm>
            <a:off x="2147720" y="1224136"/>
            <a:ext cx="5088576" cy="5085184"/>
          </a:xfrm>
          <a:prstGeom prst="rect">
            <a:avLst/>
          </a:prstGeom>
        </p:spPr>
      </p:pic>
      <p:sp>
        <p:nvSpPr>
          <p:cNvPr id="3" name="Espace réservé du contenu 2"/>
          <p:cNvSpPr txBox="1">
            <a:spLocks/>
          </p:cNvSpPr>
          <p:nvPr/>
        </p:nvSpPr>
        <p:spPr>
          <a:xfrm>
            <a:off x="3779912" y="188640"/>
            <a:ext cx="5220072" cy="792088"/>
          </a:xfrm>
          <a:prstGeom prst="rect">
            <a:avLst/>
          </a:prstGeom>
          <a:solidFill>
            <a:schemeClr val="accent3">
              <a:lumMod val="40000"/>
              <a:lumOff val="6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Feuilles</a:t>
            </a:r>
            <a:r>
              <a:rPr kumimoji="0" lang="fr-FR" sz="2000" b="1" i="0" u="none" strike="noStrike" kern="1200" cap="none" spc="0" normalizeH="0" baseline="0" noProof="0" dirty="0">
                <a:ln>
                  <a:noFill/>
                </a:ln>
                <a:effectLst/>
                <a:uLnTx/>
                <a:uFillTx/>
                <a:latin typeface="+mn-lt"/>
                <a:ea typeface="+mn-ea"/>
                <a:cs typeface="+mn-cs"/>
              </a:rPr>
              <a:t> opposées</a:t>
            </a:r>
            <a:r>
              <a:rPr kumimoji="0" lang="fr-FR" sz="2000" b="1" i="0" u="none" strike="noStrike" kern="1200" cap="none" spc="0" normalizeH="0" noProof="0" dirty="0">
                <a:ln>
                  <a:noFill/>
                </a:ln>
                <a:effectLst/>
                <a:uLnTx/>
                <a:uFillTx/>
                <a:latin typeface="+mn-lt"/>
                <a:ea typeface="+mn-ea"/>
                <a:cs typeface="+mn-cs"/>
              </a:rPr>
              <a:t> </a:t>
            </a:r>
            <a:r>
              <a:rPr kumimoji="0" lang="fr-FR" sz="2000" b="1" i="0" u="none" strike="noStrike" kern="1200" cap="none" spc="0" normalizeH="0" baseline="0" noProof="0" dirty="0">
                <a:ln>
                  <a:noFill/>
                </a:ln>
                <a:effectLst/>
                <a:uLnTx/>
                <a:uFillTx/>
                <a:latin typeface="+mn-lt"/>
                <a:ea typeface="+mn-ea"/>
                <a:cs typeface="+mn-cs"/>
              </a:rPr>
              <a:t>simples entières</a:t>
            </a:r>
            <a:r>
              <a:rPr lang="fr-FR" sz="2000" b="1" dirty="0"/>
              <a:t> </a:t>
            </a:r>
            <a:r>
              <a:rPr kumimoji="0" lang="fr-FR" sz="2000" b="1" i="0" u="none" strike="noStrike" kern="1200" cap="none" spc="0" normalizeH="0" noProof="0" dirty="0">
                <a:ln>
                  <a:noFill/>
                </a:ln>
                <a:solidFill>
                  <a:srgbClr val="FF0000"/>
                </a:solidFill>
                <a:effectLst/>
                <a:uLnTx/>
                <a:uFillTx/>
                <a:latin typeface="+mn-lt"/>
                <a:ea typeface="+mn-ea"/>
                <a:cs typeface="+mn-cs"/>
              </a:rPr>
              <a:t>linéaires </a:t>
            </a:r>
            <a:r>
              <a:rPr kumimoji="0" lang="fr-FR" sz="2000" b="1" i="0" u="none" strike="noStrike" kern="1200" cap="none" spc="0" normalizeH="0" noProof="0" dirty="0">
                <a:ln>
                  <a:noFill/>
                </a:ln>
                <a:effectLst/>
                <a:uLnTx/>
                <a:uFillTx/>
                <a:latin typeface="+mn-lt"/>
                <a:ea typeface="+mn-ea"/>
                <a:cs typeface="+mn-cs"/>
              </a:rPr>
              <a:t>dépourvues de stipules</a:t>
            </a:r>
            <a:r>
              <a:rPr kumimoji="0" lang="fr-FR" sz="2000" b="1" i="0" u="none" strike="noStrike" kern="1200" cap="none" spc="0" normalizeH="0" baseline="0" noProof="0" dirty="0">
                <a:ln>
                  <a:noFill/>
                </a:ln>
                <a:effectLst/>
                <a:uLnTx/>
                <a:uFillTx/>
                <a:latin typeface="+mn-lt"/>
                <a:ea typeface="+mn-ea"/>
                <a:cs typeface="+mn-cs"/>
              </a:rPr>
              <a:t> </a:t>
            </a:r>
          </a:p>
        </p:txBody>
      </p:sp>
      <p:sp>
        <p:nvSpPr>
          <p:cNvPr id="4" name="ZoneTexte 3"/>
          <p:cNvSpPr txBox="1"/>
          <p:nvPr/>
        </p:nvSpPr>
        <p:spPr>
          <a:xfrm>
            <a:off x="179512" y="188640"/>
            <a:ext cx="3456384"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err="1"/>
              <a:t>Petrorhagia</a:t>
            </a:r>
            <a:r>
              <a:rPr lang="fr-FR" sz="2400" b="1" i="1" dirty="0"/>
              <a:t> </a:t>
            </a:r>
            <a:r>
              <a:rPr lang="fr-FR" sz="2400" b="1" dirty="0"/>
              <a:t>(2)</a:t>
            </a:r>
          </a:p>
        </p:txBody>
      </p:sp>
      <p:sp>
        <p:nvSpPr>
          <p:cNvPr id="5" name="ZoneTexte 4"/>
          <p:cNvSpPr txBox="1"/>
          <p:nvPr/>
        </p:nvSpPr>
        <p:spPr>
          <a:xfrm>
            <a:off x="6300192" y="6093296"/>
            <a:ext cx="1360822" cy="307777"/>
          </a:xfrm>
          <a:prstGeom prst="rect">
            <a:avLst/>
          </a:prstGeom>
          <a:solidFill>
            <a:schemeClr val="bg1"/>
          </a:solidFill>
        </p:spPr>
        <p:txBody>
          <a:bodyPr wrap="none" rtlCol="0">
            <a:spAutoFit/>
          </a:bodyPr>
          <a:lstStyle/>
          <a:p>
            <a:r>
              <a:rPr lang="fr-FR" sz="1400" dirty="0"/>
              <a:t>Didier </a:t>
            </a:r>
            <a:r>
              <a:rPr lang="fr-FR" sz="1400" dirty="0" err="1"/>
              <a:t>Roubaudi</a:t>
            </a:r>
            <a:endParaRPr lang="fr-FR" sz="1400" dirty="0"/>
          </a:p>
        </p:txBody>
      </p:sp>
      <p:sp>
        <p:nvSpPr>
          <p:cNvPr id="6" name="ZoneTexte 5"/>
          <p:cNvSpPr txBox="1"/>
          <p:nvPr/>
        </p:nvSpPr>
        <p:spPr>
          <a:xfrm>
            <a:off x="2123728" y="1196752"/>
            <a:ext cx="928972" cy="307777"/>
          </a:xfrm>
          <a:prstGeom prst="rect">
            <a:avLst/>
          </a:prstGeom>
          <a:solidFill>
            <a:schemeClr val="bg1"/>
          </a:solidFill>
        </p:spPr>
        <p:txBody>
          <a:bodyPr wrap="none" rtlCol="0">
            <a:spAutoFit/>
          </a:bodyPr>
          <a:lstStyle/>
          <a:p>
            <a:r>
              <a:rPr lang="fr-FR" sz="1400" i="1" dirty="0"/>
              <a:t>P. </a:t>
            </a:r>
            <a:r>
              <a:rPr lang="fr-FR" sz="1400" i="1" dirty="0" err="1"/>
              <a:t>velutina</a:t>
            </a:r>
            <a:endParaRPr lang="fr-FR" sz="1400" i="1"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188640"/>
            <a:ext cx="3456384"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err="1"/>
              <a:t>Petrorhagia</a:t>
            </a:r>
            <a:r>
              <a:rPr lang="fr-FR" sz="2400" b="1" i="1" dirty="0"/>
              <a:t> </a:t>
            </a:r>
            <a:r>
              <a:rPr lang="fr-FR" sz="2400" b="1" dirty="0"/>
              <a:t>(3a)</a:t>
            </a:r>
          </a:p>
        </p:txBody>
      </p:sp>
      <p:sp>
        <p:nvSpPr>
          <p:cNvPr id="3" name="Espace réservé du contenu 2"/>
          <p:cNvSpPr txBox="1">
            <a:spLocks/>
          </p:cNvSpPr>
          <p:nvPr/>
        </p:nvSpPr>
        <p:spPr>
          <a:xfrm>
            <a:off x="3779912" y="188640"/>
            <a:ext cx="5184576" cy="792088"/>
          </a:xfrm>
          <a:prstGeom prst="rect">
            <a:avLst/>
          </a:prstGeom>
          <a:solidFill>
            <a:schemeClr val="accent2">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t>C</a:t>
            </a:r>
            <a:r>
              <a:rPr kumimoji="0" lang="fr-FR" sz="2000" b="1" i="0" u="none" strike="noStrike" kern="1200" cap="none" spc="0" normalizeH="0" baseline="0" noProof="0" dirty="0" err="1">
                <a:ln>
                  <a:noFill/>
                </a:ln>
                <a:effectLst/>
                <a:uLnTx/>
                <a:uFillTx/>
                <a:latin typeface="+mn-lt"/>
                <a:ea typeface="+mn-ea"/>
                <a:cs typeface="+mn-cs"/>
              </a:rPr>
              <a:t>ymes</a:t>
            </a:r>
            <a:r>
              <a:rPr kumimoji="0" lang="fr-FR" sz="2000" b="1" i="0" u="none" strike="noStrike" kern="1200" cap="none" spc="0" normalizeH="0" baseline="0" noProof="0" dirty="0">
                <a:ln>
                  <a:noFill/>
                </a:ln>
                <a:effectLst/>
                <a:uLnTx/>
                <a:uFillTx/>
                <a:latin typeface="+mn-lt"/>
                <a:ea typeface="+mn-ea"/>
                <a:cs typeface="+mn-cs"/>
              </a:rPr>
              <a:t> de 2-6 fleurs contractées en tête ou fleurs solitaires</a:t>
            </a:r>
            <a:r>
              <a:rPr kumimoji="0" lang="fr-FR" sz="2000" b="1" i="0" u="none" strike="noStrike" kern="1200" cap="none" spc="0" normalizeH="0" noProof="0" dirty="0">
                <a:ln>
                  <a:noFill/>
                </a:ln>
                <a:effectLst/>
                <a:uLnTx/>
                <a:uFillTx/>
                <a:latin typeface="+mn-lt"/>
                <a:ea typeface="+mn-ea"/>
                <a:cs typeface="+mn-cs"/>
              </a:rPr>
              <a:t> </a:t>
            </a:r>
            <a:r>
              <a:rPr kumimoji="0" lang="fr-FR" sz="2000" i="0" u="none" strike="noStrike" kern="1200" cap="none" spc="0" normalizeH="0" noProof="0" dirty="0">
                <a:ln>
                  <a:noFill/>
                </a:ln>
                <a:effectLst/>
                <a:uLnTx/>
                <a:uFillTx/>
                <a:latin typeface="+mn-lt"/>
                <a:ea typeface="+mn-ea"/>
                <a:cs typeface="+mn-cs"/>
              </a:rPr>
              <a:t>(</a:t>
            </a:r>
            <a:r>
              <a:rPr kumimoji="0" lang="fr-FR" sz="2000" i="1" u="none" strike="noStrike" kern="1200" cap="none" spc="0" normalizeH="0" noProof="0" dirty="0">
                <a:ln>
                  <a:noFill/>
                </a:ln>
                <a:effectLst/>
                <a:uLnTx/>
                <a:uFillTx/>
                <a:latin typeface="+mn-lt"/>
                <a:ea typeface="+mn-ea"/>
                <a:cs typeface="+mn-cs"/>
              </a:rPr>
              <a:t>P. </a:t>
            </a:r>
            <a:r>
              <a:rPr kumimoji="0" lang="fr-FR" sz="2000" i="1" u="none" strike="noStrike" kern="1200" cap="none" spc="0" normalizeH="0" noProof="0" dirty="0" err="1">
                <a:ln>
                  <a:noFill/>
                </a:ln>
                <a:effectLst/>
                <a:uLnTx/>
                <a:uFillTx/>
                <a:latin typeface="+mn-lt"/>
                <a:ea typeface="+mn-ea"/>
                <a:cs typeface="+mn-cs"/>
              </a:rPr>
              <a:t>saxifraga</a:t>
            </a:r>
            <a:r>
              <a:rPr kumimoji="0" lang="fr-FR" sz="2000" i="0" u="none" strike="noStrike" kern="1200" cap="none" spc="0" normalizeH="0" noProof="0" dirty="0">
                <a:ln>
                  <a:noFill/>
                </a:ln>
                <a:effectLst/>
                <a:uLnTx/>
                <a:uFillTx/>
                <a:latin typeface="+mn-lt"/>
                <a:ea typeface="+mn-ea"/>
                <a:cs typeface="+mn-cs"/>
              </a:rPr>
              <a:t>), </a:t>
            </a:r>
            <a:r>
              <a:rPr kumimoji="0" lang="fr-FR" sz="2000" b="1" i="0" u="none" strike="noStrike" kern="1200" cap="none" spc="0" normalizeH="0" noProof="0" dirty="0">
                <a:ln>
                  <a:noFill/>
                </a:ln>
                <a:effectLst/>
                <a:uLnTx/>
                <a:uFillTx/>
                <a:latin typeface="+mn-lt"/>
                <a:ea typeface="+mn-ea"/>
                <a:cs typeface="+mn-cs"/>
              </a:rPr>
              <a:t>terminales</a:t>
            </a:r>
            <a:endParaRPr kumimoji="0" lang="fr-FR" sz="2000" b="1" i="0" u="none" strike="noStrike" kern="1200" cap="none" spc="0" normalizeH="0" baseline="0" noProof="0" dirty="0">
              <a:ln>
                <a:noFill/>
              </a:ln>
              <a:effectLst/>
              <a:uLnTx/>
              <a:uFillTx/>
              <a:latin typeface="+mn-lt"/>
              <a:ea typeface="+mn-ea"/>
              <a:cs typeface="+mn-cs"/>
            </a:endParaRPr>
          </a:p>
        </p:txBody>
      </p:sp>
      <p:sp>
        <p:nvSpPr>
          <p:cNvPr id="5" name="Espace réservé du contenu 2"/>
          <p:cNvSpPr txBox="1">
            <a:spLocks/>
          </p:cNvSpPr>
          <p:nvPr/>
        </p:nvSpPr>
        <p:spPr>
          <a:xfrm>
            <a:off x="179512" y="1124744"/>
            <a:ext cx="8784976" cy="1296144"/>
          </a:xfrm>
          <a:prstGeom prst="rect">
            <a:avLst/>
          </a:prstGeom>
          <a:solidFill>
            <a:schemeClr val="accent2">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noProof="0" dirty="0">
                <a:solidFill>
                  <a:srgbClr val="FF0000"/>
                </a:solidFill>
              </a:rPr>
              <a:t>F</a:t>
            </a:r>
            <a:r>
              <a:rPr kumimoji="0" lang="fr-FR" sz="2000" b="1" i="0" u="none" strike="noStrike" kern="1200" cap="none" spc="0" normalizeH="0" baseline="0" noProof="0" dirty="0">
                <a:ln>
                  <a:noFill/>
                </a:ln>
                <a:solidFill>
                  <a:srgbClr val="FF0000"/>
                </a:solidFill>
                <a:effectLst/>
                <a:uLnTx/>
                <a:uFillTx/>
                <a:latin typeface="+mn-lt"/>
                <a:ea typeface="+mn-ea"/>
                <a:cs typeface="+mn-cs"/>
              </a:rPr>
              <a:t>leurs </a:t>
            </a:r>
            <a:r>
              <a:rPr kumimoji="0" lang="fr-FR" sz="2000" b="1" i="0" u="none" strike="noStrike" kern="1200" cap="none" spc="0" normalizeH="0" baseline="0" noProof="0" dirty="0">
                <a:ln>
                  <a:noFill/>
                </a:ln>
                <a:effectLst/>
                <a:uLnTx/>
                <a:uFillTx/>
                <a:latin typeface="+mn-lt"/>
                <a:ea typeface="+mn-ea"/>
                <a:cs typeface="+mn-cs"/>
              </a:rPr>
              <a:t>hermaphrodites actinomorphes pentamères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5 sépales soudés à la base </a:t>
            </a:r>
            <a:r>
              <a:rPr kumimoji="0" lang="fr-FR" sz="2000" b="1" i="0" u="none" strike="noStrike" kern="1200" cap="none" spc="0" normalizeH="0" baseline="0" noProof="0" dirty="0">
                <a:ln>
                  <a:noFill/>
                </a:ln>
                <a:effectLst/>
                <a:uLnTx/>
                <a:uFillTx/>
                <a:latin typeface="+mn-lt"/>
                <a:ea typeface="+mn-ea"/>
                <a:cs typeface="+mn-cs"/>
              </a:rPr>
              <a:t>en un tube à </a:t>
            </a:r>
            <a:r>
              <a:rPr kumimoji="0" lang="fr-FR" sz="2000" b="1" i="0" u="none" strike="noStrike" kern="1200" cap="none" spc="0" normalizeH="0" baseline="0" noProof="0" dirty="0">
                <a:ln>
                  <a:noFill/>
                </a:ln>
                <a:solidFill>
                  <a:srgbClr val="FF0000"/>
                </a:solidFill>
                <a:effectLst/>
                <a:uLnTx/>
                <a:uFillTx/>
                <a:latin typeface="+mn-lt"/>
                <a:ea typeface="+mn-ea"/>
                <a:cs typeface="+mn-cs"/>
              </a:rPr>
              <a:t>lignes commissurales scarieuses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t>Calice entouré d’un </a:t>
            </a:r>
            <a:r>
              <a:rPr lang="fr-FR" sz="2000" b="1" dirty="0" err="1">
                <a:solidFill>
                  <a:srgbClr val="FF0000"/>
                </a:solidFill>
              </a:rPr>
              <a:t>épicalice</a:t>
            </a:r>
            <a:r>
              <a:rPr lang="fr-FR" sz="2000" b="1" dirty="0"/>
              <a:t> </a:t>
            </a:r>
            <a:r>
              <a:rPr lang="fr-FR" sz="2000" dirty="0"/>
              <a:t>(bractées &gt; calice ou &lt;&lt; calice [</a:t>
            </a:r>
            <a:r>
              <a:rPr lang="fr-FR" sz="2000" i="1" dirty="0"/>
              <a:t>P. </a:t>
            </a:r>
            <a:r>
              <a:rPr lang="fr-FR" sz="2000" i="1" dirty="0" err="1"/>
              <a:t>saxifraga</a:t>
            </a:r>
            <a:r>
              <a:rPr lang="fr-FR" sz="2000" i="1" dirty="0"/>
              <a:t>]</a:t>
            </a:r>
            <a:r>
              <a:rPr lang="fr-FR" sz="2000" dirty="0"/>
              <a:t>)</a:t>
            </a:r>
            <a:endParaRPr kumimoji="0" lang="fr-FR" sz="2000" i="0" u="none" strike="noStrike" kern="1200" cap="none" spc="0" normalizeH="0" baseline="0" noProof="0" dirty="0">
              <a:ln>
                <a:noFill/>
              </a:ln>
              <a:effectLst/>
              <a:uLnTx/>
              <a:uFillTx/>
              <a:latin typeface="+mn-lt"/>
              <a:ea typeface="+mn-ea"/>
              <a:cs typeface="+mn-cs"/>
            </a:endParaRPr>
          </a:p>
        </p:txBody>
      </p:sp>
      <p:pic>
        <p:nvPicPr>
          <p:cNvPr id="7" name="Image 6" descr="Petrorhagia saxifraga 2.png"/>
          <p:cNvPicPr>
            <a:picLocks noChangeAspect="1"/>
          </p:cNvPicPr>
          <p:nvPr/>
        </p:nvPicPr>
        <p:blipFill>
          <a:blip r:embed="rId3" cstate="screen">
            <a:lum bright="-20000" contrast="10000"/>
            <a:extLst>
              <a:ext uri="{28A0092B-C50C-407E-A947-70E740481C1C}">
                <a14:useLocalDpi xmlns:a14="http://schemas.microsoft.com/office/drawing/2010/main"/>
              </a:ext>
            </a:extLst>
          </a:blip>
          <a:srcRect/>
          <a:stretch>
            <a:fillRect/>
          </a:stretch>
        </p:blipFill>
        <p:spPr>
          <a:xfrm>
            <a:off x="737049" y="2492896"/>
            <a:ext cx="3978967" cy="4293096"/>
          </a:xfrm>
          <a:prstGeom prst="rect">
            <a:avLst/>
          </a:prstGeom>
        </p:spPr>
      </p:pic>
      <p:cxnSp>
        <p:nvCxnSpPr>
          <p:cNvPr id="8" name="Connecteur droit avec flèche 7"/>
          <p:cNvCxnSpPr/>
          <p:nvPr/>
        </p:nvCxnSpPr>
        <p:spPr>
          <a:xfrm flipH="1">
            <a:off x="3059832" y="4293096"/>
            <a:ext cx="1008112" cy="57606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flipH="1">
            <a:off x="2987824" y="5013176"/>
            <a:ext cx="1008112" cy="576064"/>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683568" y="2492896"/>
            <a:ext cx="1018740" cy="307777"/>
          </a:xfrm>
          <a:prstGeom prst="rect">
            <a:avLst/>
          </a:prstGeom>
          <a:solidFill>
            <a:schemeClr val="bg1"/>
          </a:solidFill>
        </p:spPr>
        <p:txBody>
          <a:bodyPr wrap="none" rtlCol="0">
            <a:spAutoFit/>
          </a:bodyPr>
          <a:lstStyle/>
          <a:p>
            <a:r>
              <a:rPr lang="fr-FR" sz="1400" i="1" dirty="0"/>
              <a:t>P. </a:t>
            </a:r>
            <a:r>
              <a:rPr lang="fr-FR" sz="1400" i="1" dirty="0" err="1"/>
              <a:t>saxifraga</a:t>
            </a:r>
            <a:endParaRPr lang="fr-FR" sz="1400" i="1" dirty="0"/>
          </a:p>
        </p:txBody>
      </p:sp>
      <p:sp>
        <p:nvSpPr>
          <p:cNvPr id="14" name="ZoneTexte 13"/>
          <p:cNvSpPr txBox="1"/>
          <p:nvPr/>
        </p:nvSpPr>
        <p:spPr>
          <a:xfrm>
            <a:off x="467544" y="6550223"/>
            <a:ext cx="1109214" cy="307777"/>
          </a:xfrm>
          <a:prstGeom prst="rect">
            <a:avLst/>
          </a:prstGeom>
          <a:solidFill>
            <a:schemeClr val="bg1"/>
          </a:solidFill>
        </p:spPr>
        <p:txBody>
          <a:bodyPr wrap="none" rtlCol="0">
            <a:spAutoFit/>
          </a:bodyPr>
          <a:lstStyle/>
          <a:p>
            <a:r>
              <a:rPr lang="fr-FR" sz="1400" dirty="0" err="1"/>
              <a:t>TelaBotanica</a:t>
            </a:r>
            <a:endParaRPr lang="fr-FR" sz="1400" dirty="0"/>
          </a:p>
        </p:txBody>
      </p:sp>
      <p:pic>
        <p:nvPicPr>
          <p:cNvPr id="17" name="Image 16" descr="P9051779.JPG"/>
          <p:cNvPicPr>
            <a:picLocks noChangeAspect="1"/>
          </p:cNvPicPr>
          <p:nvPr/>
        </p:nvPicPr>
        <p:blipFill>
          <a:blip r:embed="rId4" cstate="screen">
            <a:lum bright="-10000" contrast="10000"/>
            <a:extLst>
              <a:ext uri="{28A0092B-C50C-407E-A947-70E740481C1C}">
                <a14:useLocalDpi xmlns:a14="http://schemas.microsoft.com/office/drawing/2010/main"/>
              </a:ext>
            </a:extLst>
          </a:blip>
          <a:srcRect/>
          <a:stretch>
            <a:fillRect/>
          </a:stretch>
        </p:blipFill>
        <p:spPr bwMode="auto">
          <a:xfrm>
            <a:off x="5076056" y="2560688"/>
            <a:ext cx="3600400" cy="4036664"/>
          </a:xfrm>
          <a:prstGeom prst="rect">
            <a:avLst/>
          </a:prstGeom>
          <a:noFill/>
          <a:ln w="9525">
            <a:noFill/>
            <a:miter lim="800000"/>
            <a:headEnd/>
            <a:tailEnd/>
          </a:ln>
        </p:spPr>
      </p:pic>
      <p:sp>
        <p:nvSpPr>
          <p:cNvPr id="18" name="ZoneTexte 17"/>
          <p:cNvSpPr txBox="1"/>
          <p:nvPr/>
        </p:nvSpPr>
        <p:spPr>
          <a:xfrm>
            <a:off x="4932040" y="2492896"/>
            <a:ext cx="959815" cy="307777"/>
          </a:xfrm>
          <a:prstGeom prst="rect">
            <a:avLst/>
          </a:prstGeom>
          <a:solidFill>
            <a:schemeClr val="bg1"/>
          </a:solidFill>
        </p:spPr>
        <p:txBody>
          <a:bodyPr wrap="none" rtlCol="0">
            <a:spAutoFit/>
          </a:bodyPr>
          <a:lstStyle/>
          <a:p>
            <a:r>
              <a:rPr lang="fr-FR" sz="1400" i="1" dirty="0"/>
              <a:t>P. </a:t>
            </a:r>
            <a:r>
              <a:rPr lang="fr-FR" sz="1400" i="1" dirty="0" err="1"/>
              <a:t>prolifera</a:t>
            </a:r>
            <a:endParaRPr lang="fr-FR" sz="1400" i="1" dirty="0"/>
          </a:p>
        </p:txBody>
      </p:sp>
      <p:sp>
        <p:nvSpPr>
          <p:cNvPr id="19" name="ZoneTexte 18"/>
          <p:cNvSpPr txBox="1"/>
          <p:nvPr/>
        </p:nvSpPr>
        <p:spPr>
          <a:xfrm>
            <a:off x="8028384" y="6381328"/>
            <a:ext cx="851195" cy="307777"/>
          </a:xfrm>
          <a:prstGeom prst="rect">
            <a:avLst/>
          </a:prstGeom>
          <a:solidFill>
            <a:schemeClr val="bg1"/>
          </a:solidFill>
        </p:spPr>
        <p:txBody>
          <a:bodyPr wrap="none" rtlCol="0">
            <a:spAutoFit/>
          </a:bodyPr>
          <a:lstStyle/>
          <a:p>
            <a:r>
              <a:rPr lang="fr-FR" sz="1400" dirty="0"/>
              <a:t>V. Guérin</a:t>
            </a:r>
          </a:p>
        </p:txBody>
      </p:sp>
      <p:cxnSp>
        <p:nvCxnSpPr>
          <p:cNvPr id="13" name="Connecteur droit avec flèche 12"/>
          <p:cNvCxnSpPr/>
          <p:nvPr/>
        </p:nvCxnSpPr>
        <p:spPr>
          <a:xfrm flipH="1" flipV="1">
            <a:off x="6660232" y="4725144"/>
            <a:ext cx="792088" cy="43204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par>
                                <p:cTn id="11" presetID="5"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heckerboard(across)">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7"/>
          <p:cNvGrpSpPr/>
          <p:nvPr/>
        </p:nvGrpSpPr>
        <p:grpSpPr>
          <a:xfrm>
            <a:off x="5083198" y="2852936"/>
            <a:ext cx="3315137" cy="2736304"/>
            <a:chOff x="4283968" y="1268761"/>
            <a:chExt cx="3315137" cy="2736304"/>
          </a:xfrm>
        </p:grpSpPr>
        <p:pic>
          <p:nvPicPr>
            <p:cNvPr id="7" name="Image 2" descr="Potentilla aurea 4.JPG"/>
            <p:cNvPicPr>
              <a:picLocks noChangeAspect="1"/>
            </p:cNvPicPr>
            <p:nvPr/>
          </p:nvPicPr>
          <p:blipFill>
            <a:blip r:embed="rId3" cstate="screen">
              <a:lum bright="-10000" contrast="10000"/>
              <a:extLst>
                <a:ext uri="{28A0092B-C50C-407E-A947-70E740481C1C}">
                  <a14:useLocalDpi xmlns:a14="http://schemas.microsoft.com/office/drawing/2010/main"/>
                </a:ext>
              </a:extLst>
            </a:blip>
            <a:srcRect/>
            <a:stretch>
              <a:fillRect/>
            </a:stretch>
          </p:blipFill>
          <p:spPr>
            <a:xfrm>
              <a:off x="4283968" y="1268761"/>
              <a:ext cx="3315137" cy="2736304"/>
            </a:xfrm>
            <a:prstGeom prst="rect">
              <a:avLst/>
            </a:prstGeom>
          </p:spPr>
        </p:pic>
        <p:cxnSp>
          <p:nvCxnSpPr>
            <p:cNvPr id="9" name="Connecteur droit avec flèche 8"/>
            <p:cNvCxnSpPr/>
            <p:nvPr/>
          </p:nvCxnSpPr>
          <p:spPr>
            <a:xfrm flipH="1">
              <a:off x="5940152" y="2060848"/>
              <a:ext cx="504055" cy="7200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0" name="ZoneTexte 9"/>
          <p:cNvSpPr txBox="1"/>
          <p:nvPr/>
        </p:nvSpPr>
        <p:spPr>
          <a:xfrm>
            <a:off x="1070133" y="332656"/>
            <a:ext cx="1872208" cy="461665"/>
          </a:xfrm>
          <a:prstGeom prst="rect">
            <a:avLst/>
          </a:prstGeom>
          <a:solidFill>
            <a:schemeClr val="bg1">
              <a:lumMod val="75000"/>
            </a:schemeClr>
          </a:solidFill>
        </p:spPr>
        <p:txBody>
          <a:bodyPr wrap="square" rtlCol="0">
            <a:spAutoFit/>
          </a:bodyPr>
          <a:lstStyle/>
          <a:p>
            <a:pPr algn="ctr"/>
            <a:r>
              <a:rPr lang="fr-FR" sz="2400" b="1" dirty="0" err="1"/>
              <a:t>Epicalice</a:t>
            </a:r>
            <a:r>
              <a:rPr lang="fr-FR" sz="2400" b="1" dirty="0"/>
              <a:t> </a:t>
            </a:r>
          </a:p>
        </p:txBody>
      </p:sp>
      <p:sp>
        <p:nvSpPr>
          <p:cNvPr id="11" name="ZoneTexte 10"/>
          <p:cNvSpPr txBox="1"/>
          <p:nvPr/>
        </p:nvSpPr>
        <p:spPr>
          <a:xfrm>
            <a:off x="5804662" y="332656"/>
            <a:ext cx="1872208" cy="461665"/>
          </a:xfrm>
          <a:prstGeom prst="rect">
            <a:avLst/>
          </a:prstGeom>
          <a:solidFill>
            <a:schemeClr val="bg1">
              <a:lumMod val="75000"/>
            </a:schemeClr>
          </a:solidFill>
        </p:spPr>
        <p:txBody>
          <a:bodyPr wrap="square" rtlCol="0">
            <a:spAutoFit/>
          </a:bodyPr>
          <a:lstStyle/>
          <a:p>
            <a:pPr algn="ctr"/>
            <a:r>
              <a:rPr lang="fr-FR" sz="2400" b="1" dirty="0"/>
              <a:t>Calicule </a:t>
            </a:r>
          </a:p>
        </p:txBody>
      </p:sp>
      <p:sp>
        <p:nvSpPr>
          <p:cNvPr id="12" name="ZoneTexte 11"/>
          <p:cNvSpPr txBox="1"/>
          <p:nvPr/>
        </p:nvSpPr>
        <p:spPr>
          <a:xfrm>
            <a:off x="5081337" y="5445224"/>
            <a:ext cx="1506887" cy="338554"/>
          </a:xfrm>
          <a:prstGeom prst="rect">
            <a:avLst/>
          </a:prstGeom>
          <a:solidFill>
            <a:schemeClr val="bg1"/>
          </a:solidFill>
        </p:spPr>
        <p:txBody>
          <a:bodyPr wrap="none" rtlCol="0">
            <a:spAutoFit/>
          </a:bodyPr>
          <a:lstStyle/>
          <a:p>
            <a:r>
              <a:rPr lang="fr-FR" sz="1600" i="1" dirty="0" err="1"/>
              <a:t>Potentilla</a:t>
            </a:r>
            <a:r>
              <a:rPr lang="fr-FR" sz="1600" i="1" dirty="0"/>
              <a:t> </a:t>
            </a:r>
            <a:r>
              <a:rPr lang="fr-FR" sz="1600" i="1" dirty="0" err="1"/>
              <a:t>aurea</a:t>
            </a:r>
            <a:endParaRPr lang="fr-FR" sz="1600" i="1" dirty="0"/>
          </a:p>
        </p:txBody>
      </p:sp>
      <p:pic>
        <p:nvPicPr>
          <p:cNvPr id="13" name="Image 12" descr="Petrorhagia prolifera 3.JPG"/>
          <p:cNvPicPr>
            <a:picLocks noChangeAspect="1"/>
          </p:cNvPicPr>
          <p:nvPr/>
        </p:nvPicPr>
        <p:blipFill>
          <a:blip r:embed="rId4" cstate="screen">
            <a:lum bright="-10000" contrast="10000"/>
            <a:extLst>
              <a:ext uri="{28A0092B-C50C-407E-A947-70E740481C1C}">
                <a14:useLocalDpi xmlns:a14="http://schemas.microsoft.com/office/drawing/2010/main"/>
              </a:ext>
            </a:extLst>
          </a:blip>
          <a:srcRect/>
          <a:stretch>
            <a:fillRect/>
          </a:stretch>
        </p:blipFill>
        <p:spPr>
          <a:xfrm rot="5400000">
            <a:off x="-112308" y="3144756"/>
            <a:ext cx="4237090" cy="2933370"/>
          </a:xfrm>
          <a:prstGeom prst="rect">
            <a:avLst/>
          </a:prstGeom>
        </p:spPr>
      </p:pic>
      <p:sp>
        <p:nvSpPr>
          <p:cNvPr id="14" name="ZoneTexte 13"/>
          <p:cNvSpPr txBox="1"/>
          <p:nvPr/>
        </p:nvSpPr>
        <p:spPr>
          <a:xfrm>
            <a:off x="2555776" y="6550223"/>
            <a:ext cx="959815" cy="307777"/>
          </a:xfrm>
          <a:prstGeom prst="rect">
            <a:avLst/>
          </a:prstGeom>
          <a:solidFill>
            <a:schemeClr val="bg1"/>
          </a:solidFill>
        </p:spPr>
        <p:txBody>
          <a:bodyPr wrap="none" rtlCol="0">
            <a:spAutoFit/>
          </a:bodyPr>
          <a:lstStyle/>
          <a:p>
            <a:r>
              <a:rPr lang="fr-FR" sz="1400" i="1" dirty="0"/>
              <a:t>P. </a:t>
            </a:r>
            <a:r>
              <a:rPr lang="fr-FR" sz="1400" i="1" dirty="0" err="1"/>
              <a:t>prolifera</a:t>
            </a:r>
            <a:endParaRPr lang="fr-FR" sz="1400" i="1" dirty="0"/>
          </a:p>
        </p:txBody>
      </p:sp>
      <p:sp>
        <p:nvSpPr>
          <p:cNvPr id="15" name="ZoneTexte 14"/>
          <p:cNvSpPr txBox="1"/>
          <p:nvPr/>
        </p:nvSpPr>
        <p:spPr>
          <a:xfrm>
            <a:off x="8292805" y="6550223"/>
            <a:ext cx="851195" cy="307777"/>
          </a:xfrm>
          <a:prstGeom prst="rect">
            <a:avLst/>
          </a:prstGeom>
          <a:solidFill>
            <a:schemeClr val="bg1"/>
          </a:solidFill>
        </p:spPr>
        <p:txBody>
          <a:bodyPr wrap="none" rtlCol="0">
            <a:spAutoFit/>
          </a:bodyPr>
          <a:lstStyle/>
          <a:p>
            <a:r>
              <a:rPr lang="fr-FR" sz="1400" dirty="0"/>
              <a:t>V. Guérin</a:t>
            </a:r>
          </a:p>
        </p:txBody>
      </p:sp>
      <p:cxnSp>
        <p:nvCxnSpPr>
          <p:cNvPr id="16" name="Connecteur droit avec flèche 15"/>
          <p:cNvCxnSpPr/>
          <p:nvPr/>
        </p:nvCxnSpPr>
        <p:spPr>
          <a:xfrm flipH="1">
            <a:off x="2195736" y="3861048"/>
            <a:ext cx="1008112" cy="57606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5292080" y="1124744"/>
            <a:ext cx="2897373" cy="923330"/>
          </a:xfrm>
          <a:prstGeom prst="rect">
            <a:avLst/>
          </a:prstGeom>
          <a:solidFill>
            <a:schemeClr val="bg1">
              <a:lumMod val="85000"/>
            </a:schemeClr>
          </a:solidFill>
        </p:spPr>
        <p:txBody>
          <a:bodyPr wrap="square" rtlCol="0">
            <a:spAutoFit/>
          </a:bodyPr>
          <a:lstStyle/>
          <a:p>
            <a:r>
              <a:rPr lang="fr-FR" dirty="0"/>
              <a:t>Ensemble des </a:t>
            </a:r>
            <a:r>
              <a:rPr lang="fr-FR" b="1" dirty="0"/>
              <a:t>stipules</a:t>
            </a:r>
            <a:r>
              <a:rPr lang="fr-FR" dirty="0"/>
              <a:t> des sépales doublant le calice (</a:t>
            </a:r>
            <a:r>
              <a:rPr lang="fr-FR" dirty="0" err="1"/>
              <a:t>Rosaceae</a:t>
            </a:r>
            <a:r>
              <a:rPr lang="fr-FR" dirty="0"/>
              <a:t>)</a:t>
            </a:r>
          </a:p>
        </p:txBody>
      </p:sp>
      <p:sp>
        <p:nvSpPr>
          <p:cNvPr id="18" name="ZoneTexte 17"/>
          <p:cNvSpPr txBox="1"/>
          <p:nvPr/>
        </p:nvSpPr>
        <p:spPr>
          <a:xfrm>
            <a:off x="3796412" y="323364"/>
            <a:ext cx="1351652" cy="369332"/>
          </a:xfrm>
          <a:prstGeom prst="rect">
            <a:avLst/>
          </a:prstGeom>
          <a:solidFill>
            <a:schemeClr val="bg1"/>
          </a:solidFill>
        </p:spPr>
        <p:txBody>
          <a:bodyPr wrap="none" rtlCol="0">
            <a:spAutoFit/>
          </a:bodyPr>
          <a:lstStyle/>
          <a:p>
            <a:r>
              <a:rPr lang="fr-FR" b="1" dirty="0"/>
              <a:t>Flora </a:t>
            </a:r>
            <a:r>
              <a:rPr lang="fr-FR" b="1" dirty="0" err="1"/>
              <a:t>Gallica</a:t>
            </a:r>
            <a:endParaRPr lang="fr-FR" b="1" dirty="0"/>
          </a:p>
        </p:txBody>
      </p:sp>
      <p:sp>
        <p:nvSpPr>
          <p:cNvPr id="19" name="ZoneTexte 18"/>
          <p:cNvSpPr txBox="1"/>
          <p:nvPr/>
        </p:nvSpPr>
        <p:spPr>
          <a:xfrm>
            <a:off x="746097" y="1124744"/>
            <a:ext cx="2520280" cy="923330"/>
          </a:xfrm>
          <a:prstGeom prst="rect">
            <a:avLst/>
          </a:prstGeom>
          <a:solidFill>
            <a:schemeClr val="bg1">
              <a:lumMod val="85000"/>
            </a:schemeClr>
          </a:solidFill>
        </p:spPr>
        <p:txBody>
          <a:bodyPr wrap="square" rtlCol="0">
            <a:spAutoFit/>
          </a:bodyPr>
          <a:lstStyle/>
          <a:p>
            <a:r>
              <a:rPr lang="fr-FR" dirty="0"/>
              <a:t>Ensemble de </a:t>
            </a:r>
            <a:r>
              <a:rPr lang="fr-FR" b="1" dirty="0"/>
              <a:t>bractées</a:t>
            </a:r>
            <a:r>
              <a:rPr lang="fr-FR" dirty="0"/>
              <a:t> doublant le calice (</a:t>
            </a:r>
            <a:r>
              <a:rPr lang="fr-FR" dirty="0" err="1"/>
              <a:t>Malvaceae</a:t>
            </a:r>
            <a:r>
              <a:rPr lang="fr-FR" dirty="0"/>
              <a:t>, </a:t>
            </a:r>
            <a:r>
              <a:rPr lang="fr-FR" i="1" dirty="0" err="1"/>
              <a:t>Dianthus</a:t>
            </a:r>
            <a:r>
              <a:rPr lang="fr-FR"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3851920" y="0"/>
            <a:ext cx="5292080" cy="1628800"/>
          </a:xfrm>
          <a:prstGeom prst="rect">
            <a:avLst/>
          </a:prstGeom>
          <a:solidFill>
            <a:schemeClr val="accent2">
              <a:lumMod val="20000"/>
              <a:lumOff val="80000"/>
            </a:schemeClr>
          </a:solidFill>
        </p:spPr>
        <p:txBody>
          <a:bodyPr>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t>5 </a:t>
            </a:r>
            <a:r>
              <a:rPr lang="fr-FR" sz="2000" b="1" dirty="0">
                <a:solidFill>
                  <a:srgbClr val="FF0000"/>
                </a:solidFill>
              </a:rPr>
              <a:t>pétales</a:t>
            </a:r>
            <a:r>
              <a:rPr lang="fr-FR" sz="2000" b="1" dirty="0"/>
              <a:t> libres </a:t>
            </a:r>
            <a:r>
              <a:rPr lang="fr-FR" sz="2000" b="1" dirty="0" err="1">
                <a:solidFill>
                  <a:srgbClr val="FF0000"/>
                </a:solidFill>
              </a:rPr>
              <a:t>émarginés</a:t>
            </a:r>
            <a:r>
              <a:rPr lang="fr-FR" sz="2000" b="1" dirty="0">
                <a:solidFill>
                  <a:srgbClr val="FF0000"/>
                </a:solidFill>
              </a:rPr>
              <a:t> munis d’un onglet </a:t>
            </a:r>
            <a:r>
              <a:rPr lang="fr-FR" sz="2000" dirty="0"/>
              <a:t>fleurs rose franc ou blanches - rose pâle (</a:t>
            </a:r>
            <a:r>
              <a:rPr lang="fr-FR" sz="2000" i="1" dirty="0"/>
              <a:t>P. </a:t>
            </a:r>
            <a:r>
              <a:rPr lang="fr-FR" sz="2000" i="1" dirty="0" err="1"/>
              <a:t>saxifraga</a:t>
            </a:r>
            <a:r>
              <a:rPr lang="fr-FR" sz="2000" b="1" dirty="0"/>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2 X 5 étamines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t>Ovaire supère uniloculaire ; </a:t>
            </a:r>
            <a:r>
              <a:rPr lang="fr-FR" sz="2000" b="1" dirty="0">
                <a:solidFill>
                  <a:srgbClr val="FF0000"/>
                </a:solidFill>
              </a:rPr>
              <a:t>2 styles</a:t>
            </a:r>
          </a:p>
        </p:txBody>
      </p:sp>
      <p:sp>
        <p:nvSpPr>
          <p:cNvPr id="5" name="ZoneTexte 4"/>
          <p:cNvSpPr txBox="1"/>
          <p:nvPr/>
        </p:nvSpPr>
        <p:spPr>
          <a:xfrm>
            <a:off x="179512" y="188640"/>
            <a:ext cx="3456384"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err="1"/>
              <a:t>Petrorhagia</a:t>
            </a:r>
            <a:r>
              <a:rPr lang="fr-FR" sz="2400" b="1" i="1" dirty="0"/>
              <a:t> </a:t>
            </a:r>
            <a:r>
              <a:rPr lang="fr-FR" sz="2400" b="1" dirty="0"/>
              <a:t>(3b)</a:t>
            </a:r>
          </a:p>
        </p:txBody>
      </p:sp>
      <p:pic>
        <p:nvPicPr>
          <p:cNvPr id="6" name="Image 5" descr="Petrorhagia velutina Le Driant 1.jpg"/>
          <p:cNvPicPr>
            <a:picLocks noChangeAspect="1"/>
          </p:cNvPicPr>
          <p:nvPr/>
        </p:nvPicPr>
        <p:blipFill>
          <a:blip r:embed="rId2" cstate="print"/>
          <a:stretch>
            <a:fillRect/>
          </a:stretch>
        </p:blipFill>
        <p:spPr>
          <a:xfrm>
            <a:off x="179512" y="836712"/>
            <a:ext cx="2592288" cy="4082343"/>
          </a:xfrm>
          <a:prstGeom prst="rect">
            <a:avLst/>
          </a:prstGeom>
        </p:spPr>
      </p:pic>
      <p:sp>
        <p:nvSpPr>
          <p:cNvPr id="7" name="ZoneTexte 6"/>
          <p:cNvSpPr txBox="1"/>
          <p:nvPr/>
        </p:nvSpPr>
        <p:spPr>
          <a:xfrm>
            <a:off x="0" y="764704"/>
            <a:ext cx="928972" cy="307777"/>
          </a:xfrm>
          <a:prstGeom prst="rect">
            <a:avLst/>
          </a:prstGeom>
          <a:solidFill>
            <a:schemeClr val="bg1"/>
          </a:solidFill>
        </p:spPr>
        <p:txBody>
          <a:bodyPr wrap="none" rtlCol="0">
            <a:spAutoFit/>
          </a:bodyPr>
          <a:lstStyle/>
          <a:p>
            <a:r>
              <a:rPr lang="fr-FR" sz="1400" i="1" dirty="0"/>
              <a:t>P. </a:t>
            </a:r>
            <a:r>
              <a:rPr lang="fr-FR" sz="1400" i="1" dirty="0" err="1"/>
              <a:t>velutina</a:t>
            </a:r>
            <a:endParaRPr lang="fr-FR" sz="1400" i="1" dirty="0"/>
          </a:p>
        </p:txBody>
      </p:sp>
      <p:pic>
        <p:nvPicPr>
          <p:cNvPr id="9" name="Image 8" descr="Petrorhagia saxifraga Le Drian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775476" y="1988840"/>
            <a:ext cx="4098474" cy="3960440"/>
          </a:xfrm>
          <a:prstGeom prst="rect">
            <a:avLst/>
          </a:prstGeom>
        </p:spPr>
      </p:pic>
      <p:sp>
        <p:nvSpPr>
          <p:cNvPr id="10" name="ZoneTexte 9"/>
          <p:cNvSpPr txBox="1"/>
          <p:nvPr/>
        </p:nvSpPr>
        <p:spPr>
          <a:xfrm>
            <a:off x="4644008" y="1916832"/>
            <a:ext cx="1018740" cy="307777"/>
          </a:xfrm>
          <a:prstGeom prst="rect">
            <a:avLst/>
          </a:prstGeom>
          <a:solidFill>
            <a:schemeClr val="bg1"/>
          </a:solidFill>
        </p:spPr>
        <p:txBody>
          <a:bodyPr wrap="none" rtlCol="0">
            <a:spAutoFit/>
          </a:bodyPr>
          <a:lstStyle/>
          <a:p>
            <a:r>
              <a:rPr lang="fr-FR" sz="1400" i="1" dirty="0"/>
              <a:t>P. </a:t>
            </a:r>
            <a:r>
              <a:rPr lang="fr-FR" sz="1400" i="1" dirty="0" err="1"/>
              <a:t>saxifraga</a:t>
            </a:r>
            <a:endParaRPr lang="fr-FR" sz="1400" i="1" dirty="0"/>
          </a:p>
        </p:txBody>
      </p:sp>
      <p:pic>
        <p:nvPicPr>
          <p:cNvPr id="11" name="Image 10" descr="DSCN0673.JPG"/>
          <p:cNvPicPr>
            <a:picLocks noChangeAspect="1"/>
          </p:cNvPicPr>
          <p:nvPr/>
        </p:nvPicPr>
        <p:blipFill>
          <a:blip r:embed="rId4" cstate="screen">
            <a:lum bright="-20000"/>
            <a:extLst>
              <a:ext uri="{28A0092B-C50C-407E-A947-70E740481C1C}">
                <a14:useLocalDpi xmlns:a14="http://schemas.microsoft.com/office/drawing/2010/main"/>
              </a:ext>
            </a:extLst>
          </a:blip>
          <a:srcRect/>
          <a:stretch>
            <a:fillRect/>
          </a:stretch>
        </p:blipFill>
        <p:spPr bwMode="auto">
          <a:xfrm>
            <a:off x="2051621" y="4005064"/>
            <a:ext cx="2592387" cy="2852936"/>
          </a:xfrm>
          <a:prstGeom prst="rect">
            <a:avLst/>
          </a:prstGeom>
          <a:noFill/>
          <a:ln w="9525">
            <a:noFill/>
            <a:miter lim="800000"/>
            <a:headEnd/>
            <a:tailEnd/>
          </a:ln>
        </p:spPr>
      </p:pic>
      <p:sp>
        <p:nvSpPr>
          <p:cNvPr id="8" name="ZoneTexte 7"/>
          <p:cNvSpPr txBox="1"/>
          <p:nvPr/>
        </p:nvSpPr>
        <p:spPr>
          <a:xfrm>
            <a:off x="7997620" y="5589240"/>
            <a:ext cx="994824" cy="523220"/>
          </a:xfrm>
          <a:prstGeom prst="rect">
            <a:avLst/>
          </a:prstGeom>
          <a:solidFill>
            <a:schemeClr val="bg1"/>
          </a:solidFill>
        </p:spPr>
        <p:txBody>
          <a:bodyPr wrap="none" rtlCol="0">
            <a:spAutoFit/>
          </a:bodyPr>
          <a:lstStyle/>
          <a:p>
            <a:r>
              <a:rPr lang="fr-FR" sz="1400" dirty="0"/>
              <a:t>F. Le Driant</a:t>
            </a:r>
          </a:p>
          <a:p>
            <a:r>
              <a:rPr lang="fr-FR" sz="1400" dirty="0" err="1"/>
              <a:t>FloreAlpes</a:t>
            </a:r>
            <a:endParaRPr lang="fr-FR" sz="1400" dirty="0"/>
          </a:p>
        </p:txBody>
      </p:sp>
      <p:sp>
        <p:nvSpPr>
          <p:cNvPr id="13" name="ZoneTexte 12"/>
          <p:cNvSpPr txBox="1"/>
          <p:nvPr/>
        </p:nvSpPr>
        <p:spPr>
          <a:xfrm>
            <a:off x="0" y="4653136"/>
            <a:ext cx="994824" cy="523220"/>
          </a:xfrm>
          <a:prstGeom prst="rect">
            <a:avLst/>
          </a:prstGeom>
          <a:solidFill>
            <a:schemeClr val="bg1"/>
          </a:solidFill>
        </p:spPr>
        <p:txBody>
          <a:bodyPr wrap="none" rtlCol="0">
            <a:spAutoFit/>
          </a:bodyPr>
          <a:lstStyle/>
          <a:p>
            <a:r>
              <a:rPr lang="fr-FR" sz="1400" dirty="0"/>
              <a:t>F. Le Driant</a:t>
            </a:r>
          </a:p>
          <a:p>
            <a:r>
              <a:rPr lang="fr-FR" sz="1400" dirty="0" err="1"/>
              <a:t>FloreAlpes</a:t>
            </a:r>
            <a:endParaRPr lang="fr-FR" sz="1400" dirty="0"/>
          </a:p>
        </p:txBody>
      </p:sp>
      <p:sp>
        <p:nvSpPr>
          <p:cNvPr id="14" name="ZoneTexte 13"/>
          <p:cNvSpPr txBox="1"/>
          <p:nvPr/>
        </p:nvSpPr>
        <p:spPr>
          <a:xfrm>
            <a:off x="4211960" y="6550223"/>
            <a:ext cx="851195" cy="307777"/>
          </a:xfrm>
          <a:prstGeom prst="rect">
            <a:avLst/>
          </a:prstGeom>
          <a:solidFill>
            <a:schemeClr val="bg1"/>
          </a:solidFill>
        </p:spPr>
        <p:txBody>
          <a:bodyPr wrap="none" rtlCol="0">
            <a:spAutoFit/>
          </a:bodyPr>
          <a:lstStyle/>
          <a:p>
            <a:r>
              <a:rPr lang="fr-FR" sz="1400" dirty="0"/>
              <a:t>V. Guérin</a:t>
            </a:r>
          </a:p>
        </p:txBody>
      </p:sp>
      <p:cxnSp>
        <p:nvCxnSpPr>
          <p:cNvPr id="15" name="Connecteur droit avec flèche 14"/>
          <p:cNvCxnSpPr/>
          <p:nvPr/>
        </p:nvCxnSpPr>
        <p:spPr>
          <a:xfrm flipH="1">
            <a:off x="1547664" y="1196752"/>
            <a:ext cx="360040" cy="50405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p:cNvSpPr txBox="1">
            <a:spLocks/>
          </p:cNvSpPr>
          <p:nvPr/>
        </p:nvSpPr>
        <p:spPr>
          <a:xfrm>
            <a:off x="5328592" y="317847"/>
            <a:ext cx="3203848" cy="432048"/>
          </a:xfrm>
          <a:prstGeom prst="rect">
            <a:avLst/>
          </a:prstGeom>
          <a:solidFill>
            <a:schemeClr val="accent4">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Capsule</a:t>
            </a:r>
            <a:r>
              <a:rPr kumimoji="0" lang="fr-FR" sz="2000" b="1" i="0" u="none" strike="noStrike" kern="1200" cap="none" spc="0" normalizeH="0" baseline="0" noProof="0" dirty="0">
                <a:ln>
                  <a:noFill/>
                </a:ln>
                <a:effectLst/>
                <a:uLnTx/>
                <a:uFillTx/>
                <a:latin typeface="+mn-lt"/>
                <a:ea typeface="+mn-ea"/>
                <a:cs typeface="+mn-cs"/>
              </a:rPr>
              <a:t> sessile à </a:t>
            </a:r>
            <a:r>
              <a:rPr lang="fr-FR" sz="2000" b="1" dirty="0">
                <a:solidFill>
                  <a:srgbClr val="FF0000"/>
                </a:solidFill>
              </a:rPr>
              <a:t>4</a:t>
            </a:r>
            <a:r>
              <a:rPr kumimoji="0" lang="fr-FR" sz="2000" b="1" i="0" u="none" strike="noStrike" kern="1200" cap="none" spc="0" normalizeH="0" noProof="0" dirty="0">
                <a:ln>
                  <a:noFill/>
                </a:ln>
                <a:solidFill>
                  <a:srgbClr val="FF0000"/>
                </a:solidFill>
                <a:effectLst/>
                <a:uLnTx/>
                <a:uFillTx/>
                <a:latin typeface="+mn-lt"/>
                <a:ea typeface="+mn-ea"/>
                <a:cs typeface="+mn-cs"/>
              </a:rPr>
              <a:t> dents</a:t>
            </a:r>
          </a:p>
        </p:txBody>
      </p:sp>
      <p:sp>
        <p:nvSpPr>
          <p:cNvPr id="3" name="ZoneTexte 2"/>
          <p:cNvSpPr txBox="1"/>
          <p:nvPr/>
        </p:nvSpPr>
        <p:spPr>
          <a:xfrm>
            <a:off x="755576" y="303039"/>
            <a:ext cx="3456384"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err="1"/>
              <a:t>Petrorhagia</a:t>
            </a:r>
            <a:r>
              <a:rPr lang="fr-FR" sz="2400" b="1" i="1" dirty="0"/>
              <a:t> </a:t>
            </a:r>
            <a:r>
              <a:rPr lang="fr-FR" sz="2400" b="1" dirty="0"/>
              <a:t>(4)</a:t>
            </a:r>
          </a:p>
        </p:txBody>
      </p:sp>
      <p:pic>
        <p:nvPicPr>
          <p:cNvPr id="4" name="Image 3" descr="Petrorhagia prolifera Pierre Papleux.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5536" y="1897087"/>
            <a:ext cx="4517107" cy="3672408"/>
          </a:xfrm>
          <a:prstGeom prst="rect">
            <a:avLst/>
          </a:prstGeom>
        </p:spPr>
      </p:pic>
      <p:sp>
        <p:nvSpPr>
          <p:cNvPr id="5" name="ZoneTexte 4"/>
          <p:cNvSpPr txBox="1"/>
          <p:nvPr/>
        </p:nvSpPr>
        <p:spPr>
          <a:xfrm>
            <a:off x="323528" y="1825079"/>
            <a:ext cx="959815" cy="307777"/>
          </a:xfrm>
          <a:prstGeom prst="rect">
            <a:avLst/>
          </a:prstGeom>
          <a:solidFill>
            <a:schemeClr val="bg1"/>
          </a:solidFill>
        </p:spPr>
        <p:txBody>
          <a:bodyPr wrap="none" rtlCol="0">
            <a:spAutoFit/>
          </a:bodyPr>
          <a:lstStyle/>
          <a:p>
            <a:r>
              <a:rPr lang="fr-FR" sz="1400" i="1" dirty="0"/>
              <a:t>P. </a:t>
            </a:r>
            <a:r>
              <a:rPr lang="fr-FR" sz="1400" i="1" dirty="0" err="1"/>
              <a:t>prolifera</a:t>
            </a:r>
            <a:endParaRPr lang="fr-FR" sz="1400" i="1" dirty="0"/>
          </a:p>
        </p:txBody>
      </p:sp>
      <p:sp>
        <p:nvSpPr>
          <p:cNvPr id="6" name="ZoneTexte 5"/>
          <p:cNvSpPr txBox="1"/>
          <p:nvPr/>
        </p:nvSpPr>
        <p:spPr>
          <a:xfrm>
            <a:off x="3707904" y="5281463"/>
            <a:ext cx="1236429" cy="307777"/>
          </a:xfrm>
          <a:prstGeom prst="rect">
            <a:avLst/>
          </a:prstGeom>
          <a:solidFill>
            <a:schemeClr val="bg1"/>
          </a:solidFill>
        </p:spPr>
        <p:txBody>
          <a:bodyPr wrap="none" rtlCol="0">
            <a:spAutoFit/>
          </a:bodyPr>
          <a:lstStyle/>
          <a:p>
            <a:r>
              <a:rPr lang="fr-FR" sz="1400" dirty="0"/>
              <a:t>Pierre </a:t>
            </a:r>
            <a:r>
              <a:rPr lang="fr-FR" sz="1400" dirty="0" err="1"/>
              <a:t>Papleux</a:t>
            </a:r>
            <a:endParaRPr lang="fr-FR" sz="1400" dirty="0"/>
          </a:p>
        </p:txBody>
      </p:sp>
      <p:pic>
        <p:nvPicPr>
          <p:cNvPr id="7" name="Image 6" descr="Petrorhagia graines.jpg"/>
          <p:cNvPicPr>
            <a:picLocks noChangeAspect="1"/>
          </p:cNvPicPr>
          <p:nvPr/>
        </p:nvPicPr>
        <p:blipFill>
          <a:blip r:embed="rId3" cstate="screen">
            <a:lum bright="-10000" contrast="40000"/>
            <a:extLst>
              <a:ext uri="{28A0092B-C50C-407E-A947-70E740481C1C}">
                <a14:useLocalDpi xmlns:a14="http://schemas.microsoft.com/office/drawing/2010/main"/>
              </a:ext>
            </a:extLst>
          </a:blip>
          <a:srcRect/>
          <a:stretch>
            <a:fillRect/>
          </a:stretch>
        </p:blipFill>
        <p:spPr>
          <a:xfrm rot="16200000">
            <a:off x="5940151" y="1628802"/>
            <a:ext cx="2088234" cy="1512168"/>
          </a:xfrm>
          <a:prstGeom prst="roundRect">
            <a:avLst/>
          </a:prstGeom>
        </p:spPr>
      </p:pic>
      <p:pic>
        <p:nvPicPr>
          <p:cNvPr id="8" name="Image 7" descr="Petrorhagia graines.jpg"/>
          <p:cNvPicPr>
            <a:picLocks noChangeAspect="1"/>
          </p:cNvPicPr>
          <p:nvPr/>
        </p:nvPicPr>
        <p:blipFill>
          <a:blip r:embed="rId4" cstate="screen">
            <a:lum bright="-10000" contrast="40000"/>
            <a:extLst>
              <a:ext uri="{28A0092B-C50C-407E-A947-70E740481C1C}">
                <a14:useLocalDpi xmlns:a14="http://schemas.microsoft.com/office/drawing/2010/main"/>
              </a:ext>
            </a:extLst>
          </a:blip>
          <a:srcRect/>
          <a:stretch>
            <a:fillRect/>
          </a:stretch>
        </p:blipFill>
        <p:spPr>
          <a:xfrm rot="16200000">
            <a:off x="5076056" y="3717033"/>
            <a:ext cx="2151857" cy="1863825"/>
          </a:xfrm>
          <a:prstGeom prst="roundRect">
            <a:avLst/>
          </a:prstGeom>
        </p:spPr>
      </p:pic>
      <p:pic>
        <p:nvPicPr>
          <p:cNvPr id="9" name="Image 8" descr="Petrorhagia graines.jpg"/>
          <p:cNvPicPr>
            <a:picLocks noChangeAspect="1"/>
          </p:cNvPicPr>
          <p:nvPr/>
        </p:nvPicPr>
        <p:blipFill>
          <a:blip r:embed="rId5" cstate="screen">
            <a:lum bright="-10000" contrast="40000"/>
            <a:extLst>
              <a:ext uri="{28A0092B-C50C-407E-A947-70E740481C1C}">
                <a14:useLocalDpi xmlns:a14="http://schemas.microsoft.com/office/drawing/2010/main"/>
              </a:ext>
            </a:extLst>
          </a:blip>
          <a:srcRect/>
          <a:stretch>
            <a:fillRect/>
          </a:stretch>
        </p:blipFill>
        <p:spPr>
          <a:xfrm rot="16200000">
            <a:off x="7146280" y="3879056"/>
            <a:ext cx="1944216" cy="1476153"/>
          </a:xfrm>
          <a:prstGeom prst="roundRect">
            <a:avLst/>
          </a:prstGeom>
        </p:spPr>
      </p:pic>
      <p:sp>
        <p:nvSpPr>
          <p:cNvPr id="10" name="ZoneTexte 9"/>
          <p:cNvSpPr txBox="1"/>
          <p:nvPr/>
        </p:nvSpPr>
        <p:spPr>
          <a:xfrm>
            <a:off x="5004048" y="3573016"/>
            <a:ext cx="959815" cy="307777"/>
          </a:xfrm>
          <a:prstGeom prst="rect">
            <a:avLst/>
          </a:prstGeom>
          <a:solidFill>
            <a:schemeClr val="bg1"/>
          </a:solidFill>
        </p:spPr>
        <p:txBody>
          <a:bodyPr wrap="none" rtlCol="0">
            <a:spAutoFit/>
          </a:bodyPr>
          <a:lstStyle/>
          <a:p>
            <a:r>
              <a:rPr lang="fr-FR" sz="1400" i="1" dirty="0"/>
              <a:t>P. </a:t>
            </a:r>
            <a:r>
              <a:rPr lang="fr-FR" sz="1400" i="1" dirty="0" err="1"/>
              <a:t>prolifera</a:t>
            </a:r>
            <a:endParaRPr lang="fr-FR" sz="1400" i="1" dirty="0"/>
          </a:p>
        </p:txBody>
      </p:sp>
      <p:sp>
        <p:nvSpPr>
          <p:cNvPr id="11" name="ZoneTexte 10"/>
          <p:cNvSpPr txBox="1"/>
          <p:nvPr/>
        </p:nvSpPr>
        <p:spPr>
          <a:xfrm>
            <a:off x="7956376" y="3265239"/>
            <a:ext cx="928972" cy="307777"/>
          </a:xfrm>
          <a:prstGeom prst="rect">
            <a:avLst/>
          </a:prstGeom>
          <a:solidFill>
            <a:schemeClr val="bg1"/>
          </a:solidFill>
        </p:spPr>
        <p:txBody>
          <a:bodyPr wrap="none" rtlCol="0">
            <a:spAutoFit/>
          </a:bodyPr>
          <a:lstStyle/>
          <a:p>
            <a:r>
              <a:rPr lang="fr-FR" sz="1400" i="1" dirty="0"/>
              <a:t>P. </a:t>
            </a:r>
            <a:r>
              <a:rPr lang="fr-FR" sz="1400" i="1" dirty="0" err="1"/>
              <a:t>velutina</a:t>
            </a:r>
            <a:endParaRPr lang="fr-FR" sz="1400" i="1" dirty="0"/>
          </a:p>
        </p:txBody>
      </p:sp>
      <p:sp>
        <p:nvSpPr>
          <p:cNvPr id="12" name="ZoneTexte 11"/>
          <p:cNvSpPr txBox="1"/>
          <p:nvPr/>
        </p:nvSpPr>
        <p:spPr>
          <a:xfrm>
            <a:off x="5508104" y="1393031"/>
            <a:ext cx="1021498" cy="307777"/>
          </a:xfrm>
          <a:prstGeom prst="rect">
            <a:avLst/>
          </a:prstGeom>
          <a:solidFill>
            <a:schemeClr val="bg1"/>
          </a:solidFill>
        </p:spPr>
        <p:txBody>
          <a:bodyPr wrap="none" rtlCol="0">
            <a:spAutoFit/>
          </a:bodyPr>
          <a:lstStyle/>
          <a:p>
            <a:r>
              <a:rPr lang="fr-FR" sz="1400" i="1" dirty="0"/>
              <a:t>P. </a:t>
            </a:r>
            <a:r>
              <a:rPr lang="fr-FR" sz="1400" i="1" dirty="0" err="1"/>
              <a:t>nanteuilli</a:t>
            </a:r>
            <a:endParaRPr lang="fr-FR" sz="1400" i="1" dirty="0"/>
          </a:p>
        </p:txBody>
      </p:sp>
      <p:sp>
        <p:nvSpPr>
          <p:cNvPr id="13" name="ZoneTexte 12"/>
          <p:cNvSpPr txBox="1"/>
          <p:nvPr/>
        </p:nvSpPr>
        <p:spPr>
          <a:xfrm>
            <a:off x="6660232" y="5877272"/>
            <a:ext cx="1882310" cy="307777"/>
          </a:xfrm>
          <a:prstGeom prst="rect">
            <a:avLst/>
          </a:prstGeom>
          <a:solidFill>
            <a:schemeClr val="bg1"/>
          </a:solidFill>
        </p:spPr>
        <p:txBody>
          <a:bodyPr wrap="none" rtlCol="0">
            <a:spAutoFit/>
          </a:bodyPr>
          <a:lstStyle/>
          <a:p>
            <a:r>
              <a:rPr lang="fr-FR" sz="1400" dirty="0"/>
              <a:t>Flore Méditerranéenne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etrorhagia prolifera Coste.png"/>
          <p:cNvPicPr>
            <a:picLocks noChangeAspect="1"/>
          </p:cNvPicPr>
          <p:nvPr/>
        </p:nvPicPr>
        <p:blipFill>
          <a:blip r:embed="rId2" cstate="print"/>
          <a:stretch>
            <a:fillRect/>
          </a:stretch>
        </p:blipFill>
        <p:spPr>
          <a:xfrm>
            <a:off x="-36512" y="0"/>
            <a:ext cx="5715000" cy="6858000"/>
          </a:xfrm>
          <a:prstGeom prst="rect">
            <a:avLst/>
          </a:prstGeom>
        </p:spPr>
      </p:pic>
      <p:sp>
        <p:nvSpPr>
          <p:cNvPr id="3" name="ZoneTexte 2"/>
          <p:cNvSpPr txBox="1"/>
          <p:nvPr/>
        </p:nvSpPr>
        <p:spPr>
          <a:xfrm>
            <a:off x="7164288" y="260648"/>
            <a:ext cx="1728192" cy="461665"/>
          </a:xfrm>
          <a:prstGeom prst="rect">
            <a:avLst/>
          </a:prstGeom>
          <a:solidFill>
            <a:schemeClr val="accent5">
              <a:lumMod val="20000"/>
              <a:lumOff val="80000"/>
            </a:schemeClr>
          </a:solidFill>
        </p:spPr>
        <p:txBody>
          <a:bodyPr wrap="square" rtlCol="0">
            <a:spAutoFit/>
          </a:bodyPr>
          <a:lstStyle/>
          <a:p>
            <a:pPr algn="ctr"/>
            <a:r>
              <a:rPr lang="fr-FR" sz="2400" b="1" i="1" dirty="0" err="1"/>
              <a:t>Petrorhagia</a:t>
            </a:r>
            <a:r>
              <a:rPr lang="fr-FR" sz="2400" b="1" i="1" dirty="0"/>
              <a:t>   </a:t>
            </a:r>
          </a:p>
        </p:txBody>
      </p:sp>
      <p:sp>
        <p:nvSpPr>
          <p:cNvPr id="4" name="ZoneTexte 3"/>
          <p:cNvSpPr txBox="1"/>
          <p:nvPr/>
        </p:nvSpPr>
        <p:spPr>
          <a:xfrm>
            <a:off x="7402487" y="908720"/>
            <a:ext cx="1335045" cy="400110"/>
          </a:xfrm>
          <a:prstGeom prst="rect">
            <a:avLst/>
          </a:prstGeom>
          <a:solidFill>
            <a:schemeClr val="accent3">
              <a:lumMod val="40000"/>
              <a:lumOff val="60000"/>
            </a:schemeClr>
          </a:solidFill>
        </p:spPr>
        <p:txBody>
          <a:bodyPr wrap="none" rtlCol="0">
            <a:spAutoFit/>
          </a:bodyPr>
          <a:lstStyle/>
          <a:p>
            <a:pPr algn="ctr"/>
            <a:r>
              <a:rPr lang="fr-FR" sz="2000" b="1" i="1" dirty="0"/>
              <a:t>P. </a:t>
            </a:r>
            <a:r>
              <a:rPr lang="fr-FR" sz="2000" b="1" i="1" dirty="0" err="1"/>
              <a:t>prolifera</a:t>
            </a:r>
            <a:endParaRPr lang="fr-FR" sz="2000" b="1" i="1" dirty="0"/>
          </a:p>
        </p:txBody>
      </p:sp>
      <p:sp>
        <p:nvSpPr>
          <p:cNvPr id="5" name="ZoneTexte 4"/>
          <p:cNvSpPr txBox="1"/>
          <p:nvPr/>
        </p:nvSpPr>
        <p:spPr>
          <a:xfrm>
            <a:off x="1258878" y="2348880"/>
            <a:ext cx="1008866" cy="369332"/>
          </a:xfrm>
          <a:prstGeom prst="rect">
            <a:avLst/>
          </a:prstGeom>
          <a:noFill/>
        </p:spPr>
        <p:txBody>
          <a:bodyPr wrap="none" rtlCol="0">
            <a:spAutoFit/>
          </a:bodyPr>
          <a:lstStyle/>
          <a:p>
            <a:r>
              <a:rPr lang="fr-FR" b="1" dirty="0" err="1"/>
              <a:t>Epicalice</a:t>
            </a:r>
            <a:endParaRPr lang="fr-FR" b="1" dirty="0"/>
          </a:p>
        </p:txBody>
      </p:sp>
      <p:sp>
        <p:nvSpPr>
          <p:cNvPr id="6" name="ZoneTexte 5"/>
          <p:cNvSpPr txBox="1"/>
          <p:nvPr/>
        </p:nvSpPr>
        <p:spPr>
          <a:xfrm>
            <a:off x="4283968" y="2564904"/>
            <a:ext cx="1683410" cy="646331"/>
          </a:xfrm>
          <a:prstGeom prst="rect">
            <a:avLst/>
          </a:prstGeom>
          <a:noFill/>
        </p:spPr>
        <p:txBody>
          <a:bodyPr wrap="none" rtlCol="0">
            <a:spAutoFit/>
          </a:bodyPr>
          <a:lstStyle/>
          <a:p>
            <a:r>
              <a:rPr lang="fr-FR" b="1" dirty="0"/>
              <a:t>Capsule 4 dents</a:t>
            </a:r>
          </a:p>
          <a:p>
            <a:r>
              <a:rPr lang="fr-FR" b="1" dirty="0"/>
              <a:t>Sessile </a:t>
            </a:r>
          </a:p>
        </p:txBody>
      </p:sp>
      <p:sp>
        <p:nvSpPr>
          <p:cNvPr id="7" name="ZoneTexte 6"/>
          <p:cNvSpPr txBox="1"/>
          <p:nvPr/>
        </p:nvSpPr>
        <p:spPr>
          <a:xfrm>
            <a:off x="3635896" y="3645024"/>
            <a:ext cx="1760867" cy="369332"/>
          </a:xfrm>
          <a:prstGeom prst="rect">
            <a:avLst/>
          </a:prstGeom>
          <a:noFill/>
        </p:spPr>
        <p:txBody>
          <a:bodyPr wrap="none" rtlCol="0">
            <a:spAutoFit/>
          </a:bodyPr>
          <a:lstStyle/>
          <a:p>
            <a:r>
              <a:rPr lang="fr-FR" b="1" dirty="0"/>
              <a:t>Feuilles linéaires</a:t>
            </a:r>
          </a:p>
        </p:txBody>
      </p:sp>
      <p:sp>
        <p:nvSpPr>
          <p:cNvPr id="9" name="ZoneTexte 8"/>
          <p:cNvSpPr txBox="1"/>
          <p:nvPr/>
        </p:nvSpPr>
        <p:spPr>
          <a:xfrm>
            <a:off x="1475656" y="188640"/>
            <a:ext cx="895438" cy="369332"/>
          </a:xfrm>
          <a:prstGeom prst="rect">
            <a:avLst/>
          </a:prstGeom>
          <a:noFill/>
        </p:spPr>
        <p:txBody>
          <a:bodyPr wrap="none" rtlCol="0">
            <a:spAutoFit/>
          </a:bodyPr>
          <a:lstStyle/>
          <a:p>
            <a:r>
              <a:rPr lang="fr-FR" b="1" dirty="0"/>
              <a:t>2 styles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504" y="303039"/>
            <a:ext cx="3456384"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err="1"/>
              <a:t>Gypsophila</a:t>
            </a:r>
            <a:r>
              <a:rPr lang="fr-FR" sz="2400" b="1" i="1" dirty="0"/>
              <a:t> </a:t>
            </a:r>
            <a:r>
              <a:rPr lang="fr-FR" sz="2400" b="1" dirty="0"/>
              <a:t>(1)</a:t>
            </a:r>
          </a:p>
        </p:txBody>
      </p:sp>
      <p:sp>
        <p:nvSpPr>
          <p:cNvPr id="3" name="Espace réservé du contenu 2"/>
          <p:cNvSpPr txBox="1">
            <a:spLocks/>
          </p:cNvSpPr>
          <p:nvPr/>
        </p:nvSpPr>
        <p:spPr>
          <a:xfrm>
            <a:off x="3851920" y="116632"/>
            <a:ext cx="4968552" cy="792088"/>
          </a:xfrm>
          <a:prstGeom prst="rect">
            <a:avLst/>
          </a:prstGeom>
          <a:solidFill>
            <a:schemeClr val="bg1">
              <a:lumMod val="85000"/>
            </a:schemeClr>
          </a:solidFill>
        </p:spPr>
        <p:txBody>
          <a:bodyPr>
            <a:normAutofit fontScale="925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dirty="0"/>
              <a:t>2</a:t>
            </a:r>
            <a:r>
              <a:rPr lang="fr-FR" noProof="0" dirty="0"/>
              <a:t> </a:t>
            </a:r>
            <a:r>
              <a:rPr kumimoji="0" lang="fr-FR" i="0" u="none" strike="noStrike" kern="1200" cap="none" spc="0" normalizeH="0" baseline="0" noProof="0" dirty="0">
                <a:ln>
                  <a:noFill/>
                </a:ln>
                <a:solidFill>
                  <a:schemeClr val="tx1"/>
                </a:solidFill>
                <a:effectLst/>
                <a:uLnTx/>
                <a:uFillTx/>
                <a:latin typeface="+mn-lt"/>
                <a:ea typeface="+mn-ea"/>
                <a:cs typeface="+mn-cs"/>
              </a:rPr>
              <a:t>/</a:t>
            </a:r>
            <a:r>
              <a:rPr lang="fr-FR" dirty="0"/>
              <a:t> ≈ 150</a:t>
            </a:r>
            <a:endParaRPr kumimoji="0" lang="fr-FR"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dirty="0"/>
              <a:t>Eurasiatique, E-méditerranéen et irano-touranien </a:t>
            </a:r>
            <a:endParaRPr kumimoji="0" lang="fr-FR" u="none" strike="noStrike" kern="1200" cap="none" spc="0" normalizeH="0" baseline="0" noProof="0" dirty="0">
              <a:ln>
                <a:noFill/>
              </a:ln>
              <a:solidFill>
                <a:schemeClr val="tx1"/>
              </a:solidFill>
              <a:effectLst/>
              <a:uLnTx/>
              <a:uFillTx/>
              <a:latin typeface="+mn-lt"/>
              <a:ea typeface="+mn-ea"/>
              <a:cs typeface="+mn-cs"/>
            </a:endParaRPr>
          </a:p>
        </p:txBody>
      </p:sp>
      <p:sp>
        <p:nvSpPr>
          <p:cNvPr id="4" name="Espace réservé du contenu 2"/>
          <p:cNvSpPr txBox="1">
            <a:spLocks/>
          </p:cNvSpPr>
          <p:nvPr/>
        </p:nvSpPr>
        <p:spPr>
          <a:xfrm>
            <a:off x="107504" y="1124744"/>
            <a:ext cx="4680520" cy="2016224"/>
          </a:xfrm>
          <a:prstGeom prst="rect">
            <a:avLst/>
          </a:prstGeom>
          <a:solidFill>
            <a:schemeClr val="accent3">
              <a:lumMod val="40000"/>
              <a:lumOff val="60000"/>
            </a:schemeClr>
          </a:solidFill>
        </p:spPr>
        <p:txBody>
          <a:bodyPr>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t>P</a:t>
            </a:r>
            <a:r>
              <a:rPr kumimoji="0" lang="fr-FR" sz="2000" b="1" i="0" u="none" strike="noStrike" kern="1200" cap="none" spc="0" normalizeH="0" baseline="0" noProof="0" dirty="0" err="1">
                <a:ln>
                  <a:noFill/>
                </a:ln>
                <a:solidFill>
                  <a:schemeClr val="tx1"/>
                </a:solidFill>
                <a:effectLst/>
                <a:uLnTx/>
                <a:uFillTx/>
                <a:latin typeface="+mn-lt"/>
                <a:ea typeface="+mn-ea"/>
                <a:cs typeface="+mn-cs"/>
              </a:rPr>
              <a:t>lantes</a:t>
            </a:r>
            <a:r>
              <a:rPr kumimoji="0" lang="fr-FR" sz="2000" b="1" i="0" u="none" strike="noStrike" kern="1200" cap="none" spc="0" normalizeH="0" baseline="0" noProof="0" dirty="0">
                <a:ln>
                  <a:noFill/>
                </a:ln>
                <a:solidFill>
                  <a:schemeClr val="tx1"/>
                </a:solidFill>
                <a:effectLst/>
                <a:uLnTx/>
                <a:uFillTx/>
                <a:latin typeface="+mn-lt"/>
                <a:ea typeface="+mn-ea"/>
                <a:cs typeface="+mn-cs"/>
              </a:rPr>
              <a:t> </a:t>
            </a:r>
            <a:r>
              <a:rPr kumimoji="0" lang="fr-FR" sz="2000" b="1" i="0" u="none" strike="noStrike" kern="1200" cap="none" spc="0" normalizeH="0" baseline="0" noProof="0" dirty="0">
                <a:ln>
                  <a:noFill/>
                </a:ln>
                <a:solidFill>
                  <a:srgbClr val="FF0000"/>
                </a:solidFill>
                <a:effectLst/>
                <a:uLnTx/>
                <a:uFillTx/>
                <a:latin typeface="+mn-lt"/>
                <a:ea typeface="+mn-ea"/>
                <a:cs typeface="+mn-cs"/>
              </a:rPr>
              <a:t>herbacée</a:t>
            </a:r>
            <a:r>
              <a:rPr lang="fr-FR" sz="2000" b="1" dirty="0">
                <a:solidFill>
                  <a:srgbClr val="FF0000"/>
                </a:solidFill>
              </a:rPr>
              <a:t>s </a:t>
            </a:r>
            <a:r>
              <a:rPr kumimoji="0" lang="fr-FR" sz="2000" b="1" i="0" u="none" strike="noStrike" kern="1200" cap="none" spc="0" normalizeH="0" noProof="0" dirty="0">
                <a:ln>
                  <a:noFill/>
                </a:ln>
                <a:effectLst/>
                <a:uLnTx/>
                <a:uFillTx/>
                <a:latin typeface="+mn-lt"/>
                <a:ea typeface="+mn-ea"/>
                <a:cs typeface="+mn-cs"/>
              </a:rPr>
              <a:t>vivace (</a:t>
            </a:r>
            <a:r>
              <a:rPr kumimoji="0" lang="fr-FR" sz="2000" b="1" i="1" u="none" strike="noStrike" kern="1200" cap="none" spc="0" normalizeH="0" noProof="0" dirty="0">
                <a:ln>
                  <a:noFill/>
                </a:ln>
                <a:effectLst/>
                <a:uLnTx/>
                <a:uFillTx/>
                <a:latin typeface="+mn-lt"/>
                <a:ea typeface="+mn-ea"/>
                <a:cs typeface="+mn-cs"/>
              </a:rPr>
              <a:t>G. repens</a:t>
            </a:r>
            <a:r>
              <a:rPr kumimoji="0" lang="fr-FR" sz="2000" b="1" i="0" u="none" strike="noStrike" kern="1200" cap="none" spc="0" normalizeH="0" noProof="0" dirty="0">
                <a:ln>
                  <a:noFill/>
                </a:ln>
                <a:effectLst/>
                <a:uLnTx/>
                <a:uFillTx/>
                <a:latin typeface="+mn-lt"/>
                <a:ea typeface="+mn-ea"/>
                <a:cs typeface="+mn-cs"/>
              </a:rPr>
              <a:t>) ou annuelle (</a:t>
            </a:r>
            <a:r>
              <a:rPr kumimoji="0" lang="fr-FR" sz="2000" b="1" i="1" u="none" strike="noStrike" kern="1200" cap="none" spc="0" normalizeH="0" noProof="0" dirty="0">
                <a:ln>
                  <a:noFill/>
                </a:ln>
                <a:effectLst/>
                <a:uLnTx/>
                <a:uFillTx/>
                <a:latin typeface="+mn-lt"/>
                <a:ea typeface="+mn-ea"/>
                <a:cs typeface="+mn-cs"/>
              </a:rPr>
              <a:t>G. </a:t>
            </a:r>
            <a:r>
              <a:rPr kumimoji="0" lang="fr-FR" sz="2000" b="1" i="1" u="none" strike="noStrike" kern="1200" cap="none" spc="0" normalizeH="0" noProof="0" dirty="0" err="1">
                <a:ln>
                  <a:noFill/>
                </a:ln>
                <a:effectLst/>
                <a:uLnTx/>
                <a:uFillTx/>
                <a:latin typeface="+mn-lt"/>
                <a:ea typeface="+mn-ea"/>
                <a:cs typeface="+mn-cs"/>
              </a:rPr>
              <a:t>muralis</a:t>
            </a:r>
            <a:r>
              <a:rPr kumimoji="0" lang="fr-FR" sz="2000" b="1" i="0" u="none" strike="noStrike" kern="1200" cap="none" spc="0" normalizeH="0" noProof="0" dirty="0">
                <a:ln>
                  <a:noFill/>
                </a:ln>
                <a:effectLst/>
                <a:uLnTx/>
                <a:uFillTx/>
                <a:latin typeface="+mn-lt"/>
                <a:ea typeface="+mn-ea"/>
                <a:cs typeface="+mn-cs"/>
              </a:rPr>
              <a:t>)</a:t>
            </a:r>
            <a:endParaRPr kumimoji="0" lang="fr-FR" sz="2000" i="0" u="none" strike="noStrike" kern="1200" cap="none" spc="0" normalizeH="0" noProof="0" dirty="0">
              <a:ln>
                <a:noFill/>
              </a:ln>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i="1" noProof="0" dirty="0"/>
              <a:t>G. repens </a:t>
            </a:r>
            <a:r>
              <a:rPr lang="fr-FR" sz="2000" noProof="0" dirty="0"/>
              <a:t>: multicaule, tiges ascendantes, des rejets stériles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i="1" noProof="0" dirty="0"/>
              <a:t>G. </a:t>
            </a:r>
            <a:r>
              <a:rPr lang="fr-FR" sz="2000" i="1" noProof="0" dirty="0" err="1"/>
              <a:t>muralis</a:t>
            </a:r>
            <a:r>
              <a:rPr lang="fr-FR" sz="2000" i="1" noProof="0" dirty="0"/>
              <a:t> </a:t>
            </a:r>
            <a:r>
              <a:rPr lang="fr-FR" sz="2000" noProof="0" dirty="0"/>
              <a:t>: monocaule, souvent très ramifiée</a:t>
            </a:r>
            <a:endParaRPr kumimoji="0" lang="fr-FR" sz="2000" i="0" u="none" strike="noStrike" kern="1200" cap="none" spc="0" normalizeH="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2000" i="0" u="none" strike="noStrike" kern="1200" cap="none" spc="0" normalizeH="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fr-FR" sz="2000" b="1" i="0" u="none" strike="noStrike" kern="1200" cap="none" spc="0" normalizeH="0" baseline="0" noProof="0" dirty="0">
              <a:ln>
                <a:noFill/>
              </a:ln>
              <a:solidFill>
                <a:schemeClr val="tx1"/>
              </a:solidFill>
              <a:effectLst/>
              <a:uLnTx/>
              <a:uFillTx/>
              <a:latin typeface="+mn-lt"/>
              <a:ea typeface="+mn-ea"/>
              <a:cs typeface="+mn-cs"/>
            </a:endParaRPr>
          </a:p>
        </p:txBody>
      </p:sp>
      <p:pic>
        <p:nvPicPr>
          <p:cNvPr id="7" name="Image 6" descr="DSCN0943.JPG"/>
          <p:cNvPicPr>
            <a:picLocks noChangeAspect="1"/>
          </p:cNvPicPr>
          <p:nvPr/>
        </p:nvPicPr>
        <p:blipFill>
          <a:blip r:embed="rId3" cstate="screen">
            <a:lum bright="-10000" contrast="10000"/>
            <a:extLst>
              <a:ext uri="{28A0092B-C50C-407E-A947-70E740481C1C}">
                <a14:useLocalDpi xmlns:a14="http://schemas.microsoft.com/office/drawing/2010/main"/>
              </a:ext>
            </a:extLst>
          </a:blip>
          <a:srcRect/>
          <a:stretch>
            <a:fillRect/>
          </a:stretch>
        </p:blipFill>
        <p:spPr bwMode="auto">
          <a:xfrm>
            <a:off x="35496" y="3320988"/>
            <a:ext cx="4248472" cy="3186354"/>
          </a:xfrm>
          <a:prstGeom prst="rect">
            <a:avLst/>
          </a:prstGeom>
          <a:noFill/>
          <a:ln w="9525">
            <a:noFill/>
            <a:miter lim="800000"/>
            <a:headEnd/>
            <a:tailEnd/>
          </a:ln>
        </p:spPr>
      </p:pic>
      <p:sp>
        <p:nvSpPr>
          <p:cNvPr id="5" name="ZoneTexte 4"/>
          <p:cNvSpPr txBox="1"/>
          <p:nvPr/>
        </p:nvSpPr>
        <p:spPr>
          <a:xfrm>
            <a:off x="0" y="3284984"/>
            <a:ext cx="870751" cy="307777"/>
          </a:xfrm>
          <a:prstGeom prst="rect">
            <a:avLst/>
          </a:prstGeom>
          <a:solidFill>
            <a:schemeClr val="bg1"/>
          </a:solidFill>
        </p:spPr>
        <p:txBody>
          <a:bodyPr wrap="none" rtlCol="0">
            <a:spAutoFit/>
          </a:bodyPr>
          <a:lstStyle/>
          <a:p>
            <a:r>
              <a:rPr lang="fr-FR" sz="1400" i="1" dirty="0"/>
              <a:t>G. repens</a:t>
            </a:r>
          </a:p>
        </p:txBody>
      </p:sp>
      <p:sp>
        <p:nvSpPr>
          <p:cNvPr id="6" name="ZoneTexte 5"/>
          <p:cNvSpPr txBox="1"/>
          <p:nvPr/>
        </p:nvSpPr>
        <p:spPr>
          <a:xfrm>
            <a:off x="0" y="6453336"/>
            <a:ext cx="851195" cy="307777"/>
          </a:xfrm>
          <a:prstGeom prst="rect">
            <a:avLst/>
          </a:prstGeom>
          <a:solidFill>
            <a:schemeClr val="bg1"/>
          </a:solidFill>
        </p:spPr>
        <p:txBody>
          <a:bodyPr wrap="none" rtlCol="0">
            <a:spAutoFit/>
          </a:bodyPr>
          <a:lstStyle/>
          <a:p>
            <a:r>
              <a:rPr lang="fr-FR" sz="1400" dirty="0"/>
              <a:t>V. Guérin</a:t>
            </a:r>
          </a:p>
        </p:txBody>
      </p:sp>
      <p:sp>
        <p:nvSpPr>
          <p:cNvPr id="8" name="Espace réservé du contenu 2"/>
          <p:cNvSpPr txBox="1">
            <a:spLocks/>
          </p:cNvSpPr>
          <p:nvPr/>
        </p:nvSpPr>
        <p:spPr>
          <a:xfrm>
            <a:off x="5076056" y="1124744"/>
            <a:ext cx="3744416" cy="720080"/>
          </a:xfrm>
          <a:prstGeom prst="rect">
            <a:avLst/>
          </a:prstGeom>
          <a:solidFill>
            <a:schemeClr val="accent3">
              <a:lumMod val="40000"/>
              <a:lumOff val="6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Feuilles</a:t>
            </a:r>
            <a:r>
              <a:rPr kumimoji="0" lang="fr-FR" sz="2000" b="1" i="0" u="none" strike="noStrike" kern="1200" cap="none" spc="0" normalizeH="0" baseline="0" noProof="0" dirty="0">
                <a:ln>
                  <a:noFill/>
                </a:ln>
                <a:effectLst/>
                <a:uLnTx/>
                <a:uFillTx/>
                <a:latin typeface="+mn-lt"/>
                <a:ea typeface="+mn-ea"/>
                <a:cs typeface="+mn-cs"/>
              </a:rPr>
              <a:t> opposées</a:t>
            </a:r>
            <a:r>
              <a:rPr kumimoji="0" lang="fr-FR" sz="2000" b="1" i="0" u="none" strike="noStrike" kern="1200" cap="none" spc="0" normalizeH="0" noProof="0" dirty="0">
                <a:ln>
                  <a:noFill/>
                </a:ln>
                <a:effectLst/>
                <a:uLnTx/>
                <a:uFillTx/>
                <a:latin typeface="+mn-lt"/>
                <a:ea typeface="+mn-ea"/>
                <a:cs typeface="+mn-cs"/>
              </a:rPr>
              <a:t> </a:t>
            </a:r>
            <a:r>
              <a:rPr kumimoji="0" lang="fr-FR" sz="2000" b="1" i="0" u="none" strike="noStrike" kern="1200" cap="none" spc="0" normalizeH="0" baseline="0" noProof="0" dirty="0">
                <a:ln>
                  <a:noFill/>
                </a:ln>
                <a:effectLst/>
                <a:uLnTx/>
                <a:uFillTx/>
                <a:latin typeface="+mn-lt"/>
                <a:ea typeface="+mn-ea"/>
                <a:cs typeface="+mn-cs"/>
              </a:rPr>
              <a:t>simples entières</a:t>
            </a:r>
            <a:r>
              <a:rPr lang="fr-FR" sz="2000" b="1" dirty="0"/>
              <a:t> </a:t>
            </a:r>
            <a:r>
              <a:rPr kumimoji="0" lang="fr-FR" sz="2000" b="1" i="0" u="none" strike="noStrike" kern="1200" cap="none" spc="0" normalizeH="0" noProof="0" dirty="0">
                <a:ln>
                  <a:noFill/>
                </a:ln>
                <a:solidFill>
                  <a:srgbClr val="FF0000"/>
                </a:solidFill>
                <a:effectLst/>
                <a:uLnTx/>
                <a:uFillTx/>
                <a:latin typeface="+mn-lt"/>
                <a:ea typeface="+mn-ea"/>
                <a:cs typeface="+mn-cs"/>
              </a:rPr>
              <a:t>linéaires </a:t>
            </a:r>
            <a:endParaRPr kumimoji="0" lang="fr-FR" sz="2000" b="1" i="0" u="none" strike="noStrike" kern="1200" cap="none" spc="0" normalizeH="0" noProof="0" dirty="0">
              <a:ln>
                <a:noFill/>
              </a:ln>
              <a:effectLst/>
              <a:uLnTx/>
              <a:uFillTx/>
              <a:latin typeface="+mn-lt"/>
              <a:ea typeface="+mn-ea"/>
              <a:cs typeface="+mn-cs"/>
            </a:endParaRPr>
          </a:p>
        </p:txBody>
      </p:sp>
      <p:pic>
        <p:nvPicPr>
          <p:cNvPr id="9" name="Image 8" descr="Gypsophila muralis Franck 1.jpg"/>
          <p:cNvPicPr>
            <a:picLocks noChangeAspect="1"/>
          </p:cNvPicPr>
          <p:nvPr/>
        </p:nvPicPr>
        <p:blipFill>
          <a:blip r:embed="rId4" cstate="print"/>
          <a:stretch>
            <a:fillRect/>
          </a:stretch>
        </p:blipFill>
        <p:spPr>
          <a:xfrm>
            <a:off x="4413684" y="3323456"/>
            <a:ext cx="4694820" cy="3129880"/>
          </a:xfrm>
          <a:prstGeom prst="rect">
            <a:avLst/>
          </a:prstGeom>
        </p:spPr>
      </p:pic>
      <p:sp>
        <p:nvSpPr>
          <p:cNvPr id="10" name="ZoneTexte 9"/>
          <p:cNvSpPr txBox="1"/>
          <p:nvPr/>
        </p:nvSpPr>
        <p:spPr>
          <a:xfrm>
            <a:off x="4355976" y="3284984"/>
            <a:ext cx="926857" cy="307777"/>
          </a:xfrm>
          <a:prstGeom prst="rect">
            <a:avLst/>
          </a:prstGeom>
          <a:solidFill>
            <a:schemeClr val="bg1"/>
          </a:solidFill>
        </p:spPr>
        <p:txBody>
          <a:bodyPr wrap="none" rtlCol="0">
            <a:spAutoFit/>
          </a:bodyPr>
          <a:lstStyle/>
          <a:p>
            <a:r>
              <a:rPr lang="fr-FR" sz="1400" i="1" dirty="0"/>
              <a:t>G. </a:t>
            </a:r>
            <a:r>
              <a:rPr lang="fr-FR" sz="1400" i="1" dirty="0" err="1"/>
              <a:t>muralis</a:t>
            </a:r>
            <a:endParaRPr lang="fr-FR" sz="1400" i="1" dirty="0"/>
          </a:p>
        </p:txBody>
      </p:sp>
      <p:sp>
        <p:nvSpPr>
          <p:cNvPr id="11" name="ZoneTexte 10"/>
          <p:cNvSpPr txBox="1"/>
          <p:nvPr/>
        </p:nvSpPr>
        <p:spPr>
          <a:xfrm>
            <a:off x="8100392" y="6290156"/>
            <a:ext cx="1051826" cy="523220"/>
          </a:xfrm>
          <a:prstGeom prst="rect">
            <a:avLst/>
          </a:prstGeom>
          <a:solidFill>
            <a:schemeClr val="bg1"/>
          </a:solidFill>
        </p:spPr>
        <p:txBody>
          <a:bodyPr wrap="none" rtlCol="0">
            <a:spAutoFit/>
          </a:bodyPr>
          <a:lstStyle/>
          <a:p>
            <a:r>
              <a:rPr lang="fr-FR" sz="1400" dirty="0"/>
              <a:t>F . Le Driant</a:t>
            </a:r>
          </a:p>
          <a:p>
            <a:r>
              <a:rPr lang="fr-FR" sz="1400" dirty="0" err="1"/>
              <a:t>FloreAlpes</a:t>
            </a:r>
            <a:endParaRPr lang="fr-FR" sz="14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1520" y="116632"/>
            <a:ext cx="3456384"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err="1"/>
              <a:t>Gypsophila</a:t>
            </a:r>
            <a:r>
              <a:rPr lang="fr-FR" sz="2400" b="1" i="1" dirty="0"/>
              <a:t> </a:t>
            </a:r>
            <a:r>
              <a:rPr lang="fr-FR" sz="2400" b="1" dirty="0"/>
              <a:t>(2)</a:t>
            </a:r>
          </a:p>
        </p:txBody>
      </p:sp>
      <p:sp>
        <p:nvSpPr>
          <p:cNvPr id="3" name="Espace réservé du contenu 2"/>
          <p:cNvSpPr txBox="1">
            <a:spLocks/>
          </p:cNvSpPr>
          <p:nvPr/>
        </p:nvSpPr>
        <p:spPr>
          <a:xfrm>
            <a:off x="5148064" y="116632"/>
            <a:ext cx="2232248" cy="432048"/>
          </a:xfrm>
          <a:prstGeom prst="rect">
            <a:avLst/>
          </a:prstGeom>
          <a:solidFill>
            <a:schemeClr val="accent2">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t>C</a:t>
            </a:r>
            <a:r>
              <a:rPr kumimoji="0" lang="fr-FR" sz="2000" b="1" i="0" u="none" strike="noStrike" kern="1200" cap="none" spc="0" normalizeH="0" baseline="0" noProof="0" dirty="0" err="1">
                <a:ln>
                  <a:noFill/>
                </a:ln>
                <a:effectLst/>
                <a:uLnTx/>
                <a:uFillTx/>
                <a:latin typeface="+mn-lt"/>
                <a:ea typeface="+mn-ea"/>
                <a:cs typeface="+mn-cs"/>
              </a:rPr>
              <a:t>ymes</a:t>
            </a:r>
            <a:r>
              <a:rPr kumimoji="0" lang="fr-FR" sz="2000" b="1" i="0" u="none" strike="noStrike" kern="1200" cap="none" spc="0" normalizeH="0" baseline="0" noProof="0" dirty="0">
                <a:ln>
                  <a:noFill/>
                </a:ln>
                <a:effectLst/>
                <a:uLnTx/>
                <a:uFillTx/>
                <a:latin typeface="+mn-lt"/>
                <a:ea typeface="+mn-ea"/>
                <a:cs typeface="+mn-cs"/>
              </a:rPr>
              <a:t> bipares</a:t>
            </a:r>
          </a:p>
        </p:txBody>
      </p:sp>
      <p:sp>
        <p:nvSpPr>
          <p:cNvPr id="4" name="Espace réservé du contenu 2"/>
          <p:cNvSpPr txBox="1">
            <a:spLocks/>
          </p:cNvSpPr>
          <p:nvPr/>
        </p:nvSpPr>
        <p:spPr>
          <a:xfrm>
            <a:off x="72008" y="692696"/>
            <a:ext cx="8892480" cy="1872208"/>
          </a:xfrm>
          <a:prstGeom prst="rect">
            <a:avLst/>
          </a:prstGeom>
          <a:solidFill>
            <a:schemeClr val="accent2">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noProof="0" dirty="0"/>
              <a:t>F</a:t>
            </a:r>
            <a:r>
              <a:rPr kumimoji="0" lang="fr-FR" sz="2000" b="1" i="0" u="none" strike="noStrike" kern="1200" cap="none" spc="0" normalizeH="0" baseline="0" noProof="0" dirty="0">
                <a:ln>
                  <a:noFill/>
                </a:ln>
                <a:effectLst/>
                <a:uLnTx/>
                <a:uFillTx/>
                <a:latin typeface="+mn-lt"/>
                <a:ea typeface="+mn-ea"/>
                <a:cs typeface="+mn-cs"/>
              </a:rPr>
              <a:t>leurs hermaphrodites actinomorphes pentamères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effectLst/>
                <a:uLnTx/>
                <a:uFillTx/>
                <a:latin typeface="+mn-lt"/>
                <a:ea typeface="+mn-ea"/>
                <a:cs typeface="+mn-cs"/>
              </a:rPr>
              <a:t>Calice</a:t>
            </a:r>
            <a:r>
              <a:rPr kumimoji="0" lang="fr-FR" sz="2000" b="1" i="0" u="none" strike="noStrike" kern="1200" cap="none" spc="0" normalizeH="0" noProof="0" dirty="0">
                <a:ln>
                  <a:noFill/>
                </a:ln>
                <a:effectLst/>
                <a:uLnTx/>
                <a:uFillTx/>
                <a:latin typeface="+mn-lt"/>
                <a:ea typeface="+mn-ea"/>
                <a:cs typeface="+mn-cs"/>
              </a:rPr>
              <a:t> en cloche </a:t>
            </a:r>
            <a:r>
              <a:rPr kumimoji="0" lang="fr-FR" sz="2000" b="1" i="0" u="none" strike="noStrike" kern="1200" cap="none" spc="0" normalizeH="0" noProof="0" dirty="0">
                <a:ln>
                  <a:noFill/>
                </a:ln>
                <a:solidFill>
                  <a:srgbClr val="FF0000"/>
                </a:solidFill>
                <a:effectLst/>
                <a:uLnTx/>
                <a:uFillTx/>
                <a:latin typeface="+mn-lt"/>
                <a:ea typeface="+mn-ea"/>
                <a:cs typeface="+mn-cs"/>
              </a:rPr>
              <a:t>: </a:t>
            </a:r>
            <a:r>
              <a:rPr kumimoji="0" lang="fr-FR" sz="2000" b="1" i="0" u="none" strike="noStrike" kern="1200" cap="none" spc="0" normalizeH="0" baseline="0" noProof="0" dirty="0">
                <a:ln>
                  <a:noFill/>
                </a:ln>
                <a:solidFill>
                  <a:srgbClr val="FF0000"/>
                </a:solidFill>
                <a:effectLst/>
                <a:uLnTx/>
                <a:uFillTx/>
                <a:latin typeface="+mn-lt"/>
                <a:ea typeface="+mn-ea"/>
                <a:cs typeface="+mn-cs"/>
              </a:rPr>
              <a:t>5 sépales soudés à la base, à</a:t>
            </a:r>
            <a:r>
              <a:rPr kumimoji="0" lang="fr-FR" sz="2000" b="1" i="0" u="none" strike="noStrike" kern="1200" cap="none" spc="0" normalizeH="0" baseline="0" noProof="0" dirty="0">
                <a:ln>
                  <a:noFill/>
                </a:ln>
                <a:effectLst/>
                <a:uLnTx/>
                <a:uFillTx/>
                <a:latin typeface="+mn-lt"/>
                <a:ea typeface="+mn-ea"/>
                <a:cs typeface="+mn-cs"/>
              </a:rPr>
              <a:t> </a:t>
            </a:r>
            <a:r>
              <a:rPr kumimoji="0" lang="fr-FR" sz="2000" b="1" i="0" u="none" strike="noStrike" kern="1200" cap="none" spc="0" normalizeH="0" baseline="0" noProof="0" dirty="0">
                <a:ln>
                  <a:noFill/>
                </a:ln>
                <a:solidFill>
                  <a:srgbClr val="FF0000"/>
                </a:solidFill>
                <a:effectLst/>
                <a:uLnTx/>
                <a:uFillTx/>
                <a:latin typeface="+mn-lt"/>
                <a:ea typeface="+mn-ea"/>
                <a:cs typeface="+mn-cs"/>
              </a:rPr>
              <a:t>lignes commissurales scarieuses</a:t>
            </a:r>
          </a:p>
          <a:p>
            <a:pPr marL="342900" lvl="0" indent="-342900">
              <a:spcBef>
                <a:spcPct val="20000"/>
              </a:spcBef>
              <a:buFont typeface="Arial" pitchFamily="34" charset="0"/>
              <a:buChar char="•"/>
              <a:defRPr/>
            </a:pPr>
            <a:r>
              <a:rPr lang="fr-FR" sz="2000" b="1" dirty="0"/>
              <a:t>5 </a:t>
            </a:r>
            <a:r>
              <a:rPr lang="fr-FR" sz="2000" b="1" dirty="0">
                <a:solidFill>
                  <a:srgbClr val="FF0000"/>
                </a:solidFill>
              </a:rPr>
              <a:t>pétales</a:t>
            </a:r>
            <a:r>
              <a:rPr lang="fr-FR" sz="2000" b="1" dirty="0"/>
              <a:t> libres </a:t>
            </a:r>
            <a:r>
              <a:rPr lang="fr-FR" sz="2000" b="1" dirty="0">
                <a:solidFill>
                  <a:srgbClr val="FF0000"/>
                </a:solidFill>
              </a:rPr>
              <a:t>à onglet mal différencié</a:t>
            </a:r>
          </a:p>
          <a:p>
            <a:pPr marL="342900" lvl="0" indent="-342900">
              <a:spcBef>
                <a:spcPct val="20000"/>
              </a:spcBef>
              <a:buFont typeface="Arial" pitchFamily="34" charset="0"/>
              <a:buChar char="•"/>
              <a:defRPr/>
            </a:pPr>
            <a:r>
              <a:rPr lang="fr-FR" sz="2000" b="1" dirty="0"/>
              <a:t>2 X 5 étamines</a:t>
            </a:r>
          </a:p>
          <a:p>
            <a:pPr marL="342900" lvl="0" indent="-342900">
              <a:spcBef>
                <a:spcPct val="20000"/>
              </a:spcBef>
              <a:buFont typeface="Arial" pitchFamily="34" charset="0"/>
              <a:buChar char="•"/>
              <a:defRPr/>
            </a:pPr>
            <a:r>
              <a:rPr lang="fr-FR" sz="2000" b="1" dirty="0"/>
              <a:t>Ovaire supère uniloculaire ; </a:t>
            </a:r>
            <a:r>
              <a:rPr lang="fr-FR" sz="2000" b="1" dirty="0">
                <a:solidFill>
                  <a:srgbClr val="FF0000"/>
                </a:solidFill>
              </a:rPr>
              <a:t>2 styles</a:t>
            </a:r>
          </a:p>
        </p:txBody>
      </p:sp>
      <p:pic>
        <p:nvPicPr>
          <p:cNvPr id="5" name="Image 4" descr="P7136290.JPG"/>
          <p:cNvPicPr>
            <a:picLocks noChangeAspect="1"/>
          </p:cNvPicPr>
          <p:nvPr/>
        </p:nvPicPr>
        <p:blipFill>
          <a:blip r:embed="rId3" cstate="screen">
            <a:lum bright="-10000" contrast="10000"/>
            <a:extLst>
              <a:ext uri="{28A0092B-C50C-407E-A947-70E740481C1C}">
                <a14:useLocalDpi xmlns:a14="http://schemas.microsoft.com/office/drawing/2010/main"/>
              </a:ext>
            </a:extLst>
          </a:blip>
          <a:srcRect/>
          <a:stretch>
            <a:fillRect/>
          </a:stretch>
        </p:blipFill>
        <p:spPr bwMode="auto">
          <a:xfrm>
            <a:off x="135389" y="2664296"/>
            <a:ext cx="4076571" cy="4077072"/>
          </a:xfrm>
          <a:prstGeom prst="rect">
            <a:avLst/>
          </a:prstGeom>
          <a:noFill/>
          <a:ln w="9525">
            <a:noFill/>
            <a:miter lim="800000"/>
            <a:headEnd/>
            <a:tailEnd/>
          </a:ln>
        </p:spPr>
      </p:pic>
      <p:sp>
        <p:nvSpPr>
          <p:cNvPr id="6" name="ZoneTexte 5"/>
          <p:cNvSpPr txBox="1"/>
          <p:nvPr/>
        </p:nvSpPr>
        <p:spPr>
          <a:xfrm>
            <a:off x="0" y="2636912"/>
            <a:ext cx="870751" cy="307777"/>
          </a:xfrm>
          <a:prstGeom prst="rect">
            <a:avLst/>
          </a:prstGeom>
          <a:solidFill>
            <a:schemeClr val="bg1"/>
          </a:solidFill>
        </p:spPr>
        <p:txBody>
          <a:bodyPr wrap="none" rtlCol="0">
            <a:spAutoFit/>
          </a:bodyPr>
          <a:lstStyle/>
          <a:p>
            <a:r>
              <a:rPr lang="fr-FR" sz="1400" i="1" dirty="0"/>
              <a:t>G. repens</a:t>
            </a:r>
          </a:p>
        </p:txBody>
      </p:sp>
      <p:sp>
        <p:nvSpPr>
          <p:cNvPr id="7" name="ZoneTexte 6"/>
          <p:cNvSpPr txBox="1"/>
          <p:nvPr/>
        </p:nvSpPr>
        <p:spPr>
          <a:xfrm>
            <a:off x="3491880" y="6550223"/>
            <a:ext cx="851195" cy="307777"/>
          </a:xfrm>
          <a:prstGeom prst="rect">
            <a:avLst/>
          </a:prstGeom>
          <a:solidFill>
            <a:schemeClr val="bg1"/>
          </a:solidFill>
        </p:spPr>
        <p:txBody>
          <a:bodyPr wrap="none" rtlCol="0">
            <a:spAutoFit/>
          </a:bodyPr>
          <a:lstStyle/>
          <a:p>
            <a:r>
              <a:rPr lang="fr-FR" sz="1400" dirty="0"/>
              <a:t>V. Guérin</a:t>
            </a:r>
          </a:p>
        </p:txBody>
      </p:sp>
      <p:cxnSp>
        <p:nvCxnSpPr>
          <p:cNvPr id="8" name="Connecteur droit avec flèche 7"/>
          <p:cNvCxnSpPr/>
          <p:nvPr/>
        </p:nvCxnSpPr>
        <p:spPr>
          <a:xfrm flipH="1">
            <a:off x="755576" y="4869160"/>
            <a:ext cx="360040" cy="57606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Image 9" descr="Gypsophila repens jacques Maréchal 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355976" y="3212976"/>
            <a:ext cx="2520280" cy="3545183"/>
          </a:xfrm>
          <a:prstGeom prst="rect">
            <a:avLst/>
          </a:prstGeom>
        </p:spPr>
      </p:pic>
      <p:cxnSp>
        <p:nvCxnSpPr>
          <p:cNvPr id="12" name="Connecteur droit avec flèche 11"/>
          <p:cNvCxnSpPr/>
          <p:nvPr/>
        </p:nvCxnSpPr>
        <p:spPr>
          <a:xfrm flipH="1" flipV="1">
            <a:off x="5436096" y="4941168"/>
            <a:ext cx="720080" cy="21602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 name="Image 14" descr="Gypsophila muralis jacques Maréchal 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444208" y="1484784"/>
            <a:ext cx="2699792" cy="2812284"/>
          </a:xfrm>
          <a:prstGeom prst="ellipse">
            <a:avLst/>
          </a:prstGeom>
        </p:spPr>
      </p:pic>
      <p:sp>
        <p:nvSpPr>
          <p:cNvPr id="11" name="ZoneTexte 10"/>
          <p:cNvSpPr txBox="1"/>
          <p:nvPr/>
        </p:nvSpPr>
        <p:spPr>
          <a:xfrm>
            <a:off x="5724128" y="2996952"/>
            <a:ext cx="926857" cy="307777"/>
          </a:xfrm>
          <a:prstGeom prst="rect">
            <a:avLst/>
          </a:prstGeom>
          <a:solidFill>
            <a:schemeClr val="bg1"/>
          </a:solidFill>
        </p:spPr>
        <p:txBody>
          <a:bodyPr wrap="none" rtlCol="0">
            <a:spAutoFit/>
          </a:bodyPr>
          <a:lstStyle/>
          <a:p>
            <a:r>
              <a:rPr lang="fr-FR" sz="1400" i="1" dirty="0"/>
              <a:t>G. </a:t>
            </a:r>
            <a:r>
              <a:rPr lang="fr-FR" sz="1400" i="1" dirty="0" err="1"/>
              <a:t>muralis</a:t>
            </a:r>
            <a:endParaRPr lang="fr-FR" sz="1400" i="1" dirty="0"/>
          </a:p>
        </p:txBody>
      </p:sp>
      <p:sp>
        <p:nvSpPr>
          <p:cNvPr id="16" name="ZoneTexte 15"/>
          <p:cNvSpPr txBox="1"/>
          <p:nvPr/>
        </p:nvSpPr>
        <p:spPr>
          <a:xfrm>
            <a:off x="6660232" y="4221088"/>
            <a:ext cx="913263" cy="523220"/>
          </a:xfrm>
          <a:prstGeom prst="rect">
            <a:avLst/>
          </a:prstGeom>
          <a:solidFill>
            <a:schemeClr val="bg1"/>
          </a:solidFill>
        </p:spPr>
        <p:txBody>
          <a:bodyPr wrap="none" rtlCol="0">
            <a:spAutoFit/>
          </a:bodyPr>
          <a:lstStyle/>
          <a:p>
            <a:r>
              <a:rPr lang="fr-FR" sz="1400" dirty="0"/>
              <a:t>Jacques</a:t>
            </a:r>
          </a:p>
          <a:p>
            <a:r>
              <a:rPr lang="fr-FR" sz="1400" dirty="0"/>
              <a:t> Maréchal</a:t>
            </a:r>
          </a:p>
        </p:txBody>
      </p:sp>
      <p:sp>
        <p:nvSpPr>
          <p:cNvPr id="17" name="Espace réservé du contenu 2"/>
          <p:cNvSpPr txBox="1">
            <a:spLocks/>
          </p:cNvSpPr>
          <p:nvPr/>
        </p:nvSpPr>
        <p:spPr>
          <a:xfrm>
            <a:off x="6732240" y="5544617"/>
            <a:ext cx="2411760" cy="1340767"/>
          </a:xfrm>
          <a:prstGeom prst="rect">
            <a:avLst/>
          </a:prstGeom>
          <a:solidFill>
            <a:schemeClr val="accent4">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Capsule</a:t>
            </a:r>
            <a:r>
              <a:rPr kumimoji="0" lang="fr-FR" sz="2000" b="1" i="0" u="none" strike="noStrike" kern="1200" cap="none" spc="0" normalizeH="0" baseline="0" noProof="0" dirty="0">
                <a:ln>
                  <a:noFill/>
                </a:ln>
                <a:effectLst/>
                <a:uLnTx/>
                <a:uFillTx/>
                <a:latin typeface="+mn-lt"/>
                <a:ea typeface="+mn-ea"/>
                <a:cs typeface="+mn-cs"/>
              </a:rPr>
              <a:t> </a:t>
            </a:r>
            <a:r>
              <a:rPr lang="fr-FR" sz="2000" b="1" dirty="0">
                <a:solidFill>
                  <a:srgbClr val="FF0000"/>
                </a:solidFill>
              </a:rPr>
              <a:t>4</a:t>
            </a:r>
            <a:r>
              <a:rPr kumimoji="0" lang="fr-FR" sz="2000" b="1" i="0" u="none" strike="noStrike" kern="1200" cap="none" spc="0" normalizeH="0" noProof="0" dirty="0">
                <a:ln>
                  <a:noFill/>
                </a:ln>
                <a:solidFill>
                  <a:srgbClr val="FF0000"/>
                </a:solidFill>
                <a:effectLst/>
                <a:uLnTx/>
                <a:uFillTx/>
                <a:latin typeface="+mn-lt"/>
                <a:ea typeface="+mn-ea"/>
                <a:cs typeface="+mn-cs"/>
              </a:rPr>
              <a:t> dents</a:t>
            </a:r>
          </a:p>
          <a:p>
            <a:pPr marL="342900" marR="0" lvl="0" indent="-342900" algn="l" defTabSz="914400" rtl="0" eaLnBrk="1" fontAlgn="auto" latinLnBrk="0" hangingPunct="1">
              <a:lnSpc>
                <a:spcPct val="100000"/>
              </a:lnSpc>
              <a:spcBef>
                <a:spcPct val="20000"/>
              </a:spcBef>
              <a:spcAft>
                <a:spcPts val="0"/>
              </a:spcAft>
              <a:buClrTx/>
              <a:buSzTx/>
              <a:tabLst/>
              <a:defRPr/>
            </a:pPr>
            <a:r>
              <a:rPr lang="fr-FR" sz="2000" b="1" dirty="0">
                <a:solidFill>
                  <a:srgbClr val="FF0000"/>
                </a:solidFill>
              </a:rPr>
              <a:t>   profondes</a:t>
            </a:r>
            <a:endParaRPr kumimoji="0" lang="fr-FR" sz="2000" b="1" i="0" u="none" strike="noStrike" kern="1200" cap="none" spc="0" normalizeH="0" noProof="0" dirty="0">
              <a:ln>
                <a:noFill/>
              </a:ln>
              <a:solidFill>
                <a:srgbClr val="FF0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err="1"/>
              <a:t>Carpophore</a:t>
            </a:r>
            <a:r>
              <a:rPr lang="fr-FR" sz="2000" b="1" dirty="0"/>
              <a:t> court</a:t>
            </a:r>
            <a:endParaRPr kumimoji="0" lang="fr-FR" sz="2000" b="1" i="0" u="none" strike="noStrike" kern="1200" cap="none" spc="0" normalizeH="0" noProof="0" dirty="0">
              <a:ln>
                <a:noFill/>
              </a:ln>
              <a:effectLst/>
              <a:uLnTx/>
              <a:uFillTx/>
              <a:latin typeface="+mn-lt"/>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1520" y="116632"/>
            <a:ext cx="3456384"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err="1"/>
              <a:t>Scleranthus</a:t>
            </a:r>
            <a:r>
              <a:rPr lang="fr-FR" sz="2400" b="1" i="1" dirty="0"/>
              <a:t> </a:t>
            </a:r>
            <a:r>
              <a:rPr lang="fr-FR" sz="2400" b="1" dirty="0"/>
              <a:t>(3)</a:t>
            </a:r>
            <a:endParaRPr lang="fr-FR" sz="2400" b="1" i="1" dirty="0"/>
          </a:p>
        </p:txBody>
      </p:sp>
      <p:sp>
        <p:nvSpPr>
          <p:cNvPr id="3" name="Espace réservé du contenu 2"/>
          <p:cNvSpPr txBox="1">
            <a:spLocks/>
          </p:cNvSpPr>
          <p:nvPr/>
        </p:nvSpPr>
        <p:spPr>
          <a:xfrm>
            <a:off x="251520" y="764704"/>
            <a:ext cx="3384376" cy="1080120"/>
          </a:xfrm>
          <a:prstGeom prst="rect">
            <a:avLst/>
          </a:prstGeom>
          <a:solidFill>
            <a:schemeClr val="accent2">
              <a:lumMod val="20000"/>
              <a:lumOff val="80000"/>
            </a:schemeClr>
          </a:solidFill>
        </p:spPr>
        <p:txBody>
          <a:bodyPr>
            <a:normAutofit/>
          </a:bodyPr>
          <a:lstStyle/>
          <a:p>
            <a:pPr marL="342900" indent="-342900">
              <a:spcBef>
                <a:spcPct val="20000"/>
              </a:spcBef>
              <a:buFont typeface="Arial" pitchFamily="34" charset="0"/>
              <a:buChar char="•"/>
              <a:defRPr/>
            </a:pPr>
            <a:r>
              <a:rPr lang="fr-FR" sz="2000" b="1" dirty="0">
                <a:solidFill>
                  <a:srgbClr val="FF0000"/>
                </a:solidFill>
              </a:rPr>
              <a:t>Fleurs</a:t>
            </a:r>
            <a:r>
              <a:rPr lang="fr-FR" sz="2000" b="1" dirty="0"/>
              <a:t> hermaphrodites actinomorphes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Pentamères </a:t>
            </a:r>
            <a:endParaRPr lang="fr-FR" sz="2000" b="1" dirty="0"/>
          </a:p>
        </p:txBody>
      </p:sp>
      <p:pic>
        <p:nvPicPr>
          <p:cNvPr id="4" name="Image 3" descr="Scleranthus perennis Roubaudi 2.jpg"/>
          <p:cNvPicPr>
            <a:picLocks noChangeAspect="1"/>
          </p:cNvPicPr>
          <p:nvPr/>
        </p:nvPicPr>
        <p:blipFill>
          <a:blip r:embed="rId3" cstate="screen">
            <a:lum bright="-10000" contrast="10000"/>
            <a:extLst>
              <a:ext uri="{28A0092B-C50C-407E-A947-70E740481C1C}">
                <a14:useLocalDpi xmlns:a14="http://schemas.microsoft.com/office/drawing/2010/main"/>
              </a:ext>
            </a:extLst>
          </a:blip>
          <a:srcRect/>
          <a:stretch>
            <a:fillRect/>
          </a:stretch>
        </p:blipFill>
        <p:spPr>
          <a:xfrm>
            <a:off x="-36512" y="2274913"/>
            <a:ext cx="4860033" cy="4394447"/>
          </a:xfrm>
          <a:prstGeom prst="rect">
            <a:avLst/>
          </a:prstGeom>
        </p:spPr>
      </p:pic>
      <p:sp>
        <p:nvSpPr>
          <p:cNvPr id="5" name="ZoneTexte 4"/>
          <p:cNvSpPr txBox="1"/>
          <p:nvPr/>
        </p:nvSpPr>
        <p:spPr>
          <a:xfrm>
            <a:off x="-36511" y="2130897"/>
            <a:ext cx="973343" cy="307777"/>
          </a:xfrm>
          <a:prstGeom prst="rect">
            <a:avLst/>
          </a:prstGeom>
          <a:solidFill>
            <a:schemeClr val="bg1"/>
          </a:solidFill>
        </p:spPr>
        <p:txBody>
          <a:bodyPr wrap="none" rtlCol="0">
            <a:spAutoFit/>
          </a:bodyPr>
          <a:lstStyle/>
          <a:p>
            <a:r>
              <a:rPr lang="fr-FR" sz="1400" i="1" dirty="0"/>
              <a:t>S. </a:t>
            </a:r>
            <a:r>
              <a:rPr lang="fr-FR" sz="1400" i="1" dirty="0" err="1"/>
              <a:t>perennis</a:t>
            </a:r>
            <a:endParaRPr lang="fr-FR" sz="1400" i="1" dirty="0"/>
          </a:p>
        </p:txBody>
      </p:sp>
      <p:sp>
        <p:nvSpPr>
          <p:cNvPr id="6" name="ZoneTexte 5"/>
          <p:cNvSpPr txBox="1"/>
          <p:nvPr/>
        </p:nvSpPr>
        <p:spPr>
          <a:xfrm>
            <a:off x="3851920" y="6550223"/>
            <a:ext cx="1071255" cy="307777"/>
          </a:xfrm>
          <a:prstGeom prst="rect">
            <a:avLst/>
          </a:prstGeom>
          <a:solidFill>
            <a:schemeClr val="bg1"/>
          </a:solidFill>
        </p:spPr>
        <p:txBody>
          <a:bodyPr wrap="none" rtlCol="0">
            <a:spAutoFit/>
          </a:bodyPr>
          <a:lstStyle/>
          <a:p>
            <a:r>
              <a:rPr lang="fr-FR" sz="1400" dirty="0"/>
              <a:t>D. </a:t>
            </a:r>
            <a:r>
              <a:rPr lang="fr-FR" sz="1400" dirty="0" err="1"/>
              <a:t>Roubaudi</a:t>
            </a:r>
            <a:endParaRPr lang="fr-FR" sz="1400" dirty="0"/>
          </a:p>
        </p:txBody>
      </p:sp>
      <p:pic>
        <p:nvPicPr>
          <p:cNvPr id="8" name="Image 7" descr="Ovaire.jpg"/>
          <p:cNvPicPr>
            <a:picLocks noChangeAspect="1"/>
          </p:cNvPicPr>
          <p:nvPr/>
        </p:nvPicPr>
        <p:blipFill>
          <a:blip r:embed="rId4" cstate="screen">
            <a:lum contrast="30000"/>
            <a:extLst>
              <a:ext uri="{28A0092B-C50C-407E-A947-70E740481C1C}">
                <a14:useLocalDpi xmlns:a14="http://schemas.microsoft.com/office/drawing/2010/main"/>
              </a:ext>
            </a:extLst>
          </a:blip>
          <a:srcRect/>
          <a:stretch>
            <a:fillRect/>
          </a:stretch>
        </p:blipFill>
        <p:spPr>
          <a:xfrm rot="10800000">
            <a:off x="4860032" y="2636912"/>
            <a:ext cx="2952328" cy="2420888"/>
          </a:xfrm>
          <a:prstGeom prst="rect">
            <a:avLst/>
          </a:prstGeom>
        </p:spPr>
      </p:pic>
      <p:sp>
        <p:nvSpPr>
          <p:cNvPr id="10" name="ZoneTexte 9"/>
          <p:cNvSpPr txBox="1"/>
          <p:nvPr/>
        </p:nvSpPr>
        <p:spPr>
          <a:xfrm>
            <a:off x="7919882" y="4561964"/>
            <a:ext cx="1224118" cy="523220"/>
          </a:xfrm>
          <a:prstGeom prst="rect">
            <a:avLst/>
          </a:prstGeom>
          <a:solidFill>
            <a:schemeClr val="bg1"/>
          </a:solidFill>
        </p:spPr>
        <p:txBody>
          <a:bodyPr wrap="none" rtlCol="0">
            <a:spAutoFit/>
          </a:bodyPr>
          <a:lstStyle/>
          <a:p>
            <a:r>
              <a:rPr lang="fr-FR" sz="1400" i="1" dirty="0"/>
              <a:t>S. </a:t>
            </a:r>
            <a:r>
              <a:rPr lang="fr-FR" sz="1400" i="1" dirty="0" err="1"/>
              <a:t>annuus</a:t>
            </a:r>
            <a:endParaRPr lang="fr-FR" sz="1400" i="1" dirty="0"/>
          </a:p>
          <a:p>
            <a:r>
              <a:rPr lang="fr-FR" sz="1400" dirty="0" err="1"/>
              <a:t>subsp</a:t>
            </a:r>
            <a:r>
              <a:rPr lang="fr-FR" sz="1400" i="1" dirty="0"/>
              <a:t>. </a:t>
            </a:r>
            <a:r>
              <a:rPr lang="fr-FR" sz="1400" i="1" dirty="0" err="1"/>
              <a:t>annuus</a:t>
            </a:r>
            <a:endParaRPr lang="fr-FR" sz="1400" i="1" dirty="0"/>
          </a:p>
        </p:txBody>
      </p:sp>
      <p:sp>
        <p:nvSpPr>
          <p:cNvPr id="11" name="ZoneTexte 10"/>
          <p:cNvSpPr txBox="1"/>
          <p:nvPr/>
        </p:nvSpPr>
        <p:spPr>
          <a:xfrm>
            <a:off x="8105600" y="5209455"/>
            <a:ext cx="930896" cy="307777"/>
          </a:xfrm>
          <a:prstGeom prst="rect">
            <a:avLst/>
          </a:prstGeom>
          <a:solidFill>
            <a:schemeClr val="bg1"/>
          </a:solidFill>
        </p:spPr>
        <p:txBody>
          <a:bodyPr wrap="none" rtlCol="0">
            <a:spAutoFit/>
          </a:bodyPr>
          <a:lstStyle/>
          <a:p>
            <a:r>
              <a:rPr lang="fr-FR" sz="1400" dirty="0"/>
              <a:t>Flore Med</a:t>
            </a:r>
          </a:p>
        </p:txBody>
      </p:sp>
      <p:sp>
        <p:nvSpPr>
          <p:cNvPr id="12" name="Espace réservé du contenu 2"/>
          <p:cNvSpPr txBox="1">
            <a:spLocks/>
          </p:cNvSpPr>
          <p:nvPr/>
        </p:nvSpPr>
        <p:spPr>
          <a:xfrm>
            <a:off x="3851920" y="116632"/>
            <a:ext cx="5112568" cy="2088232"/>
          </a:xfrm>
          <a:prstGeom prst="rect">
            <a:avLst/>
          </a:prstGeom>
          <a:solidFill>
            <a:schemeClr val="accent2">
              <a:lumMod val="20000"/>
              <a:lumOff val="80000"/>
            </a:schemeClr>
          </a:solidFill>
        </p:spPr>
        <p:txBody>
          <a:bodyPr>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5</a:t>
            </a:r>
            <a:r>
              <a:rPr kumimoji="0" lang="fr-FR" sz="2000" b="1" i="0" u="none" strike="noStrike" kern="1200" cap="none" spc="0" normalizeH="0" noProof="0" dirty="0">
                <a:ln>
                  <a:noFill/>
                </a:ln>
                <a:solidFill>
                  <a:srgbClr val="FF0000"/>
                </a:solidFill>
                <a:effectLst/>
                <a:uLnTx/>
                <a:uFillTx/>
                <a:latin typeface="+mn-lt"/>
                <a:ea typeface="+mn-ea"/>
                <a:cs typeface="+mn-cs"/>
              </a:rPr>
              <a:t> sépales soudés entre eux à la base et soudés à l’ovaire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baseline="0" dirty="0">
                <a:solidFill>
                  <a:srgbClr val="FF0000"/>
                </a:solidFill>
              </a:rPr>
              <a:t>Apétales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t>2-10 étamines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Ovaire</a:t>
            </a:r>
            <a:r>
              <a:rPr lang="fr-FR" sz="2000" b="1" dirty="0"/>
              <a:t> uniloculaire </a:t>
            </a:r>
            <a:r>
              <a:rPr lang="fr-FR" sz="2000" b="1" dirty="0">
                <a:solidFill>
                  <a:srgbClr val="FF0000"/>
                </a:solidFill>
              </a:rPr>
              <a:t>semi-infère</a:t>
            </a:r>
            <a:r>
              <a:rPr lang="fr-FR" sz="2000" b="1" dirty="0"/>
              <a:t> </a:t>
            </a:r>
          </a:p>
          <a:p>
            <a:pPr marL="342900" marR="0" lvl="0" indent="-342900" algn="l" defTabSz="914400" rtl="0" eaLnBrk="1" fontAlgn="auto" latinLnBrk="0" hangingPunct="1">
              <a:lnSpc>
                <a:spcPct val="100000"/>
              </a:lnSpc>
              <a:spcBef>
                <a:spcPct val="20000"/>
              </a:spcBef>
              <a:spcAft>
                <a:spcPts val="0"/>
              </a:spcAft>
              <a:buClrTx/>
              <a:buSzTx/>
              <a:tabLst/>
              <a:defRPr/>
            </a:pPr>
            <a:r>
              <a:rPr lang="fr-FR" sz="2000" b="1" dirty="0">
                <a:solidFill>
                  <a:srgbClr val="FF0000"/>
                </a:solidFill>
              </a:rPr>
              <a:t>       2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2000" b="1" i="0" u="none" strike="noStrike" kern="1200" cap="none" spc="0" normalizeH="0" baseline="0" noProof="0" dirty="0">
              <a:ln>
                <a:noFill/>
              </a:ln>
              <a:effectLst/>
              <a:uLnTx/>
              <a:uFillTx/>
              <a:latin typeface="+mn-lt"/>
              <a:ea typeface="+mn-ea"/>
              <a:cs typeface="+mn-cs"/>
            </a:endParaRPr>
          </a:p>
        </p:txBody>
      </p:sp>
      <p:grpSp>
        <p:nvGrpSpPr>
          <p:cNvPr id="13" name="Groupe 12"/>
          <p:cNvGrpSpPr/>
          <p:nvPr/>
        </p:nvGrpSpPr>
        <p:grpSpPr>
          <a:xfrm>
            <a:off x="7594114" y="332656"/>
            <a:ext cx="1514390" cy="720080"/>
            <a:chOff x="3096590" y="4630223"/>
            <a:chExt cx="3881888" cy="1368152"/>
          </a:xfrm>
        </p:grpSpPr>
        <p:sp>
          <p:nvSpPr>
            <p:cNvPr id="14" name="Explosion 1 13"/>
            <p:cNvSpPr/>
            <p:nvPr/>
          </p:nvSpPr>
          <p:spPr>
            <a:xfrm>
              <a:off x="4278927" y="4630223"/>
              <a:ext cx="1440160" cy="1368152"/>
            </a:xfrm>
            <a:prstGeom prst="irregularSeal1">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3096590" y="4903853"/>
              <a:ext cx="3881888" cy="701731"/>
            </a:xfrm>
            <a:prstGeom prst="rect">
              <a:avLst/>
            </a:prstGeom>
            <a:noFill/>
          </p:spPr>
          <p:txBody>
            <a:bodyPr wrap="none" rtlCol="0">
              <a:spAutoFit/>
            </a:bodyPr>
            <a:lstStyle/>
            <a:p>
              <a:pPr algn="ctr"/>
              <a:r>
                <a:rPr lang="fr-FR" b="1" dirty="0"/>
                <a:t>Identification</a:t>
              </a:r>
              <a:r>
                <a:rPr lang="fr-FR" dirty="0"/>
                <a:t> </a:t>
              </a:r>
            </a:p>
          </p:txBody>
        </p:sp>
      </p:grpSp>
      <p:pic>
        <p:nvPicPr>
          <p:cNvPr id="7" name="Image 6" descr="Ovaire.jpg"/>
          <p:cNvPicPr>
            <a:picLocks noChangeAspect="1"/>
          </p:cNvPicPr>
          <p:nvPr/>
        </p:nvPicPr>
        <p:blipFill>
          <a:blip r:embed="rId5" cstate="screen">
            <a:lum contrast="30000"/>
            <a:extLst>
              <a:ext uri="{28A0092B-C50C-407E-A947-70E740481C1C}">
                <a14:useLocalDpi xmlns:a14="http://schemas.microsoft.com/office/drawing/2010/main"/>
              </a:ext>
            </a:extLst>
          </a:blip>
          <a:srcRect/>
          <a:stretch>
            <a:fillRect/>
          </a:stretch>
        </p:blipFill>
        <p:spPr>
          <a:xfrm rot="10800000">
            <a:off x="7812360" y="2222858"/>
            <a:ext cx="1224136" cy="2286262"/>
          </a:xfrm>
          <a:prstGeom prst="rect">
            <a:avLst/>
          </a:prstGeom>
        </p:spPr>
      </p:pic>
      <p:sp>
        <p:nvSpPr>
          <p:cNvPr id="16" name="Espace réservé du contenu 2"/>
          <p:cNvSpPr txBox="1">
            <a:spLocks/>
          </p:cNvSpPr>
          <p:nvPr/>
        </p:nvSpPr>
        <p:spPr>
          <a:xfrm>
            <a:off x="5508104" y="5589240"/>
            <a:ext cx="3312368" cy="1152128"/>
          </a:xfrm>
          <a:prstGeom prst="rect">
            <a:avLst/>
          </a:prstGeom>
          <a:solidFill>
            <a:schemeClr val="accent4">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Akène (1 graine) disséminé avec le calice persistant et induré</a:t>
            </a:r>
            <a:endParaRPr kumimoji="0" lang="fr-FR" sz="2000" b="1" i="0" u="none" strike="noStrike" kern="1200" cap="none" spc="0" normalizeH="0" noProof="0" dirty="0">
              <a:ln>
                <a:noFill/>
              </a:ln>
              <a:solidFill>
                <a:srgbClr val="FF0000"/>
              </a:solidFill>
              <a:effectLst/>
              <a:uLnTx/>
              <a:uFillTx/>
              <a:latin typeface="+mn-lt"/>
              <a:ea typeface="+mn-ea"/>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Gypsophila repens Coste.png"/>
          <p:cNvPicPr>
            <a:picLocks noChangeAspect="1"/>
          </p:cNvPicPr>
          <p:nvPr/>
        </p:nvPicPr>
        <p:blipFill>
          <a:blip r:embed="rId2" cstate="screen">
            <a:extLst>
              <a:ext uri="{28A0092B-C50C-407E-A947-70E740481C1C}">
                <a14:useLocalDpi xmlns:a14="http://schemas.microsoft.com/office/drawing/2010/main"/>
              </a:ext>
            </a:extLst>
          </a:blip>
          <a:srcRect b="3801"/>
          <a:stretch>
            <a:fillRect/>
          </a:stretch>
        </p:blipFill>
        <p:spPr>
          <a:xfrm>
            <a:off x="-36512" y="144016"/>
            <a:ext cx="5715000" cy="6597352"/>
          </a:xfrm>
          <a:prstGeom prst="rect">
            <a:avLst/>
          </a:prstGeom>
        </p:spPr>
      </p:pic>
      <p:sp>
        <p:nvSpPr>
          <p:cNvPr id="3" name="ZoneTexte 2"/>
          <p:cNvSpPr txBox="1"/>
          <p:nvPr/>
        </p:nvSpPr>
        <p:spPr>
          <a:xfrm>
            <a:off x="7164288" y="260648"/>
            <a:ext cx="1728192" cy="461665"/>
          </a:xfrm>
          <a:prstGeom prst="rect">
            <a:avLst/>
          </a:prstGeom>
          <a:solidFill>
            <a:schemeClr val="accent5">
              <a:lumMod val="20000"/>
              <a:lumOff val="80000"/>
            </a:schemeClr>
          </a:solidFill>
        </p:spPr>
        <p:txBody>
          <a:bodyPr wrap="square" rtlCol="0">
            <a:spAutoFit/>
          </a:bodyPr>
          <a:lstStyle/>
          <a:p>
            <a:pPr algn="ctr"/>
            <a:r>
              <a:rPr lang="fr-FR" sz="2400" b="1" i="1" dirty="0" err="1"/>
              <a:t>Gypsophila</a:t>
            </a:r>
            <a:r>
              <a:rPr lang="fr-FR" sz="2400" b="1" i="1" dirty="0"/>
              <a:t>   </a:t>
            </a:r>
          </a:p>
        </p:txBody>
      </p:sp>
      <p:sp>
        <p:nvSpPr>
          <p:cNvPr id="4" name="ZoneTexte 3"/>
          <p:cNvSpPr txBox="1"/>
          <p:nvPr/>
        </p:nvSpPr>
        <p:spPr>
          <a:xfrm>
            <a:off x="7475937" y="908720"/>
            <a:ext cx="1188146" cy="400110"/>
          </a:xfrm>
          <a:prstGeom prst="rect">
            <a:avLst/>
          </a:prstGeom>
          <a:solidFill>
            <a:schemeClr val="accent3">
              <a:lumMod val="40000"/>
              <a:lumOff val="60000"/>
            </a:schemeClr>
          </a:solidFill>
        </p:spPr>
        <p:txBody>
          <a:bodyPr wrap="none" rtlCol="0">
            <a:spAutoFit/>
          </a:bodyPr>
          <a:lstStyle/>
          <a:p>
            <a:pPr algn="ctr"/>
            <a:r>
              <a:rPr lang="fr-FR" sz="2000" b="1" i="1" dirty="0"/>
              <a:t>G. repens</a:t>
            </a:r>
          </a:p>
        </p:txBody>
      </p:sp>
      <p:sp>
        <p:nvSpPr>
          <p:cNvPr id="5" name="ZoneTexte 4"/>
          <p:cNvSpPr txBox="1"/>
          <p:nvPr/>
        </p:nvSpPr>
        <p:spPr>
          <a:xfrm>
            <a:off x="171395" y="5435932"/>
            <a:ext cx="1736309" cy="369332"/>
          </a:xfrm>
          <a:prstGeom prst="rect">
            <a:avLst/>
          </a:prstGeom>
          <a:noFill/>
        </p:spPr>
        <p:txBody>
          <a:bodyPr wrap="none" rtlCol="0">
            <a:spAutoFit/>
          </a:bodyPr>
          <a:lstStyle/>
          <a:p>
            <a:r>
              <a:rPr lang="fr-FR" b="1" dirty="0"/>
              <a:t>Capsule 4 dents </a:t>
            </a:r>
          </a:p>
        </p:txBody>
      </p:sp>
      <p:sp>
        <p:nvSpPr>
          <p:cNvPr id="6" name="ZoneTexte 5"/>
          <p:cNvSpPr txBox="1"/>
          <p:nvPr/>
        </p:nvSpPr>
        <p:spPr>
          <a:xfrm>
            <a:off x="3707904" y="5723964"/>
            <a:ext cx="1760867" cy="369332"/>
          </a:xfrm>
          <a:prstGeom prst="rect">
            <a:avLst/>
          </a:prstGeom>
          <a:noFill/>
        </p:spPr>
        <p:txBody>
          <a:bodyPr wrap="none" rtlCol="0">
            <a:spAutoFit/>
          </a:bodyPr>
          <a:lstStyle/>
          <a:p>
            <a:r>
              <a:rPr lang="fr-FR" b="1" dirty="0"/>
              <a:t>Feuilles linéaires</a:t>
            </a:r>
          </a:p>
        </p:txBody>
      </p:sp>
      <p:sp>
        <p:nvSpPr>
          <p:cNvPr id="8" name="ZoneTexte 7"/>
          <p:cNvSpPr txBox="1"/>
          <p:nvPr/>
        </p:nvSpPr>
        <p:spPr>
          <a:xfrm>
            <a:off x="2699792" y="260648"/>
            <a:ext cx="895438" cy="369332"/>
          </a:xfrm>
          <a:prstGeom prst="rect">
            <a:avLst/>
          </a:prstGeom>
          <a:noFill/>
        </p:spPr>
        <p:txBody>
          <a:bodyPr wrap="none" rtlCol="0">
            <a:spAutoFit/>
          </a:bodyPr>
          <a:lstStyle/>
          <a:p>
            <a:r>
              <a:rPr lang="fr-FR" b="1" dirty="0"/>
              <a:t>2 styles</a:t>
            </a:r>
          </a:p>
        </p:txBody>
      </p:sp>
      <p:sp>
        <p:nvSpPr>
          <p:cNvPr id="9" name="ZoneTexte 8"/>
          <p:cNvSpPr txBox="1"/>
          <p:nvPr/>
        </p:nvSpPr>
        <p:spPr>
          <a:xfrm>
            <a:off x="0" y="1988840"/>
            <a:ext cx="956800" cy="646331"/>
          </a:xfrm>
          <a:prstGeom prst="rect">
            <a:avLst/>
          </a:prstGeom>
          <a:noFill/>
        </p:spPr>
        <p:txBody>
          <a:bodyPr wrap="none" rtlCol="0">
            <a:spAutoFit/>
          </a:bodyPr>
          <a:lstStyle/>
          <a:p>
            <a:r>
              <a:rPr lang="fr-FR" b="1" dirty="0"/>
              <a:t>Calice </a:t>
            </a:r>
          </a:p>
          <a:p>
            <a:r>
              <a:rPr lang="fr-FR" b="1" dirty="0"/>
              <a:t>bicolore</a:t>
            </a:r>
          </a:p>
        </p:txBody>
      </p:sp>
      <p:sp>
        <p:nvSpPr>
          <p:cNvPr id="10" name="ZoneTexte 9"/>
          <p:cNvSpPr txBox="1"/>
          <p:nvPr/>
        </p:nvSpPr>
        <p:spPr>
          <a:xfrm>
            <a:off x="179512" y="260648"/>
            <a:ext cx="822661" cy="369332"/>
          </a:xfrm>
          <a:prstGeom prst="rect">
            <a:avLst/>
          </a:prstGeom>
          <a:noFill/>
        </p:spPr>
        <p:txBody>
          <a:bodyPr wrap="none" rtlCol="0">
            <a:spAutoFit/>
          </a:bodyPr>
          <a:lstStyle/>
          <a:p>
            <a:r>
              <a:rPr lang="fr-FR" b="1" strike="sngStrike" dirty="0"/>
              <a:t>Onglet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etrorhagia saxifraga Bertrand Bui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23528" y="3133883"/>
            <a:ext cx="2664296" cy="2581113"/>
          </a:xfrm>
          <a:prstGeom prst="rect">
            <a:avLst/>
          </a:prstGeom>
        </p:spPr>
      </p:pic>
      <p:sp>
        <p:nvSpPr>
          <p:cNvPr id="3" name="ZoneTexte 2"/>
          <p:cNvSpPr txBox="1"/>
          <p:nvPr/>
        </p:nvSpPr>
        <p:spPr>
          <a:xfrm>
            <a:off x="539552" y="2348880"/>
            <a:ext cx="2274469" cy="646331"/>
          </a:xfrm>
          <a:prstGeom prst="rect">
            <a:avLst/>
          </a:prstGeom>
          <a:noFill/>
        </p:spPr>
        <p:txBody>
          <a:bodyPr wrap="none" rtlCol="0">
            <a:spAutoFit/>
          </a:bodyPr>
          <a:lstStyle/>
          <a:p>
            <a:pPr algn="ctr"/>
            <a:r>
              <a:rPr lang="fr-FR" b="1" i="1" dirty="0" err="1"/>
              <a:t>Petrorhagia</a:t>
            </a:r>
            <a:r>
              <a:rPr lang="fr-FR" b="1" i="1" dirty="0"/>
              <a:t> </a:t>
            </a:r>
            <a:r>
              <a:rPr lang="fr-FR" b="1" i="1" dirty="0" err="1"/>
              <a:t>saxifraga</a:t>
            </a:r>
            <a:endParaRPr lang="fr-FR" b="1" i="1" dirty="0"/>
          </a:p>
          <a:p>
            <a:pPr algn="ctr"/>
            <a:r>
              <a:rPr lang="fr-FR" b="1" dirty="0" err="1"/>
              <a:t>subsp</a:t>
            </a:r>
            <a:r>
              <a:rPr lang="fr-FR" b="1" i="1" dirty="0"/>
              <a:t>. </a:t>
            </a:r>
            <a:r>
              <a:rPr lang="fr-FR" b="1" i="1" dirty="0" err="1"/>
              <a:t>saxifraga</a:t>
            </a:r>
            <a:endParaRPr lang="fr-FR" b="1" i="1" dirty="0"/>
          </a:p>
        </p:txBody>
      </p:sp>
      <p:pic>
        <p:nvPicPr>
          <p:cNvPr id="4" name="Image 3" descr="Gypsophila repens Marie Porta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03848" y="3140968"/>
            <a:ext cx="3108182" cy="2592288"/>
          </a:xfrm>
          <a:prstGeom prst="rect">
            <a:avLst/>
          </a:prstGeom>
        </p:spPr>
      </p:pic>
      <p:sp>
        <p:nvSpPr>
          <p:cNvPr id="5" name="ZoneTexte 4"/>
          <p:cNvSpPr txBox="1"/>
          <p:nvPr/>
        </p:nvSpPr>
        <p:spPr>
          <a:xfrm>
            <a:off x="5250739" y="5589240"/>
            <a:ext cx="1121461" cy="307777"/>
          </a:xfrm>
          <a:prstGeom prst="rect">
            <a:avLst/>
          </a:prstGeom>
          <a:solidFill>
            <a:schemeClr val="bg1"/>
          </a:solidFill>
        </p:spPr>
        <p:txBody>
          <a:bodyPr wrap="none" rtlCol="0">
            <a:spAutoFit/>
          </a:bodyPr>
          <a:lstStyle/>
          <a:p>
            <a:pPr algn="ctr"/>
            <a:r>
              <a:rPr lang="fr-FR" sz="1400" dirty="0"/>
              <a:t>Marie Portas</a:t>
            </a:r>
          </a:p>
        </p:txBody>
      </p:sp>
      <p:sp>
        <p:nvSpPr>
          <p:cNvPr id="6" name="ZoneTexte 5"/>
          <p:cNvSpPr txBox="1"/>
          <p:nvPr/>
        </p:nvSpPr>
        <p:spPr>
          <a:xfrm>
            <a:off x="3707904" y="2492896"/>
            <a:ext cx="1947328" cy="369332"/>
          </a:xfrm>
          <a:prstGeom prst="rect">
            <a:avLst/>
          </a:prstGeom>
          <a:noFill/>
        </p:spPr>
        <p:txBody>
          <a:bodyPr wrap="none" rtlCol="0">
            <a:spAutoFit/>
          </a:bodyPr>
          <a:lstStyle/>
          <a:p>
            <a:pPr algn="ctr"/>
            <a:r>
              <a:rPr lang="fr-FR" b="1" i="1" dirty="0" err="1"/>
              <a:t>Gypsophila</a:t>
            </a:r>
            <a:r>
              <a:rPr lang="fr-FR" b="1" i="1" dirty="0"/>
              <a:t> repens</a:t>
            </a:r>
          </a:p>
        </p:txBody>
      </p:sp>
      <p:sp>
        <p:nvSpPr>
          <p:cNvPr id="7" name="ZoneTexte 6"/>
          <p:cNvSpPr txBox="1"/>
          <p:nvPr/>
        </p:nvSpPr>
        <p:spPr>
          <a:xfrm>
            <a:off x="1812951" y="5589240"/>
            <a:ext cx="1174873" cy="307777"/>
          </a:xfrm>
          <a:prstGeom prst="rect">
            <a:avLst/>
          </a:prstGeom>
          <a:solidFill>
            <a:schemeClr val="bg1"/>
          </a:solidFill>
        </p:spPr>
        <p:txBody>
          <a:bodyPr wrap="none" rtlCol="0">
            <a:spAutoFit/>
          </a:bodyPr>
          <a:lstStyle/>
          <a:p>
            <a:pPr algn="ctr"/>
            <a:r>
              <a:rPr lang="fr-FR" sz="1400" dirty="0"/>
              <a:t>Bertrand Buis</a:t>
            </a:r>
          </a:p>
        </p:txBody>
      </p:sp>
      <p:sp>
        <p:nvSpPr>
          <p:cNvPr id="8" name="ZoneTexte 7"/>
          <p:cNvSpPr txBox="1"/>
          <p:nvPr/>
        </p:nvSpPr>
        <p:spPr>
          <a:xfrm>
            <a:off x="6819284" y="2492896"/>
            <a:ext cx="1767022" cy="369332"/>
          </a:xfrm>
          <a:prstGeom prst="rect">
            <a:avLst/>
          </a:prstGeom>
          <a:noFill/>
        </p:spPr>
        <p:txBody>
          <a:bodyPr wrap="none" rtlCol="0">
            <a:spAutoFit/>
          </a:bodyPr>
          <a:lstStyle/>
          <a:p>
            <a:pPr algn="ctr"/>
            <a:r>
              <a:rPr lang="fr-FR" b="1" i="1" dirty="0" err="1"/>
              <a:t>Atocion</a:t>
            </a:r>
            <a:r>
              <a:rPr lang="fr-FR" b="1" i="1" dirty="0"/>
              <a:t> rupestre</a:t>
            </a:r>
          </a:p>
        </p:txBody>
      </p:sp>
      <p:sp>
        <p:nvSpPr>
          <p:cNvPr id="9" name="ZoneTexte 8"/>
          <p:cNvSpPr txBox="1"/>
          <p:nvPr/>
        </p:nvSpPr>
        <p:spPr>
          <a:xfrm>
            <a:off x="467544" y="908720"/>
            <a:ext cx="2690929" cy="523220"/>
          </a:xfrm>
          <a:prstGeom prst="rect">
            <a:avLst/>
          </a:prstGeom>
          <a:noFill/>
        </p:spPr>
        <p:txBody>
          <a:bodyPr wrap="none" rtlCol="0">
            <a:spAutoFit/>
          </a:bodyPr>
          <a:lstStyle/>
          <a:p>
            <a:r>
              <a:rPr lang="fr-FR" sz="2800" b="1" i="1" dirty="0"/>
              <a:t>Savoir distinguer</a:t>
            </a:r>
          </a:p>
        </p:txBody>
      </p:sp>
      <p:pic>
        <p:nvPicPr>
          <p:cNvPr id="10" name="Image 9" descr="Atocion_rupestre_04_26-06-2014.jpg"/>
          <p:cNvPicPr>
            <a:picLocks noChangeAspect="1"/>
          </p:cNvPicPr>
          <p:nvPr/>
        </p:nvPicPr>
        <p:blipFill>
          <a:blip r:embed="rId5" cstate="screen">
            <a:lum bright="-10000"/>
            <a:extLst>
              <a:ext uri="{28A0092B-C50C-407E-A947-70E740481C1C}">
                <a14:useLocalDpi xmlns:a14="http://schemas.microsoft.com/office/drawing/2010/main"/>
              </a:ext>
            </a:extLst>
          </a:blip>
          <a:srcRect/>
          <a:stretch>
            <a:fillRect/>
          </a:stretch>
        </p:blipFill>
        <p:spPr>
          <a:xfrm>
            <a:off x="6444207" y="3284984"/>
            <a:ext cx="2531901" cy="2160240"/>
          </a:xfrm>
          <a:prstGeom prst="rect">
            <a:avLst/>
          </a:prstGeom>
        </p:spPr>
      </p:pic>
      <p:sp>
        <p:nvSpPr>
          <p:cNvPr id="11" name="ZoneTexte 10"/>
          <p:cNvSpPr txBox="1"/>
          <p:nvPr/>
        </p:nvSpPr>
        <p:spPr>
          <a:xfrm>
            <a:off x="6804248" y="5301208"/>
            <a:ext cx="1023871" cy="369332"/>
          </a:xfrm>
          <a:prstGeom prst="rect">
            <a:avLst/>
          </a:prstGeom>
          <a:solidFill>
            <a:schemeClr val="bg1"/>
          </a:solidFill>
        </p:spPr>
        <p:txBody>
          <a:bodyPr wrap="none" rtlCol="0">
            <a:spAutoFit/>
          </a:bodyPr>
          <a:lstStyle/>
          <a:p>
            <a:pPr algn="ctr"/>
            <a:r>
              <a:rPr lang="fr-FR" b="1" dirty="0">
                <a:solidFill>
                  <a:srgbClr val="FF0000"/>
                </a:solidFill>
              </a:rPr>
              <a:t>coronule</a:t>
            </a:r>
          </a:p>
        </p:txBody>
      </p:sp>
      <p:cxnSp>
        <p:nvCxnSpPr>
          <p:cNvPr id="13" name="Connecteur droit avec flèche 12"/>
          <p:cNvCxnSpPr/>
          <p:nvPr/>
        </p:nvCxnSpPr>
        <p:spPr>
          <a:xfrm flipV="1">
            <a:off x="6948264" y="4581128"/>
            <a:ext cx="576064" cy="43204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323528" y="5589240"/>
            <a:ext cx="1012073" cy="369332"/>
          </a:xfrm>
          <a:prstGeom prst="rect">
            <a:avLst/>
          </a:prstGeom>
          <a:solidFill>
            <a:schemeClr val="bg1"/>
          </a:solidFill>
        </p:spPr>
        <p:txBody>
          <a:bodyPr wrap="none" rtlCol="0">
            <a:spAutoFit/>
          </a:bodyPr>
          <a:lstStyle/>
          <a:p>
            <a:pPr algn="ctr"/>
            <a:r>
              <a:rPr lang="fr-FR" b="1" dirty="0" err="1">
                <a:solidFill>
                  <a:srgbClr val="FF0000"/>
                </a:solidFill>
              </a:rPr>
              <a:t>épicalice</a:t>
            </a:r>
            <a:endParaRPr lang="fr-FR" b="1" dirty="0">
              <a:solidFill>
                <a:srgbClr val="FF0000"/>
              </a:solidFill>
            </a:endParaRPr>
          </a:p>
        </p:txBody>
      </p:sp>
      <p:cxnSp>
        <p:nvCxnSpPr>
          <p:cNvPr id="16" name="Connecteur droit avec flèche 15"/>
          <p:cNvCxnSpPr>
            <a:stCxn id="15" idx="0"/>
          </p:cNvCxnSpPr>
          <p:nvPr/>
        </p:nvCxnSpPr>
        <p:spPr>
          <a:xfrm flipV="1">
            <a:off x="829565" y="4797152"/>
            <a:ext cx="574083" cy="792088"/>
          </a:xfrm>
          <a:prstGeom prst="straightConnector1">
            <a:avLst/>
          </a:prstGeom>
          <a:ln w="28575">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Dianthus carthusianorum Mathieu Menand.jpg"/>
          <p:cNvPicPr>
            <a:picLocks noChangeAspect="1"/>
          </p:cNvPicPr>
          <p:nvPr/>
        </p:nvPicPr>
        <p:blipFill>
          <a:blip r:embed="rId3" cstate="screen">
            <a:lum bright="-10000" contrast="10000"/>
            <a:extLst>
              <a:ext uri="{28A0092B-C50C-407E-A947-70E740481C1C}">
                <a14:useLocalDpi xmlns:a14="http://schemas.microsoft.com/office/drawing/2010/main"/>
              </a:ext>
            </a:extLst>
          </a:blip>
          <a:srcRect/>
          <a:stretch>
            <a:fillRect/>
          </a:stretch>
        </p:blipFill>
        <p:spPr>
          <a:xfrm>
            <a:off x="5488794" y="0"/>
            <a:ext cx="3655206" cy="3168352"/>
          </a:xfrm>
          <a:prstGeom prst="rect">
            <a:avLst/>
          </a:prstGeom>
        </p:spPr>
      </p:pic>
      <p:pic>
        <p:nvPicPr>
          <p:cNvPr id="10" name="Image 9" descr="Dianthus saxicola Franck.jpg"/>
          <p:cNvPicPr>
            <a:picLocks noChangeAspect="1"/>
          </p:cNvPicPr>
          <p:nvPr/>
        </p:nvPicPr>
        <p:blipFill>
          <a:blip r:embed="rId4" cstate="print"/>
          <a:stretch>
            <a:fillRect/>
          </a:stretch>
        </p:blipFill>
        <p:spPr>
          <a:xfrm>
            <a:off x="0" y="2604556"/>
            <a:ext cx="6372200" cy="4253444"/>
          </a:xfrm>
          <a:prstGeom prst="rect">
            <a:avLst/>
          </a:prstGeom>
        </p:spPr>
      </p:pic>
      <p:sp>
        <p:nvSpPr>
          <p:cNvPr id="2" name="ZoneTexte 1"/>
          <p:cNvSpPr txBox="1"/>
          <p:nvPr/>
        </p:nvSpPr>
        <p:spPr>
          <a:xfrm>
            <a:off x="179512" y="260648"/>
            <a:ext cx="3024336"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err="1"/>
              <a:t>Dianthus</a:t>
            </a:r>
            <a:r>
              <a:rPr lang="fr-FR" sz="2400" b="1" i="1" dirty="0"/>
              <a:t> </a:t>
            </a:r>
            <a:r>
              <a:rPr lang="fr-FR" sz="2400" b="1" dirty="0"/>
              <a:t>(1)</a:t>
            </a:r>
          </a:p>
        </p:txBody>
      </p:sp>
      <p:sp>
        <p:nvSpPr>
          <p:cNvPr id="3" name="Espace réservé du contenu 2"/>
          <p:cNvSpPr txBox="1">
            <a:spLocks/>
          </p:cNvSpPr>
          <p:nvPr/>
        </p:nvSpPr>
        <p:spPr>
          <a:xfrm>
            <a:off x="323528" y="908720"/>
            <a:ext cx="2808312" cy="648072"/>
          </a:xfrm>
          <a:prstGeom prst="rect">
            <a:avLst/>
          </a:prstGeom>
          <a:solidFill>
            <a:schemeClr val="bg1">
              <a:lumMod val="85000"/>
            </a:schemeClr>
          </a:solidFill>
        </p:spPr>
        <p:txBody>
          <a:bodyPr>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dirty="0"/>
              <a:t>28</a:t>
            </a:r>
            <a:r>
              <a:rPr lang="fr-FR" noProof="0" dirty="0"/>
              <a:t> </a:t>
            </a:r>
            <a:r>
              <a:rPr kumimoji="0" lang="fr-FR" i="0" u="none" strike="noStrike" kern="1200" cap="none" spc="0" normalizeH="0" baseline="0" noProof="0" dirty="0">
                <a:ln>
                  <a:noFill/>
                </a:ln>
                <a:solidFill>
                  <a:schemeClr val="tx1"/>
                </a:solidFill>
                <a:effectLst/>
                <a:uLnTx/>
                <a:uFillTx/>
                <a:latin typeface="+mn-lt"/>
                <a:ea typeface="+mn-ea"/>
                <a:cs typeface="+mn-cs"/>
              </a:rPr>
              <a:t>/</a:t>
            </a:r>
            <a:r>
              <a:rPr lang="fr-FR" dirty="0"/>
              <a:t> ≈ 300</a:t>
            </a:r>
            <a:endParaRPr kumimoji="0" lang="fr-FR"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dirty="0"/>
              <a:t>Eurasiatique et africain</a:t>
            </a:r>
            <a:endParaRPr kumimoji="0" lang="fr-FR" u="none" strike="noStrike" kern="1200" cap="none" spc="0" normalizeH="0" baseline="0" noProof="0" dirty="0">
              <a:ln>
                <a:noFill/>
              </a:ln>
              <a:solidFill>
                <a:schemeClr val="tx1"/>
              </a:solidFill>
              <a:effectLst/>
              <a:uLnTx/>
              <a:uFillTx/>
              <a:latin typeface="+mn-lt"/>
              <a:ea typeface="+mn-ea"/>
              <a:cs typeface="+mn-cs"/>
            </a:endParaRPr>
          </a:p>
        </p:txBody>
      </p:sp>
      <p:sp>
        <p:nvSpPr>
          <p:cNvPr id="4" name="Espace réservé du contenu 2"/>
          <p:cNvSpPr txBox="1">
            <a:spLocks/>
          </p:cNvSpPr>
          <p:nvPr/>
        </p:nvSpPr>
        <p:spPr>
          <a:xfrm>
            <a:off x="179512" y="1844824"/>
            <a:ext cx="4968552" cy="432048"/>
          </a:xfrm>
          <a:prstGeom prst="rect">
            <a:avLst/>
          </a:prstGeom>
          <a:solidFill>
            <a:schemeClr val="accent3">
              <a:lumMod val="40000"/>
              <a:lumOff val="6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t>P</a:t>
            </a:r>
            <a:r>
              <a:rPr kumimoji="0" lang="fr-FR" sz="2000" b="1" i="0" u="none" strike="noStrike" kern="1200" cap="none" spc="0" normalizeH="0" baseline="0" noProof="0" dirty="0" err="1">
                <a:ln>
                  <a:noFill/>
                </a:ln>
                <a:solidFill>
                  <a:schemeClr val="tx1"/>
                </a:solidFill>
                <a:effectLst/>
                <a:uLnTx/>
                <a:uFillTx/>
                <a:latin typeface="+mn-lt"/>
                <a:ea typeface="+mn-ea"/>
                <a:cs typeface="+mn-cs"/>
              </a:rPr>
              <a:t>lantes</a:t>
            </a:r>
            <a:r>
              <a:rPr kumimoji="0" lang="fr-FR" sz="2000" b="1" i="0" u="none" strike="noStrike" kern="1200" cap="none" spc="0" normalizeH="0" baseline="0" noProof="0" dirty="0">
                <a:ln>
                  <a:noFill/>
                </a:ln>
                <a:solidFill>
                  <a:schemeClr val="tx1"/>
                </a:solidFill>
                <a:effectLst/>
                <a:uLnTx/>
                <a:uFillTx/>
                <a:latin typeface="+mn-lt"/>
                <a:ea typeface="+mn-ea"/>
                <a:cs typeface="+mn-cs"/>
              </a:rPr>
              <a:t> </a:t>
            </a:r>
            <a:r>
              <a:rPr kumimoji="0" lang="fr-FR" sz="2000" b="1" i="0" u="none" strike="noStrike" kern="1200" cap="none" spc="0" normalizeH="0" baseline="0" noProof="0" dirty="0">
                <a:ln>
                  <a:noFill/>
                </a:ln>
                <a:solidFill>
                  <a:srgbClr val="FF0000"/>
                </a:solidFill>
                <a:effectLst/>
                <a:uLnTx/>
                <a:uFillTx/>
                <a:latin typeface="+mn-lt"/>
                <a:ea typeface="+mn-ea"/>
                <a:cs typeface="+mn-cs"/>
              </a:rPr>
              <a:t>herbacée</a:t>
            </a:r>
            <a:r>
              <a:rPr lang="fr-FR" sz="2000" b="1" dirty="0">
                <a:solidFill>
                  <a:srgbClr val="FF0000"/>
                </a:solidFill>
              </a:rPr>
              <a:t>s </a:t>
            </a:r>
            <a:r>
              <a:rPr kumimoji="0" lang="fr-FR" sz="2000" b="1" i="0" u="none" strike="noStrike" kern="1200" cap="none" spc="0" normalizeH="0" noProof="0" dirty="0">
                <a:ln>
                  <a:noFill/>
                </a:ln>
                <a:solidFill>
                  <a:srgbClr val="FF0000"/>
                </a:solidFill>
                <a:effectLst/>
                <a:uLnTx/>
                <a:uFillTx/>
                <a:latin typeface="+mn-lt"/>
                <a:ea typeface="+mn-ea"/>
                <a:cs typeface="+mn-cs"/>
              </a:rPr>
              <a:t>ordinairement vivaces</a:t>
            </a:r>
            <a:endParaRPr kumimoji="0" lang="fr-FR" sz="2000" i="0" u="none" strike="noStrike" kern="1200" cap="none" spc="0" normalizeH="0" noProof="0" dirty="0">
              <a:ln>
                <a:noFill/>
              </a:ln>
              <a:solidFill>
                <a:srgbClr val="FF0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fr-FR" sz="2000" b="1" i="0" u="none" strike="noStrike" kern="1200" cap="none" spc="0" normalizeH="0" baseline="0" noProof="0" dirty="0">
              <a:ln>
                <a:noFill/>
              </a:ln>
              <a:solidFill>
                <a:schemeClr val="tx1"/>
              </a:solidFill>
              <a:effectLst/>
              <a:uLnTx/>
              <a:uFillTx/>
              <a:latin typeface="+mn-lt"/>
              <a:ea typeface="+mn-ea"/>
              <a:cs typeface="+mn-cs"/>
            </a:endParaRPr>
          </a:p>
        </p:txBody>
      </p:sp>
      <p:sp>
        <p:nvSpPr>
          <p:cNvPr id="7" name="Espace réservé du contenu 2"/>
          <p:cNvSpPr txBox="1">
            <a:spLocks/>
          </p:cNvSpPr>
          <p:nvPr/>
        </p:nvSpPr>
        <p:spPr>
          <a:xfrm>
            <a:off x="6516216" y="3861048"/>
            <a:ext cx="2448272" cy="2160240"/>
          </a:xfrm>
          <a:prstGeom prst="rect">
            <a:avLst/>
          </a:prstGeom>
          <a:solidFill>
            <a:schemeClr val="accent3">
              <a:lumMod val="40000"/>
              <a:lumOff val="6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Feuilles</a:t>
            </a:r>
            <a:r>
              <a:rPr kumimoji="0" lang="fr-FR" sz="2000" b="1" i="0" u="none" strike="noStrike" kern="1200" cap="none" spc="0" normalizeH="0" baseline="0" noProof="0" dirty="0">
                <a:ln>
                  <a:noFill/>
                </a:ln>
                <a:effectLst/>
                <a:uLnTx/>
                <a:uFillTx/>
                <a:latin typeface="+mn-lt"/>
                <a:ea typeface="+mn-ea"/>
                <a:cs typeface="+mn-cs"/>
              </a:rPr>
              <a:t> opposées</a:t>
            </a:r>
            <a:r>
              <a:rPr kumimoji="0" lang="fr-FR" sz="2000" b="1" i="0" u="none" strike="noStrike" kern="1200" cap="none" spc="0" normalizeH="0" noProof="0" dirty="0">
                <a:ln>
                  <a:noFill/>
                </a:ln>
                <a:effectLst/>
                <a:uLnTx/>
                <a:uFillTx/>
                <a:latin typeface="+mn-lt"/>
                <a:ea typeface="+mn-ea"/>
                <a:cs typeface="+mn-cs"/>
              </a:rPr>
              <a:t> </a:t>
            </a:r>
            <a:r>
              <a:rPr kumimoji="0" lang="fr-FR" sz="2000" b="1" i="0" u="none" strike="noStrike" kern="1200" cap="none" spc="0" normalizeH="0" baseline="0" noProof="0" dirty="0">
                <a:ln>
                  <a:noFill/>
                </a:ln>
                <a:effectLst/>
                <a:uLnTx/>
                <a:uFillTx/>
                <a:latin typeface="+mn-lt"/>
                <a:ea typeface="+mn-ea"/>
                <a:cs typeface="+mn-cs"/>
              </a:rPr>
              <a:t>simples entières généralement</a:t>
            </a:r>
            <a:r>
              <a:rPr lang="fr-FR" sz="2000" b="1" dirty="0"/>
              <a:t> </a:t>
            </a:r>
            <a:r>
              <a:rPr kumimoji="0" lang="fr-FR" sz="2000" b="1" i="0" u="none" strike="noStrike" kern="1200" cap="none" spc="0" normalizeH="0" noProof="0" dirty="0">
                <a:ln>
                  <a:noFill/>
                </a:ln>
                <a:solidFill>
                  <a:srgbClr val="FF0000"/>
                </a:solidFill>
                <a:effectLst/>
                <a:uLnTx/>
                <a:uFillTx/>
                <a:latin typeface="+mn-lt"/>
                <a:ea typeface="+mn-ea"/>
                <a:cs typeface="+mn-cs"/>
              </a:rPr>
              <a:t>linéaires </a:t>
            </a:r>
            <a:r>
              <a:rPr kumimoji="0" lang="fr-FR" sz="2000" b="1" i="0" u="none" strike="noStrike" kern="1200" cap="none" spc="0" normalizeH="0" noProof="0" dirty="0">
                <a:ln>
                  <a:noFill/>
                </a:ln>
                <a:effectLst/>
                <a:uLnTx/>
                <a:uFillTx/>
                <a:latin typeface="+mn-lt"/>
                <a:ea typeface="+mn-ea"/>
                <a:cs typeface="+mn-cs"/>
              </a:rPr>
              <a:t>soudées en une petite gaine à leur base</a:t>
            </a:r>
          </a:p>
        </p:txBody>
      </p:sp>
      <p:sp>
        <p:nvSpPr>
          <p:cNvPr id="5" name="ZoneTexte 4"/>
          <p:cNvSpPr txBox="1"/>
          <p:nvPr/>
        </p:nvSpPr>
        <p:spPr>
          <a:xfrm>
            <a:off x="5436096" y="0"/>
            <a:ext cx="1536318" cy="307777"/>
          </a:xfrm>
          <a:prstGeom prst="rect">
            <a:avLst/>
          </a:prstGeom>
          <a:solidFill>
            <a:schemeClr val="bg1"/>
          </a:solidFill>
        </p:spPr>
        <p:txBody>
          <a:bodyPr wrap="none" rtlCol="0">
            <a:spAutoFit/>
          </a:bodyPr>
          <a:lstStyle/>
          <a:p>
            <a:r>
              <a:rPr lang="fr-FR" sz="1400" i="1" dirty="0"/>
              <a:t>D. </a:t>
            </a:r>
            <a:r>
              <a:rPr lang="fr-FR" sz="1400" i="1" dirty="0" err="1"/>
              <a:t>carthusianorum</a:t>
            </a:r>
            <a:endParaRPr lang="fr-FR" sz="1400" i="1" dirty="0"/>
          </a:p>
        </p:txBody>
      </p:sp>
      <p:sp>
        <p:nvSpPr>
          <p:cNvPr id="6" name="ZoneTexte 5"/>
          <p:cNvSpPr txBox="1"/>
          <p:nvPr/>
        </p:nvSpPr>
        <p:spPr>
          <a:xfrm>
            <a:off x="7685011" y="3068960"/>
            <a:ext cx="1458989" cy="307777"/>
          </a:xfrm>
          <a:prstGeom prst="rect">
            <a:avLst/>
          </a:prstGeom>
          <a:solidFill>
            <a:schemeClr val="bg1"/>
          </a:solidFill>
        </p:spPr>
        <p:txBody>
          <a:bodyPr wrap="none" rtlCol="0">
            <a:spAutoFit/>
          </a:bodyPr>
          <a:lstStyle/>
          <a:p>
            <a:r>
              <a:rPr lang="fr-FR" sz="1400" dirty="0"/>
              <a:t>Mathieu </a:t>
            </a:r>
            <a:r>
              <a:rPr lang="fr-FR" sz="1400" dirty="0" err="1"/>
              <a:t>Menand</a:t>
            </a:r>
            <a:endParaRPr lang="fr-FR" sz="1400" dirty="0"/>
          </a:p>
        </p:txBody>
      </p:sp>
      <p:sp>
        <p:nvSpPr>
          <p:cNvPr id="11" name="ZoneTexte 10"/>
          <p:cNvSpPr txBox="1"/>
          <p:nvPr/>
        </p:nvSpPr>
        <p:spPr>
          <a:xfrm>
            <a:off x="5580112" y="6334780"/>
            <a:ext cx="1363963" cy="523220"/>
          </a:xfrm>
          <a:prstGeom prst="rect">
            <a:avLst/>
          </a:prstGeom>
          <a:solidFill>
            <a:schemeClr val="bg1"/>
          </a:solidFill>
        </p:spPr>
        <p:txBody>
          <a:bodyPr wrap="none" rtlCol="0">
            <a:spAutoFit/>
          </a:bodyPr>
          <a:lstStyle/>
          <a:p>
            <a:r>
              <a:rPr lang="fr-FR" sz="1400" dirty="0"/>
              <a:t>Franck Le Driant</a:t>
            </a:r>
          </a:p>
          <a:p>
            <a:r>
              <a:rPr lang="fr-FR" sz="1400" dirty="0" err="1"/>
              <a:t>FloreAlpes</a:t>
            </a:r>
            <a:endParaRPr lang="fr-FR" sz="1400" dirty="0"/>
          </a:p>
        </p:txBody>
      </p:sp>
      <p:sp>
        <p:nvSpPr>
          <p:cNvPr id="13" name="ZoneTexte 12"/>
          <p:cNvSpPr txBox="1"/>
          <p:nvPr/>
        </p:nvSpPr>
        <p:spPr>
          <a:xfrm>
            <a:off x="0" y="2564904"/>
            <a:ext cx="958917" cy="307777"/>
          </a:xfrm>
          <a:prstGeom prst="rect">
            <a:avLst/>
          </a:prstGeom>
          <a:solidFill>
            <a:schemeClr val="bg1"/>
          </a:solidFill>
        </p:spPr>
        <p:txBody>
          <a:bodyPr wrap="none" rtlCol="0">
            <a:spAutoFit/>
          </a:bodyPr>
          <a:lstStyle/>
          <a:p>
            <a:r>
              <a:rPr lang="fr-FR" sz="1400" i="1" dirty="0"/>
              <a:t>D. </a:t>
            </a:r>
            <a:r>
              <a:rPr lang="fr-FR" sz="1400" i="1" dirty="0" err="1"/>
              <a:t>saxicola</a:t>
            </a:r>
            <a:endParaRPr lang="fr-FR" sz="1400" i="1" dirty="0"/>
          </a:p>
        </p:txBody>
      </p:sp>
      <p:cxnSp>
        <p:nvCxnSpPr>
          <p:cNvPr id="14" name="Connecteur droit avec flèche 13"/>
          <p:cNvCxnSpPr/>
          <p:nvPr/>
        </p:nvCxnSpPr>
        <p:spPr>
          <a:xfrm flipH="1">
            <a:off x="7812360" y="1988840"/>
            <a:ext cx="864096" cy="2880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260648"/>
            <a:ext cx="3024336"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err="1"/>
              <a:t>Dianthus</a:t>
            </a:r>
            <a:r>
              <a:rPr lang="fr-FR" sz="2400" b="1" i="1" dirty="0"/>
              <a:t> </a:t>
            </a:r>
            <a:r>
              <a:rPr lang="fr-FR" sz="2400" b="1" dirty="0"/>
              <a:t>(2a)</a:t>
            </a:r>
          </a:p>
        </p:txBody>
      </p:sp>
      <p:sp>
        <p:nvSpPr>
          <p:cNvPr id="3" name="Espace réservé du contenu 2"/>
          <p:cNvSpPr txBox="1">
            <a:spLocks/>
          </p:cNvSpPr>
          <p:nvPr/>
        </p:nvSpPr>
        <p:spPr>
          <a:xfrm>
            <a:off x="3491880" y="116632"/>
            <a:ext cx="5328592" cy="720080"/>
          </a:xfrm>
          <a:prstGeom prst="rect">
            <a:avLst/>
          </a:prstGeom>
          <a:solidFill>
            <a:schemeClr val="accent2">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Fleurs terminales solitaires ou en têtes denses </a:t>
            </a:r>
            <a:r>
              <a:rPr lang="fr-FR" sz="2000" b="1" dirty="0"/>
              <a:t>entourées de feuilles bractéales </a:t>
            </a:r>
            <a:endParaRPr kumimoji="0" lang="fr-FR" sz="2000" b="1" i="0" u="none" strike="noStrike" kern="1200" cap="none" spc="0" normalizeH="0" baseline="0" noProof="0" dirty="0">
              <a:ln>
                <a:noFill/>
              </a:ln>
              <a:effectLst/>
              <a:uLnTx/>
              <a:uFillTx/>
              <a:latin typeface="+mn-lt"/>
              <a:ea typeface="+mn-ea"/>
              <a:cs typeface="+mn-cs"/>
            </a:endParaRPr>
          </a:p>
        </p:txBody>
      </p:sp>
      <p:sp>
        <p:nvSpPr>
          <p:cNvPr id="4" name="Espace réservé du contenu 2"/>
          <p:cNvSpPr txBox="1">
            <a:spLocks/>
          </p:cNvSpPr>
          <p:nvPr/>
        </p:nvSpPr>
        <p:spPr>
          <a:xfrm>
            <a:off x="107504" y="908720"/>
            <a:ext cx="6048672" cy="1152128"/>
          </a:xfrm>
          <a:prstGeom prst="rect">
            <a:avLst/>
          </a:prstGeom>
          <a:solidFill>
            <a:schemeClr val="accent2">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noProof="0" dirty="0"/>
              <a:t>F</a:t>
            </a:r>
            <a:r>
              <a:rPr kumimoji="0" lang="fr-FR" sz="2000" b="1" i="0" u="none" strike="noStrike" kern="1200" cap="none" spc="0" normalizeH="0" baseline="0" noProof="0" dirty="0">
                <a:ln>
                  <a:noFill/>
                </a:ln>
                <a:effectLst/>
                <a:uLnTx/>
                <a:uFillTx/>
                <a:latin typeface="+mn-lt"/>
                <a:ea typeface="+mn-ea"/>
                <a:cs typeface="+mn-cs"/>
              </a:rPr>
              <a:t>leurs hermaphrodites actinomorphes pentamères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5 sépales soudés en un tube long</a:t>
            </a:r>
            <a:r>
              <a:rPr lang="fr-FR" sz="2000" b="1" dirty="0"/>
              <a:t> 5 dents (plusieurs nervures par dent). </a:t>
            </a:r>
            <a:r>
              <a:rPr lang="fr-FR" sz="2000" b="1" dirty="0" err="1">
                <a:solidFill>
                  <a:srgbClr val="FF0000"/>
                </a:solidFill>
              </a:rPr>
              <a:t>Épicalice</a:t>
            </a:r>
            <a:r>
              <a:rPr lang="fr-FR" sz="2000" b="1" dirty="0"/>
              <a:t> </a:t>
            </a:r>
            <a:endParaRPr kumimoji="0" lang="fr-FR" sz="2000" b="1" i="0" u="none" strike="noStrike" kern="1200" cap="none" spc="0" normalizeH="0" baseline="0" noProof="0" dirty="0">
              <a:ln>
                <a:noFill/>
              </a:ln>
              <a:solidFill>
                <a:srgbClr val="FF0000"/>
              </a:solidFill>
              <a:effectLst/>
              <a:uLnTx/>
              <a:uFillTx/>
              <a:latin typeface="+mn-lt"/>
              <a:ea typeface="+mn-ea"/>
              <a:cs typeface="+mn-cs"/>
            </a:endParaRPr>
          </a:p>
        </p:txBody>
      </p:sp>
      <p:pic>
        <p:nvPicPr>
          <p:cNvPr id="6" name="Image 5" descr="DSCN7774.JPG"/>
          <p:cNvPicPr>
            <a:picLocks noChangeAspect="1"/>
          </p:cNvPicPr>
          <p:nvPr/>
        </p:nvPicPr>
        <p:blipFill>
          <a:blip r:embed="rId3" cstate="screen">
            <a:lum bright="-10000" contrast="10000"/>
            <a:extLst>
              <a:ext uri="{28A0092B-C50C-407E-A947-70E740481C1C}">
                <a14:useLocalDpi xmlns:a14="http://schemas.microsoft.com/office/drawing/2010/main"/>
              </a:ext>
            </a:extLst>
          </a:blip>
          <a:srcRect/>
          <a:stretch>
            <a:fillRect/>
          </a:stretch>
        </p:blipFill>
        <p:spPr bwMode="auto">
          <a:xfrm>
            <a:off x="117436" y="2132856"/>
            <a:ext cx="4670588" cy="4752528"/>
          </a:xfrm>
          <a:prstGeom prst="rect">
            <a:avLst/>
          </a:prstGeom>
          <a:noFill/>
          <a:ln w="9525">
            <a:noFill/>
            <a:miter lim="800000"/>
            <a:headEnd/>
            <a:tailEnd/>
          </a:ln>
        </p:spPr>
      </p:pic>
      <p:sp>
        <p:nvSpPr>
          <p:cNvPr id="7" name="ZoneTexte 6"/>
          <p:cNvSpPr txBox="1"/>
          <p:nvPr/>
        </p:nvSpPr>
        <p:spPr>
          <a:xfrm>
            <a:off x="0" y="6550223"/>
            <a:ext cx="1536318" cy="307777"/>
          </a:xfrm>
          <a:prstGeom prst="rect">
            <a:avLst/>
          </a:prstGeom>
          <a:solidFill>
            <a:schemeClr val="bg1"/>
          </a:solidFill>
        </p:spPr>
        <p:txBody>
          <a:bodyPr wrap="none" rtlCol="0">
            <a:spAutoFit/>
          </a:bodyPr>
          <a:lstStyle/>
          <a:p>
            <a:r>
              <a:rPr lang="fr-FR" sz="1400" i="1" dirty="0"/>
              <a:t>D. </a:t>
            </a:r>
            <a:r>
              <a:rPr lang="fr-FR" sz="1400" i="1" dirty="0" err="1"/>
              <a:t>carthusianorum</a:t>
            </a:r>
            <a:endParaRPr lang="fr-FR" sz="1400" i="1" dirty="0"/>
          </a:p>
        </p:txBody>
      </p:sp>
      <p:sp>
        <p:nvSpPr>
          <p:cNvPr id="8" name="ZoneTexte 7"/>
          <p:cNvSpPr txBox="1"/>
          <p:nvPr/>
        </p:nvSpPr>
        <p:spPr>
          <a:xfrm>
            <a:off x="8292805" y="6550223"/>
            <a:ext cx="851195" cy="307777"/>
          </a:xfrm>
          <a:prstGeom prst="rect">
            <a:avLst/>
          </a:prstGeom>
          <a:solidFill>
            <a:schemeClr val="bg1"/>
          </a:solidFill>
        </p:spPr>
        <p:txBody>
          <a:bodyPr wrap="none" rtlCol="0">
            <a:spAutoFit/>
          </a:bodyPr>
          <a:lstStyle/>
          <a:p>
            <a:r>
              <a:rPr lang="fr-FR" sz="1400" dirty="0"/>
              <a:t>V. Guérin</a:t>
            </a:r>
          </a:p>
        </p:txBody>
      </p:sp>
      <p:grpSp>
        <p:nvGrpSpPr>
          <p:cNvPr id="9" name="Groupe 8"/>
          <p:cNvGrpSpPr/>
          <p:nvPr/>
        </p:nvGrpSpPr>
        <p:grpSpPr>
          <a:xfrm>
            <a:off x="4860032" y="1484784"/>
            <a:ext cx="2376264" cy="1080120"/>
            <a:chOff x="3096590" y="4630223"/>
            <a:chExt cx="3881888" cy="1368152"/>
          </a:xfrm>
        </p:grpSpPr>
        <p:sp>
          <p:nvSpPr>
            <p:cNvPr id="10" name="Explosion 1 9"/>
            <p:cNvSpPr/>
            <p:nvPr/>
          </p:nvSpPr>
          <p:spPr>
            <a:xfrm>
              <a:off x="4278927" y="4630223"/>
              <a:ext cx="1440160" cy="1368152"/>
            </a:xfrm>
            <a:prstGeom prst="irregularSeal1">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3096590" y="5023014"/>
              <a:ext cx="3881888" cy="701731"/>
            </a:xfrm>
            <a:prstGeom prst="rect">
              <a:avLst/>
            </a:prstGeom>
            <a:noFill/>
          </p:spPr>
          <p:txBody>
            <a:bodyPr wrap="none" rtlCol="0">
              <a:spAutoFit/>
            </a:bodyPr>
            <a:lstStyle/>
            <a:p>
              <a:pPr algn="ctr"/>
              <a:r>
                <a:rPr lang="fr-FR" b="1" dirty="0"/>
                <a:t>Identification</a:t>
              </a:r>
              <a:r>
                <a:rPr lang="fr-FR" dirty="0"/>
                <a:t> </a:t>
              </a:r>
            </a:p>
          </p:txBody>
        </p:sp>
      </p:grpSp>
      <p:pic>
        <p:nvPicPr>
          <p:cNvPr id="12" name="Image 11" descr="Dianthus godronianus 1.JPG"/>
          <p:cNvPicPr>
            <a:picLocks noChangeAspect="1"/>
          </p:cNvPicPr>
          <p:nvPr/>
        </p:nvPicPr>
        <p:blipFill>
          <a:blip r:embed="rId4" cstate="screen">
            <a:lum bright="-20000" contrast="10000"/>
            <a:extLst>
              <a:ext uri="{28A0092B-C50C-407E-A947-70E740481C1C}">
                <a14:useLocalDpi xmlns:a14="http://schemas.microsoft.com/office/drawing/2010/main"/>
              </a:ext>
            </a:extLst>
          </a:blip>
          <a:srcRect/>
          <a:stretch>
            <a:fillRect/>
          </a:stretch>
        </p:blipFill>
        <p:spPr>
          <a:xfrm rot="5400000">
            <a:off x="6589390" y="2527226"/>
            <a:ext cx="3165003" cy="1944216"/>
          </a:xfrm>
          <a:prstGeom prst="rect">
            <a:avLst/>
          </a:prstGeom>
        </p:spPr>
      </p:pic>
      <p:sp>
        <p:nvSpPr>
          <p:cNvPr id="13" name="ZoneTexte 12"/>
          <p:cNvSpPr txBox="1"/>
          <p:nvPr/>
        </p:nvSpPr>
        <p:spPr>
          <a:xfrm>
            <a:off x="7887053" y="4869160"/>
            <a:ext cx="1256947" cy="307777"/>
          </a:xfrm>
          <a:prstGeom prst="rect">
            <a:avLst/>
          </a:prstGeom>
          <a:solidFill>
            <a:schemeClr val="bg1"/>
          </a:solidFill>
        </p:spPr>
        <p:txBody>
          <a:bodyPr wrap="none" rtlCol="0">
            <a:spAutoFit/>
          </a:bodyPr>
          <a:lstStyle/>
          <a:p>
            <a:r>
              <a:rPr lang="fr-FR" sz="1400" i="1" dirty="0"/>
              <a:t>D. </a:t>
            </a:r>
            <a:r>
              <a:rPr lang="fr-FR" sz="1400" i="1" dirty="0" err="1"/>
              <a:t>godroniarus</a:t>
            </a:r>
            <a:endParaRPr lang="fr-FR" sz="1400" i="1" dirty="0"/>
          </a:p>
        </p:txBody>
      </p:sp>
      <p:pic>
        <p:nvPicPr>
          <p:cNvPr id="14" name="Image 13" descr="P6251189.JPG"/>
          <p:cNvPicPr>
            <a:picLocks noChangeAspect="1"/>
          </p:cNvPicPr>
          <p:nvPr/>
        </p:nvPicPr>
        <p:blipFill>
          <a:blip r:embed="rId5" cstate="screen">
            <a:lum bright="-20000" contrast="10000"/>
            <a:extLst>
              <a:ext uri="{28A0092B-C50C-407E-A947-70E740481C1C}">
                <a14:useLocalDpi xmlns:a14="http://schemas.microsoft.com/office/drawing/2010/main"/>
              </a:ext>
            </a:extLst>
          </a:blip>
          <a:srcRect/>
          <a:stretch>
            <a:fillRect/>
          </a:stretch>
        </p:blipFill>
        <p:spPr>
          <a:xfrm rot="5400000">
            <a:off x="3871937" y="3637657"/>
            <a:ext cx="4293096" cy="2147590"/>
          </a:xfrm>
          <a:prstGeom prst="rect">
            <a:avLst/>
          </a:prstGeom>
        </p:spPr>
      </p:pic>
      <p:sp>
        <p:nvSpPr>
          <p:cNvPr id="15" name="ZoneTexte 14"/>
          <p:cNvSpPr txBox="1"/>
          <p:nvPr/>
        </p:nvSpPr>
        <p:spPr>
          <a:xfrm>
            <a:off x="6156176" y="6550223"/>
            <a:ext cx="1035155" cy="307777"/>
          </a:xfrm>
          <a:prstGeom prst="rect">
            <a:avLst/>
          </a:prstGeom>
          <a:solidFill>
            <a:schemeClr val="bg1"/>
          </a:solidFill>
        </p:spPr>
        <p:txBody>
          <a:bodyPr wrap="none" rtlCol="0">
            <a:spAutoFit/>
          </a:bodyPr>
          <a:lstStyle/>
          <a:p>
            <a:r>
              <a:rPr lang="fr-FR" sz="1400" i="1" dirty="0"/>
              <a:t>D. </a:t>
            </a:r>
            <a:r>
              <a:rPr lang="fr-FR" sz="1400" i="1" dirty="0" err="1"/>
              <a:t>deltoides</a:t>
            </a:r>
            <a:endParaRPr lang="fr-FR" sz="1400" i="1" dirty="0"/>
          </a:p>
        </p:txBody>
      </p:sp>
      <p:cxnSp>
        <p:nvCxnSpPr>
          <p:cNvPr id="16" name="Connecteur droit avec flèche 15"/>
          <p:cNvCxnSpPr/>
          <p:nvPr/>
        </p:nvCxnSpPr>
        <p:spPr>
          <a:xfrm flipH="1" flipV="1">
            <a:off x="8532440" y="2924944"/>
            <a:ext cx="216024" cy="86409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p:nvPr/>
        </p:nvSpPr>
        <p:spPr>
          <a:xfrm>
            <a:off x="539552" y="6334780"/>
            <a:ext cx="1259384" cy="523220"/>
          </a:xfrm>
          <a:prstGeom prst="rect">
            <a:avLst/>
          </a:prstGeom>
          <a:solidFill>
            <a:schemeClr val="bg1"/>
          </a:solidFill>
        </p:spPr>
        <p:txBody>
          <a:bodyPr wrap="none" rtlCol="0">
            <a:spAutoFit/>
          </a:bodyPr>
          <a:lstStyle/>
          <a:p>
            <a:r>
              <a:rPr lang="fr-FR" sz="1400" i="1" dirty="0"/>
              <a:t>D. </a:t>
            </a:r>
            <a:r>
              <a:rPr lang="fr-FR" sz="1400" i="1" dirty="0" err="1"/>
              <a:t>seguieri</a:t>
            </a:r>
            <a:endParaRPr lang="fr-FR" sz="1400" i="1" dirty="0"/>
          </a:p>
          <a:p>
            <a:r>
              <a:rPr lang="fr-FR" sz="1400" dirty="0" err="1"/>
              <a:t>subsp</a:t>
            </a:r>
            <a:r>
              <a:rPr lang="fr-FR" sz="1400" i="1" dirty="0"/>
              <a:t>. </a:t>
            </a:r>
            <a:r>
              <a:rPr lang="fr-FR" sz="1400" i="1" dirty="0" err="1"/>
              <a:t>seguieri</a:t>
            </a:r>
            <a:endParaRPr lang="fr-FR" sz="1400" i="1" dirty="0"/>
          </a:p>
        </p:txBody>
      </p:sp>
      <p:sp>
        <p:nvSpPr>
          <p:cNvPr id="2" name="Espace réservé du contenu 2"/>
          <p:cNvSpPr txBox="1">
            <a:spLocks/>
          </p:cNvSpPr>
          <p:nvPr/>
        </p:nvSpPr>
        <p:spPr>
          <a:xfrm>
            <a:off x="3312368" y="116632"/>
            <a:ext cx="5724128" cy="792088"/>
          </a:xfrm>
          <a:prstGeom prst="rect">
            <a:avLst/>
          </a:prstGeom>
          <a:solidFill>
            <a:schemeClr val="accent2">
              <a:lumMod val="20000"/>
              <a:lumOff val="80000"/>
            </a:schemeClr>
          </a:solidFill>
        </p:spPr>
        <p:txBody>
          <a:bodyPr>
            <a:normAutofit/>
          </a:bodyPr>
          <a:lstStyle/>
          <a:p>
            <a:pPr marL="342900" lvl="0" indent="-342900">
              <a:spcBef>
                <a:spcPct val="20000"/>
              </a:spcBef>
              <a:buFont typeface="Arial" pitchFamily="34" charset="0"/>
              <a:buChar char="•"/>
              <a:defRPr/>
            </a:pPr>
            <a:r>
              <a:rPr lang="fr-FR" sz="2000" b="1" dirty="0"/>
              <a:t>5 </a:t>
            </a:r>
            <a:r>
              <a:rPr lang="fr-FR" sz="2000" b="1" dirty="0">
                <a:solidFill>
                  <a:srgbClr val="FF0000"/>
                </a:solidFill>
              </a:rPr>
              <a:t>pétales</a:t>
            </a:r>
            <a:r>
              <a:rPr lang="fr-FR" sz="2000" b="1" dirty="0"/>
              <a:t> libres </a:t>
            </a:r>
            <a:r>
              <a:rPr lang="fr-FR" sz="2000" b="1" dirty="0">
                <a:solidFill>
                  <a:srgbClr val="FF0000"/>
                </a:solidFill>
              </a:rPr>
              <a:t>rouges, roses</a:t>
            </a:r>
            <a:r>
              <a:rPr lang="fr-FR" sz="2000" b="1" dirty="0"/>
              <a:t>, rarement blancs ; </a:t>
            </a:r>
            <a:r>
              <a:rPr lang="fr-FR" sz="2000" b="1" dirty="0">
                <a:solidFill>
                  <a:srgbClr val="FF0000"/>
                </a:solidFill>
              </a:rPr>
              <a:t>onglet </a:t>
            </a:r>
            <a:r>
              <a:rPr lang="fr-FR" sz="2000" b="1" strike="sngStrike" dirty="0"/>
              <a:t>écailles</a:t>
            </a:r>
          </a:p>
        </p:txBody>
      </p:sp>
      <p:sp>
        <p:nvSpPr>
          <p:cNvPr id="3" name="ZoneTexte 2"/>
          <p:cNvSpPr txBox="1"/>
          <p:nvPr/>
        </p:nvSpPr>
        <p:spPr>
          <a:xfrm>
            <a:off x="35496" y="303039"/>
            <a:ext cx="3168352"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err="1"/>
              <a:t>Dianthus</a:t>
            </a:r>
            <a:r>
              <a:rPr lang="fr-FR" sz="2400" b="1" i="1" dirty="0"/>
              <a:t> </a:t>
            </a:r>
            <a:r>
              <a:rPr lang="fr-FR" sz="2400" b="1" dirty="0"/>
              <a:t>(2b)</a:t>
            </a:r>
          </a:p>
        </p:txBody>
      </p:sp>
      <p:pic>
        <p:nvPicPr>
          <p:cNvPr id="10" name="Image 9" descr="P6034292.JPG"/>
          <p:cNvPicPr>
            <a:picLocks noChangeAspect="1"/>
          </p:cNvPicPr>
          <p:nvPr/>
        </p:nvPicPr>
        <p:blipFill>
          <a:blip r:embed="rId3" cstate="screen">
            <a:lum bright="-10000" contrast="10000"/>
            <a:extLst>
              <a:ext uri="{28A0092B-C50C-407E-A947-70E740481C1C}">
                <a14:useLocalDpi xmlns:a14="http://schemas.microsoft.com/office/drawing/2010/main"/>
              </a:ext>
            </a:extLst>
          </a:blip>
          <a:srcRect/>
          <a:stretch>
            <a:fillRect/>
          </a:stretch>
        </p:blipFill>
        <p:spPr>
          <a:xfrm>
            <a:off x="4969977" y="1052736"/>
            <a:ext cx="4174023" cy="3240360"/>
          </a:xfrm>
          <a:prstGeom prst="rect">
            <a:avLst/>
          </a:prstGeom>
        </p:spPr>
      </p:pic>
      <p:pic>
        <p:nvPicPr>
          <p:cNvPr id="8" name="Image 7" descr="Dianthus superbus Rémy Gentner.jpg"/>
          <p:cNvPicPr>
            <a:picLocks noChangeAspect="1"/>
          </p:cNvPicPr>
          <p:nvPr/>
        </p:nvPicPr>
        <p:blipFill>
          <a:blip r:embed="rId4" cstate="print">
            <a:lum contrast="10000"/>
          </a:blip>
          <a:stretch>
            <a:fillRect/>
          </a:stretch>
        </p:blipFill>
        <p:spPr>
          <a:xfrm>
            <a:off x="107503" y="980728"/>
            <a:ext cx="4224470" cy="3168352"/>
          </a:xfrm>
          <a:prstGeom prst="roundRect">
            <a:avLst/>
          </a:prstGeom>
        </p:spPr>
      </p:pic>
      <p:sp>
        <p:nvSpPr>
          <p:cNvPr id="5" name="ZoneTexte 4"/>
          <p:cNvSpPr txBox="1"/>
          <p:nvPr/>
        </p:nvSpPr>
        <p:spPr>
          <a:xfrm>
            <a:off x="0" y="3933056"/>
            <a:ext cx="1274580" cy="307777"/>
          </a:xfrm>
          <a:prstGeom prst="rect">
            <a:avLst/>
          </a:prstGeom>
          <a:solidFill>
            <a:schemeClr val="bg1"/>
          </a:solidFill>
        </p:spPr>
        <p:txBody>
          <a:bodyPr wrap="none" rtlCol="0">
            <a:spAutoFit/>
          </a:bodyPr>
          <a:lstStyle/>
          <a:p>
            <a:r>
              <a:rPr lang="fr-FR" sz="1400" dirty="0"/>
              <a:t>Rémy  </a:t>
            </a:r>
            <a:r>
              <a:rPr lang="fr-FR" sz="1400" dirty="0" err="1"/>
              <a:t>Gentner</a:t>
            </a:r>
            <a:endParaRPr lang="fr-FR" sz="1400" dirty="0"/>
          </a:p>
        </p:txBody>
      </p:sp>
      <p:sp>
        <p:nvSpPr>
          <p:cNvPr id="11" name="ZoneTexte 10"/>
          <p:cNvSpPr txBox="1"/>
          <p:nvPr/>
        </p:nvSpPr>
        <p:spPr>
          <a:xfrm>
            <a:off x="8148919" y="4005064"/>
            <a:ext cx="995081" cy="307777"/>
          </a:xfrm>
          <a:prstGeom prst="rect">
            <a:avLst/>
          </a:prstGeom>
          <a:solidFill>
            <a:schemeClr val="bg1"/>
          </a:solidFill>
        </p:spPr>
        <p:txBody>
          <a:bodyPr wrap="none" rtlCol="0">
            <a:spAutoFit/>
          </a:bodyPr>
          <a:lstStyle/>
          <a:p>
            <a:r>
              <a:rPr lang="fr-FR" sz="1400" i="1" dirty="0" err="1"/>
              <a:t>D.deltoides</a:t>
            </a:r>
            <a:endParaRPr lang="fr-FR" sz="1400" i="1" dirty="0"/>
          </a:p>
        </p:txBody>
      </p:sp>
      <p:pic>
        <p:nvPicPr>
          <p:cNvPr id="13" name="Image 12" descr="P7141498.JPG"/>
          <p:cNvPicPr>
            <a:picLocks noChangeAspect="1"/>
          </p:cNvPicPr>
          <p:nvPr/>
        </p:nvPicPr>
        <p:blipFill>
          <a:blip r:embed="rId5" cstate="screen">
            <a:lum bright="-10000" contrast="10000"/>
            <a:extLst>
              <a:ext uri="{28A0092B-C50C-407E-A947-70E740481C1C}">
                <a14:useLocalDpi xmlns:a14="http://schemas.microsoft.com/office/drawing/2010/main"/>
              </a:ext>
            </a:extLst>
          </a:blip>
          <a:srcRect/>
          <a:stretch>
            <a:fillRect/>
          </a:stretch>
        </p:blipFill>
        <p:spPr>
          <a:xfrm>
            <a:off x="4067944" y="4107695"/>
            <a:ext cx="3600400" cy="2750305"/>
          </a:xfrm>
          <a:prstGeom prst="roundRect">
            <a:avLst/>
          </a:prstGeom>
        </p:spPr>
      </p:pic>
      <p:sp>
        <p:nvSpPr>
          <p:cNvPr id="9" name="ZoneTexte 8"/>
          <p:cNvSpPr txBox="1"/>
          <p:nvPr/>
        </p:nvSpPr>
        <p:spPr>
          <a:xfrm>
            <a:off x="0" y="908720"/>
            <a:ext cx="1034129" cy="307777"/>
          </a:xfrm>
          <a:prstGeom prst="rect">
            <a:avLst/>
          </a:prstGeom>
          <a:solidFill>
            <a:schemeClr val="bg1"/>
          </a:solidFill>
        </p:spPr>
        <p:txBody>
          <a:bodyPr wrap="none" rtlCol="0">
            <a:spAutoFit/>
          </a:bodyPr>
          <a:lstStyle/>
          <a:p>
            <a:r>
              <a:rPr lang="fr-FR" sz="1400" i="1" dirty="0"/>
              <a:t>D. </a:t>
            </a:r>
            <a:r>
              <a:rPr lang="fr-FR" sz="1400" i="1" dirty="0" err="1"/>
              <a:t>superbus</a:t>
            </a:r>
            <a:endParaRPr lang="fr-FR" sz="1400" i="1" dirty="0"/>
          </a:p>
        </p:txBody>
      </p:sp>
      <p:sp>
        <p:nvSpPr>
          <p:cNvPr id="12" name="ZoneTexte 11"/>
          <p:cNvSpPr txBox="1"/>
          <p:nvPr/>
        </p:nvSpPr>
        <p:spPr>
          <a:xfrm>
            <a:off x="3923928" y="6550223"/>
            <a:ext cx="1030154" cy="307777"/>
          </a:xfrm>
          <a:prstGeom prst="rect">
            <a:avLst/>
          </a:prstGeom>
          <a:solidFill>
            <a:schemeClr val="bg1"/>
          </a:solidFill>
        </p:spPr>
        <p:txBody>
          <a:bodyPr wrap="none" rtlCol="0">
            <a:spAutoFit/>
          </a:bodyPr>
          <a:lstStyle/>
          <a:p>
            <a:r>
              <a:rPr lang="fr-FR" sz="1400" i="1" dirty="0"/>
              <a:t>D. </a:t>
            </a:r>
            <a:r>
              <a:rPr lang="fr-FR" sz="1400" i="1" dirty="0" err="1"/>
              <a:t>pavonius</a:t>
            </a:r>
            <a:endParaRPr lang="fr-FR" sz="1400" i="1" dirty="0"/>
          </a:p>
        </p:txBody>
      </p:sp>
      <p:sp>
        <p:nvSpPr>
          <p:cNvPr id="14" name="ZoneTexte 13"/>
          <p:cNvSpPr txBox="1"/>
          <p:nvPr/>
        </p:nvSpPr>
        <p:spPr>
          <a:xfrm>
            <a:off x="8292805" y="6550223"/>
            <a:ext cx="851195" cy="307777"/>
          </a:xfrm>
          <a:prstGeom prst="rect">
            <a:avLst/>
          </a:prstGeom>
          <a:solidFill>
            <a:schemeClr val="bg1"/>
          </a:solidFill>
        </p:spPr>
        <p:txBody>
          <a:bodyPr wrap="none" rtlCol="0">
            <a:spAutoFit/>
          </a:bodyPr>
          <a:lstStyle/>
          <a:p>
            <a:r>
              <a:rPr lang="fr-FR" sz="1400" dirty="0"/>
              <a:t>V. Guérin</a:t>
            </a:r>
          </a:p>
        </p:txBody>
      </p:sp>
      <p:pic>
        <p:nvPicPr>
          <p:cNvPr id="15" name="Image 14" descr="P8171636.JPG"/>
          <p:cNvPicPr>
            <a:picLocks noChangeAspect="1"/>
          </p:cNvPicPr>
          <p:nvPr/>
        </p:nvPicPr>
        <p:blipFill>
          <a:blip r:embed="rId6" cstate="screen">
            <a:lum bright="-10000" contrast="10000"/>
            <a:extLst>
              <a:ext uri="{28A0092B-C50C-407E-A947-70E740481C1C}">
                <a14:useLocalDpi xmlns:a14="http://schemas.microsoft.com/office/drawing/2010/main"/>
              </a:ext>
            </a:extLst>
          </a:blip>
          <a:srcRect/>
          <a:stretch>
            <a:fillRect/>
          </a:stretch>
        </p:blipFill>
        <p:spPr>
          <a:xfrm>
            <a:off x="1395150" y="4221088"/>
            <a:ext cx="2600786" cy="2637941"/>
          </a:xfrm>
          <a:prstGeom prst="ellipse">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p:nvPr/>
        </p:nvSpPr>
        <p:spPr>
          <a:xfrm>
            <a:off x="81043" y="4365104"/>
            <a:ext cx="1394613" cy="523220"/>
          </a:xfrm>
          <a:prstGeom prst="rect">
            <a:avLst/>
          </a:prstGeom>
          <a:solidFill>
            <a:schemeClr val="bg1"/>
          </a:solidFill>
        </p:spPr>
        <p:txBody>
          <a:bodyPr wrap="none" rtlCol="0">
            <a:spAutoFit/>
          </a:bodyPr>
          <a:lstStyle/>
          <a:p>
            <a:r>
              <a:rPr lang="fr-FR" sz="1400" dirty="0"/>
              <a:t>Valérie </a:t>
            </a:r>
          </a:p>
          <a:p>
            <a:r>
              <a:rPr lang="fr-FR" sz="1400" dirty="0"/>
              <a:t>Bruneau-</a:t>
            </a:r>
            <a:r>
              <a:rPr lang="fr-FR" sz="1400" dirty="0" err="1"/>
              <a:t>Querey</a:t>
            </a:r>
            <a:endParaRPr lang="fr-FR" sz="1400" dirty="0"/>
          </a:p>
        </p:txBody>
      </p:sp>
      <p:sp>
        <p:nvSpPr>
          <p:cNvPr id="2" name="ZoneTexte 1"/>
          <p:cNvSpPr txBox="1"/>
          <p:nvPr/>
        </p:nvSpPr>
        <p:spPr>
          <a:xfrm>
            <a:off x="5220072" y="260648"/>
            <a:ext cx="3024336" cy="461665"/>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err="1"/>
              <a:t>Dianthus</a:t>
            </a:r>
            <a:r>
              <a:rPr lang="fr-FR" sz="2400" b="1" i="1" dirty="0"/>
              <a:t> </a:t>
            </a:r>
            <a:r>
              <a:rPr lang="fr-FR" sz="2400" b="1" dirty="0"/>
              <a:t>(3) </a:t>
            </a:r>
          </a:p>
        </p:txBody>
      </p:sp>
      <p:pic>
        <p:nvPicPr>
          <p:cNvPr id="3" name="Image 2" descr="Dianthus hyssopifolius Roubaudi.jpg"/>
          <p:cNvPicPr>
            <a:picLocks noChangeAspect="1"/>
          </p:cNvPicPr>
          <p:nvPr/>
        </p:nvPicPr>
        <p:blipFill>
          <a:blip r:embed="rId3" cstate="screen">
            <a:lum bright="-10000"/>
            <a:extLst>
              <a:ext uri="{28A0092B-C50C-407E-A947-70E740481C1C}">
                <a14:useLocalDpi xmlns:a14="http://schemas.microsoft.com/office/drawing/2010/main"/>
              </a:ext>
            </a:extLst>
          </a:blip>
          <a:stretch>
            <a:fillRect/>
          </a:stretch>
        </p:blipFill>
        <p:spPr>
          <a:xfrm>
            <a:off x="6732240" y="2304256"/>
            <a:ext cx="2247714" cy="2996952"/>
          </a:xfrm>
          <a:prstGeom prst="rect">
            <a:avLst/>
          </a:prstGeom>
        </p:spPr>
      </p:pic>
      <p:sp>
        <p:nvSpPr>
          <p:cNvPr id="4" name="Espace réservé du contenu 2"/>
          <p:cNvSpPr txBox="1">
            <a:spLocks/>
          </p:cNvSpPr>
          <p:nvPr/>
        </p:nvSpPr>
        <p:spPr>
          <a:xfrm>
            <a:off x="6228184" y="980728"/>
            <a:ext cx="2736304" cy="864096"/>
          </a:xfrm>
          <a:prstGeom prst="rect">
            <a:avLst/>
          </a:prstGeom>
          <a:solidFill>
            <a:schemeClr val="accent4">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Capsule</a:t>
            </a:r>
            <a:r>
              <a:rPr kumimoji="0" lang="fr-FR" sz="2000" b="1" i="0" u="none" strike="noStrike" kern="1200" cap="none" spc="0" normalizeH="0" baseline="0" noProof="0" dirty="0">
                <a:ln>
                  <a:noFill/>
                </a:ln>
                <a:effectLst/>
                <a:uLnTx/>
                <a:uFillTx/>
                <a:latin typeface="+mn-lt"/>
                <a:ea typeface="+mn-ea"/>
                <a:cs typeface="+mn-cs"/>
              </a:rPr>
              <a:t> </a:t>
            </a:r>
            <a:r>
              <a:rPr lang="fr-FR" sz="2000" b="1" dirty="0">
                <a:solidFill>
                  <a:srgbClr val="FF0000"/>
                </a:solidFill>
              </a:rPr>
              <a:t>4</a:t>
            </a:r>
            <a:r>
              <a:rPr kumimoji="0" lang="fr-FR" sz="2000" b="1" i="0" u="none" strike="noStrike" kern="1200" cap="none" spc="0" normalizeH="0" noProof="0" dirty="0">
                <a:ln>
                  <a:noFill/>
                </a:ln>
                <a:solidFill>
                  <a:srgbClr val="FF0000"/>
                </a:solidFill>
                <a:effectLst/>
                <a:uLnTx/>
                <a:uFillTx/>
                <a:latin typeface="+mn-lt"/>
                <a:ea typeface="+mn-ea"/>
                <a:cs typeface="+mn-cs"/>
              </a:rPr>
              <a:t> dents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err="1"/>
              <a:t>Carpophore</a:t>
            </a:r>
            <a:r>
              <a:rPr lang="fr-FR" sz="2000" b="1" dirty="0"/>
              <a:t> court</a:t>
            </a:r>
          </a:p>
        </p:txBody>
      </p:sp>
      <p:sp>
        <p:nvSpPr>
          <p:cNvPr id="5" name="ZoneTexte 4"/>
          <p:cNvSpPr txBox="1"/>
          <p:nvPr/>
        </p:nvSpPr>
        <p:spPr>
          <a:xfrm>
            <a:off x="7677161" y="1996479"/>
            <a:ext cx="1302793" cy="307777"/>
          </a:xfrm>
          <a:prstGeom prst="rect">
            <a:avLst/>
          </a:prstGeom>
          <a:solidFill>
            <a:schemeClr val="bg1"/>
          </a:solidFill>
        </p:spPr>
        <p:txBody>
          <a:bodyPr wrap="none" rtlCol="0">
            <a:spAutoFit/>
          </a:bodyPr>
          <a:lstStyle/>
          <a:p>
            <a:r>
              <a:rPr lang="fr-FR" sz="1400" i="1" dirty="0"/>
              <a:t>D. </a:t>
            </a:r>
            <a:r>
              <a:rPr lang="fr-FR" sz="1400" i="1" dirty="0" err="1"/>
              <a:t>hyssopifolius</a:t>
            </a:r>
            <a:endParaRPr lang="fr-FR" sz="1400" i="1" dirty="0"/>
          </a:p>
        </p:txBody>
      </p:sp>
      <p:sp>
        <p:nvSpPr>
          <p:cNvPr id="6" name="ZoneTexte 5"/>
          <p:cNvSpPr txBox="1"/>
          <p:nvPr/>
        </p:nvSpPr>
        <p:spPr>
          <a:xfrm>
            <a:off x="7619132" y="4993431"/>
            <a:ext cx="1360822" cy="307777"/>
          </a:xfrm>
          <a:prstGeom prst="rect">
            <a:avLst/>
          </a:prstGeom>
          <a:solidFill>
            <a:schemeClr val="bg1"/>
          </a:solidFill>
        </p:spPr>
        <p:txBody>
          <a:bodyPr wrap="none" rtlCol="0">
            <a:spAutoFit/>
          </a:bodyPr>
          <a:lstStyle/>
          <a:p>
            <a:r>
              <a:rPr lang="fr-FR" sz="1400" dirty="0"/>
              <a:t>Didier </a:t>
            </a:r>
            <a:r>
              <a:rPr lang="fr-FR" sz="1400" dirty="0" err="1"/>
              <a:t>Roubaudi</a:t>
            </a:r>
            <a:endParaRPr lang="fr-FR" sz="1400" dirty="0"/>
          </a:p>
        </p:txBody>
      </p:sp>
      <p:sp>
        <p:nvSpPr>
          <p:cNvPr id="8" name="Espace réservé du contenu 2"/>
          <p:cNvSpPr txBox="1">
            <a:spLocks/>
          </p:cNvSpPr>
          <p:nvPr/>
        </p:nvSpPr>
        <p:spPr>
          <a:xfrm>
            <a:off x="251520" y="188640"/>
            <a:ext cx="4427984" cy="864096"/>
          </a:xfrm>
          <a:prstGeom prst="rect">
            <a:avLst/>
          </a:prstGeom>
          <a:solidFill>
            <a:schemeClr val="accent2">
              <a:lumMod val="20000"/>
              <a:lumOff val="80000"/>
            </a:schemeClr>
          </a:solidFill>
        </p:spPr>
        <p:txBody>
          <a:bodyPr>
            <a:normAutofit/>
          </a:bodyPr>
          <a:lstStyle/>
          <a:p>
            <a:pPr marL="342900" lvl="0" indent="-342900">
              <a:spcBef>
                <a:spcPct val="20000"/>
              </a:spcBef>
              <a:buFont typeface="Arial" pitchFamily="34" charset="0"/>
              <a:buChar char="•"/>
              <a:defRPr/>
            </a:pPr>
            <a:r>
              <a:rPr lang="fr-FR" sz="2000" b="1" dirty="0">
                <a:solidFill>
                  <a:srgbClr val="FF0000"/>
                </a:solidFill>
              </a:rPr>
              <a:t>2 X 5 étamines</a:t>
            </a:r>
          </a:p>
          <a:p>
            <a:pPr marL="342900" lvl="0" indent="-342900">
              <a:spcBef>
                <a:spcPct val="20000"/>
              </a:spcBef>
              <a:buFont typeface="Arial" pitchFamily="34" charset="0"/>
              <a:buChar char="•"/>
              <a:defRPr/>
            </a:pPr>
            <a:r>
              <a:rPr lang="fr-FR" sz="2000" b="1" dirty="0"/>
              <a:t>Ovaire supère uniloculaire ; </a:t>
            </a:r>
            <a:r>
              <a:rPr lang="fr-FR" sz="2000" b="1" dirty="0">
                <a:solidFill>
                  <a:srgbClr val="FF0000"/>
                </a:solidFill>
              </a:rPr>
              <a:t>2 styles</a:t>
            </a:r>
          </a:p>
        </p:txBody>
      </p:sp>
      <p:pic>
        <p:nvPicPr>
          <p:cNvPr id="12" name="Image 11" descr="P7141862.JPG"/>
          <p:cNvPicPr>
            <a:picLocks noChangeAspect="1"/>
          </p:cNvPicPr>
          <p:nvPr/>
        </p:nvPicPr>
        <p:blipFill>
          <a:blip r:embed="rId4" cstate="screen">
            <a:lum bright="-10000" contrast="10000"/>
            <a:extLst>
              <a:ext uri="{28A0092B-C50C-407E-A947-70E740481C1C}">
                <a14:useLocalDpi xmlns:a14="http://schemas.microsoft.com/office/drawing/2010/main"/>
              </a:ext>
            </a:extLst>
          </a:blip>
          <a:srcRect/>
          <a:stretch>
            <a:fillRect/>
          </a:stretch>
        </p:blipFill>
        <p:spPr>
          <a:xfrm rot="5400000">
            <a:off x="2939357" y="3693492"/>
            <a:ext cx="3540392" cy="2723378"/>
          </a:xfrm>
          <a:prstGeom prst="rect">
            <a:avLst/>
          </a:prstGeom>
        </p:spPr>
      </p:pic>
      <p:sp>
        <p:nvSpPr>
          <p:cNvPr id="13" name="ZoneTexte 12"/>
          <p:cNvSpPr txBox="1"/>
          <p:nvPr/>
        </p:nvSpPr>
        <p:spPr>
          <a:xfrm>
            <a:off x="5171650" y="6525344"/>
            <a:ext cx="958917" cy="307777"/>
          </a:xfrm>
          <a:prstGeom prst="rect">
            <a:avLst/>
          </a:prstGeom>
          <a:solidFill>
            <a:schemeClr val="bg1"/>
          </a:solidFill>
        </p:spPr>
        <p:txBody>
          <a:bodyPr wrap="none" rtlCol="0">
            <a:spAutoFit/>
          </a:bodyPr>
          <a:lstStyle/>
          <a:p>
            <a:r>
              <a:rPr lang="fr-FR" sz="1400" i="1" dirty="0"/>
              <a:t>D. </a:t>
            </a:r>
            <a:r>
              <a:rPr lang="fr-FR" sz="1400" i="1" dirty="0" err="1"/>
              <a:t>saxicola</a:t>
            </a:r>
            <a:endParaRPr lang="fr-FR" sz="1400" i="1" dirty="0"/>
          </a:p>
        </p:txBody>
      </p:sp>
      <p:pic>
        <p:nvPicPr>
          <p:cNvPr id="14" name="Image 13" descr="Dianthus armeria Valérie Bruneau-Querey.jpg"/>
          <p:cNvPicPr>
            <a:picLocks noChangeAspect="1"/>
          </p:cNvPicPr>
          <p:nvPr/>
        </p:nvPicPr>
        <p:blipFill>
          <a:blip r:embed="rId5" cstate="screen">
            <a:lum bright="-10000" contrast="10000"/>
            <a:extLst>
              <a:ext uri="{28A0092B-C50C-407E-A947-70E740481C1C}">
                <a14:useLocalDpi xmlns:a14="http://schemas.microsoft.com/office/drawing/2010/main"/>
              </a:ext>
            </a:extLst>
          </a:blip>
          <a:srcRect/>
          <a:stretch>
            <a:fillRect/>
          </a:stretch>
        </p:blipFill>
        <p:spPr>
          <a:xfrm>
            <a:off x="107504" y="1196752"/>
            <a:ext cx="3553595" cy="3384376"/>
          </a:xfrm>
          <a:prstGeom prst="ellipse">
            <a:avLst/>
          </a:prstGeom>
        </p:spPr>
      </p:pic>
      <p:sp>
        <p:nvSpPr>
          <p:cNvPr id="15" name="ZoneTexte 14"/>
          <p:cNvSpPr txBox="1"/>
          <p:nvPr/>
        </p:nvSpPr>
        <p:spPr>
          <a:xfrm>
            <a:off x="395536" y="1268760"/>
            <a:ext cx="952377" cy="307777"/>
          </a:xfrm>
          <a:prstGeom prst="rect">
            <a:avLst/>
          </a:prstGeom>
          <a:solidFill>
            <a:schemeClr val="bg1"/>
          </a:solidFill>
        </p:spPr>
        <p:txBody>
          <a:bodyPr wrap="none" rtlCol="0">
            <a:spAutoFit/>
          </a:bodyPr>
          <a:lstStyle/>
          <a:p>
            <a:r>
              <a:rPr lang="fr-FR" sz="1400" i="1" dirty="0"/>
              <a:t>D. </a:t>
            </a:r>
            <a:r>
              <a:rPr lang="fr-FR" sz="1400" i="1" dirty="0" err="1"/>
              <a:t>armeria</a:t>
            </a:r>
            <a:endParaRPr lang="fr-FR" sz="1400" i="1"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oste Dianthus pavonius.png"/>
          <p:cNvPicPr>
            <a:picLocks noChangeAspect="1"/>
          </p:cNvPicPr>
          <p:nvPr/>
        </p:nvPicPr>
        <p:blipFill>
          <a:blip r:embed="rId2" cstate="print"/>
          <a:stretch>
            <a:fillRect/>
          </a:stretch>
        </p:blipFill>
        <p:spPr>
          <a:xfrm>
            <a:off x="-36512" y="0"/>
            <a:ext cx="5715000" cy="6858000"/>
          </a:xfrm>
          <a:prstGeom prst="rect">
            <a:avLst/>
          </a:prstGeom>
        </p:spPr>
      </p:pic>
      <p:sp>
        <p:nvSpPr>
          <p:cNvPr id="3" name="ZoneTexte 2"/>
          <p:cNvSpPr txBox="1"/>
          <p:nvPr/>
        </p:nvSpPr>
        <p:spPr>
          <a:xfrm>
            <a:off x="7164288" y="260648"/>
            <a:ext cx="1728192" cy="461665"/>
          </a:xfrm>
          <a:prstGeom prst="rect">
            <a:avLst/>
          </a:prstGeom>
          <a:solidFill>
            <a:schemeClr val="accent5">
              <a:lumMod val="20000"/>
              <a:lumOff val="80000"/>
            </a:schemeClr>
          </a:solidFill>
        </p:spPr>
        <p:txBody>
          <a:bodyPr wrap="square" rtlCol="0">
            <a:spAutoFit/>
          </a:bodyPr>
          <a:lstStyle/>
          <a:p>
            <a:pPr algn="ctr"/>
            <a:r>
              <a:rPr lang="fr-FR" sz="2400" b="1" i="1" dirty="0" err="1"/>
              <a:t>Dianthus</a:t>
            </a:r>
            <a:r>
              <a:rPr lang="fr-FR" sz="2400" b="1" i="1" dirty="0"/>
              <a:t>   </a:t>
            </a:r>
          </a:p>
        </p:txBody>
      </p:sp>
      <p:sp>
        <p:nvSpPr>
          <p:cNvPr id="4" name="ZoneTexte 3"/>
          <p:cNvSpPr txBox="1"/>
          <p:nvPr/>
        </p:nvSpPr>
        <p:spPr>
          <a:xfrm>
            <a:off x="7358567" y="908720"/>
            <a:ext cx="1422890" cy="400110"/>
          </a:xfrm>
          <a:prstGeom prst="rect">
            <a:avLst/>
          </a:prstGeom>
          <a:solidFill>
            <a:schemeClr val="accent3">
              <a:lumMod val="40000"/>
              <a:lumOff val="60000"/>
            </a:schemeClr>
          </a:solidFill>
        </p:spPr>
        <p:txBody>
          <a:bodyPr wrap="none" rtlCol="0">
            <a:spAutoFit/>
          </a:bodyPr>
          <a:lstStyle/>
          <a:p>
            <a:pPr algn="ctr"/>
            <a:r>
              <a:rPr lang="fr-FR" sz="2000" b="1" i="1" dirty="0"/>
              <a:t>D. </a:t>
            </a:r>
            <a:r>
              <a:rPr lang="fr-FR" sz="2000" b="1" i="1" dirty="0" err="1"/>
              <a:t>pavonius</a:t>
            </a:r>
            <a:endParaRPr lang="fr-FR" sz="2000" b="1" i="1" dirty="0"/>
          </a:p>
        </p:txBody>
      </p:sp>
      <p:sp>
        <p:nvSpPr>
          <p:cNvPr id="5" name="ZoneTexte 4"/>
          <p:cNvSpPr txBox="1"/>
          <p:nvPr/>
        </p:nvSpPr>
        <p:spPr>
          <a:xfrm>
            <a:off x="-36512" y="2492896"/>
            <a:ext cx="1763687" cy="646331"/>
          </a:xfrm>
          <a:prstGeom prst="rect">
            <a:avLst/>
          </a:prstGeom>
          <a:noFill/>
        </p:spPr>
        <p:txBody>
          <a:bodyPr wrap="square" rtlCol="0">
            <a:spAutoFit/>
          </a:bodyPr>
          <a:lstStyle/>
          <a:p>
            <a:r>
              <a:rPr lang="fr-FR" b="1" dirty="0"/>
              <a:t>Feuilles linéaires</a:t>
            </a:r>
          </a:p>
          <a:p>
            <a:r>
              <a:rPr lang="fr-FR" b="1" dirty="0"/>
              <a:t>Gaine basale</a:t>
            </a:r>
          </a:p>
        </p:txBody>
      </p:sp>
      <p:sp>
        <p:nvSpPr>
          <p:cNvPr id="6" name="ZoneTexte 5"/>
          <p:cNvSpPr txBox="1"/>
          <p:nvPr/>
        </p:nvSpPr>
        <p:spPr>
          <a:xfrm>
            <a:off x="-36512" y="6211669"/>
            <a:ext cx="939168" cy="646331"/>
          </a:xfrm>
          <a:prstGeom prst="rect">
            <a:avLst/>
          </a:prstGeom>
          <a:solidFill>
            <a:schemeClr val="bg1"/>
          </a:solidFill>
        </p:spPr>
        <p:txBody>
          <a:bodyPr wrap="none" rtlCol="0">
            <a:spAutoFit/>
          </a:bodyPr>
          <a:lstStyle/>
          <a:p>
            <a:r>
              <a:rPr lang="fr-FR" b="1" dirty="0"/>
              <a:t>Capsule</a:t>
            </a:r>
          </a:p>
          <a:p>
            <a:r>
              <a:rPr lang="fr-FR" b="1" dirty="0"/>
              <a:t> 4 dents</a:t>
            </a:r>
          </a:p>
        </p:txBody>
      </p:sp>
      <p:sp>
        <p:nvSpPr>
          <p:cNvPr id="7" name="ZoneTexte 6"/>
          <p:cNvSpPr txBox="1"/>
          <p:nvPr/>
        </p:nvSpPr>
        <p:spPr>
          <a:xfrm>
            <a:off x="3923928" y="6167045"/>
            <a:ext cx="1166666" cy="646331"/>
          </a:xfrm>
          <a:prstGeom prst="rect">
            <a:avLst/>
          </a:prstGeom>
          <a:solidFill>
            <a:schemeClr val="bg1"/>
          </a:solidFill>
        </p:spPr>
        <p:txBody>
          <a:bodyPr wrap="none" rtlCol="0">
            <a:spAutoFit/>
          </a:bodyPr>
          <a:lstStyle/>
          <a:p>
            <a:r>
              <a:rPr lang="fr-FR" b="1" dirty="0"/>
              <a:t>Tube long </a:t>
            </a:r>
          </a:p>
          <a:p>
            <a:r>
              <a:rPr lang="fr-FR" b="1" dirty="0" err="1"/>
              <a:t>Epicalice</a:t>
            </a:r>
            <a:endParaRPr lang="fr-FR" b="1" dirty="0"/>
          </a:p>
        </p:txBody>
      </p:sp>
      <p:sp>
        <p:nvSpPr>
          <p:cNvPr id="8" name="ZoneTexte 7"/>
          <p:cNvSpPr txBox="1"/>
          <p:nvPr/>
        </p:nvSpPr>
        <p:spPr>
          <a:xfrm>
            <a:off x="2555776" y="260648"/>
            <a:ext cx="895438" cy="369332"/>
          </a:xfrm>
          <a:prstGeom prst="rect">
            <a:avLst/>
          </a:prstGeom>
          <a:noFill/>
        </p:spPr>
        <p:txBody>
          <a:bodyPr wrap="none" rtlCol="0">
            <a:spAutoFit/>
          </a:bodyPr>
          <a:lstStyle/>
          <a:p>
            <a:r>
              <a:rPr lang="fr-FR" b="1" dirty="0"/>
              <a:t>2 styles</a:t>
            </a:r>
          </a:p>
        </p:txBody>
      </p:sp>
      <p:sp>
        <p:nvSpPr>
          <p:cNvPr id="9" name="ZoneTexte 8"/>
          <p:cNvSpPr txBox="1"/>
          <p:nvPr/>
        </p:nvSpPr>
        <p:spPr>
          <a:xfrm>
            <a:off x="4067944" y="1988840"/>
            <a:ext cx="875561" cy="369332"/>
          </a:xfrm>
          <a:prstGeom prst="rect">
            <a:avLst/>
          </a:prstGeom>
          <a:noFill/>
        </p:spPr>
        <p:txBody>
          <a:bodyPr wrap="none" rtlCol="0">
            <a:spAutoFit/>
          </a:bodyPr>
          <a:lstStyle/>
          <a:p>
            <a:r>
              <a:rPr lang="fr-FR" b="1" dirty="0"/>
              <a:t>Onglet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188640"/>
            <a:ext cx="4104456" cy="461665"/>
          </a:xfrm>
          <a:prstGeom prst="rect">
            <a:avLst/>
          </a:prstGeom>
          <a:solidFill>
            <a:schemeClr val="accent5">
              <a:lumMod val="20000"/>
              <a:lumOff val="80000"/>
            </a:schemeClr>
          </a:solidFill>
        </p:spPr>
        <p:txBody>
          <a:bodyPr wrap="square" rtlCol="0">
            <a:spAutoFit/>
          </a:bodyPr>
          <a:lstStyle/>
          <a:p>
            <a:pPr algn="ctr"/>
            <a:r>
              <a:rPr lang="fr-FR" sz="2400" b="1" i="1" dirty="0"/>
              <a:t>Le genre </a:t>
            </a:r>
            <a:r>
              <a:rPr lang="fr-FR" sz="2400" b="1" i="1" dirty="0" err="1"/>
              <a:t>Velezia</a:t>
            </a:r>
            <a:r>
              <a:rPr lang="fr-FR" sz="2400" b="1" i="1" dirty="0"/>
              <a:t> : V. </a:t>
            </a:r>
            <a:r>
              <a:rPr lang="fr-FR" sz="2400" b="1" i="1" dirty="0" err="1"/>
              <a:t>rigida</a:t>
            </a:r>
            <a:r>
              <a:rPr lang="fr-FR" sz="2400" b="1" i="1" dirty="0"/>
              <a:t> </a:t>
            </a:r>
            <a:r>
              <a:rPr lang="fr-FR" sz="2400" b="1" dirty="0"/>
              <a:t>(1)</a:t>
            </a:r>
          </a:p>
        </p:txBody>
      </p:sp>
      <p:sp>
        <p:nvSpPr>
          <p:cNvPr id="3" name="Espace réservé du contenu 2"/>
          <p:cNvSpPr txBox="1">
            <a:spLocks/>
          </p:cNvSpPr>
          <p:nvPr/>
        </p:nvSpPr>
        <p:spPr>
          <a:xfrm>
            <a:off x="179512" y="764704"/>
            <a:ext cx="4896544" cy="720080"/>
          </a:xfrm>
          <a:prstGeom prst="rect">
            <a:avLst/>
          </a:prstGeom>
          <a:solidFill>
            <a:schemeClr val="bg1">
              <a:lumMod val="85000"/>
            </a:schemeClr>
          </a:solidFill>
        </p:spPr>
        <p:txBody>
          <a:bodyPr>
            <a:normAutofit fontScale="925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noProof="0" dirty="0"/>
              <a:t>1 </a:t>
            </a:r>
            <a:r>
              <a:rPr kumimoji="0" lang="fr-FR" i="0" u="none" strike="noStrike" kern="1200" cap="none" spc="0" normalizeH="0" baseline="0" noProof="0" dirty="0">
                <a:ln>
                  <a:noFill/>
                </a:ln>
                <a:solidFill>
                  <a:schemeClr val="tx1"/>
                </a:solidFill>
                <a:effectLst/>
                <a:uLnTx/>
                <a:uFillTx/>
                <a:latin typeface="+mn-lt"/>
                <a:ea typeface="+mn-ea"/>
                <a:cs typeface="+mn-cs"/>
              </a:rPr>
              <a:t>/</a:t>
            </a:r>
            <a:r>
              <a:rPr lang="fr-FR" dirty="0"/>
              <a:t> 6</a:t>
            </a:r>
            <a:endParaRPr kumimoji="0" lang="fr-FR"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dirty="0"/>
              <a:t>Europe méridionale ; Asie occidentale et centrale</a:t>
            </a:r>
            <a:endParaRPr kumimoji="0" lang="fr-FR" u="none" strike="noStrike" kern="1200" cap="none" spc="0" normalizeH="0" baseline="0" noProof="0" dirty="0">
              <a:ln>
                <a:noFill/>
              </a:ln>
              <a:solidFill>
                <a:schemeClr val="tx1"/>
              </a:solidFill>
              <a:effectLst/>
              <a:uLnTx/>
              <a:uFillTx/>
              <a:latin typeface="+mn-lt"/>
              <a:ea typeface="+mn-ea"/>
              <a:cs typeface="+mn-cs"/>
            </a:endParaRPr>
          </a:p>
        </p:txBody>
      </p:sp>
      <p:sp>
        <p:nvSpPr>
          <p:cNvPr id="4" name="Espace réservé du contenu 2"/>
          <p:cNvSpPr txBox="1">
            <a:spLocks/>
          </p:cNvSpPr>
          <p:nvPr/>
        </p:nvSpPr>
        <p:spPr>
          <a:xfrm>
            <a:off x="251520" y="1628800"/>
            <a:ext cx="4680520" cy="1080120"/>
          </a:xfrm>
          <a:prstGeom prst="rect">
            <a:avLst/>
          </a:prstGeom>
          <a:solidFill>
            <a:schemeClr val="accent3">
              <a:lumMod val="40000"/>
              <a:lumOff val="6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t>P</a:t>
            </a:r>
            <a:r>
              <a:rPr kumimoji="0" lang="fr-FR" sz="2000" b="1" i="0" u="none" strike="noStrike" kern="1200" cap="none" spc="0" normalizeH="0" baseline="0" noProof="0" dirty="0" err="1">
                <a:ln>
                  <a:noFill/>
                </a:ln>
                <a:solidFill>
                  <a:schemeClr val="tx1"/>
                </a:solidFill>
                <a:effectLst/>
                <a:uLnTx/>
                <a:uFillTx/>
                <a:latin typeface="+mn-lt"/>
                <a:ea typeface="+mn-ea"/>
                <a:cs typeface="+mn-cs"/>
              </a:rPr>
              <a:t>lante</a:t>
            </a:r>
            <a:r>
              <a:rPr kumimoji="0" lang="fr-FR" sz="2000" b="1" i="0" u="none" strike="noStrike" kern="1200" cap="none" spc="0" normalizeH="0" baseline="0" noProof="0" dirty="0">
                <a:ln>
                  <a:noFill/>
                </a:ln>
                <a:solidFill>
                  <a:schemeClr val="tx1"/>
                </a:solidFill>
                <a:effectLst/>
                <a:uLnTx/>
                <a:uFillTx/>
                <a:latin typeface="+mn-lt"/>
                <a:ea typeface="+mn-ea"/>
                <a:cs typeface="+mn-cs"/>
              </a:rPr>
              <a:t> </a:t>
            </a:r>
            <a:r>
              <a:rPr kumimoji="0" lang="fr-FR" sz="2000" b="1" i="0" u="none" strike="noStrike" kern="1200" cap="none" spc="0" normalizeH="0" baseline="0" noProof="0" dirty="0">
                <a:ln>
                  <a:noFill/>
                </a:ln>
                <a:solidFill>
                  <a:srgbClr val="FF0000"/>
                </a:solidFill>
                <a:effectLst/>
                <a:uLnTx/>
                <a:uFillTx/>
                <a:latin typeface="+mn-lt"/>
                <a:ea typeface="+mn-ea"/>
                <a:cs typeface="+mn-cs"/>
              </a:rPr>
              <a:t>herbacée</a:t>
            </a:r>
            <a:r>
              <a:rPr lang="fr-FR" sz="2000" b="1" dirty="0">
                <a:solidFill>
                  <a:srgbClr val="FF0000"/>
                </a:solidFill>
              </a:rPr>
              <a:t> </a:t>
            </a:r>
            <a:r>
              <a:rPr kumimoji="0" lang="fr-FR" sz="2000" b="1" i="0" u="none" strike="noStrike" kern="1200" cap="none" spc="0" normalizeH="0" noProof="0" dirty="0">
                <a:ln>
                  <a:noFill/>
                </a:ln>
                <a:solidFill>
                  <a:srgbClr val="FF0000"/>
                </a:solidFill>
                <a:effectLst/>
                <a:uLnTx/>
                <a:uFillTx/>
                <a:latin typeface="+mn-lt"/>
                <a:ea typeface="+mn-ea"/>
                <a:cs typeface="+mn-cs"/>
              </a:rPr>
              <a:t>annuelle</a:t>
            </a:r>
            <a:r>
              <a:rPr kumimoji="0" lang="fr-FR" sz="2000" b="1" i="0" u="none" strike="noStrike" kern="1200" cap="none" spc="0" normalizeH="0" noProof="0" dirty="0">
                <a:ln>
                  <a:noFill/>
                </a:ln>
                <a:effectLst/>
                <a:uLnTx/>
                <a:uFillTx/>
                <a:latin typeface="+mn-lt"/>
                <a:ea typeface="+mn-ea"/>
                <a:cs typeface="+mn-cs"/>
              </a:rPr>
              <a:t> pubescente-glanduleuse 5-15 cm</a:t>
            </a:r>
            <a:endParaRPr lang="fr-FR" sz="2000"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noProof="0" dirty="0">
                <a:ln>
                  <a:noFill/>
                </a:ln>
                <a:solidFill>
                  <a:srgbClr val="FF0000"/>
                </a:solidFill>
                <a:effectLst/>
                <a:uLnTx/>
                <a:uFillTx/>
                <a:latin typeface="+mn-lt"/>
                <a:ea typeface="+mn-ea"/>
                <a:cs typeface="+mn-cs"/>
              </a:rPr>
              <a:t>Tige</a:t>
            </a:r>
            <a:r>
              <a:rPr kumimoji="0" lang="fr-FR" sz="2000" b="1" i="0" u="none" strike="noStrike" kern="1200" cap="none" spc="0" normalizeH="0" noProof="0" dirty="0">
                <a:ln>
                  <a:noFill/>
                </a:ln>
                <a:solidFill>
                  <a:schemeClr val="tx1"/>
                </a:solidFill>
                <a:effectLst/>
                <a:uLnTx/>
                <a:uFillTx/>
                <a:latin typeface="+mn-lt"/>
                <a:ea typeface="+mn-ea"/>
                <a:cs typeface="+mn-cs"/>
              </a:rPr>
              <a:t> dressée </a:t>
            </a:r>
            <a:r>
              <a:rPr kumimoji="0" lang="fr-FR" sz="2000" b="1" i="0" u="none" strike="noStrike" kern="1200" cap="none" spc="0" normalizeH="0" noProof="0" dirty="0">
                <a:ln>
                  <a:noFill/>
                </a:ln>
                <a:solidFill>
                  <a:srgbClr val="FF0000"/>
                </a:solidFill>
                <a:effectLst/>
                <a:uLnTx/>
                <a:uFillTx/>
                <a:latin typeface="+mn-lt"/>
                <a:ea typeface="+mn-ea"/>
                <a:cs typeface="+mn-cs"/>
              </a:rPr>
              <a:t>raide rameuse </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fr-FR" sz="2000" b="1" i="0" u="none" strike="noStrike" kern="1200" cap="none" spc="0" normalizeH="0" baseline="0" noProof="0" dirty="0">
              <a:ln>
                <a:noFill/>
              </a:ln>
              <a:solidFill>
                <a:schemeClr val="tx1"/>
              </a:solidFill>
              <a:effectLst/>
              <a:uLnTx/>
              <a:uFillTx/>
              <a:latin typeface="+mn-lt"/>
              <a:ea typeface="+mn-ea"/>
              <a:cs typeface="+mn-cs"/>
            </a:endParaRPr>
          </a:p>
        </p:txBody>
      </p:sp>
      <p:sp>
        <p:nvSpPr>
          <p:cNvPr id="5" name="Espace réservé du contenu 2"/>
          <p:cNvSpPr txBox="1">
            <a:spLocks/>
          </p:cNvSpPr>
          <p:nvPr/>
        </p:nvSpPr>
        <p:spPr>
          <a:xfrm>
            <a:off x="251520" y="2780928"/>
            <a:ext cx="4680520" cy="792088"/>
          </a:xfrm>
          <a:prstGeom prst="rect">
            <a:avLst/>
          </a:prstGeom>
          <a:solidFill>
            <a:schemeClr val="accent3">
              <a:lumMod val="40000"/>
              <a:lumOff val="6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Feuilles</a:t>
            </a:r>
            <a:r>
              <a:rPr kumimoji="0" lang="fr-FR" sz="2000" b="1" i="0" u="none" strike="noStrike" kern="1200" cap="none" spc="0" normalizeH="0" baseline="0" noProof="0" dirty="0">
                <a:ln>
                  <a:noFill/>
                </a:ln>
                <a:effectLst/>
                <a:uLnTx/>
                <a:uFillTx/>
                <a:latin typeface="+mn-lt"/>
                <a:ea typeface="+mn-ea"/>
                <a:cs typeface="+mn-cs"/>
              </a:rPr>
              <a:t> opposées</a:t>
            </a:r>
            <a:r>
              <a:rPr kumimoji="0" lang="fr-FR" sz="2000" b="1" i="0" u="none" strike="noStrike" kern="1200" cap="none" spc="0" normalizeH="0" noProof="0" dirty="0">
                <a:ln>
                  <a:noFill/>
                </a:ln>
                <a:effectLst/>
                <a:uLnTx/>
                <a:uFillTx/>
                <a:latin typeface="+mn-lt"/>
                <a:ea typeface="+mn-ea"/>
                <a:cs typeface="+mn-cs"/>
              </a:rPr>
              <a:t> </a:t>
            </a:r>
            <a:r>
              <a:rPr kumimoji="0" lang="fr-FR" sz="2000" b="1" i="0" u="none" strike="noStrike" kern="1200" cap="none" spc="0" normalizeH="0" baseline="0" noProof="0" dirty="0">
                <a:ln>
                  <a:noFill/>
                </a:ln>
                <a:effectLst/>
                <a:uLnTx/>
                <a:uFillTx/>
                <a:latin typeface="+mn-lt"/>
                <a:ea typeface="+mn-ea"/>
                <a:cs typeface="+mn-cs"/>
              </a:rPr>
              <a:t>simples entières</a:t>
            </a:r>
            <a:r>
              <a:rPr lang="fr-FR" sz="2000" b="1" dirty="0"/>
              <a:t> </a:t>
            </a:r>
            <a:r>
              <a:rPr lang="fr-FR" sz="2000" b="1" dirty="0">
                <a:solidFill>
                  <a:srgbClr val="FF0000"/>
                </a:solidFill>
              </a:rPr>
              <a:t>oblongues en gouttière</a:t>
            </a:r>
            <a:endParaRPr kumimoji="0" lang="fr-FR" sz="2000" b="1" i="0" u="none" strike="noStrike" kern="1200" cap="none" spc="0" normalizeH="0" noProof="0" dirty="0">
              <a:ln>
                <a:noFill/>
              </a:ln>
              <a:effectLst/>
              <a:uLnTx/>
              <a:uFillTx/>
              <a:latin typeface="+mn-lt"/>
              <a:ea typeface="+mn-ea"/>
              <a:cs typeface="+mn-cs"/>
            </a:endParaRPr>
          </a:p>
        </p:txBody>
      </p:sp>
      <p:pic>
        <p:nvPicPr>
          <p:cNvPr id="7" name="Image 6" descr="Velezia rigida Le Driant 3.jpg"/>
          <p:cNvPicPr>
            <a:picLocks noChangeAspect="1"/>
          </p:cNvPicPr>
          <p:nvPr/>
        </p:nvPicPr>
        <p:blipFill>
          <a:blip r:embed="rId3" cstate="print"/>
          <a:stretch>
            <a:fillRect/>
          </a:stretch>
        </p:blipFill>
        <p:spPr>
          <a:xfrm>
            <a:off x="5220072" y="0"/>
            <a:ext cx="3923928" cy="6864014"/>
          </a:xfrm>
          <a:prstGeom prst="rect">
            <a:avLst/>
          </a:prstGeom>
        </p:spPr>
      </p:pic>
      <p:pic>
        <p:nvPicPr>
          <p:cNvPr id="8" name="Image 7" descr="Velezia rigida Le Driant 1.jpg"/>
          <p:cNvPicPr>
            <a:picLocks noChangeAspect="1"/>
          </p:cNvPicPr>
          <p:nvPr/>
        </p:nvPicPr>
        <p:blipFill>
          <a:blip r:embed="rId4" cstate="print"/>
          <a:stretch>
            <a:fillRect/>
          </a:stretch>
        </p:blipFill>
        <p:spPr>
          <a:xfrm>
            <a:off x="329790" y="3645024"/>
            <a:ext cx="4530242" cy="3140968"/>
          </a:xfrm>
          <a:prstGeom prst="rect">
            <a:avLst/>
          </a:prstGeom>
        </p:spPr>
      </p:pic>
      <p:sp>
        <p:nvSpPr>
          <p:cNvPr id="6" name="ZoneTexte 5"/>
          <p:cNvSpPr txBox="1"/>
          <p:nvPr/>
        </p:nvSpPr>
        <p:spPr>
          <a:xfrm>
            <a:off x="4139952" y="6334780"/>
            <a:ext cx="1363963" cy="523220"/>
          </a:xfrm>
          <a:prstGeom prst="rect">
            <a:avLst/>
          </a:prstGeom>
          <a:solidFill>
            <a:schemeClr val="bg1"/>
          </a:solidFill>
        </p:spPr>
        <p:txBody>
          <a:bodyPr wrap="none" rtlCol="0">
            <a:spAutoFit/>
          </a:bodyPr>
          <a:lstStyle/>
          <a:p>
            <a:r>
              <a:rPr lang="fr-FR" sz="1400" dirty="0"/>
              <a:t>Franck Le Driant</a:t>
            </a:r>
          </a:p>
          <a:p>
            <a:r>
              <a:rPr lang="fr-FR" sz="1400" dirty="0" err="1"/>
              <a:t>FloreAlpes</a:t>
            </a:r>
            <a:endParaRPr lang="fr-FR" sz="14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txBox="1">
            <a:spLocks/>
          </p:cNvSpPr>
          <p:nvPr/>
        </p:nvSpPr>
        <p:spPr>
          <a:xfrm>
            <a:off x="-36512" y="764704"/>
            <a:ext cx="5112568" cy="432048"/>
          </a:xfrm>
          <a:prstGeom prst="rect">
            <a:avLst/>
          </a:prstGeom>
          <a:solidFill>
            <a:schemeClr val="accent2">
              <a:lumMod val="20000"/>
              <a:lumOff val="80000"/>
            </a:schemeClr>
          </a:solidFill>
        </p:spPr>
        <p:txBody>
          <a:bodyPr>
            <a:normAutofit fontScale="925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Fleurs isolées </a:t>
            </a:r>
            <a:r>
              <a:rPr lang="fr-FR" sz="2000" dirty="0"/>
              <a:t>(ou par 2) </a:t>
            </a:r>
            <a:r>
              <a:rPr lang="fr-FR" sz="2000" b="1" dirty="0">
                <a:solidFill>
                  <a:srgbClr val="FF0000"/>
                </a:solidFill>
              </a:rPr>
              <a:t>paraissant axillaires</a:t>
            </a:r>
            <a:endParaRPr kumimoji="0" lang="fr-FR" sz="2000" b="1" i="0" u="none" strike="noStrike" kern="1200" cap="none" spc="0" normalizeH="0" baseline="0" noProof="0" dirty="0">
              <a:ln>
                <a:noFill/>
              </a:ln>
              <a:solidFill>
                <a:srgbClr val="FF0000"/>
              </a:solidFill>
              <a:effectLst/>
              <a:uLnTx/>
              <a:uFillTx/>
              <a:latin typeface="+mn-lt"/>
              <a:ea typeface="+mn-ea"/>
              <a:cs typeface="+mn-cs"/>
            </a:endParaRPr>
          </a:p>
        </p:txBody>
      </p:sp>
      <p:sp>
        <p:nvSpPr>
          <p:cNvPr id="4" name="Espace réservé du contenu 2"/>
          <p:cNvSpPr txBox="1">
            <a:spLocks/>
          </p:cNvSpPr>
          <p:nvPr/>
        </p:nvSpPr>
        <p:spPr>
          <a:xfrm>
            <a:off x="-36512" y="1340768"/>
            <a:ext cx="6048672" cy="2088232"/>
          </a:xfrm>
          <a:prstGeom prst="rect">
            <a:avLst/>
          </a:prstGeom>
          <a:solidFill>
            <a:schemeClr val="accent2">
              <a:lumMod val="20000"/>
              <a:lumOff val="80000"/>
            </a:schemeClr>
          </a:solidFill>
        </p:spPr>
        <p:txBody>
          <a:bodyPr>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noProof="0" dirty="0">
                <a:solidFill>
                  <a:srgbClr val="FF0000"/>
                </a:solidFill>
              </a:rPr>
              <a:t>F</a:t>
            </a:r>
            <a:r>
              <a:rPr kumimoji="0" lang="fr-FR" sz="2000" b="1" i="0" u="none" strike="noStrike" kern="1200" cap="none" spc="0" normalizeH="0" baseline="0" noProof="0" dirty="0">
                <a:ln>
                  <a:noFill/>
                </a:ln>
                <a:solidFill>
                  <a:srgbClr val="FF0000"/>
                </a:solidFill>
                <a:effectLst/>
                <a:uLnTx/>
                <a:uFillTx/>
                <a:latin typeface="+mn-lt"/>
                <a:ea typeface="+mn-ea"/>
                <a:cs typeface="+mn-cs"/>
              </a:rPr>
              <a:t>leurs petites roses</a:t>
            </a:r>
            <a:endParaRPr kumimoji="0" lang="fr-FR" sz="2000" b="1" i="0" u="none" strike="noStrike" kern="1200" cap="none" spc="0" normalizeH="0" baseline="0" noProof="0" dirty="0">
              <a:ln>
                <a:noFill/>
              </a:ln>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Calice</a:t>
            </a:r>
            <a:r>
              <a:rPr kumimoji="0" lang="fr-FR" sz="2000" b="1" i="0" u="none" strike="noStrike" kern="1200" cap="none" spc="0" normalizeH="0" noProof="0" dirty="0">
                <a:ln>
                  <a:noFill/>
                </a:ln>
                <a:effectLst/>
                <a:uLnTx/>
                <a:uFillTx/>
                <a:latin typeface="+mn-lt"/>
                <a:ea typeface="+mn-ea"/>
                <a:cs typeface="+mn-cs"/>
              </a:rPr>
              <a:t> </a:t>
            </a:r>
            <a:r>
              <a:rPr kumimoji="0" lang="fr-FR" sz="2000" b="1" i="0" u="none" strike="noStrike" kern="1200" cap="none" spc="0" normalizeH="0" noProof="0" dirty="0">
                <a:ln>
                  <a:noFill/>
                </a:ln>
                <a:solidFill>
                  <a:srgbClr val="FF0000"/>
                </a:solidFill>
                <a:effectLst/>
                <a:uLnTx/>
                <a:uFillTx/>
                <a:latin typeface="+mn-lt"/>
                <a:ea typeface="+mn-ea"/>
                <a:cs typeface="+mn-cs"/>
              </a:rPr>
              <a:t>: </a:t>
            </a:r>
            <a:r>
              <a:rPr kumimoji="0" lang="fr-FR" sz="2000" b="1" i="0" u="none" strike="noStrike" kern="1200" cap="none" spc="0" normalizeH="0" baseline="0" noProof="0" dirty="0">
                <a:ln>
                  <a:noFill/>
                </a:ln>
                <a:solidFill>
                  <a:srgbClr val="FF0000"/>
                </a:solidFill>
                <a:effectLst/>
                <a:uLnTx/>
                <a:uFillTx/>
                <a:latin typeface="+mn-lt"/>
                <a:ea typeface="+mn-ea"/>
                <a:cs typeface="+mn-cs"/>
              </a:rPr>
              <a:t>5 sépales soudés en un</a:t>
            </a:r>
            <a:r>
              <a:rPr kumimoji="0" lang="fr-FR" sz="2000" b="1" i="0" u="none" strike="noStrike" kern="1200" cap="none" spc="0" normalizeH="0" noProof="0" dirty="0">
                <a:ln>
                  <a:noFill/>
                </a:ln>
                <a:solidFill>
                  <a:srgbClr val="FF0000"/>
                </a:solidFill>
                <a:effectLst/>
                <a:uLnTx/>
                <a:uFillTx/>
                <a:latin typeface="+mn-lt"/>
                <a:ea typeface="+mn-ea"/>
                <a:cs typeface="+mn-cs"/>
              </a:rPr>
              <a:t> tube étroit très long</a:t>
            </a:r>
            <a:endParaRPr kumimoji="0" lang="fr-FR" sz="2000" b="1" i="0" u="none" strike="noStrike" kern="1200" cap="none" spc="0" normalizeH="0" baseline="0" noProof="0" dirty="0">
              <a:ln>
                <a:noFill/>
              </a:ln>
              <a:solidFill>
                <a:srgbClr val="FF0000"/>
              </a:solidFill>
              <a:effectLst/>
              <a:uLnTx/>
              <a:uFillTx/>
              <a:latin typeface="+mn-lt"/>
              <a:ea typeface="+mn-ea"/>
              <a:cs typeface="+mn-cs"/>
            </a:endParaRPr>
          </a:p>
          <a:p>
            <a:pPr marL="342900" lvl="0" indent="-342900">
              <a:spcBef>
                <a:spcPct val="20000"/>
              </a:spcBef>
              <a:buFont typeface="Arial" pitchFamily="34" charset="0"/>
              <a:buChar char="•"/>
              <a:defRPr/>
            </a:pPr>
            <a:r>
              <a:rPr lang="fr-FR" sz="2000" b="1" dirty="0"/>
              <a:t>5 </a:t>
            </a:r>
            <a:r>
              <a:rPr lang="fr-FR" sz="2000" b="1" dirty="0">
                <a:solidFill>
                  <a:srgbClr val="FF0000"/>
                </a:solidFill>
              </a:rPr>
              <a:t>pétales</a:t>
            </a:r>
            <a:r>
              <a:rPr lang="fr-FR" sz="2000" b="1" dirty="0"/>
              <a:t> libres, </a:t>
            </a:r>
            <a:r>
              <a:rPr lang="fr-FR" sz="2000" b="1" dirty="0">
                <a:solidFill>
                  <a:srgbClr val="FF0000"/>
                </a:solidFill>
              </a:rPr>
              <a:t>limbe bilobé, onglet filiforme, coronule à écailles triangulaires étroites</a:t>
            </a:r>
          </a:p>
          <a:p>
            <a:pPr marL="342900" lvl="0" indent="-342900">
              <a:spcBef>
                <a:spcPct val="20000"/>
              </a:spcBef>
              <a:buFont typeface="Arial" pitchFamily="34" charset="0"/>
              <a:buChar char="•"/>
              <a:defRPr/>
            </a:pPr>
            <a:r>
              <a:rPr lang="fr-FR" sz="2000" b="1" dirty="0"/>
              <a:t>10 étamines généralement</a:t>
            </a:r>
          </a:p>
          <a:p>
            <a:pPr marL="342900" lvl="0" indent="-342900">
              <a:spcBef>
                <a:spcPct val="20000"/>
              </a:spcBef>
              <a:buFont typeface="Arial" pitchFamily="34" charset="0"/>
              <a:buChar char="•"/>
              <a:defRPr/>
            </a:pPr>
            <a:r>
              <a:rPr lang="fr-FR" sz="2000" b="1" dirty="0"/>
              <a:t>Ovaire supère uniloculaire ; </a:t>
            </a:r>
            <a:r>
              <a:rPr lang="fr-FR" sz="2000" b="1" dirty="0">
                <a:solidFill>
                  <a:srgbClr val="FF0000"/>
                </a:solidFill>
              </a:rPr>
              <a:t>2 styles</a:t>
            </a:r>
          </a:p>
        </p:txBody>
      </p:sp>
      <p:sp>
        <p:nvSpPr>
          <p:cNvPr id="5" name="Espace réservé du contenu 2"/>
          <p:cNvSpPr txBox="1">
            <a:spLocks/>
          </p:cNvSpPr>
          <p:nvPr/>
        </p:nvSpPr>
        <p:spPr>
          <a:xfrm>
            <a:off x="7164288" y="5301208"/>
            <a:ext cx="1944216" cy="1368152"/>
          </a:xfrm>
          <a:prstGeom prst="rect">
            <a:avLst/>
          </a:prstGeom>
          <a:solidFill>
            <a:schemeClr val="accent4">
              <a:lumMod val="20000"/>
              <a:lumOff val="80000"/>
            </a:schemeClr>
          </a:solidFill>
        </p:spPr>
        <p:txBody>
          <a:bodyPr>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Capsule</a:t>
            </a:r>
            <a:r>
              <a:rPr kumimoji="0" lang="fr-FR" sz="2000" b="1" i="0" u="none" strike="noStrike" kern="1200" cap="none" spc="0" normalizeH="0" baseline="0" noProof="0" dirty="0">
                <a:ln>
                  <a:noFill/>
                </a:ln>
                <a:effectLst/>
                <a:uLnTx/>
                <a:uFillTx/>
                <a:latin typeface="+mn-lt"/>
                <a:ea typeface="+mn-ea"/>
                <a:cs typeface="+mn-cs"/>
              </a:rPr>
              <a:t> </a:t>
            </a:r>
            <a:r>
              <a:rPr lang="fr-FR" sz="2000" b="1" dirty="0">
                <a:solidFill>
                  <a:srgbClr val="FF0000"/>
                </a:solidFill>
              </a:rPr>
              <a:t>4</a:t>
            </a:r>
            <a:r>
              <a:rPr kumimoji="0" lang="fr-FR" sz="2000" b="1" i="0" u="none" strike="noStrike" kern="1200" cap="none" spc="0" normalizeH="0" noProof="0" dirty="0">
                <a:ln>
                  <a:noFill/>
                </a:ln>
                <a:solidFill>
                  <a:srgbClr val="FF0000"/>
                </a:solidFill>
                <a:effectLst/>
                <a:uLnTx/>
                <a:uFillTx/>
                <a:latin typeface="+mn-lt"/>
                <a:ea typeface="+mn-ea"/>
                <a:cs typeface="+mn-cs"/>
              </a:rPr>
              <a:t> dents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err="1"/>
              <a:t>Carpophore</a:t>
            </a:r>
            <a:r>
              <a:rPr lang="fr-FR" sz="2000" b="1" dirty="0"/>
              <a:t> très court</a:t>
            </a:r>
          </a:p>
        </p:txBody>
      </p:sp>
      <p:sp>
        <p:nvSpPr>
          <p:cNvPr id="7" name="ZoneTexte 6"/>
          <p:cNvSpPr txBox="1"/>
          <p:nvPr/>
        </p:nvSpPr>
        <p:spPr>
          <a:xfrm>
            <a:off x="7853710" y="3625279"/>
            <a:ext cx="1290290" cy="307777"/>
          </a:xfrm>
          <a:prstGeom prst="rect">
            <a:avLst/>
          </a:prstGeom>
          <a:solidFill>
            <a:schemeClr val="bg1"/>
          </a:solidFill>
        </p:spPr>
        <p:txBody>
          <a:bodyPr wrap="none" rtlCol="0">
            <a:spAutoFit/>
          </a:bodyPr>
          <a:lstStyle/>
          <a:p>
            <a:r>
              <a:rPr lang="fr-FR" sz="1400" dirty="0"/>
              <a:t>Guida </a:t>
            </a:r>
            <a:r>
              <a:rPr lang="fr-FR" sz="1400" dirty="0" err="1"/>
              <a:t>Botanica</a:t>
            </a:r>
            <a:endParaRPr lang="fr-FR" sz="1400" dirty="0"/>
          </a:p>
        </p:txBody>
      </p:sp>
      <p:pic>
        <p:nvPicPr>
          <p:cNvPr id="8" name="Image 7" descr="Velezia rigida Le Driant 2.jpg"/>
          <p:cNvPicPr>
            <a:picLocks noChangeAspect="1"/>
          </p:cNvPicPr>
          <p:nvPr/>
        </p:nvPicPr>
        <p:blipFill>
          <a:blip r:embed="rId3" cstate="print"/>
          <a:stretch>
            <a:fillRect/>
          </a:stretch>
        </p:blipFill>
        <p:spPr>
          <a:xfrm>
            <a:off x="4283968" y="2636912"/>
            <a:ext cx="2814059" cy="4221088"/>
          </a:xfrm>
          <a:prstGeom prst="rect">
            <a:avLst/>
          </a:prstGeom>
        </p:spPr>
      </p:pic>
      <p:sp>
        <p:nvSpPr>
          <p:cNvPr id="9" name="ZoneTexte 8"/>
          <p:cNvSpPr txBox="1"/>
          <p:nvPr/>
        </p:nvSpPr>
        <p:spPr>
          <a:xfrm>
            <a:off x="5796136" y="6334780"/>
            <a:ext cx="1363963" cy="523220"/>
          </a:xfrm>
          <a:prstGeom prst="rect">
            <a:avLst/>
          </a:prstGeom>
          <a:solidFill>
            <a:schemeClr val="bg1"/>
          </a:solidFill>
        </p:spPr>
        <p:txBody>
          <a:bodyPr wrap="none" rtlCol="0">
            <a:spAutoFit/>
          </a:bodyPr>
          <a:lstStyle/>
          <a:p>
            <a:r>
              <a:rPr lang="fr-FR" sz="1400" dirty="0"/>
              <a:t>Franck Le Driant</a:t>
            </a:r>
          </a:p>
          <a:p>
            <a:r>
              <a:rPr lang="fr-FR" sz="1400" dirty="0" err="1"/>
              <a:t>FloreAlpes</a:t>
            </a:r>
            <a:endParaRPr lang="fr-FR" sz="1400" dirty="0"/>
          </a:p>
        </p:txBody>
      </p:sp>
      <p:pic>
        <p:nvPicPr>
          <p:cNvPr id="6" name="Image 5" descr="Velezia rigida Guida Botanica.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20059" y="0"/>
            <a:ext cx="2423941" cy="3645024"/>
          </a:xfrm>
          <a:prstGeom prst="rect">
            <a:avLst/>
          </a:prstGeom>
        </p:spPr>
      </p:pic>
      <p:sp>
        <p:nvSpPr>
          <p:cNvPr id="12" name="ZoneTexte 11"/>
          <p:cNvSpPr txBox="1"/>
          <p:nvPr/>
        </p:nvSpPr>
        <p:spPr>
          <a:xfrm>
            <a:off x="0" y="5445224"/>
            <a:ext cx="1105559" cy="307777"/>
          </a:xfrm>
          <a:prstGeom prst="rect">
            <a:avLst/>
          </a:prstGeom>
          <a:solidFill>
            <a:schemeClr val="bg1"/>
          </a:solidFill>
        </p:spPr>
        <p:txBody>
          <a:bodyPr wrap="none" rtlCol="0">
            <a:spAutoFit/>
          </a:bodyPr>
          <a:lstStyle/>
          <a:p>
            <a:r>
              <a:rPr lang="fr-FR" sz="1400" dirty="0"/>
              <a:t>Steven Perry</a:t>
            </a:r>
          </a:p>
        </p:txBody>
      </p:sp>
      <p:pic>
        <p:nvPicPr>
          <p:cNvPr id="18" name="Image 17" descr="Velezia rigida.jpg"/>
          <p:cNvPicPr>
            <a:picLocks noChangeAspect="1"/>
          </p:cNvPicPr>
          <p:nvPr/>
        </p:nvPicPr>
        <p:blipFill>
          <a:blip r:embed="rId5" cstate="screen">
            <a:lum bright="-10000" contrast="10000"/>
            <a:extLst>
              <a:ext uri="{28A0092B-C50C-407E-A947-70E740481C1C}">
                <a14:useLocalDpi xmlns:a14="http://schemas.microsoft.com/office/drawing/2010/main"/>
              </a:ext>
            </a:extLst>
          </a:blip>
          <a:srcRect/>
          <a:stretch>
            <a:fillRect/>
          </a:stretch>
        </p:blipFill>
        <p:spPr>
          <a:xfrm>
            <a:off x="1403648" y="4564410"/>
            <a:ext cx="2880320" cy="2293589"/>
          </a:xfrm>
          <a:prstGeom prst="rect">
            <a:avLst/>
          </a:prstGeom>
        </p:spPr>
      </p:pic>
      <p:pic>
        <p:nvPicPr>
          <p:cNvPr id="10" name="Image 9" descr="Velezia rigida Steven Perry.jpeg"/>
          <p:cNvPicPr>
            <a:picLocks noChangeAspect="1"/>
          </p:cNvPicPr>
          <p:nvPr/>
        </p:nvPicPr>
        <p:blipFill>
          <a:blip r:embed="rId6" cstate="screen">
            <a:lum/>
            <a:extLst>
              <a:ext uri="{28A0092B-C50C-407E-A947-70E740481C1C}">
                <a14:useLocalDpi xmlns:a14="http://schemas.microsoft.com/office/drawing/2010/main"/>
              </a:ext>
            </a:extLst>
          </a:blip>
          <a:srcRect/>
          <a:stretch>
            <a:fillRect/>
          </a:stretch>
        </p:blipFill>
        <p:spPr>
          <a:xfrm>
            <a:off x="35496" y="3356992"/>
            <a:ext cx="2224673" cy="2160240"/>
          </a:xfrm>
          <a:prstGeom prst="ellipse">
            <a:avLst/>
          </a:prstGeom>
        </p:spPr>
      </p:pic>
      <p:cxnSp>
        <p:nvCxnSpPr>
          <p:cNvPr id="13" name="Connecteur droit avec flèche 12"/>
          <p:cNvCxnSpPr/>
          <p:nvPr/>
        </p:nvCxnSpPr>
        <p:spPr>
          <a:xfrm flipH="1">
            <a:off x="1043608" y="4077072"/>
            <a:ext cx="864096" cy="2880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H="1" flipV="1">
            <a:off x="2555776" y="6021288"/>
            <a:ext cx="360040" cy="8367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434800" y="6550223"/>
            <a:ext cx="1400896" cy="307777"/>
          </a:xfrm>
          <a:prstGeom prst="rect">
            <a:avLst/>
          </a:prstGeom>
          <a:solidFill>
            <a:schemeClr val="bg1"/>
          </a:solidFill>
        </p:spPr>
        <p:txBody>
          <a:bodyPr wrap="none" rtlCol="0">
            <a:spAutoFit/>
          </a:bodyPr>
          <a:lstStyle/>
          <a:p>
            <a:r>
              <a:rPr lang="fr-FR" sz="1400" dirty="0"/>
              <a:t>Wildflowers.co.il</a:t>
            </a:r>
          </a:p>
        </p:txBody>
      </p:sp>
      <p:sp>
        <p:nvSpPr>
          <p:cNvPr id="22" name="ZoneTexte 21"/>
          <p:cNvSpPr txBox="1"/>
          <p:nvPr/>
        </p:nvSpPr>
        <p:spPr>
          <a:xfrm>
            <a:off x="467544" y="188640"/>
            <a:ext cx="4104456" cy="461665"/>
          </a:xfrm>
          <a:prstGeom prst="rect">
            <a:avLst/>
          </a:prstGeom>
          <a:solidFill>
            <a:schemeClr val="accent5">
              <a:lumMod val="20000"/>
              <a:lumOff val="80000"/>
            </a:schemeClr>
          </a:solidFill>
        </p:spPr>
        <p:txBody>
          <a:bodyPr wrap="square" rtlCol="0">
            <a:spAutoFit/>
          </a:bodyPr>
          <a:lstStyle/>
          <a:p>
            <a:pPr algn="ctr"/>
            <a:r>
              <a:rPr lang="fr-FR" sz="2400" b="1" i="1" dirty="0"/>
              <a:t>Le genre </a:t>
            </a:r>
            <a:r>
              <a:rPr lang="fr-FR" sz="2400" b="1" i="1" dirty="0" err="1"/>
              <a:t>Velezia</a:t>
            </a:r>
            <a:r>
              <a:rPr lang="fr-FR" sz="2400" b="1" i="1" dirty="0"/>
              <a:t> : V. </a:t>
            </a:r>
            <a:r>
              <a:rPr lang="fr-FR" sz="2400" b="1" i="1" dirty="0" err="1"/>
              <a:t>rigida</a:t>
            </a:r>
            <a:r>
              <a:rPr lang="fr-FR" sz="2400" b="1" i="1" dirty="0"/>
              <a:t> </a:t>
            </a:r>
            <a:r>
              <a:rPr lang="fr-FR" sz="2400" b="1" dirty="0"/>
              <a:t>(2)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oste Velezia rigida.png"/>
          <p:cNvPicPr>
            <a:picLocks noChangeAspect="1"/>
          </p:cNvPicPr>
          <p:nvPr/>
        </p:nvPicPr>
        <p:blipFill>
          <a:blip r:embed="rId2" cstate="print"/>
          <a:stretch>
            <a:fillRect/>
          </a:stretch>
        </p:blipFill>
        <p:spPr>
          <a:xfrm>
            <a:off x="35496" y="0"/>
            <a:ext cx="5715000" cy="6858000"/>
          </a:xfrm>
          <a:prstGeom prst="rect">
            <a:avLst/>
          </a:prstGeom>
        </p:spPr>
      </p:pic>
      <p:sp>
        <p:nvSpPr>
          <p:cNvPr id="3" name="ZoneTexte 2"/>
          <p:cNvSpPr txBox="1"/>
          <p:nvPr/>
        </p:nvSpPr>
        <p:spPr>
          <a:xfrm>
            <a:off x="7092280" y="364594"/>
            <a:ext cx="1512168" cy="830997"/>
          </a:xfrm>
          <a:prstGeom prst="rect">
            <a:avLst/>
          </a:prstGeom>
          <a:solidFill>
            <a:schemeClr val="accent5">
              <a:lumMod val="20000"/>
              <a:lumOff val="80000"/>
            </a:schemeClr>
          </a:solidFill>
        </p:spPr>
        <p:txBody>
          <a:bodyPr wrap="square" rtlCol="0">
            <a:spAutoFit/>
          </a:bodyPr>
          <a:lstStyle/>
          <a:p>
            <a:pPr algn="ctr"/>
            <a:r>
              <a:rPr lang="fr-FR" sz="2400" b="1" i="1" dirty="0" err="1"/>
              <a:t>Velezia</a:t>
            </a:r>
            <a:r>
              <a:rPr lang="fr-FR" sz="2400" b="1" i="1" dirty="0"/>
              <a:t> </a:t>
            </a:r>
            <a:r>
              <a:rPr lang="fr-FR" sz="2400" b="1" i="1" dirty="0" err="1"/>
              <a:t>rigida</a:t>
            </a:r>
            <a:endParaRPr lang="fr-FR" sz="2400" b="1" i="1" dirty="0"/>
          </a:p>
        </p:txBody>
      </p:sp>
      <p:sp>
        <p:nvSpPr>
          <p:cNvPr id="4" name="ZoneTexte 3"/>
          <p:cNvSpPr txBox="1"/>
          <p:nvPr/>
        </p:nvSpPr>
        <p:spPr>
          <a:xfrm>
            <a:off x="323528" y="5661248"/>
            <a:ext cx="939168" cy="646331"/>
          </a:xfrm>
          <a:prstGeom prst="rect">
            <a:avLst/>
          </a:prstGeom>
          <a:noFill/>
        </p:spPr>
        <p:txBody>
          <a:bodyPr wrap="none" rtlCol="0">
            <a:spAutoFit/>
          </a:bodyPr>
          <a:lstStyle/>
          <a:p>
            <a:r>
              <a:rPr lang="fr-FR" b="1" dirty="0"/>
              <a:t>Capsule</a:t>
            </a:r>
          </a:p>
          <a:p>
            <a:r>
              <a:rPr lang="fr-FR" b="1" dirty="0"/>
              <a:t> 4 dents</a:t>
            </a:r>
          </a:p>
        </p:txBody>
      </p:sp>
      <p:sp>
        <p:nvSpPr>
          <p:cNvPr id="5" name="ZoneTexte 4"/>
          <p:cNvSpPr txBox="1"/>
          <p:nvPr/>
        </p:nvSpPr>
        <p:spPr>
          <a:xfrm>
            <a:off x="1115616" y="179348"/>
            <a:ext cx="895438" cy="369332"/>
          </a:xfrm>
          <a:prstGeom prst="rect">
            <a:avLst/>
          </a:prstGeom>
          <a:noFill/>
        </p:spPr>
        <p:txBody>
          <a:bodyPr wrap="none" rtlCol="0">
            <a:spAutoFit/>
          </a:bodyPr>
          <a:lstStyle/>
          <a:p>
            <a:r>
              <a:rPr lang="fr-FR" b="1" dirty="0"/>
              <a:t>2 styles</a:t>
            </a:r>
          </a:p>
        </p:txBody>
      </p:sp>
      <p:sp>
        <p:nvSpPr>
          <p:cNvPr id="7" name="ZoneTexte 6"/>
          <p:cNvSpPr txBox="1"/>
          <p:nvPr/>
        </p:nvSpPr>
        <p:spPr>
          <a:xfrm>
            <a:off x="1808538" y="5661248"/>
            <a:ext cx="1899366" cy="646331"/>
          </a:xfrm>
          <a:prstGeom prst="rect">
            <a:avLst/>
          </a:prstGeom>
          <a:solidFill>
            <a:schemeClr val="bg1"/>
          </a:solidFill>
        </p:spPr>
        <p:txBody>
          <a:bodyPr wrap="none" rtlCol="0">
            <a:spAutoFit/>
          </a:bodyPr>
          <a:lstStyle/>
          <a:p>
            <a:r>
              <a:rPr lang="fr-FR" b="1" dirty="0"/>
              <a:t>Tige dressée raide</a:t>
            </a:r>
          </a:p>
          <a:p>
            <a:r>
              <a:rPr lang="fr-FR" b="1" dirty="0"/>
              <a:t>pubescente</a:t>
            </a:r>
          </a:p>
        </p:txBody>
      </p:sp>
      <p:sp>
        <p:nvSpPr>
          <p:cNvPr id="8" name="ZoneTexte 7"/>
          <p:cNvSpPr txBox="1"/>
          <p:nvPr/>
        </p:nvSpPr>
        <p:spPr>
          <a:xfrm>
            <a:off x="0" y="982469"/>
            <a:ext cx="1748940" cy="646331"/>
          </a:xfrm>
          <a:prstGeom prst="rect">
            <a:avLst/>
          </a:prstGeom>
          <a:noFill/>
        </p:spPr>
        <p:txBody>
          <a:bodyPr wrap="none" rtlCol="0">
            <a:spAutoFit/>
          </a:bodyPr>
          <a:lstStyle/>
          <a:p>
            <a:r>
              <a:rPr lang="fr-FR" b="1" dirty="0"/>
              <a:t>Coronule</a:t>
            </a:r>
          </a:p>
          <a:p>
            <a:r>
              <a:rPr lang="fr-FR" b="1" dirty="0"/>
              <a:t>Onglet filiforme </a:t>
            </a:r>
          </a:p>
        </p:txBody>
      </p:sp>
      <p:sp>
        <p:nvSpPr>
          <p:cNvPr id="9" name="ZoneTexte 8"/>
          <p:cNvSpPr txBox="1"/>
          <p:nvPr/>
        </p:nvSpPr>
        <p:spPr>
          <a:xfrm>
            <a:off x="2411760" y="2708920"/>
            <a:ext cx="1749582" cy="646331"/>
          </a:xfrm>
          <a:prstGeom prst="rect">
            <a:avLst/>
          </a:prstGeom>
          <a:noFill/>
        </p:spPr>
        <p:txBody>
          <a:bodyPr wrap="none" rtlCol="0">
            <a:spAutoFit/>
          </a:bodyPr>
          <a:lstStyle/>
          <a:p>
            <a:r>
              <a:rPr lang="fr-FR" b="1" dirty="0"/>
              <a:t>Petites fleurs</a:t>
            </a:r>
          </a:p>
          <a:p>
            <a:r>
              <a:rPr lang="fr-FR" b="1" dirty="0"/>
              <a:t> roses par 1 ou 2</a:t>
            </a:r>
          </a:p>
        </p:txBody>
      </p:sp>
      <p:sp>
        <p:nvSpPr>
          <p:cNvPr id="10" name="ZoneTexte 9"/>
          <p:cNvSpPr txBox="1"/>
          <p:nvPr/>
        </p:nvSpPr>
        <p:spPr>
          <a:xfrm>
            <a:off x="1869956" y="1700808"/>
            <a:ext cx="1261884" cy="646331"/>
          </a:xfrm>
          <a:prstGeom prst="rect">
            <a:avLst/>
          </a:prstGeom>
          <a:noFill/>
        </p:spPr>
        <p:txBody>
          <a:bodyPr wrap="none" rtlCol="0">
            <a:spAutoFit/>
          </a:bodyPr>
          <a:lstStyle/>
          <a:p>
            <a:r>
              <a:rPr lang="fr-FR" b="1" dirty="0"/>
              <a:t>Calice long </a:t>
            </a:r>
          </a:p>
          <a:p>
            <a:r>
              <a:rPr lang="fr-FR" b="1" dirty="0"/>
              <a:t>étroit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cleranthus annuus Coste.png"/>
          <p:cNvPicPr>
            <a:picLocks noChangeAspect="1"/>
          </p:cNvPicPr>
          <p:nvPr/>
        </p:nvPicPr>
        <p:blipFill>
          <a:blip r:embed="rId2" cstate="print"/>
          <a:stretch>
            <a:fillRect/>
          </a:stretch>
        </p:blipFill>
        <p:spPr>
          <a:xfrm>
            <a:off x="0" y="0"/>
            <a:ext cx="5715000" cy="6858000"/>
          </a:xfrm>
          <a:prstGeom prst="rect">
            <a:avLst/>
          </a:prstGeom>
        </p:spPr>
      </p:pic>
      <p:sp>
        <p:nvSpPr>
          <p:cNvPr id="3" name="ZoneTexte 2"/>
          <p:cNvSpPr txBox="1"/>
          <p:nvPr/>
        </p:nvSpPr>
        <p:spPr>
          <a:xfrm>
            <a:off x="6660232" y="260648"/>
            <a:ext cx="2232248" cy="461665"/>
          </a:xfrm>
          <a:prstGeom prst="rect">
            <a:avLst/>
          </a:prstGeom>
          <a:solidFill>
            <a:schemeClr val="accent5">
              <a:lumMod val="20000"/>
              <a:lumOff val="80000"/>
            </a:schemeClr>
          </a:solidFill>
        </p:spPr>
        <p:txBody>
          <a:bodyPr wrap="square" rtlCol="0">
            <a:spAutoFit/>
          </a:bodyPr>
          <a:lstStyle/>
          <a:p>
            <a:pPr algn="ctr"/>
            <a:r>
              <a:rPr lang="fr-FR" sz="2400" b="1" i="1" dirty="0" err="1"/>
              <a:t>Scleranthus</a:t>
            </a:r>
            <a:r>
              <a:rPr lang="fr-FR" sz="2400" b="1" i="1" dirty="0"/>
              <a:t> </a:t>
            </a:r>
          </a:p>
        </p:txBody>
      </p:sp>
      <p:sp>
        <p:nvSpPr>
          <p:cNvPr id="4" name="ZoneTexte 3"/>
          <p:cNvSpPr txBox="1"/>
          <p:nvPr/>
        </p:nvSpPr>
        <p:spPr>
          <a:xfrm>
            <a:off x="7184248" y="908720"/>
            <a:ext cx="1204176" cy="400110"/>
          </a:xfrm>
          <a:prstGeom prst="rect">
            <a:avLst/>
          </a:prstGeom>
          <a:solidFill>
            <a:schemeClr val="accent3">
              <a:lumMod val="40000"/>
              <a:lumOff val="60000"/>
            </a:schemeClr>
          </a:solidFill>
        </p:spPr>
        <p:txBody>
          <a:bodyPr wrap="none" rtlCol="0">
            <a:spAutoFit/>
          </a:bodyPr>
          <a:lstStyle/>
          <a:p>
            <a:r>
              <a:rPr lang="fr-FR" sz="2000" b="1" i="1" dirty="0"/>
              <a:t>S. </a:t>
            </a:r>
            <a:r>
              <a:rPr lang="fr-FR" sz="2000" b="1" i="1" dirty="0" err="1"/>
              <a:t>annuus</a:t>
            </a:r>
            <a:endParaRPr lang="fr-FR" sz="2000" b="1" i="1" dirty="0"/>
          </a:p>
        </p:txBody>
      </p:sp>
      <p:sp>
        <p:nvSpPr>
          <p:cNvPr id="6" name="ZoneTexte 5"/>
          <p:cNvSpPr txBox="1"/>
          <p:nvPr/>
        </p:nvSpPr>
        <p:spPr>
          <a:xfrm>
            <a:off x="3923928" y="4005064"/>
            <a:ext cx="2016224" cy="923330"/>
          </a:xfrm>
          <a:prstGeom prst="rect">
            <a:avLst/>
          </a:prstGeom>
          <a:solidFill>
            <a:schemeClr val="bg1"/>
          </a:solidFill>
        </p:spPr>
        <p:txBody>
          <a:bodyPr wrap="square" rtlCol="0">
            <a:spAutoFit/>
          </a:bodyPr>
          <a:lstStyle/>
          <a:p>
            <a:r>
              <a:rPr lang="fr-FR" b="1" dirty="0"/>
              <a:t>Feuilles linéaires soudées en gaine à leur base</a:t>
            </a:r>
          </a:p>
        </p:txBody>
      </p:sp>
      <p:sp>
        <p:nvSpPr>
          <p:cNvPr id="7" name="ZoneTexte 6"/>
          <p:cNvSpPr txBox="1"/>
          <p:nvPr/>
        </p:nvSpPr>
        <p:spPr>
          <a:xfrm>
            <a:off x="2195736" y="179348"/>
            <a:ext cx="924612" cy="369332"/>
          </a:xfrm>
          <a:prstGeom prst="rect">
            <a:avLst/>
          </a:prstGeom>
          <a:solidFill>
            <a:schemeClr val="bg1"/>
          </a:solidFill>
        </p:spPr>
        <p:txBody>
          <a:bodyPr wrap="none" rtlCol="0">
            <a:spAutoFit/>
          </a:bodyPr>
          <a:lstStyle/>
          <a:p>
            <a:r>
              <a:rPr lang="fr-FR" b="1" dirty="0"/>
              <a:t>Apétale</a:t>
            </a:r>
          </a:p>
        </p:txBody>
      </p:sp>
      <p:sp>
        <p:nvSpPr>
          <p:cNvPr id="8" name="ZoneTexte 7"/>
          <p:cNvSpPr txBox="1"/>
          <p:nvPr/>
        </p:nvSpPr>
        <p:spPr>
          <a:xfrm>
            <a:off x="107504" y="2782669"/>
            <a:ext cx="3240360" cy="646331"/>
          </a:xfrm>
          <a:prstGeom prst="rect">
            <a:avLst/>
          </a:prstGeom>
          <a:solidFill>
            <a:schemeClr val="bg1"/>
          </a:solidFill>
        </p:spPr>
        <p:txBody>
          <a:bodyPr wrap="square" rtlCol="0">
            <a:spAutoFit/>
          </a:bodyPr>
          <a:lstStyle/>
          <a:p>
            <a:r>
              <a:rPr lang="fr-FR" b="1" dirty="0"/>
              <a:t>5 sépales soudés à la base et soudés à l’ovaire (semi-infère)</a:t>
            </a:r>
          </a:p>
        </p:txBody>
      </p:sp>
      <p:sp>
        <p:nvSpPr>
          <p:cNvPr id="9" name="ZoneTexte 8"/>
          <p:cNvSpPr txBox="1"/>
          <p:nvPr/>
        </p:nvSpPr>
        <p:spPr>
          <a:xfrm>
            <a:off x="2483768" y="980728"/>
            <a:ext cx="895438" cy="369332"/>
          </a:xfrm>
          <a:prstGeom prst="rect">
            <a:avLst/>
          </a:prstGeom>
          <a:solidFill>
            <a:schemeClr val="bg1"/>
          </a:solidFill>
        </p:spPr>
        <p:txBody>
          <a:bodyPr wrap="none" rtlCol="0">
            <a:spAutoFit/>
          </a:bodyPr>
          <a:lstStyle/>
          <a:p>
            <a:r>
              <a:rPr lang="fr-FR" b="1" dirty="0"/>
              <a:t>2 styles</a:t>
            </a:r>
          </a:p>
        </p:txBody>
      </p:sp>
      <p:sp>
        <p:nvSpPr>
          <p:cNvPr id="10" name="ZoneTexte 9"/>
          <p:cNvSpPr txBox="1"/>
          <p:nvPr/>
        </p:nvSpPr>
        <p:spPr>
          <a:xfrm>
            <a:off x="44869" y="3779748"/>
            <a:ext cx="782715" cy="369332"/>
          </a:xfrm>
          <a:prstGeom prst="rect">
            <a:avLst/>
          </a:prstGeom>
          <a:solidFill>
            <a:schemeClr val="bg1"/>
          </a:solidFill>
        </p:spPr>
        <p:txBody>
          <a:bodyPr wrap="none" rtlCol="0">
            <a:spAutoFit/>
          </a:bodyPr>
          <a:lstStyle/>
          <a:p>
            <a:r>
              <a:rPr lang="fr-FR" b="1" dirty="0"/>
              <a:t>Akène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3528" y="188640"/>
            <a:ext cx="3168352" cy="461665"/>
          </a:xfrm>
          <a:prstGeom prst="rect">
            <a:avLst/>
          </a:prstGeom>
          <a:solidFill>
            <a:schemeClr val="accent5">
              <a:lumMod val="20000"/>
              <a:lumOff val="80000"/>
            </a:schemeClr>
          </a:solidFill>
        </p:spPr>
        <p:txBody>
          <a:bodyPr wrap="square" rtlCol="0">
            <a:spAutoFit/>
          </a:bodyPr>
          <a:lstStyle/>
          <a:p>
            <a:pPr algn="ctr"/>
            <a:r>
              <a:rPr lang="fr-FR" sz="2400" b="1" i="1" dirty="0"/>
              <a:t>Le genre </a:t>
            </a:r>
            <a:r>
              <a:rPr lang="fr-FR" sz="2400" b="1" i="1" dirty="0" err="1"/>
              <a:t>Saponaria</a:t>
            </a:r>
            <a:r>
              <a:rPr lang="fr-FR" sz="2400" b="1" dirty="0"/>
              <a:t> (1)</a:t>
            </a:r>
          </a:p>
        </p:txBody>
      </p:sp>
      <p:sp>
        <p:nvSpPr>
          <p:cNvPr id="3" name="Espace réservé du contenu 2"/>
          <p:cNvSpPr txBox="1">
            <a:spLocks/>
          </p:cNvSpPr>
          <p:nvPr/>
        </p:nvSpPr>
        <p:spPr>
          <a:xfrm>
            <a:off x="1115616" y="836712"/>
            <a:ext cx="1656184" cy="720080"/>
          </a:xfrm>
          <a:prstGeom prst="rect">
            <a:avLst/>
          </a:prstGeom>
          <a:solidFill>
            <a:schemeClr val="bg1">
              <a:lumMod val="85000"/>
            </a:schemeClr>
          </a:solidFill>
        </p:spPr>
        <p:txBody>
          <a:bodyPr>
            <a:normAutofit fontScale="925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dirty="0"/>
              <a:t>5</a:t>
            </a:r>
            <a:r>
              <a:rPr lang="fr-FR" noProof="0" dirty="0"/>
              <a:t> </a:t>
            </a:r>
            <a:r>
              <a:rPr kumimoji="0" lang="fr-FR" i="0" u="none" strike="noStrike" kern="1200" cap="none" spc="0" normalizeH="0" baseline="0" noProof="0" dirty="0">
                <a:ln>
                  <a:noFill/>
                </a:ln>
                <a:solidFill>
                  <a:schemeClr val="tx1"/>
                </a:solidFill>
                <a:effectLst/>
                <a:uLnTx/>
                <a:uFillTx/>
                <a:latin typeface="+mn-lt"/>
                <a:ea typeface="+mn-ea"/>
                <a:cs typeface="+mn-cs"/>
              </a:rPr>
              <a:t>/</a:t>
            </a:r>
            <a:r>
              <a:rPr lang="fr-FR" dirty="0"/>
              <a:t> ≈ 40</a:t>
            </a:r>
            <a:endParaRPr kumimoji="0" lang="fr-FR"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dirty="0"/>
              <a:t>Eurasiatique </a:t>
            </a:r>
            <a:endParaRPr kumimoji="0" lang="fr-FR" u="none" strike="noStrike" kern="1200" cap="none" spc="0" normalizeH="0" baseline="0" noProof="0" dirty="0">
              <a:ln>
                <a:noFill/>
              </a:ln>
              <a:solidFill>
                <a:schemeClr val="tx1"/>
              </a:solidFill>
              <a:effectLst/>
              <a:uLnTx/>
              <a:uFillTx/>
              <a:latin typeface="+mn-lt"/>
              <a:ea typeface="+mn-ea"/>
              <a:cs typeface="+mn-cs"/>
            </a:endParaRPr>
          </a:p>
        </p:txBody>
      </p:sp>
      <p:sp>
        <p:nvSpPr>
          <p:cNvPr id="4" name="Espace réservé du contenu 2"/>
          <p:cNvSpPr txBox="1">
            <a:spLocks/>
          </p:cNvSpPr>
          <p:nvPr/>
        </p:nvSpPr>
        <p:spPr>
          <a:xfrm>
            <a:off x="3923928" y="188640"/>
            <a:ext cx="4896544" cy="1224136"/>
          </a:xfrm>
          <a:prstGeom prst="rect">
            <a:avLst/>
          </a:prstGeom>
          <a:solidFill>
            <a:schemeClr val="accent3">
              <a:lumMod val="40000"/>
              <a:lumOff val="6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t>Plantes </a:t>
            </a:r>
            <a:r>
              <a:rPr lang="fr-FR" sz="2000" b="1" dirty="0">
                <a:solidFill>
                  <a:srgbClr val="FF0000"/>
                </a:solidFill>
              </a:rPr>
              <a:t>herbacées vivaces</a:t>
            </a:r>
            <a:endParaRPr lang="fr-FR" sz="2000" dirty="0">
              <a:solidFill>
                <a:srgbClr val="FF0000"/>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noProof="0" dirty="0">
                <a:ln>
                  <a:noFill/>
                </a:ln>
                <a:effectLst/>
                <a:uLnTx/>
                <a:uFillTx/>
                <a:latin typeface="+mn-lt"/>
                <a:ea typeface="+mn-ea"/>
                <a:cs typeface="+mn-cs"/>
              </a:rPr>
              <a:t>Plantes cespiteuses </a:t>
            </a:r>
            <a:r>
              <a:rPr lang="fr-FR" sz="2000" dirty="0"/>
              <a:t>ou </a:t>
            </a:r>
            <a:r>
              <a:rPr kumimoji="0" lang="fr-FR" sz="2000" i="0" u="none" strike="noStrike" kern="1200" cap="none" spc="0" normalizeH="0" noProof="0" dirty="0">
                <a:ln>
                  <a:noFill/>
                </a:ln>
                <a:effectLst/>
                <a:uLnTx/>
                <a:uFillTx/>
                <a:latin typeface="+mn-lt"/>
                <a:ea typeface="+mn-ea"/>
                <a:cs typeface="+mn-cs"/>
              </a:rPr>
              <a:t>souche rampante : </a:t>
            </a:r>
            <a:r>
              <a:rPr kumimoji="0" lang="fr-FR" sz="2000" i="1" u="none" strike="noStrike" kern="1200" cap="none" spc="0" normalizeH="0" noProof="0" dirty="0">
                <a:ln>
                  <a:noFill/>
                </a:ln>
                <a:effectLst/>
                <a:uLnTx/>
                <a:uFillTx/>
                <a:latin typeface="+mn-lt"/>
                <a:ea typeface="+mn-ea"/>
                <a:cs typeface="+mn-cs"/>
              </a:rPr>
              <a:t>S. </a:t>
            </a:r>
            <a:r>
              <a:rPr kumimoji="0" lang="fr-FR" sz="2000" i="1" u="none" strike="noStrike" kern="1200" cap="none" spc="0" normalizeH="0" noProof="0" dirty="0" err="1">
                <a:ln>
                  <a:noFill/>
                </a:ln>
                <a:effectLst/>
                <a:uLnTx/>
                <a:uFillTx/>
                <a:latin typeface="+mn-lt"/>
                <a:ea typeface="+mn-ea"/>
                <a:cs typeface="+mn-cs"/>
              </a:rPr>
              <a:t>officinalis</a:t>
            </a:r>
            <a:endParaRPr kumimoji="0" lang="fr-FR" sz="2000" i="0" u="none" strike="noStrike" kern="1200" cap="none" spc="0" normalizeH="0" noProof="0" dirty="0">
              <a:ln>
                <a:noFill/>
              </a:ln>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fr-FR" sz="2000" b="1" i="0" u="none" strike="noStrike" kern="1200" cap="none" spc="0" normalizeH="0" baseline="0" noProof="0" dirty="0">
              <a:ln>
                <a:noFill/>
              </a:ln>
              <a:solidFill>
                <a:schemeClr val="tx1"/>
              </a:solidFill>
              <a:effectLst/>
              <a:uLnTx/>
              <a:uFillTx/>
              <a:latin typeface="+mn-lt"/>
              <a:ea typeface="+mn-ea"/>
              <a:cs typeface="+mn-cs"/>
            </a:endParaRPr>
          </a:p>
        </p:txBody>
      </p:sp>
      <p:pic>
        <p:nvPicPr>
          <p:cNvPr id="7" name="Image 6" descr="DSCN3474.JPG"/>
          <p:cNvPicPr>
            <a:picLocks noChangeAspect="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a:off x="0" y="1916832"/>
            <a:ext cx="4713266" cy="4725144"/>
          </a:xfrm>
          <a:prstGeom prst="rect">
            <a:avLst/>
          </a:prstGeom>
          <a:noFill/>
          <a:ln w="9525">
            <a:noFill/>
            <a:miter lim="800000"/>
            <a:headEnd/>
            <a:tailEnd/>
          </a:ln>
        </p:spPr>
      </p:pic>
      <p:sp>
        <p:nvSpPr>
          <p:cNvPr id="8" name="ZoneTexte 7"/>
          <p:cNvSpPr txBox="1"/>
          <p:nvPr/>
        </p:nvSpPr>
        <p:spPr>
          <a:xfrm>
            <a:off x="0" y="1700808"/>
            <a:ext cx="1050737" cy="307777"/>
          </a:xfrm>
          <a:prstGeom prst="rect">
            <a:avLst/>
          </a:prstGeom>
          <a:solidFill>
            <a:schemeClr val="bg1"/>
          </a:solidFill>
        </p:spPr>
        <p:txBody>
          <a:bodyPr wrap="none" rtlCol="0">
            <a:spAutoFit/>
          </a:bodyPr>
          <a:lstStyle/>
          <a:p>
            <a:r>
              <a:rPr lang="fr-FR" sz="1400" i="1" dirty="0"/>
              <a:t>S. </a:t>
            </a:r>
            <a:r>
              <a:rPr lang="fr-FR" sz="1400" i="1" dirty="0" err="1"/>
              <a:t>officinalis</a:t>
            </a:r>
            <a:endParaRPr lang="fr-FR" sz="1400" i="1" dirty="0"/>
          </a:p>
        </p:txBody>
      </p:sp>
      <p:sp>
        <p:nvSpPr>
          <p:cNvPr id="6" name="ZoneTexte 5"/>
          <p:cNvSpPr txBox="1"/>
          <p:nvPr/>
        </p:nvSpPr>
        <p:spPr>
          <a:xfrm>
            <a:off x="8329317" y="6550223"/>
            <a:ext cx="851195" cy="307777"/>
          </a:xfrm>
          <a:prstGeom prst="rect">
            <a:avLst/>
          </a:prstGeom>
          <a:solidFill>
            <a:schemeClr val="bg1"/>
          </a:solidFill>
        </p:spPr>
        <p:txBody>
          <a:bodyPr wrap="none" rtlCol="0">
            <a:spAutoFit/>
          </a:bodyPr>
          <a:lstStyle/>
          <a:p>
            <a:r>
              <a:rPr lang="fr-FR" sz="1400" dirty="0"/>
              <a:t>V. Guérin</a:t>
            </a:r>
          </a:p>
        </p:txBody>
      </p:sp>
      <p:pic>
        <p:nvPicPr>
          <p:cNvPr id="9" name="Image 8" descr="DSCN0715.JPG"/>
          <p:cNvPicPr>
            <a:picLocks noChangeAspect="1"/>
          </p:cNvPicPr>
          <p:nvPr/>
        </p:nvPicPr>
        <p:blipFill>
          <a:blip r:embed="rId4" cstate="screen">
            <a:lum bright="-10000"/>
            <a:extLst>
              <a:ext uri="{28A0092B-C50C-407E-A947-70E740481C1C}">
                <a14:useLocalDpi xmlns:a14="http://schemas.microsoft.com/office/drawing/2010/main"/>
              </a:ext>
            </a:extLst>
          </a:blip>
          <a:srcRect/>
          <a:stretch>
            <a:fillRect/>
          </a:stretch>
        </p:blipFill>
        <p:spPr bwMode="auto">
          <a:xfrm>
            <a:off x="4662476" y="2420888"/>
            <a:ext cx="4481523" cy="3717033"/>
          </a:xfrm>
          <a:prstGeom prst="rect">
            <a:avLst/>
          </a:prstGeom>
          <a:noFill/>
          <a:ln w="9525">
            <a:noFill/>
            <a:miter lim="800000"/>
            <a:headEnd/>
            <a:tailEnd/>
          </a:ln>
        </p:spPr>
      </p:pic>
      <p:sp>
        <p:nvSpPr>
          <p:cNvPr id="10" name="ZoneTexte 9"/>
          <p:cNvSpPr txBox="1"/>
          <p:nvPr/>
        </p:nvSpPr>
        <p:spPr>
          <a:xfrm>
            <a:off x="7720753" y="1988840"/>
            <a:ext cx="1459759" cy="523220"/>
          </a:xfrm>
          <a:prstGeom prst="rect">
            <a:avLst/>
          </a:prstGeom>
          <a:solidFill>
            <a:schemeClr val="bg1"/>
          </a:solidFill>
        </p:spPr>
        <p:txBody>
          <a:bodyPr wrap="none" rtlCol="0">
            <a:spAutoFit/>
          </a:bodyPr>
          <a:lstStyle/>
          <a:p>
            <a:r>
              <a:rPr lang="fr-FR" sz="1400" i="1" dirty="0"/>
              <a:t>S. </a:t>
            </a:r>
            <a:r>
              <a:rPr lang="fr-FR" sz="1400" i="1" dirty="0" err="1"/>
              <a:t>ocymoides</a:t>
            </a:r>
            <a:r>
              <a:rPr lang="fr-FR" sz="1400" i="1" dirty="0"/>
              <a:t> </a:t>
            </a:r>
          </a:p>
          <a:p>
            <a:r>
              <a:rPr lang="fr-FR" sz="1400" dirty="0" err="1"/>
              <a:t>subsp</a:t>
            </a:r>
            <a:r>
              <a:rPr lang="fr-FR" sz="1400" dirty="0"/>
              <a:t>.</a:t>
            </a:r>
            <a:r>
              <a:rPr lang="fr-FR" sz="1400" i="1" dirty="0"/>
              <a:t> </a:t>
            </a:r>
            <a:r>
              <a:rPr lang="fr-FR" sz="1400" i="1" dirty="0" err="1"/>
              <a:t>ocymoides</a:t>
            </a:r>
            <a:endParaRPr lang="fr-FR" sz="1400" i="1"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95536" y="303039"/>
            <a:ext cx="3240360" cy="461665"/>
          </a:xfrm>
          <a:prstGeom prst="rect">
            <a:avLst/>
          </a:prstGeom>
          <a:solidFill>
            <a:schemeClr val="accent5">
              <a:lumMod val="20000"/>
              <a:lumOff val="80000"/>
            </a:schemeClr>
          </a:solidFill>
        </p:spPr>
        <p:txBody>
          <a:bodyPr wrap="square" rtlCol="0">
            <a:spAutoFit/>
          </a:bodyPr>
          <a:lstStyle/>
          <a:p>
            <a:pPr algn="ctr"/>
            <a:r>
              <a:rPr lang="fr-FR" sz="2400" b="1" i="1" dirty="0"/>
              <a:t>Le genre </a:t>
            </a:r>
            <a:r>
              <a:rPr lang="fr-FR" sz="2400" b="1" i="1" dirty="0" err="1"/>
              <a:t>Saponaria</a:t>
            </a:r>
            <a:r>
              <a:rPr lang="fr-FR" sz="2400" b="1" dirty="0"/>
              <a:t> (2)</a:t>
            </a:r>
          </a:p>
        </p:txBody>
      </p:sp>
      <p:sp>
        <p:nvSpPr>
          <p:cNvPr id="3" name="Espace réservé du contenu 2"/>
          <p:cNvSpPr txBox="1">
            <a:spLocks/>
          </p:cNvSpPr>
          <p:nvPr/>
        </p:nvSpPr>
        <p:spPr>
          <a:xfrm>
            <a:off x="5148064" y="332656"/>
            <a:ext cx="2520280" cy="864096"/>
          </a:xfrm>
          <a:prstGeom prst="rect">
            <a:avLst/>
          </a:prstGeom>
          <a:solidFill>
            <a:schemeClr val="accent3">
              <a:lumMod val="40000"/>
              <a:lumOff val="6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Feuilles</a:t>
            </a:r>
            <a:r>
              <a:rPr kumimoji="0" lang="fr-FR" sz="2000" b="1" i="0" u="none" strike="noStrike" kern="1200" cap="none" spc="0" normalizeH="0" baseline="0" noProof="0" dirty="0">
                <a:ln>
                  <a:noFill/>
                </a:ln>
                <a:effectLst/>
                <a:uLnTx/>
                <a:uFillTx/>
                <a:latin typeface="+mn-lt"/>
                <a:ea typeface="+mn-ea"/>
                <a:cs typeface="+mn-cs"/>
              </a:rPr>
              <a:t> opposées</a:t>
            </a:r>
            <a:r>
              <a:rPr kumimoji="0" lang="fr-FR" sz="2000" b="1" i="0" u="none" strike="noStrike" kern="1200" cap="none" spc="0" normalizeH="0" noProof="0" dirty="0">
                <a:ln>
                  <a:noFill/>
                </a:ln>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fr-FR" sz="2000" b="1" i="0" u="none" strike="noStrike" kern="1200" cap="none" spc="0" normalizeH="0" baseline="0" noProof="0" dirty="0">
                <a:ln>
                  <a:noFill/>
                </a:ln>
                <a:effectLst/>
                <a:uLnTx/>
                <a:uFillTx/>
                <a:latin typeface="+mn-lt"/>
                <a:ea typeface="+mn-ea"/>
                <a:cs typeface="+mn-cs"/>
              </a:rPr>
              <a:t>       simples entières</a:t>
            </a:r>
            <a:endParaRPr kumimoji="0" lang="fr-FR" sz="2000" b="1" i="0" u="none" strike="noStrike" kern="1200" cap="none" spc="0" normalizeH="0" noProof="0" dirty="0">
              <a:ln>
                <a:noFill/>
              </a:ln>
              <a:effectLst/>
              <a:uLnTx/>
              <a:uFillTx/>
              <a:latin typeface="+mn-lt"/>
              <a:ea typeface="+mn-ea"/>
              <a:cs typeface="+mn-cs"/>
            </a:endParaRPr>
          </a:p>
        </p:txBody>
      </p:sp>
      <p:pic>
        <p:nvPicPr>
          <p:cNvPr id="7" name="Image 6" descr="P7090625.JPG"/>
          <p:cNvPicPr>
            <a:picLocks noChangeAspect="1"/>
          </p:cNvPicPr>
          <p:nvPr/>
        </p:nvPicPr>
        <p:blipFill>
          <a:blip r:embed="rId2" cstate="screen">
            <a:lum bright="-10000" contrast="10000"/>
            <a:extLst>
              <a:ext uri="{28A0092B-C50C-407E-A947-70E740481C1C}">
                <a14:useLocalDpi xmlns:a14="http://schemas.microsoft.com/office/drawing/2010/main"/>
              </a:ext>
            </a:extLst>
          </a:blip>
          <a:srcRect/>
          <a:stretch>
            <a:fillRect/>
          </a:stretch>
        </p:blipFill>
        <p:spPr bwMode="auto">
          <a:xfrm>
            <a:off x="3203849" y="1590008"/>
            <a:ext cx="5940152" cy="5267992"/>
          </a:xfrm>
          <a:prstGeom prst="rect">
            <a:avLst/>
          </a:prstGeom>
          <a:noFill/>
          <a:ln w="9525">
            <a:noFill/>
            <a:miter lim="800000"/>
            <a:headEnd/>
            <a:tailEnd/>
          </a:ln>
        </p:spPr>
      </p:pic>
      <p:sp>
        <p:nvSpPr>
          <p:cNvPr id="8" name="ZoneTexte 7"/>
          <p:cNvSpPr txBox="1"/>
          <p:nvPr/>
        </p:nvSpPr>
        <p:spPr>
          <a:xfrm>
            <a:off x="3203848" y="1556792"/>
            <a:ext cx="722955" cy="307777"/>
          </a:xfrm>
          <a:prstGeom prst="rect">
            <a:avLst/>
          </a:prstGeom>
          <a:solidFill>
            <a:schemeClr val="bg1"/>
          </a:solidFill>
        </p:spPr>
        <p:txBody>
          <a:bodyPr wrap="none" rtlCol="0">
            <a:spAutoFit/>
          </a:bodyPr>
          <a:lstStyle/>
          <a:p>
            <a:r>
              <a:rPr lang="fr-FR" sz="1400" i="1" dirty="0"/>
              <a:t>S. </a:t>
            </a:r>
            <a:r>
              <a:rPr lang="fr-FR" sz="1400" i="1" dirty="0" err="1"/>
              <a:t>lutea</a:t>
            </a:r>
            <a:endParaRPr lang="fr-FR" sz="1400" i="1" dirty="0"/>
          </a:p>
        </p:txBody>
      </p:sp>
      <p:pic>
        <p:nvPicPr>
          <p:cNvPr id="4" name="Image 3" descr="Saponaria officinalis Bertrand Bui 2.jpg"/>
          <p:cNvPicPr>
            <a:picLocks noChangeAspect="1"/>
          </p:cNvPicPr>
          <p:nvPr/>
        </p:nvPicPr>
        <p:blipFill>
          <a:blip r:embed="rId3" cstate="screen">
            <a:lum bright="-10000" contrast="10000"/>
            <a:extLst>
              <a:ext uri="{28A0092B-C50C-407E-A947-70E740481C1C}">
                <a14:useLocalDpi xmlns:a14="http://schemas.microsoft.com/office/drawing/2010/main"/>
              </a:ext>
            </a:extLst>
          </a:blip>
          <a:stretch>
            <a:fillRect/>
          </a:stretch>
        </p:blipFill>
        <p:spPr>
          <a:xfrm>
            <a:off x="-1" y="2492896"/>
            <a:ext cx="3164751" cy="3240360"/>
          </a:xfrm>
          <a:prstGeom prst="rect">
            <a:avLst/>
          </a:prstGeom>
        </p:spPr>
      </p:pic>
      <p:sp>
        <p:nvSpPr>
          <p:cNvPr id="6" name="ZoneTexte 5"/>
          <p:cNvSpPr txBox="1"/>
          <p:nvPr/>
        </p:nvSpPr>
        <p:spPr>
          <a:xfrm>
            <a:off x="0" y="5517232"/>
            <a:ext cx="1104341" cy="307777"/>
          </a:xfrm>
          <a:prstGeom prst="rect">
            <a:avLst/>
          </a:prstGeom>
          <a:solidFill>
            <a:schemeClr val="bg1"/>
          </a:solidFill>
        </p:spPr>
        <p:txBody>
          <a:bodyPr wrap="none" rtlCol="0">
            <a:spAutoFit/>
          </a:bodyPr>
          <a:lstStyle/>
          <a:p>
            <a:r>
              <a:rPr lang="fr-FR" sz="1400" dirty="0"/>
              <a:t>Bertrand </a:t>
            </a:r>
            <a:r>
              <a:rPr lang="fr-FR" sz="1400" dirty="0" err="1"/>
              <a:t>Bui</a:t>
            </a:r>
            <a:endParaRPr lang="fr-FR" sz="1400" dirty="0"/>
          </a:p>
        </p:txBody>
      </p:sp>
      <p:sp>
        <p:nvSpPr>
          <p:cNvPr id="5" name="ZoneTexte 4"/>
          <p:cNvSpPr txBox="1"/>
          <p:nvPr/>
        </p:nvSpPr>
        <p:spPr>
          <a:xfrm>
            <a:off x="0" y="2276872"/>
            <a:ext cx="1050737" cy="307777"/>
          </a:xfrm>
          <a:prstGeom prst="rect">
            <a:avLst/>
          </a:prstGeom>
          <a:solidFill>
            <a:schemeClr val="bg1"/>
          </a:solidFill>
        </p:spPr>
        <p:txBody>
          <a:bodyPr wrap="none" rtlCol="0">
            <a:spAutoFit/>
          </a:bodyPr>
          <a:lstStyle/>
          <a:p>
            <a:r>
              <a:rPr lang="fr-FR" sz="1400" i="1" dirty="0"/>
              <a:t>S. </a:t>
            </a:r>
            <a:r>
              <a:rPr lang="fr-FR" sz="1400" i="1" dirty="0" err="1"/>
              <a:t>officinalis</a:t>
            </a:r>
            <a:endParaRPr lang="fr-FR" sz="1400" i="1" dirty="0"/>
          </a:p>
        </p:txBody>
      </p:sp>
      <p:sp>
        <p:nvSpPr>
          <p:cNvPr id="9" name="ZoneTexte 8"/>
          <p:cNvSpPr txBox="1"/>
          <p:nvPr/>
        </p:nvSpPr>
        <p:spPr>
          <a:xfrm>
            <a:off x="3203848" y="6550223"/>
            <a:ext cx="851195" cy="307777"/>
          </a:xfrm>
          <a:prstGeom prst="rect">
            <a:avLst/>
          </a:prstGeom>
          <a:solidFill>
            <a:schemeClr val="bg1"/>
          </a:solidFill>
        </p:spPr>
        <p:txBody>
          <a:bodyPr wrap="none" rtlCol="0">
            <a:spAutoFit/>
          </a:bodyPr>
          <a:lstStyle/>
          <a:p>
            <a:r>
              <a:rPr lang="fr-FR" sz="1400" dirty="0"/>
              <a:t>V. Guérin</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95536" y="303039"/>
            <a:ext cx="3240360" cy="461665"/>
          </a:xfrm>
          <a:prstGeom prst="rect">
            <a:avLst/>
          </a:prstGeom>
          <a:solidFill>
            <a:schemeClr val="accent5">
              <a:lumMod val="20000"/>
              <a:lumOff val="80000"/>
            </a:schemeClr>
          </a:solidFill>
        </p:spPr>
        <p:txBody>
          <a:bodyPr wrap="square" rtlCol="0">
            <a:spAutoFit/>
          </a:bodyPr>
          <a:lstStyle/>
          <a:p>
            <a:pPr algn="ctr"/>
            <a:r>
              <a:rPr lang="fr-FR" sz="2400" b="1" i="1" dirty="0"/>
              <a:t>Le genre </a:t>
            </a:r>
            <a:r>
              <a:rPr lang="fr-FR" sz="2400" b="1" i="1" dirty="0" err="1"/>
              <a:t>Saponaria</a:t>
            </a:r>
            <a:r>
              <a:rPr lang="fr-FR" sz="2400" b="1" dirty="0"/>
              <a:t> (3)</a:t>
            </a:r>
          </a:p>
        </p:txBody>
      </p:sp>
      <p:sp>
        <p:nvSpPr>
          <p:cNvPr id="3" name="Espace réservé du contenu 2"/>
          <p:cNvSpPr txBox="1">
            <a:spLocks/>
          </p:cNvSpPr>
          <p:nvPr/>
        </p:nvSpPr>
        <p:spPr>
          <a:xfrm>
            <a:off x="467544" y="1052736"/>
            <a:ext cx="3096344" cy="792088"/>
          </a:xfrm>
          <a:prstGeom prst="rect">
            <a:avLst/>
          </a:prstGeom>
          <a:solidFill>
            <a:schemeClr val="accent2">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t>C</a:t>
            </a:r>
            <a:r>
              <a:rPr kumimoji="0" lang="fr-FR" sz="2000" b="1" i="0" u="none" strike="noStrike" kern="1200" cap="none" spc="0" normalizeH="0" baseline="0" noProof="0" dirty="0" err="1">
                <a:ln>
                  <a:noFill/>
                </a:ln>
                <a:effectLst/>
                <a:uLnTx/>
                <a:uFillTx/>
                <a:latin typeface="+mn-lt"/>
                <a:ea typeface="+mn-ea"/>
                <a:cs typeface="+mn-cs"/>
              </a:rPr>
              <a:t>ymes</a:t>
            </a:r>
            <a:r>
              <a:rPr kumimoji="0" lang="fr-FR" sz="2000" b="1" i="0" u="none" strike="noStrike" kern="1200" cap="none" spc="0" normalizeH="0" baseline="0" noProof="0" dirty="0">
                <a:ln>
                  <a:noFill/>
                </a:ln>
                <a:effectLst/>
                <a:uLnTx/>
                <a:uFillTx/>
                <a:latin typeface="+mn-lt"/>
                <a:ea typeface="+mn-ea"/>
                <a:cs typeface="+mn-cs"/>
              </a:rPr>
              <a:t> terminales  </a:t>
            </a:r>
            <a:r>
              <a:rPr kumimoji="0" lang="fr-FR" sz="2000" b="1" i="0" u="none" strike="noStrike" kern="1200" cap="none" spc="0" normalizeH="0" baseline="0" noProof="0" dirty="0">
                <a:ln>
                  <a:noFill/>
                </a:ln>
                <a:effectLst/>
                <a:uLnTx/>
                <a:uFillTx/>
                <a:latin typeface="Arial"/>
                <a:cs typeface="Arial"/>
              </a:rPr>
              <a:t>± compactes</a:t>
            </a:r>
            <a:endParaRPr kumimoji="0" lang="fr-FR" sz="2000" b="1" i="0" u="none" strike="noStrike" kern="1200" cap="none" spc="0" normalizeH="0" baseline="0" noProof="0" dirty="0">
              <a:ln>
                <a:noFill/>
              </a:ln>
              <a:effectLst/>
              <a:uLnTx/>
              <a:uFillTx/>
              <a:latin typeface="+mn-lt"/>
              <a:ea typeface="+mn-ea"/>
              <a:cs typeface="+mn-cs"/>
            </a:endParaRPr>
          </a:p>
        </p:txBody>
      </p:sp>
      <p:pic>
        <p:nvPicPr>
          <p:cNvPr id="4" name="Image 3" descr="Saponaria-officinalis-1.jpg"/>
          <p:cNvPicPr>
            <a:picLocks noChangeAspect="1"/>
          </p:cNvPicPr>
          <p:nvPr/>
        </p:nvPicPr>
        <p:blipFill>
          <a:blip r:embed="rId3" cstate="screen">
            <a:lum bright="-10000" contrast="10000"/>
            <a:extLst>
              <a:ext uri="{28A0092B-C50C-407E-A947-70E740481C1C}">
                <a14:useLocalDpi xmlns:a14="http://schemas.microsoft.com/office/drawing/2010/main"/>
              </a:ext>
            </a:extLst>
          </a:blip>
          <a:stretch>
            <a:fillRect/>
          </a:stretch>
        </p:blipFill>
        <p:spPr>
          <a:xfrm>
            <a:off x="0" y="2276872"/>
            <a:ext cx="4581128" cy="4581128"/>
          </a:xfrm>
          <a:prstGeom prst="rect">
            <a:avLst/>
          </a:prstGeom>
        </p:spPr>
      </p:pic>
      <p:sp>
        <p:nvSpPr>
          <p:cNvPr id="5" name="ZoneTexte 4"/>
          <p:cNvSpPr txBox="1"/>
          <p:nvPr/>
        </p:nvSpPr>
        <p:spPr>
          <a:xfrm>
            <a:off x="0" y="2276872"/>
            <a:ext cx="1050737" cy="307777"/>
          </a:xfrm>
          <a:prstGeom prst="rect">
            <a:avLst/>
          </a:prstGeom>
          <a:solidFill>
            <a:schemeClr val="bg1"/>
          </a:solidFill>
        </p:spPr>
        <p:txBody>
          <a:bodyPr wrap="none" rtlCol="0">
            <a:spAutoFit/>
          </a:bodyPr>
          <a:lstStyle/>
          <a:p>
            <a:r>
              <a:rPr lang="fr-FR" sz="1400" i="1" dirty="0"/>
              <a:t>S. </a:t>
            </a:r>
            <a:r>
              <a:rPr lang="fr-FR" sz="1400" i="1" dirty="0" err="1"/>
              <a:t>officinalis</a:t>
            </a:r>
            <a:endParaRPr lang="fr-FR" sz="1400" i="1" dirty="0"/>
          </a:p>
        </p:txBody>
      </p:sp>
      <p:pic>
        <p:nvPicPr>
          <p:cNvPr id="7" name="Image 6" descr="P5313319.JPG"/>
          <p:cNvPicPr>
            <a:picLocks noChangeAspect="1"/>
          </p:cNvPicPr>
          <p:nvPr/>
        </p:nvPicPr>
        <p:blipFill>
          <a:blip r:embed="rId4" cstate="screen">
            <a:lum contrast="10000"/>
            <a:extLst>
              <a:ext uri="{28A0092B-C50C-407E-A947-70E740481C1C}">
                <a14:useLocalDpi xmlns:a14="http://schemas.microsoft.com/office/drawing/2010/main"/>
              </a:ext>
            </a:extLst>
          </a:blip>
          <a:srcRect/>
          <a:stretch>
            <a:fillRect/>
          </a:stretch>
        </p:blipFill>
        <p:spPr bwMode="auto">
          <a:xfrm>
            <a:off x="4355976" y="188640"/>
            <a:ext cx="4680520" cy="4248472"/>
          </a:xfrm>
          <a:prstGeom prst="ellipse">
            <a:avLst/>
          </a:prstGeom>
          <a:noFill/>
          <a:ln w="9525">
            <a:noFill/>
            <a:miter lim="800000"/>
            <a:headEnd/>
            <a:tailEnd/>
          </a:ln>
        </p:spPr>
      </p:pic>
      <p:sp>
        <p:nvSpPr>
          <p:cNvPr id="8" name="ZoneTexte 7"/>
          <p:cNvSpPr txBox="1"/>
          <p:nvPr/>
        </p:nvSpPr>
        <p:spPr>
          <a:xfrm>
            <a:off x="7596336" y="240903"/>
            <a:ext cx="1170513" cy="307777"/>
          </a:xfrm>
          <a:prstGeom prst="rect">
            <a:avLst/>
          </a:prstGeom>
          <a:solidFill>
            <a:schemeClr val="bg1"/>
          </a:solidFill>
        </p:spPr>
        <p:txBody>
          <a:bodyPr wrap="none" rtlCol="0">
            <a:spAutoFit/>
          </a:bodyPr>
          <a:lstStyle/>
          <a:p>
            <a:r>
              <a:rPr lang="fr-FR" sz="1400" i="1" dirty="0"/>
              <a:t>S. </a:t>
            </a:r>
            <a:r>
              <a:rPr lang="fr-FR" sz="1400" i="1" dirty="0" err="1"/>
              <a:t>bellidioides</a:t>
            </a:r>
            <a:endParaRPr lang="fr-FR" sz="1400" i="1" dirty="0"/>
          </a:p>
        </p:txBody>
      </p:sp>
      <p:sp>
        <p:nvSpPr>
          <p:cNvPr id="9" name="ZoneTexte 8"/>
          <p:cNvSpPr txBox="1"/>
          <p:nvPr/>
        </p:nvSpPr>
        <p:spPr>
          <a:xfrm>
            <a:off x="8292805" y="6550223"/>
            <a:ext cx="851195" cy="307777"/>
          </a:xfrm>
          <a:prstGeom prst="rect">
            <a:avLst/>
          </a:prstGeom>
          <a:solidFill>
            <a:schemeClr val="bg1"/>
          </a:solidFill>
        </p:spPr>
        <p:txBody>
          <a:bodyPr wrap="none" rtlCol="0">
            <a:spAutoFit/>
          </a:bodyPr>
          <a:lstStyle/>
          <a:p>
            <a:r>
              <a:rPr lang="fr-FR" sz="1400" dirty="0"/>
              <a:t>V. Guérin</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1520" y="663079"/>
            <a:ext cx="3240360" cy="461665"/>
          </a:xfrm>
          <a:prstGeom prst="rect">
            <a:avLst/>
          </a:prstGeom>
          <a:solidFill>
            <a:schemeClr val="accent5">
              <a:lumMod val="20000"/>
              <a:lumOff val="80000"/>
            </a:schemeClr>
          </a:solidFill>
        </p:spPr>
        <p:txBody>
          <a:bodyPr wrap="square" rtlCol="0">
            <a:spAutoFit/>
          </a:bodyPr>
          <a:lstStyle/>
          <a:p>
            <a:pPr algn="ctr"/>
            <a:r>
              <a:rPr lang="fr-FR" sz="2400" b="1" i="1" dirty="0"/>
              <a:t>Le genre </a:t>
            </a:r>
            <a:r>
              <a:rPr lang="fr-FR" sz="2400" b="1" i="1" dirty="0" err="1"/>
              <a:t>Saponaria</a:t>
            </a:r>
            <a:r>
              <a:rPr lang="fr-FR" sz="2400" b="1" dirty="0"/>
              <a:t> (4a)</a:t>
            </a:r>
          </a:p>
        </p:txBody>
      </p:sp>
      <p:sp>
        <p:nvSpPr>
          <p:cNvPr id="3" name="Espace réservé du contenu 2"/>
          <p:cNvSpPr txBox="1">
            <a:spLocks/>
          </p:cNvSpPr>
          <p:nvPr/>
        </p:nvSpPr>
        <p:spPr>
          <a:xfrm>
            <a:off x="3743400" y="0"/>
            <a:ext cx="5400600" cy="2132856"/>
          </a:xfrm>
          <a:prstGeom prst="rect">
            <a:avLst/>
          </a:prstGeom>
          <a:solidFill>
            <a:schemeClr val="accent2">
              <a:lumMod val="20000"/>
              <a:lumOff val="80000"/>
            </a:schemeClr>
          </a:solidFill>
        </p:spPr>
        <p:txBody>
          <a:bodyPr>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noProof="0" dirty="0">
                <a:solidFill>
                  <a:srgbClr val="FF0000"/>
                </a:solidFill>
              </a:rPr>
              <a:t>F</a:t>
            </a:r>
            <a:r>
              <a:rPr kumimoji="0" lang="fr-FR" sz="2000" b="1" i="0" u="none" strike="noStrike" kern="1200" cap="none" spc="0" normalizeH="0" baseline="0" noProof="0" dirty="0">
                <a:ln>
                  <a:noFill/>
                </a:ln>
                <a:solidFill>
                  <a:srgbClr val="FF0000"/>
                </a:solidFill>
                <a:effectLst/>
                <a:uLnTx/>
                <a:uFillTx/>
                <a:latin typeface="+mn-lt"/>
                <a:ea typeface="+mn-ea"/>
                <a:cs typeface="+mn-cs"/>
              </a:rPr>
              <a:t>leurs</a:t>
            </a:r>
            <a:r>
              <a:rPr kumimoji="0" lang="fr-FR" sz="2000" b="1" i="0" u="none" strike="noStrike" kern="1200" cap="none" spc="0" normalizeH="0" baseline="0" noProof="0" dirty="0">
                <a:ln>
                  <a:noFill/>
                </a:ln>
                <a:effectLst/>
                <a:uLnTx/>
                <a:uFillTx/>
                <a:latin typeface="+mn-lt"/>
                <a:ea typeface="+mn-ea"/>
                <a:cs typeface="+mn-cs"/>
              </a:rPr>
              <a:t> hermaphrodites actinomorphes pentamères </a:t>
            </a:r>
            <a:r>
              <a:rPr kumimoji="0" lang="fr-FR" sz="2000" b="1" i="0" u="none" strike="noStrike" kern="1200" cap="none" spc="0" normalizeH="0" baseline="0" noProof="0" dirty="0">
                <a:ln>
                  <a:noFill/>
                </a:ln>
                <a:solidFill>
                  <a:srgbClr val="FF0000"/>
                </a:solidFill>
                <a:effectLst/>
                <a:uLnTx/>
                <a:uFillTx/>
                <a:latin typeface="+mn-lt"/>
                <a:ea typeface="+mn-ea"/>
                <a:cs typeface="+mn-cs"/>
              </a:rPr>
              <a:t>rosées, pourprées, jaune pâle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effectLst/>
                <a:uLnTx/>
                <a:uFillTx/>
                <a:latin typeface="+mn-lt"/>
                <a:ea typeface="+mn-ea"/>
                <a:cs typeface="+mn-cs"/>
              </a:rPr>
              <a:t>5</a:t>
            </a:r>
            <a:r>
              <a:rPr kumimoji="0" lang="fr-FR" sz="2000" b="1" i="0" u="none" strike="noStrike" kern="1200" cap="none" spc="0" normalizeH="0" baseline="0" noProof="0" dirty="0">
                <a:ln>
                  <a:noFill/>
                </a:ln>
                <a:solidFill>
                  <a:srgbClr val="FF0000"/>
                </a:solidFill>
                <a:effectLst/>
                <a:uLnTx/>
                <a:uFillTx/>
                <a:latin typeface="+mn-lt"/>
                <a:ea typeface="+mn-ea"/>
                <a:cs typeface="+mn-cs"/>
              </a:rPr>
              <a:t> sépales soudés en 1 tube avec</a:t>
            </a:r>
            <a:r>
              <a:rPr kumimoji="0" lang="fr-FR" sz="2000" b="1" i="0" u="none" strike="noStrike" kern="1200" cap="none" spc="0" normalizeH="0" noProof="0" dirty="0">
                <a:ln>
                  <a:noFill/>
                </a:ln>
                <a:solidFill>
                  <a:srgbClr val="FF0000"/>
                </a:solidFill>
                <a:effectLst/>
                <a:uLnTx/>
                <a:uFillTx/>
                <a:latin typeface="+mn-lt"/>
                <a:ea typeface="+mn-ea"/>
                <a:cs typeface="+mn-cs"/>
              </a:rPr>
              <a:t> 5 dents (1 nervure /dent)</a:t>
            </a:r>
            <a:endParaRPr kumimoji="0" lang="fr-FR" sz="2000" b="1" i="0" u="none" strike="noStrike" kern="1200" cap="none" spc="0" normalizeH="0" baseline="0" noProof="0" dirty="0">
              <a:ln>
                <a:noFill/>
              </a:ln>
              <a:solidFill>
                <a:srgbClr val="FF0000"/>
              </a:solidFill>
              <a:effectLst/>
              <a:uLnTx/>
              <a:uFillTx/>
              <a:latin typeface="+mn-lt"/>
              <a:ea typeface="+mn-ea"/>
              <a:cs typeface="+mn-cs"/>
            </a:endParaRPr>
          </a:p>
          <a:p>
            <a:pPr marL="342900" lvl="0" indent="-342900">
              <a:spcBef>
                <a:spcPct val="20000"/>
              </a:spcBef>
              <a:buFont typeface="Arial" pitchFamily="34" charset="0"/>
              <a:buChar char="•"/>
              <a:defRPr/>
            </a:pPr>
            <a:r>
              <a:rPr lang="fr-FR" sz="2000" b="1" dirty="0"/>
              <a:t>5 </a:t>
            </a:r>
            <a:r>
              <a:rPr lang="fr-FR" sz="2000" b="1" dirty="0">
                <a:solidFill>
                  <a:srgbClr val="FF0000"/>
                </a:solidFill>
              </a:rPr>
              <a:t>pétales</a:t>
            </a:r>
            <a:r>
              <a:rPr lang="fr-FR" sz="2000" b="1" dirty="0"/>
              <a:t> libres : </a:t>
            </a:r>
            <a:r>
              <a:rPr lang="fr-FR" sz="2000" b="1" dirty="0">
                <a:solidFill>
                  <a:srgbClr val="FF0000"/>
                </a:solidFill>
              </a:rPr>
              <a:t>onglet et écailles (coronule)</a:t>
            </a:r>
          </a:p>
          <a:p>
            <a:pPr marL="342900" lvl="0" indent="-342900">
              <a:spcBef>
                <a:spcPct val="20000"/>
              </a:spcBef>
              <a:buFont typeface="Arial" pitchFamily="34" charset="0"/>
              <a:buChar char="•"/>
              <a:defRPr/>
            </a:pPr>
            <a:r>
              <a:rPr lang="fr-FR" sz="2000" b="1" dirty="0"/>
              <a:t>2 X 5 étamines</a:t>
            </a:r>
          </a:p>
          <a:p>
            <a:pPr marL="342900" lvl="0" indent="-342900">
              <a:spcBef>
                <a:spcPct val="20000"/>
              </a:spcBef>
              <a:buFont typeface="Arial" pitchFamily="34" charset="0"/>
              <a:buChar char="•"/>
              <a:defRPr/>
            </a:pPr>
            <a:r>
              <a:rPr lang="fr-FR" sz="2000" b="1" dirty="0"/>
              <a:t>Ovaire supère uniloculaire ; </a:t>
            </a:r>
            <a:r>
              <a:rPr lang="fr-FR" sz="2000" b="1" dirty="0">
                <a:solidFill>
                  <a:srgbClr val="FF0000"/>
                </a:solidFill>
              </a:rPr>
              <a:t>2 styles</a:t>
            </a:r>
          </a:p>
        </p:txBody>
      </p:sp>
      <p:pic>
        <p:nvPicPr>
          <p:cNvPr id="4" name="Image 3" descr="Saponaria-officinalis-2.jpg"/>
          <p:cNvPicPr>
            <a:picLocks noChangeAspect="1"/>
          </p:cNvPicPr>
          <p:nvPr/>
        </p:nvPicPr>
        <p:blipFill>
          <a:blip r:embed="rId3" cstate="screen">
            <a:lum bright="-10000" contrast="10000"/>
            <a:extLst>
              <a:ext uri="{28A0092B-C50C-407E-A947-70E740481C1C}">
                <a14:useLocalDpi xmlns:a14="http://schemas.microsoft.com/office/drawing/2010/main"/>
              </a:ext>
            </a:extLst>
          </a:blip>
          <a:srcRect/>
          <a:stretch>
            <a:fillRect/>
          </a:stretch>
        </p:blipFill>
        <p:spPr>
          <a:xfrm>
            <a:off x="251520" y="2204864"/>
            <a:ext cx="4567128" cy="4464496"/>
          </a:xfrm>
          <a:prstGeom prst="ellipse">
            <a:avLst/>
          </a:prstGeom>
        </p:spPr>
      </p:pic>
      <p:cxnSp>
        <p:nvCxnSpPr>
          <p:cNvPr id="5" name="Connecteur droit avec flèche 4"/>
          <p:cNvCxnSpPr/>
          <p:nvPr/>
        </p:nvCxnSpPr>
        <p:spPr>
          <a:xfrm flipH="1">
            <a:off x="2627784" y="3284984"/>
            <a:ext cx="504056" cy="64807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467544" y="2041103"/>
            <a:ext cx="1050737" cy="307777"/>
          </a:xfrm>
          <a:prstGeom prst="rect">
            <a:avLst/>
          </a:prstGeom>
          <a:solidFill>
            <a:schemeClr val="bg1"/>
          </a:solidFill>
        </p:spPr>
        <p:txBody>
          <a:bodyPr wrap="none" rtlCol="0">
            <a:spAutoFit/>
          </a:bodyPr>
          <a:lstStyle/>
          <a:p>
            <a:r>
              <a:rPr lang="fr-FR" sz="1400" i="1" dirty="0"/>
              <a:t>S. </a:t>
            </a:r>
            <a:r>
              <a:rPr lang="fr-FR" sz="1400" i="1" dirty="0" err="1"/>
              <a:t>officinalis</a:t>
            </a:r>
            <a:endParaRPr lang="fr-FR" sz="1400" i="1" dirty="0"/>
          </a:p>
        </p:txBody>
      </p:sp>
      <p:pic>
        <p:nvPicPr>
          <p:cNvPr id="8" name="Image 7" descr="Saponaria officinalis 3.JPG"/>
          <p:cNvPicPr>
            <a:picLocks noChangeAspect="1"/>
          </p:cNvPicPr>
          <p:nvPr/>
        </p:nvPicPr>
        <p:blipFill>
          <a:blip r:embed="rId4" cstate="screen">
            <a:lum bright="-20000" contrast="10000"/>
            <a:extLst>
              <a:ext uri="{28A0092B-C50C-407E-A947-70E740481C1C}">
                <a14:useLocalDpi xmlns:a14="http://schemas.microsoft.com/office/drawing/2010/main"/>
              </a:ext>
            </a:extLst>
          </a:blip>
          <a:srcRect/>
          <a:stretch>
            <a:fillRect/>
          </a:stretch>
        </p:blipFill>
        <p:spPr>
          <a:xfrm rot="5400000">
            <a:off x="4019360" y="3549592"/>
            <a:ext cx="4464496" cy="1775040"/>
          </a:xfrm>
          <a:prstGeom prst="rect">
            <a:avLst/>
          </a:prstGeom>
        </p:spPr>
      </p:pic>
      <p:cxnSp>
        <p:nvCxnSpPr>
          <p:cNvPr id="9" name="Connecteur droit avec flèche 8"/>
          <p:cNvCxnSpPr/>
          <p:nvPr/>
        </p:nvCxnSpPr>
        <p:spPr>
          <a:xfrm flipH="1">
            <a:off x="6228184" y="2852936"/>
            <a:ext cx="504056" cy="64807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55576" y="908720"/>
            <a:ext cx="3240360" cy="461665"/>
          </a:xfrm>
          <a:prstGeom prst="rect">
            <a:avLst/>
          </a:prstGeom>
          <a:solidFill>
            <a:schemeClr val="accent5">
              <a:lumMod val="20000"/>
              <a:lumOff val="80000"/>
            </a:schemeClr>
          </a:solidFill>
        </p:spPr>
        <p:txBody>
          <a:bodyPr wrap="square" rtlCol="0">
            <a:spAutoFit/>
          </a:bodyPr>
          <a:lstStyle/>
          <a:p>
            <a:pPr algn="ctr"/>
            <a:r>
              <a:rPr lang="fr-FR" sz="2400" b="1" i="1" dirty="0"/>
              <a:t>Le genre </a:t>
            </a:r>
            <a:r>
              <a:rPr lang="fr-FR" sz="2400" b="1" i="1" dirty="0" err="1"/>
              <a:t>Saponaria</a:t>
            </a:r>
            <a:r>
              <a:rPr lang="fr-FR" sz="2400" b="1" dirty="0"/>
              <a:t> (4b)</a:t>
            </a:r>
          </a:p>
        </p:txBody>
      </p:sp>
      <p:pic>
        <p:nvPicPr>
          <p:cNvPr id="3" name="Image 2" descr="Saponaria-ocymoides.jpg"/>
          <p:cNvPicPr>
            <a:picLocks noChangeAspect="1"/>
          </p:cNvPicPr>
          <p:nvPr/>
        </p:nvPicPr>
        <p:blipFill>
          <a:blip r:embed="rId2" cstate="screen">
            <a:lum contrast="10000"/>
            <a:extLst>
              <a:ext uri="{28A0092B-C50C-407E-A947-70E740481C1C}">
                <a14:useLocalDpi xmlns:a14="http://schemas.microsoft.com/office/drawing/2010/main"/>
              </a:ext>
            </a:extLst>
          </a:blip>
          <a:srcRect/>
          <a:stretch>
            <a:fillRect/>
          </a:stretch>
        </p:blipFill>
        <p:spPr>
          <a:xfrm>
            <a:off x="-36512" y="2865787"/>
            <a:ext cx="4968552" cy="4019597"/>
          </a:xfrm>
          <a:prstGeom prst="rect">
            <a:avLst/>
          </a:prstGeom>
        </p:spPr>
      </p:pic>
      <p:sp>
        <p:nvSpPr>
          <p:cNvPr id="4" name="ZoneTexte 3"/>
          <p:cNvSpPr txBox="1"/>
          <p:nvPr/>
        </p:nvSpPr>
        <p:spPr>
          <a:xfrm>
            <a:off x="0" y="2420888"/>
            <a:ext cx="1459759" cy="523220"/>
          </a:xfrm>
          <a:prstGeom prst="rect">
            <a:avLst/>
          </a:prstGeom>
          <a:solidFill>
            <a:schemeClr val="bg1"/>
          </a:solidFill>
        </p:spPr>
        <p:txBody>
          <a:bodyPr wrap="none" rtlCol="0">
            <a:spAutoFit/>
          </a:bodyPr>
          <a:lstStyle/>
          <a:p>
            <a:r>
              <a:rPr lang="fr-FR" sz="1400" i="1" dirty="0"/>
              <a:t>S. </a:t>
            </a:r>
            <a:r>
              <a:rPr lang="fr-FR" sz="1400" i="1" dirty="0" err="1"/>
              <a:t>ocymoides</a:t>
            </a:r>
            <a:r>
              <a:rPr lang="fr-FR" sz="1400" i="1" dirty="0"/>
              <a:t> </a:t>
            </a:r>
          </a:p>
          <a:p>
            <a:r>
              <a:rPr lang="fr-FR" sz="1400" dirty="0" err="1"/>
              <a:t>subsp</a:t>
            </a:r>
            <a:r>
              <a:rPr lang="fr-FR" sz="1400" dirty="0"/>
              <a:t>.</a:t>
            </a:r>
            <a:r>
              <a:rPr lang="fr-FR" sz="1400" i="1" dirty="0"/>
              <a:t> </a:t>
            </a:r>
            <a:r>
              <a:rPr lang="fr-FR" sz="1400" i="1" dirty="0" err="1"/>
              <a:t>ocymoides</a:t>
            </a:r>
            <a:endParaRPr lang="fr-FR" sz="1400" i="1" dirty="0"/>
          </a:p>
        </p:txBody>
      </p:sp>
      <p:sp>
        <p:nvSpPr>
          <p:cNvPr id="6" name="ZoneTexte 5"/>
          <p:cNvSpPr txBox="1"/>
          <p:nvPr/>
        </p:nvSpPr>
        <p:spPr>
          <a:xfrm>
            <a:off x="-36512" y="6577607"/>
            <a:ext cx="1158587" cy="307777"/>
          </a:xfrm>
          <a:prstGeom prst="rect">
            <a:avLst/>
          </a:prstGeom>
          <a:solidFill>
            <a:schemeClr val="bg1"/>
          </a:solidFill>
        </p:spPr>
        <p:txBody>
          <a:bodyPr wrap="none" rtlCol="0">
            <a:spAutoFit/>
          </a:bodyPr>
          <a:lstStyle/>
          <a:p>
            <a:r>
              <a:rPr lang="fr-FR" sz="1400" dirty="0"/>
              <a:t>Sergio </a:t>
            </a:r>
            <a:r>
              <a:rPr lang="fr-FR" sz="1400" dirty="0" err="1"/>
              <a:t>Picollo</a:t>
            </a:r>
            <a:endParaRPr lang="fr-FR" sz="1400" dirty="0"/>
          </a:p>
        </p:txBody>
      </p:sp>
      <p:pic>
        <p:nvPicPr>
          <p:cNvPr id="7" name="Image 6" descr="P7090464.JPG"/>
          <p:cNvPicPr>
            <a:picLocks noChangeAspect="1"/>
          </p:cNvPicPr>
          <p:nvPr/>
        </p:nvPicPr>
        <p:blipFill>
          <a:blip r:embed="rId3" cstate="screen">
            <a:lum bright="-10000" contrast="10000"/>
            <a:extLst>
              <a:ext uri="{28A0092B-C50C-407E-A947-70E740481C1C}">
                <a14:useLocalDpi xmlns:a14="http://schemas.microsoft.com/office/drawing/2010/main"/>
              </a:ext>
            </a:extLst>
          </a:blip>
          <a:srcRect/>
          <a:stretch>
            <a:fillRect/>
          </a:stretch>
        </p:blipFill>
        <p:spPr bwMode="auto">
          <a:xfrm>
            <a:off x="4962466" y="0"/>
            <a:ext cx="4181534" cy="4725144"/>
          </a:xfrm>
          <a:prstGeom prst="rect">
            <a:avLst/>
          </a:prstGeom>
          <a:noFill/>
          <a:ln w="9525">
            <a:noFill/>
            <a:miter lim="800000"/>
            <a:headEnd/>
            <a:tailEnd/>
          </a:ln>
        </p:spPr>
      </p:pic>
      <p:sp>
        <p:nvSpPr>
          <p:cNvPr id="5" name="ZoneTexte 4"/>
          <p:cNvSpPr txBox="1"/>
          <p:nvPr/>
        </p:nvSpPr>
        <p:spPr>
          <a:xfrm>
            <a:off x="4788024" y="0"/>
            <a:ext cx="722955" cy="307777"/>
          </a:xfrm>
          <a:prstGeom prst="rect">
            <a:avLst/>
          </a:prstGeom>
          <a:solidFill>
            <a:schemeClr val="bg1"/>
          </a:solidFill>
        </p:spPr>
        <p:txBody>
          <a:bodyPr wrap="none" rtlCol="0">
            <a:spAutoFit/>
          </a:bodyPr>
          <a:lstStyle/>
          <a:p>
            <a:r>
              <a:rPr lang="fr-FR" sz="1400" i="1" dirty="0"/>
              <a:t>S. </a:t>
            </a:r>
            <a:r>
              <a:rPr lang="fr-FR" sz="1400" i="1" dirty="0" err="1"/>
              <a:t>lutea</a:t>
            </a:r>
            <a:endParaRPr lang="fr-FR" sz="1400" i="1" dirty="0"/>
          </a:p>
        </p:txBody>
      </p:sp>
      <p:sp>
        <p:nvSpPr>
          <p:cNvPr id="8" name="ZoneTexte 7"/>
          <p:cNvSpPr txBox="1"/>
          <p:nvPr/>
        </p:nvSpPr>
        <p:spPr>
          <a:xfrm>
            <a:off x="8292805" y="4437112"/>
            <a:ext cx="851195" cy="307777"/>
          </a:xfrm>
          <a:prstGeom prst="rect">
            <a:avLst/>
          </a:prstGeom>
          <a:solidFill>
            <a:schemeClr val="bg1"/>
          </a:solidFill>
        </p:spPr>
        <p:txBody>
          <a:bodyPr wrap="none" rtlCol="0">
            <a:spAutoFit/>
          </a:bodyPr>
          <a:lstStyle/>
          <a:p>
            <a:r>
              <a:rPr lang="fr-FR" sz="1400" dirty="0"/>
              <a:t>V. Guérin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3240360" cy="461665"/>
          </a:xfrm>
          <a:prstGeom prst="rect">
            <a:avLst/>
          </a:prstGeom>
          <a:solidFill>
            <a:schemeClr val="accent5">
              <a:lumMod val="20000"/>
              <a:lumOff val="80000"/>
            </a:schemeClr>
          </a:solidFill>
        </p:spPr>
        <p:txBody>
          <a:bodyPr wrap="square" rtlCol="0">
            <a:spAutoFit/>
          </a:bodyPr>
          <a:lstStyle/>
          <a:p>
            <a:pPr algn="ctr"/>
            <a:r>
              <a:rPr lang="fr-FR" sz="2400" b="1" i="1" dirty="0"/>
              <a:t>Le genre </a:t>
            </a:r>
            <a:r>
              <a:rPr lang="fr-FR" sz="2400" b="1" i="1" dirty="0" err="1"/>
              <a:t>Saponaria</a:t>
            </a:r>
            <a:r>
              <a:rPr lang="fr-FR" sz="2400" b="1" dirty="0"/>
              <a:t> (5)</a:t>
            </a:r>
          </a:p>
        </p:txBody>
      </p:sp>
      <p:sp>
        <p:nvSpPr>
          <p:cNvPr id="5" name="Espace réservé du contenu 2"/>
          <p:cNvSpPr txBox="1">
            <a:spLocks/>
          </p:cNvSpPr>
          <p:nvPr/>
        </p:nvSpPr>
        <p:spPr>
          <a:xfrm>
            <a:off x="6012160" y="188640"/>
            <a:ext cx="2736304" cy="1296144"/>
          </a:xfrm>
          <a:prstGeom prst="rect">
            <a:avLst/>
          </a:prstGeom>
          <a:solidFill>
            <a:schemeClr val="accent4">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Capsule</a:t>
            </a:r>
            <a:r>
              <a:rPr kumimoji="0" lang="fr-FR" sz="2000" b="1" i="0" u="none" strike="noStrike" kern="1200" cap="none" spc="0" normalizeH="0" baseline="0" noProof="0" dirty="0">
                <a:ln>
                  <a:noFill/>
                </a:ln>
                <a:effectLst/>
                <a:uLnTx/>
                <a:uFillTx/>
                <a:latin typeface="+mn-lt"/>
                <a:ea typeface="+mn-ea"/>
                <a:cs typeface="+mn-cs"/>
              </a:rPr>
              <a:t> </a:t>
            </a:r>
            <a:r>
              <a:rPr lang="fr-FR" sz="2000" b="1" dirty="0">
                <a:solidFill>
                  <a:srgbClr val="FF0000"/>
                </a:solidFill>
              </a:rPr>
              <a:t>4</a:t>
            </a:r>
            <a:r>
              <a:rPr kumimoji="0" lang="fr-FR" sz="2000" b="1" i="0" u="none" strike="noStrike" kern="1200" cap="none" spc="0" normalizeH="0" noProof="0" dirty="0">
                <a:ln>
                  <a:noFill/>
                </a:ln>
                <a:solidFill>
                  <a:srgbClr val="FF0000"/>
                </a:solidFill>
                <a:effectLst/>
                <a:uLnTx/>
                <a:uFillTx/>
                <a:latin typeface="+mn-lt"/>
                <a:ea typeface="+mn-ea"/>
                <a:cs typeface="+mn-cs"/>
              </a:rPr>
              <a:t> dents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err="1"/>
              <a:t>Carpophore</a:t>
            </a:r>
            <a:endParaRPr lang="fr-FR" sz="2000" b="1"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t>Graines réniformes</a:t>
            </a:r>
          </a:p>
        </p:txBody>
      </p:sp>
      <p:pic>
        <p:nvPicPr>
          <p:cNvPr id="9" name="Image 8" descr="Saponaria officinalis grain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680520" y="1752477"/>
            <a:ext cx="4499992" cy="5132907"/>
          </a:xfrm>
          <a:prstGeom prst="rect">
            <a:avLst/>
          </a:prstGeom>
        </p:spPr>
      </p:pic>
      <p:pic>
        <p:nvPicPr>
          <p:cNvPr id="10" name="Image 9" descr="Saponaria officinalis 6.JPG"/>
          <p:cNvPicPr>
            <a:picLocks noChangeAspect="1"/>
          </p:cNvPicPr>
          <p:nvPr/>
        </p:nvPicPr>
        <p:blipFill>
          <a:blip r:embed="rId4" cstate="screen">
            <a:lum bright="-10000" contrast="10000"/>
            <a:extLst>
              <a:ext uri="{28A0092B-C50C-407E-A947-70E740481C1C}">
                <a14:useLocalDpi xmlns:a14="http://schemas.microsoft.com/office/drawing/2010/main"/>
              </a:ext>
            </a:extLst>
          </a:blip>
          <a:srcRect/>
          <a:stretch>
            <a:fillRect/>
          </a:stretch>
        </p:blipFill>
        <p:spPr>
          <a:xfrm rot="16200000">
            <a:off x="-1151475" y="2530061"/>
            <a:ext cx="5760640" cy="2229925"/>
          </a:xfrm>
          <a:prstGeom prst="rect">
            <a:avLst/>
          </a:prstGeom>
        </p:spPr>
      </p:pic>
      <p:pic>
        <p:nvPicPr>
          <p:cNvPr id="6" name="Image 5" descr="Saponaria officinalis capsule Reille.jpg"/>
          <p:cNvPicPr>
            <a:picLocks noChangeAspect="1"/>
          </p:cNvPicPr>
          <p:nvPr/>
        </p:nvPicPr>
        <p:blipFill>
          <a:blip r:embed="rId5" cstate="screen">
            <a:lum contrast="10000"/>
            <a:extLst>
              <a:ext uri="{28A0092B-C50C-407E-A947-70E740481C1C}">
                <a14:useLocalDpi xmlns:a14="http://schemas.microsoft.com/office/drawing/2010/main"/>
              </a:ext>
            </a:extLst>
          </a:blip>
          <a:srcRect/>
          <a:stretch>
            <a:fillRect/>
          </a:stretch>
        </p:blipFill>
        <p:spPr>
          <a:xfrm>
            <a:off x="3347864" y="0"/>
            <a:ext cx="2160240" cy="4104456"/>
          </a:xfrm>
          <a:prstGeom prst="rect">
            <a:avLst/>
          </a:prstGeom>
        </p:spPr>
      </p:pic>
      <p:sp>
        <p:nvSpPr>
          <p:cNvPr id="7" name="ZoneTexte 6"/>
          <p:cNvSpPr txBox="1"/>
          <p:nvPr/>
        </p:nvSpPr>
        <p:spPr>
          <a:xfrm>
            <a:off x="3347864" y="0"/>
            <a:ext cx="1050737" cy="307777"/>
          </a:xfrm>
          <a:prstGeom prst="rect">
            <a:avLst/>
          </a:prstGeom>
          <a:solidFill>
            <a:schemeClr val="bg1"/>
          </a:solidFill>
        </p:spPr>
        <p:txBody>
          <a:bodyPr wrap="none" rtlCol="0">
            <a:spAutoFit/>
          </a:bodyPr>
          <a:lstStyle/>
          <a:p>
            <a:r>
              <a:rPr lang="fr-FR" sz="1400" i="1" dirty="0"/>
              <a:t>S. </a:t>
            </a:r>
            <a:r>
              <a:rPr lang="fr-FR" sz="1400" i="1" dirty="0" err="1"/>
              <a:t>officinalis</a:t>
            </a:r>
            <a:endParaRPr lang="fr-FR" sz="1400" i="1" dirty="0"/>
          </a:p>
        </p:txBody>
      </p:sp>
      <p:sp>
        <p:nvSpPr>
          <p:cNvPr id="8" name="ZoneTexte 7"/>
          <p:cNvSpPr txBox="1"/>
          <p:nvPr/>
        </p:nvSpPr>
        <p:spPr>
          <a:xfrm>
            <a:off x="3304359" y="3717032"/>
            <a:ext cx="2203745" cy="461665"/>
          </a:xfrm>
          <a:prstGeom prst="rect">
            <a:avLst/>
          </a:prstGeom>
          <a:solidFill>
            <a:schemeClr val="bg1"/>
          </a:solidFill>
        </p:spPr>
        <p:txBody>
          <a:bodyPr wrap="none" rtlCol="0">
            <a:spAutoFit/>
          </a:bodyPr>
          <a:lstStyle/>
          <a:p>
            <a:r>
              <a:rPr lang="fr-FR" sz="1200" dirty="0"/>
              <a:t>Maurice Reille</a:t>
            </a:r>
          </a:p>
          <a:p>
            <a:r>
              <a:rPr lang="fr-FR" sz="1200" dirty="0"/>
              <a:t>Dictionnaire visuel de botanique</a:t>
            </a:r>
          </a:p>
        </p:txBody>
      </p:sp>
      <p:sp>
        <p:nvSpPr>
          <p:cNvPr id="11" name="ZoneTexte 10"/>
          <p:cNvSpPr txBox="1"/>
          <p:nvPr/>
        </p:nvSpPr>
        <p:spPr>
          <a:xfrm>
            <a:off x="539552" y="6309320"/>
            <a:ext cx="752770" cy="276999"/>
          </a:xfrm>
          <a:prstGeom prst="rect">
            <a:avLst/>
          </a:prstGeom>
          <a:solidFill>
            <a:schemeClr val="bg1"/>
          </a:solidFill>
        </p:spPr>
        <p:txBody>
          <a:bodyPr wrap="none" rtlCol="0">
            <a:spAutoFit/>
          </a:bodyPr>
          <a:lstStyle/>
          <a:p>
            <a:r>
              <a:rPr lang="fr-FR" sz="1200" dirty="0"/>
              <a:t>V. Guérin</a:t>
            </a:r>
          </a:p>
        </p:txBody>
      </p:sp>
      <p:cxnSp>
        <p:nvCxnSpPr>
          <p:cNvPr id="12" name="Connecteur droit avec flèche 11"/>
          <p:cNvCxnSpPr/>
          <p:nvPr/>
        </p:nvCxnSpPr>
        <p:spPr>
          <a:xfrm flipH="1" flipV="1">
            <a:off x="6372200" y="4509120"/>
            <a:ext cx="432048" cy="86409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oste Saponaria officinalis.png"/>
          <p:cNvPicPr>
            <a:picLocks noChangeAspect="1"/>
          </p:cNvPicPr>
          <p:nvPr/>
        </p:nvPicPr>
        <p:blipFill>
          <a:blip r:embed="rId2" cstate="print"/>
          <a:stretch>
            <a:fillRect/>
          </a:stretch>
        </p:blipFill>
        <p:spPr>
          <a:xfrm>
            <a:off x="-36512" y="0"/>
            <a:ext cx="5715000" cy="6858000"/>
          </a:xfrm>
          <a:prstGeom prst="rect">
            <a:avLst/>
          </a:prstGeom>
        </p:spPr>
      </p:pic>
      <p:sp>
        <p:nvSpPr>
          <p:cNvPr id="3" name="ZoneTexte 2"/>
          <p:cNvSpPr txBox="1"/>
          <p:nvPr/>
        </p:nvSpPr>
        <p:spPr>
          <a:xfrm>
            <a:off x="7092280" y="364594"/>
            <a:ext cx="1512168" cy="461665"/>
          </a:xfrm>
          <a:prstGeom prst="rect">
            <a:avLst/>
          </a:prstGeom>
          <a:solidFill>
            <a:schemeClr val="accent5">
              <a:lumMod val="20000"/>
              <a:lumOff val="80000"/>
            </a:schemeClr>
          </a:solidFill>
        </p:spPr>
        <p:txBody>
          <a:bodyPr wrap="square" rtlCol="0">
            <a:spAutoFit/>
          </a:bodyPr>
          <a:lstStyle/>
          <a:p>
            <a:pPr algn="ctr"/>
            <a:r>
              <a:rPr lang="fr-FR" sz="2400" b="1" i="1" dirty="0" err="1"/>
              <a:t>Saponaria</a:t>
            </a:r>
            <a:endParaRPr lang="fr-FR" sz="2400" b="1" i="1" dirty="0"/>
          </a:p>
        </p:txBody>
      </p:sp>
      <p:sp>
        <p:nvSpPr>
          <p:cNvPr id="4" name="ZoneTexte 3"/>
          <p:cNvSpPr txBox="1"/>
          <p:nvPr/>
        </p:nvSpPr>
        <p:spPr>
          <a:xfrm>
            <a:off x="7130837" y="1012666"/>
            <a:ext cx="1456104" cy="400110"/>
          </a:xfrm>
          <a:prstGeom prst="rect">
            <a:avLst/>
          </a:prstGeom>
          <a:solidFill>
            <a:schemeClr val="accent3">
              <a:lumMod val="40000"/>
              <a:lumOff val="60000"/>
            </a:schemeClr>
          </a:solidFill>
        </p:spPr>
        <p:txBody>
          <a:bodyPr wrap="none" rtlCol="0">
            <a:spAutoFit/>
          </a:bodyPr>
          <a:lstStyle/>
          <a:p>
            <a:pPr algn="ctr"/>
            <a:r>
              <a:rPr lang="fr-FR" sz="2000" b="1" i="1" dirty="0"/>
              <a:t>S. </a:t>
            </a:r>
            <a:r>
              <a:rPr lang="fr-FR" sz="2000" b="1" i="1" dirty="0" err="1"/>
              <a:t>officinalis</a:t>
            </a:r>
            <a:endParaRPr lang="fr-FR" sz="2000" b="1" i="1" dirty="0"/>
          </a:p>
        </p:txBody>
      </p:sp>
      <p:sp>
        <p:nvSpPr>
          <p:cNvPr id="5" name="ZoneTexte 4"/>
          <p:cNvSpPr txBox="1"/>
          <p:nvPr/>
        </p:nvSpPr>
        <p:spPr>
          <a:xfrm>
            <a:off x="4067944" y="6167045"/>
            <a:ext cx="939168" cy="646331"/>
          </a:xfrm>
          <a:prstGeom prst="rect">
            <a:avLst/>
          </a:prstGeom>
          <a:noFill/>
        </p:spPr>
        <p:txBody>
          <a:bodyPr wrap="none" rtlCol="0">
            <a:spAutoFit/>
          </a:bodyPr>
          <a:lstStyle/>
          <a:p>
            <a:r>
              <a:rPr lang="fr-FR" b="1" dirty="0"/>
              <a:t>Capsule</a:t>
            </a:r>
          </a:p>
          <a:p>
            <a:r>
              <a:rPr lang="fr-FR" b="1" dirty="0"/>
              <a:t> 4 dents</a:t>
            </a:r>
          </a:p>
        </p:txBody>
      </p:sp>
      <p:sp>
        <p:nvSpPr>
          <p:cNvPr id="6" name="ZoneTexte 5"/>
          <p:cNvSpPr txBox="1"/>
          <p:nvPr/>
        </p:nvSpPr>
        <p:spPr>
          <a:xfrm>
            <a:off x="3779912" y="0"/>
            <a:ext cx="895438" cy="369332"/>
          </a:xfrm>
          <a:prstGeom prst="rect">
            <a:avLst/>
          </a:prstGeom>
          <a:noFill/>
        </p:spPr>
        <p:txBody>
          <a:bodyPr wrap="none" rtlCol="0">
            <a:spAutoFit/>
          </a:bodyPr>
          <a:lstStyle/>
          <a:p>
            <a:r>
              <a:rPr lang="fr-FR" b="1" dirty="0"/>
              <a:t>2 styles</a:t>
            </a:r>
          </a:p>
        </p:txBody>
      </p:sp>
      <p:sp>
        <p:nvSpPr>
          <p:cNvPr id="8" name="ZoneTexte 7"/>
          <p:cNvSpPr txBox="1"/>
          <p:nvPr/>
        </p:nvSpPr>
        <p:spPr>
          <a:xfrm>
            <a:off x="539552" y="260648"/>
            <a:ext cx="1050672" cy="646331"/>
          </a:xfrm>
          <a:prstGeom prst="rect">
            <a:avLst/>
          </a:prstGeom>
          <a:noFill/>
        </p:spPr>
        <p:txBody>
          <a:bodyPr wrap="none" rtlCol="0">
            <a:spAutoFit/>
          </a:bodyPr>
          <a:lstStyle/>
          <a:p>
            <a:r>
              <a:rPr lang="fr-FR" b="1" dirty="0"/>
              <a:t>Coronule</a:t>
            </a:r>
          </a:p>
          <a:p>
            <a:r>
              <a:rPr lang="fr-FR" b="1" dirty="0"/>
              <a:t>Onglet</a:t>
            </a:r>
          </a:p>
        </p:txBody>
      </p:sp>
      <p:sp>
        <p:nvSpPr>
          <p:cNvPr id="10" name="ZoneTexte 9"/>
          <p:cNvSpPr txBox="1"/>
          <p:nvPr/>
        </p:nvSpPr>
        <p:spPr>
          <a:xfrm>
            <a:off x="4499992" y="4509120"/>
            <a:ext cx="1035861" cy="646331"/>
          </a:xfrm>
          <a:prstGeom prst="rect">
            <a:avLst/>
          </a:prstGeom>
          <a:noFill/>
        </p:spPr>
        <p:txBody>
          <a:bodyPr wrap="none" rtlCol="0">
            <a:spAutoFit/>
          </a:bodyPr>
          <a:lstStyle/>
          <a:p>
            <a:r>
              <a:rPr lang="fr-FR" b="1" dirty="0"/>
              <a:t>Calice </a:t>
            </a:r>
          </a:p>
          <a:p>
            <a:r>
              <a:rPr lang="fr-FR" b="1" dirty="0"/>
              <a:t>tubuleux</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71600" y="116632"/>
            <a:ext cx="3456384" cy="830997"/>
          </a:xfrm>
          <a:prstGeom prst="rect">
            <a:avLst/>
          </a:prstGeom>
          <a:solidFill>
            <a:schemeClr val="accent5">
              <a:lumMod val="20000"/>
              <a:lumOff val="80000"/>
            </a:schemeClr>
          </a:solidFill>
        </p:spPr>
        <p:txBody>
          <a:bodyPr wrap="square" rtlCol="0">
            <a:spAutoFit/>
          </a:bodyPr>
          <a:lstStyle/>
          <a:p>
            <a:pPr algn="ctr"/>
            <a:r>
              <a:rPr lang="fr-FR" sz="2400" b="1" i="1" dirty="0" err="1"/>
              <a:t>Vaccaria</a:t>
            </a:r>
            <a:r>
              <a:rPr lang="fr-FR" sz="2400" b="1" i="1" dirty="0"/>
              <a:t> </a:t>
            </a:r>
            <a:r>
              <a:rPr lang="fr-FR" sz="2400" b="1" i="1" dirty="0" err="1"/>
              <a:t>hispanica</a:t>
            </a:r>
            <a:r>
              <a:rPr lang="fr-FR" sz="2400" b="1" i="1" dirty="0"/>
              <a:t> </a:t>
            </a:r>
            <a:r>
              <a:rPr lang="fr-FR" sz="2400" b="1" dirty="0"/>
              <a:t>(1)</a:t>
            </a:r>
          </a:p>
          <a:p>
            <a:pPr algn="ctr"/>
            <a:r>
              <a:rPr lang="fr-FR" sz="2400" b="1" dirty="0"/>
              <a:t>(</a:t>
            </a:r>
            <a:r>
              <a:rPr lang="fr-FR" sz="2400" b="1" i="1" dirty="0" err="1"/>
              <a:t>Saponaria</a:t>
            </a:r>
            <a:r>
              <a:rPr lang="fr-FR" sz="2400" b="1" i="1" dirty="0"/>
              <a:t> </a:t>
            </a:r>
            <a:r>
              <a:rPr lang="fr-FR" sz="2400" b="1" i="1" dirty="0" err="1"/>
              <a:t>hispanica</a:t>
            </a:r>
            <a:r>
              <a:rPr lang="fr-FR" sz="2400" b="1" dirty="0"/>
              <a:t>)</a:t>
            </a:r>
          </a:p>
        </p:txBody>
      </p:sp>
      <p:sp>
        <p:nvSpPr>
          <p:cNvPr id="3" name="Espace réservé du contenu 2"/>
          <p:cNvSpPr txBox="1">
            <a:spLocks/>
          </p:cNvSpPr>
          <p:nvPr/>
        </p:nvSpPr>
        <p:spPr>
          <a:xfrm>
            <a:off x="5148064" y="188640"/>
            <a:ext cx="3816424" cy="792088"/>
          </a:xfrm>
          <a:prstGeom prst="rect">
            <a:avLst/>
          </a:prstGeom>
          <a:solidFill>
            <a:schemeClr val="bg1">
              <a:lumMod val="85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noProof="0" dirty="0"/>
              <a:t>1 </a:t>
            </a:r>
            <a:r>
              <a:rPr kumimoji="0" lang="fr-FR" i="0" u="none" strike="noStrike" kern="1200" cap="none" spc="0" normalizeH="0" baseline="0" noProof="0" dirty="0">
                <a:ln>
                  <a:noFill/>
                </a:ln>
                <a:solidFill>
                  <a:schemeClr val="tx1"/>
                </a:solidFill>
                <a:effectLst/>
                <a:uLnTx/>
                <a:uFillTx/>
                <a:latin typeface="+mn-lt"/>
                <a:ea typeface="+mn-ea"/>
                <a:cs typeface="+mn-cs"/>
              </a:rPr>
              <a:t>/</a:t>
            </a:r>
            <a:r>
              <a:rPr lang="fr-FR" dirty="0"/>
              <a:t> 1 à 4</a:t>
            </a:r>
            <a:endParaRPr kumimoji="0" lang="fr-FR"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dirty="0"/>
              <a:t>Centre et E-européen, O-asiatique</a:t>
            </a:r>
            <a:endParaRPr kumimoji="0" lang="fr-FR" u="none" strike="noStrike" kern="1200" cap="none" spc="0" normalizeH="0" baseline="0" noProof="0" dirty="0">
              <a:ln>
                <a:noFill/>
              </a:ln>
              <a:solidFill>
                <a:schemeClr val="tx1"/>
              </a:solidFill>
              <a:effectLst/>
              <a:uLnTx/>
              <a:uFillTx/>
              <a:latin typeface="+mn-lt"/>
              <a:ea typeface="+mn-ea"/>
              <a:cs typeface="+mn-cs"/>
            </a:endParaRPr>
          </a:p>
        </p:txBody>
      </p:sp>
      <p:sp>
        <p:nvSpPr>
          <p:cNvPr id="4" name="Espace réservé du contenu 2"/>
          <p:cNvSpPr txBox="1">
            <a:spLocks/>
          </p:cNvSpPr>
          <p:nvPr/>
        </p:nvSpPr>
        <p:spPr>
          <a:xfrm>
            <a:off x="107504" y="1124744"/>
            <a:ext cx="5040560" cy="792088"/>
          </a:xfrm>
          <a:prstGeom prst="rect">
            <a:avLst/>
          </a:prstGeom>
          <a:solidFill>
            <a:schemeClr val="accent3">
              <a:lumMod val="40000"/>
              <a:lumOff val="6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t>P</a:t>
            </a:r>
            <a:r>
              <a:rPr kumimoji="0" lang="fr-FR" sz="2000" b="1" i="0" u="none" strike="noStrike" kern="1200" cap="none" spc="0" normalizeH="0" baseline="0" noProof="0" dirty="0" err="1">
                <a:ln>
                  <a:noFill/>
                </a:ln>
                <a:solidFill>
                  <a:schemeClr val="tx1"/>
                </a:solidFill>
                <a:effectLst/>
                <a:uLnTx/>
                <a:uFillTx/>
                <a:latin typeface="+mn-lt"/>
                <a:ea typeface="+mn-ea"/>
                <a:cs typeface="+mn-cs"/>
              </a:rPr>
              <a:t>lante</a:t>
            </a:r>
            <a:r>
              <a:rPr kumimoji="0" lang="fr-FR" sz="2000" b="1" i="0" u="none" strike="noStrike" kern="1200" cap="none" spc="0" normalizeH="0" baseline="0" noProof="0" dirty="0">
                <a:ln>
                  <a:noFill/>
                </a:ln>
                <a:solidFill>
                  <a:schemeClr val="tx1"/>
                </a:solidFill>
                <a:effectLst/>
                <a:uLnTx/>
                <a:uFillTx/>
                <a:latin typeface="+mn-lt"/>
                <a:ea typeface="+mn-ea"/>
                <a:cs typeface="+mn-cs"/>
              </a:rPr>
              <a:t> </a:t>
            </a:r>
            <a:r>
              <a:rPr kumimoji="0" lang="fr-FR" sz="2000" b="1" i="0" u="none" strike="noStrike" kern="1200" cap="none" spc="0" normalizeH="0" baseline="0" noProof="0" dirty="0">
                <a:ln>
                  <a:noFill/>
                </a:ln>
                <a:solidFill>
                  <a:srgbClr val="FF0000"/>
                </a:solidFill>
                <a:effectLst/>
                <a:uLnTx/>
                <a:uFillTx/>
                <a:latin typeface="+mn-lt"/>
                <a:ea typeface="+mn-ea"/>
                <a:cs typeface="+mn-cs"/>
              </a:rPr>
              <a:t>herbacée</a:t>
            </a:r>
            <a:r>
              <a:rPr lang="fr-FR" sz="2000" b="1" dirty="0">
                <a:solidFill>
                  <a:srgbClr val="FF0000"/>
                </a:solidFill>
              </a:rPr>
              <a:t> </a:t>
            </a:r>
            <a:r>
              <a:rPr kumimoji="0" lang="fr-FR" sz="2000" b="1" i="0" u="none" strike="noStrike" kern="1200" cap="none" spc="0" normalizeH="0" noProof="0" dirty="0">
                <a:ln>
                  <a:noFill/>
                </a:ln>
                <a:solidFill>
                  <a:srgbClr val="FF0000"/>
                </a:solidFill>
                <a:effectLst/>
                <a:uLnTx/>
                <a:uFillTx/>
                <a:latin typeface="+mn-lt"/>
                <a:ea typeface="+mn-ea"/>
                <a:cs typeface="+mn-cs"/>
              </a:rPr>
              <a:t>annuelle</a:t>
            </a:r>
            <a:r>
              <a:rPr kumimoji="0" lang="fr-FR" sz="2000" b="1" i="0" u="none" strike="noStrike" kern="1200" cap="none" spc="0" normalizeH="0" noProof="0" dirty="0">
                <a:ln>
                  <a:noFill/>
                </a:ln>
                <a:effectLst/>
                <a:uLnTx/>
                <a:uFillTx/>
                <a:latin typeface="+mn-lt"/>
                <a:ea typeface="+mn-ea"/>
                <a:cs typeface="+mn-cs"/>
              </a:rPr>
              <a:t> glabre glauque</a:t>
            </a:r>
            <a:endParaRPr lang="fr-FR" sz="2000"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noProof="0" dirty="0">
                <a:ln>
                  <a:noFill/>
                </a:ln>
                <a:solidFill>
                  <a:schemeClr val="tx1"/>
                </a:solidFill>
                <a:effectLst/>
                <a:uLnTx/>
                <a:uFillTx/>
                <a:latin typeface="+mn-lt"/>
                <a:ea typeface="+mn-ea"/>
                <a:cs typeface="+mn-cs"/>
              </a:rPr>
              <a:t>Tige dressée rameuse 20-60 cm</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fr-FR" sz="2000" b="1" i="0" u="none" strike="noStrike" kern="1200" cap="none" spc="0" normalizeH="0" baseline="0" noProof="0" dirty="0">
              <a:ln>
                <a:noFill/>
              </a:ln>
              <a:solidFill>
                <a:schemeClr val="tx1"/>
              </a:solidFill>
              <a:effectLst/>
              <a:uLnTx/>
              <a:uFillTx/>
              <a:latin typeface="+mn-lt"/>
              <a:ea typeface="+mn-ea"/>
              <a:cs typeface="+mn-cs"/>
            </a:endParaRPr>
          </a:p>
        </p:txBody>
      </p:sp>
      <p:sp>
        <p:nvSpPr>
          <p:cNvPr id="5" name="Espace réservé du contenu 2"/>
          <p:cNvSpPr txBox="1">
            <a:spLocks/>
          </p:cNvSpPr>
          <p:nvPr/>
        </p:nvSpPr>
        <p:spPr>
          <a:xfrm>
            <a:off x="5292080" y="1124744"/>
            <a:ext cx="3744416" cy="720080"/>
          </a:xfrm>
          <a:prstGeom prst="rect">
            <a:avLst/>
          </a:prstGeom>
          <a:solidFill>
            <a:schemeClr val="accent3">
              <a:lumMod val="40000"/>
              <a:lumOff val="6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Feuilles</a:t>
            </a:r>
            <a:r>
              <a:rPr kumimoji="0" lang="fr-FR" sz="2000" b="1" i="0" u="none" strike="noStrike" kern="1200" cap="none" spc="0" normalizeH="0" baseline="0" noProof="0" dirty="0">
                <a:ln>
                  <a:noFill/>
                </a:ln>
                <a:effectLst/>
                <a:uLnTx/>
                <a:uFillTx/>
                <a:latin typeface="+mn-lt"/>
                <a:ea typeface="+mn-ea"/>
                <a:cs typeface="+mn-cs"/>
              </a:rPr>
              <a:t> opposées</a:t>
            </a:r>
            <a:r>
              <a:rPr kumimoji="0" lang="fr-FR" sz="2000" b="1" i="0" u="none" strike="noStrike" kern="1200" cap="none" spc="0" normalizeH="0" noProof="0" dirty="0">
                <a:ln>
                  <a:noFill/>
                </a:ln>
                <a:effectLst/>
                <a:uLnTx/>
                <a:uFillTx/>
                <a:latin typeface="+mn-lt"/>
                <a:ea typeface="+mn-ea"/>
                <a:cs typeface="+mn-cs"/>
              </a:rPr>
              <a:t> </a:t>
            </a:r>
            <a:r>
              <a:rPr kumimoji="0" lang="fr-FR" sz="2000" b="1" i="0" u="none" strike="noStrike" kern="1200" cap="none" spc="0" normalizeH="0" baseline="0" noProof="0" dirty="0">
                <a:ln>
                  <a:noFill/>
                </a:ln>
                <a:effectLst/>
                <a:uLnTx/>
                <a:uFillTx/>
                <a:latin typeface="+mn-lt"/>
                <a:ea typeface="+mn-ea"/>
                <a:cs typeface="+mn-cs"/>
              </a:rPr>
              <a:t>simples entières</a:t>
            </a:r>
            <a:r>
              <a:rPr lang="fr-FR" sz="2000" b="1" dirty="0"/>
              <a:t> </a:t>
            </a:r>
            <a:r>
              <a:rPr lang="fr-FR" sz="2000" b="1" dirty="0">
                <a:solidFill>
                  <a:srgbClr val="FF0000"/>
                </a:solidFill>
              </a:rPr>
              <a:t>ovales-lancéolées</a:t>
            </a:r>
            <a:endParaRPr kumimoji="0" lang="fr-FR" sz="2000" b="1" i="0" u="none" strike="noStrike" kern="1200" cap="none" spc="0" normalizeH="0" noProof="0" dirty="0">
              <a:ln>
                <a:noFill/>
              </a:ln>
              <a:effectLst/>
              <a:uLnTx/>
              <a:uFillTx/>
              <a:latin typeface="+mn-lt"/>
              <a:ea typeface="+mn-ea"/>
              <a:cs typeface="+mn-cs"/>
            </a:endParaRPr>
          </a:p>
        </p:txBody>
      </p:sp>
      <p:pic>
        <p:nvPicPr>
          <p:cNvPr id="8" name="Image 7" descr="Vaccaria hispanica Franck 1.jpg"/>
          <p:cNvPicPr>
            <a:picLocks noChangeAspect="1"/>
          </p:cNvPicPr>
          <p:nvPr/>
        </p:nvPicPr>
        <p:blipFill>
          <a:blip r:embed="rId3" cstate="print"/>
          <a:stretch>
            <a:fillRect/>
          </a:stretch>
        </p:blipFill>
        <p:spPr>
          <a:xfrm>
            <a:off x="0" y="2060848"/>
            <a:ext cx="7195728" cy="4797152"/>
          </a:xfrm>
          <a:prstGeom prst="rect">
            <a:avLst/>
          </a:prstGeom>
        </p:spPr>
      </p:pic>
      <p:sp>
        <p:nvSpPr>
          <p:cNvPr id="6" name="ZoneTexte 5"/>
          <p:cNvSpPr txBox="1"/>
          <p:nvPr/>
        </p:nvSpPr>
        <p:spPr>
          <a:xfrm>
            <a:off x="7524328" y="2420888"/>
            <a:ext cx="1363963" cy="523220"/>
          </a:xfrm>
          <a:prstGeom prst="rect">
            <a:avLst/>
          </a:prstGeom>
          <a:solidFill>
            <a:schemeClr val="bg1"/>
          </a:solidFill>
        </p:spPr>
        <p:txBody>
          <a:bodyPr wrap="none" rtlCol="0">
            <a:spAutoFit/>
          </a:bodyPr>
          <a:lstStyle/>
          <a:p>
            <a:r>
              <a:rPr lang="fr-FR" sz="1400" dirty="0"/>
              <a:t>Franck Le Driant</a:t>
            </a:r>
          </a:p>
          <a:p>
            <a:r>
              <a:rPr lang="fr-FR" sz="1400" dirty="0" err="1"/>
              <a:t>FloreAlpes</a:t>
            </a:r>
            <a:endParaRPr lang="fr-FR" sz="1400" dirty="0"/>
          </a:p>
        </p:txBody>
      </p:sp>
      <p:pic>
        <p:nvPicPr>
          <p:cNvPr id="10" name="Image 9" descr="Vaccaria hispanica Franck 5.jpg"/>
          <p:cNvPicPr>
            <a:picLocks noChangeAspect="1"/>
          </p:cNvPicPr>
          <p:nvPr/>
        </p:nvPicPr>
        <p:blipFill>
          <a:blip r:embed="rId4" cstate="print"/>
          <a:stretch>
            <a:fillRect/>
          </a:stretch>
        </p:blipFill>
        <p:spPr>
          <a:xfrm>
            <a:off x="6703149" y="3140968"/>
            <a:ext cx="2440851" cy="3717032"/>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11560" y="231031"/>
            <a:ext cx="3240360" cy="461665"/>
          </a:xfrm>
          <a:prstGeom prst="rect">
            <a:avLst/>
          </a:prstGeom>
          <a:solidFill>
            <a:schemeClr val="accent5">
              <a:lumMod val="20000"/>
              <a:lumOff val="80000"/>
            </a:schemeClr>
          </a:solidFill>
        </p:spPr>
        <p:txBody>
          <a:bodyPr wrap="square" rtlCol="0">
            <a:spAutoFit/>
          </a:bodyPr>
          <a:lstStyle/>
          <a:p>
            <a:pPr algn="ctr"/>
            <a:r>
              <a:rPr lang="fr-FR" sz="2400" b="1" i="1" dirty="0" err="1"/>
              <a:t>Vaccaria</a:t>
            </a:r>
            <a:r>
              <a:rPr lang="fr-FR" sz="2400" b="1" i="1" dirty="0"/>
              <a:t> </a:t>
            </a:r>
            <a:r>
              <a:rPr lang="fr-FR" sz="2400" b="1" i="1" dirty="0" err="1"/>
              <a:t>hispanica</a:t>
            </a:r>
            <a:r>
              <a:rPr lang="fr-FR" sz="2400" b="1" i="1" dirty="0"/>
              <a:t> </a:t>
            </a:r>
            <a:r>
              <a:rPr lang="fr-FR" sz="2400" b="1" dirty="0"/>
              <a:t>(2)</a:t>
            </a:r>
          </a:p>
        </p:txBody>
      </p:sp>
      <p:sp>
        <p:nvSpPr>
          <p:cNvPr id="3" name="Espace réservé du contenu 2"/>
          <p:cNvSpPr txBox="1">
            <a:spLocks/>
          </p:cNvSpPr>
          <p:nvPr/>
        </p:nvSpPr>
        <p:spPr>
          <a:xfrm>
            <a:off x="35496" y="1052735"/>
            <a:ext cx="2232248" cy="432048"/>
          </a:xfrm>
          <a:prstGeom prst="rect">
            <a:avLst/>
          </a:prstGeom>
          <a:solidFill>
            <a:schemeClr val="accent2">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t>C</a:t>
            </a:r>
            <a:r>
              <a:rPr kumimoji="0" lang="fr-FR" sz="2000" b="1" i="0" u="none" strike="noStrike" kern="1200" cap="none" spc="0" normalizeH="0" baseline="0" noProof="0" dirty="0" err="1">
                <a:ln>
                  <a:noFill/>
                </a:ln>
                <a:effectLst/>
                <a:uLnTx/>
                <a:uFillTx/>
                <a:latin typeface="+mn-lt"/>
                <a:ea typeface="+mn-ea"/>
                <a:cs typeface="+mn-cs"/>
              </a:rPr>
              <a:t>ymes</a:t>
            </a:r>
            <a:r>
              <a:rPr kumimoji="0" lang="fr-FR" sz="2000" b="1" i="0" u="none" strike="noStrike" kern="1200" cap="none" spc="0" normalizeH="0" baseline="0" noProof="0" dirty="0">
                <a:ln>
                  <a:noFill/>
                </a:ln>
                <a:effectLst/>
                <a:uLnTx/>
                <a:uFillTx/>
                <a:latin typeface="+mn-lt"/>
                <a:ea typeface="+mn-ea"/>
                <a:cs typeface="+mn-cs"/>
              </a:rPr>
              <a:t> bipares</a:t>
            </a:r>
          </a:p>
        </p:txBody>
      </p:sp>
      <p:sp>
        <p:nvSpPr>
          <p:cNvPr id="4" name="Espace réservé du contenu 2"/>
          <p:cNvSpPr txBox="1">
            <a:spLocks/>
          </p:cNvSpPr>
          <p:nvPr/>
        </p:nvSpPr>
        <p:spPr>
          <a:xfrm>
            <a:off x="0" y="1628799"/>
            <a:ext cx="4499992" cy="2736304"/>
          </a:xfrm>
          <a:prstGeom prst="rect">
            <a:avLst/>
          </a:prstGeom>
          <a:solidFill>
            <a:schemeClr val="accent2">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noProof="0" dirty="0"/>
              <a:t>F</a:t>
            </a:r>
            <a:r>
              <a:rPr kumimoji="0" lang="fr-FR" sz="2000" b="1" i="0" u="none" strike="noStrike" kern="1200" cap="none" spc="0" normalizeH="0" baseline="0" noProof="0" dirty="0">
                <a:ln>
                  <a:noFill/>
                </a:ln>
                <a:effectLst/>
                <a:uLnTx/>
                <a:uFillTx/>
                <a:latin typeface="+mn-lt"/>
                <a:ea typeface="+mn-ea"/>
                <a:cs typeface="+mn-cs"/>
              </a:rPr>
              <a:t>leurs hermaphrodites actinomorphes pentamères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Calice</a:t>
            </a:r>
            <a:r>
              <a:rPr kumimoji="0" lang="fr-FR" sz="2000" b="1" i="0" u="none" strike="noStrike" kern="1200" cap="none" spc="0" normalizeH="0" noProof="0" dirty="0">
                <a:ln>
                  <a:noFill/>
                </a:ln>
                <a:effectLst/>
                <a:uLnTx/>
                <a:uFillTx/>
                <a:latin typeface="+mn-lt"/>
                <a:ea typeface="+mn-ea"/>
                <a:cs typeface="+mn-cs"/>
              </a:rPr>
              <a:t> en cloche </a:t>
            </a:r>
            <a:r>
              <a:rPr kumimoji="0" lang="fr-FR" sz="2000" b="1" i="0" u="none" strike="noStrike" kern="1200" cap="none" spc="0" normalizeH="0" noProof="0" dirty="0">
                <a:ln>
                  <a:noFill/>
                </a:ln>
                <a:solidFill>
                  <a:srgbClr val="FF0000"/>
                </a:solidFill>
                <a:effectLst/>
                <a:uLnTx/>
                <a:uFillTx/>
                <a:latin typeface="+mn-lt"/>
                <a:ea typeface="+mn-ea"/>
                <a:cs typeface="+mn-cs"/>
              </a:rPr>
              <a:t>: </a:t>
            </a:r>
            <a:r>
              <a:rPr kumimoji="0" lang="fr-FR" sz="2000" b="1" i="0" u="none" strike="noStrike" kern="1200" cap="none" spc="0" normalizeH="0" baseline="0" noProof="0" dirty="0">
                <a:ln>
                  <a:noFill/>
                </a:ln>
                <a:solidFill>
                  <a:srgbClr val="FF0000"/>
                </a:solidFill>
                <a:effectLst/>
                <a:uLnTx/>
                <a:uFillTx/>
                <a:latin typeface="+mn-lt"/>
                <a:ea typeface="+mn-ea"/>
                <a:cs typeface="+mn-cs"/>
              </a:rPr>
              <a:t>5 sépales soudés en un</a:t>
            </a:r>
            <a:r>
              <a:rPr kumimoji="0" lang="fr-FR" sz="2000" b="1" i="0" u="none" strike="noStrike" kern="1200" cap="none" spc="0" normalizeH="0" noProof="0" dirty="0">
                <a:ln>
                  <a:noFill/>
                </a:ln>
                <a:solidFill>
                  <a:srgbClr val="FF0000"/>
                </a:solidFill>
                <a:effectLst/>
                <a:uLnTx/>
                <a:uFillTx/>
                <a:latin typeface="+mn-lt"/>
                <a:ea typeface="+mn-ea"/>
                <a:cs typeface="+mn-cs"/>
              </a:rPr>
              <a:t> tube pyriforme, à 5 angles ailés</a:t>
            </a:r>
            <a:endParaRPr kumimoji="0" lang="fr-FR" sz="2000" b="1" i="0" u="none" strike="noStrike" kern="1200" cap="none" spc="0" normalizeH="0" baseline="0" noProof="0" dirty="0">
              <a:ln>
                <a:noFill/>
              </a:ln>
              <a:solidFill>
                <a:srgbClr val="FF0000"/>
              </a:solidFill>
              <a:effectLst/>
              <a:uLnTx/>
              <a:uFillTx/>
              <a:latin typeface="+mn-lt"/>
              <a:ea typeface="+mn-ea"/>
              <a:cs typeface="+mn-cs"/>
            </a:endParaRPr>
          </a:p>
          <a:p>
            <a:pPr marL="342900" lvl="0" indent="-342900">
              <a:spcBef>
                <a:spcPct val="20000"/>
              </a:spcBef>
              <a:buFont typeface="Arial" pitchFamily="34" charset="0"/>
              <a:buChar char="•"/>
              <a:defRPr/>
            </a:pPr>
            <a:r>
              <a:rPr lang="fr-FR" sz="2000" b="1" dirty="0"/>
              <a:t>5 </a:t>
            </a:r>
            <a:r>
              <a:rPr lang="fr-FR" sz="2000" b="1" dirty="0">
                <a:solidFill>
                  <a:srgbClr val="FF0000"/>
                </a:solidFill>
              </a:rPr>
              <a:t>pétales</a:t>
            </a:r>
            <a:r>
              <a:rPr lang="fr-FR" sz="2000" b="1" dirty="0"/>
              <a:t> libres </a:t>
            </a:r>
            <a:r>
              <a:rPr lang="fr-FR" sz="2000" b="1" dirty="0">
                <a:solidFill>
                  <a:srgbClr val="FF0000"/>
                </a:solidFill>
              </a:rPr>
              <a:t>à onglet roses</a:t>
            </a:r>
          </a:p>
          <a:p>
            <a:pPr marL="342900" lvl="0" indent="-342900">
              <a:spcBef>
                <a:spcPct val="20000"/>
              </a:spcBef>
              <a:buFont typeface="Arial" pitchFamily="34" charset="0"/>
              <a:buChar char="•"/>
              <a:defRPr/>
            </a:pPr>
            <a:r>
              <a:rPr lang="fr-FR" sz="2000" b="1" dirty="0"/>
              <a:t>2 X 5 étamines</a:t>
            </a:r>
          </a:p>
          <a:p>
            <a:pPr marL="342900" lvl="0" indent="-342900">
              <a:spcBef>
                <a:spcPct val="20000"/>
              </a:spcBef>
              <a:buFont typeface="Arial" pitchFamily="34" charset="0"/>
              <a:buChar char="•"/>
              <a:defRPr/>
            </a:pPr>
            <a:r>
              <a:rPr lang="fr-FR" sz="2000" b="1" dirty="0"/>
              <a:t>Ovaire supère uniloculaire ; </a:t>
            </a:r>
            <a:r>
              <a:rPr lang="fr-FR" sz="2000" b="1" dirty="0">
                <a:solidFill>
                  <a:srgbClr val="FF0000"/>
                </a:solidFill>
              </a:rPr>
              <a:t>2 styles</a:t>
            </a:r>
          </a:p>
        </p:txBody>
      </p:sp>
      <p:pic>
        <p:nvPicPr>
          <p:cNvPr id="5" name="Image 4" descr="Vaccaria hispanica Franck 2.jpg"/>
          <p:cNvPicPr>
            <a:picLocks noChangeAspect="1"/>
          </p:cNvPicPr>
          <p:nvPr/>
        </p:nvPicPr>
        <p:blipFill>
          <a:blip r:embed="rId3" cstate="print"/>
          <a:stretch>
            <a:fillRect/>
          </a:stretch>
        </p:blipFill>
        <p:spPr>
          <a:xfrm>
            <a:off x="4568734" y="0"/>
            <a:ext cx="4575266" cy="6858000"/>
          </a:xfrm>
          <a:prstGeom prst="rect">
            <a:avLst/>
          </a:prstGeom>
        </p:spPr>
      </p:pic>
      <p:sp>
        <p:nvSpPr>
          <p:cNvPr id="6" name="Espace réservé du contenu 2"/>
          <p:cNvSpPr txBox="1">
            <a:spLocks/>
          </p:cNvSpPr>
          <p:nvPr/>
        </p:nvSpPr>
        <p:spPr>
          <a:xfrm>
            <a:off x="288032" y="5013176"/>
            <a:ext cx="2483768" cy="864096"/>
          </a:xfrm>
          <a:prstGeom prst="rect">
            <a:avLst/>
          </a:prstGeom>
          <a:solidFill>
            <a:schemeClr val="accent4">
              <a:lumMod val="20000"/>
              <a:lumOff val="80000"/>
            </a:schemeClr>
          </a:solidFill>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Capsule</a:t>
            </a:r>
            <a:r>
              <a:rPr kumimoji="0" lang="fr-FR" sz="2000" b="1" i="0" u="none" strike="noStrike" kern="1200" cap="none" spc="0" normalizeH="0" baseline="0" noProof="0" dirty="0">
                <a:ln>
                  <a:noFill/>
                </a:ln>
                <a:effectLst/>
                <a:uLnTx/>
                <a:uFillTx/>
                <a:latin typeface="+mn-lt"/>
                <a:ea typeface="+mn-ea"/>
                <a:cs typeface="+mn-cs"/>
              </a:rPr>
              <a:t> </a:t>
            </a:r>
            <a:r>
              <a:rPr lang="fr-FR" sz="2000" b="1" dirty="0">
                <a:solidFill>
                  <a:srgbClr val="FF0000"/>
                </a:solidFill>
              </a:rPr>
              <a:t>4</a:t>
            </a:r>
            <a:r>
              <a:rPr kumimoji="0" lang="fr-FR" sz="2000" b="1" i="0" u="none" strike="noStrike" kern="1200" cap="none" spc="0" normalizeH="0" noProof="0" dirty="0">
                <a:ln>
                  <a:noFill/>
                </a:ln>
                <a:solidFill>
                  <a:srgbClr val="FF0000"/>
                </a:solidFill>
                <a:effectLst/>
                <a:uLnTx/>
                <a:uFillTx/>
                <a:latin typeface="+mn-lt"/>
                <a:ea typeface="+mn-ea"/>
                <a:cs typeface="+mn-cs"/>
              </a:rPr>
              <a:t> dents</a:t>
            </a:r>
            <a:endParaRPr lang="fr-FR" sz="2000" b="1"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noProof="0" dirty="0">
                <a:ln>
                  <a:noFill/>
                </a:ln>
                <a:solidFill>
                  <a:srgbClr val="FF0000"/>
                </a:solidFill>
                <a:effectLst/>
                <a:uLnTx/>
                <a:uFillTx/>
                <a:latin typeface="Arial"/>
                <a:cs typeface="Arial"/>
              </a:rPr>
              <a:t>±</a:t>
            </a:r>
            <a:r>
              <a:rPr kumimoji="0" lang="fr-FR" sz="2000" b="1" i="0" u="none" strike="noStrike" kern="1200" cap="none" spc="0" normalizeH="0" noProof="0" dirty="0">
                <a:ln>
                  <a:noFill/>
                </a:ln>
                <a:solidFill>
                  <a:srgbClr val="FF0000"/>
                </a:solidFill>
                <a:effectLst/>
                <a:uLnTx/>
                <a:uFillTx/>
                <a:latin typeface="+mn-lt"/>
                <a:ea typeface="+mn-ea"/>
                <a:cs typeface="+mn-cs"/>
              </a:rPr>
              <a:t> indéhiscente </a:t>
            </a:r>
            <a:endParaRPr kumimoji="0" lang="fr-FR" sz="2000" b="1" i="0" u="none" strike="noStrike" kern="1200" cap="none" spc="0" normalizeH="0" noProof="0" dirty="0">
              <a:ln>
                <a:noFill/>
              </a:ln>
              <a:effectLst/>
              <a:uLnTx/>
              <a:uFillTx/>
              <a:latin typeface="+mn-lt"/>
              <a:ea typeface="+mn-ea"/>
              <a:cs typeface="+mn-cs"/>
            </a:endParaRPr>
          </a:p>
        </p:txBody>
      </p:sp>
      <p:sp>
        <p:nvSpPr>
          <p:cNvPr id="7" name="ZoneTexte 6"/>
          <p:cNvSpPr txBox="1"/>
          <p:nvPr/>
        </p:nvSpPr>
        <p:spPr>
          <a:xfrm>
            <a:off x="3208037" y="6334780"/>
            <a:ext cx="1363963" cy="523220"/>
          </a:xfrm>
          <a:prstGeom prst="rect">
            <a:avLst/>
          </a:prstGeom>
          <a:solidFill>
            <a:schemeClr val="bg1"/>
          </a:solidFill>
        </p:spPr>
        <p:txBody>
          <a:bodyPr wrap="none" rtlCol="0">
            <a:spAutoFit/>
          </a:bodyPr>
          <a:lstStyle/>
          <a:p>
            <a:r>
              <a:rPr lang="fr-FR" sz="1400" dirty="0"/>
              <a:t>Franck Le Driant</a:t>
            </a:r>
          </a:p>
          <a:p>
            <a:r>
              <a:rPr lang="fr-FR" sz="1400" dirty="0" err="1"/>
              <a:t>FloreAlpes</a:t>
            </a:r>
            <a:endParaRPr lang="fr-FR" sz="14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oste Vaccaria hispanica.png"/>
          <p:cNvPicPr>
            <a:picLocks noChangeAspect="1"/>
          </p:cNvPicPr>
          <p:nvPr/>
        </p:nvPicPr>
        <p:blipFill>
          <a:blip r:embed="rId2" cstate="print"/>
          <a:stretch>
            <a:fillRect/>
          </a:stretch>
        </p:blipFill>
        <p:spPr>
          <a:xfrm>
            <a:off x="-36512" y="0"/>
            <a:ext cx="5715000" cy="6858000"/>
          </a:xfrm>
          <a:prstGeom prst="rect">
            <a:avLst/>
          </a:prstGeom>
        </p:spPr>
      </p:pic>
      <p:sp>
        <p:nvSpPr>
          <p:cNvPr id="3" name="ZoneTexte 2"/>
          <p:cNvSpPr txBox="1"/>
          <p:nvPr/>
        </p:nvSpPr>
        <p:spPr>
          <a:xfrm>
            <a:off x="6084168" y="188640"/>
            <a:ext cx="2880320" cy="461665"/>
          </a:xfrm>
          <a:prstGeom prst="rect">
            <a:avLst/>
          </a:prstGeom>
          <a:solidFill>
            <a:schemeClr val="accent5">
              <a:lumMod val="20000"/>
              <a:lumOff val="80000"/>
            </a:schemeClr>
          </a:solidFill>
        </p:spPr>
        <p:txBody>
          <a:bodyPr wrap="square" rtlCol="0">
            <a:spAutoFit/>
          </a:bodyPr>
          <a:lstStyle/>
          <a:p>
            <a:pPr algn="ctr"/>
            <a:r>
              <a:rPr lang="fr-FR" sz="2400" b="1" i="1" dirty="0" err="1"/>
              <a:t>Vaccaria</a:t>
            </a:r>
            <a:r>
              <a:rPr lang="fr-FR" sz="2400" b="1" i="1" dirty="0"/>
              <a:t> </a:t>
            </a:r>
            <a:r>
              <a:rPr lang="fr-FR" sz="2400" b="1" i="1" dirty="0" err="1"/>
              <a:t>hispanica</a:t>
            </a:r>
            <a:endParaRPr lang="fr-FR" sz="2400" b="1" i="1" dirty="0"/>
          </a:p>
        </p:txBody>
      </p:sp>
      <p:sp>
        <p:nvSpPr>
          <p:cNvPr id="4" name="ZoneTexte 3"/>
          <p:cNvSpPr txBox="1"/>
          <p:nvPr/>
        </p:nvSpPr>
        <p:spPr>
          <a:xfrm>
            <a:off x="179512" y="6167045"/>
            <a:ext cx="1683410" cy="646331"/>
          </a:xfrm>
          <a:prstGeom prst="rect">
            <a:avLst/>
          </a:prstGeom>
          <a:noFill/>
        </p:spPr>
        <p:txBody>
          <a:bodyPr wrap="none" rtlCol="0">
            <a:spAutoFit/>
          </a:bodyPr>
          <a:lstStyle/>
          <a:p>
            <a:r>
              <a:rPr lang="fr-FR" b="1" dirty="0"/>
              <a:t>Capsule 4 dents</a:t>
            </a:r>
          </a:p>
          <a:p>
            <a:r>
              <a:rPr lang="fr-FR" b="1" dirty="0">
                <a:latin typeface="Arial"/>
                <a:cs typeface="Arial"/>
              </a:rPr>
              <a:t>±</a:t>
            </a:r>
            <a:r>
              <a:rPr lang="fr-FR" b="1" dirty="0"/>
              <a:t> indéhiscente</a:t>
            </a:r>
          </a:p>
        </p:txBody>
      </p:sp>
      <p:sp>
        <p:nvSpPr>
          <p:cNvPr id="5" name="ZoneTexte 4"/>
          <p:cNvSpPr txBox="1"/>
          <p:nvPr/>
        </p:nvSpPr>
        <p:spPr>
          <a:xfrm>
            <a:off x="251520" y="764704"/>
            <a:ext cx="895438" cy="369332"/>
          </a:xfrm>
          <a:prstGeom prst="rect">
            <a:avLst/>
          </a:prstGeom>
          <a:noFill/>
        </p:spPr>
        <p:txBody>
          <a:bodyPr wrap="none" rtlCol="0">
            <a:spAutoFit/>
          </a:bodyPr>
          <a:lstStyle/>
          <a:p>
            <a:r>
              <a:rPr lang="fr-FR" b="1" dirty="0"/>
              <a:t>2 styles</a:t>
            </a:r>
          </a:p>
        </p:txBody>
      </p:sp>
      <p:sp>
        <p:nvSpPr>
          <p:cNvPr id="6" name="ZoneTexte 5"/>
          <p:cNvSpPr txBox="1"/>
          <p:nvPr/>
        </p:nvSpPr>
        <p:spPr>
          <a:xfrm>
            <a:off x="1835696" y="2780928"/>
            <a:ext cx="1802801" cy="923330"/>
          </a:xfrm>
          <a:prstGeom prst="rect">
            <a:avLst/>
          </a:prstGeom>
          <a:solidFill>
            <a:schemeClr val="bg1"/>
          </a:solidFill>
        </p:spPr>
        <p:txBody>
          <a:bodyPr wrap="none" rtlCol="0">
            <a:spAutoFit/>
          </a:bodyPr>
          <a:lstStyle/>
          <a:p>
            <a:r>
              <a:rPr lang="fr-FR" b="1" dirty="0"/>
              <a:t>Calice </a:t>
            </a:r>
          </a:p>
          <a:p>
            <a:r>
              <a:rPr lang="fr-FR" b="1" dirty="0"/>
              <a:t>Tube pyriforme</a:t>
            </a:r>
          </a:p>
          <a:p>
            <a:r>
              <a:rPr lang="fr-FR" b="1" dirty="0"/>
              <a:t>5 côtes saillantes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71800" y="3212976"/>
            <a:ext cx="2232248" cy="792088"/>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0" y="379685"/>
            <a:ext cx="9144000" cy="5755422"/>
          </a:xfrm>
          <a:prstGeom prst="rect">
            <a:avLst/>
          </a:prstGeom>
          <a:noFill/>
        </p:spPr>
        <p:txBody>
          <a:bodyPr wrap="square" rtlCol="0">
            <a:spAutoFit/>
          </a:bodyPr>
          <a:lstStyle/>
          <a:p>
            <a:r>
              <a:rPr lang="fr-FR" sz="2400" b="1" dirty="0">
                <a:solidFill>
                  <a:schemeClr val="accent2">
                    <a:lumMod val="75000"/>
                  </a:schemeClr>
                </a:solidFill>
                <a:latin typeface="Arial"/>
                <a:cs typeface="Arial"/>
              </a:rPr>
              <a:t>► </a:t>
            </a:r>
            <a:r>
              <a:rPr lang="fr-FR" sz="2000" b="1" dirty="0">
                <a:solidFill>
                  <a:schemeClr val="accent2">
                    <a:lumMod val="75000"/>
                  </a:schemeClr>
                </a:solidFill>
              </a:rPr>
              <a:t>Sépales soudés entre eux à la base et soudés à l’ovaire</a:t>
            </a:r>
          </a:p>
          <a:p>
            <a:r>
              <a:rPr lang="fr-FR" sz="2000" b="1" i="1" dirty="0">
                <a:solidFill>
                  <a:schemeClr val="accent2">
                    <a:lumMod val="75000"/>
                  </a:schemeClr>
                </a:solidFill>
              </a:rPr>
              <a:t>       </a:t>
            </a:r>
            <a:r>
              <a:rPr lang="fr-FR" sz="2000" b="1" dirty="0">
                <a:solidFill>
                  <a:schemeClr val="accent2">
                    <a:lumMod val="75000"/>
                  </a:schemeClr>
                </a:solidFill>
              </a:rPr>
              <a:t>Pétales nuls  </a:t>
            </a:r>
            <a:r>
              <a:rPr lang="fr-FR" sz="2000" b="1" dirty="0"/>
              <a:t>…………………………………………………………………………………… </a:t>
            </a:r>
            <a:r>
              <a:rPr lang="fr-FR" sz="2000" b="1" i="1" dirty="0" err="1">
                <a:solidFill>
                  <a:srgbClr val="FF0000"/>
                </a:solidFill>
              </a:rPr>
              <a:t>Scleranthus</a:t>
            </a:r>
            <a:endParaRPr lang="fr-FR" sz="2000" b="1" i="1" dirty="0">
              <a:solidFill>
                <a:srgbClr val="FF0000"/>
              </a:solidFill>
            </a:endParaRPr>
          </a:p>
          <a:p>
            <a:endParaRPr lang="fr-FR" sz="2000" b="1" i="1" dirty="0">
              <a:solidFill>
                <a:srgbClr val="FF0000"/>
              </a:solidFill>
            </a:endParaRPr>
          </a:p>
          <a:p>
            <a:r>
              <a:rPr lang="fr-FR" sz="2400" b="1" dirty="0">
                <a:solidFill>
                  <a:schemeClr val="accent2">
                    <a:lumMod val="75000"/>
                  </a:schemeClr>
                </a:solidFill>
                <a:latin typeface="Arial"/>
                <a:cs typeface="Arial"/>
              </a:rPr>
              <a:t>► </a:t>
            </a:r>
            <a:r>
              <a:rPr lang="fr-FR" sz="2000" b="1" dirty="0">
                <a:solidFill>
                  <a:schemeClr val="accent2">
                    <a:lumMod val="75000"/>
                  </a:schemeClr>
                </a:solidFill>
              </a:rPr>
              <a:t>Sépales soudés entre eux à la base non soudés à l’ovaire</a:t>
            </a:r>
          </a:p>
          <a:p>
            <a:r>
              <a:rPr lang="fr-FR" sz="2000" b="1" i="1" dirty="0">
                <a:solidFill>
                  <a:schemeClr val="accent2">
                    <a:lumMod val="75000"/>
                  </a:schemeClr>
                </a:solidFill>
              </a:rPr>
              <a:t>       </a:t>
            </a:r>
            <a:r>
              <a:rPr lang="fr-FR" sz="2000" b="1" dirty="0">
                <a:solidFill>
                  <a:schemeClr val="accent2">
                    <a:lumMod val="75000"/>
                  </a:schemeClr>
                </a:solidFill>
              </a:rPr>
              <a:t>Pétales, si présents, à onglet développé</a:t>
            </a:r>
            <a:endParaRPr lang="fr-FR" sz="2000" b="1" i="1" dirty="0">
              <a:solidFill>
                <a:srgbClr val="FF0000"/>
              </a:solidFill>
            </a:endParaRPr>
          </a:p>
          <a:p>
            <a:r>
              <a:rPr lang="fr-FR" sz="2800" b="1" dirty="0">
                <a:solidFill>
                  <a:schemeClr val="accent5">
                    <a:lumMod val="75000"/>
                  </a:schemeClr>
                </a:solidFill>
                <a:latin typeface="Arial"/>
                <a:cs typeface="Arial"/>
              </a:rPr>
              <a:t>   ● </a:t>
            </a:r>
            <a:r>
              <a:rPr lang="fr-FR" sz="2000" b="1" dirty="0">
                <a:solidFill>
                  <a:schemeClr val="accent5">
                    <a:lumMod val="75000"/>
                  </a:schemeClr>
                </a:solidFill>
              </a:rPr>
              <a:t>3 ou 5 styles ; capsule à 5, 6 ou 10 lignes de déhiscence</a:t>
            </a:r>
          </a:p>
          <a:p>
            <a:r>
              <a:rPr lang="fr-FR" sz="2000" b="1" dirty="0">
                <a:solidFill>
                  <a:srgbClr val="7030A0"/>
                </a:solidFill>
              </a:rPr>
              <a:t>         → Dents du calice foliacées L &gt; 8 mm ; pétales 0 écailles </a:t>
            </a:r>
            <a:r>
              <a:rPr lang="fr-FR" sz="2000" b="1" dirty="0"/>
              <a:t>……………... </a:t>
            </a:r>
            <a:r>
              <a:rPr lang="fr-FR" sz="2000" b="1" i="1" dirty="0">
                <a:solidFill>
                  <a:srgbClr val="FF0000"/>
                </a:solidFill>
              </a:rPr>
              <a:t>Agrostemma</a:t>
            </a:r>
          </a:p>
          <a:p>
            <a:r>
              <a:rPr lang="fr-FR" sz="2000" b="1" dirty="0"/>
              <a:t>         </a:t>
            </a:r>
            <a:r>
              <a:rPr lang="fr-FR" sz="2000" b="1" dirty="0">
                <a:solidFill>
                  <a:srgbClr val="7030A0"/>
                </a:solidFill>
              </a:rPr>
              <a:t>→ Dents du calice non foliacées ; pétales souvent munis d’écailles</a:t>
            </a:r>
          </a:p>
          <a:p>
            <a:endParaRPr lang="fr-FR" sz="2000" b="1" dirty="0">
              <a:solidFill>
                <a:srgbClr val="7030A0"/>
              </a:solidFill>
            </a:endParaRPr>
          </a:p>
          <a:p>
            <a:r>
              <a:rPr lang="fr-FR" sz="2000" b="1" dirty="0">
                <a:solidFill>
                  <a:srgbClr val="FF66CC"/>
                </a:solidFill>
              </a:rPr>
              <a:t>	                                    </a:t>
            </a:r>
            <a:r>
              <a:rPr lang="fr-FR" sz="2000" b="1" dirty="0">
                <a:solidFill>
                  <a:srgbClr val="FF0000"/>
                </a:solidFill>
              </a:rPr>
              <a:t>Le groupe </a:t>
            </a:r>
            <a:r>
              <a:rPr lang="fr-FR" sz="2000" b="1" i="1" dirty="0" err="1">
                <a:solidFill>
                  <a:srgbClr val="FF0000"/>
                </a:solidFill>
              </a:rPr>
              <a:t>Silene</a:t>
            </a:r>
            <a:endParaRPr lang="fr-FR" sz="2000" b="1" i="1" dirty="0">
              <a:solidFill>
                <a:srgbClr val="FF0000"/>
              </a:solidFill>
            </a:endParaRPr>
          </a:p>
          <a:p>
            <a:endParaRPr lang="fr-FR" sz="2000" b="1" i="1" dirty="0"/>
          </a:p>
          <a:p>
            <a:r>
              <a:rPr lang="fr-FR" sz="2800" b="1" dirty="0">
                <a:solidFill>
                  <a:schemeClr val="accent5">
                    <a:lumMod val="75000"/>
                  </a:schemeClr>
                </a:solidFill>
                <a:latin typeface="Arial"/>
                <a:cs typeface="Arial"/>
              </a:rPr>
              <a:t>   ● </a:t>
            </a:r>
            <a:r>
              <a:rPr lang="fr-FR" sz="2000" b="1" dirty="0">
                <a:solidFill>
                  <a:schemeClr val="accent5">
                    <a:lumMod val="75000"/>
                  </a:schemeClr>
                </a:solidFill>
              </a:rPr>
              <a:t>2 styles ; capsule à 4 lignes de déhiscence</a:t>
            </a:r>
            <a:endParaRPr lang="fr-FR" sz="2000" b="1" i="1" dirty="0">
              <a:solidFill>
                <a:srgbClr val="FF0000"/>
              </a:solidFill>
            </a:endParaRPr>
          </a:p>
          <a:p>
            <a:endParaRPr lang="fr-FR" sz="2000" b="1" i="1" dirty="0"/>
          </a:p>
          <a:p>
            <a:r>
              <a:rPr lang="fr-FR" sz="2400" b="1" dirty="0">
                <a:solidFill>
                  <a:schemeClr val="accent2">
                    <a:lumMod val="75000"/>
                  </a:schemeClr>
                </a:solidFill>
                <a:latin typeface="Arial"/>
                <a:cs typeface="Arial"/>
              </a:rPr>
              <a:t>► </a:t>
            </a:r>
            <a:r>
              <a:rPr lang="fr-FR" sz="2000" b="1" dirty="0">
                <a:solidFill>
                  <a:schemeClr val="accent2">
                    <a:lumMod val="75000"/>
                  </a:schemeClr>
                </a:solidFill>
              </a:rPr>
              <a:t>Sépales libres ; pétales si présents à onglet rudimentaire ou nul</a:t>
            </a:r>
          </a:p>
          <a:p>
            <a:r>
              <a:rPr lang="fr-FR" sz="2000" b="1" dirty="0">
                <a:solidFill>
                  <a:schemeClr val="accent5">
                    <a:lumMod val="75000"/>
                  </a:schemeClr>
                </a:solidFill>
                <a:latin typeface="Arial"/>
                <a:cs typeface="Arial"/>
              </a:rPr>
              <a:t>    ● </a:t>
            </a:r>
            <a:r>
              <a:rPr lang="fr-FR" sz="2000" b="1" dirty="0">
                <a:solidFill>
                  <a:schemeClr val="accent5">
                    <a:lumMod val="75000"/>
                  </a:schemeClr>
                </a:solidFill>
              </a:rPr>
              <a:t>Feuilles pourvues de stipules </a:t>
            </a:r>
            <a:r>
              <a:rPr lang="fr-FR" sz="2000" b="1" dirty="0"/>
              <a:t>…………………………………………………………….  Atelier 1</a:t>
            </a:r>
            <a:endParaRPr lang="fr-FR" sz="2000" b="1" i="1" dirty="0"/>
          </a:p>
          <a:p>
            <a:r>
              <a:rPr lang="fr-FR" sz="2000" b="1" dirty="0">
                <a:solidFill>
                  <a:schemeClr val="accent5">
                    <a:lumMod val="75000"/>
                  </a:schemeClr>
                </a:solidFill>
                <a:latin typeface="Arial"/>
                <a:cs typeface="Arial"/>
              </a:rPr>
              <a:t>    ● </a:t>
            </a:r>
            <a:r>
              <a:rPr lang="fr-FR" sz="2000" b="1" dirty="0">
                <a:solidFill>
                  <a:schemeClr val="accent5">
                    <a:lumMod val="75000"/>
                  </a:schemeClr>
                </a:solidFill>
              </a:rPr>
              <a:t>Feuilles sans stipules </a:t>
            </a:r>
            <a:r>
              <a:rPr lang="fr-FR" sz="2000" b="1" dirty="0"/>
              <a:t>…………………………………………………………..…………….. Atelier 3</a:t>
            </a:r>
            <a:endParaRPr lang="fr-FR" sz="2000" b="1" dirty="0">
              <a:solidFill>
                <a:schemeClr val="accent5">
                  <a:lumMod val="75000"/>
                </a:schemeClr>
              </a:solidFill>
            </a:endParaRPr>
          </a:p>
          <a:p>
            <a:r>
              <a:rPr lang="fr-FR" sz="2000" b="1" dirty="0"/>
              <a:t>         </a:t>
            </a:r>
            <a:endParaRPr lang="fr-FR" sz="2000" b="1" dirty="0">
              <a:solidFill>
                <a:schemeClr val="accent2">
                  <a:lumMod val="75000"/>
                </a:schemeClr>
              </a:solidFill>
            </a:endParaRPr>
          </a:p>
        </p:txBody>
      </p:sp>
      <p:sp>
        <p:nvSpPr>
          <p:cNvPr id="4" name="ZoneTexte 3"/>
          <p:cNvSpPr txBox="1"/>
          <p:nvPr/>
        </p:nvSpPr>
        <p:spPr>
          <a:xfrm>
            <a:off x="251520" y="6516052"/>
            <a:ext cx="2119939" cy="369332"/>
          </a:xfrm>
          <a:prstGeom prst="rect">
            <a:avLst/>
          </a:prstGeom>
          <a:noFill/>
        </p:spPr>
        <p:txBody>
          <a:bodyPr wrap="none" rtlCol="0">
            <a:spAutoFit/>
          </a:bodyPr>
          <a:lstStyle/>
          <a:p>
            <a:r>
              <a:rPr lang="fr-FR" b="1" dirty="0"/>
              <a:t>D’après Flora </a:t>
            </a:r>
            <a:r>
              <a:rPr lang="fr-FR" b="1" dirty="0" err="1"/>
              <a:t>Gallica</a:t>
            </a:r>
            <a:endParaRPr lang="fr-FR"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504" y="260648"/>
            <a:ext cx="5400600" cy="830997"/>
          </a:xfrm>
          <a:prstGeom prst="rect">
            <a:avLst/>
          </a:prstGeom>
          <a:solidFill>
            <a:schemeClr val="accent5">
              <a:lumMod val="20000"/>
              <a:lumOff val="80000"/>
            </a:schemeClr>
          </a:solidFill>
        </p:spPr>
        <p:txBody>
          <a:bodyPr wrap="square" rtlCol="0">
            <a:spAutoFit/>
          </a:bodyPr>
          <a:lstStyle/>
          <a:p>
            <a:pPr algn="ctr"/>
            <a:r>
              <a:rPr lang="fr-FR" sz="2400" b="1" dirty="0"/>
              <a:t>Le genre </a:t>
            </a:r>
            <a:r>
              <a:rPr lang="fr-FR" sz="2400" b="1" i="1" dirty="0"/>
              <a:t>Agrostemma </a:t>
            </a:r>
            <a:r>
              <a:rPr lang="fr-FR" sz="2400" b="1" dirty="0"/>
              <a:t>: </a:t>
            </a:r>
            <a:r>
              <a:rPr lang="fr-FR" sz="2400" b="1" i="1" dirty="0"/>
              <a:t>A. </a:t>
            </a:r>
            <a:r>
              <a:rPr lang="fr-FR" sz="2400" b="1" i="1" dirty="0" err="1"/>
              <a:t>githago</a:t>
            </a:r>
            <a:r>
              <a:rPr lang="fr-FR" sz="2400" b="1" i="1" dirty="0"/>
              <a:t> </a:t>
            </a:r>
            <a:r>
              <a:rPr lang="fr-FR" sz="2400" b="1" dirty="0"/>
              <a:t>(1) </a:t>
            </a:r>
          </a:p>
          <a:p>
            <a:pPr algn="ctr"/>
            <a:r>
              <a:rPr lang="fr-FR" sz="2400" b="1" dirty="0"/>
              <a:t>la nielle des blés</a:t>
            </a:r>
            <a:r>
              <a:rPr lang="fr-FR" sz="2400" b="1" i="1" dirty="0"/>
              <a:t> </a:t>
            </a:r>
          </a:p>
        </p:txBody>
      </p:sp>
      <p:sp>
        <p:nvSpPr>
          <p:cNvPr id="3" name="Espace réservé du contenu 2"/>
          <p:cNvSpPr txBox="1">
            <a:spLocks/>
          </p:cNvSpPr>
          <p:nvPr/>
        </p:nvSpPr>
        <p:spPr>
          <a:xfrm>
            <a:off x="6804248" y="188640"/>
            <a:ext cx="2160240" cy="864096"/>
          </a:xfrm>
          <a:prstGeom prst="rect">
            <a:avLst/>
          </a:prstGeom>
          <a:solidFill>
            <a:schemeClr val="bg1">
              <a:lumMod val="85000"/>
            </a:schemeClr>
          </a:solidFill>
        </p:spPr>
        <p:txBody>
          <a:bodyPr>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i="0" u="none" strike="noStrike" kern="1200" cap="none" spc="0" normalizeH="0" baseline="0" noProof="0" dirty="0">
                <a:ln>
                  <a:noFill/>
                </a:ln>
                <a:solidFill>
                  <a:schemeClr val="tx1"/>
                </a:solidFill>
                <a:effectLst/>
                <a:uLnTx/>
                <a:uFillTx/>
                <a:latin typeface="+mn-lt"/>
                <a:ea typeface="+mn-ea"/>
                <a:cs typeface="+mn-cs"/>
              </a:rPr>
              <a:t>1/2 </a:t>
            </a:r>
            <a:endParaRPr kumimoji="0" lang="fr-FR" sz="200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dirty="0" err="1"/>
              <a:t>Paléotempéré</a:t>
            </a:r>
            <a:r>
              <a:rPr lang="fr-FR" sz="2000" dirty="0"/>
              <a:t> → cosmopolite </a:t>
            </a:r>
            <a:endParaRPr kumimoji="0" lang="fr-FR" sz="2000" u="none" strike="noStrike" kern="1200" cap="none" spc="0" normalizeH="0" baseline="0" noProof="0" dirty="0">
              <a:ln>
                <a:noFill/>
              </a:ln>
              <a:solidFill>
                <a:schemeClr val="tx1"/>
              </a:solidFill>
              <a:effectLst/>
              <a:uLnTx/>
              <a:uFillTx/>
              <a:latin typeface="+mn-lt"/>
              <a:ea typeface="+mn-ea"/>
              <a:cs typeface="+mn-cs"/>
            </a:endParaRPr>
          </a:p>
        </p:txBody>
      </p:sp>
      <p:sp>
        <p:nvSpPr>
          <p:cNvPr id="4" name="Espace réservé du contenu 2"/>
          <p:cNvSpPr txBox="1">
            <a:spLocks/>
          </p:cNvSpPr>
          <p:nvPr/>
        </p:nvSpPr>
        <p:spPr>
          <a:xfrm>
            <a:off x="179512" y="1196752"/>
            <a:ext cx="5184576" cy="2016224"/>
          </a:xfrm>
          <a:prstGeom prst="rect">
            <a:avLst/>
          </a:prstGeom>
          <a:solidFill>
            <a:schemeClr val="accent3">
              <a:lumMod val="40000"/>
              <a:lumOff val="60000"/>
            </a:schemeClr>
          </a:solidFill>
        </p:spPr>
        <p:txBody>
          <a:bodyPr>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chemeClr val="tx1"/>
                </a:solidFill>
                <a:effectLst/>
                <a:uLnTx/>
                <a:uFillTx/>
                <a:latin typeface="+mn-lt"/>
                <a:ea typeface="+mn-ea"/>
                <a:cs typeface="+mn-cs"/>
              </a:rPr>
              <a:t>Plante </a:t>
            </a:r>
            <a:r>
              <a:rPr kumimoji="0" lang="fr-FR" sz="2000" b="1" i="0" u="none" strike="noStrike" kern="1200" cap="none" spc="0" normalizeH="0" baseline="0" noProof="0" dirty="0">
                <a:ln>
                  <a:noFill/>
                </a:ln>
                <a:solidFill>
                  <a:srgbClr val="FF0000"/>
                </a:solidFill>
                <a:effectLst/>
                <a:uLnTx/>
                <a:uFillTx/>
                <a:latin typeface="+mn-lt"/>
                <a:ea typeface="+mn-ea"/>
                <a:cs typeface="+mn-cs"/>
              </a:rPr>
              <a:t>herbacée</a:t>
            </a:r>
            <a:r>
              <a:rPr kumimoji="0" lang="fr-FR" sz="2000" b="1" i="0" u="none" strike="noStrike" kern="1200" cap="none" spc="0" normalizeH="0" noProof="0" dirty="0">
                <a:ln>
                  <a:noFill/>
                </a:ln>
                <a:solidFill>
                  <a:srgbClr val="FF0000"/>
                </a:solidFill>
                <a:effectLst/>
                <a:uLnTx/>
                <a:uFillTx/>
                <a:latin typeface="+mn-lt"/>
                <a:ea typeface="+mn-ea"/>
                <a:cs typeface="+mn-cs"/>
              </a:rPr>
              <a:t> </a:t>
            </a:r>
            <a:r>
              <a:rPr kumimoji="0" lang="fr-FR" sz="2000" b="1" i="0" u="none" strike="noStrike" kern="1200" cap="none" spc="0" normalizeH="0" baseline="0" noProof="0" dirty="0">
                <a:ln>
                  <a:noFill/>
                </a:ln>
                <a:solidFill>
                  <a:srgbClr val="FF0000"/>
                </a:solidFill>
                <a:effectLst/>
                <a:uLnTx/>
                <a:uFillTx/>
                <a:latin typeface="+mn-lt"/>
                <a:ea typeface="+mn-ea"/>
                <a:cs typeface="+mn-cs"/>
              </a:rPr>
              <a:t>annuelle </a:t>
            </a:r>
            <a:r>
              <a:rPr kumimoji="0" lang="fr-FR" sz="2000" b="1" i="0" u="none" strike="noStrike" kern="1200" cap="none" spc="0" normalizeH="0" baseline="0" noProof="0" dirty="0">
                <a:ln>
                  <a:noFill/>
                </a:ln>
                <a:effectLst/>
                <a:uLnTx/>
                <a:uFillTx/>
                <a:latin typeface="+mn-lt"/>
                <a:ea typeface="+mn-ea"/>
                <a:cs typeface="+mn-cs"/>
              </a:rPr>
              <a:t>velue-soyeuse </a:t>
            </a:r>
          </a:p>
          <a:p>
            <a:pPr marL="342900" marR="0" lvl="0" indent="-342900" algn="l" defTabSz="914400" rtl="0" eaLnBrk="1" fontAlgn="auto" latinLnBrk="0" hangingPunct="1">
              <a:lnSpc>
                <a:spcPct val="100000"/>
              </a:lnSpc>
              <a:spcBef>
                <a:spcPct val="20000"/>
              </a:spcBef>
              <a:spcAft>
                <a:spcPts val="0"/>
              </a:spcAft>
              <a:buClrTx/>
              <a:buSzTx/>
              <a:tabLst/>
              <a:defRPr/>
            </a:pPr>
            <a:r>
              <a:rPr lang="fr-FR" sz="2000" b="1" dirty="0"/>
              <a:t>       </a:t>
            </a:r>
            <a:r>
              <a:rPr kumimoji="0" lang="fr-FR" sz="2000" b="1" i="0" u="none" strike="noStrike" kern="1200" cap="none" spc="0" normalizeH="0" baseline="0" noProof="0" dirty="0">
                <a:ln>
                  <a:noFill/>
                </a:ln>
                <a:effectLst/>
                <a:uLnTx/>
                <a:uFillTx/>
                <a:latin typeface="+mn-lt"/>
                <a:ea typeface="+mn-ea"/>
                <a:cs typeface="+mn-cs"/>
              </a:rPr>
              <a:t>30 cm → 1 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t>Tige dressée peu ramifiée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MESSICOLE</a:t>
            </a:r>
            <a:r>
              <a:rPr kumimoji="0" lang="fr-FR" sz="2000" b="1" i="0" u="none" strike="noStrike" kern="1200" cap="none" spc="0" normalizeH="0" baseline="0" noProof="0" dirty="0">
                <a:ln>
                  <a:noFill/>
                </a:ln>
                <a:effectLst/>
                <a:uLnTx/>
                <a:uFillTx/>
                <a:latin typeface="+mn-lt"/>
                <a:ea typeface="+mn-ea"/>
                <a:cs typeface="+mn-cs"/>
              </a:rPr>
              <a:t> en régression (mais cultivars [jachères fleuries])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Plante toxique </a:t>
            </a:r>
            <a:endParaRPr kumimoji="0" lang="fr-FR" sz="2000" b="1" i="0" u="none" strike="noStrike" kern="1200" cap="none" spc="0" normalizeH="0" baseline="0" noProof="0" dirty="0">
              <a:ln>
                <a:noFill/>
              </a:ln>
              <a:solidFill>
                <a:srgbClr val="FF0000"/>
              </a:solidFill>
              <a:effectLst/>
              <a:uLnTx/>
              <a:uFillTx/>
              <a:latin typeface="+mn-lt"/>
              <a:ea typeface="+mn-ea"/>
              <a:cs typeface="+mn-cs"/>
            </a:endParaRPr>
          </a:p>
        </p:txBody>
      </p:sp>
      <p:pic>
        <p:nvPicPr>
          <p:cNvPr id="5" name="Image 4" descr="Nielle Le Driant.jpg"/>
          <p:cNvPicPr>
            <a:picLocks noChangeAspect="1"/>
          </p:cNvPicPr>
          <p:nvPr/>
        </p:nvPicPr>
        <p:blipFill>
          <a:blip r:embed="rId3" cstate="print"/>
          <a:stretch>
            <a:fillRect/>
          </a:stretch>
        </p:blipFill>
        <p:spPr>
          <a:xfrm>
            <a:off x="5508104" y="1224136"/>
            <a:ext cx="3587655" cy="5373216"/>
          </a:xfrm>
          <a:prstGeom prst="rect">
            <a:avLst/>
          </a:prstGeom>
        </p:spPr>
      </p:pic>
      <p:sp>
        <p:nvSpPr>
          <p:cNvPr id="6" name="ZoneTexte 5"/>
          <p:cNvSpPr txBox="1"/>
          <p:nvPr/>
        </p:nvSpPr>
        <p:spPr>
          <a:xfrm>
            <a:off x="7780037" y="6550223"/>
            <a:ext cx="1363963" cy="307777"/>
          </a:xfrm>
          <a:prstGeom prst="rect">
            <a:avLst/>
          </a:prstGeom>
          <a:solidFill>
            <a:schemeClr val="bg1"/>
          </a:solidFill>
        </p:spPr>
        <p:txBody>
          <a:bodyPr wrap="none" rtlCol="0">
            <a:spAutoFit/>
          </a:bodyPr>
          <a:lstStyle/>
          <a:p>
            <a:r>
              <a:rPr lang="fr-FR" sz="1400" dirty="0"/>
              <a:t>Franck Le Driant</a:t>
            </a:r>
          </a:p>
        </p:txBody>
      </p:sp>
      <p:pic>
        <p:nvPicPr>
          <p:cNvPr id="8" name="Image 7" descr="Nielle Pauline Guillaumeau.jpg"/>
          <p:cNvPicPr>
            <a:picLocks noChangeAspect="1"/>
          </p:cNvPicPr>
          <p:nvPr/>
        </p:nvPicPr>
        <p:blipFill>
          <a:blip r:embed="rId4" cstate="screen">
            <a:lum bright="-10000" contrast="10000"/>
            <a:extLst>
              <a:ext uri="{28A0092B-C50C-407E-A947-70E740481C1C}">
                <a14:useLocalDpi xmlns:a14="http://schemas.microsoft.com/office/drawing/2010/main"/>
              </a:ext>
            </a:extLst>
          </a:blip>
          <a:srcRect/>
          <a:stretch>
            <a:fillRect/>
          </a:stretch>
        </p:blipFill>
        <p:spPr>
          <a:xfrm>
            <a:off x="0" y="3506028"/>
            <a:ext cx="3492896" cy="3351972"/>
          </a:xfrm>
          <a:prstGeom prst="rect">
            <a:avLst/>
          </a:prstGeom>
        </p:spPr>
      </p:pic>
      <p:sp>
        <p:nvSpPr>
          <p:cNvPr id="7" name="Espace réservé du contenu 2"/>
          <p:cNvSpPr txBox="1">
            <a:spLocks/>
          </p:cNvSpPr>
          <p:nvPr/>
        </p:nvSpPr>
        <p:spPr>
          <a:xfrm>
            <a:off x="1979712" y="3284984"/>
            <a:ext cx="3384376" cy="792088"/>
          </a:xfrm>
          <a:prstGeom prst="rect">
            <a:avLst/>
          </a:prstGeom>
          <a:solidFill>
            <a:schemeClr val="accent3">
              <a:lumMod val="40000"/>
              <a:lumOff val="60000"/>
            </a:schemeClr>
          </a:solidFill>
        </p:spPr>
        <p:txBody>
          <a:bodyPr>
            <a:normAutofit fontScale="925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000" b="1" i="0" u="none" strike="noStrike" kern="1200" cap="none" spc="0" normalizeH="0" baseline="0" noProof="0" dirty="0">
                <a:ln>
                  <a:noFill/>
                </a:ln>
                <a:solidFill>
                  <a:srgbClr val="FF0000"/>
                </a:solidFill>
                <a:effectLst/>
                <a:uLnTx/>
                <a:uFillTx/>
                <a:latin typeface="+mn-lt"/>
                <a:ea typeface="+mn-ea"/>
                <a:cs typeface="+mn-cs"/>
              </a:rPr>
              <a:t>Feuilles</a:t>
            </a:r>
            <a:r>
              <a:rPr kumimoji="0" lang="fr-FR" sz="2000" b="1" i="0" u="none" strike="noStrike" kern="1200" cap="none" spc="0" normalizeH="0" baseline="0" noProof="0" dirty="0">
                <a:ln>
                  <a:noFill/>
                </a:ln>
                <a:effectLst/>
                <a:uLnTx/>
                <a:uFillTx/>
                <a:latin typeface="+mn-lt"/>
                <a:ea typeface="+mn-ea"/>
                <a:cs typeface="+mn-cs"/>
              </a:rPr>
              <a:t> opposées </a:t>
            </a:r>
            <a:r>
              <a:rPr kumimoji="0" lang="fr-FR" sz="2000" b="1" i="0" u="none" strike="noStrike" kern="1200" cap="none" spc="0" normalizeH="0" baseline="0" noProof="0" dirty="0" err="1">
                <a:ln>
                  <a:noFill/>
                </a:ln>
                <a:effectLst/>
                <a:uLnTx/>
                <a:uFillTx/>
                <a:latin typeface="+mn-lt"/>
                <a:ea typeface="+mn-ea"/>
                <a:cs typeface="+mn-cs"/>
              </a:rPr>
              <a:t>sesssiles</a:t>
            </a:r>
            <a:endParaRPr lang="fr-FR" sz="2000" b="1" dirty="0">
              <a:solidFill>
                <a:srgbClr val="FF0000"/>
              </a:solidFill>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000" b="1" dirty="0">
                <a:solidFill>
                  <a:srgbClr val="FF0000"/>
                </a:solidFill>
              </a:rPr>
              <a:t>Linéaires-lancéolées</a:t>
            </a:r>
            <a:r>
              <a:rPr lang="fr-FR" sz="2000" b="1" dirty="0"/>
              <a:t> aiguës</a:t>
            </a:r>
          </a:p>
        </p:txBody>
      </p:sp>
      <p:sp>
        <p:nvSpPr>
          <p:cNvPr id="9" name="ZoneTexte 8"/>
          <p:cNvSpPr txBox="1"/>
          <p:nvPr/>
        </p:nvSpPr>
        <p:spPr>
          <a:xfrm>
            <a:off x="1907704" y="6550223"/>
            <a:ext cx="1690847" cy="307777"/>
          </a:xfrm>
          <a:prstGeom prst="rect">
            <a:avLst/>
          </a:prstGeom>
          <a:solidFill>
            <a:schemeClr val="bg1"/>
          </a:solidFill>
        </p:spPr>
        <p:txBody>
          <a:bodyPr wrap="none" rtlCol="0">
            <a:spAutoFit/>
          </a:bodyPr>
          <a:lstStyle/>
          <a:p>
            <a:r>
              <a:rPr lang="fr-FR" sz="1400" dirty="0"/>
              <a:t>Pauline </a:t>
            </a:r>
            <a:r>
              <a:rPr lang="fr-FR" sz="1400" dirty="0" err="1"/>
              <a:t>Guillaumeau</a:t>
            </a:r>
            <a:endParaRPr lang="fr-FR" sz="1400" dirty="0"/>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4588</TotalTime>
  <Words>5996</Words>
  <Application>Microsoft Office PowerPoint</Application>
  <PresentationFormat>Affichage à l'écran (4:3)</PresentationFormat>
  <Paragraphs>920</Paragraphs>
  <Slides>79</Slides>
  <Notes>56</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79</vt:i4>
      </vt:variant>
    </vt:vector>
  </HeadingPairs>
  <TitlesOfParts>
    <vt:vector size="82" baseType="lpstr">
      <vt:lpstr>Arial</vt:lpstr>
      <vt:lpstr>Calibri</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lecteur bactério</dc:creator>
  <cp:lastModifiedBy>jeanl</cp:lastModifiedBy>
  <cp:revision>356</cp:revision>
  <dcterms:created xsi:type="dcterms:W3CDTF">2023-01-08T16:45:30Z</dcterms:created>
  <dcterms:modified xsi:type="dcterms:W3CDTF">2023-04-28T07:15:02Z</dcterms:modified>
</cp:coreProperties>
</file>