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324" r:id="rId4"/>
    <p:sldId id="258" r:id="rId5"/>
    <p:sldId id="306" r:id="rId6"/>
    <p:sldId id="260" r:id="rId7"/>
    <p:sldId id="279" r:id="rId8"/>
    <p:sldId id="307" r:id="rId9"/>
    <p:sldId id="261" r:id="rId10"/>
    <p:sldId id="262" r:id="rId11"/>
    <p:sldId id="308" r:id="rId12"/>
    <p:sldId id="326" r:id="rId13"/>
    <p:sldId id="263" r:id="rId14"/>
    <p:sldId id="264" r:id="rId15"/>
    <p:sldId id="330" r:id="rId16"/>
    <p:sldId id="288" r:id="rId17"/>
    <p:sldId id="266" r:id="rId18"/>
    <p:sldId id="267" r:id="rId19"/>
    <p:sldId id="268" r:id="rId20"/>
    <p:sldId id="269" r:id="rId21"/>
    <p:sldId id="270" r:id="rId22"/>
    <p:sldId id="271" r:id="rId23"/>
    <p:sldId id="287" r:id="rId24"/>
    <p:sldId id="289" r:id="rId25"/>
    <p:sldId id="332" r:id="rId26"/>
    <p:sldId id="290" r:id="rId27"/>
    <p:sldId id="291" r:id="rId28"/>
    <p:sldId id="293" r:id="rId29"/>
    <p:sldId id="325" r:id="rId30"/>
    <p:sldId id="292" r:id="rId31"/>
    <p:sldId id="294" r:id="rId32"/>
    <p:sldId id="295" r:id="rId33"/>
    <p:sldId id="301" r:id="rId34"/>
    <p:sldId id="310" r:id="rId35"/>
    <p:sldId id="275" r:id="rId36"/>
    <p:sldId id="276" r:id="rId37"/>
    <p:sldId id="277" r:id="rId38"/>
    <p:sldId id="311" r:id="rId39"/>
    <p:sldId id="322" r:id="rId40"/>
    <p:sldId id="281" r:id="rId41"/>
    <p:sldId id="282" r:id="rId42"/>
    <p:sldId id="284" r:id="rId43"/>
    <p:sldId id="286" r:id="rId44"/>
    <p:sldId id="313" r:id="rId45"/>
    <p:sldId id="315" r:id="rId46"/>
    <p:sldId id="316" r:id="rId47"/>
    <p:sldId id="317" r:id="rId48"/>
    <p:sldId id="314" r:id="rId49"/>
    <p:sldId id="285" r:id="rId50"/>
    <p:sldId id="299" r:id="rId51"/>
    <p:sldId id="323" r:id="rId52"/>
    <p:sldId id="297" r:id="rId53"/>
    <p:sldId id="327" r:id="rId54"/>
    <p:sldId id="296" r:id="rId55"/>
    <p:sldId id="300" r:id="rId56"/>
    <p:sldId id="328" r:id="rId57"/>
    <p:sldId id="304" r:id="rId58"/>
    <p:sldId id="318" r:id="rId59"/>
    <p:sldId id="272" r:id="rId60"/>
    <p:sldId id="319" r:id="rId61"/>
    <p:sldId id="320" r:id="rId62"/>
    <p:sldId id="273" r:id="rId63"/>
    <p:sldId id="333" r:id="rId64"/>
    <p:sldId id="331" r:id="rId65"/>
    <p:sldId id="329" r:id="rId6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DAD3"/>
    <a:srgbClr val="20FFF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7" autoAdjust="0"/>
    <p:restoredTop sz="89739" autoAdjust="0"/>
  </p:normalViewPr>
  <p:slideViewPr>
    <p:cSldViewPr snapToGrid="0" snapToObjects="1">
      <p:cViewPr>
        <p:scale>
          <a:sx n="94" d="100"/>
          <a:sy n="94" d="100"/>
        </p:scale>
        <p:origin x="-75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36F49-DA4D-B242-A0B0-B6935BDBF4B6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B915-692B-EC41-948E-999664806C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75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Cette photo parce</a:t>
            </a:r>
            <a:r>
              <a:rPr lang="fr-FR" baseline="0" dirty="0" smtClean="0"/>
              <a:t> que c’est la forme la + fréquente que l’on s’imagine pour parler de plantain</a:t>
            </a:r>
          </a:p>
          <a:p>
            <a:r>
              <a:rPr lang="fr-FR" baseline="0" dirty="0" smtClean="0"/>
              <a:t>Famille compliquée (certaines scrofulariacées y ont été incluses; à l’intérieur de celles-ci, des remaniements)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26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Genre cosmopolite : environ 250 espèces</a:t>
            </a:r>
            <a:r>
              <a:rPr lang="fr-FR" baseline="0" dirty="0" smtClean="0"/>
              <a:t>  </a:t>
            </a:r>
            <a:r>
              <a:rPr lang="fr-FR" dirty="0" smtClean="0"/>
              <a:t>Je ne reviens pas sur</a:t>
            </a:r>
            <a:r>
              <a:rPr lang="fr-FR" baseline="0" dirty="0" smtClean="0"/>
              <a:t> les étamines et le gynécée. (rappel grappe-épi)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 Rappel de scarieux : aspect membraneux, sec et translucide  - </a:t>
            </a:r>
            <a:r>
              <a:rPr lang="fr-FR" dirty="0" smtClean="0"/>
              <a:t>Epi : inflorescence indéfinie mais avec fleurs sessiles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896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travers quelques exemples, je vais montrer la variabilité végétative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9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 noter les filets des étamines roses.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986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très longues qui justifient</a:t>
            </a:r>
            <a:r>
              <a:rPr lang="fr-FR" baseline="0" dirty="0" smtClean="0"/>
              <a:t> son nom.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978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Plutôt sur pelouses sèches des régions méditerranéennes. Plante poilue à épis ovoïdes. Les feuilles sont relativement larges. Epis assez ovoïdes.</a:t>
            </a:r>
          </a:p>
          <a:p>
            <a:r>
              <a:rPr lang="fr-FR" dirty="0" err="1" smtClean="0"/>
              <a:t>Lagopus</a:t>
            </a:r>
            <a:r>
              <a:rPr lang="fr-FR" dirty="0" smtClean="0"/>
              <a:t> faisant</a:t>
            </a:r>
            <a:r>
              <a:rPr lang="fr-FR" baseline="0" dirty="0" smtClean="0"/>
              <a:t> allusion à</a:t>
            </a:r>
            <a:r>
              <a:rPr lang="fr-FR" dirty="0" smtClean="0"/>
              <a:t> Lagopède, oiseaux qui ont des pattes couvertes de plumes.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08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 err="1" smtClean="0"/>
              <a:t>Plantago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serraria</a:t>
            </a:r>
            <a:r>
              <a:rPr lang="fr-FR" b="1" u="sng" dirty="0" smtClean="0"/>
              <a:t> </a:t>
            </a:r>
            <a:r>
              <a:rPr lang="fr-FR" dirty="0" smtClean="0"/>
              <a:t>:Feuilles dentées ; pédoncule très poilue</a:t>
            </a:r>
            <a:r>
              <a:rPr lang="fr-FR" baseline="0" dirty="0" smtClean="0"/>
              <a:t> -  </a:t>
            </a:r>
            <a:r>
              <a:rPr lang="fr-FR" dirty="0" smtClean="0"/>
              <a:t>Présent en Espagne </a:t>
            </a:r>
            <a:r>
              <a:rPr lang="mr-IN" dirty="0" smtClean="0"/>
              <a:t>–</a:t>
            </a:r>
            <a:r>
              <a:rPr lang="fr-FR" dirty="0" smtClean="0"/>
              <a:t>Portugal</a:t>
            </a:r>
          </a:p>
          <a:p>
            <a:r>
              <a:rPr lang="fr-FR" b="1" u="sng" dirty="0" err="1" smtClean="0"/>
              <a:t>Plantago</a:t>
            </a:r>
            <a:r>
              <a:rPr lang="fr-FR" b="1" u="sng" dirty="0" smtClean="0"/>
              <a:t> </a:t>
            </a:r>
            <a:r>
              <a:rPr lang="fr-FR" b="1" u="sng" dirty="0" err="1" smtClean="0"/>
              <a:t>coronopus</a:t>
            </a:r>
            <a:r>
              <a:rPr lang="fr-FR" b="1" u="sng" dirty="0" smtClean="0"/>
              <a:t> </a:t>
            </a:r>
            <a:r>
              <a:rPr lang="fr-FR" dirty="0" smtClean="0"/>
              <a:t>:  lieux sablonneux du littoral méditerranéen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53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Plante </a:t>
            </a:r>
            <a:r>
              <a:rPr lang="fr-FR" b="1" dirty="0" smtClean="0"/>
              <a:t>annuelle</a:t>
            </a:r>
            <a:r>
              <a:rPr lang="fr-FR" dirty="0" smtClean="0"/>
              <a:t> ; rameaux étalés; Feuilles linéaires.  Epis ovoïdes partant de pédoncules axillaires.</a:t>
            </a:r>
          </a:p>
          <a:p>
            <a:r>
              <a:rPr lang="fr-FR" dirty="0" smtClean="0"/>
              <a:t>Dans</a:t>
            </a:r>
            <a:r>
              <a:rPr lang="fr-FR" baseline="0" dirty="0" smtClean="0"/>
              <a:t> des zones sablonneuses; pelouses ouvertes.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100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étroites et opposées- épis ovoïdes.</a:t>
            </a:r>
          </a:p>
          <a:p>
            <a:r>
              <a:rPr lang="fr-FR" dirty="0" smtClean="0"/>
              <a:t>Répartition sténo-méditerranéenne </a:t>
            </a:r>
            <a:r>
              <a:rPr lang="mr-IN" dirty="0" smtClean="0"/>
              <a:t>–</a:t>
            </a:r>
            <a:r>
              <a:rPr lang="fr-FR" dirty="0" smtClean="0"/>
              <a:t> plante</a:t>
            </a:r>
            <a:r>
              <a:rPr lang="fr-FR" baseline="0" dirty="0" smtClean="0"/>
              <a:t> annuelle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171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tiges deviennent  ligneuses et buissonnantes; sur pelouses thermophiles, steppiques du quart sud est.</a:t>
            </a:r>
          </a:p>
          <a:p>
            <a:r>
              <a:rPr lang="fr-FR" dirty="0" smtClean="0"/>
              <a:t>Espèce calcicole.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0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Proximité entre scrofulariacées et Plantaginacées. Allusion à Denis  Bach, pharmacien de la fac de Paris qui a écrit un manuel de Botanique pour étudiants.</a:t>
            </a:r>
          </a:p>
          <a:p>
            <a:r>
              <a:rPr lang="fr-FR" dirty="0" smtClean="0"/>
              <a:t>De</a:t>
            </a:r>
            <a:r>
              <a:rPr lang="fr-FR" baseline="0" dirty="0" smtClean="0"/>
              <a:t> même que Bonnier.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758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/>
              <a:t>Rotacée</a:t>
            </a:r>
            <a:r>
              <a:rPr lang="fr-FR" dirty="0" smtClean="0"/>
              <a:t> vient du</a:t>
            </a:r>
            <a:r>
              <a:rPr lang="fr-FR" baseline="0" dirty="0" smtClean="0"/>
              <a:t> latin rota: roue. On peut dire symétrie radiaire (de radius : rayon). On dit aussi </a:t>
            </a:r>
            <a:r>
              <a:rPr lang="fr-FR" b="1" baseline="0" dirty="0" smtClean="0"/>
              <a:t>actinomorphe</a:t>
            </a:r>
            <a:r>
              <a:rPr lang="fr-FR" baseline="0" dirty="0" smtClean="0"/>
              <a:t> (du grec </a:t>
            </a:r>
            <a:r>
              <a:rPr lang="fr-FR" baseline="0" dirty="0" err="1" smtClean="0"/>
              <a:t>actinos</a:t>
            </a:r>
            <a:r>
              <a:rPr lang="fr-FR" baseline="0" dirty="0" smtClean="0"/>
              <a:t> : rayon).</a:t>
            </a:r>
          </a:p>
          <a:p>
            <a:r>
              <a:rPr lang="fr-FR" baseline="0" dirty="0" smtClean="0"/>
              <a:t>D’où la complexité du vocabulaire pour définir un même élément.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617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Tendance à la </a:t>
            </a:r>
            <a:r>
              <a:rPr lang="fr-FR" dirty="0" err="1" smtClean="0"/>
              <a:t>zygomorphie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744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Tendance à la </a:t>
            </a:r>
            <a:r>
              <a:rPr lang="fr-FR" dirty="0" err="1" smtClean="0"/>
              <a:t>zygomorphie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114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Ici : </a:t>
            </a:r>
            <a:r>
              <a:rPr lang="fr-FR" dirty="0" err="1" smtClean="0"/>
              <a:t>veronica</a:t>
            </a:r>
            <a:r>
              <a:rPr lang="fr-FR" dirty="0" smtClean="0"/>
              <a:t>  </a:t>
            </a:r>
            <a:r>
              <a:rPr lang="fr-FR" dirty="0" err="1" smtClean="0"/>
              <a:t>cymbalaria</a:t>
            </a:r>
            <a:r>
              <a:rPr lang="fr-FR" dirty="0" smtClean="0"/>
              <a:t>; la capsule contient 2 ou plusieurs graines.</a:t>
            </a:r>
            <a:r>
              <a:rPr lang="fr-FR" baseline="0" dirty="0" smtClean="0"/>
              <a:t>     </a:t>
            </a:r>
            <a:r>
              <a:rPr lang="fr-FR" dirty="0" smtClean="0"/>
              <a:t>L’ovaire est supère comme les autres plantaginacées.</a:t>
            </a:r>
          </a:p>
          <a:p>
            <a:r>
              <a:rPr lang="fr-FR" dirty="0" smtClean="0"/>
              <a:t>Différences :  4 pétales et 2 étamines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63948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Environ 300 espèces ; quelques exemples pour préciser les principaux groupes selon </a:t>
            </a:r>
            <a:r>
              <a:rPr lang="fr-FR" b="1" dirty="0" smtClean="0"/>
              <a:t>l’organisation de leur inflorescen</a:t>
            </a:r>
            <a:r>
              <a:rPr lang="fr-FR" dirty="0" smtClean="0"/>
              <a:t>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187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Type de </a:t>
            </a:r>
            <a:r>
              <a:rPr lang="fr-FR" dirty="0" err="1" smtClean="0"/>
              <a:t>veronica</a:t>
            </a:r>
            <a:r>
              <a:rPr lang="fr-FR" dirty="0" smtClean="0"/>
              <a:t> dont les fleurs sont solitaires à l’aisselle de feuilles.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2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Une grappe de fleurs</a:t>
            </a:r>
            <a:r>
              <a:rPr lang="fr-FR" baseline="0" dirty="0" smtClean="0"/>
              <a:t> terminales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572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Remarquer les grappes de fleurs sur les rameaux latéraux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561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Même groupe : fleurs sur des pédoncules axillaires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496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Genre tropical , </a:t>
            </a:r>
            <a:r>
              <a:rPr lang="fr-FR" dirty="0" err="1" smtClean="0"/>
              <a:t>macaronésien</a:t>
            </a:r>
            <a:r>
              <a:rPr lang="fr-FR" dirty="0" smtClean="0"/>
              <a:t> ; très peu d’espèces ; </a:t>
            </a:r>
            <a:r>
              <a:rPr lang="fr-FR" baseline="0" dirty="0" smtClean="0"/>
              <a:t>  </a:t>
            </a:r>
            <a:r>
              <a:rPr lang="fr-FR" dirty="0" smtClean="0"/>
              <a:t>Feuilles réniformes ; très velues</a:t>
            </a:r>
          </a:p>
          <a:p>
            <a:r>
              <a:rPr lang="fr-FR" dirty="0" smtClean="0"/>
              <a:t>Coste et Tison  parlent de </a:t>
            </a:r>
            <a:r>
              <a:rPr lang="fr-FR" baseline="0" dirty="0" smtClean="0"/>
              <a:t>S. </a:t>
            </a:r>
            <a:r>
              <a:rPr lang="fr-FR" baseline="0" dirty="0" err="1" smtClean="0"/>
              <a:t>Europea</a:t>
            </a:r>
            <a:r>
              <a:rPr lang="fr-FR" baseline="0" dirty="0" smtClean="0"/>
              <a:t>, la seule </a:t>
            </a:r>
            <a:r>
              <a:rPr lang="fr-FR" dirty="0" smtClean="0"/>
              <a:t> espèce en France, dans</a:t>
            </a:r>
            <a:r>
              <a:rPr lang="fr-FR" baseline="0" dirty="0" smtClean="0"/>
              <a:t> des endroits humides, sur silice, notamment en Bretagne, Aveyron.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12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rappelle cette notion (déjà donnée dans le travail sur les Trifolium)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031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rappelle que chez</a:t>
            </a:r>
            <a:r>
              <a:rPr lang="fr-FR" baseline="0" dirty="0" smtClean="0"/>
              <a:t> certaines plantes zygomorphes, le calice et la corolle sont divisées en 2 de manière à former 2 lèvres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207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Plantes vivaces herbacées ou arbustives d’Europe et du pourtour méditerranéen.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588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Capitule comme dans les </a:t>
            </a:r>
            <a:r>
              <a:rPr lang="fr-FR" dirty="0" err="1" smtClean="0"/>
              <a:t>Astéraceae</a:t>
            </a:r>
            <a:endParaRPr lang="fr-FR" dirty="0" smtClean="0"/>
          </a:p>
          <a:p>
            <a:r>
              <a:rPr lang="fr-FR" dirty="0" smtClean="0"/>
              <a:t>Je rappelle la définition d’un akène : fruit sec  indéhiscent et avec une seule graine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894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360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</a:t>
            </a:r>
            <a:r>
              <a:rPr lang="fr-FR" baseline="0" dirty="0" smtClean="0"/>
              <a:t> tube de la corolle très long  forme comme une cloche.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85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 nouveau la capsule de </a:t>
            </a:r>
            <a:r>
              <a:rPr lang="fr-FR" dirty="0" err="1" smtClean="0"/>
              <a:t>digitalis</a:t>
            </a:r>
            <a:r>
              <a:rPr lang="fr-FR" dirty="0" smtClean="0"/>
              <a:t> </a:t>
            </a:r>
            <a:r>
              <a:rPr lang="fr-FR" dirty="0" err="1" smtClean="0"/>
              <a:t>purpurea</a:t>
            </a:r>
            <a:r>
              <a:rPr lang="fr-FR" dirty="0" smtClean="0"/>
              <a:t> : capsule  </a:t>
            </a:r>
            <a:r>
              <a:rPr lang="fr-FR" dirty="0" err="1" smtClean="0"/>
              <a:t>septicide</a:t>
            </a:r>
            <a:r>
              <a:rPr lang="fr-FR" dirty="0" smtClean="0"/>
              <a:t> . De septum =cloison.  La cloison des carpelles se sépare ; ceux-ci s’ouvrent par une fente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Quelques espèces de </a:t>
            </a:r>
            <a:r>
              <a:rPr lang="fr-FR" dirty="0" err="1" smtClean="0"/>
              <a:t>Digitalis</a:t>
            </a:r>
            <a:r>
              <a:rPr lang="fr-FR" dirty="0" smtClean="0"/>
              <a:t> ; calcifuge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3960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remarque les lobes des deux lèvres plus échancrés; calcicole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131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Minor</a:t>
            </a:r>
            <a:r>
              <a:rPr lang="fr-FR" dirty="0" smtClean="0"/>
              <a:t> : près de la mer sur des falaises calcaires</a:t>
            </a:r>
          </a:p>
          <a:p>
            <a:r>
              <a:rPr lang="fr-FR" dirty="0" smtClean="0"/>
              <a:t>On note l’aspect poilu de</a:t>
            </a:r>
            <a:r>
              <a:rPr lang="fr-FR" baseline="0" dirty="0" smtClean="0"/>
              <a:t> ces deux espèces.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4247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Corolle tubulaire  à 2 lèvres peu distinctes;</a:t>
            </a:r>
            <a:r>
              <a:rPr lang="fr-FR" baseline="0" dirty="0" smtClean="0"/>
              <a:t> le calice possède 2 bractées linéaires. </a:t>
            </a:r>
            <a:r>
              <a:rPr lang="fr-FR" b="1" baseline="0" dirty="0" smtClean="0"/>
              <a:t>Seules 2 étamines sont fertiles</a:t>
            </a:r>
            <a:r>
              <a:rPr lang="fr-FR" baseline="0" dirty="0" smtClean="0"/>
              <a:t>. Tube assez long</a:t>
            </a:r>
          </a:p>
          <a:p>
            <a:r>
              <a:rPr lang="fr-FR" baseline="0" dirty="0" smtClean="0"/>
              <a:t>Plante des marais . Environ 20 espèces dans un grand nombre de régions du monde.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64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 nouveau les plantes qui avec APG 3 ont été classées dans les </a:t>
            </a:r>
            <a:r>
              <a:rPr lang="fr-FR" dirty="0" err="1" smtClean="0"/>
              <a:t>Plantagina</a:t>
            </a:r>
            <a:r>
              <a:rPr lang="fr-FR" baseline="0" dirty="0" err="1" smtClean="0"/>
              <a:t>ceae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9613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Présence d’un éperon appliqué contre le calice. La lèvre supérieure est dressée et bifide ; la lèvre inférieure à 3 lobes arrondis.</a:t>
            </a:r>
          </a:p>
          <a:p>
            <a:r>
              <a:rPr lang="fr-FR" dirty="0" smtClean="0"/>
              <a:t>Sur rochers</a:t>
            </a:r>
            <a:r>
              <a:rPr lang="fr-FR" baseline="0" dirty="0" smtClean="0"/>
              <a:t> siliceux, Environ 12 espèces plutôt en région méditerranéenne. Cette espèce </a:t>
            </a:r>
            <a:r>
              <a:rPr lang="fr-FR" baseline="0" dirty="0" err="1" smtClean="0"/>
              <a:t>bellidifolium</a:t>
            </a:r>
            <a:r>
              <a:rPr lang="fr-FR" baseline="0" dirty="0" smtClean="0"/>
              <a:t> pousse sur sols siliceux. Existe en Rhône-Alpes notamment dans les monts du Lyonnais.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39012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Plante de montagne; formant des coussins.  Très</a:t>
            </a:r>
            <a:r>
              <a:rPr lang="fr-FR" baseline="0" dirty="0" smtClean="0"/>
              <a:t> poilue. Corolle plutôt rotacée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3841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Lèvre</a:t>
            </a:r>
            <a:r>
              <a:rPr lang="fr-FR" baseline="0" dirty="0" smtClean="0"/>
              <a:t> inférieure munie d’une bosse;  Fruit : capsule ovoïde qui s’ouvre par des 3 pores. </a:t>
            </a:r>
          </a:p>
          <a:p>
            <a:r>
              <a:rPr lang="fr-FR" dirty="0" smtClean="0"/>
              <a:t>42 espèces en région méditerranéenne et dans l’ouest américain.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9120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Asarina</a:t>
            </a:r>
            <a:r>
              <a:rPr lang="fr-FR" dirty="0" smtClean="0"/>
              <a:t> </a:t>
            </a:r>
            <a:r>
              <a:rPr lang="fr-FR" dirty="0" err="1" smtClean="0"/>
              <a:t>procumbens</a:t>
            </a:r>
            <a:r>
              <a:rPr lang="fr-FR" dirty="0" smtClean="0"/>
              <a:t> : ex </a:t>
            </a:r>
            <a:r>
              <a:rPr lang="fr-FR" dirty="0" err="1" smtClean="0"/>
              <a:t>Antirrhinum</a:t>
            </a:r>
            <a:r>
              <a:rPr lang="fr-FR" dirty="0" smtClean="0"/>
              <a:t> </a:t>
            </a:r>
            <a:r>
              <a:rPr lang="fr-FR" dirty="0" err="1" smtClean="0"/>
              <a:t>asarina</a:t>
            </a:r>
            <a:r>
              <a:rPr lang="fr-FR" dirty="0" smtClean="0"/>
              <a:t>. Rochers souvent siliceux des montagnes</a:t>
            </a:r>
            <a:r>
              <a:rPr lang="fr-FR" baseline="0" dirty="0" smtClean="0"/>
              <a:t> (Pyrénées, Massif Central). Plante très velue. Eperon vestigial.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8770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Feuilles teintées de pourpre à la face</a:t>
            </a:r>
            <a:r>
              <a:rPr lang="fr-FR" baseline="0" dirty="0" smtClean="0"/>
              <a:t> inférieure ;corolle rose ou blanche striée (environ 1cm ) -  capsule s’ouvre par 2 pores .  7 espèces dans le monde</a:t>
            </a:r>
          </a:p>
          <a:p>
            <a:r>
              <a:rPr lang="fr-FR" baseline="0" dirty="0" smtClean="0"/>
              <a:t>Dans les régions méditerranéennes ; dans les pelouses, cultures ; Plante annuelle, surtout sur silice.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0616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471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Vieux murs.  Feuilles réniformes. Présence d’un petit éperon.  Lèvre supérieure bilobée et l’inférieure trilobée avec un palais bilobé qui ferme la gorge.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2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-  Feuilles à limbes plus ou moins palmatilobé à nervation palmée. Corolle semblable à </a:t>
            </a:r>
            <a:r>
              <a:rPr lang="fr-FR" dirty="0" err="1" smtClean="0"/>
              <a:t>cymbalaria</a:t>
            </a:r>
            <a:r>
              <a:rPr lang="fr-FR" dirty="0" smtClean="0"/>
              <a:t> </a:t>
            </a:r>
            <a:r>
              <a:rPr lang="fr-FR" dirty="0" err="1" smtClean="0"/>
              <a:t>muralis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08859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Environ</a:t>
            </a:r>
            <a:r>
              <a:rPr lang="fr-FR" baseline="0" dirty="0" smtClean="0"/>
              <a:t> 10 espèces dans le monde. Feuilles ovales. Plantes autrefois dans le groupe </a:t>
            </a:r>
            <a:r>
              <a:rPr lang="fr-FR" baseline="0" dirty="0" err="1" smtClean="0"/>
              <a:t>Linaria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423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Environ 150 espèces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412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Certains genres aquatiques n’ont pas tout à fait les mêmes caractères; nous en reparlerons. </a:t>
            </a:r>
          </a:p>
          <a:p>
            <a:r>
              <a:rPr lang="fr-FR" dirty="0" smtClean="0"/>
              <a:t>Le caractère didyname est lié à la </a:t>
            </a:r>
            <a:r>
              <a:rPr lang="fr-FR" dirty="0" err="1" smtClean="0"/>
              <a:t>Zygomorphie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8079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feuilles caulinaires sont souvent lancéolées à linéaires.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9743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Chez les </a:t>
            </a:r>
            <a:r>
              <a:rPr lang="fr-FR" dirty="0" err="1" smtClean="0"/>
              <a:t>Chaenorrhinum</a:t>
            </a:r>
            <a:r>
              <a:rPr lang="fr-FR" dirty="0" smtClean="0"/>
              <a:t>, la bosse ferme incomplètement la gorge ; il existe un éperon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Genre européen d’environ 20 espèces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3362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Euryméditerranéen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297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60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Plante d’Europe de l’Ouest </a:t>
            </a:r>
            <a:r>
              <a:rPr lang="mr-IN" dirty="0" smtClean="0"/>
              <a:t>–</a:t>
            </a:r>
            <a:r>
              <a:rPr lang="fr-FR" dirty="0" smtClean="0"/>
              <a:t> 3 espèces,</a:t>
            </a:r>
            <a:r>
              <a:rPr lang="fr-FR" baseline="0" dirty="0" smtClean="0"/>
              <a:t> une en France.</a:t>
            </a:r>
          </a:p>
          <a:p>
            <a:r>
              <a:rPr lang="fr-FR" baseline="0" dirty="0" smtClean="0"/>
              <a:t>Plante monoïque (fleurs mâles et femelles sur un même pied) </a:t>
            </a:r>
            <a:r>
              <a:rPr lang="mr-IN" baseline="0" dirty="0" smtClean="0"/>
              <a:t>–</a:t>
            </a:r>
            <a:r>
              <a:rPr lang="fr-FR" baseline="0" dirty="0" smtClean="0"/>
              <a:t> </a:t>
            </a:r>
            <a:r>
              <a:rPr lang="fr-FR" b="1" baseline="0" dirty="0" smtClean="0"/>
              <a:t>Fruit : akène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2776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JM Tison en décrit 9 dans Flora </a:t>
            </a:r>
            <a:r>
              <a:rPr lang="fr-FR" dirty="0" err="1" smtClean="0"/>
              <a:t>Gallica</a:t>
            </a:r>
            <a:r>
              <a:rPr lang="fr-FR" dirty="0" smtClean="0"/>
              <a:t>.  Plantes aquatiques . </a:t>
            </a:r>
            <a:r>
              <a:rPr lang="fr-FR" b="1" dirty="0" smtClean="0"/>
              <a:t>Fleurs réduites aux organes</a:t>
            </a:r>
            <a:r>
              <a:rPr lang="fr-FR" b="1" baseline="0" dirty="0" smtClean="0"/>
              <a:t> sexuel</a:t>
            </a:r>
            <a:r>
              <a:rPr lang="fr-FR" baseline="0" dirty="0" smtClean="0"/>
              <a:t>s.  Gynécée à 2 carpelles biloculaires. Une seule étamine.  Fruits </a:t>
            </a:r>
            <a:r>
              <a:rPr lang="fr-FR" baseline="0" dirty="0" err="1" smtClean="0"/>
              <a:t>tétrakènes</a:t>
            </a:r>
            <a:r>
              <a:rPr lang="fr-FR" baseline="0" dirty="0" smtClean="0"/>
              <a:t>. Expansions translucides du péricarpe sont appelées des ailes. </a:t>
            </a: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758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Genre </a:t>
            </a:r>
            <a:r>
              <a:rPr lang="fr-FR" dirty="0" err="1" smtClean="0"/>
              <a:t>monospécifique</a:t>
            </a:r>
            <a:r>
              <a:rPr lang="fr-FR" dirty="0" smtClean="0"/>
              <a:t> de tout l’</a:t>
            </a:r>
            <a:r>
              <a:rPr lang="fr-FR" dirty="0" err="1" smtClean="0"/>
              <a:t>hémispère</a:t>
            </a:r>
            <a:r>
              <a:rPr lang="fr-FR" baseline="0" dirty="0" smtClean="0"/>
              <a:t> Nord. </a:t>
            </a:r>
            <a:r>
              <a:rPr lang="fr-FR" dirty="0" smtClean="0"/>
              <a:t>1 étamine ; un ovaire infère à un carpelle ; fruit : akène.</a:t>
            </a:r>
          </a:p>
          <a:p>
            <a:r>
              <a:rPr lang="fr-FR" dirty="0" smtClean="0"/>
              <a:t>On peut se demander pourquoi cette espèce est dans les </a:t>
            </a:r>
            <a:r>
              <a:rPr lang="fr-FR" dirty="0" err="1" smtClean="0"/>
              <a:t>Plantaginaceae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5660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3830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texte proposé.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5596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Répartition Espagne à l’Italie. En France, en Haute Provence (région du Ventoux, montagne de Lure, Lubéron), utilisation traditionnelle transmise oralement. Sur humains et animaux.</a:t>
            </a:r>
          </a:p>
          <a:p>
            <a:r>
              <a:rPr lang="fr-FR" dirty="0" smtClean="0"/>
              <a:t>Indications</a:t>
            </a:r>
            <a:r>
              <a:rPr lang="fr-FR" baseline="0" dirty="0" smtClean="0"/>
              <a:t> : anti-inflammatoire, cicatrisante. Pour dermatoses, blessures, panaris. Décoction tiges et feuilles. Vétérinaire : traitement des mammites, affections du pied des brebis.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64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Un exemple pour montrer leur caractéristiques</a:t>
            </a:r>
            <a:r>
              <a:rPr lang="fr-FR" baseline="0" dirty="0" smtClean="0"/>
              <a:t> principales. La </a:t>
            </a:r>
            <a:r>
              <a:rPr lang="fr-FR" baseline="0" dirty="0" err="1" smtClean="0"/>
              <a:t>zygomorphie</a:t>
            </a:r>
            <a:r>
              <a:rPr lang="fr-FR" baseline="0" dirty="0" smtClean="0"/>
              <a:t> n’existe pas pour tous les genres. Nous le verrons plus loin. </a:t>
            </a:r>
          </a:p>
          <a:p>
            <a:r>
              <a:rPr lang="fr-FR" b="1" dirty="0" smtClean="0"/>
              <a:t>Didynames</a:t>
            </a:r>
            <a:r>
              <a:rPr lang="fr-FR" dirty="0" smtClean="0"/>
              <a:t> : Quand il y a 4 étamines et que 2 ont leur filets plus longs que les 2 autres</a:t>
            </a:r>
          </a:p>
          <a:p>
            <a:r>
              <a:rPr lang="fr-FR" dirty="0" smtClean="0"/>
              <a:t>Il y a parfois des petites différences que je montrerai au fur et à mesure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376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plupart du temps, le fruit est une capsule. Quelques exceptions.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22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Il y a parfois des petites différences que je montrerai au fur et à mesure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5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EB915-692B-EC41-948E-999664806C4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79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0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31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74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650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817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870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9610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11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956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77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28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E1DBC-09D8-9142-91EF-21C69CEFEFE9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9037-7D06-0B4C-B777-9A73D46C02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8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2203" y="230927"/>
            <a:ext cx="8511111" cy="6465906"/>
          </a:xfrm>
        </p:spPr>
        <p:txBody>
          <a:bodyPr>
            <a:normAutofit/>
          </a:bodyPr>
          <a:lstStyle/>
          <a:p>
            <a:r>
              <a:rPr lang="fr-FR" sz="4800" dirty="0" smtClean="0"/>
              <a:t/>
            </a:r>
            <a:br>
              <a:rPr lang="fr-FR" sz="4800" dirty="0" smtClean="0"/>
            </a:br>
            <a:r>
              <a:rPr lang="fr-FR" sz="4800" dirty="0"/>
              <a:t/>
            </a:r>
            <a:br>
              <a:rPr lang="fr-FR" sz="4800" dirty="0"/>
            </a:b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5333" y="541866"/>
            <a:ext cx="7399867" cy="3268133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latin typeface="Avenir Black Oblique"/>
                <a:cs typeface="Avenir Black Oblique"/>
              </a:rPr>
              <a:t>FAMILLE DES</a:t>
            </a:r>
          </a:p>
          <a:p>
            <a:endParaRPr lang="fr-FR" sz="5400" dirty="0" smtClean="0">
              <a:latin typeface="Avenir Black Oblique"/>
              <a:cs typeface="Avenir Black Oblique"/>
            </a:endParaRPr>
          </a:p>
          <a:p>
            <a:r>
              <a:rPr lang="fr-FR" sz="5400" b="1" dirty="0" smtClean="0">
                <a:latin typeface="Avenir Black Oblique"/>
                <a:cs typeface="Avenir Black Oblique"/>
              </a:rPr>
              <a:t>PLANTAGINACEAE</a:t>
            </a:r>
            <a:endParaRPr lang="fr-FR" sz="5400" b="1" dirty="0">
              <a:latin typeface="Avenir Black Oblique"/>
              <a:cs typeface="Avenir Black Oblique"/>
            </a:endParaRPr>
          </a:p>
        </p:txBody>
      </p:sp>
      <p:pic>
        <p:nvPicPr>
          <p:cNvPr id="4" name="Image 3" descr="Logo couleur S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314" y="4559300"/>
            <a:ext cx="2159000" cy="2159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8861" y="6457767"/>
            <a:ext cx="2864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Bernadette Berthet-</a:t>
            </a:r>
            <a:r>
              <a:rPr lang="fr-FR" sz="1400" dirty="0" err="1" smtClean="0"/>
              <a:t>Grelier</a:t>
            </a:r>
            <a:endParaRPr lang="fr-FR" sz="1400" dirty="0"/>
          </a:p>
        </p:txBody>
      </p:sp>
      <p:pic>
        <p:nvPicPr>
          <p:cNvPr id="6" name="Image 5" descr="5-Plantago maritim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03" y="3570933"/>
            <a:ext cx="3849111" cy="2886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41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933" y="274638"/>
            <a:ext cx="8652934" cy="6464829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4400" b="1" dirty="0" smtClean="0"/>
              <a:t>DESCRIPTION DES DIFFÉRENTS GENRES</a:t>
            </a:r>
          </a:p>
          <a:p>
            <a:pPr marL="0" indent="0" algn="ctr">
              <a:buNone/>
            </a:pPr>
            <a:endParaRPr lang="fr-FR" sz="4400" b="1" dirty="0"/>
          </a:p>
          <a:p>
            <a:pPr marL="0" indent="0">
              <a:buNone/>
            </a:pPr>
            <a:r>
              <a:rPr lang="fr-FR" sz="2400" b="1" dirty="0" smtClean="0"/>
              <a:t>Ex gamopétales </a:t>
            </a:r>
            <a:r>
              <a:rPr lang="fr-FR" sz="2400" dirty="0" smtClean="0"/>
              <a:t>: les pétales sont soudés, d’où existence d’une corolle  avec un tube plus ou moins développé, ce qui justifie la présentation suivante que je propose :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062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82154" cy="9412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600" dirty="0" smtClean="0"/>
              <a:t>Présentation des genres en fonction du type de corolle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10336"/>
            <a:ext cx="8203759" cy="474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1 </a:t>
            </a:r>
            <a:r>
              <a:rPr lang="mr-IN" sz="2000" dirty="0" smtClean="0"/>
              <a:t>–</a:t>
            </a:r>
            <a:r>
              <a:rPr lang="fr-FR" sz="2000" b="1" dirty="0" smtClean="0"/>
              <a:t> corolle avec un tube très court </a:t>
            </a:r>
            <a:r>
              <a:rPr lang="fr-FR" sz="2000" i="1" dirty="0" smtClean="0"/>
              <a:t>: </a:t>
            </a:r>
            <a:r>
              <a:rPr lang="fr-FR" sz="2000" i="1" dirty="0" err="1" smtClean="0"/>
              <a:t>Plantago</a:t>
            </a:r>
            <a:r>
              <a:rPr lang="fr-FR" sz="2000" i="1" dirty="0" smtClean="0"/>
              <a:t> </a:t>
            </a:r>
            <a:r>
              <a:rPr lang="fr-FR" sz="2000" dirty="0" smtClean="0"/>
              <a:t>- </a:t>
            </a:r>
            <a:r>
              <a:rPr lang="fr-FR" sz="2000" i="1" dirty="0" smtClean="0"/>
              <a:t>Veronica </a:t>
            </a:r>
            <a:r>
              <a:rPr lang="mr-IN" sz="2000" i="1" dirty="0" smtClean="0"/>
              <a:t>–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Sibthorpia</a:t>
            </a:r>
            <a:endParaRPr lang="fr-FR" sz="2000" i="1" dirty="0" smtClean="0"/>
          </a:p>
          <a:p>
            <a:pPr marL="0" indent="0">
              <a:buNone/>
            </a:pPr>
            <a:r>
              <a:rPr lang="fr-FR" sz="2000" dirty="0" smtClean="0"/>
              <a:t>        (pièces soudées juste à la base)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2 </a:t>
            </a:r>
            <a:r>
              <a:rPr lang="mr-IN" sz="2000" dirty="0" smtClean="0"/>
              <a:t>–</a:t>
            </a:r>
            <a:r>
              <a:rPr lang="fr-FR" sz="2000" dirty="0" smtClean="0"/>
              <a:t> </a:t>
            </a:r>
            <a:r>
              <a:rPr lang="fr-FR" sz="2000" b="1" dirty="0" smtClean="0"/>
              <a:t>corolle en tube à 2 lèvres </a:t>
            </a:r>
            <a:endParaRPr lang="fr-FR" sz="2000" dirty="0" smtClean="0"/>
          </a:p>
          <a:p>
            <a:pPr>
              <a:buFontTx/>
              <a:buChar char="-"/>
            </a:pPr>
            <a:r>
              <a:rPr lang="fr-FR" sz="2000" b="1" dirty="0" smtClean="0"/>
              <a:t>tube ouvert : </a:t>
            </a:r>
            <a:r>
              <a:rPr lang="fr-FR" sz="2000" i="1" dirty="0"/>
              <a:t> </a:t>
            </a:r>
            <a:r>
              <a:rPr lang="fr-FR" sz="2000" i="1" dirty="0" err="1"/>
              <a:t>Erinus</a:t>
            </a:r>
            <a:r>
              <a:rPr lang="fr-FR" sz="2000" i="1" dirty="0"/>
              <a:t> </a:t>
            </a:r>
            <a:r>
              <a:rPr lang="fr-FR" sz="2000" i="1" dirty="0" smtClean="0"/>
              <a:t>- </a:t>
            </a:r>
            <a:r>
              <a:rPr lang="fr-FR" sz="2000" i="1" dirty="0" err="1" smtClean="0"/>
              <a:t>Gratiola</a:t>
            </a:r>
            <a:r>
              <a:rPr lang="fr-FR" sz="2000" i="1" dirty="0" smtClean="0"/>
              <a:t> </a:t>
            </a:r>
            <a:r>
              <a:rPr lang="mr-IN" sz="2000" i="1" dirty="0" smtClean="0"/>
              <a:t>–</a:t>
            </a:r>
            <a:r>
              <a:rPr lang="fr-FR" sz="2000" i="1" dirty="0"/>
              <a:t> </a:t>
            </a:r>
            <a:r>
              <a:rPr lang="fr-FR" sz="2000" i="1" dirty="0" err="1" smtClean="0"/>
              <a:t>Globularia</a:t>
            </a:r>
            <a:r>
              <a:rPr lang="fr-FR" sz="2000" i="1" dirty="0" smtClean="0"/>
              <a:t> - </a:t>
            </a:r>
            <a:r>
              <a:rPr lang="fr-FR" sz="2000" i="1" dirty="0" err="1" smtClean="0"/>
              <a:t>Digitalis</a:t>
            </a:r>
            <a:r>
              <a:rPr lang="fr-FR" sz="2000" i="1" dirty="0" smtClean="0"/>
              <a:t> </a:t>
            </a:r>
            <a:r>
              <a:rPr lang="mr-IN" sz="2000" i="1" dirty="0" smtClean="0"/>
              <a:t>–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Anarrhinum</a:t>
            </a:r>
            <a:endParaRPr lang="fr-FR" sz="2000" i="1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>
              <a:buFontTx/>
              <a:buChar char="-"/>
            </a:pPr>
            <a:r>
              <a:rPr lang="fr-FR" sz="2000" b="1" dirty="0"/>
              <a:t>t</a:t>
            </a:r>
            <a:r>
              <a:rPr lang="fr-FR" sz="2000" b="1" dirty="0" smtClean="0"/>
              <a:t>ube fermé par une bosse </a:t>
            </a:r>
            <a:r>
              <a:rPr lang="fr-FR" sz="2000" dirty="0" smtClean="0"/>
              <a:t>:  </a:t>
            </a:r>
            <a:r>
              <a:rPr lang="fr-FR" sz="2000" u="sng" dirty="0" smtClean="0"/>
              <a:t>avec un éperon long </a:t>
            </a:r>
            <a:r>
              <a:rPr lang="fr-FR" sz="2000" b="1" dirty="0" smtClean="0"/>
              <a:t>: </a:t>
            </a:r>
            <a:r>
              <a:rPr lang="fr-FR" sz="2000" i="1" dirty="0" err="1" smtClean="0"/>
              <a:t>Linaria</a:t>
            </a:r>
            <a:r>
              <a:rPr lang="fr-FR" sz="2000" i="1" dirty="0" smtClean="0"/>
              <a:t> </a:t>
            </a:r>
            <a:r>
              <a:rPr lang="mr-IN" sz="2000" i="1" dirty="0" smtClean="0"/>
              <a:t>–</a:t>
            </a:r>
            <a:r>
              <a:rPr lang="fr-FR" sz="2000" i="1" dirty="0" err="1" smtClean="0"/>
              <a:t>Kickxia</a:t>
            </a:r>
            <a:r>
              <a:rPr lang="fr-FR" sz="2000" i="1" dirty="0" smtClean="0"/>
              <a:t> </a:t>
            </a:r>
          </a:p>
          <a:p>
            <a:pPr>
              <a:buFontTx/>
              <a:buChar char="-"/>
            </a:pPr>
            <a:r>
              <a:rPr lang="fr-FR" sz="2000" dirty="0" smtClean="0"/>
              <a:t> </a:t>
            </a:r>
            <a:r>
              <a:rPr lang="fr-FR" sz="2000" u="sng" dirty="0"/>
              <a:t>a</a:t>
            </a:r>
            <a:r>
              <a:rPr lang="fr-FR" sz="2000" u="sng" dirty="0" smtClean="0"/>
              <a:t>vec un éperon court </a:t>
            </a:r>
            <a:r>
              <a:rPr lang="fr-FR" sz="2000" dirty="0" smtClean="0"/>
              <a:t>: </a:t>
            </a:r>
            <a:r>
              <a:rPr lang="fr-FR" sz="2000" i="1" dirty="0" err="1" smtClean="0"/>
              <a:t>Misopates</a:t>
            </a:r>
            <a:r>
              <a:rPr lang="fr-FR" sz="2000" i="1" dirty="0" smtClean="0"/>
              <a:t> </a:t>
            </a:r>
            <a:r>
              <a:rPr lang="mr-IN" sz="2000" i="1" dirty="0" smtClean="0"/>
              <a:t>–</a:t>
            </a:r>
            <a:r>
              <a:rPr lang="fr-FR" sz="2000" i="1" dirty="0" smtClean="0"/>
              <a:t>  </a:t>
            </a:r>
            <a:r>
              <a:rPr lang="fr-FR" sz="2000" i="1" dirty="0" err="1" smtClean="0"/>
              <a:t>Antirrhinum</a:t>
            </a:r>
            <a:r>
              <a:rPr lang="fr-FR" sz="2000" i="1" dirty="0" smtClean="0"/>
              <a:t> </a:t>
            </a:r>
            <a:r>
              <a:rPr lang="mr-IN" sz="2000" i="1" dirty="0" smtClean="0"/>
              <a:t>–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Asarina</a:t>
            </a:r>
            <a:r>
              <a:rPr lang="fr-FR" sz="2000" i="1" dirty="0" smtClean="0"/>
              <a:t> - </a:t>
            </a:r>
            <a:r>
              <a:rPr lang="fr-FR" sz="2000" i="1" dirty="0" err="1" smtClean="0"/>
              <a:t>Cymbalaria</a:t>
            </a:r>
            <a:endParaRPr lang="fr-FR" sz="2000" i="1" dirty="0" smtClean="0"/>
          </a:p>
          <a:p>
            <a:pPr>
              <a:buFontTx/>
              <a:buChar char="-"/>
            </a:pPr>
            <a:endParaRPr lang="fr-FR" sz="2000" i="1" dirty="0" smtClean="0"/>
          </a:p>
          <a:p>
            <a:pPr>
              <a:buFontTx/>
              <a:buChar char="-"/>
            </a:pPr>
            <a:r>
              <a:rPr lang="fr-FR" sz="2000" b="1" dirty="0" smtClean="0"/>
              <a:t>Tube fermé par 2 bosses </a:t>
            </a:r>
            <a:r>
              <a:rPr lang="fr-FR" sz="2000" dirty="0" smtClean="0"/>
              <a:t>: </a:t>
            </a:r>
            <a:r>
              <a:rPr lang="mr-IN" sz="2000" i="1" dirty="0"/>
              <a:t>–</a:t>
            </a:r>
            <a:r>
              <a:rPr lang="fr-FR" sz="2000" i="1" dirty="0"/>
              <a:t> </a:t>
            </a:r>
            <a:r>
              <a:rPr lang="fr-FR" sz="2000" i="1" dirty="0" err="1"/>
              <a:t>Chaenorrhinum</a:t>
            </a:r>
            <a:r>
              <a:rPr lang="fr-FR" sz="2000" i="1" dirty="0"/>
              <a:t> </a:t>
            </a:r>
            <a:endParaRPr lang="fr-FR" sz="2000" i="1" dirty="0" smtClean="0"/>
          </a:p>
          <a:p>
            <a:pPr>
              <a:buFontTx/>
              <a:buChar char="-"/>
            </a:pPr>
            <a:endParaRPr lang="fr-FR" sz="2000" dirty="0" smtClean="0"/>
          </a:p>
          <a:p>
            <a:pPr marL="0" indent="0">
              <a:buNone/>
            </a:pPr>
            <a:r>
              <a:rPr lang="fr-FR" sz="2000" b="1" dirty="0" smtClean="0"/>
              <a:t>3 </a:t>
            </a:r>
            <a:r>
              <a:rPr lang="mr-IN" sz="2000" b="1" dirty="0" smtClean="0"/>
              <a:t>–</a:t>
            </a:r>
            <a:r>
              <a:rPr lang="fr-FR" sz="2000" b="1" dirty="0" smtClean="0"/>
              <a:t> absence de corolle </a:t>
            </a:r>
            <a:r>
              <a:rPr lang="fr-FR" sz="2000" dirty="0" smtClean="0"/>
              <a:t> : </a:t>
            </a:r>
            <a:r>
              <a:rPr lang="fr-FR" sz="2000" i="1" dirty="0" err="1" smtClean="0"/>
              <a:t>Hippuris</a:t>
            </a:r>
            <a:r>
              <a:rPr lang="fr-FR" sz="2000" i="1" dirty="0" smtClean="0"/>
              <a:t> </a:t>
            </a:r>
            <a:r>
              <a:rPr lang="mr-IN" sz="2000" i="1" dirty="0" smtClean="0"/>
              <a:t>–</a:t>
            </a:r>
            <a:r>
              <a:rPr lang="fr-FR" sz="2000" i="1" dirty="0" smtClean="0"/>
              <a:t> Callitriche </a:t>
            </a:r>
            <a:r>
              <a:rPr lang="mr-IN" sz="2000" i="1" dirty="0" smtClean="0"/>
              <a:t>–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Littorella</a:t>
            </a:r>
            <a:r>
              <a:rPr lang="fr-FR" sz="2000" i="1" dirty="0" smtClean="0"/>
              <a:t> </a:t>
            </a:r>
            <a:endParaRPr lang="fr-FR" sz="2000" b="1" i="1" dirty="0"/>
          </a:p>
          <a:p>
            <a:pPr>
              <a:buFontTx/>
              <a:buChar char="-"/>
            </a:pPr>
            <a:endParaRPr lang="fr-FR" sz="2000" b="1" i="1" dirty="0" smtClean="0"/>
          </a:p>
          <a:p>
            <a:pPr>
              <a:buFontTx/>
              <a:buChar char="-"/>
            </a:pPr>
            <a:endParaRPr lang="fr-FR" sz="2000" b="1" i="1" dirty="0"/>
          </a:p>
          <a:p>
            <a:pPr>
              <a:buFontTx/>
              <a:buChar char="-"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7613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8093" y="274638"/>
            <a:ext cx="8863634" cy="6439819"/>
          </a:xfrm>
          <a:solidFill>
            <a:srgbClr val="B6CD6E"/>
          </a:solidFill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Corolle avec un tube très court :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Plantago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-Veronica</a:t>
            </a:r>
          </a:p>
          <a:p>
            <a:pPr marL="0" indent="0">
              <a:buNone/>
            </a:pPr>
            <a:r>
              <a:rPr lang="fr-FR" dirty="0" smtClean="0"/>
              <a:t>-</a:t>
            </a:r>
            <a:r>
              <a:rPr lang="fr-FR" dirty="0" err="1" smtClean="0"/>
              <a:t>Sibthorpia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Hexagone 5"/>
          <p:cNvSpPr/>
          <p:nvPr/>
        </p:nvSpPr>
        <p:spPr>
          <a:xfrm>
            <a:off x="1851094" y="1256427"/>
            <a:ext cx="2121327" cy="461666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51094" y="1256427"/>
            <a:ext cx="212132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premier groupe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7874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7"/>
            <a:ext cx="3674533" cy="106309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err="1" smtClean="0"/>
              <a:t>Plantago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153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Morphologie des feuilles</a:t>
            </a:r>
          </a:p>
          <a:p>
            <a:pPr marL="0" indent="0">
              <a:buNone/>
            </a:pPr>
            <a:r>
              <a:rPr lang="fr-FR" sz="1800" dirty="0" smtClean="0"/>
              <a:t>Simples, entières ou divisées, parfois en rosette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dirty="0" smtClean="0"/>
              <a:t>Inflorescence : </a:t>
            </a:r>
            <a:r>
              <a:rPr lang="fr-FR" sz="1800" dirty="0" smtClean="0"/>
              <a:t>épi  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dirty="0" smtClean="0"/>
              <a:t>Fleur : </a:t>
            </a:r>
            <a:r>
              <a:rPr lang="fr-FR" sz="1800" dirty="0" smtClean="0"/>
              <a:t>actinomorphe ; 4 pétales soudés</a:t>
            </a:r>
          </a:p>
          <a:p>
            <a:pPr marL="0" indent="0">
              <a:buNone/>
            </a:pPr>
            <a:r>
              <a:rPr lang="fr-FR" sz="1800" dirty="0" smtClean="0"/>
              <a:t> 4 sépales scarieux et libres.</a:t>
            </a:r>
          </a:p>
          <a:p>
            <a:pPr marL="0" indent="0">
              <a:buNone/>
            </a:pPr>
            <a:r>
              <a:rPr lang="fr-FR" sz="1800" dirty="0" smtClean="0"/>
              <a:t>4 étamines</a:t>
            </a:r>
          </a:p>
          <a:p>
            <a:pPr marL="0" indent="0">
              <a:buNone/>
            </a:pPr>
            <a:r>
              <a:rPr lang="fr-FR" b="1" u="sng" dirty="0" smtClean="0"/>
              <a:t>Caractéristique</a:t>
            </a:r>
            <a:r>
              <a:rPr lang="fr-FR" sz="1800" dirty="0" smtClean="0"/>
              <a:t>  </a:t>
            </a:r>
          </a:p>
          <a:p>
            <a:pPr marL="0" indent="0">
              <a:buNone/>
            </a:pPr>
            <a:r>
              <a:rPr lang="fr-FR" sz="1800" b="1" dirty="0" smtClean="0"/>
              <a:t>Anémogamie </a:t>
            </a:r>
            <a:r>
              <a:rPr lang="fr-FR" sz="1800" dirty="0" smtClean="0"/>
              <a:t>(longs filets des étamines)</a:t>
            </a:r>
            <a:endParaRPr lang="fr-FR" sz="1800" b="1" dirty="0"/>
          </a:p>
        </p:txBody>
      </p:sp>
      <p:pic>
        <p:nvPicPr>
          <p:cNvPr id="4" name="Image 3" descr="31-Plantago coronopus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31" y="1337732"/>
            <a:ext cx="2675468" cy="1781861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5080000" y="2353733"/>
            <a:ext cx="2167467" cy="203200"/>
          </a:xfrm>
          <a:prstGeom prst="straightConnector1">
            <a:avLst/>
          </a:prstGeom>
          <a:ln w="38100" cmpd="sng"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0-Plantago lagopusG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31" y="3606800"/>
            <a:ext cx="2641600" cy="3098396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 flipV="1">
            <a:off x="4358887" y="4375649"/>
            <a:ext cx="2201333" cy="1591731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053630" y="5255379"/>
            <a:ext cx="3972421" cy="405300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1-Plantago copi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725" y="2556934"/>
            <a:ext cx="2085232" cy="2029626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3364397" y="3606800"/>
            <a:ext cx="1216048" cy="10844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2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32"/>
            <a:ext cx="8229600" cy="129910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/>
            <a:r>
              <a:rPr lang="fr-FR" sz="3200" b="1" u="sng" dirty="0" smtClean="0"/>
              <a:t/>
            </a:r>
            <a:br>
              <a:rPr lang="fr-FR" sz="3200" b="1" u="sng" dirty="0" smtClean="0"/>
            </a:br>
            <a:r>
              <a:rPr lang="fr-FR" sz="3200" b="1" u="sng" dirty="0" smtClean="0"/>
              <a:t>Variabilité </a:t>
            </a:r>
            <a:r>
              <a:rPr lang="fr-FR" sz="3200" b="1" u="sng" dirty="0"/>
              <a:t>de la partie végétative dans le genre</a:t>
            </a:r>
            <a:br>
              <a:rPr lang="fr-FR" sz="3200" b="1" u="sng" dirty="0"/>
            </a:br>
            <a:r>
              <a:rPr lang="fr-FR" sz="3200" b="1" u="sng" dirty="0" err="1"/>
              <a:t>Plantago</a:t>
            </a:r>
            <a:r>
              <a:rPr lang="fr-FR" sz="3200" b="1" u="sng" dirty="0"/>
              <a:t/>
            </a:r>
            <a:br>
              <a:rPr lang="fr-FR" sz="3200" b="1" u="sng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3333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Feuilles en rosette  </a:t>
            </a:r>
            <a:r>
              <a:rPr lang="fr-FR" dirty="0" smtClean="0"/>
              <a:t>: </a:t>
            </a:r>
            <a:r>
              <a:rPr lang="fr-FR" sz="2400" dirty="0" smtClean="0"/>
              <a:t>les épis naissent de la rosette</a:t>
            </a:r>
          </a:p>
          <a:p>
            <a:pPr>
              <a:buFontTx/>
              <a:buChar char="-"/>
            </a:pPr>
            <a:r>
              <a:rPr lang="fr-FR" dirty="0" smtClean="0"/>
              <a:t>Ovales</a:t>
            </a:r>
          </a:p>
          <a:p>
            <a:pPr>
              <a:buFontTx/>
              <a:buChar char="-"/>
            </a:pPr>
            <a:r>
              <a:rPr lang="fr-FR" dirty="0" smtClean="0"/>
              <a:t>Lancéolées</a:t>
            </a:r>
          </a:p>
          <a:p>
            <a:pPr>
              <a:buFontTx/>
              <a:buChar char="-"/>
            </a:pPr>
            <a:r>
              <a:rPr lang="fr-FR" dirty="0" smtClean="0"/>
              <a:t>Dentées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Feuilles à tige aérienne développée </a:t>
            </a:r>
            <a:r>
              <a:rPr lang="fr-FR" dirty="0" smtClean="0"/>
              <a:t>: </a:t>
            </a:r>
            <a:r>
              <a:rPr lang="fr-FR" sz="2400" dirty="0" smtClean="0"/>
              <a:t>les épis sont sur des pédoncules axillaires</a:t>
            </a:r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426901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4141" y="274638"/>
            <a:ext cx="4472352" cy="617020"/>
          </a:xfrm>
          <a:solidFill>
            <a:srgbClr val="4FDAD3"/>
          </a:solidFill>
        </p:spPr>
        <p:txBody>
          <a:bodyPr>
            <a:noAutofit/>
          </a:bodyPr>
          <a:lstStyle/>
          <a:p>
            <a:r>
              <a:rPr lang="fr-FR" sz="4000" i="1" dirty="0" err="1" smtClean="0"/>
              <a:t>Plantago</a:t>
            </a:r>
            <a:r>
              <a:rPr lang="fr-FR" sz="4000" i="1" dirty="0" smtClean="0"/>
              <a:t> major</a:t>
            </a:r>
            <a:endParaRPr lang="fr-FR" sz="4000" i="1" dirty="0"/>
          </a:p>
        </p:txBody>
      </p:sp>
      <p:pic>
        <p:nvPicPr>
          <p:cNvPr id="4" name="Espace réservé du contenu 3" descr="Plantago major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081" b="-215"/>
          <a:stretch/>
        </p:blipFill>
        <p:spPr>
          <a:xfrm>
            <a:off x="457200" y="1121328"/>
            <a:ext cx="8229600" cy="5498559"/>
          </a:xfrm>
        </p:spPr>
      </p:pic>
      <p:sp>
        <p:nvSpPr>
          <p:cNvPr id="5" name="ZoneTexte 4"/>
          <p:cNvSpPr txBox="1"/>
          <p:nvPr/>
        </p:nvSpPr>
        <p:spPr>
          <a:xfrm>
            <a:off x="4931748" y="1729277"/>
            <a:ext cx="191865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Feuilles ovales pétiolées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4931748" y="2375608"/>
            <a:ext cx="689093" cy="839766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6267" y="274638"/>
            <a:ext cx="5638800" cy="775229"/>
          </a:xfrm>
          <a:noFill/>
        </p:spPr>
        <p:txBody>
          <a:bodyPr/>
          <a:lstStyle/>
          <a:p>
            <a:r>
              <a:rPr lang="fr-FR" dirty="0" err="1" smtClean="0"/>
              <a:t>Plantago</a:t>
            </a:r>
            <a:r>
              <a:rPr lang="fr-FR" dirty="0" smtClean="0"/>
              <a:t> media</a:t>
            </a:r>
            <a:endParaRPr lang="fr-FR" dirty="0"/>
          </a:p>
        </p:txBody>
      </p:sp>
      <p:pic>
        <p:nvPicPr>
          <p:cNvPr id="5" name="Espace réservé du contenu 4" descr="21- Plantago media2 copie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2"/>
          <a:stretch/>
        </p:blipFill>
        <p:spPr>
          <a:xfrm>
            <a:off x="457200" y="1354667"/>
            <a:ext cx="8229600" cy="5503333"/>
          </a:xfr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1794933" y="274638"/>
            <a:ext cx="4724400" cy="775229"/>
          </a:xfrm>
          <a:prstGeom prst="rect">
            <a:avLst/>
          </a:prstGeom>
          <a:solidFill>
            <a:srgbClr val="4FDAD3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i="1" dirty="0" err="1" smtClean="0"/>
              <a:t>Plantago</a:t>
            </a:r>
            <a:r>
              <a:rPr lang="fr-FR" i="1" dirty="0" smtClean="0"/>
              <a:t> media</a:t>
            </a:r>
            <a:endParaRPr lang="fr-FR" i="1" dirty="0"/>
          </a:p>
        </p:txBody>
      </p:sp>
      <p:sp>
        <p:nvSpPr>
          <p:cNvPr id="6" name="Hexagone 5"/>
          <p:cNvSpPr/>
          <p:nvPr/>
        </p:nvSpPr>
        <p:spPr>
          <a:xfrm>
            <a:off x="6366933" y="4334934"/>
            <a:ext cx="1828800" cy="880534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Filets des étamines roses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4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9791" y="274638"/>
            <a:ext cx="5002609" cy="1007533"/>
          </a:xfrm>
          <a:solidFill>
            <a:srgbClr val="95B3D7"/>
          </a:solidFill>
        </p:spPr>
        <p:txBody>
          <a:bodyPr>
            <a:normAutofit/>
          </a:bodyPr>
          <a:lstStyle/>
          <a:p>
            <a:r>
              <a:rPr lang="fr-FR" sz="4000" i="1" dirty="0" err="1" smtClean="0"/>
              <a:t>Plantago</a:t>
            </a:r>
            <a:r>
              <a:rPr lang="fr-FR" sz="4000" i="1" dirty="0" smtClean="0"/>
              <a:t> </a:t>
            </a:r>
            <a:r>
              <a:rPr lang="fr-FR" sz="4000" i="1" dirty="0" err="1" smtClean="0"/>
              <a:t>lanceolata</a:t>
            </a:r>
            <a:endParaRPr lang="fr-FR" sz="4000" i="1" dirty="0"/>
          </a:p>
        </p:txBody>
      </p:sp>
      <p:pic>
        <p:nvPicPr>
          <p:cNvPr id="4" name="Espace réservé du contenu 3" descr="20-Plantago lanceolata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42" r="-1887"/>
          <a:stretch/>
        </p:blipFill>
        <p:spPr>
          <a:xfrm>
            <a:off x="152399" y="1282171"/>
            <a:ext cx="8769539" cy="5440362"/>
          </a:xfrm>
        </p:spPr>
      </p:pic>
      <p:sp>
        <p:nvSpPr>
          <p:cNvPr id="3" name="Ellipse 2"/>
          <p:cNvSpPr/>
          <p:nvPr/>
        </p:nvSpPr>
        <p:spPr>
          <a:xfrm>
            <a:off x="6502400" y="2302934"/>
            <a:ext cx="1862667" cy="829734"/>
          </a:xfrm>
          <a:prstGeom prst="ellipse">
            <a:avLst/>
          </a:prstGeom>
          <a:solidFill>
            <a:srgbClr val="5768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Feuilles lancéolées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1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799" y="274638"/>
            <a:ext cx="5181601" cy="944562"/>
          </a:xfrm>
          <a:solidFill>
            <a:srgbClr val="95B3D7"/>
          </a:solidFill>
        </p:spPr>
        <p:txBody>
          <a:bodyPr/>
          <a:lstStyle/>
          <a:p>
            <a:r>
              <a:rPr lang="fr-FR" i="1" dirty="0" err="1" smtClean="0"/>
              <a:t>Plantago</a:t>
            </a:r>
            <a:r>
              <a:rPr lang="fr-FR" i="1" dirty="0" smtClean="0"/>
              <a:t> </a:t>
            </a:r>
            <a:r>
              <a:rPr lang="fr-FR" i="1" dirty="0" err="1" smtClean="0"/>
              <a:t>lagopus</a:t>
            </a:r>
            <a:endParaRPr lang="fr-FR" i="1" dirty="0"/>
          </a:p>
        </p:txBody>
      </p:sp>
      <p:pic>
        <p:nvPicPr>
          <p:cNvPr id="4" name="Espace réservé du contenu 3" descr="20-Plantago lagopus copie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71"/>
          <a:stretch/>
        </p:blipFill>
        <p:spPr>
          <a:xfrm>
            <a:off x="712658" y="1600200"/>
            <a:ext cx="8348133" cy="5071533"/>
          </a:xfrm>
        </p:spPr>
      </p:pic>
      <p:sp>
        <p:nvSpPr>
          <p:cNvPr id="5" name="ZoneTexte 4"/>
          <p:cNvSpPr txBox="1"/>
          <p:nvPr/>
        </p:nvSpPr>
        <p:spPr>
          <a:xfrm>
            <a:off x="6363982" y="4147562"/>
            <a:ext cx="1675442" cy="307777"/>
          </a:xfrm>
          <a:prstGeom prst="rect">
            <a:avLst/>
          </a:prstGeom>
          <a:solidFill>
            <a:srgbClr val="790A14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Inflorescence velue</a:t>
            </a:r>
            <a:endParaRPr lang="fr-FR" sz="14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5147934" y="3620673"/>
            <a:ext cx="1216048" cy="526889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14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067" y="274638"/>
            <a:ext cx="3166534" cy="57202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2400" i="1" dirty="0" err="1" smtClean="0"/>
              <a:t>Plantago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serraria</a:t>
            </a:r>
            <a:endParaRPr lang="fr-FR" sz="2400" i="1" dirty="0"/>
          </a:p>
        </p:txBody>
      </p:sp>
      <p:pic>
        <p:nvPicPr>
          <p:cNvPr id="4" name="Espace réservé du contenu 3" descr="61-Plantago serraria copie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87"/>
          <a:stretch/>
        </p:blipFill>
        <p:spPr>
          <a:xfrm>
            <a:off x="152400" y="1117600"/>
            <a:ext cx="5630079" cy="3776134"/>
          </a:xfrm>
          <a:ln w="38100" cmpd="sng">
            <a:solidFill>
              <a:srgbClr val="F2BF62"/>
            </a:solidFill>
          </a:ln>
        </p:spPr>
      </p:pic>
      <p:pic>
        <p:nvPicPr>
          <p:cNvPr id="5" name="Image 4" descr="31-Plantago coronopus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733" y="3163174"/>
            <a:ext cx="4826000" cy="3525493"/>
          </a:xfrm>
          <a:prstGeom prst="rect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6011333" y="1371600"/>
            <a:ext cx="29464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i="1" dirty="0" err="1" smtClean="0"/>
              <a:t>Plantago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coronopus</a:t>
            </a:r>
            <a:endParaRPr lang="fr-FR" sz="2400" i="1" dirty="0"/>
          </a:p>
        </p:txBody>
      </p:sp>
      <p:sp>
        <p:nvSpPr>
          <p:cNvPr id="3" name="Ellipse 2"/>
          <p:cNvSpPr/>
          <p:nvPr/>
        </p:nvSpPr>
        <p:spPr>
          <a:xfrm>
            <a:off x="7162800" y="274638"/>
            <a:ext cx="1473199" cy="914400"/>
          </a:xfrm>
          <a:prstGeom prst="ellipse">
            <a:avLst/>
          </a:prstGeom>
          <a:solidFill>
            <a:srgbClr val="5768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Feuilles dentées</a:t>
            </a:r>
            <a:endParaRPr lang="fr-FR" dirty="0"/>
          </a:p>
        </p:txBody>
      </p:sp>
      <p:sp>
        <p:nvSpPr>
          <p:cNvPr id="8" name="Hexagone 7"/>
          <p:cNvSpPr/>
          <p:nvPr/>
        </p:nvSpPr>
        <p:spPr>
          <a:xfrm>
            <a:off x="1079500" y="5168900"/>
            <a:ext cx="2764367" cy="1164167"/>
          </a:xfrm>
          <a:prstGeom prst="hexagon">
            <a:avLst/>
          </a:prstGeom>
          <a:solidFill>
            <a:srgbClr val="5768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Pédoncules ascendants ou étalés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0"/>
          </p:cNvCxnSpPr>
          <p:nvPr/>
        </p:nvCxnSpPr>
        <p:spPr>
          <a:xfrm flipV="1">
            <a:off x="3843867" y="5283200"/>
            <a:ext cx="1286933" cy="467784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77945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20357"/>
            <a:ext cx="8229600" cy="641402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Selon APG 4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Groupe des </a:t>
            </a:r>
            <a:r>
              <a:rPr lang="fr-FR" dirty="0" err="1" smtClean="0"/>
              <a:t>Asteridées</a:t>
            </a:r>
            <a:r>
              <a:rPr lang="fr-FR" dirty="0" smtClean="0"/>
              <a:t> (anciennes gamopétales)</a:t>
            </a:r>
          </a:p>
          <a:p>
            <a:pPr marL="0" indent="0">
              <a:buNone/>
            </a:pPr>
            <a:r>
              <a:rPr lang="fr-FR" dirty="0" smtClean="0"/>
              <a:t>Ordre des </a:t>
            </a:r>
            <a:r>
              <a:rPr lang="fr-FR" dirty="0" err="1" smtClean="0"/>
              <a:t>Lamiales</a:t>
            </a:r>
            <a:r>
              <a:rPr lang="fr-FR" dirty="0" smtClean="0"/>
              <a:t> : 21 familles 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600" u="sng" dirty="0" smtClean="0"/>
              <a:t>Quelques familles de cet ordre :</a:t>
            </a:r>
          </a:p>
          <a:p>
            <a:pPr marL="0" indent="0">
              <a:buNone/>
            </a:pPr>
            <a:r>
              <a:rPr lang="fr-FR" sz="1600" dirty="0" smtClean="0"/>
              <a:t> Lamiacées</a:t>
            </a:r>
          </a:p>
          <a:p>
            <a:pPr marL="0" indent="0">
              <a:buNone/>
            </a:pPr>
            <a:r>
              <a:rPr lang="fr-FR" sz="1600" dirty="0" smtClean="0"/>
              <a:t>Gesnériacées</a:t>
            </a:r>
          </a:p>
          <a:p>
            <a:pPr marL="0" indent="0">
              <a:buNone/>
            </a:pPr>
            <a:r>
              <a:rPr lang="fr-FR" sz="1600" dirty="0" smtClean="0"/>
              <a:t>Scrofulariacées</a:t>
            </a:r>
          </a:p>
          <a:p>
            <a:pPr marL="0" indent="0">
              <a:buNone/>
            </a:pPr>
            <a:r>
              <a:rPr lang="fr-FR" sz="1600" b="1" u="sng" dirty="0" smtClean="0"/>
              <a:t>Plantaginacées</a:t>
            </a:r>
          </a:p>
          <a:p>
            <a:pPr marL="0" indent="0">
              <a:buNone/>
            </a:pPr>
            <a:r>
              <a:rPr lang="fr-FR" sz="1600" dirty="0" smtClean="0"/>
              <a:t>Verbénacées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 smtClean="0"/>
          </a:p>
          <a:p>
            <a:pPr marL="0" indent="0">
              <a:buNone/>
            </a:pPr>
            <a:r>
              <a:rPr lang="fr-FR" sz="2800" dirty="0" smtClean="0"/>
              <a:t>Ce sont des </a:t>
            </a:r>
            <a:r>
              <a:rPr lang="fr-FR" sz="2800" dirty="0" err="1" smtClean="0"/>
              <a:t>Triporées</a:t>
            </a: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9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Plantago</a:t>
            </a:r>
            <a:r>
              <a:rPr lang="fr-FR" dirty="0" smtClean="0"/>
              <a:t> à </a:t>
            </a:r>
            <a:r>
              <a:rPr lang="fr-FR" b="1" dirty="0" smtClean="0"/>
              <a:t>tige aérienne</a:t>
            </a:r>
            <a:endParaRPr lang="fr-FR" b="1" dirty="0"/>
          </a:p>
        </p:txBody>
      </p:sp>
      <p:pic>
        <p:nvPicPr>
          <p:cNvPr id="4" name="Espace réservé du contenu 3" descr="1-Plantago arenaria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36663"/>
            <a:ext cx="8229600" cy="5756804"/>
          </a:xfrm>
        </p:spPr>
      </p:pic>
      <p:sp>
        <p:nvSpPr>
          <p:cNvPr id="5" name="Ellipse 4"/>
          <p:cNvSpPr/>
          <p:nvPr/>
        </p:nvSpPr>
        <p:spPr>
          <a:xfrm>
            <a:off x="457201" y="1828800"/>
            <a:ext cx="2794000" cy="12361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 dirty="0" err="1" smtClean="0"/>
              <a:t>Plantago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arenaria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6743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1333" y="274638"/>
            <a:ext cx="4605868" cy="80909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err="1" smtClean="0"/>
              <a:t>Plantago</a:t>
            </a:r>
            <a:r>
              <a:rPr lang="fr-FR" dirty="0" smtClean="0"/>
              <a:t> </a:t>
            </a:r>
            <a:r>
              <a:rPr lang="fr-FR" dirty="0" err="1" smtClean="0"/>
              <a:t>afra</a:t>
            </a:r>
            <a:endParaRPr lang="fr-FR" dirty="0"/>
          </a:p>
        </p:txBody>
      </p:sp>
      <p:pic>
        <p:nvPicPr>
          <p:cNvPr id="4" name="Espace réservé du contenu 3" descr="40-Plantago afra2 copie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933" y="1338263"/>
            <a:ext cx="8229600" cy="5334000"/>
          </a:xfrm>
        </p:spPr>
      </p:pic>
      <p:pic>
        <p:nvPicPr>
          <p:cNvPr id="5" name="Image 4" descr="40-Plantago afra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6" y="1540933"/>
            <a:ext cx="4070109" cy="2604610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92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3067" y="274638"/>
            <a:ext cx="6231466" cy="944562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i="1" dirty="0" err="1" smtClean="0"/>
              <a:t>Plantago</a:t>
            </a:r>
            <a:r>
              <a:rPr lang="fr-FR" i="1" dirty="0" smtClean="0"/>
              <a:t> </a:t>
            </a:r>
            <a:r>
              <a:rPr lang="fr-FR" i="1" dirty="0" err="1" smtClean="0"/>
              <a:t>sempervirens</a:t>
            </a:r>
            <a:endParaRPr lang="fr-FR" i="1" dirty="0"/>
          </a:p>
        </p:txBody>
      </p:sp>
      <p:pic>
        <p:nvPicPr>
          <p:cNvPr id="4" name="Espace réservé du contenu 3" descr="Plantago sempervirens061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422400"/>
            <a:ext cx="8229600" cy="5215467"/>
          </a:xfrm>
        </p:spPr>
      </p:pic>
    </p:spTree>
    <p:extLst>
      <p:ext uri="{BB962C8B-B14F-4D97-AF65-F5344CB8AC3E}">
        <p14:creationId xmlns:p14="http://schemas.microsoft.com/office/powerpoint/2010/main" val="25344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443" y="274638"/>
            <a:ext cx="2975957" cy="859895"/>
          </a:xfrm>
          <a:solidFill>
            <a:srgbClr val="DA3A9C"/>
          </a:solidFill>
        </p:spPr>
        <p:txBody>
          <a:bodyPr/>
          <a:lstStyle/>
          <a:p>
            <a:r>
              <a:rPr lang="fr-FR" i="1" dirty="0" smtClean="0"/>
              <a:t>Veronica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9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Différence avec les autres genres :   </a:t>
            </a:r>
            <a:r>
              <a:rPr lang="fr-FR" sz="2800" u="sng" dirty="0" smtClean="0"/>
              <a:t>2 étamines seulement,</a:t>
            </a:r>
            <a:r>
              <a:rPr lang="fr-FR" sz="2800" dirty="0" smtClean="0"/>
              <a:t> avec 2 loges.</a:t>
            </a:r>
          </a:p>
          <a:p>
            <a:pPr marL="0" indent="0">
              <a:buNone/>
            </a:pPr>
            <a:endParaRPr lang="fr-FR" sz="2800" u="sng" dirty="0"/>
          </a:p>
          <a:p>
            <a:pPr marL="0" indent="0">
              <a:buNone/>
            </a:pPr>
            <a:r>
              <a:rPr lang="fr-FR" sz="2800" u="sng" dirty="0" smtClean="0"/>
              <a:t>Style filiforme</a:t>
            </a:r>
            <a:r>
              <a:rPr lang="fr-FR" sz="2800" dirty="0" smtClean="0"/>
              <a:t> et</a:t>
            </a:r>
          </a:p>
          <a:p>
            <a:pPr marL="0" indent="0">
              <a:buNone/>
            </a:pPr>
            <a:r>
              <a:rPr lang="fr-FR" sz="2800" dirty="0" smtClean="0"/>
              <a:t>Un petit stigmate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5" name="Image 4" descr="4-0-Veronica fruticosa2 cop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5333" y="2768256"/>
            <a:ext cx="4724400" cy="4024489"/>
          </a:xfrm>
          <a:prstGeom prst="rect">
            <a:avLst/>
          </a:prstGeom>
          <a:ln w="38100" cmpd="sng">
            <a:solidFill>
              <a:srgbClr val="00009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608667" y="4673600"/>
            <a:ext cx="1659466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étamines</a:t>
            </a:r>
            <a:endParaRPr lang="fr-FR" dirty="0"/>
          </a:p>
        </p:txBody>
      </p:sp>
      <p:cxnSp>
        <p:nvCxnSpPr>
          <p:cNvPr id="14" name="Connecteur droit avec flèche 13"/>
          <p:cNvCxnSpPr>
            <a:stCxn id="7" idx="3"/>
          </p:cNvCxnSpPr>
          <p:nvPr/>
        </p:nvCxnSpPr>
        <p:spPr>
          <a:xfrm>
            <a:off x="3268133" y="4978400"/>
            <a:ext cx="1676400" cy="474133"/>
          </a:xfrm>
          <a:prstGeom prst="straightConnector1">
            <a:avLst/>
          </a:prstGeom>
          <a:ln w="38100" cmpd="sng"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608667" y="5875867"/>
            <a:ext cx="1659466" cy="643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</a:t>
            </a:r>
            <a:r>
              <a:rPr lang="fr-FR" dirty="0" smtClean="0"/>
              <a:t>tyle allongé</a:t>
            </a:r>
            <a:endParaRPr lang="fr-FR" dirty="0"/>
          </a:p>
        </p:txBody>
      </p:sp>
      <p:cxnSp>
        <p:nvCxnSpPr>
          <p:cNvPr id="17" name="Connecteur droit avec flèche 16"/>
          <p:cNvCxnSpPr>
            <a:stCxn id="15" idx="3"/>
          </p:cNvCxnSpPr>
          <p:nvPr/>
        </p:nvCxnSpPr>
        <p:spPr>
          <a:xfrm flipV="1">
            <a:off x="3268133" y="6045200"/>
            <a:ext cx="1964267" cy="152400"/>
          </a:xfrm>
          <a:prstGeom prst="straightConnector1">
            <a:avLst/>
          </a:prstGeom>
          <a:ln w="38100" cmpd="sng"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823376" y="621459"/>
            <a:ext cx="1626357" cy="369332"/>
          </a:xfrm>
          <a:prstGeom prst="rect">
            <a:avLst/>
          </a:prstGeom>
          <a:solidFill>
            <a:srgbClr val="B6CD6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Corolle rotacée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6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1699" y="274639"/>
            <a:ext cx="5661375" cy="698080"/>
          </a:xfrm>
          <a:solidFill>
            <a:srgbClr val="B6CD6E"/>
          </a:solidFill>
        </p:spPr>
        <p:txBody>
          <a:bodyPr>
            <a:normAutofit fontScale="90000"/>
          </a:bodyPr>
          <a:lstStyle/>
          <a:p>
            <a:r>
              <a:rPr lang="fr-FR" sz="4000" dirty="0" err="1" smtClean="0"/>
              <a:t>Perianthe</a:t>
            </a:r>
            <a:r>
              <a:rPr lang="fr-FR" sz="4000" dirty="0" smtClean="0"/>
              <a:t> chez Veronica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3068"/>
            <a:ext cx="8229600" cy="5469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/>
              <a:t>Calice</a:t>
            </a:r>
            <a:r>
              <a:rPr lang="fr-FR" sz="2800" dirty="0" smtClean="0"/>
              <a:t> : 4 sépales profondément divisés</a:t>
            </a:r>
            <a:endParaRPr lang="fr-FR" sz="2800" dirty="0"/>
          </a:p>
          <a:p>
            <a:pPr marL="0" indent="0">
              <a:buNone/>
            </a:pPr>
            <a:r>
              <a:rPr lang="fr-FR" sz="2800" b="1" dirty="0" smtClean="0"/>
              <a:t>Corolle</a:t>
            </a:r>
            <a:r>
              <a:rPr lang="fr-FR" sz="2800" dirty="0" smtClean="0"/>
              <a:t> en roue irrégulière, un tube court et </a:t>
            </a:r>
            <a:r>
              <a:rPr lang="fr-FR" sz="2800" u="sng" dirty="0" smtClean="0"/>
              <a:t>4 lobes inégaux </a:t>
            </a:r>
            <a:r>
              <a:rPr lang="fr-FR" sz="2800" dirty="0" smtClean="0"/>
              <a:t>: le </a:t>
            </a:r>
            <a:r>
              <a:rPr lang="fr-FR" sz="2800" u="sng" dirty="0" smtClean="0"/>
              <a:t>supérieur</a:t>
            </a:r>
            <a:r>
              <a:rPr lang="fr-FR" sz="2800" dirty="0" smtClean="0"/>
              <a:t>, </a:t>
            </a:r>
            <a:r>
              <a:rPr lang="fr-FR" sz="2800" u="sng" dirty="0" smtClean="0"/>
              <a:t>plus grand</a:t>
            </a:r>
            <a:r>
              <a:rPr lang="fr-FR" sz="2800" dirty="0" smtClean="0"/>
              <a:t> et </a:t>
            </a:r>
            <a:r>
              <a:rPr lang="fr-FR" sz="2800" u="sng" dirty="0" smtClean="0"/>
              <a:t>l’inférieur plus petit</a:t>
            </a:r>
            <a:r>
              <a:rPr lang="fr-FR" sz="2800" dirty="0" smtClean="0"/>
              <a:t> que les 2 latéraux.</a:t>
            </a:r>
          </a:p>
          <a:p>
            <a:pPr marL="0" indent="0">
              <a:buNone/>
            </a:pPr>
            <a:endParaRPr lang="fr-FR" sz="2800" u="sng" dirty="0"/>
          </a:p>
          <a:p>
            <a:pPr marL="0" indent="0">
              <a:buNone/>
            </a:pPr>
            <a:endParaRPr lang="fr-FR" sz="2800" u="sng" dirty="0"/>
          </a:p>
        </p:txBody>
      </p:sp>
      <p:pic>
        <p:nvPicPr>
          <p:cNvPr id="4" name="Image 3" descr="2-Veronica anagallis-aquatic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42943"/>
            <a:ext cx="4453467" cy="3279591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285067" y="3742267"/>
            <a:ext cx="10160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Sépales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2895600" y="3911600"/>
            <a:ext cx="389467" cy="19999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Veronica-tub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809" y="2850603"/>
            <a:ext cx="3989991" cy="357507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85795" y="5836308"/>
            <a:ext cx="139169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Tube court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701911" y="4620411"/>
            <a:ext cx="1094442" cy="121589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607051" y="3174844"/>
            <a:ext cx="1079749" cy="584776"/>
          </a:xfrm>
          <a:prstGeom prst="rect">
            <a:avLst/>
          </a:prstGeom>
          <a:solidFill>
            <a:srgbClr val="576823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Pétale inférieur</a:t>
            </a:r>
            <a:endParaRPr lang="fr-FR" sz="1600" dirty="0"/>
          </a:p>
        </p:txBody>
      </p:sp>
      <p:cxnSp>
        <p:nvCxnSpPr>
          <p:cNvPr id="14" name="Connecteur droit avec flèche 13"/>
          <p:cNvCxnSpPr>
            <a:stCxn id="12" idx="2"/>
          </p:cNvCxnSpPr>
          <p:nvPr/>
        </p:nvCxnSpPr>
        <p:spPr>
          <a:xfrm flipH="1">
            <a:off x="8120494" y="3759620"/>
            <a:ext cx="26432" cy="351979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696809" y="3053256"/>
            <a:ext cx="1005102" cy="584776"/>
          </a:xfrm>
          <a:prstGeom prst="rect">
            <a:avLst/>
          </a:prstGeom>
          <a:solidFill>
            <a:srgbClr val="576823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Pétale supérieur</a:t>
            </a:r>
            <a:endParaRPr lang="fr-FR" sz="1600" dirty="0"/>
          </a:p>
        </p:txBody>
      </p:sp>
      <p:cxnSp>
        <p:nvCxnSpPr>
          <p:cNvPr id="17" name="Connecteur droit avec flèche 16"/>
          <p:cNvCxnSpPr>
            <a:stCxn id="15" idx="2"/>
          </p:cNvCxnSpPr>
          <p:nvPr/>
        </p:nvCxnSpPr>
        <p:spPr>
          <a:xfrm>
            <a:off x="5199360" y="3638032"/>
            <a:ext cx="70178" cy="374430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4373" y="274638"/>
            <a:ext cx="4188608" cy="7115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4000" i="1" dirty="0" smtClean="0"/>
              <a:t>Veronica </a:t>
            </a:r>
            <a:r>
              <a:rPr lang="fr-FR" sz="4000" i="1" dirty="0" err="1" smtClean="0"/>
              <a:t>Kellerii</a:t>
            </a:r>
            <a:endParaRPr lang="fr-FR" sz="4000" i="1" dirty="0"/>
          </a:p>
        </p:txBody>
      </p:sp>
      <p:pic>
        <p:nvPicPr>
          <p:cNvPr id="5" name="Espace réservé du contenu 4" descr="6-3 Veronica kellereriiGP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242918"/>
            <a:ext cx="8229600" cy="5615082"/>
          </a:xfrm>
        </p:spPr>
      </p:pic>
      <p:sp>
        <p:nvSpPr>
          <p:cNvPr id="4" name="ZoneTexte 3"/>
          <p:cNvSpPr txBox="1"/>
          <p:nvPr/>
        </p:nvSpPr>
        <p:spPr>
          <a:xfrm>
            <a:off x="6796353" y="274638"/>
            <a:ext cx="1890447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Endémique bulgare</a:t>
            </a:r>
            <a:endParaRPr lang="fr-FR" sz="1600" dirty="0"/>
          </a:p>
        </p:txBody>
      </p:sp>
      <p:sp>
        <p:nvSpPr>
          <p:cNvPr id="6" name="Ellipse 5"/>
          <p:cNvSpPr/>
          <p:nvPr/>
        </p:nvSpPr>
        <p:spPr>
          <a:xfrm>
            <a:off x="6282911" y="5052730"/>
            <a:ext cx="2148350" cy="136450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Tendance à la </a:t>
            </a:r>
            <a:r>
              <a:rPr lang="fr-FR" sz="1600" dirty="0" err="1" smtClean="0"/>
              <a:t>zygomorphie</a:t>
            </a:r>
            <a:r>
              <a:rPr lang="fr-FR" sz="1600" dirty="0" smtClean="0"/>
              <a:t> chez cette Veronica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0833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093" y="274637"/>
            <a:ext cx="4729073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Fruit dans Veronica : capsule</a:t>
            </a:r>
            <a:endParaRPr lang="fr-FR" dirty="0"/>
          </a:p>
        </p:txBody>
      </p:sp>
      <p:pic>
        <p:nvPicPr>
          <p:cNvPr id="4" name="Espace réservé du contenu 3" descr="6-Veronica cymbalari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015067"/>
            <a:ext cx="8077200" cy="4636392"/>
          </a:xfrm>
        </p:spPr>
      </p:pic>
      <p:sp>
        <p:nvSpPr>
          <p:cNvPr id="3" name="ZoneTexte 2"/>
          <p:cNvSpPr txBox="1"/>
          <p:nvPr/>
        </p:nvSpPr>
        <p:spPr>
          <a:xfrm>
            <a:off x="6917958" y="513379"/>
            <a:ext cx="1715978" cy="369332"/>
          </a:xfrm>
          <a:prstGeom prst="rect">
            <a:avLst/>
          </a:prstGeom>
          <a:solidFill>
            <a:srgbClr val="B6CD6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Ovaire supère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105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1067" cy="961495"/>
          </a:xfrm>
          <a:solidFill>
            <a:srgbClr val="DA3A9C"/>
          </a:solidFill>
        </p:spPr>
        <p:txBody>
          <a:bodyPr/>
          <a:lstStyle/>
          <a:p>
            <a:r>
              <a:rPr lang="fr-FR" dirty="0" smtClean="0"/>
              <a:t>Principaux groupes des Veronica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6867"/>
          </a:xfrm>
        </p:spPr>
        <p:txBody>
          <a:bodyPr/>
          <a:lstStyle/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1 </a:t>
            </a:r>
            <a:r>
              <a:rPr lang="mr-IN" sz="2400" dirty="0" smtClean="0"/>
              <a:t>–</a:t>
            </a:r>
            <a:r>
              <a:rPr lang="fr-FR" sz="2400" dirty="0" smtClean="0"/>
              <a:t> Fleurs solitaires à l’aisselle des feuilles</a:t>
            </a:r>
          </a:p>
          <a:p>
            <a:pPr marL="0" indent="0">
              <a:buNone/>
            </a:pPr>
            <a:r>
              <a:rPr lang="fr-FR" sz="2400" dirty="0" smtClean="0"/>
              <a:t>- </a:t>
            </a:r>
            <a:r>
              <a:rPr lang="fr-FR" sz="2400" dirty="0" err="1"/>
              <a:t>p</a:t>
            </a:r>
            <a:r>
              <a:rPr lang="fr-FR" sz="2400" dirty="0" err="1" smtClean="0"/>
              <a:t>ersica</a:t>
            </a:r>
            <a:r>
              <a:rPr lang="fr-FR" sz="2400" dirty="0" smtClean="0"/>
              <a:t> </a:t>
            </a:r>
            <a:r>
              <a:rPr lang="mr-IN" sz="2400" dirty="0" smtClean="0"/>
              <a:t>–</a:t>
            </a:r>
            <a:r>
              <a:rPr lang="fr-FR" sz="2400" dirty="0" smtClean="0"/>
              <a:t> </a:t>
            </a:r>
            <a:r>
              <a:rPr lang="fr-FR" sz="2400" dirty="0" err="1" smtClean="0"/>
              <a:t>hederifolia</a:t>
            </a:r>
            <a:r>
              <a:rPr lang="fr-FR" sz="2400" dirty="0" smtClean="0"/>
              <a:t> - </a:t>
            </a:r>
            <a:r>
              <a:rPr lang="fr-FR" sz="2400" dirty="0" err="1" smtClean="0"/>
              <a:t>agrestis</a:t>
            </a: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2 </a:t>
            </a:r>
            <a:r>
              <a:rPr lang="mr-IN" sz="2400" dirty="0" smtClean="0"/>
              <a:t>–</a:t>
            </a:r>
            <a:r>
              <a:rPr lang="fr-FR" sz="2400" dirty="0" smtClean="0"/>
              <a:t> Une grappe de fleurs terminales, à l’aisselle de bractées différentes de celles des feuilles :</a:t>
            </a:r>
          </a:p>
          <a:p>
            <a:pPr>
              <a:buFontTx/>
              <a:buChar char="-"/>
            </a:pPr>
            <a:r>
              <a:rPr lang="fr-FR" sz="2400" dirty="0" err="1" smtClean="0"/>
              <a:t>spicata</a:t>
            </a:r>
            <a:r>
              <a:rPr lang="fr-FR" sz="2400" dirty="0" smtClean="0"/>
              <a:t> </a:t>
            </a:r>
            <a:r>
              <a:rPr lang="mr-IN" sz="2400" dirty="0" smtClean="0"/>
              <a:t>–</a:t>
            </a:r>
            <a:r>
              <a:rPr lang="fr-FR" sz="2400" dirty="0" smtClean="0"/>
              <a:t> </a:t>
            </a:r>
            <a:r>
              <a:rPr lang="fr-FR" sz="2400" dirty="0" err="1" smtClean="0"/>
              <a:t>arvensis</a:t>
            </a: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3 </a:t>
            </a:r>
            <a:r>
              <a:rPr lang="mr-IN" sz="2400" dirty="0" smtClean="0"/>
              <a:t>–</a:t>
            </a:r>
            <a:r>
              <a:rPr lang="fr-FR" sz="2400" dirty="0" smtClean="0"/>
              <a:t> Plusieurs grappes de fleurs latérales :</a:t>
            </a:r>
          </a:p>
          <a:p>
            <a:pPr marL="0" indent="0">
              <a:buNone/>
            </a:pPr>
            <a:r>
              <a:rPr lang="fr-FR" sz="2400" dirty="0" smtClean="0"/>
              <a:t>- </a:t>
            </a:r>
            <a:r>
              <a:rPr lang="fr-FR" sz="2400" dirty="0" err="1"/>
              <a:t>b</a:t>
            </a:r>
            <a:r>
              <a:rPr lang="fr-FR" sz="2400" dirty="0" err="1" smtClean="0"/>
              <a:t>eccabunga</a:t>
            </a:r>
            <a:r>
              <a:rPr lang="fr-FR" sz="2400" dirty="0" smtClean="0"/>
              <a:t> </a:t>
            </a:r>
            <a:r>
              <a:rPr lang="mr-IN" sz="2400" dirty="0" smtClean="0"/>
              <a:t>–</a:t>
            </a:r>
            <a:r>
              <a:rPr lang="fr-FR" sz="2400" dirty="0" smtClean="0"/>
              <a:t> </a:t>
            </a:r>
            <a:r>
              <a:rPr lang="fr-FR" sz="2400" dirty="0" err="1" smtClean="0"/>
              <a:t>officinalis</a:t>
            </a:r>
            <a:r>
              <a:rPr lang="fr-FR" sz="2400" dirty="0" smtClean="0"/>
              <a:t> </a:t>
            </a:r>
            <a:r>
              <a:rPr lang="mr-IN" sz="2400" dirty="0" smtClean="0"/>
              <a:t>–</a:t>
            </a:r>
            <a:r>
              <a:rPr lang="fr-FR" sz="2400" dirty="0" smtClean="0"/>
              <a:t> </a:t>
            </a:r>
            <a:r>
              <a:rPr lang="fr-FR" sz="2400" dirty="0" err="1" smtClean="0"/>
              <a:t>austriaca</a:t>
            </a:r>
            <a:r>
              <a:rPr lang="fr-FR" sz="2400" dirty="0" smtClean="0"/>
              <a:t> - </a:t>
            </a:r>
            <a:r>
              <a:rPr lang="fr-FR" sz="2400" dirty="0" err="1" smtClean="0"/>
              <a:t>chamaedrys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234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9734" y="274638"/>
            <a:ext cx="4216400" cy="75829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i="1" dirty="0" smtClean="0"/>
              <a:t>Veronica </a:t>
            </a:r>
            <a:r>
              <a:rPr lang="fr-FR" i="1" dirty="0" err="1" smtClean="0"/>
              <a:t>persica</a:t>
            </a:r>
            <a:endParaRPr lang="fr-FR" i="1" dirty="0"/>
          </a:p>
        </p:txBody>
      </p:sp>
      <p:pic>
        <p:nvPicPr>
          <p:cNvPr id="5" name="Espace réservé du contenu 4" descr="Veronica persica-Miribel-DSC0729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163" y="1600200"/>
            <a:ext cx="5742445" cy="4992667"/>
          </a:xfrm>
        </p:spPr>
      </p:pic>
      <p:pic>
        <p:nvPicPr>
          <p:cNvPr id="7" name="Image 6" descr="Veronica persica-2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363" y="1229407"/>
            <a:ext cx="3466400" cy="3593654"/>
          </a:xfrm>
          <a:prstGeom prst="rect">
            <a:avLst/>
          </a:prstGeom>
          <a:ln w="38100" cmpd="sng">
            <a:solidFill>
              <a:srgbClr val="312E45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6472074" y="5552599"/>
            <a:ext cx="1743001" cy="923330"/>
          </a:xfrm>
          <a:prstGeom prst="rect">
            <a:avLst/>
          </a:prstGeom>
          <a:solidFill>
            <a:srgbClr val="DA3A9C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Fleur solitaire à l’aisselle des feuilles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2932026" y="4660942"/>
            <a:ext cx="3540048" cy="112132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6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6443" y="274638"/>
            <a:ext cx="5310074" cy="7926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4000" i="1" dirty="0" smtClean="0"/>
              <a:t>Veronica </a:t>
            </a:r>
            <a:r>
              <a:rPr lang="fr-FR" sz="4000" i="1" dirty="0" err="1" smtClean="0"/>
              <a:t>hederifolia</a:t>
            </a:r>
            <a:endParaRPr lang="fr-FR" sz="4000" i="1" dirty="0"/>
          </a:p>
        </p:txBody>
      </p:sp>
      <p:pic>
        <p:nvPicPr>
          <p:cNvPr id="4" name="Espace réservé du contenu 3" descr="2-Veronica hederifolia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067289"/>
            <a:ext cx="8095666" cy="5790711"/>
          </a:xfrm>
        </p:spPr>
      </p:pic>
      <p:sp>
        <p:nvSpPr>
          <p:cNvPr id="5" name="ZoneTexte 4"/>
          <p:cNvSpPr txBox="1"/>
          <p:nvPr/>
        </p:nvSpPr>
        <p:spPr>
          <a:xfrm>
            <a:off x="567490" y="3782792"/>
            <a:ext cx="2040256" cy="5847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Fleurs solitaires à l’aisselle des feuilles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594373" y="2972194"/>
            <a:ext cx="1418722" cy="810598"/>
          </a:xfrm>
          <a:prstGeom prst="straightConnector1">
            <a:avLst/>
          </a:prstGeom>
          <a:ln w="28575" cmpd="sng"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2107815" y="4367568"/>
            <a:ext cx="1932164" cy="1630860"/>
          </a:xfrm>
          <a:prstGeom prst="straightConnector1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6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3001" y="274638"/>
            <a:ext cx="5337098" cy="88722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</a:t>
            </a:r>
            <a:r>
              <a:rPr lang="fr-FR" sz="3600" dirty="0" err="1" smtClean="0"/>
              <a:t>Triporées</a:t>
            </a:r>
            <a:r>
              <a:rPr lang="fr-FR" sz="3600" dirty="0" smtClean="0"/>
              <a:t> ou </a:t>
            </a:r>
            <a:r>
              <a:rPr lang="fr-FR" sz="3600" dirty="0" err="1" smtClean="0"/>
              <a:t>Eudicots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446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2 cotylédons et un pollen à 3 ouvertures</a:t>
            </a:r>
          </a:p>
          <a:p>
            <a:pPr marL="0" indent="0">
              <a:buNone/>
            </a:pPr>
            <a:r>
              <a:rPr lang="fr-FR" sz="1800" b="1" dirty="0"/>
              <a:t>Dans l’anthère de l’étamine</a:t>
            </a:r>
            <a:r>
              <a:rPr lang="fr-FR" sz="1800" dirty="0"/>
              <a:t> : 2 loges dont chacune renferme 2 sacs polliniques 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1800" dirty="0"/>
              <a:t>Dans</a:t>
            </a:r>
            <a:r>
              <a:rPr lang="fr-FR" sz="1800" b="1" dirty="0"/>
              <a:t>  </a:t>
            </a:r>
            <a:r>
              <a:rPr lang="fr-FR" sz="1800" dirty="0"/>
              <a:t> chaque sac : formation des grains de pollen</a:t>
            </a:r>
          </a:p>
          <a:p>
            <a:pPr marL="0" indent="0">
              <a:buNone/>
            </a:pPr>
            <a:r>
              <a:rPr lang="fr-FR" sz="1800" dirty="0"/>
              <a:t>Après dispersion du pollen, au niveau du stigmate, germination du grain de pollen  :</a:t>
            </a:r>
          </a:p>
          <a:p>
            <a:pPr marL="0" indent="0">
              <a:buNone/>
            </a:pPr>
            <a:r>
              <a:rPr lang="fr-FR" sz="1800" dirty="0"/>
              <a:t> par les </a:t>
            </a:r>
            <a:r>
              <a:rPr lang="fr-FR" sz="1800" b="1" u="sng" dirty="0"/>
              <a:t>3 ouvertures</a:t>
            </a:r>
            <a:r>
              <a:rPr lang="fr-FR" sz="1800" dirty="0"/>
              <a:t>, le tube pollinique s’allonge et s’enfonce dans la partie femelle.</a:t>
            </a:r>
          </a:p>
          <a:p>
            <a:pPr marL="0" indent="0">
              <a:buNone/>
            </a:pPr>
            <a:r>
              <a:rPr lang="fr-FR" sz="1800" dirty="0" smtClean="0"/>
              <a:t>d’où </a:t>
            </a:r>
            <a:r>
              <a:rPr lang="fr-FR" sz="1800" dirty="0"/>
              <a:t>le nom de </a:t>
            </a:r>
            <a:r>
              <a:rPr lang="fr-FR" sz="1800" dirty="0" err="1"/>
              <a:t>Triporées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800" dirty="0"/>
          </a:p>
        </p:txBody>
      </p:sp>
      <p:pic>
        <p:nvPicPr>
          <p:cNvPr id="4" name="Image 3" descr="TEST1 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45" y="4298806"/>
            <a:ext cx="2975610" cy="227457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59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600" y="274638"/>
            <a:ext cx="4792134" cy="639762"/>
          </a:xfrm>
          <a:solidFill>
            <a:srgbClr val="DA3A9C"/>
          </a:solidFill>
        </p:spPr>
        <p:txBody>
          <a:bodyPr>
            <a:normAutofit fontScale="90000"/>
          </a:bodyPr>
          <a:lstStyle/>
          <a:p>
            <a:r>
              <a:rPr lang="fr-FR" i="1" dirty="0" smtClean="0"/>
              <a:t>Veronica </a:t>
            </a:r>
            <a:r>
              <a:rPr lang="fr-FR" i="1" dirty="0" err="1" smtClean="0"/>
              <a:t>spicata</a:t>
            </a:r>
            <a:endParaRPr lang="fr-FR" i="1" dirty="0"/>
          </a:p>
        </p:txBody>
      </p:sp>
      <p:pic>
        <p:nvPicPr>
          <p:cNvPr id="4" name="Espace réservé du contenu 3" descr="2- Veronica spicata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7"/>
          <a:stretch/>
        </p:blipFill>
        <p:spPr>
          <a:xfrm>
            <a:off x="457200" y="1100668"/>
            <a:ext cx="8229600" cy="5435600"/>
          </a:xfrm>
        </p:spPr>
      </p:pic>
      <p:sp>
        <p:nvSpPr>
          <p:cNvPr id="5" name="ZoneTexte 4"/>
          <p:cNvSpPr txBox="1"/>
          <p:nvPr/>
        </p:nvSpPr>
        <p:spPr>
          <a:xfrm>
            <a:off x="986349" y="1918416"/>
            <a:ext cx="1945676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Grappe de fleurs terminales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7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30400" y="274638"/>
            <a:ext cx="5486399" cy="690562"/>
          </a:xfrm>
          <a:solidFill>
            <a:srgbClr val="DA3A9C"/>
          </a:solidFill>
        </p:spPr>
        <p:txBody>
          <a:bodyPr>
            <a:normAutofit fontScale="90000"/>
          </a:bodyPr>
          <a:lstStyle/>
          <a:p>
            <a:r>
              <a:rPr lang="fr-FR" sz="4000" i="1" dirty="0" smtClean="0"/>
              <a:t>Veronica </a:t>
            </a:r>
            <a:r>
              <a:rPr lang="fr-FR" sz="4000" i="1" dirty="0" err="1" smtClean="0"/>
              <a:t>beccabunga</a:t>
            </a:r>
            <a:endParaRPr lang="fr-FR" sz="4000" i="1" dirty="0"/>
          </a:p>
        </p:txBody>
      </p:sp>
      <p:pic>
        <p:nvPicPr>
          <p:cNvPr id="6" name="Espace réservé du contenu 5" descr="2-Veronica beccabunga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168400"/>
            <a:ext cx="8229600" cy="5689600"/>
          </a:xfrm>
        </p:spPr>
      </p:pic>
      <p:sp>
        <p:nvSpPr>
          <p:cNvPr id="3" name="ZoneTexte 2"/>
          <p:cNvSpPr txBox="1"/>
          <p:nvPr/>
        </p:nvSpPr>
        <p:spPr>
          <a:xfrm>
            <a:off x="1053908" y="4444781"/>
            <a:ext cx="1648419" cy="338554"/>
          </a:xfrm>
          <a:prstGeom prst="rect">
            <a:avLst/>
          </a:prstGeom>
          <a:solidFill>
            <a:srgbClr val="DA3A9C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Grappes axillaires</a:t>
            </a:r>
            <a:endParaRPr lang="fr-FR" sz="1600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2702327" y="4498821"/>
            <a:ext cx="1851094" cy="998532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1661931" y="3066764"/>
            <a:ext cx="268469" cy="1378017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95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5943600" cy="826029"/>
          </a:xfrm>
          <a:solidFill>
            <a:srgbClr val="DA3A9C"/>
          </a:solidFill>
        </p:spPr>
        <p:txBody>
          <a:bodyPr>
            <a:normAutofit/>
          </a:bodyPr>
          <a:lstStyle/>
          <a:p>
            <a:r>
              <a:rPr lang="fr-FR" sz="4000" i="1" dirty="0" smtClean="0"/>
              <a:t>Veronica </a:t>
            </a:r>
            <a:r>
              <a:rPr lang="fr-FR" sz="4000" i="1" dirty="0" err="1" smtClean="0"/>
              <a:t>officinalis</a:t>
            </a:r>
            <a:endParaRPr lang="fr-FR" sz="4000" i="1" dirty="0"/>
          </a:p>
        </p:txBody>
      </p:sp>
      <p:pic>
        <p:nvPicPr>
          <p:cNvPr id="4" name="Espace réservé du contenu 3" descr="6-1 Veronica officinalis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95" b="-906"/>
          <a:stretch/>
        </p:blipFill>
        <p:spPr>
          <a:xfrm>
            <a:off x="864745" y="1270000"/>
            <a:ext cx="7628284" cy="5079687"/>
          </a:xfrm>
        </p:spPr>
      </p:pic>
      <p:sp>
        <p:nvSpPr>
          <p:cNvPr id="3" name="ZoneTexte 2"/>
          <p:cNvSpPr txBox="1"/>
          <p:nvPr/>
        </p:nvSpPr>
        <p:spPr>
          <a:xfrm>
            <a:off x="1053908" y="4579881"/>
            <a:ext cx="1715977" cy="338554"/>
          </a:xfrm>
          <a:prstGeom prst="rect">
            <a:avLst/>
          </a:prstGeom>
          <a:solidFill>
            <a:srgbClr val="DA3A9C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Grappes axillaires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8332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5909" y="440853"/>
            <a:ext cx="4039980" cy="51835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i="1" dirty="0" err="1" smtClean="0"/>
              <a:t>Sibthorpia</a:t>
            </a:r>
            <a:endParaRPr lang="fr-FR" sz="4000" i="1" dirty="0"/>
          </a:p>
        </p:txBody>
      </p:sp>
      <p:pic>
        <p:nvPicPr>
          <p:cNvPr id="4" name="Espace réservé du contenu 3" descr="6-2Sibthorpia african-GP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148347"/>
            <a:ext cx="8686800" cy="6151973"/>
          </a:xfrm>
        </p:spPr>
      </p:pic>
      <p:sp>
        <p:nvSpPr>
          <p:cNvPr id="5" name="Ellipse 4"/>
          <p:cNvSpPr/>
          <p:nvPr/>
        </p:nvSpPr>
        <p:spPr>
          <a:xfrm>
            <a:off x="1202267" y="4876800"/>
            <a:ext cx="2455333" cy="138853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Sibthorpia</a:t>
            </a:r>
            <a:r>
              <a:rPr lang="fr-FR" dirty="0" smtClean="0"/>
              <a:t> </a:t>
            </a:r>
            <a:r>
              <a:rPr lang="fr-FR" dirty="0" err="1" smtClean="0"/>
              <a:t>africana</a:t>
            </a:r>
            <a:endParaRPr lang="fr-FR" dirty="0" smtClean="0"/>
          </a:p>
          <a:p>
            <a:pPr algn="ctr"/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dirty="0" err="1" smtClean="0"/>
              <a:t>Minorca</a:t>
            </a:r>
            <a:endParaRPr lang="fr-FR" dirty="0"/>
          </a:p>
        </p:txBody>
      </p:sp>
      <p:pic>
        <p:nvPicPr>
          <p:cNvPr id="3" name="Image 2" descr="sibthorpiaeuropaea_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296" y="2850603"/>
            <a:ext cx="3648633" cy="262093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6363982" y="1796826"/>
            <a:ext cx="2013234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Sibthorpia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europea</a:t>
            </a:r>
            <a:endParaRPr lang="fr-FR" sz="1600" i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336819" y="2135380"/>
            <a:ext cx="0" cy="71522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4525" y="274637"/>
            <a:ext cx="8784759" cy="643981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mr-IN" dirty="0" smtClean="0"/>
              <a:t>–</a:t>
            </a:r>
            <a:r>
              <a:rPr lang="fr-FR" dirty="0" smtClean="0"/>
              <a:t> </a:t>
            </a:r>
            <a:r>
              <a:rPr lang="fr-FR" b="1" dirty="0"/>
              <a:t>corolle en </a:t>
            </a:r>
            <a:r>
              <a:rPr lang="fr-FR" b="1" dirty="0" smtClean="0"/>
              <a:t>tube ouvert  </a:t>
            </a:r>
            <a:r>
              <a:rPr lang="fr-FR" b="1" dirty="0"/>
              <a:t>à 2 lèvres </a:t>
            </a:r>
            <a:endParaRPr lang="fr-FR" b="1" dirty="0" smtClean="0"/>
          </a:p>
          <a:p>
            <a:pPr marL="0" indent="0">
              <a:buNone/>
            </a:pPr>
            <a:r>
              <a:rPr lang="fr-FR" i="1" dirty="0" err="1" smtClean="0"/>
              <a:t>Globularia</a:t>
            </a:r>
            <a:r>
              <a:rPr lang="fr-FR" dirty="0"/>
              <a:t> </a:t>
            </a:r>
            <a:r>
              <a:rPr lang="fr-FR" dirty="0" smtClean="0"/>
              <a:t>- </a:t>
            </a:r>
            <a:r>
              <a:rPr lang="fr-FR" i="1" dirty="0" err="1" smtClean="0"/>
              <a:t>Gratiola</a:t>
            </a:r>
            <a:r>
              <a:rPr lang="fr-FR" i="1" dirty="0" smtClean="0"/>
              <a:t> </a:t>
            </a:r>
            <a:r>
              <a:rPr lang="mr-IN" i="1" dirty="0"/>
              <a:t>–</a:t>
            </a:r>
            <a:r>
              <a:rPr lang="fr-FR" i="1" dirty="0"/>
              <a:t> </a:t>
            </a:r>
            <a:r>
              <a:rPr lang="fr-FR" i="1" dirty="0" err="1"/>
              <a:t>Digitalis</a:t>
            </a:r>
            <a:r>
              <a:rPr lang="fr-FR" i="1" dirty="0"/>
              <a:t> </a:t>
            </a:r>
            <a:r>
              <a:rPr lang="mr-IN" i="1" dirty="0"/>
              <a:t>–</a:t>
            </a:r>
            <a:r>
              <a:rPr lang="fr-FR" i="1" dirty="0"/>
              <a:t> </a:t>
            </a:r>
            <a:r>
              <a:rPr lang="fr-FR" i="1" dirty="0" err="1"/>
              <a:t>Anarrhinum</a:t>
            </a:r>
            <a:r>
              <a:rPr lang="fr-FR" i="1" dirty="0"/>
              <a:t> </a:t>
            </a:r>
            <a:r>
              <a:rPr lang="fr-FR" i="1" dirty="0" smtClean="0"/>
              <a:t>- </a:t>
            </a:r>
            <a:r>
              <a:rPr lang="fr-FR" i="1" dirty="0" err="1" smtClean="0"/>
              <a:t>Erinus</a:t>
            </a:r>
            <a:r>
              <a:rPr lang="fr-FR" i="1" dirty="0" smtClean="0"/>
              <a:t> -    	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851094" y="1256427"/>
            <a:ext cx="2080792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</a:t>
            </a:r>
            <a:r>
              <a:rPr lang="fr-FR" sz="2400" baseline="30000" dirty="0"/>
              <a:t> </a:t>
            </a:r>
            <a:r>
              <a:rPr lang="fr-FR" sz="2400" baseline="30000" dirty="0" err="1" smtClean="0"/>
              <a:t>ème</a:t>
            </a:r>
            <a:r>
              <a:rPr lang="fr-FR" sz="2400" dirty="0" smtClean="0"/>
              <a:t> groupe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27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1867" y="274638"/>
            <a:ext cx="4402666" cy="842962"/>
          </a:xfrm>
          <a:solidFill>
            <a:srgbClr val="DA3A9C"/>
          </a:solidFill>
        </p:spPr>
        <p:txBody>
          <a:bodyPr>
            <a:normAutofit/>
          </a:bodyPr>
          <a:lstStyle/>
          <a:p>
            <a:r>
              <a:rPr lang="fr-FR" sz="4000" dirty="0" err="1" smtClean="0"/>
              <a:t>Globularia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Avant APG , famille des </a:t>
            </a:r>
            <a:r>
              <a:rPr lang="fr-FR" dirty="0" err="1" smtClean="0"/>
              <a:t>Globul</a:t>
            </a:r>
            <a:r>
              <a:rPr lang="fr-FR" dirty="0" smtClean="0"/>
              <a:t>	</a:t>
            </a:r>
            <a:r>
              <a:rPr lang="fr-FR" dirty="0" err="1" smtClean="0"/>
              <a:t>ariaceae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 err="1" smtClean="0"/>
              <a:t>Monogénérique</a:t>
            </a:r>
            <a:endParaRPr lang="fr-FR" dirty="0" smtClean="0"/>
          </a:p>
          <a:p>
            <a:pPr marL="0" indent="0">
              <a:buNone/>
            </a:pPr>
            <a:r>
              <a:rPr lang="fr-FR" sz="2400" dirty="0" smtClean="0"/>
              <a:t>Genre </a:t>
            </a:r>
            <a:r>
              <a:rPr lang="fr-FR" sz="2400" dirty="0" err="1" smtClean="0"/>
              <a:t>euryméditerranéen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dirty="0" smtClean="0"/>
              <a:t>Différence avec les autres </a:t>
            </a:r>
            <a:r>
              <a:rPr lang="fr-FR" sz="2400" dirty="0" err="1" smtClean="0"/>
              <a:t>Plantaginaceae</a:t>
            </a:r>
            <a:r>
              <a:rPr lang="fr-FR" sz="2400" dirty="0" smtClean="0"/>
              <a:t> : </a:t>
            </a:r>
            <a:r>
              <a:rPr lang="fr-FR" sz="2400" u="sng" dirty="0" smtClean="0"/>
              <a:t>1 seul carpelle</a:t>
            </a:r>
          </a:p>
          <a:p>
            <a:pPr marL="0" indent="0">
              <a:buNone/>
            </a:pPr>
            <a:r>
              <a:rPr lang="fr-FR" sz="2400" u="sng" dirty="0"/>
              <a:t>a</a:t>
            </a:r>
            <a:r>
              <a:rPr lang="fr-FR" sz="2400" u="sng" dirty="0" smtClean="0"/>
              <a:t>vec un seul ovaire et un seul ovule</a:t>
            </a:r>
          </a:p>
          <a:p>
            <a:pPr marL="0" indent="0">
              <a:buNone/>
            </a:pPr>
            <a:endParaRPr lang="fr-FR" sz="2400" u="sng" dirty="0"/>
          </a:p>
          <a:p>
            <a:pPr marL="0" indent="0">
              <a:buNone/>
            </a:pPr>
            <a:r>
              <a:rPr lang="fr-FR" sz="2400" dirty="0" smtClean="0"/>
              <a:t>Point commun : </a:t>
            </a:r>
            <a:r>
              <a:rPr lang="fr-FR" sz="2400" u="sng" dirty="0" smtClean="0"/>
              <a:t>ovaire supère</a:t>
            </a:r>
          </a:p>
          <a:p>
            <a:pPr marL="0" indent="0">
              <a:buNone/>
            </a:pPr>
            <a:r>
              <a:rPr lang="fr-FR" sz="2400" dirty="0" smtClean="0"/>
              <a:t>				   </a:t>
            </a:r>
            <a:r>
              <a:rPr lang="fr-FR" sz="2400" u="sng" dirty="0" smtClean="0"/>
              <a:t>4 étamines didynames</a:t>
            </a:r>
          </a:p>
          <a:p>
            <a:pPr marL="0" indent="0">
              <a:buNone/>
            </a:pPr>
            <a:endParaRPr lang="fr-FR" sz="2400" u="sng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374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5448300" cy="766762"/>
          </a:xfrm>
        </p:spPr>
        <p:txBody>
          <a:bodyPr>
            <a:normAutofit/>
          </a:bodyPr>
          <a:lstStyle/>
          <a:p>
            <a:r>
              <a:rPr lang="fr-FR" sz="4000" dirty="0" smtClean="0"/>
              <a:t>Caractères principaux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5089"/>
            <a:ext cx="8229600" cy="54835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u="sng" dirty="0" smtClean="0"/>
              <a:t>Inflorescence : capitule</a:t>
            </a:r>
          </a:p>
          <a:p>
            <a:pPr marL="0" indent="0">
              <a:buNone/>
            </a:pPr>
            <a:endParaRPr lang="fr-FR" u="sng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400" u="sng" dirty="0" smtClean="0"/>
              <a:t>Fleur :</a:t>
            </a:r>
            <a:r>
              <a:rPr lang="fr-FR" sz="2400" dirty="0" smtClean="0"/>
              <a:t> zygomorphe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u="sng" dirty="0" smtClean="0"/>
              <a:t>Calice :</a:t>
            </a:r>
            <a:r>
              <a:rPr lang="fr-FR" sz="2400" dirty="0" smtClean="0"/>
              <a:t> 5 sépales 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u="sng" dirty="0" smtClean="0"/>
              <a:t>Corolle </a:t>
            </a:r>
            <a:r>
              <a:rPr lang="fr-FR" sz="2400" dirty="0" smtClean="0"/>
              <a:t>: 5 pétales soudés en 2 lèvres</a:t>
            </a:r>
          </a:p>
          <a:p>
            <a:pPr marL="0" indent="0">
              <a:buNone/>
            </a:pPr>
            <a:r>
              <a:rPr lang="fr-FR" sz="2400" dirty="0" smtClean="0"/>
              <a:t> </a:t>
            </a:r>
            <a:r>
              <a:rPr lang="fr-FR" sz="2400" u="sng" dirty="0" smtClean="0"/>
              <a:t>Style</a:t>
            </a:r>
            <a:r>
              <a:rPr lang="fr-FR" sz="2400" dirty="0" smtClean="0"/>
              <a:t> : un seul, filiforme et un stigmate</a:t>
            </a:r>
          </a:p>
          <a:p>
            <a:pPr marL="0" indent="0">
              <a:buNone/>
            </a:pPr>
            <a:r>
              <a:rPr lang="fr-FR" sz="2400" dirty="0" smtClean="0"/>
              <a:t> bilobé</a:t>
            </a:r>
          </a:p>
          <a:p>
            <a:pPr marL="0" indent="0">
              <a:buNone/>
            </a:pPr>
            <a:r>
              <a:rPr lang="fr-FR" sz="2400" u="sng" dirty="0" smtClean="0"/>
              <a:t>Fruit </a:t>
            </a:r>
            <a:r>
              <a:rPr lang="fr-FR" sz="2400" dirty="0" smtClean="0"/>
              <a:t>: un akène </a:t>
            </a:r>
            <a:r>
              <a:rPr lang="fr-FR" sz="1800" dirty="0" smtClean="0"/>
              <a:t>(fruit indéhiscent et une seule graine)</a:t>
            </a:r>
            <a:endParaRPr lang="fr-FR" sz="1800" u="sng" dirty="0"/>
          </a:p>
        </p:txBody>
      </p:sp>
      <p:pic>
        <p:nvPicPr>
          <p:cNvPr id="4" name="Image 3" descr="Globularia punctata Annoisin :05:85 07:86:G.Collardeau 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33" y="1036638"/>
            <a:ext cx="2521743" cy="1681162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pic>
        <p:nvPicPr>
          <p:cNvPr id="5" name="Image 4" descr="Globularia punctata Annoisin 05:85 07:86:G.Collardeau 6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294" y="3248937"/>
            <a:ext cx="2284175" cy="1422795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pic>
        <p:nvPicPr>
          <p:cNvPr id="6" name="Image 5" descr="Globularia alypum-DSC0374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029" y="395553"/>
            <a:ext cx="2510067" cy="2322247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pic>
        <p:nvPicPr>
          <p:cNvPr id="8" name="Image 7" descr="Globularia-corolle.jpe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204" y="2924450"/>
            <a:ext cx="1621892" cy="3764216"/>
          </a:xfrm>
          <a:prstGeom prst="rect">
            <a:avLst/>
          </a:prstGeom>
          <a:ln w="38100" cmpd="sng">
            <a:solidFill>
              <a:schemeClr val="tx2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95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1467" y="152400"/>
            <a:ext cx="6129866" cy="762001"/>
          </a:xfrm>
        </p:spPr>
        <p:txBody>
          <a:bodyPr>
            <a:noAutofit/>
          </a:bodyPr>
          <a:lstStyle/>
          <a:p>
            <a:r>
              <a:rPr lang="fr-FR" sz="3200" dirty="0" smtClean="0"/>
              <a:t>Quelques exemples de </a:t>
            </a:r>
            <a:r>
              <a:rPr lang="fr-FR" sz="3200" dirty="0" err="1" smtClean="0"/>
              <a:t>Globularia</a:t>
            </a:r>
            <a:endParaRPr lang="fr-FR" sz="3200" dirty="0"/>
          </a:p>
        </p:txBody>
      </p:sp>
      <p:pic>
        <p:nvPicPr>
          <p:cNvPr id="4" name="Espace réservé du contenu 3" descr="Globularia alypum 1 -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945" y="1026758"/>
            <a:ext cx="4960966" cy="3449901"/>
          </a:xfrm>
          <a:ln w="38100" cmpd="sng">
            <a:solidFill>
              <a:srgbClr val="6B4A0B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486419" y="5782269"/>
            <a:ext cx="1905141" cy="94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Arbrisseau de région méditerranéenne</a:t>
            </a:r>
            <a:endParaRPr lang="fr-FR" dirty="0"/>
          </a:p>
        </p:txBody>
      </p:sp>
      <p:pic>
        <p:nvPicPr>
          <p:cNvPr id="6" name="Image 5" descr="2-Globularia cordifolia-G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253" y="3554051"/>
            <a:ext cx="4910747" cy="3169191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sp>
        <p:nvSpPr>
          <p:cNvPr id="9" name="ZoneTexte 8"/>
          <p:cNvSpPr txBox="1"/>
          <p:nvPr/>
        </p:nvSpPr>
        <p:spPr>
          <a:xfrm>
            <a:off x="6039702" y="2337225"/>
            <a:ext cx="2391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Globularia</a:t>
            </a:r>
            <a:r>
              <a:rPr lang="fr-FR" i="1" dirty="0" smtClean="0"/>
              <a:t> </a:t>
            </a:r>
            <a:r>
              <a:rPr lang="fr-FR" i="1" dirty="0" err="1" smtClean="0"/>
              <a:t>cordifolia</a:t>
            </a:r>
            <a:endParaRPr lang="fr-FR" i="1" dirty="0"/>
          </a:p>
        </p:txBody>
      </p:sp>
      <p:cxnSp>
        <p:nvCxnSpPr>
          <p:cNvPr id="11" name="Connecteur droit avec flèche 10"/>
          <p:cNvCxnSpPr>
            <a:stCxn id="9" idx="2"/>
            <a:endCxn id="6" idx="0"/>
          </p:cNvCxnSpPr>
          <p:nvPr/>
        </p:nvCxnSpPr>
        <p:spPr>
          <a:xfrm flipH="1">
            <a:off x="6688627" y="2706557"/>
            <a:ext cx="546855" cy="847494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944981" y="1445567"/>
            <a:ext cx="1959187" cy="7295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Pelouses rocailleuses de montagne</a:t>
            </a:r>
            <a:endParaRPr lang="fr-FR" sz="16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H="1">
            <a:off x="8120494" y="2175107"/>
            <a:ext cx="459395" cy="1378944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35047" y="5039220"/>
            <a:ext cx="237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 smtClean="0"/>
              <a:t>Globularia</a:t>
            </a:r>
            <a:r>
              <a:rPr lang="fr-FR" i="1" dirty="0" smtClean="0"/>
              <a:t> </a:t>
            </a:r>
            <a:r>
              <a:rPr lang="fr-FR" i="1" dirty="0" err="1" smtClean="0"/>
              <a:t>alypum</a:t>
            </a:r>
            <a:endParaRPr lang="fr-FR" i="1" dirty="0"/>
          </a:p>
        </p:txBody>
      </p:sp>
      <p:cxnSp>
        <p:nvCxnSpPr>
          <p:cNvPr id="19" name="Connecteur droit avec flèche 18"/>
          <p:cNvCxnSpPr>
            <a:stCxn id="17" idx="0"/>
          </p:cNvCxnSpPr>
          <p:nvPr/>
        </p:nvCxnSpPr>
        <p:spPr>
          <a:xfrm flipV="1">
            <a:off x="1824071" y="4107032"/>
            <a:ext cx="567489" cy="932188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6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1257" y="274639"/>
            <a:ext cx="3499514" cy="589999"/>
          </a:xfrm>
          <a:solidFill>
            <a:srgbClr val="DA3A9C"/>
          </a:solidFill>
        </p:spPr>
        <p:txBody>
          <a:bodyPr>
            <a:normAutofit fontScale="90000"/>
          </a:bodyPr>
          <a:lstStyle/>
          <a:p>
            <a:r>
              <a:rPr lang="fr-FR" sz="4000" i="1" dirty="0" err="1" smtClean="0"/>
              <a:t>Digitalis</a:t>
            </a:r>
            <a:endParaRPr lang="fr-FR" sz="40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Plante élevée</a:t>
            </a:r>
          </a:p>
          <a:p>
            <a:pPr marL="0" indent="0">
              <a:buNone/>
            </a:pPr>
            <a:r>
              <a:rPr lang="fr-FR" sz="2000" dirty="0" smtClean="0"/>
              <a:t>Bisannuelle ou vivace</a:t>
            </a:r>
          </a:p>
          <a:p>
            <a:pPr marL="0" indent="0">
              <a:buNone/>
            </a:pPr>
            <a:r>
              <a:rPr lang="fr-FR" sz="2000" dirty="0" smtClean="0"/>
              <a:t>Genre européen : environ 20 espèces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Corolle : </a:t>
            </a:r>
            <a:r>
              <a:rPr lang="fr-FR" sz="2000" u="sng" dirty="0" smtClean="0"/>
              <a:t>lèvre supérieure </a:t>
            </a:r>
            <a:r>
              <a:rPr lang="fr-FR" sz="2000" dirty="0" smtClean="0"/>
              <a:t>:</a:t>
            </a:r>
          </a:p>
          <a:p>
            <a:pPr marL="0" indent="0">
              <a:buNone/>
            </a:pPr>
            <a:r>
              <a:rPr lang="fr-FR" sz="2000" dirty="0" smtClean="0"/>
              <a:t>  échancrée ou entière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</a:t>
            </a:r>
            <a:r>
              <a:rPr lang="fr-FR" sz="2000" dirty="0"/>
              <a:t> </a:t>
            </a:r>
            <a:r>
              <a:rPr lang="fr-FR" sz="2000" dirty="0" smtClean="0"/>
              <a:t>             </a:t>
            </a:r>
            <a:r>
              <a:rPr lang="fr-FR" sz="2000" u="sng" dirty="0" smtClean="0"/>
              <a:t>lèvre inférieure </a:t>
            </a:r>
            <a:r>
              <a:rPr lang="fr-FR" sz="2000" dirty="0" smtClean="0"/>
              <a:t>: </a:t>
            </a:r>
          </a:p>
          <a:p>
            <a:pPr marL="0" indent="0">
              <a:buNone/>
            </a:pPr>
            <a:r>
              <a:rPr lang="fr-FR" sz="2000" dirty="0" smtClean="0"/>
              <a:t>3 lobes inégaux</a:t>
            </a:r>
            <a:endParaRPr lang="fr-FR" sz="2000" dirty="0"/>
          </a:p>
        </p:txBody>
      </p:sp>
      <p:pic>
        <p:nvPicPr>
          <p:cNvPr id="4" name="Image 3" descr="6-Digitalis purpurea cop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611" y="3174844"/>
            <a:ext cx="5131609" cy="3417652"/>
          </a:xfrm>
          <a:prstGeom prst="rect">
            <a:avLst/>
          </a:prstGeom>
          <a:ln w="38100" cmpd="sng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905280" y="5471540"/>
            <a:ext cx="244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exemple avec </a:t>
            </a:r>
            <a:r>
              <a:rPr lang="fr-FR" i="1" dirty="0" err="1" smtClean="0"/>
              <a:t>digitalis</a:t>
            </a:r>
            <a:r>
              <a:rPr lang="fr-FR" i="1" dirty="0" smtClean="0"/>
              <a:t> </a:t>
            </a:r>
            <a:r>
              <a:rPr lang="fr-FR" i="1" dirty="0" err="1" smtClean="0"/>
              <a:t>purpurea</a:t>
            </a:r>
            <a:endParaRPr lang="fr-FR" i="1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2756374" y="5647169"/>
            <a:ext cx="2256443" cy="22967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Digitalis purpurea-1-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446" y="199928"/>
            <a:ext cx="1878118" cy="2761529"/>
          </a:xfrm>
          <a:prstGeom prst="rect">
            <a:avLst/>
          </a:prstGeom>
          <a:ln w="28575" cmpd="sng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4837166" y="1283447"/>
            <a:ext cx="1148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Tube long</a:t>
            </a:r>
            <a:endParaRPr lang="fr-FR" sz="16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985655" y="1459077"/>
            <a:ext cx="1634908" cy="64847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202258" y="4093522"/>
            <a:ext cx="2256443" cy="607949"/>
          </a:xfrm>
          <a:prstGeom prst="straightConnector1">
            <a:avLst/>
          </a:prstGeom>
          <a:ln w="28575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Digitalis lutea+purpurea-FR copie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09"/>
          <a:stretch/>
        </p:blipFill>
        <p:spPr>
          <a:xfrm>
            <a:off x="457200" y="1600200"/>
            <a:ext cx="8229600" cy="4952137"/>
          </a:xfrm>
        </p:spPr>
      </p:pic>
    </p:spTree>
    <p:extLst>
      <p:ext uri="{BB962C8B-B14F-4D97-AF65-F5344CB8AC3E}">
        <p14:creationId xmlns:p14="http://schemas.microsoft.com/office/powerpoint/2010/main" val="23661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err="1" smtClean="0"/>
              <a:t>Plantaginaceae</a:t>
            </a:r>
            <a:r>
              <a:rPr lang="fr-FR" sz="3200" b="1" dirty="0" smtClean="0"/>
              <a:t> : ancienne classification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  </a:t>
            </a:r>
            <a:r>
              <a:rPr lang="fr-FR" u="sng" dirty="0" smtClean="0"/>
              <a:t>3 Genres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- </a:t>
            </a:r>
            <a:r>
              <a:rPr lang="fr-FR" dirty="0" err="1" smtClean="0"/>
              <a:t>Plantago</a:t>
            </a:r>
            <a:r>
              <a:rPr lang="fr-FR" dirty="0" smtClean="0"/>
              <a:t> : </a:t>
            </a:r>
            <a:r>
              <a:rPr lang="fr-FR" sz="2800" dirty="0" smtClean="0"/>
              <a:t>35 espèces européennes / 270</a:t>
            </a:r>
            <a:endParaRPr lang="fr-FR" dirty="0" smtClean="0"/>
          </a:p>
          <a:p>
            <a:pPr>
              <a:buFontTx/>
              <a:buChar char="-"/>
            </a:pPr>
            <a:r>
              <a:rPr lang="fr-FR" dirty="0" err="1" smtClean="0"/>
              <a:t>Littorella</a:t>
            </a:r>
            <a:r>
              <a:rPr lang="fr-FR" dirty="0" smtClean="0"/>
              <a:t> : </a:t>
            </a:r>
            <a:r>
              <a:rPr lang="fr-FR" sz="2800" dirty="0" smtClean="0"/>
              <a:t>3 espèces dont une seule européenne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dirty="0" err="1" smtClean="0"/>
              <a:t>Bougueria</a:t>
            </a:r>
            <a:r>
              <a:rPr lang="fr-FR" dirty="0" smtClean="0"/>
              <a:t>  </a:t>
            </a:r>
            <a:r>
              <a:rPr lang="fr-FR" sz="2800" dirty="0" smtClean="0"/>
              <a:t>(genre </a:t>
            </a:r>
            <a:r>
              <a:rPr lang="fr-FR" sz="2800" dirty="0" err="1" smtClean="0"/>
              <a:t>monospécifique</a:t>
            </a:r>
            <a:r>
              <a:rPr lang="fr-FR" sz="2800" dirty="0" smtClean="0"/>
              <a:t> des Andes)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32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5867" y="135467"/>
            <a:ext cx="4284133" cy="8466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2800" i="1" dirty="0" err="1" smtClean="0"/>
              <a:t>Digitalis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grandiflora</a:t>
            </a:r>
            <a:endParaRPr lang="fr-FR" sz="2800" i="1" dirty="0"/>
          </a:p>
        </p:txBody>
      </p:sp>
      <p:pic>
        <p:nvPicPr>
          <p:cNvPr id="4" name="Espace réservé du contenu 3" descr="3a-Digitalis grandiflora copie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267" y="1295264"/>
            <a:ext cx="4853193" cy="3674533"/>
          </a:xfrm>
          <a:ln w="38100" cmpd="sng">
            <a:solidFill>
              <a:srgbClr val="4F81BD"/>
            </a:solidFill>
          </a:ln>
        </p:spPr>
      </p:pic>
      <p:pic>
        <p:nvPicPr>
          <p:cNvPr id="5" name="Image 4" descr="1-a Digitalis grandif-GP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830" y="2912534"/>
            <a:ext cx="5523571" cy="3678698"/>
          </a:xfrm>
          <a:prstGeom prst="rect">
            <a:avLst/>
          </a:prstGeom>
          <a:ln w="38100" cmpd="sng">
            <a:solidFill>
              <a:srgbClr val="4F81BD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5808133" y="1295264"/>
            <a:ext cx="2980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Bois clairs de montagnes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08000" y="5469467"/>
            <a:ext cx="2404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Grandes fleurs jaunes tachées de brun</a:t>
            </a:r>
          </a:p>
          <a:p>
            <a:r>
              <a:rPr lang="fr-FR" dirty="0" smtClean="0"/>
              <a:t>Intérieur poilu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01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4622800" cy="758295"/>
          </a:xfrm>
          <a:solidFill>
            <a:srgbClr val="FAC090"/>
          </a:solidFill>
        </p:spPr>
        <p:txBody>
          <a:bodyPr>
            <a:normAutofit/>
          </a:bodyPr>
          <a:lstStyle/>
          <a:p>
            <a:r>
              <a:rPr lang="fr-FR" sz="2800" i="1" dirty="0" err="1" smtClean="0"/>
              <a:t>Digitalis</a:t>
            </a:r>
            <a:r>
              <a:rPr lang="fr-FR" sz="2800" i="1" dirty="0" smtClean="0"/>
              <a:t> </a:t>
            </a:r>
            <a:r>
              <a:rPr lang="fr-FR" sz="2800" i="1" dirty="0" err="1" smtClean="0"/>
              <a:t>lutea</a:t>
            </a:r>
            <a:endParaRPr lang="fr-FR" sz="2800" i="1" dirty="0"/>
          </a:p>
        </p:txBody>
      </p:sp>
      <p:pic>
        <p:nvPicPr>
          <p:cNvPr id="4" name="Espace réservé du contenu 3" descr="1-a Digitalis lutea copie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87"/>
          <a:stretch/>
        </p:blipFill>
        <p:spPr>
          <a:xfrm>
            <a:off x="135468" y="1168400"/>
            <a:ext cx="7450665" cy="5486399"/>
          </a:xfrm>
        </p:spPr>
      </p:pic>
      <p:sp>
        <p:nvSpPr>
          <p:cNvPr id="5" name="ZoneTexte 4"/>
          <p:cNvSpPr txBox="1"/>
          <p:nvPr/>
        </p:nvSpPr>
        <p:spPr>
          <a:xfrm>
            <a:off x="7586133" y="2438400"/>
            <a:ext cx="1371601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Nombreuses fleurs, plus petites que celles de </a:t>
            </a:r>
            <a:r>
              <a:rPr lang="fr-FR" sz="1600" i="1" dirty="0" err="1" smtClean="0"/>
              <a:t>Grandiflora</a:t>
            </a:r>
            <a:endParaRPr lang="fr-FR" sz="16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7586133" y="3945467"/>
            <a:ext cx="155786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Même biotope que la précédente</a:t>
            </a:r>
            <a:endParaRPr lang="fr-FR" dirty="0"/>
          </a:p>
        </p:txBody>
      </p:sp>
      <p:sp>
        <p:nvSpPr>
          <p:cNvPr id="3" name="Ellipse 2"/>
          <p:cNvSpPr/>
          <p:nvPr/>
        </p:nvSpPr>
        <p:spPr>
          <a:xfrm>
            <a:off x="7586133" y="5336439"/>
            <a:ext cx="1557867" cy="905168"/>
          </a:xfrm>
          <a:prstGeom prst="ellipse">
            <a:avLst/>
          </a:prstGeom>
          <a:solidFill>
            <a:srgbClr val="B6CD6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Lobes échancrés</a:t>
            </a:r>
            <a:endParaRPr lang="fr-FR" sz="1600" dirty="0"/>
          </a:p>
        </p:txBody>
      </p:sp>
      <p:cxnSp>
        <p:nvCxnSpPr>
          <p:cNvPr id="8" name="Connecteur droit avec flèche 7"/>
          <p:cNvCxnSpPr>
            <a:stCxn id="3" idx="2"/>
          </p:cNvCxnSpPr>
          <p:nvPr/>
        </p:nvCxnSpPr>
        <p:spPr>
          <a:xfrm flipH="1">
            <a:off x="4783119" y="5789023"/>
            <a:ext cx="2803014" cy="168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1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3200400" cy="775229"/>
          </a:xfrm>
          <a:solidFill>
            <a:srgbClr val="F79646"/>
          </a:solidFill>
        </p:spPr>
        <p:txBody>
          <a:bodyPr>
            <a:normAutofit/>
          </a:bodyPr>
          <a:lstStyle/>
          <a:p>
            <a:r>
              <a:rPr lang="fr-FR" sz="3600" i="1" dirty="0" err="1" smtClean="0"/>
              <a:t>Digitalis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lanata</a:t>
            </a:r>
            <a:endParaRPr lang="fr-FR" sz="3600" i="1" dirty="0"/>
          </a:p>
        </p:txBody>
      </p:sp>
      <p:sp>
        <p:nvSpPr>
          <p:cNvPr id="4" name="Rectangle 3"/>
          <p:cNvSpPr/>
          <p:nvPr/>
        </p:nvSpPr>
        <p:spPr>
          <a:xfrm>
            <a:off x="4944533" y="474133"/>
            <a:ext cx="3556000" cy="880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i="1" dirty="0" err="1" smtClean="0">
                <a:solidFill>
                  <a:srgbClr val="999999"/>
                </a:solidFill>
              </a:rPr>
              <a:t>Digitalis</a:t>
            </a:r>
            <a:r>
              <a:rPr lang="fr-FR" sz="3600" i="1" dirty="0" smtClean="0">
                <a:solidFill>
                  <a:srgbClr val="999999"/>
                </a:solidFill>
              </a:rPr>
              <a:t> </a:t>
            </a:r>
            <a:r>
              <a:rPr lang="fr-FR" sz="3600" i="1" dirty="0" err="1" smtClean="0">
                <a:solidFill>
                  <a:srgbClr val="999999"/>
                </a:solidFill>
              </a:rPr>
              <a:t>minor</a:t>
            </a:r>
            <a:endParaRPr lang="fr-FR" sz="3600" i="1" dirty="0">
              <a:solidFill>
                <a:srgbClr val="999999"/>
              </a:solidFill>
            </a:endParaRPr>
          </a:p>
        </p:txBody>
      </p:sp>
      <p:pic>
        <p:nvPicPr>
          <p:cNvPr id="7" name="Espace réservé du contenu 6" descr="1-2Digitalis minor3 copie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6"/>
          <a:stretch/>
        </p:blipFill>
        <p:spPr>
          <a:xfrm>
            <a:off x="4199468" y="2048933"/>
            <a:ext cx="4944532" cy="45513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 7" descr="3-2 Digitalis lanataGP copie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464" y="2184400"/>
            <a:ext cx="3891993" cy="3702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 8" descr="3-2 Digitalis lanata copi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533" y="908321"/>
            <a:ext cx="3048000" cy="2833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6333067" y="1642533"/>
            <a:ext cx="243840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Plante des Iles Baléares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46667" y="6180667"/>
            <a:ext cx="265853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Espèce d’Europe de l’Est</a:t>
            </a:r>
          </a:p>
          <a:p>
            <a:r>
              <a:rPr lang="fr-FR" dirty="0" smtClean="0"/>
              <a:t>Vue en Bulgarie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75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3467" y="274639"/>
            <a:ext cx="3099444" cy="63052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i="1" dirty="0" err="1" smtClean="0"/>
              <a:t>Gratiola</a:t>
            </a:r>
            <a:endParaRPr lang="fr-FR" i="1" dirty="0"/>
          </a:p>
        </p:txBody>
      </p:sp>
      <p:pic>
        <p:nvPicPr>
          <p:cNvPr id="5" name="Espace réservé du contenu 4" descr="2a-Gratiola officinalis2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74" y="1067289"/>
            <a:ext cx="8229600" cy="5193974"/>
          </a:xfrm>
        </p:spPr>
      </p:pic>
      <p:pic>
        <p:nvPicPr>
          <p:cNvPr id="7" name="Image 6" descr="2a-Gratiola officinalis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307" y="2618637"/>
            <a:ext cx="4003531" cy="3642626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sp>
        <p:nvSpPr>
          <p:cNvPr id="8" name="Ellipse 7"/>
          <p:cNvSpPr/>
          <p:nvPr/>
        </p:nvSpPr>
        <p:spPr>
          <a:xfrm>
            <a:off x="4256166" y="1850866"/>
            <a:ext cx="1661932" cy="65969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Bractées du calice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5"/>
          </p:cNvCxnSpPr>
          <p:nvPr/>
        </p:nvCxnSpPr>
        <p:spPr>
          <a:xfrm flipH="1">
            <a:off x="5539771" y="2413947"/>
            <a:ext cx="134943" cy="78791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1675443" y="4782530"/>
            <a:ext cx="1634908" cy="824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Lèvre inférieure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1" idx="0"/>
          </p:cNvCxnSpPr>
          <p:nvPr/>
        </p:nvCxnSpPr>
        <p:spPr>
          <a:xfrm flipH="1" flipV="1">
            <a:off x="1310629" y="3607163"/>
            <a:ext cx="1182268" cy="1175367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3580584" y="4782530"/>
            <a:ext cx="1702465" cy="824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Lèvre supérieure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3310351" y="3890872"/>
            <a:ext cx="945815" cy="891658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9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21256" y="405299"/>
            <a:ext cx="3958911" cy="7970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4000" i="1" dirty="0" err="1" smtClean="0"/>
              <a:t>Anarrhinum</a:t>
            </a:r>
            <a:endParaRPr lang="fr-FR" sz="4000" i="1" dirty="0"/>
          </a:p>
        </p:txBody>
      </p:sp>
      <p:pic>
        <p:nvPicPr>
          <p:cNvPr id="7" name="Espace réservé du contenu 6" descr="Annarhi bellid-GP copie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40" y="1418547"/>
            <a:ext cx="8800984" cy="5241870"/>
          </a:xfrm>
        </p:spPr>
      </p:pic>
      <p:pic>
        <p:nvPicPr>
          <p:cNvPr id="8" name="Image 7" descr="Anarrhinu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401" y="1418547"/>
            <a:ext cx="3740011" cy="2805008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6688260" y="4674451"/>
            <a:ext cx="1594373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Eperon à la base d’un tube long</a:t>
            </a:r>
            <a:endParaRPr lang="fr-FR" sz="16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7417888" y="3296433"/>
            <a:ext cx="67559" cy="137801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8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4304" y="274638"/>
            <a:ext cx="3323861" cy="671060"/>
          </a:xfrm>
          <a:solidFill>
            <a:srgbClr val="DA3A9C"/>
          </a:solidFill>
        </p:spPr>
        <p:txBody>
          <a:bodyPr>
            <a:noAutofit/>
          </a:bodyPr>
          <a:lstStyle/>
          <a:p>
            <a:r>
              <a:rPr lang="fr-FR" sz="4000" i="1" dirty="0" err="1" smtClean="0"/>
              <a:t>Erinus</a:t>
            </a:r>
            <a:r>
              <a:rPr lang="fr-FR" sz="4000" i="1" dirty="0" smtClean="0"/>
              <a:t> </a:t>
            </a:r>
            <a:r>
              <a:rPr lang="fr-FR" sz="4000" i="1" dirty="0" err="1" smtClean="0"/>
              <a:t>alpinus</a:t>
            </a:r>
            <a:endParaRPr lang="fr-FR" sz="4000" i="1" dirty="0"/>
          </a:p>
        </p:txBody>
      </p:sp>
      <p:pic>
        <p:nvPicPr>
          <p:cNvPr id="9" name="Espace réservé du contenu 8" descr="img140 copie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380" r="-86380"/>
          <a:stretch>
            <a:fillRect/>
          </a:stretch>
        </p:blipFill>
        <p:spPr>
          <a:xfrm>
            <a:off x="-1720610" y="1348764"/>
            <a:ext cx="7246870" cy="4390740"/>
          </a:xfrm>
        </p:spPr>
      </p:pic>
      <p:pic>
        <p:nvPicPr>
          <p:cNvPr id="10" name="Image 9" descr="2-Erinus alpinus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606" y="1497373"/>
            <a:ext cx="4931747" cy="473695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>
            <a:off x="6282911" y="405298"/>
            <a:ext cx="193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 espèces dont une en France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9397" y="6025449"/>
            <a:ext cx="2729350" cy="830997"/>
          </a:xfrm>
          <a:prstGeom prst="rect">
            <a:avLst/>
          </a:prstGeom>
          <a:solidFill>
            <a:srgbClr val="B6CD6E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Plante vivace de montagne</a:t>
            </a:r>
          </a:p>
          <a:p>
            <a:r>
              <a:rPr lang="fr-FR" sz="1600" dirty="0" smtClean="0"/>
              <a:t>Tiges nombreuses</a:t>
            </a:r>
          </a:p>
          <a:p>
            <a:r>
              <a:rPr lang="fr-FR" sz="1600" dirty="0" smtClean="0"/>
              <a:t>Calice velu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7724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351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4638"/>
            <a:ext cx="8686800" cy="585152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3</a:t>
            </a:r>
            <a:r>
              <a:rPr lang="fr-FR" b="1" baseline="30000" dirty="0" smtClean="0"/>
              <a:t>ème</a:t>
            </a:r>
            <a:r>
              <a:rPr lang="fr-FR" b="1" dirty="0" smtClean="0"/>
              <a:t> groupe :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 smtClean="0"/>
              <a:t>Corolle avec un tube fermé par un palais ou bosse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 smtClean="0"/>
              <a:t> </a:t>
            </a:r>
            <a:r>
              <a:rPr lang="fr-FR" i="1" dirty="0" err="1"/>
              <a:t>Linaria</a:t>
            </a:r>
            <a:r>
              <a:rPr lang="fr-FR" i="1" dirty="0"/>
              <a:t> </a:t>
            </a:r>
            <a:r>
              <a:rPr lang="mr-IN" i="1" dirty="0"/>
              <a:t>–</a:t>
            </a:r>
            <a:r>
              <a:rPr lang="fr-FR" i="1" dirty="0"/>
              <a:t> </a:t>
            </a:r>
            <a:r>
              <a:rPr lang="fr-FR" i="1" dirty="0" err="1"/>
              <a:t>Cymbalaria</a:t>
            </a:r>
            <a:r>
              <a:rPr lang="fr-FR" i="1" dirty="0"/>
              <a:t> </a:t>
            </a:r>
            <a:r>
              <a:rPr lang="mr-IN" i="1" dirty="0" smtClean="0"/>
              <a:t>–</a:t>
            </a:r>
            <a:r>
              <a:rPr lang="fr-FR" i="1" dirty="0" smtClean="0"/>
              <a:t> </a:t>
            </a:r>
            <a:r>
              <a:rPr lang="fr-FR" i="1" dirty="0" err="1" smtClean="0"/>
              <a:t>Chaenorrhinum</a:t>
            </a:r>
            <a:r>
              <a:rPr lang="fr-FR" i="1" dirty="0" smtClean="0"/>
              <a:t> - </a:t>
            </a:r>
            <a:r>
              <a:rPr lang="fr-FR" i="1" dirty="0" err="1" smtClean="0"/>
              <a:t>Kickxia</a:t>
            </a:r>
            <a:endParaRPr lang="fr-FR" i="1" dirty="0" smtClean="0"/>
          </a:p>
          <a:p>
            <a:r>
              <a:rPr lang="fr-FR" i="1" dirty="0" smtClean="0"/>
              <a:t> </a:t>
            </a:r>
            <a:r>
              <a:rPr lang="fr-FR" i="1" dirty="0" err="1"/>
              <a:t>Antirrhinum</a:t>
            </a:r>
            <a:r>
              <a:rPr lang="fr-FR" i="1" dirty="0"/>
              <a:t> </a:t>
            </a:r>
            <a:r>
              <a:rPr lang="mr-IN" i="1" dirty="0"/>
              <a:t>–</a:t>
            </a:r>
            <a:r>
              <a:rPr lang="fr-FR" i="1" dirty="0" err="1" smtClean="0"/>
              <a:t>Misopates</a:t>
            </a:r>
            <a:r>
              <a:rPr lang="fr-FR" i="1" dirty="0" smtClean="0"/>
              <a:t> - </a:t>
            </a:r>
            <a:r>
              <a:rPr lang="fr-FR" i="1" dirty="0" err="1" smtClean="0"/>
              <a:t>Asarina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0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2862" y="274638"/>
            <a:ext cx="3323863" cy="60351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i="1" dirty="0" err="1" smtClean="0"/>
              <a:t>Antirrhinum</a:t>
            </a:r>
            <a:endParaRPr lang="fr-FR" sz="4000" i="1" dirty="0"/>
          </a:p>
        </p:txBody>
      </p:sp>
      <p:pic>
        <p:nvPicPr>
          <p:cNvPr id="6" name="Espace réservé du contenu 5" descr="Antirrhinum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4" r="-1254"/>
          <a:stretch/>
        </p:blipFill>
        <p:spPr>
          <a:xfrm>
            <a:off x="1" y="1026758"/>
            <a:ext cx="7728656" cy="5606639"/>
          </a:xfrm>
        </p:spPr>
      </p:pic>
      <p:pic>
        <p:nvPicPr>
          <p:cNvPr id="3" name="Image 2" descr="-Antirrhinum orontium-FR copie 2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377" y="553909"/>
            <a:ext cx="2901624" cy="4063773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sp>
        <p:nvSpPr>
          <p:cNvPr id="4" name="ZoneTexte 3"/>
          <p:cNvSpPr txBox="1"/>
          <p:nvPr/>
        </p:nvSpPr>
        <p:spPr>
          <a:xfrm>
            <a:off x="6418028" y="770068"/>
            <a:ext cx="156735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Reste du style</a:t>
            </a:r>
            <a:endParaRPr lang="fr-FR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174679" y="1108622"/>
            <a:ext cx="810699" cy="16131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75582" y="3769282"/>
            <a:ext cx="206728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Bosse sur la lèvre inférieure </a:t>
            </a:r>
            <a:endParaRPr lang="fr-FR" sz="16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742862" y="3566633"/>
            <a:ext cx="1418722" cy="20264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985378" y="4944650"/>
            <a:ext cx="959325" cy="369332"/>
          </a:xfrm>
          <a:prstGeom prst="rect">
            <a:avLst/>
          </a:prstGeom>
          <a:solidFill>
            <a:srgbClr val="B6CD6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Capsule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 flipV="1">
            <a:off x="8323169" y="4027090"/>
            <a:ext cx="310767" cy="917560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1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698" y="274638"/>
            <a:ext cx="4472351" cy="941260"/>
          </a:xfrm>
          <a:solidFill>
            <a:srgbClr val="DA3A9C"/>
          </a:solidFill>
        </p:spPr>
        <p:txBody>
          <a:bodyPr>
            <a:normAutofit fontScale="90000"/>
          </a:bodyPr>
          <a:lstStyle/>
          <a:p>
            <a:r>
              <a:rPr lang="fr-FR" i="1" dirty="0" err="1" smtClean="0"/>
              <a:t>Asarina</a:t>
            </a:r>
            <a:r>
              <a:rPr lang="fr-FR" i="1" dirty="0" smtClean="0"/>
              <a:t> </a:t>
            </a:r>
            <a:r>
              <a:rPr lang="fr-FR" i="1" dirty="0" err="1" smtClean="0"/>
              <a:t>procumbens</a:t>
            </a:r>
            <a:endParaRPr lang="fr-FR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4958771" y="553909"/>
            <a:ext cx="336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Ex </a:t>
            </a:r>
            <a:r>
              <a:rPr lang="fr-FR" sz="2000" dirty="0" err="1" smtClean="0"/>
              <a:t>Antirrhinum</a:t>
            </a:r>
            <a:r>
              <a:rPr lang="fr-FR" sz="2000" dirty="0" smtClean="0"/>
              <a:t> </a:t>
            </a:r>
            <a:r>
              <a:rPr lang="fr-FR" sz="2000" dirty="0" err="1" smtClean="0"/>
              <a:t>asarina</a:t>
            </a:r>
            <a:endParaRPr lang="fr-FR" sz="2000" dirty="0"/>
          </a:p>
        </p:txBody>
      </p:sp>
      <p:pic>
        <p:nvPicPr>
          <p:cNvPr id="4" name="Espace réservé du contenu 3" descr="Asarina procumbens 1.jpe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99" y="1378018"/>
            <a:ext cx="8660601" cy="5214850"/>
          </a:xfrm>
        </p:spPr>
      </p:pic>
    </p:spTree>
    <p:extLst>
      <p:ext uri="{BB962C8B-B14F-4D97-AF65-F5344CB8AC3E}">
        <p14:creationId xmlns:p14="http://schemas.microsoft.com/office/powerpoint/2010/main" val="41519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0133" y="274638"/>
            <a:ext cx="4961467" cy="809095"/>
          </a:xfrm>
          <a:solidFill>
            <a:srgbClr val="DA3A9C"/>
          </a:solidFill>
        </p:spPr>
        <p:txBody>
          <a:bodyPr>
            <a:normAutofit/>
          </a:bodyPr>
          <a:lstStyle/>
          <a:p>
            <a:r>
              <a:rPr lang="fr-FR" sz="4000" i="1" dirty="0" err="1" smtClean="0"/>
              <a:t>Misopates</a:t>
            </a:r>
            <a:r>
              <a:rPr lang="fr-FR" sz="4000" i="1" dirty="0" smtClean="0"/>
              <a:t> </a:t>
            </a:r>
            <a:r>
              <a:rPr lang="fr-FR" sz="4000" i="1" dirty="0" err="1" smtClean="0"/>
              <a:t>oruntium</a:t>
            </a:r>
            <a:endParaRPr lang="fr-FR" sz="4000" i="1" dirty="0"/>
          </a:p>
        </p:txBody>
      </p:sp>
      <p:pic>
        <p:nvPicPr>
          <p:cNvPr id="5" name="Espace réservé du contenu 4" descr="60-Misopates orontiumGP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220134" y="1600200"/>
            <a:ext cx="8055266" cy="4986867"/>
          </a:xfrm>
        </p:spPr>
      </p:pic>
      <p:sp>
        <p:nvSpPr>
          <p:cNvPr id="4" name="ZoneTexte 3"/>
          <p:cNvSpPr txBox="1"/>
          <p:nvPr/>
        </p:nvSpPr>
        <p:spPr>
          <a:xfrm>
            <a:off x="5791200" y="863600"/>
            <a:ext cx="248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=  </a:t>
            </a:r>
            <a:r>
              <a:rPr lang="fr-FR" dirty="0" err="1" smtClean="0"/>
              <a:t>Antirrhinum</a:t>
            </a:r>
            <a:r>
              <a:rPr lang="fr-FR" dirty="0" smtClean="0"/>
              <a:t> </a:t>
            </a:r>
            <a:r>
              <a:rPr lang="fr-FR" dirty="0" err="1" smtClean="0"/>
              <a:t>oruntium</a:t>
            </a:r>
            <a:endParaRPr lang="fr-FR" dirty="0"/>
          </a:p>
        </p:txBody>
      </p:sp>
      <p:pic>
        <p:nvPicPr>
          <p:cNvPr id="6" name="Image 5" descr="Misopates oruntium ssp.calycinum-DSC080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1600200"/>
            <a:ext cx="3115734" cy="4351996"/>
          </a:xfrm>
          <a:prstGeom prst="ellipse">
            <a:avLst/>
          </a:prstGeom>
          <a:ln w="38100" cap="rnd" cmpd="sng">
            <a:solidFill>
              <a:srgbClr val="4F81BD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6431539" y="274638"/>
            <a:ext cx="247539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7 espèces dans le monde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253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Nouveaux genres dans les </a:t>
            </a:r>
            <a:r>
              <a:rPr lang="fr-FR" sz="3200" b="1" dirty="0" err="1" smtClean="0"/>
              <a:t>Plantaginaceae</a:t>
            </a:r>
            <a:r>
              <a:rPr lang="fr-FR" sz="3200" b="1" dirty="0" smtClean="0"/>
              <a:t/>
            </a:r>
            <a:br>
              <a:rPr lang="fr-FR" sz="3200" b="1" dirty="0" smtClean="0"/>
            </a:br>
            <a:r>
              <a:rPr lang="fr-FR" sz="3200" b="1" dirty="0" smtClean="0"/>
              <a:t>avec APG4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ln>
            <a:solidFill>
              <a:srgbClr val="4F81BD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sz="2400" dirty="0" smtClean="0"/>
              <a:t>- </a:t>
            </a:r>
            <a:r>
              <a:rPr lang="fr-FR" sz="2000" dirty="0" err="1" smtClean="0"/>
              <a:t>Globularia</a:t>
            </a:r>
            <a:r>
              <a:rPr lang="fr-FR" sz="2000" dirty="0" smtClean="0"/>
              <a:t>				</a:t>
            </a:r>
            <a:r>
              <a:rPr lang="fr-FR" sz="2000" dirty="0"/>
              <a:t> </a:t>
            </a:r>
            <a:r>
              <a:rPr lang="fr-FR" sz="2000" dirty="0" smtClean="0"/>
              <a:t>       (ex </a:t>
            </a:r>
            <a:r>
              <a:rPr lang="fr-FR" sz="2000" dirty="0" err="1" smtClean="0"/>
              <a:t>Globulariaceae</a:t>
            </a:r>
            <a:r>
              <a:rPr lang="fr-FR" sz="2000" dirty="0" smtClean="0"/>
              <a:t>)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- </a:t>
            </a:r>
            <a:r>
              <a:rPr lang="fr-FR" sz="2000" dirty="0" err="1" smtClean="0"/>
              <a:t>Hippuris</a:t>
            </a:r>
            <a:r>
              <a:rPr lang="fr-FR" sz="2000" dirty="0" smtClean="0"/>
              <a:t>					(ex </a:t>
            </a:r>
            <a:r>
              <a:rPr lang="fr-FR" sz="2000" dirty="0" err="1" smtClean="0"/>
              <a:t>Hippuridaceae</a:t>
            </a:r>
            <a:r>
              <a:rPr lang="fr-FR" sz="2000" dirty="0" smtClean="0"/>
              <a:t>) 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- Callitriche					(ex </a:t>
            </a:r>
            <a:r>
              <a:rPr lang="fr-FR" sz="2000" dirty="0" err="1" smtClean="0"/>
              <a:t>Callitrichaceae</a:t>
            </a:r>
            <a:r>
              <a:rPr lang="fr-FR" sz="2000" dirty="0" smtClean="0"/>
              <a:t>)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- </a:t>
            </a:r>
            <a:r>
              <a:rPr lang="fr-FR" sz="2000" dirty="0" err="1" smtClean="0">
                <a:solidFill>
                  <a:srgbClr val="3366FF"/>
                </a:solidFill>
              </a:rPr>
              <a:t>Gratiola</a:t>
            </a:r>
            <a:endParaRPr lang="fr-FR" sz="20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 - </a:t>
            </a:r>
            <a:r>
              <a:rPr lang="fr-FR" sz="2000" dirty="0" err="1" smtClean="0">
                <a:solidFill>
                  <a:srgbClr val="3366FF"/>
                </a:solidFill>
              </a:rPr>
              <a:t>Digitalis</a:t>
            </a:r>
            <a:endParaRPr lang="fr-FR" sz="20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 smtClean="0"/>
              <a:t>  </a:t>
            </a:r>
            <a:r>
              <a:rPr lang="fr-FR" sz="2000" dirty="0" smtClean="0">
                <a:solidFill>
                  <a:srgbClr val="3366FF"/>
                </a:solidFill>
              </a:rPr>
              <a:t>-</a:t>
            </a:r>
            <a:r>
              <a:rPr lang="fr-FR" sz="2000" dirty="0" smtClean="0"/>
              <a:t> </a:t>
            </a:r>
            <a:r>
              <a:rPr lang="fr-FR" sz="2000" dirty="0" err="1" smtClean="0">
                <a:solidFill>
                  <a:srgbClr val="3366FF"/>
                </a:solidFill>
              </a:rPr>
              <a:t>Linaria</a:t>
            </a:r>
            <a:r>
              <a:rPr lang="fr-FR" sz="2000" dirty="0" smtClean="0"/>
              <a:t>					</a:t>
            </a:r>
            <a:r>
              <a:rPr lang="fr-FR" sz="2000" dirty="0" smtClean="0">
                <a:solidFill>
                  <a:srgbClr val="3366FF"/>
                </a:solidFill>
              </a:rPr>
              <a:t>(Ex </a:t>
            </a:r>
            <a:r>
              <a:rPr lang="fr-FR" sz="2000" dirty="0" err="1" smtClean="0">
                <a:solidFill>
                  <a:srgbClr val="3366FF"/>
                </a:solidFill>
              </a:rPr>
              <a:t>Scrofulariaceae</a:t>
            </a:r>
            <a:r>
              <a:rPr lang="fr-FR" sz="2000" dirty="0" smtClean="0">
                <a:solidFill>
                  <a:srgbClr val="3366FF"/>
                </a:solidFill>
              </a:rPr>
              <a:t>)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- </a:t>
            </a:r>
            <a:r>
              <a:rPr lang="fr-FR" sz="2000" dirty="0" err="1" smtClean="0">
                <a:solidFill>
                  <a:srgbClr val="3366FF"/>
                </a:solidFill>
              </a:rPr>
              <a:t>Antirrhinum</a:t>
            </a:r>
            <a:endParaRPr lang="fr-FR" sz="2000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  - Veronica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  - </a:t>
            </a:r>
            <a:r>
              <a:rPr lang="fr-FR" sz="2000" dirty="0" err="1" smtClean="0">
                <a:solidFill>
                  <a:srgbClr val="3366FF"/>
                </a:solidFill>
              </a:rPr>
              <a:t>Erinus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  - </a:t>
            </a:r>
            <a:r>
              <a:rPr lang="fr-FR" sz="2000" dirty="0" err="1" smtClean="0">
                <a:solidFill>
                  <a:srgbClr val="3366FF"/>
                </a:solidFill>
              </a:rPr>
              <a:t>Misopates</a:t>
            </a:r>
            <a:r>
              <a:rPr lang="fr-FR" sz="2000" dirty="0" smtClean="0">
                <a:solidFill>
                  <a:srgbClr val="3366FF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  - </a:t>
            </a:r>
            <a:r>
              <a:rPr lang="fr-FR" sz="2000" dirty="0" err="1" smtClean="0">
                <a:solidFill>
                  <a:srgbClr val="3366FF"/>
                </a:solidFill>
              </a:rPr>
              <a:t>Sibthorpia</a:t>
            </a:r>
            <a:r>
              <a:rPr lang="fr-FR" sz="2000" dirty="0" smtClean="0">
                <a:solidFill>
                  <a:srgbClr val="3366FF"/>
                </a:solidFill>
              </a:rPr>
              <a:t>   </a:t>
            </a:r>
          </a:p>
          <a:p>
            <a:pPr marL="0" indent="0">
              <a:buNone/>
            </a:pPr>
            <a:r>
              <a:rPr lang="fr-FR" sz="2000" dirty="0">
                <a:solidFill>
                  <a:srgbClr val="3366FF"/>
                </a:solidFill>
              </a:rPr>
              <a:t> </a:t>
            </a:r>
            <a:r>
              <a:rPr lang="fr-FR" sz="2000" dirty="0" smtClean="0">
                <a:solidFill>
                  <a:srgbClr val="3366FF"/>
                </a:solidFill>
              </a:rPr>
              <a:t>  - </a:t>
            </a:r>
            <a:r>
              <a:rPr lang="fr-FR" sz="2000" dirty="0" err="1" smtClean="0">
                <a:solidFill>
                  <a:srgbClr val="3366FF"/>
                </a:solidFill>
              </a:rPr>
              <a:t>Asarina</a:t>
            </a:r>
            <a:endParaRPr lang="fr-FR" sz="2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2667" y="274638"/>
            <a:ext cx="4995333" cy="85989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dirty="0" smtClean="0"/>
              <a:t>Groupe </a:t>
            </a:r>
            <a:r>
              <a:rPr lang="fr-FR" i="1" dirty="0" err="1" smtClean="0"/>
              <a:t>Linaria</a:t>
            </a:r>
            <a:endParaRPr lang="fr-F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54668"/>
            <a:ext cx="8229600" cy="5503332"/>
          </a:xfrm>
          <a:noFill/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Genre divisé en 4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endParaRPr lang="fr-FR" dirty="0"/>
          </a:p>
          <a:p>
            <a:pPr>
              <a:buFontTx/>
              <a:buChar char="-"/>
            </a:pPr>
            <a:r>
              <a:rPr lang="fr-FR" b="1" dirty="0" err="1" smtClean="0"/>
              <a:t>Cymbalaria</a:t>
            </a:r>
            <a:r>
              <a:rPr lang="fr-FR" b="1" dirty="0" smtClean="0"/>
              <a:t> </a:t>
            </a:r>
            <a:r>
              <a:rPr lang="fr-FR" dirty="0" smtClean="0"/>
              <a:t>: feuilles arrondies en cœur</a:t>
            </a:r>
          </a:p>
          <a:p>
            <a:pPr>
              <a:buFontTx/>
              <a:buChar char="-"/>
            </a:pPr>
            <a:r>
              <a:rPr lang="fr-FR" b="1" dirty="0" err="1" smtClean="0"/>
              <a:t>Kickxia</a:t>
            </a:r>
            <a:r>
              <a:rPr lang="fr-FR" b="1" dirty="0" smtClean="0"/>
              <a:t> </a:t>
            </a:r>
            <a:r>
              <a:rPr lang="fr-FR" dirty="0" smtClean="0"/>
              <a:t>: feuilles ovales ou </a:t>
            </a:r>
            <a:r>
              <a:rPr lang="fr-FR" u="sng" dirty="0" smtClean="0"/>
              <a:t>hastées</a:t>
            </a:r>
            <a:r>
              <a:rPr lang="fr-FR" dirty="0" smtClean="0"/>
              <a:t> (en forme de lance)</a:t>
            </a:r>
          </a:p>
          <a:p>
            <a:pPr>
              <a:buFontTx/>
              <a:buChar char="-"/>
            </a:pPr>
            <a:r>
              <a:rPr lang="fr-FR" b="1" dirty="0" err="1" smtClean="0"/>
              <a:t>Linaria</a:t>
            </a:r>
            <a:r>
              <a:rPr lang="fr-FR" b="1" dirty="0" smtClean="0"/>
              <a:t> : </a:t>
            </a:r>
            <a:r>
              <a:rPr lang="fr-FR" dirty="0" smtClean="0"/>
              <a:t>feuilles étroites, linéaires</a:t>
            </a:r>
          </a:p>
          <a:p>
            <a:pPr>
              <a:buFontTx/>
              <a:buChar char="-"/>
            </a:pPr>
            <a:r>
              <a:rPr lang="fr-FR" b="1" dirty="0" err="1" smtClean="0"/>
              <a:t>Chaenorrhinum</a:t>
            </a:r>
            <a:r>
              <a:rPr lang="fr-FR" dirty="0" smtClean="0"/>
              <a:t> : feuilles ovales</a:t>
            </a:r>
          </a:p>
          <a:p>
            <a:pPr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26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17757" cy="71159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4000" i="1" dirty="0" err="1" smtClean="0"/>
              <a:t>Cymbalaria</a:t>
            </a:r>
            <a:r>
              <a:rPr lang="fr-FR" sz="4000" i="1" dirty="0" smtClean="0"/>
              <a:t> </a:t>
            </a:r>
            <a:r>
              <a:rPr lang="fr-FR" sz="4000" i="1" dirty="0" err="1" smtClean="0"/>
              <a:t>muralis</a:t>
            </a:r>
            <a:endParaRPr lang="fr-FR" sz="4000" i="1" dirty="0"/>
          </a:p>
        </p:txBody>
      </p:sp>
      <p:pic>
        <p:nvPicPr>
          <p:cNvPr id="5" name="Espace réservé du contenu 4" descr="Cymbalaria muralis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904906"/>
            <a:ext cx="7611860" cy="4836570"/>
          </a:xfrm>
        </p:spPr>
      </p:pic>
      <p:sp>
        <p:nvSpPr>
          <p:cNvPr id="4" name="ZoneTexte 3"/>
          <p:cNvSpPr txBox="1"/>
          <p:nvPr/>
        </p:nvSpPr>
        <p:spPr>
          <a:xfrm>
            <a:off x="6188330" y="580929"/>
            <a:ext cx="214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 </a:t>
            </a:r>
            <a:r>
              <a:rPr lang="fr-FR" i="1" dirty="0" err="1" smtClean="0"/>
              <a:t>linaria</a:t>
            </a:r>
            <a:r>
              <a:rPr lang="fr-FR" i="1" dirty="0" smtClean="0"/>
              <a:t> </a:t>
            </a:r>
            <a:r>
              <a:rPr lang="fr-FR" i="1" dirty="0" err="1" smtClean="0"/>
              <a:t>cymbalaria</a:t>
            </a:r>
            <a:endParaRPr lang="fr-FR" i="1" dirty="0"/>
          </a:p>
        </p:txBody>
      </p:sp>
      <p:pic>
        <p:nvPicPr>
          <p:cNvPr id="6" name="Image 5" descr="Cymbalaria muralisG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096" y="1557137"/>
            <a:ext cx="4742584" cy="3598606"/>
          </a:xfrm>
          <a:prstGeom prst="rect">
            <a:avLst/>
          </a:prstGeom>
          <a:ln w="28575" cmpd="sng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Image 6" descr="DSCF696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58" y="3350473"/>
            <a:ext cx="3792727" cy="3223818"/>
          </a:xfrm>
          <a:prstGeom prst="rect">
            <a:avLst/>
          </a:prstGeom>
          <a:ln w="28575" cmpd="sng">
            <a:solidFill>
              <a:srgbClr val="576823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351303" y="3809812"/>
            <a:ext cx="1013372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Eperon</a:t>
            </a:r>
            <a:endParaRPr lang="fr-FR" sz="16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457200" y="4332439"/>
            <a:ext cx="364815" cy="720291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1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8132" y="274638"/>
            <a:ext cx="5046135" cy="995362"/>
          </a:xfrm>
          <a:solidFill>
            <a:srgbClr val="E5C34D"/>
          </a:solidFill>
        </p:spPr>
        <p:txBody>
          <a:bodyPr>
            <a:normAutofit/>
          </a:bodyPr>
          <a:lstStyle/>
          <a:p>
            <a:r>
              <a:rPr lang="fr-FR" sz="4000" i="1" dirty="0" err="1" smtClean="0"/>
              <a:t>Cymbalaria</a:t>
            </a:r>
            <a:r>
              <a:rPr lang="fr-FR" sz="4000" i="1" dirty="0" smtClean="0"/>
              <a:t> </a:t>
            </a:r>
            <a:r>
              <a:rPr lang="fr-FR" sz="4000" i="1" dirty="0" err="1" smtClean="0"/>
              <a:t>fragilis</a:t>
            </a:r>
            <a:endParaRPr lang="fr-FR" sz="4000" i="1" dirty="0"/>
          </a:p>
        </p:txBody>
      </p:sp>
      <p:pic>
        <p:nvPicPr>
          <p:cNvPr id="4" name="Espace réservé du contenu 3" descr="6-2Cymbalaria fragilis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5"/>
          <a:stretch/>
        </p:blipFill>
        <p:spPr>
          <a:xfrm>
            <a:off x="324279" y="1373732"/>
            <a:ext cx="8066447" cy="5128667"/>
          </a:xfrm>
        </p:spPr>
      </p:pic>
      <p:sp>
        <p:nvSpPr>
          <p:cNvPr id="5" name="ZoneTexte 4"/>
          <p:cNvSpPr txBox="1"/>
          <p:nvPr/>
        </p:nvSpPr>
        <p:spPr>
          <a:xfrm>
            <a:off x="553977" y="2931664"/>
            <a:ext cx="1824071" cy="338554"/>
          </a:xfrm>
          <a:prstGeom prst="rect">
            <a:avLst/>
          </a:prstGeom>
          <a:solidFill>
            <a:srgbClr val="B6CD6E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Feuilles réniformes</a:t>
            </a:r>
            <a:endParaRPr lang="fr-FR" sz="1600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378048" y="3270218"/>
            <a:ext cx="405349" cy="445025"/>
          </a:xfrm>
          <a:prstGeom prst="straightConnector1">
            <a:avLst/>
          </a:prstGeom>
          <a:ln w="28575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5837027" y="3877362"/>
            <a:ext cx="255369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Endémique des Baléares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986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0351" y="405299"/>
            <a:ext cx="2526676" cy="87814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err="1" smtClean="0"/>
              <a:t>Kickxia</a:t>
            </a:r>
            <a:endParaRPr lang="fr-FR" sz="4000" dirty="0"/>
          </a:p>
        </p:txBody>
      </p:sp>
      <p:pic>
        <p:nvPicPr>
          <p:cNvPr id="4" name="Espace réservé du contenu 3" descr="Kickxia commutata 3.jpe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274" y="1405038"/>
            <a:ext cx="5699150" cy="3134313"/>
          </a:xfrm>
          <a:ln>
            <a:solidFill>
              <a:srgbClr val="576823"/>
            </a:solidFill>
          </a:ln>
        </p:spPr>
      </p:pic>
      <p:pic>
        <p:nvPicPr>
          <p:cNvPr id="5" name="Image 4" descr="Kickxia spuria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547" y="3809812"/>
            <a:ext cx="3411116" cy="290122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6363981" y="1553647"/>
            <a:ext cx="125658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Long éperon</a:t>
            </a:r>
            <a:endParaRPr lang="fr-FR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472074" y="1892201"/>
            <a:ext cx="351302" cy="361986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1121466" y="1892201"/>
            <a:ext cx="4715561" cy="830461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Kickxia-FruitSca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96" y="4893669"/>
            <a:ext cx="1863090" cy="18173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ZoneTexte 12"/>
          <p:cNvSpPr txBox="1"/>
          <p:nvPr/>
        </p:nvSpPr>
        <p:spPr>
          <a:xfrm>
            <a:off x="7620563" y="3445043"/>
            <a:ext cx="1324140" cy="338554"/>
          </a:xfrm>
          <a:prstGeom prst="rect">
            <a:avLst/>
          </a:prstGeom>
          <a:solidFill>
            <a:srgbClr val="E9A72A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Kickxia</a:t>
            </a:r>
            <a:r>
              <a:rPr lang="fr-FR" sz="1600" dirty="0" smtClean="0"/>
              <a:t> </a:t>
            </a:r>
            <a:r>
              <a:rPr lang="fr-FR" sz="1600" dirty="0" err="1" smtClean="0"/>
              <a:t>spuria</a:t>
            </a:r>
            <a:endParaRPr lang="fr-FR" sz="16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26954" y="810598"/>
            <a:ext cx="2094303" cy="338554"/>
          </a:xfrm>
          <a:prstGeom prst="rect">
            <a:avLst/>
          </a:prstGeom>
          <a:solidFill>
            <a:srgbClr val="E9A72A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Kickxia</a:t>
            </a:r>
            <a:r>
              <a:rPr lang="fr-FR" sz="1600" dirty="0" smtClean="0"/>
              <a:t> </a:t>
            </a:r>
            <a:r>
              <a:rPr lang="fr-FR" sz="1600" dirty="0" err="1" smtClean="0"/>
              <a:t>commutata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538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0133" y="274638"/>
            <a:ext cx="3674534" cy="978429"/>
          </a:xfrm>
          <a:solidFill>
            <a:schemeClr val="tx2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fr-FR" sz="4000" i="1" dirty="0" err="1" smtClean="0"/>
              <a:t>Linaria</a:t>
            </a:r>
            <a:endParaRPr lang="fr-FR" sz="4000" i="1" dirty="0"/>
          </a:p>
        </p:txBody>
      </p:sp>
      <p:pic>
        <p:nvPicPr>
          <p:cNvPr id="4" name="Espace réservé du contenu 3" descr="Linaria alpina copie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456267"/>
            <a:ext cx="6655576" cy="4114800"/>
          </a:xfrm>
        </p:spPr>
      </p:pic>
      <p:pic>
        <p:nvPicPr>
          <p:cNvPr id="5" name="Image 4" descr="2-3 Linaria pelisseriana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471" y="2235199"/>
            <a:ext cx="3661529" cy="4489323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52400" y="5858933"/>
            <a:ext cx="203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Corolle à 2 lèvres</a:t>
            </a:r>
          </a:p>
          <a:p>
            <a:r>
              <a:rPr lang="fr-FR" dirty="0" smtClean="0"/>
              <a:t>-sup. à 2 lobes</a:t>
            </a:r>
          </a:p>
          <a:p>
            <a:r>
              <a:rPr lang="fr-FR" dirty="0" smtClean="0"/>
              <a:t>-Inf. à 3 lobes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07732" y="6079068"/>
            <a:ext cx="215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Palais saillant bilobé, couleur vive, velu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7" idx="0"/>
          </p:cNvCxnSpPr>
          <p:nvPr/>
        </p:nvCxnSpPr>
        <p:spPr>
          <a:xfrm flipV="1">
            <a:off x="3683000" y="3302000"/>
            <a:ext cx="482600" cy="2777068"/>
          </a:xfrm>
          <a:prstGeom prst="straightConnector1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484533" y="1456267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Eperon conique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7484533" y="2102598"/>
            <a:ext cx="643467" cy="3468469"/>
          </a:xfrm>
          <a:prstGeom prst="straightConnector1">
            <a:avLst/>
          </a:prstGeom>
          <a:ln w="38100" cmpd="sng"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484533" y="472849"/>
            <a:ext cx="1216961" cy="584776"/>
          </a:xfrm>
          <a:prstGeom prst="rect">
            <a:avLst/>
          </a:prstGeom>
          <a:solidFill>
            <a:srgbClr val="B6CD6E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150 espèces environ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6571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704667" cy="826029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Feuilles de </a:t>
            </a:r>
            <a:r>
              <a:rPr lang="fr-FR" sz="4000" dirty="0" err="1" smtClean="0"/>
              <a:t>Linaria</a:t>
            </a:r>
            <a:r>
              <a:rPr lang="fr-FR" sz="4000" dirty="0" smtClean="0"/>
              <a:t> : étroites, linéaires</a:t>
            </a:r>
            <a:endParaRPr lang="fr-FR" sz="4000" dirty="0"/>
          </a:p>
        </p:txBody>
      </p:sp>
      <p:pic>
        <p:nvPicPr>
          <p:cNvPr id="4" name="Espace réservé du contenu 3" descr="1-Linaria vulgaris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57200" y="1236663"/>
            <a:ext cx="8229600" cy="5621337"/>
          </a:xfrm>
        </p:spPr>
      </p:pic>
    </p:spTree>
    <p:extLst>
      <p:ext uri="{BB962C8B-B14F-4D97-AF65-F5344CB8AC3E}">
        <p14:creationId xmlns:p14="http://schemas.microsoft.com/office/powerpoint/2010/main" val="22709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977" y="274639"/>
            <a:ext cx="4593957" cy="69807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4000" i="1" dirty="0" err="1" smtClean="0"/>
              <a:t>Chaenorrhinum</a:t>
            </a:r>
            <a:r>
              <a:rPr lang="fr-FR" sz="4000" dirty="0" smtClean="0"/>
              <a:t> </a:t>
            </a:r>
            <a:endParaRPr lang="fr-FR" sz="4000" dirty="0"/>
          </a:p>
        </p:txBody>
      </p:sp>
      <p:pic>
        <p:nvPicPr>
          <p:cNvPr id="6" name="Espace réservé du contenu 5" descr="Chaenorhinum origanifolium fl2 copie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49" r="-2010"/>
          <a:stretch/>
        </p:blipFill>
        <p:spPr>
          <a:xfrm>
            <a:off x="457200" y="1229408"/>
            <a:ext cx="8229600" cy="5628592"/>
          </a:xfrm>
        </p:spPr>
      </p:pic>
      <p:sp>
        <p:nvSpPr>
          <p:cNvPr id="7" name="ZoneTexte 6"/>
          <p:cNvSpPr txBox="1"/>
          <p:nvPr/>
        </p:nvSpPr>
        <p:spPr>
          <a:xfrm>
            <a:off x="6066725" y="1499607"/>
            <a:ext cx="213483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 smtClean="0"/>
              <a:t>C. </a:t>
            </a:r>
            <a:r>
              <a:rPr lang="fr-FR" i="1" dirty="0" err="1" smtClean="0"/>
              <a:t>origanifolium</a:t>
            </a:r>
            <a:endParaRPr lang="fr-FR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6066725" y="378279"/>
            <a:ext cx="243209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Ex </a:t>
            </a:r>
            <a:r>
              <a:rPr lang="fr-FR" sz="1600" i="1" dirty="0" err="1" smtClean="0"/>
              <a:t>Linaria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origanifolia</a:t>
            </a:r>
            <a:endParaRPr lang="fr-FR" sz="16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770163" y="5485049"/>
            <a:ext cx="2675304" cy="523220"/>
          </a:xfrm>
          <a:prstGeom prst="rect">
            <a:avLst/>
          </a:prstGeom>
          <a:solidFill>
            <a:srgbClr val="B6CD6E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Fermeture incomplète de la gorge</a:t>
            </a:r>
          </a:p>
          <a:p>
            <a:r>
              <a:rPr lang="fr-FR" sz="1400" dirty="0"/>
              <a:t>p</a:t>
            </a:r>
            <a:r>
              <a:rPr lang="fr-FR" sz="1400" dirty="0" smtClean="0"/>
              <a:t>ar le palais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846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256" y="274639"/>
            <a:ext cx="4512887" cy="981788"/>
          </a:xfrm>
          <a:solidFill>
            <a:srgbClr val="E9A72A"/>
          </a:solidFill>
        </p:spPr>
        <p:txBody>
          <a:bodyPr>
            <a:normAutofit fontScale="90000"/>
          </a:bodyPr>
          <a:lstStyle/>
          <a:p>
            <a:r>
              <a:rPr lang="fr-FR" sz="4000" i="1" dirty="0" err="1" smtClean="0"/>
              <a:t>Chaenorhinum</a:t>
            </a:r>
            <a:r>
              <a:rPr lang="fr-FR" sz="4000" i="1" dirty="0" smtClean="0"/>
              <a:t> minus</a:t>
            </a:r>
            <a:endParaRPr lang="fr-FR" sz="4000" i="1" dirty="0"/>
          </a:p>
        </p:txBody>
      </p:sp>
      <p:pic>
        <p:nvPicPr>
          <p:cNvPr id="4" name="Espace réservé du contenu 3" descr="Chaenorhinum minus-DSC07306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00200"/>
            <a:ext cx="8229600" cy="5168900"/>
          </a:xfrm>
        </p:spPr>
      </p:pic>
      <p:sp>
        <p:nvSpPr>
          <p:cNvPr id="3" name="ZoneTexte 2"/>
          <p:cNvSpPr txBox="1"/>
          <p:nvPr/>
        </p:nvSpPr>
        <p:spPr>
          <a:xfrm>
            <a:off x="6134283" y="4606901"/>
            <a:ext cx="1121466" cy="369332"/>
          </a:xfrm>
          <a:prstGeom prst="rect">
            <a:avLst/>
          </a:prstGeom>
          <a:solidFill>
            <a:srgbClr val="B6CD6E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Eperon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5215492" y="4701471"/>
            <a:ext cx="918791" cy="10807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6607190" y="580929"/>
            <a:ext cx="1905141" cy="338554"/>
          </a:xfrm>
          <a:prstGeom prst="rect">
            <a:avLst/>
          </a:prstGeom>
          <a:solidFill>
            <a:srgbClr val="E9A72A"/>
          </a:solidFill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Ex </a:t>
            </a:r>
            <a:r>
              <a:rPr lang="fr-FR" sz="1600" dirty="0" err="1" smtClean="0"/>
              <a:t>Linaria</a:t>
            </a:r>
            <a:r>
              <a:rPr lang="fr-FR" sz="1600" dirty="0" smtClean="0"/>
              <a:t> </a:t>
            </a:r>
            <a:r>
              <a:rPr lang="fr-FR" sz="1600" dirty="0" err="1" smtClean="0"/>
              <a:t>minor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878256" y="2161595"/>
            <a:ext cx="1986211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Plante très glanduleuse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27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81" y="274639"/>
            <a:ext cx="9049419" cy="658336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mr-IN" b="1" dirty="0" smtClean="0"/>
              <a:t>–</a:t>
            </a:r>
            <a:r>
              <a:rPr lang="fr-FR" b="1" dirty="0" smtClean="0"/>
              <a:t> </a:t>
            </a:r>
            <a:r>
              <a:rPr lang="fr-FR" b="1" dirty="0"/>
              <a:t>absence de corolle 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i="1" dirty="0" err="1"/>
              <a:t>Hippuris</a:t>
            </a:r>
            <a:r>
              <a:rPr lang="fr-FR" i="1" dirty="0"/>
              <a:t> </a:t>
            </a:r>
            <a:r>
              <a:rPr lang="mr-IN" i="1" dirty="0"/>
              <a:t>–</a:t>
            </a:r>
            <a:r>
              <a:rPr lang="fr-FR" i="1" dirty="0"/>
              <a:t> Callitriche </a:t>
            </a:r>
            <a:r>
              <a:rPr lang="mr-IN" i="1" dirty="0"/>
              <a:t>–</a:t>
            </a:r>
            <a:r>
              <a:rPr lang="fr-FR" i="1" dirty="0"/>
              <a:t> </a:t>
            </a:r>
            <a:r>
              <a:rPr lang="fr-FR" i="1" dirty="0" err="1"/>
              <a:t>Littorella</a:t>
            </a:r>
            <a:r>
              <a:rPr lang="fr-FR" i="1" dirty="0"/>
              <a:t> </a:t>
            </a: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r>
              <a:rPr lang="fr-FR" dirty="0" smtClean="0"/>
              <a:t>Les 3 genres sont des plantes aquatiques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002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4667" cy="842962"/>
          </a:xfrm>
          <a:solidFill>
            <a:srgbClr val="DA3A9C"/>
          </a:solidFill>
        </p:spPr>
        <p:txBody>
          <a:bodyPr>
            <a:normAutofit/>
          </a:bodyPr>
          <a:lstStyle/>
          <a:p>
            <a:r>
              <a:rPr lang="fr-FR" sz="4000" i="1" dirty="0" err="1" smtClean="0"/>
              <a:t>Littorella</a:t>
            </a:r>
            <a:r>
              <a:rPr lang="fr-FR" sz="4000" i="1" dirty="0" smtClean="0"/>
              <a:t> </a:t>
            </a:r>
            <a:r>
              <a:rPr lang="fr-FR" sz="4000" i="1" dirty="0" err="1" smtClean="0"/>
              <a:t>uniflora</a:t>
            </a:r>
            <a:endParaRPr lang="fr-FR" sz="4000" i="1" dirty="0"/>
          </a:p>
        </p:txBody>
      </p:sp>
      <p:pic>
        <p:nvPicPr>
          <p:cNvPr id="5" name="Espace réservé du contenu 4" descr="Littorella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2" r="-67111" b="-24233"/>
          <a:stretch/>
        </p:blipFill>
        <p:spPr>
          <a:xfrm>
            <a:off x="152400" y="1337733"/>
            <a:ext cx="8534400" cy="6857999"/>
          </a:xfrm>
        </p:spPr>
      </p:pic>
      <p:sp>
        <p:nvSpPr>
          <p:cNvPr id="4" name="ZoneTexte 3"/>
          <p:cNvSpPr txBox="1"/>
          <p:nvPr/>
        </p:nvSpPr>
        <p:spPr>
          <a:xfrm>
            <a:off x="5039841" y="121590"/>
            <a:ext cx="29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= </a:t>
            </a:r>
            <a:r>
              <a:rPr lang="fr-FR" sz="2400" dirty="0" err="1" smtClean="0"/>
              <a:t>lacustris</a:t>
            </a:r>
            <a:r>
              <a:rPr lang="fr-FR" sz="2400" dirty="0" smtClean="0"/>
              <a:t> = </a:t>
            </a:r>
            <a:r>
              <a:rPr lang="fr-FR" sz="2400" dirty="0" err="1" smtClean="0"/>
              <a:t>juncea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604933" y="1155932"/>
            <a:ext cx="34205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Bords d’étangs; sur silice.</a:t>
            </a:r>
          </a:p>
          <a:p>
            <a:r>
              <a:rPr lang="fr-FR" dirty="0" smtClean="0"/>
              <a:t>Plante stolonifère.</a:t>
            </a:r>
          </a:p>
          <a:p>
            <a:r>
              <a:rPr lang="fr-FR" dirty="0" smtClean="0"/>
              <a:t>Feuilles en rosette plus épaisses si submergées et minces si émergées.</a:t>
            </a:r>
          </a:p>
          <a:p>
            <a:r>
              <a:rPr lang="fr-FR" dirty="0" smtClean="0"/>
              <a:t>Fleurs mâles sur un long pédoncule ;  </a:t>
            </a:r>
            <a:r>
              <a:rPr lang="fr-FR" dirty="0"/>
              <a:t>l</a:t>
            </a:r>
            <a:r>
              <a:rPr lang="fr-FR" dirty="0" smtClean="0"/>
              <a:t>es étamines insérées sur le réceptacle. Fleurs femelles sessiles au centre.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 descr="4-Litorella uniflora2 copie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533" y="3808322"/>
            <a:ext cx="3928534" cy="2914212"/>
          </a:xfrm>
          <a:prstGeom prst="rect">
            <a:avLst/>
          </a:prstGeom>
          <a:ln w="38100" cmpd="sng">
            <a:solidFill>
              <a:srgbClr val="008000"/>
            </a:solidFill>
          </a:ln>
        </p:spPr>
      </p:pic>
      <p:cxnSp>
        <p:nvCxnSpPr>
          <p:cNvPr id="9" name="Connecteur droit avec flèche 8"/>
          <p:cNvCxnSpPr/>
          <p:nvPr/>
        </p:nvCxnSpPr>
        <p:spPr>
          <a:xfrm flipH="1">
            <a:off x="7196667" y="3403600"/>
            <a:ext cx="524933" cy="1845733"/>
          </a:xfrm>
          <a:prstGeom prst="straightConnector1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655733" y="583255"/>
            <a:ext cx="3081867" cy="53434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Plantaginaceae</a:t>
            </a:r>
            <a:r>
              <a:rPr lang="fr-FR" dirty="0" smtClean="0"/>
              <a:t> dans la classification classique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7489" y="5809288"/>
            <a:ext cx="212491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Espèce monoïque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71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47467" cy="673629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Principaux caractères de cette famille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621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u="sng" dirty="0" smtClean="0"/>
              <a:t>Inflorescence :</a:t>
            </a:r>
            <a:r>
              <a:rPr lang="fr-FR" sz="2400" dirty="0" smtClean="0"/>
              <a:t> </a:t>
            </a:r>
            <a:r>
              <a:rPr lang="fr-FR" sz="1800" dirty="0" smtClean="0"/>
              <a:t>en </a:t>
            </a:r>
            <a:r>
              <a:rPr lang="fr-FR" sz="1800" u="sng" dirty="0" smtClean="0"/>
              <a:t>grappe</a:t>
            </a:r>
            <a:r>
              <a:rPr lang="fr-FR" sz="2400" dirty="0" smtClean="0"/>
              <a:t> (</a:t>
            </a:r>
            <a:r>
              <a:rPr lang="fr-FR" sz="1800" dirty="0" smtClean="0"/>
              <a:t>inflorescence simple, indéfinie à fleurs pédicellées)</a:t>
            </a:r>
            <a:endParaRPr lang="fr-FR" sz="1800" b="1" dirty="0" smtClean="0"/>
          </a:p>
          <a:p>
            <a:pPr marL="0" indent="0">
              <a:buNone/>
            </a:pPr>
            <a:r>
              <a:rPr lang="fr-FR" sz="2400" dirty="0" smtClean="0"/>
              <a:t>                             </a:t>
            </a:r>
            <a:r>
              <a:rPr lang="fr-FR" sz="1800" dirty="0" smtClean="0"/>
              <a:t>en </a:t>
            </a:r>
            <a:r>
              <a:rPr lang="fr-FR" sz="1800" u="sng" dirty="0" smtClean="0"/>
              <a:t>épi </a:t>
            </a:r>
            <a:r>
              <a:rPr lang="fr-FR" sz="1800" dirty="0" smtClean="0"/>
              <a:t>(comme une grappe mais à fleurs sessiles)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	    en </a:t>
            </a:r>
            <a:r>
              <a:rPr lang="fr-FR" sz="1800" u="sng" dirty="0" smtClean="0"/>
              <a:t>capitule</a:t>
            </a:r>
            <a:r>
              <a:rPr lang="fr-FR" sz="1800" dirty="0" smtClean="0"/>
              <a:t> (</a:t>
            </a:r>
            <a:r>
              <a:rPr lang="fr-FR" sz="1800" dirty="0" err="1" smtClean="0"/>
              <a:t>Globularia</a:t>
            </a:r>
            <a:r>
              <a:rPr lang="fr-FR" sz="1800" dirty="0" smtClean="0"/>
              <a:t>)</a:t>
            </a:r>
          </a:p>
          <a:p>
            <a:pPr marL="0" indent="0">
              <a:buNone/>
            </a:pPr>
            <a:r>
              <a:rPr lang="fr-FR" sz="2400" b="1" u="sng" dirty="0" smtClean="0"/>
              <a:t>Fleur</a:t>
            </a:r>
            <a:r>
              <a:rPr lang="fr-FR" sz="2400" dirty="0" smtClean="0"/>
              <a:t> : 	</a:t>
            </a:r>
            <a:r>
              <a:rPr lang="fr-FR" sz="1800" dirty="0" smtClean="0"/>
              <a:t>souvent zygomorphe </a:t>
            </a:r>
          </a:p>
          <a:p>
            <a:pPr marL="0" indent="0">
              <a:buNone/>
            </a:pPr>
            <a:r>
              <a:rPr lang="fr-FR" sz="1800" dirty="0" smtClean="0"/>
              <a:t>parfois actinomorphe (</a:t>
            </a:r>
            <a:r>
              <a:rPr lang="fr-FR" sz="1800" dirty="0" err="1" smtClean="0"/>
              <a:t>Plantago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r>
              <a:rPr lang="fr-FR" sz="2400" b="1" u="sng" dirty="0" smtClean="0"/>
              <a:t>Calice</a:t>
            </a:r>
            <a:r>
              <a:rPr lang="fr-FR" sz="2400" dirty="0" smtClean="0"/>
              <a:t> : </a:t>
            </a:r>
            <a:r>
              <a:rPr lang="fr-FR" sz="1800" dirty="0" smtClean="0"/>
              <a:t>4 ou 5 sépales souvent persistants</a:t>
            </a:r>
          </a:p>
          <a:p>
            <a:pPr marL="0" indent="0">
              <a:buNone/>
            </a:pPr>
            <a:r>
              <a:rPr lang="fr-FR" sz="2400" b="1" u="sng" dirty="0" smtClean="0"/>
              <a:t>Corolle</a:t>
            </a:r>
            <a:r>
              <a:rPr lang="fr-FR" sz="2400" dirty="0" smtClean="0"/>
              <a:t> </a:t>
            </a:r>
            <a:r>
              <a:rPr lang="fr-FR" sz="1800" dirty="0" smtClean="0"/>
              <a:t>: 5 pétales; quelquefois 4 par soudure de 2 pièces</a:t>
            </a:r>
          </a:p>
          <a:p>
            <a:pPr marL="0" indent="0">
              <a:buNone/>
            </a:pPr>
            <a:r>
              <a:rPr lang="fr-FR" sz="2400" b="1" u="sng" dirty="0" smtClean="0"/>
              <a:t>Androcée</a:t>
            </a:r>
            <a:r>
              <a:rPr lang="fr-FR" sz="2400" dirty="0" smtClean="0"/>
              <a:t> : </a:t>
            </a:r>
            <a:r>
              <a:rPr lang="fr-FR" sz="1800" dirty="0" smtClean="0"/>
              <a:t>4 étamines didynames,  sauf chez Veronica (2) et </a:t>
            </a:r>
            <a:r>
              <a:rPr lang="fr-FR" sz="1800" dirty="0" err="1"/>
              <a:t>P</a:t>
            </a:r>
            <a:r>
              <a:rPr lang="fr-FR" sz="1800" dirty="0" err="1" smtClean="0"/>
              <a:t>lantago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soudées par leur filet au tube de la corolle</a:t>
            </a:r>
          </a:p>
          <a:p>
            <a:pPr marL="0" indent="0">
              <a:buNone/>
            </a:pPr>
            <a:r>
              <a:rPr lang="fr-FR" sz="2400" b="1" u="sng" dirty="0" smtClean="0"/>
              <a:t>Gynécée</a:t>
            </a:r>
            <a:r>
              <a:rPr lang="fr-FR" sz="2400" dirty="0" smtClean="0"/>
              <a:t> : </a:t>
            </a:r>
            <a:r>
              <a:rPr lang="fr-FR" sz="1800" dirty="0" smtClean="0"/>
              <a:t>2 carpelles soudés en 1 ovaire supère</a:t>
            </a:r>
          </a:p>
          <a:p>
            <a:pPr marL="0" indent="0">
              <a:buNone/>
            </a:pPr>
            <a:r>
              <a:rPr lang="fr-FR" sz="1800" dirty="0"/>
              <a:t>	</a:t>
            </a:r>
            <a:r>
              <a:rPr lang="fr-FR" sz="1800" dirty="0" smtClean="0"/>
              <a:t>		nombreux ovules (sauf chez </a:t>
            </a:r>
            <a:r>
              <a:rPr lang="fr-FR" sz="1800" dirty="0" err="1" smtClean="0"/>
              <a:t>Globularia</a:t>
            </a:r>
            <a:r>
              <a:rPr lang="fr-FR" sz="1800" dirty="0" smtClean="0"/>
              <a:t>)</a:t>
            </a:r>
          </a:p>
          <a:p>
            <a:pPr marL="0" indent="0">
              <a:buNone/>
            </a:pPr>
            <a:r>
              <a:rPr lang="fr-FR" sz="2400" b="1" u="sng" dirty="0" smtClean="0"/>
              <a:t>Frui</a:t>
            </a:r>
            <a:r>
              <a:rPr lang="fr-FR" sz="2400" dirty="0" smtClean="0"/>
              <a:t>t : </a:t>
            </a:r>
            <a:r>
              <a:rPr lang="fr-FR" sz="1800" dirty="0" smtClean="0"/>
              <a:t>Capsule</a:t>
            </a:r>
            <a:r>
              <a:rPr lang="fr-FR" sz="2400" dirty="0" smtClean="0"/>
              <a:t> : </a:t>
            </a:r>
            <a:r>
              <a:rPr lang="fr-FR" sz="1800" dirty="0" err="1" smtClean="0"/>
              <a:t>septicide</a:t>
            </a:r>
            <a:r>
              <a:rPr lang="fr-FR" sz="1800" dirty="0" smtClean="0"/>
              <a:t>, </a:t>
            </a:r>
            <a:r>
              <a:rPr lang="fr-FR" sz="1800" dirty="0" err="1" smtClean="0"/>
              <a:t>poricide</a:t>
            </a:r>
            <a:r>
              <a:rPr lang="fr-FR" sz="1800" dirty="0" smtClean="0"/>
              <a:t>, </a:t>
            </a:r>
            <a:r>
              <a:rPr lang="fr-FR" sz="1800" dirty="0" err="1" smtClean="0"/>
              <a:t>loculicide</a:t>
            </a:r>
            <a:r>
              <a:rPr lang="fr-FR" sz="1800" dirty="0" smtClean="0"/>
              <a:t> </a:t>
            </a:r>
          </a:p>
          <a:p>
            <a:pPr marL="0" indent="0">
              <a:buNone/>
            </a:pPr>
            <a:r>
              <a:rPr lang="fr-FR" sz="1800" dirty="0" smtClean="0"/>
              <a:t>             Parfois akène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147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804" y="112518"/>
            <a:ext cx="2992826" cy="725100"/>
          </a:xfrm>
          <a:solidFill>
            <a:srgbClr val="DA3A9C"/>
          </a:solidFill>
        </p:spPr>
        <p:txBody>
          <a:bodyPr>
            <a:normAutofit fontScale="90000"/>
          </a:bodyPr>
          <a:lstStyle/>
          <a:p>
            <a:r>
              <a:rPr lang="fr-FR" i="1" dirty="0" smtClean="0"/>
              <a:t>Callitriche</a:t>
            </a:r>
            <a:endParaRPr lang="fr-FR" i="1" dirty="0"/>
          </a:p>
        </p:txBody>
      </p:sp>
      <p:pic>
        <p:nvPicPr>
          <p:cNvPr id="4" name="Espace réservé du contenu 3" descr="Callitriche stagnalis-DSC09054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999738"/>
            <a:ext cx="6336494" cy="4385675"/>
          </a:xfrm>
        </p:spPr>
      </p:pic>
      <p:pic>
        <p:nvPicPr>
          <p:cNvPr id="5" name="Image 4" descr="Callitriche stagnalis-DSC090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43" y="3000676"/>
            <a:ext cx="3323863" cy="3857323"/>
          </a:xfrm>
          <a:prstGeom prst="rect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6661237" y="1850866"/>
            <a:ext cx="233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Ailes translucides autour du péricarpe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215214" y="2445305"/>
            <a:ext cx="324279" cy="182384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02675" y="5593130"/>
            <a:ext cx="2661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Feuilles spatulées, opposées</a:t>
            </a:r>
          </a:p>
          <a:p>
            <a:r>
              <a:rPr lang="fr-FR" dirty="0" smtClean="0"/>
              <a:t>Les terminales font une rosette</a:t>
            </a:r>
            <a:endParaRPr lang="fr-FR" dirty="0"/>
          </a:p>
        </p:txBody>
      </p:sp>
      <p:cxnSp>
        <p:nvCxnSpPr>
          <p:cNvPr id="11" name="Connecteur droit avec flèche 10"/>
          <p:cNvCxnSpPr>
            <a:stCxn id="9" idx="0"/>
          </p:cNvCxnSpPr>
          <p:nvPr/>
        </p:nvCxnSpPr>
        <p:spPr>
          <a:xfrm flipV="1">
            <a:off x="1533571" y="4120543"/>
            <a:ext cx="682337" cy="1472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391142" y="297219"/>
            <a:ext cx="351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Ex-</a:t>
            </a:r>
            <a:r>
              <a:rPr lang="fr-FR" dirty="0" err="1" smtClean="0">
                <a:solidFill>
                  <a:srgbClr val="0000FF"/>
                </a:solidFill>
              </a:rPr>
              <a:t>Callitrichaceae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mr-IN" dirty="0" smtClean="0">
                <a:solidFill>
                  <a:srgbClr val="0000FF"/>
                </a:solidFill>
              </a:rPr>
              <a:t>–</a:t>
            </a:r>
            <a:r>
              <a:rPr lang="fr-FR" dirty="0" smtClean="0">
                <a:solidFill>
                  <a:srgbClr val="0000FF"/>
                </a:solidFill>
              </a:rPr>
              <a:t> 1 genre- environ 15 espèces</a:t>
            </a:r>
            <a:endParaRPr lang="fr-F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9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1025" y="274638"/>
            <a:ext cx="2499653" cy="792650"/>
          </a:xfrm>
          <a:solidFill>
            <a:srgbClr val="DA3A9C"/>
          </a:solidFill>
        </p:spPr>
        <p:txBody>
          <a:bodyPr>
            <a:normAutofit/>
          </a:bodyPr>
          <a:lstStyle/>
          <a:p>
            <a:r>
              <a:rPr lang="fr-FR" sz="4000" i="1" dirty="0" err="1" smtClean="0"/>
              <a:t>Hippuris</a:t>
            </a:r>
            <a:endParaRPr lang="fr-FR" sz="4000" i="1" dirty="0"/>
          </a:p>
        </p:txBody>
      </p:sp>
      <p:pic>
        <p:nvPicPr>
          <p:cNvPr id="4" name="Espace réservé du contenu 3" descr="Hippuris vulgaris-056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564" b="-16224"/>
          <a:stretch/>
        </p:blipFill>
        <p:spPr>
          <a:xfrm>
            <a:off x="308572" y="1389944"/>
            <a:ext cx="8430079" cy="4788676"/>
          </a:xfrm>
          <a:ln>
            <a:solidFill>
              <a:srgbClr val="3A4518"/>
            </a:solidFill>
          </a:ln>
        </p:spPr>
      </p:pic>
      <p:pic>
        <p:nvPicPr>
          <p:cNvPr id="5" name="Image 4" descr="Hippuris vulgaris-09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794" y="127036"/>
            <a:ext cx="3507145" cy="350714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Image 5" descr="Hippuris vulgaris-PTO-DSC0532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920" y="3754941"/>
            <a:ext cx="2403174" cy="294789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1072603" y="5809288"/>
            <a:ext cx="281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Plante immergée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634075" y="3985442"/>
            <a:ext cx="1439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Feuilles immergées verticillées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634075" y="3107294"/>
            <a:ext cx="662070" cy="98622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0" y="274638"/>
            <a:ext cx="202674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Ex-</a:t>
            </a:r>
            <a:r>
              <a:rPr lang="fr-FR" dirty="0" err="1" smtClean="0"/>
              <a:t>Hippuridaceae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444912" y="5228361"/>
            <a:ext cx="1629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Caractères :</a:t>
            </a:r>
          </a:p>
          <a:p>
            <a:r>
              <a:rPr lang="fr-FR" sz="1600" dirty="0" smtClean="0"/>
              <a:t>1 étamine</a:t>
            </a:r>
          </a:p>
          <a:p>
            <a:r>
              <a:rPr lang="fr-FR" sz="1600" dirty="0" smtClean="0"/>
              <a:t>1 ovaire infère</a:t>
            </a:r>
          </a:p>
          <a:p>
            <a:r>
              <a:rPr lang="fr-FR" sz="1600" dirty="0" smtClean="0"/>
              <a:t>Akène</a:t>
            </a:r>
          </a:p>
          <a:p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567489" y="905168"/>
            <a:ext cx="1243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 espèces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4204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733" y="274639"/>
            <a:ext cx="4826201" cy="738610"/>
          </a:xfrm>
          <a:solidFill>
            <a:srgbClr val="DA3A9C"/>
          </a:solidFill>
        </p:spPr>
        <p:txBody>
          <a:bodyPr>
            <a:normAutofit/>
          </a:bodyPr>
          <a:lstStyle/>
          <a:p>
            <a:r>
              <a:rPr lang="fr-FR" sz="4000" dirty="0" err="1" smtClean="0"/>
              <a:t>Bougueria</a:t>
            </a:r>
            <a:r>
              <a:rPr lang="fr-FR" sz="4000" dirty="0" smtClean="0"/>
              <a:t> </a:t>
            </a:r>
            <a:r>
              <a:rPr lang="fr-FR" sz="4000" dirty="0" err="1" smtClean="0"/>
              <a:t>nubicola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Genre </a:t>
            </a:r>
            <a:r>
              <a:rPr lang="fr-FR" dirty="0" err="1" smtClean="0"/>
              <a:t>monospécifique</a:t>
            </a:r>
            <a:r>
              <a:rPr lang="fr-FR" dirty="0" smtClean="0"/>
              <a:t> des Andes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bouguer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32" y="1727200"/>
            <a:ext cx="8669867" cy="47921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161306" y="391788"/>
            <a:ext cx="2634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des 3 Genres dans le classement classique des </a:t>
            </a:r>
            <a:r>
              <a:rPr lang="fr-FR" dirty="0" err="1" smtClean="0"/>
              <a:t>Plantaginaceae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02466" y="1315118"/>
            <a:ext cx="2269955" cy="859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Croît en Bolivie vers la ville de Potosi à plus de 4500 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9325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92991" cy="590000"/>
          </a:xfrm>
        </p:spPr>
        <p:txBody>
          <a:bodyPr>
            <a:noAutofit/>
          </a:bodyPr>
          <a:lstStyle/>
          <a:p>
            <a:r>
              <a:rPr lang="fr-FR" sz="3600" dirty="0" smtClean="0"/>
              <a:t>Synthèse de cette famille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80798"/>
            <a:ext cx="8904168" cy="55931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u="sng" dirty="0" smtClean="0"/>
              <a:t>Caractéristiques principales </a:t>
            </a:r>
            <a:r>
              <a:rPr lang="fr-FR" sz="2400" dirty="0" smtClean="0"/>
              <a:t>: </a:t>
            </a:r>
            <a:r>
              <a:rPr lang="fr-FR" sz="1800" dirty="0" smtClean="0"/>
              <a:t>Etamines didynames </a:t>
            </a:r>
            <a:r>
              <a:rPr lang="mr-IN" sz="1800" dirty="0" smtClean="0"/>
              <a:t>–</a:t>
            </a:r>
            <a:r>
              <a:rPr lang="fr-FR" sz="1800" dirty="0" smtClean="0"/>
              <a:t> ovaire supère </a:t>
            </a:r>
            <a:r>
              <a:rPr lang="mr-IN" sz="1800" dirty="0" smtClean="0"/>
              <a:t>–</a:t>
            </a:r>
            <a:r>
              <a:rPr lang="fr-FR" sz="1800" dirty="0" smtClean="0"/>
              <a:t> placentation axile </a:t>
            </a:r>
            <a:r>
              <a:rPr lang="mr-IN" sz="1800" dirty="0" smtClean="0"/>
              <a:t>–</a:t>
            </a:r>
            <a:r>
              <a:rPr lang="fr-FR" sz="1800" dirty="0" smtClean="0"/>
              <a:t> Fruit : capsule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pPr>
              <a:buFontTx/>
              <a:buChar char="-"/>
            </a:pPr>
            <a:r>
              <a:rPr lang="fr-FR" sz="1400" dirty="0" smtClean="0"/>
              <a:t>           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200" dirty="0" err="1" smtClean="0"/>
              <a:t>Cy</a:t>
            </a:r>
            <a:endParaRPr lang="fr-FR" sz="200" dirty="0" smtClean="0"/>
          </a:p>
          <a:p>
            <a:pPr lvl="8">
              <a:buFontTx/>
              <a:buChar char="-"/>
            </a:pPr>
            <a:endParaRPr lang="fr-FR" sz="200" dirty="0"/>
          </a:p>
          <a:p>
            <a:pPr lvl="8">
              <a:buFontTx/>
              <a:buChar char="-"/>
            </a:pPr>
            <a:endParaRPr lang="fr-FR" sz="200" dirty="0" smtClean="0"/>
          </a:p>
          <a:p>
            <a:pPr lvl="8">
              <a:buFontTx/>
              <a:buChar char="-"/>
            </a:pPr>
            <a:endParaRPr lang="fr-FR" sz="200" dirty="0" smtClean="0"/>
          </a:p>
          <a:p>
            <a:pPr lvl="7">
              <a:buFontTx/>
              <a:buChar char="-"/>
            </a:pPr>
            <a:endParaRPr lang="fr-FR" sz="200" dirty="0"/>
          </a:p>
          <a:p>
            <a:pPr>
              <a:buFontTx/>
              <a:buChar char="-"/>
            </a:pPr>
            <a:endParaRPr lang="fr-FR" sz="200" dirty="0"/>
          </a:p>
          <a:p>
            <a:pPr lvl="8">
              <a:buFontTx/>
              <a:buChar char="-"/>
            </a:pPr>
            <a:r>
              <a:rPr lang="fr-FR" sz="200" dirty="0" smtClean="0"/>
              <a:t>A</a:t>
            </a:r>
          </a:p>
        </p:txBody>
      </p:sp>
      <p:sp>
        <p:nvSpPr>
          <p:cNvPr id="4" name="Ellipse 3"/>
          <p:cNvSpPr/>
          <p:nvPr/>
        </p:nvSpPr>
        <p:spPr>
          <a:xfrm>
            <a:off x="457200" y="2040006"/>
            <a:ext cx="1677639" cy="5944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Absence de  corolle</a:t>
            </a:r>
            <a:endParaRPr lang="fr-FR" sz="1400" dirty="0"/>
          </a:p>
        </p:txBody>
      </p:sp>
      <p:sp>
        <p:nvSpPr>
          <p:cNvPr id="5" name="Ellipse 4"/>
          <p:cNvSpPr/>
          <p:nvPr/>
        </p:nvSpPr>
        <p:spPr>
          <a:xfrm>
            <a:off x="2513164" y="1877886"/>
            <a:ext cx="1959188" cy="7565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Corolle à tube très court</a:t>
            </a:r>
            <a:endParaRPr lang="fr-FR" sz="1400" dirty="0"/>
          </a:p>
        </p:txBody>
      </p:sp>
      <p:sp>
        <p:nvSpPr>
          <p:cNvPr id="6" name="Ellipse 5"/>
          <p:cNvSpPr/>
          <p:nvPr/>
        </p:nvSpPr>
        <p:spPr>
          <a:xfrm>
            <a:off x="4810143" y="1877886"/>
            <a:ext cx="1878117" cy="8916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Corolle à 2 lèvres et tube ouvert</a:t>
            </a:r>
            <a:endParaRPr lang="fr-FR" sz="1400" dirty="0"/>
          </a:p>
        </p:txBody>
      </p:sp>
      <p:sp>
        <p:nvSpPr>
          <p:cNvPr id="7" name="Ellipse 6"/>
          <p:cNvSpPr/>
          <p:nvPr/>
        </p:nvSpPr>
        <p:spPr>
          <a:xfrm>
            <a:off x="7188190" y="1877886"/>
            <a:ext cx="1715977" cy="75655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Corolle à tube fermé par une bosse</a:t>
            </a:r>
            <a:endParaRPr lang="fr-FR" sz="1400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62002" y="2634445"/>
            <a:ext cx="121603" cy="526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5" idx="4"/>
          </p:cNvCxnSpPr>
          <p:nvPr/>
        </p:nvCxnSpPr>
        <p:spPr>
          <a:xfrm flipH="1">
            <a:off x="3404932" y="2634445"/>
            <a:ext cx="87826" cy="405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7489" y="3269413"/>
            <a:ext cx="1567350" cy="74304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Littorella</a:t>
            </a:r>
            <a:endParaRPr lang="fr-FR" sz="1600" dirty="0" smtClean="0"/>
          </a:p>
          <a:p>
            <a:pPr algn="ctr"/>
            <a:r>
              <a:rPr lang="fr-FR" sz="1600" dirty="0" err="1" smtClean="0"/>
              <a:t>Hippuris</a:t>
            </a:r>
            <a:endParaRPr lang="fr-FR" sz="1600" dirty="0" smtClean="0"/>
          </a:p>
          <a:p>
            <a:pPr algn="ctr"/>
            <a:r>
              <a:rPr lang="fr-FR" sz="1600" dirty="0" smtClean="0"/>
              <a:t>Callitriche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>
            <a:off x="2661792" y="3161335"/>
            <a:ext cx="1688955" cy="851128"/>
          </a:xfrm>
          <a:prstGeom prst="rect">
            <a:avLst/>
          </a:prstGeom>
          <a:solidFill>
            <a:srgbClr val="5768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Plantago</a:t>
            </a:r>
            <a:endParaRPr lang="fr-FR" sz="1600" dirty="0" smtClean="0"/>
          </a:p>
          <a:p>
            <a:pPr algn="ctr"/>
            <a:r>
              <a:rPr lang="fr-FR" sz="1600" dirty="0" smtClean="0"/>
              <a:t>Veronica</a:t>
            </a:r>
          </a:p>
          <a:p>
            <a:pPr algn="ctr"/>
            <a:r>
              <a:rPr lang="fr-FR" sz="1600" dirty="0" err="1" smtClean="0"/>
              <a:t>Sibthorpia</a:t>
            </a:r>
            <a:endParaRPr lang="fr-FR" sz="1600" dirty="0"/>
          </a:p>
        </p:txBody>
      </p:sp>
      <p:sp>
        <p:nvSpPr>
          <p:cNvPr id="18" name="Rectangle 17"/>
          <p:cNvSpPr/>
          <p:nvPr/>
        </p:nvSpPr>
        <p:spPr>
          <a:xfrm>
            <a:off x="4810143" y="2904644"/>
            <a:ext cx="2121328" cy="1459077"/>
          </a:xfrm>
          <a:prstGeom prst="rect">
            <a:avLst/>
          </a:prstGeom>
          <a:solidFill>
            <a:srgbClr val="5768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/>
          </a:p>
          <a:p>
            <a:pPr algn="ctr"/>
            <a:r>
              <a:rPr lang="fr-FR" sz="1600" dirty="0" err="1" smtClean="0"/>
              <a:t>Erinus</a:t>
            </a:r>
            <a:endParaRPr lang="fr-FR" sz="1600" dirty="0" smtClean="0"/>
          </a:p>
          <a:p>
            <a:pPr algn="ctr"/>
            <a:r>
              <a:rPr lang="fr-FR" sz="1600" dirty="0" err="1" smtClean="0"/>
              <a:t>Gratiola</a:t>
            </a:r>
            <a:endParaRPr lang="fr-FR" sz="1600" dirty="0" smtClean="0"/>
          </a:p>
          <a:p>
            <a:pPr algn="ctr"/>
            <a:r>
              <a:rPr lang="fr-FR" sz="1600" dirty="0" err="1" smtClean="0"/>
              <a:t>Digitalis</a:t>
            </a:r>
            <a:endParaRPr lang="fr-FR" sz="1600" dirty="0" smtClean="0"/>
          </a:p>
          <a:p>
            <a:pPr algn="ctr"/>
            <a:r>
              <a:rPr lang="fr-FR" sz="1600" dirty="0" err="1" smtClean="0"/>
              <a:t>Anarrhinum</a:t>
            </a:r>
            <a:endParaRPr lang="fr-FR" sz="1600" dirty="0" smtClean="0"/>
          </a:p>
          <a:p>
            <a:pPr algn="ctr"/>
            <a:r>
              <a:rPr lang="fr-FR" sz="1600" dirty="0" err="1" smtClean="0"/>
              <a:t>Globularia</a:t>
            </a:r>
            <a:endParaRPr lang="fr-FR" sz="1600" dirty="0" smtClean="0"/>
          </a:p>
          <a:p>
            <a:pPr algn="ctr"/>
            <a:endParaRPr lang="fr-FR" sz="1600" dirty="0" smtClean="0"/>
          </a:p>
          <a:p>
            <a:pPr algn="ctr"/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>
            <a:off x="7404378" y="2769544"/>
            <a:ext cx="1499789" cy="1729277"/>
          </a:xfrm>
          <a:prstGeom prst="rect">
            <a:avLst/>
          </a:prstGeom>
          <a:solidFill>
            <a:srgbClr val="57682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 smtClean="0"/>
              <a:t>Linaria</a:t>
            </a:r>
            <a:endParaRPr lang="fr-FR" sz="1600" dirty="0" smtClean="0"/>
          </a:p>
          <a:p>
            <a:pPr algn="ctr"/>
            <a:r>
              <a:rPr lang="fr-FR" sz="1600" dirty="0" err="1" smtClean="0"/>
              <a:t>Kickxia</a:t>
            </a:r>
            <a:endParaRPr lang="fr-FR" sz="1600" dirty="0" smtClean="0"/>
          </a:p>
          <a:p>
            <a:pPr algn="ctr"/>
            <a:r>
              <a:rPr lang="fr-FR" sz="1600" dirty="0" err="1" smtClean="0"/>
              <a:t>Antirrhinum</a:t>
            </a:r>
            <a:endParaRPr lang="fr-FR" sz="1600" dirty="0" smtClean="0"/>
          </a:p>
          <a:p>
            <a:pPr algn="ctr"/>
            <a:r>
              <a:rPr lang="fr-FR" sz="1600" dirty="0" err="1" smtClean="0"/>
              <a:t>Misopates</a:t>
            </a:r>
            <a:endParaRPr lang="fr-FR" sz="1600" dirty="0" smtClean="0"/>
          </a:p>
          <a:p>
            <a:pPr algn="ctr"/>
            <a:r>
              <a:rPr lang="fr-FR" sz="1600" dirty="0" err="1" smtClean="0"/>
              <a:t>Chaenorrhinum</a:t>
            </a:r>
            <a:endParaRPr lang="fr-FR" sz="1600" dirty="0" smtClean="0"/>
          </a:p>
          <a:p>
            <a:pPr algn="ctr"/>
            <a:r>
              <a:rPr lang="fr-FR" sz="1600" dirty="0" err="1" smtClean="0"/>
              <a:t>Asarina</a:t>
            </a:r>
            <a:endParaRPr lang="fr-FR" sz="1600" dirty="0" smtClean="0"/>
          </a:p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3209" y="4890610"/>
            <a:ext cx="847179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Différences chez quelques genres</a:t>
            </a:r>
          </a:p>
          <a:p>
            <a:r>
              <a:rPr lang="fr-FR" i="1" u="sng" dirty="0" err="1" smtClean="0"/>
              <a:t>Globularia</a:t>
            </a:r>
            <a:r>
              <a:rPr lang="fr-FR" i="1" u="sng" dirty="0" smtClean="0"/>
              <a:t> </a:t>
            </a:r>
            <a:r>
              <a:rPr lang="fr-FR" dirty="0" smtClean="0"/>
              <a:t> : un carpelle- un akène</a:t>
            </a:r>
          </a:p>
          <a:p>
            <a:r>
              <a:rPr lang="fr-FR" i="1" u="sng" dirty="0" err="1" smtClean="0"/>
              <a:t>Hippuris</a:t>
            </a:r>
            <a:r>
              <a:rPr lang="fr-FR" dirty="0" smtClean="0"/>
              <a:t> : une étamine- un ovaire infère </a:t>
            </a:r>
            <a:r>
              <a:rPr lang="mr-IN" dirty="0" smtClean="0"/>
              <a:t>–</a:t>
            </a:r>
            <a:r>
              <a:rPr lang="fr-FR" dirty="0" smtClean="0"/>
              <a:t> un carpelle </a:t>
            </a:r>
            <a:r>
              <a:rPr lang="mr-IN" dirty="0" smtClean="0"/>
              <a:t>–</a:t>
            </a:r>
            <a:r>
              <a:rPr lang="fr-FR" dirty="0" smtClean="0"/>
              <a:t> un akène</a:t>
            </a:r>
          </a:p>
          <a:p>
            <a:r>
              <a:rPr lang="fr-FR" i="1" u="sng" dirty="0" err="1" smtClean="0"/>
              <a:t>Littorella</a:t>
            </a:r>
            <a:r>
              <a:rPr lang="fr-FR" i="1" u="sng" dirty="0" smtClean="0"/>
              <a:t> </a:t>
            </a:r>
            <a:r>
              <a:rPr lang="fr-FR" dirty="0" smtClean="0"/>
              <a:t>: un akène</a:t>
            </a:r>
          </a:p>
          <a:p>
            <a:r>
              <a:rPr lang="fr-FR" i="1" u="sng" dirty="0" smtClean="0"/>
              <a:t>Callitriche</a:t>
            </a:r>
            <a:r>
              <a:rPr lang="fr-FR" dirty="0" smtClean="0"/>
              <a:t> : une étamine </a:t>
            </a:r>
            <a:r>
              <a:rPr lang="mr-IN" dirty="0" smtClean="0"/>
              <a:t>–</a:t>
            </a:r>
            <a:r>
              <a:rPr lang="fr-FR" dirty="0" smtClean="0"/>
              <a:t> fruit : </a:t>
            </a:r>
            <a:r>
              <a:rPr lang="fr-FR" dirty="0" err="1" smtClean="0"/>
              <a:t>tétrakène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1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028524" cy="1157419"/>
          </a:xfrm>
        </p:spPr>
        <p:txBody>
          <a:bodyPr>
            <a:normAutofit fontScale="90000"/>
          </a:bodyPr>
          <a:lstStyle/>
          <a:p>
            <a:r>
              <a:rPr lang="fr-FR" sz="4000" dirty="0" smtClean="0"/>
              <a:t>Le plantain </a:t>
            </a:r>
            <a:r>
              <a:rPr lang="fr-FR" sz="4000" dirty="0" err="1" smtClean="0"/>
              <a:t>Badasson</a:t>
            </a:r>
            <a:r>
              <a:rPr lang="fr-FR" sz="4000" dirty="0" smtClean="0"/>
              <a:t> et l’ethnobotanique</a:t>
            </a:r>
            <a:endParaRPr lang="fr-FR" sz="4000" dirty="0"/>
          </a:p>
        </p:txBody>
      </p:sp>
      <p:pic>
        <p:nvPicPr>
          <p:cNvPr id="4" name="Espace réservé du contenu 3" descr="Numériser.jpe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203"/>
          <a:stretch/>
        </p:blipFill>
        <p:spPr>
          <a:xfrm>
            <a:off x="-1714203" y="1553646"/>
            <a:ext cx="7091834" cy="4120541"/>
          </a:xfrm>
        </p:spPr>
      </p:pic>
      <p:pic>
        <p:nvPicPr>
          <p:cNvPr id="5" name="Image 4" descr="Numériser 1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074" y="855308"/>
            <a:ext cx="3080653" cy="565390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1026884" y="1796826"/>
            <a:ext cx="1972699" cy="30777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Plantago</a:t>
            </a:r>
            <a:r>
              <a:rPr lang="fr-FR" sz="1400" dirty="0" smtClean="0"/>
              <a:t> </a:t>
            </a:r>
            <a:r>
              <a:rPr lang="fr-FR" sz="1400" dirty="0" err="1" smtClean="0"/>
              <a:t>sempervirens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81000" y="5998428"/>
            <a:ext cx="3648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D’après les travaux de P. </a:t>
            </a:r>
            <a:r>
              <a:rPr lang="fr-FR" dirty="0" err="1" smtClean="0"/>
              <a:t>Lieutaghi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7256" y="6509213"/>
            <a:ext cx="3121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Hommes et plantes N°108- mars 2019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495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9120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Linaria alpin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987" y="274637"/>
            <a:ext cx="3866524" cy="2955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 5" descr="6-2 Linaria grandifloraG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5536" y="159852"/>
            <a:ext cx="3662680" cy="24393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 descr="6-3 Veronica kellereriiG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5966"/>
            <a:ext cx="3440643" cy="2939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3458980" y="0"/>
            <a:ext cx="260774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Petit florilège</a:t>
            </a:r>
            <a:endParaRPr lang="fr-FR" sz="2400" b="1" dirty="0"/>
          </a:p>
        </p:txBody>
      </p:sp>
      <p:pic>
        <p:nvPicPr>
          <p:cNvPr id="9" name="Image 8" descr="Globularia alypum RSCN0223 copie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842" y="3785966"/>
            <a:ext cx="3727158" cy="3072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 9" descr="1-Plantago monosperma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212" y="2350736"/>
            <a:ext cx="3458978" cy="2117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078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ntirrhinum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262" y="4063180"/>
            <a:ext cx="3690735" cy="2665531"/>
          </a:xfrm>
          <a:ln w="38100" cmpd="sng">
            <a:solidFill>
              <a:srgbClr val="6B4A0B"/>
            </a:solidFill>
          </a:ln>
        </p:spPr>
      </p:pic>
      <p:pic>
        <p:nvPicPr>
          <p:cNvPr id="5" name="Image 4" descr="DSCF6611 copi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3266" y="1567157"/>
            <a:ext cx="4938581" cy="3252804"/>
          </a:xfrm>
          <a:prstGeom prst="rect">
            <a:avLst/>
          </a:prstGeom>
          <a:ln w="38100" cmpd="sng">
            <a:solidFill>
              <a:srgbClr val="6B4A0B"/>
            </a:solidFill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6066725" y="3363983"/>
            <a:ext cx="1351163" cy="1837357"/>
          </a:xfrm>
          <a:prstGeom prst="straightConnector1">
            <a:avLst/>
          </a:prstGeom>
          <a:ln w="38100" cmpd="sng"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942618" y="1567157"/>
            <a:ext cx="112539" cy="1786639"/>
          </a:xfrm>
          <a:prstGeom prst="straightConnector1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6931470" y="829733"/>
            <a:ext cx="1823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Ovaire supère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256027" y="5485049"/>
            <a:ext cx="2040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Étamine courte</a:t>
            </a:r>
            <a:endParaRPr lang="fr-FR" sz="1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4742584" y="229670"/>
            <a:ext cx="2188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Etamine longue</a:t>
            </a:r>
            <a:endParaRPr lang="fr-FR" sz="1400" dirty="0"/>
          </a:p>
        </p:txBody>
      </p:sp>
      <p:cxnSp>
        <p:nvCxnSpPr>
          <p:cNvPr id="17" name="Connecteur droit avec flèche 16"/>
          <p:cNvCxnSpPr>
            <a:stCxn id="15" idx="2"/>
          </p:cNvCxnSpPr>
          <p:nvPr/>
        </p:nvCxnSpPr>
        <p:spPr>
          <a:xfrm>
            <a:off x="5837027" y="537447"/>
            <a:ext cx="486419" cy="1624149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83675" y="3174844"/>
            <a:ext cx="166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Zygomorphie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417888" y="5201340"/>
            <a:ext cx="1336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style</a:t>
            </a:r>
            <a:endParaRPr lang="fr-FR" sz="1400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7728655" y="3179407"/>
            <a:ext cx="330532" cy="1847544"/>
          </a:xfrm>
          <a:prstGeom prst="straightConnector1">
            <a:avLst/>
          </a:prstGeom>
          <a:ln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6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6047" y="274638"/>
            <a:ext cx="6431539" cy="8872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fr-FR" sz="4000" dirty="0" smtClean="0"/>
              <a:t>Différents types de capsule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6958"/>
            <a:ext cx="8523466" cy="5297202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Pyxide :</a:t>
            </a:r>
            <a:r>
              <a:rPr lang="fr-FR" dirty="0" smtClean="0"/>
              <a:t>    </a:t>
            </a:r>
            <a:r>
              <a:rPr lang="fr-FR" sz="2400" dirty="0" smtClean="0"/>
              <a:t>ouverture par une fente circulaire ; la partie supérieure s’ouvre comme un couvercle (</a:t>
            </a:r>
            <a:r>
              <a:rPr lang="fr-FR" sz="2400" i="1" dirty="0" err="1" smtClean="0"/>
              <a:t>Plantago</a:t>
            </a:r>
            <a:r>
              <a:rPr lang="fr-FR" sz="2400" dirty="0" smtClean="0"/>
              <a:t>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b="1" u="sng" dirty="0" err="1" smtClean="0"/>
              <a:t>Septicide</a:t>
            </a:r>
            <a:r>
              <a:rPr lang="fr-FR" sz="2400" dirty="0" smtClean="0"/>
              <a:t>:  ouverture par des fentes longitudinales </a:t>
            </a:r>
            <a:r>
              <a:rPr lang="fr-FR" sz="2400" i="1" dirty="0" smtClean="0"/>
              <a:t>: Veronica</a:t>
            </a:r>
          </a:p>
          <a:p>
            <a:pPr marL="0" indent="0">
              <a:buNone/>
            </a:pPr>
            <a:r>
              <a:rPr lang="fr-FR" sz="2400" i="1" dirty="0" err="1" smtClean="0"/>
              <a:t>Digitalis</a:t>
            </a:r>
            <a:r>
              <a:rPr lang="fr-FR" sz="2400" i="1" dirty="0" smtClean="0"/>
              <a:t> </a:t>
            </a: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u="sng" dirty="0" err="1" smtClean="0"/>
              <a:t>Poricide</a:t>
            </a:r>
            <a:r>
              <a:rPr lang="fr-FR" sz="2400" dirty="0" smtClean="0"/>
              <a:t>  : ouvertures par des pores</a:t>
            </a:r>
          </a:p>
          <a:p>
            <a:pPr marL="0" indent="0">
              <a:buNone/>
            </a:pPr>
            <a:r>
              <a:rPr lang="fr-FR" sz="2400" dirty="0" smtClean="0"/>
              <a:t> + ou </a:t>
            </a:r>
            <a:r>
              <a:rPr lang="mr-IN" sz="2400" dirty="0" smtClean="0"/>
              <a:t>–</a:t>
            </a:r>
            <a:r>
              <a:rPr lang="fr-FR" sz="2400" dirty="0" smtClean="0"/>
              <a:t> circulaires (</a:t>
            </a:r>
            <a:r>
              <a:rPr lang="fr-FR" sz="2400" i="1" dirty="0" err="1" smtClean="0"/>
              <a:t>Kickxia</a:t>
            </a:r>
            <a:r>
              <a:rPr lang="fr-FR" sz="2400" dirty="0" smtClean="0"/>
              <a:t>)</a:t>
            </a:r>
            <a:endParaRPr lang="fr-FR" sz="2400" dirty="0"/>
          </a:p>
        </p:txBody>
      </p:sp>
      <p:pic>
        <p:nvPicPr>
          <p:cNvPr id="4" name="Image 3" descr="Veronica hederifolia-881 copi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512" y="3931402"/>
            <a:ext cx="1454573" cy="1283447"/>
          </a:xfrm>
          <a:prstGeom prst="rect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" name="Image 4" descr="Digitalis lutea+purpurea-FR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164" y="3291423"/>
            <a:ext cx="5010150" cy="1828800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1216047" y="3931402"/>
            <a:ext cx="716117" cy="689009"/>
          </a:xfrm>
          <a:prstGeom prst="straightConnector1">
            <a:avLst/>
          </a:prstGeom>
          <a:ln w="38100" cmpd="sng"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8052935" y="3174844"/>
            <a:ext cx="297256" cy="918678"/>
          </a:xfrm>
          <a:prstGeom prst="straightConnector1">
            <a:avLst/>
          </a:prstGeom>
          <a:ln w="38100" cmpd="sng">
            <a:solidFill>
              <a:srgbClr val="EE2D3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Plantago-capsule copie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7586" y="1161858"/>
            <a:ext cx="1496414" cy="1615829"/>
          </a:xfrm>
          <a:prstGeom prst="rect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</p:pic>
      <p:cxnSp>
        <p:nvCxnSpPr>
          <p:cNvPr id="18" name="Connecteur droit avec flèche 17"/>
          <p:cNvCxnSpPr>
            <a:endCxn id="16" idx="1"/>
          </p:cNvCxnSpPr>
          <p:nvPr/>
        </p:nvCxnSpPr>
        <p:spPr>
          <a:xfrm flipV="1">
            <a:off x="6942314" y="1969773"/>
            <a:ext cx="705272" cy="15129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3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Points communs entre ces différents genres ?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60480" cy="5033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Etamines</a:t>
            </a:r>
            <a:r>
              <a:rPr lang="fr-FR" dirty="0" smtClean="0"/>
              <a:t> : didynames</a:t>
            </a:r>
            <a:endParaRPr lang="fr-FR" b="1" u="sng" dirty="0" smtClean="0"/>
          </a:p>
          <a:p>
            <a:pPr marL="0" indent="0">
              <a:buNone/>
            </a:pPr>
            <a:r>
              <a:rPr lang="fr-FR" dirty="0" smtClean="0"/>
              <a:t>4 , inégales soudées à la corolle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/>
              <a:t>Au niveau du gynécée 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2 carpelles soudés</a:t>
            </a:r>
          </a:p>
          <a:p>
            <a:pPr marL="0" indent="0">
              <a:buNone/>
            </a:pPr>
            <a:r>
              <a:rPr lang="fr-FR" dirty="0" smtClean="0"/>
              <a:t>Ovaire supère</a:t>
            </a:r>
          </a:p>
          <a:p>
            <a:pPr marL="0" indent="0">
              <a:buNone/>
            </a:pPr>
            <a:r>
              <a:rPr lang="fr-FR" dirty="0" smtClean="0"/>
              <a:t>Placentation axile </a:t>
            </a:r>
            <a:r>
              <a:rPr lang="fr-FR" b="1" dirty="0" smtClean="0"/>
              <a:t>:</a:t>
            </a:r>
            <a:r>
              <a:rPr lang="fr-FR" sz="1800" b="1" dirty="0" smtClean="0"/>
              <a:t> il y a soudure des 2 carpelles</a:t>
            </a:r>
          </a:p>
          <a:p>
            <a:pPr marL="0" indent="0">
              <a:buNone/>
            </a:pPr>
            <a:r>
              <a:rPr lang="fr-FR" sz="1800" b="1" dirty="0"/>
              <a:t>e</a:t>
            </a:r>
            <a:r>
              <a:rPr lang="fr-FR" sz="1800" b="1" dirty="0" smtClean="0"/>
              <a:t>t les ovules se trouvent au centre</a:t>
            </a:r>
            <a:endParaRPr lang="fr-FR" dirty="0"/>
          </a:p>
          <a:p>
            <a:pPr marL="0" indent="0">
              <a:buNone/>
            </a:pPr>
            <a:r>
              <a:rPr lang="fr-FR" b="1" u="sng" dirty="0" smtClean="0"/>
              <a:t>Fruit</a:t>
            </a:r>
            <a:r>
              <a:rPr lang="fr-FR" dirty="0" smtClean="0"/>
              <a:t>   capsule </a:t>
            </a:r>
            <a:endParaRPr lang="fr-FR" b="1" u="sng" dirty="0"/>
          </a:p>
        </p:txBody>
      </p:sp>
      <p:pic>
        <p:nvPicPr>
          <p:cNvPr id="5" name="Image 4" descr="Numériser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728024" y="5028939"/>
            <a:ext cx="1958776" cy="1604458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5620841" y="5160810"/>
            <a:ext cx="986349" cy="661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2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2566</Words>
  <Application>Microsoft Office PowerPoint</Application>
  <PresentationFormat>Affichage à l'écran (4:3)</PresentationFormat>
  <Paragraphs>528</Paragraphs>
  <Slides>65</Slides>
  <Notes>59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Thème Office</vt:lpstr>
      <vt:lpstr>  </vt:lpstr>
      <vt:lpstr>Présentation PowerPoint</vt:lpstr>
      <vt:lpstr>Les Triporées ou Eudicots</vt:lpstr>
      <vt:lpstr>Plantaginaceae : ancienne classification</vt:lpstr>
      <vt:lpstr>Nouveaux genres dans les Plantaginaceae avec APG4</vt:lpstr>
      <vt:lpstr>Principaux caractères de cette famille</vt:lpstr>
      <vt:lpstr>Présentation PowerPoint</vt:lpstr>
      <vt:lpstr>Différents types de capsule</vt:lpstr>
      <vt:lpstr>Points communs entre ces différents genres ?</vt:lpstr>
      <vt:lpstr>Présentation PowerPoint</vt:lpstr>
      <vt:lpstr>Présentation des genres en fonction du type de corolle</vt:lpstr>
      <vt:lpstr>Présentation PowerPoint</vt:lpstr>
      <vt:lpstr>Plantago</vt:lpstr>
      <vt:lpstr> Variabilité de la partie végétative dans le genre Plantago </vt:lpstr>
      <vt:lpstr>Plantago major</vt:lpstr>
      <vt:lpstr>Plantago media</vt:lpstr>
      <vt:lpstr>Plantago lanceolata</vt:lpstr>
      <vt:lpstr>Plantago lagopus</vt:lpstr>
      <vt:lpstr>Plantago serraria</vt:lpstr>
      <vt:lpstr>Plantago à tige aérienne</vt:lpstr>
      <vt:lpstr>Plantago afra</vt:lpstr>
      <vt:lpstr>Plantago sempervirens</vt:lpstr>
      <vt:lpstr>Veronica</vt:lpstr>
      <vt:lpstr>Perianthe chez Veronica</vt:lpstr>
      <vt:lpstr>Veronica Kellerii</vt:lpstr>
      <vt:lpstr>Fruit dans Veronica : capsule</vt:lpstr>
      <vt:lpstr>Principaux groupes des Veronica</vt:lpstr>
      <vt:lpstr>Veronica persica</vt:lpstr>
      <vt:lpstr>Veronica hederifolia</vt:lpstr>
      <vt:lpstr>Veronica spicata</vt:lpstr>
      <vt:lpstr>Veronica beccabunga</vt:lpstr>
      <vt:lpstr>Veronica officinalis</vt:lpstr>
      <vt:lpstr>Sibthorpia</vt:lpstr>
      <vt:lpstr>Présentation PowerPoint</vt:lpstr>
      <vt:lpstr>Globularia</vt:lpstr>
      <vt:lpstr>Caractères principaux</vt:lpstr>
      <vt:lpstr>Quelques exemples de Globularia</vt:lpstr>
      <vt:lpstr>Digitalis</vt:lpstr>
      <vt:lpstr>Présentation PowerPoint</vt:lpstr>
      <vt:lpstr>Digitalis grandiflora</vt:lpstr>
      <vt:lpstr>Digitalis lutea</vt:lpstr>
      <vt:lpstr>Digitalis lanata</vt:lpstr>
      <vt:lpstr>Gratiola</vt:lpstr>
      <vt:lpstr>Anarrhinum</vt:lpstr>
      <vt:lpstr>Erinus alpinus</vt:lpstr>
      <vt:lpstr>Présentation PowerPoint</vt:lpstr>
      <vt:lpstr>Antirrhinum</vt:lpstr>
      <vt:lpstr>Asarina procumbens</vt:lpstr>
      <vt:lpstr>Misopates oruntium</vt:lpstr>
      <vt:lpstr>Groupe Linaria</vt:lpstr>
      <vt:lpstr>Cymbalaria muralis</vt:lpstr>
      <vt:lpstr>Cymbalaria fragilis</vt:lpstr>
      <vt:lpstr>Kickxia</vt:lpstr>
      <vt:lpstr>Linaria</vt:lpstr>
      <vt:lpstr>Feuilles de Linaria : étroites, linéaires</vt:lpstr>
      <vt:lpstr>Chaenorrhinum </vt:lpstr>
      <vt:lpstr>Chaenorhinum minus</vt:lpstr>
      <vt:lpstr>Présentation PowerPoint</vt:lpstr>
      <vt:lpstr>Littorella uniflora</vt:lpstr>
      <vt:lpstr>Callitriche</vt:lpstr>
      <vt:lpstr>Hippuris</vt:lpstr>
      <vt:lpstr>Bougueria nubicola</vt:lpstr>
      <vt:lpstr>Synthèse de cette famille</vt:lpstr>
      <vt:lpstr>Le plantain Badasson et l’ethnobotanique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Famille des  PLANTAGINACEAE</dc:title>
  <dc:creator>Paul Berthet</dc:creator>
  <cp:lastModifiedBy>Jean-Luc Macqueron</cp:lastModifiedBy>
  <cp:revision>362</cp:revision>
  <cp:lastPrinted>2019-03-28T11:31:00Z</cp:lastPrinted>
  <dcterms:created xsi:type="dcterms:W3CDTF">2018-11-11T10:45:55Z</dcterms:created>
  <dcterms:modified xsi:type="dcterms:W3CDTF">2019-03-29T08:07:41Z</dcterms:modified>
</cp:coreProperties>
</file>