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89"/>
  </p:notesMasterIdLst>
  <p:sldIdLst>
    <p:sldId id="256" r:id="rId2"/>
    <p:sldId id="257" r:id="rId3"/>
    <p:sldId id="259" r:id="rId4"/>
    <p:sldId id="289" r:id="rId5"/>
    <p:sldId id="258" r:id="rId6"/>
    <p:sldId id="287" r:id="rId7"/>
    <p:sldId id="260" r:id="rId8"/>
    <p:sldId id="281" r:id="rId9"/>
    <p:sldId id="264" r:id="rId10"/>
    <p:sldId id="261" r:id="rId11"/>
    <p:sldId id="265" r:id="rId12"/>
    <p:sldId id="262" r:id="rId13"/>
    <p:sldId id="263" r:id="rId14"/>
    <p:sldId id="345" r:id="rId15"/>
    <p:sldId id="266" r:id="rId16"/>
    <p:sldId id="267" r:id="rId17"/>
    <p:sldId id="288" r:id="rId18"/>
    <p:sldId id="268" r:id="rId19"/>
    <p:sldId id="269" r:id="rId20"/>
    <p:sldId id="270" r:id="rId21"/>
    <p:sldId id="271" r:id="rId22"/>
    <p:sldId id="273" r:id="rId23"/>
    <p:sldId id="274" r:id="rId24"/>
    <p:sldId id="276" r:id="rId25"/>
    <p:sldId id="277" r:id="rId26"/>
    <p:sldId id="278" r:id="rId27"/>
    <p:sldId id="282" r:id="rId28"/>
    <p:sldId id="290" r:id="rId29"/>
    <p:sldId id="275" r:id="rId30"/>
    <p:sldId id="279" r:id="rId31"/>
    <p:sldId id="280" r:id="rId32"/>
    <p:sldId id="283" r:id="rId33"/>
    <p:sldId id="284" r:id="rId34"/>
    <p:sldId id="285" r:id="rId35"/>
    <p:sldId id="286" r:id="rId36"/>
    <p:sldId id="291" r:id="rId37"/>
    <p:sldId id="292" r:id="rId38"/>
    <p:sldId id="293" r:id="rId39"/>
    <p:sldId id="294" r:id="rId40"/>
    <p:sldId id="295" r:id="rId41"/>
    <p:sldId id="296" r:id="rId42"/>
    <p:sldId id="300" r:id="rId43"/>
    <p:sldId id="299" r:id="rId44"/>
    <p:sldId id="298" r:id="rId45"/>
    <p:sldId id="313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1" r:id="rId56"/>
    <p:sldId id="312" r:id="rId57"/>
    <p:sldId id="310" r:id="rId58"/>
    <p:sldId id="314" r:id="rId59"/>
    <p:sldId id="315" r:id="rId60"/>
    <p:sldId id="318" r:id="rId61"/>
    <p:sldId id="316" r:id="rId62"/>
    <p:sldId id="317" r:id="rId63"/>
    <p:sldId id="322" r:id="rId64"/>
    <p:sldId id="319" r:id="rId65"/>
    <p:sldId id="321" r:id="rId66"/>
    <p:sldId id="320" r:id="rId67"/>
    <p:sldId id="323" r:id="rId68"/>
    <p:sldId id="324" r:id="rId69"/>
    <p:sldId id="325" r:id="rId70"/>
    <p:sldId id="326" r:id="rId71"/>
    <p:sldId id="332" r:id="rId72"/>
    <p:sldId id="335" r:id="rId73"/>
    <p:sldId id="331" r:id="rId74"/>
    <p:sldId id="334" r:id="rId75"/>
    <p:sldId id="327" r:id="rId76"/>
    <p:sldId id="328" r:id="rId77"/>
    <p:sldId id="329" r:id="rId78"/>
    <p:sldId id="330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85618" autoAdjust="0"/>
  </p:normalViewPr>
  <p:slideViewPr>
    <p:cSldViewPr snapToGrid="0" snapToObjects="1"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ACB9F-EE5B-EA48-A26D-FC0E9B239BF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DCF6A-0632-E048-9BF1-77EAFCFCB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35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Genre que l’on rencontre surtout dans les régions tempérées de l’hémisphère nord</a:t>
            </a:r>
          </a:p>
          <a:p>
            <a:r>
              <a:rPr lang="fr-FR" dirty="0" smtClean="0"/>
              <a:t>29 espèces dans la flore française en incluant les anciens genres </a:t>
            </a:r>
            <a:r>
              <a:rPr lang="fr-FR" dirty="0" err="1" smtClean="0"/>
              <a:t>Phaca</a:t>
            </a:r>
            <a:r>
              <a:rPr lang="fr-FR" dirty="0" smtClean="0"/>
              <a:t> et </a:t>
            </a:r>
            <a:r>
              <a:rPr lang="fr-FR" dirty="0" err="1" smtClean="0"/>
              <a:t>Biserrula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356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longueur des dents du calice + la nature des poils vont la distinguer de la suivante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69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Sables et rochers du littoral méditerranéen : Var, Bouches du Rhône – a été signalée dans 11, 34 &amp; Corse</a:t>
            </a:r>
            <a:r>
              <a:rPr lang="fr-FR" baseline="0" dirty="0" smtClean="0"/>
              <a:t>           </a:t>
            </a:r>
            <a:endParaRPr lang="fr-FR" dirty="0" smtClean="0"/>
          </a:p>
          <a:p>
            <a:r>
              <a:rPr lang="fr-FR" dirty="0" smtClean="0"/>
              <a:t>C’est l’Astragale des calanques de Marseille -            forme aussi des coussins épineux -</a:t>
            </a:r>
          </a:p>
          <a:p>
            <a:r>
              <a:rPr lang="fr-FR" dirty="0" smtClean="0"/>
              <a:t>Là encore, pas de foliole</a:t>
            </a:r>
            <a:r>
              <a:rPr lang="fr-FR" baseline="0" dirty="0" smtClean="0"/>
              <a:t> terminale</a:t>
            </a:r>
          </a:p>
          <a:p>
            <a:r>
              <a:rPr lang="fr-FR" baseline="0" dirty="0" smtClean="0"/>
              <a:t>Plante du littoral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806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Dents du calice + courte que le tube</a:t>
            </a:r>
          </a:p>
          <a:p>
            <a:r>
              <a:rPr lang="fr-FR" dirty="0" smtClean="0"/>
              <a:t>Fleurs blanches</a:t>
            </a:r>
            <a:r>
              <a:rPr lang="fr-FR" baseline="0" dirty="0" smtClean="0"/>
              <a:t> à carène violacée au sommet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360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 de 9</a:t>
            </a:r>
            <a:r>
              <a:rPr lang="fr-FR" baseline="0" dirty="0" smtClean="0"/>
              <a:t> à 13 mm couverte de poils appliqués et dépassant le calice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981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Pâturages des hautes montagnes de Corse</a:t>
            </a:r>
          </a:p>
          <a:p>
            <a:r>
              <a:rPr lang="fr-FR" dirty="0" smtClean="0"/>
              <a:t>Également en Sardaigne et Italie méridionale</a:t>
            </a:r>
          </a:p>
          <a:p>
            <a:r>
              <a:rPr lang="fr-FR" dirty="0" smtClean="0"/>
              <a:t>Plante vivace formant des coussinets</a:t>
            </a:r>
            <a:r>
              <a:rPr lang="fr-FR" baseline="0" dirty="0" smtClean="0"/>
              <a:t> très épineux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17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Sur les calcaires du midi, de l’ouest et du centre de la France mais aussi en Espagne, Suisse,</a:t>
            </a:r>
            <a:r>
              <a:rPr lang="fr-FR" baseline="0" dirty="0" smtClean="0"/>
              <a:t> Italie, Sicile, Tunisie, Algérie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159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Lieux secs et rocailleux du Midi : Provence, Languedoc, Roussillon-      Remonte même dans Drôme et Hautes Alpes                                </a:t>
            </a:r>
          </a:p>
          <a:p>
            <a:r>
              <a:rPr lang="fr-FR" dirty="0" smtClean="0"/>
              <a:t>Encore des poils </a:t>
            </a:r>
            <a:r>
              <a:rPr lang="fr-FR" dirty="0" err="1" smtClean="0"/>
              <a:t>médifixes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988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Grosses inflorescence à diamètre important</a:t>
            </a:r>
          </a:p>
          <a:p>
            <a:r>
              <a:rPr lang="fr-FR" dirty="0" smtClean="0"/>
              <a:t>Grand nombre de folioles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61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634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 ovoïde très velue qu’il faut</a:t>
            </a:r>
            <a:r>
              <a:rPr lang="fr-FR" baseline="0" dirty="0" smtClean="0"/>
              <a:t> </a:t>
            </a:r>
            <a:r>
              <a:rPr lang="fr-FR" dirty="0" smtClean="0"/>
              <a:t> dégager du calice pour la voir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31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COSTE : du grec « </a:t>
            </a:r>
            <a:r>
              <a:rPr lang="fr-FR" dirty="0" err="1" smtClean="0"/>
              <a:t>Astragalos</a:t>
            </a:r>
            <a:r>
              <a:rPr lang="fr-FR" dirty="0" smtClean="0"/>
              <a:t> » petit os du talon – allusion à la forme de la gousse de certaines espèces</a:t>
            </a:r>
          </a:p>
          <a:p>
            <a:r>
              <a:rPr lang="fr-FR" dirty="0" smtClean="0"/>
              <a:t>FOURNIER : </a:t>
            </a:r>
            <a:r>
              <a:rPr lang="fr-FR" dirty="0" err="1" smtClean="0"/>
              <a:t>Astragalus</a:t>
            </a:r>
            <a:r>
              <a:rPr lang="fr-FR" dirty="0" smtClean="0"/>
              <a:t> est probablement le nom d’une Légumineuse</a:t>
            </a:r>
            <a:r>
              <a:rPr lang="fr-FR" baseline="0" dirty="0" smtClean="0"/>
              <a:t> à graines cubiques (allusion au mot grec qui signifie « osselet »)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149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Lieux secs et arides du Midi, Creuse, Charente maritime,</a:t>
            </a:r>
            <a:r>
              <a:rPr lang="fr-FR" baseline="0" dirty="0" smtClean="0"/>
              <a:t> Puy de Dôme</a:t>
            </a:r>
          </a:p>
          <a:p>
            <a:r>
              <a:rPr lang="fr-FR" dirty="0" smtClean="0"/>
              <a:t>Plante d’abord étalée puis ascendante</a:t>
            </a:r>
          </a:p>
          <a:p>
            <a:r>
              <a:rPr lang="fr-FR" dirty="0" smtClean="0"/>
              <a:t>Pédoncule généralement + petit que la feuille adjacente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99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Pelouses sèches  du Sud-Est</a:t>
            </a:r>
          </a:p>
          <a:p>
            <a:r>
              <a:rPr lang="fr-FR" dirty="0" smtClean="0"/>
              <a:t>Plante ascendante grêle</a:t>
            </a:r>
          </a:p>
          <a:p>
            <a:r>
              <a:rPr lang="fr-FR" dirty="0" smtClean="0"/>
              <a:t>5 à 10 paires de folioles étroites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282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050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Toujours dans le groupe des nombreux rejets stériles et stipules soudées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483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Taches blanches au milieu de l’étendard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489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Toujours dans le groupe des poils </a:t>
            </a:r>
            <a:r>
              <a:rPr lang="fr-FR" dirty="0" err="1" smtClean="0"/>
              <a:t>médifixes</a:t>
            </a:r>
            <a:r>
              <a:rPr lang="fr-FR" baseline="0" dirty="0" smtClean="0"/>
              <a:t>     -     Feuilles à stipules soudées</a:t>
            </a:r>
          </a:p>
          <a:p>
            <a:r>
              <a:rPr lang="fr-FR" baseline="0" dirty="0" smtClean="0"/>
              <a:t>Plante </a:t>
            </a:r>
            <a:r>
              <a:rPr lang="fr-FR" baseline="0" dirty="0" err="1" smtClean="0"/>
              <a:t>orophyte</a:t>
            </a:r>
            <a:r>
              <a:rPr lang="fr-FR" baseline="0" dirty="0" smtClean="0"/>
              <a:t> ( basiphile )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58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Corolle mauve à étendard dépassant les ailes</a:t>
            </a:r>
          </a:p>
          <a:p>
            <a:r>
              <a:rPr lang="fr-FR" dirty="0" smtClean="0"/>
              <a:t>Gousse et calice couverts de poils noirs et blancs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916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On passe dans le groupe à stipules libres</a:t>
            </a:r>
          </a:p>
          <a:p>
            <a:r>
              <a:rPr lang="fr-FR" dirty="0" smtClean="0"/>
              <a:t>Plante ascendante entièrement argentée</a:t>
            </a:r>
          </a:p>
          <a:p>
            <a:r>
              <a:rPr lang="fr-FR" dirty="0" smtClean="0"/>
              <a:t>Pédoncule</a:t>
            </a:r>
            <a:r>
              <a:rPr lang="fr-FR" baseline="0" dirty="0" smtClean="0"/>
              <a:t> floral dépassant nettement la feuille adjacente</a:t>
            </a:r>
          </a:p>
          <a:p>
            <a:r>
              <a:rPr lang="fr-FR" baseline="0" dirty="0" smtClean="0"/>
              <a:t>Fleur à étendard violet et ailes blanc-jaunâtre -   calice renflé après la floraison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953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Tiges courtes à entre </a:t>
            </a:r>
            <a:r>
              <a:rPr lang="fr-FR" dirty="0" err="1" smtClean="0"/>
              <a:t>noeuds</a:t>
            </a:r>
            <a:r>
              <a:rPr lang="fr-FR" dirty="0" smtClean="0"/>
              <a:t> cachés par les stipules</a:t>
            </a:r>
          </a:p>
          <a:p>
            <a:r>
              <a:rPr lang="fr-FR" dirty="0" smtClean="0"/>
              <a:t>                           ou</a:t>
            </a:r>
          </a:p>
          <a:p>
            <a:r>
              <a:rPr lang="fr-FR" dirty="0" smtClean="0"/>
              <a:t>Tiges à entre-nœuds</a:t>
            </a:r>
            <a:r>
              <a:rPr lang="fr-FR" baseline="0" dirty="0" smtClean="0"/>
              <a:t> visibles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631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Hampe florale partant de la rosette de feuilles</a:t>
            </a:r>
          </a:p>
          <a:p>
            <a:r>
              <a:rPr lang="fr-FR" dirty="0" smtClean="0"/>
              <a:t>Stipules larges et blanchâtres dépassant souvent la longueur des entre-nœuds (tige peu développée)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830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 en grappes ou en capitules , sessiles</a:t>
            </a:r>
            <a:r>
              <a:rPr lang="fr-FR" baseline="0" dirty="0" smtClean="0"/>
              <a:t> ou pédonculées</a:t>
            </a:r>
          </a:p>
          <a:p>
            <a:r>
              <a:rPr lang="fr-FR" baseline="0" dirty="0" smtClean="0"/>
              <a:t>Calice à 5 dents parfois renflé après la floraison –       carène obtuse</a:t>
            </a:r>
          </a:p>
          <a:p>
            <a:pPr marL="228600" indent="-228600">
              <a:buAutoNum type="arabicPlain" startAt="10"/>
            </a:pPr>
            <a:r>
              <a:rPr lang="fr-FR" baseline="0" dirty="0" smtClean="0"/>
              <a:t>-étamines </a:t>
            </a:r>
            <a:r>
              <a:rPr lang="fr-FR" baseline="0" dirty="0" err="1" smtClean="0"/>
              <a:t>diadelphes</a:t>
            </a:r>
            <a:r>
              <a:rPr lang="fr-FR" baseline="0" dirty="0" smtClean="0"/>
              <a:t>  = en 2 faisceaux = 9 soudées + 1 libre</a:t>
            </a:r>
          </a:p>
          <a:p>
            <a:pPr marL="0" indent="0">
              <a:buNone/>
            </a:pPr>
            <a:r>
              <a:rPr lang="fr-FR" baseline="0" dirty="0" smtClean="0"/>
              <a:t>- Gousse à 2 loges + ou – complètes par </a:t>
            </a:r>
            <a:r>
              <a:rPr lang="fr-FR" baseline="0" dirty="0" err="1" smtClean="0"/>
              <a:t>introflexion</a:t>
            </a:r>
            <a:r>
              <a:rPr lang="fr-FR" baseline="0" dirty="0" smtClean="0"/>
              <a:t> sur la suture inférieure –                   plusieurs graines (parfois 2)  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511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le pois chiche  -     Plante </a:t>
            </a:r>
            <a:r>
              <a:rPr lang="fr-FR" dirty="0" err="1" smtClean="0"/>
              <a:t>rudéralisée</a:t>
            </a:r>
            <a:r>
              <a:rPr lang="fr-FR" baseline="0" dirty="0" smtClean="0"/>
              <a:t> -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5720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alpine, vivace , calcicole, poussant le + souvent  entre 15àà et 2600 m.</a:t>
            </a:r>
          </a:p>
          <a:p>
            <a:r>
              <a:rPr lang="fr-FR" dirty="0" smtClean="0"/>
              <a:t>Fleurs violettes mais jaunâtres à la base -            Etendard large, ovale, + long que les ailes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071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 de – d’un cm de long et couverte de poils blancs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5166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autrefois appelée « </a:t>
            </a:r>
            <a:r>
              <a:rPr lang="fr-FR" dirty="0" err="1" smtClean="0"/>
              <a:t>Phaca</a:t>
            </a:r>
            <a:r>
              <a:rPr lang="fr-FR" dirty="0" smtClean="0"/>
              <a:t> </a:t>
            </a:r>
            <a:r>
              <a:rPr lang="fr-FR" dirty="0" err="1" smtClean="0"/>
              <a:t>astragalina</a:t>
            </a:r>
            <a:r>
              <a:rPr lang="fr-FR" dirty="0" smtClean="0"/>
              <a:t> »</a:t>
            </a:r>
          </a:p>
          <a:p>
            <a:r>
              <a:rPr lang="fr-FR" dirty="0" smtClean="0"/>
              <a:t> – rochers, rocailles, pelouses -                                         sur silice</a:t>
            </a:r>
          </a:p>
          <a:p>
            <a:r>
              <a:rPr lang="fr-FR" dirty="0" smtClean="0"/>
              <a:t>Du grec </a:t>
            </a:r>
            <a:r>
              <a:rPr lang="fr-FR" dirty="0" err="1" smtClean="0"/>
              <a:t>Khion</a:t>
            </a:r>
            <a:r>
              <a:rPr lang="fr-FR" dirty="0" smtClean="0"/>
              <a:t> = neige et</a:t>
            </a:r>
            <a:r>
              <a:rPr lang="fr-FR" baseline="0" dirty="0" smtClean="0"/>
              <a:t> philos = ami</a:t>
            </a:r>
          </a:p>
          <a:p>
            <a:r>
              <a:rPr lang="fr-FR" baseline="0" dirty="0" smtClean="0"/>
              <a:t>Qui est capable de survivre et de se développer sous la neige durant 8 à 11 mois / an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5163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Grappe de 5 à 15 fleurs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8613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 à 7 -12 paires de folioles    -   remarquer les stipules</a:t>
            </a:r>
            <a:r>
              <a:rPr lang="fr-FR" baseline="0" dirty="0" smtClean="0"/>
              <a:t> soudées-</a:t>
            </a:r>
            <a:endParaRPr lang="fr-FR" dirty="0" smtClean="0"/>
          </a:p>
          <a:p>
            <a:r>
              <a:rPr lang="fr-FR" dirty="0" smtClean="0"/>
              <a:t>Grappe de 5 à 15 fleurs sur un pédoncule égalant ou dépassant la feuille adjacente</a:t>
            </a:r>
          </a:p>
          <a:p>
            <a:r>
              <a:rPr lang="fr-FR" dirty="0" smtClean="0"/>
              <a:t>Calice couvert de poils noirs appliqués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132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Gousses velues et  pendantes de 3 -4 mm de diamètre à maturité, portée sur un pied + long que le calice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372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de montagne poussant entre 1800 et 3000 m.    </a:t>
            </a:r>
            <a:r>
              <a:rPr lang="fr-FR" baseline="0" dirty="0" smtClean="0"/>
              <a:t>    Sur calcaire     </a:t>
            </a:r>
          </a:p>
          <a:p>
            <a:r>
              <a:rPr lang="fr-FR" baseline="0" dirty="0" smtClean="0"/>
              <a:t>Calice à bords très obliques et munis de poils noirs (pilosité crépue)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9121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Dans les 2 cas, gousses portées par un pied</a:t>
            </a:r>
            <a:r>
              <a:rPr lang="fr-FR" baseline="0" dirty="0" smtClean="0"/>
              <a:t> + long que le calice</a:t>
            </a:r>
          </a:p>
          <a:p>
            <a:r>
              <a:rPr lang="fr-FR" baseline="0" dirty="0" smtClean="0"/>
              <a:t>-Gousse glabre et renflée chez A. </a:t>
            </a:r>
            <a:r>
              <a:rPr lang="fr-FR" baseline="0" dirty="0" err="1" smtClean="0"/>
              <a:t>australis</a:t>
            </a:r>
            <a:endParaRPr lang="fr-FR" baseline="0" dirty="0" smtClean="0"/>
          </a:p>
          <a:p>
            <a:r>
              <a:rPr lang="fr-FR" baseline="0" dirty="0" smtClean="0"/>
              <a:t>-Gousse  velue étroite chez A. </a:t>
            </a:r>
            <a:r>
              <a:rPr lang="fr-FR" baseline="0" dirty="0" err="1" smtClean="0"/>
              <a:t>alpinus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8578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A. </a:t>
            </a:r>
            <a:r>
              <a:rPr lang="fr-FR" dirty="0" err="1" smtClean="0"/>
              <a:t>frigidus</a:t>
            </a:r>
            <a:r>
              <a:rPr lang="fr-FR" dirty="0" smtClean="0"/>
              <a:t>  - Ex:  </a:t>
            </a:r>
            <a:r>
              <a:rPr lang="fr-FR" dirty="0" err="1" smtClean="0"/>
              <a:t>Phaca</a:t>
            </a:r>
            <a:r>
              <a:rPr lang="fr-FR" dirty="0" smtClean="0"/>
              <a:t> </a:t>
            </a:r>
            <a:r>
              <a:rPr lang="fr-FR" dirty="0" err="1" smtClean="0"/>
              <a:t>frigida</a:t>
            </a:r>
            <a:r>
              <a:rPr lang="fr-FR" dirty="0" smtClean="0"/>
              <a:t>      -         plante vivace des  </a:t>
            </a:r>
            <a:r>
              <a:rPr lang="fr-FR" dirty="0" err="1" smtClean="0"/>
              <a:t>préAlpes</a:t>
            </a:r>
            <a:r>
              <a:rPr lang="fr-FR" dirty="0" smtClean="0"/>
              <a:t> et Alpes maritimes    -   calcicole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13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Ici = </a:t>
            </a:r>
            <a:r>
              <a:rPr lang="fr-FR" dirty="0" err="1" smtClean="0"/>
              <a:t>Astragalus</a:t>
            </a:r>
            <a:r>
              <a:rPr lang="fr-FR" dirty="0" smtClean="0"/>
              <a:t> </a:t>
            </a:r>
            <a:r>
              <a:rPr lang="fr-FR" dirty="0" err="1" smtClean="0"/>
              <a:t>baeticus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1291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Stipules larges, foliacées, </a:t>
            </a:r>
            <a:r>
              <a:rPr lang="fr-FR" dirty="0" err="1" smtClean="0"/>
              <a:t>embrassantes</a:t>
            </a:r>
            <a:r>
              <a:rPr lang="fr-FR" dirty="0" smtClean="0"/>
              <a:t> et libres</a:t>
            </a:r>
          </a:p>
          <a:p>
            <a:r>
              <a:rPr lang="fr-FR" dirty="0" smtClean="0"/>
              <a:t>Feuilles à – de 8 paires de folioles elliptiques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982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 jaunes pâle pendantes </a:t>
            </a:r>
            <a:r>
              <a:rPr lang="fr-FR" baseline="0" dirty="0" smtClean="0"/>
              <a:t>disposées en grappes assez lâches</a:t>
            </a:r>
          </a:p>
          <a:p>
            <a:r>
              <a:rPr lang="fr-FR" baseline="0" dirty="0" smtClean="0"/>
              <a:t>Calice souvent rougeâtre à dents courtes munies de poils noirs</a:t>
            </a:r>
          </a:p>
          <a:p>
            <a:r>
              <a:rPr lang="fr-FR" baseline="0" dirty="0" smtClean="0"/>
              <a:t>Etendard échancré dépassant un peu les ailes et </a:t>
            </a:r>
            <a:r>
              <a:rPr lang="fr-FR" baseline="0" smtClean="0"/>
              <a:t>la carène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1548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Jeunes gousses couvertes de poils noirs rapidement pendantes, brièvement pédicellées dans le calice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0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Rocailles , pâturages des hautes montagnes : Alpes,</a:t>
            </a:r>
            <a:r>
              <a:rPr lang="fr-FR" baseline="0" dirty="0" smtClean="0"/>
              <a:t> Savoie, Dauphiné, Provence, P.O.</a:t>
            </a:r>
          </a:p>
          <a:p>
            <a:r>
              <a:rPr lang="fr-FR" dirty="0" smtClean="0"/>
              <a:t>Plante velue, dressée et très feuillée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9541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 </a:t>
            </a:r>
            <a:r>
              <a:rPr lang="fr-FR" dirty="0" err="1" smtClean="0"/>
              <a:t>jaunes,en</a:t>
            </a:r>
            <a:r>
              <a:rPr lang="fr-FR" dirty="0" smtClean="0"/>
              <a:t> grappes oblongues unilatérales sur des pédoncules + longs que la feuille adjacente</a:t>
            </a:r>
          </a:p>
          <a:p>
            <a:r>
              <a:rPr lang="fr-FR" dirty="0" smtClean="0"/>
              <a:t>Calice velu, évasé en cloche</a:t>
            </a:r>
          </a:p>
          <a:p>
            <a:r>
              <a:rPr lang="fr-FR" dirty="0" smtClean="0"/>
              <a:t>Floraison en Juillet - Aout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3805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à 8 – 15 paires de folioles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1357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vivace , robuste des bois à feuilles caduques, pinèdes, prairies…        dans presque toute la France.</a:t>
            </a:r>
          </a:p>
          <a:p>
            <a:r>
              <a:rPr lang="fr-FR" dirty="0" smtClean="0"/>
              <a:t>Plante couchée puis ascendante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6274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 imparipennées à 4 – 6 paires de folioles</a:t>
            </a:r>
          </a:p>
          <a:p>
            <a:r>
              <a:rPr lang="fr-FR" dirty="0" smtClean="0"/>
              <a:t>Stipules libres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607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Grappes oblongues de  5 à 25 fleurs sur un pédoncule nettement + petit que la feuille adjacente</a:t>
            </a:r>
          </a:p>
          <a:p>
            <a:r>
              <a:rPr lang="fr-FR" dirty="0" smtClean="0"/>
              <a:t>Fleurs à dominante jaunes mais souvent lavées de verdâtre ou de violacé</a:t>
            </a:r>
          </a:p>
          <a:p>
            <a:r>
              <a:rPr lang="fr-FR" dirty="0" smtClean="0"/>
              <a:t>Calice glabre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5091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Gousses de 30 à 35 mm dressées,  cylindriques,  trigones</a:t>
            </a:r>
            <a:r>
              <a:rPr lang="fr-FR" baseline="0" dirty="0" smtClean="0"/>
              <a:t> et  acuminées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787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29 espèces dans la flore française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650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annuelle, verte, peu velue     -    </a:t>
            </a:r>
            <a:r>
              <a:rPr lang="fr-FR" baseline="0" dirty="0" smtClean="0"/>
              <a:t> calcicole</a:t>
            </a:r>
          </a:p>
          <a:p>
            <a:r>
              <a:rPr lang="fr-FR" baseline="0" dirty="0" smtClean="0"/>
              <a:t>Pelouses maritime saumâtres – pâturages et lieux herbeux de la région méditerranéenne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5881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Feuilles imparipennées  à 9 -15 paires de folioles</a:t>
            </a:r>
          </a:p>
          <a:p>
            <a:r>
              <a:rPr lang="fr-FR" dirty="0" smtClean="0"/>
              <a:t>Stipules libres </a:t>
            </a:r>
          </a:p>
          <a:p>
            <a:r>
              <a:rPr lang="fr-FR" dirty="0" smtClean="0"/>
              <a:t>Tige bien développée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4100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Fleurs jaunes dressées en grappes oblongues sur des pédoncules + courts que la feuille</a:t>
            </a:r>
          </a:p>
          <a:p>
            <a:r>
              <a:rPr lang="fr-FR" dirty="0" smtClean="0"/>
              <a:t>Calice à majorité de poils noirs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563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Gousses non stipitées, dressées, creuses le long de la suture inférieure  et terminées en bec crochu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597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des pelouses sèches, des lieux incultes</a:t>
            </a:r>
            <a:r>
              <a:rPr lang="fr-FR" baseline="0" dirty="0" smtClean="0"/>
              <a:t> et rocailleux , des lieus piétinés</a:t>
            </a:r>
          </a:p>
          <a:p>
            <a:r>
              <a:rPr lang="fr-FR" baseline="0" dirty="0" smtClean="0"/>
              <a:t>Répartition méditerranéenne :Corbières, Languedoc, Provence</a:t>
            </a:r>
          </a:p>
          <a:p>
            <a:r>
              <a:rPr lang="fr-FR" baseline="0" dirty="0" smtClean="0"/>
              <a:t>Mais aussi : Espagne, Portugal, Sardaigne, Italie, Afrique du N.</a:t>
            </a:r>
          </a:p>
          <a:p>
            <a:r>
              <a:rPr lang="fr-FR" baseline="0" dirty="0" smtClean="0"/>
              <a:t>Port étalé puis ascendant   - plante très velue avec une tige bien développée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5906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 faite </a:t>
            </a:r>
            <a:r>
              <a:rPr lang="fr-FR" smtClean="0"/>
              <a:t>en 2009 </a:t>
            </a:r>
            <a:r>
              <a:rPr lang="fr-FR" dirty="0" smtClean="0"/>
              <a:t>lors de notre session dans l’Héraut</a:t>
            </a:r>
          </a:p>
          <a:p>
            <a:r>
              <a:rPr lang="fr-FR" dirty="0" smtClean="0"/>
              <a:t>Au lieu  dit le </a:t>
            </a:r>
            <a:r>
              <a:rPr lang="fr-FR" dirty="0" err="1" smtClean="0"/>
              <a:t>Salabert</a:t>
            </a:r>
            <a:r>
              <a:rPr lang="fr-FR" dirty="0" smtClean="0"/>
              <a:t> (vers Nissan les </a:t>
            </a:r>
            <a:r>
              <a:rPr lang="fr-FR" dirty="0" err="1" smtClean="0"/>
              <a:t>Ensérunes</a:t>
            </a:r>
            <a:r>
              <a:rPr lang="fr-FR" dirty="0" smtClean="0"/>
              <a:t>)</a:t>
            </a:r>
          </a:p>
          <a:p>
            <a:r>
              <a:rPr lang="fr-FR" dirty="0" smtClean="0"/>
              <a:t>5 à</a:t>
            </a:r>
            <a:r>
              <a:rPr lang="fr-FR" baseline="0" dirty="0" smtClean="0"/>
              <a:t> 11 paires de folioles à face sup. velue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8186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Grappe de 4 à 10 fleurs</a:t>
            </a:r>
            <a:r>
              <a:rPr lang="fr-FR" baseline="0" dirty="0" smtClean="0"/>
              <a:t> violacées le + souvent sessiles (rarement pédonculées)</a:t>
            </a:r>
          </a:p>
          <a:p>
            <a:r>
              <a:rPr lang="fr-FR" baseline="0" dirty="0" smtClean="0"/>
              <a:t>Calice à poils noirs localisés surtout au niveau des dents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4702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Gousses très  velues</a:t>
            </a:r>
            <a:r>
              <a:rPr lang="fr-FR" baseline="0" dirty="0" smtClean="0"/>
              <a:t> de 10 – 13 mm sur 4 mm  </a:t>
            </a:r>
          </a:p>
          <a:p>
            <a:r>
              <a:rPr lang="fr-FR" baseline="0" dirty="0" smtClean="0"/>
              <a:t>Voir herbier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5237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 : La </a:t>
            </a:r>
            <a:r>
              <a:rPr lang="fr-FR" dirty="0" err="1" smtClean="0"/>
              <a:t>Cotinière</a:t>
            </a:r>
            <a:r>
              <a:rPr lang="fr-FR" dirty="0" smtClean="0"/>
              <a:t> – </a:t>
            </a:r>
            <a:r>
              <a:rPr lang="fr-FR" dirty="0" err="1" smtClean="0"/>
              <a:t>Lespignan</a:t>
            </a:r>
            <a:r>
              <a:rPr lang="fr-FR" dirty="0" smtClean="0"/>
              <a:t>  (34)   </a:t>
            </a:r>
          </a:p>
          <a:p>
            <a:r>
              <a:rPr lang="fr-FR" dirty="0" smtClean="0"/>
              <a:t>Var, Bouches du Rhône, Hérault, Aude, </a:t>
            </a:r>
            <a:r>
              <a:rPr lang="fr-FR" dirty="0" err="1" smtClean="0"/>
              <a:t>Pyr</a:t>
            </a:r>
            <a:r>
              <a:rPr lang="fr-FR" dirty="0" smtClean="0"/>
              <a:t>.</a:t>
            </a:r>
            <a:r>
              <a:rPr lang="fr-FR" baseline="0" dirty="0" smtClean="0"/>
              <a:t> orientales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9588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Photos : La </a:t>
            </a:r>
            <a:r>
              <a:rPr lang="fr-FR" dirty="0" err="1" smtClean="0"/>
              <a:t>Clotinière</a:t>
            </a:r>
            <a:r>
              <a:rPr lang="fr-FR" dirty="0" smtClean="0"/>
              <a:t> –commune de </a:t>
            </a:r>
            <a:r>
              <a:rPr lang="fr-FR" dirty="0" err="1" smtClean="0"/>
              <a:t>Lespignan</a:t>
            </a:r>
            <a:r>
              <a:rPr lang="fr-FR" dirty="0" smtClean="0"/>
              <a:t> (34)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00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Petites fleurs blanchâtres, bleues au sommet</a:t>
            </a:r>
          </a:p>
          <a:p>
            <a:r>
              <a:rPr lang="fr-FR" dirty="0" smtClean="0"/>
              <a:t>Feuilles imparipennées à 7-15 paires de folioles</a:t>
            </a:r>
          </a:p>
          <a:p>
            <a:r>
              <a:rPr lang="fr-FR" dirty="0" smtClean="0"/>
              <a:t>Var , P. orientales, Corse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978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8424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Gousses saillantes, dressées, rapprochées,</a:t>
            </a:r>
            <a:r>
              <a:rPr lang="fr-FR" baseline="0" dirty="0" smtClean="0"/>
              <a:t> imbriquées et couvertes d’un revêtement d’écailles</a:t>
            </a:r>
          </a:p>
          <a:p>
            <a:r>
              <a:rPr lang="fr-FR" baseline="0" dirty="0" smtClean="0"/>
              <a:t>Gousse divisée en 2 loges par </a:t>
            </a:r>
            <a:r>
              <a:rPr lang="fr-FR" baseline="0" dirty="0" err="1" smtClean="0"/>
              <a:t>introflexion</a:t>
            </a:r>
            <a:r>
              <a:rPr lang="fr-FR" baseline="0" dirty="0" smtClean="0"/>
              <a:t> de la suture inférieure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2671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Plante annuelle des lieux arides de la </a:t>
            </a:r>
            <a:r>
              <a:rPr lang="fr-FR" dirty="0" err="1" smtClean="0"/>
              <a:t>méditerrannée</a:t>
            </a:r>
            <a:r>
              <a:rPr lang="fr-FR" dirty="0" smtClean="0"/>
              <a:t> occidentale</a:t>
            </a:r>
          </a:p>
          <a:p>
            <a:r>
              <a:rPr lang="fr-FR" dirty="0" smtClean="0"/>
              <a:t>Se rencontre entre 0 et 1000 m d’altitude</a:t>
            </a:r>
          </a:p>
          <a:p>
            <a:r>
              <a:rPr lang="fr-FR" dirty="0" smtClean="0"/>
              <a:t>Plante couverte de poils basifixes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329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Feuille </a:t>
            </a:r>
            <a:r>
              <a:rPr lang="fr-FR" dirty="0" err="1" smtClean="0"/>
              <a:t>imparipénnée</a:t>
            </a:r>
            <a:r>
              <a:rPr lang="fr-FR" dirty="0" smtClean="0"/>
              <a:t> à 5 – 11 paires de folioles dont la face inférieure est munie de longs poils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4789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Petites fleurs bleuâtres sur un pédoncule + long que la feuille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Existence</a:t>
            </a:r>
            <a:r>
              <a:rPr lang="fr-FR" baseline="0" dirty="0" smtClean="0"/>
              <a:t> ( hors de France)  de populations hypochromes à  fleurs jaunâtres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Calice à poils noirs abondants sur le tube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036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 Gousses non stipitées, disposés en étoile, non couvertes d’écailles et simplement velues.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6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marge en dents de scie correspond au milieu des valves</a:t>
            </a:r>
          </a:p>
          <a:p>
            <a:r>
              <a:rPr lang="fr-FR" dirty="0" smtClean="0"/>
              <a:t>Poils basifixes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206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Gousse presque cordiforme  (pas </a:t>
            </a:r>
            <a:r>
              <a:rPr lang="fr-FR" dirty="0" err="1" smtClean="0"/>
              <a:t>pennatilobée</a:t>
            </a:r>
            <a:r>
              <a:rPr lang="fr-FR" dirty="0" smtClean="0"/>
              <a:t>)</a:t>
            </a:r>
          </a:p>
          <a:p>
            <a:r>
              <a:rPr lang="fr-FR" dirty="0" smtClean="0"/>
              <a:t>Fleurs jaunâtres ou violacées</a:t>
            </a:r>
          </a:p>
          <a:p>
            <a:r>
              <a:rPr lang="fr-FR" dirty="0" smtClean="0"/>
              <a:t>Lieux secs et arides du midi  (Mont </a:t>
            </a:r>
            <a:r>
              <a:rPr lang="fr-FR" dirty="0" err="1" smtClean="0"/>
              <a:t>Coudon</a:t>
            </a:r>
            <a:r>
              <a:rPr lang="fr-FR" dirty="0" smtClean="0"/>
              <a:t>, près de Toulon)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8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Orophyte</a:t>
            </a:r>
            <a:r>
              <a:rPr lang="fr-FR" dirty="0" smtClean="0"/>
              <a:t> de l’Ouest européen     - éboulis, pelouses rocailleuses des adrets montagnards</a:t>
            </a:r>
          </a:p>
          <a:p>
            <a:r>
              <a:rPr lang="fr-FR" dirty="0" smtClean="0"/>
              <a:t>Pas de folioles terminales</a:t>
            </a:r>
          </a:p>
          <a:p>
            <a:r>
              <a:rPr lang="fr-FR" dirty="0" smtClean="0"/>
              <a:t>Forme des coussins épineux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DCF6A-0632-E048-9BF1-77EAFCFCB65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31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F1F1BF6-2CC4-9642-9DB0-F3EB10D97FA1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219466F-1C11-F64B-98E0-076AD0C8606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.wav"/><Relationship Id="rId7" Type="http://schemas.openxmlformats.org/officeDocument/2006/relationships/image" Target="../media/image28.pn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2.png"/><Relationship Id="rId5" Type="http://schemas.openxmlformats.org/officeDocument/2006/relationships/image" Target="../media/image31.jp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3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4800" dirty="0" smtClean="0">
                <a:latin typeface="Arial Black"/>
                <a:cs typeface="Arial Black"/>
              </a:rPr>
              <a:t>Botanique dans le monde des Astragales</a:t>
            </a:r>
            <a:endParaRPr lang="fr-FR" sz="4800" dirty="0">
              <a:latin typeface="Arial Black"/>
              <a:cs typeface="Arial Black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Astragalus monspessulanus-Doul-IMGP24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0"/>
            <a:ext cx="11634859" cy="8726144"/>
          </a:xfrm>
          <a:prstGeom prst="rect">
            <a:avLst/>
          </a:prstGeom>
        </p:spPr>
      </p:pic>
      <p:pic>
        <p:nvPicPr>
          <p:cNvPr id="5" name="Image 4" descr="Logo Linnéen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85" y="4751306"/>
            <a:ext cx="1916194" cy="19161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74267" y="5774267"/>
            <a:ext cx="4251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Montage : Liliane Roubaudi</a:t>
            </a:r>
          </a:p>
          <a:p>
            <a:r>
              <a:rPr lang="fr-FR" dirty="0" smtClean="0"/>
              <a:t>Photos : Didier Roubaudi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57266" y="1130736"/>
            <a:ext cx="7486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Illustration de la clé ( présentée au groupe d’étude) de J.M. Tison</a:t>
            </a:r>
            <a:endParaRPr lang="fr-FR" dirty="0"/>
          </a:p>
        </p:txBody>
      </p:sp>
      <p:sp>
        <p:nvSpPr>
          <p:cNvPr id="8" name="Cadre 7"/>
          <p:cNvSpPr/>
          <p:nvPr/>
        </p:nvSpPr>
        <p:spPr>
          <a:xfrm>
            <a:off x="3182568" y="2351986"/>
            <a:ext cx="4813043" cy="1740470"/>
          </a:xfrm>
          <a:prstGeom prst="fram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Les grands groupes d’Astragales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23314" y="274638"/>
            <a:ext cx="3956362" cy="1143000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2 –La gousse est entière</a:t>
            </a:r>
            <a:endParaRPr lang="fr-FR" sz="2000" dirty="0">
              <a:solidFill>
                <a:srgbClr val="0000FF"/>
              </a:solidFill>
            </a:endParaRPr>
          </a:p>
        </p:txBody>
      </p:sp>
      <p:pic>
        <p:nvPicPr>
          <p:cNvPr id="4" name="Espace réservé du contenu 3" descr="Astragalus epiglottis (2)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2927319" y="651205"/>
            <a:ext cx="3903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000" i="1" dirty="0" smtClean="0">
                <a:solidFill>
                  <a:srgbClr val="FF0000"/>
                </a:solidFill>
              </a:rPr>
              <a:t> </a:t>
            </a:r>
            <a:r>
              <a:rPr lang="fr-FR" sz="2000" i="1" dirty="0" err="1" smtClean="0">
                <a:solidFill>
                  <a:srgbClr val="FF0000"/>
                </a:solidFill>
              </a:rPr>
              <a:t>epiglottis</a:t>
            </a:r>
            <a:endParaRPr lang="fr-FR" sz="2000" i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51865" y="6226801"/>
            <a:ext cx="1393962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800000"/>
                </a:solidFill>
              </a:rPr>
              <a:t>Document internet</a:t>
            </a:r>
            <a:endParaRPr lang="fr-FR" sz="1000" dirty="0">
              <a:solidFill>
                <a:srgbClr val="800000"/>
              </a:solidFill>
            </a:endParaRPr>
          </a:p>
        </p:txBody>
      </p:sp>
      <p:sp>
        <p:nvSpPr>
          <p:cNvPr id="7" name="Accolade ouvrante 6"/>
          <p:cNvSpPr/>
          <p:nvPr/>
        </p:nvSpPr>
        <p:spPr>
          <a:xfrm>
            <a:off x="5312542" y="108427"/>
            <a:ext cx="154885" cy="13092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575846" y="274638"/>
            <a:ext cx="3066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Plante annuelle à très petites fleurs pâles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5575846" y="805457"/>
            <a:ext cx="3314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Gousse triangulaire aussi large que longue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9300"/>
            <a:ext cx="2413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As</a:t>
            </a:r>
            <a:endParaRPr lang="fr-FR" dirty="0"/>
          </a:p>
        </p:txBody>
      </p:sp>
      <p:pic>
        <p:nvPicPr>
          <p:cNvPr id="4" name="Espace réservé du contenu 3" descr="Astragalus- epiglottis-+ pelecinus-212-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82" b="-8882"/>
          <a:stretch/>
        </p:blipFill>
        <p:spPr>
          <a:xfrm>
            <a:off x="-1" y="0"/>
            <a:ext cx="6100215" cy="7280090"/>
          </a:xfrm>
        </p:spPr>
      </p:pic>
      <p:sp>
        <p:nvSpPr>
          <p:cNvPr id="5" name="ZoneTexte 4"/>
          <p:cNvSpPr txBox="1"/>
          <p:nvPr/>
        </p:nvSpPr>
        <p:spPr>
          <a:xfrm>
            <a:off x="4212861" y="5003126"/>
            <a:ext cx="201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médifixe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49698" y="3190848"/>
            <a:ext cx="2337102" cy="121010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Plante couverte de poils </a:t>
            </a:r>
            <a:r>
              <a:rPr lang="fr-FR" sz="2400" dirty="0" err="1" smtClean="0"/>
              <a:t>médifixes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1626288" y="6088144"/>
            <a:ext cx="5359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Schémas : Flore des champs cultivés de P. </a:t>
            </a:r>
            <a:r>
              <a:rPr lang="fr-FR" sz="1000" dirty="0" err="1" smtClean="0"/>
              <a:t>Jauzein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5190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Groupe 2 : la gousse non comprimée ou comprimée dans le plan de suture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Astragalus sempervirens-570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>
          <a:xfrm>
            <a:off x="-2917058" y="1786970"/>
            <a:ext cx="9220700" cy="5071030"/>
          </a:xfrm>
        </p:spPr>
      </p:pic>
      <p:sp>
        <p:nvSpPr>
          <p:cNvPr id="4" name="ZoneTexte 3"/>
          <p:cNvSpPr txBox="1"/>
          <p:nvPr/>
        </p:nvSpPr>
        <p:spPr>
          <a:xfrm>
            <a:off x="549275" y="1373115"/>
            <a:ext cx="72690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1</a:t>
            </a:r>
            <a:r>
              <a:rPr lang="fr-FR" b="1" baseline="30000" dirty="0" smtClean="0">
                <a:solidFill>
                  <a:schemeClr val="bg1"/>
                </a:solidFill>
              </a:rPr>
              <a:t>e</a:t>
            </a:r>
            <a:r>
              <a:rPr lang="fr-FR" b="1" dirty="0" smtClean="0">
                <a:solidFill>
                  <a:schemeClr val="bg1"/>
                </a:solidFill>
              </a:rPr>
              <a:t> possibilité : Feuilles paripennées à rachis </a:t>
            </a:r>
            <a:r>
              <a:rPr lang="fr-FR" b="1" dirty="0" err="1" smtClean="0">
                <a:solidFill>
                  <a:schemeClr val="bg1"/>
                </a:solidFill>
              </a:rPr>
              <a:t>spinescent</a:t>
            </a:r>
            <a:r>
              <a:rPr lang="fr-FR" b="1" dirty="0" smtClean="0">
                <a:solidFill>
                  <a:schemeClr val="bg1"/>
                </a:solidFill>
              </a:rPr>
              <a:t>.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01742" y="1736920"/>
            <a:ext cx="51266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sempervirens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96023" y="2368234"/>
            <a:ext cx="495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Feuille à 6-10 paires de folioles linéaires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996023" y="3035953"/>
            <a:ext cx="4956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Après la chute des folioles, pétioles et rachis persistants deviennent ligneux et donnent de longues épines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887442" y="4370169"/>
            <a:ext cx="48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Plante ayant l’aspect d’un petit buisson en coussinets épineux, vert blanchâtre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661" y="5016500"/>
            <a:ext cx="1736853" cy="1627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8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5"/>
    </mc:Choice>
    <mc:Fallback xmlns="">
      <p:transition xmlns:p14="http://schemas.microsoft.com/office/powerpoint/2010/main" spd="slow" advTm="8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23342" y="274638"/>
            <a:ext cx="2220657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Astragalus</a:t>
            </a:r>
            <a:r>
              <a:rPr lang="fr-FR" sz="2000" b="1" i="1" dirty="0" smtClean="0"/>
              <a:t/>
            </a:r>
            <a:br>
              <a:rPr lang="fr-FR" sz="2000" b="1" i="1" dirty="0" smtClean="0"/>
            </a:br>
            <a:r>
              <a:rPr lang="fr-FR" sz="2000" b="1" i="1" dirty="0" smtClean="0"/>
              <a:t> </a:t>
            </a:r>
            <a:r>
              <a:rPr lang="fr-FR" sz="2000" b="1" i="1" dirty="0" err="1" smtClean="0"/>
              <a:t>sempervirens</a:t>
            </a:r>
            <a:endParaRPr lang="fr-FR" sz="20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7109203" y="2760302"/>
            <a:ext cx="2034796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Fleurs </a:t>
            </a:r>
            <a:r>
              <a:rPr lang="fr-FR" dirty="0" err="1" smtClean="0"/>
              <a:t>lilacées</a:t>
            </a:r>
            <a:r>
              <a:rPr lang="fr-FR" dirty="0" smtClean="0"/>
              <a:t> groupées par 3-8 en grappes courtement pédonculées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68135" y="5620435"/>
            <a:ext cx="467586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Dents du calice plus grandes que le tube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379509" y="1543201"/>
            <a:ext cx="17644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mtClean="0"/>
              <a:t>Poils </a:t>
            </a:r>
            <a:r>
              <a:rPr lang="fr-FR" dirty="0" smtClean="0"/>
              <a:t>basifixes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0797" y="0"/>
            <a:ext cx="7620000" cy="5461000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xmlns:p14="http://schemas.microsoft.com/office/powerpoint/2010/main"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lèche vers la gauche 4"/>
          <p:cNvSpPr/>
          <p:nvPr/>
        </p:nvSpPr>
        <p:spPr>
          <a:xfrm>
            <a:off x="4656267" y="1081914"/>
            <a:ext cx="4487733" cy="799675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Petit buisson en coussin épineux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63448" y="235199"/>
            <a:ext cx="4468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Astragalus</a:t>
            </a:r>
            <a:r>
              <a:rPr lang="fr-FR" i="1" dirty="0" smtClean="0"/>
              <a:t> </a:t>
            </a:r>
            <a:r>
              <a:rPr lang="fr-FR" i="1" dirty="0" err="1" smtClean="0"/>
              <a:t>sempervirens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9247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4290304" cy="1143000"/>
          </a:xfrm>
        </p:spPr>
        <p:txBody>
          <a:bodyPr>
            <a:normAutofit/>
          </a:bodyPr>
          <a:lstStyle/>
          <a:p>
            <a:r>
              <a:rPr lang="fr-FR" sz="3200" b="1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tragacantha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tragacantha-503.jpg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9275" y="2186285"/>
            <a:ext cx="8042276" cy="4343400"/>
          </a:xfrm>
        </p:spPr>
      </p:pic>
      <p:sp>
        <p:nvSpPr>
          <p:cNvPr id="5" name="ZoneTexte 4"/>
          <p:cNvSpPr txBox="1"/>
          <p:nvPr/>
        </p:nvSpPr>
        <p:spPr>
          <a:xfrm>
            <a:off x="5250588" y="480176"/>
            <a:ext cx="340746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Plante vivace des rochers et</a:t>
            </a:r>
          </a:p>
          <a:p>
            <a:r>
              <a:rPr lang="fr-FR" dirty="0" smtClean="0"/>
              <a:t> sables maritimes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04050" y="1621230"/>
            <a:ext cx="565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(ancienne nomenclature </a:t>
            </a:r>
            <a:r>
              <a:rPr lang="fr-FR" i="1" dirty="0" smtClean="0"/>
              <a:t>: A. </a:t>
            </a:r>
            <a:r>
              <a:rPr lang="fr-FR" i="1" dirty="0" err="1" smtClean="0"/>
              <a:t>massiliensis</a:t>
            </a:r>
            <a:r>
              <a:rPr lang="fr-FR" i="1" dirty="0" smtClean="0"/>
              <a:t> )</a:t>
            </a:r>
            <a:endParaRPr lang="fr-FR" i="1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59300"/>
            <a:ext cx="2413000" cy="226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86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"/>
    </mc:Choice>
    <mc:Fallback xmlns="">
      <p:transition xmlns:p14="http://schemas.microsoft.com/office/powerpoint/2010/main" spd="slow" advTm="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2546" y="0"/>
            <a:ext cx="2754253" cy="1417638"/>
          </a:xfrm>
        </p:spPr>
        <p:txBody>
          <a:bodyPr>
            <a:normAutofit/>
          </a:bodyPr>
          <a:lstStyle/>
          <a:p>
            <a:r>
              <a:rPr lang="fr-FR" sz="2800" b="1" i="1" dirty="0" err="1" smtClean="0"/>
              <a:t>Astragalus</a:t>
            </a:r>
            <a:r>
              <a:rPr lang="fr-FR" sz="2800" b="1" i="1" dirty="0" smtClean="0"/>
              <a:t/>
            </a:r>
            <a:br>
              <a:rPr lang="fr-FR" sz="2800" b="1" i="1" dirty="0" smtClean="0"/>
            </a:br>
            <a:r>
              <a:rPr lang="fr-FR" sz="2800" b="1" i="1" dirty="0" smtClean="0"/>
              <a:t> </a:t>
            </a:r>
            <a:r>
              <a:rPr lang="fr-FR" sz="2800" b="1" i="1" dirty="0" err="1" smtClean="0"/>
              <a:t>tragacantha</a:t>
            </a:r>
            <a:endParaRPr lang="fr-FR" sz="2800" b="1" i="1" dirty="0"/>
          </a:p>
        </p:txBody>
      </p:sp>
      <p:pic>
        <p:nvPicPr>
          <p:cNvPr id="6" name="Espace réservé du contenu 5" descr="Astragalus tragacantha-DSC02947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644" r="-62644"/>
          <a:stretch>
            <a:fillRect/>
          </a:stretch>
        </p:blipFill>
        <p:spPr>
          <a:xfrm>
            <a:off x="-3466641" y="0"/>
            <a:ext cx="12469964" cy="6858000"/>
          </a:xfrm>
        </p:spPr>
      </p:pic>
      <p:sp>
        <p:nvSpPr>
          <p:cNvPr id="8" name="ZoneTexte 7"/>
          <p:cNvSpPr txBox="1"/>
          <p:nvPr/>
        </p:nvSpPr>
        <p:spPr>
          <a:xfrm>
            <a:off x="5762947" y="1351375"/>
            <a:ext cx="302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Dents du calice &lt; tube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547475" y="1417638"/>
            <a:ext cx="276530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Poil médifixe212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947" y="3247648"/>
            <a:ext cx="1906821" cy="19280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7669768" y="3584727"/>
            <a:ext cx="147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Plante couverte de poils </a:t>
            </a:r>
            <a:r>
              <a:rPr lang="fr-FR" dirty="0" err="1" smtClean="0">
                <a:solidFill>
                  <a:srgbClr val="FF0000"/>
                </a:solidFill>
              </a:rPr>
              <a:t>médifixes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/>
          <p:cNvCxnSpPr>
            <a:stCxn id="13" idx="3"/>
          </p:cNvCxnSpPr>
          <p:nvPr/>
        </p:nvCxnSpPr>
        <p:spPr>
          <a:xfrm flipH="1">
            <a:off x="6800724" y="4211652"/>
            <a:ext cx="869044" cy="4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17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"/>
    </mc:Choice>
    <mc:Fallback xmlns="">
      <p:transition xmlns:p14="http://schemas.microsoft.com/office/powerpoint/2010/main" spd="slow" advTm="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23080"/>
            <a:ext cx="8229600" cy="1143000"/>
          </a:xfrm>
        </p:spPr>
        <p:txBody>
          <a:bodyPr/>
          <a:lstStyle/>
          <a:p>
            <a:r>
              <a:rPr lang="fr-FR" dirty="0" smtClean="0"/>
              <a:t>Les gousses :</a:t>
            </a:r>
            <a:endParaRPr lang="fr-FR" dirty="0"/>
          </a:p>
        </p:txBody>
      </p:sp>
      <p:pic>
        <p:nvPicPr>
          <p:cNvPr id="8" name="Espace réservé du contenu 7" descr="Capture d’écran 2014-12-11 à 18.56.11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19920"/>
            <a:ext cx="8952774" cy="4923681"/>
          </a:xfrm>
        </p:spPr>
      </p:pic>
      <p:sp>
        <p:nvSpPr>
          <p:cNvPr id="9" name="ZoneTexte 8"/>
          <p:cNvSpPr txBox="1"/>
          <p:nvPr/>
        </p:nvSpPr>
        <p:spPr>
          <a:xfrm>
            <a:off x="457200" y="6254227"/>
            <a:ext cx="431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Photo : G. </a:t>
            </a:r>
            <a:r>
              <a:rPr lang="fr-FR" dirty="0" err="1" smtClean="0"/>
              <a:t>Botti</a:t>
            </a:r>
            <a:r>
              <a:rPr lang="fr-FR" dirty="0" smtClean="0"/>
              <a:t>  (</a:t>
            </a:r>
            <a:r>
              <a:rPr lang="fr-FR" dirty="0" err="1"/>
              <a:t>T</a:t>
            </a:r>
            <a:r>
              <a:rPr lang="fr-FR" dirty="0" err="1" smtClean="0"/>
              <a:t>élaBotanica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7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"/>
    </mc:Choice>
    <mc:Fallback xmlns="">
      <p:transition xmlns:p14="http://schemas.microsoft.com/office/powerpoint/2010/main" spd="slow" advTm="81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3949557" cy="1143000"/>
          </a:xfrm>
        </p:spPr>
        <p:txBody>
          <a:bodyPr>
            <a:normAutofit/>
          </a:bodyPr>
          <a:lstStyle/>
          <a:p>
            <a:r>
              <a:rPr lang="fr-FR" sz="3200" b="1" i="1" dirty="0" err="1" smtClean="0">
                <a:solidFill>
                  <a:srgbClr val="FF0000"/>
                </a:solidFill>
              </a:rPr>
              <a:t>Asphodelus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greuteri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 descr="Astragalus_genargenteus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/>
          <p:cNvSpPr txBox="1"/>
          <p:nvPr/>
        </p:nvSpPr>
        <p:spPr>
          <a:xfrm>
            <a:off x="278792" y="6381696"/>
            <a:ext cx="151786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Document internet</a:t>
            </a:r>
            <a:endParaRPr lang="fr-FR" sz="1000" dirty="0"/>
          </a:p>
        </p:txBody>
      </p:sp>
      <p:sp>
        <p:nvSpPr>
          <p:cNvPr id="8" name="Accolade ouvrante 7"/>
          <p:cNvSpPr/>
          <p:nvPr/>
        </p:nvSpPr>
        <p:spPr>
          <a:xfrm>
            <a:off x="3964299" y="274638"/>
            <a:ext cx="45719" cy="149117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584584" y="372499"/>
            <a:ext cx="410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Orophyte</a:t>
            </a:r>
            <a:r>
              <a:rPr lang="fr-FR" dirty="0" smtClean="0"/>
              <a:t> corse (entre 600 et 2300 m.)</a:t>
            </a:r>
            <a:endParaRPr lang="fr-FR" dirty="0"/>
          </a:p>
        </p:txBody>
      </p:sp>
      <p:pic>
        <p:nvPicPr>
          <p:cNvPr id="10" name="Image 9" descr="Poil médifixe212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534" y="797253"/>
            <a:ext cx="924846" cy="109975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429700" y="977800"/>
            <a:ext cx="3577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couverte de poils </a:t>
            </a:r>
            <a:r>
              <a:rPr lang="fr-FR" dirty="0" err="1" smtClean="0"/>
              <a:t>médifixes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0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"/>
    </mc:Choice>
    <mc:Fallback xmlns="">
      <p:transition xmlns:p14="http://schemas.microsoft.com/office/powerpoint/2010/main" spd="slow" advTm="1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342295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Astragalus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greuteri</a:t>
            </a:r>
            <a:r>
              <a:rPr lang="fr-FR" sz="2000" b="1" i="1" dirty="0" smtClean="0"/>
              <a:t> </a:t>
            </a:r>
            <a:endParaRPr lang="fr-FR" sz="2000" b="1" i="1" dirty="0"/>
          </a:p>
        </p:txBody>
      </p:sp>
      <p:pic>
        <p:nvPicPr>
          <p:cNvPr id="4" name="Espace réservé du contenu 3" descr="Astragalus genargenteus-551L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-1122623" y="2332037"/>
            <a:ext cx="8229600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3422950" y="387239"/>
            <a:ext cx="558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Plante épineuse par le rachis de ses feuilles paripennées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469415" y="1239164"/>
            <a:ext cx="558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Fleurs jaunâtres souvent teintées de rose pourpre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15880" y="1960288"/>
            <a:ext cx="5436450" cy="37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Inflorescence en grappes </a:t>
            </a:r>
            <a:r>
              <a:rPr lang="fr-FR" dirty="0" err="1" smtClean="0"/>
              <a:t>subsessiles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721992" y="3763962"/>
            <a:ext cx="2230338" cy="182776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/>
              <a:t>Orophyte</a:t>
            </a:r>
            <a:endParaRPr lang="fr-FR" sz="2000" dirty="0" smtClean="0"/>
          </a:p>
          <a:p>
            <a:pPr algn="ctr"/>
            <a:r>
              <a:rPr lang="fr-FR" sz="2000" dirty="0" smtClean="0"/>
              <a:t>Endémique</a:t>
            </a:r>
          </a:p>
          <a:p>
            <a:pPr algn="ctr"/>
            <a:r>
              <a:rPr lang="fr-FR" sz="2000" dirty="0" err="1" smtClean="0"/>
              <a:t>Cyrno</a:t>
            </a:r>
            <a:r>
              <a:rPr lang="fr-FR" sz="2000" dirty="0" smtClean="0"/>
              <a:t>-sarde</a:t>
            </a:r>
            <a:endParaRPr lang="fr-FR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6536130" y="6304248"/>
            <a:ext cx="19980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Document internet</a:t>
            </a:r>
            <a:endParaRPr lang="fr-FR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3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"/>
    </mc:Choice>
    <mc:Fallback xmlns="">
      <p:transition xmlns:p14="http://schemas.microsoft.com/office/powerpoint/2010/main" spd="slow" advTm="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le nom d’Astragale ?</a:t>
            </a:r>
            <a:endParaRPr lang="fr-FR" dirty="0"/>
          </a:p>
        </p:txBody>
      </p:sp>
      <p:pic>
        <p:nvPicPr>
          <p:cNvPr id="4" name="Espace réservé du contenu 3" descr="Os-Astragale 2014-03-25 à 11.43.33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5796151" y="1302409"/>
            <a:ext cx="1074569" cy="797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250px-Subtalar_Joi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103" y="1302409"/>
            <a:ext cx="4696305" cy="36255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47250" y="1915469"/>
            <a:ext cx="1347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Astragale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87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78791" y="449197"/>
            <a:ext cx="808379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2</a:t>
            </a:r>
            <a:r>
              <a:rPr lang="fr-FR" b="1" baseline="30000" dirty="0" smtClean="0">
                <a:solidFill>
                  <a:schemeClr val="bg1"/>
                </a:solidFill>
              </a:rPr>
              <a:t>e</a:t>
            </a:r>
            <a:r>
              <a:rPr lang="fr-FR" b="1" dirty="0" smtClean="0">
                <a:solidFill>
                  <a:schemeClr val="bg1"/>
                </a:solidFill>
              </a:rPr>
              <a:t> possibilité : Feuilles imparipennées à rachis non </a:t>
            </a:r>
            <a:r>
              <a:rPr lang="fr-FR" b="1" dirty="0" err="1" smtClean="0">
                <a:solidFill>
                  <a:schemeClr val="bg1"/>
                </a:solidFill>
              </a:rPr>
              <a:t>spinescent</a:t>
            </a:r>
            <a:r>
              <a:rPr lang="fr-FR" b="1" dirty="0" smtClean="0">
                <a:solidFill>
                  <a:schemeClr val="bg1"/>
                </a:solidFill>
              </a:rPr>
              <a:t> :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8792" y="1192696"/>
            <a:ext cx="674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  <a:latin typeface="Lucida Grande"/>
                <a:ea typeface="Lucida Grande"/>
                <a:cs typeface="Lucida Grande"/>
              </a:rPr>
              <a:t></a:t>
            </a:r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</a:rPr>
              <a:t>- Plante acaule à poils </a:t>
            </a:r>
            <a:r>
              <a:rPr lang="fr-FR" sz="2400" dirty="0" err="1" smtClean="0">
                <a:solidFill>
                  <a:schemeClr val="bg2">
                    <a:lumMod val="50000"/>
                  </a:schemeClr>
                </a:solidFill>
              </a:rPr>
              <a:t>médifixes</a:t>
            </a:r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</a:rPr>
              <a:t> :</a:t>
            </a:r>
            <a:endParaRPr lang="fr-FR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 descr="Astragalus monspeliensis-DSC054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3589"/>
            <a:ext cx="6900675" cy="46004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682183" y="1192696"/>
            <a:ext cx="3461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/>
              <a:t> 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monspessulanus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449950" y="3020462"/>
            <a:ext cx="157982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Pelouses et</a:t>
            </a:r>
          </a:p>
          <a:p>
            <a:r>
              <a:rPr lang="fr-FR" dirty="0"/>
              <a:t>r</a:t>
            </a:r>
            <a:r>
              <a:rPr lang="fr-FR" dirty="0" smtClean="0"/>
              <a:t>ocailles</a:t>
            </a:r>
          </a:p>
          <a:p>
            <a:r>
              <a:rPr lang="fr-FR" dirty="0" smtClean="0"/>
              <a:t>calcaires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55" y="4719652"/>
            <a:ext cx="2006660" cy="1879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1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5"/>
    </mc:Choice>
    <mc:Fallback xmlns="">
      <p:transition xmlns:p14="http://schemas.microsoft.com/office/powerpoint/2010/main" spd="slow" advTm="1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54884" y="-205539"/>
            <a:ext cx="4429700" cy="1143000"/>
          </a:xfrm>
        </p:spPr>
        <p:txBody>
          <a:bodyPr>
            <a:normAutofit/>
          </a:bodyPr>
          <a:lstStyle/>
          <a:p>
            <a:r>
              <a:rPr lang="fr-FR" sz="2000" b="1" i="1" dirty="0" err="1" smtClean="0"/>
              <a:t>Astragalus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monspessulanus</a:t>
            </a:r>
            <a:endParaRPr lang="fr-FR" sz="2000" b="1" i="1" dirty="0"/>
          </a:p>
        </p:txBody>
      </p:sp>
      <p:pic>
        <p:nvPicPr>
          <p:cNvPr id="4" name="Espace réservé du contenu 3" descr="Astragalus monspeliensis-DSC05484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32037"/>
            <a:ext cx="6435165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123908" y="1306793"/>
            <a:ext cx="848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longues pourpres ou violacées réunies en grappes d’abord ovales puis allongées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63304" y="1863255"/>
            <a:ext cx="834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Calice en tube couvert de poils blancs appliqués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35165" y="4879209"/>
            <a:ext cx="242423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Étendard bien + long que les ailes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758935" y="5049595"/>
            <a:ext cx="5676230" cy="3097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Poil médifixe212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074" y="-52987"/>
            <a:ext cx="1691510" cy="1359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9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"/>
    </mc:Choice>
    <mc:Fallback xmlns="">
      <p:transition xmlns:p14="http://schemas.microsoft.com/office/powerpoint/2010/main" spd="slow" advTm="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6799" y="-201364"/>
            <a:ext cx="5643154" cy="1143000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Astragalus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monspessulanus</a:t>
            </a:r>
            <a:endParaRPr lang="fr-FR" sz="2400" b="1" i="1" dirty="0"/>
          </a:p>
        </p:txBody>
      </p:sp>
      <p:pic>
        <p:nvPicPr>
          <p:cNvPr id="8" name="Image 7" descr="Astragalus monspessulanus-P111020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200" y="2572000"/>
            <a:ext cx="5080000" cy="3266781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3569175" y="1702285"/>
            <a:ext cx="5365819" cy="646331"/>
            <a:chOff x="3569175" y="1702285"/>
            <a:chExt cx="5365819" cy="646331"/>
          </a:xfrm>
        </p:grpSpPr>
        <p:cxnSp>
          <p:nvCxnSpPr>
            <p:cNvPr id="7" name="Connecteur droit avec flèche 6"/>
            <p:cNvCxnSpPr/>
            <p:nvPr/>
          </p:nvCxnSpPr>
          <p:spPr>
            <a:xfrm flipH="1">
              <a:off x="3569175" y="2025451"/>
              <a:ext cx="130226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4871441" y="1702285"/>
              <a:ext cx="40635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Gousse de 24 à 34 mm de long, de forme arquée, presque glabre</a:t>
              </a:r>
              <a:endParaRPr lang="fr-FR" dirty="0"/>
            </a:p>
          </p:txBody>
        </p:sp>
      </p:grpSp>
      <p:pic>
        <p:nvPicPr>
          <p:cNvPr id="4" name="Espace réservé du contenu 3" descr="Astragalus monspeliensis-DSC03243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827" r="-81827"/>
          <a:stretch>
            <a:fillRect/>
          </a:stretch>
        </p:blipFill>
        <p:spPr>
          <a:xfrm>
            <a:off x="-3819020" y="0"/>
            <a:ext cx="12247090" cy="6858000"/>
          </a:xfrm>
        </p:spPr>
      </p:pic>
      <p:sp>
        <p:nvSpPr>
          <p:cNvPr id="9" name="ZoneTexte 8"/>
          <p:cNvSpPr txBox="1"/>
          <p:nvPr/>
        </p:nvSpPr>
        <p:spPr>
          <a:xfrm>
            <a:off x="4871441" y="5936728"/>
            <a:ext cx="394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8 à 20 paires de folioles glabres à la face supérieure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8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"/>
    </mc:Choice>
    <mc:Fallback xmlns="">
      <p:transition xmlns:p14="http://schemas.microsoft.com/office/powerpoint/2010/main" spd="slow" advTm="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55838"/>
            <a:ext cx="4212269" cy="1143000"/>
          </a:xfrm>
        </p:spPr>
        <p:txBody>
          <a:bodyPr>
            <a:normAutofit/>
          </a:bodyPr>
          <a:lstStyle/>
          <a:p>
            <a:r>
              <a:rPr lang="fr-FR" sz="3200" b="1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incanus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90" y="1816477"/>
            <a:ext cx="8042276" cy="4343400"/>
          </a:xfrm>
        </p:spPr>
      </p:pic>
      <p:sp>
        <p:nvSpPr>
          <p:cNvPr id="5" name="ZoneTexte 4"/>
          <p:cNvSpPr txBox="1"/>
          <p:nvPr/>
        </p:nvSpPr>
        <p:spPr>
          <a:xfrm>
            <a:off x="144695" y="6376288"/>
            <a:ext cx="3553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Photo :C. Bernier (</a:t>
            </a:r>
            <a:r>
              <a:rPr lang="fr-FR" sz="1000" dirty="0" err="1" smtClean="0"/>
              <a:t>télaBotanica</a:t>
            </a:r>
            <a:r>
              <a:rPr lang="fr-FR" sz="1000" dirty="0" smtClean="0"/>
              <a:t>)</a:t>
            </a:r>
            <a:endParaRPr lang="fr-FR" sz="1000" dirty="0"/>
          </a:p>
        </p:txBody>
      </p:sp>
      <p:sp>
        <p:nvSpPr>
          <p:cNvPr id="8" name="ZoneTexte 7"/>
          <p:cNvSpPr txBox="1"/>
          <p:nvPr/>
        </p:nvSpPr>
        <p:spPr>
          <a:xfrm>
            <a:off x="755636" y="1408873"/>
            <a:ext cx="7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à 12 paires de folioles velues à la face supérieure</a:t>
            </a:r>
            <a:endParaRPr lang="fr-FR" dirty="0"/>
          </a:p>
        </p:txBody>
      </p:sp>
      <p:pic>
        <p:nvPicPr>
          <p:cNvPr id="3" name="Image 2" descr="Poil médifixe212-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0161" y="-254007"/>
            <a:ext cx="1920946" cy="207048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9275" y="887162"/>
            <a:ext cx="789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velue, soyeuse à tige nulle et rosette de feuilles appliquées sur le sol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344" y="5064610"/>
            <a:ext cx="1873624" cy="1755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6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"/>
    </mc:Choice>
    <mc:Fallback xmlns="">
      <p:transition xmlns:p14="http://schemas.microsoft.com/office/powerpoint/2010/main" spd="slow" advTm="1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843316"/>
            <a:ext cx="3856627" cy="1417638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Lucida Grande"/>
                <a:ea typeface="Lucida Grande"/>
                <a:cs typeface="Lucida Grande"/>
              </a:rPr>
              <a:t></a:t>
            </a:r>
            <a:r>
              <a:rPr lang="fr-FR" sz="2400" dirty="0" smtClean="0"/>
              <a:t>-Plante ayant une tige :</a:t>
            </a:r>
            <a:endParaRPr lang="fr-FR" sz="2400" dirty="0"/>
          </a:p>
        </p:txBody>
      </p:sp>
      <p:pic>
        <p:nvPicPr>
          <p:cNvPr id="5" name="Espace réservé du contenu 4" descr="Astragalus alopecuroides-DSC03219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828" r="-85828"/>
          <a:stretch>
            <a:fillRect/>
          </a:stretch>
        </p:blipFill>
        <p:spPr>
          <a:xfrm>
            <a:off x="-2588732" y="1955059"/>
            <a:ext cx="8224519" cy="4523169"/>
          </a:xfrm>
        </p:spPr>
      </p:pic>
      <p:sp>
        <p:nvSpPr>
          <p:cNvPr id="4" name="ZoneTexte 3"/>
          <p:cNvSpPr txBox="1"/>
          <p:nvPr/>
        </p:nvSpPr>
        <p:spPr>
          <a:xfrm>
            <a:off x="4387" y="955351"/>
            <a:ext cx="960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 – Inflorescence de + de 30 mm de diamètre 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2327" y="616797"/>
            <a:ext cx="5064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32327" y="6478228"/>
            <a:ext cx="317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Inflorescence globuleuse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97054" y="93577"/>
            <a:ext cx="384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800" b="1" i="1" dirty="0" smtClean="0">
                <a:solidFill>
                  <a:srgbClr val="FF0000"/>
                </a:solidFill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</a:rPr>
              <a:t>alopecurus</a:t>
            </a:r>
            <a:endParaRPr lang="fr-FR" sz="2800" b="1" i="1" dirty="0">
              <a:solidFill>
                <a:srgbClr val="FF0000"/>
              </a:solidFill>
            </a:endParaRPr>
          </a:p>
        </p:txBody>
      </p:sp>
      <p:pic>
        <p:nvPicPr>
          <p:cNvPr id="9" name="Image 8" descr="Astragalus alopecurus-jlt017273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684" y="574322"/>
            <a:ext cx="3649562" cy="575109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353761" y="6327168"/>
            <a:ext cx="413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Inflorescence </a:t>
            </a:r>
            <a:r>
              <a:rPr lang="fr-FR" dirty="0" err="1" smtClean="0"/>
              <a:t>subcylindrique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32326" y="417605"/>
            <a:ext cx="487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- Feuilles caulinaires médianes &gt; 15 paires de folioles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" name="Image 2" descr="Capture d’écran 2014-12-12 à 14.32.41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67" t="-18060"/>
          <a:stretch/>
        </p:blipFill>
        <p:spPr>
          <a:xfrm>
            <a:off x="3238500" y="2785615"/>
            <a:ext cx="1873154" cy="133882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-1" y="1397444"/>
            <a:ext cx="48637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alopecuroides</a:t>
            </a:r>
            <a:endParaRPr lang="fr-FR" sz="3200" i="1" dirty="0">
              <a:solidFill>
                <a:srgbClr val="FF0000"/>
              </a:solidFill>
            </a:endParaRPr>
          </a:p>
        </p:txBody>
      </p:sp>
      <p:pic>
        <p:nvPicPr>
          <p:cNvPr id="14" name="Image 13" descr="Capture d’écran 2015-03-11 à 13.37.59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215" y="4689609"/>
            <a:ext cx="1712784" cy="163580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881" y="4712887"/>
            <a:ext cx="1721237" cy="1612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8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8"/>
    </mc:Choice>
    <mc:Fallback xmlns="">
      <p:transition xmlns:p14="http://schemas.microsoft.com/office/powerpoint/2010/main" spd="slow" advTm="21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-222014"/>
            <a:ext cx="3515193" cy="791818"/>
          </a:xfrm>
        </p:spPr>
        <p:txBody>
          <a:bodyPr>
            <a:normAutofit/>
          </a:bodyPr>
          <a:lstStyle/>
          <a:p>
            <a:r>
              <a:rPr lang="fr-FR" sz="2800" b="1" i="1" dirty="0" smtClean="0">
                <a:solidFill>
                  <a:schemeClr val="tx1"/>
                </a:solidFill>
              </a:rPr>
              <a:t>A. </a:t>
            </a:r>
            <a:r>
              <a:rPr lang="fr-FR" sz="2800" b="1" i="1" dirty="0" err="1" smtClean="0">
                <a:solidFill>
                  <a:schemeClr val="tx1"/>
                </a:solidFill>
              </a:rPr>
              <a:t>alopecuroides</a:t>
            </a:r>
            <a:endParaRPr lang="fr-FR" sz="2800" b="1" i="1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Astragalus alopecuroides-DSC03223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05" y="569804"/>
            <a:ext cx="4369201" cy="5189791"/>
          </a:xfrm>
        </p:spPr>
      </p:pic>
      <p:sp>
        <p:nvSpPr>
          <p:cNvPr id="5" name="ZoneTexte 4"/>
          <p:cNvSpPr txBox="1"/>
          <p:nvPr/>
        </p:nvSpPr>
        <p:spPr>
          <a:xfrm>
            <a:off x="112542" y="5957572"/>
            <a:ext cx="446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Dents du calice &gt; tube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80037" y="6302327"/>
            <a:ext cx="421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 dépassant longuement le calice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09065" y="401875"/>
            <a:ext cx="35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/>
              <a:t>A. </a:t>
            </a:r>
            <a:r>
              <a:rPr lang="fr-FR" sz="2800" b="1" i="1" dirty="0" err="1" smtClean="0"/>
              <a:t>alopecurus</a:t>
            </a:r>
            <a:endParaRPr lang="fr-FR" sz="2800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887518" y="6142238"/>
            <a:ext cx="403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Dents du calice  &lt; tube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887518" y="6438630"/>
            <a:ext cx="403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 dépassant à peine le calice</a:t>
            </a:r>
            <a:endParaRPr lang="fr-FR" dirty="0"/>
          </a:p>
        </p:txBody>
      </p:sp>
      <p:pic>
        <p:nvPicPr>
          <p:cNvPr id="3" name="Image 2" descr="Astragalus alopecurus-579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454" y="1132163"/>
            <a:ext cx="3806482" cy="4571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5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7"/>
    </mc:Choice>
    <mc:Fallback xmlns="">
      <p:transition xmlns:p14="http://schemas.microsoft.com/office/powerpoint/2010/main" spd="slow" advTm="4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Astragalus alopecuroides-DSC03218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828" r="-85828"/>
          <a:stretch>
            <a:fillRect/>
          </a:stretch>
        </p:blipFill>
        <p:spPr>
          <a:xfrm>
            <a:off x="-4376459" y="1371622"/>
            <a:ext cx="12474500" cy="6860495"/>
          </a:xfrm>
        </p:spPr>
      </p:pic>
      <p:sp>
        <p:nvSpPr>
          <p:cNvPr id="5" name="ZoneTexte 4"/>
          <p:cNvSpPr txBox="1"/>
          <p:nvPr/>
        </p:nvSpPr>
        <p:spPr>
          <a:xfrm>
            <a:off x="0" y="17438"/>
            <a:ext cx="413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/>
              <a:t>A. </a:t>
            </a:r>
            <a:r>
              <a:rPr lang="fr-FR" sz="2800" b="1" i="1" dirty="0" err="1" smtClean="0"/>
              <a:t>alopecuroides</a:t>
            </a:r>
            <a:endParaRPr lang="fr-FR" sz="28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112542" y="707300"/>
            <a:ext cx="374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 à 25 - 49 folioles – tige pleine</a:t>
            </a:r>
            <a:endParaRPr lang="fr-FR" dirty="0"/>
          </a:p>
        </p:txBody>
      </p:sp>
      <p:pic>
        <p:nvPicPr>
          <p:cNvPr id="7" name="Image 6" descr="Astragalus alopecurus-Villevieille -img00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345" y="1417638"/>
            <a:ext cx="5119655" cy="589649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98126" y="274638"/>
            <a:ext cx="408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/>
              <a:t>A. </a:t>
            </a:r>
            <a:r>
              <a:rPr lang="fr-FR" sz="2800" b="1" i="1" dirty="0" err="1" smtClean="0"/>
              <a:t>alopecurus</a:t>
            </a:r>
            <a:endParaRPr lang="fr-FR" sz="2800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4598126" y="1076632"/>
            <a:ext cx="429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 à 41 - 81 folioles – tige creuse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5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0"/>
    </mc:Choice>
    <mc:Fallback xmlns="">
      <p:transition xmlns:p14="http://schemas.microsoft.com/office/powerpoint/2010/main" spd="slow" advTm="1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100" b="1" i="1" dirty="0" err="1" smtClean="0"/>
              <a:t>Astragalus</a:t>
            </a:r>
            <a:r>
              <a:rPr lang="fr-FR" sz="3100" b="1" i="1" dirty="0" smtClean="0"/>
              <a:t> </a:t>
            </a:r>
            <a:r>
              <a:rPr lang="fr-FR" sz="3100" b="1" i="1" dirty="0" err="1" smtClean="0"/>
              <a:t>alopecuroides</a:t>
            </a:r>
            <a:r>
              <a:rPr lang="fr-FR" sz="3100" b="1" i="1" dirty="0" smtClean="0"/>
              <a:t> </a:t>
            </a:r>
            <a:r>
              <a:rPr lang="fr-FR" dirty="0" smtClean="0"/>
              <a:t>: la gousse</a:t>
            </a:r>
            <a:endParaRPr lang="fr-FR" dirty="0"/>
          </a:p>
        </p:txBody>
      </p:sp>
      <p:pic>
        <p:nvPicPr>
          <p:cNvPr id="4" name="Espace réservé du contenu 3" descr="Astragalus alopecuroides-DSC00215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0575"/>
            <a:ext cx="4962270" cy="3045477"/>
          </a:xfrm>
        </p:spPr>
      </p:pic>
      <p:pic>
        <p:nvPicPr>
          <p:cNvPr id="5" name="Image 4" descr="Astragalus_alopecuroides_gousse-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014" y="3983376"/>
            <a:ext cx="3846619" cy="287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7"/>
    </mc:Choice>
    <mc:Fallback xmlns="">
      <p:transition xmlns:p14="http://schemas.microsoft.com/office/powerpoint/2010/main" spd="slow" advTm="2830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2 – Inflorescence de – de 30 m de diamètre et – de 20 fleurs</a:t>
            </a:r>
            <a:br>
              <a:rPr lang="fr-FR" sz="2000" dirty="0" smtClean="0">
                <a:solidFill>
                  <a:srgbClr val="FF0000"/>
                </a:solidFill>
              </a:rPr>
            </a:br>
            <a:r>
              <a:rPr lang="fr-FR" sz="2000" dirty="0" smtClean="0">
                <a:solidFill>
                  <a:srgbClr val="FF0000"/>
                </a:solidFill>
              </a:rPr>
              <a:t>Feuilles caulinaires médianes ayant + de 15 p. de folioles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" name="Accolade ouvrante 3"/>
          <p:cNvSpPr/>
          <p:nvPr/>
        </p:nvSpPr>
        <p:spPr>
          <a:xfrm>
            <a:off x="1689030" y="1600200"/>
            <a:ext cx="170212" cy="45259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233882" y="1805341"/>
            <a:ext cx="533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Fleurs blanc-jaunâtres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Pas de rejets stériles</a:t>
            </a:r>
            <a:endParaRPr lang="fr-FR" dirty="0"/>
          </a:p>
        </p:txBody>
      </p:sp>
      <p:grpSp>
        <p:nvGrpSpPr>
          <p:cNvPr id="8" name="Grouper 7"/>
          <p:cNvGrpSpPr/>
          <p:nvPr/>
        </p:nvGrpSpPr>
        <p:grpSpPr>
          <a:xfrm>
            <a:off x="5095088" y="1805341"/>
            <a:ext cx="3840442" cy="646331"/>
            <a:chOff x="5095088" y="1805341"/>
            <a:chExt cx="3840442" cy="646331"/>
          </a:xfrm>
        </p:grpSpPr>
        <p:sp>
          <p:nvSpPr>
            <p:cNvPr id="6" name="Accolade fermante 5"/>
            <p:cNvSpPr/>
            <p:nvPr/>
          </p:nvSpPr>
          <p:spPr>
            <a:xfrm>
              <a:off x="5095088" y="1805341"/>
              <a:ext cx="76503" cy="64633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171591" y="1927737"/>
              <a:ext cx="3763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 smtClean="0"/>
                <a:t>Astragalus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hamosus</a:t>
              </a:r>
              <a:endParaRPr lang="fr-FR" i="1" dirty="0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2096177" y="3212895"/>
            <a:ext cx="3213119" cy="3304691"/>
            <a:chOff x="2096177" y="3212895"/>
            <a:chExt cx="3213119" cy="3304691"/>
          </a:xfrm>
        </p:grpSpPr>
        <p:sp>
          <p:nvSpPr>
            <p:cNvPr id="9" name="ZoneTexte 8"/>
            <p:cNvSpPr txBox="1"/>
            <p:nvPr/>
          </p:nvSpPr>
          <p:spPr>
            <a:xfrm>
              <a:off x="2096177" y="3824875"/>
              <a:ext cx="32131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FR" dirty="0" smtClean="0"/>
                <a:t>Fleurs </a:t>
              </a:r>
              <a:r>
                <a:rPr lang="fr-FR" dirty="0" err="1" smtClean="0"/>
                <a:t>anthocyanées</a:t>
              </a:r>
              <a:endParaRPr lang="fr-FR" dirty="0" smtClean="0"/>
            </a:p>
            <a:p>
              <a:pPr marL="285750" indent="-285750">
                <a:buFontTx/>
                <a:buChar char="-"/>
              </a:pPr>
              <a:r>
                <a:rPr lang="fr-FR" dirty="0" smtClean="0"/>
                <a:t>Des rejets stériles</a:t>
              </a:r>
            </a:p>
            <a:p>
              <a:endParaRPr lang="fr-FR" dirty="0"/>
            </a:p>
          </p:txBody>
        </p:sp>
        <p:sp>
          <p:nvSpPr>
            <p:cNvPr id="10" name="Accolade ouvrante 9"/>
            <p:cNvSpPr/>
            <p:nvPr/>
          </p:nvSpPr>
          <p:spPr>
            <a:xfrm>
              <a:off x="4697273" y="3212895"/>
              <a:ext cx="45719" cy="3304691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4911481" y="4057583"/>
            <a:ext cx="208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Stipules soudées</a:t>
            </a:r>
            <a:endParaRPr lang="fr-FR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6398561" y="2832741"/>
            <a:ext cx="2745439" cy="2757594"/>
            <a:chOff x="6648096" y="3031445"/>
            <a:chExt cx="2495904" cy="2326840"/>
          </a:xfrm>
        </p:grpSpPr>
        <p:sp>
          <p:nvSpPr>
            <p:cNvPr id="13" name="Accolade ouvrante 12"/>
            <p:cNvSpPr/>
            <p:nvPr/>
          </p:nvSpPr>
          <p:spPr>
            <a:xfrm>
              <a:off x="6648096" y="3031445"/>
              <a:ext cx="198907" cy="1958335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747550" y="3049961"/>
              <a:ext cx="239645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 err="1" smtClean="0"/>
                <a:t>Astragalus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austriacus</a:t>
              </a:r>
              <a:endParaRPr lang="fr-FR" i="1" dirty="0" smtClean="0"/>
            </a:p>
            <a:p>
              <a:endParaRPr lang="fr-FR" i="1" dirty="0" smtClean="0"/>
            </a:p>
            <a:p>
              <a:r>
                <a:rPr lang="fr-FR" i="1" dirty="0" err="1" smtClean="0"/>
                <a:t>Astragalus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baionensis</a:t>
              </a:r>
              <a:endParaRPr lang="fr-FR" i="1" dirty="0" smtClean="0"/>
            </a:p>
            <a:p>
              <a:endParaRPr lang="fr-FR" i="1" dirty="0" smtClean="0"/>
            </a:p>
            <a:p>
              <a:r>
                <a:rPr lang="fr-FR" i="1" dirty="0" err="1" smtClean="0"/>
                <a:t>Astragalus</a:t>
              </a:r>
              <a:r>
                <a:rPr lang="fr-FR" i="1" dirty="0" smtClean="0"/>
                <a:t> </a:t>
              </a:r>
              <a:r>
                <a:rPr lang="fr-FR" i="1" dirty="0" err="1"/>
                <a:t>o</a:t>
              </a:r>
              <a:r>
                <a:rPr lang="fr-FR" i="1" dirty="0" err="1" smtClean="0"/>
                <a:t>nobrychis</a:t>
              </a:r>
              <a:endParaRPr lang="fr-FR" i="1" dirty="0" smtClean="0"/>
            </a:p>
            <a:p>
              <a:endParaRPr lang="fr-FR" i="1" dirty="0" smtClean="0"/>
            </a:p>
            <a:p>
              <a:r>
                <a:rPr lang="fr-FR" i="1" dirty="0" err="1" smtClean="0"/>
                <a:t>Astragalus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leontinus</a:t>
              </a:r>
              <a:r>
                <a:rPr lang="fr-FR" i="1" dirty="0" smtClean="0"/>
                <a:t> </a:t>
              </a:r>
            </a:p>
            <a:p>
              <a:pPr marL="342900" indent="-342900">
                <a:buAutoNum type="alphaUcPeriod"/>
              </a:pPr>
              <a:endParaRPr lang="fr-FR" dirty="0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5095088" y="5966804"/>
            <a:ext cx="404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Stipules libres : </a:t>
            </a:r>
            <a:r>
              <a:rPr lang="fr-FR" i="1" dirty="0" err="1" smtClean="0"/>
              <a:t>Astragalus</a:t>
            </a:r>
            <a:r>
              <a:rPr lang="fr-FR" i="1" dirty="0" smtClean="0"/>
              <a:t> </a:t>
            </a:r>
            <a:r>
              <a:rPr lang="fr-FR" i="1" dirty="0" err="1" smtClean="0"/>
              <a:t>vesicarius</a:t>
            </a:r>
            <a:endParaRPr lang="fr-FR" i="1" dirty="0"/>
          </a:p>
        </p:txBody>
      </p:sp>
      <p:pic>
        <p:nvPicPr>
          <p:cNvPr id="17" name="Image 16" descr="Poil médifixe212-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44" y="1643491"/>
            <a:ext cx="1571626" cy="310471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2813" y="4057583"/>
            <a:ext cx="16964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1-Plantes  à poils </a:t>
            </a:r>
            <a:r>
              <a:rPr lang="fr-FR" sz="24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médifixes</a:t>
            </a:r>
            <a:endParaRPr lang="fr-FR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5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6"/>
    </mc:Choice>
    <mc:Fallback xmlns="">
      <p:transition xmlns:p14="http://schemas.microsoft.com/office/powerpoint/2010/main" spd="slow" advTm="2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18466"/>
            <a:ext cx="6280622" cy="657712"/>
          </a:xfrm>
        </p:spPr>
        <p:txBody>
          <a:bodyPr>
            <a:normAutofit/>
          </a:bodyPr>
          <a:lstStyle/>
          <a:p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41531" y="230664"/>
            <a:ext cx="705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1</a:t>
            </a:r>
            <a:r>
              <a:rPr lang="fr-FR" sz="2400" baseline="30000" dirty="0" smtClean="0">
                <a:solidFill>
                  <a:srgbClr val="0000FF"/>
                </a:solidFill>
              </a:rPr>
              <a:t>e</a:t>
            </a:r>
            <a:r>
              <a:rPr lang="fr-FR" sz="2400" dirty="0" smtClean="0">
                <a:solidFill>
                  <a:srgbClr val="0000FF"/>
                </a:solidFill>
              </a:rPr>
              <a:t> possibilité : feuilles ayant des poils </a:t>
            </a:r>
            <a:r>
              <a:rPr lang="fr-FR" sz="2400" dirty="0" err="1" smtClean="0">
                <a:solidFill>
                  <a:srgbClr val="0000FF"/>
                </a:solidFill>
              </a:rPr>
              <a:t>médifixes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97054" y="2122069"/>
            <a:ext cx="3846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err="1" smtClean="0">
                <a:solidFill>
                  <a:schemeClr val="bg1"/>
                </a:solidFill>
              </a:rPr>
              <a:t>Astragalus</a:t>
            </a:r>
            <a:r>
              <a:rPr lang="fr-FR" sz="2800" b="1" i="1" dirty="0" smtClean="0">
                <a:solidFill>
                  <a:schemeClr val="bg1"/>
                </a:solidFill>
              </a:rPr>
              <a:t> </a:t>
            </a:r>
            <a:r>
              <a:rPr lang="fr-FR" sz="2800" b="1" i="1" dirty="0" err="1" smtClean="0">
                <a:solidFill>
                  <a:schemeClr val="bg1"/>
                </a:solidFill>
              </a:rPr>
              <a:t>hamosus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18581" y="1133155"/>
            <a:ext cx="522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 blanc jaunâtre</a:t>
            </a:r>
            <a:endParaRPr lang="fr-FR" dirty="0"/>
          </a:p>
        </p:txBody>
      </p:sp>
      <p:pic>
        <p:nvPicPr>
          <p:cNvPr id="10" name="Image 9" descr="Poil médifixe212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973" y="183689"/>
            <a:ext cx="1727545" cy="1746740"/>
          </a:xfrm>
          <a:prstGeom prst="rect">
            <a:avLst/>
          </a:prstGeom>
        </p:spPr>
      </p:pic>
      <p:pic>
        <p:nvPicPr>
          <p:cNvPr id="3" name="Image 2" descr="Astragalus hamosus066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571" y="2122069"/>
            <a:ext cx="4146453" cy="41808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7433" y="1044851"/>
            <a:ext cx="375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</a:rPr>
              <a:t>hamosus</a:t>
            </a:r>
            <a:endParaRPr lang="fr-FR" sz="2800" i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 descr="Astragalus hamosus-DSC00771.JPG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59517"/>
            <a:ext cx="8042276" cy="4343400"/>
          </a:xfrm>
        </p:spPr>
      </p:pic>
      <p:sp>
        <p:nvSpPr>
          <p:cNvPr id="9" name="ZoneTexte 8"/>
          <p:cNvSpPr txBox="1"/>
          <p:nvPr/>
        </p:nvSpPr>
        <p:spPr>
          <a:xfrm>
            <a:off x="3918581" y="1502487"/>
            <a:ext cx="498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 de rejets stériles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5180" y="4798052"/>
            <a:ext cx="2198820" cy="2059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4"/>
    </mc:Choice>
    <mc:Fallback xmlns="">
      <p:transition xmlns:p14="http://schemas.microsoft.com/office/powerpoint/2010/main" spd="slow" advTm="3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Reconnaître une Astragale ?</a:t>
            </a:r>
            <a:endParaRPr lang="fr-FR" dirty="0"/>
          </a:p>
        </p:txBody>
      </p:sp>
      <p:pic>
        <p:nvPicPr>
          <p:cNvPr id="5" name="Espace réservé du contenu 4" descr="Carène-Astragalus220_modifié-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004" y="1327894"/>
            <a:ext cx="1763437" cy="1790209"/>
          </a:xfrm>
        </p:spPr>
      </p:pic>
      <p:sp>
        <p:nvSpPr>
          <p:cNvPr id="6" name="ZoneTexte 5"/>
          <p:cNvSpPr txBox="1"/>
          <p:nvPr/>
        </p:nvSpPr>
        <p:spPr>
          <a:xfrm>
            <a:off x="457200" y="1417638"/>
            <a:ext cx="620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– Plante herbacée à souche parfois ligneuse</a:t>
            </a:r>
            <a:endParaRPr lang="fr-FR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457201" y="2222999"/>
            <a:ext cx="4427198" cy="369332"/>
            <a:chOff x="457201" y="2222999"/>
            <a:chExt cx="4427198" cy="369332"/>
          </a:xfrm>
        </p:grpSpPr>
        <p:sp>
          <p:nvSpPr>
            <p:cNvPr id="4" name="ZoneTexte 3"/>
            <p:cNvSpPr txBox="1"/>
            <p:nvPr/>
          </p:nvSpPr>
          <p:spPr>
            <a:xfrm>
              <a:off x="457201" y="2222999"/>
              <a:ext cx="3222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2</a:t>
              </a:r>
              <a:r>
                <a:rPr lang="fr-FR" dirty="0" smtClean="0"/>
                <a:t>- une corolle papilionacée</a:t>
              </a:r>
              <a:endParaRPr lang="fr-FR" dirty="0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3353953" y="2490859"/>
              <a:ext cx="15304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r 16"/>
          <p:cNvGrpSpPr/>
          <p:nvPr/>
        </p:nvGrpSpPr>
        <p:grpSpPr>
          <a:xfrm>
            <a:off x="293064" y="2222999"/>
            <a:ext cx="8596540" cy="2053983"/>
            <a:chOff x="293064" y="2222999"/>
            <a:chExt cx="8596540" cy="2053983"/>
          </a:xfrm>
        </p:grpSpPr>
        <p:sp>
          <p:nvSpPr>
            <p:cNvPr id="15" name="ZoneTexte 14"/>
            <p:cNvSpPr txBox="1"/>
            <p:nvPr/>
          </p:nvSpPr>
          <p:spPr>
            <a:xfrm>
              <a:off x="293064" y="3142125"/>
              <a:ext cx="7082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 – Feuilles à nombreuses folioles,  souvent imparipennées ou paripennées à rachis épineux</a:t>
              </a:r>
              <a:endParaRPr lang="fr-FR" dirty="0"/>
            </a:p>
          </p:txBody>
        </p:sp>
        <p:pic>
          <p:nvPicPr>
            <p:cNvPr id="16" name="Image 15" descr="division des feuilles-100_1870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7098" y="2222999"/>
              <a:ext cx="1302506" cy="2053983"/>
            </a:xfrm>
            <a:prstGeom prst="rect">
              <a:avLst/>
            </a:prstGeom>
          </p:spPr>
        </p:pic>
      </p:grpSp>
      <p:grpSp>
        <p:nvGrpSpPr>
          <p:cNvPr id="22" name="Grouper 21"/>
          <p:cNvGrpSpPr/>
          <p:nvPr/>
        </p:nvGrpSpPr>
        <p:grpSpPr>
          <a:xfrm>
            <a:off x="457200" y="4509593"/>
            <a:ext cx="8427001" cy="1735074"/>
            <a:chOff x="457200" y="4509593"/>
            <a:chExt cx="8427001" cy="1735074"/>
          </a:xfrm>
        </p:grpSpPr>
        <p:sp>
          <p:nvSpPr>
            <p:cNvPr id="18" name="ZoneTexte 17"/>
            <p:cNvSpPr txBox="1"/>
            <p:nvPr/>
          </p:nvSpPr>
          <p:spPr>
            <a:xfrm>
              <a:off x="457200" y="4965436"/>
              <a:ext cx="6804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5 -Une gousse non articulée dont les bords sont parfois repliés en dedans</a:t>
              </a:r>
              <a:endParaRPr lang="fr-FR" dirty="0"/>
            </a:p>
          </p:txBody>
        </p:sp>
        <p:pic>
          <p:nvPicPr>
            <p:cNvPr id="19" name="Image 18" descr="Astragalus-gousse-211-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5441" y="4509593"/>
              <a:ext cx="1508760" cy="1735074"/>
            </a:xfrm>
            <a:prstGeom prst="rect">
              <a:avLst/>
            </a:prstGeom>
          </p:spPr>
        </p:pic>
        <p:cxnSp>
          <p:nvCxnSpPr>
            <p:cNvPr id="21" name="Connecteur droit avec flèche 20"/>
            <p:cNvCxnSpPr/>
            <p:nvPr/>
          </p:nvCxnSpPr>
          <p:spPr>
            <a:xfrm>
              <a:off x="6935845" y="5291039"/>
              <a:ext cx="81406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adre 22"/>
          <p:cNvSpPr/>
          <p:nvPr/>
        </p:nvSpPr>
        <p:spPr>
          <a:xfrm>
            <a:off x="2979483" y="5611767"/>
            <a:ext cx="3679580" cy="124623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= 2 loges + ou – complètes par </a:t>
            </a:r>
            <a:r>
              <a:rPr lang="fr-FR" dirty="0" err="1" smtClean="0">
                <a:solidFill>
                  <a:schemeClr val="tx1"/>
                </a:solidFill>
              </a:rPr>
              <a:t>introflexion</a:t>
            </a:r>
            <a:r>
              <a:rPr lang="fr-FR" dirty="0" smtClean="0">
                <a:solidFill>
                  <a:schemeClr val="tx1"/>
                </a:solidFill>
              </a:rPr>
              <a:t> sur la suture inférieure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457200" y="3600803"/>
            <a:ext cx="5727557" cy="1364634"/>
            <a:chOff x="457200" y="3600803"/>
            <a:chExt cx="5727557" cy="1364634"/>
          </a:xfrm>
        </p:grpSpPr>
        <p:sp>
          <p:nvSpPr>
            <p:cNvPr id="3" name="ZoneTexte 2"/>
            <p:cNvSpPr txBox="1"/>
            <p:nvPr/>
          </p:nvSpPr>
          <p:spPr>
            <a:xfrm>
              <a:off x="457200" y="4163427"/>
              <a:ext cx="2896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4 – Etamines </a:t>
              </a:r>
              <a:r>
                <a:rPr lang="fr-FR" dirty="0" err="1" smtClean="0"/>
                <a:t>diadelphes</a:t>
              </a:r>
              <a:endParaRPr lang="fr-FR" dirty="0"/>
            </a:p>
          </p:txBody>
        </p:sp>
        <p:pic>
          <p:nvPicPr>
            <p:cNvPr id="7" name="Image 6" descr="androcée diadelphe-Fabacées-DSC02185_modifié-1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922" y="3600803"/>
              <a:ext cx="2282835" cy="1364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4104442" cy="836436"/>
          </a:xfrm>
        </p:spPr>
        <p:txBody>
          <a:bodyPr>
            <a:normAutofit/>
          </a:bodyPr>
          <a:lstStyle/>
          <a:p>
            <a:r>
              <a:rPr lang="fr-FR" sz="2400" b="1" i="1" dirty="0" err="1" smtClean="0"/>
              <a:t>Astragalus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hamosus</a:t>
            </a:r>
            <a:endParaRPr lang="fr-FR" sz="2400" b="1" i="1" dirty="0"/>
          </a:p>
        </p:txBody>
      </p:sp>
      <p:pic>
        <p:nvPicPr>
          <p:cNvPr id="4" name="Espace réservé du contenu 3" descr="Astragalus hamosus-DSC0076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19591"/>
            <a:ext cx="9144000" cy="4938409"/>
          </a:xfrm>
        </p:spPr>
      </p:pic>
      <p:sp>
        <p:nvSpPr>
          <p:cNvPr id="5" name="ZoneTexte 4"/>
          <p:cNvSpPr txBox="1"/>
          <p:nvPr/>
        </p:nvSpPr>
        <p:spPr>
          <a:xfrm>
            <a:off x="449165" y="836437"/>
            <a:ext cx="73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Gousse courbée en hameçon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9165" y="1394060"/>
            <a:ext cx="658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Stipules soudées entre elles à leur base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3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4"/>
    </mc:Choice>
    <mc:Fallback xmlns="">
      <p:transition xmlns:p14="http://schemas.microsoft.com/office/powerpoint/2010/main" spd="slow" advTm="1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47929" y="-229116"/>
            <a:ext cx="5033750" cy="1143000"/>
          </a:xfrm>
        </p:spPr>
        <p:txBody>
          <a:bodyPr>
            <a:normAutofit/>
          </a:bodyPr>
          <a:lstStyle/>
          <a:p>
            <a:r>
              <a:rPr lang="fr-FR" sz="3200" b="1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austriacus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austriacus058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71129"/>
            <a:ext cx="7777485" cy="4200394"/>
          </a:xfrm>
        </p:spPr>
      </p:pic>
      <p:pic>
        <p:nvPicPr>
          <p:cNvPr id="5" name="Image 4" descr="Poil médifixe212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985" y="-48887"/>
            <a:ext cx="1780907" cy="16418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3234" y="56148"/>
            <a:ext cx="3113181" cy="453456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1350" y="1456018"/>
            <a:ext cx="359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 </a:t>
            </a:r>
            <a:r>
              <a:rPr lang="fr-FR" dirty="0" err="1" smtClean="0"/>
              <a:t>anthocyanée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01350" y="913884"/>
            <a:ext cx="391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Stipules soudées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967035" y="1068779"/>
            <a:ext cx="3175134" cy="18897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Capture d’écran 2015-03-11 à 13.57.07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781" y="4452596"/>
            <a:ext cx="2577219" cy="2405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74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5"/>
    </mc:Choice>
    <mc:Fallback xmlns="">
      <p:transition xmlns:p14="http://schemas.microsoft.com/office/powerpoint/2010/main" spd="slow" advTm="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7438"/>
            <a:ext cx="5097155" cy="657712"/>
          </a:xfrm>
        </p:spPr>
        <p:txBody>
          <a:bodyPr>
            <a:noAutofit/>
          </a:bodyPr>
          <a:lstStyle/>
          <a:p>
            <a:r>
              <a:rPr lang="fr-FR" sz="3200" b="1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baionensis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6672104" y="2154051"/>
            <a:ext cx="24718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smtClean="0"/>
              <a:t>Photo : J</a:t>
            </a:r>
            <a:r>
              <a:rPr lang="fr-FR" sz="1000" dirty="0" smtClean="0"/>
              <a:t>. </a:t>
            </a:r>
            <a:r>
              <a:rPr lang="fr-FR" sz="1000" dirty="0" err="1" smtClean="0"/>
              <a:t>Segonos</a:t>
            </a:r>
            <a:r>
              <a:rPr lang="fr-FR" sz="1000" dirty="0" smtClean="0"/>
              <a:t> -</a:t>
            </a:r>
            <a:r>
              <a:rPr lang="fr-FR" sz="1000" dirty="0" err="1" smtClean="0"/>
              <a:t>Telabotanica</a:t>
            </a:r>
            <a:endParaRPr lang="fr-FR" sz="1000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675150"/>
            <a:ext cx="604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des sables maritimes au port couché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670" y="5331346"/>
            <a:ext cx="1389380" cy="1301630"/>
          </a:xfrm>
          <a:prstGeom prst="rect">
            <a:avLst/>
          </a:prstGeom>
        </p:spPr>
      </p:pic>
      <p:pic>
        <p:nvPicPr>
          <p:cNvPr id="8" name="Image 7" descr="Poil médifixe212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295" y="-61448"/>
            <a:ext cx="1634709" cy="16528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9006" y="1221701"/>
            <a:ext cx="694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à 10 paires de petites folioles linéaires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7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0"/>
    </mc:Choice>
    <mc:Fallback xmlns="">
      <p:transition xmlns:p14="http://schemas.microsoft.com/office/powerpoint/2010/main" spd="slow" advTm="2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4099727" cy="834538"/>
          </a:xfrm>
        </p:spPr>
        <p:txBody>
          <a:bodyPr>
            <a:normAutofit/>
          </a:bodyPr>
          <a:lstStyle/>
          <a:p>
            <a:r>
              <a:rPr lang="fr-FR" sz="2800" b="1" i="1" dirty="0" err="1" smtClean="0">
                <a:solidFill>
                  <a:schemeClr val="bg1"/>
                </a:solidFill>
              </a:rPr>
              <a:t>Astragalus</a:t>
            </a:r>
            <a:r>
              <a:rPr lang="fr-FR" sz="2800" b="1" i="1" dirty="0" smtClean="0">
                <a:solidFill>
                  <a:schemeClr val="bg1"/>
                </a:solidFill>
              </a:rPr>
              <a:t> </a:t>
            </a:r>
            <a:r>
              <a:rPr lang="fr-FR" sz="2800" b="1" i="1" dirty="0" err="1" smtClean="0">
                <a:solidFill>
                  <a:schemeClr val="bg1"/>
                </a:solidFill>
              </a:rPr>
              <a:t>baionensis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 descr="bb026770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72" r="-10572"/>
          <a:stretch>
            <a:fillRect/>
          </a:stretch>
        </p:blipFill>
        <p:spPr>
          <a:xfrm>
            <a:off x="-1166615" y="-181850"/>
            <a:ext cx="12469964" cy="7039849"/>
          </a:xfrm>
        </p:spPr>
      </p:pic>
      <p:sp>
        <p:nvSpPr>
          <p:cNvPr id="5" name="ZoneTexte 4"/>
          <p:cNvSpPr txBox="1"/>
          <p:nvPr/>
        </p:nvSpPr>
        <p:spPr>
          <a:xfrm>
            <a:off x="257238" y="1784326"/>
            <a:ext cx="287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Inflorescence à 2-8 fleurs</a:t>
            </a:r>
          </a:p>
          <a:p>
            <a:r>
              <a:rPr lang="fr-FR" dirty="0">
                <a:solidFill>
                  <a:srgbClr val="FFFFFF"/>
                </a:solidFill>
              </a:rPr>
              <a:t>e</a:t>
            </a:r>
            <a:r>
              <a:rPr lang="fr-FR" dirty="0" smtClean="0">
                <a:solidFill>
                  <a:srgbClr val="FFFFFF"/>
                </a:solidFill>
              </a:rPr>
              <a:t>n grappe unilatérale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25475" y="3247151"/>
            <a:ext cx="221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Calice poilu, tubuleux à dents</a:t>
            </a:r>
          </a:p>
          <a:p>
            <a:r>
              <a:rPr lang="fr-FR" dirty="0">
                <a:solidFill>
                  <a:srgbClr val="FFFFFF"/>
                </a:solidFill>
              </a:rPr>
              <a:t>t</a:t>
            </a:r>
            <a:r>
              <a:rPr lang="fr-FR" dirty="0" smtClean="0">
                <a:solidFill>
                  <a:srgbClr val="FFFFFF"/>
                </a:solidFill>
              </a:rPr>
              <a:t>riangulaires &lt; tube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35086" y="607418"/>
            <a:ext cx="199151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/>
              <a:t>A. </a:t>
            </a:r>
            <a:r>
              <a:rPr lang="fr-FR" i="1" dirty="0" err="1" smtClean="0"/>
              <a:t>baionensis</a:t>
            </a:r>
            <a:endParaRPr lang="fr-FR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1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4"/>
    </mc:Choice>
    <mc:Fallback xmlns="">
      <p:transition xmlns:p14="http://schemas.microsoft.com/office/powerpoint/2010/main" spd="slow" advTm="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5184137" cy="561262"/>
          </a:xfrm>
        </p:spPr>
        <p:txBody>
          <a:bodyPr>
            <a:noAutofit/>
          </a:bodyPr>
          <a:lstStyle/>
          <a:p>
            <a:r>
              <a:rPr lang="fr-FR" sz="3200" b="1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b="1" i="1" dirty="0" smtClean="0">
                <a:solidFill>
                  <a:srgbClr val="FF0000"/>
                </a:solidFill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</a:rPr>
              <a:t>onobrychis</a:t>
            </a:r>
            <a:endParaRPr lang="fr-FR" sz="3200" b="1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onobrychis-575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5083" y="1947145"/>
            <a:ext cx="8042276" cy="43434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926" y="4967177"/>
            <a:ext cx="1758074" cy="17580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5083" y="561262"/>
            <a:ext cx="591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 Alpes de Savoie, Dauphiné, Provence mais aussi Ardèche et Lozère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25083" y="1207593"/>
            <a:ext cx="6400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 pourpre (sauf 2 taches blanches au milieu de l’étendard)</a:t>
            </a:r>
            <a:endParaRPr lang="fr-FR" dirty="0"/>
          </a:p>
        </p:txBody>
      </p:sp>
      <p:pic>
        <p:nvPicPr>
          <p:cNvPr id="8" name="Image 7" descr="Poil médifixe212-1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5926" y="-176824"/>
            <a:ext cx="2272082" cy="1928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7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55"/>
    </mc:Choice>
    <mc:Fallback xmlns="">
      <p:transition xmlns:p14="http://schemas.microsoft.com/office/powerpoint/2010/main" spd="slow" advTm="6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4147960" cy="1143000"/>
          </a:xfrm>
        </p:spPr>
        <p:txBody>
          <a:bodyPr>
            <a:normAutofit/>
          </a:bodyPr>
          <a:lstStyle/>
          <a:p>
            <a:r>
              <a:rPr lang="fr-FR" sz="2800" b="1" i="1" dirty="0" err="1" smtClean="0"/>
              <a:t>Astragalus</a:t>
            </a:r>
            <a:r>
              <a:rPr lang="fr-FR" sz="2800" b="1" i="1" dirty="0" smtClean="0"/>
              <a:t> </a:t>
            </a:r>
            <a:r>
              <a:rPr lang="fr-FR" sz="2800" b="1" i="1" dirty="0" err="1" smtClean="0"/>
              <a:t>onobrychis</a:t>
            </a:r>
            <a:endParaRPr lang="fr-FR" sz="2800" b="1" i="1" dirty="0"/>
          </a:p>
        </p:txBody>
      </p:sp>
      <p:pic>
        <p:nvPicPr>
          <p:cNvPr id="4" name="Espace réservé du contenu 3" descr="Astragalus onobrychis-DSC03944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828" r="-85828"/>
          <a:stretch>
            <a:fillRect/>
          </a:stretch>
        </p:blipFill>
        <p:spPr>
          <a:xfrm>
            <a:off x="495630" y="0"/>
            <a:ext cx="12773218" cy="7024778"/>
          </a:xfrm>
        </p:spPr>
      </p:pic>
      <p:sp>
        <p:nvSpPr>
          <p:cNvPr id="5" name="ZoneTexte 4"/>
          <p:cNvSpPr txBox="1"/>
          <p:nvPr/>
        </p:nvSpPr>
        <p:spPr>
          <a:xfrm>
            <a:off x="160774" y="4983252"/>
            <a:ext cx="413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 à 8-12 paires de folioles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3215473" y="5144002"/>
            <a:ext cx="30546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0774" y="1671801"/>
            <a:ext cx="448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 dressées en grappe ovale sur des pédoncules &gt; feuille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4147960" y="1864701"/>
            <a:ext cx="2556300" cy="16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Astragalus onobrychis-DSC03948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3376" y="1060951"/>
            <a:ext cx="3569174" cy="521571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60774" y="2371260"/>
            <a:ext cx="413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Étendard dépassant longuement les ailes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292656" y="2555926"/>
            <a:ext cx="30225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629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0"/>
    </mc:Choice>
    <mc:Fallback xmlns="">
      <p:transition xmlns:p14="http://schemas.microsoft.com/office/powerpoint/2010/main" spd="slow" advTm="1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7750" y="274638"/>
            <a:ext cx="3829049" cy="1143000"/>
          </a:xfrm>
        </p:spPr>
        <p:txBody>
          <a:bodyPr>
            <a:normAutofit/>
          </a:bodyPr>
          <a:lstStyle/>
          <a:p>
            <a:r>
              <a:rPr lang="fr-FR" sz="2000" i="1" dirty="0" smtClean="0"/>
              <a:t>A. </a:t>
            </a:r>
            <a:r>
              <a:rPr lang="fr-FR" sz="2000" i="1" dirty="0" err="1"/>
              <a:t>o</a:t>
            </a:r>
            <a:r>
              <a:rPr lang="fr-FR" sz="2000" i="1" dirty="0" err="1" smtClean="0"/>
              <a:t>nobrychis</a:t>
            </a:r>
            <a:endParaRPr lang="fr-FR" sz="2000" i="1" dirty="0"/>
          </a:p>
        </p:txBody>
      </p:sp>
      <p:pic>
        <p:nvPicPr>
          <p:cNvPr id="4" name="Espace réservé du contenu 3" descr="Astragalus onobrychis-DSC0395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008" r="-68008"/>
          <a:stretch>
            <a:fillRect/>
          </a:stretch>
        </p:blipFill>
        <p:spPr>
          <a:xfrm>
            <a:off x="-3611886" y="-142875"/>
            <a:ext cx="12425685" cy="7000875"/>
          </a:xfrm>
        </p:spPr>
      </p:pic>
      <p:sp>
        <p:nvSpPr>
          <p:cNvPr id="6" name="Flèche vers la gauche 5"/>
          <p:cNvSpPr/>
          <p:nvPr/>
        </p:nvSpPr>
        <p:spPr>
          <a:xfrm>
            <a:off x="4857750" y="2317750"/>
            <a:ext cx="4064000" cy="117475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Gousse couverte de poils blancs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Flèche vers la gauche 7"/>
          <p:cNvSpPr/>
          <p:nvPr/>
        </p:nvSpPr>
        <p:spPr>
          <a:xfrm>
            <a:off x="5159375" y="3492500"/>
            <a:ext cx="3527424" cy="10795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Calice à nombreux poils noirs appliqués</a:t>
            </a:r>
            <a:endParaRPr lang="fr-FR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49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4"/>
    </mc:Choice>
    <mc:Fallback xmlns="">
      <p:transition xmlns:p14="http://schemas.microsoft.com/office/powerpoint/2010/main" spd="slow" advTm="31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39717" y="-95250"/>
            <a:ext cx="2971800" cy="1143000"/>
          </a:xfrm>
        </p:spPr>
        <p:txBody>
          <a:bodyPr>
            <a:normAutofit/>
          </a:bodyPr>
          <a:lstStyle/>
          <a:p>
            <a:r>
              <a:rPr lang="fr-FR" sz="3200" i="1" dirty="0" err="1" smtClean="0">
                <a:solidFill>
                  <a:srgbClr val="FF0000"/>
                </a:solidFill>
              </a:rPr>
              <a:t>Atragalus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leontinus</a:t>
            </a:r>
            <a:endParaRPr lang="fr-FR" sz="3200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leontinus076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987" r="-6758"/>
          <a:stretch/>
        </p:blipFill>
        <p:spPr>
          <a:xfrm>
            <a:off x="-4158418" y="0"/>
            <a:ext cx="9103210" cy="706437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1600200"/>
            <a:ext cx="2413000" cy="2260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44792" y="4460874"/>
            <a:ext cx="361183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Éboulis et pentes herbeuses des hautes montagnes, autour des glaciers…</a:t>
            </a:r>
            <a:endParaRPr lang="fr-FR" dirty="0"/>
          </a:p>
        </p:txBody>
      </p:sp>
      <p:pic>
        <p:nvPicPr>
          <p:cNvPr id="7" name="Image 6" descr="Poil médifixe212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792" y="476250"/>
            <a:ext cx="1540415" cy="15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0"/>
    </mc:Choice>
    <mc:Fallback xmlns="">
      <p:transition xmlns:p14="http://schemas.microsoft.com/office/powerpoint/2010/main" spd="slow" advTm="1064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2624" y="274638"/>
            <a:ext cx="2924175" cy="1143000"/>
          </a:xfrm>
        </p:spPr>
        <p:txBody>
          <a:bodyPr>
            <a:normAutofit/>
          </a:bodyPr>
          <a:lstStyle/>
          <a:p>
            <a:r>
              <a:rPr lang="fr-FR" sz="2000" i="1" dirty="0" err="1" smtClean="0"/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leontinus</a:t>
            </a:r>
            <a:endParaRPr lang="fr-FR" sz="2000" i="1" dirty="0"/>
          </a:p>
        </p:txBody>
      </p:sp>
      <p:pic>
        <p:nvPicPr>
          <p:cNvPr id="4" name="Espace réservé du contenu 3" descr="Astragalus leontinus075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598" r="-85598"/>
          <a:stretch>
            <a:fillRect/>
          </a:stretch>
        </p:blipFill>
        <p:spPr>
          <a:xfrm>
            <a:off x="-3957790" y="0"/>
            <a:ext cx="12469964" cy="6858000"/>
          </a:xfrm>
        </p:spPr>
      </p:pic>
      <p:grpSp>
        <p:nvGrpSpPr>
          <p:cNvPr id="11" name="Grouper 10"/>
          <p:cNvGrpSpPr/>
          <p:nvPr/>
        </p:nvGrpSpPr>
        <p:grpSpPr>
          <a:xfrm>
            <a:off x="4283265" y="-155223"/>
            <a:ext cx="5562728" cy="7314847"/>
            <a:chOff x="3581272" y="0"/>
            <a:chExt cx="5562728" cy="6858000"/>
          </a:xfrm>
        </p:grpSpPr>
        <p:pic>
          <p:nvPicPr>
            <p:cNvPr id="8" name="Image 7" descr="Capture d’écran 2014-12-12 à 11.56.24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272" y="0"/>
              <a:ext cx="5562728" cy="685800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095750" y="274638"/>
              <a:ext cx="4048125" cy="2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Photo : Benoit Bock  (</a:t>
              </a:r>
              <a:r>
                <a:rPr lang="fr-FR" sz="1200" dirty="0" err="1" smtClean="0">
                  <a:solidFill>
                    <a:schemeClr val="bg1"/>
                  </a:solidFill>
                </a:rPr>
                <a:t>TélaBotanica</a:t>
              </a:r>
              <a:r>
                <a:rPr lang="fr-FR" sz="1200" dirty="0" smtClean="0">
                  <a:solidFill>
                    <a:schemeClr val="bg1"/>
                  </a:solidFill>
                </a:rPr>
                <a:t>)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265" y="2354262"/>
            <a:ext cx="4051110" cy="2693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3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58"/>
    </mc:Choice>
    <mc:Fallback xmlns="">
      <p:transition xmlns:p14="http://schemas.microsoft.com/office/powerpoint/2010/main" spd="slow" advTm="34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40141" y="-296862"/>
            <a:ext cx="3556000" cy="1143000"/>
          </a:xfrm>
        </p:spPr>
        <p:txBody>
          <a:bodyPr>
            <a:normAutofit/>
          </a:bodyPr>
          <a:lstStyle/>
          <a:p>
            <a:r>
              <a:rPr lang="fr-FR" sz="24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 err="1" smtClean="0">
                <a:solidFill>
                  <a:srgbClr val="FF0000"/>
                </a:solidFill>
              </a:rPr>
              <a:t>vesicarius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 descr="Astragalus vesicarius-DSC03970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189" r="-53189"/>
          <a:stretch>
            <a:fillRect/>
          </a:stretch>
        </p:blipFill>
        <p:spPr>
          <a:xfrm>
            <a:off x="-3481553" y="0"/>
            <a:ext cx="12469964" cy="6858000"/>
          </a:xfrm>
        </p:spPr>
      </p:pic>
      <p:grpSp>
        <p:nvGrpSpPr>
          <p:cNvPr id="9" name="Grouper 8"/>
          <p:cNvGrpSpPr/>
          <p:nvPr/>
        </p:nvGrpSpPr>
        <p:grpSpPr>
          <a:xfrm>
            <a:off x="6064250" y="1417638"/>
            <a:ext cx="2698750" cy="3183930"/>
            <a:chOff x="6064250" y="1417638"/>
            <a:chExt cx="2698750" cy="318393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4250" y="1417638"/>
              <a:ext cx="2413000" cy="22606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6207125" y="3678238"/>
              <a:ext cx="25558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Pâturages, rocailles, pinèdes ouvertes sur sol calcaire</a:t>
              </a:r>
              <a:endParaRPr lang="fr-FR" dirty="0"/>
            </a:p>
          </p:txBody>
        </p:sp>
      </p:grpSp>
      <p:pic>
        <p:nvPicPr>
          <p:cNvPr id="10" name="Image 9" descr="Poil médifixe212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725" y="4968875"/>
            <a:ext cx="1155686" cy="11685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65513" y="247323"/>
            <a:ext cx="23933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Mai 2009 : plateau de </a:t>
            </a:r>
            <a:r>
              <a:rPr lang="fr-FR" sz="1200" dirty="0" err="1" smtClean="0"/>
              <a:t>Caussol</a:t>
            </a:r>
            <a:endParaRPr lang="fr-FR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8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2"/>
    </mc:Choice>
    <mc:Fallback xmlns="">
      <p:transition xmlns:p14="http://schemas.microsoft.com/office/powerpoint/2010/main" spd="slow" advTm="2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49174" y="274638"/>
            <a:ext cx="3937625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Exemple de gousse</a:t>
            </a:r>
            <a:endParaRPr lang="fr-FR" dirty="0"/>
          </a:p>
        </p:txBody>
      </p:sp>
      <p:pic>
        <p:nvPicPr>
          <p:cNvPr id="4" name="Espace réservé du contenu 3" descr="Astragalus baeticus-590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800"/>
          <a:stretch/>
        </p:blipFill>
        <p:spPr>
          <a:xfrm>
            <a:off x="0" y="0"/>
            <a:ext cx="5799164" cy="6858000"/>
          </a:xfrm>
        </p:spPr>
      </p:pic>
      <p:sp>
        <p:nvSpPr>
          <p:cNvPr id="6" name="Flèche vers la gauche 5"/>
          <p:cNvSpPr/>
          <p:nvPr/>
        </p:nvSpPr>
        <p:spPr>
          <a:xfrm>
            <a:off x="4749174" y="2613448"/>
            <a:ext cx="4394826" cy="2466211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Gousse dont la suture inférieure est 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s</a:t>
            </a:r>
            <a:r>
              <a:rPr lang="fr-FR" dirty="0" smtClean="0">
                <a:solidFill>
                  <a:schemeClr val="tx1"/>
                </a:solidFill>
              </a:rPr>
              <a:t>ouvent repliée à l’intérieur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(</a:t>
            </a:r>
            <a:r>
              <a:rPr lang="fr-FR" dirty="0" err="1" smtClean="0">
                <a:solidFill>
                  <a:schemeClr val="tx1"/>
                </a:solidFill>
              </a:rPr>
              <a:t>Introflexion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075" y="457200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>
          <a:xfrm>
            <a:off x="-2860675" y="0"/>
            <a:ext cx="12469964" cy="6858000"/>
          </a:xfrm>
        </p:spPr>
      </p:pic>
      <p:grpSp>
        <p:nvGrpSpPr>
          <p:cNvPr id="8" name="Grouper 7"/>
          <p:cNvGrpSpPr/>
          <p:nvPr/>
        </p:nvGrpSpPr>
        <p:grpSpPr>
          <a:xfrm>
            <a:off x="1920875" y="1982271"/>
            <a:ext cx="7223125" cy="456645"/>
            <a:chOff x="1920875" y="1982271"/>
            <a:chExt cx="7223125" cy="456645"/>
          </a:xfrm>
        </p:grpSpPr>
        <p:sp>
          <p:nvSpPr>
            <p:cNvPr id="5" name="ZoneTexte 4"/>
            <p:cNvSpPr txBox="1"/>
            <p:nvPr/>
          </p:nvSpPr>
          <p:spPr>
            <a:xfrm>
              <a:off x="6746875" y="2069584"/>
              <a:ext cx="2397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Stipules libres</a:t>
              </a:r>
              <a:endParaRPr lang="fr-FR" dirty="0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 flipV="1">
              <a:off x="1920875" y="1982271"/>
              <a:ext cx="5000625" cy="17462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10"/>
          <p:cNvGrpSpPr/>
          <p:nvPr/>
        </p:nvGrpSpPr>
        <p:grpSpPr>
          <a:xfrm>
            <a:off x="2778125" y="2603500"/>
            <a:ext cx="6238875" cy="3810000"/>
            <a:chOff x="2778125" y="2603500"/>
            <a:chExt cx="6238875" cy="38100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8125" y="2603500"/>
              <a:ext cx="3810000" cy="3810000"/>
            </a:xfrm>
            <a:prstGeom prst="rect">
              <a:avLst/>
            </a:prstGeom>
            <a:ln w="57150" cmpd="sng">
              <a:solidFill>
                <a:schemeClr val="bg1"/>
              </a:solidFill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6746875" y="4016375"/>
              <a:ext cx="22701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Gousse laineuse, blanchâtre presqu’incluse dans le calice</a:t>
              </a:r>
              <a:endParaRPr lang="fr-FR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22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"/>
    </mc:Choice>
    <mc:Fallback xmlns="">
      <p:transition xmlns:p14="http://schemas.microsoft.com/office/powerpoint/2010/main" spd="slow" advTm="1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2</a:t>
            </a:r>
            <a:r>
              <a:rPr lang="fr-FR" sz="2400" baseline="30000" dirty="0" smtClean="0">
                <a:solidFill>
                  <a:srgbClr val="0000FF"/>
                </a:solidFill>
              </a:rPr>
              <a:t>e</a:t>
            </a:r>
            <a:r>
              <a:rPr lang="fr-FR" sz="2400" dirty="0" smtClean="0">
                <a:solidFill>
                  <a:srgbClr val="0000FF"/>
                </a:solidFill>
              </a:rPr>
              <a:t> possibilité : feuilles sans poils </a:t>
            </a:r>
            <a:r>
              <a:rPr lang="fr-FR" sz="2400" dirty="0" err="1" smtClean="0">
                <a:solidFill>
                  <a:srgbClr val="0000FF"/>
                </a:solidFill>
              </a:rPr>
              <a:t>médifixes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31874" y="973138"/>
            <a:ext cx="795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Tiges courtes 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à entre-nœuds cachés </a:t>
            </a:r>
            <a:r>
              <a:rPr lang="fr-FR" dirty="0" smtClean="0"/>
              <a:t>par les stipules : </a:t>
            </a:r>
            <a:r>
              <a:rPr lang="fr-FR" i="1" dirty="0" smtClean="0"/>
              <a:t>A. </a:t>
            </a:r>
            <a:r>
              <a:rPr lang="fr-FR" i="1" dirty="0" err="1" smtClean="0"/>
              <a:t>depressus</a:t>
            </a:r>
            <a:r>
              <a:rPr lang="fr-FR" i="1" dirty="0" smtClean="0"/>
              <a:t> </a:t>
            </a:r>
            <a:endParaRPr lang="fr-FR" i="1" dirty="0"/>
          </a:p>
        </p:txBody>
      </p:sp>
      <p:sp>
        <p:nvSpPr>
          <p:cNvPr id="6" name="Accolade ouvrante 5"/>
          <p:cNvSpPr/>
          <p:nvPr/>
        </p:nvSpPr>
        <p:spPr>
          <a:xfrm>
            <a:off x="457200" y="1127125"/>
            <a:ext cx="620393" cy="49530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57200" y="3651250"/>
            <a:ext cx="509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Tiges à 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entre-nœuds visibles :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Accolade ouvrante 7"/>
          <p:cNvSpPr/>
          <p:nvPr/>
        </p:nvSpPr>
        <p:spPr>
          <a:xfrm>
            <a:off x="3698875" y="1432957"/>
            <a:ext cx="381000" cy="517525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079875" y="2040414"/>
            <a:ext cx="249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Stipules soudées </a:t>
            </a:r>
            <a:r>
              <a:rPr lang="fr-FR" dirty="0" smtClean="0"/>
              <a:t>: </a:t>
            </a:r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5794375" y="1432957"/>
            <a:ext cx="2698750" cy="1916668"/>
            <a:chOff x="5794375" y="1432957"/>
            <a:chExt cx="2698750" cy="1916668"/>
          </a:xfrm>
        </p:grpSpPr>
        <p:sp>
          <p:nvSpPr>
            <p:cNvPr id="10" name="Accolade ouvrante 9"/>
            <p:cNvSpPr/>
            <p:nvPr/>
          </p:nvSpPr>
          <p:spPr>
            <a:xfrm>
              <a:off x="5794375" y="1432957"/>
              <a:ext cx="317500" cy="1916668"/>
            </a:xfrm>
            <a:prstGeom prst="lef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111875" y="1730375"/>
              <a:ext cx="2381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Cor.jaune</a:t>
              </a:r>
              <a:r>
                <a:rPr lang="fr-FR" dirty="0" smtClean="0"/>
                <a:t> : </a:t>
              </a:r>
              <a:r>
                <a:rPr lang="fr-FR" i="1" dirty="0" err="1" smtClean="0"/>
                <a:t>A.cice</a:t>
              </a:r>
              <a:r>
                <a:rPr lang="fr-FR" dirty="0" err="1" smtClean="0"/>
                <a:t>r</a:t>
              </a:r>
              <a:endParaRPr lang="fr-FR" dirty="0" smtClean="0"/>
            </a:p>
            <a:p>
              <a:r>
                <a:rPr lang="fr-FR" dirty="0" smtClean="0"/>
                <a:t>Cor. </a:t>
              </a:r>
              <a:r>
                <a:rPr lang="fr-FR" dirty="0" err="1"/>
                <a:t>a</a:t>
              </a:r>
              <a:r>
                <a:rPr lang="fr-FR" dirty="0" err="1" smtClean="0"/>
                <a:t>nthocianée</a:t>
              </a:r>
              <a:r>
                <a:rPr lang="fr-FR" dirty="0" smtClean="0"/>
                <a:t> :</a:t>
              </a:r>
              <a:r>
                <a:rPr lang="fr-FR" dirty="0"/>
                <a:t>	</a:t>
              </a:r>
              <a:r>
                <a:rPr lang="fr-FR" dirty="0" smtClean="0"/>
                <a:t>		</a:t>
              </a:r>
              <a:r>
                <a:rPr lang="fr-FR" i="1" dirty="0" smtClean="0"/>
                <a:t>A. </a:t>
              </a:r>
              <a:r>
                <a:rPr lang="fr-FR" i="1" dirty="0" err="1" smtClean="0"/>
                <a:t>glaux</a:t>
              </a:r>
              <a:endParaRPr lang="fr-FR" i="1" dirty="0" smtClean="0"/>
            </a:p>
            <a:p>
              <a:r>
                <a:rPr lang="fr-FR" dirty="0"/>
                <a:t>	</a:t>
              </a:r>
              <a:r>
                <a:rPr lang="fr-FR" dirty="0" smtClean="0"/>
                <a:t>	</a:t>
              </a:r>
              <a:r>
                <a:rPr lang="fr-FR" i="1" dirty="0" smtClean="0"/>
                <a:t>A. </a:t>
              </a:r>
              <a:r>
                <a:rPr lang="fr-FR" i="1" dirty="0" err="1" smtClean="0"/>
                <a:t>danicus</a:t>
              </a:r>
              <a:endParaRPr lang="fr-FR" i="1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6111874" y="2772459"/>
            <a:ext cx="303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Cor. </a:t>
            </a:r>
            <a:r>
              <a:rPr lang="fr-FR" smtClean="0"/>
              <a:t>blanche </a:t>
            </a:r>
            <a:r>
              <a:rPr lang="fr-FR" dirty="0" smtClean="0"/>
              <a:t>: </a:t>
            </a:r>
            <a:r>
              <a:rPr lang="fr-FR" i="1" dirty="0" err="1" smtClean="0"/>
              <a:t>A.alpinus</a:t>
            </a:r>
            <a:endParaRPr lang="fr-FR" i="1" dirty="0" smtClean="0"/>
          </a:p>
          <a:p>
            <a:r>
              <a:rPr lang="fr-FR" dirty="0"/>
              <a:t>	</a:t>
            </a:r>
            <a:r>
              <a:rPr lang="fr-FR" dirty="0" smtClean="0"/>
              <a:t>		</a:t>
            </a:r>
            <a:r>
              <a:rPr lang="fr-FR" i="1" dirty="0" err="1" smtClean="0"/>
              <a:t>A.australis</a:t>
            </a:r>
            <a:endParaRPr lang="fr-FR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183572" y="5179457"/>
            <a:ext cx="239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Stipules non soudées : 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6111875" y="3446960"/>
            <a:ext cx="3032124" cy="3161247"/>
            <a:chOff x="6111875" y="3446960"/>
            <a:chExt cx="3032124" cy="3161247"/>
          </a:xfrm>
        </p:grpSpPr>
        <p:sp>
          <p:nvSpPr>
            <p:cNvPr id="16" name="Accolade ouvrante 15"/>
            <p:cNvSpPr/>
            <p:nvPr/>
          </p:nvSpPr>
          <p:spPr>
            <a:xfrm>
              <a:off x="6111875" y="3651250"/>
              <a:ext cx="460375" cy="2956957"/>
            </a:xfrm>
            <a:prstGeom prst="lef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349999" y="3446960"/>
              <a:ext cx="279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Fleurs et gousses penchées ou pendantes :</a:t>
              </a:r>
            </a:p>
            <a:p>
              <a:r>
                <a:rPr lang="fr-FR" i="1" dirty="0" smtClean="0"/>
                <a:t> A. </a:t>
              </a:r>
              <a:r>
                <a:rPr lang="fr-FR" i="1" dirty="0" err="1" smtClean="0"/>
                <a:t>penduliflorus</a:t>
              </a:r>
              <a:endParaRPr lang="fr-FR" i="1" dirty="0" smtClean="0"/>
            </a:p>
            <a:p>
              <a:r>
                <a:rPr lang="fr-FR" i="1" dirty="0" smtClean="0"/>
                <a:t>A. </a:t>
              </a:r>
              <a:r>
                <a:rPr lang="fr-FR" i="1" dirty="0" err="1" smtClean="0"/>
                <a:t>frigidus</a:t>
              </a:r>
              <a:endParaRPr lang="fr-FR" i="1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6365876" y="4810126"/>
            <a:ext cx="2619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et gousses dressées ou étalées </a:t>
            </a:r>
            <a:r>
              <a:rPr lang="fr-FR" i="1" dirty="0" smtClean="0"/>
              <a:t>: </a:t>
            </a:r>
          </a:p>
          <a:p>
            <a:r>
              <a:rPr lang="fr-FR" i="1" dirty="0" err="1" smtClean="0"/>
              <a:t>A.glycyphyllos</a:t>
            </a:r>
            <a:endParaRPr lang="fr-FR" i="1" dirty="0" smtClean="0"/>
          </a:p>
          <a:p>
            <a:r>
              <a:rPr lang="fr-FR" i="1" dirty="0" err="1" smtClean="0"/>
              <a:t>A.boeticus</a:t>
            </a:r>
            <a:endParaRPr lang="fr-FR" i="1" dirty="0" smtClean="0"/>
          </a:p>
          <a:p>
            <a:r>
              <a:rPr lang="fr-FR" i="1" dirty="0" smtClean="0"/>
              <a:t>A. </a:t>
            </a:r>
            <a:r>
              <a:rPr lang="fr-FR" i="1" dirty="0" err="1" smtClean="0"/>
              <a:t>echinatus</a:t>
            </a:r>
            <a:endParaRPr lang="fr-FR" i="1" dirty="0" smtClean="0"/>
          </a:p>
          <a:p>
            <a:r>
              <a:rPr lang="fr-FR" i="1" dirty="0" smtClean="0"/>
              <a:t>A. </a:t>
            </a:r>
            <a:r>
              <a:rPr lang="fr-FR" i="1" dirty="0" err="1"/>
              <a:t>s</a:t>
            </a:r>
            <a:r>
              <a:rPr lang="fr-FR" i="1" dirty="0" err="1" smtClean="0"/>
              <a:t>esameus</a:t>
            </a:r>
            <a:endParaRPr lang="fr-FR" i="1" dirty="0" smtClean="0"/>
          </a:p>
          <a:p>
            <a:r>
              <a:rPr lang="fr-FR" i="1" dirty="0" smtClean="0"/>
              <a:t>A. </a:t>
            </a:r>
            <a:r>
              <a:rPr lang="fr-FR" i="1" dirty="0" err="1" smtClean="0"/>
              <a:t>stella</a:t>
            </a:r>
            <a:endParaRPr lang="fr-FR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49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8"/>
    </mc:Choice>
    <mc:Fallback xmlns="">
      <p:transition xmlns:p14="http://schemas.microsoft.com/office/powerpoint/2010/main" spd="slow" advTm="3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8752" y="274638"/>
            <a:ext cx="2923282" cy="1143000"/>
          </a:xfrm>
        </p:spPr>
        <p:txBody>
          <a:bodyPr>
            <a:normAutofit/>
          </a:bodyPr>
          <a:lstStyle/>
          <a:p>
            <a:r>
              <a:rPr lang="fr-FR" sz="32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depressus</a:t>
            </a:r>
            <a:endParaRPr lang="fr-FR" sz="3200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05227" cy="5263027"/>
          </a:xfrm>
        </p:spPr>
      </p:pic>
      <p:grpSp>
        <p:nvGrpSpPr>
          <p:cNvPr id="9" name="Grouper 8"/>
          <p:cNvGrpSpPr/>
          <p:nvPr/>
        </p:nvGrpSpPr>
        <p:grpSpPr>
          <a:xfrm>
            <a:off x="4697274" y="3859225"/>
            <a:ext cx="4446726" cy="923330"/>
            <a:chOff x="4697274" y="3859225"/>
            <a:chExt cx="4446726" cy="923330"/>
          </a:xfrm>
        </p:grpSpPr>
        <p:sp>
          <p:nvSpPr>
            <p:cNvPr id="5" name="ZoneTexte 4"/>
            <p:cNvSpPr txBox="1"/>
            <p:nvPr/>
          </p:nvSpPr>
          <p:spPr>
            <a:xfrm>
              <a:off x="6757112" y="3859225"/>
              <a:ext cx="23868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Stipules larges et blanchâtres cachant une tige courte</a:t>
              </a:r>
              <a:endParaRPr lang="fr-FR" dirty="0"/>
            </a:p>
          </p:txBody>
        </p:sp>
        <p:cxnSp>
          <p:nvCxnSpPr>
            <p:cNvPr id="7" name="Connecteur droit avec flèche 6"/>
            <p:cNvCxnSpPr>
              <a:stCxn id="5" idx="1"/>
            </p:cNvCxnSpPr>
            <p:nvPr/>
          </p:nvCxnSpPr>
          <p:spPr>
            <a:xfrm flipH="1" flipV="1">
              <a:off x="4697274" y="4115567"/>
              <a:ext cx="2059838" cy="20532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r 13"/>
          <p:cNvGrpSpPr/>
          <p:nvPr/>
        </p:nvGrpSpPr>
        <p:grpSpPr>
          <a:xfrm>
            <a:off x="2937708" y="1987058"/>
            <a:ext cx="6074325" cy="646331"/>
            <a:chOff x="2937708" y="1987058"/>
            <a:chExt cx="6074325" cy="646331"/>
          </a:xfrm>
        </p:grpSpPr>
        <p:sp>
          <p:nvSpPr>
            <p:cNvPr id="10" name="ZoneTexte 9"/>
            <p:cNvSpPr txBox="1"/>
            <p:nvPr/>
          </p:nvSpPr>
          <p:spPr>
            <a:xfrm>
              <a:off x="6625145" y="1987058"/>
              <a:ext cx="2386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Hampe florale partant de la rosette de feuilles</a:t>
              </a:r>
              <a:endParaRPr lang="fr-FR" dirty="0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H="1">
              <a:off x="2937708" y="2172529"/>
              <a:ext cx="3534430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avec flèche vers le haut 14"/>
          <p:cNvSpPr/>
          <p:nvPr/>
        </p:nvSpPr>
        <p:spPr>
          <a:xfrm>
            <a:off x="2366846" y="5660814"/>
            <a:ext cx="5492903" cy="1197186"/>
          </a:xfrm>
          <a:prstGeom prst="up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Tige à entre-nœuds cachés par les stipules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3" name="Image 2" descr="Poils basifixes 2014-12-12 à 14.32.4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846" y="5263027"/>
            <a:ext cx="2540176" cy="1701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7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0"/>
    </mc:Choice>
    <mc:Fallback xmlns="">
      <p:transition xmlns:p14="http://schemas.microsoft.com/office/powerpoint/2010/main" spd="slow" advTm="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Astragalus depressus-Gresse-DSC07216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99632" y="0"/>
            <a:ext cx="8229600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336612" y="4957037"/>
            <a:ext cx="786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Calice poilu, en cloche, à dents linaires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5461921"/>
            <a:ext cx="459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Etendard ovale, dépassant les ailes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9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3"/>
    </mc:Choice>
    <mc:Fallback xmlns="">
      <p:transition xmlns:p14="http://schemas.microsoft.com/office/powerpoint/2010/main" spd="slow" advTm="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33340" y="274638"/>
            <a:ext cx="2153459" cy="1143000"/>
          </a:xfrm>
        </p:spPr>
        <p:txBody>
          <a:bodyPr>
            <a:normAutofit/>
          </a:bodyPr>
          <a:lstStyle/>
          <a:p>
            <a:r>
              <a:rPr lang="fr-FR" sz="1800" i="1" dirty="0" err="1" smtClean="0"/>
              <a:t>Astragalus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depressus</a:t>
            </a:r>
            <a:endParaRPr lang="fr-FR" sz="1800" i="1" dirty="0"/>
          </a:p>
        </p:txBody>
      </p:sp>
      <p:pic>
        <p:nvPicPr>
          <p:cNvPr id="5" name="Image 4" descr="Astragalus depressus-DSC0453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803" y="0"/>
            <a:ext cx="6212931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533340" y="1973635"/>
            <a:ext cx="261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Gousses sessiles munies de poils courts et appliqués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7"/>
    </mc:Choice>
    <mc:Fallback xmlns="">
      <p:transition xmlns:p14="http://schemas.microsoft.com/office/powerpoint/2010/main" spd="slow" advTm="578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984730"/>
            <a:ext cx="8229600" cy="1143000"/>
          </a:xfrm>
        </p:spPr>
        <p:txBody>
          <a:bodyPr>
            <a:noAutofit/>
          </a:bodyPr>
          <a:lstStyle/>
          <a:p>
            <a:r>
              <a:rPr lang="fr-FR" sz="7200" dirty="0" smtClean="0"/>
              <a:t>Les Astragales dont la tige a des entre-nœuds visibles mais à stipules </a:t>
            </a:r>
            <a:r>
              <a:rPr lang="fr-FR" sz="7200" dirty="0"/>
              <a:t>s</a:t>
            </a:r>
            <a:r>
              <a:rPr lang="fr-FR" sz="7200" dirty="0" smtClean="0"/>
              <a:t>oudées</a:t>
            </a:r>
            <a:endParaRPr lang="fr-FR" sz="7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62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6"/>
    </mc:Choice>
    <mc:Fallback xmlns="">
      <p:transition xmlns:p14="http://schemas.microsoft.com/office/powerpoint/2010/main" spd="slow" advTm="700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41059" y="152872"/>
            <a:ext cx="2731239" cy="629905"/>
          </a:xfrm>
        </p:spPr>
        <p:txBody>
          <a:bodyPr>
            <a:normAutofit/>
          </a:bodyPr>
          <a:lstStyle/>
          <a:p>
            <a:r>
              <a:rPr lang="fr-FR" sz="24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400" i="1" dirty="0" smtClean="0">
                <a:solidFill>
                  <a:srgbClr val="FF0000"/>
                </a:solidFill>
              </a:rPr>
              <a:t> cicer</a:t>
            </a:r>
            <a:endParaRPr lang="fr-FR" sz="2400" i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 descr="Astragalus cicer-3-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98" r="-10298"/>
          <a:stretch>
            <a:fillRect/>
          </a:stretch>
        </p:blipFill>
        <p:spPr>
          <a:xfrm>
            <a:off x="-736244" y="0"/>
            <a:ext cx="8229600" cy="4525963"/>
          </a:xfrm>
        </p:spPr>
      </p:pic>
      <p:sp>
        <p:nvSpPr>
          <p:cNvPr id="4" name="Rectangle avec flèche vers le haut 3"/>
          <p:cNvSpPr/>
          <p:nvPr/>
        </p:nvSpPr>
        <p:spPr>
          <a:xfrm>
            <a:off x="657924" y="5691413"/>
            <a:ext cx="8486076" cy="979168"/>
          </a:xfrm>
          <a:prstGeom prst="upArrowCallo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Tige à entre-nœuds visibles + stipules soudées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5410" y="5369052"/>
            <a:ext cx="856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Folioles des feuilles médianes à apex obtus </a:t>
            </a:r>
            <a:r>
              <a:rPr lang="fr-FR" dirty="0" err="1" smtClean="0"/>
              <a:t>mucronulé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5410" y="4788743"/>
            <a:ext cx="703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Corolles jaune- clair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052" y="1790042"/>
            <a:ext cx="2019674" cy="20196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59568" y="4525963"/>
            <a:ext cx="226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(Photo : A. Griot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61757" y="3809716"/>
            <a:ext cx="2182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Lieux herbeux et incultes dans l’est et le midi	</a:t>
            </a:r>
            <a:endParaRPr lang="fr-FR" dirty="0"/>
          </a:p>
        </p:txBody>
      </p:sp>
      <p:pic>
        <p:nvPicPr>
          <p:cNvPr id="3" name="Image 2" descr="Poils basifixes 2014-12-12 à 14.32.4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084" y="4788743"/>
            <a:ext cx="1780359" cy="1192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77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xmlns:p14="http://schemas.microsoft.com/office/powerpoint/2010/main"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46456" y="274638"/>
            <a:ext cx="2197544" cy="1143000"/>
          </a:xfrm>
        </p:spPr>
        <p:txBody>
          <a:bodyPr>
            <a:normAutofit/>
          </a:bodyPr>
          <a:lstStyle/>
          <a:p>
            <a:r>
              <a:rPr lang="fr-FR" sz="1800" i="1" dirty="0" err="1" smtClean="0"/>
              <a:t>Astragalus</a:t>
            </a:r>
            <a:r>
              <a:rPr lang="fr-FR" sz="1800" i="1" dirty="0" smtClean="0"/>
              <a:t> cicer</a:t>
            </a:r>
            <a:endParaRPr lang="fr-FR" sz="1800" i="1" dirty="0"/>
          </a:p>
        </p:txBody>
      </p:sp>
      <p:pic>
        <p:nvPicPr>
          <p:cNvPr id="4" name="Espace réservé du contenu 3" descr="Astragalus cicer-1-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88" r="-11288"/>
          <a:stretch>
            <a:fillRect/>
          </a:stretch>
        </p:blipFill>
        <p:spPr>
          <a:xfrm>
            <a:off x="-889251" y="0"/>
            <a:ext cx="8929969" cy="4911139"/>
          </a:xfrm>
        </p:spPr>
      </p:pic>
      <p:sp>
        <p:nvSpPr>
          <p:cNvPr id="5" name="ZoneTexte 4"/>
          <p:cNvSpPr txBox="1"/>
          <p:nvPr/>
        </p:nvSpPr>
        <p:spPr>
          <a:xfrm>
            <a:off x="260110" y="5278327"/>
            <a:ext cx="836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Gousses dressées, poilues, </a:t>
            </a:r>
            <a:r>
              <a:rPr lang="fr-FR" dirty="0" err="1" smtClean="0"/>
              <a:t>subsessiles</a:t>
            </a:r>
            <a:r>
              <a:rPr lang="fr-FR" dirty="0" smtClean="0"/>
              <a:t> dans le calice, à bec court </a:t>
            </a:r>
            <a:r>
              <a:rPr lang="fr-FR" smtClean="0"/>
              <a:t>et recourbé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390173" y="3610682"/>
            <a:ext cx="1753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(photo :A. Griot)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53111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5"/>
    </mc:Choice>
    <mc:Fallback xmlns="">
      <p:transition xmlns:p14="http://schemas.microsoft.com/office/powerpoint/2010/main" spd="slow" advTm="4255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8744" y="-327697"/>
            <a:ext cx="7478055" cy="11430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Dans le même groupe, quand la corolle est </a:t>
            </a:r>
            <a:r>
              <a:rPr lang="fr-FR" sz="2400" dirty="0" err="1" smtClean="0"/>
              <a:t>anthocyanée</a:t>
            </a:r>
            <a:r>
              <a:rPr lang="fr-FR" sz="2400" dirty="0"/>
              <a:t> </a:t>
            </a:r>
            <a:r>
              <a:rPr lang="fr-FR" sz="2400" dirty="0" smtClean="0"/>
              <a:t>: </a:t>
            </a:r>
            <a:r>
              <a:rPr lang="fr-FR" sz="32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danicus</a:t>
            </a:r>
            <a:endParaRPr lang="fr-FR" sz="3200" i="1" dirty="0">
              <a:solidFill>
                <a:srgbClr val="FF0000"/>
              </a:solidFill>
            </a:endParaRPr>
          </a:p>
        </p:txBody>
      </p:sp>
      <p:pic>
        <p:nvPicPr>
          <p:cNvPr id="5" name="Image 4" descr="Poils basifixes 2014-12-12 à 14.32.4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871" y="1075788"/>
            <a:ext cx="1652423" cy="11071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1312" y="6291919"/>
            <a:ext cx="870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 à entre nœuds visibles</a:t>
            </a:r>
            <a:endParaRPr lang="fr-FR" dirty="0"/>
          </a:p>
        </p:txBody>
      </p:sp>
      <p:pic>
        <p:nvPicPr>
          <p:cNvPr id="7" name="Image 6" descr="Astragalus danicus-DSC0620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5303"/>
            <a:ext cx="3665331" cy="54766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481" y="2298700"/>
            <a:ext cx="2413000" cy="22606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669" y="1143000"/>
            <a:ext cx="7620000" cy="5715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21312" y="6291919"/>
            <a:ext cx="449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(photo : G. </a:t>
            </a:r>
            <a:r>
              <a:rPr lang="fr-FR" sz="1200" dirty="0" err="1" smtClean="0">
                <a:solidFill>
                  <a:schemeClr val="bg1"/>
                </a:solidFill>
              </a:rPr>
              <a:t>Botti</a:t>
            </a:r>
            <a:r>
              <a:rPr lang="fr-FR" sz="1200" dirty="0" smtClean="0">
                <a:solidFill>
                  <a:schemeClr val="bg1"/>
                </a:solidFill>
              </a:rPr>
              <a:t>- </a:t>
            </a:r>
            <a:r>
              <a:rPr lang="fr-FR" sz="1200" dirty="0" err="1" smtClean="0">
                <a:solidFill>
                  <a:schemeClr val="bg1"/>
                </a:solidFill>
              </a:rPr>
              <a:t>TélaBotanica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1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1"/>
    </mc:Choice>
    <mc:Fallback xmlns="">
      <p:transition xmlns:p14="http://schemas.microsoft.com/office/powerpoint/2010/main" spd="slow" advTm="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50596" y="274638"/>
            <a:ext cx="2336204" cy="1143000"/>
          </a:xfrm>
        </p:spPr>
        <p:txBody>
          <a:bodyPr>
            <a:normAutofit/>
          </a:bodyPr>
          <a:lstStyle/>
          <a:p>
            <a:r>
              <a:rPr lang="fr-FR" sz="2000" i="1" dirty="0" err="1" smtClean="0"/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danicus</a:t>
            </a:r>
            <a:endParaRPr lang="fr-FR" sz="2000" i="1" dirty="0"/>
          </a:p>
        </p:txBody>
      </p:sp>
      <p:pic>
        <p:nvPicPr>
          <p:cNvPr id="4" name="Espace réservé du contenu 3" descr="Astragalus danicus-DSC0612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793" r="-40793"/>
          <a:stretch>
            <a:fillRect/>
          </a:stretch>
        </p:blipFill>
        <p:spPr>
          <a:xfrm>
            <a:off x="-2524922" y="0"/>
            <a:ext cx="10988592" cy="6043302"/>
          </a:xfrm>
        </p:spPr>
      </p:pic>
      <p:sp>
        <p:nvSpPr>
          <p:cNvPr id="5" name="ZoneTexte 4"/>
          <p:cNvSpPr txBox="1"/>
          <p:nvPr/>
        </p:nvSpPr>
        <p:spPr>
          <a:xfrm>
            <a:off x="428416" y="6180997"/>
            <a:ext cx="683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Calice couvert d’une majorité de poils noirs avec quelques poils blancs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13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"/>
    </mc:Choice>
    <mc:Fallback xmlns="">
      <p:transition xmlns:p14="http://schemas.microsoft.com/office/powerpoint/2010/main" spd="slow" advTm="778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44219" y="-342601"/>
            <a:ext cx="9215231" cy="13369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Distinguer </a:t>
            </a:r>
            <a:r>
              <a:rPr lang="fr-FR" i="1" dirty="0" err="1" smtClean="0"/>
              <a:t>Astragalus</a:t>
            </a:r>
            <a:r>
              <a:rPr lang="fr-FR" dirty="0" smtClean="0"/>
              <a:t> et </a:t>
            </a:r>
            <a:r>
              <a:rPr lang="fr-FR" i="1" dirty="0" err="1" smtClean="0"/>
              <a:t>Oxytropis</a:t>
            </a:r>
            <a:r>
              <a:rPr lang="fr-FR" dirty="0" smtClean="0"/>
              <a:t> :</a:t>
            </a:r>
            <a:endParaRPr lang="fr-FR" dirty="0"/>
          </a:p>
        </p:txBody>
      </p:sp>
      <p:pic>
        <p:nvPicPr>
          <p:cNvPr id="4" name="Espace réservé du contenu 3" descr="Carène-Astragalus220-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7638"/>
            <a:ext cx="3956362" cy="4525963"/>
          </a:xfrm>
        </p:spPr>
      </p:pic>
      <p:pic>
        <p:nvPicPr>
          <p:cNvPr id="5" name="Image 4" descr="Carène-Oxytropis219-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742" y="1225757"/>
            <a:ext cx="4298270" cy="48037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200" y="5453840"/>
            <a:ext cx="374338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Astragalus</a:t>
            </a:r>
            <a:r>
              <a:rPr lang="fr-FR" dirty="0" smtClean="0"/>
              <a:t> : carène obtuse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990938" y="5453840"/>
            <a:ext cx="3744706" cy="646331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Oxytropis</a:t>
            </a:r>
            <a:r>
              <a:rPr lang="fr-FR" dirty="0" smtClean="0"/>
              <a:t> : carène terminée par une petite pointe 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3956362" y="1225757"/>
            <a:ext cx="2534193" cy="17812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2500 espèces d’Astragales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52"/>
          <a:stretch/>
        </p:blipFill>
        <p:spPr>
          <a:xfrm>
            <a:off x="-749728" y="1904892"/>
            <a:ext cx="3569128" cy="501818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344" y="0"/>
            <a:ext cx="7341656" cy="48855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20223" y="5691413"/>
            <a:ext cx="3702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(schéma :flore de Coste)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126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1973" y="274638"/>
            <a:ext cx="4462027" cy="1143000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Dans le même groupe</a:t>
            </a:r>
            <a:br>
              <a:rPr lang="fr-FR" sz="2400" dirty="0" smtClean="0"/>
            </a:br>
            <a:r>
              <a:rPr lang="fr-FR" sz="2400" dirty="0" smtClean="0"/>
              <a:t> quand la corolle est blanche :</a:t>
            </a:r>
            <a:br>
              <a:rPr lang="fr-FR" sz="2400" dirty="0" smtClean="0"/>
            </a:br>
            <a:r>
              <a:rPr lang="fr-FR" sz="2400" dirty="0" smtClean="0"/>
              <a:t> </a:t>
            </a:r>
            <a:r>
              <a:rPr lang="fr-FR" sz="36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600" i="1" dirty="0" smtClean="0">
                <a:solidFill>
                  <a:srgbClr val="FF0000"/>
                </a:solidFill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</a:rPr>
              <a:t>alpinus</a:t>
            </a:r>
            <a:endParaRPr lang="fr-FR" sz="3600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alpinus-2-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59" r="-10359"/>
          <a:stretch>
            <a:fillRect/>
          </a:stretch>
        </p:blipFill>
        <p:spPr>
          <a:xfrm>
            <a:off x="-826231" y="1417638"/>
            <a:ext cx="8229600" cy="4525963"/>
          </a:xfrm>
        </p:spPr>
      </p:pic>
      <p:sp>
        <p:nvSpPr>
          <p:cNvPr id="3" name="ZoneTexte 2"/>
          <p:cNvSpPr txBox="1"/>
          <p:nvPr/>
        </p:nvSpPr>
        <p:spPr>
          <a:xfrm>
            <a:off x="581421" y="1030959"/>
            <a:ext cx="410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Autrefois appelée « </a:t>
            </a:r>
            <a:r>
              <a:rPr lang="fr-FR" sz="1400" i="1" dirty="0" err="1" smtClean="0"/>
              <a:t>Phaca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astragalina</a:t>
            </a:r>
            <a:r>
              <a:rPr lang="fr-FR" sz="1400" dirty="0" smtClean="0"/>
              <a:t> »</a:t>
            </a:r>
            <a:endParaRPr lang="fr-FR" sz="14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6001769" y="3513800"/>
            <a:ext cx="3142231" cy="3206431"/>
            <a:chOff x="5308613" y="2604486"/>
            <a:chExt cx="3835387" cy="4115746"/>
          </a:xfrm>
        </p:grpSpPr>
        <p:pic>
          <p:nvPicPr>
            <p:cNvPr id="5" name="Image 4" descr="Capture d’écran 2014-12-13 à 13.31.16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8613" y="2604486"/>
              <a:ext cx="3835387" cy="3339115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875417" y="6073901"/>
              <a:ext cx="2509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Orophyte</a:t>
              </a:r>
              <a:endParaRPr lang="fr-FR" dirty="0" smtClean="0"/>
            </a:p>
            <a:p>
              <a:r>
                <a:rPr lang="fr-FR" dirty="0" smtClean="0"/>
                <a:t>1900 à 2600 m.</a:t>
              </a:r>
              <a:endParaRPr lang="fr-FR" dirty="0"/>
            </a:p>
          </p:txBody>
        </p:sp>
      </p:grpSp>
      <p:sp>
        <p:nvSpPr>
          <p:cNvPr id="9" name="Cadre 8"/>
          <p:cNvSpPr/>
          <p:nvPr/>
        </p:nvSpPr>
        <p:spPr>
          <a:xfrm>
            <a:off x="581421" y="6073901"/>
            <a:ext cx="4100552" cy="646331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Plante qui vit dans la neige </a:t>
            </a:r>
            <a:r>
              <a:rPr lang="fr-FR" dirty="0" smtClean="0">
                <a:solidFill>
                  <a:srgbClr val="FF0000"/>
                </a:solidFill>
              </a:rPr>
              <a:t>(</a:t>
            </a:r>
            <a:r>
              <a:rPr lang="fr-FR" dirty="0" err="1" smtClean="0">
                <a:solidFill>
                  <a:srgbClr val="FF0000"/>
                </a:solidFill>
              </a:rPr>
              <a:t>chionophile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3504865" y="1687876"/>
            <a:ext cx="5305530" cy="4790352"/>
            <a:chOff x="3504865" y="1687876"/>
            <a:chExt cx="5305530" cy="4790352"/>
          </a:xfrm>
        </p:grpSpPr>
        <p:sp>
          <p:nvSpPr>
            <p:cNvPr id="8" name="ZoneTexte 7"/>
            <p:cNvSpPr txBox="1"/>
            <p:nvPr/>
          </p:nvSpPr>
          <p:spPr>
            <a:xfrm>
              <a:off x="6656028" y="1687876"/>
              <a:ext cx="2154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srgbClr val="FF0000"/>
                  </a:solidFill>
                </a:rPr>
                <a:t>Khionos</a:t>
              </a:r>
              <a:r>
                <a:rPr lang="fr-FR" dirty="0" smtClean="0">
                  <a:solidFill>
                    <a:srgbClr val="FF0000"/>
                  </a:solidFill>
                </a:rPr>
                <a:t> = neige</a:t>
              </a:r>
            </a:p>
            <a:p>
              <a:r>
                <a:rPr lang="fr-FR" dirty="0" smtClean="0">
                  <a:solidFill>
                    <a:srgbClr val="FF0000"/>
                  </a:solidFill>
                </a:rPr>
                <a:t>Philos : ami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V="1">
              <a:off x="3504865" y="2334207"/>
              <a:ext cx="3488788" cy="414402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 9" descr="Poils basifixes 2014-12-12 à 14.32.4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44" y="2327694"/>
            <a:ext cx="1367795" cy="9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232" y="274638"/>
            <a:ext cx="2870768" cy="1143000"/>
          </a:xfrm>
        </p:spPr>
        <p:txBody>
          <a:bodyPr>
            <a:normAutofit fontScale="90000"/>
          </a:bodyPr>
          <a:lstStyle/>
          <a:p>
            <a:r>
              <a:rPr lang="fr-FR" sz="2000" i="1" dirty="0" err="1" smtClean="0"/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alpinus</a:t>
            </a:r>
            <a:r>
              <a:rPr lang="fr-FR" sz="2000" i="1" dirty="0" smtClean="0"/>
              <a:t> </a:t>
            </a:r>
            <a:r>
              <a:rPr lang="fr-FR" sz="2000" dirty="0" smtClean="0"/>
              <a:t>: une corolle </a:t>
            </a:r>
            <a:br>
              <a:rPr lang="fr-FR" sz="2000" dirty="0" smtClean="0"/>
            </a:br>
            <a:r>
              <a:rPr lang="fr-FR" sz="2000" dirty="0" smtClean="0"/>
              <a:t>blanche mais pas complétement…</a:t>
            </a:r>
            <a:endParaRPr lang="fr-FR" sz="2000" dirty="0"/>
          </a:p>
        </p:txBody>
      </p:sp>
      <p:pic>
        <p:nvPicPr>
          <p:cNvPr id="4" name="Espace réservé du contenu 3" descr="Astragalus alpinus-1-jpg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70" r="-15070"/>
          <a:stretch>
            <a:fillRect/>
          </a:stretch>
        </p:blipFill>
        <p:spPr>
          <a:xfrm>
            <a:off x="-965753" y="1417639"/>
            <a:ext cx="9892260" cy="5440362"/>
          </a:xfrm>
        </p:spPr>
      </p:pic>
      <p:sp>
        <p:nvSpPr>
          <p:cNvPr id="5" name="Flèche vers la gauche 4"/>
          <p:cNvSpPr/>
          <p:nvPr/>
        </p:nvSpPr>
        <p:spPr>
          <a:xfrm>
            <a:off x="5263394" y="3786210"/>
            <a:ext cx="3880606" cy="1162761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Fleurs blanches mais un peu panachées de bleu et de violet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0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52968" y="274638"/>
            <a:ext cx="2391031" cy="1143000"/>
          </a:xfrm>
        </p:spPr>
        <p:txBody>
          <a:bodyPr>
            <a:normAutofit/>
          </a:bodyPr>
          <a:lstStyle/>
          <a:p>
            <a:r>
              <a:rPr lang="fr-FR" sz="1800" i="1" dirty="0" err="1" smtClean="0"/>
              <a:t>Astragalus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alpinus</a:t>
            </a:r>
            <a:endParaRPr lang="fr-FR" sz="1800" i="1" dirty="0"/>
          </a:p>
        </p:txBody>
      </p:sp>
      <p:pic>
        <p:nvPicPr>
          <p:cNvPr id="4" name="Espace réservé du contenu 3" descr="Astragalus alpinus-069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77" r="-12477"/>
          <a:stretch>
            <a:fillRect/>
          </a:stretch>
        </p:blipFill>
        <p:spPr>
          <a:xfrm>
            <a:off x="-1052248" y="0"/>
            <a:ext cx="8843747" cy="4863720"/>
          </a:xfrm>
        </p:spPr>
      </p:pic>
      <p:grpSp>
        <p:nvGrpSpPr>
          <p:cNvPr id="10" name="Grouper 9"/>
          <p:cNvGrpSpPr/>
          <p:nvPr/>
        </p:nvGrpSpPr>
        <p:grpSpPr>
          <a:xfrm>
            <a:off x="1517869" y="1994122"/>
            <a:ext cx="7626130" cy="4863878"/>
            <a:chOff x="1517869" y="1994122"/>
            <a:chExt cx="7626130" cy="4863878"/>
          </a:xfrm>
        </p:grpSpPr>
        <p:grpSp>
          <p:nvGrpSpPr>
            <p:cNvPr id="9" name="Grouper 8"/>
            <p:cNvGrpSpPr/>
            <p:nvPr/>
          </p:nvGrpSpPr>
          <p:grpSpPr>
            <a:xfrm>
              <a:off x="1517869" y="1994122"/>
              <a:ext cx="7626130" cy="4863878"/>
              <a:chOff x="1517869" y="1994122"/>
              <a:chExt cx="7626130" cy="4863878"/>
            </a:xfrm>
          </p:grpSpPr>
          <p:pic>
            <p:nvPicPr>
              <p:cNvPr id="5" name="Image 4" descr="Astragalus alpinus-img008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71934" y="1994122"/>
                <a:ext cx="4672065" cy="4863878"/>
              </a:xfrm>
              <a:prstGeom prst="rect">
                <a:avLst/>
              </a:prstGeom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1517869" y="5483302"/>
                <a:ext cx="29540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Calice couvert de courts poils noirs appliqués</a:t>
                </a:r>
                <a:endParaRPr lang="fr-FR" dirty="0"/>
              </a:p>
            </p:txBody>
          </p:sp>
        </p:grpSp>
        <p:cxnSp>
          <p:nvCxnSpPr>
            <p:cNvPr id="8" name="Connecteur droit avec flèche 7"/>
            <p:cNvCxnSpPr/>
            <p:nvPr/>
          </p:nvCxnSpPr>
          <p:spPr>
            <a:xfrm flipV="1">
              <a:off x="4471934" y="5793093"/>
              <a:ext cx="2281034" cy="1549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r 11"/>
          <p:cNvGrpSpPr/>
          <p:nvPr/>
        </p:nvGrpSpPr>
        <p:grpSpPr>
          <a:xfrm>
            <a:off x="487976" y="3593577"/>
            <a:ext cx="4925329" cy="1687152"/>
            <a:chOff x="696982" y="3593577"/>
            <a:chExt cx="4925329" cy="1687152"/>
          </a:xfrm>
        </p:grpSpPr>
        <p:sp>
          <p:nvSpPr>
            <p:cNvPr id="3" name="ZoneTexte 2"/>
            <p:cNvSpPr txBox="1"/>
            <p:nvPr/>
          </p:nvSpPr>
          <p:spPr>
            <a:xfrm>
              <a:off x="696982" y="4911397"/>
              <a:ext cx="4239606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Ailes toujours arrondies au sommet</a:t>
              </a:r>
              <a:endParaRPr lang="fr-FR" dirty="0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V="1">
              <a:off x="3593323" y="3593577"/>
              <a:ext cx="2028988" cy="1564444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8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028848"/>
          </a:xfrm>
        </p:spPr>
      </p:pic>
      <p:sp>
        <p:nvSpPr>
          <p:cNvPr id="5" name="ZoneTexte 4"/>
          <p:cNvSpPr txBox="1"/>
          <p:nvPr/>
        </p:nvSpPr>
        <p:spPr>
          <a:xfrm>
            <a:off x="1440427" y="5758488"/>
            <a:ext cx="596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Astragalus</a:t>
            </a:r>
            <a:r>
              <a:rPr lang="fr-FR" i="1" dirty="0" smtClean="0"/>
              <a:t> </a:t>
            </a:r>
            <a:r>
              <a:rPr lang="fr-FR" i="1" dirty="0" err="1" smtClean="0"/>
              <a:t>alpinus</a:t>
            </a:r>
            <a:r>
              <a:rPr lang="fr-FR" i="1" dirty="0" smtClean="0"/>
              <a:t> </a:t>
            </a:r>
            <a:r>
              <a:rPr lang="fr-FR" dirty="0" smtClean="0"/>
              <a:t>: les gousses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090117" y="2989484"/>
            <a:ext cx="1924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Photo : </a:t>
            </a:r>
            <a:r>
              <a:rPr lang="fr-FR" sz="1200" dirty="0" err="1" smtClean="0"/>
              <a:t>TélaBotanica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050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92860" y="0"/>
            <a:ext cx="3593939" cy="1417638"/>
          </a:xfrm>
        </p:spPr>
        <p:txBody>
          <a:bodyPr>
            <a:normAutofit fontScale="90000"/>
          </a:bodyPr>
          <a:lstStyle/>
          <a:p>
            <a:r>
              <a:rPr lang="fr-FR" sz="2000" dirty="0" smtClean="0"/>
              <a:t>Dans le même groupe toujours</a:t>
            </a:r>
            <a:br>
              <a:rPr lang="fr-FR" sz="2000" dirty="0" smtClean="0"/>
            </a:br>
            <a:r>
              <a:rPr lang="fr-FR" sz="2000" dirty="0" smtClean="0"/>
              <a:t> à corolle blanche : </a:t>
            </a:r>
            <a:r>
              <a:rPr lang="fr-FR" sz="3200" i="1" dirty="0" err="1" smtClean="0">
                <a:solidFill>
                  <a:srgbClr val="FF0000"/>
                </a:solidFill>
              </a:rPr>
              <a:t>Astragalus.australis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7893"/>
            <a:ext cx="3810000" cy="381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0373" y="3841409"/>
            <a:ext cx="415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Anciennement « </a:t>
            </a:r>
            <a:r>
              <a:rPr lang="fr-FR" sz="1400" dirty="0" err="1" smtClean="0"/>
              <a:t>Phaca</a:t>
            </a:r>
            <a:r>
              <a:rPr lang="fr-FR" sz="1400" dirty="0" smtClean="0"/>
              <a:t> </a:t>
            </a:r>
            <a:r>
              <a:rPr lang="fr-FR" sz="1400" dirty="0" err="1" smtClean="0"/>
              <a:t>australis</a:t>
            </a:r>
            <a:r>
              <a:rPr lang="fr-FR" sz="1400" dirty="0" smtClean="0"/>
              <a:t> » </a:t>
            </a:r>
            <a:endParaRPr lang="fr-FR" sz="1400" dirty="0"/>
          </a:p>
        </p:txBody>
      </p:sp>
      <p:grpSp>
        <p:nvGrpSpPr>
          <p:cNvPr id="10" name="Grouper 9"/>
          <p:cNvGrpSpPr/>
          <p:nvPr/>
        </p:nvGrpSpPr>
        <p:grpSpPr>
          <a:xfrm>
            <a:off x="6604865" y="2298700"/>
            <a:ext cx="2539135" cy="3395413"/>
            <a:chOff x="6273799" y="2298700"/>
            <a:chExt cx="2539135" cy="339541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799" y="2298700"/>
              <a:ext cx="2413000" cy="22606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412223" y="4770783"/>
              <a:ext cx="24007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Orophyte</a:t>
              </a:r>
              <a:endParaRPr lang="fr-FR" dirty="0" smtClean="0"/>
            </a:p>
            <a:p>
              <a:r>
                <a:rPr lang="fr-FR" dirty="0" smtClean="0"/>
                <a:t>Pelouses rocailleuses de crêtes, éboulis…</a:t>
              </a:r>
              <a:endParaRPr lang="fr-FR" dirty="0"/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-154635" y="1052525"/>
            <a:ext cx="6299637" cy="5358942"/>
            <a:chOff x="-154635" y="1052525"/>
            <a:chExt cx="6299637" cy="5358942"/>
          </a:xfrm>
        </p:grpSpPr>
        <p:grpSp>
          <p:nvGrpSpPr>
            <p:cNvPr id="15" name="Grouper 14"/>
            <p:cNvGrpSpPr/>
            <p:nvPr/>
          </p:nvGrpSpPr>
          <p:grpSpPr>
            <a:xfrm>
              <a:off x="-154635" y="1052525"/>
              <a:ext cx="6299637" cy="5358942"/>
              <a:chOff x="-154635" y="1052525"/>
              <a:chExt cx="6299637" cy="5358942"/>
            </a:xfrm>
          </p:grpSpPr>
          <p:pic>
            <p:nvPicPr>
              <p:cNvPr id="11" name="Image 10" descr="Capture d’écran 2014-12-14 à 16.47.32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54635" y="1052525"/>
                <a:ext cx="6299637" cy="4927942"/>
              </a:xfrm>
              <a:prstGeom prst="ellipse">
                <a:avLst/>
              </a:prstGeom>
            </p:spPr>
          </p:pic>
          <p:sp>
            <p:nvSpPr>
              <p:cNvPr id="12" name="ZoneTexte 11"/>
              <p:cNvSpPr txBox="1"/>
              <p:nvPr/>
            </p:nvSpPr>
            <p:spPr>
              <a:xfrm>
                <a:off x="46465" y="6042135"/>
                <a:ext cx="46775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Calice à bords très obliques</a:t>
                </a:r>
                <a:endParaRPr lang="fr-FR" dirty="0"/>
              </a:p>
            </p:txBody>
          </p:sp>
        </p:grpSp>
        <p:cxnSp>
          <p:nvCxnSpPr>
            <p:cNvPr id="14" name="Connecteur droit avec flèche 13"/>
            <p:cNvCxnSpPr/>
            <p:nvPr/>
          </p:nvCxnSpPr>
          <p:spPr>
            <a:xfrm flipV="1">
              <a:off x="46465" y="3841409"/>
              <a:ext cx="1455916" cy="22007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 descr="Poils basifixes 2014-12-12 à 14.32.4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383" y="5694114"/>
            <a:ext cx="1697481" cy="11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3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i="1" dirty="0" smtClean="0">
                <a:solidFill>
                  <a:srgbClr val="FF0000"/>
                </a:solidFill>
              </a:rPr>
              <a:t>A. </a:t>
            </a:r>
            <a:r>
              <a:rPr lang="fr-FR" sz="2000" i="1" dirty="0" err="1">
                <a:solidFill>
                  <a:srgbClr val="FF0000"/>
                </a:solidFill>
              </a:rPr>
              <a:t>a</a:t>
            </a:r>
            <a:r>
              <a:rPr lang="fr-FR" sz="2000" i="1" dirty="0" err="1" smtClean="0">
                <a:solidFill>
                  <a:srgbClr val="FF0000"/>
                </a:solidFill>
              </a:rPr>
              <a:t>lpinus</a:t>
            </a:r>
            <a:r>
              <a:rPr lang="fr-FR" sz="2000" i="1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et </a:t>
            </a:r>
            <a:r>
              <a:rPr lang="fr-FR" sz="2000" i="1" dirty="0" smtClean="0">
                <a:solidFill>
                  <a:srgbClr val="FF0000"/>
                </a:solidFill>
              </a:rPr>
              <a:t>A. </a:t>
            </a:r>
            <a:r>
              <a:rPr lang="fr-FR" sz="2000" i="1" dirty="0" err="1" smtClean="0">
                <a:solidFill>
                  <a:srgbClr val="FF0000"/>
                </a:solidFill>
              </a:rPr>
              <a:t>australis</a:t>
            </a:r>
            <a:r>
              <a:rPr lang="fr-FR" sz="2000" i="1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: comparaison des fleurs</a:t>
            </a:r>
            <a:endParaRPr lang="fr-FR" sz="2000" dirty="0"/>
          </a:p>
        </p:txBody>
      </p:sp>
      <p:pic>
        <p:nvPicPr>
          <p:cNvPr id="4" name="Espace réservé du contenu 3" descr="Fleurs Astragalus482_modifié-2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7638"/>
            <a:ext cx="4119930" cy="6702201"/>
          </a:xfrm>
        </p:spPr>
      </p:pic>
      <p:sp>
        <p:nvSpPr>
          <p:cNvPr id="5" name="Accolade ouvrante 4"/>
          <p:cNvSpPr/>
          <p:nvPr/>
        </p:nvSpPr>
        <p:spPr>
          <a:xfrm>
            <a:off x="3577834" y="1843257"/>
            <a:ext cx="773677" cy="216853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03731" y="2524797"/>
            <a:ext cx="198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A. </a:t>
            </a:r>
            <a:r>
              <a:rPr lang="fr-FR" i="1" dirty="0" err="1" smtClean="0"/>
              <a:t>australis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230338" y="4786272"/>
            <a:ext cx="134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A. </a:t>
            </a:r>
            <a:r>
              <a:rPr lang="fr-FR" i="1" dirty="0" err="1" smtClean="0"/>
              <a:t>alpinus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228350" y="2323433"/>
            <a:ext cx="410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Calice à bords très oblique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351511" y="3314765"/>
            <a:ext cx="351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Ailes échancrées au sommet</a:t>
            </a:r>
            <a:endParaRPr lang="fr-FR" dirty="0"/>
          </a:p>
        </p:txBody>
      </p:sp>
      <p:sp>
        <p:nvSpPr>
          <p:cNvPr id="10" name="Accolade ouvrante 9"/>
          <p:cNvSpPr/>
          <p:nvPr/>
        </p:nvSpPr>
        <p:spPr>
          <a:xfrm>
            <a:off x="3686254" y="4430012"/>
            <a:ext cx="665257" cy="199815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476165" y="4600398"/>
            <a:ext cx="319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Calice à bords à peine obliques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476165" y="5700156"/>
            <a:ext cx="339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Ailes toujours arrondies au sommet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57200" y="6629529"/>
            <a:ext cx="31206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Schémas « Flore de Fournier »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24037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000" i="1" dirty="0" smtClean="0"/>
              <a:t>A. </a:t>
            </a:r>
            <a:r>
              <a:rPr lang="fr-FR" sz="2000" i="1" dirty="0" err="1"/>
              <a:t>a</a:t>
            </a:r>
            <a:r>
              <a:rPr lang="fr-FR" sz="2000" i="1" dirty="0" err="1" smtClean="0"/>
              <a:t>lpinus</a:t>
            </a:r>
            <a:r>
              <a:rPr lang="fr-FR" sz="2000" i="1" dirty="0" smtClean="0"/>
              <a:t> </a:t>
            </a:r>
            <a:r>
              <a:rPr lang="fr-FR" sz="2000" dirty="0" smtClean="0"/>
              <a:t>et </a:t>
            </a:r>
            <a:r>
              <a:rPr lang="fr-FR" sz="2000" i="1" dirty="0" smtClean="0"/>
              <a:t>A. </a:t>
            </a:r>
            <a:r>
              <a:rPr lang="fr-FR" sz="2000" i="1" dirty="0" err="1" smtClean="0"/>
              <a:t>australis</a:t>
            </a:r>
            <a:r>
              <a:rPr lang="fr-FR" sz="2000" i="1" dirty="0" smtClean="0"/>
              <a:t> </a:t>
            </a:r>
            <a:r>
              <a:rPr lang="fr-FR" sz="2000" dirty="0" smtClean="0"/>
              <a:t>: comparaison des gousses</a:t>
            </a:r>
            <a:endParaRPr lang="fr-FR" sz="2000" dirty="0"/>
          </a:p>
        </p:txBody>
      </p:sp>
      <p:pic>
        <p:nvPicPr>
          <p:cNvPr id="6" name="Espace réservé du contenu 5" descr="Astragalus australis + alpinus-481_modifié-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33" r="-10087"/>
          <a:stretch/>
        </p:blipFill>
        <p:spPr>
          <a:xfrm>
            <a:off x="190500" y="872191"/>
            <a:ext cx="2428875" cy="5447547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425" y="1257992"/>
            <a:ext cx="3381375" cy="3381375"/>
          </a:xfrm>
          <a:prstGeom prst="rect">
            <a:avLst/>
          </a:prstGeom>
        </p:spPr>
      </p:pic>
      <p:pic>
        <p:nvPicPr>
          <p:cNvPr id="8" name="Image 7" descr="Capture d’écran 2014-12-14 à 16.15.46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697" y="3416441"/>
            <a:ext cx="2360842" cy="4064282"/>
          </a:xfrm>
          <a:prstGeom prst="rect">
            <a:avLst/>
          </a:prstGeom>
        </p:spPr>
      </p:pic>
      <p:pic>
        <p:nvPicPr>
          <p:cNvPr id="10" name="Image 9" descr="Fleurs Astragalus482_modifié-3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1661" y="35527"/>
            <a:ext cx="1462913" cy="284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9025" y="4961833"/>
            <a:ext cx="8229600" cy="1143000"/>
          </a:xfrm>
        </p:spPr>
        <p:txBody>
          <a:bodyPr>
            <a:noAutofit/>
          </a:bodyPr>
          <a:lstStyle/>
          <a:p>
            <a:r>
              <a:rPr lang="fr-FR" sz="7200" dirty="0" smtClean="0"/>
              <a:t>Les Astragales dont la tige est à entre-nœuds visibles mais à stipules libres</a:t>
            </a:r>
            <a:endParaRPr lang="fr-FR" sz="7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3321049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75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1336956"/>
          </a:xfrm>
        </p:spPr>
        <p:txBody>
          <a:bodyPr/>
          <a:lstStyle/>
          <a:p>
            <a:r>
              <a:rPr lang="fr-FR" sz="3200" dirty="0" smtClean="0">
                <a:solidFill>
                  <a:srgbClr val="FF0000"/>
                </a:solidFill>
              </a:rPr>
              <a:t>A- Quand les fleurs et les gousses sont penchées ou pendantes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penduliflorus-1-Val d'Isère-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039"/>
          <a:stretch/>
        </p:blipFill>
        <p:spPr>
          <a:xfrm>
            <a:off x="-1" y="1444532"/>
            <a:ext cx="5504697" cy="4343400"/>
          </a:xfrm>
        </p:spPr>
      </p:pic>
      <p:sp>
        <p:nvSpPr>
          <p:cNvPr id="6" name="ZoneTexte 5"/>
          <p:cNvSpPr txBox="1"/>
          <p:nvPr/>
        </p:nvSpPr>
        <p:spPr>
          <a:xfrm>
            <a:off x="128619" y="5787932"/>
            <a:ext cx="4839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Photo A. Griot</a:t>
            </a:r>
            <a:endParaRPr lang="fr-FR" sz="1100" dirty="0"/>
          </a:p>
        </p:txBody>
      </p:sp>
      <p:sp>
        <p:nvSpPr>
          <p:cNvPr id="7" name="ZoneTexte 6"/>
          <p:cNvSpPr txBox="1"/>
          <p:nvPr/>
        </p:nvSpPr>
        <p:spPr>
          <a:xfrm>
            <a:off x="128619" y="6333553"/>
            <a:ext cx="4598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 err="1" smtClean="0">
                <a:solidFill>
                  <a:srgbClr val="FF0000"/>
                </a:solidFill>
              </a:rPr>
              <a:t>penduliflorus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780" y="1444532"/>
            <a:ext cx="5323148" cy="352747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504696" y="5004155"/>
            <a:ext cx="3386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Photo internet</a:t>
            </a:r>
            <a:endParaRPr lang="fr-FR" sz="11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47572" y="5787932"/>
            <a:ext cx="374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 err="1" smtClean="0">
                <a:solidFill>
                  <a:srgbClr val="FF0000"/>
                </a:solidFill>
              </a:rPr>
              <a:t>frigidus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591334" y="6333553"/>
            <a:ext cx="4299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Anciennement » </a:t>
            </a:r>
            <a:r>
              <a:rPr lang="fr-FR" sz="1400" i="1" dirty="0" err="1" smtClean="0"/>
              <a:t>Phaca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frigida</a:t>
            </a:r>
            <a:r>
              <a:rPr lang="fr-FR" sz="1400" dirty="0" smtClean="0"/>
              <a:t> »</a:t>
            </a:r>
            <a:endParaRPr lang="fr-FR" sz="1400" dirty="0"/>
          </a:p>
        </p:txBody>
      </p:sp>
      <p:pic>
        <p:nvPicPr>
          <p:cNvPr id="5" name="Image 4" descr="A. frigidus-nt-2997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598" y="3135091"/>
            <a:ext cx="2413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707" y="274638"/>
            <a:ext cx="8429093" cy="11430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Importance du revêtement pileux…</a:t>
            </a:r>
            <a:endParaRPr lang="fr-FR" sz="3200" dirty="0"/>
          </a:p>
        </p:txBody>
      </p:sp>
      <p:pic>
        <p:nvPicPr>
          <p:cNvPr id="4" name="Espace réservé du contenu 3" descr="Poil médifixe212-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926" r="-41926"/>
          <a:stretch>
            <a:fillRect/>
          </a:stretch>
        </p:blipFill>
        <p:spPr>
          <a:xfrm>
            <a:off x="-266106" y="1417638"/>
            <a:ext cx="4573496" cy="3107028"/>
          </a:xfrm>
        </p:spPr>
      </p:pic>
      <p:grpSp>
        <p:nvGrpSpPr>
          <p:cNvPr id="7" name="Grouper 6"/>
          <p:cNvGrpSpPr/>
          <p:nvPr/>
        </p:nvGrpSpPr>
        <p:grpSpPr>
          <a:xfrm>
            <a:off x="6570209" y="4064852"/>
            <a:ext cx="2813091" cy="1961133"/>
            <a:chOff x="6096211" y="1417637"/>
            <a:chExt cx="2813091" cy="1961133"/>
          </a:xfrm>
        </p:grpSpPr>
        <p:pic>
          <p:nvPicPr>
            <p:cNvPr id="5" name="Image 4" descr="Loupe 2014-12-11 à 17.53.19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211" y="1417637"/>
              <a:ext cx="1974679" cy="1379855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096211" y="3009438"/>
              <a:ext cx="2813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Un outil </a:t>
              </a:r>
              <a:r>
                <a:rPr lang="fr-FR" dirty="0"/>
                <a:t>i</a:t>
              </a:r>
              <a:r>
                <a:rPr lang="fr-FR" dirty="0" smtClean="0"/>
                <a:t>ndispensable</a:t>
              </a:r>
              <a:endParaRPr lang="fr-FR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57707" y="4064852"/>
            <a:ext cx="230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Poils </a:t>
            </a:r>
            <a:r>
              <a:rPr lang="fr-FR" dirty="0" err="1" smtClean="0"/>
              <a:t>médifixes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58154" y="3957601"/>
            <a:ext cx="313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Polis basifixes</a:t>
            </a:r>
            <a:endParaRPr lang="fr-FR" dirty="0"/>
          </a:p>
        </p:txBody>
      </p:sp>
      <p:pic>
        <p:nvPicPr>
          <p:cNvPr id="11" name="Image 10" descr="Poils basifixes48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917" y="1333273"/>
            <a:ext cx="3819906" cy="262432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0" y="4748377"/>
            <a:ext cx="276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- Appliqués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5300514"/>
            <a:ext cx="255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- Fixés par le coté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025985"/>
            <a:ext cx="276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-Chaque branche est de longueur différente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61146" y="4748377"/>
            <a:ext cx="363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- Classiquement fixés par la base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61147" y="5444707"/>
            <a:ext cx="3442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-Appliqués, ils peuvent être coudés à angle droit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07484" y="6211669"/>
            <a:ext cx="322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- Ressemblent alors à des </a:t>
            </a:r>
            <a:r>
              <a:rPr lang="fr-FR" dirty="0" err="1" smtClean="0">
                <a:solidFill>
                  <a:srgbClr val="FF0000"/>
                </a:solidFill>
              </a:rPr>
              <a:t>médifixes</a:t>
            </a:r>
            <a:r>
              <a:rPr lang="fr-FR" dirty="0" smtClean="0">
                <a:solidFill>
                  <a:srgbClr val="FF0000"/>
                </a:solidFill>
              </a:rPr>
              <a:t> dissymétriques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86747" y="-930628"/>
            <a:ext cx="8042276" cy="1336956"/>
          </a:xfrm>
        </p:spPr>
        <p:txBody>
          <a:bodyPr/>
          <a:lstStyle/>
          <a:p>
            <a:r>
              <a:rPr lang="fr-FR" sz="1800" i="1" dirty="0" err="1" smtClean="0"/>
              <a:t>Astragalus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frigidus</a:t>
            </a:r>
            <a:r>
              <a:rPr lang="fr-FR" sz="1800" i="1" dirty="0" smtClean="0"/>
              <a:t> : </a:t>
            </a:r>
            <a:r>
              <a:rPr lang="fr-FR" sz="1800" dirty="0" smtClean="0"/>
              <a:t>la feuille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79" b="16179"/>
          <a:stretch>
            <a:fillRect/>
          </a:stretch>
        </p:blipFill>
        <p:spPr>
          <a:xfrm>
            <a:off x="0" y="406328"/>
            <a:ext cx="8042276" cy="4343400"/>
          </a:xfrm>
        </p:spPr>
      </p:pic>
      <p:sp>
        <p:nvSpPr>
          <p:cNvPr id="5" name="ZoneTexte 4"/>
          <p:cNvSpPr txBox="1"/>
          <p:nvPr/>
        </p:nvSpPr>
        <p:spPr>
          <a:xfrm>
            <a:off x="5273375" y="4886802"/>
            <a:ext cx="3633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Photo internet</a:t>
            </a:r>
            <a:endParaRPr lang="fr-FR" sz="11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305469" y="2780976"/>
            <a:ext cx="6972283" cy="2860958"/>
            <a:chOff x="305469" y="2780976"/>
            <a:chExt cx="6972283" cy="2860958"/>
          </a:xfrm>
        </p:grpSpPr>
        <p:sp>
          <p:nvSpPr>
            <p:cNvPr id="6" name="ZoneTexte 5"/>
            <p:cNvSpPr txBox="1"/>
            <p:nvPr/>
          </p:nvSpPr>
          <p:spPr>
            <a:xfrm>
              <a:off x="305469" y="5272602"/>
              <a:ext cx="6972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Stipules larges, foliacées,  </a:t>
              </a:r>
              <a:r>
                <a:rPr lang="fr-FR" dirty="0" err="1" smtClean="0">
                  <a:solidFill>
                    <a:srgbClr val="FF0000"/>
                  </a:solidFill>
                </a:rPr>
                <a:t>embrassantes</a:t>
              </a:r>
              <a:r>
                <a:rPr lang="fr-FR" dirty="0" smtClean="0">
                  <a:solidFill>
                    <a:srgbClr val="FF0000"/>
                  </a:solidFill>
                </a:rPr>
                <a:t> et libres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V="1">
              <a:off x="514476" y="2780976"/>
              <a:ext cx="2829615" cy="24916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r 11"/>
          <p:cNvGrpSpPr/>
          <p:nvPr/>
        </p:nvGrpSpPr>
        <p:grpSpPr>
          <a:xfrm>
            <a:off x="305469" y="211641"/>
            <a:ext cx="8624757" cy="6012949"/>
            <a:chOff x="305469" y="211641"/>
            <a:chExt cx="8624757" cy="601294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5278" y="211641"/>
              <a:ext cx="3304948" cy="3566356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305469" y="5855258"/>
              <a:ext cx="5319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Feuilles à – de 8 paires de folioles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V="1">
              <a:off x="514476" y="2780976"/>
              <a:ext cx="6453932" cy="31124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 9" descr="Poils basifixes 2014-12-12 à 14.32.4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212" y="5513196"/>
            <a:ext cx="1780627" cy="11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75114" y="-256912"/>
            <a:ext cx="7438907" cy="1336956"/>
          </a:xfrm>
        </p:spPr>
        <p:txBody>
          <a:bodyPr/>
          <a:lstStyle/>
          <a:p>
            <a:r>
              <a:rPr lang="fr-FR" sz="1800" i="1" dirty="0" err="1" smtClean="0"/>
              <a:t>Astragalus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rigidus</a:t>
            </a:r>
            <a:r>
              <a:rPr lang="fr-FR" sz="1800" i="1" dirty="0" smtClean="0"/>
              <a:t> </a:t>
            </a:r>
            <a:r>
              <a:rPr lang="fr-FR" sz="1800" dirty="0" smtClean="0"/>
              <a:t>: la fleur</a:t>
            </a:r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955" y="-1"/>
            <a:ext cx="6327500" cy="6169313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6357" y="1750112"/>
            <a:ext cx="6567217" cy="3703727"/>
          </a:xfrm>
          <a:ln w="57150" cmpd="sng">
            <a:solidFill>
              <a:srgbClr val="FF00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8"/>
          <a:stretch/>
        </p:blipFill>
        <p:spPr>
          <a:xfrm>
            <a:off x="30041" y="1080044"/>
            <a:ext cx="4812632" cy="577795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4574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815" y="-882154"/>
            <a:ext cx="8042276" cy="1336956"/>
          </a:xfrm>
        </p:spPr>
        <p:txBody>
          <a:bodyPr/>
          <a:lstStyle/>
          <a:p>
            <a:r>
              <a:rPr lang="fr-FR" sz="1800" i="1" dirty="0" err="1" smtClean="0"/>
              <a:t>Astragalus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frigidus</a:t>
            </a:r>
            <a:r>
              <a:rPr lang="fr-FR" sz="1800" dirty="0" smtClean="0"/>
              <a:t> : la gousse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79" b="16179"/>
          <a:stretch>
            <a:fillRect/>
          </a:stretch>
        </p:blipFill>
        <p:spPr>
          <a:xfrm>
            <a:off x="0" y="454801"/>
            <a:ext cx="9144000" cy="4938409"/>
          </a:xfrm>
        </p:spPr>
      </p:pic>
      <p:sp>
        <p:nvSpPr>
          <p:cNvPr id="5" name="ZoneTexte 4"/>
          <p:cNvSpPr txBox="1"/>
          <p:nvPr/>
        </p:nvSpPr>
        <p:spPr>
          <a:xfrm>
            <a:off x="197931" y="5509494"/>
            <a:ext cx="3018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Photo : internet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1458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560902"/>
            <a:ext cx="8042276" cy="1336956"/>
          </a:xfrm>
        </p:spPr>
        <p:txBody>
          <a:bodyPr/>
          <a:lstStyle/>
          <a:p>
            <a:r>
              <a:rPr lang="fr-FR" sz="28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</a:rPr>
              <a:t>penduliflorus</a:t>
            </a:r>
            <a:endParaRPr lang="fr-FR" sz="2800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penduliflorus-2-jpg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6054"/>
            <a:ext cx="6704188" cy="5052228"/>
          </a:xfrm>
        </p:spPr>
      </p:pic>
      <p:pic>
        <p:nvPicPr>
          <p:cNvPr id="5" name="Image 4" descr="Capture d’écran 2014-12-22 à 13.32.0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498" y="2600748"/>
            <a:ext cx="3357502" cy="32275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6783" y="6202725"/>
            <a:ext cx="29143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(photo :André Griot)</a:t>
            </a:r>
            <a:endParaRPr lang="fr-FR" sz="1100" dirty="0"/>
          </a:p>
        </p:txBody>
      </p:sp>
      <p:pic>
        <p:nvPicPr>
          <p:cNvPr id="3" name="Image 2" descr="Poils basifixes 2014-12-12 à 14.32.4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536" y="623491"/>
            <a:ext cx="2011463" cy="134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743" y="-560902"/>
            <a:ext cx="8042276" cy="1336956"/>
          </a:xfrm>
        </p:spPr>
        <p:txBody>
          <a:bodyPr/>
          <a:lstStyle/>
          <a:p>
            <a:r>
              <a:rPr lang="fr-FR" sz="2000" i="1" dirty="0" err="1" smtClean="0"/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penduliflorus</a:t>
            </a:r>
            <a:r>
              <a:rPr lang="fr-FR" sz="2000" i="1" dirty="0" smtClean="0"/>
              <a:t> : </a:t>
            </a:r>
            <a:r>
              <a:rPr lang="fr-FR" sz="2000" dirty="0" smtClean="0"/>
              <a:t>les fleurs</a:t>
            </a:r>
            <a:endParaRPr lang="fr-FR" sz="2000" dirty="0"/>
          </a:p>
        </p:txBody>
      </p:sp>
      <p:pic>
        <p:nvPicPr>
          <p:cNvPr id="6" name="Espace réservé du contenu 5" descr="Astragalus penduliflorus-4-jpg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39" r="-9339"/>
          <a:stretch>
            <a:fillRect/>
          </a:stretch>
        </p:blipFill>
        <p:spPr>
          <a:xfrm>
            <a:off x="-794860" y="776054"/>
            <a:ext cx="9938860" cy="5367690"/>
          </a:xfrm>
        </p:spPr>
      </p:pic>
      <p:sp>
        <p:nvSpPr>
          <p:cNvPr id="8" name="ZoneTexte 7"/>
          <p:cNvSpPr txBox="1"/>
          <p:nvPr/>
        </p:nvSpPr>
        <p:spPr>
          <a:xfrm>
            <a:off x="2181698" y="6300406"/>
            <a:ext cx="36144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rgbClr val="000000"/>
                </a:solidFill>
              </a:rPr>
              <a:t>(Photo André Griot)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33170" y="-668478"/>
            <a:ext cx="8042276" cy="1336956"/>
          </a:xfrm>
        </p:spPr>
        <p:txBody>
          <a:bodyPr/>
          <a:lstStyle/>
          <a:p>
            <a:r>
              <a:rPr lang="fr-FR" sz="1800" i="1" dirty="0" err="1" smtClean="0">
                <a:solidFill>
                  <a:srgbClr val="000000"/>
                </a:solidFill>
              </a:rPr>
              <a:t>Astragalus</a:t>
            </a:r>
            <a:r>
              <a:rPr lang="fr-FR" sz="1800" i="1" dirty="0" smtClean="0">
                <a:solidFill>
                  <a:srgbClr val="000000"/>
                </a:solidFill>
              </a:rPr>
              <a:t> </a:t>
            </a:r>
            <a:r>
              <a:rPr lang="fr-FR" sz="1800" i="1" dirty="0" err="1" smtClean="0">
                <a:solidFill>
                  <a:srgbClr val="000000"/>
                </a:solidFill>
              </a:rPr>
              <a:t>penduliflorus</a:t>
            </a:r>
            <a:r>
              <a:rPr lang="fr-FR" sz="1800" i="1" dirty="0" smtClean="0">
                <a:solidFill>
                  <a:srgbClr val="000000"/>
                </a:solidFill>
              </a:rPr>
              <a:t> </a:t>
            </a:r>
            <a:r>
              <a:rPr lang="fr-FR" sz="1800" dirty="0" smtClean="0">
                <a:solidFill>
                  <a:srgbClr val="000000"/>
                </a:solidFill>
              </a:rPr>
              <a:t>:</a:t>
            </a:r>
            <a:br>
              <a:rPr lang="fr-FR" sz="1800" dirty="0" smtClean="0">
                <a:solidFill>
                  <a:srgbClr val="000000"/>
                </a:solidFill>
              </a:rPr>
            </a:br>
            <a:r>
              <a:rPr lang="fr-FR" sz="1800" dirty="0" smtClean="0">
                <a:solidFill>
                  <a:srgbClr val="000000"/>
                </a:solidFill>
              </a:rPr>
              <a:t> les feuilles</a:t>
            </a:r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4" name="Espace réservé du contenu 3" descr="Astragalus penduliflorus-3-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74336" cy="5842000"/>
          </a:xfrm>
        </p:spPr>
      </p:pic>
    </p:spTree>
    <p:extLst>
      <p:ext uri="{BB962C8B-B14F-4D97-AF65-F5344CB8AC3E}">
        <p14:creationId xmlns:p14="http://schemas.microsoft.com/office/powerpoint/2010/main" val="20376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4535" y="-560902"/>
            <a:ext cx="3609465" cy="1336956"/>
          </a:xfrm>
        </p:spPr>
        <p:txBody>
          <a:bodyPr/>
          <a:lstStyle/>
          <a:p>
            <a:r>
              <a:rPr lang="fr-FR" sz="1800" i="1" dirty="0" err="1" smtClean="0">
                <a:solidFill>
                  <a:srgbClr val="000000"/>
                </a:solidFill>
              </a:rPr>
              <a:t>Astragalus</a:t>
            </a:r>
            <a:r>
              <a:rPr lang="fr-FR" sz="1800" i="1" dirty="0" smtClean="0">
                <a:solidFill>
                  <a:srgbClr val="000000"/>
                </a:solidFill>
              </a:rPr>
              <a:t> </a:t>
            </a:r>
            <a:r>
              <a:rPr lang="fr-FR" sz="1800" i="1" dirty="0" err="1" smtClean="0">
                <a:solidFill>
                  <a:srgbClr val="000000"/>
                </a:solidFill>
              </a:rPr>
              <a:t>penduliflorus</a:t>
            </a:r>
            <a:r>
              <a:rPr lang="fr-FR" sz="1800" i="1" dirty="0" smtClean="0">
                <a:solidFill>
                  <a:srgbClr val="000000"/>
                </a:solidFill>
              </a:rPr>
              <a:t> :</a:t>
            </a:r>
            <a:br>
              <a:rPr lang="fr-FR" sz="1800" i="1" dirty="0" smtClean="0">
                <a:solidFill>
                  <a:srgbClr val="000000"/>
                </a:solidFill>
              </a:rPr>
            </a:br>
            <a:r>
              <a:rPr lang="fr-FR" sz="1800" i="1" dirty="0" smtClean="0">
                <a:solidFill>
                  <a:srgbClr val="000000"/>
                </a:solidFill>
              </a:rPr>
              <a:t> </a:t>
            </a:r>
            <a:r>
              <a:rPr lang="fr-FR" sz="1800" dirty="0" smtClean="0">
                <a:solidFill>
                  <a:schemeClr val="tx1"/>
                </a:solidFill>
              </a:rPr>
              <a:t>les gousses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Astragaluspendulifloru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35" r="-19435"/>
          <a:stretch>
            <a:fillRect/>
          </a:stretch>
        </p:blipFill>
        <p:spPr>
          <a:xfrm>
            <a:off x="-1127701" y="0"/>
            <a:ext cx="8042276" cy="4343400"/>
          </a:xfrm>
        </p:spPr>
      </p:pic>
      <p:grpSp>
        <p:nvGrpSpPr>
          <p:cNvPr id="8" name="Grouper 7"/>
          <p:cNvGrpSpPr/>
          <p:nvPr/>
        </p:nvGrpSpPr>
        <p:grpSpPr>
          <a:xfrm>
            <a:off x="634970" y="3435104"/>
            <a:ext cx="5275152" cy="3614671"/>
            <a:chOff x="634970" y="3435104"/>
            <a:chExt cx="5275152" cy="361467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70" y="3435104"/>
              <a:ext cx="2523607" cy="3614671"/>
            </a:xfrm>
            <a:prstGeom prst="rect">
              <a:avLst/>
            </a:prstGeom>
            <a:ln w="76200" cmpd="sng">
              <a:solidFill>
                <a:srgbClr val="FF00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2523606" y="5063117"/>
              <a:ext cx="3386516" cy="1986658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Gousse demi-ovale, renflée en vessie membraneuse,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t</a:t>
              </a:r>
              <a:r>
                <a:rPr lang="fr-FR" dirty="0" smtClean="0">
                  <a:solidFill>
                    <a:schemeClr val="bg1"/>
                  </a:solidFill>
                </a:rPr>
                <a:t>ransparente à une loge sans cloison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1611852" y="3744427"/>
            <a:ext cx="7532148" cy="646331"/>
            <a:chOff x="1611852" y="3744427"/>
            <a:chExt cx="7532148" cy="646331"/>
          </a:xfrm>
        </p:grpSpPr>
        <p:sp>
          <p:nvSpPr>
            <p:cNvPr id="9" name="ZoneTexte 8"/>
            <p:cNvSpPr txBox="1"/>
            <p:nvPr/>
          </p:nvSpPr>
          <p:spPr>
            <a:xfrm>
              <a:off x="6203185" y="3744427"/>
              <a:ext cx="2940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srgbClr val="FF0000"/>
                  </a:solidFill>
                </a:rPr>
                <a:t>Carpophore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grèle</a:t>
              </a:r>
              <a:r>
                <a:rPr lang="fr-FR" dirty="0" smtClean="0">
                  <a:solidFill>
                    <a:srgbClr val="FF0000"/>
                  </a:solidFill>
                </a:rPr>
                <a:t> + long que le calice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Connecteur droit avec flèche 10"/>
            <p:cNvCxnSpPr>
              <a:stCxn id="9" idx="1"/>
            </p:cNvCxnSpPr>
            <p:nvPr/>
          </p:nvCxnSpPr>
          <p:spPr>
            <a:xfrm flipH="1">
              <a:off x="1611852" y="4067593"/>
              <a:ext cx="4591333" cy="138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/>
          <p:cNvSpPr txBox="1"/>
          <p:nvPr/>
        </p:nvSpPr>
        <p:spPr>
          <a:xfrm>
            <a:off x="6203185" y="2262936"/>
            <a:ext cx="2605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rgbClr val="000000"/>
                </a:solidFill>
              </a:rPr>
              <a:t>Photo : (André Griot)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8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>
                <a:solidFill>
                  <a:srgbClr val="FF0000"/>
                </a:solidFill>
              </a:rPr>
              <a:t>B- Quand les fleurs et les gousses sont dressées ou étalées :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glycyphyllos-DSC0873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6" r="-11936"/>
          <a:stretch>
            <a:fillRect/>
          </a:stretch>
        </p:blipFill>
        <p:spPr>
          <a:xfrm>
            <a:off x="-802075" y="1444532"/>
            <a:ext cx="8042276" cy="4343400"/>
          </a:xfrm>
        </p:spPr>
      </p:pic>
      <p:sp>
        <p:nvSpPr>
          <p:cNvPr id="5" name="ZoneTexte 4"/>
          <p:cNvSpPr txBox="1"/>
          <p:nvPr/>
        </p:nvSpPr>
        <p:spPr>
          <a:xfrm>
            <a:off x="130251" y="6105045"/>
            <a:ext cx="71099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1 </a:t>
            </a:r>
            <a:r>
              <a:rPr lang="fr-FR" sz="3200" i="1" dirty="0" smtClean="0">
                <a:solidFill>
                  <a:srgbClr val="FF0000"/>
                </a:solidFill>
              </a:rPr>
              <a:t>– </a:t>
            </a:r>
            <a:r>
              <a:rPr lang="fr-FR" sz="32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glyciphyllos</a:t>
            </a:r>
            <a:endParaRPr lang="fr-FR" sz="3200" i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956" y="1997892"/>
            <a:ext cx="2413000" cy="2260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39956" y="5080309"/>
            <a:ext cx="270404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Appelée communément « Astragale à feuilles de réglisse »</a:t>
            </a:r>
            <a:endParaRPr lang="fr-FR" dirty="0"/>
          </a:p>
        </p:txBody>
      </p:sp>
      <p:pic>
        <p:nvPicPr>
          <p:cNvPr id="7" name="Image 6" descr="Poils basifixes 2014-12-12 à 14.32.4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201" y="949571"/>
            <a:ext cx="1486768" cy="9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63632" y="-543628"/>
            <a:ext cx="8042276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Astragalus</a:t>
            </a:r>
            <a:r>
              <a:rPr lang="fr-FR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0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glyciphyllos</a:t>
            </a:r>
            <a:r>
              <a:rPr lang="fr-FR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b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feuilles</a:t>
            </a: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Espace réservé du contenu 3" descr="Astragalus glyciphyllos-Réglisse-Le Chapeau-DSC0503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6" r="-11936"/>
          <a:stretch>
            <a:fillRect/>
          </a:stretch>
        </p:blipFill>
        <p:spPr>
          <a:xfrm>
            <a:off x="-1209157" y="0"/>
            <a:ext cx="8042276" cy="4343400"/>
          </a:xfrm>
        </p:spPr>
      </p:pic>
      <p:grpSp>
        <p:nvGrpSpPr>
          <p:cNvPr id="9" name="Grouper 8"/>
          <p:cNvGrpSpPr/>
          <p:nvPr/>
        </p:nvGrpSpPr>
        <p:grpSpPr>
          <a:xfrm>
            <a:off x="342899" y="2438400"/>
            <a:ext cx="8801101" cy="4267200"/>
            <a:chOff x="342899" y="2438400"/>
            <a:chExt cx="8801101" cy="4267200"/>
          </a:xfrm>
        </p:grpSpPr>
        <p:pic>
          <p:nvPicPr>
            <p:cNvPr id="5" name="Image 4" descr="Astragalus glyciphyllos-Réglisse-Le Chapeau-DSC0502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899" y="2438400"/>
              <a:ext cx="4483100" cy="4267200"/>
            </a:xfrm>
            <a:prstGeom prst="rect">
              <a:avLst/>
            </a:prstGeom>
            <a:ln w="76200" cmpd="sng">
              <a:solidFill>
                <a:srgbClr val="FF0000"/>
              </a:solidFill>
            </a:ln>
          </p:spPr>
        </p:pic>
        <p:sp>
          <p:nvSpPr>
            <p:cNvPr id="6" name="ZoneTexte 5"/>
            <p:cNvSpPr txBox="1"/>
            <p:nvPr/>
          </p:nvSpPr>
          <p:spPr>
            <a:xfrm>
              <a:off x="6600055" y="3041501"/>
              <a:ext cx="2543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Stipules libres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Connecteur droit avec flèche 7"/>
            <p:cNvCxnSpPr>
              <a:stCxn id="6" idx="1"/>
            </p:cNvCxnSpPr>
            <p:nvPr/>
          </p:nvCxnSpPr>
          <p:spPr>
            <a:xfrm flipH="1" flipV="1">
              <a:off x="3091165" y="3225328"/>
              <a:ext cx="3508890" cy="83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994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45356" y="107576"/>
            <a:ext cx="4398644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chemeClr val="tx1"/>
                </a:solidFill>
              </a:rPr>
              <a:t>Astragalus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i="1" dirty="0" err="1" smtClean="0">
                <a:solidFill>
                  <a:schemeClr val="tx1"/>
                </a:solidFill>
              </a:rPr>
              <a:t>glyciphyllos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dirty="0" smtClean="0">
                <a:solidFill>
                  <a:schemeClr val="tx1"/>
                </a:solidFill>
              </a:rPr>
              <a:t>:</a:t>
            </a:r>
            <a:br>
              <a:rPr lang="fr-FR" sz="2000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 les fleurs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Astragalus glycyphyllos-DSC0872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984"/>
          <a:stretch/>
        </p:blipFill>
        <p:spPr>
          <a:xfrm>
            <a:off x="-6115875" y="-691452"/>
            <a:ext cx="11578356" cy="7549452"/>
          </a:xfrm>
        </p:spPr>
      </p:pic>
      <p:pic>
        <p:nvPicPr>
          <p:cNvPr id="3" name="Image 2" descr="Astragalus_glycyphyllos_Wild_Liquorice_DawnNelson_July_5_Bury_002p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592" y="1444532"/>
            <a:ext cx="5373263" cy="4928579"/>
          </a:xfrm>
          <a:prstGeom prst="rect">
            <a:avLst/>
          </a:prstGeom>
          <a:ln w="57150" cmpd="sng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81952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042488" y="1481491"/>
            <a:ext cx="302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000" i="1" dirty="0" smtClean="0">
                <a:solidFill>
                  <a:srgbClr val="FF0000"/>
                </a:solidFill>
              </a:rPr>
              <a:t> </a:t>
            </a:r>
            <a:r>
              <a:rPr lang="fr-FR" sz="2000" i="1" dirty="0" err="1" smtClean="0">
                <a:solidFill>
                  <a:srgbClr val="FF0000"/>
                </a:solidFill>
              </a:rPr>
              <a:t>pelecinus</a:t>
            </a:r>
            <a:endParaRPr lang="fr-FR" sz="2000" i="1" dirty="0">
              <a:solidFill>
                <a:srgbClr val="FF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117"/>
            <a:ext cx="8229600" cy="11430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Groupe 1 : la gousse est comprimée perpendiculairement au plan de suture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10" name="Espace réservé du contenu 9" descr="Astragalus pelecinus-000100985M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3266"/>
            <a:ext cx="8229600" cy="4525963"/>
          </a:xfrm>
        </p:spPr>
      </p:pic>
      <p:sp>
        <p:nvSpPr>
          <p:cNvPr id="4" name="ZoneTexte 3"/>
          <p:cNvSpPr txBox="1"/>
          <p:nvPr/>
        </p:nvSpPr>
        <p:spPr>
          <a:xfrm>
            <a:off x="325627" y="1481491"/>
            <a:ext cx="5275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FF"/>
                </a:solidFill>
              </a:rPr>
              <a:t>1° la gousse est </a:t>
            </a:r>
            <a:r>
              <a:rPr lang="fr-FR" sz="2000" dirty="0" err="1" smtClean="0">
                <a:solidFill>
                  <a:srgbClr val="0000FF"/>
                </a:solidFill>
              </a:rPr>
              <a:t>pennatilobée</a:t>
            </a:r>
            <a:r>
              <a:rPr lang="fr-FR" sz="2000" dirty="0" smtClean="0">
                <a:solidFill>
                  <a:srgbClr val="0000FF"/>
                </a:solidFill>
              </a:rPr>
              <a:t> : 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3" name="Accolade ouvrante 2"/>
          <p:cNvSpPr/>
          <p:nvPr/>
        </p:nvSpPr>
        <p:spPr>
          <a:xfrm>
            <a:off x="6520642" y="1115248"/>
            <a:ext cx="77442" cy="12167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768457" y="1115248"/>
            <a:ext cx="212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Petites fleurs blanchâtres bleues au sommet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6768457" y="1881601"/>
            <a:ext cx="212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Feuilles à 7-15 paires de folioles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457" y="4597400"/>
            <a:ext cx="2413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3" grpId="0" animBg="1"/>
      <p:bldP spid="7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0806" y="-299427"/>
            <a:ext cx="3563193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rgbClr val="000000"/>
                </a:solidFill>
              </a:rPr>
              <a:t>Astragalus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i="1" dirty="0" err="1" smtClean="0">
                <a:solidFill>
                  <a:srgbClr val="000000"/>
                </a:solidFill>
              </a:rPr>
              <a:t>glycyphyllos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:</a:t>
            </a:r>
            <a:br>
              <a:rPr lang="fr-FR" sz="2000" dirty="0" smtClean="0">
                <a:solidFill>
                  <a:srgbClr val="000000"/>
                </a:solidFill>
              </a:rPr>
            </a:br>
            <a:r>
              <a:rPr lang="fr-FR" sz="2000" dirty="0" smtClean="0">
                <a:solidFill>
                  <a:srgbClr val="000000"/>
                </a:solidFill>
              </a:rPr>
              <a:t> les gousses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4" name="Espace réservé du contenu 3" descr="Astragalus glycyphyllos050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29" r="-12029"/>
          <a:stretch>
            <a:fillRect/>
          </a:stretch>
        </p:blipFill>
        <p:spPr>
          <a:xfrm>
            <a:off x="-885578" y="1154622"/>
            <a:ext cx="10560423" cy="5703378"/>
          </a:xfrm>
        </p:spPr>
      </p:pic>
      <p:pic>
        <p:nvPicPr>
          <p:cNvPr id="5" name="Image 4" descr="Astragalus glycyphyllos-DSC0875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57" y="107576"/>
            <a:ext cx="4439980" cy="6633331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889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0292" y="-501362"/>
            <a:ext cx="8042276" cy="1336956"/>
          </a:xfrm>
        </p:spPr>
        <p:txBody>
          <a:bodyPr/>
          <a:lstStyle/>
          <a:p>
            <a:r>
              <a:rPr lang="fr-FR" sz="24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 err="1" smtClean="0">
                <a:solidFill>
                  <a:srgbClr val="FF0000"/>
                </a:solidFill>
              </a:rPr>
              <a:t>boeticus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Capture d’écran 2014-12-30 à 18.33.32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23" r="-11823"/>
          <a:stretch>
            <a:fillRect/>
          </a:stretch>
        </p:blipFill>
        <p:spPr>
          <a:xfrm>
            <a:off x="-899561" y="835594"/>
            <a:ext cx="9685203" cy="5230697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0" y="1663661"/>
            <a:ext cx="2413000" cy="2260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33219" y="4177886"/>
            <a:ext cx="26107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Pelouses maritimes saumâtres –région méditerranéenne</a:t>
            </a:r>
            <a:endParaRPr lang="fr-FR" sz="1600" dirty="0"/>
          </a:p>
        </p:txBody>
      </p:sp>
      <p:pic>
        <p:nvPicPr>
          <p:cNvPr id="6" name="Image 5" descr="Poils basifixes 2014-12-12 à 14.32.4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07" y="-155331"/>
            <a:ext cx="1478992" cy="9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6514" y="-226671"/>
            <a:ext cx="8042276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rgbClr val="000000"/>
                </a:solidFill>
              </a:rPr>
              <a:t>Astragalus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i="1" dirty="0" err="1" smtClean="0">
                <a:solidFill>
                  <a:srgbClr val="000000"/>
                </a:solidFill>
              </a:rPr>
              <a:t>boeticus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:</a:t>
            </a:r>
            <a:br>
              <a:rPr lang="fr-FR" sz="2000" dirty="0" smtClean="0">
                <a:solidFill>
                  <a:srgbClr val="000000"/>
                </a:solidFill>
              </a:rPr>
            </a:br>
            <a:r>
              <a:rPr lang="fr-FR" sz="2000" dirty="0" smtClean="0">
                <a:solidFill>
                  <a:srgbClr val="000000"/>
                </a:solidFill>
              </a:rPr>
              <a:t> les feuilles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94717" cy="55315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42049" y="4361714"/>
            <a:ext cx="275698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Feuilles imparipennées à 9  – 15 paires de folioles</a:t>
            </a:r>
          </a:p>
          <a:p>
            <a:r>
              <a:rPr lang="fr-FR" dirty="0" smtClean="0"/>
              <a:t>Stipules libres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2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668478"/>
            <a:ext cx="8042276" cy="1336956"/>
          </a:xfrm>
        </p:spPr>
        <p:txBody>
          <a:bodyPr/>
          <a:lstStyle/>
          <a:p>
            <a:r>
              <a:rPr lang="fr-FR" sz="2000" i="1" dirty="0" err="1" smtClean="0"/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boeticus</a:t>
            </a:r>
            <a:r>
              <a:rPr lang="fr-FR" sz="2000" i="1" dirty="0" smtClean="0"/>
              <a:t> : </a:t>
            </a:r>
            <a:r>
              <a:rPr lang="fr-FR" sz="2000" dirty="0" smtClean="0"/>
              <a:t>les fleurs</a:t>
            </a:r>
            <a:endParaRPr lang="fr-FR" sz="2000" dirty="0"/>
          </a:p>
        </p:txBody>
      </p:sp>
      <p:pic>
        <p:nvPicPr>
          <p:cNvPr id="4" name="Espace réservé du contenu 3" descr="Capture d’écran 2014-12-30 à 18.00.55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7424"/>
            <a:ext cx="6088752" cy="6040576"/>
          </a:xfrm>
        </p:spPr>
      </p:pic>
    </p:spTree>
    <p:extLst>
      <p:ext uri="{BB962C8B-B14F-4D97-AF65-F5344CB8AC3E}">
        <p14:creationId xmlns:p14="http://schemas.microsoft.com/office/powerpoint/2010/main" val="31448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3948" y="-668478"/>
            <a:ext cx="8591551" cy="1336956"/>
          </a:xfrm>
        </p:spPr>
        <p:txBody>
          <a:bodyPr/>
          <a:lstStyle/>
          <a:p>
            <a:r>
              <a:rPr lang="fr-FR" sz="2400" i="1" dirty="0" err="1" smtClean="0"/>
              <a:t>Astrgalus</a:t>
            </a:r>
            <a:r>
              <a:rPr lang="fr-FR" sz="2400" i="1" dirty="0" smtClean="0"/>
              <a:t> </a:t>
            </a:r>
            <a:r>
              <a:rPr lang="fr-FR" sz="2400" i="1" dirty="0" err="1" smtClean="0"/>
              <a:t>boeticus</a:t>
            </a:r>
            <a:r>
              <a:rPr lang="fr-FR" sz="2400" i="1" dirty="0" smtClean="0"/>
              <a:t> </a:t>
            </a:r>
            <a:r>
              <a:rPr lang="fr-FR" sz="2400" dirty="0" smtClean="0"/>
              <a:t>:</a:t>
            </a:r>
            <a:br>
              <a:rPr lang="fr-FR" sz="2400" dirty="0" smtClean="0"/>
            </a:br>
            <a:r>
              <a:rPr lang="fr-FR" sz="2400" dirty="0" smtClean="0"/>
              <a:t> les fruits</a:t>
            </a:r>
            <a:endParaRPr lang="fr-FR" sz="2400" dirty="0"/>
          </a:p>
        </p:txBody>
      </p:sp>
      <p:pic>
        <p:nvPicPr>
          <p:cNvPr id="4" name="Espace réservé du contenu 3" descr="Capture d’écran 2014-12-30 à 18.39.13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050" r="-31050"/>
          <a:stretch>
            <a:fillRect/>
          </a:stretch>
        </p:blipFill>
        <p:spPr>
          <a:xfrm>
            <a:off x="-2520380" y="668478"/>
            <a:ext cx="11460570" cy="6189522"/>
          </a:xfrm>
        </p:spPr>
      </p:pic>
      <p:pic>
        <p:nvPicPr>
          <p:cNvPr id="5" name="Image 4" descr="Astragalus boeticus-215-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930" y="1748507"/>
            <a:ext cx="4150260" cy="3457223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9088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42727" y="-945252"/>
            <a:ext cx="5495016" cy="1336956"/>
          </a:xfrm>
        </p:spPr>
        <p:txBody>
          <a:bodyPr/>
          <a:lstStyle/>
          <a:p>
            <a:r>
              <a:rPr lang="fr-FR" sz="24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i="1" dirty="0" err="1" smtClean="0">
                <a:solidFill>
                  <a:srgbClr val="FF0000"/>
                </a:solidFill>
              </a:rPr>
              <a:t>sesameus</a:t>
            </a:r>
            <a:endParaRPr lang="fr-FR" sz="2400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sesameus-DSC00899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18"/>
          <a:stretch/>
        </p:blipFill>
        <p:spPr>
          <a:xfrm>
            <a:off x="-1326475" y="391704"/>
            <a:ext cx="8563392" cy="6339572"/>
          </a:xfrm>
        </p:spPr>
      </p:pic>
      <p:pic>
        <p:nvPicPr>
          <p:cNvPr id="3" name="Image 2" descr="Poils basifixes 2014-12-12 à 14.32.4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290" y="1332833"/>
            <a:ext cx="1758710" cy="11783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0" y="3819651"/>
            <a:ext cx="2413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0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50454" y="-494527"/>
            <a:ext cx="6217938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>
                <a:solidFill>
                  <a:srgbClr val="0D0D0D"/>
                </a:solidFill>
              </a:rPr>
              <a:t>se</a:t>
            </a:r>
            <a:r>
              <a:rPr lang="fr-FR" sz="2000" i="1" dirty="0" err="1" smtClean="0">
                <a:solidFill>
                  <a:schemeClr val="tx1"/>
                </a:solidFill>
              </a:rPr>
              <a:t>sameus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dirty="0" smtClean="0">
                <a:solidFill>
                  <a:schemeClr val="tx1"/>
                </a:solidFill>
              </a:rPr>
              <a:t>:</a:t>
            </a:r>
            <a:br>
              <a:rPr lang="fr-FR" sz="2000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 les feuilles</a:t>
            </a:r>
            <a:endParaRPr lang="fr-FR" sz="2000" dirty="0"/>
          </a:p>
        </p:txBody>
      </p:sp>
      <p:pic>
        <p:nvPicPr>
          <p:cNvPr id="5" name="Image 4" descr="Astragalus sesameus-DSC008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3442"/>
            <a:ext cx="9144000" cy="6117336"/>
          </a:xfrm>
          <a:prstGeom prst="rect">
            <a:avLst/>
          </a:prstGeom>
        </p:spPr>
      </p:pic>
      <p:pic>
        <p:nvPicPr>
          <p:cNvPr id="4" name="Espace réservé du contenu 3" descr="Astragalus sesameus-216i0-1.jp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95"/>
            <a:ext cx="4853605" cy="4425943"/>
          </a:xfrm>
          <a:ln w="57150" cmpd="sng">
            <a:solidFill>
              <a:srgbClr val="3366FF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236326" y="842429"/>
            <a:ext cx="360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5 à 11 paires de folioles à face sup.  velue</a:t>
            </a:r>
            <a:endParaRPr lang="fr-FR" dirty="0">
              <a:solidFill>
                <a:srgbClr val="3366FF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4550454" y="974123"/>
            <a:ext cx="685872" cy="3479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Astragalus sesameus-DSC0090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823" y="3797797"/>
            <a:ext cx="2860796" cy="3977792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3161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2940" y="-267649"/>
            <a:ext cx="6670245" cy="1336956"/>
          </a:xfrm>
        </p:spPr>
        <p:txBody>
          <a:bodyPr/>
          <a:lstStyle/>
          <a:p>
            <a:r>
              <a:rPr lang="fr-FR" sz="2000" i="1" dirty="0" err="1" smtClean="0"/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sesameus</a:t>
            </a:r>
            <a:r>
              <a:rPr lang="fr-FR" sz="2000" i="1" dirty="0" smtClean="0"/>
              <a:t> 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 les fleurs</a:t>
            </a:r>
            <a:endParaRPr lang="fr-FR" sz="2000" dirty="0"/>
          </a:p>
        </p:txBody>
      </p:sp>
      <p:pic>
        <p:nvPicPr>
          <p:cNvPr id="4" name="Espace réservé du contenu 3" descr="Astragalus sesameus-DSC00908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474" r="-86474"/>
          <a:stretch>
            <a:fillRect/>
          </a:stretch>
        </p:blipFill>
        <p:spPr>
          <a:xfrm>
            <a:off x="-4025988" y="0"/>
            <a:ext cx="12698331" cy="6858000"/>
          </a:xfrm>
        </p:spPr>
      </p:pic>
    </p:spTree>
    <p:extLst>
      <p:ext uri="{BB962C8B-B14F-4D97-AF65-F5344CB8AC3E}">
        <p14:creationId xmlns:p14="http://schemas.microsoft.com/office/powerpoint/2010/main" val="20350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02408" y="-421741"/>
            <a:ext cx="8042276" cy="1336956"/>
          </a:xfrm>
        </p:spPr>
        <p:txBody>
          <a:bodyPr/>
          <a:lstStyle/>
          <a:p>
            <a:r>
              <a:rPr lang="fr-FR" sz="2000" i="1" dirty="0" err="1" smtClean="0"/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sesameus</a:t>
            </a:r>
            <a:r>
              <a:rPr lang="fr-FR" sz="2000" i="1" dirty="0" smtClean="0"/>
              <a:t> </a:t>
            </a:r>
            <a:r>
              <a:rPr lang="fr-FR" sz="2000" dirty="0" smtClean="0"/>
              <a:t>: </a:t>
            </a:r>
            <a:br>
              <a:rPr lang="fr-FR" sz="2000" dirty="0" smtClean="0"/>
            </a:br>
            <a:r>
              <a:rPr lang="fr-FR" sz="2000" dirty="0" smtClean="0"/>
              <a:t>les gousses</a:t>
            </a:r>
            <a:endParaRPr lang="fr-FR" sz="2000" dirty="0"/>
          </a:p>
        </p:txBody>
      </p:sp>
      <p:pic>
        <p:nvPicPr>
          <p:cNvPr id="4" name="Espace réservé du contenu 3" descr="Astragalus sesameus-P1100593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04959" cy="5079356"/>
          </a:xfrm>
        </p:spPr>
      </p:pic>
      <p:pic>
        <p:nvPicPr>
          <p:cNvPr id="5" name="Image 4" descr="Astragalus sesameus-216i0-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7"/>
          <a:stretch/>
        </p:blipFill>
        <p:spPr>
          <a:xfrm>
            <a:off x="6204959" y="2313543"/>
            <a:ext cx="2788997" cy="4183164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8995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1188" y="-668478"/>
            <a:ext cx="8042276" cy="1336956"/>
          </a:xfrm>
        </p:spPr>
        <p:txBody>
          <a:bodyPr/>
          <a:lstStyle/>
          <a:p>
            <a:r>
              <a:rPr lang="fr-FR" sz="32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echinatus</a:t>
            </a:r>
            <a:endParaRPr lang="fr-FR" sz="3200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 echinatus-DSC00474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68477"/>
            <a:ext cx="9144000" cy="493840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695" y="2298699"/>
            <a:ext cx="3212305" cy="300942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7217" y="5800584"/>
            <a:ext cx="6115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annuelle des lieux arides et rocailleux du Midi </a:t>
            </a:r>
          </a:p>
          <a:p>
            <a:r>
              <a:rPr lang="fr-FR" dirty="0"/>
              <a:t>s</a:t>
            </a:r>
            <a:r>
              <a:rPr lang="fr-FR" dirty="0" smtClean="0"/>
              <a:t>ouvent couchées, velue, blanchâtre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47388" y="6262249"/>
            <a:ext cx="344205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Autrefois « A. </a:t>
            </a:r>
            <a:r>
              <a:rPr lang="fr-FR" dirty="0" err="1" smtClean="0"/>
              <a:t>pentaglottis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3" name="Image 2" descr="Poils basifixes 2014-12-12 à 14.32.4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73" y="86711"/>
            <a:ext cx="1736615" cy="11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74638"/>
            <a:ext cx="3577834" cy="1143000"/>
          </a:xfrm>
        </p:spPr>
        <p:txBody>
          <a:bodyPr>
            <a:normAutofit/>
          </a:bodyPr>
          <a:lstStyle/>
          <a:p>
            <a:r>
              <a:rPr lang="fr-FR" sz="2800" b="1" i="1" dirty="0" err="1" smtClean="0"/>
              <a:t>Astragalus</a:t>
            </a:r>
            <a:r>
              <a:rPr lang="fr-FR" sz="2800" b="1" i="1" dirty="0" smtClean="0"/>
              <a:t> </a:t>
            </a:r>
            <a:r>
              <a:rPr lang="fr-FR" sz="2800" b="1" i="1" dirty="0" err="1" smtClean="0"/>
              <a:t>pelecinus</a:t>
            </a:r>
            <a:endParaRPr lang="fr-FR" sz="2800" b="1" i="1" dirty="0"/>
          </a:p>
        </p:txBody>
      </p:sp>
      <p:pic>
        <p:nvPicPr>
          <p:cNvPr id="4" name="Espace réservé du contenu 3" descr="Astragalus pelecinus-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863377" y="418218"/>
            <a:ext cx="30047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Gousse pendante, aplatie et doublement dentée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54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79051" y="0"/>
            <a:ext cx="10486087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chemeClr val="tx1"/>
                </a:solidFill>
              </a:rPr>
              <a:t>Astragalus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i="1" dirty="0" err="1" smtClean="0">
                <a:solidFill>
                  <a:schemeClr val="tx1"/>
                </a:solidFill>
              </a:rPr>
              <a:t>echinatus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dirty="0" smtClean="0">
                <a:solidFill>
                  <a:schemeClr val="tx1"/>
                </a:solidFill>
              </a:rPr>
              <a:t>:</a:t>
            </a:r>
            <a:br>
              <a:rPr lang="fr-FR" sz="2000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 les feuilles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Astragalus echinatus-DSC00478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36" r="-11936"/>
          <a:stretch>
            <a:fillRect/>
          </a:stretch>
        </p:blipFill>
        <p:spPr>
          <a:xfrm>
            <a:off x="-937615" y="507"/>
            <a:ext cx="8042276" cy="4343400"/>
          </a:xfrm>
        </p:spPr>
      </p:pic>
      <p:sp>
        <p:nvSpPr>
          <p:cNvPr id="5" name="ZoneTexte 4"/>
          <p:cNvSpPr txBox="1"/>
          <p:nvPr/>
        </p:nvSpPr>
        <p:spPr>
          <a:xfrm>
            <a:off x="2017986" y="5375072"/>
            <a:ext cx="712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à 6 – 12 paires de folioles </a:t>
            </a:r>
            <a:r>
              <a:rPr lang="fr-FR" dirty="0" err="1" smtClean="0"/>
              <a:t>émarginées</a:t>
            </a:r>
            <a:endParaRPr lang="fr-FR" dirty="0" smtClean="0"/>
          </a:p>
          <a:p>
            <a:r>
              <a:rPr lang="fr-FR" dirty="0" smtClean="0"/>
              <a:t>Stipules libres</a:t>
            </a:r>
            <a:endParaRPr lang="fr-FR" dirty="0"/>
          </a:p>
        </p:txBody>
      </p:sp>
      <p:pic>
        <p:nvPicPr>
          <p:cNvPr id="6" name="Image 5" descr="Astragalus echinatus-214-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3248" y="2933700"/>
            <a:ext cx="2526596" cy="2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34094" y="-209943"/>
            <a:ext cx="3796068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rgbClr val="000000"/>
                </a:solidFill>
              </a:rPr>
              <a:t>Astragalus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i="1" dirty="0" err="1" smtClean="0">
                <a:solidFill>
                  <a:srgbClr val="000000"/>
                </a:solidFill>
              </a:rPr>
              <a:t>echinatus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:</a:t>
            </a:r>
            <a:br>
              <a:rPr lang="fr-FR" sz="2000" dirty="0" smtClean="0">
                <a:solidFill>
                  <a:srgbClr val="000000"/>
                </a:solidFill>
              </a:rPr>
            </a:br>
            <a:r>
              <a:rPr lang="fr-FR" sz="2000" dirty="0" smtClean="0">
                <a:solidFill>
                  <a:srgbClr val="000000"/>
                </a:solidFill>
              </a:rPr>
              <a:t> les fleurs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4" name="Espace réservé du contenu 3" descr="Astragalus echinatus-DSC00475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359" r="-35359"/>
          <a:stretch>
            <a:fillRect/>
          </a:stretch>
        </p:blipFill>
        <p:spPr>
          <a:xfrm>
            <a:off x="-2124166" y="-1"/>
            <a:ext cx="9870895" cy="5330984"/>
          </a:xfrm>
        </p:spPr>
      </p:pic>
      <p:sp>
        <p:nvSpPr>
          <p:cNvPr id="5" name="ZoneTexte 4"/>
          <p:cNvSpPr txBox="1"/>
          <p:nvPr/>
        </p:nvSpPr>
        <p:spPr>
          <a:xfrm>
            <a:off x="334180" y="5442317"/>
            <a:ext cx="77028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Petites fleurs purpurines, dressées, par 10 – 15 en tête ovoïde sur des pédoncules égalant environ la feuille adjacente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34180" y="6216694"/>
            <a:ext cx="72120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Calice en cloche, à dents linéaires égalant le tube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0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79790" y="-293501"/>
            <a:ext cx="3964209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rgbClr val="000000"/>
                </a:solidFill>
              </a:rPr>
              <a:t>Astragalus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i="1" dirty="0" err="1" smtClean="0">
                <a:solidFill>
                  <a:srgbClr val="000000"/>
                </a:solidFill>
              </a:rPr>
              <a:t>echinatus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:</a:t>
            </a:r>
            <a:br>
              <a:rPr lang="fr-FR" sz="2000" dirty="0" smtClean="0">
                <a:solidFill>
                  <a:srgbClr val="000000"/>
                </a:solidFill>
              </a:rPr>
            </a:br>
            <a:r>
              <a:rPr lang="fr-FR" sz="2000" dirty="0" smtClean="0">
                <a:solidFill>
                  <a:srgbClr val="000000"/>
                </a:solidFill>
              </a:rPr>
              <a:t> les gousses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4" name="Espace réservé du contenu 3" descr="Astragalus echinatus-DSC01413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653" r="-51653"/>
          <a:stretch>
            <a:fillRect/>
          </a:stretch>
        </p:blipFill>
        <p:spPr>
          <a:xfrm>
            <a:off x="-2575308" y="-1"/>
            <a:ext cx="10149382" cy="5481387"/>
          </a:xfrm>
        </p:spPr>
      </p:pic>
      <p:pic>
        <p:nvPicPr>
          <p:cNvPr id="5" name="Image 4" descr="Astragalus echinatus-214-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062" y="3089717"/>
            <a:ext cx="4926706" cy="3486045"/>
          </a:xfrm>
          <a:prstGeom prst="rect">
            <a:avLst/>
          </a:prstGeom>
          <a:ln w="57150" cmpd="sng">
            <a:solidFill>
              <a:srgbClr val="2C7C9F"/>
            </a:solidFill>
          </a:ln>
        </p:spPr>
      </p:pic>
    </p:spTree>
    <p:extLst>
      <p:ext uri="{BB962C8B-B14F-4D97-AF65-F5344CB8AC3E}">
        <p14:creationId xmlns:p14="http://schemas.microsoft.com/office/powerpoint/2010/main" val="35509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10945" y="-668478"/>
            <a:ext cx="8042276" cy="1336956"/>
          </a:xfrm>
        </p:spPr>
        <p:txBody>
          <a:bodyPr/>
          <a:lstStyle/>
          <a:p>
            <a:r>
              <a:rPr lang="fr-FR" sz="3200" i="1" dirty="0" err="1" smtClean="0">
                <a:solidFill>
                  <a:srgbClr val="FF0000"/>
                </a:solidFill>
              </a:rPr>
              <a:t>Astragalus</a:t>
            </a:r>
            <a:r>
              <a:rPr lang="fr-FR" sz="3200" i="1" dirty="0" smtClean="0">
                <a:solidFill>
                  <a:srgbClr val="FF0000"/>
                </a:solidFill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</a:rPr>
              <a:t>stella</a:t>
            </a:r>
            <a:endParaRPr lang="fr-FR" sz="3200" i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Astragalusstella-8314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95" r="-12495"/>
          <a:stretch>
            <a:fillRect/>
          </a:stretch>
        </p:blipFill>
        <p:spPr>
          <a:xfrm>
            <a:off x="-931056" y="668478"/>
            <a:ext cx="9231930" cy="4985898"/>
          </a:xfrm>
        </p:spPr>
      </p:pic>
      <p:pic>
        <p:nvPicPr>
          <p:cNvPr id="5" name="Image 4" descr="Poils basifixes 2014-12-12 à 14.32.4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404" y="5654376"/>
            <a:ext cx="1646182" cy="1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7098" y="-233978"/>
            <a:ext cx="9185592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chemeClr val="tx1"/>
                </a:solidFill>
              </a:rPr>
              <a:t>Astragalus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i="1" dirty="0" err="1" smtClean="0">
                <a:solidFill>
                  <a:schemeClr val="tx1"/>
                </a:solidFill>
              </a:rPr>
              <a:t>stella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dirty="0" smtClean="0">
                <a:solidFill>
                  <a:schemeClr val="tx1"/>
                </a:solidFill>
              </a:rPr>
              <a:t>:</a:t>
            </a:r>
            <a:br>
              <a:rPr lang="fr-FR" sz="2000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 la feuille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Astragalus-stella-8312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2978"/>
            <a:ext cx="9117081" cy="6440519"/>
          </a:xfrm>
        </p:spPr>
      </p:pic>
    </p:spTree>
    <p:extLst>
      <p:ext uri="{BB962C8B-B14F-4D97-AF65-F5344CB8AC3E}">
        <p14:creationId xmlns:p14="http://schemas.microsoft.com/office/powerpoint/2010/main" val="321775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093" y="-362090"/>
            <a:ext cx="3544636" cy="1336956"/>
          </a:xfrm>
        </p:spPr>
        <p:txBody>
          <a:bodyPr/>
          <a:lstStyle/>
          <a:p>
            <a:r>
              <a:rPr lang="fr-FR" sz="2000" i="1" dirty="0" err="1" smtClean="0"/>
              <a:t>Astragalus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stella</a:t>
            </a:r>
            <a:r>
              <a:rPr lang="fr-FR" sz="2000" i="1" dirty="0" smtClean="0"/>
              <a:t> 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 les fleurs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362" r="-73362"/>
          <a:stretch>
            <a:fillRect/>
          </a:stretch>
        </p:blipFill>
        <p:spPr>
          <a:xfrm>
            <a:off x="-3867467" y="0"/>
            <a:ext cx="12698331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"/>
          <a:stretch/>
        </p:blipFill>
        <p:spPr>
          <a:xfrm>
            <a:off x="5597077" y="1444532"/>
            <a:ext cx="2367980" cy="57822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01062" y="3200690"/>
            <a:ext cx="231372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Floraison Mai-Juin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71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01532" y="-309905"/>
            <a:ext cx="3942467" cy="1336956"/>
          </a:xfrm>
        </p:spPr>
        <p:txBody>
          <a:bodyPr/>
          <a:lstStyle/>
          <a:p>
            <a:r>
              <a:rPr lang="fr-FR" sz="2000" i="1" dirty="0" err="1" smtClean="0">
                <a:solidFill>
                  <a:srgbClr val="000000"/>
                </a:solidFill>
              </a:rPr>
              <a:t>Astragalus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i="1" dirty="0" err="1" smtClean="0">
                <a:solidFill>
                  <a:srgbClr val="000000"/>
                </a:solidFill>
              </a:rPr>
              <a:t>stella</a:t>
            </a:r>
            <a:r>
              <a:rPr lang="fr-FR" sz="2000" i="1" dirty="0" smtClean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:</a:t>
            </a:r>
            <a:br>
              <a:rPr lang="fr-FR" sz="2000" dirty="0" smtClean="0">
                <a:solidFill>
                  <a:srgbClr val="000000"/>
                </a:solidFill>
              </a:rPr>
            </a:br>
            <a:r>
              <a:rPr lang="fr-FR" sz="2000" dirty="0" smtClean="0">
                <a:solidFill>
                  <a:srgbClr val="000000"/>
                </a:solidFill>
              </a:rPr>
              <a:t> les gousses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4" name="Espace réservé du contenu 3" descr="Astragalus-stella-8306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56" r="-12456"/>
          <a:stretch>
            <a:fillRect/>
          </a:stretch>
        </p:blipFill>
        <p:spPr>
          <a:xfrm>
            <a:off x="-1729659" y="-1"/>
            <a:ext cx="8728595" cy="4714061"/>
          </a:xfrm>
        </p:spPr>
      </p:pic>
      <p:pic>
        <p:nvPicPr>
          <p:cNvPr id="5" name="Image 4" descr="Astragalus-stella-194-2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744" y="1675016"/>
            <a:ext cx="6697628" cy="5061218"/>
          </a:xfrm>
          <a:prstGeom prst="rect">
            <a:avLst/>
          </a:prstGeom>
          <a:ln w="57150" cmpd="sng">
            <a:solidFill>
              <a:srgbClr val="2C7C9F"/>
            </a:solidFill>
          </a:ln>
        </p:spPr>
      </p:pic>
    </p:spTree>
    <p:extLst>
      <p:ext uri="{BB962C8B-B14F-4D97-AF65-F5344CB8AC3E}">
        <p14:creationId xmlns:p14="http://schemas.microsoft.com/office/powerpoint/2010/main" val="4465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  <a:alpha val="99000"/>
              </a:schemeClr>
            </a:gs>
            <a:gs pos="100000">
              <a:srgbClr val="FFFFFF">
                <a:alpha val="99000"/>
              </a:srgb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43550" y="1217654"/>
            <a:ext cx="9387550" cy="3496406"/>
          </a:xfrm>
        </p:spPr>
        <p:txBody>
          <a:bodyPr/>
          <a:lstStyle/>
          <a:p>
            <a:r>
              <a:rPr lang="fr-FR" dirty="0" smtClean="0"/>
              <a:t>C’est fini :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V="1">
            <a:off x="549275" y="6663128"/>
            <a:ext cx="889781" cy="194872"/>
          </a:xfrm>
        </p:spPr>
        <p:txBody>
          <a:bodyPr>
            <a:normAutofit fontScale="325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50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Astragalus- epiglottis-+ pelecinus-212-1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82" b="-8882"/>
          <a:stretch/>
        </p:blipFill>
        <p:spPr>
          <a:xfrm>
            <a:off x="-563190" y="-232342"/>
            <a:ext cx="7485025" cy="7090342"/>
          </a:xfrm>
        </p:spPr>
      </p:pic>
      <p:sp>
        <p:nvSpPr>
          <p:cNvPr id="5" name="ZoneTexte 4"/>
          <p:cNvSpPr txBox="1"/>
          <p:nvPr/>
        </p:nvSpPr>
        <p:spPr>
          <a:xfrm>
            <a:off x="3500392" y="4211950"/>
            <a:ext cx="497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Gousse longue, étroite, longue et pendante</a:t>
            </a:r>
            <a:endParaRPr lang="fr-FR" dirty="0"/>
          </a:p>
        </p:txBody>
      </p:sp>
      <p:sp>
        <p:nvSpPr>
          <p:cNvPr id="6" name="Cadre 5"/>
          <p:cNvSpPr/>
          <p:nvPr/>
        </p:nvSpPr>
        <p:spPr>
          <a:xfrm>
            <a:off x="6179896" y="1177206"/>
            <a:ext cx="2964104" cy="2385391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Ancienne nomenclature : </a:t>
            </a:r>
            <a:r>
              <a:rPr lang="fr-FR" i="1" dirty="0" err="1" smtClean="0">
                <a:solidFill>
                  <a:schemeClr val="tx1"/>
                </a:solidFill>
              </a:rPr>
              <a:t>Biserrula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i="1" dirty="0" err="1" smtClean="0">
                <a:solidFill>
                  <a:schemeClr val="tx1"/>
                </a:solidFill>
              </a:rPr>
              <a:t>pelecinus</a:t>
            </a:r>
            <a:endParaRPr lang="fr-FR" i="1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Du latin :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Bis = deux</a:t>
            </a:r>
          </a:p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Serrula</a:t>
            </a:r>
            <a:r>
              <a:rPr lang="fr-FR" dirty="0" smtClean="0">
                <a:solidFill>
                  <a:schemeClr val="tx1"/>
                </a:solidFill>
              </a:rPr>
              <a:t> = petite scie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03731" y="5545260"/>
            <a:ext cx="6458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Schémas : Flore des champs cultivés de P. </a:t>
            </a:r>
            <a:r>
              <a:rPr lang="fr-FR" sz="1000" dirty="0" err="1" smtClean="0"/>
              <a:t>Jauzein</a:t>
            </a:r>
            <a:endParaRPr lang="fr-FR" sz="1000" dirty="0"/>
          </a:p>
        </p:txBody>
      </p:sp>
      <p:sp>
        <p:nvSpPr>
          <p:cNvPr id="3" name="ZoneTexte 2"/>
          <p:cNvSpPr txBox="1"/>
          <p:nvPr/>
        </p:nvSpPr>
        <p:spPr>
          <a:xfrm>
            <a:off x="5485480" y="5070749"/>
            <a:ext cx="267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Poils basifixes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67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5|0.5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7|3.2|2.6|5.7|15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1|3.2|2|3.9|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4.5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3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7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2|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.6|6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6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|4.8|1.3|4.1|7.9|2.1|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5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2411</TotalTime>
  <Words>2925</Words>
  <Application>Microsoft Office PowerPoint</Application>
  <PresentationFormat>Affichage à l'écran (4:3)</PresentationFormat>
  <Paragraphs>505</Paragraphs>
  <Slides>87</Slides>
  <Notes>65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87</vt:i4>
      </vt:variant>
    </vt:vector>
  </HeadingPairs>
  <TitlesOfParts>
    <vt:vector size="88" baseType="lpstr">
      <vt:lpstr>Brise</vt:lpstr>
      <vt:lpstr>Botanique dans le monde des Astragales</vt:lpstr>
      <vt:lpstr>Pourquoi le nom d’Astragale ?</vt:lpstr>
      <vt:lpstr>Reconnaître une Astragale ?</vt:lpstr>
      <vt:lpstr>Exemple de gousse</vt:lpstr>
      <vt:lpstr>Distinguer Astragalus et Oxytropis :</vt:lpstr>
      <vt:lpstr>Importance du revêtement pileux…</vt:lpstr>
      <vt:lpstr>Groupe 1 : la gousse est comprimée perpendiculairement au plan de suture</vt:lpstr>
      <vt:lpstr>Astragalus pelecinus</vt:lpstr>
      <vt:lpstr>Présentation PowerPoint</vt:lpstr>
      <vt:lpstr>2 –La gousse est entière</vt:lpstr>
      <vt:lpstr>As</vt:lpstr>
      <vt:lpstr>Groupe 2 : la gousse non comprimée ou comprimée dans le plan de suture</vt:lpstr>
      <vt:lpstr>Astragalus  sempervirens</vt:lpstr>
      <vt:lpstr>Présentation PowerPoint</vt:lpstr>
      <vt:lpstr>Astragalus tragacantha</vt:lpstr>
      <vt:lpstr>Astragalus  tragacantha</vt:lpstr>
      <vt:lpstr>Les gousses :</vt:lpstr>
      <vt:lpstr>Asphodelus greuteri</vt:lpstr>
      <vt:lpstr>Astragalus greuteri </vt:lpstr>
      <vt:lpstr>Présentation PowerPoint</vt:lpstr>
      <vt:lpstr>Astragalus monspessulanus</vt:lpstr>
      <vt:lpstr>Astragalus monspessulanus</vt:lpstr>
      <vt:lpstr>Astragalus incanus</vt:lpstr>
      <vt:lpstr>-Plante ayant une tige :</vt:lpstr>
      <vt:lpstr>A. alopecuroides</vt:lpstr>
      <vt:lpstr>Présentation PowerPoint</vt:lpstr>
      <vt:lpstr>Astragalus alopecuroides : la gousse</vt:lpstr>
      <vt:lpstr>2 – Inflorescence de – de 30 m de diamètre et – de 20 fleurs Feuilles caulinaires médianes ayant + de 15 p. de folioles</vt:lpstr>
      <vt:lpstr>Présentation PowerPoint</vt:lpstr>
      <vt:lpstr>Astragalus hamosus</vt:lpstr>
      <vt:lpstr>Astragalus austriacus</vt:lpstr>
      <vt:lpstr>Astragalus baionensis</vt:lpstr>
      <vt:lpstr>Astragalus baionensis</vt:lpstr>
      <vt:lpstr>Astragalus onobrychis</vt:lpstr>
      <vt:lpstr>Astragalus onobrychis</vt:lpstr>
      <vt:lpstr>A. onobrychis</vt:lpstr>
      <vt:lpstr>Atragalus leontinus</vt:lpstr>
      <vt:lpstr>Astragalus leontinus</vt:lpstr>
      <vt:lpstr>Astragalus vesicarius</vt:lpstr>
      <vt:lpstr>Présentation PowerPoint</vt:lpstr>
      <vt:lpstr>2e possibilité : feuilles sans poils médifixes</vt:lpstr>
      <vt:lpstr>Astragalus depressus</vt:lpstr>
      <vt:lpstr>Présentation PowerPoint</vt:lpstr>
      <vt:lpstr>Astragalus depressus</vt:lpstr>
      <vt:lpstr>Les Astragales dont la tige a des entre-nœuds visibles mais à stipules soudées</vt:lpstr>
      <vt:lpstr>Astragalus cicer</vt:lpstr>
      <vt:lpstr>Astragalus cicer</vt:lpstr>
      <vt:lpstr>Dans le même groupe, quand la corolle est anthocyanée : Astragalus danicus</vt:lpstr>
      <vt:lpstr>Astragalus danicus</vt:lpstr>
      <vt:lpstr>Présentation PowerPoint</vt:lpstr>
      <vt:lpstr>Dans le même groupe  quand la corolle est blanche :  Astragalus alpinus</vt:lpstr>
      <vt:lpstr>Astragalus alpinus : une corolle  blanche mais pas complétement…</vt:lpstr>
      <vt:lpstr>Astragalus alpinus</vt:lpstr>
      <vt:lpstr>Présentation PowerPoint</vt:lpstr>
      <vt:lpstr>Dans le même groupe toujours  à corolle blanche : Astragalus.australis </vt:lpstr>
      <vt:lpstr>A. alpinus et A. australis : comparaison des fleurs</vt:lpstr>
      <vt:lpstr>A. alpinus et A. australis : comparaison des gousses</vt:lpstr>
      <vt:lpstr>Les Astragales dont la tige est à entre-nœuds visibles mais à stipules libres</vt:lpstr>
      <vt:lpstr>A- Quand les fleurs et les gousses sont penchées ou pendantes</vt:lpstr>
      <vt:lpstr>Astragalus frigidus : la feuille</vt:lpstr>
      <vt:lpstr>Astragalus rigidus : la fleur</vt:lpstr>
      <vt:lpstr>Astragalus frigidus : la gousse</vt:lpstr>
      <vt:lpstr>Astragalus penduliflorus</vt:lpstr>
      <vt:lpstr>Astragalus penduliflorus : les fleurs</vt:lpstr>
      <vt:lpstr>Astragalus penduliflorus :  les feuilles</vt:lpstr>
      <vt:lpstr>Astragalus penduliflorus :  les gousses</vt:lpstr>
      <vt:lpstr>B- Quand les fleurs et les gousses sont dressées ou étalées :</vt:lpstr>
      <vt:lpstr>Astragalus glyciphyllos :  les feuilles</vt:lpstr>
      <vt:lpstr>Astragalus glyciphyllos :  les fleurs</vt:lpstr>
      <vt:lpstr>Astragalus glycyphyllos :  les gousses</vt:lpstr>
      <vt:lpstr>Astragalus boeticus</vt:lpstr>
      <vt:lpstr>Astragalus boeticus :  les feuilles</vt:lpstr>
      <vt:lpstr>Astragalus boeticus : les fleurs</vt:lpstr>
      <vt:lpstr>Astrgalus boeticus :  les fruits</vt:lpstr>
      <vt:lpstr>Astragalus sesameus</vt:lpstr>
      <vt:lpstr>Astragalus sesameus :  les feuilles</vt:lpstr>
      <vt:lpstr>Astragalus sesameus :  les fleurs</vt:lpstr>
      <vt:lpstr>Astragalus sesameus :  les gousses</vt:lpstr>
      <vt:lpstr>Astragalus echinatus</vt:lpstr>
      <vt:lpstr>Astragalus echinatus :  les feuilles</vt:lpstr>
      <vt:lpstr>Astragalus echinatus :  les fleurs</vt:lpstr>
      <vt:lpstr>Astragalus echinatus :  les gousses</vt:lpstr>
      <vt:lpstr>Astragalus stella</vt:lpstr>
      <vt:lpstr>Astragalus stella :  la feuille</vt:lpstr>
      <vt:lpstr>Astragalus stella :  les fleurs</vt:lpstr>
      <vt:lpstr>Astragalus stella :  les gousses</vt:lpstr>
      <vt:lpstr>C’est fini 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Botanique dans le monde des Astragales</dc:title>
  <dc:creator>Liliane Roubaudi</dc:creator>
  <cp:lastModifiedBy>Jean-Luc Macqueron</cp:lastModifiedBy>
  <cp:revision>377</cp:revision>
  <cp:lastPrinted>2014-12-12T10:07:10Z</cp:lastPrinted>
  <dcterms:created xsi:type="dcterms:W3CDTF">2014-03-26T15:48:11Z</dcterms:created>
  <dcterms:modified xsi:type="dcterms:W3CDTF">2017-01-24T17:37:45Z</dcterms:modified>
</cp:coreProperties>
</file>