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340" r:id="rId2"/>
    <p:sldId id="342" r:id="rId3"/>
    <p:sldId id="269" r:id="rId4"/>
    <p:sldId id="343" r:id="rId5"/>
    <p:sldId id="344" r:id="rId6"/>
    <p:sldId id="288" r:id="rId7"/>
    <p:sldId id="289" r:id="rId8"/>
    <p:sldId id="263" r:id="rId9"/>
    <p:sldId id="264" r:id="rId10"/>
    <p:sldId id="265" r:id="rId11"/>
    <p:sldId id="266" r:id="rId12"/>
    <p:sldId id="268" r:id="rId13"/>
    <p:sldId id="267" r:id="rId14"/>
    <p:sldId id="290" r:id="rId15"/>
    <p:sldId id="291" r:id="rId16"/>
    <p:sldId id="271" r:id="rId17"/>
    <p:sldId id="276" r:id="rId18"/>
    <p:sldId id="277" r:id="rId19"/>
    <p:sldId id="278" r:id="rId20"/>
    <p:sldId id="279" r:id="rId21"/>
    <p:sldId id="345" r:id="rId22"/>
    <p:sldId id="348" r:id="rId23"/>
    <p:sldId id="273" r:id="rId24"/>
    <p:sldId id="280" r:id="rId25"/>
    <p:sldId id="346" r:id="rId26"/>
    <p:sldId id="283" r:id="rId27"/>
    <p:sldId id="281" r:id="rId28"/>
    <p:sldId id="282" r:id="rId29"/>
    <p:sldId id="284" r:id="rId30"/>
    <p:sldId id="272" r:id="rId31"/>
    <p:sldId id="285" r:id="rId32"/>
    <p:sldId id="286" r:id="rId33"/>
    <p:sldId id="287" r:id="rId34"/>
    <p:sldId id="275" r:id="rId35"/>
    <p:sldId id="293" r:id="rId36"/>
    <p:sldId id="297" r:id="rId37"/>
    <p:sldId id="352" r:id="rId38"/>
    <p:sldId id="298" r:id="rId39"/>
    <p:sldId id="294" r:id="rId40"/>
    <p:sldId id="299" r:id="rId41"/>
    <p:sldId id="295" r:id="rId42"/>
    <p:sldId id="296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20" r:id="rId55"/>
    <p:sldId id="321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2" r:id="rId66"/>
    <p:sldId id="323" r:id="rId67"/>
    <p:sldId id="324" r:id="rId68"/>
    <p:sldId id="325" r:id="rId69"/>
    <p:sldId id="327" r:id="rId70"/>
    <p:sldId id="326" r:id="rId71"/>
    <p:sldId id="353" r:id="rId72"/>
    <p:sldId id="328" r:id="rId73"/>
    <p:sldId id="329" r:id="rId74"/>
    <p:sldId id="349" r:id="rId75"/>
    <p:sldId id="330" r:id="rId76"/>
    <p:sldId id="331" r:id="rId77"/>
    <p:sldId id="332" r:id="rId78"/>
    <p:sldId id="333" r:id="rId79"/>
    <p:sldId id="334" r:id="rId80"/>
    <p:sldId id="350" r:id="rId81"/>
    <p:sldId id="336" r:id="rId82"/>
    <p:sldId id="337" r:id="rId83"/>
    <p:sldId id="335" r:id="rId84"/>
    <p:sldId id="351" r:id="rId85"/>
    <p:sldId id="339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3" autoAdjust="0"/>
    <p:restoredTop sz="99439" autoAdjust="0"/>
  </p:normalViewPr>
  <p:slideViewPr>
    <p:cSldViewPr snapToGrid="0">
      <p:cViewPr varScale="1">
        <p:scale>
          <a:sx n="73" d="100"/>
          <a:sy n="73" d="100"/>
        </p:scale>
        <p:origin x="1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D9FFB-6166-44C0-A95A-E79185E076C3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A2CA4-0EF3-4C56-B227-8C522391B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91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Massif des Albères qui est l’extrémité orientale de la zone axiale pyrénéenne. Socle</a:t>
            </a:r>
            <a:r>
              <a:rPr lang="fr-FR" baseline="0" dirty="0"/>
              <a:t> cristallin constitué de schistes et de grès.</a:t>
            </a:r>
          </a:p>
          <a:p>
            <a:r>
              <a:rPr lang="fr-FR" baseline="0" dirty="0"/>
              <a:t>Ces rochers : observation de </a:t>
            </a:r>
            <a:r>
              <a:rPr lang="fr-FR" baseline="0" dirty="0" err="1"/>
              <a:t>Cosentiania</a:t>
            </a:r>
            <a:r>
              <a:rPr lang="fr-FR" baseline="0" dirty="0"/>
              <a:t> </a:t>
            </a:r>
            <a:r>
              <a:rPr lang="fr-FR" baseline="0" dirty="0" err="1"/>
              <a:t>vellea</a:t>
            </a:r>
            <a:r>
              <a:rPr lang="fr-FR" baseline="0" dirty="0"/>
              <a:t>, fougère rare en France (protection nationale).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8968C-116D-C946-A7B9-10F9784E766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8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C5618-2C72-4CF9-9A9C-976CEA5DC0F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53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C5618-2C72-4CF9-9A9C-976CEA5DC0F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38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C5618-2C72-4CF9-9A9C-976CEA5DC0F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394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Grand</a:t>
            </a:r>
            <a:r>
              <a:rPr lang="fr-FR" baseline="0" dirty="0"/>
              <a:t> vent ; herborisation le long de la route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8968C-116D-C946-A7B9-10F9784E766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00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925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4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9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47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63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63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65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98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86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30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40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A17-3A86-448C-889A-1708B440327C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4F66A-76E7-4DBC-85FA-63D0320B7B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959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24818" y="173790"/>
            <a:ext cx="9883813" cy="1684421"/>
          </a:xfrm>
        </p:spPr>
        <p:txBody>
          <a:bodyPr>
            <a:noAutofit/>
          </a:bodyPr>
          <a:lstStyle/>
          <a:p>
            <a:br>
              <a:rPr lang="fr-FR" sz="4000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Session de la section Botanique</a:t>
            </a:r>
            <a:br>
              <a:rPr lang="fr-FR" sz="4000" dirty="0"/>
            </a:br>
            <a:r>
              <a:rPr lang="fr-FR" dirty="0"/>
              <a:t>du 3 au 8 mai 2022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6343" y="2824252"/>
            <a:ext cx="8978303" cy="1604308"/>
          </a:xfrm>
        </p:spPr>
        <p:txBody>
          <a:bodyPr>
            <a:normAutofit/>
          </a:bodyPr>
          <a:lstStyle/>
          <a:p>
            <a:r>
              <a:rPr lang="fr-FR" sz="4400" b="1" dirty="0"/>
              <a:t>Région d’</a:t>
            </a:r>
            <a:r>
              <a:rPr lang="fr-FR" sz="4400" b="1" dirty="0" err="1"/>
              <a:t>Argelès</a:t>
            </a:r>
            <a:r>
              <a:rPr lang="fr-FR" sz="4400" b="1" dirty="0"/>
              <a:t> sur mer</a:t>
            </a:r>
          </a:p>
          <a:p>
            <a:r>
              <a:rPr lang="fr-FR" sz="4400" b="1" dirty="0"/>
              <a:t>Pyrénées Orientales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26343" y="5414541"/>
            <a:ext cx="815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24 participants, guidés par Jean-Marc Lewin</a:t>
            </a:r>
          </a:p>
        </p:txBody>
      </p:sp>
    </p:spTree>
    <p:extLst>
      <p:ext uri="{BB962C8B-B14F-4D97-AF65-F5344CB8AC3E}">
        <p14:creationId xmlns:p14="http://schemas.microsoft.com/office/powerpoint/2010/main" val="27619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F88A80-E58D-BF7F-C1C5-7B0539E33C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154778" cy="53660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273C76-2DA9-5A95-2658-F86E31274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230" y="360948"/>
            <a:ext cx="4018548" cy="50051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A101A2-FAD1-29DF-4EDB-30C5606597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778" y="0"/>
            <a:ext cx="5038158" cy="536608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78B85E-67FE-79C3-4DEA-ABC6E2A7599B}"/>
              </a:ext>
            </a:extLst>
          </p:cNvPr>
          <p:cNvSpPr txBox="1"/>
          <p:nvPr/>
        </p:nvSpPr>
        <p:spPr>
          <a:xfrm>
            <a:off x="3136230" y="5826805"/>
            <a:ext cx="501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Spergula</a:t>
            </a:r>
            <a:r>
              <a:rPr lang="fr-FR" sz="3200" i="1" dirty="0"/>
              <a:t> </a:t>
            </a:r>
            <a:r>
              <a:rPr lang="fr-FR" sz="3200" i="1" dirty="0" err="1"/>
              <a:t>pentandra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50600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FCD787-6C8F-B373-A40F-2248DCB8B2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21" y="-1"/>
            <a:ext cx="3545893" cy="68282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5737B7-EEBC-2653-465D-AD34C15DA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14" y="-29762"/>
            <a:ext cx="51435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C6D94C-6E3D-1B31-2686-B8D7C868F8BB}"/>
              </a:ext>
            </a:extLst>
          </p:cNvPr>
          <p:cNvSpPr txBox="1"/>
          <p:nvPr/>
        </p:nvSpPr>
        <p:spPr>
          <a:xfrm>
            <a:off x="9300410" y="1179095"/>
            <a:ext cx="2586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Anarrhinum</a:t>
            </a:r>
            <a:r>
              <a:rPr lang="fr-FR" sz="3200" i="1" dirty="0"/>
              <a:t> </a:t>
            </a:r>
            <a:r>
              <a:rPr lang="fr-FR" sz="3200" i="1" dirty="0" err="1"/>
              <a:t>bellidifolium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88541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0E55F99-1C09-0353-D6D8-85F741D3AB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117DB4-6A7F-5343-AE23-8B767FE37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2" y="0"/>
            <a:ext cx="5143501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56F26E-4B72-FB44-0A9E-190A11F7E8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6400800" cy="597217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3DFE961-ACB0-B8CB-7B47-F210BBF7A31F}"/>
              </a:ext>
            </a:extLst>
          </p:cNvPr>
          <p:cNvSpPr txBox="1"/>
          <p:nvPr/>
        </p:nvSpPr>
        <p:spPr>
          <a:xfrm>
            <a:off x="4119446" y="6027003"/>
            <a:ext cx="3609977" cy="95410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i="1" dirty="0"/>
              <a:t>Erodium </a:t>
            </a:r>
            <a:r>
              <a:rPr lang="fr-FR" sz="3200" i="1" dirty="0" err="1"/>
              <a:t>chium</a:t>
            </a:r>
            <a:endParaRPr lang="fr-FR" sz="3200" i="1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881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9E495B-B6E0-F543-8B25-6CFE3C00DB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E1C3EF-5877-E48F-86A8-580DB8B3B400}"/>
              </a:ext>
            </a:extLst>
          </p:cNvPr>
          <p:cNvSpPr txBox="1"/>
          <p:nvPr/>
        </p:nvSpPr>
        <p:spPr>
          <a:xfrm>
            <a:off x="9202398" y="1728145"/>
            <a:ext cx="250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Quercus suber</a:t>
            </a:r>
          </a:p>
        </p:txBody>
      </p:sp>
    </p:spTree>
    <p:extLst>
      <p:ext uri="{BB962C8B-B14F-4D97-AF65-F5344CB8AC3E}">
        <p14:creationId xmlns:p14="http://schemas.microsoft.com/office/powerpoint/2010/main" val="406453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F83DFC-2A68-46C5-6429-B2A41B71DF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907"/>
            <a:ext cx="7422994" cy="67241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48A868-65B3-0110-F39D-6B6BE07AA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994" y="0"/>
            <a:ext cx="3278458" cy="49017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E30D41-2C05-6A64-8582-4BB199FEF513}"/>
              </a:ext>
            </a:extLst>
          </p:cNvPr>
          <p:cNvSpPr txBox="1"/>
          <p:nvPr/>
        </p:nvSpPr>
        <p:spPr>
          <a:xfrm>
            <a:off x="8385717" y="5497551"/>
            <a:ext cx="273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Vicia </a:t>
            </a:r>
            <a:r>
              <a:rPr lang="fr-FR" sz="3200" i="1" dirty="0" err="1"/>
              <a:t>disperma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56695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9F263E8-29AB-83A6-D833-858901841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39788" y="857250"/>
            <a:ext cx="6858000" cy="5143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6FC665-1D05-0651-088D-0141DB4811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3032"/>
            <a:ext cx="5064418" cy="50816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A3616E-60B3-8B11-E8F5-3C884D3309F7}"/>
              </a:ext>
            </a:extLst>
          </p:cNvPr>
          <p:cNvSpPr txBox="1"/>
          <p:nvPr/>
        </p:nvSpPr>
        <p:spPr>
          <a:xfrm>
            <a:off x="6372808" y="5784980"/>
            <a:ext cx="5243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Stachys </a:t>
            </a:r>
            <a:r>
              <a:rPr lang="fr-FR" sz="3200" i="1" dirty="0" err="1"/>
              <a:t>brachyclada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2681211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45BAA-F40E-CE6F-7EE9-2B0AF349F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24" y="1199626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4 mai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2894BB-AA64-30B0-0BA5-D16B4FECA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8711"/>
            <a:ext cx="10676138" cy="3398252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Réserve </a:t>
            </a:r>
            <a:r>
              <a:rPr lang="fr-FR" sz="4400" dirty="0"/>
              <a:t>naturelle</a:t>
            </a:r>
            <a:r>
              <a:rPr lang="fr-FR" sz="4000" dirty="0"/>
              <a:t> du Mas Larrieu et les dunes de Saint Cyprien</a:t>
            </a:r>
          </a:p>
        </p:txBody>
      </p:sp>
    </p:spTree>
    <p:extLst>
      <p:ext uri="{BB962C8B-B14F-4D97-AF65-F5344CB8AC3E}">
        <p14:creationId xmlns:p14="http://schemas.microsoft.com/office/powerpoint/2010/main" val="1561933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7EA985-6D9D-E4EC-1128-0A36463BA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5" y="76200"/>
            <a:ext cx="4741069" cy="6781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D26F71-60EF-9134-5BDA-386FB047AA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92" r="-1"/>
          <a:stretch/>
        </p:blipFill>
        <p:spPr>
          <a:xfrm>
            <a:off x="6036469" y="76200"/>
            <a:ext cx="5534025" cy="48196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BB7210-6460-7FA1-40C3-AEC2FFE7AEFB}"/>
              </a:ext>
            </a:extLst>
          </p:cNvPr>
          <p:cNvSpPr txBox="1"/>
          <p:nvPr/>
        </p:nvSpPr>
        <p:spPr>
          <a:xfrm>
            <a:off x="5781675" y="5581650"/>
            <a:ext cx="561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Matthiola</a:t>
            </a:r>
            <a:r>
              <a:rPr lang="fr-FR" sz="3200" i="1" dirty="0"/>
              <a:t>  </a:t>
            </a:r>
            <a:r>
              <a:rPr lang="fr-FR" sz="3200" i="1" dirty="0" err="1"/>
              <a:t>sinuata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294162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5A9AB3-8FB6-22FC-4E9A-AF10FA87F7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0"/>
            <a:ext cx="8105774" cy="60793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3D6BEDD-EA71-3332-642A-3A10CB8944F7}"/>
              </a:ext>
            </a:extLst>
          </p:cNvPr>
          <p:cNvSpPr txBox="1"/>
          <p:nvPr/>
        </p:nvSpPr>
        <p:spPr>
          <a:xfrm>
            <a:off x="2867025" y="6257925"/>
            <a:ext cx="782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Convolvulus </a:t>
            </a:r>
            <a:r>
              <a:rPr lang="fr-FR" sz="3200" i="1" dirty="0" err="1"/>
              <a:t>soldanella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94750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9172B7-6EBC-6AB7-0AFC-2B80AD787E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6" y="0"/>
            <a:ext cx="8020049" cy="60150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2DB0C7-380A-CCBA-ADF3-19F00EE60732}"/>
              </a:ext>
            </a:extLst>
          </p:cNvPr>
          <p:cNvSpPr txBox="1"/>
          <p:nvPr/>
        </p:nvSpPr>
        <p:spPr>
          <a:xfrm>
            <a:off x="4905374" y="6305550"/>
            <a:ext cx="509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Achillea</a:t>
            </a:r>
            <a:r>
              <a:rPr lang="fr-FR" sz="3200" i="1" dirty="0"/>
              <a:t> </a:t>
            </a:r>
            <a:r>
              <a:rPr lang="fr-FR" sz="3200" i="1" dirty="0" err="1"/>
              <a:t>maritima</a:t>
            </a:r>
            <a:r>
              <a:rPr lang="fr-FR" sz="3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62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706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243" y="297221"/>
            <a:ext cx="10592117" cy="6376706"/>
          </a:xfrm>
        </p:spPr>
      </p:pic>
      <p:sp>
        <p:nvSpPr>
          <p:cNvPr id="5" name="Ellipse 4"/>
          <p:cNvSpPr/>
          <p:nvPr/>
        </p:nvSpPr>
        <p:spPr>
          <a:xfrm>
            <a:off x="5863779" y="1053778"/>
            <a:ext cx="1486211" cy="7430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Réserve  du mas </a:t>
            </a:r>
            <a:r>
              <a:rPr lang="fr-FR" sz="1400" dirty="0" err="1"/>
              <a:t>Larrieu</a:t>
            </a:r>
            <a:endParaRPr lang="fr-FR" sz="1400" dirty="0"/>
          </a:p>
        </p:txBody>
      </p:sp>
      <p:sp>
        <p:nvSpPr>
          <p:cNvPr id="6" name="Ellipse 5"/>
          <p:cNvSpPr/>
          <p:nvPr/>
        </p:nvSpPr>
        <p:spPr>
          <a:xfrm>
            <a:off x="6971683" y="6255117"/>
            <a:ext cx="1270035" cy="49986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 rot="2030436">
            <a:off x="4775353" y="4123164"/>
            <a:ext cx="1499848" cy="6331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0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42BF64-DF75-6095-D8E6-55342F134A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51435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6358B7-6848-42DC-1611-D1E782F07BC0}"/>
              </a:ext>
            </a:extLst>
          </p:cNvPr>
          <p:cNvSpPr txBox="1"/>
          <p:nvPr/>
        </p:nvSpPr>
        <p:spPr>
          <a:xfrm>
            <a:off x="7686675" y="1552575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Cyperus </a:t>
            </a:r>
            <a:r>
              <a:rPr lang="fr-FR" sz="3200" i="1" dirty="0" err="1"/>
              <a:t>capitatus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252702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-Medicago littoralis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77" y="111012"/>
            <a:ext cx="8942741" cy="63400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203807" y="2400518"/>
            <a:ext cx="2574980" cy="109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/>
              <a:t>Medicago</a:t>
            </a:r>
            <a:r>
              <a:rPr lang="fr-FR" sz="3200" dirty="0"/>
              <a:t> </a:t>
            </a:r>
            <a:r>
              <a:rPr lang="fr-FR" sz="3200" dirty="0" err="1"/>
              <a:t>littoralis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329472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D74B7FB-3BFB-E268-ECBC-44ABB0BE238A}"/>
              </a:ext>
            </a:extLst>
          </p:cNvPr>
          <p:cNvSpPr txBox="1"/>
          <p:nvPr/>
        </p:nvSpPr>
        <p:spPr>
          <a:xfrm>
            <a:off x="5896304" y="5675587"/>
            <a:ext cx="516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Sedum </a:t>
            </a:r>
            <a:r>
              <a:rPr lang="fr-FR" sz="3200" i="1" dirty="0" err="1"/>
              <a:t>caespitosum</a:t>
            </a:r>
            <a:endParaRPr lang="fr-FR" sz="32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B77AAC-BB83-8C48-7717-1C04FE695E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8494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9BF77E-2AAB-8ECD-BF60-B2D6310322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303" y="0"/>
            <a:ext cx="4754466" cy="444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55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6BEF5-D8CF-84F1-C6A1-5EE410D5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0" y="2124075"/>
            <a:ext cx="3857625" cy="657225"/>
          </a:xfrm>
        </p:spPr>
        <p:txBody>
          <a:bodyPr>
            <a:normAutofit/>
          </a:bodyPr>
          <a:lstStyle/>
          <a:p>
            <a:r>
              <a:rPr lang="fr-FR" sz="3200" i="1" dirty="0"/>
              <a:t>Sedum </a:t>
            </a:r>
            <a:r>
              <a:rPr lang="fr-FR" sz="3200" i="1" dirty="0" err="1"/>
              <a:t>sediforme</a:t>
            </a:r>
            <a:endParaRPr lang="fr-FR" sz="3200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D146A8-9B61-0286-8E81-3A373FB8C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815" y="833437"/>
            <a:ext cx="6921502" cy="5191126"/>
          </a:xfrm>
        </p:spPr>
      </p:pic>
    </p:spTree>
    <p:extLst>
      <p:ext uri="{BB962C8B-B14F-4D97-AF65-F5344CB8AC3E}">
        <p14:creationId xmlns:p14="http://schemas.microsoft.com/office/powerpoint/2010/main" val="313646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1EA9ED5-4793-757F-6305-3454FF1D8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139" y="0"/>
            <a:ext cx="9133819" cy="6850365"/>
          </a:xfrm>
        </p:spPr>
      </p:pic>
    </p:spTree>
    <p:extLst>
      <p:ext uri="{BB962C8B-B14F-4D97-AF65-F5344CB8AC3E}">
        <p14:creationId xmlns:p14="http://schemas.microsoft.com/office/powerpoint/2010/main" val="381484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941677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Les dunes de Saint Cyprien</a:t>
            </a:r>
          </a:p>
        </p:txBody>
      </p:sp>
    </p:spTree>
    <p:extLst>
      <p:ext uri="{BB962C8B-B14F-4D97-AF65-F5344CB8AC3E}">
        <p14:creationId xmlns:p14="http://schemas.microsoft.com/office/powerpoint/2010/main" val="3895342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B8E4010-BD30-E06D-0A36-E2F3BEA24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11901" cy="5712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02AE04-0352-06CE-960C-D745B7A12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1" y="0"/>
            <a:ext cx="5892799" cy="44196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0A447A-F166-A033-BAF1-8AE43F2BAC0A}"/>
              </a:ext>
            </a:extLst>
          </p:cNvPr>
          <p:cNvSpPr txBox="1"/>
          <p:nvPr/>
        </p:nvSpPr>
        <p:spPr>
          <a:xfrm>
            <a:off x="8382000" y="5481787"/>
            <a:ext cx="229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Silene</a:t>
            </a:r>
            <a:r>
              <a:rPr lang="fr-FR" sz="3200" i="1" dirty="0"/>
              <a:t> </a:t>
            </a:r>
            <a:r>
              <a:rPr lang="fr-FR" sz="3200" i="1" dirty="0" err="1"/>
              <a:t>nicaensis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285259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E83EA6-D09B-7971-E7AA-326DE0BE38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7" y="216993"/>
            <a:ext cx="6894468" cy="65552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825016-CE97-FDE5-6EB2-E5F4CBFF39D6}"/>
              </a:ext>
            </a:extLst>
          </p:cNvPr>
          <p:cNvSpPr txBox="1"/>
          <p:nvPr/>
        </p:nvSpPr>
        <p:spPr>
          <a:xfrm>
            <a:off x="7905749" y="776111"/>
            <a:ext cx="392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Crucianella</a:t>
            </a:r>
            <a:r>
              <a:rPr lang="fr-FR" sz="3200" i="1" dirty="0"/>
              <a:t> </a:t>
            </a:r>
            <a:r>
              <a:rPr lang="fr-FR" sz="3200" i="1" dirty="0" err="1"/>
              <a:t>maritima</a:t>
            </a:r>
            <a:endParaRPr lang="fr-FR" sz="3200" i="1" dirty="0"/>
          </a:p>
        </p:txBody>
      </p:sp>
      <p:pic>
        <p:nvPicPr>
          <p:cNvPr id="2" name="Image 1" descr="7-Crucianella -group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115" y="1898989"/>
            <a:ext cx="6504885" cy="48339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22E901-76A0-934F-5A44-497788123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2840"/>
            <a:ext cx="6211614" cy="706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68F84A-3085-5ACD-BB1C-035DD4773E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300" y="857251"/>
            <a:ext cx="6857999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357398-EDF0-FD1F-209E-862AC7AA4B1B}"/>
              </a:ext>
            </a:extLst>
          </p:cNvPr>
          <p:cNvSpPr txBox="1"/>
          <p:nvPr/>
        </p:nvSpPr>
        <p:spPr>
          <a:xfrm>
            <a:off x="7005386" y="1953628"/>
            <a:ext cx="403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Echium</a:t>
            </a:r>
            <a:r>
              <a:rPr lang="fr-FR" sz="3200" i="1" dirty="0"/>
              <a:t> </a:t>
            </a:r>
            <a:r>
              <a:rPr lang="fr-FR" sz="3200" i="1" dirty="0" err="1"/>
              <a:t>arenarium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2181558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B4D7B4-AAFE-0DD5-5113-2AEA179E9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05C067-12A4-DC04-6B67-03DBD7E4E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B55D33-5500-3D49-B872-5F5B323EBAEA}"/>
              </a:ext>
            </a:extLst>
          </p:cNvPr>
          <p:cNvSpPr txBox="1"/>
          <p:nvPr/>
        </p:nvSpPr>
        <p:spPr>
          <a:xfrm>
            <a:off x="5143499" y="4591050"/>
            <a:ext cx="25567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Malcolmia</a:t>
            </a:r>
            <a:r>
              <a:rPr lang="fr-FR" sz="3200" i="1" dirty="0"/>
              <a:t> </a:t>
            </a:r>
          </a:p>
          <a:p>
            <a:r>
              <a:rPr lang="fr-FR" sz="3200" i="1" dirty="0" err="1"/>
              <a:t>ramosissima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99388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04814-F9D1-1EC5-DB0B-78A516FF2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220"/>
            <a:ext cx="8418990" cy="1228402"/>
          </a:xfrm>
        </p:spPr>
        <p:txBody>
          <a:bodyPr>
            <a:normAutofit/>
          </a:bodyPr>
          <a:lstStyle/>
          <a:p>
            <a:r>
              <a:rPr lang="fr-FR" sz="4400" dirty="0"/>
              <a:t>3 mai 2022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1FC12B-64AA-2E00-57F8-F4686A993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522" y="3584283"/>
            <a:ext cx="10380955" cy="1655762"/>
          </a:xfrm>
        </p:spPr>
        <p:txBody>
          <a:bodyPr>
            <a:normAutofit/>
          </a:bodyPr>
          <a:lstStyle/>
          <a:p>
            <a:r>
              <a:rPr lang="fr-FR" sz="4400" dirty="0"/>
              <a:t>Vallée de </a:t>
            </a:r>
            <a:r>
              <a:rPr lang="fr-FR" sz="4400" dirty="0" err="1"/>
              <a:t>Baillaury</a:t>
            </a:r>
            <a:r>
              <a:rPr lang="fr-FR" sz="4400" dirty="0"/>
              <a:t> et les hauts de Cerbères</a:t>
            </a:r>
          </a:p>
        </p:txBody>
      </p:sp>
    </p:spTree>
    <p:extLst>
      <p:ext uri="{BB962C8B-B14F-4D97-AF65-F5344CB8AC3E}">
        <p14:creationId xmlns:p14="http://schemas.microsoft.com/office/powerpoint/2010/main" val="2303837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9F3A9E-4911-15DB-EB6A-AE3194E1C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424" y="5678004"/>
            <a:ext cx="6124057" cy="970450"/>
          </a:xfrm>
        </p:spPr>
        <p:txBody>
          <a:bodyPr>
            <a:normAutofit/>
          </a:bodyPr>
          <a:lstStyle/>
          <a:p>
            <a:r>
              <a:rPr lang="fr-FR" sz="3200" i="1" dirty="0" err="1"/>
              <a:t>Alkanna</a:t>
            </a:r>
            <a:r>
              <a:rPr lang="fr-FR" sz="3200" i="1" dirty="0"/>
              <a:t> </a:t>
            </a:r>
            <a:r>
              <a:rPr lang="fr-FR" sz="3200" i="1" dirty="0" err="1"/>
              <a:t>matthioli</a:t>
            </a:r>
            <a:endParaRPr lang="fr-FR" sz="3200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E8B697-56D9-20F8-B4FF-912F91D90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3780" y="867661"/>
            <a:ext cx="6830236" cy="512267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82A26A-ECD6-2767-0427-106B75F44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669" y="333377"/>
            <a:ext cx="566419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38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A3EF46-F8CB-1885-1859-901945A27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8"/>
          <a:stretch/>
        </p:blipFill>
        <p:spPr>
          <a:xfrm>
            <a:off x="0" y="0"/>
            <a:ext cx="8591551" cy="6362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97A398-EB7F-B86F-FCAD-AC3408D30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700" y="76200"/>
            <a:ext cx="4686300" cy="35433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92242B-EDB1-9F86-5AE4-FCD12EE7F102}"/>
              </a:ext>
            </a:extLst>
          </p:cNvPr>
          <p:cNvSpPr txBox="1"/>
          <p:nvPr/>
        </p:nvSpPr>
        <p:spPr>
          <a:xfrm>
            <a:off x="8951496" y="4400550"/>
            <a:ext cx="3240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Hypecoum</a:t>
            </a:r>
            <a:r>
              <a:rPr lang="fr-FR" sz="3200" i="1" dirty="0"/>
              <a:t> </a:t>
            </a:r>
            <a:r>
              <a:rPr lang="fr-FR" sz="3200" i="1" dirty="0" err="1"/>
              <a:t>procumbens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13023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46E946-8FF1-F422-9521-E476E8017F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0"/>
            <a:ext cx="51435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EF67AE2-03B9-7BB0-3F7B-C19A622C064A}"/>
              </a:ext>
            </a:extLst>
          </p:cNvPr>
          <p:cNvSpPr txBox="1"/>
          <p:nvPr/>
        </p:nvSpPr>
        <p:spPr>
          <a:xfrm>
            <a:off x="8591550" y="296733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Thapsia </a:t>
            </a:r>
            <a:r>
              <a:rPr lang="fr-FR" sz="3200" i="1" dirty="0" err="1"/>
              <a:t>villosa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2844998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phédraJP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44667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54D366-42BD-4010-5B77-AF16F41F10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1" y="0"/>
            <a:ext cx="6324599" cy="4743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3CB7EE-E259-1CBE-F85A-5AC8EAB22F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587079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2A22144-336D-1F87-78EA-6B48962B8964}"/>
              </a:ext>
            </a:extLst>
          </p:cNvPr>
          <p:cNvSpPr txBox="1"/>
          <p:nvPr/>
        </p:nvSpPr>
        <p:spPr>
          <a:xfrm>
            <a:off x="7932214" y="5431393"/>
            <a:ext cx="38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Ephedra</a:t>
            </a:r>
            <a:r>
              <a:rPr lang="fr-FR" sz="3200" i="1" dirty="0"/>
              <a:t> </a:t>
            </a:r>
            <a:r>
              <a:rPr lang="fr-FR" sz="3200" i="1" dirty="0" err="1"/>
              <a:t>distachia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08930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A83635-035E-D5F4-BC9E-E8479231AE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957AC0-CB29-DCD1-5C62-FFE5DB9AEB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2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B74226-A9E2-4C62-7D75-EDE1573B8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56199" cy="38671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DA462AF-5FED-A425-37C6-3E5959DC516E}"/>
              </a:ext>
            </a:extLst>
          </p:cNvPr>
          <p:cNvSpPr txBox="1"/>
          <p:nvPr/>
        </p:nvSpPr>
        <p:spPr>
          <a:xfrm>
            <a:off x="5267326" y="742950"/>
            <a:ext cx="19780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Reseda</a:t>
            </a:r>
            <a:endParaRPr lang="fr-FR" sz="3200" i="1" dirty="0"/>
          </a:p>
          <a:p>
            <a:r>
              <a:rPr lang="fr-FR" sz="3200" i="1" dirty="0"/>
              <a:t>alba </a:t>
            </a:r>
            <a:r>
              <a:rPr lang="fr-FR" sz="3200" i="1" dirty="0" err="1"/>
              <a:t>subsp</a:t>
            </a:r>
            <a:r>
              <a:rPr lang="fr-FR" sz="3200" i="1" dirty="0"/>
              <a:t>. </a:t>
            </a:r>
            <a:r>
              <a:rPr lang="fr-FR" sz="3200" i="1" dirty="0" err="1"/>
              <a:t>hookeri</a:t>
            </a:r>
            <a:endParaRPr lang="fr-FR" sz="3200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78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E737E-679A-B1E9-1938-F39150B2C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107" y="1854201"/>
            <a:ext cx="8188171" cy="891050"/>
          </a:xfrm>
        </p:spPr>
        <p:txBody>
          <a:bodyPr>
            <a:normAutofit/>
          </a:bodyPr>
          <a:lstStyle/>
          <a:p>
            <a:r>
              <a:rPr lang="fr-FR" sz="4400" dirty="0"/>
              <a:t>5 mai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C81599-656E-084E-967E-F2444B74CE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Tour de </a:t>
            </a:r>
            <a:r>
              <a:rPr lang="fr-FR" sz="4400" dirty="0" err="1"/>
              <a:t>Madeloc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4144905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B0A8D4-CE69-E9DA-E107-41B389DF63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3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0502" y="387162"/>
            <a:ext cx="6351897" cy="1030476"/>
          </a:xfrm>
        </p:spPr>
        <p:txBody>
          <a:bodyPr/>
          <a:lstStyle/>
          <a:p>
            <a:r>
              <a:rPr lang="fr-FR" dirty="0"/>
              <a:t>La Tour de </a:t>
            </a:r>
            <a:r>
              <a:rPr lang="fr-FR" dirty="0" err="1"/>
              <a:t>Madeloc</a:t>
            </a:r>
            <a:endParaRPr lang="fr-FR" dirty="0"/>
          </a:p>
        </p:txBody>
      </p:sp>
      <p:pic>
        <p:nvPicPr>
          <p:cNvPr id="4" name="Espace réservé du contenu 3" descr="IMG_1982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185502" y="1182265"/>
            <a:ext cx="5962114" cy="4371911"/>
          </a:xfrm>
        </p:spPr>
      </p:pic>
      <p:sp>
        <p:nvSpPr>
          <p:cNvPr id="5" name="ZoneTexte 4"/>
          <p:cNvSpPr txBox="1"/>
          <p:nvPr/>
        </p:nvSpPr>
        <p:spPr>
          <a:xfrm>
            <a:off x="5594923" y="1961151"/>
            <a:ext cx="59874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Ancienne tour à signaux qui au temps de la souveraineté  aragonaise faisait partie d’un réseau  de guet.</a:t>
            </a:r>
          </a:p>
          <a:p>
            <a:endParaRPr lang="fr-FR" sz="2000" dirty="0"/>
          </a:p>
          <a:p>
            <a:r>
              <a:rPr lang="fr-FR" sz="2000" dirty="0"/>
              <a:t> Hauteur : 652 m</a:t>
            </a:r>
          </a:p>
          <a:p>
            <a:endParaRPr lang="fr-FR" sz="2000" dirty="0"/>
          </a:p>
          <a:p>
            <a:r>
              <a:rPr lang="fr-FR" sz="2000" dirty="0"/>
              <a:t>Elle surveillait du côté mer tandis que celle de </a:t>
            </a:r>
            <a:r>
              <a:rPr lang="fr-FR" sz="2000" dirty="0" err="1"/>
              <a:t>Massane</a:t>
            </a:r>
            <a:r>
              <a:rPr lang="fr-FR" sz="2000" dirty="0"/>
              <a:t> surveillait la plaine du Roussillon.</a:t>
            </a:r>
          </a:p>
          <a:p>
            <a:r>
              <a:rPr lang="fr-FR" sz="2000" dirty="0"/>
              <a:t>Elle est en schiste, ronde et couronnée de </a:t>
            </a:r>
            <a:r>
              <a:rPr lang="fr-FR" sz="2000" dirty="0" err="1"/>
              <a:t>machicoulis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97108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5443CA-5D57-3A47-61DD-02CCABDC61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5889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DCDCE8-863D-BD9B-6BDA-420F035D77EB}"/>
              </a:ext>
            </a:extLst>
          </p:cNvPr>
          <p:cNvSpPr txBox="1"/>
          <p:nvPr/>
        </p:nvSpPr>
        <p:spPr>
          <a:xfrm>
            <a:off x="7118430" y="2303363"/>
            <a:ext cx="3646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Paeonia</a:t>
            </a:r>
            <a:r>
              <a:rPr lang="fr-FR" sz="3200" i="1" dirty="0"/>
              <a:t> </a:t>
            </a:r>
            <a:r>
              <a:rPr lang="fr-FR" sz="3200" i="1" dirty="0" err="1"/>
              <a:t>officinalis</a:t>
            </a:r>
            <a:r>
              <a:rPr lang="fr-FR" sz="3200" i="1" dirty="0"/>
              <a:t> </a:t>
            </a:r>
            <a:r>
              <a:rPr lang="fr-FR" sz="3200" i="1" dirty="0" err="1"/>
              <a:t>subsp</a:t>
            </a:r>
            <a:r>
              <a:rPr lang="fr-FR" sz="3200" i="1" dirty="0"/>
              <a:t>. </a:t>
            </a:r>
            <a:r>
              <a:rPr lang="fr-FR" sz="3200" i="1" dirty="0" err="1"/>
              <a:t>microcarpa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2751363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CE879B-9399-92E5-37F0-591A833B1C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66" y="0"/>
            <a:ext cx="6671047" cy="55778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6456E3-2203-1FD9-837F-345158838A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713" y="0"/>
            <a:ext cx="51435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EEB08D-2578-5AF2-C7A6-C1C34A71739D}"/>
              </a:ext>
            </a:extLst>
          </p:cNvPr>
          <p:cNvSpPr txBox="1"/>
          <p:nvPr/>
        </p:nvSpPr>
        <p:spPr>
          <a:xfrm>
            <a:off x="854765" y="6231835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Silene</a:t>
            </a:r>
            <a:r>
              <a:rPr lang="fr-FR" sz="3200" i="1" dirty="0"/>
              <a:t> </a:t>
            </a:r>
            <a:r>
              <a:rPr lang="fr-FR" sz="3200" i="1" dirty="0" err="1"/>
              <a:t>nemoralis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5193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aillaury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8" r="-393"/>
          <a:stretch/>
        </p:blipFill>
        <p:spPr>
          <a:xfrm>
            <a:off x="838200" y="284096"/>
            <a:ext cx="10515600" cy="6350387"/>
          </a:xfrm>
        </p:spPr>
      </p:pic>
    </p:spTree>
    <p:extLst>
      <p:ext uri="{BB962C8B-B14F-4D97-AF65-F5344CB8AC3E}">
        <p14:creationId xmlns:p14="http://schemas.microsoft.com/office/powerpoint/2010/main" val="3263053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BB28E0-6E5B-2FE4-5022-FFE30A80B1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" y="0"/>
            <a:ext cx="6797040" cy="57302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985DF9-42F1-9141-0F6C-640CA9A648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807" y="396240"/>
            <a:ext cx="4852633" cy="46126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085C8A5-2900-4918-F7D1-6505943D77C2}"/>
              </a:ext>
            </a:extLst>
          </p:cNvPr>
          <p:cNvSpPr txBox="1"/>
          <p:nvPr/>
        </p:nvSpPr>
        <p:spPr>
          <a:xfrm flipH="1">
            <a:off x="2961639" y="6277094"/>
            <a:ext cx="742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Armeria</a:t>
            </a:r>
            <a:r>
              <a:rPr lang="fr-FR" sz="3200" i="1" dirty="0"/>
              <a:t> </a:t>
            </a:r>
            <a:r>
              <a:rPr lang="fr-FR" sz="3200" i="1" dirty="0" err="1"/>
              <a:t>ruscinonensis</a:t>
            </a:r>
            <a:r>
              <a:rPr lang="fr-FR" sz="3200" i="1" dirty="0"/>
              <a:t> </a:t>
            </a:r>
            <a:r>
              <a:rPr lang="fr-FR" sz="3200" i="1" dirty="0" err="1"/>
              <a:t>subsp</a:t>
            </a:r>
            <a:r>
              <a:rPr lang="fr-FR" sz="3200" i="1" dirty="0"/>
              <a:t>. </a:t>
            </a:r>
            <a:r>
              <a:rPr lang="fr-FR" sz="3200" i="1" dirty="0" err="1"/>
              <a:t>littorifuga</a:t>
            </a:r>
            <a:endParaRPr lang="fr-FR" sz="3200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ECBD2B-654E-A551-3B6A-FD90F9CD5D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092" y="-108005"/>
            <a:ext cx="4053840" cy="54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101ECD0-AE5C-BD28-A16F-D4CBCDFF71DF}"/>
              </a:ext>
            </a:extLst>
          </p:cNvPr>
          <p:cNvSpPr txBox="1"/>
          <p:nvPr/>
        </p:nvSpPr>
        <p:spPr>
          <a:xfrm>
            <a:off x="7386320" y="1493520"/>
            <a:ext cx="314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Muscari </a:t>
            </a:r>
            <a:r>
              <a:rPr lang="fr-FR" sz="3200" i="1" dirty="0" err="1"/>
              <a:t>baeticum</a:t>
            </a:r>
            <a:endParaRPr lang="fr-FR" sz="32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57E7E0-988B-E2EF-A4A6-9C8BF6FAA7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08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76B6BA-52F0-EED7-20C6-D82F7850B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6"/>
          <a:stretch/>
        </p:blipFill>
        <p:spPr>
          <a:xfrm>
            <a:off x="191770" y="19673"/>
            <a:ext cx="4644390" cy="68186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32C3BF-E8F8-1FB0-CAE1-80D038A0DD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470" y="19673"/>
            <a:ext cx="6096000" cy="45720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39242E-9F16-E7FD-ED44-58B23F1E0C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" y="-19673"/>
            <a:ext cx="51435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869976E-FC40-255A-F41A-0C51DC9CE106}"/>
              </a:ext>
            </a:extLst>
          </p:cNvPr>
          <p:cNvSpPr txBox="1"/>
          <p:nvPr/>
        </p:nvSpPr>
        <p:spPr>
          <a:xfrm>
            <a:off x="5933440" y="5049520"/>
            <a:ext cx="438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Sideritis</a:t>
            </a:r>
            <a:r>
              <a:rPr lang="fr-FR" sz="3200" i="1" dirty="0"/>
              <a:t> </a:t>
            </a:r>
            <a:r>
              <a:rPr lang="fr-FR" sz="3200" i="1" dirty="0" err="1"/>
              <a:t>endressii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47252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30D94B-6964-70A7-CEA1-DCE05D11B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C70540-8F8F-4431-8C0B-FDC1D7F399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830" y="-81280"/>
            <a:ext cx="3879850" cy="51731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50110A-7A74-CC1D-5574-E6DB589DDE92}"/>
              </a:ext>
            </a:extLst>
          </p:cNvPr>
          <p:cNvSpPr txBox="1"/>
          <p:nvPr/>
        </p:nvSpPr>
        <p:spPr>
          <a:xfrm>
            <a:off x="6502400" y="5557520"/>
            <a:ext cx="402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Linaria</a:t>
            </a:r>
            <a:r>
              <a:rPr lang="fr-FR" sz="3200" i="1" dirty="0"/>
              <a:t> </a:t>
            </a:r>
            <a:r>
              <a:rPr lang="fr-FR" sz="3200" i="1" dirty="0" err="1"/>
              <a:t>angustissima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68483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FED736-7F25-0EEC-11B3-6CC035ABAD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25FFB0-D1F2-4A50-FCCF-285616201F58}"/>
              </a:ext>
            </a:extLst>
          </p:cNvPr>
          <p:cNvSpPr txBox="1"/>
          <p:nvPr/>
        </p:nvSpPr>
        <p:spPr>
          <a:xfrm>
            <a:off x="9727324" y="614855"/>
            <a:ext cx="1907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Cap Béar</a:t>
            </a:r>
          </a:p>
        </p:txBody>
      </p:sp>
    </p:spTree>
    <p:extLst>
      <p:ext uri="{BB962C8B-B14F-4D97-AF65-F5344CB8AC3E}">
        <p14:creationId xmlns:p14="http://schemas.microsoft.com/office/powerpoint/2010/main" val="1934795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2496DF-5D45-D95B-5F8A-FF57471C19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00800" cy="56687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9C6F4E-7A16-2B43-30C5-3B81956535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3040" y="0"/>
            <a:ext cx="5899372" cy="6756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F393C6A-1879-FB78-CB75-79EC44123E0C}"/>
              </a:ext>
            </a:extLst>
          </p:cNvPr>
          <p:cNvSpPr txBox="1"/>
          <p:nvPr/>
        </p:nvSpPr>
        <p:spPr>
          <a:xfrm>
            <a:off x="1615440" y="6106160"/>
            <a:ext cx="351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Plantago</a:t>
            </a:r>
            <a:r>
              <a:rPr lang="fr-FR" sz="3200" i="1" dirty="0"/>
              <a:t> </a:t>
            </a:r>
            <a:r>
              <a:rPr lang="fr-FR" sz="3200" i="1" dirty="0" err="1"/>
              <a:t>subulata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790065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5BE1EF-B8D7-AAF2-22A7-CD0AAF2C8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079" y="0"/>
            <a:ext cx="6004561" cy="53327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B77B87-74E5-F7C4-C095-D0C76AEE4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80" y="0"/>
            <a:ext cx="7081521" cy="53111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0C5730-25F9-66B2-1290-A3F45D6AD554}"/>
              </a:ext>
            </a:extLst>
          </p:cNvPr>
          <p:cNvSpPr txBox="1"/>
          <p:nvPr/>
        </p:nvSpPr>
        <p:spPr>
          <a:xfrm>
            <a:off x="2590800" y="5953760"/>
            <a:ext cx="587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Galium </a:t>
            </a:r>
            <a:r>
              <a:rPr lang="fr-FR" sz="3200" i="1" dirty="0" err="1"/>
              <a:t>minutulum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563652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EAA3F5-5247-EEDF-A30A-59C4A4E3E1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1" y="-12702"/>
            <a:ext cx="9052560" cy="67894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21DEC0-7A4C-C777-4968-65890724CD4D}"/>
              </a:ext>
            </a:extLst>
          </p:cNvPr>
          <p:cNvSpPr txBox="1"/>
          <p:nvPr/>
        </p:nvSpPr>
        <p:spPr>
          <a:xfrm>
            <a:off x="8801100" y="995680"/>
            <a:ext cx="3261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Polycarpon</a:t>
            </a:r>
            <a:r>
              <a:rPr lang="fr-FR" sz="3200" i="1" dirty="0"/>
              <a:t> </a:t>
            </a:r>
            <a:r>
              <a:rPr lang="fr-FR" sz="3200" i="1" dirty="0" err="1"/>
              <a:t>polycarpoides</a:t>
            </a:r>
            <a:r>
              <a:rPr lang="fr-FR" sz="3200" i="1" dirty="0"/>
              <a:t> </a:t>
            </a:r>
            <a:r>
              <a:rPr lang="fr-FR" sz="3200" i="1" dirty="0" err="1"/>
              <a:t>subsp</a:t>
            </a:r>
            <a:r>
              <a:rPr lang="fr-FR" sz="3200" i="1" dirty="0"/>
              <a:t>. </a:t>
            </a:r>
            <a:r>
              <a:rPr lang="fr-FR" sz="3200" i="1" dirty="0" err="1"/>
              <a:t>catalaunicum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671449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8793832-5F3F-41CB-55B0-C2BE2D537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F1F3B46-6FB5-129C-5719-C23013B80B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46" y="0"/>
            <a:ext cx="914399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0D8E49A-816D-3EFF-33BB-A9FC02AAD187}"/>
              </a:ext>
            </a:extLst>
          </p:cNvPr>
          <p:cNvSpPr txBox="1"/>
          <p:nvPr/>
        </p:nvSpPr>
        <p:spPr>
          <a:xfrm>
            <a:off x="9143999" y="1434662"/>
            <a:ext cx="3048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Genista</a:t>
            </a:r>
            <a:r>
              <a:rPr lang="fr-FR" sz="3200" i="1" dirty="0"/>
              <a:t> </a:t>
            </a:r>
            <a:r>
              <a:rPr lang="fr-FR" sz="3200" i="1" dirty="0" err="1"/>
              <a:t>monspessulana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419911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989DAD-5457-E42D-1ECF-957ECAFE4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89" y="0"/>
            <a:ext cx="7966841" cy="59751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819EAA-44DF-91BE-ACAF-5609665B1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054" y="-1"/>
            <a:ext cx="9238262" cy="59751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F6A7CA-44C3-5685-A4F2-18C3F5AC5C38}"/>
              </a:ext>
            </a:extLst>
          </p:cNvPr>
          <p:cNvSpPr txBox="1"/>
          <p:nvPr/>
        </p:nvSpPr>
        <p:spPr>
          <a:xfrm>
            <a:off x="1429738" y="5975131"/>
            <a:ext cx="4498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Adenocarpus</a:t>
            </a:r>
            <a:r>
              <a:rPr lang="fr-FR" sz="3200" i="1" dirty="0"/>
              <a:t> </a:t>
            </a:r>
            <a:r>
              <a:rPr lang="fr-FR" sz="3200" i="1" dirty="0" err="1"/>
              <a:t>telonensis</a:t>
            </a:r>
            <a:endParaRPr lang="fr-FR" sz="3200" i="1" dirty="0"/>
          </a:p>
          <a:p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41917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47859" cy="721125"/>
          </a:xfrm>
        </p:spPr>
        <p:txBody>
          <a:bodyPr/>
          <a:lstStyle/>
          <a:p>
            <a:r>
              <a:rPr lang="fr-FR" dirty="0"/>
              <a:t>Vallée de la </a:t>
            </a:r>
            <a:r>
              <a:rPr lang="fr-FR" dirty="0" err="1"/>
              <a:t>Baillaury</a:t>
            </a:r>
            <a:endParaRPr lang="fr-FR" dirty="0"/>
          </a:p>
        </p:txBody>
      </p:sp>
      <p:pic>
        <p:nvPicPr>
          <p:cNvPr id="4" name="Espace réservé du contenu 3" descr="3- Route -Paul.JP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1"/>
          <a:stretch/>
        </p:blipFill>
        <p:spPr>
          <a:xfrm>
            <a:off x="526049" y="1036116"/>
            <a:ext cx="11137499" cy="5615079"/>
          </a:xfrm>
        </p:spPr>
      </p:pic>
    </p:spTree>
    <p:extLst>
      <p:ext uri="{BB962C8B-B14F-4D97-AF65-F5344CB8AC3E}">
        <p14:creationId xmlns:p14="http://schemas.microsoft.com/office/powerpoint/2010/main" val="3445890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B1C8966-DC0F-3C8C-99EE-3F06DF993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98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638792C-23BB-F831-E3C4-4D1FE534A26F}"/>
              </a:ext>
            </a:extLst>
          </p:cNvPr>
          <p:cNvSpPr txBox="1"/>
          <p:nvPr/>
        </p:nvSpPr>
        <p:spPr>
          <a:xfrm>
            <a:off x="10343891" y="4445877"/>
            <a:ext cx="2128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Thymelea</a:t>
            </a:r>
            <a:r>
              <a:rPr lang="fr-FR" sz="3200" i="1" dirty="0"/>
              <a:t> </a:t>
            </a:r>
            <a:r>
              <a:rPr lang="fr-FR" sz="3200" i="1" dirty="0" err="1"/>
              <a:t>hirsuta</a:t>
            </a:r>
            <a:endParaRPr lang="fr-FR" sz="3200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2EBDA2-633F-1E56-B13E-EBC08B3B5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F2BED1-3FB1-5DB4-3DEF-1A531D8D5323}"/>
              </a:ext>
            </a:extLst>
          </p:cNvPr>
          <p:cNvSpPr txBox="1"/>
          <p:nvPr/>
        </p:nvSpPr>
        <p:spPr>
          <a:xfrm>
            <a:off x="3352800" y="1981200"/>
            <a:ext cx="66173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6 mai </a:t>
            </a:r>
          </a:p>
          <a:p>
            <a:pPr algn="ctr"/>
            <a:endParaRPr lang="fr-FR" sz="4400" dirty="0"/>
          </a:p>
          <a:p>
            <a:pPr algn="ctr"/>
            <a:r>
              <a:rPr lang="fr-FR" sz="4400" dirty="0"/>
              <a:t>Massif des Albères</a:t>
            </a:r>
          </a:p>
        </p:txBody>
      </p:sp>
    </p:spTree>
    <p:extLst>
      <p:ext uri="{BB962C8B-B14F-4D97-AF65-F5344CB8AC3E}">
        <p14:creationId xmlns:p14="http://schemas.microsoft.com/office/powerpoint/2010/main" val="2787648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E650CE-072E-2569-88D8-128E265A5D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90F8E9-09B2-8BCA-8E7F-ABCA541C30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2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A70047-2282-FF94-B93C-56A4960CE2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EC95A8-F098-0D76-EE08-61A760B695EF}"/>
              </a:ext>
            </a:extLst>
          </p:cNvPr>
          <p:cNvSpPr txBox="1"/>
          <p:nvPr/>
        </p:nvSpPr>
        <p:spPr>
          <a:xfrm>
            <a:off x="10076155" y="4634144"/>
            <a:ext cx="2219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Plantago</a:t>
            </a:r>
            <a:r>
              <a:rPr lang="fr-FR" sz="3200" i="1" dirty="0"/>
              <a:t> </a:t>
            </a:r>
            <a:r>
              <a:rPr lang="fr-FR" sz="3200" i="1" dirty="0" err="1"/>
              <a:t>bellardii</a:t>
            </a:r>
            <a:endParaRPr lang="fr-FR" sz="3200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13BBEB-80C6-73DC-F0EB-97FF6BDB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695" y="0"/>
            <a:ext cx="5906610" cy="43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C56D46-813C-B50D-13A1-D2DB5AA65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92887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F7E2A1-FC44-38F6-1E3D-266701869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521" y="0"/>
            <a:ext cx="6912744" cy="51845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26C0E6-DDE6-DAA3-4582-699FB872960F}"/>
              </a:ext>
            </a:extLst>
          </p:cNvPr>
          <p:cNvSpPr txBox="1"/>
          <p:nvPr/>
        </p:nvSpPr>
        <p:spPr>
          <a:xfrm>
            <a:off x="6890005" y="5691184"/>
            <a:ext cx="5504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Dorycnopsis</a:t>
            </a:r>
            <a:r>
              <a:rPr lang="fr-FR" sz="3200" i="1" dirty="0"/>
              <a:t> </a:t>
            </a:r>
            <a:r>
              <a:rPr lang="fr-FR" sz="3200" i="1" dirty="0" err="1"/>
              <a:t>gerardi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27984207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85987C-ADCE-7E2B-A918-3729B51E44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719" y="0"/>
            <a:ext cx="4721079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7F28629-3EE6-DA90-5358-88FA8727F2E3}"/>
              </a:ext>
            </a:extLst>
          </p:cNvPr>
          <p:cNvSpPr txBox="1"/>
          <p:nvPr/>
        </p:nvSpPr>
        <p:spPr>
          <a:xfrm>
            <a:off x="7048870" y="1145219"/>
            <a:ext cx="387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Ornithopus</a:t>
            </a:r>
            <a:r>
              <a:rPr lang="fr-FR" sz="3200" i="1" dirty="0"/>
              <a:t> </a:t>
            </a:r>
            <a:r>
              <a:rPr lang="fr-FR" sz="3200" i="1" dirty="0" err="1"/>
              <a:t>pinnatus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776960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FA04EC-BA92-1892-A233-D4F77FFA28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52551" cy="66893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4525B3-2D60-BD0E-9A3F-A0E0AFE1A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369" y="0"/>
            <a:ext cx="5832631" cy="47317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BC805E-4A71-F2A2-9875-302666168D44}"/>
              </a:ext>
            </a:extLst>
          </p:cNvPr>
          <p:cNvSpPr txBox="1"/>
          <p:nvPr/>
        </p:nvSpPr>
        <p:spPr>
          <a:xfrm>
            <a:off x="8185211" y="5525894"/>
            <a:ext cx="3222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Trifolium </a:t>
            </a:r>
            <a:r>
              <a:rPr lang="fr-FR" sz="3200" i="1" dirty="0" err="1"/>
              <a:t>hirtum</a:t>
            </a:r>
            <a:endParaRPr lang="fr-FR" sz="32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05ED8E-3262-9060-EE88-7E6B86E34A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0" y="1691640"/>
            <a:ext cx="3869559" cy="26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AB11CC-BFC9-E078-ADB0-501E8F6091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44" y="0"/>
            <a:ext cx="878150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AFC4E0-2997-66CC-0402-22ADF931067E}"/>
              </a:ext>
            </a:extLst>
          </p:cNvPr>
          <p:cNvSpPr txBox="1"/>
          <p:nvPr/>
        </p:nvSpPr>
        <p:spPr>
          <a:xfrm>
            <a:off x="8897650" y="1482571"/>
            <a:ext cx="3178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Cheilanthes</a:t>
            </a:r>
            <a:r>
              <a:rPr lang="fr-FR" sz="3200" i="1" dirty="0"/>
              <a:t> </a:t>
            </a:r>
            <a:r>
              <a:rPr lang="fr-FR" sz="3200" i="1" dirty="0" err="1"/>
              <a:t>tinaei</a:t>
            </a:r>
            <a:endParaRPr lang="fr-FR" sz="3200" i="1" dirty="0"/>
          </a:p>
          <a:p>
            <a:r>
              <a:rPr lang="fr-FR" sz="3200" i="1" dirty="0"/>
              <a:t>= </a:t>
            </a:r>
            <a:r>
              <a:rPr lang="fr-FR" sz="3200" i="1" dirty="0" err="1"/>
              <a:t>Allosorus</a:t>
            </a:r>
            <a:r>
              <a:rPr lang="fr-FR" sz="3200" i="1" dirty="0"/>
              <a:t> </a:t>
            </a:r>
            <a:r>
              <a:rPr lang="fr-FR" sz="3200" i="1" dirty="0" err="1"/>
              <a:t>tinaei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4216401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EAA506-BE99-7799-AA6B-02901C6AB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"/>
          <a:stretch/>
        </p:blipFill>
        <p:spPr>
          <a:xfrm>
            <a:off x="-1" y="79899"/>
            <a:ext cx="9014923" cy="6778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86D213-5F34-4E1C-D260-A4F34990A055}"/>
              </a:ext>
            </a:extLst>
          </p:cNvPr>
          <p:cNvSpPr txBox="1"/>
          <p:nvPr/>
        </p:nvSpPr>
        <p:spPr>
          <a:xfrm>
            <a:off x="9401452" y="4358937"/>
            <a:ext cx="2565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Ophioglossum</a:t>
            </a:r>
            <a:r>
              <a:rPr lang="fr-FR" sz="3200" i="1" dirty="0"/>
              <a:t> </a:t>
            </a:r>
            <a:r>
              <a:rPr lang="fr-FR" sz="3200" i="1" dirty="0" err="1"/>
              <a:t>lusitanicum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2333737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304B91-9A0C-8F81-335D-32D3548743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004"/>
            <a:ext cx="1000513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CBCC55-6F9C-EE62-9765-81A91FE9A499}"/>
              </a:ext>
            </a:extLst>
          </p:cNvPr>
          <p:cNvSpPr txBox="1"/>
          <p:nvPr/>
        </p:nvSpPr>
        <p:spPr>
          <a:xfrm>
            <a:off x="10074199" y="776726"/>
            <a:ext cx="1763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Isoetes</a:t>
            </a:r>
            <a:r>
              <a:rPr lang="fr-FR" sz="3200" i="1" dirty="0"/>
              <a:t> </a:t>
            </a:r>
            <a:r>
              <a:rPr lang="fr-FR" sz="3200" i="1" dirty="0" err="1"/>
              <a:t>durieui</a:t>
            </a:r>
            <a:endParaRPr lang="fr-FR" sz="3200" i="1" dirty="0"/>
          </a:p>
        </p:txBody>
      </p:sp>
      <p:pic>
        <p:nvPicPr>
          <p:cNvPr id="2" name="Image 1" descr="9-2 Isoetes durie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433" y="1888310"/>
            <a:ext cx="7013558" cy="46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3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5020498-FDAF-52BB-647A-BE7D96FD78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176" y="0"/>
            <a:ext cx="7385824" cy="55393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9C8E58-C135-3DF6-9BBA-1996B6EB4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7076FC6-B9F4-39CE-0BA1-DF42831BEE69}"/>
              </a:ext>
            </a:extLst>
          </p:cNvPr>
          <p:cNvSpPr txBox="1"/>
          <p:nvPr/>
        </p:nvSpPr>
        <p:spPr>
          <a:xfrm>
            <a:off x="6898887" y="6069774"/>
            <a:ext cx="479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Cosentinia</a:t>
            </a:r>
            <a:r>
              <a:rPr lang="fr-FR" sz="3200" i="1" dirty="0"/>
              <a:t> </a:t>
            </a:r>
            <a:r>
              <a:rPr lang="fr-FR" sz="3200" i="1" dirty="0" err="1"/>
              <a:t>vellea</a:t>
            </a:r>
            <a:endParaRPr lang="fr-FR" sz="3200" i="1" dirty="0"/>
          </a:p>
        </p:txBody>
      </p:sp>
      <p:pic>
        <p:nvPicPr>
          <p:cNvPr id="2" name="Image 1" descr="3- Cosentina-group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185" y="0"/>
            <a:ext cx="8554775" cy="569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BE7C11-A949-4B0B-EE64-0FE8848344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45"/>
            <a:ext cx="7283123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67C0AF-82B3-87F8-0012-FBE49C9FFF62}"/>
              </a:ext>
            </a:extLst>
          </p:cNvPr>
          <p:cNvSpPr txBox="1"/>
          <p:nvPr/>
        </p:nvSpPr>
        <p:spPr>
          <a:xfrm>
            <a:off x="7634796" y="1127464"/>
            <a:ext cx="411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Phelipanche</a:t>
            </a:r>
            <a:r>
              <a:rPr lang="fr-FR" sz="3200" i="1" dirty="0"/>
              <a:t> nana</a:t>
            </a:r>
          </a:p>
        </p:txBody>
      </p:sp>
    </p:spTree>
    <p:extLst>
      <p:ext uri="{BB962C8B-B14F-4D97-AF65-F5344CB8AC3E}">
        <p14:creationId xmlns:p14="http://schemas.microsoft.com/office/powerpoint/2010/main" val="39609609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CC3F21-7DA0-B2B1-748C-F7218D9A62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154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7CAF90-923A-0338-036F-3D4A68BED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639626" y="0"/>
            <a:ext cx="5939162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77D8567-054E-CFFA-2F55-8D4C52A671BC}"/>
              </a:ext>
            </a:extLst>
          </p:cNvPr>
          <p:cNvSpPr txBox="1"/>
          <p:nvPr/>
        </p:nvSpPr>
        <p:spPr>
          <a:xfrm>
            <a:off x="9433263" y="4926639"/>
            <a:ext cx="2121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Tuberaria</a:t>
            </a:r>
            <a:r>
              <a:rPr lang="fr-FR" sz="3200" i="1" dirty="0"/>
              <a:t> </a:t>
            </a:r>
            <a:r>
              <a:rPr lang="fr-FR" sz="3200" i="1" dirty="0" err="1"/>
              <a:t>guttata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34115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A6663FA-2029-AB88-3863-C0D1FE1922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7870" y="857251"/>
            <a:ext cx="6857999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FAA1C2-5B6E-C7BE-CE23-4339DB9A65C3}"/>
              </a:ext>
            </a:extLst>
          </p:cNvPr>
          <p:cNvSpPr txBox="1"/>
          <p:nvPr/>
        </p:nvSpPr>
        <p:spPr>
          <a:xfrm>
            <a:off x="7732451" y="1162975"/>
            <a:ext cx="4660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Asplenium</a:t>
            </a:r>
            <a:r>
              <a:rPr lang="fr-FR" sz="3200" i="1" dirty="0"/>
              <a:t> </a:t>
            </a:r>
            <a:r>
              <a:rPr lang="fr-FR" sz="3200" i="1" dirty="0" err="1"/>
              <a:t>obovatum</a:t>
            </a:r>
            <a:r>
              <a:rPr lang="fr-FR" sz="3200" i="1" dirty="0"/>
              <a:t> </a:t>
            </a:r>
            <a:r>
              <a:rPr lang="fr-FR" sz="3200" dirty="0" err="1"/>
              <a:t>subsp</a:t>
            </a:r>
            <a:r>
              <a:rPr lang="fr-FR" sz="3200" dirty="0"/>
              <a:t>. </a:t>
            </a:r>
            <a:r>
              <a:rPr lang="fr-FR" sz="3200" i="1" dirty="0" err="1"/>
              <a:t>billotii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1192621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6C0635-77DD-6AE8-29AF-E7113AAB9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6352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227166-AA26-D7AE-09CB-EA4F49B86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952" y="885547"/>
            <a:ext cx="7350711" cy="50869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1D92DA5-EDCD-78CE-D137-8AC2B22AA016}"/>
              </a:ext>
            </a:extLst>
          </p:cNvPr>
          <p:cNvSpPr txBox="1"/>
          <p:nvPr/>
        </p:nvSpPr>
        <p:spPr>
          <a:xfrm>
            <a:off x="10319244" y="5095784"/>
            <a:ext cx="1872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Dianthus</a:t>
            </a:r>
            <a:r>
              <a:rPr lang="fr-FR" sz="3200" i="1" dirty="0"/>
              <a:t> </a:t>
            </a:r>
            <a:r>
              <a:rPr lang="fr-FR" sz="3200" i="1" dirty="0" err="1"/>
              <a:t>pungens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9354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B4EF997-6818-84A9-4E44-BB28FB601B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93" y="0"/>
            <a:ext cx="7749327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B4152F-3EAD-AF4A-CD5F-E18DC4073A92}"/>
              </a:ext>
            </a:extLst>
          </p:cNvPr>
          <p:cNvSpPr txBox="1"/>
          <p:nvPr/>
        </p:nvSpPr>
        <p:spPr>
          <a:xfrm>
            <a:off x="9286043" y="710214"/>
            <a:ext cx="1855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Saxifraga</a:t>
            </a:r>
            <a:r>
              <a:rPr lang="fr-FR" sz="3200" i="1" dirty="0"/>
              <a:t> </a:t>
            </a:r>
            <a:r>
              <a:rPr lang="fr-FR" sz="3200" i="1" dirty="0" err="1"/>
              <a:t>fragosoi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0400695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448EFC6-F5D9-3940-08A9-3056D2BEA8B4}"/>
              </a:ext>
            </a:extLst>
          </p:cNvPr>
          <p:cNvSpPr txBox="1"/>
          <p:nvPr/>
        </p:nvSpPr>
        <p:spPr>
          <a:xfrm>
            <a:off x="1837676" y="2032986"/>
            <a:ext cx="8744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7 mai 2022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Massif du </a:t>
            </a:r>
            <a:r>
              <a:rPr lang="fr-FR" sz="4000" dirty="0" err="1"/>
              <a:t>Castell</a:t>
            </a:r>
            <a:r>
              <a:rPr lang="fr-FR" sz="4000" dirty="0"/>
              <a:t> d’</a:t>
            </a:r>
            <a:r>
              <a:rPr lang="fr-FR" sz="4000" dirty="0" err="1"/>
              <a:t>Ultrera</a:t>
            </a:r>
            <a:r>
              <a:rPr lang="fr-FR" sz="4000" dirty="0"/>
              <a:t> depuis Sorède</a:t>
            </a:r>
          </a:p>
        </p:txBody>
      </p:sp>
    </p:spTree>
    <p:extLst>
      <p:ext uri="{BB962C8B-B14F-4D97-AF65-F5344CB8AC3E}">
        <p14:creationId xmlns:p14="http://schemas.microsoft.com/office/powerpoint/2010/main" val="23649565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5F38C8-AFD9-5110-613F-62299107C8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F1D27A-E0AD-6F8F-214A-FBDDA68C4D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5" y="0"/>
            <a:ext cx="51435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D4EAB09-DAC6-B2D1-CF0F-98BA14A208A9}"/>
              </a:ext>
            </a:extLst>
          </p:cNvPr>
          <p:cNvSpPr txBox="1"/>
          <p:nvPr/>
        </p:nvSpPr>
        <p:spPr>
          <a:xfrm>
            <a:off x="7231563" y="5446675"/>
            <a:ext cx="380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Trifolium </a:t>
            </a:r>
            <a:r>
              <a:rPr lang="fr-FR" sz="3200" i="1" dirty="0" err="1"/>
              <a:t>diffusum</a:t>
            </a:r>
            <a:endParaRPr lang="fr-FR" sz="3200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215A34-73B4-56E4-BB7B-7A9ECE4E11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462" y="0"/>
            <a:ext cx="6966538" cy="46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257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3D737E-6A56-ABA3-F577-54A5AAA8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85717" cy="68610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971CE8-E2BF-B2EF-A0B8-F42D50772394}"/>
              </a:ext>
            </a:extLst>
          </p:cNvPr>
          <p:cNvSpPr txBox="1"/>
          <p:nvPr/>
        </p:nvSpPr>
        <p:spPr>
          <a:xfrm>
            <a:off x="8096435" y="1154097"/>
            <a:ext cx="2982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Cistus</a:t>
            </a:r>
            <a:r>
              <a:rPr lang="fr-FR" sz="3200" i="1" dirty="0"/>
              <a:t> </a:t>
            </a:r>
            <a:r>
              <a:rPr lang="fr-FR" sz="3200" i="1" dirty="0" err="1"/>
              <a:t>albidus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6090135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CDB658-311E-8AD5-A6E3-C378600AF7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19529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C2D508-2F04-8275-9582-004309620FDE}"/>
              </a:ext>
            </a:extLst>
          </p:cNvPr>
          <p:cNvSpPr txBox="1"/>
          <p:nvPr/>
        </p:nvSpPr>
        <p:spPr>
          <a:xfrm>
            <a:off x="9330431" y="1207363"/>
            <a:ext cx="1766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Cistus</a:t>
            </a:r>
            <a:r>
              <a:rPr lang="fr-FR" sz="3200" i="1" dirty="0"/>
              <a:t> </a:t>
            </a:r>
            <a:r>
              <a:rPr lang="fr-FR" sz="3200" i="1" dirty="0" err="1"/>
              <a:t>crispus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8950961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ED8B53-3C39-432C-4556-0ACD15A3D8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FFD922-35CF-CCF4-75CB-3C59F9E810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56797" cy="57164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DBEF09-B098-4F7A-20D7-5B27BCE7B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057" y="0"/>
            <a:ext cx="3433368" cy="40652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8BDF3A-14FD-47E7-E6CF-22F253118657}"/>
              </a:ext>
            </a:extLst>
          </p:cNvPr>
          <p:cNvSpPr txBox="1"/>
          <p:nvPr/>
        </p:nvSpPr>
        <p:spPr>
          <a:xfrm>
            <a:off x="8865219" y="4728117"/>
            <a:ext cx="278780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Asperula </a:t>
            </a:r>
            <a:r>
              <a:rPr lang="fr-FR" sz="3200" i="1" dirty="0" err="1"/>
              <a:t>cynanchica</a:t>
            </a:r>
            <a:endParaRPr lang="fr-FR" sz="3200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9287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E8225BE-CC0A-CEFB-086A-1E341A4270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49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-1Escalade Hél-Vane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241" y="0"/>
            <a:ext cx="76574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143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328E95-2090-5E33-01DA-F781B47930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B111FE-8B0D-6566-2954-1B9DD69F6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776" y="0"/>
            <a:ext cx="6777373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7FAE322-53AC-9260-AAAE-BD0E47DE37C5}"/>
              </a:ext>
            </a:extLst>
          </p:cNvPr>
          <p:cNvSpPr txBox="1"/>
          <p:nvPr/>
        </p:nvSpPr>
        <p:spPr>
          <a:xfrm>
            <a:off x="9316245" y="417250"/>
            <a:ext cx="3031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Leucanthemum</a:t>
            </a:r>
            <a:r>
              <a:rPr lang="fr-FR" sz="3200" i="1" dirty="0"/>
              <a:t> </a:t>
            </a:r>
            <a:r>
              <a:rPr lang="fr-FR" sz="3200" i="1" dirty="0" err="1"/>
              <a:t>delarbrei</a:t>
            </a:r>
            <a:endParaRPr lang="fr-FR" sz="3200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ACC6E0-BAA0-5CD1-93CC-8D145FE298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7384"/>
            <a:ext cx="3360821" cy="25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8AE645-0DE2-2E4D-E2EB-862D5A448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13109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8F08F4-2445-7514-EDFC-094E083048B0}"/>
              </a:ext>
            </a:extLst>
          </p:cNvPr>
          <p:cNvSpPr txBox="1"/>
          <p:nvPr/>
        </p:nvSpPr>
        <p:spPr>
          <a:xfrm>
            <a:off x="7581530" y="2139518"/>
            <a:ext cx="3897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Scrophularia</a:t>
            </a:r>
            <a:r>
              <a:rPr lang="fr-FR" sz="3200" i="1" dirty="0"/>
              <a:t> </a:t>
            </a:r>
            <a:r>
              <a:rPr lang="fr-FR" sz="3200" i="1" dirty="0" err="1"/>
              <a:t>peregrina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7902724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99D0B3-D871-A62F-31AE-E69488B1E340}"/>
              </a:ext>
            </a:extLst>
          </p:cNvPr>
          <p:cNvSpPr txBox="1"/>
          <p:nvPr/>
        </p:nvSpPr>
        <p:spPr>
          <a:xfrm>
            <a:off x="2680138" y="1970689"/>
            <a:ext cx="8040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7 mai vallée du Tech près de Villelongue-dels-Monts</a:t>
            </a:r>
          </a:p>
        </p:txBody>
      </p:sp>
    </p:spTree>
    <p:extLst>
      <p:ext uri="{BB962C8B-B14F-4D97-AF65-F5344CB8AC3E}">
        <p14:creationId xmlns:p14="http://schemas.microsoft.com/office/powerpoint/2010/main" val="23846886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AB49BE-F674-5DCF-11CF-1EF394352D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AA1BDC-FD04-73F6-2C88-413F96C8F3C8}"/>
              </a:ext>
            </a:extLst>
          </p:cNvPr>
          <p:cNvSpPr txBox="1"/>
          <p:nvPr/>
        </p:nvSpPr>
        <p:spPr>
          <a:xfrm>
            <a:off x="9703292" y="816746"/>
            <a:ext cx="2166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Andryala</a:t>
            </a:r>
            <a:r>
              <a:rPr lang="fr-FR" sz="3200" i="1" dirty="0"/>
              <a:t> </a:t>
            </a:r>
            <a:r>
              <a:rPr lang="fr-FR" sz="3200" i="1" dirty="0" err="1"/>
              <a:t>ragusina</a:t>
            </a:r>
            <a:endParaRPr lang="fr-FR" sz="3200" i="1" dirty="0"/>
          </a:p>
        </p:txBody>
      </p:sp>
      <p:pic>
        <p:nvPicPr>
          <p:cNvPr id="2" name="Image 1" descr="3-a Andryala ragusina2 copi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111" y="2712300"/>
            <a:ext cx="4625433" cy="3562040"/>
          </a:xfrm>
          <a:prstGeom prst="ellipse">
            <a:avLst/>
          </a:prstGeom>
          <a:ln w="57150" cap="rnd" cmpd="sng">
            <a:solidFill>
              <a:schemeClr val="bg1">
                <a:lumMod val="65000"/>
                <a:lumOff val="3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52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B8153B0-FD87-DD9C-AA8B-D0BBE6C3CB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520" y="0"/>
            <a:ext cx="51435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8D5A44-5D74-5895-DA46-354A02300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35620" cy="57408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557ABF-8877-D253-DD25-0405BE46EA2D}"/>
              </a:ext>
            </a:extLst>
          </p:cNvPr>
          <p:cNvSpPr txBox="1"/>
          <p:nvPr/>
        </p:nvSpPr>
        <p:spPr>
          <a:xfrm>
            <a:off x="665825" y="6196614"/>
            <a:ext cx="490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Lamium</a:t>
            </a:r>
            <a:r>
              <a:rPr lang="fr-FR" dirty="0"/>
              <a:t> </a:t>
            </a:r>
            <a:r>
              <a:rPr lang="fr-FR" dirty="0" err="1"/>
              <a:t>flexuosum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5BA750-2251-8290-90B0-03FF538807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92"/>
          <a:stretch/>
        </p:blipFill>
        <p:spPr>
          <a:xfrm>
            <a:off x="2305844" y="0"/>
            <a:ext cx="4673343" cy="33147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EC0862-28A0-4C40-BF2C-BC2C76F18B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522" y="3009150"/>
            <a:ext cx="4661012" cy="30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A387A09-F7EB-B25D-6E3E-5FB53DAA8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7625918" cy="60501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4685F81-0B60-8C0E-0D54-26404979D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12"/>
          <a:stretch/>
        </p:blipFill>
        <p:spPr>
          <a:xfrm>
            <a:off x="8096434" y="156778"/>
            <a:ext cx="3533313" cy="65444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4770722-E7B2-55ED-A1BD-414137EF7CEB}"/>
              </a:ext>
            </a:extLst>
          </p:cNvPr>
          <p:cNvSpPr txBox="1"/>
          <p:nvPr/>
        </p:nvSpPr>
        <p:spPr>
          <a:xfrm>
            <a:off x="2059620" y="6116446"/>
            <a:ext cx="4998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Trifolium </a:t>
            </a:r>
            <a:r>
              <a:rPr lang="fr-FR" sz="3200" i="1" dirty="0" err="1"/>
              <a:t>purpureum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16582587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F4AE7B-3BC7-DED5-3180-BFD52117E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80422" cy="59080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7B4300C-1F96-D877-14C5-5BB15D651647}"/>
              </a:ext>
            </a:extLst>
          </p:cNvPr>
          <p:cNvSpPr txBox="1"/>
          <p:nvPr/>
        </p:nvSpPr>
        <p:spPr>
          <a:xfrm>
            <a:off x="9987378" y="3420122"/>
            <a:ext cx="2095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Trifolium </a:t>
            </a:r>
            <a:r>
              <a:rPr lang="fr-FR" sz="3200" i="1" dirty="0" err="1"/>
              <a:t>nigrescens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7112167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28E10A1-1075-C113-A726-1944DA9E17CE}"/>
              </a:ext>
            </a:extLst>
          </p:cNvPr>
          <p:cNvSpPr txBox="1"/>
          <p:nvPr/>
        </p:nvSpPr>
        <p:spPr>
          <a:xfrm>
            <a:off x="3524435" y="1864311"/>
            <a:ext cx="6107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8 mai 2022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Vallée de la </a:t>
            </a:r>
            <a:r>
              <a:rPr lang="fr-FR" sz="4000" dirty="0" err="1"/>
              <a:t>Massane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404769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B9FE79B-652D-C61C-7E8E-327875E2DF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A477D5-8F31-470E-0D68-22C16D7EFD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34" y="73152"/>
            <a:ext cx="3895344" cy="51937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CCAA3F4-14FD-85E2-8DAA-2DE783E8AAC4}"/>
              </a:ext>
            </a:extLst>
          </p:cNvPr>
          <p:cNvSpPr txBox="1"/>
          <p:nvPr/>
        </p:nvSpPr>
        <p:spPr>
          <a:xfrm>
            <a:off x="5925312" y="5989320"/>
            <a:ext cx="5449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/>
              <a:t>Vicia </a:t>
            </a:r>
            <a:r>
              <a:rPr lang="fr-FR" sz="3200" i="1" dirty="0" err="1"/>
              <a:t>benghalensis</a:t>
            </a:r>
            <a:endParaRPr lang="fr-FR" sz="3200" i="1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785387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-Massa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14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CB3365-8D60-BD18-0B58-F1D0D8455A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24" y="0"/>
            <a:ext cx="7575561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037F43-1802-7962-2E65-2EC8668234C8}"/>
              </a:ext>
            </a:extLst>
          </p:cNvPr>
          <p:cNvSpPr txBox="1"/>
          <p:nvPr/>
        </p:nvSpPr>
        <p:spPr>
          <a:xfrm>
            <a:off x="8433786" y="1100831"/>
            <a:ext cx="2760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Ornithogalum</a:t>
            </a:r>
            <a:r>
              <a:rPr lang="fr-FR" sz="3200" i="1" dirty="0"/>
              <a:t> </a:t>
            </a:r>
            <a:r>
              <a:rPr lang="fr-FR" sz="3200" i="1" dirty="0" err="1"/>
              <a:t>kochii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41733922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78F210-51F1-71A6-2DEC-5E06226763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449EAF-84E5-CBD0-AE53-FAB30E3A19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2" y="0"/>
            <a:ext cx="8813588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7FDEE00-3F91-BBB6-D3E3-A10D9992B97B}"/>
              </a:ext>
            </a:extLst>
          </p:cNvPr>
          <p:cNvSpPr txBox="1"/>
          <p:nvPr/>
        </p:nvSpPr>
        <p:spPr>
          <a:xfrm>
            <a:off x="9650027" y="3080551"/>
            <a:ext cx="2050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Osmonda</a:t>
            </a:r>
            <a:r>
              <a:rPr lang="fr-FR" sz="3200" i="1" dirty="0"/>
              <a:t> </a:t>
            </a:r>
            <a:r>
              <a:rPr lang="fr-FR" sz="3200" i="1" dirty="0" err="1"/>
              <a:t>regalis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4624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7D7E60-8A41-EFB2-FB1F-60D660CE3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69480" cy="67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488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-Groupe-rivièr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2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530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EF36A7-71D8-5156-BD84-85BEBE4E21DF}"/>
              </a:ext>
            </a:extLst>
          </p:cNvPr>
          <p:cNvSpPr txBox="1"/>
          <p:nvPr/>
        </p:nvSpPr>
        <p:spPr>
          <a:xfrm>
            <a:off x="2700291" y="2583402"/>
            <a:ext cx="6791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580557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A33503-2B96-DD72-77B2-097D9B94B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27" y="108284"/>
            <a:ext cx="7603958" cy="57029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90E6EC-BF89-9392-1E68-1E12E25EA5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662" y="0"/>
            <a:ext cx="3442104" cy="46448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AD9471-D87B-0FC2-0B29-D5D0CE2C6F75}"/>
              </a:ext>
            </a:extLst>
          </p:cNvPr>
          <p:cNvSpPr txBox="1"/>
          <p:nvPr/>
        </p:nvSpPr>
        <p:spPr>
          <a:xfrm>
            <a:off x="9264166" y="5132203"/>
            <a:ext cx="218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/>
              <a:t>Selaginella</a:t>
            </a:r>
            <a:r>
              <a:rPr lang="fr-FR" sz="3200" i="1" dirty="0"/>
              <a:t> </a:t>
            </a:r>
            <a:r>
              <a:rPr lang="fr-FR" sz="3200" i="1" dirty="0" err="1"/>
              <a:t>denticulata</a:t>
            </a:r>
            <a:r>
              <a:rPr lang="fr-FR" sz="3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53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13588</TotalTime>
  <Words>350</Words>
  <Application>Microsoft Office PowerPoint</Application>
  <PresentationFormat>Grand écran</PresentationFormat>
  <Paragraphs>104</Paragraphs>
  <Slides>85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Calibri Light</vt:lpstr>
      <vt:lpstr>Office Theme</vt:lpstr>
      <vt:lpstr>   Session de la section Botanique du 3 au 8 mai 2022 </vt:lpstr>
      <vt:lpstr>Présentation PowerPoint</vt:lpstr>
      <vt:lpstr>3 mai 2022</vt:lpstr>
      <vt:lpstr>Présentation PowerPoint</vt:lpstr>
      <vt:lpstr>Vallée de la Baillaury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 mai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Sedum sediforme</vt:lpstr>
      <vt:lpstr>Présentation PowerPoint</vt:lpstr>
      <vt:lpstr>Les dunes de Saint Cyprien</vt:lpstr>
      <vt:lpstr>Présentation PowerPoint</vt:lpstr>
      <vt:lpstr>Présentation PowerPoint</vt:lpstr>
      <vt:lpstr>Présentation PowerPoint</vt:lpstr>
      <vt:lpstr>Présentation PowerPoint</vt:lpstr>
      <vt:lpstr>Alkanna matthioli</vt:lpstr>
      <vt:lpstr>Présentation PowerPoint</vt:lpstr>
      <vt:lpstr>Présentation PowerPoint</vt:lpstr>
      <vt:lpstr>Présentation PowerPoint</vt:lpstr>
      <vt:lpstr>Présentation PowerPoint</vt:lpstr>
      <vt:lpstr>5 mai</vt:lpstr>
      <vt:lpstr>Présentation PowerPoint</vt:lpstr>
      <vt:lpstr>La Tour de Madeloc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Hélène Sondaz</dc:creator>
  <cp:lastModifiedBy>jeanlucmacqueron@outlouk.fr</cp:lastModifiedBy>
  <cp:revision>83</cp:revision>
  <dcterms:created xsi:type="dcterms:W3CDTF">2023-03-23T14:34:50Z</dcterms:created>
  <dcterms:modified xsi:type="dcterms:W3CDTF">2023-06-07T20:57:31Z</dcterms:modified>
</cp:coreProperties>
</file>