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61" r:id="rId2"/>
    <p:sldId id="257" r:id="rId3"/>
    <p:sldId id="258" r:id="rId4"/>
    <p:sldId id="273"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87" r:id="rId22"/>
    <p:sldId id="294" r:id="rId23"/>
    <p:sldId id="277" r:id="rId24"/>
    <p:sldId id="278" r:id="rId25"/>
    <p:sldId id="279" r:id="rId26"/>
    <p:sldId id="280" r:id="rId27"/>
    <p:sldId id="293" r:id="rId28"/>
    <p:sldId id="286" r:id="rId29"/>
    <p:sldId id="288" r:id="rId30"/>
    <p:sldId id="289" r:id="rId31"/>
    <p:sldId id="290" r:id="rId32"/>
    <p:sldId id="298" r:id="rId33"/>
    <p:sldId id="291" r:id="rId34"/>
    <p:sldId id="283" r:id="rId35"/>
    <p:sldId id="281" r:id="rId36"/>
    <p:sldId id="282" r:id="rId37"/>
    <p:sldId id="284" r:id="rId38"/>
    <p:sldId id="285" r:id="rId39"/>
    <p:sldId id="292" r:id="rId40"/>
    <p:sldId id="295" r:id="rId41"/>
    <p:sldId id="296" r:id="rId42"/>
    <p:sldId id="297"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8" r:id="rId76"/>
    <p:sldId id="339" r:id="rId77"/>
    <p:sldId id="340" r:id="rId78"/>
    <p:sldId id="331" r:id="rId79"/>
    <p:sldId id="332" r:id="rId80"/>
    <p:sldId id="342" r:id="rId81"/>
    <p:sldId id="333" r:id="rId82"/>
    <p:sldId id="334" r:id="rId83"/>
    <p:sldId id="336" r:id="rId84"/>
    <p:sldId id="337" r:id="rId85"/>
    <p:sldId id="343" r:id="rId86"/>
    <p:sldId id="344" r:id="rId87"/>
    <p:sldId id="345" r:id="rId88"/>
    <p:sldId id="346" r:id="rId89"/>
    <p:sldId id="362" r:id="rId90"/>
    <p:sldId id="347" r:id="rId91"/>
    <p:sldId id="348" r:id="rId92"/>
    <p:sldId id="370" r:id="rId93"/>
    <p:sldId id="341" r:id="rId94"/>
    <p:sldId id="359" r:id="rId95"/>
    <p:sldId id="335" r:id="rId96"/>
    <p:sldId id="351" r:id="rId97"/>
    <p:sldId id="350" r:id="rId98"/>
    <p:sldId id="352" r:id="rId99"/>
    <p:sldId id="349" r:id="rId100"/>
    <p:sldId id="353" r:id="rId101"/>
    <p:sldId id="356" r:id="rId102"/>
    <p:sldId id="361" r:id="rId103"/>
    <p:sldId id="357" r:id="rId104"/>
    <p:sldId id="368" r:id="rId105"/>
    <p:sldId id="354" r:id="rId106"/>
    <p:sldId id="369" r:id="rId107"/>
    <p:sldId id="360" r:id="rId108"/>
    <p:sldId id="358" r:id="rId109"/>
    <p:sldId id="365" r:id="rId110"/>
    <p:sldId id="366" r:id="rId111"/>
    <p:sldId id="367" r:id="rId112"/>
    <p:sldId id="371" r:id="rId113"/>
    <p:sldId id="372" r:id="rId114"/>
    <p:sldId id="373" r:id="rId115"/>
    <p:sldId id="363" r:id="rId116"/>
    <p:sldId id="355" r:id="rId117"/>
    <p:sldId id="364" r:id="rId11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5043" autoAdjust="0"/>
  </p:normalViewPr>
  <p:slideViewPr>
    <p:cSldViewPr>
      <p:cViewPr varScale="1">
        <p:scale>
          <a:sx n="64" d="100"/>
          <a:sy n="64" d="100"/>
        </p:scale>
        <p:origin x="-130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4AABE3-3CB1-4342-A7C4-3E0D592E12FD}" type="datetimeFigureOut">
              <a:rPr lang="fr-FR" smtClean="0"/>
              <a:t>08/02/2020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2F1B46-A7BD-4C1E-91E3-AAFEB949874E}" type="slidenum">
              <a:rPr lang="fr-FR" smtClean="0"/>
              <a:t>‹N°›</a:t>
            </a:fld>
            <a:endParaRPr lang="fr-FR"/>
          </a:p>
        </p:txBody>
      </p:sp>
    </p:spTree>
    <p:extLst>
      <p:ext uri="{BB962C8B-B14F-4D97-AF65-F5344CB8AC3E}">
        <p14:creationId xmlns:p14="http://schemas.microsoft.com/office/powerpoint/2010/main" val="2883986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compte rendu comprenant les</a:t>
            </a:r>
            <a:r>
              <a:rPr lang="fr-FR" baseline="0" dirty="0" smtClean="0"/>
              <a:t> listes des plantes relevées se trouve sur le site de la société : soit par la télé bibliothèque en tapant Andorre ou </a:t>
            </a:r>
            <a:r>
              <a:rPr lang="fr-FR" baseline="0" dirty="0" err="1" smtClean="0"/>
              <a:t>Dagnac</a:t>
            </a:r>
            <a:endParaRPr lang="fr-FR" baseline="0" dirty="0" smtClean="0"/>
          </a:p>
          <a:p>
            <a:r>
              <a:rPr lang="fr-FR" baseline="0" dirty="0" smtClean="0"/>
              <a:t>Soit dans les CR des sorties 2019</a:t>
            </a:r>
          </a:p>
          <a:p>
            <a:r>
              <a:rPr lang="fr-FR" baseline="0" dirty="0" smtClean="0"/>
              <a:t>Ce Compte rendu comprend les 350 espèces relevés et une quarantaine de photos.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a:t>
            </a:fld>
            <a:endParaRPr lang="fr-FR"/>
          </a:p>
        </p:txBody>
      </p:sp>
    </p:spTree>
    <p:extLst>
      <p:ext uri="{BB962C8B-B14F-4D97-AF65-F5344CB8AC3E}">
        <p14:creationId xmlns:p14="http://schemas.microsoft.com/office/powerpoint/2010/main" val="2811726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Molopospermum</a:t>
            </a:r>
            <a:r>
              <a:rPr lang="fr-FR" dirty="0" smtClean="0"/>
              <a:t> </a:t>
            </a:r>
            <a:r>
              <a:rPr lang="fr-FR" dirty="0" err="1" smtClean="0"/>
              <a:t>peloponesiacum</a:t>
            </a:r>
            <a:r>
              <a:rPr lang="fr-FR" dirty="0" smtClean="0"/>
              <a:t>   1à 2m. vivace   Tige creuse striée  Feuilles 3 fois divisées , fleurs jaunes</a:t>
            </a:r>
            <a:r>
              <a:rPr lang="fr-FR" baseline="0" dirty="0" smtClean="0"/>
              <a:t> verdâtres ombelle à 30-40 rayons</a:t>
            </a:r>
          </a:p>
          <a:p>
            <a:r>
              <a:rPr lang="fr-FR" baseline="0" dirty="0" smtClean="0"/>
              <a:t>Jeunes pousses consommées crues ;  beauté décorative de ses grandes feuilles 3 fois divisées</a:t>
            </a:r>
          </a:p>
          <a:p>
            <a:r>
              <a:rPr lang="fr-FR" baseline="0" dirty="0" smtClean="0"/>
              <a:t>N’existe pas dans le </a:t>
            </a:r>
            <a:r>
              <a:rPr lang="fr-FR" baseline="0" dirty="0" err="1" smtClean="0"/>
              <a:t>peloponèse</a:t>
            </a:r>
            <a:r>
              <a:rPr lang="fr-FR" baseline="0" dirty="0" smtClean="0"/>
              <a:t>, Mr De Candolle l’a nommé M. </a:t>
            </a:r>
            <a:r>
              <a:rPr lang="fr-FR" baseline="0" dirty="0" err="1" smtClean="0"/>
              <a:t>cicutarium</a:t>
            </a:r>
            <a:endParaRPr lang="fr-FR" baseline="0" dirty="0" smtClean="0"/>
          </a:p>
          <a:p>
            <a:r>
              <a:rPr lang="fr-FR" baseline="0" dirty="0" err="1" smtClean="0"/>
              <a:t>Molops</a:t>
            </a:r>
            <a:r>
              <a:rPr lang="fr-FR" baseline="0" dirty="0" smtClean="0"/>
              <a:t> : meurtrissure (méricarpe-akène : marqué d’un sillon !)</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13</a:t>
            </a:fld>
            <a:endParaRPr lang="fr-FR"/>
          </a:p>
        </p:txBody>
      </p:sp>
    </p:spTree>
    <p:extLst>
      <p:ext uri="{BB962C8B-B14F-4D97-AF65-F5344CB8AC3E}">
        <p14:creationId xmlns:p14="http://schemas.microsoft.com/office/powerpoint/2010/main" val="4412094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i="1" dirty="0" err="1" smtClean="0"/>
              <a:t>Dianthus</a:t>
            </a:r>
            <a:r>
              <a:rPr lang="fr-FR" b="1" i="1" dirty="0" smtClean="0"/>
              <a:t> </a:t>
            </a:r>
            <a:r>
              <a:rPr lang="fr-FR" b="1" i="1" dirty="0" err="1" smtClean="0"/>
              <a:t>hyssopifolius</a:t>
            </a:r>
            <a:r>
              <a:rPr lang="fr-FR" b="1" i="1" baseline="0" dirty="0" smtClean="0"/>
              <a:t> </a:t>
            </a:r>
            <a:r>
              <a:rPr lang="fr-FR" baseline="0" dirty="0" smtClean="0"/>
              <a:t>L.  (</a:t>
            </a:r>
            <a:r>
              <a:rPr lang="fr-FR" i="1" baseline="0" dirty="0" err="1" smtClean="0"/>
              <a:t>Dianthus</a:t>
            </a:r>
            <a:r>
              <a:rPr lang="fr-FR" i="1" baseline="0" dirty="0" smtClean="0"/>
              <a:t> </a:t>
            </a:r>
            <a:r>
              <a:rPr lang="fr-FR" i="1" baseline="0" dirty="0" err="1" smtClean="0"/>
              <a:t>monspessulanus</a:t>
            </a:r>
            <a:r>
              <a:rPr lang="fr-FR" i="1" baseline="0" dirty="0" smtClean="0"/>
              <a:t> </a:t>
            </a:r>
            <a:r>
              <a:rPr lang="fr-FR" baseline="0" dirty="0" smtClean="0"/>
              <a:t>L.)  feuilles étroites, pétales à limbe incisé sur plus de 30%    , pièces du calicules 50% calice,    600-2200m     pelouses xérophiles basiphiles    Alp., </a:t>
            </a:r>
            <a:r>
              <a:rPr lang="fr-FR" baseline="0" dirty="0" err="1" smtClean="0"/>
              <a:t>Pyr</a:t>
            </a:r>
            <a:r>
              <a:rPr lang="fr-FR" baseline="0" dirty="0" smtClean="0"/>
              <a:t>., etc.</a:t>
            </a:r>
          </a:p>
          <a:p>
            <a:r>
              <a:rPr lang="fr-FR" baseline="0" dirty="0" smtClean="0"/>
              <a:t>Espèce proche de </a:t>
            </a:r>
            <a:r>
              <a:rPr lang="fr-FR" i="1" baseline="0" dirty="0" err="1" smtClean="0"/>
              <a:t>Dianthus</a:t>
            </a:r>
            <a:r>
              <a:rPr lang="fr-FR" i="1" baseline="0" dirty="0" smtClean="0"/>
              <a:t> </a:t>
            </a:r>
            <a:r>
              <a:rPr lang="fr-FR" i="1" baseline="0" dirty="0" err="1" smtClean="0"/>
              <a:t>superbus</a:t>
            </a:r>
            <a:endParaRPr lang="fr-FR" i="1"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111</a:t>
            </a:fld>
            <a:endParaRPr lang="fr-FR"/>
          </a:p>
        </p:txBody>
      </p:sp>
    </p:spTree>
    <p:extLst>
      <p:ext uri="{BB962C8B-B14F-4D97-AF65-F5344CB8AC3E}">
        <p14:creationId xmlns:p14="http://schemas.microsoft.com/office/powerpoint/2010/main" val="5045974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Ils sont perdus  ou à la recherche du Pic </a:t>
            </a:r>
            <a:r>
              <a:rPr lang="fr-FR" dirty="0" err="1" smtClean="0"/>
              <a:t>del</a:t>
            </a:r>
            <a:r>
              <a:rPr lang="fr-FR" dirty="0" smtClean="0"/>
              <a:t> </a:t>
            </a:r>
            <a:r>
              <a:rPr lang="fr-FR" dirty="0" err="1" smtClean="0"/>
              <a:t>Pessons</a:t>
            </a:r>
            <a:r>
              <a:rPr lang="fr-FR" dirty="0" smtClean="0"/>
              <a:t>    le circuit complet permet d’observer 8 lacs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115</a:t>
            </a:fld>
            <a:endParaRPr lang="fr-FR"/>
          </a:p>
        </p:txBody>
      </p:sp>
    </p:spTree>
    <p:extLst>
      <p:ext uri="{BB962C8B-B14F-4D97-AF65-F5344CB8AC3E}">
        <p14:creationId xmlns:p14="http://schemas.microsoft.com/office/powerpoint/2010/main" val="38278424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 beau paysage de montagne avec au fond, sans doute le  pic </a:t>
            </a:r>
            <a:r>
              <a:rPr lang="fr-FR" dirty="0" err="1" smtClean="0"/>
              <a:t>del</a:t>
            </a:r>
            <a:r>
              <a:rPr lang="fr-FR" dirty="0" smtClean="0"/>
              <a:t> </a:t>
            </a:r>
            <a:r>
              <a:rPr lang="fr-FR" dirty="0" err="1" smtClean="0"/>
              <a:t>Pessons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116</a:t>
            </a:fld>
            <a:endParaRPr lang="fr-FR"/>
          </a:p>
        </p:txBody>
      </p:sp>
    </p:spTree>
    <p:extLst>
      <p:ext uri="{BB962C8B-B14F-4D97-AF65-F5344CB8AC3E}">
        <p14:creationId xmlns:p14="http://schemas.microsoft.com/office/powerpoint/2010/main" val="2870464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Lilium</a:t>
            </a:r>
            <a:r>
              <a:rPr lang="fr-FR" dirty="0" smtClean="0"/>
              <a:t> </a:t>
            </a:r>
            <a:r>
              <a:rPr lang="fr-FR" dirty="0" err="1" smtClean="0"/>
              <a:t>pyrenaicum</a:t>
            </a:r>
            <a:r>
              <a:rPr lang="fr-FR" dirty="0" smtClean="0"/>
              <a:t> dans un magnifique environnement , la zone de combat : limite des arbres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117</a:t>
            </a:fld>
            <a:endParaRPr lang="fr-FR"/>
          </a:p>
        </p:txBody>
      </p:sp>
    </p:spTree>
    <p:extLst>
      <p:ext uri="{BB962C8B-B14F-4D97-AF65-F5344CB8AC3E}">
        <p14:creationId xmlns:p14="http://schemas.microsoft.com/office/powerpoint/2010/main" val="4061168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Sideritis</a:t>
            </a:r>
            <a:r>
              <a:rPr lang="fr-FR" dirty="0" smtClean="0"/>
              <a:t> </a:t>
            </a:r>
            <a:r>
              <a:rPr lang="fr-FR" dirty="0" err="1" smtClean="0"/>
              <a:t>hyssopifolia</a:t>
            </a:r>
            <a:r>
              <a:rPr lang="fr-FR" dirty="0" smtClean="0"/>
              <a:t> : la crapaudine à feuilles d’hysope  Thé des montagnes au parfum de </a:t>
            </a:r>
            <a:r>
              <a:rPr lang="fr-FR" dirty="0" err="1" smtClean="0"/>
              <a:t>citronelle</a:t>
            </a:r>
            <a:r>
              <a:rPr lang="fr-FR" dirty="0" smtClean="0"/>
              <a:t>     </a:t>
            </a:r>
            <a:r>
              <a:rPr lang="fr-FR" dirty="0" err="1" smtClean="0"/>
              <a:t>subsp</a:t>
            </a:r>
            <a:r>
              <a:rPr lang="fr-FR" dirty="0" smtClean="0"/>
              <a:t>. </a:t>
            </a:r>
            <a:r>
              <a:rPr lang="fr-FR" dirty="0" err="1" smtClean="0"/>
              <a:t>gouanii</a:t>
            </a:r>
            <a:r>
              <a:rPr lang="fr-FR" dirty="0" smtClean="0"/>
              <a:t> ???</a:t>
            </a:r>
          </a:p>
          <a:p>
            <a:r>
              <a:rPr lang="fr-FR" dirty="0" smtClean="0"/>
              <a:t>Plante vert clair, tiges ligneuses</a:t>
            </a:r>
            <a:r>
              <a:rPr lang="fr-FR" baseline="0" dirty="0" smtClean="0"/>
              <a:t> buissonnantes  inflorescence spiciforme</a:t>
            </a:r>
          </a:p>
          <a:p>
            <a:r>
              <a:rPr lang="fr-FR" baseline="0" dirty="0" smtClean="0"/>
              <a:t>Bractées différentes des feuilles , inflorescence à verticilles contigus cachant l’axe, corolle jaune clair uniforme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14</a:t>
            </a:fld>
            <a:endParaRPr lang="fr-FR"/>
          </a:p>
        </p:txBody>
      </p:sp>
    </p:spTree>
    <p:extLst>
      <p:ext uri="{BB962C8B-B14F-4D97-AF65-F5344CB8AC3E}">
        <p14:creationId xmlns:p14="http://schemas.microsoft.com/office/powerpoint/2010/main" val="936523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Petit sentier avec raccourcis un peu durs pour certains d’entre nous</a:t>
            </a:r>
          </a:p>
          <a:p>
            <a:r>
              <a:rPr lang="fr-FR" dirty="0" smtClean="0"/>
              <a:t>Ici Le ruisseau de </a:t>
            </a:r>
            <a:r>
              <a:rPr lang="fr-FR" dirty="0" err="1" smtClean="0"/>
              <a:t>Sorteny</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15</a:t>
            </a:fld>
            <a:endParaRPr lang="fr-FR"/>
          </a:p>
        </p:txBody>
      </p:sp>
    </p:spTree>
    <p:extLst>
      <p:ext uri="{BB962C8B-B14F-4D97-AF65-F5344CB8AC3E}">
        <p14:creationId xmlns:p14="http://schemas.microsoft.com/office/powerpoint/2010/main" val="2774291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Pinguicula</a:t>
            </a:r>
            <a:r>
              <a:rPr lang="fr-FR" dirty="0" smtClean="0"/>
              <a:t> </a:t>
            </a:r>
            <a:r>
              <a:rPr lang="fr-FR" dirty="0" err="1" smtClean="0"/>
              <a:t>grandiflora</a:t>
            </a:r>
            <a:r>
              <a:rPr lang="fr-FR" dirty="0" smtClean="0"/>
              <a:t>  sur rochers suintants avec à droite la Véronique de </a:t>
            </a:r>
            <a:r>
              <a:rPr lang="fr-FR" dirty="0" err="1" smtClean="0"/>
              <a:t>Gouan</a:t>
            </a:r>
            <a:r>
              <a:rPr lang="fr-FR" dirty="0" smtClean="0"/>
              <a:t> : Veronica </a:t>
            </a:r>
            <a:r>
              <a:rPr lang="fr-FR" dirty="0" err="1" smtClean="0"/>
              <a:t>ponae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16</a:t>
            </a:fld>
            <a:endParaRPr lang="fr-FR"/>
          </a:p>
        </p:txBody>
      </p:sp>
    </p:spTree>
    <p:extLst>
      <p:ext uri="{BB962C8B-B14F-4D97-AF65-F5344CB8AC3E}">
        <p14:creationId xmlns:p14="http://schemas.microsoft.com/office/powerpoint/2010/main" val="3389787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Veronica </a:t>
            </a:r>
            <a:r>
              <a:rPr lang="fr-FR" dirty="0" err="1" smtClean="0"/>
              <a:t>ponae</a:t>
            </a:r>
            <a:r>
              <a:rPr lang="fr-FR" dirty="0" smtClean="0"/>
              <a:t> (Véronique de </a:t>
            </a:r>
            <a:r>
              <a:rPr lang="fr-FR" dirty="0" err="1" smtClean="0"/>
              <a:t>Gouan</a:t>
            </a:r>
            <a:r>
              <a:rPr lang="fr-FR" dirty="0" smtClean="0"/>
              <a:t>)   plante vivace à </a:t>
            </a:r>
            <a:r>
              <a:rPr lang="fr-FR" dirty="0" err="1" smtClean="0"/>
              <a:t>rizome</a:t>
            </a:r>
            <a:r>
              <a:rPr lang="fr-FR" dirty="0" smtClean="0"/>
              <a:t> sur rocher suintants (feuilles un peu comme </a:t>
            </a:r>
            <a:r>
              <a:rPr lang="fr-FR" dirty="0" err="1" smtClean="0"/>
              <a:t>urticifolia</a:t>
            </a:r>
            <a:r>
              <a:rPr lang="fr-FR" smtClean="0"/>
              <a:t>)</a:t>
            </a:r>
            <a:endParaRPr lang="fr-FR" dirty="0" smtClean="0"/>
          </a:p>
          <a:p>
            <a:r>
              <a:rPr lang="fr-FR" dirty="0" smtClean="0"/>
              <a:t>En dessous à nouveau la </a:t>
            </a:r>
            <a:r>
              <a:rPr lang="fr-FR" dirty="0" err="1" smtClean="0"/>
              <a:t>Pinguicula</a:t>
            </a:r>
            <a:r>
              <a:rPr lang="fr-FR" dirty="0" smtClean="0"/>
              <a:t> pour montrer les insectes englués sur les feuilles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17</a:t>
            </a:fld>
            <a:endParaRPr lang="fr-FR"/>
          </a:p>
        </p:txBody>
      </p:sp>
    </p:spTree>
    <p:extLst>
      <p:ext uri="{BB962C8B-B14F-4D97-AF65-F5344CB8AC3E}">
        <p14:creationId xmlns:p14="http://schemas.microsoft.com/office/powerpoint/2010/main" val="880514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Sedum </a:t>
            </a:r>
            <a:r>
              <a:rPr lang="fr-FR" dirty="0" err="1" smtClean="0"/>
              <a:t>anglicum</a:t>
            </a:r>
            <a:r>
              <a:rPr lang="fr-FR" dirty="0" smtClean="0"/>
              <a:t>,  pétales blancs à rosés, acuminés</a:t>
            </a:r>
          </a:p>
          <a:p>
            <a:r>
              <a:rPr lang="fr-FR" dirty="0" smtClean="0"/>
              <a:t>Le port de la plante est fortement influencé</a:t>
            </a:r>
            <a:r>
              <a:rPr lang="fr-FR" baseline="0" dirty="0" smtClean="0"/>
              <a:t> par l’écologie, ce qui amène certains auteurs à créer des sous-espèces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18</a:t>
            </a:fld>
            <a:endParaRPr lang="fr-FR"/>
          </a:p>
        </p:txBody>
      </p:sp>
    </p:spTree>
    <p:extLst>
      <p:ext uri="{BB962C8B-B14F-4D97-AF65-F5344CB8AC3E}">
        <p14:creationId xmlns:p14="http://schemas.microsoft.com/office/powerpoint/2010/main" val="973381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Sedum </a:t>
            </a:r>
            <a:r>
              <a:rPr lang="fr-FR" dirty="0" err="1" smtClean="0"/>
              <a:t>brevifolium</a:t>
            </a:r>
            <a:r>
              <a:rPr lang="fr-FR" dirty="0" smtClean="0"/>
              <a:t>  : feuilles</a:t>
            </a:r>
            <a:r>
              <a:rPr lang="fr-FR" baseline="0" dirty="0" smtClean="0"/>
              <a:t> des rejets stériles sur 4 rangs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19</a:t>
            </a:fld>
            <a:endParaRPr lang="fr-FR"/>
          </a:p>
        </p:txBody>
      </p:sp>
    </p:spTree>
    <p:extLst>
      <p:ext uri="{BB962C8B-B14F-4D97-AF65-F5344CB8AC3E}">
        <p14:creationId xmlns:p14="http://schemas.microsoft.com/office/powerpoint/2010/main" val="408976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deuxième jour, pour éviter la pluie , Guy Chauvet nous fait partir au sud , traversons la ville d’Andorre –la- vieille pour traverser la frontière espagnole , nous remontons la rivière </a:t>
            </a:r>
            <a:r>
              <a:rPr lang="fr-FR" dirty="0" err="1" smtClean="0"/>
              <a:t>Riu</a:t>
            </a:r>
            <a:r>
              <a:rPr lang="fr-FR" dirty="0" smtClean="0"/>
              <a:t> d’Os, après plusieurs arrêt botanique nous arrivons dans le très beau village Os de </a:t>
            </a:r>
            <a:r>
              <a:rPr lang="fr-FR" dirty="0" err="1" smtClean="0"/>
              <a:t>Civis</a:t>
            </a:r>
            <a:r>
              <a:rPr lang="fr-FR" dirty="0" smtClean="0"/>
              <a:t> où nous pique-niquons</a:t>
            </a:r>
          </a:p>
          <a:p>
            <a:r>
              <a:rPr lang="fr-FR" dirty="0" smtClean="0"/>
              <a:t>Guy Chauvet avait raison : nous sommes au soleil !</a:t>
            </a:r>
          </a:p>
          <a:p>
            <a:r>
              <a:rPr lang="fr-FR" sz="1200" kern="1200" dirty="0" smtClean="0">
                <a:solidFill>
                  <a:schemeClr val="tx1"/>
                </a:solidFill>
                <a:effectLst/>
                <a:latin typeface="+mn-lt"/>
                <a:ea typeface="+mn-ea"/>
                <a:cs typeface="+mn-cs"/>
              </a:rPr>
              <a:t>Sur la route conduisant à Os de </a:t>
            </a:r>
            <a:r>
              <a:rPr lang="fr-FR" sz="1200" kern="1200" dirty="0" err="1" smtClean="0">
                <a:solidFill>
                  <a:schemeClr val="tx1"/>
                </a:solidFill>
                <a:effectLst/>
                <a:latin typeface="+mn-lt"/>
                <a:ea typeface="+mn-ea"/>
                <a:cs typeface="+mn-cs"/>
              </a:rPr>
              <a:t>Civis</a:t>
            </a:r>
            <a:r>
              <a:rPr lang="fr-FR" sz="1200" kern="1200" dirty="0" smtClean="0">
                <a:solidFill>
                  <a:schemeClr val="tx1"/>
                </a:solidFill>
                <a:effectLst/>
                <a:latin typeface="+mn-lt"/>
                <a:ea typeface="+mn-ea"/>
                <a:cs typeface="+mn-cs"/>
              </a:rPr>
              <a:t> par la </a:t>
            </a:r>
            <a:r>
              <a:rPr lang="fr-FR" sz="1200" kern="1200" dirty="0" err="1" smtClean="0">
                <a:solidFill>
                  <a:schemeClr val="tx1"/>
                </a:solidFill>
                <a:effectLst/>
                <a:latin typeface="+mn-lt"/>
                <a:ea typeface="+mn-ea"/>
                <a:cs typeface="+mn-cs"/>
              </a:rPr>
              <a:t>valléée</a:t>
            </a:r>
            <a:r>
              <a:rPr lang="fr-FR" sz="1200" kern="1200" dirty="0" smtClean="0">
                <a:solidFill>
                  <a:schemeClr val="tx1"/>
                </a:solidFill>
                <a:effectLst/>
                <a:latin typeface="+mn-lt"/>
                <a:ea typeface="+mn-ea"/>
                <a:cs typeface="+mn-cs"/>
              </a:rPr>
              <a:t> de </a:t>
            </a:r>
            <a:r>
              <a:rPr lang="fr-FR" sz="1200" kern="1200" dirty="0" err="1" smtClean="0">
                <a:solidFill>
                  <a:schemeClr val="tx1"/>
                </a:solidFill>
                <a:effectLst/>
                <a:latin typeface="+mn-lt"/>
                <a:ea typeface="+mn-ea"/>
                <a:cs typeface="+mn-cs"/>
              </a:rPr>
              <a:t>Bixissarri</a:t>
            </a:r>
            <a:r>
              <a:rPr lang="fr-FR" sz="1200" kern="1200" dirty="0" smtClean="0">
                <a:solidFill>
                  <a:schemeClr val="tx1"/>
                </a:solidFill>
                <a:effectLst/>
                <a:latin typeface="+mn-lt"/>
                <a:ea typeface="+mn-ea"/>
                <a:cs typeface="+mn-cs"/>
              </a:rPr>
              <a:t> nous ferons deux courts arrêts, puis pique-nique face au village d’Os, nouvel arrêt dans la descente avant de terminer la sortie par le Col de </a:t>
            </a:r>
            <a:r>
              <a:rPr lang="fr-FR" sz="1200" kern="1200" dirty="0" err="1" smtClean="0">
                <a:solidFill>
                  <a:schemeClr val="tx1"/>
                </a:solidFill>
                <a:effectLst/>
                <a:latin typeface="+mn-lt"/>
                <a:ea typeface="+mn-ea"/>
                <a:cs typeface="+mn-cs"/>
              </a:rPr>
              <a:t>Canólich</a:t>
            </a:r>
            <a:r>
              <a:rPr lang="fr-FR" sz="1200" kern="1200" dirty="0" smtClean="0">
                <a:solidFill>
                  <a:schemeClr val="tx1"/>
                </a:solidFill>
                <a:effectLst/>
                <a:latin typeface="+mn-lt"/>
                <a:ea typeface="+mn-ea"/>
                <a:cs typeface="+mn-cs"/>
              </a:rPr>
              <a:t> jusqu’au sanctuaire de «  la mare de </a:t>
            </a:r>
            <a:r>
              <a:rPr lang="fr-FR" sz="1200" kern="1200" dirty="0" err="1" smtClean="0">
                <a:solidFill>
                  <a:schemeClr val="tx1"/>
                </a:solidFill>
                <a:effectLst/>
                <a:latin typeface="+mn-lt"/>
                <a:ea typeface="+mn-ea"/>
                <a:cs typeface="+mn-cs"/>
              </a:rPr>
              <a:t>Deu</a:t>
            </a:r>
            <a:r>
              <a:rPr lang="fr-FR" sz="1200" kern="1200" dirty="0" smtClean="0">
                <a:solidFill>
                  <a:schemeClr val="tx1"/>
                </a:solidFill>
                <a:effectLst/>
                <a:latin typeface="+mn-lt"/>
                <a:ea typeface="+mn-ea"/>
                <a:cs typeface="+mn-cs"/>
              </a:rPr>
              <a:t> de </a:t>
            </a:r>
            <a:r>
              <a:rPr lang="fr-FR" sz="1200" kern="1200" dirty="0" err="1" smtClean="0">
                <a:solidFill>
                  <a:schemeClr val="tx1"/>
                </a:solidFill>
                <a:effectLst/>
                <a:latin typeface="+mn-lt"/>
                <a:ea typeface="+mn-ea"/>
                <a:cs typeface="+mn-cs"/>
              </a:rPr>
              <a:t>Canólich</a:t>
            </a:r>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Os de </a:t>
            </a:r>
            <a:r>
              <a:rPr lang="fr-FR" sz="1200" kern="1200" dirty="0" err="1" smtClean="0">
                <a:solidFill>
                  <a:schemeClr val="tx1"/>
                </a:solidFill>
                <a:effectLst/>
                <a:latin typeface="+mn-lt"/>
                <a:ea typeface="+mn-ea"/>
                <a:cs typeface="+mn-cs"/>
              </a:rPr>
              <a:t>Civis</a:t>
            </a:r>
            <a:r>
              <a:rPr lang="fr-FR" sz="1200" kern="1200" dirty="0" smtClean="0">
                <a:solidFill>
                  <a:schemeClr val="tx1"/>
                </a:solidFill>
                <a:effectLst/>
                <a:latin typeface="+mn-lt"/>
                <a:ea typeface="+mn-ea"/>
                <a:cs typeface="+mn-cs"/>
              </a:rPr>
              <a:t> est un village remarquable tant pour son site, son architecture et surtout son statut très particulier. Situé en bout de vallée, accessible en voiture seulement depuis l’Andorre il est en fait en territoire espagnol dans la province de </a:t>
            </a:r>
            <a:r>
              <a:rPr lang="fr-FR" sz="1200" kern="1200" dirty="0" err="1" smtClean="0">
                <a:solidFill>
                  <a:schemeClr val="tx1"/>
                </a:solidFill>
                <a:effectLst/>
                <a:latin typeface="+mn-lt"/>
                <a:ea typeface="+mn-ea"/>
                <a:cs typeface="+mn-cs"/>
              </a:rPr>
              <a:t>Lerida</a:t>
            </a:r>
            <a:r>
              <a:rPr lang="fr-FR" sz="1200" kern="1200" dirty="0" smtClean="0">
                <a:solidFill>
                  <a:schemeClr val="tx1"/>
                </a:solidFill>
                <a:effectLst/>
                <a:latin typeface="+mn-lt"/>
                <a:ea typeface="+mn-ea"/>
                <a:cs typeface="+mn-cs"/>
              </a:rPr>
              <a:t> et ses seuls accès avec l’Espagne restent d’anciens sentiers de contrebandiers aujourd’hui empruntés par les randonneurs.</a:t>
            </a:r>
          </a:p>
          <a:p>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20</a:t>
            </a:fld>
            <a:endParaRPr lang="fr-FR"/>
          </a:p>
        </p:txBody>
      </p:sp>
    </p:spTree>
    <p:extLst>
      <p:ext uri="{BB962C8B-B14F-4D97-AF65-F5344CB8AC3E}">
        <p14:creationId xmlns:p14="http://schemas.microsoft.com/office/powerpoint/2010/main" val="193089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village Os de </a:t>
            </a:r>
            <a:r>
              <a:rPr lang="fr-FR" dirty="0" err="1" smtClean="0"/>
              <a:t>Civis</a:t>
            </a:r>
            <a:r>
              <a:rPr lang="fr-FR" dirty="0" smtClean="0"/>
              <a:t>     alt. 1500m.</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Os de </a:t>
            </a:r>
            <a:r>
              <a:rPr lang="fr-FR" sz="1200" kern="1200" dirty="0" err="1" smtClean="0">
                <a:solidFill>
                  <a:schemeClr val="tx1"/>
                </a:solidFill>
                <a:effectLst/>
                <a:latin typeface="+mn-lt"/>
                <a:ea typeface="+mn-ea"/>
                <a:cs typeface="+mn-cs"/>
              </a:rPr>
              <a:t>Civis</a:t>
            </a:r>
            <a:r>
              <a:rPr lang="fr-FR" sz="1200" kern="1200" dirty="0" smtClean="0">
                <a:solidFill>
                  <a:schemeClr val="tx1"/>
                </a:solidFill>
                <a:effectLst/>
                <a:latin typeface="+mn-lt"/>
                <a:ea typeface="+mn-ea"/>
                <a:cs typeface="+mn-cs"/>
              </a:rPr>
              <a:t> est un village remarquable tant pour son site, son architecture et surtout son statut très particulier. Situé en bout de vallée, accessible en voiture seulement depuis l’Andorre il est en fait en territoire espagnol dans la province de </a:t>
            </a:r>
            <a:r>
              <a:rPr lang="fr-FR" sz="1200" kern="1200" dirty="0" err="1" smtClean="0">
                <a:solidFill>
                  <a:schemeClr val="tx1"/>
                </a:solidFill>
                <a:effectLst/>
                <a:latin typeface="+mn-lt"/>
                <a:ea typeface="+mn-ea"/>
                <a:cs typeface="+mn-cs"/>
              </a:rPr>
              <a:t>Lerida</a:t>
            </a:r>
            <a:r>
              <a:rPr lang="fr-FR" sz="1200" kern="1200" dirty="0" smtClean="0">
                <a:solidFill>
                  <a:schemeClr val="tx1"/>
                </a:solidFill>
                <a:effectLst/>
                <a:latin typeface="+mn-lt"/>
                <a:ea typeface="+mn-ea"/>
                <a:cs typeface="+mn-cs"/>
              </a:rPr>
              <a:t> et ses seuls accès avec l’Espagne restent d’anciens sentiers de contrebandiers aujourd’hui empruntés par les randonneurs.</a:t>
            </a:r>
          </a:p>
          <a:p>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21</a:t>
            </a:fld>
            <a:endParaRPr lang="fr-FR"/>
          </a:p>
        </p:txBody>
      </p:sp>
    </p:spTree>
    <p:extLst>
      <p:ext uri="{BB962C8B-B14F-4D97-AF65-F5344CB8AC3E}">
        <p14:creationId xmlns:p14="http://schemas.microsoft.com/office/powerpoint/2010/main" val="1228733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Route longeant le </a:t>
            </a:r>
            <a:r>
              <a:rPr lang="fr-FR" dirty="0" err="1" smtClean="0"/>
              <a:t>riu</a:t>
            </a:r>
            <a:r>
              <a:rPr lang="fr-FR" dirty="0" smtClean="0"/>
              <a:t> d’Os de </a:t>
            </a:r>
            <a:r>
              <a:rPr lang="fr-FR" dirty="0" err="1" smtClean="0"/>
              <a:t>Civis</a:t>
            </a:r>
            <a:r>
              <a:rPr lang="fr-FR" dirty="0" smtClean="0"/>
              <a:t>  plusieurs arrêts</a:t>
            </a:r>
            <a:r>
              <a:rPr lang="fr-FR" baseline="0" dirty="0" smtClean="0"/>
              <a:t> proche de cette rivière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22</a:t>
            </a:fld>
            <a:endParaRPr lang="fr-FR"/>
          </a:p>
        </p:txBody>
      </p:sp>
    </p:spTree>
    <p:extLst>
      <p:ext uri="{BB962C8B-B14F-4D97-AF65-F5344CB8AC3E}">
        <p14:creationId xmlns:p14="http://schemas.microsoft.com/office/powerpoint/2010/main" val="265643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Lieux des 5 jours d’herborisations  : 1 Parc de </a:t>
            </a:r>
            <a:r>
              <a:rPr lang="fr-FR" dirty="0" err="1" smtClean="0"/>
              <a:t>Sorteny</a:t>
            </a:r>
            <a:r>
              <a:rPr lang="fr-FR" dirty="0" smtClean="0"/>
              <a:t>,  2 Os de </a:t>
            </a:r>
            <a:r>
              <a:rPr lang="fr-FR" dirty="0" err="1" smtClean="0"/>
              <a:t>Civis</a:t>
            </a:r>
            <a:r>
              <a:rPr lang="fr-FR" dirty="0" smtClean="0"/>
              <a:t>  frontière espagnole, 3 Col de la </a:t>
            </a:r>
            <a:r>
              <a:rPr lang="fr-FR" dirty="0" err="1" smtClean="0"/>
              <a:t>Botella</a:t>
            </a:r>
            <a:r>
              <a:rPr lang="fr-FR" dirty="0" smtClean="0"/>
              <a:t> Port</a:t>
            </a:r>
            <a:r>
              <a:rPr lang="fr-FR" baseline="0" dirty="0" smtClean="0"/>
              <a:t> de Cabus, </a:t>
            </a:r>
          </a:p>
          <a:p>
            <a:r>
              <a:rPr lang="fr-FR" dirty="0" smtClean="0"/>
              <a:t>4 Lacs de </a:t>
            </a:r>
            <a:r>
              <a:rPr lang="fr-FR" dirty="0" err="1" smtClean="0"/>
              <a:t>Tristaina</a:t>
            </a:r>
            <a:r>
              <a:rPr lang="fr-FR" dirty="0" smtClean="0"/>
              <a:t>,  5 Grau Roig Cirque et lacs des </a:t>
            </a:r>
            <a:r>
              <a:rPr lang="fr-FR" dirty="0" err="1" smtClean="0"/>
              <a:t>Pessons</a:t>
            </a:r>
            <a:endParaRPr lang="fr-FR" dirty="0" smtClean="0"/>
          </a:p>
          <a:p>
            <a:r>
              <a:rPr lang="fr-FR" dirty="0" smtClean="0"/>
              <a:t>Principauté d’ Andorre Nord-Sud : 25km,   Est-Ouest : 30km.</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2</a:t>
            </a:fld>
            <a:endParaRPr lang="fr-FR"/>
          </a:p>
        </p:txBody>
      </p:sp>
    </p:spTree>
    <p:extLst>
      <p:ext uri="{BB962C8B-B14F-4D97-AF65-F5344CB8AC3E}">
        <p14:creationId xmlns:p14="http://schemas.microsoft.com/office/powerpoint/2010/main" val="1163023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Santolina</a:t>
            </a:r>
            <a:r>
              <a:rPr lang="fr-FR" dirty="0" smtClean="0"/>
              <a:t> </a:t>
            </a:r>
            <a:r>
              <a:rPr lang="fr-FR" dirty="0" err="1" smtClean="0"/>
              <a:t>benthamiana</a:t>
            </a:r>
            <a:r>
              <a:rPr lang="fr-FR" dirty="0" smtClean="0"/>
              <a:t> = </a:t>
            </a:r>
            <a:r>
              <a:rPr lang="fr-FR" dirty="0" err="1" smtClean="0"/>
              <a:t>Santolina</a:t>
            </a:r>
            <a:r>
              <a:rPr lang="fr-FR" dirty="0" smtClean="0"/>
              <a:t> </a:t>
            </a:r>
            <a:r>
              <a:rPr lang="fr-FR" dirty="0" err="1" smtClean="0"/>
              <a:t>pectinata</a:t>
            </a:r>
            <a:r>
              <a:rPr lang="fr-FR" dirty="0" smtClean="0"/>
              <a:t> : différente de notre santoline de </a:t>
            </a:r>
            <a:r>
              <a:rPr lang="fr-FR" dirty="0" err="1" smtClean="0"/>
              <a:t>provence</a:t>
            </a:r>
            <a:r>
              <a:rPr lang="fr-FR" dirty="0" smtClean="0"/>
              <a:t> (S. </a:t>
            </a:r>
            <a:r>
              <a:rPr lang="fr-FR" dirty="0" err="1" smtClean="0"/>
              <a:t>decumbens</a:t>
            </a:r>
            <a:r>
              <a:rPr lang="fr-FR" dirty="0" smtClean="0"/>
              <a:t> et </a:t>
            </a:r>
            <a:r>
              <a:rPr lang="fr-FR" dirty="0" err="1" smtClean="0"/>
              <a:t>chamaecyparissus</a:t>
            </a:r>
            <a:r>
              <a:rPr lang="fr-FR" dirty="0" smtClean="0"/>
              <a:t>)</a:t>
            </a:r>
          </a:p>
          <a:p>
            <a:r>
              <a:rPr lang="fr-FR" dirty="0" smtClean="0"/>
              <a:t>Pollen bien conformé, feuilles </a:t>
            </a:r>
            <a:r>
              <a:rPr lang="fr-FR" dirty="0" err="1" smtClean="0"/>
              <a:t>discolores</a:t>
            </a:r>
            <a:r>
              <a:rPr lang="fr-FR" dirty="0" smtClean="0"/>
              <a:t> (vertes sur rameaux fleuris, blanches sur rameaux stériles), sur calcaire 200-1600m.</a:t>
            </a:r>
          </a:p>
          <a:p>
            <a:r>
              <a:rPr lang="fr-FR" dirty="0" err="1" smtClean="0"/>
              <a:t>Orophyte</a:t>
            </a:r>
            <a:r>
              <a:rPr lang="fr-FR" dirty="0" smtClean="0"/>
              <a:t> Est-Pyrénées</a:t>
            </a:r>
          </a:p>
          <a:p>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23</a:t>
            </a:fld>
            <a:endParaRPr lang="fr-FR"/>
          </a:p>
        </p:txBody>
      </p:sp>
    </p:spTree>
    <p:extLst>
      <p:ext uri="{BB962C8B-B14F-4D97-AF65-F5344CB8AC3E}">
        <p14:creationId xmlns:p14="http://schemas.microsoft.com/office/powerpoint/2010/main" val="1249971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genêt scorpion identique au nôtre  très vulnérant , feuille simple petite : 2-8mm. , fleurs groupées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24</a:t>
            </a:fld>
            <a:endParaRPr lang="fr-FR"/>
          </a:p>
        </p:txBody>
      </p:sp>
    </p:spTree>
    <p:extLst>
      <p:ext uri="{BB962C8B-B14F-4D97-AF65-F5344CB8AC3E}">
        <p14:creationId xmlns:p14="http://schemas.microsoft.com/office/powerpoint/2010/main" val="2734009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Salix</a:t>
            </a:r>
            <a:r>
              <a:rPr lang="fr-FR" dirty="0" smtClean="0"/>
              <a:t> </a:t>
            </a:r>
            <a:r>
              <a:rPr lang="fr-FR" dirty="0" err="1" smtClean="0"/>
              <a:t>atrocinerea</a:t>
            </a:r>
            <a:r>
              <a:rPr lang="fr-FR" dirty="0" smtClean="0"/>
              <a:t> : face </a:t>
            </a:r>
            <a:r>
              <a:rPr lang="fr-FR" dirty="0" err="1" smtClean="0"/>
              <a:t>inf</a:t>
            </a:r>
            <a:r>
              <a:rPr lang="fr-FR" dirty="0" smtClean="0"/>
              <a:t> des feuilles à nervations </a:t>
            </a:r>
            <a:r>
              <a:rPr lang="fr-FR" dirty="0" err="1" smtClean="0"/>
              <a:t>présentants</a:t>
            </a:r>
            <a:r>
              <a:rPr lang="fr-FR" dirty="0" smtClean="0"/>
              <a:t> un duvet couleur rouille</a:t>
            </a:r>
          </a:p>
          <a:p>
            <a:r>
              <a:rPr lang="fr-FR" dirty="0" smtClean="0"/>
              <a:t>On peut confondre avec des formes</a:t>
            </a:r>
            <a:r>
              <a:rPr lang="fr-FR" baseline="0" dirty="0" smtClean="0"/>
              <a:t> </a:t>
            </a:r>
            <a:r>
              <a:rPr lang="fr-FR" baseline="0" dirty="0" err="1" smtClean="0"/>
              <a:t>introgressées</a:t>
            </a:r>
            <a:r>
              <a:rPr lang="fr-FR" baseline="0" dirty="0" smtClean="0"/>
              <a:t> par </a:t>
            </a:r>
            <a:r>
              <a:rPr lang="fr-FR" baseline="0" dirty="0" err="1" smtClean="0"/>
              <a:t>Salix</a:t>
            </a:r>
            <a:r>
              <a:rPr lang="fr-FR" baseline="0" dirty="0" smtClean="0"/>
              <a:t>  </a:t>
            </a:r>
            <a:r>
              <a:rPr lang="fr-FR" baseline="0" dirty="0" err="1" smtClean="0"/>
              <a:t>cinerea</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25</a:t>
            </a:fld>
            <a:endParaRPr lang="fr-FR"/>
          </a:p>
        </p:txBody>
      </p:sp>
    </p:spTree>
    <p:extLst>
      <p:ext uri="{BB962C8B-B14F-4D97-AF65-F5344CB8AC3E}">
        <p14:creationId xmlns:p14="http://schemas.microsoft.com/office/powerpoint/2010/main" val="3911079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Salix</a:t>
            </a:r>
            <a:r>
              <a:rPr lang="fr-FR" dirty="0" smtClean="0"/>
              <a:t> </a:t>
            </a:r>
            <a:r>
              <a:rPr lang="fr-FR" dirty="0" err="1" smtClean="0"/>
              <a:t>elaeagnos</a:t>
            </a:r>
            <a:r>
              <a:rPr lang="fr-FR" dirty="0" smtClean="0"/>
              <a:t> (</a:t>
            </a:r>
            <a:r>
              <a:rPr lang="fr-FR" dirty="0" err="1" smtClean="0"/>
              <a:t>incana</a:t>
            </a:r>
            <a:r>
              <a:rPr lang="fr-FR" dirty="0" smtClean="0"/>
              <a:t>)  feuilles à marge enroulée, face </a:t>
            </a:r>
            <a:r>
              <a:rPr lang="fr-FR" dirty="0" err="1" smtClean="0"/>
              <a:t>inf</a:t>
            </a:r>
            <a:r>
              <a:rPr lang="fr-FR" dirty="0" smtClean="0"/>
              <a:t> blanchâtre (</a:t>
            </a:r>
            <a:r>
              <a:rPr lang="fr-FR" dirty="0" err="1" smtClean="0"/>
              <a:t>tomentum</a:t>
            </a:r>
            <a:r>
              <a:rPr lang="fr-FR" dirty="0" smtClean="0"/>
              <a:t>)   Saule drapé  1-4mètres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26</a:t>
            </a:fld>
            <a:endParaRPr lang="fr-FR"/>
          </a:p>
        </p:txBody>
      </p:sp>
    </p:spTree>
    <p:extLst>
      <p:ext uri="{BB962C8B-B14F-4D97-AF65-F5344CB8AC3E}">
        <p14:creationId xmlns:p14="http://schemas.microsoft.com/office/powerpoint/2010/main" val="2801774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Cirsium </a:t>
            </a:r>
            <a:r>
              <a:rPr lang="fr-FR" dirty="0" err="1" smtClean="0"/>
              <a:t>monspessulanum</a:t>
            </a:r>
            <a:r>
              <a:rPr lang="fr-FR" dirty="0" smtClean="0"/>
              <a:t> vivace</a:t>
            </a:r>
            <a:r>
              <a:rPr lang="fr-FR" baseline="0" dirty="0" smtClean="0"/>
              <a:t> 30-200cm.  Stolonifère vert vif luisant    prairies humides</a:t>
            </a:r>
          </a:p>
          <a:p>
            <a:r>
              <a:rPr lang="fr-FR" baseline="0" dirty="0" err="1" smtClean="0"/>
              <a:t>Stenomed</a:t>
            </a:r>
            <a:r>
              <a:rPr lang="fr-FR" baseline="0" dirty="0" smtClean="0"/>
              <a:t>-ouest</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27</a:t>
            </a:fld>
            <a:endParaRPr lang="fr-FR"/>
          </a:p>
        </p:txBody>
      </p:sp>
    </p:spTree>
    <p:extLst>
      <p:ext uri="{BB962C8B-B14F-4D97-AF65-F5344CB8AC3E}">
        <p14:creationId xmlns:p14="http://schemas.microsoft.com/office/powerpoint/2010/main" val="3825716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Asarina</a:t>
            </a:r>
            <a:r>
              <a:rPr lang="fr-FR" dirty="0" smtClean="0"/>
              <a:t> </a:t>
            </a:r>
            <a:r>
              <a:rPr lang="fr-FR" dirty="0" err="1" smtClean="0"/>
              <a:t>procumbens</a:t>
            </a:r>
            <a:r>
              <a:rPr lang="fr-FR" dirty="0" smtClean="0"/>
              <a:t> (</a:t>
            </a:r>
            <a:r>
              <a:rPr lang="fr-FR" dirty="0" err="1" smtClean="0"/>
              <a:t>Antirrhinum</a:t>
            </a:r>
            <a:r>
              <a:rPr lang="fr-FR" dirty="0" smtClean="0"/>
              <a:t>) : plantaginacées  sur rochers ou vieux murs      assez rare </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28</a:t>
            </a:fld>
            <a:endParaRPr lang="fr-FR"/>
          </a:p>
        </p:txBody>
      </p:sp>
    </p:spTree>
    <p:extLst>
      <p:ext uri="{BB962C8B-B14F-4D97-AF65-F5344CB8AC3E}">
        <p14:creationId xmlns:p14="http://schemas.microsoft.com/office/powerpoint/2010/main" val="918976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Hyoscyamus</a:t>
            </a:r>
            <a:r>
              <a:rPr lang="fr-FR" dirty="0" smtClean="0"/>
              <a:t> </a:t>
            </a:r>
            <a:r>
              <a:rPr lang="fr-FR" dirty="0" err="1" smtClean="0"/>
              <a:t>niger</a:t>
            </a:r>
            <a:r>
              <a:rPr lang="fr-FR" dirty="0" smtClean="0"/>
              <a:t> : la Jusquiame noire  corolle veinée à gorge pourpre-noir, vue dans les décharges du village, une  belle solanacée</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Feuilles sessiles, amplexicaules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  H. </a:t>
            </a:r>
            <a:r>
              <a:rPr lang="fr-FR" dirty="0" err="1" smtClean="0"/>
              <a:t>albus</a:t>
            </a:r>
            <a:r>
              <a:rPr lang="fr-FR" dirty="0" smtClean="0"/>
              <a:t> a des feuilles pétiolées et un peu plus découpées.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29</a:t>
            </a:fld>
            <a:endParaRPr lang="fr-FR"/>
          </a:p>
        </p:txBody>
      </p:sp>
    </p:spTree>
    <p:extLst>
      <p:ext uri="{BB962C8B-B14F-4D97-AF65-F5344CB8AC3E}">
        <p14:creationId xmlns:p14="http://schemas.microsoft.com/office/powerpoint/2010/main" val="1242139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Teucrium</a:t>
            </a:r>
            <a:r>
              <a:rPr lang="fr-FR" dirty="0" smtClean="0"/>
              <a:t> </a:t>
            </a:r>
            <a:r>
              <a:rPr lang="fr-FR" dirty="0" err="1" smtClean="0"/>
              <a:t>pyrenaicum</a:t>
            </a:r>
            <a:r>
              <a:rPr lang="fr-FR" dirty="0" smtClean="0"/>
              <a:t> : la germandrée des Pyrénées  : tiges couchées, feuilles à limbe arrondi, en coin à la base, corolle</a:t>
            </a:r>
            <a:r>
              <a:rPr lang="fr-FR" baseline="0" dirty="0" smtClean="0"/>
              <a:t> entièrement </a:t>
            </a:r>
            <a:r>
              <a:rPr lang="fr-FR" dirty="0" smtClean="0"/>
              <a:t> blanche</a:t>
            </a:r>
          </a:p>
          <a:p>
            <a:r>
              <a:rPr lang="fr-FR" dirty="0" smtClean="0"/>
              <a:t>Nous</a:t>
            </a:r>
            <a:r>
              <a:rPr lang="fr-FR" baseline="0" dirty="0" smtClean="0"/>
              <a:t> avons pu voir cette germandrée à côté de </a:t>
            </a:r>
            <a:r>
              <a:rPr lang="fr-FR" baseline="0" dirty="0" err="1" smtClean="0"/>
              <a:t>Teucrium</a:t>
            </a:r>
            <a:r>
              <a:rPr lang="fr-FR" baseline="0" dirty="0" smtClean="0"/>
              <a:t> </a:t>
            </a:r>
            <a:r>
              <a:rPr lang="fr-FR" baseline="0" dirty="0" err="1" smtClean="0"/>
              <a:t>montanum</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30</a:t>
            </a:fld>
            <a:endParaRPr lang="fr-FR"/>
          </a:p>
        </p:txBody>
      </p:sp>
    </p:spTree>
    <p:extLst>
      <p:ext uri="{BB962C8B-B14F-4D97-AF65-F5344CB8AC3E}">
        <p14:creationId xmlns:p14="http://schemas.microsoft.com/office/powerpoint/2010/main" val="2261673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Thlaspi </a:t>
            </a:r>
            <a:r>
              <a:rPr lang="fr-FR" dirty="0" err="1" smtClean="0"/>
              <a:t>arvense</a:t>
            </a:r>
            <a:r>
              <a:rPr lang="fr-FR" dirty="0" smtClean="0"/>
              <a:t> : le tabouret des champs  caractéristique des peuplements de mauvaises herbes qui envahissent les cultures sur sol assez riche lorsqu’il n’y a pas trop eu de produits chimiques !  Fleurs blanches</a:t>
            </a:r>
            <a:r>
              <a:rPr lang="fr-FR" baseline="0" dirty="0" smtClean="0"/>
              <a:t> très petites, en grappe longue bien fournie</a:t>
            </a:r>
          </a:p>
          <a:p>
            <a:r>
              <a:rPr lang="fr-FR" baseline="0" dirty="0" smtClean="0"/>
              <a:t>Silicules caractéristiques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31</a:t>
            </a:fld>
            <a:endParaRPr lang="fr-FR"/>
          </a:p>
        </p:txBody>
      </p:sp>
    </p:spTree>
    <p:extLst>
      <p:ext uri="{BB962C8B-B14F-4D97-AF65-F5344CB8AC3E}">
        <p14:creationId xmlns:p14="http://schemas.microsoft.com/office/powerpoint/2010/main" val="1784722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Epipactis</a:t>
            </a:r>
            <a:r>
              <a:rPr lang="fr-FR" dirty="0" smtClean="0"/>
              <a:t> </a:t>
            </a:r>
            <a:r>
              <a:rPr lang="fr-FR" dirty="0" err="1" smtClean="0"/>
              <a:t>kleinii</a:t>
            </a:r>
            <a:r>
              <a:rPr lang="fr-FR" dirty="0" smtClean="0"/>
              <a:t> : taille médiocre</a:t>
            </a:r>
            <a:r>
              <a:rPr lang="fr-FR" baseline="0" dirty="0" smtClean="0"/>
              <a:t> (50cm. Max) , tige velue, feuilles assez rapprochées, fleurs petites en grappe assez fournie</a:t>
            </a:r>
          </a:p>
          <a:p>
            <a:r>
              <a:rPr lang="fr-FR" baseline="0" dirty="0" smtClean="0"/>
              <a:t>Endémique </a:t>
            </a:r>
            <a:r>
              <a:rPr lang="fr-FR" baseline="0" dirty="0" err="1" smtClean="0"/>
              <a:t>pyr</a:t>
            </a:r>
            <a:r>
              <a:rPr lang="fr-FR" baseline="0" dirty="0" smtClean="0"/>
              <a:t>. Orientales et péninsule ibérique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32</a:t>
            </a:fld>
            <a:endParaRPr lang="fr-FR"/>
          </a:p>
        </p:txBody>
      </p:sp>
    </p:spTree>
    <p:extLst>
      <p:ext uri="{BB962C8B-B14F-4D97-AF65-F5344CB8AC3E}">
        <p14:creationId xmlns:p14="http://schemas.microsoft.com/office/powerpoint/2010/main" val="498666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Notre</a:t>
            </a:r>
            <a:r>
              <a:rPr lang="fr-FR" baseline="0" dirty="0" smtClean="0"/>
              <a:t> hôtel à el </a:t>
            </a:r>
            <a:r>
              <a:rPr lang="fr-FR" baseline="0" dirty="0" err="1" smtClean="0"/>
              <a:t>Serrat</a:t>
            </a:r>
            <a:r>
              <a:rPr lang="fr-FR" baseline="0" dirty="0" smtClean="0"/>
              <a:t> est à 1500m d’altitude, nous arrivons trop tard pour la montée en voiture au parking des lacs de </a:t>
            </a:r>
            <a:r>
              <a:rPr lang="fr-FR" baseline="0" dirty="0" err="1" smtClean="0"/>
              <a:t>Tristaina</a:t>
            </a:r>
            <a:r>
              <a:rPr lang="fr-FR" baseline="0" dirty="0" smtClean="0"/>
              <a:t> , nous nous dirigeons donc vers le Parc  naturel de la vallée de </a:t>
            </a:r>
            <a:r>
              <a:rPr lang="fr-FR" baseline="0" dirty="0" err="1" smtClean="0"/>
              <a:t>Sorteny</a:t>
            </a:r>
            <a:r>
              <a:rPr lang="fr-FR" baseline="0" dirty="0" smtClean="0"/>
              <a:t> (par 1km de route payante).  Sentier facile qui mène au refuge où certains sont allé , de nombreux raccourcis plus ou moins raides entre les lacets.  </a:t>
            </a:r>
            <a:r>
              <a:rPr lang="fr-FR" baseline="0" dirty="0" err="1" smtClean="0"/>
              <a:t>Méteo</a:t>
            </a:r>
            <a:r>
              <a:rPr lang="fr-FR" baseline="0" dirty="0" smtClean="0"/>
              <a:t> moyenne : temps frais et quelques gouttes.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3</a:t>
            </a:fld>
            <a:endParaRPr lang="fr-FR"/>
          </a:p>
        </p:txBody>
      </p:sp>
    </p:spTree>
    <p:extLst>
      <p:ext uri="{BB962C8B-B14F-4D97-AF65-F5344CB8AC3E}">
        <p14:creationId xmlns:p14="http://schemas.microsoft.com/office/powerpoint/2010/main" val="2765393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Sanctuaire de la mère de Dieu</a:t>
            </a:r>
            <a:r>
              <a:rPr lang="fr-FR" baseline="0" dirty="0" smtClean="0"/>
              <a:t> de </a:t>
            </a:r>
            <a:r>
              <a:rPr lang="fr-FR" baseline="0" dirty="0" err="1" smtClean="0"/>
              <a:t>Canolich</a:t>
            </a:r>
            <a:r>
              <a:rPr lang="fr-FR" baseline="0" dirty="0" smtClean="0"/>
              <a:t>  </a:t>
            </a:r>
            <a:r>
              <a:rPr lang="fr-FR" baseline="0" dirty="0" err="1" smtClean="0"/>
              <a:t>alt</a:t>
            </a:r>
            <a:r>
              <a:rPr lang="fr-FR" baseline="0" dirty="0" smtClean="0"/>
              <a:t> 1635m.</a:t>
            </a:r>
          </a:p>
          <a:p>
            <a:r>
              <a:rPr lang="fr-FR" baseline="0" dirty="0" smtClean="0"/>
              <a:t>Avec </a:t>
            </a:r>
            <a:r>
              <a:rPr lang="fr-FR" baseline="0" dirty="0" err="1" smtClean="0"/>
              <a:t>Coristospermum</a:t>
            </a:r>
            <a:r>
              <a:rPr lang="fr-FR" baseline="0" dirty="0" smtClean="0"/>
              <a:t> </a:t>
            </a:r>
            <a:r>
              <a:rPr lang="fr-FR" baseline="0" dirty="0" err="1" smtClean="0"/>
              <a:t>lucidum</a:t>
            </a:r>
            <a:r>
              <a:rPr lang="fr-FR" baseline="0" dirty="0" smtClean="0"/>
              <a:t> partout </a:t>
            </a:r>
          </a:p>
          <a:p>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33</a:t>
            </a:fld>
            <a:endParaRPr lang="fr-FR"/>
          </a:p>
        </p:txBody>
      </p:sp>
    </p:spTree>
    <p:extLst>
      <p:ext uri="{BB962C8B-B14F-4D97-AF65-F5344CB8AC3E}">
        <p14:creationId xmlns:p14="http://schemas.microsoft.com/office/powerpoint/2010/main" val="3797802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Coristospermum</a:t>
            </a:r>
            <a:r>
              <a:rPr lang="fr-FR" dirty="0" smtClean="0"/>
              <a:t> </a:t>
            </a:r>
            <a:r>
              <a:rPr lang="fr-FR" dirty="0" err="1" smtClean="0"/>
              <a:t>lucidum</a:t>
            </a:r>
            <a:r>
              <a:rPr lang="fr-FR" dirty="0" smtClean="0"/>
              <a:t>  nous avons mis un bon moment pour le déterminer !Le </a:t>
            </a:r>
            <a:r>
              <a:rPr lang="fr-FR" dirty="0" err="1" smtClean="0"/>
              <a:t>ligustique</a:t>
            </a:r>
            <a:r>
              <a:rPr lang="fr-FR" dirty="0" smtClean="0"/>
              <a:t> des Pyrénées</a:t>
            </a:r>
          </a:p>
          <a:p>
            <a:r>
              <a:rPr lang="fr-FR" dirty="0" smtClean="0"/>
              <a:t>Plante vivace 1,5m maxi   de 1000 à 2000m alt., feuilles grandes luisantes, 2 à 3 fois divisées en lanières étroites et aiguës</a:t>
            </a:r>
          </a:p>
          <a:p>
            <a:r>
              <a:rPr lang="fr-FR" dirty="0" smtClean="0"/>
              <a:t>Ombelle à 20-40 rayons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34</a:t>
            </a:fld>
            <a:endParaRPr lang="fr-FR"/>
          </a:p>
        </p:txBody>
      </p:sp>
    </p:spTree>
    <p:extLst>
      <p:ext uri="{BB962C8B-B14F-4D97-AF65-F5344CB8AC3E}">
        <p14:creationId xmlns:p14="http://schemas.microsoft.com/office/powerpoint/2010/main" val="596216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Coristospermum</a:t>
            </a:r>
            <a:r>
              <a:rPr lang="fr-FR" dirty="0" smtClean="0"/>
              <a:t> </a:t>
            </a:r>
            <a:r>
              <a:rPr lang="fr-FR" dirty="0" err="1" smtClean="0"/>
              <a:t>lucidum</a:t>
            </a:r>
            <a:r>
              <a:rPr lang="fr-FR" dirty="0" smtClean="0"/>
              <a:t>  nous avons mis un bon moment pour le déterminer : Le </a:t>
            </a:r>
            <a:r>
              <a:rPr lang="fr-FR" dirty="0" err="1" smtClean="0"/>
              <a:t>ligustique</a:t>
            </a:r>
            <a:r>
              <a:rPr lang="fr-FR" dirty="0" smtClean="0"/>
              <a:t> des Pyrénées</a:t>
            </a:r>
          </a:p>
          <a:p>
            <a:r>
              <a:rPr lang="fr-FR" dirty="0" smtClean="0"/>
              <a:t> Plante vivace 1,5m maxi   de 1000 à 2000m alt., feuilles grandes luisantes, 2 à 3 fois divisées en lanières étroites et aiguës</a:t>
            </a:r>
          </a:p>
          <a:p>
            <a:r>
              <a:rPr lang="fr-FR" dirty="0" smtClean="0"/>
              <a:t>Ombelle à 20-40 rayons</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35</a:t>
            </a:fld>
            <a:endParaRPr lang="fr-FR"/>
          </a:p>
        </p:txBody>
      </p:sp>
    </p:spTree>
    <p:extLst>
      <p:ext uri="{BB962C8B-B14F-4D97-AF65-F5344CB8AC3E}">
        <p14:creationId xmlns:p14="http://schemas.microsoft.com/office/powerpoint/2010/main" val="1201163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Tige pleine</a:t>
            </a:r>
            <a:r>
              <a:rPr lang="fr-FR" baseline="0" dirty="0" smtClean="0"/>
              <a:t> sillonnée </a:t>
            </a:r>
            <a:r>
              <a:rPr lang="fr-FR" baseline="0" dirty="0" err="1" smtClean="0"/>
              <a:t>aanguleuse</a:t>
            </a:r>
            <a:r>
              <a:rPr lang="fr-FR" baseline="0" dirty="0" smtClean="0"/>
              <a:t>, fruits </a:t>
            </a:r>
            <a:r>
              <a:rPr lang="fr-FR" baseline="0" dirty="0" err="1" smtClean="0"/>
              <a:t>ovoides</a:t>
            </a:r>
            <a:r>
              <a:rPr lang="fr-FR" baseline="0" dirty="0" smtClean="0"/>
              <a:t> ornés de côtes égales en </a:t>
            </a:r>
            <a:r>
              <a:rPr lang="fr-FR" baseline="0" dirty="0" err="1" smtClean="0"/>
              <a:t>sailllie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38</a:t>
            </a:fld>
            <a:endParaRPr lang="fr-FR"/>
          </a:p>
        </p:txBody>
      </p:sp>
    </p:spTree>
    <p:extLst>
      <p:ext uri="{BB962C8B-B14F-4D97-AF65-F5344CB8AC3E}">
        <p14:creationId xmlns:p14="http://schemas.microsoft.com/office/powerpoint/2010/main" val="3333249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3</a:t>
            </a:r>
            <a:r>
              <a:rPr lang="fr-FR" baseline="30000" dirty="0" smtClean="0"/>
              <a:t>ème</a:t>
            </a:r>
            <a:r>
              <a:rPr lang="fr-FR" dirty="0" smtClean="0"/>
              <a:t> jour : Journée montagne à l’ouest de la </a:t>
            </a:r>
            <a:r>
              <a:rPr lang="fr-FR" dirty="0" err="1" smtClean="0"/>
              <a:t>Massana</a:t>
            </a:r>
            <a:r>
              <a:rPr lang="fr-FR" dirty="0" smtClean="0"/>
              <a:t>   premier arrêt au cal de la </a:t>
            </a:r>
            <a:r>
              <a:rPr lang="fr-FR" dirty="0" err="1" smtClean="0"/>
              <a:t>Botella</a:t>
            </a:r>
            <a:r>
              <a:rPr lang="fr-FR" dirty="0" smtClean="0"/>
              <a:t> 2069m.</a:t>
            </a:r>
            <a:r>
              <a:rPr lang="fr-FR" baseline="0" dirty="0" smtClean="0"/>
              <a:t> Alt.</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39</a:t>
            </a:fld>
            <a:endParaRPr lang="fr-FR"/>
          </a:p>
        </p:txBody>
      </p:sp>
    </p:spTree>
    <p:extLst>
      <p:ext uri="{BB962C8B-B14F-4D97-AF65-F5344CB8AC3E}">
        <p14:creationId xmlns:p14="http://schemas.microsoft.com/office/powerpoint/2010/main" val="1865433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Col de la </a:t>
            </a:r>
            <a:r>
              <a:rPr lang="fr-FR" dirty="0" err="1" smtClean="0"/>
              <a:t>Botella</a:t>
            </a:r>
            <a:r>
              <a:rPr lang="fr-FR" dirty="0" smtClean="0"/>
              <a:t> : 2060m.</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40</a:t>
            </a:fld>
            <a:endParaRPr lang="fr-FR"/>
          </a:p>
        </p:txBody>
      </p:sp>
    </p:spTree>
    <p:extLst>
      <p:ext uri="{BB962C8B-B14F-4D97-AF65-F5344CB8AC3E}">
        <p14:creationId xmlns:p14="http://schemas.microsoft.com/office/powerpoint/2010/main" val="348011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Depuis le col de la </a:t>
            </a:r>
            <a:r>
              <a:rPr lang="fr-FR" dirty="0" err="1" smtClean="0"/>
              <a:t>Botella</a:t>
            </a:r>
            <a:r>
              <a:rPr lang="fr-FR" dirty="0" smtClean="0"/>
              <a:t> : route vers le port </a:t>
            </a:r>
            <a:r>
              <a:rPr lang="fr-FR" dirty="0" err="1" smtClean="0"/>
              <a:t>Cabu</a:t>
            </a:r>
            <a:r>
              <a:rPr lang="fr-FR" dirty="0" smtClean="0"/>
              <a:t>  nous</a:t>
            </a:r>
            <a:r>
              <a:rPr lang="fr-FR" baseline="0" dirty="0" smtClean="0"/>
              <a:t> allons herboriser tout le long de la route et pique-niquer au port </a:t>
            </a:r>
            <a:r>
              <a:rPr lang="fr-FR" baseline="0" dirty="0" err="1" smtClean="0"/>
              <a:t>Cabu</a:t>
            </a:r>
            <a:r>
              <a:rPr lang="fr-FR" baseline="0" dirty="0" smtClean="0"/>
              <a:t> 2300m. Alt.</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41</a:t>
            </a:fld>
            <a:endParaRPr lang="fr-FR"/>
          </a:p>
        </p:txBody>
      </p:sp>
    </p:spTree>
    <p:extLst>
      <p:ext uri="{BB962C8B-B14F-4D97-AF65-F5344CB8AC3E}">
        <p14:creationId xmlns:p14="http://schemas.microsoft.com/office/powerpoint/2010/main" val="2745751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Erinus</a:t>
            </a:r>
            <a:r>
              <a:rPr lang="fr-FR" dirty="0" smtClean="0"/>
              <a:t> </a:t>
            </a:r>
            <a:r>
              <a:rPr lang="fr-FR" dirty="0" err="1" smtClean="0"/>
              <a:t>alpinus</a:t>
            </a:r>
            <a:r>
              <a:rPr lang="fr-FR" dirty="0" smtClean="0"/>
              <a:t> 1000-1200m  mais peut pousser à Lyon  Plantaginacées plante velue fleur: corolle tubuleuse en coupe 5 lobes légèrement inégaux</a:t>
            </a:r>
            <a:r>
              <a:rPr lang="fr-FR" baseline="0" dirty="0" smtClean="0"/>
              <a:t>  </a:t>
            </a:r>
            <a:r>
              <a:rPr lang="fr-FR" dirty="0" smtClean="0"/>
              <a:t>étamines didynames</a:t>
            </a:r>
            <a:r>
              <a:rPr lang="fr-FR" baseline="0" dirty="0" smtClean="0"/>
              <a:t> non visibles, sur calcaire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42</a:t>
            </a:fld>
            <a:endParaRPr lang="fr-FR"/>
          </a:p>
        </p:txBody>
      </p:sp>
    </p:spTree>
    <p:extLst>
      <p:ext uri="{BB962C8B-B14F-4D97-AF65-F5344CB8AC3E}">
        <p14:creationId xmlns:p14="http://schemas.microsoft.com/office/powerpoint/2010/main" val="915081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Ononis</a:t>
            </a:r>
            <a:r>
              <a:rPr lang="fr-FR" dirty="0" smtClean="0"/>
              <a:t> </a:t>
            </a:r>
            <a:r>
              <a:rPr lang="fr-FR" dirty="0" err="1" smtClean="0"/>
              <a:t>cristata</a:t>
            </a:r>
            <a:r>
              <a:rPr lang="fr-FR" dirty="0" smtClean="0"/>
              <a:t> : la bugrane du Mont Cenis     alpes du sud</a:t>
            </a:r>
            <a:r>
              <a:rPr lang="fr-FR" baseline="0" dirty="0" smtClean="0"/>
              <a:t> et Pyrénées   jusqu’à 2500m.</a:t>
            </a:r>
          </a:p>
          <a:p>
            <a:r>
              <a:rPr lang="fr-FR" baseline="0" dirty="0" smtClean="0"/>
              <a:t>Sous-arbrisseau rampant</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43</a:t>
            </a:fld>
            <a:endParaRPr lang="fr-FR"/>
          </a:p>
        </p:txBody>
      </p:sp>
    </p:spTree>
    <p:extLst>
      <p:ext uri="{BB962C8B-B14F-4D97-AF65-F5344CB8AC3E}">
        <p14:creationId xmlns:p14="http://schemas.microsoft.com/office/powerpoint/2010/main" val="4287212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Platanthera</a:t>
            </a:r>
            <a:r>
              <a:rPr lang="fr-FR" dirty="0" smtClean="0"/>
              <a:t> </a:t>
            </a:r>
            <a:r>
              <a:rPr lang="fr-FR" dirty="0" err="1" smtClean="0"/>
              <a:t>chlorantha</a:t>
            </a:r>
            <a:r>
              <a:rPr lang="fr-FR" dirty="0" smtClean="0"/>
              <a:t> anthères bien divergentes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44</a:t>
            </a:fld>
            <a:endParaRPr lang="fr-FR"/>
          </a:p>
        </p:txBody>
      </p:sp>
    </p:spTree>
    <p:extLst>
      <p:ext uri="{BB962C8B-B14F-4D97-AF65-F5344CB8AC3E}">
        <p14:creationId xmlns:p14="http://schemas.microsoft.com/office/powerpoint/2010/main" val="242424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partie du groupe sur le sentier du</a:t>
            </a:r>
            <a:r>
              <a:rPr lang="fr-FR" baseline="0" dirty="0" smtClean="0"/>
              <a:t> parc naturel </a:t>
            </a:r>
            <a:r>
              <a:rPr lang="fr-FR" dirty="0" smtClean="0"/>
              <a:t> de </a:t>
            </a:r>
            <a:r>
              <a:rPr lang="fr-FR" dirty="0" err="1" smtClean="0"/>
              <a:t>Sorteny</a:t>
            </a:r>
            <a:r>
              <a:rPr lang="fr-FR" dirty="0" smtClean="0"/>
              <a:t> </a:t>
            </a:r>
            <a:r>
              <a:rPr lang="fr-FR" dirty="0" err="1" smtClean="0"/>
              <a:t>alt</a:t>
            </a:r>
            <a:r>
              <a:rPr lang="fr-FR" dirty="0" smtClean="0"/>
              <a:t> 1800m nous aurons quelques gouttes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5</a:t>
            </a:fld>
            <a:endParaRPr lang="fr-FR"/>
          </a:p>
        </p:txBody>
      </p:sp>
    </p:spTree>
    <p:extLst>
      <p:ext uri="{BB962C8B-B14F-4D97-AF65-F5344CB8AC3E}">
        <p14:creationId xmlns:p14="http://schemas.microsoft.com/office/powerpoint/2010/main" val="525909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Crepis</a:t>
            </a:r>
            <a:r>
              <a:rPr lang="fr-FR" baseline="0" dirty="0" smtClean="0"/>
              <a:t> </a:t>
            </a:r>
            <a:r>
              <a:rPr lang="fr-FR" baseline="0" dirty="0" err="1" smtClean="0"/>
              <a:t>albida</a:t>
            </a:r>
            <a:r>
              <a:rPr lang="fr-FR" baseline="0" dirty="0" smtClean="0"/>
              <a:t> : caractéristique par ses bractées à bordure membraneuse blanchâtre</a:t>
            </a:r>
          </a:p>
          <a:p>
            <a:r>
              <a:rPr lang="fr-FR" baseline="0" dirty="0" smtClean="0"/>
              <a:t>Crépis blanchâtre !  Liguliflore (tribu des </a:t>
            </a:r>
            <a:r>
              <a:rPr lang="fr-FR" baseline="0" dirty="0" err="1" smtClean="0"/>
              <a:t>cichorieae</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45</a:t>
            </a:fld>
            <a:endParaRPr lang="fr-FR"/>
          </a:p>
        </p:txBody>
      </p:sp>
    </p:spTree>
    <p:extLst>
      <p:ext uri="{BB962C8B-B14F-4D97-AF65-F5344CB8AC3E}">
        <p14:creationId xmlns:p14="http://schemas.microsoft.com/office/powerpoint/2010/main" val="2704533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Rhamnus </a:t>
            </a:r>
            <a:r>
              <a:rPr lang="fr-FR" dirty="0" err="1" smtClean="0"/>
              <a:t>pumilus</a:t>
            </a:r>
            <a:r>
              <a:rPr lang="fr-FR" baseline="0" dirty="0" smtClean="0"/>
              <a:t>       Nerprun nain : épouse la surface rocheuse  (Rhamnacées)</a:t>
            </a:r>
          </a:p>
          <a:p>
            <a:r>
              <a:rPr lang="fr-FR" baseline="0" dirty="0" smtClean="0"/>
              <a:t>Rameaux tortueux caractéristiques,  sur calcaire de préférence,    montagnard à alpin</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46</a:t>
            </a:fld>
            <a:endParaRPr lang="fr-FR"/>
          </a:p>
        </p:txBody>
      </p:sp>
    </p:spTree>
    <p:extLst>
      <p:ext uri="{BB962C8B-B14F-4D97-AF65-F5344CB8AC3E}">
        <p14:creationId xmlns:p14="http://schemas.microsoft.com/office/powerpoint/2010/main" val="3830187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Globularia</a:t>
            </a:r>
            <a:r>
              <a:rPr lang="fr-FR" dirty="0" smtClean="0"/>
              <a:t> repens  (nana)  </a:t>
            </a:r>
            <a:r>
              <a:rPr lang="fr-FR" dirty="0" err="1" smtClean="0"/>
              <a:t>pl</a:t>
            </a:r>
            <a:r>
              <a:rPr lang="fr-FR" dirty="0" smtClean="0"/>
              <a:t> 170      forme des gazons denses   (placé dans les Plantaginacées)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47</a:t>
            </a:fld>
            <a:endParaRPr lang="fr-FR"/>
          </a:p>
        </p:txBody>
      </p:sp>
    </p:spTree>
    <p:extLst>
      <p:ext uri="{BB962C8B-B14F-4D97-AF65-F5344CB8AC3E}">
        <p14:creationId xmlns:p14="http://schemas.microsoft.com/office/powerpoint/2010/main" val="1096083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Saxifraga</a:t>
            </a:r>
            <a:r>
              <a:rPr lang="fr-FR" dirty="0" smtClean="0"/>
              <a:t> media : plante vivace densément gazonnante : endémique franco-espagnole assez rare</a:t>
            </a:r>
          </a:p>
          <a:p>
            <a:r>
              <a:rPr lang="fr-FR" dirty="0" smtClean="0"/>
              <a:t>De 1200 à 2500m.</a:t>
            </a:r>
            <a:r>
              <a:rPr lang="fr-FR" baseline="0" dirty="0" smtClean="0"/>
              <a:t>  Calcaire et schiste   (saxifragacées)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48</a:t>
            </a:fld>
            <a:endParaRPr lang="fr-FR"/>
          </a:p>
        </p:txBody>
      </p:sp>
    </p:spTree>
    <p:extLst>
      <p:ext uri="{BB962C8B-B14F-4D97-AF65-F5344CB8AC3E}">
        <p14:creationId xmlns:p14="http://schemas.microsoft.com/office/powerpoint/2010/main" val="2211096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Saxifraga</a:t>
            </a:r>
            <a:r>
              <a:rPr lang="fr-FR" dirty="0" smtClean="0"/>
              <a:t> media : calice plus visible que la corolle : pétales roses à purpurins</a:t>
            </a:r>
          </a:p>
          <a:p>
            <a:r>
              <a:rPr lang="fr-FR" dirty="0" smtClean="0"/>
              <a:t>Inflorescence glanduleuse, poilue, les bractées rouge-pourpre se voient mal sur la photo</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49</a:t>
            </a:fld>
            <a:endParaRPr lang="fr-FR"/>
          </a:p>
        </p:txBody>
      </p:sp>
    </p:spTree>
    <p:extLst>
      <p:ext uri="{BB962C8B-B14F-4D97-AF65-F5344CB8AC3E}">
        <p14:creationId xmlns:p14="http://schemas.microsoft.com/office/powerpoint/2010/main" val="4109089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Gypsophila</a:t>
            </a:r>
            <a:r>
              <a:rPr lang="fr-FR" dirty="0" smtClean="0"/>
              <a:t> repens  sur calcaire,  feuilles étroites, 2 styles , pas d’onglet, calice à 5 angles saillants</a:t>
            </a:r>
          </a:p>
          <a:p>
            <a:r>
              <a:rPr lang="fr-FR" dirty="0" smtClean="0"/>
              <a:t> et à droite  </a:t>
            </a:r>
            <a:r>
              <a:rPr lang="fr-FR" dirty="0" err="1" smtClean="0"/>
              <a:t>Silene</a:t>
            </a:r>
            <a:r>
              <a:rPr lang="fr-FR" dirty="0" smtClean="0"/>
              <a:t> </a:t>
            </a:r>
            <a:r>
              <a:rPr lang="fr-FR" dirty="0" err="1" smtClean="0"/>
              <a:t>rupestris</a:t>
            </a:r>
            <a:r>
              <a:rPr lang="fr-FR" dirty="0" smtClean="0"/>
              <a:t> sur terrain acide, 3 styles, onglets visibles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50</a:t>
            </a:fld>
            <a:endParaRPr lang="fr-FR"/>
          </a:p>
        </p:txBody>
      </p:sp>
    </p:spTree>
    <p:extLst>
      <p:ext uri="{BB962C8B-B14F-4D97-AF65-F5344CB8AC3E}">
        <p14:creationId xmlns:p14="http://schemas.microsoft.com/office/powerpoint/2010/main" val="3995285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Tout d’abord à gauche gypsophile </a:t>
            </a:r>
            <a:r>
              <a:rPr lang="fr-FR" dirty="0" err="1" smtClean="0"/>
              <a:t>rempant</a:t>
            </a:r>
            <a:r>
              <a:rPr lang="fr-FR" dirty="0" smtClean="0"/>
              <a:t> : calice et les deux styles, puis à droite le silène avec onglet et 3 styles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51</a:t>
            </a:fld>
            <a:endParaRPr lang="fr-FR"/>
          </a:p>
        </p:txBody>
      </p:sp>
    </p:spTree>
    <p:extLst>
      <p:ext uri="{BB962C8B-B14F-4D97-AF65-F5344CB8AC3E}">
        <p14:creationId xmlns:p14="http://schemas.microsoft.com/office/powerpoint/2010/main" val="261320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Potentilla</a:t>
            </a:r>
            <a:r>
              <a:rPr lang="fr-FR" dirty="0" smtClean="0"/>
              <a:t> </a:t>
            </a:r>
            <a:r>
              <a:rPr lang="fr-FR" dirty="0" err="1" smtClean="0"/>
              <a:t>alchemilloides</a:t>
            </a:r>
            <a:r>
              <a:rPr lang="fr-FR" dirty="0" smtClean="0"/>
              <a:t> : endémique des Pyrénées et monts cantabriques      sur roches basiques    (Rosacées)</a:t>
            </a:r>
          </a:p>
          <a:p>
            <a:r>
              <a:rPr lang="fr-FR" dirty="0" smtClean="0"/>
              <a:t>Tiges à poils simples non glanduleux</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52</a:t>
            </a:fld>
            <a:endParaRPr lang="fr-FR"/>
          </a:p>
        </p:txBody>
      </p:sp>
    </p:spTree>
    <p:extLst>
      <p:ext uri="{BB962C8B-B14F-4D97-AF65-F5344CB8AC3E}">
        <p14:creationId xmlns:p14="http://schemas.microsoft.com/office/powerpoint/2010/main" val="447001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Fleur blanc pur</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53</a:t>
            </a:fld>
            <a:endParaRPr lang="fr-FR"/>
          </a:p>
        </p:txBody>
      </p:sp>
    </p:spTree>
    <p:extLst>
      <p:ext uri="{BB962C8B-B14F-4D97-AF65-F5344CB8AC3E}">
        <p14:creationId xmlns:p14="http://schemas.microsoft.com/office/powerpoint/2010/main" val="26073163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Pilosella</a:t>
            </a:r>
            <a:r>
              <a:rPr lang="fr-FR" dirty="0" smtClean="0"/>
              <a:t> </a:t>
            </a:r>
            <a:r>
              <a:rPr lang="fr-FR" dirty="0" err="1" smtClean="0"/>
              <a:t>breviscapa</a:t>
            </a:r>
            <a:r>
              <a:rPr lang="fr-FR" dirty="0" smtClean="0"/>
              <a:t> : la piloselle à tige courte : endémique </a:t>
            </a:r>
            <a:r>
              <a:rPr lang="fr-FR" dirty="0" err="1" smtClean="0"/>
              <a:t>pyrénées</a:t>
            </a:r>
            <a:r>
              <a:rPr lang="fr-FR" dirty="0" smtClean="0"/>
              <a:t> orientales non stolonifère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54</a:t>
            </a:fld>
            <a:endParaRPr lang="fr-FR"/>
          </a:p>
        </p:txBody>
      </p:sp>
    </p:spTree>
    <p:extLst>
      <p:ext uri="{BB962C8B-B14F-4D97-AF65-F5344CB8AC3E}">
        <p14:creationId xmlns:p14="http://schemas.microsoft.com/office/powerpoint/2010/main" val="2431994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 dimension inférieure à notre Angelica </a:t>
            </a:r>
            <a:r>
              <a:rPr lang="fr-FR" dirty="0" err="1" smtClean="0"/>
              <a:t>sylvestris</a:t>
            </a:r>
            <a:r>
              <a:rPr lang="fr-FR" dirty="0" smtClean="0"/>
              <a:t>, folioles décurrentes, ombelles moins convexes, pétales roulés en dedans</a:t>
            </a:r>
          </a:p>
          <a:p>
            <a:r>
              <a:rPr lang="fr-FR" dirty="0" smtClean="0"/>
              <a:t>Pyrénées de 1200 à 2200</a:t>
            </a:r>
          </a:p>
          <a:p>
            <a:r>
              <a:rPr lang="fr-FR" dirty="0" smtClean="0"/>
              <a:t>Bord du chemin</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6</a:t>
            </a:fld>
            <a:endParaRPr lang="fr-FR"/>
          </a:p>
        </p:txBody>
      </p:sp>
    </p:spTree>
    <p:extLst>
      <p:ext uri="{BB962C8B-B14F-4D97-AF65-F5344CB8AC3E}">
        <p14:creationId xmlns:p14="http://schemas.microsoft.com/office/powerpoint/2010/main" val="3506368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Galium </a:t>
            </a:r>
            <a:r>
              <a:rPr lang="fr-FR" dirty="0" err="1" smtClean="0"/>
              <a:t>pyrenaicum</a:t>
            </a:r>
            <a:r>
              <a:rPr lang="fr-FR" dirty="0" smtClean="0"/>
              <a:t> : endémique des </a:t>
            </a:r>
            <a:r>
              <a:rPr lang="fr-FR" dirty="0" err="1" smtClean="0"/>
              <a:t>pyrénées</a:t>
            </a:r>
            <a:r>
              <a:rPr lang="fr-FR" dirty="0" smtClean="0"/>
              <a:t> feuilles arquées vers le haut , pointe effilée transparente</a:t>
            </a:r>
          </a:p>
          <a:p>
            <a:r>
              <a:rPr lang="fr-FR" dirty="0" smtClean="0"/>
              <a:t>Très proche de Galium </a:t>
            </a:r>
            <a:r>
              <a:rPr lang="fr-FR" dirty="0" err="1" smtClean="0"/>
              <a:t>cespitosum</a:t>
            </a:r>
            <a:r>
              <a:rPr lang="fr-FR" dirty="0" smtClean="0"/>
              <a:t> lui aussi endémique </a:t>
            </a:r>
          </a:p>
          <a:p>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55</a:t>
            </a:fld>
            <a:endParaRPr lang="fr-FR"/>
          </a:p>
        </p:txBody>
      </p:sp>
    </p:spTree>
    <p:extLst>
      <p:ext uri="{BB962C8B-B14F-4D97-AF65-F5344CB8AC3E}">
        <p14:creationId xmlns:p14="http://schemas.microsoft.com/office/powerpoint/2010/main" val="18019206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Galium </a:t>
            </a:r>
            <a:r>
              <a:rPr lang="fr-FR" dirty="0" err="1" smtClean="0"/>
              <a:t>pyrenaicum</a:t>
            </a:r>
            <a:r>
              <a:rPr lang="fr-FR" dirty="0" smtClean="0"/>
              <a:t> : endémique des </a:t>
            </a:r>
            <a:r>
              <a:rPr lang="fr-FR" dirty="0" err="1" smtClean="0"/>
              <a:t>pyrénées</a:t>
            </a:r>
            <a:r>
              <a:rPr lang="fr-FR" dirty="0" smtClean="0"/>
              <a:t> feuilles arquées vers le haut , pointe effilée transparente</a:t>
            </a:r>
          </a:p>
          <a:p>
            <a:r>
              <a:rPr lang="fr-FR" dirty="0" smtClean="0"/>
              <a:t>Très proche de Galium </a:t>
            </a:r>
            <a:r>
              <a:rPr lang="fr-FR" dirty="0" err="1" smtClean="0"/>
              <a:t>cespitosum</a:t>
            </a:r>
            <a:r>
              <a:rPr lang="fr-FR" dirty="0" smtClean="0"/>
              <a:t> lui aussi endémique </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56</a:t>
            </a:fld>
            <a:endParaRPr lang="fr-FR"/>
          </a:p>
        </p:txBody>
      </p:sp>
    </p:spTree>
    <p:extLst>
      <p:ext uri="{BB962C8B-B14F-4D97-AF65-F5344CB8AC3E}">
        <p14:creationId xmlns:p14="http://schemas.microsoft.com/office/powerpoint/2010/main" val="29585753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Deux graminées bien communes la </a:t>
            </a:r>
            <a:r>
              <a:rPr lang="fr-FR" dirty="0" err="1" smtClean="0"/>
              <a:t>koelérie</a:t>
            </a:r>
            <a:r>
              <a:rPr lang="fr-FR" dirty="0" smtClean="0"/>
              <a:t> du Valais  (épais manchon de fibre à la base) et le fameux </a:t>
            </a:r>
            <a:r>
              <a:rPr lang="fr-FR" dirty="0" err="1" smtClean="0"/>
              <a:t>gispet</a:t>
            </a:r>
            <a:r>
              <a:rPr lang="fr-FR" dirty="0" smtClean="0"/>
              <a:t> endémique des Pyrénées que l’on peut confondre avec la fétuque de Gautier (1: ligule 3-6mm, 2 : ligule 1-2mm.</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57</a:t>
            </a:fld>
            <a:endParaRPr lang="fr-FR"/>
          </a:p>
        </p:txBody>
      </p:sp>
    </p:spTree>
    <p:extLst>
      <p:ext uri="{BB962C8B-B14F-4D97-AF65-F5344CB8AC3E}">
        <p14:creationId xmlns:p14="http://schemas.microsoft.com/office/powerpoint/2010/main" val="18090934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repas au col</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58</a:t>
            </a:fld>
            <a:endParaRPr lang="fr-FR"/>
          </a:p>
        </p:txBody>
      </p:sp>
    </p:spTree>
    <p:extLst>
      <p:ext uri="{BB962C8B-B14F-4D97-AF65-F5344CB8AC3E}">
        <p14:creationId xmlns:p14="http://schemas.microsoft.com/office/powerpoint/2010/main" val="27290015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Oxytropis</a:t>
            </a:r>
            <a:r>
              <a:rPr lang="fr-FR" dirty="0" smtClean="0"/>
              <a:t> </a:t>
            </a:r>
            <a:r>
              <a:rPr lang="fr-FR" dirty="0" err="1" smtClean="0"/>
              <a:t>campestris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62</a:t>
            </a:fld>
            <a:endParaRPr lang="fr-FR"/>
          </a:p>
        </p:txBody>
      </p:sp>
    </p:spTree>
    <p:extLst>
      <p:ext uri="{BB962C8B-B14F-4D97-AF65-F5344CB8AC3E}">
        <p14:creationId xmlns:p14="http://schemas.microsoft.com/office/powerpoint/2010/main" val="24077865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Oxytropis</a:t>
            </a:r>
            <a:r>
              <a:rPr lang="fr-FR" dirty="0" smtClean="0"/>
              <a:t> </a:t>
            </a:r>
            <a:r>
              <a:rPr lang="fr-FR" dirty="0" err="1" smtClean="0"/>
              <a:t>halleri</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65</a:t>
            </a:fld>
            <a:endParaRPr lang="fr-FR"/>
          </a:p>
        </p:txBody>
      </p:sp>
    </p:spTree>
    <p:extLst>
      <p:ext uri="{BB962C8B-B14F-4D97-AF65-F5344CB8AC3E}">
        <p14:creationId xmlns:p14="http://schemas.microsoft.com/office/powerpoint/2010/main" val="142166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Oxytropis</a:t>
            </a:r>
            <a:r>
              <a:rPr lang="fr-FR" dirty="0" smtClean="0"/>
              <a:t> </a:t>
            </a:r>
            <a:r>
              <a:rPr lang="fr-FR" dirty="0" err="1" smtClean="0"/>
              <a:t>neglecta</a:t>
            </a:r>
            <a:r>
              <a:rPr lang="fr-FR" dirty="0" smtClean="0"/>
              <a:t> </a:t>
            </a:r>
            <a:r>
              <a:rPr lang="fr-FR" dirty="0" err="1" smtClean="0"/>
              <a:t>pyrenaica</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66</a:t>
            </a:fld>
            <a:endParaRPr lang="fr-FR"/>
          </a:p>
        </p:txBody>
      </p:sp>
    </p:spTree>
    <p:extLst>
      <p:ext uri="{BB962C8B-B14F-4D97-AF65-F5344CB8AC3E}">
        <p14:creationId xmlns:p14="http://schemas.microsoft.com/office/powerpoint/2010/main" val="19875457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Jasione</a:t>
            </a:r>
            <a:r>
              <a:rPr lang="fr-FR" dirty="0" smtClean="0"/>
              <a:t> crispa</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67</a:t>
            </a:fld>
            <a:endParaRPr lang="fr-FR"/>
          </a:p>
        </p:txBody>
      </p:sp>
    </p:spTree>
    <p:extLst>
      <p:ext uri="{BB962C8B-B14F-4D97-AF65-F5344CB8AC3E}">
        <p14:creationId xmlns:p14="http://schemas.microsoft.com/office/powerpoint/2010/main" val="14921593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À gauche </a:t>
            </a:r>
            <a:r>
              <a:rPr lang="fr-FR" dirty="0" err="1" smtClean="0"/>
              <a:t>Jasione</a:t>
            </a:r>
            <a:r>
              <a:rPr lang="fr-FR" dirty="0" smtClean="0"/>
              <a:t> crispa et à droite </a:t>
            </a:r>
            <a:r>
              <a:rPr lang="fr-FR" dirty="0" err="1" smtClean="0"/>
              <a:t>Jasione</a:t>
            </a:r>
            <a:r>
              <a:rPr lang="fr-FR" dirty="0" smtClean="0"/>
              <a:t> </a:t>
            </a:r>
            <a:r>
              <a:rPr lang="fr-FR" dirty="0" err="1" smtClean="0"/>
              <a:t>laevis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68</a:t>
            </a:fld>
            <a:endParaRPr lang="fr-FR"/>
          </a:p>
        </p:txBody>
      </p:sp>
    </p:spTree>
    <p:extLst>
      <p:ext uri="{BB962C8B-B14F-4D97-AF65-F5344CB8AC3E}">
        <p14:creationId xmlns:p14="http://schemas.microsoft.com/office/powerpoint/2010/main" val="7274199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Silene</a:t>
            </a:r>
            <a:r>
              <a:rPr lang="fr-FR" dirty="0" smtClean="0"/>
              <a:t> </a:t>
            </a:r>
            <a:r>
              <a:rPr lang="fr-FR" dirty="0" err="1" smtClean="0"/>
              <a:t>ciliata</a:t>
            </a:r>
            <a:r>
              <a:rPr lang="fr-FR" dirty="0" smtClean="0"/>
              <a:t>  :  le silène cilié , rosette de feuilles étroites</a:t>
            </a:r>
            <a:r>
              <a:rPr lang="fr-FR" baseline="0" dirty="0" smtClean="0"/>
              <a:t> ciliées, tiges velues non glanduleuses, calice à 10 nervures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69</a:t>
            </a:fld>
            <a:endParaRPr lang="fr-FR"/>
          </a:p>
        </p:txBody>
      </p:sp>
    </p:spTree>
    <p:extLst>
      <p:ext uri="{BB962C8B-B14F-4D97-AF65-F5344CB8AC3E}">
        <p14:creationId xmlns:p14="http://schemas.microsoft.com/office/powerpoint/2010/main" val="3926677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Cicerbita</a:t>
            </a:r>
            <a:r>
              <a:rPr lang="fr-FR" baseline="0" dirty="0" smtClean="0"/>
              <a:t> </a:t>
            </a:r>
            <a:r>
              <a:rPr lang="fr-FR" baseline="0" dirty="0" err="1" smtClean="0"/>
              <a:t>plumieri</a:t>
            </a:r>
            <a:r>
              <a:rPr lang="fr-FR" baseline="0" dirty="0" smtClean="0"/>
              <a:t> , redevenue Lactuca </a:t>
            </a:r>
            <a:r>
              <a:rPr lang="fr-FR" baseline="0" dirty="0" err="1" smtClean="0"/>
              <a:t>plumieri</a:t>
            </a:r>
            <a:r>
              <a:rPr lang="fr-FR" baseline="0" dirty="0" smtClean="0"/>
              <a:t>       inflorescence non glanduleuse, feuilles </a:t>
            </a:r>
            <a:r>
              <a:rPr lang="fr-FR" baseline="0" dirty="0" err="1" smtClean="0"/>
              <a:t>pennatipartites</a:t>
            </a:r>
            <a:r>
              <a:rPr lang="fr-FR" baseline="0" dirty="0" smtClean="0"/>
              <a:t> à 4-8 paires de segments latéraux</a:t>
            </a:r>
          </a:p>
          <a:p>
            <a:r>
              <a:rPr lang="fr-FR" baseline="0" dirty="0" smtClean="0"/>
              <a:t>Assez abondant</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7</a:t>
            </a:fld>
            <a:endParaRPr lang="fr-FR"/>
          </a:p>
        </p:txBody>
      </p:sp>
    </p:spTree>
    <p:extLst>
      <p:ext uri="{BB962C8B-B14F-4D97-AF65-F5344CB8AC3E}">
        <p14:creationId xmlns:p14="http://schemas.microsoft.com/office/powerpoint/2010/main" val="15025309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Silene</a:t>
            </a:r>
            <a:r>
              <a:rPr lang="fr-FR" dirty="0" smtClean="0"/>
              <a:t> </a:t>
            </a:r>
            <a:r>
              <a:rPr lang="fr-FR" dirty="0" err="1" smtClean="0"/>
              <a:t>ciliata</a:t>
            </a:r>
            <a:r>
              <a:rPr lang="fr-FR" dirty="0" smtClean="0"/>
              <a:t> </a:t>
            </a:r>
            <a:r>
              <a:rPr lang="fr-FR" baseline="0" dirty="0" smtClean="0"/>
              <a:t>  2 fleurs par pédoncule,  calice à 10 nervures  </a:t>
            </a:r>
            <a:r>
              <a:rPr lang="fr-FR" dirty="0" smtClean="0"/>
              <a:t> revu le lendemain</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70</a:t>
            </a:fld>
            <a:endParaRPr lang="fr-FR"/>
          </a:p>
        </p:txBody>
      </p:sp>
    </p:spTree>
    <p:extLst>
      <p:ext uri="{BB962C8B-B14F-4D97-AF65-F5344CB8AC3E}">
        <p14:creationId xmlns:p14="http://schemas.microsoft.com/office/powerpoint/2010/main" val="41093438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Carduus</a:t>
            </a:r>
            <a:r>
              <a:rPr lang="fr-FR" dirty="0" smtClean="0"/>
              <a:t> </a:t>
            </a:r>
            <a:r>
              <a:rPr lang="fr-FR" dirty="0" err="1" smtClean="0"/>
              <a:t>carlinoides</a:t>
            </a:r>
            <a:r>
              <a:rPr lang="fr-FR" dirty="0" smtClean="0"/>
              <a:t>  pelouses rocailleuses et éboulis des Pyrénées (1600-2600m.)  </a:t>
            </a:r>
            <a:r>
              <a:rPr lang="fr-FR" dirty="0" err="1" smtClean="0"/>
              <a:t>tomentum</a:t>
            </a:r>
            <a:r>
              <a:rPr lang="fr-FR" dirty="0" smtClean="0"/>
              <a:t> dense, inflorescence capitée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71</a:t>
            </a:fld>
            <a:endParaRPr lang="fr-FR"/>
          </a:p>
        </p:txBody>
      </p:sp>
    </p:spTree>
    <p:extLst>
      <p:ext uri="{BB962C8B-B14F-4D97-AF65-F5344CB8AC3E}">
        <p14:creationId xmlns:p14="http://schemas.microsoft.com/office/powerpoint/2010/main" val="36445805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4</a:t>
            </a:r>
            <a:r>
              <a:rPr lang="fr-FR" baseline="30000" dirty="0" smtClean="0"/>
              <a:t>ème</a:t>
            </a:r>
            <a:r>
              <a:rPr lang="fr-FR" dirty="0" smtClean="0"/>
              <a:t> journée : le massif de </a:t>
            </a:r>
            <a:r>
              <a:rPr lang="fr-FR" dirty="0" err="1" smtClean="0"/>
              <a:t>Tristaina</a:t>
            </a:r>
            <a:r>
              <a:rPr lang="fr-FR" dirty="0" smtClean="0"/>
              <a:t> . Station de ski importante départ vers 2200m. Alt. On descend pour remonter vers un premier lac.</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72</a:t>
            </a:fld>
            <a:endParaRPr lang="fr-FR"/>
          </a:p>
        </p:txBody>
      </p:sp>
    </p:spTree>
    <p:extLst>
      <p:ext uri="{BB962C8B-B14F-4D97-AF65-F5344CB8AC3E}">
        <p14:creationId xmlns:p14="http://schemas.microsoft.com/office/powerpoint/2010/main" val="10570698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Vue vers notre parking, point de départ de la </a:t>
            </a:r>
            <a:r>
              <a:rPr lang="fr-FR" dirty="0" err="1" smtClean="0"/>
              <a:t>rando</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73</a:t>
            </a:fld>
            <a:endParaRPr lang="fr-FR"/>
          </a:p>
        </p:txBody>
      </p:sp>
    </p:spTree>
    <p:extLst>
      <p:ext uri="{BB962C8B-B14F-4D97-AF65-F5344CB8AC3E}">
        <p14:creationId xmlns:p14="http://schemas.microsoft.com/office/powerpoint/2010/main" val="1433736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Arrivée au premier lac</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74</a:t>
            </a:fld>
            <a:endParaRPr lang="fr-FR"/>
          </a:p>
        </p:txBody>
      </p:sp>
    </p:spTree>
    <p:extLst>
      <p:ext uri="{BB962C8B-B14F-4D97-AF65-F5344CB8AC3E}">
        <p14:creationId xmlns:p14="http://schemas.microsoft.com/office/powerpoint/2010/main" val="26996082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deuxième</a:t>
            </a:r>
            <a:r>
              <a:rPr lang="fr-FR" baseline="0" dirty="0" smtClean="0"/>
              <a:t> lac</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75</a:t>
            </a:fld>
            <a:endParaRPr lang="fr-FR"/>
          </a:p>
        </p:txBody>
      </p:sp>
    </p:spTree>
    <p:extLst>
      <p:ext uri="{BB962C8B-B14F-4D97-AF65-F5344CB8AC3E}">
        <p14:creationId xmlns:p14="http://schemas.microsoft.com/office/powerpoint/2010/main" val="32291389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Et enfin le troisième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76</a:t>
            </a:fld>
            <a:endParaRPr lang="fr-FR"/>
          </a:p>
        </p:txBody>
      </p:sp>
    </p:spTree>
    <p:extLst>
      <p:ext uri="{BB962C8B-B14F-4D97-AF65-F5344CB8AC3E}">
        <p14:creationId xmlns:p14="http://schemas.microsoft.com/office/powerpoint/2010/main" val="12020563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3</a:t>
            </a:r>
            <a:r>
              <a:rPr lang="fr-FR" baseline="30000" dirty="0" smtClean="0"/>
              <a:t>ème</a:t>
            </a:r>
            <a:r>
              <a:rPr lang="fr-FR" dirty="0" smtClean="0"/>
              <a:t> lac avec au fond le Pic de </a:t>
            </a:r>
            <a:r>
              <a:rPr lang="fr-FR" dirty="0" err="1" smtClean="0"/>
              <a:t>Tristaina</a:t>
            </a:r>
            <a:endParaRPr lang="fr-FR" dirty="0" smtClean="0"/>
          </a:p>
          <a:p>
            <a:r>
              <a:rPr lang="fr-FR" dirty="0" smtClean="0"/>
              <a:t>Et un pêcheur dans le fond</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77</a:t>
            </a:fld>
            <a:endParaRPr lang="fr-FR"/>
          </a:p>
        </p:txBody>
      </p:sp>
    </p:spTree>
    <p:extLst>
      <p:ext uri="{BB962C8B-B14F-4D97-AF65-F5344CB8AC3E}">
        <p14:creationId xmlns:p14="http://schemas.microsoft.com/office/powerpoint/2010/main" val="36822429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les rochers verticaux avant d’arriver au premier lac :  Androsace </a:t>
            </a:r>
            <a:r>
              <a:rPr lang="fr-FR" dirty="0" err="1" smtClean="0"/>
              <a:t>vandelii</a:t>
            </a:r>
            <a:r>
              <a:rPr lang="fr-FR" dirty="0" smtClean="0"/>
              <a:t> , une primulacée</a:t>
            </a:r>
            <a:r>
              <a:rPr lang="fr-FR" baseline="0" dirty="0" smtClean="0"/>
              <a:t> rare sur rochers siliceux surplombants, coussinet dense, poils étoilés, corolle toujours blanche 2200-3200m.</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78</a:t>
            </a:fld>
            <a:endParaRPr lang="fr-FR"/>
          </a:p>
        </p:txBody>
      </p:sp>
    </p:spTree>
    <p:extLst>
      <p:ext uri="{BB962C8B-B14F-4D97-AF65-F5344CB8AC3E}">
        <p14:creationId xmlns:p14="http://schemas.microsoft.com/office/powerpoint/2010/main" val="4334835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Près des lacs, dans les pelouses</a:t>
            </a:r>
            <a:r>
              <a:rPr lang="fr-FR" baseline="0" dirty="0" smtClean="0"/>
              <a:t> acidiphiles</a:t>
            </a:r>
            <a:r>
              <a:rPr lang="fr-FR" dirty="0" smtClean="0"/>
              <a:t> : l’Androsace </a:t>
            </a:r>
            <a:r>
              <a:rPr lang="fr-FR" dirty="0" err="1" smtClean="0"/>
              <a:t>carnea</a:t>
            </a:r>
            <a:r>
              <a:rPr lang="fr-FR" dirty="0" smtClean="0"/>
              <a:t> </a:t>
            </a:r>
            <a:r>
              <a:rPr lang="fr-FR" dirty="0" err="1" smtClean="0"/>
              <a:t>subsp</a:t>
            </a:r>
            <a:r>
              <a:rPr lang="fr-FR" dirty="0" smtClean="0"/>
              <a:t>. </a:t>
            </a:r>
            <a:r>
              <a:rPr lang="fr-FR" dirty="0" err="1" smtClean="0"/>
              <a:t>rosea</a:t>
            </a:r>
            <a:r>
              <a:rPr lang="fr-FR" dirty="0" smtClean="0"/>
              <a:t> = Androsace </a:t>
            </a:r>
            <a:r>
              <a:rPr lang="fr-FR" dirty="0" err="1" smtClean="0"/>
              <a:t>halleri</a:t>
            </a:r>
            <a:endParaRPr lang="fr-FR" dirty="0" smtClean="0"/>
          </a:p>
          <a:p>
            <a:r>
              <a:rPr lang="fr-FR" dirty="0" smtClean="0"/>
              <a:t>Pyrénées orientales    feuilles </a:t>
            </a:r>
            <a:r>
              <a:rPr lang="fr-FR" dirty="0" err="1" smtClean="0"/>
              <a:t>récurvées</a:t>
            </a:r>
            <a:r>
              <a:rPr lang="fr-FR" dirty="0" smtClean="0"/>
              <a:t> ….poils crochus</a:t>
            </a:r>
          </a:p>
          <a:p>
            <a:r>
              <a:rPr lang="fr-FR" dirty="0" smtClean="0"/>
              <a:t>  Androsace </a:t>
            </a:r>
            <a:r>
              <a:rPr lang="fr-FR" dirty="0" err="1" smtClean="0"/>
              <a:t>carnea</a:t>
            </a:r>
            <a:r>
              <a:rPr lang="fr-FR" dirty="0" smtClean="0"/>
              <a:t> est dans les Pyrénées centrales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79</a:t>
            </a:fld>
            <a:endParaRPr lang="fr-FR"/>
          </a:p>
        </p:txBody>
      </p:sp>
    </p:spTree>
    <p:extLst>
      <p:ext uri="{BB962C8B-B14F-4D97-AF65-F5344CB8AC3E}">
        <p14:creationId xmlns:p14="http://schemas.microsoft.com/office/powerpoint/2010/main" val="961458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Lathyrus</a:t>
            </a:r>
            <a:r>
              <a:rPr lang="fr-FR" dirty="0" smtClean="0"/>
              <a:t> </a:t>
            </a:r>
            <a:r>
              <a:rPr lang="fr-FR" dirty="0" err="1" smtClean="0"/>
              <a:t>ochraceus</a:t>
            </a:r>
            <a:r>
              <a:rPr lang="fr-FR" dirty="0" smtClean="0"/>
              <a:t>  (</a:t>
            </a:r>
            <a:r>
              <a:rPr lang="fr-FR" dirty="0" err="1" smtClean="0"/>
              <a:t>luteus</a:t>
            </a:r>
            <a:r>
              <a:rPr lang="fr-FR" dirty="0" smtClean="0"/>
              <a:t>, </a:t>
            </a:r>
            <a:r>
              <a:rPr lang="fr-FR" dirty="0" err="1" smtClean="0"/>
              <a:t>laevigatus</a:t>
            </a:r>
            <a:r>
              <a:rPr lang="fr-FR" dirty="0" smtClean="0"/>
              <a:t>, </a:t>
            </a:r>
            <a:r>
              <a:rPr lang="fr-FR" dirty="0" err="1" smtClean="0"/>
              <a:t>subsp</a:t>
            </a:r>
            <a:r>
              <a:rPr lang="fr-FR" dirty="0" smtClean="0"/>
              <a:t>. occidentalis ..)    plusieurs paires de folioles</a:t>
            </a:r>
            <a:r>
              <a:rPr lang="fr-FR" baseline="0" dirty="0" smtClean="0"/>
              <a:t> 2-6, feuille terminée par un mucron</a:t>
            </a:r>
          </a:p>
          <a:p>
            <a:r>
              <a:rPr lang="fr-FR" baseline="0" dirty="0" smtClean="0"/>
              <a:t>Tige anguleuse non ailée, grappes de 6-12 fleurs sur grand pédoncule </a:t>
            </a:r>
            <a:r>
              <a:rPr lang="fr-FR" dirty="0" smtClean="0"/>
              <a:t> belle espèce vivace montagnes </a:t>
            </a:r>
            <a:r>
              <a:rPr lang="fr-FR" dirty="0" err="1" smtClean="0"/>
              <a:t>d’europe</a:t>
            </a:r>
            <a:r>
              <a:rPr lang="fr-FR" dirty="0" smtClean="0"/>
              <a:t> et d’Asie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10</a:t>
            </a:fld>
            <a:endParaRPr lang="fr-FR"/>
          </a:p>
        </p:txBody>
      </p:sp>
    </p:spTree>
    <p:extLst>
      <p:ext uri="{BB962C8B-B14F-4D97-AF65-F5344CB8AC3E}">
        <p14:creationId xmlns:p14="http://schemas.microsoft.com/office/powerpoint/2010/main" val="23596850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Sesamoides</a:t>
            </a:r>
            <a:r>
              <a:rPr lang="fr-FR" dirty="0" smtClean="0"/>
              <a:t> </a:t>
            </a:r>
            <a:r>
              <a:rPr lang="fr-FR" dirty="0" err="1" smtClean="0"/>
              <a:t>pygmaea</a:t>
            </a:r>
            <a:r>
              <a:rPr lang="fr-FR" dirty="0" smtClean="0"/>
              <a:t> : </a:t>
            </a:r>
            <a:r>
              <a:rPr lang="fr-FR" dirty="0" err="1" smtClean="0"/>
              <a:t>Résedacée</a:t>
            </a:r>
            <a:r>
              <a:rPr lang="fr-FR" dirty="0" smtClean="0"/>
              <a:t> , plante de montagne , rameaux couchés, pelouses acidiphiles </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81</a:t>
            </a:fld>
            <a:endParaRPr lang="fr-FR"/>
          </a:p>
        </p:txBody>
      </p:sp>
    </p:spTree>
    <p:extLst>
      <p:ext uri="{BB962C8B-B14F-4D97-AF65-F5344CB8AC3E}">
        <p14:creationId xmlns:p14="http://schemas.microsoft.com/office/powerpoint/2010/main" val="7627878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Pedicularis</a:t>
            </a:r>
            <a:r>
              <a:rPr lang="fr-FR" dirty="0" smtClean="0"/>
              <a:t> </a:t>
            </a:r>
            <a:r>
              <a:rPr lang="fr-FR" dirty="0" err="1" smtClean="0"/>
              <a:t>pyrenaica</a:t>
            </a:r>
            <a:r>
              <a:rPr lang="fr-FR" dirty="0" smtClean="0"/>
              <a:t> : orobanchacée  1200-2800m.alt  feuilles caulinaires alternes, bec important</a:t>
            </a:r>
            <a:r>
              <a:rPr lang="fr-FR" baseline="0" dirty="0" smtClean="0"/>
              <a:t> &gt; 3mm. , d</a:t>
            </a:r>
            <a:r>
              <a:rPr lang="fr-FR" dirty="0" smtClean="0"/>
              <a:t>ents du calice lobées, pédicelles courts, corolle </a:t>
            </a:r>
            <a:r>
              <a:rPr lang="fr-FR" dirty="0" err="1" smtClean="0"/>
              <a:t>concolore</a:t>
            </a:r>
            <a:r>
              <a:rPr lang="fr-FR" dirty="0" smtClean="0"/>
              <a:t> (proche de</a:t>
            </a:r>
            <a:r>
              <a:rPr lang="fr-FR" baseline="0" dirty="0" smtClean="0"/>
              <a:t> P. </a:t>
            </a:r>
            <a:r>
              <a:rPr lang="fr-FR" baseline="0" dirty="0" err="1" smtClean="0"/>
              <a:t>cenisia</a:t>
            </a:r>
            <a:r>
              <a:rPr lang="fr-FR" baseline="0" dirty="0" smtClean="0"/>
              <a:t>), </a:t>
            </a:r>
            <a:r>
              <a:rPr lang="fr-FR" baseline="0" smtClean="0"/>
              <a:t>inflorescence capitée</a:t>
            </a:r>
            <a:endParaRPr lang="fr-FR" baseline="0" dirty="0" smtClean="0"/>
          </a:p>
          <a:p>
            <a:r>
              <a:rPr lang="fr-FR" baseline="0" dirty="0" smtClean="0"/>
              <a:t>P. </a:t>
            </a:r>
            <a:r>
              <a:rPr lang="fr-FR" baseline="0" dirty="0" err="1" smtClean="0"/>
              <a:t>mixta</a:t>
            </a:r>
            <a:r>
              <a:rPr lang="fr-FR" baseline="0" dirty="0" smtClean="0"/>
              <a:t> est </a:t>
            </a:r>
            <a:r>
              <a:rPr lang="fr-FR" baseline="0" dirty="0" err="1" smtClean="0"/>
              <a:t>discolore</a:t>
            </a:r>
            <a:r>
              <a:rPr lang="fr-FR" baseline="0" dirty="0" smtClean="0"/>
              <a:t> , plante hygrophile </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82</a:t>
            </a:fld>
            <a:endParaRPr lang="fr-FR"/>
          </a:p>
        </p:txBody>
      </p:sp>
    </p:spTree>
    <p:extLst>
      <p:ext uri="{BB962C8B-B14F-4D97-AF65-F5344CB8AC3E}">
        <p14:creationId xmlns:p14="http://schemas.microsoft.com/office/powerpoint/2010/main" val="2556447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Phyteuma</a:t>
            </a:r>
            <a:r>
              <a:rPr lang="fr-FR" dirty="0" smtClean="0"/>
              <a:t> </a:t>
            </a:r>
            <a:r>
              <a:rPr lang="fr-FR" dirty="0" err="1" smtClean="0"/>
              <a:t>hemisphaericum</a:t>
            </a:r>
            <a:r>
              <a:rPr lang="fr-FR" dirty="0" smtClean="0"/>
              <a:t> (Campanulacée) , feuilles basales linéaires , aiguës, plante acidiphile,</a:t>
            </a:r>
            <a:r>
              <a:rPr lang="fr-FR" baseline="0" dirty="0" smtClean="0"/>
              <a:t> 1600-3200m. Alp. et </a:t>
            </a:r>
            <a:r>
              <a:rPr lang="fr-FR" baseline="0" dirty="0" err="1" smtClean="0"/>
              <a:t>Pyr</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83</a:t>
            </a:fld>
            <a:endParaRPr lang="fr-FR"/>
          </a:p>
        </p:txBody>
      </p:sp>
    </p:spTree>
    <p:extLst>
      <p:ext uri="{BB962C8B-B14F-4D97-AF65-F5344CB8AC3E}">
        <p14:creationId xmlns:p14="http://schemas.microsoft.com/office/powerpoint/2010/main" val="23555160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Paronichia</a:t>
            </a:r>
            <a:r>
              <a:rPr lang="fr-FR" dirty="0" smtClean="0"/>
              <a:t> à feuilles</a:t>
            </a:r>
            <a:r>
              <a:rPr lang="fr-FR" baseline="0" dirty="0" smtClean="0"/>
              <a:t> de Renouée est caractéristique des éboulis siliceux en compagnie de </a:t>
            </a:r>
            <a:r>
              <a:rPr lang="fr-FR" baseline="0" dirty="0" err="1" smtClean="0"/>
              <a:t>Cryptogramma</a:t>
            </a:r>
            <a:r>
              <a:rPr lang="fr-FR" baseline="0" dirty="0" smtClean="0"/>
              <a:t> crispa  1200-2800m.</a:t>
            </a:r>
          </a:p>
          <a:p>
            <a:r>
              <a:rPr lang="fr-FR" baseline="0" dirty="0" smtClean="0"/>
              <a:t>Cette fougère présente des frondes fertiles différentes des </a:t>
            </a:r>
            <a:r>
              <a:rPr lang="fr-FR" baseline="0" smtClean="0"/>
              <a:t>frondes stériles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84</a:t>
            </a:fld>
            <a:endParaRPr lang="fr-FR"/>
          </a:p>
        </p:txBody>
      </p:sp>
    </p:spTree>
    <p:extLst>
      <p:ext uri="{BB962C8B-B14F-4D97-AF65-F5344CB8AC3E}">
        <p14:creationId xmlns:p14="http://schemas.microsoft.com/office/powerpoint/2010/main" val="35469466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Gentiana</a:t>
            </a:r>
            <a:r>
              <a:rPr lang="fr-FR" dirty="0" smtClean="0"/>
              <a:t> </a:t>
            </a:r>
            <a:r>
              <a:rPr lang="fr-FR" dirty="0" err="1" smtClean="0"/>
              <a:t>pyrenaica</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85</a:t>
            </a:fld>
            <a:endParaRPr lang="fr-FR"/>
          </a:p>
        </p:txBody>
      </p:sp>
    </p:spTree>
    <p:extLst>
      <p:ext uri="{BB962C8B-B14F-4D97-AF65-F5344CB8AC3E}">
        <p14:creationId xmlns:p14="http://schemas.microsoft.com/office/powerpoint/2010/main" val="34612711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Gentiana</a:t>
            </a:r>
            <a:r>
              <a:rPr lang="fr-FR" baseline="0" dirty="0" smtClean="0"/>
              <a:t> </a:t>
            </a:r>
            <a:r>
              <a:rPr lang="fr-FR" baseline="0" dirty="0" err="1" smtClean="0"/>
              <a:t>pyrenaica</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86</a:t>
            </a:fld>
            <a:endParaRPr lang="fr-FR"/>
          </a:p>
        </p:txBody>
      </p:sp>
    </p:spTree>
    <p:extLst>
      <p:ext uri="{BB962C8B-B14F-4D97-AF65-F5344CB8AC3E}">
        <p14:creationId xmlns:p14="http://schemas.microsoft.com/office/powerpoint/2010/main" val="29289703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Gentiana</a:t>
            </a:r>
            <a:r>
              <a:rPr lang="fr-FR" dirty="0" smtClean="0"/>
              <a:t> acaule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87</a:t>
            </a:fld>
            <a:endParaRPr lang="fr-FR"/>
          </a:p>
        </p:txBody>
      </p:sp>
    </p:spTree>
    <p:extLst>
      <p:ext uri="{BB962C8B-B14F-4D97-AF65-F5344CB8AC3E}">
        <p14:creationId xmlns:p14="http://schemas.microsoft.com/office/powerpoint/2010/main" val="20200280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Gentiana</a:t>
            </a:r>
            <a:r>
              <a:rPr lang="fr-FR" dirty="0" smtClean="0"/>
              <a:t> </a:t>
            </a:r>
            <a:r>
              <a:rPr lang="fr-FR" dirty="0" err="1" smtClean="0"/>
              <a:t>alpina</a:t>
            </a:r>
            <a:r>
              <a:rPr lang="fr-FR" dirty="0" smtClean="0"/>
              <a:t> : rosette caractéristiques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88</a:t>
            </a:fld>
            <a:endParaRPr lang="fr-FR"/>
          </a:p>
        </p:txBody>
      </p:sp>
    </p:spTree>
    <p:extLst>
      <p:ext uri="{BB962C8B-B14F-4D97-AF65-F5344CB8AC3E}">
        <p14:creationId xmlns:p14="http://schemas.microsoft.com/office/powerpoint/2010/main" val="33021431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Ranunculus</a:t>
            </a:r>
            <a:r>
              <a:rPr lang="fr-FR" dirty="0" smtClean="0"/>
              <a:t> </a:t>
            </a:r>
            <a:r>
              <a:rPr lang="fr-FR" dirty="0" err="1" smtClean="0"/>
              <a:t>pyrenaeus</a:t>
            </a:r>
            <a:r>
              <a:rPr lang="fr-FR" dirty="0" smtClean="0"/>
              <a:t> </a:t>
            </a:r>
            <a:r>
              <a:rPr lang="fr-FR" baseline="0" dirty="0" smtClean="0"/>
              <a:t> 1700-2800m. Pelouses acidiphiles </a:t>
            </a:r>
            <a:endParaRPr lang="fr-FR" dirty="0" smtClean="0"/>
          </a:p>
          <a:p>
            <a:r>
              <a:rPr lang="fr-FR" dirty="0" smtClean="0"/>
              <a:t>Il y a la </a:t>
            </a:r>
            <a:r>
              <a:rPr lang="fr-FR" dirty="0" err="1" smtClean="0"/>
              <a:t>Ranunculus</a:t>
            </a:r>
            <a:r>
              <a:rPr lang="fr-FR" dirty="0" smtClean="0"/>
              <a:t> </a:t>
            </a:r>
            <a:r>
              <a:rPr lang="fr-FR" dirty="0" err="1" smtClean="0"/>
              <a:t>angustifolius</a:t>
            </a:r>
            <a:r>
              <a:rPr lang="fr-FR" dirty="0" smtClean="0"/>
              <a:t> : endémique des </a:t>
            </a:r>
            <a:r>
              <a:rPr lang="fr-FR" dirty="0" err="1" smtClean="0"/>
              <a:t>Pyr</a:t>
            </a:r>
            <a:r>
              <a:rPr lang="fr-FR" dirty="0" smtClean="0"/>
              <a:t>. Orientales</a:t>
            </a:r>
          </a:p>
          <a:p>
            <a:r>
              <a:rPr lang="fr-FR" dirty="0" smtClean="0"/>
              <a:t>Et </a:t>
            </a:r>
            <a:r>
              <a:rPr lang="fr-FR" dirty="0" err="1" smtClean="0"/>
              <a:t>Ranunculus</a:t>
            </a:r>
            <a:r>
              <a:rPr lang="fr-FR" dirty="0" smtClean="0"/>
              <a:t> </a:t>
            </a:r>
            <a:r>
              <a:rPr lang="fr-FR" dirty="0" err="1" smtClean="0"/>
              <a:t>kuepferi</a:t>
            </a:r>
            <a:r>
              <a:rPr lang="fr-FR" dirty="0" smtClean="0"/>
              <a:t> </a:t>
            </a:r>
            <a:r>
              <a:rPr lang="fr-FR" dirty="0" err="1" smtClean="0"/>
              <a:t>subsp</a:t>
            </a:r>
            <a:r>
              <a:rPr lang="fr-FR" dirty="0" smtClean="0"/>
              <a:t>. orientalis : Alpes du nord : pelouses tous substrats</a:t>
            </a:r>
          </a:p>
          <a:p>
            <a:r>
              <a:rPr lang="fr-FR" dirty="0" err="1" smtClean="0"/>
              <a:t>Ranunculus</a:t>
            </a:r>
            <a:r>
              <a:rPr lang="fr-FR" dirty="0" smtClean="0"/>
              <a:t> </a:t>
            </a:r>
            <a:r>
              <a:rPr lang="fr-FR" dirty="0" err="1" smtClean="0"/>
              <a:t>kuepferi</a:t>
            </a:r>
            <a:r>
              <a:rPr lang="fr-FR" dirty="0" smtClean="0"/>
              <a:t> </a:t>
            </a:r>
            <a:r>
              <a:rPr lang="fr-FR" dirty="0" err="1" smtClean="0"/>
              <a:t>subsp</a:t>
            </a:r>
            <a:r>
              <a:rPr lang="fr-FR" dirty="0" smtClean="0"/>
              <a:t>. </a:t>
            </a:r>
            <a:r>
              <a:rPr lang="fr-FR" dirty="0" err="1" smtClean="0"/>
              <a:t>kuepferi</a:t>
            </a:r>
            <a:r>
              <a:rPr lang="fr-FR" dirty="0" smtClean="0"/>
              <a:t> : </a:t>
            </a:r>
            <a:r>
              <a:rPr lang="fr-FR" dirty="0" err="1" smtClean="0"/>
              <a:t>préalpes</a:t>
            </a:r>
            <a:r>
              <a:rPr lang="fr-FR" dirty="0" smtClean="0"/>
              <a:t> du sud  pelouses basiphiles </a:t>
            </a:r>
          </a:p>
          <a:p>
            <a:r>
              <a:rPr lang="fr-FR" dirty="0" smtClean="0"/>
              <a:t>Ces 4 plantes sur pelouses </a:t>
            </a:r>
            <a:r>
              <a:rPr lang="fr-FR" dirty="0" err="1" smtClean="0"/>
              <a:t>chinophiles</a:t>
            </a:r>
            <a:r>
              <a:rPr lang="fr-FR" baseline="0" dirty="0" smtClean="0"/>
              <a:t> (</a:t>
            </a:r>
            <a:r>
              <a:rPr lang="fr-FR" baseline="0" dirty="0" err="1" smtClean="0"/>
              <a:t>ennneigement</a:t>
            </a:r>
            <a:r>
              <a:rPr lang="fr-FR" baseline="0" dirty="0" smtClean="0"/>
              <a:t> prolongé)</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89</a:t>
            </a:fld>
            <a:endParaRPr lang="fr-FR"/>
          </a:p>
        </p:txBody>
      </p:sp>
    </p:spTree>
    <p:extLst>
      <p:ext uri="{BB962C8B-B14F-4D97-AF65-F5344CB8AC3E}">
        <p14:creationId xmlns:p14="http://schemas.microsoft.com/office/powerpoint/2010/main" val="34588097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Belle pelouse à Rhododendron </a:t>
            </a:r>
            <a:r>
              <a:rPr lang="fr-FR" dirty="0" err="1" smtClean="0"/>
              <a:t>ferrugineum</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90</a:t>
            </a:fld>
            <a:endParaRPr lang="fr-FR"/>
          </a:p>
        </p:txBody>
      </p:sp>
    </p:spTree>
    <p:extLst>
      <p:ext uri="{BB962C8B-B14F-4D97-AF65-F5344CB8AC3E}">
        <p14:creationId xmlns:p14="http://schemas.microsoft.com/office/powerpoint/2010/main" val="39236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Pedicularis</a:t>
            </a:r>
            <a:r>
              <a:rPr lang="fr-FR" dirty="0" smtClean="0"/>
              <a:t> </a:t>
            </a:r>
            <a:r>
              <a:rPr lang="fr-FR" dirty="0" err="1" smtClean="0"/>
              <a:t>foliosa</a:t>
            </a:r>
            <a:r>
              <a:rPr lang="fr-FR" baseline="0" dirty="0" smtClean="0"/>
              <a:t> , bractées dépassant longuement les fleurs, lèvre sup arrondie, corolle blanc jaunâtre, bien caractéristique  peu fréquent </a:t>
            </a:r>
          </a:p>
          <a:p>
            <a:r>
              <a:rPr lang="fr-FR" baseline="0" dirty="0" smtClean="0"/>
              <a:t>Vivace endémique des montagnes du sud-ouest de </a:t>
            </a:r>
            <a:r>
              <a:rPr lang="fr-FR" baseline="0" dirty="0" err="1" smtClean="0"/>
              <a:t>l’europe</a:t>
            </a:r>
            <a:r>
              <a:rPr lang="fr-FR" baseline="0" dirty="0" smtClean="0"/>
              <a:t> dans les pelouses à fétuques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11</a:t>
            </a:fld>
            <a:endParaRPr lang="fr-FR"/>
          </a:p>
        </p:txBody>
      </p:sp>
    </p:spTree>
    <p:extLst>
      <p:ext uri="{BB962C8B-B14F-4D97-AF65-F5344CB8AC3E}">
        <p14:creationId xmlns:p14="http://schemas.microsoft.com/office/powerpoint/2010/main" val="40830117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Saxifraga</a:t>
            </a:r>
            <a:r>
              <a:rPr lang="fr-FR" dirty="0" smtClean="0"/>
              <a:t> </a:t>
            </a:r>
            <a:r>
              <a:rPr lang="fr-FR" dirty="0" err="1" smtClean="0"/>
              <a:t>pentadactylis</a:t>
            </a:r>
            <a:r>
              <a:rPr lang="fr-FR" dirty="0" smtClean="0"/>
              <a:t> : endémique des Pyrénées orientales, peu fréquente,</a:t>
            </a:r>
            <a:r>
              <a:rPr lang="fr-FR" baseline="0" dirty="0" smtClean="0"/>
              <a:t> rochers siliceux, nombreux hybrides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91</a:t>
            </a:fld>
            <a:endParaRPr lang="fr-FR"/>
          </a:p>
        </p:txBody>
      </p:sp>
    </p:spTree>
    <p:extLst>
      <p:ext uri="{BB962C8B-B14F-4D97-AF65-F5344CB8AC3E}">
        <p14:creationId xmlns:p14="http://schemas.microsoft.com/office/powerpoint/2010/main" val="35011448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i="1" dirty="0" err="1" smtClean="0"/>
              <a:t>Saxifraga</a:t>
            </a:r>
            <a:r>
              <a:rPr lang="fr-FR" b="1" i="1" dirty="0" smtClean="0"/>
              <a:t> </a:t>
            </a:r>
            <a:r>
              <a:rPr lang="fr-FR" b="1" i="1" dirty="0" err="1" smtClean="0"/>
              <a:t>aquatica</a:t>
            </a:r>
            <a:r>
              <a:rPr lang="fr-FR" b="1" i="1" dirty="0" smtClean="0"/>
              <a:t> </a:t>
            </a:r>
            <a:r>
              <a:rPr lang="fr-FR" dirty="0" smtClean="0"/>
              <a:t>: endémique des Pyrénées centrales et orientales, sur calcaire ou silice</a:t>
            </a:r>
            <a:r>
              <a:rPr lang="fr-FR" baseline="0" dirty="0" smtClean="0"/>
              <a:t> 1200-2600m. En bas à gauche une renoncule</a:t>
            </a:r>
          </a:p>
          <a:p>
            <a:r>
              <a:rPr lang="fr-FR" baseline="0" dirty="0" smtClean="0"/>
              <a:t>Déversoirs des lacs d’altitude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92</a:t>
            </a:fld>
            <a:endParaRPr lang="fr-FR"/>
          </a:p>
        </p:txBody>
      </p:sp>
    </p:spTree>
    <p:extLst>
      <p:ext uri="{BB962C8B-B14F-4D97-AF65-F5344CB8AC3E}">
        <p14:creationId xmlns:p14="http://schemas.microsoft.com/office/powerpoint/2010/main" val="17337152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Saxifraga</a:t>
            </a:r>
            <a:r>
              <a:rPr lang="fr-FR" dirty="0" smtClean="0"/>
              <a:t> </a:t>
            </a:r>
            <a:r>
              <a:rPr lang="fr-FR" dirty="0" err="1" smtClean="0"/>
              <a:t>aquatica</a:t>
            </a:r>
            <a:r>
              <a:rPr lang="fr-FR" dirty="0" smtClean="0"/>
              <a:t> : endémique des Pyrénées centrales et orientales, sur calcaire ou silice</a:t>
            </a:r>
            <a:r>
              <a:rPr lang="fr-FR" baseline="0" dirty="0" smtClean="0"/>
              <a:t> 1200-2600m.</a:t>
            </a:r>
          </a:p>
          <a:p>
            <a:r>
              <a:rPr lang="fr-FR" baseline="0" dirty="0" smtClean="0"/>
              <a:t>Déversoirs des lacs d’altitude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93</a:t>
            </a:fld>
            <a:endParaRPr lang="fr-FR"/>
          </a:p>
        </p:txBody>
      </p:sp>
    </p:spTree>
    <p:extLst>
      <p:ext uri="{BB962C8B-B14F-4D97-AF65-F5344CB8AC3E}">
        <p14:creationId xmlns:p14="http://schemas.microsoft.com/office/powerpoint/2010/main" val="33520450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Oreochloa</a:t>
            </a:r>
            <a:r>
              <a:rPr lang="fr-FR" dirty="0" smtClean="0"/>
              <a:t> </a:t>
            </a:r>
            <a:r>
              <a:rPr lang="fr-FR" dirty="0" err="1" smtClean="0"/>
              <a:t>disticha</a:t>
            </a:r>
            <a:r>
              <a:rPr lang="fr-FR" dirty="0" smtClean="0"/>
              <a:t> </a:t>
            </a:r>
            <a:r>
              <a:rPr lang="fr-FR" dirty="0" err="1" smtClean="0"/>
              <a:t>subsp</a:t>
            </a:r>
            <a:r>
              <a:rPr lang="fr-FR" dirty="0" smtClean="0"/>
              <a:t>. </a:t>
            </a:r>
            <a:r>
              <a:rPr lang="fr-FR" dirty="0" err="1" smtClean="0"/>
              <a:t>blanka</a:t>
            </a:r>
            <a:r>
              <a:rPr lang="fr-FR" dirty="0" smtClean="0"/>
              <a:t> : endémique des Pyrénées</a:t>
            </a:r>
            <a:r>
              <a:rPr lang="fr-FR" baseline="0" dirty="0" smtClean="0"/>
              <a:t> granitiques  (O. elegans) ligule courte &lt;1,5mm</a:t>
            </a:r>
          </a:p>
          <a:p>
            <a:r>
              <a:rPr lang="fr-FR" baseline="0" dirty="0" smtClean="0"/>
              <a:t>(</a:t>
            </a:r>
            <a:r>
              <a:rPr lang="fr-FR" baseline="0" dirty="0" err="1" smtClean="0"/>
              <a:t>Seslerie</a:t>
            </a:r>
            <a:r>
              <a:rPr lang="fr-FR" baseline="0" dirty="0" smtClean="0"/>
              <a:t> distique)    la </a:t>
            </a:r>
            <a:r>
              <a:rPr lang="fr-FR" baseline="0" dirty="0" err="1" smtClean="0"/>
              <a:t>subsp</a:t>
            </a:r>
            <a:r>
              <a:rPr lang="fr-FR" baseline="0" dirty="0" smtClean="0"/>
              <a:t>. </a:t>
            </a:r>
            <a:r>
              <a:rPr lang="fr-FR" baseline="0" dirty="0" err="1" smtClean="0"/>
              <a:t>disticha</a:t>
            </a:r>
            <a:r>
              <a:rPr lang="fr-FR" baseline="0" dirty="0" smtClean="0"/>
              <a:t> en haute </a:t>
            </a:r>
            <a:r>
              <a:rPr lang="fr-FR" baseline="0" dirty="0" err="1" smtClean="0"/>
              <a:t>savoie</a:t>
            </a:r>
            <a:r>
              <a:rPr lang="fr-FR" baseline="0" dirty="0" smtClean="0"/>
              <a:t>, rare , ligule &gt; 2mm.</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94</a:t>
            </a:fld>
            <a:endParaRPr lang="fr-FR"/>
          </a:p>
        </p:txBody>
      </p:sp>
    </p:spTree>
    <p:extLst>
      <p:ext uri="{BB962C8B-B14F-4D97-AF65-F5344CB8AC3E}">
        <p14:creationId xmlns:p14="http://schemas.microsoft.com/office/powerpoint/2010/main" val="29402075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Carte</a:t>
            </a:r>
            <a:r>
              <a:rPr lang="fr-FR" baseline="0" dirty="0" smtClean="0"/>
              <a:t> du 5</a:t>
            </a:r>
            <a:r>
              <a:rPr lang="fr-FR" baseline="30000" dirty="0" smtClean="0"/>
              <a:t>ème</a:t>
            </a:r>
            <a:r>
              <a:rPr lang="fr-FR" baseline="0" dirty="0" smtClean="0"/>
              <a:t> jour les lacs des </a:t>
            </a:r>
            <a:r>
              <a:rPr lang="fr-FR" baseline="0" dirty="0" err="1" smtClean="0"/>
              <a:t>Pessons</a:t>
            </a:r>
            <a:endParaRPr lang="fr-FR" baseline="0" dirty="0" smtClean="0"/>
          </a:p>
          <a:p>
            <a:r>
              <a:rPr lang="fr-FR" baseline="0" dirty="0" smtClean="0"/>
              <a:t>Montée depuis Grau Roy (2100m.) au premier lac (2300m.)  (aurait pu se faire en navette) </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95</a:t>
            </a:fld>
            <a:endParaRPr lang="fr-FR"/>
          </a:p>
        </p:txBody>
      </p:sp>
    </p:spTree>
    <p:extLst>
      <p:ext uri="{BB962C8B-B14F-4D97-AF65-F5344CB8AC3E}">
        <p14:creationId xmlns:p14="http://schemas.microsoft.com/office/powerpoint/2010/main" val="26250828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premier lac  (2300m.) aurait pu se faire en navette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96</a:t>
            </a:fld>
            <a:endParaRPr lang="fr-FR"/>
          </a:p>
        </p:txBody>
      </p:sp>
    </p:spTree>
    <p:extLst>
      <p:ext uri="{BB962C8B-B14F-4D97-AF65-F5344CB8AC3E}">
        <p14:creationId xmlns:p14="http://schemas.microsoft.com/office/powerpoint/2010/main" val="15545732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premier lac   avec les renoncules avec les deux El </a:t>
            </a:r>
            <a:r>
              <a:rPr lang="fr-FR" dirty="0" err="1" smtClean="0"/>
              <a:t>Cubit</a:t>
            </a:r>
            <a:r>
              <a:rPr lang="fr-FR" dirty="0" smtClean="0"/>
              <a:t> grand et petit 2834 et 2705</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97</a:t>
            </a:fld>
            <a:endParaRPr lang="fr-FR"/>
          </a:p>
        </p:txBody>
      </p:sp>
    </p:spTree>
    <p:extLst>
      <p:ext uri="{BB962C8B-B14F-4D97-AF65-F5344CB8AC3E}">
        <p14:creationId xmlns:p14="http://schemas.microsoft.com/office/powerpoint/2010/main" val="42624371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Ranunculus</a:t>
            </a:r>
            <a:r>
              <a:rPr lang="fr-FR" dirty="0" smtClean="0"/>
              <a:t> </a:t>
            </a:r>
            <a:r>
              <a:rPr lang="fr-FR" dirty="0" err="1" smtClean="0"/>
              <a:t>peltatus</a:t>
            </a:r>
            <a:r>
              <a:rPr lang="fr-FR" dirty="0" smtClean="0"/>
              <a:t> feuilles flottantes assez caractéristiques bien différentes de celles</a:t>
            </a:r>
            <a:r>
              <a:rPr lang="fr-FR" baseline="0" dirty="0" smtClean="0"/>
              <a:t> de R. </a:t>
            </a:r>
            <a:r>
              <a:rPr lang="fr-FR" baseline="0" dirty="0" err="1" smtClean="0"/>
              <a:t>aquatilis</a:t>
            </a:r>
            <a:endParaRPr lang="fr-FR" baseline="0" dirty="0" smtClean="0"/>
          </a:p>
          <a:p>
            <a:r>
              <a:rPr lang="fr-FR" baseline="0" dirty="0" smtClean="0"/>
              <a:t>Ici le limbe est fixé au pétiole par le centre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98</a:t>
            </a:fld>
            <a:endParaRPr lang="fr-FR"/>
          </a:p>
        </p:txBody>
      </p:sp>
    </p:spTree>
    <p:extLst>
      <p:ext uri="{BB962C8B-B14F-4D97-AF65-F5344CB8AC3E}">
        <p14:creationId xmlns:p14="http://schemas.microsoft.com/office/powerpoint/2010/main" val="31251596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Ranunculus</a:t>
            </a:r>
            <a:r>
              <a:rPr lang="fr-FR" dirty="0" smtClean="0"/>
              <a:t> </a:t>
            </a:r>
            <a:r>
              <a:rPr lang="fr-FR" dirty="0" err="1" smtClean="0"/>
              <a:t>peltatus</a:t>
            </a:r>
            <a:r>
              <a:rPr lang="fr-FR" baseline="0" dirty="0" smtClean="0"/>
              <a:t> on observe ici les feuilles </a:t>
            </a:r>
            <a:r>
              <a:rPr lang="fr-FR" baseline="0" dirty="0" err="1" smtClean="0"/>
              <a:t>multifides</a:t>
            </a:r>
            <a:r>
              <a:rPr lang="fr-FR" baseline="0" dirty="0" smtClean="0"/>
              <a:t> submergées à divisions capillaires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99</a:t>
            </a:fld>
            <a:endParaRPr lang="fr-FR"/>
          </a:p>
        </p:txBody>
      </p:sp>
    </p:spTree>
    <p:extLst>
      <p:ext uri="{BB962C8B-B14F-4D97-AF65-F5344CB8AC3E}">
        <p14:creationId xmlns:p14="http://schemas.microsoft.com/office/powerpoint/2010/main" val="22489388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Allium </a:t>
            </a:r>
            <a:r>
              <a:rPr lang="fr-FR" dirty="0" err="1" smtClean="0"/>
              <a:t>victorialis</a:t>
            </a:r>
            <a:r>
              <a:rPr lang="fr-FR" baseline="0" dirty="0" smtClean="0"/>
              <a:t> : 800-2200m alt.  Vosges, jura, Alp. , massif central, </a:t>
            </a:r>
            <a:r>
              <a:rPr lang="fr-FR" baseline="0" dirty="0" err="1" smtClean="0"/>
              <a:t>Pyr</a:t>
            </a:r>
            <a:r>
              <a:rPr lang="fr-FR" baseline="0" dirty="0" smtClean="0"/>
              <a:t>.    Pelouses et landes </a:t>
            </a:r>
            <a:r>
              <a:rPr lang="fr-FR" baseline="0" dirty="0" err="1" smtClean="0"/>
              <a:t>orophiles</a:t>
            </a:r>
            <a:r>
              <a:rPr lang="fr-FR" baseline="0" dirty="0" smtClean="0"/>
              <a:t> acidiphiles</a:t>
            </a:r>
          </a:p>
          <a:p>
            <a:r>
              <a:rPr lang="fr-FR" baseline="0" dirty="0" smtClean="0"/>
              <a:t>Qui apporte la victoire : à la Renaissance les soldats portaient sur eux le bulbe en amulette.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100</a:t>
            </a:fld>
            <a:endParaRPr lang="fr-FR"/>
          </a:p>
        </p:txBody>
      </p:sp>
    </p:spTree>
    <p:extLst>
      <p:ext uri="{BB962C8B-B14F-4D97-AF65-F5344CB8AC3E}">
        <p14:creationId xmlns:p14="http://schemas.microsoft.com/office/powerpoint/2010/main" val="1817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Iris </a:t>
            </a:r>
            <a:r>
              <a:rPr lang="fr-FR" dirty="0" err="1" smtClean="0"/>
              <a:t>latifolia</a:t>
            </a:r>
            <a:r>
              <a:rPr lang="fr-FR" dirty="0" smtClean="0"/>
              <a:t> : Iris des Pyrénées , feuilles engainantes,  spathe dilaté qui protège 2 boutons, 3 divisions du périanthe dressées , 3 réfléchies, 3 </a:t>
            </a:r>
            <a:r>
              <a:rPr lang="fr-FR" smtClean="0"/>
              <a:t>pièces stigmatiques </a:t>
            </a:r>
            <a:r>
              <a:rPr lang="fr-FR" dirty="0" smtClean="0"/>
              <a:t>qui cachent les étamines.    Plante robuste dressée, endémique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12</a:t>
            </a:fld>
            <a:endParaRPr lang="fr-FR"/>
          </a:p>
        </p:txBody>
      </p:sp>
    </p:spTree>
    <p:extLst>
      <p:ext uri="{BB962C8B-B14F-4D97-AF65-F5344CB8AC3E}">
        <p14:creationId xmlns:p14="http://schemas.microsoft.com/office/powerpoint/2010/main" val="37771146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i="1" dirty="0" err="1" smtClean="0"/>
              <a:t>Swertia</a:t>
            </a:r>
            <a:r>
              <a:rPr lang="fr-FR" b="1" i="1" baseline="0" dirty="0" smtClean="0"/>
              <a:t> </a:t>
            </a:r>
            <a:r>
              <a:rPr lang="fr-FR" b="1" i="1" baseline="0" dirty="0" err="1" smtClean="0"/>
              <a:t>perennis</a:t>
            </a:r>
            <a:r>
              <a:rPr lang="fr-FR" b="1" i="1" baseline="0" dirty="0" smtClean="0"/>
              <a:t> </a:t>
            </a:r>
            <a:r>
              <a:rPr lang="fr-FR" baseline="0" dirty="0" smtClean="0"/>
              <a:t>gentianacées   zones humides : bas-marais  200-2400m.          Jura, Alp., </a:t>
            </a:r>
            <a:r>
              <a:rPr lang="fr-FR" baseline="0" dirty="0" err="1" smtClean="0"/>
              <a:t>Pyr</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101</a:t>
            </a:fld>
            <a:endParaRPr lang="fr-FR"/>
          </a:p>
        </p:txBody>
      </p:sp>
    </p:spTree>
    <p:extLst>
      <p:ext uri="{BB962C8B-B14F-4D97-AF65-F5344CB8AC3E}">
        <p14:creationId xmlns:p14="http://schemas.microsoft.com/office/powerpoint/2010/main" val="27113780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Trichophorum</a:t>
            </a:r>
            <a:r>
              <a:rPr lang="fr-FR" baseline="0" dirty="0" smtClean="0"/>
              <a:t> </a:t>
            </a:r>
            <a:r>
              <a:rPr lang="fr-FR" baseline="0" dirty="0" err="1" smtClean="0"/>
              <a:t>cespitosum</a:t>
            </a:r>
            <a:r>
              <a:rPr lang="fr-FR" baseline="0" dirty="0" smtClean="0"/>
              <a:t> avec carex </a:t>
            </a:r>
            <a:r>
              <a:rPr lang="fr-FR" baseline="0" dirty="0" err="1" smtClean="0"/>
              <a:t>nigra</a:t>
            </a:r>
            <a:r>
              <a:rPr lang="fr-FR" baseline="0" dirty="0" smtClean="0"/>
              <a:t>   : deux cypéracées</a:t>
            </a:r>
          </a:p>
          <a:p>
            <a:r>
              <a:rPr lang="fr-FR" baseline="0" dirty="0" smtClean="0"/>
              <a:t>Inflorescence du </a:t>
            </a:r>
            <a:r>
              <a:rPr lang="fr-FR" baseline="0" dirty="0" err="1" smtClean="0"/>
              <a:t>trichophorum</a:t>
            </a:r>
            <a:r>
              <a:rPr lang="fr-FR" baseline="0" dirty="0" smtClean="0"/>
              <a:t> , puis feuille engainante avec un limbe de 5 à 20mm., puis feuille de d’</a:t>
            </a:r>
            <a:r>
              <a:rPr lang="fr-FR" baseline="0" dirty="0" err="1" smtClean="0"/>
              <a:t>éléocharis</a:t>
            </a:r>
            <a:r>
              <a:rPr lang="fr-FR" baseline="0" dirty="0" smtClean="0"/>
              <a:t>  : pas de limbe</a:t>
            </a:r>
          </a:p>
          <a:p>
            <a:r>
              <a:rPr lang="fr-FR" baseline="0" dirty="0" smtClean="0"/>
              <a:t>Puis </a:t>
            </a:r>
            <a:r>
              <a:rPr lang="fr-FR" baseline="0" dirty="0" err="1" smtClean="0"/>
              <a:t>inflo</a:t>
            </a:r>
            <a:r>
              <a:rPr lang="fr-FR" baseline="0" dirty="0" smtClean="0"/>
              <a:t> du carex </a:t>
            </a:r>
            <a:r>
              <a:rPr lang="fr-FR" baseline="0" dirty="0" err="1" smtClean="0"/>
              <a:t>nigra</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102</a:t>
            </a:fld>
            <a:endParaRPr lang="fr-FR"/>
          </a:p>
        </p:txBody>
      </p:sp>
    </p:spTree>
    <p:extLst>
      <p:ext uri="{BB962C8B-B14F-4D97-AF65-F5344CB8AC3E}">
        <p14:creationId xmlns:p14="http://schemas.microsoft.com/office/powerpoint/2010/main" val="20335523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Magnifiques lichens</a:t>
            </a:r>
            <a:r>
              <a:rPr lang="fr-FR" baseline="0" dirty="0" smtClean="0"/>
              <a:t> sur roches acides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103</a:t>
            </a:fld>
            <a:endParaRPr lang="fr-FR"/>
          </a:p>
        </p:txBody>
      </p:sp>
    </p:spTree>
    <p:extLst>
      <p:ext uri="{BB962C8B-B14F-4D97-AF65-F5344CB8AC3E}">
        <p14:creationId xmlns:p14="http://schemas.microsoft.com/office/powerpoint/2010/main" val="19420723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Saxifraga</a:t>
            </a:r>
            <a:r>
              <a:rPr lang="fr-FR" dirty="0" smtClean="0"/>
              <a:t> </a:t>
            </a:r>
            <a:r>
              <a:rPr lang="fr-FR" dirty="0" err="1" smtClean="0"/>
              <a:t>geranioides</a:t>
            </a:r>
            <a:r>
              <a:rPr lang="fr-FR" dirty="0" smtClean="0"/>
              <a:t>   La </a:t>
            </a:r>
            <a:r>
              <a:rPr lang="fr-FR" dirty="0" err="1" smtClean="0"/>
              <a:t>saxigrage</a:t>
            </a:r>
            <a:r>
              <a:rPr lang="fr-FR" dirty="0" smtClean="0"/>
              <a:t> à feuilles de géranium</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104</a:t>
            </a:fld>
            <a:endParaRPr lang="fr-FR"/>
          </a:p>
        </p:txBody>
      </p:sp>
    </p:spTree>
    <p:extLst>
      <p:ext uri="{BB962C8B-B14F-4D97-AF65-F5344CB8AC3E}">
        <p14:creationId xmlns:p14="http://schemas.microsoft.com/office/powerpoint/2010/main" val="29352323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i="1" dirty="0" err="1" smtClean="0"/>
              <a:t>Saxifraga</a:t>
            </a:r>
            <a:r>
              <a:rPr lang="fr-FR" b="1" i="1" dirty="0" smtClean="0"/>
              <a:t> </a:t>
            </a:r>
            <a:r>
              <a:rPr lang="fr-FR" b="1" i="1" dirty="0" err="1" smtClean="0"/>
              <a:t>geranioides</a:t>
            </a:r>
            <a:r>
              <a:rPr lang="fr-FR" b="1" i="1" dirty="0" smtClean="0"/>
              <a:t>   </a:t>
            </a:r>
            <a:r>
              <a:rPr lang="fr-FR" b="0" i="0" dirty="0" smtClean="0"/>
              <a:t>endémique des Pyrénées orientales 1700-2700m. , éboulis siliceux, feuilles caractéristiques très glanduleuses, belles fleurs blanches</a:t>
            </a:r>
            <a:endParaRPr lang="fr-FR" b="0" i="0"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105</a:t>
            </a:fld>
            <a:endParaRPr lang="fr-FR"/>
          </a:p>
        </p:txBody>
      </p:sp>
    </p:spTree>
    <p:extLst>
      <p:ext uri="{BB962C8B-B14F-4D97-AF65-F5344CB8AC3E}">
        <p14:creationId xmlns:p14="http://schemas.microsoft.com/office/powerpoint/2010/main" val="35073956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Voilà les feuilles très glanduleuses de </a:t>
            </a:r>
            <a:r>
              <a:rPr lang="fr-FR" dirty="0" err="1" smtClean="0"/>
              <a:t>Saxifraga</a:t>
            </a:r>
            <a:r>
              <a:rPr lang="fr-FR" dirty="0" smtClean="0"/>
              <a:t> </a:t>
            </a:r>
            <a:r>
              <a:rPr lang="fr-FR" dirty="0" err="1" smtClean="0"/>
              <a:t>geranioides</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106</a:t>
            </a:fld>
            <a:endParaRPr lang="fr-FR"/>
          </a:p>
        </p:txBody>
      </p:sp>
    </p:spTree>
    <p:extLst>
      <p:ext uri="{BB962C8B-B14F-4D97-AF65-F5344CB8AC3E}">
        <p14:creationId xmlns:p14="http://schemas.microsoft.com/office/powerpoint/2010/main" val="27931811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deuxième lac</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107</a:t>
            </a:fld>
            <a:endParaRPr lang="fr-FR"/>
          </a:p>
        </p:txBody>
      </p:sp>
    </p:spTree>
    <p:extLst>
      <p:ext uri="{BB962C8B-B14F-4D97-AF65-F5344CB8AC3E}">
        <p14:creationId xmlns:p14="http://schemas.microsoft.com/office/powerpoint/2010/main" val="15768038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Anemone</a:t>
            </a:r>
            <a:r>
              <a:rPr lang="fr-FR" dirty="0" smtClean="0"/>
              <a:t> </a:t>
            </a:r>
            <a:r>
              <a:rPr lang="fr-FR" dirty="0" err="1" smtClean="0"/>
              <a:t>narcissiflora</a:t>
            </a:r>
            <a:r>
              <a:rPr lang="fr-FR" dirty="0" smtClean="0"/>
              <a:t> encore en fleurs (ombelle de 2 à 8 fleurs)  pelouse subalpine </a:t>
            </a:r>
          </a:p>
          <a:p>
            <a:r>
              <a:rPr lang="fr-FR" dirty="0" smtClean="0"/>
              <a:t>La grande </a:t>
            </a:r>
            <a:r>
              <a:rPr lang="fr-FR" dirty="0" err="1" smtClean="0"/>
              <a:t>pulsatille</a:t>
            </a:r>
            <a:r>
              <a:rPr lang="fr-FR" dirty="0" smtClean="0"/>
              <a:t> </a:t>
            </a:r>
            <a:r>
              <a:rPr lang="fr-FR" i="1" dirty="0" err="1" smtClean="0"/>
              <a:t>Anemone</a:t>
            </a:r>
            <a:r>
              <a:rPr lang="fr-FR" i="1" dirty="0" smtClean="0"/>
              <a:t> </a:t>
            </a:r>
            <a:r>
              <a:rPr lang="fr-FR" i="1" dirty="0" err="1" smtClean="0"/>
              <a:t>alpina</a:t>
            </a:r>
            <a:r>
              <a:rPr lang="fr-FR" i="1" dirty="0" smtClean="0"/>
              <a:t>  </a:t>
            </a:r>
            <a:r>
              <a:rPr lang="fr-FR" dirty="0" smtClean="0"/>
              <a:t>était en fruit</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108</a:t>
            </a:fld>
            <a:endParaRPr lang="fr-FR"/>
          </a:p>
        </p:txBody>
      </p:sp>
    </p:spTree>
    <p:extLst>
      <p:ext uri="{BB962C8B-B14F-4D97-AF65-F5344CB8AC3E}">
        <p14:creationId xmlns:p14="http://schemas.microsoft.com/office/powerpoint/2010/main" val="42558187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Dianthus</a:t>
            </a:r>
            <a:r>
              <a:rPr lang="fr-FR" dirty="0" smtClean="0"/>
              <a:t> </a:t>
            </a:r>
            <a:r>
              <a:rPr lang="fr-FR" dirty="0" err="1" smtClean="0"/>
              <a:t>barbatus</a:t>
            </a:r>
            <a:r>
              <a:rPr lang="fr-FR" dirty="0" smtClean="0"/>
              <a:t> : feuilles larges, fleurs en </a:t>
            </a:r>
            <a:r>
              <a:rPr lang="fr-FR" dirty="0" err="1" smtClean="0"/>
              <a:t>grossee</a:t>
            </a:r>
            <a:r>
              <a:rPr lang="fr-FR" dirty="0" smtClean="0"/>
              <a:t> tête globuleuse    Pyrénées,  RR massif central ailleurs planté   pelouses acidiphiles</a:t>
            </a:r>
            <a:r>
              <a:rPr lang="fr-FR" baseline="0" dirty="0" smtClean="0"/>
              <a:t> avec roches</a:t>
            </a:r>
          </a:p>
          <a:p>
            <a:r>
              <a:rPr lang="fr-FR" baseline="0" dirty="0" smtClean="0"/>
              <a:t>Proche du groupe </a:t>
            </a:r>
            <a:r>
              <a:rPr lang="fr-FR" baseline="0" dirty="0" err="1" smtClean="0"/>
              <a:t>carthusianorum</a:t>
            </a:r>
            <a:r>
              <a:rPr lang="fr-FR" baseline="0" dirty="0" smtClean="0"/>
              <a:t> qui a une inflorescence moins fournie.</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109</a:t>
            </a:fld>
            <a:endParaRPr lang="fr-FR"/>
          </a:p>
        </p:txBody>
      </p:sp>
    </p:spTree>
    <p:extLst>
      <p:ext uri="{BB962C8B-B14F-4D97-AF65-F5344CB8AC3E}">
        <p14:creationId xmlns:p14="http://schemas.microsoft.com/office/powerpoint/2010/main" val="34065416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Dianthus</a:t>
            </a:r>
            <a:r>
              <a:rPr lang="fr-FR" baseline="0" dirty="0" smtClean="0"/>
              <a:t> </a:t>
            </a:r>
            <a:r>
              <a:rPr lang="fr-FR" baseline="0" dirty="0" err="1" smtClean="0"/>
              <a:t>deltoides</a:t>
            </a:r>
            <a:r>
              <a:rPr lang="fr-FR" baseline="0" dirty="0" smtClean="0"/>
              <a:t> : calice pubescent, pétales poilus à la gorge     100-2200m  pelouses acidiphiles</a:t>
            </a:r>
          </a:p>
          <a:p>
            <a:r>
              <a:rPr lang="fr-FR" baseline="0" dirty="0" smtClean="0"/>
              <a:t>Vu pratiquement tous les jours </a:t>
            </a:r>
            <a:endParaRPr lang="fr-FR" dirty="0"/>
          </a:p>
        </p:txBody>
      </p:sp>
      <p:sp>
        <p:nvSpPr>
          <p:cNvPr id="4" name="Espace réservé du numéro de diapositive 3"/>
          <p:cNvSpPr>
            <a:spLocks noGrp="1"/>
          </p:cNvSpPr>
          <p:nvPr>
            <p:ph type="sldNum" sz="quarter" idx="10"/>
          </p:nvPr>
        </p:nvSpPr>
        <p:spPr/>
        <p:txBody>
          <a:bodyPr/>
          <a:lstStyle/>
          <a:p>
            <a:fld id="{052F1B46-A7BD-4C1E-91E3-AAFEB949874E}" type="slidenum">
              <a:rPr lang="fr-FR" smtClean="0"/>
              <a:t>110</a:t>
            </a:fld>
            <a:endParaRPr lang="fr-FR"/>
          </a:p>
        </p:txBody>
      </p:sp>
    </p:spTree>
    <p:extLst>
      <p:ext uri="{BB962C8B-B14F-4D97-AF65-F5344CB8AC3E}">
        <p14:creationId xmlns:p14="http://schemas.microsoft.com/office/powerpoint/2010/main" val="281973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DE1B428-9037-445B-A669-0397296DE745}" type="datetimeFigureOut">
              <a:rPr lang="fr-FR" smtClean="0"/>
              <a:t>08/02/2020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DC331C-0FEA-4860-831C-AEE5A59B8D8C}" type="slidenum">
              <a:rPr lang="fr-FR" smtClean="0"/>
              <a:t>‹N°›</a:t>
            </a:fld>
            <a:endParaRPr lang="fr-FR"/>
          </a:p>
        </p:txBody>
      </p:sp>
    </p:spTree>
    <p:extLst>
      <p:ext uri="{BB962C8B-B14F-4D97-AF65-F5344CB8AC3E}">
        <p14:creationId xmlns:p14="http://schemas.microsoft.com/office/powerpoint/2010/main" val="87928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DE1B428-9037-445B-A669-0397296DE745}" type="datetimeFigureOut">
              <a:rPr lang="fr-FR" smtClean="0"/>
              <a:t>08/02/2020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DC331C-0FEA-4860-831C-AEE5A59B8D8C}" type="slidenum">
              <a:rPr lang="fr-FR" smtClean="0"/>
              <a:t>‹N°›</a:t>
            </a:fld>
            <a:endParaRPr lang="fr-FR"/>
          </a:p>
        </p:txBody>
      </p:sp>
    </p:spTree>
    <p:extLst>
      <p:ext uri="{BB962C8B-B14F-4D97-AF65-F5344CB8AC3E}">
        <p14:creationId xmlns:p14="http://schemas.microsoft.com/office/powerpoint/2010/main" val="303669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DE1B428-9037-445B-A669-0397296DE745}" type="datetimeFigureOut">
              <a:rPr lang="fr-FR" smtClean="0"/>
              <a:t>08/02/2020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DC331C-0FEA-4860-831C-AEE5A59B8D8C}" type="slidenum">
              <a:rPr lang="fr-FR" smtClean="0"/>
              <a:t>‹N°›</a:t>
            </a:fld>
            <a:endParaRPr lang="fr-FR"/>
          </a:p>
        </p:txBody>
      </p:sp>
    </p:spTree>
    <p:extLst>
      <p:ext uri="{BB962C8B-B14F-4D97-AF65-F5344CB8AC3E}">
        <p14:creationId xmlns:p14="http://schemas.microsoft.com/office/powerpoint/2010/main" val="388282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DE1B428-9037-445B-A669-0397296DE745}" type="datetimeFigureOut">
              <a:rPr lang="fr-FR" smtClean="0"/>
              <a:t>08/02/2020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DC331C-0FEA-4860-831C-AEE5A59B8D8C}" type="slidenum">
              <a:rPr lang="fr-FR" smtClean="0"/>
              <a:t>‹N°›</a:t>
            </a:fld>
            <a:endParaRPr lang="fr-FR"/>
          </a:p>
        </p:txBody>
      </p:sp>
    </p:spTree>
    <p:extLst>
      <p:ext uri="{BB962C8B-B14F-4D97-AF65-F5344CB8AC3E}">
        <p14:creationId xmlns:p14="http://schemas.microsoft.com/office/powerpoint/2010/main" val="314864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DE1B428-9037-445B-A669-0397296DE745}" type="datetimeFigureOut">
              <a:rPr lang="fr-FR" smtClean="0"/>
              <a:t>08/02/2020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BDC331C-0FEA-4860-831C-AEE5A59B8D8C}" type="slidenum">
              <a:rPr lang="fr-FR" smtClean="0"/>
              <a:t>‹N°›</a:t>
            </a:fld>
            <a:endParaRPr lang="fr-FR"/>
          </a:p>
        </p:txBody>
      </p:sp>
    </p:spTree>
    <p:extLst>
      <p:ext uri="{BB962C8B-B14F-4D97-AF65-F5344CB8AC3E}">
        <p14:creationId xmlns:p14="http://schemas.microsoft.com/office/powerpoint/2010/main" val="268885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DE1B428-9037-445B-A669-0397296DE745}" type="datetimeFigureOut">
              <a:rPr lang="fr-FR" smtClean="0"/>
              <a:t>08/02/2020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DC331C-0FEA-4860-831C-AEE5A59B8D8C}" type="slidenum">
              <a:rPr lang="fr-FR" smtClean="0"/>
              <a:t>‹N°›</a:t>
            </a:fld>
            <a:endParaRPr lang="fr-FR"/>
          </a:p>
        </p:txBody>
      </p:sp>
    </p:spTree>
    <p:extLst>
      <p:ext uri="{BB962C8B-B14F-4D97-AF65-F5344CB8AC3E}">
        <p14:creationId xmlns:p14="http://schemas.microsoft.com/office/powerpoint/2010/main" val="30725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DE1B428-9037-445B-A669-0397296DE745}" type="datetimeFigureOut">
              <a:rPr lang="fr-FR" smtClean="0"/>
              <a:t>08/02/2020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BDC331C-0FEA-4860-831C-AEE5A59B8D8C}" type="slidenum">
              <a:rPr lang="fr-FR" smtClean="0"/>
              <a:t>‹N°›</a:t>
            </a:fld>
            <a:endParaRPr lang="fr-FR"/>
          </a:p>
        </p:txBody>
      </p:sp>
    </p:spTree>
    <p:extLst>
      <p:ext uri="{BB962C8B-B14F-4D97-AF65-F5344CB8AC3E}">
        <p14:creationId xmlns:p14="http://schemas.microsoft.com/office/powerpoint/2010/main" val="123307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DE1B428-9037-445B-A669-0397296DE745}" type="datetimeFigureOut">
              <a:rPr lang="fr-FR" smtClean="0"/>
              <a:t>08/02/2020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BDC331C-0FEA-4860-831C-AEE5A59B8D8C}" type="slidenum">
              <a:rPr lang="fr-FR" smtClean="0"/>
              <a:t>‹N°›</a:t>
            </a:fld>
            <a:endParaRPr lang="fr-FR"/>
          </a:p>
        </p:txBody>
      </p:sp>
    </p:spTree>
    <p:extLst>
      <p:ext uri="{BB962C8B-B14F-4D97-AF65-F5344CB8AC3E}">
        <p14:creationId xmlns:p14="http://schemas.microsoft.com/office/powerpoint/2010/main" val="39502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DE1B428-9037-445B-A669-0397296DE745}" type="datetimeFigureOut">
              <a:rPr lang="fr-FR" smtClean="0"/>
              <a:t>08/02/2020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BDC331C-0FEA-4860-831C-AEE5A59B8D8C}" type="slidenum">
              <a:rPr lang="fr-FR" smtClean="0"/>
              <a:t>‹N°›</a:t>
            </a:fld>
            <a:endParaRPr lang="fr-FR"/>
          </a:p>
        </p:txBody>
      </p:sp>
    </p:spTree>
    <p:extLst>
      <p:ext uri="{BB962C8B-B14F-4D97-AF65-F5344CB8AC3E}">
        <p14:creationId xmlns:p14="http://schemas.microsoft.com/office/powerpoint/2010/main" val="44288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DE1B428-9037-445B-A669-0397296DE745}" type="datetimeFigureOut">
              <a:rPr lang="fr-FR" smtClean="0"/>
              <a:t>08/02/2020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DC331C-0FEA-4860-831C-AEE5A59B8D8C}" type="slidenum">
              <a:rPr lang="fr-FR" smtClean="0"/>
              <a:t>‹N°›</a:t>
            </a:fld>
            <a:endParaRPr lang="fr-FR"/>
          </a:p>
        </p:txBody>
      </p:sp>
    </p:spTree>
    <p:extLst>
      <p:ext uri="{BB962C8B-B14F-4D97-AF65-F5344CB8AC3E}">
        <p14:creationId xmlns:p14="http://schemas.microsoft.com/office/powerpoint/2010/main" val="239481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DE1B428-9037-445B-A669-0397296DE745}" type="datetimeFigureOut">
              <a:rPr lang="fr-FR" smtClean="0"/>
              <a:t>08/02/2020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BDC331C-0FEA-4860-831C-AEE5A59B8D8C}" type="slidenum">
              <a:rPr lang="fr-FR" smtClean="0"/>
              <a:t>‹N°›</a:t>
            </a:fld>
            <a:endParaRPr lang="fr-FR"/>
          </a:p>
        </p:txBody>
      </p:sp>
    </p:spTree>
    <p:extLst>
      <p:ext uri="{BB962C8B-B14F-4D97-AF65-F5344CB8AC3E}">
        <p14:creationId xmlns:p14="http://schemas.microsoft.com/office/powerpoint/2010/main" val="172957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1B428-9037-445B-A669-0397296DE745}" type="datetimeFigureOut">
              <a:rPr lang="fr-FR" smtClean="0"/>
              <a:t>08/02/2020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C331C-0FEA-4860-831C-AEE5A59B8D8C}" type="slidenum">
              <a:rPr lang="fr-FR" smtClean="0"/>
              <a:t>‹N°›</a:t>
            </a:fld>
            <a:endParaRPr lang="fr-FR"/>
          </a:p>
        </p:txBody>
      </p:sp>
    </p:spTree>
    <p:extLst>
      <p:ext uri="{BB962C8B-B14F-4D97-AF65-F5344CB8AC3E}">
        <p14:creationId xmlns:p14="http://schemas.microsoft.com/office/powerpoint/2010/main" val="620883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10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68.jpeg"/><Relationship Id="rId4" Type="http://schemas.microsoft.com/office/2007/relationships/hdphoto" Target="../media/hdphoto9.wdp"/></Relationships>
</file>

<file path=ppt/slides/_rels/slide11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8.jpe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99.jpeg"/><Relationship Id="rId4" Type="http://schemas.microsoft.com/office/2007/relationships/hdphoto" Target="../media/hdphoto4.wdp"/></Relationships>
</file>

<file path=ppt/slides/_rels/slide6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jpeg"/></Relationships>
</file>

<file path=ppt/slides/_rels/slide7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20.jpeg"/><Relationship Id="rId4" Type="http://schemas.microsoft.com/office/2007/relationships/hdphoto" Target="../media/hdphoto5.wdp"/></Relationships>
</file>

<file path=ppt/slides/_rels/slide8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8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8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8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8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jpeg"/></Relationships>
</file>

<file path=ppt/slides/_rels/slide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9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9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choix\utilisé\50-Paysage -lac.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Logo Linnéen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5257800"/>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600200" y="2996952"/>
            <a:ext cx="6624736" cy="1323439"/>
          </a:xfrm>
          <a:prstGeom prst="rect">
            <a:avLst/>
          </a:prstGeom>
          <a:solidFill>
            <a:srgbClr val="00B050"/>
          </a:solidFill>
        </p:spPr>
        <p:txBody>
          <a:bodyPr wrap="square" rtlCol="0">
            <a:spAutoFit/>
          </a:bodyPr>
          <a:lstStyle/>
          <a:p>
            <a:r>
              <a:rPr lang="fr-FR" sz="4000" dirty="0" smtClean="0">
                <a:solidFill>
                  <a:schemeClr val="bg1"/>
                </a:solidFill>
              </a:rPr>
              <a:t>Session botanique en Andorre</a:t>
            </a:r>
          </a:p>
          <a:p>
            <a:pPr algn="ctr"/>
            <a:r>
              <a:rPr lang="fr-FR" sz="4000" dirty="0" smtClean="0">
                <a:solidFill>
                  <a:schemeClr val="bg1"/>
                </a:solidFill>
              </a:rPr>
              <a:t>Juillet 2019</a:t>
            </a:r>
            <a:endParaRPr lang="fr-FR" sz="4000" dirty="0">
              <a:solidFill>
                <a:schemeClr val="bg1"/>
              </a:solidFill>
            </a:endParaRPr>
          </a:p>
        </p:txBody>
      </p:sp>
      <p:sp>
        <p:nvSpPr>
          <p:cNvPr id="4" name="ZoneTexte 3"/>
          <p:cNvSpPr txBox="1"/>
          <p:nvPr/>
        </p:nvSpPr>
        <p:spPr>
          <a:xfrm>
            <a:off x="3086100" y="5934671"/>
            <a:ext cx="4366220" cy="923330"/>
          </a:xfrm>
          <a:prstGeom prst="rect">
            <a:avLst/>
          </a:prstGeom>
          <a:solidFill>
            <a:schemeClr val="bg1"/>
          </a:solidFill>
        </p:spPr>
        <p:txBody>
          <a:bodyPr wrap="square" rtlCol="0">
            <a:spAutoFit/>
          </a:bodyPr>
          <a:lstStyle/>
          <a:p>
            <a:r>
              <a:rPr lang="fr-FR" dirty="0" smtClean="0"/>
              <a:t>Photos :   Jean-Luc </a:t>
            </a:r>
            <a:r>
              <a:rPr lang="fr-FR" dirty="0" err="1" smtClean="0"/>
              <a:t>Macqueron</a:t>
            </a:r>
            <a:endParaRPr lang="fr-FR" dirty="0" smtClean="0"/>
          </a:p>
          <a:p>
            <a:r>
              <a:rPr lang="fr-FR" dirty="0" smtClean="0"/>
              <a:t> Bernadette Berthet-</a:t>
            </a:r>
            <a:r>
              <a:rPr lang="fr-FR" dirty="0" err="1" smtClean="0"/>
              <a:t>Grelier</a:t>
            </a:r>
            <a:r>
              <a:rPr lang="fr-FR" dirty="0" smtClean="0"/>
              <a:t>, Christine Casiez</a:t>
            </a:r>
          </a:p>
          <a:p>
            <a:r>
              <a:rPr lang="fr-FR" b="1" dirty="0" smtClean="0"/>
              <a:t>Organisation  de la session : Guy Chauvet</a:t>
            </a:r>
            <a:endParaRPr lang="fr-FR" b="1" dirty="0"/>
          </a:p>
        </p:txBody>
      </p:sp>
    </p:spTree>
    <p:extLst>
      <p:ext uri="{BB962C8B-B14F-4D97-AF65-F5344CB8AC3E}">
        <p14:creationId xmlns:p14="http://schemas.microsoft.com/office/powerpoint/2010/main" val="271253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ANDORRE bernadette\10-Lathyrus ochraceus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853"/>
            <a:ext cx="9144000" cy="686085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043608" y="207020"/>
            <a:ext cx="3672408" cy="523220"/>
          </a:xfrm>
          <a:prstGeom prst="rect">
            <a:avLst/>
          </a:prstGeom>
          <a:noFill/>
        </p:spPr>
        <p:txBody>
          <a:bodyPr wrap="square" rtlCol="0">
            <a:spAutoFit/>
          </a:bodyPr>
          <a:lstStyle/>
          <a:p>
            <a:r>
              <a:rPr lang="fr-FR" sz="2800" b="1" i="1" dirty="0" err="1" smtClean="0">
                <a:solidFill>
                  <a:schemeClr val="bg1"/>
                </a:solidFill>
              </a:rPr>
              <a:t>Lathyrus</a:t>
            </a:r>
            <a:r>
              <a:rPr lang="fr-FR" sz="2800" b="1" i="1" dirty="0" smtClean="0">
                <a:solidFill>
                  <a:schemeClr val="bg1"/>
                </a:solidFill>
              </a:rPr>
              <a:t> </a:t>
            </a:r>
            <a:r>
              <a:rPr lang="fr-FR" sz="2800" b="1" i="1" dirty="0" err="1" smtClean="0">
                <a:solidFill>
                  <a:schemeClr val="bg1"/>
                </a:solidFill>
              </a:rPr>
              <a:t>ochraceus</a:t>
            </a:r>
            <a:endParaRPr lang="fr-FR" sz="2800" b="1" i="1" dirty="0">
              <a:solidFill>
                <a:schemeClr val="bg1"/>
              </a:solidFill>
            </a:endParaRPr>
          </a:p>
        </p:txBody>
      </p:sp>
    </p:spTree>
    <p:extLst>
      <p:ext uri="{BB962C8B-B14F-4D97-AF65-F5344CB8AC3E}">
        <p14:creationId xmlns:p14="http://schemas.microsoft.com/office/powerpoint/2010/main" val="409819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ean-Luc\Pictures\archivage photos\an 2019\juillet\andorre\ANDORRE bernadette\51-Allium victorialis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8105" y="0"/>
            <a:ext cx="96632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23728" y="6211669"/>
            <a:ext cx="3485570" cy="646331"/>
          </a:xfrm>
          <a:prstGeom prst="rect">
            <a:avLst/>
          </a:prstGeom>
          <a:solidFill>
            <a:srgbClr val="92D050"/>
          </a:solidFill>
        </p:spPr>
        <p:txBody>
          <a:bodyPr wrap="none">
            <a:spAutoFit/>
          </a:bodyPr>
          <a:lstStyle/>
          <a:p>
            <a:r>
              <a:rPr lang="fr-FR" sz="3600" b="1" i="1" dirty="0"/>
              <a:t>Allium </a:t>
            </a:r>
            <a:r>
              <a:rPr lang="fr-FR" sz="3600" b="1" i="1" dirty="0" err="1"/>
              <a:t>victorialis</a:t>
            </a:r>
            <a:r>
              <a:rPr lang="fr-FR" sz="3600" b="1" i="1" dirty="0"/>
              <a:t> </a:t>
            </a:r>
          </a:p>
        </p:txBody>
      </p:sp>
    </p:spTree>
    <p:extLst>
      <p:ext uri="{BB962C8B-B14F-4D97-AF65-F5344CB8AC3E}">
        <p14:creationId xmlns:p14="http://schemas.microsoft.com/office/powerpoint/2010/main" val="347585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ean-Luc\Pictures\archivage photos\an 2019\juillet\andorre\choix\P7291056 swertia perenni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4397" y="1"/>
            <a:ext cx="49196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Jean-Luc\Pictures\archivage photos\an 2019\juillet\andorre\vendredi\P7122048 swertia perennis.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1369749" y="1227362"/>
            <a:ext cx="7000391" cy="426089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860032" y="6145556"/>
            <a:ext cx="4032448" cy="646331"/>
          </a:xfrm>
          <a:prstGeom prst="rect">
            <a:avLst/>
          </a:prstGeom>
          <a:solidFill>
            <a:schemeClr val="accent1">
              <a:lumMod val="75000"/>
            </a:schemeClr>
          </a:solidFill>
        </p:spPr>
        <p:txBody>
          <a:bodyPr wrap="square" rtlCol="0">
            <a:spAutoFit/>
          </a:bodyPr>
          <a:lstStyle/>
          <a:p>
            <a:r>
              <a:rPr lang="fr-FR" sz="3600" dirty="0" err="1" smtClean="0">
                <a:solidFill>
                  <a:schemeClr val="bg1"/>
                </a:solidFill>
              </a:rPr>
              <a:t>Swertia</a:t>
            </a:r>
            <a:r>
              <a:rPr lang="fr-FR" sz="3600" dirty="0" smtClean="0">
                <a:solidFill>
                  <a:schemeClr val="bg1"/>
                </a:solidFill>
              </a:rPr>
              <a:t> </a:t>
            </a:r>
            <a:r>
              <a:rPr lang="fr-FR" sz="3600" dirty="0" err="1">
                <a:solidFill>
                  <a:schemeClr val="bg1"/>
                </a:solidFill>
              </a:rPr>
              <a:t>perennis</a:t>
            </a:r>
            <a:r>
              <a:rPr lang="fr-FR" sz="3600" dirty="0">
                <a:solidFill>
                  <a:schemeClr val="bg1"/>
                </a:solidFill>
              </a:rPr>
              <a:t> </a:t>
            </a:r>
          </a:p>
        </p:txBody>
      </p:sp>
    </p:spTree>
    <p:extLst>
      <p:ext uri="{BB962C8B-B14F-4D97-AF65-F5344CB8AC3E}">
        <p14:creationId xmlns:p14="http://schemas.microsoft.com/office/powerpoint/2010/main" val="194970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vendredi\P7122095 trichophorum caespitosum et carex.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2400" y="-344524"/>
            <a:ext cx="9718672" cy="737392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4" cstate="email">
            <a:extLst>
              <a:ext uri="{28A0092B-C50C-407E-A947-70E740481C1C}">
                <a14:useLocalDpi xmlns:a14="http://schemas.microsoft.com/office/drawing/2010/main"/>
              </a:ext>
            </a:extLst>
          </a:blip>
          <a:srcRect t="-14725"/>
          <a:stretch/>
        </p:blipFill>
        <p:spPr>
          <a:xfrm>
            <a:off x="-375585" y="171400"/>
            <a:ext cx="3233057" cy="5852160"/>
          </a:xfrm>
          <a:prstGeom prst="rect">
            <a:avLst/>
          </a:prstGeom>
        </p:spPr>
      </p:pic>
      <p:pic>
        <p:nvPicPr>
          <p:cNvPr id="3" name="Imag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60694" y="904560"/>
            <a:ext cx="2495577" cy="6124839"/>
          </a:xfrm>
          <a:prstGeom prst="rect">
            <a:avLst/>
          </a:prstGeom>
        </p:spPr>
      </p:pic>
      <p:pic>
        <p:nvPicPr>
          <p:cNvPr id="4" name="Imag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57472" y="904561"/>
            <a:ext cx="1828801" cy="5976257"/>
          </a:xfrm>
          <a:prstGeom prst="rect">
            <a:avLst/>
          </a:prstGeom>
        </p:spPr>
      </p:pic>
      <p:pic>
        <p:nvPicPr>
          <p:cNvPr id="5" name="Image 4"/>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4768574" y="939797"/>
            <a:ext cx="1757934" cy="6101368"/>
          </a:xfrm>
          <a:prstGeom prst="rect">
            <a:avLst/>
          </a:prstGeom>
        </p:spPr>
      </p:pic>
      <p:sp>
        <p:nvSpPr>
          <p:cNvPr id="6" name="ZoneTexte 5"/>
          <p:cNvSpPr txBox="1"/>
          <p:nvPr/>
        </p:nvSpPr>
        <p:spPr>
          <a:xfrm>
            <a:off x="899592" y="-120988"/>
            <a:ext cx="8244408"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Trichophorum</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cespitosum</a:t>
            </a:r>
            <a:r>
              <a:rPr lang="fr-FR" sz="3200" b="1" i="1" dirty="0" smtClean="0">
                <a:solidFill>
                  <a:schemeClr val="bg1"/>
                </a:solidFill>
                <a:latin typeface="Times New Roman" panose="02020603050405020304" pitchFamily="18" charset="0"/>
                <a:cs typeface="Times New Roman" panose="02020603050405020304" pitchFamily="18" charset="0"/>
              </a:rPr>
              <a:t>       Carex </a:t>
            </a:r>
            <a:r>
              <a:rPr lang="fr-FR" sz="3200" b="1" i="1" dirty="0" err="1" smtClean="0">
                <a:solidFill>
                  <a:schemeClr val="bg1"/>
                </a:solidFill>
                <a:latin typeface="Times New Roman" panose="02020603050405020304" pitchFamily="18" charset="0"/>
                <a:cs typeface="Times New Roman" panose="02020603050405020304" pitchFamily="18" charset="0"/>
              </a:rPr>
              <a:t>nigra</a:t>
            </a:r>
            <a:r>
              <a:rPr lang="fr-FR" sz="3200" b="1" i="1" dirty="0" smtClean="0">
                <a:solidFill>
                  <a:schemeClr val="bg1"/>
                </a:solidFill>
                <a:latin typeface="Times New Roman" panose="02020603050405020304" pitchFamily="18" charset="0"/>
                <a:cs typeface="Times New Roman" panose="02020603050405020304" pitchFamily="18" charset="0"/>
              </a:rPr>
              <a:t> </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82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ean-Luc\Pictures\archivage photos\an 2019\juillet\andorre\ANDORRE bernadette\52-Roches colorées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56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vendredi\P7122128  saxifraga geranioid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990" y="-11991"/>
            <a:ext cx="9159990" cy="68699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0" y="-171400"/>
            <a:ext cx="2915816" cy="1077218"/>
          </a:xfrm>
          <a:prstGeom prst="rect">
            <a:avLst/>
          </a:prstGeom>
          <a:noFill/>
        </p:spPr>
        <p:txBody>
          <a:bodyPr wrap="square" rtlCol="0">
            <a:spAutoFit/>
          </a:bodyPr>
          <a:lstStyle/>
          <a:p>
            <a:r>
              <a:rPr lang="fr-FR" sz="3200" b="1" i="1" dirty="0" err="1" smtClean="0">
                <a:solidFill>
                  <a:schemeClr val="bg1"/>
                </a:solidFill>
              </a:rPr>
              <a:t>Saxifraga</a:t>
            </a:r>
            <a:r>
              <a:rPr lang="fr-FR" sz="3200" b="1" i="1" dirty="0" smtClean="0">
                <a:solidFill>
                  <a:schemeClr val="bg1"/>
                </a:solidFill>
              </a:rPr>
              <a:t> </a:t>
            </a:r>
            <a:r>
              <a:rPr lang="fr-FR" sz="3200" b="1" i="1" dirty="0" err="1" smtClean="0">
                <a:solidFill>
                  <a:schemeClr val="bg1"/>
                </a:solidFill>
              </a:rPr>
              <a:t>geranioides</a:t>
            </a:r>
            <a:endParaRPr lang="fr-FR" sz="3200" b="1" i="1" dirty="0">
              <a:solidFill>
                <a:schemeClr val="bg1"/>
              </a:solidFill>
            </a:endParaRPr>
          </a:p>
        </p:txBody>
      </p:sp>
    </p:spTree>
    <p:extLst>
      <p:ext uri="{BB962C8B-B14F-4D97-AF65-F5344CB8AC3E}">
        <p14:creationId xmlns:p14="http://schemas.microsoft.com/office/powerpoint/2010/main" val="82356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ean-Luc\Pictures\archivage photos\an 2019\juillet\andorre\vendredi\P7122115 saxifraga geranioide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95235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360023" y="6211669"/>
            <a:ext cx="4464496" cy="646331"/>
          </a:xfrm>
          <a:prstGeom prst="rect">
            <a:avLst/>
          </a:prstGeom>
          <a:solidFill>
            <a:schemeClr val="tx1">
              <a:lumMod val="50000"/>
              <a:lumOff val="50000"/>
            </a:schemeClr>
          </a:solidFill>
        </p:spPr>
        <p:txBody>
          <a:bodyPr wrap="square" rtlCol="0">
            <a:spAutoFit/>
          </a:bodyPr>
          <a:lstStyle/>
          <a:p>
            <a:r>
              <a:rPr lang="fr-FR" sz="3600" b="1" i="1" dirty="0" err="1" smtClean="0"/>
              <a:t>Saxifraga</a:t>
            </a:r>
            <a:r>
              <a:rPr lang="fr-FR" sz="3600" b="1" i="1" dirty="0" smtClean="0"/>
              <a:t> </a:t>
            </a:r>
            <a:r>
              <a:rPr lang="fr-FR" sz="3600" b="1" i="1" dirty="0" err="1" smtClean="0"/>
              <a:t>geranioides</a:t>
            </a:r>
            <a:endParaRPr lang="fr-FR" sz="3600" b="1" i="1" dirty="0"/>
          </a:p>
        </p:txBody>
      </p:sp>
    </p:spTree>
    <p:extLst>
      <p:ext uri="{BB962C8B-B14F-4D97-AF65-F5344CB8AC3E}">
        <p14:creationId xmlns:p14="http://schemas.microsoft.com/office/powerpoint/2010/main" val="239115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7087316"/>
          </a:xfrm>
          <a:prstGeom prst="rect">
            <a:avLst/>
          </a:prstGeom>
        </p:spPr>
      </p:pic>
    </p:spTree>
    <p:extLst>
      <p:ext uri="{BB962C8B-B14F-4D97-AF65-F5344CB8AC3E}">
        <p14:creationId xmlns:p14="http://schemas.microsoft.com/office/powerpoint/2010/main" val="377885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an-Luc\Pictures\archivage photos\an 2019\juillet\andorre\ANDORRE bernadette\51-Deuxième lac Pesson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0728" y="1"/>
            <a:ext cx="10336739" cy="688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01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ANDORRE bernadette\52-Anemone narcissiflor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627784" y="6211670"/>
            <a:ext cx="4824536" cy="646331"/>
          </a:xfrm>
          <a:prstGeom prst="rect">
            <a:avLst/>
          </a:prstGeom>
          <a:noFill/>
        </p:spPr>
        <p:txBody>
          <a:bodyPr wrap="square" rtlCol="0">
            <a:spAutoFit/>
          </a:bodyPr>
          <a:lstStyle/>
          <a:p>
            <a:r>
              <a:rPr lang="fr-FR" sz="3600" b="1" i="1" dirty="0" err="1" smtClean="0">
                <a:solidFill>
                  <a:schemeClr val="bg1"/>
                </a:solidFill>
              </a:rPr>
              <a:t>Anemone</a:t>
            </a:r>
            <a:r>
              <a:rPr lang="fr-FR" sz="3600" b="1" i="1" dirty="0" smtClean="0">
                <a:solidFill>
                  <a:schemeClr val="bg1"/>
                </a:solidFill>
              </a:rPr>
              <a:t> </a:t>
            </a:r>
            <a:r>
              <a:rPr lang="fr-FR" sz="3600" b="1" i="1" dirty="0" err="1" smtClean="0">
                <a:solidFill>
                  <a:schemeClr val="bg1"/>
                </a:solidFill>
              </a:rPr>
              <a:t>narcissiflora</a:t>
            </a:r>
            <a:endParaRPr lang="fr-FR" sz="3600" b="1" i="1" dirty="0">
              <a:solidFill>
                <a:schemeClr val="bg1"/>
              </a:solidFill>
            </a:endParaRPr>
          </a:p>
        </p:txBody>
      </p:sp>
    </p:spTree>
    <p:extLst>
      <p:ext uri="{BB962C8B-B14F-4D97-AF65-F5344CB8AC3E}">
        <p14:creationId xmlns:p14="http://schemas.microsoft.com/office/powerpoint/2010/main" val="328884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ean-Luc\Pictures\archivage photos\an 2019\juillet\andorre\ANDORRE bernadette\52-Dianthus barbatus.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0" y="1"/>
            <a:ext cx="9519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796136" y="5877272"/>
            <a:ext cx="3347864" cy="584775"/>
          </a:xfrm>
          <a:prstGeom prst="rect">
            <a:avLst/>
          </a:prstGeom>
          <a:solidFill>
            <a:srgbClr val="92D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Dianthus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barbatus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240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an-Luc\Pictures\archivage photos\an 2019\juillet\andorre\choix\utilisé\10-Pedicularis foliosa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72051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076056" y="332656"/>
            <a:ext cx="3528392" cy="523220"/>
          </a:xfrm>
          <a:prstGeom prst="rect">
            <a:avLst/>
          </a:prstGeom>
          <a:noFill/>
        </p:spPr>
        <p:txBody>
          <a:bodyPr wrap="square" rtlCol="0">
            <a:spAutoFit/>
          </a:bodyPr>
          <a:lstStyle/>
          <a:p>
            <a:r>
              <a:rPr lang="fr-FR" sz="2800" b="1" i="1" dirty="0" err="1" smtClean="0">
                <a:solidFill>
                  <a:schemeClr val="bg1"/>
                </a:solidFill>
                <a:latin typeface="Times New Roman" panose="02020603050405020304" pitchFamily="18" charset="0"/>
                <a:cs typeface="Times New Roman" panose="02020603050405020304" pitchFamily="18" charset="0"/>
              </a:rPr>
              <a:t>Pedicularis</a:t>
            </a:r>
            <a:r>
              <a:rPr lang="fr-FR" sz="2800" b="1" i="1" dirty="0" smtClean="0">
                <a:solidFill>
                  <a:schemeClr val="bg1"/>
                </a:solidFill>
                <a:latin typeface="Times New Roman" panose="02020603050405020304" pitchFamily="18" charset="0"/>
                <a:cs typeface="Times New Roman" panose="02020603050405020304" pitchFamily="18" charset="0"/>
              </a:rPr>
              <a:t> </a:t>
            </a:r>
            <a:r>
              <a:rPr lang="fr-FR" sz="2800" b="1" i="1" dirty="0" err="1" smtClean="0">
                <a:solidFill>
                  <a:schemeClr val="bg1"/>
                </a:solidFill>
                <a:latin typeface="Times New Roman" panose="02020603050405020304" pitchFamily="18" charset="0"/>
                <a:cs typeface="Times New Roman" panose="02020603050405020304" pitchFamily="18" charset="0"/>
              </a:rPr>
              <a:t>foliosa</a:t>
            </a:r>
            <a:endParaRPr lang="fr-FR" sz="28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46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ean-Luc\Pictures\archivage photos\an 2019\juillet\andorre\ANDORRE bernadette\10-Dianthus deltoides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8520" y="206"/>
            <a:ext cx="9266007" cy="722034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259632" y="476672"/>
            <a:ext cx="3600400"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Dianthus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deltoides</a:t>
            </a:r>
            <a:endParaRPr lang="fr-FR" sz="3200" b="1" i="1" dirty="0">
              <a:solidFill>
                <a:schemeClr val="bg1"/>
              </a:solidFill>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396" y="1022728"/>
            <a:ext cx="8279796" cy="6184463"/>
          </a:xfrm>
          <a:prstGeom prst="rect">
            <a:avLst/>
          </a:prstGeom>
        </p:spPr>
      </p:pic>
    </p:spTree>
    <p:extLst>
      <p:ext uri="{BB962C8B-B14F-4D97-AF65-F5344CB8AC3E}">
        <p14:creationId xmlns:p14="http://schemas.microsoft.com/office/powerpoint/2010/main" val="85602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ean-Luc\Pictures\archivage photos\an 2019\juillet\andorre\ANDORRE bernadette\33-Dianthus hyssopifolius.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0" y="-494088"/>
            <a:ext cx="9144000" cy="737381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83924" y="137445"/>
            <a:ext cx="6461060" cy="6707726"/>
          </a:xfrm>
          <a:prstGeom prst="ellipse">
            <a:avLst/>
          </a:prstGeom>
        </p:spPr>
      </p:pic>
      <p:sp>
        <p:nvSpPr>
          <p:cNvPr id="3" name="ZoneTexte 2"/>
          <p:cNvSpPr txBox="1"/>
          <p:nvPr/>
        </p:nvSpPr>
        <p:spPr>
          <a:xfrm>
            <a:off x="3995936" y="-99392"/>
            <a:ext cx="4824536"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Diantus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hyssopifolius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5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ANDORRE bernadette\52-Montagne-fleur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0966"/>
            <a:ext cx="9144000" cy="684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4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an-Luc\Pictures\archivage photos\an 2019\juillet\andorre\ANDORRE bernadette\52-Montagnes-lac.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888"/>
            <a:ext cx="9144000" cy="6956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35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ANDORRE bernadette\52-Montagnes ++.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3280"/>
          <a:stretch/>
        </p:blipFill>
        <p:spPr bwMode="auto">
          <a:xfrm>
            <a:off x="0" y="3685"/>
            <a:ext cx="9144000" cy="707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81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ean-Luc\Pictures\archivage photos\an 2019\juillet\andorre\ANDORRE bernadette\52-Groupe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323" y="0"/>
            <a:ext cx="9216323" cy="702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ean-Luc\Pictures\archivage photos\an 2019\juillet\andorre\ANDORRE bernadette\51-Paysage montagn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47855"/>
            <a:ext cx="9468544" cy="690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59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ean-Luc\Pictures\archivage photos\an 2019\juillet\andorre\ANDORRE bernadette\52-Lilium-montagn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5671" y="-315416"/>
            <a:ext cx="10770895" cy="717341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0" y="5949280"/>
            <a:ext cx="1907704" cy="769441"/>
          </a:xfrm>
          <a:prstGeom prst="rect">
            <a:avLst/>
          </a:prstGeom>
          <a:noFill/>
        </p:spPr>
        <p:txBody>
          <a:bodyPr wrap="square" rtlCol="0">
            <a:spAutoFit/>
          </a:bodyPr>
          <a:lstStyle/>
          <a:p>
            <a:r>
              <a:rPr lang="fr-FR" sz="4400" dirty="0" smtClean="0">
                <a:solidFill>
                  <a:srgbClr val="FFFF00"/>
                </a:solidFill>
              </a:rPr>
              <a:t>Merci</a:t>
            </a:r>
            <a:endParaRPr lang="fr-FR" sz="4400" dirty="0">
              <a:solidFill>
                <a:srgbClr val="FFFF00"/>
              </a:solidFill>
            </a:endParaRPr>
          </a:p>
        </p:txBody>
      </p:sp>
    </p:spTree>
    <p:extLst>
      <p:ext uri="{BB962C8B-B14F-4D97-AF65-F5344CB8AC3E}">
        <p14:creationId xmlns:p14="http://schemas.microsoft.com/office/powerpoint/2010/main" val="82131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ANDORRE bernadette\10-Iris latifoliaGP.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6199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83568" y="116632"/>
            <a:ext cx="2520280" cy="523220"/>
          </a:xfrm>
          <a:prstGeom prst="rect">
            <a:avLst/>
          </a:prstGeom>
          <a:noFill/>
        </p:spPr>
        <p:txBody>
          <a:bodyPr wrap="square" rtlCol="0">
            <a:spAutoFit/>
          </a:bodyPr>
          <a:lstStyle/>
          <a:p>
            <a:r>
              <a:rPr lang="fr-FR" sz="2800" b="1" i="1" dirty="0" smtClean="0">
                <a:solidFill>
                  <a:schemeClr val="bg1"/>
                </a:solidFill>
                <a:latin typeface="Times New Roman" panose="02020603050405020304" pitchFamily="18" charset="0"/>
                <a:cs typeface="Times New Roman" panose="02020603050405020304" pitchFamily="18" charset="0"/>
              </a:rPr>
              <a:t>Iris </a:t>
            </a:r>
            <a:r>
              <a:rPr lang="fr-FR" sz="2800" b="1" i="1" dirty="0" err="1" smtClean="0">
                <a:solidFill>
                  <a:schemeClr val="bg1"/>
                </a:solidFill>
                <a:latin typeface="Times New Roman" panose="02020603050405020304" pitchFamily="18" charset="0"/>
                <a:cs typeface="Times New Roman" panose="02020603050405020304" pitchFamily="18" charset="0"/>
              </a:rPr>
              <a:t>latifolia</a:t>
            </a:r>
            <a:endParaRPr lang="fr-FR" sz="28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59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Jean-Luc\Pictures\archivage photos\an 2019\juillet\andorre\choix\utilisé\molopospermum peloponnesiacum corrigé.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39" y="-18238"/>
            <a:ext cx="5745398" cy="68762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ean-Luc\Pictures\archivage photos\an 2019\juillet\andorre\ANDORRE bernadette\50-Molopospermum-F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06000" y="-5829300"/>
            <a:ext cx="508000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ean-Luc\Pictures\archivage photos\an 2019\juillet\andorre\ANDORRE bernadette\50-Molopospermum-FR.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866449" y="6497"/>
            <a:ext cx="3277551" cy="687623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890038" y="5957901"/>
            <a:ext cx="2754461" cy="954107"/>
          </a:xfrm>
          <a:prstGeom prst="rect">
            <a:avLst/>
          </a:prstGeom>
          <a:noFill/>
        </p:spPr>
        <p:txBody>
          <a:bodyPr wrap="square" rtlCol="0">
            <a:spAutoFit/>
          </a:bodyPr>
          <a:lstStyle/>
          <a:p>
            <a:r>
              <a:rPr lang="fr-FR" sz="2800" b="1" i="1" dirty="0" err="1" smtClean="0">
                <a:solidFill>
                  <a:schemeClr val="bg1"/>
                </a:solidFill>
                <a:latin typeface="Times New Roman" panose="02020603050405020304" pitchFamily="18" charset="0"/>
                <a:cs typeface="Times New Roman" panose="02020603050405020304" pitchFamily="18" charset="0"/>
              </a:rPr>
              <a:t>Molopospermum</a:t>
            </a:r>
            <a:r>
              <a:rPr lang="fr-FR" sz="2800" b="1" i="1" dirty="0" smtClean="0">
                <a:solidFill>
                  <a:schemeClr val="bg1"/>
                </a:solidFill>
                <a:latin typeface="Times New Roman" panose="02020603050405020304" pitchFamily="18" charset="0"/>
                <a:cs typeface="Times New Roman" panose="02020603050405020304" pitchFamily="18" charset="0"/>
              </a:rPr>
              <a:t> </a:t>
            </a:r>
            <a:r>
              <a:rPr lang="fr-FR" sz="2800" b="1" i="1" dirty="0" err="1" smtClean="0">
                <a:solidFill>
                  <a:schemeClr val="bg1"/>
                </a:solidFill>
                <a:latin typeface="Times New Roman" panose="02020603050405020304" pitchFamily="18" charset="0"/>
                <a:cs typeface="Times New Roman" panose="02020603050405020304" pitchFamily="18" charset="0"/>
              </a:rPr>
              <a:t>peloponnesiacum</a:t>
            </a:r>
            <a:r>
              <a:rPr lang="fr-FR" sz="2800" b="1" i="1" dirty="0" smtClean="0">
                <a:solidFill>
                  <a:schemeClr val="bg1"/>
                </a:solidFill>
                <a:latin typeface="Times New Roman" panose="02020603050405020304" pitchFamily="18" charset="0"/>
                <a:cs typeface="Times New Roman" panose="02020603050405020304" pitchFamily="18" charset="0"/>
              </a:rPr>
              <a:t> </a:t>
            </a:r>
            <a:endParaRPr lang="fr-FR" sz="28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667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lundi\P7081639 sideritis hyssopifoli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481" y="-106859"/>
            <a:ext cx="9286481" cy="696485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4413" y="-83860"/>
            <a:ext cx="3860898" cy="6941860"/>
          </a:xfrm>
          <a:prstGeom prst="rect">
            <a:avLst/>
          </a:prstGeom>
        </p:spPr>
      </p:pic>
      <p:sp>
        <p:nvSpPr>
          <p:cNvPr id="3" name="ZoneTexte 2"/>
          <p:cNvSpPr txBox="1"/>
          <p:nvPr/>
        </p:nvSpPr>
        <p:spPr>
          <a:xfrm>
            <a:off x="1457989" y="6214394"/>
            <a:ext cx="3816424"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Sideritis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hyssopifolia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20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ean-Luc\Pictures\archivage photos\an 2019\juillet\andorre\ANDORRE bernadette\10-Torrent.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2530" y="0"/>
            <a:ext cx="929653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44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ean-Luc\Pictures\archivage photos\an 2019\juillet\andorre\ANDORRE bernadette\10-Pinguicula grandiflor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79512" y="332656"/>
            <a:ext cx="4536504"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Pinguicula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grandiflora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05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C:\Users\Jean-Luc\Pictures\archivage photos\an 2019\juillet\andorre\choix\utilisé\veronica ponae gouanii.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538547" y="-2538549"/>
            <a:ext cx="4066907" cy="914400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ean-Luc\Pictures\archivage photos\an 2019\juillet\andorre\ANDORRE bernadette\10-Pinguicula grandiflora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90851" y="4221088"/>
            <a:ext cx="4572000" cy="280364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Jean-Luc\Pictures\archivage photos\an 2019\juillet\andorre\ANDORRE bernadette\10-Pinguicula grandiflora2.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 y="4219351"/>
            <a:ext cx="4572001" cy="280538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285999" y="188640"/>
            <a:ext cx="2862065" cy="584775"/>
          </a:xfrm>
          <a:prstGeom prst="rect">
            <a:avLst/>
          </a:prstGeom>
          <a:noFill/>
        </p:spPr>
        <p:txBody>
          <a:bodyPr wrap="square" rtlCol="0">
            <a:spAutoFit/>
          </a:bodyPr>
          <a:lstStyle/>
          <a:p>
            <a:r>
              <a:rPr lang="fr-FR" sz="3200" b="1" i="1" dirty="0" smtClean="0">
                <a:solidFill>
                  <a:schemeClr val="bg1"/>
                </a:solidFill>
                <a:latin typeface="Times New Roman" panose="02020603050405020304" pitchFamily="18" charset="0"/>
                <a:cs typeface="Times New Roman" panose="02020603050405020304" pitchFamily="18" charset="0"/>
              </a:rPr>
              <a:t>Veronica </a:t>
            </a:r>
            <a:r>
              <a:rPr lang="fr-FR" sz="3200" b="1" i="1" dirty="0" err="1" smtClean="0">
                <a:solidFill>
                  <a:schemeClr val="bg1"/>
                </a:solidFill>
                <a:latin typeface="Times New Roman" panose="02020603050405020304" pitchFamily="18" charset="0"/>
                <a:cs typeface="Times New Roman" panose="02020603050405020304" pitchFamily="18" charset="0"/>
              </a:rPr>
              <a:t>ponae</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53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ean-Luc\Pictures\archivage photos\an 2019\juillet\andorre\lundi\P7081668 sedum anglicu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8504" y="-243408"/>
            <a:ext cx="9482504" cy="712616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ean-Luc\Desktop\sedum anglicum.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16005" y="3861048"/>
            <a:ext cx="3099187" cy="2910866"/>
          </a:xfrm>
          <a:prstGeom prst="ellipse">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187624" y="6093296"/>
            <a:ext cx="4248472" cy="584775"/>
          </a:xfrm>
          <a:prstGeom prst="rect">
            <a:avLst/>
          </a:prstGeom>
          <a:noFill/>
        </p:spPr>
        <p:txBody>
          <a:bodyPr wrap="square" rtlCol="0">
            <a:spAutoFit/>
          </a:bodyPr>
          <a:lstStyle/>
          <a:p>
            <a:r>
              <a:rPr lang="fr-FR" sz="3200" b="1" i="1" dirty="0" smtClean="0">
                <a:solidFill>
                  <a:schemeClr val="bg1"/>
                </a:solidFill>
                <a:latin typeface="Times New Roman" panose="02020603050405020304" pitchFamily="18" charset="0"/>
                <a:cs typeface="Times New Roman" panose="02020603050405020304" pitchFamily="18" charset="0"/>
              </a:rPr>
              <a:t>Sedum </a:t>
            </a:r>
            <a:r>
              <a:rPr lang="fr-FR" sz="3200" b="1" i="1" dirty="0" err="1" smtClean="0">
                <a:solidFill>
                  <a:schemeClr val="bg1"/>
                </a:solidFill>
                <a:latin typeface="Times New Roman" panose="02020603050405020304" pitchFamily="18" charset="0"/>
                <a:cs typeface="Times New Roman" panose="02020603050405020304" pitchFamily="18" charset="0"/>
              </a:rPr>
              <a:t>anglicum</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63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ean-Luc\Pictures\archivage photos\an 2019\juillet\andorre\mercredi\P7101793 sedum brevifoliu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981" y="1"/>
            <a:ext cx="7313412" cy="685512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5530774" y="-2877"/>
            <a:ext cx="3610943" cy="6860877"/>
          </a:xfrm>
          <a:prstGeom prst="rect">
            <a:avLst/>
          </a:prstGeom>
        </p:spPr>
      </p:pic>
      <p:sp>
        <p:nvSpPr>
          <p:cNvPr id="3" name="ZoneTexte 2"/>
          <p:cNvSpPr txBox="1"/>
          <p:nvPr/>
        </p:nvSpPr>
        <p:spPr>
          <a:xfrm>
            <a:off x="176384" y="6262881"/>
            <a:ext cx="3603527" cy="584775"/>
          </a:xfrm>
          <a:prstGeom prst="rect">
            <a:avLst/>
          </a:prstGeom>
          <a:noFill/>
        </p:spPr>
        <p:txBody>
          <a:bodyPr wrap="square" rtlCol="0">
            <a:spAutoFit/>
          </a:bodyPr>
          <a:lstStyle/>
          <a:p>
            <a:r>
              <a:rPr lang="fr-FR" sz="3200" b="1" i="1" dirty="0" smtClean="0">
                <a:solidFill>
                  <a:schemeClr val="bg1"/>
                </a:solidFill>
                <a:latin typeface="Times New Roman" panose="02020603050405020304" pitchFamily="18" charset="0"/>
                <a:cs typeface="Times New Roman" panose="02020603050405020304" pitchFamily="18" charset="0"/>
              </a:rPr>
              <a:t>Sedum </a:t>
            </a:r>
            <a:r>
              <a:rPr lang="fr-FR" sz="3200" b="1" i="1" dirty="0" err="1" smtClean="0">
                <a:solidFill>
                  <a:schemeClr val="bg1"/>
                </a:solidFill>
                <a:latin typeface="Times New Roman" panose="02020603050405020304" pitchFamily="18" charset="0"/>
                <a:cs typeface="Times New Roman" panose="02020603050405020304" pitchFamily="18" charset="0"/>
              </a:rPr>
              <a:t>brevifolium</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07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6858000"/>
          </a:xfrm>
          <a:prstGeom prst="rect">
            <a:avLst/>
          </a:prstGeom>
        </p:spPr>
      </p:pic>
      <p:sp>
        <p:nvSpPr>
          <p:cNvPr id="3" name="ZoneTexte 2"/>
          <p:cNvSpPr txBox="1"/>
          <p:nvPr/>
        </p:nvSpPr>
        <p:spPr>
          <a:xfrm>
            <a:off x="3820337" y="965919"/>
            <a:ext cx="432048" cy="461665"/>
          </a:xfrm>
          <a:prstGeom prst="rect">
            <a:avLst/>
          </a:prstGeom>
          <a:noFill/>
        </p:spPr>
        <p:txBody>
          <a:bodyPr wrap="square" rtlCol="0">
            <a:spAutoFit/>
          </a:bodyPr>
          <a:lstStyle/>
          <a:p>
            <a:r>
              <a:rPr lang="fr-FR" sz="2400" b="1" dirty="0"/>
              <a:t>1</a:t>
            </a:r>
          </a:p>
        </p:txBody>
      </p:sp>
      <p:sp>
        <p:nvSpPr>
          <p:cNvPr id="4" name="Ellipse 3"/>
          <p:cNvSpPr/>
          <p:nvPr/>
        </p:nvSpPr>
        <p:spPr>
          <a:xfrm>
            <a:off x="3820337" y="965919"/>
            <a:ext cx="432048" cy="529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611560" y="5373216"/>
            <a:ext cx="432048" cy="461665"/>
          </a:xfrm>
          <a:prstGeom prst="rect">
            <a:avLst/>
          </a:prstGeom>
          <a:noFill/>
        </p:spPr>
        <p:txBody>
          <a:bodyPr wrap="square" rtlCol="0">
            <a:spAutoFit/>
          </a:bodyPr>
          <a:lstStyle/>
          <a:p>
            <a:r>
              <a:rPr lang="fr-FR" sz="2400" b="1" dirty="0" smtClean="0"/>
              <a:t>2</a:t>
            </a:r>
            <a:endParaRPr lang="fr-FR" sz="2400" b="1" dirty="0"/>
          </a:p>
        </p:txBody>
      </p:sp>
      <p:sp>
        <p:nvSpPr>
          <p:cNvPr id="6" name="Ellipse 5"/>
          <p:cNvSpPr/>
          <p:nvPr/>
        </p:nvSpPr>
        <p:spPr>
          <a:xfrm>
            <a:off x="490972" y="5304977"/>
            <a:ext cx="673224" cy="529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043608" y="2911532"/>
            <a:ext cx="648072" cy="523220"/>
          </a:xfrm>
          <a:prstGeom prst="rect">
            <a:avLst/>
          </a:prstGeom>
          <a:noFill/>
        </p:spPr>
        <p:txBody>
          <a:bodyPr wrap="square" rtlCol="0">
            <a:spAutoFit/>
          </a:bodyPr>
          <a:lstStyle/>
          <a:p>
            <a:r>
              <a:rPr lang="fr-FR" sz="2800" b="1" dirty="0" smtClean="0"/>
              <a:t>3</a:t>
            </a:r>
            <a:endParaRPr lang="fr-FR" sz="2800" b="1" dirty="0"/>
          </a:p>
        </p:txBody>
      </p:sp>
      <p:sp>
        <p:nvSpPr>
          <p:cNvPr id="8" name="Ellipse 7"/>
          <p:cNvSpPr/>
          <p:nvPr/>
        </p:nvSpPr>
        <p:spPr>
          <a:xfrm>
            <a:off x="827584" y="2935671"/>
            <a:ext cx="673224" cy="529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2267744" y="442699"/>
            <a:ext cx="673224" cy="529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2411760" y="442699"/>
            <a:ext cx="648072" cy="523220"/>
          </a:xfrm>
          <a:prstGeom prst="rect">
            <a:avLst/>
          </a:prstGeom>
          <a:noFill/>
        </p:spPr>
        <p:txBody>
          <a:bodyPr wrap="square" rtlCol="0">
            <a:spAutoFit/>
          </a:bodyPr>
          <a:lstStyle/>
          <a:p>
            <a:r>
              <a:rPr lang="fr-FR" sz="2800" b="1" dirty="0" smtClean="0"/>
              <a:t>4</a:t>
            </a:r>
            <a:endParaRPr lang="fr-FR" sz="2800" b="1" dirty="0"/>
          </a:p>
        </p:txBody>
      </p:sp>
      <p:sp>
        <p:nvSpPr>
          <p:cNvPr id="11" name="ZoneTexte 10"/>
          <p:cNvSpPr txBox="1"/>
          <p:nvPr/>
        </p:nvSpPr>
        <p:spPr>
          <a:xfrm>
            <a:off x="6551174" y="3697868"/>
            <a:ext cx="792088" cy="523220"/>
          </a:xfrm>
          <a:prstGeom prst="rect">
            <a:avLst/>
          </a:prstGeom>
          <a:noFill/>
        </p:spPr>
        <p:txBody>
          <a:bodyPr wrap="square" rtlCol="0">
            <a:spAutoFit/>
          </a:bodyPr>
          <a:lstStyle/>
          <a:p>
            <a:r>
              <a:rPr lang="fr-FR" sz="2800" b="1" dirty="0" smtClean="0"/>
              <a:t>5</a:t>
            </a:r>
            <a:endParaRPr lang="fr-FR" sz="2800" b="1" dirty="0"/>
          </a:p>
        </p:txBody>
      </p:sp>
      <p:sp>
        <p:nvSpPr>
          <p:cNvPr id="12" name="Ellipse 11"/>
          <p:cNvSpPr/>
          <p:nvPr/>
        </p:nvSpPr>
        <p:spPr>
          <a:xfrm>
            <a:off x="6444208" y="3697868"/>
            <a:ext cx="673224" cy="529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3275856" y="1295108"/>
            <a:ext cx="288032" cy="2649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3373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Documents\Linnéenne\Sorties Etranger\2019 Karpatos et Andorre\Andorre\jour 2 andorr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838" t="41873" r="51291" b="13713"/>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a:xfrm rot="21069118">
            <a:off x="1588568" y="2795545"/>
            <a:ext cx="566520" cy="15119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p:cNvSpPr/>
          <p:nvPr/>
        </p:nvSpPr>
        <p:spPr>
          <a:xfrm>
            <a:off x="2195735" y="4869160"/>
            <a:ext cx="327935"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4351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Jean-Luc\Pictures\archivage photos\an 2019\juillet\andorre\ANDORRE bernadette\23-Os de Civi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8521" y="0"/>
            <a:ext cx="92525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89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ean-Luc\Pictures\archivage photos\an 2019\juillet\andorre\ANDORRE bernadette\20-Groupe-rout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319" y="0"/>
            <a:ext cx="9133681" cy="687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Jean-Luc\Pictures\archivage photos\an 2019\juillet\andorre\choix\utilisé\santolin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25706"/>
            <a:ext cx="8465331" cy="688370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139952" y="6264121"/>
            <a:ext cx="4536504" cy="584775"/>
          </a:xfrm>
          <a:prstGeom prst="rect">
            <a:avLst/>
          </a:prstGeom>
          <a:solidFill>
            <a:srgbClr val="92D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Santolina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benthamiana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557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mardi\P7091700 genista scorpiu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479216" cy="695739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ean-Luc\Pictures\archivage photos\an 2002\mai\chatus1\genista scorpius sp4.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6200000">
            <a:off x="-405417" y="2889217"/>
            <a:ext cx="4468431"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267744" y="188639"/>
            <a:ext cx="3456384"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Genista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scorpius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84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ean-Luc\Pictures\archivage photos\an 2019\juillet\andorre\mardi\P7091685 salix atrocinere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3718"/>
            <a:ext cx="9143999" cy="687171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652120" y="6021288"/>
            <a:ext cx="3240360" cy="584775"/>
          </a:xfrm>
          <a:prstGeom prst="rect">
            <a:avLst/>
          </a:prstGeom>
          <a:noFill/>
        </p:spPr>
        <p:txBody>
          <a:bodyPr wrap="square" rtlCol="0">
            <a:spAutoFit/>
          </a:bodyPr>
          <a:lstStyle/>
          <a:p>
            <a:r>
              <a:rPr lang="fr-FR" sz="3200" b="1" i="1" dirty="0" err="1" smtClean="0">
                <a:latin typeface="Times New Roman" panose="02020603050405020304" pitchFamily="18" charset="0"/>
                <a:cs typeface="Times New Roman" panose="02020603050405020304" pitchFamily="18" charset="0"/>
              </a:rPr>
              <a:t>Salix</a:t>
            </a:r>
            <a:r>
              <a:rPr lang="fr-FR" sz="3200" b="1" i="1" dirty="0" smtClean="0">
                <a:latin typeface="Times New Roman" panose="02020603050405020304" pitchFamily="18" charset="0"/>
                <a:cs typeface="Times New Roman" panose="02020603050405020304" pitchFamily="18" charset="0"/>
              </a:rPr>
              <a:t> </a:t>
            </a:r>
            <a:r>
              <a:rPr lang="fr-FR" sz="3200" b="1" i="1" dirty="0" err="1" smtClean="0">
                <a:latin typeface="Times New Roman" panose="02020603050405020304" pitchFamily="18" charset="0"/>
                <a:cs typeface="Times New Roman" panose="02020603050405020304" pitchFamily="18" charset="0"/>
              </a:rPr>
              <a:t>atrocinerea</a:t>
            </a:r>
            <a:endParaRPr lang="fr-FR"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069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ean-Luc\Pictures\archivage photos\an 2019\juillet\andorre\mardi\P7091718 salix eleagno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62" y="-12543"/>
            <a:ext cx="9151962" cy="686424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300192" y="5733256"/>
            <a:ext cx="2962001"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Salix</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elaeagnos</a:t>
            </a:r>
            <a:endParaRPr lang="fr-FR" sz="3200" b="1" i="1" dirty="0">
              <a:solidFill>
                <a:schemeClr val="bg1"/>
              </a:solidFill>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2" y="0"/>
            <a:ext cx="2706382" cy="6858000"/>
          </a:xfrm>
          <a:prstGeom prst="rect">
            <a:avLst/>
          </a:prstGeom>
        </p:spPr>
      </p:pic>
    </p:spTree>
    <p:extLst>
      <p:ext uri="{BB962C8B-B14F-4D97-AF65-F5344CB8AC3E}">
        <p14:creationId xmlns:p14="http://schemas.microsoft.com/office/powerpoint/2010/main" val="232388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ean-Luc\Pictures\archivage photos\an 2019\juillet\andorre\ANDORRE bernadette\23-Cirsium monspessulanu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0013" y="2852"/>
            <a:ext cx="9404013" cy="685514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013" y="2852"/>
            <a:ext cx="3826110" cy="6827689"/>
          </a:xfrm>
          <a:prstGeom prst="rect">
            <a:avLst/>
          </a:prstGeom>
        </p:spPr>
      </p:pic>
      <p:sp>
        <p:nvSpPr>
          <p:cNvPr id="3" name="ZoneTexte 2"/>
          <p:cNvSpPr txBox="1"/>
          <p:nvPr/>
        </p:nvSpPr>
        <p:spPr>
          <a:xfrm>
            <a:off x="4067944" y="6021288"/>
            <a:ext cx="4824536" cy="584775"/>
          </a:xfrm>
          <a:prstGeom prst="rect">
            <a:avLst/>
          </a:prstGeom>
          <a:noFill/>
        </p:spPr>
        <p:txBody>
          <a:bodyPr wrap="square" rtlCol="0">
            <a:spAutoFit/>
          </a:bodyPr>
          <a:lstStyle/>
          <a:p>
            <a:r>
              <a:rPr lang="fr-FR" sz="3200" b="1" i="1" dirty="0" smtClean="0">
                <a:solidFill>
                  <a:schemeClr val="bg1"/>
                </a:solidFill>
                <a:latin typeface="Times New Roman" panose="02020603050405020304" pitchFamily="18" charset="0"/>
                <a:cs typeface="Times New Roman" panose="02020603050405020304" pitchFamily="18" charset="0"/>
              </a:rPr>
              <a:t>Cirsium </a:t>
            </a:r>
            <a:r>
              <a:rPr lang="fr-FR" sz="3200" b="1" i="1" dirty="0" err="1" smtClean="0">
                <a:solidFill>
                  <a:schemeClr val="bg1"/>
                </a:solidFill>
                <a:latin typeface="Times New Roman" panose="02020603050405020304" pitchFamily="18" charset="0"/>
                <a:cs typeface="Times New Roman" panose="02020603050405020304" pitchFamily="18" charset="0"/>
              </a:rPr>
              <a:t>monspessulanum</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06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ean-Luc\Pictures\archivage photos\an 2019\juillet\andorre\mardi\P7091727 asarina procumben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78" y="-98096"/>
            <a:ext cx="9274797" cy="695609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79512" y="0"/>
            <a:ext cx="3816424"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Asarina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procumbens</a:t>
            </a:r>
            <a:endParaRPr lang="fr-FR" sz="3200" b="1" i="1" dirty="0">
              <a:solidFill>
                <a:schemeClr val="bg1"/>
              </a:solidFill>
              <a:latin typeface="Times New Roman" panose="02020603050405020304" pitchFamily="18" charset="0"/>
              <a:cs typeface="Times New Roman" panose="02020603050405020304" pitchFamily="18" charset="0"/>
            </a:endParaRPr>
          </a:p>
        </p:txBody>
      </p:sp>
      <p:pic>
        <p:nvPicPr>
          <p:cNvPr id="71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6056" y="3143176"/>
            <a:ext cx="4067944" cy="371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84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ANDORRE bernadette\23-Hyoscyasmus albus2-FL.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906821" y="6169659"/>
            <a:ext cx="3816424"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Hyosciamus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niger</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90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an-Luc\Documents\Linnéenne\Sorties Etranger\2019 Karpatos et Andorre\Andorre\jour 1 parc de sorteny.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48450"/>
            <a:ext cx="9144001" cy="690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0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an-Luc\Pictures\archivage photos\an 2019\juillet\andorre\choix\utilisé\teucrium pyrenaicu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9144001" cy="687685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979712" y="0"/>
            <a:ext cx="3888432" cy="584775"/>
          </a:xfrm>
          <a:prstGeom prst="rect">
            <a:avLst/>
          </a:prstGeom>
          <a:solidFill>
            <a:srgbClr val="92D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Teucrium</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pyrenaicum</a:t>
            </a:r>
            <a:endParaRPr lang="fr-FR" sz="3200" b="1" i="1"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C:\Users\Jean-Luc\Pictures\archivage photos\an 2007\juillet\Ligurie\Photo jean luc\lundi 2 Carnino Seigneurs\teucrium montanum1.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7338" y="2640955"/>
            <a:ext cx="9144000" cy="424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1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ANDORRE bernadette\23-Thlaspi arvense3-FR.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737419" y="0"/>
            <a:ext cx="61795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1373" y="1"/>
            <a:ext cx="4552627" cy="6828942"/>
          </a:xfrm>
          <a:prstGeom prst="rect">
            <a:avLst/>
          </a:prstGeom>
        </p:spPr>
      </p:pic>
      <p:sp>
        <p:nvSpPr>
          <p:cNvPr id="3" name="ZoneTexte 2"/>
          <p:cNvSpPr txBox="1"/>
          <p:nvPr/>
        </p:nvSpPr>
        <p:spPr>
          <a:xfrm>
            <a:off x="2915816" y="1988840"/>
            <a:ext cx="1584176" cy="1077218"/>
          </a:xfrm>
          <a:prstGeom prst="rect">
            <a:avLst/>
          </a:prstGeom>
          <a:noFill/>
        </p:spPr>
        <p:txBody>
          <a:bodyPr wrap="square" rtlCol="0">
            <a:spAutoFit/>
          </a:bodyPr>
          <a:lstStyle/>
          <a:p>
            <a:r>
              <a:rPr lang="fr-FR" sz="3200" b="1" i="1" dirty="0" smtClean="0">
                <a:solidFill>
                  <a:schemeClr val="bg1"/>
                </a:solidFill>
                <a:latin typeface="Times New Roman" panose="02020603050405020304" pitchFamily="18" charset="0"/>
                <a:cs typeface="Times New Roman" panose="02020603050405020304" pitchFamily="18" charset="0"/>
              </a:rPr>
              <a:t>Thlaspi </a:t>
            </a:r>
            <a:r>
              <a:rPr lang="fr-FR" sz="3200" b="1" i="1" dirty="0" err="1" smtClean="0">
                <a:solidFill>
                  <a:schemeClr val="bg1"/>
                </a:solidFill>
                <a:latin typeface="Times New Roman" panose="02020603050405020304" pitchFamily="18" charset="0"/>
                <a:cs typeface="Times New Roman" panose="02020603050405020304" pitchFamily="18" charset="0"/>
              </a:rPr>
              <a:t>arvense</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244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Jean-Luc\Pictures\archivage photos\an 2019\juillet\andorre\photos christine\P7094286 epipactis  kleinii.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9637"/>
            <a:ext cx="4427984" cy="68483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ean-Luc\Pictures\archivage photos\an 2019\juillet\andorre\photos christine\P7094290 epipactis  kleinii.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984" y="1916832"/>
            <a:ext cx="4784979" cy="358873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860032" y="332656"/>
            <a:ext cx="3456384"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Epipactis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a:solidFill>
                  <a:schemeClr val="bg1"/>
                </a:solidFill>
                <a:latin typeface="Times New Roman" panose="02020603050405020304" pitchFamily="18" charset="0"/>
                <a:cs typeface="Times New Roman" panose="02020603050405020304" pitchFamily="18" charset="0"/>
              </a:rPr>
              <a:t>k</a:t>
            </a:r>
            <a:r>
              <a:rPr lang="fr-FR" sz="3200" b="1" i="1" dirty="0" err="1" smtClean="0">
                <a:solidFill>
                  <a:schemeClr val="bg1"/>
                </a:solidFill>
                <a:latin typeface="Times New Roman" panose="02020603050405020304" pitchFamily="18" charset="0"/>
                <a:cs typeface="Times New Roman" panose="02020603050405020304" pitchFamily="18" charset="0"/>
              </a:rPr>
              <a:t>leinii</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34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Jean-Luc\Pictures\archivage photos\an 2019\juillet\andorre\ANDORRE bernadette\24-Eglise de Canolich.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79913" y="-232061"/>
            <a:ext cx="5364087" cy="713542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ean-Luc\Pictures\archivage photos\an 2019\juillet\andorre\ANDORRE bernadette\24-Panneau.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1064995"/>
            <a:ext cx="3779913" cy="441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3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mardi\P7091726 coristospermum lucidu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269" y="0"/>
            <a:ext cx="9574884" cy="69637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83122"/>
            <a:ext cx="6804248" cy="646331"/>
          </a:xfrm>
          <a:prstGeom prst="rect">
            <a:avLst/>
          </a:prstGeom>
        </p:spPr>
        <p:txBody>
          <a:bodyPr wrap="square">
            <a:spAutoFit/>
          </a:bodyPr>
          <a:lstStyle/>
          <a:p>
            <a:r>
              <a:rPr lang="fr-FR" sz="3600" b="1" i="1" dirty="0" err="1">
                <a:solidFill>
                  <a:schemeClr val="bg1"/>
                </a:solidFill>
                <a:latin typeface="Times New Roman" panose="02020603050405020304" pitchFamily="18" charset="0"/>
                <a:cs typeface="Times New Roman" panose="02020603050405020304" pitchFamily="18" charset="0"/>
              </a:rPr>
              <a:t>Coristospermum</a:t>
            </a:r>
            <a:r>
              <a:rPr lang="fr-FR" sz="3600" b="1" i="1" dirty="0">
                <a:solidFill>
                  <a:schemeClr val="bg1"/>
                </a:solidFill>
                <a:latin typeface="Times New Roman" panose="02020603050405020304" pitchFamily="18" charset="0"/>
                <a:cs typeface="Times New Roman" panose="02020603050405020304" pitchFamily="18" charset="0"/>
              </a:rPr>
              <a:t> </a:t>
            </a:r>
            <a:r>
              <a:rPr lang="fr-FR" sz="3600" b="1" i="1" dirty="0" err="1">
                <a:solidFill>
                  <a:schemeClr val="bg1"/>
                </a:solidFill>
                <a:latin typeface="Times New Roman" panose="02020603050405020304" pitchFamily="18" charset="0"/>
                <a:cs typeface="Times New Roman" panose="02020603050405020304" pitchFamily="18" charset="0"/>
              </a:rPr>
              <a:t>lucidum</a:t>
            </a:r>
            <a:endParaRPr lang="fr-FR" sz="36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888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Jean-Luc\Pictures\archivage photos\an 2019\juillet\andorre\choix\utilisé\coristospermum lucidum corrigé.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1537" y="27408"/>
            <a:ext cx="7826658" cy="682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19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Jean-Luc\Pictures\archivage photos\an 2019\juillet\andorre\mardi\P7091741  coristospermum  lucidum.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162244"/>
            <a:ext cx="9144000" cy="569575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051720" y="332656"/>
            <a:ext cx="4824536"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Coristospermum</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lucidum</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48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ean-Luc\Pictures\archivage photos\an 2019\juillet\andorre\mardi\P7091745 coristospermum lucidum.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10800000">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38326" y="5184"/>
            <a:ext cx="4483920" cy="584775"/>
          </a:xfrm>
          <a:prstGeom prst="rect">
            <a:avLst/>
          </a:prstGeom>
        </p:spPr>
        <p:txBody>
          <a:bodyPr wrap="none">
            <a:spAutoFit/>
          </a:bodyPr>
          <a:lstStyle/>
          <a:p>
            <a:r>
              <a:rPr lang="fr-FR" sz="3200" b="1" i="1" dirty="0" err="1">
                <a:solidFill>
                  <a:schemeClr val="bg1"/>
                </a:solidFill>
                <a:latin typeface="Times New Roman" panose="02020603050405020304" pitchFamily="18" charset="0"/>
                <a:cs typeface="Times New Roman" panose="02020603050405020304" pitchFamily="18" charset="0"/>
              </a:rPr>
              <a:t>Coristospermum</a:t>
            </a:r>
            <a:r>
              <a:rPr lang="fr-FR" sz="3200" b="1" i="1" dirty="0">
                <a:solidFill>
                  <a:schemeClr val="bg1"/>
                </a:solidFill>
                <a:latin typeface="Times New Roman" panose="02020603050405020304" pitchFamily="18" charset="0"/>
                <a:cs typeface="Times New Roman" panose="02020603050405020304" pitchFamily="18" charset="0"/>
              </a:rPr>
              <a:t> </a:t>
            </a:r>
            <a:r>
              <a:rPr lang="fr-FR" sz="3200" b="1" i="1" dirty="0" err="1">
                <a:solidFill>
                  <a:schemeClr val="bg1"/>
                </a:solidFill>
                <a:latin typeface="Times New Roman" panose="02020603050405020304" pitchFamily="18" charset="0"/>
                <a:cs typeface="Times New Roman" panose="02020603050405020304" pitchFamily="18" charset="0"/>
              </a:rPr>
              <a:t>lucidum</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41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ean-Luc\Pictures\archivage photos\an 2019\juillet\andorre\mardi\P7091746 coristospermum lucidu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814" y="3573016"/>
            <a:ext cx="2859684" cy="3416897"/>
          </a:xfrm>
          <a:prstGeom prst="rect">
            <a:avLst/>
          </a:prstGeom>
        </p:spPr>
      </p:pic>
      <p:sp>
        <p:nvSpPr>
          <p:cNvPr id="3" name="Rectangle 2"/>
          <p:cNvSpPr/>
          <p:nvPr/>
        </p:nvSpPr>
        <p:spPr>
          <a:xfrm>
            <a:off x="3995936" y="5998963"/>
            <a:ext cx="4483920" cy="584775"/>
          </a:xfrm>
          <a:prstGeom prst="rect">
            <a:avLst/>
          </a:prstGeom>
        </p:spPr>
        <p:txBody>
          <a:bodyPr wrap="none">
            <a:spAutoFit/>
          </a:bodyPr>
          <a:lstStyle/>
          <a:p>
            <a:r>
              <a:rPr lang="fr-FR" sz="3200" b="1" i="1" dirty="0" err="1">
                <a:solidFill>
                  <a:schemeClr val="bg1"/>
                </a:solidFill>
                <a:latin typeface="Times New Roman" panose="02020603050405020304" pitchFamily="18" charset="0"/>
                <a:cs typeface="Times New Roman" panose="02020603050405020304" pitchFamily="18" charset="0"/>
              </a:rPr>
              <a:t>Coristospermum</a:t>
            </a:r>
            <a:r>
              <a:rPr lang="fr-FR" sz="3200" b="1" i="1" dirty="0">
                <a:solidFill>
                  <a:schemeClr val="bg1"/>
                </a:solidFill>
                <a:latin typeface="Times New Roman" panose="02020603050405020304" pitchFamily="18" charset="0"/>
                <a:cs typeface="Times New Roman" panose="02020603050405020304" pitchFamily="18" charset="0"/>
              </a:rPr>
              <a:t> </a:t>
            </a:r>
            <a:r>
              <a:rPr lang="fr-FR" sz="3200" b="1" i="1" dirty="0" err="1">
                <a:solidFill>
                  <a:schemeClr val="bg1"/>
                </a:solidFill>
                <a:latin typeface="Times New Roman" panose="02020603050405020304" pitchFamily="18" charset="0"/>
                <a:cs typeface="Times New Roman" panose="02020603050405020304" pitchFamily="18" charset="0"/>
              </a:rPr>
              <a:t>lucidum</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666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ean-Luc\Documents\Linnéenne\Sorties Etranger\2019 Karpatos et Andorre\Andorre\jour 3 andorr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334442"/>
            <a:ext cx="9144000" cy="7217286"/>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a:xfrm>
            <a:off x="1115616" y="4365104"/>
            <a:ext cx="2448272" cy="17281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063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ANDORRE bernadette\10-Val de Sorteny.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2593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8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ean-Luc\Pictures\archivage photos\an 2019\juillet\andorre\mercredi\P7101766 vue colde la botell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715" y="0"/>
            <a:ext cx="9276157"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23528" y="6237312"/>
            <a:ext cx="4189835" cy="584775"/>
          </a:xfrm>
          <a:prstGeom prst="rect">
            <a:avLst/>
          </a:prstGeom>
          <a:noFill/>
        </p:spPr>
        <p:txBody>
          <a:bodyPr wrap="square" rtlCol="0">
            <a:spAutoFit/>
          </a:bodyPr>
          <a:lstStyle/>
          <a:p>
            <a:r>
              <a:rPr lang="fr-FR" sz="3200" b="1" dirty="0" smtClean="0">
                <a:solidFill>
                  <a:schemeClr val="bg1"/>
                </a:solidFill>
                <a:latin typeface="Times New Roman" panose="02020603050405020304" pitchFamily="18" charset="0"/>
                <a:cs typeface="Times New Roman" panose="02020603050405020304" pitchFamily="18" charset="0"/>
              </a:rPr>
              <a:t>Col de la </a:t>
            </a:r>
            <a:r>
              <a:rPr lang="fr-FR" sz="3200" b="1" dirty="0" err="1" smtClean="0">
                <a:solidFill>
                  <a:schemeClr val="bg1"/>
                </a:solidFill>
                <a:latin typeface="Times New Roman" panose="02020603050405020304" pitchFamily="18" charset="0"/>
                <a:cs typeface="Times New Roman" panose="02020603050405020304" pitchFamily="18" charset="0"/>
              </a:rPr>
              <a:t>Botella</a:t>
            </a:r>
            <a:endParaRPr lang="fr-FR"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68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Jean-Luc\Desktop\P7101768 vu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918" y="-186687"/>
            <a:ext cx="9392918" cy="704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07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2400"/>
            <a:ext cx="9144000" cy="7270400"/>
          </a:xfrm>
          <a:prstGeom prst="rect">
            <a:avLst/>
          </a:prstGeom>
        </p:spPr>
      </p:pic>
      <p:sp>
        <p:nvSpPr>
          <p:cNvPr id="3" name="ZoneTexte 2"/>
          <p:cNvSpPr txBox="1"/>
          <p:nvPr/>
        </p:nvSpPr>
        <p:spPr>
          <a:xfrm>
            <a:off x="14221" y="-1"/>
            <a:ext cx="2771800" cy="584775"/>
          </a:xfrm>
          <a:prstGeom prst="rect">
            <a:avLst/>
          </a:prstGeom>
          <a:solidFill>
            <a:srgbClr val="00B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Erinus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alpinus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363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mercredi\P7101756 ononis cristata cenisi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5357" y="-76107"/>
            <a:ext cx="7244384" cy="69568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ean-Luc\Pictures\archivage photos\an 2019\juillet\andorre\mercredi\P7101764 ononis cristata cenisia.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4609604" y="2334560"/>
            <a:ext cx="6945063" cy="212372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411760" y="0"/>
            <a:ext cx="2736304" cy="584775"/>
          </a:xfrm>
          <a:prstGeom prst="rect">
            <a:avLst/>
          </a:prstGeom>
          <a:noFill/>
        </p:spPr>
        <p:txBody>
          <a:bodyPr wrap="square" rtlCol="0">
            <a:spAutoFit/>
          </a:bodyPr>
          <a:lstStyle/>
          <a:p>
            <a:r>
              <a:rPr lang="fr-FR" sz="3200" dirty="0" err="1">
                <a:latin typeface="Times New Roman" panose="02020603050405020304" pitchFamily="18" charset="0"/>
                <a:cs typeface="Times New Roman" panose="02020603050405020304" pitchFamily="18" charset="0"/>
              </a:rPr>
              <a:t>Ononis</a:t>
            </a:r>
            <a:r>
              <a:rPr lang="fr-FR"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cristata</a:t>
            </a:r>
            <a:r>
              <a:rPr lang="fr-FR"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653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Jean-Luc\Pictures\archivage photos\an 2019\juillet\andorre\ANDORRE bernadette\30-Platanthera chloranth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70735"/>
            <a:ext cx="4257207" cy="702873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ean-Luc\Pictures\archivage photos\an 2019\juillet\andorre\ANDORRE bernadette\30-Platanthera chloranthaGP.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57207" y="1499016"/>
            <a:ext cx="4886793" cy="535898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788024" y="404664"/>
            <a:ext cx="4176464"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Platanthera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chlorantha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709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mercredi\P7101775 crepis albid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992" y="1"/>
            <a:ext cx="91689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ean-Luc\Pictures\archivage photos\an 2018\juillet\Ubaye\16 juillet col allos\P7162446 crepis albid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a:off x="-561350" y="536359"/>
            <a:ext cx="3218148" cy="214543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347864" y="518"/>
            <a:ext cx="3528392"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Crepis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albida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96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ean-Luc\Pictures\archivage photos\an 2019\juillet\andorre\mercredi\P7101771 rhamnus pumil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0" y="-243935"/>
            <a:ext cx="9470753" cy="710306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ean-Luc\Pictures\archivage photos\an 2001\juillet\galibier-22 juillet-\rhamnus pumila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23716" y="4216773"/>
            <a:ext cx="4644827" cy="264122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823716" y="116632"/>
            <a:ext cx="3708724" cy="584775"/>
          </a:xfrm>
          <a:prstGeom prst="rect">
            <a:avLst/>
          </a:prstGeom>
          <a:noFill/>
        </p:spPr>
        <p:txBody>
          <a:bodyPr wrap="square" rtlCol="0">
            <a:spAutoFit/>
          </a:bodyPr>
          <a:lstStyle/>
          <a:p>
            <a:r>
              <a:rPr lang="fr-FR" sz="3200" b="1" i="1" dirty="0" smtClean="0">
                <a:solidFill>
                  <a:schemeClr val="bg1"/>
                </a:solidFill>
                <a:latin typeface="Times New Roman" panose="02020603050405020304" pitchFamily="18" charset="0"/>
                <a:cs typeface="Times New Roman" panose="02020603050405020304" pitchFamily="18" charset="0"/>
              </a:rPr>
              <a:t>Rhamnus </a:t>
            </a:r>
            <a:r>
              <a:rPr lang="fr-FR" sz="3200" b="1" i="1" dirty="0" err="1" smtClean="0">
                <a:solidFill>
                  <a:schemeClr val="bg1"/>
                </a:solidFill>
                <a:latin typeface="Times New Roman" panose="02020603050405020304" pitchFamily="18" charset="0"/>
                <a:cs typeface="Times New Roman" panose="02020603050405020304" pitchFamily="18" charset="0"/>
              </a:rPr>
              <a:t>pumilus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00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409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ean-Luc\Pictures\archivage photos\an 2019\juillet\andorre\mercredi\P7101792 globularia repens.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286822" y="0"/>
            <a:ext cx="9431531" cy="685900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771800" y="116632"/>
            <a:ext cx="3312368" cy="584775"/>
          </a:xfrm>
          <a:prstGeom prst="rect">
            <a:avLst/>
          </a:prstGeom>
          <a:solidFill>
            <a:srgbClr val="00B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Globularia</a:t>
            </a:r>
            <a:r>
              <a:rPr lang="fr-FR" sz="3200" b="1" i="1" dirty="0" smtClean="0">
                <a:solidFill>
                  <a:schemeClr val="bg1"/>
                </a:solidFill>
                <a:latin typeface="Times New Roman" panose="02020603050405020304" pitchFamily="18" charset="0"/>
                <a:cs typeface="Times New Roman" panose="02020603050405020304" pitchFamily="18" charset="0"/>
              </a:rPr>
              <a:t> repens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36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C:\Users\Jean-Luc\Pictures\archivage photos\an 2019\juillet\andorre\ANDORRE bernadette\DSCF9157 saxifraga medi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963853"/>
            <a:ext cx="9144000" cy="589414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627784" y="116631"/>
            <a:ext cx="3888432"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Saxifraga</a:t>
            </a:r>
            <a:r>
              <a:rPr lang="fr-FR" sz="3200" b="1" i="1" dirty="0" smtClean="0">
                <a:solidFill>
                  <a:schemeClr val="bg1"/>
                </a:solidFill>
                <a:latin typeface="Times New Roman" panose="02020603050405020304" pitchFamily="18" charset="0"/>
                <a:cs typeface="Times New Roman" panose="02020603050405020304" pitchFamily="18" charset="0"/>
              </a:rPr>
              <a:t> media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539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ean-Luc\Pictures\archivage photos\an 2019\juillet\andorre\ANDORRE bernadette\31-Saxifraga medi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476672"/>
            <a:ext cx="2977097" cy="584775"/>
          </a:xfrm>
          <a:prstGeom prst="rect">
            <a:avLst/>
          </a:prstGeom>
        </p:spPr>
        <p:txBody>
          <a:bodyPr wrap="none">
            <a:spAutoFit/>
          </a:bodyPr>
          <a:lstStyle/>
          <a:p>
            <a:r>
              <a:rPr lang="fr-FR" sz="3200" b="1" i="1" dirty="0" err="1">
                <a:solidFill>
                  <a:schemeClr val="bg1"/>
                </a:solidFill>
                <a:latin typeface="Times New Roman" panose="02020603050405020304" pitchFamily="18" charset="0"/>
                <a:cs typeface="Times New Roman" panose="02020603050405020304" pitchFamily="18" charset="0"/>
              </a:rPr>
              <a:t>Saxifraga</a:t>
            </a:r>
            <a:r>
              <a:rPr lang="fr-FR" sz="3200" b="1" i="1" dirty="0">
                <a:solidFill>
                  <a:schemeClr val="bg1"/>
                </a:solidFill>
                <a:latin typeface="Times New Roman" panose="02020603050405020304" pitchFamily="18" charset="0"/>
                <a:cs typeface="Times New Roman" panose="02020603050405020304" pitchFamily="18" charset="0"/>
              </a:rPr>
              <a:t> media</a:t>
            </a:r>
          </a:p>
        </p:txBody>
      </p:sp>
    </p:spTree>
    <p:extLst>
      <p:ext uri="{BB962C8B-B14F-4D97-AF65-F5344CB8AC3E}">
        <p14:creationId xmlns:p14="http://schemas.microsoft.com/office/powerpoint/2010/main" val="187630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ANDORRE bernadette\10-Group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9947" y="0"/>
            <a:ext cx="9536126"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0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C:\Users\Jean-Luc\Pictures\archivage photos\an 2019\juillet\andorre\mercredi\P7101754 gypsophila repen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1134922" y="1134921"/>
            <a:ext cx="6858002" cy="458815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ean-Luc\Pictures\archivage photos\an 2019\juillet\andorre\jeudi les 3 lacs\P7111881 silene rupestris.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5400000">
            <a:off x="4038983" y="1752987"/>
            <a:ext cx="5805266" cy="440476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148064" y="15032"/>
            <a:ext cx="3600400" cy="1077218"/>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Silene</a:t>
            </a:r>
            <a:r>
              <a:rPr lang="fr-FR" sz="3200" b="1" i="1" dirty="0" smtClean="0">
                <a:solidFill>
                  <a:schemeClr val="bg1"/>
                </a:solidFill>
                <a:latin typeface="Times New Roman" panose="02020603050405020304" pitchFamily="18" charset="0"/>
                <a:cs typeface="Times New Roman" panose="02020603050405020304" pitchFamily="18" charset="0"/>
              </a:rPr>
              <a:t> rupestre =</a:t>
            </a:r>
          </a:p>
          <a:p>
            <a:r>
              <a:rPr lang="fr-FR" sz="3200" b="1" i="1" dirty="0" err="1" smtClean="0">
                <a:solidFill>
                  <a:schemeClr val="bg1"/>
                </a:solidFill>
                <a:latin typeface="Times New Roman" panose="02020603050405020304" pitchFamily="18" charset="0"/>
                <a:cs typeface="Times New Roman" panose="02020603050405020304" pitchFamily="18" charset="0"/>
              </a:rPr>
              <a:t>Atocion</a:t>
            </a:r>
            <a:r>
              <a:rPr lang="fr-FR" sz="3200" b="1" i="1" dirty="0" smtClean="0">
                <a:solidFill>
                  <a:schemeClr val="bg1"/>
                </a:solidFill>
                <a:latin typeface="Times New Roman" panose="02020603050405020304" pitchFamily="18" charset="0"/>
                <a:cs typeface="Times New Roman" panose="02020603050405020304" pitchFamily="18" charset="0"/>
              </a:rPr>
              <a:t> rupestre</a:t>
            </a:r>
            <a:endParaRPr lang="fr-FR" sz="3200" b="1" i="1" dirty="0">
              <a:solidFill>
                <a:schemeClr val="bg1"/>
              </a:solidFill>
              <a:latin typeface="Times New Roman" panose="02020603050405020304" pitchFamily="18" charset="0"/>
              <a:cs typeface="Times New Roman" panose="02020603050405020304" pitchFamily="18" charset="0"/>
            </a:endParaRPr>
          </a:p>
        </p:txBody>
      </p:sp>
      <p:sp>
        <p:nvSpPr>
          <p:cNvPr id="3" name="ZoneTexte 2"/>
          <p:cNvSpPr txBox="1"/>
          <p:nvPr/>
        </p:nvSpPr>
        <p:spPr>
          <a:xfrm>
            <a:off x="1331640" y="15032"/>
            <a:ext cx="3407593" cy="584775"/>
          </a:xfrm>
          <a:prstGeom prst="rect">
            <a:avLst/>
          </a:prstGeom>
          <a:solidFill>
            <a:schemeClr val="tx1"/>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Gypsophila</a:t>
            </a:r>
            <a:r>
              <a:rPr lang="fr-FR" sz="3200" b="1" i="1" dirty="0" smtClean="0">
                <a:solidFill>
                  <a:schemeClr val="bg1"/>
                </a:solidFill>
                <a:latin typeface="Times New Roman" panose="02020603050405020304" pitchFamily="18" charset="0"/>
                <a:cs typeface="Times New Roman" panose="02020603050405020304" pitchFamily="18" charset="0"/>
              </a:rPr>
              <a:t> repens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116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Jean-Luc\Desktop\Image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4128" y="3488943"/>
            <a:ext cx="3438624" cy="33625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ean-Luc\Desktop\Image2.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419872" y="104931"/>
            <a:ext cx="2053652" cy="31479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ean-Luc\Desktop\Image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239" y="18278"/>
            <a:ext cx="3329346" cy="276265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24128" y="0"/>
            <a:ext cx="3419872" cy="3395786"/>
          </a:xfrm>
          <a:prstGeom prst="rect">
            <a:avLst/>
          </a:prstGeom>
        </p:spPr>
      </p:pic>
      <p:pic>
        <p:nvPicPr>
          <p:cNvPr id="3" name="Imag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345571" y="3741356"/>
            <a:ext cx="3455701" cy="2764561"/>
          </a:xfrm>
          <a:prstGeom prst="rect">
            <a:avLst/>
          </a:prstGeom>
        </p:spPr>
      </p:pic>
      <p:pic>
        <p:nvPicPr>
          <p:cNvPr id="4" name="Imag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36585" y="3293791"/>
            <a:ext cx="2321298" cy="3447577"/>
          </a:xfrm>
          <a:prstGeom prst="rect">
            <a:avLst/>
          </a:prstGeom>
        </p:spPr>
      </p:pic>
    </p:spTree>
    <p:extLst>
      <p:ext uri="{BB962C8B-B14F-4D97-AF65-F5344CB8AC3E}">
        <p14:creationId xmlns:p14="http://schemas.microsoft.com/office/powerpoint/2010/main" val="269442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C:\Users\Jean-Luc\Pictures\archivage photos\an 2019\juillet\andorre\ANDORRE bernadette\33-Potentilla alchemilloides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277" y="116632"/>
            <a:ext cx="9299277" cy="677064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637231" y="116632"/>
            <a:ext cx="4392488" cy="584775"/>
          </a:xfrm>
          <a:prstGeom prst="rect">
            <a:avLst/>
          </a:prstGeom>
          <a:solidFill>
            <a:srgbClr val="92D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Potentilla</a:t>
            </a:r>
            <a:r>
              <a:rPr lang="fr-FR" sz="3200"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alchemilloides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41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ean-Luc\Pictures\archivage photos\an 2019\juillet\andorre\mercredi\P7101870 potentilla alchemilloid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461" y="-116198"/>
            <a:ext cx="9527462" cy="714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59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ean-Luc\Pictures\archivage photos\an 2019\juillet\andorre\ANDORRE bernadette\32-Pilosella breviscap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843808" y="6273225"/>
            <a:ext cx="5256584"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Pilosella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breviscapa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9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Jean-Luc\Pictures\archivage photos\an 2019\juillet\andorre\mercredi\P7101866 galium cespitosum.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bwMode="auto">
          <a:xfrm>
            <a:off x="0" y="0"/>
            <a:ext cx="9317724" cy="70294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691680" y="4509120"/>
            <a:ext cx="4464496" cy="646331"/>
          </a:xfrm>
          <a:prstGeom prst="rect">
            <a:avLst/>
          </a:prstGeom>
          <a:noFill/>
        </p:spPr>
        <p:txBody>
          <a:bodyPr wrap="square" rtlCol="0">
            <a:spAutoFit/>
          </a:bodyPr>
          <a:lstStyle/>
          <a:p>
            <a:r>
              <a:rPr lang="fr-FR" sz="3600" b="1" i="1" dirty="0" smtClean="0"/>
              <a:t>Galium </a:t>
            </a:r>
            <a:r>
              <a:rPr lang="fr-FR" sz="3600" b="1" i="1" dirty="0" err="1" smtClean="0"/>
              <a:t>pyrenaicum</a:t>
            </a:r>
            <a:endParaRPr lang="fr-FR" sz="3600" b="1" i="1" dirty="0"/>
          </a:p>
        </p:txBody>
      </p:sp>
    </p:spTree>
    <p:extLst>
      <p:ext uri="{BB962C8B-B14F-4D97-AF65-F5344CB8AC3E}">
        <p14:creationId xmlns:p14="http://schemas.microsoft.com/office/powerpoint/2010/main" val="343064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ean-Luc\Pictures\archivage photos\an 2019\juillet\andorre\mercredi\P7101865 galium cespitosum pyrenaicu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71400"/>
            <a:ext cx="9149365" cy="70294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573120" y="94484"/>
            <a:ext cx="4569318" cy="646331"/>
          </a:xfrm>
          <a:prstGeom prst="rect">
            <a:avLst/>
          </a:prstGeom>
          <a:noFill/>
        </p:spPr>
        <p:txBody>
          <a:bodyPr wrap="square" rtlCol="0">
            <a:spAutoFit/>
          </a:bodyPr>
          <a:lstStyle/>
          <a:p>
            <a:r>
              <a:rPr lang="fr-FR" sz="3600" b="1" i="1" dirty="0" smtClean="0">
                <a:solidFill>
                  <a:schemeClr val="bg1"/>
                </a:solidFill>
              </a:rPr>
              <a:t>Galium </a:t>
            </a:r>
            <a:r>
              <a:rPr lang="fr-FR" sz="3600" b="1" i="1" dirty="0" err="1" smtClean="0">
                <a:solidFill>
                  <a:schemeClr val="bg1"/>
                </a:solidFill>
              </a:rPr>
              <a:t>pyrenaicum</a:t>
            </a:r>
            <a:endParaRPr lang="fr-FR" sz="3600" b="1" i="1" dirty="0">
              <a:solidFill>
                <a:schemeClr val="bg1"/>
              </a:solidFill>
            </a:endParaRPr>
          </a:p>
        </p:txBody>
      </p:sp>
    </p:spTree>
    <p:extLst>
      <p:ext uri="{BB962C8B-B14F-4D97-AF65-F5344CB8AC3E}">
        <p14:creationId xmlns:p14="http://schemas.microsoft.com/office/powerpoint/2010/main" val="246373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3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Jean-Luc\Pictures\archivage photos\an 2019\juillet\andorre\mercredi\P7101869 koeleria vallesian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990318" y="990319"/>
            <a:ext cx="6858001" cy="48773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ean-Luc\Pictures\archivage photos\an 2019\juillet\andorre\photos christine\DSCN5461 festuca  eskia.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77367" y="976855"/>
            <a:ext cx="4266632" cy="588114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148064" y="260039"/>
            <a:ext cx="3871097"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Festuca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eskia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dirty="0" smtClean="0">
                <a:solidFill>
                  <a:schemeClr val="bg1"/>
                </a:solidFill>
                <a:latin typeface="Times New Roman" panose="02020603050405020304" pitchFamily="18" charset="0"/>
                <a:cs typeface="Times New Roman" panose="02020603050405020304" pitchFamily="18" charset="0"/>
              </a:rPr>
              <a:t>:</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dirty="0" err="1" smtClean="0">
                <a:solidFill>
                  <a:schemeClr val="bg1"/>
                </a:solidFill>
                <a:latin typeface="Times New Roman" panose="02020603050405020304" pitchFamily="18" charset="0"/>
                <a:cs typeface="Times New Roman" panose="02020603050405020304" pitchFamily="18" charset="0"/>
              </a:rPr>
              <a:t>gispet</a:t>
            </a:r>
            <a:endParaRPr lang="fr-FR" sz="3200" b="1" dirty="0">
              <a:solidFill>
                <a:schemeClr val="bg1"/>
              </a:solidFill>
              <a:latin typeface="Times New Roman" panose="02020603050405020304" pitchFamily="18" charset="0"/>
              <a:cs typeface="Times New Roman" panose="02020603050405020304" pitchFamily="18" charset="0"/>
            </a:endParaRPr>
          </a:p>
        </p:txBody>
      </p:sp>
      <p:sp>
        <p:nvSpPr>
          <p:cNvPr id="3" name="ZoneTexte 2"/>
          <p:cNvSpPr txBox="1"/>
          <p:nvPr/>
        </p:nvSpPr>
        <p:spPr>
          <a:xfrm>
            <a:off x="611560" y="519"/>
            <a:ext cx="3960440"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Koeleria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vallesiana</a:t>
            </a:r>
            <a:endParaRPr lang="fr-FR" sz="3200" b="1" i="1" dirty="0">
              <a:solidFill>
                <a:schemeClr val="bg1"/>
              </a:solidFill>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58831" y="3717032"/>
            <a:ext cx="1964777" cy="2564904"/>
          </a:xfrm>
          <a:prstGeom prst="rect">
            <a:avLst/>
          </a:prstGeom>
        </p:spPr>
      </p:pic>
    </p:spTree>
    <p:extLst>
      <p:ext uri="{BB962C8B-B14F-4D97-AF65-F5344CB8AC3E}">
        <p14:creationId xmlns:p14="http://schemas.microsoft.com/office/powerpoint/2010/main" val="239206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Jean-Luc\Pictures\archivage photos\an 2019\juillet\andorre\ANDORRE bernadette\32-Pique-niqu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871" y="0"/>
            <a:ext cx="9354065" cy="622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23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Jean-Luc\Pictures\archivage photos\an 2019\juillet\andorre\ANDORRE bernadette\32-Roubaudi-Mei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07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Jean-Luc\Pictures\archivage photos\an 2019\juillet\andorre\choix\utilisé\angelica razulii corrigé.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6068" y="-15434"/>
            <a:ext cx="5677932" cy="683364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ean-Luc\Pictures\archivage photos\an 2019\juillet\andorre\ANDORRE bernadette\10-angelica razulii.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34" y="1001466"/>
            <a:ext cx="3778861" cy="584447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07032" y="188640"/>
            <a:ext cx="2952328" cy="523220"/>
          </a:xfrm>
          <a:prstGeom prst="rect">
            <a:avLst/>
          </a:prstGeom>
          <a:noFill/>
        </p:spPr>
        <p:txBody>
          <a:bodyPr wrap="square" rtlCol="0">
            <a:spAutoFit/>
          </a:bodyPr>
          <a:lstStyle/>
          <a:p>
            <a:r>
              <a:rPr lang="fr-FR" sz="2800" b="1" i="1" dirty="0" smtClean="0">
                <a:solidFill>
                  <a:schemeClr val="bg1"/>
                </a:solidFill>
              </a:rPr>
              <a:t>Angelica </a:t>
            </a:r>
            <a:r>
              <a:rPr lang="fr-FR" sz="2800" b="1" i="1" dirty="0" err="1" smtClean="0">
                <a:solidFill>
                  <a:schemeClr val="bg1"/>
                </a:solidFill>
              </a:rPr>
              <a:t>razulii</a:t>
            </a:r>
            <a:endParaRPr lang="fr-FR" sz="2800" b="1" i="1" dirty="0">
              <a:solidFill>
                <a:schemeClr val="bg1"/>
              </a:solidFill>
            </a:endParaRPr>
          </a:p>
        </p:txBody>
      </p:sp>
      <p:pic>
        <p:nvPicPr>
          <p:cNvPr id="3" name="Imag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2905425"/>
            <a:ext cx="3772627" cy="3966185"/>
          </a:xfrm>
          <a:prstGeom prst="rect">
            <a:avLst/>
          </a:prstGeom>
        </p:spPr>
      </p:pic>
      <p:pic>
        <p:nvPicPr>
          <p:cNvPr id="4" name="Imag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54688" y="2849821"/>
            <a:ext cx="4589312" cy="3968387"/>
          </a:xfrm>
          <a:prstGeom prst="rect">
            <a:avLst/>
          </a:prstGeom>
        </p:spPr>
      </p:pic>
    </p:spTree>
    <p:extLst>
      <p:ext uri="{BB962C8B-B14F-4D97-AF65-F5344CB8AC3E}">
        <p14:creationId xmlns:p14="http://schemas.microsoft.com/office/powerpoint/2010/main" val="219885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Jean-Luc\Pictures\archivage photos\an 2019\juillet\andorre\ANDORRE bernadette\32-Chevaux-Gerard M.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3494"/>
            <a:ext cx="9235358"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83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ean-Luc\Pictures\archivage photos\an 2019\juillet\andorre\ANDORRE bernadette\32-Montagut-cheval.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8520" y="0"/>
            <a:ext cx="97382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74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ean-Luc\Pictures\archivage photos\an 2019\juillet\andorre\mercredi\P7101816 oxytropis campestri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99391"/>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200807" y="0"/>
            <a:ext cx="3739346" cy="584775"/>
          </a:xfrm>
          <a:prstGeom prst="rect">
            <a:avLst/>
          </a:prstGeom>
          <a:solidFill>
            <a:srgbClr val="00B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Oxytropis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campestris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973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14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ean-Luc\Pictures\archivage photos\an 2019\juillet\andorre\ANDORRE bernadette\32-Oxytropis campestris.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254" y="0"/>
            <a:ext cx="9173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404654" y="476672"/>
            <a:ext cx="3739346" cy="584775"/>
          </a:xfrm>
          <a:prstGeom prst="rect">
            <a:avLst/>
          </a:prstGeom>
          <a:solidFill>
            <a:srgbClr val="00B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Oxytropis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campestris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61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ean-Luc\Pictures\archivage photos\an 2019\juillet\andorre\mercredi\P7101867 oxytropis halleri.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12333" y="-459432"/>
            <a:ext cx="9936861" cy="731743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200807" y="0"/>
            <a:ext cx="3024336" cy="584775"/>
          </a:xfrm>
          <a:prstGeom prst="rect">
            <a:avLst/>
          </a:prstGeom>
          <a:solidFill>
            <a:srgbClr val="00B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Oxytropis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halleri</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7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C:\Users\Jean-Luc\Pictures\archivage photos\an 2019\juillet\andorre\ANDORRE bernadette\32-Oxytropis halleri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401" y="1052737"/>
            <a:ext cx="9184491"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60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ean-Luc\Pictures\archivage photos\an 2019\juillet\andorre\photos christine\P7104787 oxytropis neglecta.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828600" y="-19901"/>
            <a:ext cx="5830668" cy="6877901"/>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Jean-Luc\Pictures\archivage photos\an 2019\juillet\andorre\choix\utilisé\oxytropis neglecta pyrenaic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85196" y="-146694"/>
            <a:ext cx="4158805" cy="700469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39552" y="287000"/>
            <a:ext cx="3384376" cy="584775"/>
          </a:xfrm>
          <a:prstGeom prst="rect">
            <a:avLst/>
          </a:prstGeom>
          <a:solidFill>
            <a:srgbClr val="00B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Oxytropis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neglecta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77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ean-Luc\Pictures\archivage photos\an 2019\juillet\andorre\choix\41-Jasione crisp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31630"/>
            <a:ext cx="9252520" cy="711825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971600" y="0"/>
            <a:ext cx="3654660"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Jasione</a:t>
            </a:r>
            <a:r>
              <a:rPr lang="fr-FR" sz="3200" b="1" i="1" dirty="0" smtClean="0">
                <a:solidFill>
                  <a:schemeClr val="bg1"/>
                </a:solidFill>
                <a:latin typeface="Times New Roman" panose="02020603050405020304" pitchFamily="18" charset="0"/>
                <a:cs typeface="Times New Roman" panose="02020603050405020304" pitchFamily="18" charset="0"/>
              </a:rPr>
              <a:t> crispa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4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C:\Users\Jean-Luc\Pictures\archivage photos\an 2019\juillet\andorre\jeudi les 3 lacs\P7111876 jasion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74612" y="-744"/>
            <a:ext cx="3336617" cy="33433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Jean-Luc\Pictures\archivage photos\an 2019\juillet\andorre\mercredi\P7101820  jasione crisp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6" y="3343301"/>
            <a:ext cx="5272051" cy="35147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Jean-Luc\Pictures\archivage photos\an 2019\juillet\andorre\photos christine\P7104727 jasione laevis.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065486" y="-171400"/>
            <a:ext cx="4078514" cy="70294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516216" y="2492896"/>
            <a:ext cx="2880320"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Jasione</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laevis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60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ean-Luc\Pictures\archivage photos\an 2019\juillet\andorre\mercredi\P7101833 silene ciliat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131840" y="6273226"/>
            <a:ext cx="2520280" cy="584775"/>
          </a:xfrm>
          <a:prstGeom prst="rect">
            <a:avLst/>
          </a:prstGeom>
          <a:solidFill>
            <a:srgbClr val="00B050"/>
          </a:solidFill>
        </p:spPr>
        <p:txBody>
          <a:bodyPr wrap="square" rtlCol="0">
            <a:spAutoFit/>
          </a:bodyPr>
          <a:lstStyle/>
          <a:p>
            <a:pPr algn="ctr"/>
            <a:r>
              <a:rPr lang="fr-FR" sz="3200" b="1" i="1" dirty="0" err="1" smtClean="0">
                <a:solidFill>
                  <a:schemeClr val="bg1"/>
                </a:solidFill>
                <a:latin typeface="Times New Roman" panose="02020603050405020304" pitchFamily="18" charset="0"/>
                <a:cs typeface="Times New Roman" panose="02020603050405020304" pitchFamily="18" charset="0"/>
              </a:rPr>
              <a:t>Silene</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ciliata</a:t>
            </a:r>
            <a:r>
              <a:rPr lang="fr-FR" sz="3200" b="1" i="1" dirty="0" smtClean="0">
                <a:solidFill>
                  <a:schemeClr val="bg1"/>
                </a:solidFill>
                <a:latin typeface="Times New Roman" panose="02020603050405020304" pitchFamily="18" charset="0"/>
                <a:cs typeface="Times New Roman" panose="02020603050405020304" pitchFamily="18" charset="0"/>
              </a:rPr>
              <a:t> </a:t>
            </a:r>
            <a:endParaRPr lang="fr-FR" sz="3200" b="1" i="1" dirty="0">
              <a:solidFill>
                <a:schemeClr val="bg1"/>
              </a:solidFill>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396" y="0"/>
            <a:ext cx="9132604" cy="5801193"/>
          </a:xfrm>
          <a:prstGeom prst="rect">
            <a:avLst/>
          </a:prstGeom>
        </p:spPr>
      </p:pic>
    </p:spTree>
    <p:extLst>
      <p:ext uri="{BB962C8B-B14F-4D97-AF65-F5344CB8AC3E}">
        <p14:creationId xmlns:p14="http://schemas.microsoft.com/office/powerpoint/2010/main" val="114491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Jean-Luc\Pictures\archivage photos\an 2019\juillet\andorre\ANDORRE bernadette\10- lactucaCicerbita plumieri.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0604"/>
            <a:ext cx="9171608" cy="687860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79512" y="103664"/>
            <a:ext cx="2880320" cy="523220"/>
          </a:xfrm>
          <a:prstGeom prst="rect">
            <a:avLst/>
          </a:prstGeom>
          <a:noFill/>
        </p:spPr>
        <p:txBody>
          <a:bodyPr wrap="square" rtlCol="0">
            <a:spAutoFit/>
          </a:bodyPr>
          <a:lstStyle/>
          <a:p>
            <a:r>
              <a:rPr lang="fr-FR" sz="2800" b="1" i="1" dirty="0">
                <a:solidFill>
                  <a:schemeClr val="bg1"/>
                </a:solidFill>
                <a:latin typeface="Times New Roman" panose="02020603050405020304" pitchFamily="18" charset="0"/>
                <a:cs typeface="Times New Roman" panose="02020603050405020304" pitchFamily="18" charset="0"/>
              </a:rPr>
              <a:t>L</a:t>
            </a:r>
            <a:r>
              <a:rPr lang="fr-FR" sz="2800" b="1" i="1" dirty="0" smtClean="0">
                <a:solidFill>
                  <a:schemeClr val="bg1"/>
                </a:solidFill>
                <a:latin typeface="Times New Roman" panose="02020603050405020304" pitchFamily="18" charset="0"/>
                <a:cs typeface="Times New Roman" panose="02020603050405020304" pitchFamily="18" charset="0"/>
              </a:rPr>
              <a:t>actuca </a:t>
            </a:r>
            <a:r>
              <a:rPr lang="fr-FR" sz="2800" b="1" i="1" dirty="0" err="1" smtClean="0">
                <a:solidFill>
                  <a:schemeClr val="bg1"/>
                </a:solidFill>
                <a:latin typeface="Times New Roman" panose="02020603050405020304" pitchFamily="18" charset="0"/>
                <a:cs typeface="Times New Roman" panose="02020603050405020304" pitchFamily="18" charset="0"/>
              </a:rPr>
              <a:t>plumieri</a:t>
            </a:r>
            <a:endParaRPr lang="fr-FR" sz="28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75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Jean-Luc\Pictures\archivage photos\an 2019\juillet\andorre\choix\utilisé\silene ciliat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90" y="-74501"/>
            <a:ext cx="9184473" cy="6932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0"/>
            <a:ext cx="2486578" cy="584775"/>
          </a:xfrm>
          <a:prstGeom prst="rect">
            <a:avLst/>
          </a:prstGeom>
        </p:spPr>
        <p:txBody>
          <a:bodyPr wrap="none">
            <a:spAutoFit/>
          </a:bodyPr>
          <a:lstStyle/>
          <a:p>
            <a:pPr lvl="0" algn="ctr"/>
            <a:r>
              <a:rPr lang="fr-FR" sz="3200" b="1" i="1" dirty="0" err="1">
                <a:solidFill>
                  <a:prstClr val="white"/>
                </a:solidFill>
                <a:latin typeface="Times New Roman" panose="02020603050405020304" pitchFamily="18" charset="0"/>
                <a:cs typeface="Times New Roman" panose="02020603050405020304" pitchFamily="18" charset="0"/>
              </a:rPr>
              <a:t>Silene</a:t>
            </a:r>
            <a:r>
              <a:rPr lang="fr-FR" sz="3200" b="1" i="1" dirty="0">
                <a:solidFill>
                  <a:prstClr val="white"/>
                </a:solidFill>
                <a:latin typeface="Times New Roman" panose="02020603050405020304" pitchFamily="18" charset="0"/>
                <a:cs typeface="Times New Roman" panose="02020603050405020304" pitchFamily="18" charset="0"/>
              </a:rPr>
              <a:t> </a:t>
            </a:r>
            <a:r>
              <a:rPr lang="fr-FR" sz="3200" b="1" i="1" dirty="0" err="1">
                <a:solidFill>
                  <a:prstClr val="white"/>
                </a:solidFill>
                <a:latin typeface="Times New Roman" panose="02020603050405020304" pitchFamily="18" charset="0"/>
                <a:cs typeface="Times New Roman" panose="02020603050405020304" pitchFamily="18" charset="0"/>
              </a:rPr>
              <a:t>ciliata</a:t>
            </a:r>
            <a:r>
              <a:rPr lang="fr-FR" sz="3200" b="1" i="1" dirty="0">
                <a:solidFill>
                  <a:prstClr val="white"/>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3515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Users\Jean-Luc\Pictures\archivage photos\an 2019\juillet\andorre\mercredi\P7101851 carduus carlinoid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786996" y="796127"/>
            <a:ext cx="7123744" cy="534280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555776" y="6165304"/>
            <a:ext cx="3888432" cy="584775"/>
          </a:xfrm>
          <a:prstGeom prst="rect">
            <a:avLst/>
          </a:prstGeom>
          <a:solidFill>
            <a:srgbClr val="92D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Carduus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carlinoides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14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Jean-Luc\Documents\Linnéenne\Sorties Etranger\2019 Karpatos et Andorre\Andorre\jour 4 lacs tristain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9592" y="-35766"/>
            <a:ext cx="7344816" cy="692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20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jeudi les 3 lacs\P7111892 vu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9972"/>
            <a:ext cx="9290629" cy="6967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7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an-Luc\Pictures\archivage photos\an 2019\juillet\andorre\jeudi les 3 lacs\P7111888 lac inférieur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07559"/>
            <a:ext cx="9396536" cy="704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57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an-Luc\Pictures\archivage photos\an 2019\juillet\andorre\ANDORRE bernadette\40-Paysage-lac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3371" y="0"/>
            <a:ext cx="11184187" cy="70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Jean-Luc\Pictures\archivage photos\an 2019\juillet\andorre\ANDORRE bernadette\40-Paysage2-lac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631" y="332656"/>
            <a:ext cx="9640461"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1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ean-Luc\Pictures\archivage photos\an 2019\juillet\andorre\jeudi les 3 lacs\P7111964 lac.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518" y="-93390"/>
            <a:ext cx="9268518" cy="695139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8304" y="2121407"/>
            <a:ext cx="2131659" cy="2067592"/>
          </a:xfrm>
          <a:prstGeom prst="rect">
            <a:avLst/>
          </a:prstGeom>
        </p:spPr>
      </p:pic>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10246" y="25141"/>
            <a:ext cx="316388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92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ANDORRE bernadette\40-Androsace vandelii.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386" y="-315416"/>
            <a:ext cx="9168386" cy="742365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043608" y="-99392"/>
            <a:ext cx="4032448" cy="584775"/>
          </a:xfrm>
          <a:prstGeom prst="rect">
            <a:avLst/>
          </a:prstGeom>
          <a:noFill/>
        </p:spPr>
        <p:txBody>
          <a:bodyPr wrap="square" rtlCol="0">
            <a:spAutoFit/>
          </a:bodyPr>
          <a:lstStyle/>
          <a:p>
            <a:r>
              <a:rPr lang="fr-FR" sz="3200" b="1" i="1" dirty="0" smtClean="0">
                <a:solidFill>
                  <a:schemeClr val="bg1"/>
                </a:solidFill>
                <a:latin typeface="Times New Roman" panose="02020603050405020304" pitchFamily="18" charset="0"/>
                <a:cs typeface="Times New Roman" panose="02020603050405020304" pitchFamily="18" charset="0"/>
              </a:rPr>
              <a:t>Androsace </a:t>
            </a:r>
            <a:r>
              <a:rPr lang="fr-FR" sz="3200" b="1" i="1" dirty="0" err="1" smtClean="0">
                <a:solidFill>
                  <a:schemeClr val="bg1"/>
                </a:solidFill>
                <a:latin typeface="Times New Roman" panose="02020603050405020304" pitchFamily="18" charset="0"/>
                <a:cs typeface="Times New Roman" panose="02020603050405020304" pitchFamily="18" charset="0"/>
              </a:rPr>
              <a:t>vandellii</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05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ean-Luc\Pictures\archivage photos\an 2019\juillet\andorre\ANDORRE bernadette\41-Androsace halleri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4466" y="0"/>
            <a:ext cx="94884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4221" y="2060848"/>
            <a:ext cx="3888432" cy="646331"/>
          </a:xfrm>
          <a:prstGeom prst="rect">
            <a:avLst/>
          </a:prstGeom>
          <a:noFill/>
        </p:spPr>
        <p:txBody>
          <a:bodyPr wrap="square" rtlCol="0">
            <a:spAutoFit/>
          </a:bodyPr>
          <a:lstStyle/>
          <a:p>
            <a:r>
              <a:rPr lang="fr-FR" sz="3600" b="1" i="1" dirty="0" smtClean="0">
                <a:solidFill>
                  <a:schemeClr val="bg1"/>
                </a:solidFill>
                <a:latin typeface="Times New Roman" panose="02020603050405020304" pitchFamily="18" charset="0"/>
                <a:cs typeface="Times New Roman" panose="02020603050405020304" pitchFamily="18" charset="0"/>
              </a:rPr>
              <a:t>Androsace </a:t>
            </a:r>
            <a:r>
              <a:rPr lang="fr-FR" sz="3600" b="1" i="1" dirty="0" err="1" smtClean="0">
                <a:solidFill>
                  <a:schemeClr val="bg1"/>
                </a:solidFill>
                <a:latin typeface="Times New Roman" panose="02020603050405020304" pitchFamily="18" charset="0"/>
                <a:cs typeface="Times New Roman" panose="02020603050405020304" pitchFamily="18" charset="0"/>
              </a:rPr>
              <a:t>halleri</a:t>
            </a:r>
            <a:endParaRPr lang="fr-FR" sz="36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1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Jean-Luc\Pictures\archivage photos\an 2019\juillet\andorre\lundi\P7081594 lactuca plumieri.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343" y="-243408"/>
            <a:ext cx="9340368" cy="712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60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80" y="-153316"/>
            <a:ext cx="9167080" cy="7182716"/>
          </a:xfrm>
          <a:prstGeom prst="rect">
            <a:avLst/>
          </a:prstGeom>
        </p:spPr>
      </p:pic>
    </p:spTree>
    <p:extLst>
      <p:ext uri="{BB962C8B-B14F-4D97-AF65-F5344CB8AC3E}">
        <p14:creationId xmlns:p14="http://schemas.microsoft.com/office/powerpoint/2010/main" val="427871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ean-Luc\Pictures\archivage photos\an 2019\juillet\andorre\jeudi les 3 lacs\P7111932 sesamoides pygmaea.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98985" y="0"/>
            <a:ext cx="10287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ean-Luc\Pictures\archivage photos\an 2019\juillet\andorre\jeudi les 3 lacs\P7111933 sesamoidespygmaea.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bwMode="auto">
          <a:xfrm>
            <a:off x="-498985" y="2596167"/>
            <a:ext cx="10287000" cy="42603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19472" y="0"/>
            <a:ext cx="4657725"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05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anim calcmode="lin" valueType="num">
                                      <p:cBhvr>
                                        <p:cTn id="8" dur="1000" fill="hold"/>
                                        <p:tgtEl>
                                          <p:spTgt spid="5123"/>
                                        </p:tgtEl>
                                        <p:attrNameLst>
                                          <p:attrName>ppt_x</p:attrName>
                                        </p:attrNameLst>
                                      </p:cBhvr>
                                      <p:tavLst>
                                        <p:tav tm="0">
                                          <p:val>
                                            <p:strVal val="#ppt_x"/>
                                          </p:val>
                                        </p:tav>
                                        <p:tav tm="100000">
                                          <p:val>
                                            <p:strVal val="#ppt_x"/>
                                          </p:val>
                                        </p:tav>
                                      </p:tavLst>
                                    </p:anim>
                                    <p:anim calcmode="lin" valueType="num">
                                      <p:cBhvr>
                                        <p:cTn id="9"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ean-Luc\Pictures\archivage photos\an 2019\juillet\andorre\ANDORRE bernadette\40-Pediculari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553697"/>
            <a:ext cx="9621614" cy="74116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Jean-Luc\Pictures\archivage photos\an 2019\juillet\andorre\jeudi les 3 lacs\P7111896 pedicularis pyrenaica.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74045" y="103338"/>
            <a:ext cx="9002928" cy="694362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338797" y="-21338"/>
            <a:ext cx="4271256" cy="584775"/>
          </a:xfrm>
          <a:prstGeom prst="rect">
            <a:avLst/>
          </a:prstGeom>
          <a:solidFill>
            <a:srgbClr val="92D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Pedicularis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pyrenaica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71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1981" y="0"/>
            <a:ext cx="9698570" cy="6858000"/>
          </a:xfrm>
          <a:prstGeom prst="rect">
            <a:avLst/>
          </a:prstGeom>
        </p:spPr>
      </p:pic>
      <p:sp>
        <p:nvSpPr>
          <p:cNvPr id="3" name="ZoneTexte 2"/>
          <p:cNvSpPr txBox="1"/>
          <p:nvPr/>
        </p:nvSpPr>
        <p:spPr>
          <a:xfrm>
            <a:off x="3779912" y="40268"/>
            <a:ext cx="4968552" cy="584775"/>
          </a:xfrm>
          <a:prstGeom prst="rect">
            <a:avLst/>
          </a:prstGeom>
          <a:noFill/>
        </p:spPr>
        <p:txBody>
          <a:bodyPr wrap="square" rtlCol="0">
            <a:spAutoFit/>
          </a:bodyPr>
          <a:lstStyle/>
          <a:p>
            <a:r>
              <a:rPr lang="fr-FR" sz="3200" b="1" i="1" dirty="0" err="1" smtClean="0">
                <a:solidFill>
                  <a:schemeClr val="bg1"/>
                </a:solidFill>
              </a:rPr>
              <a:t>Phyteuma</a:t>
            </a:r>
            <a:r>
              <a:rPr lang="fr-FR" sz="3200" b="1" i="1" dirty="0" smtClean="0">
                <a:solidFill>
                  <a:schemeClr val="bg1"/>
                </a:solidFill>
              </a:rPr>
              <a:t> </a:t>
            </a:r>
            <a:r>
              <a:rPr lang="fr-FR" sz="3200" b="1" i="1" dirty="0" err="1" smtClean="0">
                <a:solidFill>
                  <a:schemeClr val="bg1"/>
                </a:solidFill>
              </a:rPr>
              <a:t>hemisphaericum</a:t>
            </a:r>
            <a:endParaRPr lang="fr-FR" sz="3200" b="1" i="1" dirty="0">
              <a:solidFill>
                <a:schemeClr val="bg1"/>
              </a:solidFill>
            </a:endParaRPr>
          </a:p>
        </p:txBody>
      </p:sp>
    </p:spTree>
    <p:extLst>
      <p:ext uri="{BB962C8B-B14F-4D97-AF65-F5344CB8AC3E}">
        <p14:creationId xmlns:p14="http://schemas.microsoft.com/office/powerpoint/2010/main" val="137968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ean-Luc\Pictures\archivage photos\an 2019\juillet\andorre\jeudi les 3 lacs\P7111882 paronichia polygonifoli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6200000">
            <a:off x="3434777" y="1119319"/>
            <a:ext cx="6924172" cy="455318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66173"/>
            <a:ext cx="4846836" cy="6919912"/>
          </a:xfrm>
          <a:prstGeom prst="rect">
            <a:avLst/>
          </a:prstGeom>
        </p:spPr>
      </p:pic>
      <p:sp>
        <p:nvSpPr>
          <p:cNvPr id="3" name="ZoneTexte 2"/>
          <p:cNvSpPr txBox="1"/>
          <p:nvPr/>
        </p:nvSpPr>
        <p:spPr>
          <a:xfrm>
            <a:off x="0" y="0"/>
            <a:ext cx="9144000" cy="584775"/>
          </a:xfrm>
          <a:prstGeom prst="rect">
            <a:avLst/>
          </a:prstGeom>
          <a:solidFill>
            <a:srgbClr val="00B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Cryptogramma</a:t>
            </a:r>
            <a:r>
              <a:rPr lang="fr-FR" sz="3200" b="1" i="1" dirty="0" smtClean="0">
                <a:solidFill>
                  <a:schemeClr val="bg1"/>
                </a:solidFill>
                <a:latin typeface="Times New Roman" panose="02020603050405020304" pitchFamily="18" charset="0"/>
                <a:cs typeface="Times New Roman" panose="02020603050405020304" pitchFamily="18" charset="0"/>
              </a:rPr>
              <a:t> crispa          </a:t>
            </a:r>
            <a:r>
              <a:rPr lang="fr-FR" sz="3200" b="1" i="1" dirty="0" err="1" smtClean="0">
                <a:solidFill>
                  <a:schemeClr val="bg1"/>
                </a:solidFill>
                <a:latin typeface="Times New Roman" panose="02020603050405020304" pitchFamily="18" charset="0"/>
                <a:cs typeface="Times New Roman" panose="02020603050405020304" pitchFamily="18" charset="0"/>
              </a:rPr>
              <a:t>Paronichia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polygonifolia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81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ANDORRE bernadette\50-Gentiana pyrenaic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8520" y="1"/>
            <a:ext cx="9252521" cy="694709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0450" y="1"/>
            <a:ext cx="427355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35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an-Luc\Pictures\archivage photos\an 2019\juillet\andorre\choix\utilisé\41-Gentiana pyrenaicaGP.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71400"/>
            <a:ext cx="9163450" cy="729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jeudi les 3 lacs\P7111955 gentian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7" y="0"/>
            <a:ext cx="9327345" cy="699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36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ANDORRE bernadette\41-Gentiana alpin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70182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0161" y="620688"/>
            <a:ext cx="3468687"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73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an-Luc\Pictures\archivage photos\an 2019\juillet\andorre\ANDORRE bernadette\41-Ranunculus pyrenaeus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252520" cy="688156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ean-Luc\Pictures\archivage photos\an 2019\juillet\andorre\jeudi les 3 lacs\P7111939 ranunculus pyrenaeu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620688"/>
            <a:ext cx="9334377" cy="622291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411760" y="0"/>
            <a:ext cx="4752528" cy="584775"/>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Ranunculus</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pyrenaeus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16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ean-Luc\Pictures\archivage photos\an 2019\juillet\andorre\lundi\P7081605 lactuca plumier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0248"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5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an-Luc\Pictures\archivage photos\an 2019\juillet\andorre\ANDORRE bernadette\41-Rhododendron-champ.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99392"/>
            <a:ext cx="9209215" cy="698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2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Luc\Pictures\archivage photos\an 2019\juillet\andorre\jeudi les 3 lacs\P7111885 saxifraga pentadactyli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6544" y="0"/>
            <a:ext cx="9360543" cy="702939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0899" y="3933056"/>
            <a:ext cx="3228728" cy="3096343"/>
          </a:xfrm>
          <a:prstGeom prst="rect">
            <a:avLst/>
          </a:prstGeom>
        </p:spPr>
      </p:pic>
      <p:pic>
        <p:nvPicPr>
          <p:cNvPr id="512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1560" y="5900737"/>
            <a:ext cx="5011737"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5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photos christine\DSCN1745 saxifraga umbros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92"/>
            <a:ext cx="9145057" cy="685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76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ANDORRE bernadette\42-Saxifraga aquatica2-F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99391"/>
            <a:ext cx="9144000" cy="695739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43809" y="-120059"/>
            <a:ext cx="6300192" cy="6978060"/>
          </a:xfrm>
          <a:prstGeom prst="rect">
            <a:avLst/>
          </a:prstGeom>
        </p:spPr>
      </p:pic>
      <p:sp>
        <p:nvSpPr>
          <p:cNvPr id="3" name="ZoneTexte 2"/>
          <p:cNvSpPr txBox="1"/>
          <p:nvPr/>
        </p:nvSpPr>
        <p:spPr>
          <a:xfrm>
            <a:off x="1547664" y="188639"/>
            <a:ext cx="3600400" cy="584775"/>
          </a:xfrm>
          <a:prstGeom prst="rect">
            <a:avLst/>
          </a:prstGeom>
          <a:solidFill>
            <a:srgbClr val="92D050"/>
          </a:solid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Saxifraga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aquatica</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55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Luc\Pictures\archivage photos\an 2019\juillet\andorre\jeudi les 3 lacs\P7112020 oreochloa disticha blank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6796"/>
            <a:ext cx="9144000" cy="70068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ean-Luc\Pictures\archivage photos\an 2019\juillet\andorre\jeudi les 3 lacs\P7112021 oreochloa disticha blank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47" y="-219845"/>
            <a:ext cx="4718563" cy="707784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004048" y="116632"/>
            <a:ext cx="3600400" cy="1077218"/>
          </a:xfrm>
          <a:prstGeom prst="rect">
            <a:avLst/>
          </a:prstGeom>
          <a:noFill/>
        </p:spPr>
        <p:txBody>
          <a:bodyPr wrap="square" rtlCol="0">
            <a:spAutoFit/>
          </a:bodyPr>
          <a:lstStyle/>
          <a:p>
            <a:r>
              <a:rPr lang="fr-FR" sz="3200" b="1" i="1" dirty="0" err="1" smtClean="0">
                <a:solidFill>
                  <a:schemeClr val="bg1"/>
                </a:solidFill>
                <a:latin typeface="Times New Roman" panose="02020603050405020304" pitchFamily="18" charset="0"/>
                <a:cs typeface="Times New Roman" panose="02020603050405020304" pitchFamily="18" charset="0"/>
              </a:rPr>
              <a:t>Oreochloa</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disticha</a:t>
            </a:r>
            <a:endParaRPr lang="fr-FR" sz="3200" b="1" i="1" dirty="0" smtClean="0">
              <a:solidFill>
                <a:schemeClr val="bg1"/>
              </a:solidFill>
              <a:latin typeface="Times New Roman" panose="02020603050405020304" pitchFamily="18" charset="0"/>
              <a:cs typeface="Times New Roman" panose="02020603050405020304" pitchFamily="18" charset="0"/>
            </a:endParaRPr>
          </a:p>
          <a:p>
            <a:r>
              <a:rPr lang="fr-FR" sz="2800" b="1" dirty="0" err="1" smtClean="0">
                <a:solidFill>
                  <a:schemeClr val="bg1"/>
                </a:solidFill>
                <a:latin typeface="Times New Roman" panose="02020603050405020304" pitchFamily="18" charset="0"/>
                <a:cs typeface="Times New Roman" panose="02020603050405020304" pitchFamily="18" charset="0"/>
              </a:rPr>
              <a:t>subsp</a:t>
            </a:r>
            <a:r>
              <a:rPr lang="fr-FR" sz="2800" b="1" dirty="0" smtClean="0">
                <a:solidFill>
                  <a:schemeClr val="bg1"/>
                </a:solidFill>
                <a:latin typeface="Times New Roman" panose="02020603050405020304" pitchFamily="18" charset="0"/>
                <a:cs typeface="Times New Roman" panose="02020603050405020304" pitchFamily="18" charset="0"/>
              </a:rPr>
              <a:t>.</a:t>
            </a:r>
            <a:r>
              <a:rPr lang="fr-FR" sz="3200" b="1" i="1" dirty="0" smtClean="0">
                <a:solidFill>
                  <a:schemeClr val="bg1"/>
                </a:solidFill>
                <a:latin typeface="Times New Roman" panose="02020603050405020304" pitchFamily="18" charset="0"/>
                <a:cs typeface="Times New Roman" panose="02020603050405020304" pitchFamily="18" charset="0"/>
              </a:rPr>
              <a:t> </a:t>
            </a:r>
            <a:r>
              <a:rPr lang="fr-FR" sz="3200" b="1" i="1" dirty="0" err="1" smtClean="0">
                <a:solidFill>
                  <a:schemeClr val="bg1"/>
                </a:solidFill>
                <a:latin typeface="Times New Roman" panose="02020603050405020304" pitchFamily="18" charset="0"/>
                <a:cs typeface="Times New Roman" panose="02020603050405020304" pitchFamily="18" charset="0"/>
              </a:rPr>
              <a:t>blanka</a:t>
            </a:r>
            <a:r>
              <a:rPr lang="fr-FR" sz="3200" b="1" i="1" dirty="0" smtClean="0">
                <a:solidFill>
                  <a:schemeClr val="bg1"/>
                </a:solidFill>
                <a:latin typeface="Times New Roman" panose="02020603050405020304" pitchFamily="18" charset="0"/>
                <a:cs typeface="Times New Roman" panose="02020603050405020304" pitchFamily="18" charset="0"/>
              </a:rPr>
              <a:t> </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64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Jean-Luc\Documents\Linnéenne\Sorties Etranger\2019 Karpatos et Andorre\Andorre\carte des pesson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68" y="116632"/>
            <a:ext cx="9183067" cy="559283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ean-Luc\Documents\Linnéenne\Sorties Etranger\2019 Karpatos et Andorre\Andorre\jour 5 lacs pesson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8139" y="-101574"/>
            <a:ext cx="10341208" cy="746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70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ean-Luc\Pictures\archivage photos\an 2019\juillet\andorre\vendredi\P7122053 lac.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395"/>
            <a:ext cx="9324528" cy="699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53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ean-Luc\Pictures\archivage photos\an 2019\juillet\andorre\vendredi\P7122054 lac.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9921"/>
            <a:ext cx="9324528" cy="699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53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ean-Luc\Pictures\archivage photos\an 2019\juillet\andorre\ANDORRE bernadette\50-Ranunculus peltatusGP.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711" y="0"/>
            <a:ext cx="91757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92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ean-Luc\Pictures\archivage photos\an 2019\juillet\andorre\vendredi\P7122059 ranunculus peltatu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8520" y="0"/>
            <a:ext cx="9252520" cy="692058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555776" y="81498"/>
            <a:ext cx="4824536" cy="646331"/>
          </a:xfrm>
          <a:prstGeom prst="rect">
            <a:avLst/>
          </a:prstGeom>
          <a:noFill/>
        </p:spPr>
        <p:txBody>
          <a:bodyPr wrap="square" rtlCol="0">
            <a:spAutoFit/>
          </a:bodyPr>
          <a:lstStyle/>
          <a:p>
            <a:r>
              <a:rPr lang="fr-FR" sz="3600" b="1" i="1" dirty="0" err="1" smtClean="0">
                <a:solidFill>
                  <a:schemeClr val="bg1"/>
                </a:solidFill>
              </a:rPr>
              <a:t>Ranunculus</a:t>
            </a:r>
            <a:r>
              <a:rPr lang="fr-FR" sz="3600" b="1" i="1" dirty="0" smtClean="0">
                <a:solidFill>
                  <a:schemeClr val="bg1"/>
                </a:solidFill>
              </a:rPr>
              <a:t> </a:t>
            </a:r>
            <a:r>
              <a:rPr lang="fr-FR" sz="3600" b="1" i="1" dirty="0" err="1" smtClean="0">
                <a:solidFill>
                  <a:schemeClr val="bg1"/>
                </a:solidFill>
              </a:rPr>
              <a:t>peltatus</a:t>
            </a:r>
            <a:endParaRPr lang="fr-FR" sz="3600" b="1" i="1" dirty="0">
              <a:solidFill>
                <a:schemeClr val="bg1"/>
              </a:solidFill>
            </a:endParaRPr>
          </a:p>
        </p:txBody>
      </p:sp>
    </p:spTree>
    <p:extLst>
      <p:ext uri="{BB962C8B-B14F-4D97-AF65-F5344CB8AC3E}">
        <p14:creationId xmlns:p14="http://schemas.microsoft.com/office/powerpoint/2010/main" val="379453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2208</TotalTime>
  <Words>2724</Words>
  <Application>Microsoft Office PowerPoint</Application>
  <PresentationFormat>Affichage à l'écran (4:3)</PresentationFormat>
  <Paragraphs>354</Paragraphs>
  <Slides>117</Slides>
  <Notes>103</Notes>
  <HiddenSlides>0</HiddenSlides>
  <MMClips>0</MMClips>
  <ScaleCrop>false</ScaleCrop>
  <HeadingPairs>
    <vt:vector size="4" baseType="variant">
      <vt:variant>
        <vt:lpstr>Thème</vt:lpstr>
      </vt:variant>
      <vt:variant>
        <vt:i4>1</vt:i4>
      </vt:variant>
      <vt:variant>
        <vt:lpstr>Titres des diapositives</vt:lpstr>
      </vt:variant>
      <vt:variant>
        <vt:i4>117</vt:i4>
      </vt:variant>
    </vt:vector>
  </HeadingPairs>
  <TitlesOfParts>
    <vt:vector size="118"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Jean-Luc Macqueron</dc:creator>
  <cp:lastModifiedBy>Jean-Luc Macqueron</cp:lastModifiedBy>
  <cp:revision>186</cp:revision>
  <dcterms:created xsi:type="dcterms:W3CDTF">2020-01-02T10:20:40Z</dcterms:created>
  <dcterms:modified xsi:type="dcterms:W3CDTF">2020-02-08T17:42:50Z</dcterms:modified>
</cp:coreProperties>
</file>