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259" r:id="rId4"/>
    <p:sldId id="257" r:id="rId5"/>
    <p:sldId id="264" r:id="rId6"/>
    <p:sldId id="262" r:id="rId7"/>
    <p:sldId id="263" r:id="rId8"/>
    <p:sldId id="261" r:id="rId9"/>
    <p:sldId id="260" r:id="rId10"/>
    <p:sldId id="265" r:id="rId11"/>
    <p:sldId id="285" r:id="rId12"/>
    <p:sldId id="266" r:id="rId13"/>
    <p:sldId id="317" r:id="rId14"/>
    <p:sldId id="268" r:id="rId15"/>
    <p:sldId id="269" r:id="rId16"/>
    <p:sldId id="271" r:id="rId17"/>
    <p:sldId id="272" r:id="rId18"/>
    <p:sldId id="273" r:id="rId19"/>
    <p:sldId id="275" r:id="rId20"/>
    <p:sldId id="277" r:id="rId21"/>
    <p:sldId id="278" r:id="rId22"/>
    <p:sldId id="279" r:id="rId23"/>
    <p:sldId id="281" r:id="rId24"/>
    <p:sldId id="283" r:id="rId25"/>
    <p:sldId id="284" r:id="rId26"/>
    <p:sldId id="282" r:id="rId27"/>
    <p:sldId id="286" r:id="rId28"/>
    <p:sldId id="287" r:id="rId29"/>
    <p:sldId id="288" r:id="rId30"/>
    <p:sldId id="291" r:id="rId31"/>
    <p:sldId id="295" r:id="rId32"/>
    <p:sldId id="289" r:id="rId33"/>
    <p:sldId id="290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16" r:id="rId42"/>
    <p:sldId id="303" r:id="rId43"/>
    <p:sldId id="310" r:id="rId44"/>
    <p:sldId id="304" r:id="rId45"/>
    <p:sldId id="305" r:id="rId46"/>
    <p:sldId id="274" r:id="rId47"/>
    <p:sldId id="280" r:id="rId48"/>
    <p:sldId id="306" r:id="rId49"/>
    <p:sldId id="309" r:id="rId50"/>
    <p:sldId id="270" r:id="rId51"/>
    <p:sldId id="292" r:id="rId52"/>
    <p:sldId id="293" r:id="rId53"/>
    <p:sldId id="294" r:id="rId54"/>
    <p:sldId id="311" r:id="rId55"/>
    <p:sldId id="312" r:id="rId56"/>
    <p:sldId id="314" r:id="rId57"/>
    <p:sldId id="315" r:id="rId58"/>
    <p:sldId id="313" r:id="rId5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37"/>
    <p:restoredTop sz="86218"/>
  </p:normalViewPr>
  <p:slideViewPr>
    <p:cSldViewPr snapToGrid="0" snapToObjects="1">
      <p:cViewPr varScale="1">
        <p:scale>
          <a:sx n="62" d="100"/>
          <a:sy n="62" d="100"/>
        </p:scale>
        <p:origin x="124" y="28"/>
      </p:cViewPr>
      <p:guideLst/>
    </p:cSldViewPr>
  </p:slideViewPr>
  <p:outlineViewPr>
    <p:cViewPr>
      <p:scale>
        <a:sx n="33" d="100"/>
        <a:sy n="33" d="100"/>
      </p:scale>
      <p:origin x="0" y="-43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51A7D-305A-1349-9194-D3ADE4FC4D41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C8EB8-71AC-3D44-9A96-5D45976984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39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Répartition dans le monde</a:t>
            </a:r>
          </a:p>
          <a:p>
            <a:r>
              <a:rPr lang="fr-FR" dirty="0"/>
              <a:t>Place dans la classification</a:t>
            </a:r>
          </a:p>
          <a:p>
            <a:r>
              <a:rPr lang="fr-FR" dirty="0"/>
              <a:t>Appareil végétatif</a:t>
            </a:r>
          </a:p>
          <a:p>
            <a:r>
              <a:rPr lang="fr-FR" dirty="0"/>
              <a:t>Appareil reproducteur</a:t>
            </a:r>
          </a:p>
          <a:p>
            <a:r>
              <a:rPr lang="fr-FR" dirty="0"/>
              <a:t>Passage en revue des différents genres</a:t>
            </a:r>
          </a:p>
          <a:p>
            <a:r>
              <a:rPr lang="fr-FR" dirty="0"/>
              <a:t>Clé simplifiée pour les distinguer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740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Hypogyne</a:t>
            </a:r>
            <a:r>
              <a:rPr lang="fr-FR" dirty="0"/>
              <a:t> = du grec hypo = au dessous et </a:t>
            </a:r>
            <a:r>
              <a:rPr lang="fr-FR" dirty="0" err="1"/>
              <a:t>gyné</a:t>
            </a:r>
            <a:r>
              <a:rPr lang="fr-FR" dirty="0"/>
              <a:t> = femme -Se dit d’une fleur dont les pièces florales sont insérées en dessous de l’ovaire.   (donc ovaire supère)</a:t>
            </a:r>
          </a:p>
          <a:p>
            <a:r>
              <a:rPr lang="fr-FR" b="1" dirty="0" err="1"/>
              <a:t>Polystémone</a:t>
            </a:r>
            <a:r>
              <a:rPr lang="fr-FR" dirty="0"/>
              <a:t> : ayant un grand nombre d’étamines</a:t>
            </a:r>
          </a:p>
          <a:p>
            <a:r>
              <a:rPr lang="fr-FR" b="1" dirty="0"/>
              <a:t>Cyclique</a:t>
            </a:r>
            <a:r>
              <a:rPr lang="fr-FR" dirty="0"/>
              <a:t> : tous les organes sont verticillés</a:t>
            </a:r>
            <a:r>
              <a:rPr lang="fr-FR" b="1" dirty="0"/>
              <a:t>.     </a:t>
            </a:r>
          </a:p>
          <a:p>
            <a:r>
              <a:rPr lang="fr-FR" b="1" dirty="0"/>
              <a:t> </a:t>
            </a:r>
            <a:r>
              <a:rPr lang="fr-FR" b="1" dirty="0" err="1"/>
              <a:t>Héterochlamyde</a:t>
            </a:r>
            <a:r>
              <a:rPr lang="fr-FR" b="1" dirty="0"/>
              <a:t> </a:t>
            </a:r>
            <a:r>
              <a:rPr lang="fr-FR" dirty="0"/>
              <a:t>=  périanthe différencié en calice et corolle</a:t>
            </a:r>
          </a:p>
          <a:p>
            <a:r>
              <a:rPr lang="fr-FR" dirty="0"/>
              <a:t>`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615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Fleurs entomophiles                       couleur des corolles ,variées</a:t>
            </a:r>
          </a:p>
          <a:p>
            <a:r>
              <a:rPr lang="fr-FR" dirty="0"/>
              <a:t>                   </a:t>
            </a:r>
          </a:p>
          <a:p>
            <a:r>
              <a:rPr lang="fr-FR" dirty="0" err="1"/>
              <a:t>Épicalice</a:t>
            </a:r>
            <a:r>
              <a:rPr lang="fr-FR" dirty="0"/>
              <a:t> qui résulte de la condensation des bractées. (comme chez les Anémones)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416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dirty="0" err="1"/>
              <a:t>Méristemonie</a:t>
            </a:r>
            <a:r>
              <a:rPr lang="fr-FR" sz="1600" dirty="0"/>
              <a:t> :  du grec </a:t>
            </a:r>
            <a:r>
              <a:rPr lang="fr-FR" sz="1600" dirty="0" err="1"/>
              <a:t>méros</a:t>
            </a:r>
            <a:r>
              <a:rPr lang="fr-FR" sz="1600" dirty="0"/>
              <a:t> = diviser</a:t>
            </a:r>
          </a:p>
          <a:p>
            <a:r>
              <a:rPr lang="fr-FR" sz="1600" dirty="0"/>
              <a:t>Subdivision  des 5 étamines de l’androcée primitif</a:t>
            </a:r>
          </a:p>
          <a:p>
            <a:r>
              <a:rPr lang="fr-FR" sz="1600" dirty="0"/>
              <a:t>Hibiscus : 5 carpelles </a:t>
            </a:r>
            <a:r>
              <a:rPr lang="fr-FR" sz="1600" dirty="0" err="1"/>
              <a:t>pluriovulés</a:t>
            </a:r>
            <a:r>
              <a:rPr lang="fr-FR" sz="1600" dirty="0"/>
              <a:t>.  -                fruit =  capsule  dont l’ouverture se fait  par 5 valves</a:t>
            </a:r>
          </a:p>
          <a:p>
            <a:r>
              <a:rPr lang="fr-FR" sz="1600" dirty="0" err="1"/>
              <a:t>Malope</a:t>
            </a:r>
            <a:r>
              <a:rPr lang="fr-FR" sz="1600" dirty="0"/>
              <a:t>  5 phalanges d’étamines bien visible ici ------carpelles libres agglomérés sur un réceptacle globuleux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606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famille des Malvacées s’est autrefois appelée :  »</a:t>
            </a:r>
            <a:r>
              <a:rPr lang="fr-FR" dirty="0" err="1"/>
              <a:t>Colomnifère</a:t>
            </a:r>
            <a:r>
              <a:rPr lang="fr-FR" dirty="0"/>
              <a:t> »</a:t>
            </a:r>
          </a:p>
          <a:p>
            <a:r>
              <a:rPr lang="fr-FR" b="1" dirty="0"/>
              <a:t>Placentation axile </a:t>
            </a:r>
            <a:r>
              <a:rPr lang="fr-FR" dirty="0"/>
              <a:t>= placentation où les ovules sont au centre de l’ovaire</a:t>
            </a:r>
          </a:p>
          <a:p>
            <a:r>
              <a:rPr lang="fr-FR" b="1" dirty="0"/>
              <a:t>Protandrie</a:t>
            </a:r>
            <a:r>
              <a:rPr lang="fr-FR" dirty="0"/>
              <a:t> : les étamines sont mures avant les stigmates  donc fécondation croisée obligatoire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055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Athaea</a:t>
            </a:r>
            <a:r>
              <a:rPr lang="fr-FR" dirty="0"/>
              <a:t> </a:t>
            </a:r>
            <a:r>
              <a:rPr lang="fr-FR" dirty="0" err="1"/>
              <a:t>rosea</a:t>
            </a:r>
            <a:r>
              <a:rPr lang="fr-FR" dirty="0"/>
              <a:t> = Rose trémière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083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Palmatilobée : les découpures n'atteignent pas le milieu du limbe</a:t>
            </a:r>
          </a:p>
          <a:p>
            <a:r>
              <a:rPr lang="fr-FR" dirty="0"/>
              <a:t>Palmatifide : les découpures atteignent le milieu du limbe</a:t>
            </a:r>
          </a:p>
          <a:p>
            <a:r>
              <a:rPr lang="fr-FR" dirty="0" err="1"/>
              <a:t>Palmatisequée</a:t>
            </a:r>
            <a:r>
              <a:rPr lang="fr-FR" dirty="0"/>
              <a:t> : les découpures atteignent le pétiole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82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M; </a:t>
            </a:r>
            <a:r>
              <a:rPr lang="fr-FR" dirty="0" err="1"/>
              <a:t>subovata</a:t>
            </a:r>
            <a:r>
              <a:rPr lang="fr-FR" dirty="0"/>
              <a:t> = </a:t>
            </a:r>
            <a:r>
              <a:rPr lang="fr-FR" dirty="0" err="1"/>
              <a:t>Lavatera</a:t>
            </a:r>
            <a:r>
              <a:rPr lang="fr-FR" dirty="0"/>
              <a:t> </a:t>
            </a:r>
            <a:r>
              <a:rPr lang="fr-FR" dirty="0" err="1"/>
              <a:t>maritima</a:t>
            </a:r>
            <a:r>
              <a:rPr lang="fr-FR" dirty="0"/>
              <a:t>                                  M. </a:t>
            </a:r>
            <a:r>
              <a:rPr lang="fr-FR" dirty="0" err="1"/>
              <a:t>arborea</a:t>
            </a:r>
            <a:r>
              <a:rPr lang="fr-FR" dirty="0"/>
              <a:t>= </a:t>
            </a:r>
            <a:r>
              <a:rPr lang="fr-FR" dirty="0" err="1"/>
              <a:t>Lavatera</a:t>
            </a:r>
            <a:r>
              <a:rPr lang="fr-FR" dirty="0"/>
              <a:t> </a:t>
            </a:r>
            <a:r>
              <a:rPr lang="fr-FR" dirty="0" err="1"/>
              <a:t>arborea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700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73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249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Guimauve : confiserie originellement confectionnée avec le mucilage extrait de la racine de A. </a:t>
            </a:r>
            <a:r>
              <a:rPr lang="fr-FR" dirty="0" err="1"/>
              <a:t>offininalis</a:t>
            </a:r>
            <a:r>
              <a:rPr lang="fr-FR" dirty="0"/>
              <a:t> mais qui, dans sa forme moderne  est faite de sucre de blanc d’œuf et de gélatine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3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205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935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A.biennis</a:t>
            </a:r>
            <a:r>
              <a:rPr lang="fr-FR" dirty="0"/>
              <a:t> </a:t>
            </a:r>
          </a:p>
          <a:p>
            <a:r>
              <a:rPr lang="fr-FR" dirty="0"/>
              <a:t>A. </a:t>
            </a:r>
            <a:r>
              <a:rPr lang="fr-FR" dirty="0" err="1"/>
              <a:t>rosea</a:t>
            </a:r>
            <a:r>
              <a:rPr lang="fr-FR" dirty="0"/>
              <a:t> : rose trémière plante vivace souvent plantée dans les jardins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095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A/. </a:t>
            </a:r>
            <a:r>
              <a:rPr lang="fr-FR" dirty="0" err="1"/>
              <a:t>Theophrasti</a:t>
            </a:r>
            <a:r>
              <a:rPr lang="fr-FR" dirty="0"/>
              <a:t> : îles du Cap vert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0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faites au Guatemala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022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747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Pouse</a:t>
            </a:r>
            <a:r>
              <a:rPr lang="fr-FR" dirty="0"/>
              <a:t> dans le Var, le Vaucluse, les bouches du Rhône</a:t>
            </a:r>
          </a:p>
          <a:p>
            <a:r>
              <a:rPr lang="fr-FR" dirty="0"/>
              <a:t>Espèce accidentelle dans les décombres les cultures et les vignes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681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H. </a:t>
            </a:r>
            <a:r>
              <a:rPr lang="fr-FR" dirty="0" err="1"/>
              <a:t>Tiliaceus</a:t>
            </a:r>
            <a:r>
              <a:rPr lang="fr-FR" dirty="0"/>
              <a:t>  : photo faite à La Réunion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985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Existe  encore dans F </a:t>
            </a:r>
            <a:r>
              <a:rPr lang="fr-FR" dirty="0" err="1"/>
              <a:t>gallica</a:t>
            </a:r>
            <a:r>
              <a:rPr lang="fr-FR" dirty="0"/>
              <a:t> </a:t>
            </a:r>
          </a:p>
          <a:p>
            <a:r>
              <a:rPr lang="fr-FR" dirty="0"/>
              <a:t>Sur la côte Est de la haute Corse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075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Genre méditerranéen et  </a:t>
            </a:r>
            <a:r>
              <a:rPr lang="fr-FR" dirty="0" err="1"/>
              <a:t>neotropical</a:t>
            </a:r>
            <a:r>
              <a:rPr lang="fr-FR" dirty="0"/>
              <a:t>. (Mexique, îles d’Amérique du Sud, Antilles, Floride  )</a:t>
            </a:r>
          </a:p>
          <a:p>
            <a:r>
              <a:rPr lang="fr-FR" dirty="0"/>
              <a:t>En France, sur le littoral de l’Hérault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888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Nombreux noms vernaculaires : Mauve à fruits hérissés</a:t>
            </a:r>
          </a:p>
          <a:p>
            <a:r>
              <a:rPr lang="fr-FR" dirty="0"/>
              <a:t>                                                    Mauve de Caroline</a:t>
            </a:r>
          </a:p>
          <a:p>
            <a:r>
              <a:rPr lang="fr-FR" dirty="0"/>
              <a:t>                                                    Mauve à fleurs rouges  etc…</a:t>
            </a:r>
          </a:p>
          <a:p>
            <a:r>
              <a:rPr lang="fr-FR" dirty="0"/>
              <a:t>Palmatifide : découpures atteignant le milieu du limbe</a:t>
            </a:r>
          </a:p>
          <a:p>
            <a:r>
              <a:rPr lang="fr-FR"/>
              <a:t>Méricarpes à 2 graines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66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049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station dans l’Hérault   environs de  </a:t>
            </a:r>
            <a:r>
              <a:rPr lang="fr-FR" dirty="0" err="1"/>
              <a:t>Pezenas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185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faites par Christine au jardin des Plantes de Paris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814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Aristé = muni d’une pointe</a:t>
            </a:r>
          </a:p>
          <a:p>
            <a:r>
              <a:rPr lang="fr-FR" dirty="0"/>
              <a:t>Mutique : sans pointe</a:t>
            </a:r>
          </a:p>
          <a:p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/>
              <a:t>platyphyllos</a:t>
            </a:r>
            <a:r>
              <a:rPr lang="fr-FR" dirty="0"/>
              <a:t> : poils tout au long des nervures.     Mais </a:t>
            </a:r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/>
              <a:t>cordata</a:t>
            </a:r>
            <a:r>
              <a:rPr lang="fr-FR" dirty="0"/>
              <a:t> seulement  aux bifurcations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338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dirty="0"/>
              <a:t>Son feuillage a été aussi  utilisé comme fourrage pour les animaux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024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lain" startAt="5"/>
            </a:pPr>
            <a:r>
              <a:rPr lang="fr-FR" dirty="0"/>
              <a:t>- 6 tépales blanc, rosé à l’intérieur et moucheté de rose</a:t>
            </a:r>
          </a:p>
          <a:p>
            <a:pPr marL="228600" indent="-228600">
              <a:buAutoNum type="arabicPlain" startAt="5"/>
            </a:pPr>
            <a:r>
              <a:rPr lang="fr-FR" dirty="0"/>
              <a:t>Fleur femelle à 5 carpelles séparés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332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Roger </a:t>
            </a:r>
            <a:r>
              <a:rPr lang="fr-FR" dirty="0" err="1"/>
              <a:t>Noars</a:t>
            </a:r>
            <a:r>
              <a:rPr lang="fr-FR" dirty="0"/>
              <a:t>  -photo faite dans les îles du Cap Vert</a:t>
            </a:r>
          </a:p>
          <a:p>
            <a:r>
              <a:rPr lang="fr-FR" dirty="0"/>
              <a:t>Arbre de grande taille et de grand diamètre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89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Cacao, Cola et arbustes d’ornement</a:t>
            </a:r>
          </a:p>
          <a:p>
            <a:r>
              <a:rPr lang="fr-FR" dirty="0"/>
              <a:t>Photo faite en Guyane dans une plantation de Cacaoyer avec La S.B.F.</a:t>
            </a:r>
          </a:p>
          <a:p>
            <a:r>
              <a:rPr lang="fr-FR" dirty="0"/>
              <a:t>bungalow de l'INRA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09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Althaea : plante annuelle</a:t>
            </a:r>
          </a:p>
          <a:p>
            <a:r>
              <a:rPr lang="fr-FR" dirty="0"/>
              <a:t>fleur solitaire longuement pédicellée</a:t>
            </a:r>
          </a:p>
          <a:p>
            <a:r>
              <a:rPr lang="fr-FR" dirty="0" err="1"/>
              <a:t>Brachychiton</a:t>
            </a:r>
            <a:r>
              <a:rPr lang="fr-FR" dirty="0"/>
              <a:t> : arbre originaire d’Australie.  Se rencontre dans le Var et les Alpes maritimes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46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Nervation palmée opposée à une nervation pennée   :    les nervures secondaires sont disposées de chaque coté de la nervure principale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024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Ceiba</a:t>
            </a:r>
            <a:r>
              <a:rPr lang="fr-FR" dirty="0"/>
              <a:t> </a:t>
            </a:r>
            <a:r>
              <a:rPr lang="fr-FR" dirty="0" err="1"/>
              <a:t>pentendra</a:t>
            </a:r>
            <a:r>
              <a:rPr lang="fr-FR" dirty="0"/>
              <a:t>  connu sous le nom de fromager mais aussi de Kapokier. = Famille des Bombacacées</a:t>
            </a:r>
          </a:p>
          <a:p>
            <a:endParaRPr lang="fr-FR" dirty="0"/>
          </a:p>
          <a:p>
            <a:r>
              <a:rPr lang="fr-FR" dirty="0"/>
              <a:t>Arbre national du Guatemala</a:t>
            </a:r>
          </a:p>
          <a:p>
            <a:r>
              <a:rPr lang="fr-FR" dirty="0"/>
              <a:t>Adoré des Mayas qui le considère comme un arbre sacré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203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Cauliflorie</a:t>
            </a:r>
            <a:r>
              <a:rPr lang="fr-FR" dirty="0"/>
              <a:t> : fleur directement attachée sur le tronc</a:t>
            </a:r>
          </a:p>
          <a:p>
            <a:r>
              <a:rPr lang="fr-FR" dirty="0"/>
              <a:t>Photo du cacaoyer faite </a:t>
            </a:r>
            <a:r>
              <a:rPr lang="fr-FR"/>
              <a:t>au Guatemala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C8EB8-71AC-3D44-9A96-5D459769841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99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497D24-B103-234B-9D9A-6B6463732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738C52-7112-2B48-B58B-4D132121A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BB8453-D1A8-DE41-838A-B265602E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D8DE3C-34A6-3444-A9C9-7ADCD630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00F9F1-ABCD-C049-ADF3-DCDBAE73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2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229E6-62A9-604F-978E-3DABF8FE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EA548F-C487-4C43-9EA7-27DEE3B80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37B6ED-C320-B74B-A89B-DDA685317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4A9F5D-EE97-7240-829F-86700E78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397A14-922A-7A4E-B704-547B940B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98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5CC5AD-ABFE-C248-B640-C8D143D56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2EF80C-C0FF-6842-A675-A3E4FE50E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3CC3AD-6AF2-8240-910C-1A4B9B23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FD37DA-147B-E449-B179-E9DB16FC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218174-A06E-184A-BB75-57C67DB9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97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5C6B7E-5F98-A64B-A6CB-A3347A3A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7C7946-DC18-4942-9B00-7CEB75E37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9A178B-9F47-1145-A9FF-212881C1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EBDA9A-16A1-7943-AFB9-5D2FE09BD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C7A09-F4DB-D740-9617-51D4868A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43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11BE00-53F7-844D-8298-6BC919720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B00C84-BA43-8D47-BB1E-4F3F876F8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060E99-4B0E-EF48-9E0C-E1A0E663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95A3B9-4818-794D-A5F3-166B2976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D75685-DB46-D546-94E0-F6F0E56D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78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09C79A-D4AA-1742-8199-B40DBFA6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88241E-6E22-9145-BF49-B07798FBC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D54C7D-AF44-C742-A789-BA166B8A0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562238-DBA9-664B-95F2-800A34DD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448494-326C-7C42-9EC8-89D7B82CA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B02825-CFBF-A24F-A1AF-39DBFF36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02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B26E33-9C15-A44F-8D78-389918134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CE9273-A65A-AB4F-87C7-C9B38BA4D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95B0F2-9A3F-BF4E-8206-281E8F458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D7584FC-0A89-D940-BB34-1783610E4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ECEF87-E9F1-A14F-987C-BF101CF38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2135FD8-6271-1A40-98F7-A346AE98C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44B2AB8-97D2-A944-9B8A-5C1A7602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1EDE57-CD41-C14A-8FE7-334EC1D9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83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0EB2FE-B912-424E-AB36-FEE181FA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553AD6-13B9-D440-B2EF-1C3F65B0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8888ED-AD82-0F44-ADD6-1147F418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656036-CF3F-324B-9586-49D26EBD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73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B77FFF-9124-8341-B134-49D2F3C4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A4C53F-304D-8649-9E04-04E7216B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F5CB2F-0D98-884E-8382-9439D032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20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0AFE3-2B28-5B4E-AAB4-5A784150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F18550-52EC-0F47-B8FA-08CCDEF6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F9D5B2-1F8F-0F47-8AB6-7FEE1554B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0B57CA-8568-BE48-9D31-C864E93E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E8A6D9-F566-5742-A344-66FD6F5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F1DA92-C8BA-9D4F-A144-BE43459B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13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BF610-B59D-C249-AF05-62A89D56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5C7FB13-160F-5948-8E59-FCD72535A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AC8994-CD51-8E4E-A51E-48FBD0A96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9DAD09-387B-684B-8C27-23E3C6B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B1BD08-FFD7-3B43-A9CC-229BACD5D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84FAF5-0C63-8D48-BB4C-1A15D686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8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B9D5F01-6E69-454F-85AD-546111FB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97C226-0ECD-E04D-B504-6D1634E7B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B3AB9D-C76A-4E4E-B792-3583190E0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9A05F-BD43-E645-B9CA-4A45D895CFC5}" type="datetimeFigureOut">
              <a:rPr lang="fr-FR" smtClean="0"/>
              <a:t>16/12/2023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48E3A-2F28-1D47-AAAC-012892CA2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72FC4-911A-794F-8F1F-2EA282832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03BC1-6ECE-284B-AC5A-9C6C4ADC53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42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tiff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7D1D1-56BD-AE41-941D-7BFA9DB14F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5888D4-0D74-2947-9088-875502CB72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CCCAF9-4D63-A54F-8757-766D1040C3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539" y="0"/>
            <a:ext cx="7995782" cy="61916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65C2AE9-1263-AE49-8C81-9557A50B3B41}"/>
              </a:ext>
            </a:extLst>
          </p:cNvPr>
          <p:cNvSpPr txBox="1"/>
          <p:nvPr/>
        </p:nvSpPr>
        <p:spPr>
          <a:xfrm>
            <a:off x="1014608" y="6140863"/>
            <a:ext cx="10162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La nouvelle famille des </a:t>
            </a:r>
            <a:r>
              <a:rPr lang="fr-FR" sz="4000" dirty="0" err="1"/>
              <a:t>Malvaceae</a:t>
            </a:r>
            <a:endParaRPr lang="fr-FR" sz="4000" dirty="0"/>
          </a:p>
        </p:txBody>
      </p:sp>
      <p:sp>
        <p:nvSpPr>
          <p:cNvPr id="7" name="Cadre 6">
            <a:extLst>
              <a:ext uri="{FF2B5EF4-FFF2-40B4-BE49-F238E27FC236}">
                <a16:creationId xmlns:a16="http://schemas.microsoft.com/office/drawing/2014/main" id="{F8CAE24F-B6DC-F241-83A2-36F298B21331}"/>
              </a:ext>
            </a:extLst>
          </p:cNvPr>
          <p:cNvSpPr/>
          <p:nvPr/>
        </p:nvSpPr>
        <p:spPr>
          <a:xfrm>
            <a:off x="762850" y="95082"/>
            <a:ext cx="2703832" cy="255198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Atelier du 23 Novembre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A89B9D-049D-5341-991C-8DBA7345CE10}"/>
              </a:ext>
            </a:extLst>
          </p:cNvPr>
          <p:cNvSpPr txBox="1"/>
          <p:nvPr/>
        </p:nvSpPr>
        <p:spPr>
          <a:xfrm>
            <a:off x="9444625" y="6350696"/>
            <a:ext cx="215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Liliane Roubaudi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B4E115-D01D-C04D-9535-449D7741F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54" y="3926899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2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63BBD5D2-463B-1747-8BE9-3A6AE1BF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0688"/>
            <a:ext cx="3871356" cy="247901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1DF743AC-6E82-6E45-91FF-783411EF97C9}"/>
              </a:ext>
            </a:extLst>
          </p:cNvPr>
          <p:cNvSpPr txBox="1">
            <a:spLocks/>
          </p:cNvSpPr>
          <p:nvPr/>
        </p:nvSpPr>
        <p:spPr>
          <a:xfrm>
            <a:off x="838200" y="-145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La feuille  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9AB186-350B-C94E-97B4-67870AADCE9A}"/>
              </a:ext>
            </a:extLst>
          </p:cNvPr>
          <p:cNvSpPr txBox="1"/>
          <p:nvPr/>
        </p:nvSpPr>
        <p:spPr>
          <a:xfrm>
            <a:off x="2220685" y="3277590"/>
            <a:ext cx="191192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Nervation </a:t>
            </a: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palmée </a:t>
            </a:r>
            <a:r>
              <a:rPr lang="fr-FR" dirty="0"/>
              <a:t>: plusieurs nervures principales qui partent toutes de sommet du pétiole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ACE6EF0-2E17-D040-AA83-E52F723727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3496" y="-48334"/>
            <a:ext cx="3121014" cy="454385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C7422C-1B74-8F4C-B79F-B3933A8FC8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887" y="0"/>
            <a:ext cx="2477250" cy="50710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27EE44D-FDDF-3141-8299-3E7AC131CA39}"/>
              </a:ext>
            </a:extLst>
          </p:cNvPr>
          <p:cNvSpPr txBox="1"/>
          <p:nvPr/>
        </p:nvSpPr>
        <p:spPr>
          <a:xfrm>
            <a:off x="4750130" y="5216587"/>
            <a:ext cx="23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i="1" dirty="0" err="1"/>
              <a:t>Althaeae</a:t>
            </a:r>
            <a:endParaRPr lang="fr-FR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E2ABF9-2D4C-A446-A49A-D1EEE78CF1D2}"/>
              </a:ext>
            </a:extLst>
          </p:cNvPr>
          <p:cNvSpPr txBox="1"/>
          <p:nvPr/>
        </p:nvSpPr>
        <p:spPr>
          <a:xfrm>
            <a:off x="9500260" y="4667003"/>
            <a:ext cx="198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i="1" dirty="0" err="1"/>
              <a:t>Malvella</a:t>
            </a:r>
            <a:endParaRPr lang="fr-FR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BE835B-E7C4-844D-A122-5AEC456CBBB7}"/>
              </a:ext>
            </a:extLst>
          </p:cNvPr>
          <p:cNvSpPr txBox="1"/>
          <p:nvPr/>
        </p:nvSpPr>
        <p:spPr>
          <a:xfrm>
            <a:off x="118753" y="3942608"/>
            <a:ext cx="181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i="1" dirty="0" err="1"/>
              <a:t>Malva</a:t>
            </a:r>
            <a:endParaRPr lang="fr-FR" i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BDB9D7C-64CB-BA4F-B3D5-B8F3E50C7F31}"/>
              </a:ext>
            </a:extLst>
          </p:cNvPr>
          <p:cNvSpPr txBox="1"/>
          <p:nvPr/>
        </p:nvSpPr>
        <p:spPr>
          <a:xfrm>
            <a:off x="9971314" y="6258296"/>
            <a:ext cx="22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sz="1400" dirty="0"/>
              <a:t>Photos : Didier Roubaudi)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1C08C9-CA6F-7145-9292-D0FFF32D78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377" y="-240510"/>
            <a:ext cx="2109920" cy="291038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CCD6A59-7EF7-AE41-8981-7864B13A676B}"/>
              </a:ext>
            </a:extLst>
          </p:cNvPr>
          <p:cNvSpPr txBox="1"/>
          <p:nvPr/>
        </p:nvSpPr>
        <p:spPr>
          <a:xfrm>
            <a:off x="7205859" y="2485209"/>
            <a:ext cx="155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: </a:t>
            </a:r>
            <a:r>
              <a:rPr lang="fr-FR" i="1" dirty="0" err="1"/>
              <a:t>Tilia</a:t>
            </a:r>
            <a:endParaRPr lang="fr-FR" i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8C7F104-967A-DE45-A3AD-A9D376D6500A}"/>
              </a:ext>
            </a:extLst>
          </p:cNvPr>
          <p:cNvSpPr txBox="1"/>
          <p:nvPr/>
        </p:nvSpPr>
        <p:spPr>
          <a:xfrm>
            <a:off x="391885" y="951808"/>
            <a:ext cx="361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feuille est généralement stipulée mais stipules caduques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1EC014-D171-2144-BCFB-714A5EE1FBE6}"/>
              </a:ext>
            </a:extLst>
          </p:cNvPr>
          <p:cNvSpPr txBox="1"/>
          <p:nvPr/>
        </p:nvSpPr>
        <p:spPr>
          <a:xfrm>
            <a:off x="118753" y="6115792"/>
            <a:ext cx="85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le plus souvent simples, alternes, crènelées, d’aspect souvent duveteux, argenté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01F0EE-C123-2E45-9506-5688527C8F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086" y="2854541"/>
            <a:ext cx="2689163" cy="1971242"/>
          </a:xfrm>
          <a:prstGeom prst="rect">
            <a:avLst/>
          </a:prstGeom>
        </p:spPr>
      </p:pic>
      <p:sp>
        <p:nvSpPr>
          <p:cNvPr id="8" name="Rectangle avec flèche vers le haut 7">
            <a:extLst>
              <a:ext uri="{FF2B5EF4-FFF2-40B4-BE49-F238E27FC236}">
                <a16:creationId xmlns:a16="http://schemas.microsoft.com/office/drawing/2014/main" id="{1F2CD10A-C790-4145-98DE-CE874849B958}"/>
              </a:ext>
            </a:extLst>
          </p:cNvPr>
          <p:cNvSpPr/>
          <p:nvPr/>
        </p:nvSpPr>
        <p:spPr>
          <a:xfrm>
            <a:off x="6719100" y="4784691"/>
            <a:ext cx="2396279" cy="117888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Un indument étoilé couvre souvent tous les organes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09E860-1BE2-4942-92DA-393C11829498}"/>
              </a:ext>
            </a:extLst>
          </p:cNvPr>
          <p:cNvSpPr txBox="1"/>
          <p:nvPr/>
        </p:nvSpPr>
        <p:spPr>
          <a:xfrm>
            <a:off x="9151956" y="5255741"/>
            <a:ext cx="2331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 </a:t>
            </a:r>
            <a:r>
              <a:rPr lang="fr-FR" sz="1400" dirty="0" err="1"/>
              <a:t>Spichiger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19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4" grpId="0"/>
      <p:bldP spid="8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FCC5E00-D547-214C-8B74-4D89F2595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25" y="1253331"/>
            <a:ext cx="5801784" cy="4351338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BB09D8-C71F-B945-8BBF-08D42D698BD1}"/>
              </a:ext>
            </a:extLst>
          </p:cNvPr>
          <p:cNvSpPr txBox="1"/>
          <p:nvPr/>
        </p:nvSpPr>
        <p:spPr>
          <a:xfrm>
            <a:off x="0" y="225631"/>
            <a:ext cx="876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dirty="0"/>
              <a:t>La tige peut être un tronc 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DEB074-EF5E-954A-BE76-0ACC664451D6}"/>
              </a:ext>
            </a:extLst>
          </p:cNvPr>
          <p:cNvSpPr txBox="1"/>
          <p:nvPr/>
        </p:nvSpPr>
        <p:spPr>
          <a:xfrm>
            <a:off x="155025" y="5712031"/>
            <a:ext cx="34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arborea</a:t>
            </a:r>
            <a:endParaRPr lang="fr-FR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60D679-494E-EC4B-B096-7B5EFE35C3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143" y="0"/>
            <a:ext cx="5142857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16FB3AA-510A-524C-B7F7-4EF7A53FD43A}"/>
              </a:ext>
            </a:extLst>
          </p:cNvPr>
          <p:cNvSpPr txBox="1"/>
          <p:nvPr/>
        </p:nvSpPr>
        <p:spPr>
          <a:xfrm>
            <a:off x="5652655" y="6081363"/>
            <a:ext cx="2104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err="1"/>
              <a:t>Tilia</a:t>
            </a:r>
            <a:r>
              <a:rPr lang="fr-FR" i="1" dirty="0"/>
              <a:t> </a:t>
            </a:r>
            <a:r>
              <a:rPr lang="fr-FR" i="1" dirty="0" err="1"/>
              <a:t>platyphyllos</a:t>
            </a:r>
            <a:endParaRPr lang="fr-FR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E5D68C-71A3-FC40-80F6-457D01D45A42}"/>
              </a:ext>
            </a:extLst>
          </p:cNvPr>
          <p:cNvSpPr txBox="1"/>
          <p:nvPr/>
        </p:nvSpPr>
        <p:spPr>
          <a:xfrm>
            <a:off x="3033287" y="6285015"/>
            <a:ext cx="2697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(photos : D. Roubaud</a:t>
            </a:r>
            <a:r>
              <a:rPr lang="fr-FR" sz="1400" dirty="0"/>
              <a:t>i)</a:t>
            </a:r>
          </a:p>
        </p:txBody>
      </p:sp>
    </p:spTree>
    <p:extLst>
      <p:ext uri="{BB962C8B-B14F-4D97-AF65-F5344CB8AC3E}">
        <p14:creationId xmlns:p14="http://schemas.microsoft.com/office/powerpoint/2010/main" val="197213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A7722-048D-2747-A569-D5F0C9DA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0CFD6EB-804F-A049-973D-909CE1CAF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8774" cy="594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7619128-E735-D245-8383-0D3FBD2AEDB0}"/>
              </a:ext>
            </a:extLst>
          </p:cNvPr>
          <p:cNvSpPr txBox="1"/>
          <p:nvPr/>
        </p:nvSpPr>
        <p:spPr>
          <a:xfrm>
            <a:off x="9571512" y="4524499"/>
            <a:ext cx="20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: </a:t>
            </a:r>
            <a:r>
              <a:rPr lang="fr-FR" i="1" dirty="0" err="1"/>
              <a:t>Ceiba</a:t>
            </a:r>
            <a:endParaRPr lang="fr-FR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7654D9-D35A-1F42-A799-EE50D1E34995}"/>
              </a:ext>
            </a:extLst>
          </p:cNvPr>
          <p:cNvSpPr txBox="1"/>
          <p:nvPr/>
        </p:nvSpPr>
        <p:spPr>
          <a:xfrm>
            <a:off x="7893132" y="5775259"/>
            <a:ext cx="412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Chez les plantes tropicales, l’écorce est souvent couverte d’épines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2614B18-0B34-B540-8F3F-15EC07616BA1}"/>
              </a:ext>
            </a:extLst>
          </p:cNvPr>
          <p:cNvSpPr txBox="1"/>
          <p:nvPr/>
        </p:nvSpPr>
        <p:spPr>
          <a:xfrm>
            <a:off x="178130" y="6154628"/>
            <a:ext cx="33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 : </a:t>
            </a:r>
            <a:r>
              <a:rPr lang="fr-FR" i="1" dirty="0" err="1"/>
              <a:t>Colleostegia</a:t>
            </a:r>
            <a:endParaRPr lang="fr-FR" i="1" dirty="0"/>
          </a:p>
        </p:txBody>
      </p:sp>
      <p:sp>
        <p:nvSpPr>
          <p:cNvPr id="14" name="Flèche vers la gauche 13">
            <a:extLst>
              <a:ext uri="{FF2B5EF4-FFF2-40B4-BE49-F238E27FC236}">
                <a16:creationId xmlns:a16="http://schemas.microsoft.com/office/drawing/2014/main" id="{D0618A78-31E3-744A-930D-D9695E52B671}"/>
              </a:ext>
            </a:extLst>
          </p:cNvPr>
          <p:cNvSpPr/>
          <p:nvPr/>
        </p:nvSpPr>
        <p:spPr>
          <a:xfrm>
            <a:off x="3540901" y="5586999"/>
            <a:ext cx="2998602" cy="1443451"/>
          </a:xfrm>
          <a:prstGeom prst="leftArrow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Tronc parfois renforcé par des contreforts-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A8B1FA-4908-E748-9583-A90FC15EAB4C}"/>
              </a:ext>
            </a:extLst>
          </p:cNvPr>
          <p:cNvSpPr txBox="1"/>
          <p:nvPr/>
        </p:nvSpPr>
        <p:spPr>
          <a:xfrm>
            <a:off x="7291448" y="6299276"/>
            <a:ext cx="315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sz="1400" dirty="0"/>
              <a:t>Photos : Didier Roubaudi)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6FD45DF-0CB5-CB45-B603-CC3768307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126" y="67480"/>
            <a:ext cx="2799646" cy="4351338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0F6C42C-E3AA-BE41-BB29-6A21868C61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629" y="1027906"/>
            <a:ext cx="3259482" cy="48696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502427-4245-7E43-90E0-6F7D8B06746E}"/>
              </a:ext>
            </a:extLst>
          </p:cNvPr>
          <p:cNvSpPr txBox="1"/>
          <p:nvPr/>
        </p:nvSpPr>
        <p:spPr>
          <a:xfrm>
            <a:off x="4239855" y="67480"/>
            <a:ext cx="3253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Les cas particuliers des espèces tropicales : </a:t>
            </a:r>
          </a:p>
        </p:txBody>
      </p:sp>
    </p:spTree>
    <p:extLst>
      <p:ext uri="{BB962C8B-B14F-4D97-AF65-F5344CB8AC3E}">
        <p14:creationId xmlns:p14="http://schemas.microsoft.com/office/powerpoint/2010/main" val="216462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F606D-F97F-364A-9642-99885843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A1FFEC-E5B8-5C4B-B041-3D41F1D09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36" y="59470"/>
            <a:ext cx="12229271" cy="6739059"/>
          </a:xfrm>
        </p:spPr>
      </p:pic>
    </p:spTree>
    <p:extLst>
      <p:ext uri="{BB962C8B-B14F-4D97-AF65-F5344CB8AC3E}">
        <p14:creationId xmlns:p14="http://schemas.microsoft.com/office/powerpoint/2010/main" val="2670650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322FF-8F4E-BB44-A815-530B67FC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C29E124-C284-6149-BD1D-9F6CFF2BB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719" y="0"/>
            <a:ext cx="6820281" cy="4052496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B5DB07-596E-2F4C-9DB3-1CC028C4EFCB}"/>
              </a:ext>
            </a:extLst>
          </p:cNvPr>
          <p:cNvSpPr txBox="1"/>
          <p:nvPr/>
        </p:nvSpPr>
        <p:spPr>
          <a:xfrm>
            <a:off x="486888" y="365125"/>
            <a:ext cx="4239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fleur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A3C24C-FEFE-824C-BD32-8C402EBD2A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919" y="826790"/>
            <a:ext cx="6198919" cy="494013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D4B007F-FF2B-5E4E-818D-0B88CE3A2FC4}"/>
              </a:ext>
            </a:extLst>
          </p:cNvPr>
          <p:cNvSpPr txBox="1"/>
          <p:nvPr/>
        </p:nvSpPr>
        <p:spPr>
          <a:xfrm>
            <a:off x="4487391" y="4272677"/>
            <a:ext cx="2509154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Fleur actinomorphe</a:t>
            </a:r>
          </a:p>
          <a:p>
            <a:r>
              <a:rPr lang="fr-FR" dirty="0"/>
              <a:t>          cyclique</a:t>
            </a:r>
          </a:p>
          <a:p>
            <a:r>
              <a:rPr lang="fr-FR" dirty="0"/>
              <a:t>          hermaphrodite</a:t>
            </a:r>
          </a:p>
          <a:p>
            <a:r>
              <a:rPr lang="fr-FR" dirty="0"/>
              <a:t>          pentamère</a:t>
            </a:r>
          </a:p>
          <a:p>
            <a:r>
              <a:rPr lang="fr-FR" dirty="0"/>
              <a:t>          dialypétale</a:t>
            </a:r>
          </a:p>
          <a:p>
            <a:r>
              <a:rPr lang="fr-FR" dirty="0"/>
              <a:t>          </a:t>
            </a:r>
            <a:r>
              <a:rPr lang="fr-FR" dirty="0" err="1"/>
              <a:t>héterochlamyde</a:t>
            </a:r>
            <a:endParaRPr lang="fr-FR" dirty="0"/>
          </a:p>
          <a:p>
            <a:r>
              <a:rPr lang="fr-FR" dirty="0"/>
              <a:t>          </a:t>
            </a:r>
            <a:r>
              <a:rPr lang="fr-FR" dirty="0" err="1"/>
              <a:t>polystémone</a:t>
            </a:r>
            <a:endParaRPr lang="fr-FR" dirty="0"/>
          </a:p>
          <a:p>
            <a:r>
              <a:rPr lang="fr-FR" dirty="0"/>
              <a:t>          hypogyne</a:t>
            </a:r>
          </a:p>
          <a:p>
            <a:r>
              <a:rPr lang="fr-FR" dirty="0"/>
              <a:t>          </a:t>
            </a:r>
          </a:p>
        </p:txBody>
      </p:sp>
      <p:sp>
        <p:nvSpPr>
          <p:cNvPr id="10" name="Rectangle avec flèche vers le haut 9">
            <a:extLst>
              <a:ext uri="{FF2B5EF4-FFF2-40B4-BE49-F238E27FC236}">
                <a16:creationId xmlns:a16="http://schemas.microsoft.com/office/drawing/2014/main" id="{F724FC11-230C-E94B-AF5F-B1DB214C9D23}"/>
              </a:ext>
            </a:extLst>
          </p:cNvPr>
          <p:cNvSpPr/>
          <p:nvPr/>
        </p:nvSpPr>
        <p:spPr>
          <a:xfrm>
            <a:off x="7897090" y="4429496"/>
            <a:ext cx="3705101" cy="1199408"/>
          </a:xfrm>
          <a:prstGeom prst="upArrowCallou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Préfloraison tordue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E40B81-BDC3-0F49-9244-1238B6A9C393}"/>
              </a:ext>
            </a:extLst>
          </p:cNvPr>
          <p:cNvSpPr txBox="1"/>
          <p:nvPr/>
        </p:nvSpPr>
        <p:spPr>
          <a:xfrm>
            <a:off x="7837713" y="5878286"/>
            <a:ext cx="376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Chaque pétale est à la fois recouvert et recouvrant</a:t>
            </a:r>
          </a:p>
        </p:txBody>
      </p:sp>
    </p:spTree>
    <p:extLst>
      <p:ext uri="{BB962C8B-B14F-4D97-AF65-F5344CB8AC3E}">
        <p14:creationId xmlns:p14="http://schemas.microsoft.com/office/powerpoint/2010/main" val="329810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BAD6F-6E99-154E-BE4E-0F15A7BD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BBCD4F-6793-094B-AD62-0D53EBF63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02323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842390-2B82-0C45-B580-EA57B193DA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075" y="2641250"/>
            <a:ext cx="6203925" cy="41504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742E9B-9337-2C4A-9840-B932EAC653B6}"/>
              </a:ext>
            </a:extLst>
          </p:cNvPr>
          <p:cNvSpPr txBox="1"/>
          <p:nvPr/>
        </p:nvSpPr>
        <p:spPr>
          <a:xfrm>
            <a:off x="10212779" y="6068291"/>
            <a:ext cx="161504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 calice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5D0432-232A-0545-A064-31C0CF94A59E}"/>
              </a:ext>
            </a:extLst>
          </p:cNvPr>
          <p:cNvSpPr txBox="1"/>
          <p:nvPr/>
        </p:nvSpPr>
        <p:spPr>
          <a:xfrm>
            <a:off x="7113319" y="807522"/>
            <a:ext cx="452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à 5 sépales  plus ou moins soudés, généralement doublé par un </a:t>
            </a:r>
            <a:r>
              <a:rPr lang="fr-FR" b="1" dirty="0" err="1"/>
              <a:t>épicalice</a:t>
            </a:r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89D3DD-B6D4-974C-8971-290F4CDF7E5D}"/>
              </a:ext>
            </a:extLst>
          </p:cNvPr>
          <p:cNvSpPr txBox="1"/>
          <p:nvPr/>
        </p:nvSpPr>
        <p:spPr>
          <a:xfrm>
            <a:off x="178130" y="4476997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(</a:t>
            </a:r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sylvestris</a:t>
            </a:r>
            <a:r>
              <a:rPr lang="fr-FR" i="1" dirty="0"/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EC5C496-91AD-DC45-A760-39E0DF957728}"/>
              </a:ext>
            </a:extLst>
          </p:cNvPr>
          <p:cNvSpPr txBox="1"/>
          <p:nvPr/>
        </p:nvSpPr>
        <p:spPr>
          <a:xfrm>
            <a:off x="9444841" y="2362513"/>
            <a:ext cx="219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(</a:t>
            </a:r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moschata</a:t>
            </a:r>
            <a:r>
              <a:rPr lang="fr-FR" i="1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DC8B1F-A8B0-644A-915C-F5A0A204B371}"/>
              </a:ext>
            </a:extLst>
          </p:cNvPr>
          <p:cNvSpPr txBox="1"/>
          <p:nvPr/>
        </p:nvSpPr>
        <p:spPr>
          <a:xfrm>
            <a:off x="529908" y="4927661"/>
            <a:ext cx="521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Épicalice</a:t>
            </a:r>
            <a:r>
              <a:rPr lang="fr-FR" dirty="0"/>
              <a:t> qui résulte de la condensation des bractées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17FDC3-8EF4-7349-85F9-1ABE633E06C3}"/>
              </a:ext>
            </a:extLst>
          </p:cNvPr>
          <p:cNvSpPr txBox="1"/>
          <p:nvPr/>
        </p:nvSpPr>
        <p:spPr>
          <a:xfrm>
            <a:off x="2022065" y="6492875"/>
            <a:ext cx="245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Didier Roubaudi)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7499BF-3F4F-194D-A233-6F7211882C3A}"/>
              </a:ext>
            </a:extLst>
          </p:cNvPr>
          <p:cNvSpPr txBox="1"/>
          <p:nvPr/>
        </p:nvSpPr>
        <p:spPr>
          <a:xfrm>
            <a:off x="523970" y="5296993"/>
            <a:ext cx="5464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nombre de pièces de l’</a:t>
            </a:r>
            <a:r>
              <a:rPr lang="fr-FR" dirty="0" err="1"/>
              <a:t>épicalice</a:t>
            </a:r>
            <a:r>
              <a:rPr lang="fr-FR" dirty="0"/>
              <a:t> varie avec chaque genre :    </a:t>
            </a:r>
            <a:r>
              <a:rPr lang="fr-FR" dirty="0" err="1"/>
              <a:t>Malva</a:t>
            </a:r>
            <a:r>
              <a:rPr lang="fr-FR" dirty="0"/>
              <a:t> : 3</a:t>
            </a:r>
          </a:p>
          <a:p>
            <a:r>
              <a:rPr lang="fr-FR" dirty="0"/>
              <a:t>	Althaea : 3- 5</a:t>
            </a:r>
          </a:p>
          <a:p>
            <a:r>
              <a:rPr lang="fr-FR" dirty="0"/>
              <a:t>	Hibiscus :  10 -12 etc…</a:t>
            </a:r>
          </a:p>
        </p:txBody>
      </p:sp>
    </p:spTree>
    <p:extLst>
      <p:ext uri="{BB962C8B-B14F-4D97-AF65-F5344CB8AC3E}">
        <p14:creationId xmlns:p14="http://schemas.microsoft.com/office/powerpoint/2010/main" val="183265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4E6582C-1D25-4C47-88FC-D85D2F1D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191" y="0"/>
            <a:ext cx="6504242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538793E-31CC-7B4D-A101-4E2107E5FC46}"/>
              </a:ext>
            </a:extLst>
          </p:cNvPr>
          <p:cNvSpPr txBox="1"/>
          <p:nvPr/>
        </p:nvSpPr>
        <p:spPr>
          <a:xfrm>
            <a:off x="201881" y="4465122"/>
            <a:ext cx="296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(</a:t>
            </a:r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moschata</a:t>
            </a:r>
            <a:r>
              <a:rPr lang="fr-FR" i="1" dirty="0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4AA90F-5773-5644-BAAB-F9F9FE66D1E4}"/>
              </a:ext>
            </a:extLst>
          </p:cNvPr>
          <p:cNvSpPr txBox="1"/>
          <p:nvPr/>
        </p:nvSpPr>
        <p:spPr>
          <a:xfrm>
            <a:off x="0" y="5427023"/>
            <a:ext cx="5351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Les nombreuses  étamines s’unissent par leur filet pour former un </a:t>
            </a:r>
            <a:r>
              <a:rPr lang="fr-FR" b="1" dirty="0"/>
              <a:t>tube </a:t>
            </a:r>
            <a:r>
              <a:rPr lang="fr-FR" dirty="0"/>
              <a:t>qui porte au sommet  des </a:t>
            </a:r>
            <a:r>
              <a:rPr lang="fr-FR" b="1" dirty="0"/>
              <a:t>anthères réduites à une loge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FD8311E-63CE-AE4F-A110-1A7544935BF3}"/>
              </a:ext>
            </a:extLst>
          </p:cNvPr>
          <p:cNvSpPr txBox="1"/>
          <p:nvPr/>
        </p:nvSpPr>
        <p:spPr>
          <a:xfrm>
            <a:off x="3441342" y="2648967"/>
            <a:ext cx="21697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Soudure des filets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20649F1-EA21-1F44-B42F-47994372D4F5}"/>
              </a:ext>
            </a:extLst>
          </p:cNvPr>
          <p:cNvCxnSpPr/>
          <p:nvPr/>
        </p:nvCxnSpPr>
        <p:spPr>
          <a:xfrm flipH="1" flipV="1">
            <a:off x="2530381" y="2861435"/>
            <a:ext cx="1413163" cy="1425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7D5A941-DE3C-6D42-AB0E-54086863FDDD}"/>
              </a:ext>
            </a:extLst>
          </p:cNvPr>
          <p:cNvSpPr txBox="1"/>
          <p:nvPr/>
        </p:nvSpPr>
        <p:spPr>
          <a:xfrm>
            <a:off x="4334495" y="1715679"/>
            <a:ext cx="21697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Anthères libres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8E9D76D-1129-994C-AB5E-16BB338B9BEC}"/>
              </a:ext>
            </a:extLst>
          </p:cNvPr>
          <p:cNvCxnSpPr/>
          <p:nvPr/>
        </p:nvCxnSpPr>
        <p:spPr>
          <a:xfrm>
            <a:off x="3859481" y="2339439"/>
            <a:ext cx="6887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1AFAB83-0A26-6A4C-8895-849B99CF3A0C}"/>
              </a:ext>
            </a:extLst>
          </p:cNvPr>
          <p:cNvCxnSpPr/>
          <p:nvPr/>
        </p:nvCxnSpPr>
        <p:spPr>
          <a:xfrm>
            <a:off x="3906982" y="2956956"/>
            <a:ext cx="6887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17B14C5-E8CA-9749-8C8B-463A67CDCC83}"/>
              </a:ext>
            </a:extLst>
          </p:cNvPr>
          <p:cNvCxnSpPr/>
          <p:nvPr/>
        </p:nvCxnSpPr>
        <p:spPr>
          <a:xfrm flipH="1">
            <a:off x="3745883" y="1855234"/>
            <a:ext cx="588612" cy="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4E62B473-C492-4C4A-B782-671302A380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812" y="2791364"/>
            <a:ext cx="6974661" cy="449582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1B70806-DB62-CE4A-B62D-1CCCACA7C902}"/>
              </a:ext>
            </a:extLst>
          </p:cNvPr>
          <p:cNvSpPr txBox="1"/>
          <p:nvPr/>
        </p:nvSpPr>
        <p:spPr>
          <a:xfrm>
            <a:off x="201881" y="4834454"/>
            <a:ext cx="2833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  </a:t>
            </a:r>
            <a:r>
              <a:rPr lang="fr-FR" sz="1400" dirty="0" err="1"/>
              <a:t>Diidier</a:t>
            </a:r>
            <a:r>
              <a:rPr lang="fr-FR" sz="1400" dirty="0"/>
              <a:t> Roubaudi)</a:t>
            </a:r>
          </a:p>
        </p:txBody>
      </p:sp>
      <p:sp>
        <p:nvSpPr>
          <p:cNvPr id="22" name="Rectangle avec flèche vers le bas 21">
            <a:extLst>
              <a:ext uri="{FF2B5EF4-FFF2-40B4-BE49-F238E27FC236}">
                <a16:creationId xmlns:a16="http://schemas.microsoft.com/office/drawing/2014/main" id="{D9F27A8C-868E-3343-93BA-94A9C755F563}"/>
              </a:ext>
            </a:extLst>
          </p:cNvPr>
          <p:cNvSpPr/>
          <p:nvPr/>
        </p:nvSpPr>
        <p:spPr>
          <a:xfrm>
            <a:off x="7445828" y="1525980"/>
            <a:ext cx="4168239" cy="1114222"/>
          </a:xfrm>
          <a:prstGeom prst="downArrowCallou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Étamines à anthères uniloculaires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6D033C6-9E07-F449-A3FA-664933616E07}"/>
              </a:ext>
            </a:extLst>
          </p:cNvPr>
          <p:cNvSpPr txBox="1"/>
          <p:nvPr/>
        </p:nvSpPr>
        <p:spPr>
          <a:xfrm>
            <a:off x="7701931" y="636154"/>
            <a:ext cx="352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extraite de « Botanique systématique des plantes à fleurs «  </a:t>
            </a:r>
            <a:r>
              <a:rPr lang="fr-FR" sz="1400" dirty="0" err="1"/>
              <a:t>Spichiger</a:t>
            </a:r>
            <a:r>
              <a:rPr lang="fr-FR" sz="1400" dirty="0"/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483A93-B8C2-D34C-AC34-153116FEDBC9}"/>
              </a:ext>
            </a:extLst>
          </p:cNvPr>
          <p:cNvSpPr txBox="1"/>
          <p:nvPr/>
        </p:nvSpPr>
        <p:spPr>
          <a:xfrm>
            <a:off x="8075221" y="113784"/>
            <a:ext cx="167442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L’androcée :</a:t>
            </a:r>
          </a:p>
        </p:txBody>
      </p:sp>
    </p:spTree>
    <p:extLst>
      <p:ext uri="{BB962C8B-B14F-4D97-AF65-F5344CB8AC3E}">
        <p14:creationId xmlns:p14="http://schemas.microsoft.com/office/powerpoint/2010/main" val="418675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CC904-ECBF-574B-A812-6ADCC021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7018AF24-BB21-A542-9FE0-5015C1798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897" y="-296884"/>
            <a:ext cx="8610600" cy="3445133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7DAAAC-4EA2-4645-8E35-472F7A8B70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11586"/>
            <a:ext cx="7654472" cy="43322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084D648-931C-4A45-BB57-D19CC14251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667" y="-219712"/>
            <a:ext cx="4427033" cy="518065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BF56E89-DF47-2142-9F70-4C819D60EBD1}"/>
              </a:ext>
            </a:extLst>
          </p:cNvPr>
          <p:cNvSpPr txBox="1"/>
          <p:nvPr/>
        </p:nvSpPr>
        <p:spPr>
          <a:xfrm>
            <a:off x="665018" y="4037610"/>
            <a:ext cx="5581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Chez certaines espèces, les étamines ne sont pas toutes groupées au sommet (</a:t>
            </a:r>
            <a:r>
              <a:rPr lang="fr-FR" dirty="0" err="1"/>
              <a:t>Malva</a:t>
            </a:r>
            <a:r>
              <a:rPr lang="fr-FR" dirty="0"/>
              <a:t>) mais réparties tout au long du tube (Hibiscus)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39C75BC-D40C-AF47-A1C6-95F16FAEF6A8}"/>
              </a:ext>
            </a:extLst>
          </p:cNvPr>
          <p:cNvSpPr txBox="1"/>
          <p:nvPr/>
        </p:nvSpPr>
        <p:spPr>
          <a:xfrm>
            <a:off x="7902369" y="5415148"/>
            <a:ext cx="4289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Ovaire supère, à </a:t>
            </a:r>
            <a:r>
              <a:rPr lang="fr-FR" sz="2400" dirty="0">
                <a:solidFill>
                  <a:srgbClr val="FF0000"/>
                </a:solidFill>
              </a:rPr>
              <a:t>carpelles libres   ou soudés </a:t>
            </a:r>
            <a:r>
              <a:rPr lang="fr-FR" sz="2400" dirty="0"/>
              <a:t>en nombre variable</a:t>
            </a:r>
          </a:p>
        </p:txBody>
      </p:sp>
    </p:spTree>
    <p:extLst>
      <p:ext uri="{BB962C8B-B14F-4D97-AF65-F5344CB8AC3E}">
        <p14:creationId xmlns:p14="http://schemas.microsoft.com/office/powerpoint/2010/main" val="141709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76FCF3-090C-B34A-BA1E-F8549134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FAD80B-51FA-8F40-8101-AC34226C3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867" y="0"/>
            <a:ext cx="9947564" cy="7815385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7D68F1-52CA-A647-BE0D-FBD403EB3E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654" y="515071"/>
            <a:ext cx="5175173" cy="3758541"/>
          </a:xfrm>
          <a:prstGeom prst="rect">
            <a:avLst/>
          </a:prstGeom>
        </p:spPr>
      </p:pic>
      <p:sp>
        <p:nvSpPr>
          <p:cNvPr id="4" name="Cadre 3">
            <a:extLst>
              <a:ext uri="{FF2B5EF4-FFF2-40B4-BE49-F238E27FC236}">
                <a16:creationId xmlns:a16="http://schemas.microsoft.com/office/drawing/2014/main" id="{AE288481-080E-0048-A19A-A0820C805591}"/>
              </a:ext>
            </a:extLst>
          </p:cNvPr>
          <p:cNvSpPr/>
          <p:nvPr/>
        </p:nvSpPr>
        <p:spPr>
          <a:xfrm>
            <a:off x="10414000" y="4859867"/>
            <a:ext cx="1778000" cy="115146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Il y a protandrie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42DE54-4076-3441-B299-016DD1C498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686" y="4273611"/>
            <a:ext cx="1782756" cy="221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9E956A-BD2D-924E-B256-8F1F97D9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3174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b="1" dirty="0"/>
              <a:t>Les 2 types de fruits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B06F3B-BB79-2541-A610-06182CEB4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93395"/>
            <a:ext cx="3966579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11949D6-F82E-DF44-86B3-C75BD2424847}"/>
              </a:ext>
            </a:extLst>
          </p:cNvPr>
          <p:cNvSpPr txBox="1"/>
          <p:nvPr/>
        </p:nvSpPr>
        <p:spPr>
          <a:xfrm>
            <a:off x="166364" y="6244733"/>
            <a:ext cx="36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(</a:t>
            </a:r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veneta</a:t>
            </a:r>
            <a:r>
              <a:rPr lang="fr-FR" i="1" dirty="0"/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C9AAEB-55D4-4B43-95C5-57AF934ECC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585" y="1394154"/>
            <a:ext cx="4659415" cy="46966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94AF9D9-6B39-3E47-8A98-BB2EC7947E70}"/>
              </a:ext>
            </a:extLst>
          </p:cNvPr>
          <p:cNvSpPr txBox="1"/>
          <p:nvPr/>
        </p:nvSpPr>
        <p:spPr>
          <a:xfrm>
            <a:off x="8225424" y="6090845"/>
            <a:ext cx="325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(Hibiscus </a:t>
            </a:r>
            <a:r>
              <a:rPr lang="fr-FR" i="1" dirty="0" err="1"/>
              <a:t>syriacus</a:t>
            </a:r>
            <a:r>
              <a:rPr lang="fr-FR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C93F32-0214-3645-A2A9-5F96F1CD5F77}"/>
              </a:ext>
            </a:extLst>
          </p:cNvPr>
          <p:cNvSpPr txBox="1"/>
          <p:nvPr/>
        </p:nvSpPr>
        <p:spPr>
          <a:xfrm>
            <a:off x="4044126" y="6460177"/>
            <a:ext cx="4324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Didier Roubaudi)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FD94D5-B100-E44E-91F7-03BE0421D7A5}"/>
              </a:ext>
            </a:extLst>
          </p:cNvPr>
          <p:cNvSpPr txBox="1"/>
          <p:nvPr/>
        </p:nvSpPr>
        <p:spPr>
          <a:xfrm>
            <a:off x="166364" y="938151"/>
            <a:ext cx="397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ier</a:t>
            </a:r>
            <a:r>
              <a:rPr lang="fr-FR" dirty="0"/>
              <a:t> cas : les nombreux carpelles uniovulés donnent des </a:t>
            </a:r>
            <a:r>
              <a:rPr lang="fr-FR" b="1" dirty="0"/>
              <a:t>akènes</a:t>
            </a:r>
            <a:r>
              <a:rPr lang="fr-FR" dirty="0"/>
              <a:t> qui se séparent à maturité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900990-D9E8-6D41-B418-8993CC55968C}"/>
              </a:ext>
            </a:extLst>
          </p:cNvPr>
          <p:cNvSpPr txBox="1"/>
          <p:nvPr/>
        </p:nvSpPr>
        <p:spPr>
          <a:xfrm>
            <a:off x="6436426" y="17100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68E9CE-98B2-2944-8A97-C0B876E0CB03}"/>
              </a:ext>
            </a:extLst>
          </p:cNvPr>
          <p:cNvSpPr txBox="1"/>
          <p:nvPr/>
        </p:nvSpPr>
        <p:spPr>
          <a:xfrm>
            <a:off x="10818421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6D6DD18-D3F0-044E-A4FB-78865E70C109}"/>
              </a:ext>
            </a:extLst>
          </p:cNvPr>
          <p:cNvSpPr txBox="1"/>
          <p:nvPr/>
        </p:nvSpPr>
        <p:spPr>
          <a:xfrm>
            <a:off x="6780810" y="613267"/>
            <a:ext cx="403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2ieme cas : le fruit est une</a:t>
            </a:r>
            <a:r>
              <a:rPr lang="fr-FR" b="1" dirty="0"/>
              <a:t> capsule </a:t>
            </a:r>
            <a:r>
              <a:rPr lang="fr-FR" dirty="0"/>
              <a:t>issue de 5 carpelles </a:t>
            </a:r>
            <a:r>
              <a:rPr lang="fr-FR" dirty="0" err="1"/>
              <a:t>pluriovulés</a:t>
            </a:r>
            <a:r>
              <a:rPr lang="fr-FR" dirty="0"/>
              <a:t> -  Il  s’ouvre par 5 valves</a:t>
            </a:r>
          </a:p>
        </p:txBody>
      </p:sp>
    </p:spTree>
    <p:extLst>
      <p:ext uri="{BB962C8B-B14F-4D97-AF65-F5344CB8AC3E}">
        <p14:creationId xmlns:p14="http://schemas.microsoft.com/office/powerpoint/2010/main" val="2611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3C8FB-7654-D648-8AF5-EFAD35AF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A7A0EC2-2E62-B440-A75E-AC95E4BA8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3276" y="-873589"/>
            <a:ext cx="10404685" cy="6960734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FBE675-D338-4947-8FF3-EA9C28A82E27}"/>
              </a:ext>
            </a:extLst>
          </p:cNvPr>
          <p:cNvSpPr txBox="1"/>
          <p:nvPr/>
        </p:nvSpPr>
        <p:spPr>
          <a:xfrm>
            <a:off x="1065125" y="365125"/>
            <a:ext cx="634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dirty="0" err="1"/>
              <a:t>Malvaceae</a:t>
            </a:r>
            <a:r>
              <a:rPr lang="fr-FR" dirty="0"/>
              <a:t> dans la classification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A93F47-1751-F74F-A184-2FB92B1DC093}"/>
              </a:ext>
            </a:extLst>
          </p:cNvPr>
          <p:cNvSpPr txBox="1"/>
          <p:nvPr/>
        </p:nvSpPr>
        <p:spPr>
          <a:xfrm>
            <a:off x="351692" y="6011262"/>
            <a:ext cx="10520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dirty="0" err="1"/>
              <a:t>Malvaceae</a:t>
            </a:r>
            <a:r>
              <a:rPr lang="fr-FR" dirty="0"/>
              <a:t> font partie des Dicotylédones  évoluées, du clade des  </a:t>
            </a:r>
            <a:r>
              <a:rPr lang="fr-FR" dirty="0" err="1"/>
              <a:t>Rosidées</a:t>
            </a:r>
            <a:r>
              <a:rPr lang="fr-FR" dirty="0"/>
              <a:t> et de l’ordre des </a:t>
            </a:r>
            <a:r>
              <a:rPr lang="fr-FR" dirty="0" err="1"/>
              <a:t>Malvales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3740BF-490B-424E-83D0-F2EE20F173F9}"/>
              </a:ext>
            </a:extLst>
          </p:cNvPr>
          <p:cNvSpPr txBox="1"/>
          <p:nvPr/>
        </p:nvSpPr>
        <p:spPr>
          <a:xfrm>
            <a:off x="-1406770" y="5533147"/>
            <a:ext cx="115355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2302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8CEFB-F6C2-344B-B538-149F68A3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-176742"/>
            <a:ext cx="10515600" cy="1325563"/>
          </a:xfrm>
        </p:spPr>
        <p:txBody>
          <a:bodyPr/>
          <a:lstStyle/>
          <a:p>
            <a:r>
              <a:rPr lang="fr-FR" sz="2400" b="1" dirty="0"/>
              <a:t>Quelques définitions </a:t>
            </a:r>
            <a:r>
              <a:rPr lang="fr-FR" b="1" dirty="0"/>
              <a:t>:</a:t>
            </a: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DA9442ED-3128-1B4C-813A-70348EE40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3492"/>
            <a:ext cx="6504242" cy="4351338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D8F1C38-C976-1E4B-B4DA-66EE121A47CE}"/>
              </a:ext>
            </a:extLst>
          </p:cNvPr>
          <p:cNvSpPr txBox="1"/>
          <p:nvPr/>
        </p:nvSpPr>
        <p:spPr>
          <a:xfrm>
            <a:off x="7010400" y="982133"/>
            <a:ext cx="4512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appelle 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schizocarpe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un fruit sec issu d’un ovaire </a:t>
            </a:r>
            <a:r>
              <a:rPr lang="fr-FR" dirty="0" err="1"/>
              <a:t>pluricarpellé</a:t>
            </a:r>
            <a:r>
              <a:rPr lang="fr-FR" dirty="0"/>
              <a:t> dont chaque  carpelle s’individualise à maturité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58CCDC5-2770-F14F-A470-5FEE9C44CFFF}"/>
              </a:ext>
            </a:extLst>
          </p:cNvPr>
          <p:cNvCxnSpPr/>
          <p:nvPr/>
        </p:nvCxnSpPr>
        <p:spPr>
          <a:xfrm flipH="1">
            <a:off x="3725333" y="1148821"/>
            <a:ext cx="4368800" cy="15613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96E317C-D85F-144A-A39B-78678D69C029}"/>
              </a:ext>
            </a:extLst>
          </p:cNvPr>
          <p:cNvSpPr txBox="1"/>
          <p:nvPr/>
        </p:nvSpPr>
        <p:spPr>
          <a:xfrm>
            <a:off x="7010400" y="4035723"/>
            <a:ext cx="451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 appelle </a:t>
            </a:r>
            <a:r>
              <a:rPr lang="fr-FR" b="1" dirty="0">
                <a:solidFill>
                  <a:srgbClr val="FF0000"/>
                </a:solidFill>
              </a:rPr>
              <a:t>méricarpe </a:t>
            </a:r>
            <a:r>
              <a:rPr lang="fr-FR" dirty="0"/>
              <a:t>chacun des éléments d’un fruit qui se dissocie à maturité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9DBA672-2CDD-6948-A94B-5522B1E711ED}"/>
              </a:ext>
            </a:extLst>
          </p:cNvPr>
          <p:cNvCxnSpPr/>
          <p:nvPr/>
        </p:nvCxnSpPr>
        <p:spPr>
          <a:xfrm flipH="1">
            <a:off x="5926667" y="4147841"/>
            <a:ext cx="108373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F558E27-52CD-DD4D-B1BD-7E19660506C6}"/>
              </a:ext>
            </a:extLst>
          </p:cNvPr>
          <p:cNvSpPr txBox="1"/>
          <p:nvPr/>
        </p:nvSpPr>
        <p:spPr>
          <a:xfrm>
            <a:off x="1007533" y="5194830"/>
            <a:ext cx="491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/>
              <a:t>( Althaea </a:t>
            </a:r>
            <a:r>
              <a:rPr lang="fr-FR" sz="2000" i="1" dirty="0" err="1"/>
              <a:t>rosea</a:t>
            </a:r>
            <a:r>
              <a:rPr lang="fr-FR" sz="2000" i="1" dirty="0"/>
              <a:t> 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5DB563B-D808-AE4D-A208-09634E42C198}"/>
              </a:ext>
            </a:extLst>
          </p:cNvPr>
          <p:cNvSpPr txBox="1"/>
          <p:nvPr/>
        </p:nvSpPr>
        <p:spPr>
          <a:xfrm>
            <a:off x="3014133" y="5808133"/>
            <a:ext cx="291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 Didier Roubaudi )</a:t>
            </a:r>
          </a:p>
        </p:txBody>
      </p:sp>
    </p:spTree>
    <p:extLst>
      <p:ext uri="{BB962C8B-B14F-4D97-AF65-F5344CB8AC3E}">
        <p14:creationId xmlns:p14="http://schemas.microsoft.com/office/powerpoint/2010/main" val="28394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A85C71-5322-E840-A087-527D7564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2" y="282486"/>
            <a:ext cx="10515600" cy="1325563"/>
          </a:xfrm>
        </p:spPr>
        <p:txBody>
          <a:bodyPr/>
          <a:lstStyle/>
          <a:p>
            <a:r>
              <a:rPr lang="fr-FR" dirty="0"/>
              <a:t>Dans la systématique ancienne, </a:t>
            </a:r>
            <a:br>
              <a:rPr lang="fr-FR" dirty="0"/>
            </a:br>
            <a:r>
              <a:rPr lang="fr-FR" dirty="0"/>
              <a:t>on divisait cette famille en 2 tribus : 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A4F1F812-5D16-844C-A063-F9C9674A2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593" y="3945467"/>
            <a:ext cx="4239407" cy="2836163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360D59-4B3D-9B4E-A494-7C1C50F45FBA}"/>
              </a:ext>
            </a:extLst>
          </p:cNvPr>
          <p:cNvSpPr txBox="1"/>
          <p:nvPr/>
        </p:nvSpPr>
        <p:spPr>
          <a:xfrm>
            <a:off x="838200" y="2201334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Les </a:t>
            </a:r>
            <a:r>
              <a:rPr lang="fr-FR" sz="2400" dirty="0" err="1">
                <a:solidFill>
                  <a:srgbClr val="FF0000"/>
                </a:solidFill>
              </a:rPr>
              <a:t>Eumalvées</a:t>
            </a:r>
            <a:r>
              <a:rPr lang="fr-FR" sz="2400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9D2EE3-0235-414D-A253-F8EA88ADBFD7}"/>
              </a:ext>
            </a:extLst>
          </p:cNvPr>
          <p:cNvSpPr txBox="1"/>
          <p:nvPr/>
        </p:nvSpPr>
        <p:spPr>
          <a:xfrm>
            <a:off x="838199" y="2701667"/>
            <a:ext cx="979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Pistil à carpelles nombreux, uniovulés donnant des </a:t>
            </a:r>
            <a:r>
              <a:rPr lang="fr-FR" dirty="0" err="1"/>
              <a:t>skizocarpes</a:t>
            </a:r>
            <a:r>
              <a:rPr lang="fr-FR" dirty="0"/>
              <a:t> :</a:t>
            </a:r>
          </a:p>
          <a:p>
            <a:r>
              <a:rPr lang="fr-FR" dirty="0"/>
              <a:t> </a:t>
            </a:r>
            <a:r>
              <a:rPr lang="fr-FR" i="1" dirty="0" err="1"/>
              <a:t>Malva</a:t>
            </a:r>
            <a:r>
              <a:rPr lang="fr-FR" i="1" dirty="0"/>
              <a:t>, Althaea, Abutilon, Sida, </a:t>
            </a:r>
            <a:r>
              <a:rPr lang="fr-FR" i="1" dirty="0" err="1"/>
              <a:t>Malvaviscus</a:t>
            </a:r>
            <a:r>
              <a:rPr lang="fr-FR" i="1" dirty="0"/>
              <a:t>, </a:t>
            </a:r>
            <a:r>
              <a:rPr lang="fr-FR" i="1" dirty="0" err="1"/>
              <a:t>Malope</a:t>
            </a:r>
            <a:r>
              <a:rPr lang="fr-FR" i="1" dirty="0"/>
              <a:t> </a:t>
            </a:r>
            <a:r>
              <a:rPr lang="fr-FR" dirty="0"/>
              <a:t>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3FA3F0-BAEC-B740-BA43-32246D9B94E6}"/>
              </a:ext>
            </a:extLst>
          </p:cNvPr>
          <p:cNvSpPr txBox="1"/>
          <p:nvPr/>
        </p:nvSpPr>
        <p:spPr>
          <a:xfrm>
            <a:off x="677333" y="3945467"/>
            <a:ext cx="575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Les </a:t>
            </a:r>
            <a:r>
              <a:rPr lang="fr-FR" sz="2400" dirty="0" err="1">
                <a:solidFill>
                  <a:srgbClr val="FF0000"/>
                </a:solidFill>
              </a:rPr>
              <a:t>Hibiscées</a:t>
            </a:r>
            <a:r>
              <a:rPr lang="fr-FR" sz="2400" dirty="0">
                <a:solidFill>
                  <a:srgbClr val="FF0000"/>
                </a:solidFill>
              </a:rPr>
              <a:t> 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5B38AC-4FB0-0340-AFA3-153FB6319686}"/>
              </a:ext>
            </a:extLst>
          </p:cNvPr>
          <p:cNvSpPr txBox="1"/>
          <p:nvPr/>
        </p:nvSpPr>
        <p:spPr>
          <a:xfrm>
            <a:off x="838199" y="4724400"/>
            <a:ext cx="947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Pistil à carpelles peu nombreux (3-5) </a:t>
            </a:r>
            <a:r>
              <a:rPr lang="fr-FR" dirty="0" err="1"/>
              <a:t>pluriovulés</a:t>
            </a:r>
            <a:r>
              <a:rPr lang="fr-FR" dirty="0"/>
              <a:t> donnant une capsule : </a:t>
            </a:r>
          </a:p>
          <a:p>
            <a:r>
              <a:rPr lang="fr-FR" i="1" dirty="0"/>
              <a:t>Hibiscus, </a:t>
            </a:r>
            <a:r>
              <a:rPr lang="fr-FR" i="1" dirty="0" err="1"/>
              <a:t>Gossypium</a:t>
            </a:r>
            <a:r>
              <a:rPr lang="fr-FR" i="1" dirty="0"/>
              <a:t> 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E918D7-55BD-514F-8D56-468C20620C76}"/>
              </a:ext>
            </a:extLst>
          </p:cNvPr>
          <p:cNvSpPr txBox="1"/>
          <p:nvPr/>
        </p:nvSpPr>
        <p:spPr>
          <a:xfrm>
            <a:off x="4927600" y="5783533"/>
            <a:ext cx="230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Gossypium</a:t>
            </a:r>
            <a:r>
              <a:rPr lang="fr-FR" i="1" dirty="0"/>
              <a:t>. </a:t>
            </a:r>
            <a:r>
              <a:rPr lang="fr-FR" i="1" dirty="0" err="1"/>
              <a:t>hirstum</a:t>
            </a:r>
            <a:endParaRPr lang="fr-FR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29476F-6486-C548-BABE-61793AD349C4}"/>
              </a:ext>
            </a:extLst>
          </p:cNvPr>
          <p:cNvSpPr txBox="1"/>
          <p:nvPr/>
        </p:nvSpPr>
        <p:spPr>
          <a:xfrm>
            <a:off x="1862667" y="6468533"/>
            <a:ext cx="336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(Photos : Didier Roubaudi)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82D5FD3-1FCF-CA47-8EF5-E3D0640BE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5769" y="39334"/>
            <a:ext cx="3493053" cy="338966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1EE9236-7F80-E84C-A839-69EB2A9C08EC}"/>
              </a:ext>
            </a:extLst>
          </p:cNvPr>
          <p:cNvSpPr txBox="1"/>
          <p:nvPr/>
        </p:nvSpPr>
        <p:spPr>
          <a:xfrm>
            <a:off x="8325769" y="344193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Althaea </a:t>
            </a:r>
            <a:r>
              <a:rPr lang="fr-FR" i="1" dirty="0" err="1"/>
              <a:t>officinalis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3827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0B1C2-A08A-5642-BE79-1DEB7634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Mais dans cette nouvelle famille des Malvacées nous avons  12 genres à étudier :</a:t>
            </a:r>
            <a:br>
              <a:rPr lang="fr-FR" dirty="0"/>
            </a:b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9E26CB-0E83-D04A-BEB3-1429D6F4C2C9}"/>
              </a:ext>
            </a:extLst>
          </p:cNvPr>
          <p:cNvSpPr txBox="1"/>
          <p:nvPr/>
        </p:nvSpPr>
        <p:spPr>
          <a:xfrm>
            <a:off x="1353787" y="2422566"/>
            <a:ext cx="29213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Abutilon</a:t>
            </a:r>
          </a:p>
          <a:p>
            <a:r>
              <a:rPr lang="fr-FR" i="1" dirty="0" err="1"/>
              <a:t>Alcea</a:t>
            </a:r>
            <a:endParaRPr lang="fr-FR" i="1" dirty="0"/>
          </a:p>
          <a:p>
            <a:r>
              <a:rPr lang="fr-FR" i="1" dirty="0"/>
              <a:t>Althaea</a:t>
            </a:r>
          </a:p>
          <a:p>
            <a:r>
              <a:rPr lang="fr-FR" i="1" dirty="0" err="1"/>
              <a:t>Anoda</a:t>
            </a:r>
            <a:endParaRPr lang="fr-FR" i="1" dirty="0"/>
          </a:p>
          <a:p>
            <a:r>
              <a:rPr lang="fr-FR" i="1" dirty="0" err="1"/>
              <a:t>Brachychiton</a:t>
            </a:r>
            <a:endParaRPr lang="fr-FR" i="1" dirty="0"/>
          </a:p>
          <a:p>
            <a:r>
              <a:rPr lang="fr-FR" i="1" dirty="0"/>
              <a:t>Hibiscus</a:t>
            </a:r>
          </a:p>
          <a:p>
            <a:r>
              <a:rPr lang="fr-FR" i="1" dirty="0" err="1"/>
              <a:t>Kosteletzkya</a:t>
            </a:r>
            <a:endParaRPr lang="fr-FR" i="1" dirty="0"/>
          </a:p>
          <a:p>
            <a:r>
              <a:rPr lang="fr-FR" i="1" dirty="0" err="1"/>
              <a:t>Malope</a:t>
            </a:r>
            <a:endParaRPr lang="fr-FR" i="1" dirty="0"/>
          </a:p>
          <a:p>
            <a:r>
              <a:rPr lang="fr-FR" i="1" dirty="0" err="1"/>
              <a:t>Malva</a:t>
            </a:r>
            <a:endParaRPr lang="fr-FR" i="1" dirty="0"/>
          </a:p>
          <a:p>
            <a:r>
              <a:rPr lang="fr-FR" i="1" dirty="0" err="1"/>
              <a:t>Malvella</a:t>
            </a:r>
            <a:endParaRPr lang="fr-FR" i="1" dirty="0"/>
          </a:p>
          <a:p>
            <a:r>
              <a:rPr lang="fr-FR" i="1" dirty="0" err="1"/>
              <a:t>Modiola</a:t>
            </a:r>
            <a:endParaRPr lang="fr-FR" i="1" dirty="0"/>
          </a:p>
          <a:p>
            <a:r>
              <a:rPr lang="fr-FR" i="1" dirty="0" err="1"/>
              <a:t>Tilia</a:t>
            </a:r>
            <a:endParaRPr lang="fr-FR" i="1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547A6F-B5F2-EC4B-8C71-5AF9E7F711D4}"/>
              </a:ext>
            </a:extLst>
          </p:cNvPr>
          <p:cNvSpPr txBox="1"/>
          <p:nvPr/>
        </p:nvSpPr>
        <p:spPr>
          <a:xfrm>
            <a:off x="6637867" y="2624667"/>
            <a:ext cx="3793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Remarque : </a:t>
            </a:r>
          </a:p>
          <a:p>
            <a:r>
              <a:rPr lang="fr-FR" dirty="0">
                <a:solidFill>
                  <a:srgbClr val="FF0000"/>
                </a:solidFill>
              </a:rPr>
              <a:t>Le genre </a:t>
            </a:r>
            <a:r>
              <a:rPr lang="fr-FR" i="1" dirty="0" err="1">
                <a:solidFill>
                  <a:srgbClr val="FF0000"/>
                </a:solidFill>
              </a:rPr>
              <a:t>Kosteletzkya</a:t>
            </a:r>
            <a:r>
              <a:rPr lang="fr-FR" dirty="0">
                <a:solidFill>
                  <a:srgbClr val="FF0000"/>
                </a:solidFill>
              </a:rPr>
              <a:t> , encore présent dans Flora </a:t>
            </a:r>
            <a:r>
              <a:rPr lang="fr-FR" dirty="0" err="1">
                <a:solidFill>
                  <a:srgbClr val="FF0000"/>
                </a:solidFill>
              </a:rPr>
              <a:t>Gallica</a:t>
            </a:r>
            <a:r>
              <a:rPr lang="fr-FR" dirty="0">
                <a:solidFill>
                  <a:srgbClr val="FF0000"/>
                </a:solidFill>
              </a:rPr>
              <a:t> a été maintenant inclus dans le genre Hibis</a:t>
            </a:r>
            <a:r>
              <a:rPr lang="fr-FR" i="1" dirty="0">
                <a:solidFill>
                  <a:srgbClr val="FF0000"/>
                </a:solidFill>
              </a:rPr>
              <a:t>cus</a:t>
            </a:r>
          </a:p>
        </p:txBody>
      </p:sp>
    </p:spTree>
    <p:extLst>
      <p:ext uri="{BB962C8B-B14F-4D97-AF65-F5344CB8AC3E}">
        <p14:creationId xmlns:p14="http://schemas.microsoft.com/office/powerpoint/2010/main" val="183531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593B290-7589-8745-85FE-FFFE6A653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98" y="-135467"/>
            <a:ext cx="4589849" cy="6858000"/>
          </a:xfrm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E5466AEC-2A8A-9C4A-99E7-BCFDB57C6371}"/>
              </a:ext>
            </a:extLst>
          </p:cNvPr>
          <p:cNvSpPr/>
          <p:nvPr/>
        </p:nvSpPr>
        <p:spPr>
          <a:xfrm>
            <a:off x="643466" y="50800"/>
            <a:ext cx="2726267" cy="1185333"/>
          </a:xfrm>
          <a:prstGeom prst="frame">
            <a:avLst>
              <a:gd name="adj1" fmla="val 18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 1 - Genre </a:t>
            </a:r>
            <a:r>
              <a:rPr lang="fr-FR" sz="2000" b="1" i="1" dirty="0">
                <a:solidFill>
                  <a:schemeClr val="tx1"/>
                </a:solidFill>
              </a:rPr>
              <a:t>: </a:t>
            </a:r>
            <a:r>
              <a:rPr lang="fr-FR" sz="2000" b="1" i="1" dirty="0" err="1">
                <a:solidFill>
                  <a:schemeClr val="tx1"/>
                </a:solidFill>
              </a:rPr>
              <a:t>Malva</a:t>
            </a:r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B8760E-743B-C94C-9029-00F3418D676A}"/>
              </a:ext>
            </a:extLst>
          </p:cNvPr>
          <p:cNvSpPr txBox="1"/>
          <p:nvPr/>
        </p:nvSpPr>
        <p:spPr>
          <a:xfrm>
            <a:off x="4013199" y="338667"/>
            <a:ext cx="362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 espèces dans la flore française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7231C7-9DF0-D84F-B6FE-0A40775DB49D}"/>
              </a:ext>
            </a:extLst>
          </p:cNvPr>
          <p:cNvSpPr txBox="1"/>
          <p:nvPr/>
        </p:nvSpPr>
        <p:spPr>
          <a:xfrm>
            <a:off x="51460" y="1357865"/>
            <a:ext cx="509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ce genre les feuilles ont un </a:t>
            </a:r>
            <a:r>
              <a:rPr lang="fr-FR" b="1" dirty="0"/>
              <a:t>contour arrondi  </a:t>
            </a:r>
            <a:r>
              <a:rPr lang="fr-FR" dirty="0"/>
              <a:t>mais leurs découpures sont variées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FD827A-36D0-6648-93F5-942FE77DBD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4564" y="142999"/>
            <a:ext cx="2853153" cy="39392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512AF1-4BC9-C34E-9C4D-ABD6676455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89630" y="2732861"/>
            <a:ext cx="2062008" cy="318335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BC2ECD2-3925-D644-ACC2-E6BBF290F65B}"/>
              </a:ext>
            </a:extLst>
          </p:cNvPr>
          <p:cNvSpPr txBox="1"/>
          <p:nvPr/>
        </p:nvSpPr>
        <p:spPr>
          <a:xfrm>
            <a:off x="2924698" y="5500135"/>
            <a:ext cx="259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(M. </a:t>
            </a:r>
            <a:r>
              <a:rPr lang="fr-FR" i="1" dirty="0" err="1"/>
              <a:t>parviflora</a:t>
            </a:r>
            <a:r>
              <a:rPr lang="fr-FR" dirty="0"/>
              <a:t>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1B76D4-69D6-D045-B408-AA0403D857E1}"/>
              </a:ext>
            </a:extLst>
          </p:cNvPr>
          <p:cNvSpPr txBox="1"/>
          <p:nvPr/>
        </p:nvSpPr>
        <p:spPr>
          <a:xfrm>
            <a:off x="6379692" y="3701876"/>
            <a:ext cx="169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(M. </a:t>
            </a:r>
            <a:r>
              <a:rPr lang="fr-FR" dirty="0" err="1"/>
              <a:t>sylvestris</a:t>
            </a:r>
            <a:r>
              <a:rPr lang="fr-FR" dirty="0"/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CC7516B-FD48-464A-9C56-F7F08DDDA682}"/>
              </a:ext>
            </a:extLst>
          </p:cNvPr>
          <p:cNvSpPr txBox="1"/>
          <p:nvPr/>
        </p:nvSpPr>
        <p:spPr>
          <a:xfrm>
            <a:off x="6282673" y="4078029"/>
            <a:ext cx="195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palmatilobée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544C7C6-1902-AF47-90BE-DFC3E165F9D7}"/>
              </a:ext>
            </a:extLst>
          </p:cNvPr>
          <p:cNvSpPr txBox="1"/>
          <p:nvPr/>
        </p:nvSpPr>
        <p:spPr>
          <a:xfrm>
            <a:off x="2924698" y="6014061"/>
            <a:ext cx="214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palmatifide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D75DCA-CC34-344B-94FD-FBB97B4DD117}"/>
              </a:ext>
            </a:extLst>
          </p:cNvPr>
          <p:cNvSpPr txBox="1"/>
          <p:nvPr/>
        </p:nvSpPr>
        <p:spPr>
          <a:xfrm>
            <a:off x="51460" y="5740400"/>
            <a:ext cx="235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palmatiséquée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84D67BF-F109-334D-9B91-B613D112A9E2}"/>
              </a:ext>
            </a:extLst>
          </p:cNvPr>
          <p:cNvSpPr txBox="1"/>
          <p:nvPr/>
        </p:nvSpPr>
        <p:spPr>
          <a:xfrm>
            <a:off x="51460" y="5355541"/>
            <a:ext cx="208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(M. </a:t>
            </a:r>
            <a:r>
              <a:rPr lang="fr-FR" i="1" dirty="0" err="1"/>
              <a:t>moschata</a:t>
            </a:r>
            <a:r>
              <a:rPr lang="fr-FR" dirty="0"/>
              <a:t>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18571B8-B6B8-9949-9F7C-395F85E577E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58" y="2245853"/>
            <a:ext cx="2682230" cy="25016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705470-7F56-844A-8249-7D954DC6C00E}"/>
              </a:ext>
            </a:extLst>
          </p:cNvPr>
          <p:cNvSpPr txBox="1"/>
          <p:nvPr/>
        </p:nvSpPr>
        <p:spPr>
          <a:xfrm>
            <a:off x="4872621" y="5894389"/>
            <a:ext cx="340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Remarquer les </a:t>
            </a:r>
            <a:r>
              <a:rPr lang="fr-FR" b="1" dirty="0"/>
              <a:t>fleurs pédicellées</a:t>
            </a:r>
          </a:p>
        </p:txBody>
      </p:sp>
    </p:spTree>
    <p:extLst>
      <p:ext uri="{BB962C8B-B14F-4D97-AF65-F5344CB8AC3E}">
        <p14:creationId xmlns:p14="http://schemas.microsoft.com/office/powerpoint/2010/main" val="9595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EDC6A0C-7B97-5D47-A372-853B3B4D8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187" y="220134"/>
            <a:ext cx="3401279" cy="523797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C914FC-4DEC-1440-9384-967717C7A4EA}"/>
              </a:ext>
            </a:extLst>
          </p:cNvPr>
          <p:cNvSpPr txBox="1"/>
          <p:nvPr/>
        </p:nvSpPr>
        <p:spPr>
          <a:xfrm>
            <a:off x="838200" y="457200"/>
            <a:ext cx="375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</a:t>
            </a:r>
            <a:r>
              <a:rPr lang="fr-FR" b="1" i="1" dirty="0"/>
              <a:t> </a:t>
            </a:r>
            <a:r>
              <a:rPr lang="fr-FR" b="1" i="1" dirty="0" err="1"/>
              <a:t>Malva</a:t>
            </a:r>
            <a:r>
              <a:rPr lang="fr-FR" b="1" i="1" dirty="0"/>
              <a:t> </a:t>
            </a:r>
            <a:r>
              <a:rPr lang="fr-FR" b="1" dirty="0"/>
              <a:t>: la fleur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37EA7B-4496-9048-82EC-D830C80553AB}"/>
              </a:ext>
            </a:extLst>
          </p:cNvPr>
          <p:cNvSpPr txBox="1"/>
          <p:nvPr/>
        </p:nvSpPr>
        <p:spPr>
          <a:xfrm>
            <a:off x="6928055" y="4250264"/>
            <a:ext cx="21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arborea</a:t>
            </a:r>
            <a:endParaRPr lang="fr-FR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D61A54A-C615-F548-B358-86CFD889F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267" y="1195864"/>
            <a:ext cx="4521200" cy="44429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4B050D6-19BD-6945-B88F-3A747999E672}"/>
              </a:ext>
            </a:extLst>
          </p:cNvPr>
          <p:cNvSpPr txBox="1"/>
          <p:nvPr/>
        </p:nvSpPr>
        <p:spPr>
          <a:xfrm>
            <a:off x="321733" y="826532"/>
            <a:ext cx="638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: petites cymes axillaires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442755-6469-0846-B95B-0255283F3C85}"/>
              </a:ext>
            </a:extLst>
          </p:cNvPr>
          <p:cNvSpPr txBox="1"/>
          <p:nvPr/>
        </p:nvSpPr>
        <p:spPr>
          <a:xfrm>
            <a:off x="4862187" y="223519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subovata</a:t>
            </a:r>
            <a:endParaRPr lang="fr-FR" dirty="0"/>
          </a:p>
        </p:txBody>
      </p:sp>
      <p:sp>
        <p:nvSpPr>
          <p:cNvPr id="12" name="Rectangle avec flèche vers le haut 11">
            <a:extLst>
              <a:ext uri="{FF2B5EF4-FFF2-40B4-BE49-F238E27FC236}">
                <a16:creationId xmlns:a16="http://schemas.microsoft.com/office/drawing/2014/main" id="{5A8EB32C-ABE3-A24B-9C59-32194932B06A}"/>
              </a:ext>
            </a:extLst>
          </p:cNvPr>
          <p:cNvSpPr/>
          <p:nvPr/>
        </p:nvSpPr>
        <p:spPr>
          <a:xfrm>
            <a:off x="440267" y="5618629"/>
            <a:ext cx="4148666" cy="897467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1203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Les fleurs peuvent être pendantes à l’épanouissement</a:t>
            </a:r>
          </a:p>
        </p:txBody>
      </p:sp>
      <p:sp>
        <p:nvSpPr>
          <p:cNvPr id="13" name="Rectangle avec flèche vers le haut 12">
            <a:extLst>
              <a:ext uri="{FF2B5EF4-FFF2-40B4-BE49-F238E27FC236}">
                <a16:creationId xmlns:a16="http://schemas.microsoft.com/office/drawing/2014/main" id="{56DA499A-5723-D148-B9D4-30B19AFBB17E}"/>
              </a:ext>
            </a:extLst>
          </p:cNvPr>
          <p:cNvSpPr/>
          <p:nvPr/>
        </p:nvSpPr>
        <p:spPr>
          <a:xfrm>
            <a:off x="8131481" y="5816595"/>
            <a:ext cx="4148666" cy="897467"/>
          </a:xfrm>
          <a:prstGeom prst="upArrowCallout">
            <a:avLst>
              <a:gd name="adj1" fmla="val 25000"/>
              <a:gd name="adj2" fmla="val 41755"/>
              <a:gd name="adj3" fmla="val 25000"/>
              <a:gd name="adj4" fmla="val 64977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Mais elles peuvent  aussi être dressées à l’épanouissement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BCCC7A-2627-8D42-9DA8-1A6C22B2AEE2}"/>
              </a:ext>
            </a:extLst>
          </p:cNvPr>
          <p:cNvSpPr txBox="1"/>
          <p:nvPr/>
        </p:nvSpPr>
        <p:spPr>
          <a:xfrm>
            <a:off x="5729272" y="5867391"/>
            <a:ext cx="1873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:D. Roubaudi)</a:t>
            </a:r>
          </a:p>
        </p:txBody>
      </p:sp>
    </p:spTree>
    <p:extLst>
      <p:ext uri="{BB962C8B-B14F-4D97-AF65-F5344CB8AC3E}">
        <p14:creationId xmlns:p14="http://schemas.microsoft.com/office/powerpoint/2010/main" val="425273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DB8378-4A5A-7549-B37E-2AA2CF31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454DD6B-0180-F74D-BE88-03718E72F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368800" cy="526270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227B9E-6AB5-DF48-B87D-C397B2D26EEE}"/>
              </a:ext>
            </a:extLst>
          </p:cNvPr>
          <p:cNvSpPr txBox="1"/>
          <p:nvPr/>
        </p:nvSpPr>
        <p:spPr>
          <a:xfrm>
            <a:off x="0" y="6011333"/>
            <a:ext cx="392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mauve vif à veines sombres + ou-marquées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22FBDE-B95C-EB46-B1F9-AC0616FCE9CE}"/>
              </a:ext>
            </a:extLst>
          </p:cNvPr>
          <p:cNvSpPr txBox="1"/>
          <p:nvPr/>
        </p:nvSpPr>
        <p:spPr>
          <a:xfrm>
            <a:off x="270933" y="5278417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sylvestris</a:t>
            </a:r>
            <a:endParaRPr lang="fr-FR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C944BA-F67D-084E-92A6-01B9B69F93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197" y="12701"/>
            <a:ext cx="4411803" cy="52500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F86E829-8913-064C-AFA9-E8090A8FAF10}"/>
              </a:ext>
            </a:extLst>
          </p:cNvPr>
          <p:cNvSpPr txBox="1"/>
          <p:nvPr/>
        </p:nvSpPr>
        <p:spPr>
          <a:xfrm>
            <a:off x="8517467" y="5447370"/>
            <a:ext cx="283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neglecta</a:t>
            </a:r>
            <a:endParaRPr lang="fr-FR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DCE5DE-0970-4F40-B051-F62A7C1F88C4}"/>
              </a:ext>
            </a:extLst>
          </p:cNvPr>
          <p:cNvSpPr txBox="1"/>
          <p:nvPr/>
        </p:nvSpPr>
        <p:spPr>
          <a:xfrm>
            <a:off x="10464800" y="5473941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:G. </a:t>
            </a:r>
            <a:r>
              <a:rPr lang="fr-FR" sz="1400" dirty="0" err="1"/>
              <a:t>Botti</a:t>
            </a:r>
            <a:r>
              <a:rPr lang="fr-FR" sz="1400" dirty="0"/>
              <a:t>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5D295A4-3461-7146-9018-779B148E82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445" y="-13958"/>
            <a:ext cx="3516757" cy="41765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CF35669-FFF6-6E4D-9F24-A3FA069AE615}"/>
              </a:ext>
            </a:extLst>
          </p:cNvPr>
          <p:cNvSpPr txBox="1"/>
          <p:nvPr/>
        </p:nvSpPr>
        <p:spPr>
          <a:xfrm>
            <a:off x="4758267" y="4334933"/>
            <a:ext cx="221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 </a:t>
            </a:r>
            <a:r>
              <a:rPr lang="fr-FR" i="1" dirty="0" err="1"/>
              <a:t>arborea</a:t>
            </a:r>
            <a:endParaRPr lang="fr-FR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72AAD7-DC34-C544-B192-C6433D1C0E03}"/>
              </a:ext>
            </a:extLst>
          </p:cNvPr>
          <p:cNvSpPr txBox="1"/>
          <p:nvPr/>
        </p:nvSpPr>
        <p:spPr>
          <a:xfrm>
            <a:off x="4622800" y="5046133"/>
            <a:ext cx="2607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Segments de l’</a:t>
            </a:r>
            <a:r>
              <a:rPr lang="fr-FR" dirty="0" err="1">
                <a:solidFill>
                  <a:srgbClr val="FF0000"/>
                </a:solidFill>
              </a:rPr>
              <a:t>épicalice</a:t>
            </a:r>
            <a:r>
              <a:rPr lang="fr-FR" dirty="0">
                <a:solidFill>
                  <a:srgbClr val="FF0000"/>
                </a:solidFill>
              </a:rPr>
              <a:t>  + longs et + larges que les sépales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2FF640-E42F-174B-94C5-4E83E43E734F}"/>
              </a:ext>
            </a:extLst>
          </p:cNvPr>
          <p:cNvSpPr txBox="1"/>
          <p:nvPr/>
        </p:nvSpPr>
        <p:spPr>
          <a:xfrm>
            <a:off x="8212667" y="5969463"/>
            <a:ext cx="3589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Segments de l’</a:t>
            </a:r>
            <a:r>
              <a:rPr lang="fr-FR" dirty="0" err="1">
                <a:solidFill>
                  <a:srgbClr val="FF0000"/>
                </a:solidFill>
              </a:rPr>
              <a:t>épicalice</a:t>
            </a:r>
            <a:r>
              <a:rPr lang="fr-FR" dirty="0">
                <a:solidFill>
                  <a:srgbClr val="FF0000"/>
                </a:solidFill>
              </a:rPr>
              <a:t> linéaires et + courts que les sépales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F841A2-5468-9043-BF2C-E0BB82AC58A4}"/>
              </a:ext>
            </a:extLst>
          </p:cNvPr>
          <p:cNvSpPr txBox="1"/>
          <p:nvPr/>
        </p:nvSpPr>
        <p:spPr>
          <a:xfrm>
            <a:off x="2645499" y="5375408"/>
            <a:ext cx="1977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:D. Roubaudi)</a:t>
            </a:r>
          </a:p>
        </p:txBody>
      </p:sp>
    </p:spTree>
    <p:extLst>
      <p:ext uri="{BB962C8B-B14F-4D97-AF65-F5344CB8AC3E}">
        <p14:creationId xmlns:p14="http://schemas.microsoft.com/office/powerpoint/2010/main" val="13819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ACFF51D-38DC-414C-96B2-64F908048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906" y="4480672"/>
            <a:ext cx="2271701" cy="2065622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8975CA-C1DE-C543-B59E-CD2C580CEC66}"/>
              </a:ext>
            </a:extLst>
          </p:cNvPr>
          <p:cNvSpPr txBox="1"/>
          <p:nvPr/>
        </p:nvSpPr>
        <p:spPr>
          <a:xfrm>
            <a:off x="439387" y="365125"/>
            <a:ext cx="363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Malva</a:t>
            </a:r>
            <a:r>
              <a:rPr lang="fr-FR" b="1" dirty="0"/>
              <a:t> : les fruits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A8AFC5-2397-504F-9AB6-9E91B545A272}"/>
              </a:ext>
            </a:extLst>
          </p:cNvPr>
          <p:cNvSpPr txBox="1"/>
          <p:nvPr/>
        </p:nvSpPr>
        <p:spPr>
          <a:xfrm>
            <a:off x="439387" y="977590"/>
            <a:ext cx="87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méricarpes sont </a:t>
            </a:r>
            <a:r>
              <a:rPr lang="fr-FR" b="1" dirty="0"/>
              <a:t>disposés en anneau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9A70D2-5756-DF4B-8394-51F847B11843}"/>
              </a:ext>
            </a:extLst>
          </p:cNvPr>
          <p:cNvSpPr txBox="1"/>
          <p:nvPr/>
        </p:nvSpPr>
        <p:spPr>
          <a:xfrm>
            <a:off x="8918369" y="5023262"/>
            <a:ext cx="2054431" cy="38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moschata</a:t>
            </a:r>
            <a:endParaRPr lang="fr-FR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78ADDF-4E2A-7147-8737-0EFCCE78A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0336" y="2533728"/>
            <a:ext cx="2060271" cy="17905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670EE55-209B-1744-8B88-500117411AB4}"/>
              </a:ext>
            </a:extLst>
          </p:cNvPr>
          <p:cNvSpPr txBox="1"/>
          <p:nvPr/>
        </p:nvSpPr>
        <p:spPr>
          <a:xfrm>
            <a:off x="8754701" y="3429000"/>
            <a:ext cx="176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nicaensis</a:t>
            </a:r>
            <a:endParaRPr lang="fr-FR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ADCF93-BCAE-5844-852F-8A889FA7F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000" y="521216"/>
            <a:ext cx="2271701" cy="19554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7EF9A0-8572-BB41-8A30-B318EAB7A17C}"/>
              </a:ext>
            </a:extLst>
          </p:cNvPr>
          <p:cNvSpPr txBox="1"/>
          <p:nvPr/>
        </p:nvSpPr>
        <p:spPr>
          <a:xfrm>
            <a:off x="8918369" y="1229695"/>
            <a:ext cx="238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pseudolavatera</a:t>
            </a:r>
            <a:endParaRPr lang="fr-FR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21946F-D580-9A42-98FE-E4E087756DDA}"/>
              </a:ext>
            </a:extLst>
          </p:cNvPr>
          <p:cNvSpPr txBox="1"/>
          <p:nvPr/>
        </p:nvSpPr>
        <p:spPr>
          <a:xfrm>
            <a:off x="439387" y="1600200"/>
            <a:ext cx="379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dos des méricarpes permet souvent de distinguer les espèces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7C44065-EFE0-CD46-BD76-106B9646D833}"/>
              </a:ext>
            </a:extLst>
          </p:cNvPr>
          <p:cNvSpPr txBox="1"/>
          <p:nvPr/>
        </p:nvSpPr>
        <p:spPr>
          <a:xfrm>
            <a:off x="1155700" y="2819400"/>
            <a:ext cx="390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Méricarpe à dos lisse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21A7376-726D-D549-AB8B-668D30D66264}"/>
              </a:ext>
            </a:extLst>
          </p:cNvPr>
          <p:cNvCxnSpPr/>
          <p:nvPr/>
        </p:nvCxnSpPr>
        <p:spPr>
          <a:xfrm flipV="1">
            <a:off x="3505200" y="1599027"/>
            <a:ext cx="3061042" cy="142357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C5B28E5-1496-374C-A436-5BA74C6AE3FA}"/>
              </a:ext>
            </a:extLst>
          </p:cNvPr>
          <p:cNvSpPr txBox="1"/>
          <p:nvPr/>
        </p:nvSpPr>
        <p:spPr>
          <a:xfrm>
            <a:off x="1130300" y="3429000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Méricarpe à dos réticulé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849A92B-9A87-FC47-BA82-9272E0F97181}"/>
              </a:ext>
            </a:extLst>
          </p:cNvPr>
          <p:cNvCxnSpPr/>
          <p:nvPr/>
        </p:nvCxnSpPr>
        <p:spPr>
          <a:xfrm flipV="1">
            <a:off x="3898900" y="3263732"/>
            <a:ext cx="2520006" cy="33173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892BE41D-FE62-DE46-9BD5-EA982F1AE82F}"/>
              </a:ext>
            </a:extLst>
          </p:cNvPr>
          <p:cNvSpPr txBox="1"/>
          <p:nvPr/>
        </p:nvSpPr>
        <p:spPr>
          <a:xfrm>
            <a:off x="1155700" y="5023262"/>
            <a:ext cx="343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Méricarpes à dos hérissé de poils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A0D789C-D46C-7149-ABBB-A5DE9DDD77BB}"/>
              </a:ext>
            </a:extLst>
          </p:cNvPr>
          <p:cNvCxnSpPr/>
          <p:nvPr/>
        </p:nvCxnSpPr>
        <p:spPr>
          <a:xfrm flipV="1">
            <a:off x="4457700" y="5023262"/>
            <a:ext cx="2025300" cy="169514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2BE16E3E-714F-504E-965D-2CDC6DE1F5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41" y="54414"/>
            <a:ext cx="2193452" cy="146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6" grpId="0"/>
      <p:bldP spid="9" grpId="0"/>
      <p:bldP spid="12" grpId="0"/>
      <p:bldP spid="15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3">
            <a:extLst>
              <a:ext uri="{FF2B5EF4-FFF2-40B4-BE49-F238E27FC236}">
                <a16:creationId xmlns:a16="http://schemas.microsoft.com/office/drawing/2014/main" id="{D9322D41-F5ED-B34F-AB27-4D8B31BA56D9}"/>
              </a:ext>
            </a:extLst>
          </p:cNvPr>
          <p:cNvSpPr/>
          <p:nvPr/>
        </p:nvSpPr>
        <p:spPr>
          <a:xfrm>
            <a:off x="277761" y="324465"/>
            <a:ext cx="3542071" cy="113245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2 - Genre : Althaea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424344-842A-134E-A08D-6A3844C49D12}"/>
              </a:ext>
            </a:extLst>
          </p:cNvPr>
          <p:cNvSpPr txBox="1"/>
          <p:nvPr/>
        </p:nvSpPr>
        <p:spPr>
          <a:xfrm>
            <a:off x="5309419" y="4703957"/>
            <a:ext cx="497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Althaea </a:t>
            </a:r>
            <a:r>
              <a:rPr lang="fr-FR" i="1" dirty="0" err="1"/>
              <a:t>officinalis</a:t>
            </a:r>
            <a:endParaRPr lang="fr-FR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34138E-B2CB-BC40-A93D-84699D391ED2}"/>
              </a:ext>
            </a:extLst>
          </p:cNvPr>
          <p:cNvSpPr txBox="1"/>
          <p:nvPr/>
        </p:nvSpPr>
        <p:spPr>
          <a:xfrm>
            <a:off x="9247239" y="6120581"/>
            <a:ext cx="2787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D. Roubaudi)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C94023-831D-3A48-9D58-CBCA1D950EDE}"/>
              </a:ext>
            </a:extLst>
          </p:cNvPr>
          <p:cNvSpPr txBox="1"/>
          <p:nvPr/>
        </p:nvSpPr>
        <p:spPr>
          <a:xfrm>
            <a:off x="4070555" y="558965"/>
            <a:ext cx="244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espèces dans la flore française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7909733-5BCE-6942-97F8-F9176E30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239" y="0"/>
            <a:ext cx="5808000" cy="43953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217B76-05E8-5643-B2A0-3663250FED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503" y="1456916"/>
            <a:ext cx="3663917" cy="29364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A93E18-DD26-C945-A5A4-E24CED2DEF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35" y="2024084"/>
            <a:ext cx="3211568" cy="350177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4BDB206-F6A4-7E42-8026-F68A298F534A}"/>
              </a:ext>
            </a:extLst>
          </p:cNvPr>
          <p:cNvSpPr txBox="1"/>
          <p:nvPr/>
        </p:nvSpPr>
        <p:spPr>
          <a:xfrm>
            <a:off x="277761" y="5679447"/>
            <a:ext cx="335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Althaea </a:t>
            </a:r>
            <a:r>
              <a:rPr lang="fr-FR" i="1" dirty="0" err="1"/>
              <a:t>cannabina</a:t>
            </a:r>
            <a:endParaRPr lang="fr-FR" i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5E4779-33CB-3243-8BE4-E52F766CB9B3}"/>
              </a:ext>
            </a:extLst>
          </p:cNvPr>
          <p:cNvSpPr txBox="1"/>
          <p:nvPr/>
        </p:nvSpPr>
        <p:spPr>
          <a:xfrm>
            <a:off x="5309419" y="5073289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Feuille palmatilobée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D1F6C6-65C7-3B46-AAE2-9A6768FFE629}"/>
              </a:ext>
            </a:extLst>
          </p:cNvPr>
          <p:cNvSpPr txBox="1"/>
          <p:nvPr/>
        </p:nvSpPr>
        <p:spPr>
          <a:xfrm>
            <a:off x="101935" y="6274469"/>
            <a:ext cx="410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Feuille palmatiséquée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6CF11DC-966A-F540-B810-BDDBB4F307B8}"/>
              </a:ext>
            </a:extLst>
          </p:cNvPr>
          <p:cNvSpPr txBox="1"/>
          <p:nvPr/>
        </p:nvSpPr>
        <p:spPr>
          <a:xfrm>
            <a:off x="4070555" y="5679447"/>
            <a:ext cx="634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et feuilles à poils étoilés cachant plus ou moins l’épiderme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10CE03-4F63-2841-AAE9-1B88D38804AA}"/>
              </a:ext>
            </a:extLst>
          </p:cNvPr>
          <p:cNvSpPr txBox="1"/>
          <p:nvPr/>
        </p:nvSpPr>
        <p:spPr>
          <a:xfrm>
            <a:off x="8253351" y="4703957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Remarquer les </a:t>
            </a:r>
            <a:r>
              <a:rPr lang="fr-FR" b="1" dirty="0"/>
              <a:t>fleurs pédicellées</a:t>
            </a:r>
          </a:p>
        </p:txBody>
      </p:sp>
    </p:spTree>
    <p:extLst>
      <p:ext uri="{BB962C8B-B14F-4D97-AF65-F5344CB8AC3E}">
        <p14:creationId xmlns:p14="http://schemas.microsoft.com/office/powerpoint/2010/main" val="3510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7145FB4-E6ED-EF4E-B2EE-AE1283F0118D}"/>
              </a:ext>
            </a:extLst>
          </p:cNvPr>
          <p:cNvSpPr txBox="1"/>
          <p:nvPr/>
        </p:nvSpPr>
        <p:spPr>
          <a:xfrm>
            <a:off x="280219" y="221226"/>
            <a:ext cx="387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Genre  Althaea : la fleur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AEE769-896B-C642-8CDE-2C2B32D3B7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244" y="621336"/>
            <a:ext cx="5547780" cy="44392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87D604-3196-E84C-81C2-03E5F9CC07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596" y="621336"/>
            <a:ext cx="7076404" cy="443926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079EDA2-4A9D-D544-8CBA-411BF8C82710}"/>
              </a:ext>
            </a:extLst>
          </p:cNvPr>
          <p:cNvSpPr txBox="1"/>
          <p:nvPr/>
        </p:nvSpPr>
        <p:spPr>
          <a:xfrm>
            <a:off x="5827999" y="5589639"/>
            <a:ext cx="576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Epicalice</a:t>
            </a:r>
            <a:r>
              <a:rPr lang="fr-FR" dirty="0"/>
              <a:t> à segments nombreux et étroits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961C3C-1780-2B40-AD39-ACA27DF79695}"/>
              </a:ext>
            </a:extLst>
          </p:cNvPr>
          <p:cNvSpPr txBox="1"/>
          <p:nvPr/>
        </p:nvSpPr>
        <p:spPr>
          <a:xfrm>
            <a:off x="4714094" y="4468762"/>
            <a:ext cx="20373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/>
              <a:t>Althaea </a:t>
            </a:r>
            <a:r>
              <a:rPr lang="fr-FR" i="1" dirty="0" err="1"/>
              <a:t>officinalis</a:t>
            </a:r>
            <a:endParaRPr lang="fr-FR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877C8B-F41D-EA41-B900-A03606727779}"/>
              </a:ext>
            </a:extLst>
          </p:cNvPr>
          <p:cNvSpPr txBox="1"/>
          <p:nvPr/>
        </p:nvSpPr>
        <p:spPr>
          <a:xfrm>
            <a:off x="6902245" y="6236664"/>
            <a:ext cx="331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:D.  Roubaudi)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179417D-42A0-3E4A-83FD-621F41A2C278}"/>
              </a:ext>
            </a:extLst>
          </p:cNvPr>
          <p:cNvCxnSpPr/>
          <p:nvPr/>
        </p:nvCxnSpPr>
        <p:spPr>
          <a:xfrm flipH="1">
            <a:off x="2433484" y="4838094"/>
            <a:ext cx="2389239" cy="112087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8C4EAC7-A3F2-C745-AE25-164BAB1A4D47}"/>
              </a:ext>
            </a:extLst>
          </p:cNvPr>
          <p:cNvSpPr txBox="1"/>
          <p:nvPr/>
        </p:nvSpPr>
        <p:spPr>
          <a:xfrm>
            <a:off x="387465" y="5958971"/>
            <a:ext cx="341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C’est la Guimauve</a:t>
            </a:r>
          </a:p>
        </p:txBody>
      </p:sp>
    </p:spTree>
    <p:extLst>
      <p:ext uri="{BB962C8B-B14F-4D97-AF65-F5344CB8AC3E}">
        <p14:creationId xmlns:p14="http://schemas.microsoft.com/office/powerpoint/2010/main" val="31303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9D720-4260-F746-B321-EA9B016CB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4DB6A14-9040-1D41-8317-0185DA333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677" y="698819"/>
            <a:ext cx="5956467" cy="4975761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CEFF1E-D9A8-CC4A-992A-1988A7A96D3D}"/>
              </a:ext>
            </a:extLst>
          </p:cNvPr>
          <p:cNvSpPr txBox="1"/>
          <p:nvPr/>
        </p:nvSpPr>
        <p:spPr>
          <a:xfrm>
            <a:off x="344384" y="249382"/>
            <a:ext cx="2826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Genre</a:t>
            </a:r>
            <a:r>
              <a:rPr lang="fr-FR" sz="2000" b="1" i="1" dirty="0"/>
              <a:t> Althaea </a:t>
            </a:r>
            <a:r>
              <a:rPr lang="fr-FR" sz="2000" b="1" dirty="0"/>
              <a:t>: les fruits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F2C804-E000-084A-B67E-D97CD4985B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234545" cy="49757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69FFF24-4C48-2C4C-9970-8AD5065CBCD4}"/>
              </a:ext>
            </a:extLst>
          </p:cNvPr>
          <p:cNvSpPr txBox="1"/>
          <p:nvPr/>
        </p:nvSpPr>
        <p:spPr>
          <a:xfrm>
            <a:off x="253999" y="6373400"/>
            <a:ext cx="75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Méricarpes monospermes  disposés en anneau comme dans le  genre </a:t>
            </a:r>
            <a:r>
              <a:rPr lang="fr-FR" i="1" dirty="0" err="1"/>
              <a:t>Malva</a:t>
            </a:r>
            <a:endParaRPr lang="fr-FR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A5E3BB-0A5A-4E4A-A1C3-17AE2B61C262}"/>
              </a:ext>
            </a:extLst>
          </p:cNvPr>
          <p:cNvSpPr txBox="1"/>
          <p:nvPr/>
        </p:nvSpPr>
        <p:spPr>
          <a:xfrm>
            <a:off x="1278467" y="6092765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A. </a:t>
            </a:r>
            <a:r>
              <a:rPr lang="fr-FR" sz="1600" i="1" dirty="0" err="1"/>
              <a:t>cannabina</a:t>
            </a:r>
            <a:endParaRPr lang="fr-FR" sz="16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C6A1FE-C594-A740-B62F-0ADCFBE83CBC}"/>
              </a:ext>
            </a:extLst>
          </p:cNvPr>
          <p:cNvSpPr txBox="1"/>
          <p:nvPr/>
        </p:nvSpPr>
        <p:spPr>
          <a:xfrm>
            <a:off x="6488542" y="5105400"/>
            <a:ext cx="2113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A. </a:t>
            </a:r>
            <a:r>
              <a:rPr lang="fr-FR" sz="1600" i="1" dirty="0" err="1"/>
              <a:t>officinalis</a:t>
            </a:r>
            <a:endParaRPr lang="fr-FR" sz="16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BCED47-91E7-9846-841A-C0A576618A84}"/>
              </a:ext>
            </a:extLst>
          </p:cNvPr>
          <p:cNvSpPr txBox="1"/>
          <p:nvPr/>
        </p:nvSpPr>
        <p:spPr>
          <a:xfrm>
            <a:off x="8251372" y="5896947"/>
            <a:ext cx="2113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Photos : D. Roubaudi</a:t>
            </a:r>
          </a:p>
        </p:txBody>
      </p:sp>
    </p:spTree>
    <p:extLst>
      <p:ext uri="{BB962C8B-B14F-4D97-AF65-F5344CB8AC3E}">
        <p14:creationId xmlns:p14="http://schemas.microsoft.com/office/powerpoint/2010/main" val="3430767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26A0B-5292-F844-853B-4864ACAA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970CF9-C4DA-B445-AFAA-53EDD9EFEB0D}"/>
              </a:ext>
            </a:extLst>
          </p:cNvPr>
          <p:cNvSpPr txBox="1"/>
          <p:nvPr/>
        </p:nvSpPr>
        <p:spPr>
          <a:xfrm>
            <a:off x="838200" y="2351070"/>
            <a:ext cx="4303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Ordre des </a:t>
            </a:r>
            <a:r>
              <a:rPr lang="fr-FR" sz="2800" b="1" dirty="0" err="1"/>
              <a:t>Malvales</a:t>
            </a:r>
            <a:endParaRPr lang="fr-FR" sz="2800" b="1" dirty="0"/>
          </a:p>
        </p:txBody>
      </p:sp>
      <p:sp>
        <p:nvSpPr>
          <p:cNvPr id="5" name="Accolade ouvrante 4">
            <a:extLst>
              <a:ext uri="{FF2B5EF4-FFF2-40B4-BE49-F238E27FC236}">
                <a16:creationId xmlns:a16="http://schemas.microsoft.com/office/drawing/2014/main" id="{C1CE114F-EBAD-784E-AEC5-133941A602BB}"/>
              </a:ext>
            </a:extLst>
          </p:cNvPr>
          <p:cNvSpPr/>
          <p:nvPr/>
        </p:nvSpPr>
        <p:spPr>
          <a:xfrm>
            <a:off x="4475012" y="1027906"/>
            <a:ext cx="1086678" cy="3286539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0C1BEB0-7E74-A24B-9F0F-0ADAC6956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2158" y="711972"/>
            <a:ext cx="8189842" cy="4647045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A0025D-C990-C747-A97C-A0B17076AE65}"/>
              </a:ext>
            </a:extLst>
          </p:cNvPr>
          <p:cNvSpPr txBox="1"/>
          <p:nvPr/>
        </p:nvSpPr>
        <p:spPr>
          <a:xfrm>
            <a:off x="8852597" y="2361363"/>
            <a:ext cx="172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+ </a:t>
            </a:r>
            <a:r>
              <a:rPr lang="fr-FR" i="1" dirty="0" err="1">
                <a:solidFill>
                  <a:schemeClr val="accent1"/>
                </a:solidFill>
              </a:rPr>
              <a:t>Byttneriacées</a:t>
            </a:r>
            <a:endParaRPr lang="fr-FR" i="1" dirty="0">
              <a:solidFill>
                <a:schemeClr val="accent1"/>
              </a:solidFill>
            </a:endParaRP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DC961DEF-B6E6-AE42-B544-054565466134}"/>
              </a:ext>
            </a:extLst>
          </p:cNvPr>
          <p:cNvSpPr/>
          <p:nvPr/>
        </p:nvSpPr>
        <p:spPr>
          <a:xfrm>
            <a:off x="4290646" y="2361363"/>
            <a:ext cx="6903970" cy="1014883"/>
          </a:xfrm>
          <a:custGeom>
            <a:avLst/>
            <a:gdLst>
              <a:gd name="connsiteX0" fmla="*/ 552659 w 6903970"/>
              <a:gd name="connsiteY0" fmla="*/ 492369 h 1014883"/>
              <a:gd name="connsiteX1" fmla="*/ 1386673 w 6903970"/>
              <a:gd name="connsiteY1" fmla="*/ 492369 h 1014883"/>
              <a:gd name="connsiteX2" fmla="*/ 1426866 w 6903970"/>
              <a:gd name="connsiteY2" fmla="*/ 482321 h 1014883"/>
              <a:gd name="connsiteX3" fmla="*/ 1657978 w 6903970"/>
              <a:gd name="connsiteY3" fmla="*/ 452175 h 1014883"/>
              <a:gd name="connsiteX4" fmla="*/ 1858945 w 6903970"/>
              <a:gd name="connsiteY4" fmla="*/ 422030 h 1014883"/>
              <a:gd name="connsiteX5" fmla="*/ 2069961 w 6903970"/>
              <a:gd name="connsiteY5" fmla="*/ 391885 h 1014883"/>
              <a:gd name="connsiteX6" fmla="*/ 2260879 w 6903970"/>
              <a:gd name="connsiteY6" fmla="*/ 361740 h 1014883"/>
              <a:gd name="connsiteX7" fmla="*/ 2361363 w 6903970"/>
              <a:gd name="connsiteY7" fmla="*/ 341644 h 1014883"/>
              <a:gd name="connsiteX8" fmla="*/ 2431701 w 6903970"/>
              <a:gd name="connsiteY8" fmla="*/ 331595 h 1014883"/>
              <a:gd name="connsiteX9" fmla="*/ 2502040 w 6903970"/>
              <a:gd name="connsiteY9" fmla="*/ 311499 h 1014883"/>
              <a:gd name="connsiteX10" fmla="*/ 2602523 w 6903970"/>
              <a:gd name="connsiteY10" fmla="*/ 301450 h 1014883"/>
              <a:gd name="connsiteX11" fmla="*/ 2672862 w 6903970"/>
              <a:gd name="connsiteY11" fmla="*/ 291402 h 1014883"/>
              <a:gd name="connsiteX12" fmla="*/ 2883877 w 6903970"/>
              <a:gd name="connsiteY12" fmla="*/ 271305 h 1014883"/>
              <a:gd name="connsiteX13" fmla="*/ 3547068 w 6903970"/>
              <a:gd name="connsiteY13" fmla="*/ 231112 h 1014883"/>
              <a:gd name="connsiteX14" fmla="*/ 3717890 w 6903970"/>
              <a:gd name="connsiteY14" fmla="*/ 200967 h 1014883"/>
              <a:gd name="connsiteX15" fmla="*/ 3818374 w 6903970"/>
              <a:gd name="connsiteY15" fmla="*/ 180870 h 1014883"/>
              <a:gd name="connsiteX16" fmla="*/ 3989196 w 6903970"/>
              <a:gd name="connsiteY16" fmla="*/ 160773 h 1014883"/>
              <a:gd name="connsiteX17" fmla="*/ 4170066 w 6903970"/>
              <a:gd name="connsiteY17" fmla="*/ 130628 h 1014883"/>
              <a:gd name="connsiteX18" fmla="*/ 4320791 w 6903970"/>
              <a:gd name="connsiteY18" fmla="*/ 120580 h 1014883"/>
              <a:gd name="connsiteX19" fmla="*/ 4823209 w 6903970"/>
              <a:gd name="connsiteY19" fmla="*/ 90435 h 1014883"/>
              <a:gd name="connsiteX20" fmla="*/ 5416062 w 6903970"/>
              <a:gd name="connsiteY20" fmla="*/ 50241 h 1014883"/>
              <a:gd name="connsiteX21" fmla="*/ 5466303 w 6903970"/>
              <a:gd name="connsiteY21" fmla="*/ 40193 h 1014883"/>
              <a:gd name="connsiteX22" fmla="*/ 5546690 w 6903970"/>
              <a:gd name="connsiteY22" fmla="*/ 30145 h 1014883"/>
              <a:gd name="connsiteX23" fmla="*/ 5807947 w 6903970"/>
              <a:gd name="connsiteY23" fmla="*/ 0 h 1014883"/>
              <a:gd name="connsiteX24" fmla="*/ 6390752 w 6903970"/>
              <a:gd name="connsiteY24" fmla="*/ 10048 h 1014883"/>
              <a:gd name="connsiteX25" fmla="*/ 6531429 w 6903970"/>
              <a:gd name="connsiteY25" fmla="*/ 40193 h 1014883"/>
              <a:gd name="connsiteX26" fmla="*/ 6591719 w 6903970"/>
              <a:gd name="connsiteY26" fmla="*/ 60290 h 1014883"/>
              <a:gd name="connsiteX27" fmla="*/ 6621864 w 6903970"/>
              <a:gd name="connsiteY27" fmla="*/ 70338 h 1014883"/>
              <a:gd name="connsiteX28" fmla="*/ 6672106 w 6903970"/>
              <a:gd name="connsiteY28" fmla="*/ 120580 h 1014883"/>
              <a:gd name="connsiteX29" fmla="*/ 6732396 w 6903970"/>
              <a:gd name="connsiteY29" fmla="*/ 180870 h 1014883"/>
              <a:gd name="connsiteX30" fmla="*/ 6762541 w 6903970"/>
              <a:gd name="connsiteY30" fmla="*/ 211015 h 1014883"/>
              <a:gd name="connsiteX31" fmla="*/ 6792686 w 6903970"/>
              <a:gd name="connsiteY31" fmla="*/ 241160 h 1014883"/>
              <a:gd name="connsiteX32" fmla="*/ 6832879 w 6903970"/>
              <a:gd name="connsiteY32" fmla="*/ 301450 h 1014883"/>
              <a:gd name="connsiteX33" fmla="*/ 6842928 w 6903970"/>
              <a:gd name="connsiteY33" fmla="*/ 331595 h 1014883"/>
              <a:gd name="connsiteX34" fmla="*/ 6863024 w 6903970"/>
              <a:gd name="connsiteY34" fmla="*/ 361740 h 1014883"/>
              <a:gd name="connsiteX35" fmla="*/ 6893169 w 6903970"/>
              <a:gd name="connsiteY35" fmla="*/ 452175 h 1014883"/>
              <a:gd name="connsiteX36" fmla="*/ 6903218 w 6903970"/>
              <a:gd name="connsiteY36" fmla="*/ 482321 h 1014883"/>
              <a:gd name="connsiteX37" fmla="*/ 6883121 w 6903970"/>
              <a:gd name="connsiteY37" fmla="*/ 693336 h 1014883"/>
              <a:gd name="connsiteX38" fmla="*/ 6832879 w 6903970"/>
              <a:gd name="connsiteY38" fmla="*/ 753626 h 1014883"/>
              <a:gd name="connsiteX39" fmla="*/ 6802734 w 6903970"/>
              <a:gd name="connsiteY39" fmla="*/ 773723 h 1014883"/>
              <a:gd name="connsiteX40" fmla="*/ 6702251 w 6903970"/>
              <a:gd name="connsiteY40" fmla="*/ 844061 h 1014883"/>
              <a:gd name="connsiteX41" fmla="*/ 6641961 w 6903970"/>
              <a:gd name="connsiteY41" fmla="*/ 874206 h 1014883"/>
              <a:gd name="connsiteX42" fmla="*/ 6561574 w 6903970"/>
              <a:gd name="connsiteY42" fmla="*/ 914400 h 1014883"/>
              <a:gd name="connsiteX43" fmla="*/ 6471139 w 6903970"/>
              <a:gd name="connsiteY43" fmla="*/ 944545 h 1014883"/>
              <a:gd name="connsiteX44" fmla="*/ 6440994 w 6903970"/>
              <a:gd name="connsiteY44" fmla="*/ 954593 h 1014883"/>
              <a:gd name="connsiteX45" fmla="*/ 6410849 w 6903970"/>
              <a:gd name="connsiteY45" fmla="*/ 964641 h 1014883"/>
              <a:gd name="connsiteX46" fmla="*/ 6300317 w 6903970"/>
              <a:gd name="connsiteY46" fmla="*/ 984738 h 1014883"/>
              <a:gd name="connsiteX47" fmla="*/ 6189785 w 6903970"/>
              <a:gd name="connsiteY47" fmla="*/ 1004835 h 1014883"/>
              <a:gd name="connsiteX48" fmla="*/ 6109398 w 6903970"/>
              <a:gd name="connsiteY48" fmla="*/ 1014883 h 1014883"/>
              <a:gd name="connsiteX49" fmla="*/ 5888334 w 6903970"/>
              <a:gd name="connsiteY49" fmla="*/ 1004835 h 1014883"/>
              <a:gd name="connsiteX50" fmla="*/ 5797899 w 6903970"/>
              <a:gd name="connsiteY50" fmla="*/ 994786 h 1014883"/>
              <a:gd name="connsiteX51" fmla="*/ 5606980 w 6903970"/>
              <a:gd name="connsiteY51" fmla="*/ 964641 h 1014883"/>
              <a:gd name="connsiteX52" fmla="*/ 5466303 w 6903970"/>
              <a:gd name="connsiteY52" fmla="*/ 954593 h 1014883"/>
              <a:gd name="connsiteX53" fmla="*/ 5365820 w 6903970"/>
              <a:gd name="connsiteY53" fmla="*/ 944545 h 1014883"/>
              <a:gd name="connsiteX54" fmla="*/ 4501662 w 6903970"/>
              <a:gd name="connsiteY54" fmla="*/ 924448 h 1014883"/>
              <a:gd name="connsiteX55" fmla="*/ 4391130 w 6903970"/>
              <a:gd name="connsiteY55" fmla="*/ 904351 h 1014883"/>
              <a:gd name="connsiteX56" fmla="*/ 4250453 w 6903970"/>
              <a:gd name="connsiteY56" fmla="*/ 884255 h 1014883"/>
              <a:gd name="connsiteX57" fmla="*/ 3918857 w 6903970"/>
              <a:gd name="connsiteY57" fmla="*/ 854110 h 1014883"/>
              <a:gd name="connsiteX58" fmla="*/ 3516923 w 6903970"/>
              <a:gd name="connsiteY58" fmla="*/ 844061 h 1014883"/>
              <a:gd name="connsiteX59" fmla="*/ 3285811 w 6903970"/>
              <a:gd name="connsiteY59" fmla="*/ 813916 h 1014883"/>
              <a:gd name="connsiteX60" fmla="*/ 3094892 w 6903970"/>
              <a:gd name="connsiteY60" fmla="*/ 783771 h 1014883"/>
              <a:gd name="connsiteX61" fmla="*/ 2622620 w 6903970"/>
              <a:gd name="connsiteY61" fmla="*/ 803868 h 1014883"/>
              <a:gd name="connsiteX62" fmla="*/ 2562330 w 6903970"/>
              <a:gd name="connsiteY62" fmla="*/ 813916 h 1014883"/>
              <a:gd name="connsiteX63" fmla="*/ 2481943 w 6903970"/>
              <a:gd name="connsiteY63" fmla="*/ 823964 h 1014883"/>
              <a:gd name="connsiteX64" fmla="*/ 2411605 w 6903970"/>
              <a:gd name="connsiteY64" fmla="*/ 834013 h 1014883"/>
              <a:gd name="connsiteX65" fmla="*/ 2280976 w 6903970"/>
              <a:gd name="connsiteY65" fmla="*/ 854110 h 1014883"/>
              <a:gd name="connsiteX66" fmla="*/ 2220686 w 6903970"/>
              <a:gd name="connsiteY66" fmla="*/ 864158 h 1014883"/>
              <a:gd name="connsiteX67" fmla="*/ 2190541 w 6903970"/>
              <a:gd name="connsiteY67" fmla="*/ 874206 h 1014883"/>
              <a:gd name="connsiteX68" fmla="*/ 2120202 w 6903970"/>
              <a:gd name="connsiteY68" fmla="*/ 884255 h 1014883"/>
              <a:gd name="connsiteX69" fmla="*/ 1919235 w 6903970"/>
              <a:gd name="connsiteY69" fmla="*/ 914400 h 1014883"/>
              <a:gd name="connsiteX70" fmla="*/ 1838849 w 6903970"/>
              <a:gd name="connsiteY70" fmla="*/ 924448 h 1014883"/>
              <a:gd name="connsiteX71" fmla="*/ 1778558 w 6903970"/>
              <a:gd name="connsiteY71" fmla="*/ 934496 h 1014883"/>
              <a:gd name="connsiteX72" fmla="*/ 1688123 w 6903970"/>
              <a:gd name="connsiteY72" fmla="*/ 944545 h 1014883"/>
              <a:gd name="connsiteX73" fmla="*/ 1607736 w 6903970"/>
              <a:gd name="connsiteY73" fmla="*/ 954593 h 1014883"/>
              <a:gd name="connsiteX74" fmla="*/ 1467059 w 6903970"/>
              <a:gd name="connsiteY74" fmla="*/ 964641 h 1014883"/>
              <a:gd name="connsiteX75" fmla="*/ 1165609 w 6903970"/>
              <a:gd name="connsiteY75" fmla="*/ 954593 h 1014883"/>
              <a:gd name="connsiteX76" fmla="*/ 1125416 w 6903970"/>
              <a:gd name="connsiteY76" fmla="*/ 944545 h 1014883"/>
              <a:gd name="connsiteX77" fmla="*/ 944545 w 6903970"/>
              <a:gd name="connsiteY77" fmla="*/ 924448 h 1014883"/>
              <a:gd name="connsiteX78" fmla="*/ 673240 w 6903970"/>
              <a:gd name="connsiteY78" fmla="*/ 894303 h 1014883"/>
              <a:gd name="connsiteX79" fmla="*/ 150725 w 6903970"/>
              <a:gd name="connsiteY79" fmla="*/ 884255 h 1014883"/>
              <a:gd name="connsiteX80" fmla="*/ 60290 w 6903970"/>
              <a:gd name="connsiteY80" fmla="*/ 864158 h 1014883"/>
              <a:gd name="connsiteX81" fmla="*/ 0 w 6903970"/>
              <a:gd name="connsiteY81" fmla="*/ 823964 h 1014883"/>
              <a:gd name="connsiteX82" fmla="*/ 50242 w 6903970"/>
              <a:gd name="connsiteY82" fmla="*/ 733529 h 1014883"/>
              <a:gd name="connsiteX83" fmla="*/ 80387 w 6903970"/>
              <a:gd name="connsiteY83" fmla="*/ 713433 h 1014883"/>
              <a:gd name="connsiteX84" fmla="*/ 130629 w 6903970"/>
              <a:gd name="connsiteY84" fmla="*/ 663191 h 1014883"/>
              <a:gd name="connsiteX85" fmla="*/ 180870 w 6903970"/>
              <a:gd name="connsiteY85" fmla="*/ 602901 h 1014883"/>
              <a:gd name="connsiteX86" fmla="*/ 211016 w 6903970"/>
              <a:gd name="connsiteY86" fmla="*/ 592852 h 1014883"/>
              <a:gd name="connsiteX87" fmla="*/ 301451 w 6903970"/>
              <a:gd name="connsiteY87" fmla="*/ 562707 h 101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903970" h="1014883">
                <a:moveTo>
                  <a:pt x="552659" y="492369"/>
                </a:moveTo>
                <a:cubicBezTo>
                  <a:pt x="869852" y="537680"/>
                  <a:pt x="654863" y="510664"/>
                  <a:pt x="1386673" y="492369"/>
                </a:cubicBezTo>
                <a:cubicBezTo>
                  <a:pt x="1400479" y="492024"/>
                  <a:pt x="1413244" y="484591"/>
                  <a:pt x="1426866" y="482321"/>
                </a:cubicBezTo>
                <a:cubicBezTo>
                  <a:pt x="1524407" y="466064"/>
                  <a:pt x="1567311" y="462250"/>
                  <a:pt x="1657978" y="452175"/>
                </a:cubicBezTo>
                <a:cubicBezTo>
                  <a:pt x="1772873" y="423453"/>
                  <a:pt x="1597239" y="465646"/>
                  <a:pt x="1858945" y="422030"/>
                </a:cubicBezTo>
                <a:cubicBezTo>
                  <a:pt x="2068068" y="387177"/>
                  <a:pt x="1895389" y="413707"/>
                  <a:pt x="2069961" y="391885"/>
                </a:cubicBezTo>
                <a:cubicBezTo>
                  <a:pt x="2117114" y="385991"/>
                  <a:pt x="2226227" y="368670"/>
                  <a:pt x="2260879" y="361740"/>
                </a:cubicBezTo>
                <a:cubicBezTo>
                  <a:pt x="2294374" y="355041"/>
                  <a:pt x="2327548" y="346475"/>
                  <a:pt x="2361363" y="341644"/>
                </a:cubicBezTo>
                <a:lnTo>
                  <a:pt x="2431701" y="331595"/>
                </a:lnTo>
                <a:cubicBezTo>
                  <a:pt x="2453176" y="324437"/>
                  <a:pt x="2479958" y="314654"/>
                  <a:pt x="2502040" y="311499"/>
                </a:cubicBezTo>
                <a:cubicBezTo>
                  <a:pt x="2535363" y="306738"/>
                  <a:pt x="2569092" y="305383"/>
                  <a:pt x="2602523" y="301450"/>
                </a:cubicBezTo>
                <a:cubicBezTo>
                  <a:pt x="2626045" y="298683"/>
                  <a:pt x="2649416" y="294751"/>
                  <a:pt x="2672862" y="291402"/>
                </a:cubicBezTo>
                <a:cubicBezTo>
                  <a:pt x="2638613" y="188663"/>
                  <a:pt x="2658305" y="278995"/>
                  <a:pt x="2883877" y="271305"/>
                </a:cubicBezTo>
                <a:cubicBezTo>
                  <a:pt x="3105218" y="263759"/>
                  <a:pt x="3326004" y="244510"/>
                  <a:pt x="3547068" y="231112"/>
                </a:cubicBezTo>
                <a:lnTo>
                  <a:pt x="3717890" y="200967"/>
                </a:lnTo>
                <a:cubicBezTo>
                  <a:pt x="3751477" y="194747"/>
                  <a:pt x="3784585" y="185876"/>
                  <a:pt x="3818374" y="180870"/>
                </a:cubicBezTo>
                <a:cubicBezTo>
                  <a:pt x="3875088" y="172468"/>
                  <a:pt x="3932439" y="168881"/>
                  <a:pt x="3989196" y="160773"/>
                </a:cubicBezTo>
                <a:cubicBezTo>
                  <a:pt x="4049703" y="152129"/>
                  <a:pt x="4109388" y="137983"/>
                  <a:pt x="4170066" y="130628"/>
                </a:cubicBezTo>
                <a:cubicBezTo>
                  <a:pt x="4220053" y="124569"/>
                  <a:pt x="4270645" y="125139"/>
                  <a:pt x="4320791" y="120580"/>
                </a:cubicBezTo>
                <a:cubicBezTo>
                  <a:pt x="4705584" y="85599"/>
                  <a:pt x="4268951" y="107755"/>
                  <a:pt x="4823209" y="90435"/>
                </a:cubicBezTo>
                <a:cubicBezTo>
                  <a:pt x="5011896" y="-51081"/>
                  <a:pt x="4834620" y="69623"/>
                  <a:pt x="5416062" y="50241"/>
                </a:cubicBezTo>
                <a:cubicBezTo>
                  <a:pt x="5433131" y="49672"/>
                  <a:pt x="5449423" y="42790"/>
                  <a:pt x="5466303" y="40193"/>
                </a:cubicBezTo>
                <a:cubicBezTo>
                  <a:pt x="5492993" y="36087"/>
                  <a:pt x="5519864" y="33240"/>
                  <a:pt x="5546690" y="30145"/>
                </a:cubicBezTo>
                <a:cubicBezTo>
                  <a:pt x="5846700" y="-4471"/>
                  <a:pt x="5626280" y="22708"/>
                  <a:pt x="5807947" y="0"/>
                </a:cubicBezTo>
                <a:lnTo>
                  <a:pt x="6390752" y="10048"/>
                </a:lnTo>
                <a:cubicBezTo>
                  <a:pt x="6418669" y="10920"/>
                  <a:pt x="6512098" y="33749"/>
                  <a:pt x="6531429" y="40193"/>
                </a:cubicBezTo>
                <a:lnTo>
                  <a:pt x="6591719" y="60290"/>
                </a:lnTo>
                <a:lnTo>
                  <a:pt x="6621864" y="70338"/>
                </a:lnTo>
                <a:cubicBezTo>
                  <a:pt x="6663276" y="132455"/>
                  <a:pt x="6617297" y="71860"/>
                  <a:pt x="6672106" y="120580"/>
                </a:cubicBezTo>
                <a:cubicBezTo>
                  <a:pt x="6693348" y="139462"/>
                  <a:pt x="6712299" y="160773"/>
                  <a:pt x="6732396" y="180870"/>
                </a:cubicBezTo>
                <a:lnTo>
                  <a:pt x="6762541" y="211015"/>
                </a:lnTo>
                <a:lnTo>
                  <a:pt x="6792686" y="241160"/>
                </a:lnTo>
                <a:cubicBezTo>
                  <a:pt x="6816577" y="312835"/>
                  <a:pt x="6782701" y="226185"/>
                  <a:pt x="6832879" y="301450"/>
                </a:cubicBezTo>
                <a:cubicBezTo>
                  <a:pt x="6838754" y="310263"/>
                  <a:pt x="6838191" y="322121"/>
                  <a:pt x="6842928" y="331595"/>
                </a:cubicBezTo>
                <a:cubicBezTo>
                  <a:pt x="6848329" y="342397"/>
                  <a:pt x="6858119" y="350704"/>
                  <a:pt x="6863024" y="361740"/>
                </a:cubicBezTo>
                <a:cubicBezTo>
                  <a:pt x="6863030" y="361754"/>
                  <a:pt x="6888142" y="437095"/>
                  <a:pt x="6893169" y="452175"/>
                </a:cubicBezTo>
                <a:lnTo>
                  <a:pt x="6903218" y="482321"/>
                </a:lnTo>
                <a:cubicBezTo>
                  <a:pt x="6902967" y="486843"/>
                  <a:pt x="6910441" y="638695"/>
                  <a:pt x="6883121" y="693336"/>
                </a:cubicBezTo>
                <a:cubicBezTo>
                  <a:pt x="6871830" y="715919"/>
                  <a:pt x="6851926" y="737753"/>
                  <a:pt x="6832879" y="753626"/>
                </a:cubicBezTo>
                <a:cubicBezTo>
                  <a:pt x="6823601" y="761357"/>
                  <a:pt x="6812561" y="766704"/>
                  <a:pt x="6802734" y="773723"/>
                </a:cubicBezTo>
                <a:cubicBezTo>
                  <a:pt x="6698586" y="848115"/>
                  <a:pt x="6840846" y="751665"/>
                  <a:pt x="6702251" y="844061"/>
                </a:cubicBezTo>
                <a:cubicBezTo>
                  <a:pt x="6636183" y="888106"/>
                  <a:pt x="6707340" y="844488"/>
                  <a:pt x="6641961" y="874206"/>
                </a:cubicBezTo>
                <a:cubicBezTo>
                  <a:pt x="6614688" y="886603"/>
                  <a:pt x="6589995" y="904927"/>
                  <a:pt x="6561574" y="914400"/>
                </a:cubicBezTo>
                <a:lnTo>
                  <a:pt x="6471139" y="944545"/>
                </a:lnTo>
                <a:lnTo>
                  <a:pt x="6440994" y="954593"/>
                </a:lnTo>
                <a:cubicBezTo>
                  <a:pt x="6430946" y="957942"/>
                  <a:pt x="6421235" y="962564"/>
                  <a:pt x="6410849" y="964641"/>
                </a:cubicBezTo>
                <a:cubicBezTo>
                  <a:pt x="6286802" y="989452"/>
                  <a:pt x="6441664" y="959039"/>
                  <a:pt x="6300317" y="984738"/>
                </a:cubicBezTo>
                <a:cubicBezTo>
                  <a:pt x="6236862" y="996275"/>
                  <a:pt x="6258851" y="994968"/>
                  <a:pt x="6189785" y="1004835"/>
                </a:cubicBezTo>
                <a:cubicBezTo>
                  <a:pt x="6163052" y="1008654"/>
                  <a:pt x="6136194" y="1011534"/>
                  <a:pt x="6109398" y="1014883"/>
                </a:cubicBezTo>
                <a:lnTo>
                  <a:pt x="5888334" y="1004835"/>
                </a:lnTo>
                <a:cubicBezTo>
                  <a:pt x="5858066" y="1002882"/>
                  <a:pt x="5827925" y="999075"/>
                  <a:pt x="5797899" y="994786"/>
                </a:cubicBezTo>
                <a:cubicBezTo>
                  <a:pt x="5680692" y="978042"/>
                  <a:pt x="5821465" y="979961"/>
                  <a:pt x="5606980" y="964641"/>
                </a:cubicBezTo>
                <a:lnTo>
                  <a:pt x="5466303" y="954593"/>
                </a:lnTo>
                <a:cubicBezTo>
                  <a:pt x="5432758" y="951798"/>
                  <a:pt x="5399430" y="946412"/>
                  <a:pt x="5365820" y="944545"/>
                </a:cubicBezTo>
                <a:cubicBezTo>
                  <a:pt x="5106812" y="930155"/>
                  <a:pt x="4723300" y="928142"/>
                  <a:pt x="4501662" y="924448"/>
                </a:cubicBezTo>
                <a:cubicBezTo>
                  <a:pt x="4443843" y="905176"/>
                  <a:pt x="4487268" y="917461"/>
                  <a:pt x="4391130" y="904351"/>
                </a:cubicBezTo>
                <a:cubicBezTo>
                  <a:pt x="4344196" y="897951"/>
                  <a:pt x="4297586" y="888968"/>
                  <a:pt x="4250453" y="884255"/>
                </a:cubicBezTo>
                <a:cubicBezTo>
                  <a:pt x="4197876" y="878997"/>
                  <a:pt x="3992163" y="856876"/>
                  <a:pt x="3918857" y="854110"/>
                </a:cubicBezTo>
                <a:cubicBezTo>
                  <a:pt x="3784932" y="849056"/>
                  <a:pt x="3650901" y="847411"/>
                  <a:pt x="3516923" y="844061"/>
                </a:cubicBezTo>
                <a:cubicBezTo>
                  <a:pt x="3426249" y="833986"/>
                  <a:pt x="3383362" y="830175"/>
                  <a:pt x="3285811" y="813916"/>
                </a:cubicBezTo>
                <a:cubicBezTo>
                  <a:pt x="3141869" y="789925"/>
                  <a:pt x="3205569" y="799581"/>
                  <a:pt x="3094892" y="783771"/>
                </a:cubicBezTo>
                <a:cubicBezTo>
                  <a:pt x="2968053" y="787735"/>
                  <a:pt x="2765282" y="790281"/>
                  <a:pt x="2622620" y="803868"/>
                </a:cubicBezTo>
                <a:cubicBezTo>
                  <a:pt x="2602338" y="805800"/>
                  <a:pt x="2582499" y="811035"/>
                  <a:pt x="2562330" y="813916"/>
                </a:cubicBezTo>
                <a:cubicBezTo>
                  <a:pt x="2535597" y="817735"/>
                  <a:pt x="2508710" y="820395"/>
                  <a:pt x="2481943" y="823964"/>
                </a:cubicBezTo>
                <a:lnTo>
                  <a:pt x="2411605" y="834013"/>
                </a:lnTo>
                <a:cubicBezTo>
                  <a:pt x="2252014" y="855292"/>
                  <a:pt x="2397072" y="833001"/>
                  <a:pt x="2280976" y="854110"/>
                </a:cubicBezTo>
                <a:cubicBezTo>
                  <a:pt x="2260931" y="857755"/>
                  <a:pt x="2240575" y="859738"/>
                  <a:pt x="2220686" y="864158"/>
                </a:cubicBezTo>
                <a:cubicBezTo>
                  <a:pt x="2210346" y="866456"/>
                  <a:pt x="2200927" y="872129"/>
                  <a:pt x="2190541" y="874206"/>
                </a:cubicBezTo>
                <a:cubicBezTo>
                  <a:pt x="2167317" y="878851"/>
                  <a:pt x="2143611" y="880654"/>
                  <a:pt x="2120202" y="884255"/>
                </a:cubicBezTo>
                <a:cubicBezTo>
                  <a:pt x="1960464" y="908830"/>
                  <a:pt x="2202662" y="875751"/>
                  <a:pt x="1919235" y="914400"/>
                </a:cubicBezTo>
                <a:cubicBezTo>
                  <a:pt x="1892479" y="918049"/>
                  <a:pt x="1865581" y="920629"/>
                  <a:pt x="1838849" y="924448"/>
                </a:cubicBezTo>
                <a:cubicBezTo>
                  <a:pt x="1818680" y="927329"/>
                  <a:pt x="1798753" y="931803"/>
                  <a:pt x="1778558" y="934496"/>
                </a:cubicBezTo>
                <a:cubicBezTo>
                  <a:pt x="1748494" y="938505"/>
                  <a:pt x="1718246" y="941001"/>
                  <a:pt x="1688123" y="944545"/>
                </a:cubicBezTo>
                <a:cubicBezTo>
                  <a:pt x="1661304" y="947700"/>
                  <a:pt x="1634629" y="952148"/>
                  <a:pt x="1607736" y="954593"/>
                </a:cubicBezTo>
                <a:cubicBezTo>
                  <a:pt x="1560917" y="958849"/>
                  <a:pt x="1513951" y="961292"/>
                  <a:pt x="1467059" y="964641"/>
                </a:cubicBezTo>
                <a:cubicBezTo>
                  <a:pt x="1366576" y="961292"/>
                  <a:pt x="1265975" y="960497"/>
                  <a:pt x="1165609" y="954593"/>
                </a:cubicBezTo>
                <a:cubicBezTo>
                  <a:pt x="1151823" y="953782"/>
                  <a:pt x="1139099" y="946411"/>
                  <a:pt x="1125416" y="944545"/>
                </a:cubicBezTo>
                <a:cubicBezTo>
                  <a:pt x="1065311" y="936349"/>
                  <a:pt x="1004597" y="933027"/>
                  <a:pt x="944545" y="924448"/>
                </a:cubicBezTo>
                <a:cubicBezTo>
                  <a:pt x="840066" y="909522"/>
                  <a:pt x="777866" y="897522"/>
                  <a:pt x="673240" y="894303"/>
                </a:cubicBezTo>
                <a:cubicBezTo>
                  <a:pt x="499119" y="888946"/>
                  <a:pt x="324897" y="887604"/>
                  <a:pt x="150725" y="884255"/>
                </a:cubicBezTo>
                <a:cubicBezTo>
                  <a:pt x="134372" y="881529"/>
                  <a:pt x="81490" y="875936"/>
                  <a:pt x="60290" y="864158"/>
                </a:cubicBezTo>
                <a:cubicBezTo>
                  <a:pt x="39176" y="852428"/>
                  <a:pt x="0" y="823964"/>
                  <a:pt x="0" y="823964"/>
                </a:cubicBezTo>
                <a:cubicBezTo>
                  <a:pt x="19416" y="765717"/>
                  <a:pt x="8589" y="768239"/>
                  <a:pt x="50242" y="733529"/>
                </a:cubicBezTo>
                <a:cubicBezTo>
                  <a:pt x="59519" y="725798"/>
                  <a:pt x="70339" y="720132"/>
                  <a:pt x="80387" y="713433"/>
                </a:cubicBezTo>
                <a:cubicBezTo>
                  <a:pt x="133982" y="633042"/>
                  <a:pt x="63637" y="730184"/>
                  <a:pt x="130629" y="663191"/>
                </a:cubicBezTo>
                <a:cubicBezTo>
                  <a:pt x="167702" y="626117"/>
                  <a:pt x="131484" y="635825"/>
                  <a:pt x="180870" y="602901"/>
                </a:cubicBezTo>
                <a:cubicBezTo>
                  <a:pt x="189683" y="597025"/>
                  <a:pt x="200967" y="596202"/>
                  <a:pt x="211016" y="592852"/>
                </a:cubicBezTo>
                <a:cubicBezTo>
                  <a:pt x="244117" y="543198"/>
                  <a:pt x="219036" y="562707"/>
                  <a:pt x="301451" y="562707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76764E-8D77-A143-B0E8-1D348F8DD544}"/>
              </a:ext>
            </a:extLst>
          </p:cNvPr>
          <p:cNvSpPr txBox="1"/>
          <p:nvPr/>
        </p:nvSpPr>
        <p:spPr>
          <a:xfrm>
            <a:off x="997385" y="5526157"/>
            <a:ext cx="1035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Aujourd’hui, la nouvelle famille des Malvacées inclut les </a:t>
            </a:r>
            <a:r>
              <a:rPr lang="fr-FR" sz="2400" i="1" dirty="0">
                <a:solidFill>
                  <a:srgbClr val="FF0000"/>
                </a:solidFill>
              </a:rPr>
              <a:t>Bombacacées</a:t>
            </a:r>
            <a:r>
              <a:rPr lang="fr-FR" sz="2400" dirty="0">
                <a:solidFill>
                  <a:srgbClr val="FF0000"/>
                </a:solidFill>
              </a:rPr>
              <a:t>, les </a:t>
            </a:r>
            <a:r>
              <a:rPr lang="fr-FR" sz="2400" i="1" dirty="0">
                <a:solidFill>
                  <a:srgbClr val="FF0000"/>
                </a:solidFill>
              </a:rPr>
              <a:t>Sterculiacées</a:t>
            </a:r>
            <a:r>
              <a:rPr lang="fr-FR" sz="2400" dirty="0">
                <a:solidFill>
                  <a:srgbClr val="FF0000"/>
                </a:solidFill>
              </a:rPr>
              <a:t>, les </a:t>
            </a:r>
            <a:r>
              <a:rPr lang="fr-FR" sz="2400" i="1" dirty="0">
                <a:solidFill>
                  <a:srgbClr val="FF0000"/>
                </a:solidFill>
              </a:rPr>
              <a:t>Tiliacées</a:t>
            </a:r>
            <a:r>
              <a:rPr lang="fr-FR" sz="2400" dirty="0">
                <a:solidFill>
                  <a:srgbClr val="FF0000"/>
                </a:solidFill>
              </a:rPr>
              <a:t> et les </a:t>
            </a:r>
            <a:r>
              <a:rPr lang="fr-FR" sz="2400" i="1" dirty="0" err="1">
                <a:solidFill>
                  <a:srgbClr val="FF0000"/>
                </a:solidFill>
              </a:rPr>
              <a:t>Byttneriacées</a:t>
            </a:r>
            <a:endParaRPr lang="fr-FR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34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3">
            <a:extLst>
              <a:ext uri="{FF2B5EF4-FFF2-40B4-BE49-F238E27FC236}">
                <a16:creationId xmlns:a16="http://schemas.microsoft.com/office/drawing/2014/main" id="{1F7D3435-16C2-FB4C-A33D-586596277D6A}"/>
              </a:ext>
            </a:extLst>
          </p:cNvPr>
          <p:cNvSpPr/>
          <p:nvPr/>
        </p:nvSpPr>
        <p:spPr>
          <a:xfrm>
            <a:off x="451263" y="95002"/>
            <a:ext cx="3277590" cy="80752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3 - Genre </a:t>
            </a: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Alcea</a:t>
            </a:r>
            <a:endParaRPr lang="fr-FR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33A7B7-0FEE-2F40-A6EC-51F7C486E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42" y="95001"/>
            <a:ext cx="4999819" cy="499981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88A8AB-ABB2-FC48-AE62-A739E4EE49B5}"/>
              </a:ext>
            </a:extLst>
          </p:cNvPr>
          <p:cNvSpPr txBox="1"/>
          <p:nvPr/>
        </p:nvSpPr>
        <p:spPr>
          <a:xfrm>
            <a:off x="6096000" y="5961815"/>
            <a:ext cx="2295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G. </a:t>
            </a:r>
            <a:r>
              <a:rPr lang="fr-FR" sz="1400" dirty="0" err="1"/>
              <a:t>Botti</a:t>
            </a:r>
            <a:r>
              <a:rPr lang="fr-FR" sz="1400" dirty="0"/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BC79A6-7F9F-E446-9DA5-3D9279F9A5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433" y="1144985"/>
            <a:ext cx="1972809" cy="381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6D386BB-A418-8240-8515-B2FE2F3993FB}"/>
              </a:ext>
            </a:extLst>
          </p:cNvPr>
          <p:cNvSpPr txBox="1"/>
          <p:nvPr/>
        </p:nvSpPr>
        <p:spPr>
          <a:xfrm>
            <a:off x="5754682" y="5106066"/>
            <a:ext cx="210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Alcea</a:t>
            </a:r>
            <a:r>
              <a:rPr lang="fr-FR" i="1" dirty="0"/>
              <a:t> </a:t>
            </a:r>
            <a:r>
              <a:rPr lang="fr-FR" i="1" dirty="0" err="1"/>
              <a:t>biennis</a:t>
            </a:r>
            <a:endParaRPr lang="fr-FR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990BCC-0176-FA4F-A404-02206718E28E}"/>
              </a:ext>
            </a:extLst>
          </p:cNvPr>
          <p:cNvSpPr txBox="1"/>
          <p:nvPr/>
        </p:nvSpPr>
        <p:spPr>
          <a:xfrm>
            <a:off x="202829" y="1543792"/>
            <a:ext cx="41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simple, dressée et robuste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DC0B37-0577-1D4A-A17E-5E360A6B3AE3}"/>
              </a:ext>
            </a:extLst>
          </p:cNvPr>
          <p:cNvSpPr txBox="1"/>
          <p:nvPr/>
        </p:nvSpPr>
        <p:spPr>
          <a:xfrm>
            <a:off x="202829" y="2220686"/>
            <a:ext cx="359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à contour arrondi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A48779-6586-9347-904D-CF455178F061}"/>
              </a:ext>
            </a:extLst>
          </p:cNvPr>
          <p:cNvSpPr txBox="1"/>
          <p:nvPr/>
        </p:nvSpPr>
        <p:spPr>
          <a:xfrm>
            <a:off x="273132" y="5248694"/>
            <a:ext cx="301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Grande inflorescence en épi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CFF7D1-AF98-CA4F-B9C5-1FA4FB4A2CC8}"/>
              </a:ext>
            </a:extLst>
          </p:cNvPr>
          <p:cNvSpPr txBox="1"/>
          <p:nvPr/>
        </p:nvSpPr>
        <p:spPr>
          <a:xfrm>
            <a:off x="273132" y="6118768"/>
            <a:ext cx="35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</a:t>
            </a:r>
            <a:r>
              <a:rPr lang="fr-FR" dirty="0" err="1"/>
              <a:t>subsessiles</a:t>
            </a:r>
            <a:r>
              <a:rPr lang="fr-FR" dirty="0"/>
              <a:t> de grande taille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0212F6-FD38-9046-890B-EFDBE8FF7781}"/>
              </a:ext>
            </a:extLst>
          </p:cNvPr>
          <p:cNvSpPr txBox="1"/>
          <p:nvPr/>
        </p:nvSpPr>
        <p:spPr>
          <a:xfrm>
            <a:off x="202829" y="1056903"/>
            <a:ext cx="37149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2 espèces dans la flore française</a:t>
            </a:r>
          </a:p>
        </p:txBody>
      </p:sp>
    </p:spTree>
    <p:extLst>
      <p:ext uri="{BB962C8B-B14F-4D97-AF65-F5344CB8AC3E}">
        <p14:creationId xmlns:p14="http://schemas.microsoft.com/office/powerpoint/2010/main" val="2881791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9080D-0D82-464A-9918-5B57F251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              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29690427-6A02-154E-9EB1-D83FE80F2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075" y="0"/>
            <a:ext cx="4096901" cy="3669475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77899AB-D65E-684F-BB1A-34E3ED64A5EF}"/>
              </a:ext>
            </a:extLst>
          </p:cNvPr>
          <p:cNvSpPr txBox="1"/>
          <p:nvPr/>
        </p:nvSpPr>
        <p:spPr>
          <a:xfrm>
            <a:off x="6552847" y="4144756"/>
            <a:ext cx="230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Alcea</a:t>
            </a:r>
            <a:r>
              <a:rPr lang="fr-FR" i="1" dirty="0"/>
              <a:t> </a:t>
            </a:r>
            <a:r>
              <a:rPr lang="fr-FR" i="1" dirty="0" err="1"/>
              <a:t>biennis</a:t>
            </a:r>
            <a:endParaRPr lang="fr-FR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E74196-001A-4049-A96B-8D03CCF6F230}"/>
              </a:ext>
            </a:extLst>
          </p:cNvPr>
          <p:cNvSpPr txBox="1"/>
          <p:nvPr/>
        </p:nvSpPr>
        <p:spPr>
          <a:xfrm>
            <a:off x="401788" y="92905"/>
            <a:ext cx="3253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Alcea</a:t>
            </a:r>
            <a:r>
              <a:rPr lang="fr-FR" sz="2000" b="1" i="1" dirty="0"/>
              <a:t> </a:t>
            </a:r>
            <a:r>
              <a:rPr lang="fr-FR" sz="2000" b="1" dirty="0"/>
              <a:t>: fleur et fruit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A400323-B0BE-B34D-8A26-B898992FF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0905"/>
            <a:ext cx="3423668" cy="442778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B6FC816-0113-3342-8EF8-B748F77EE6A3}"/>
              </a:ext>
            </a:extLst>
          </p:cNvPr>
          <p:cNvSpPr txBox="1"/>
          <p:nvPr/>
        </p:nvSpPr>
        <p:spPr>
          <a:xfrm>
            <a:off x="3811979" y="2327564"/>
            <a:ext cx="1425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Grande fleur </a:t>
            </a:r>
            <a:r>
              <a:rPr lang="fr-FR" b="1" dirty="0" err="1"/>
              <a:t>subsessiles</a:t>
            </a:r>
            <a:r>
              <a:rPr lang="fr-FR" b="1" dirty="0"/>
              <a:t> à</a:t>
            </a:r>
            <a:r>
              <a:rPr lang="fr-FR" dirty="0"/>
              <a:t> 5 pétales roses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235F8B8-8359-834C-A944-48C2E027979F}"/>
              </a:ext>
            </a:extLst>
          </p:cNvPr>
          <p:cNvSpPr txBox="1"/>
          <p:nvPr/>
        </p:nvSpPr>
        <p:spPr>
          <a:xfrm>
            <a:off x="3811979" y="3669475"/>
            <a:ext cx="2649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Épicalice</a:t>
            </a:r>
            <a:r>
              <a:rPr lang="fr-FR" dirty="0"/>
              <a:t> &gt; calice et parfois  plus petit </a:t>
            </a:r>
          </a:p>
          <a:p>
            <a:r>
              <a:rPr lang="fr-FR" i="1" dirty="0"/>
              <a:t>(A. </a:t>
            </a:r>
            <a:r>
              <a:rPr lang="fr-FR" i="1" dirty="0" err="1"/>
              <a:t>rosea</a:t>
            </a:r>
            <a:r>
              <a:rPr lang="fr-FR" dirty="0"/>
              <a:t>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8F9DB42-C7C7-BD40-972B-DB2CFA5A44D8}"/>
              </a:ext>
            </a:extLst>
          </p:cNvPr>
          <p:cNvSpPr txBox="1"/>
          <p:nvPr/>
        </p:nvSpPr>
        <p:spPr>
          <a:xfrm>
            <a:off x="3811979" y="4665932"/>
            <a:ext cx="436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rachis de l’inflorescence peut être </a:t>
            </a:r>
          </a:p>
          <a:p>
            <a:r>
              <a:rPr lang="fr-FR" dirty="0"/>
              <a:t>recouvert de poils étoilés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BDD4CDE-88E9-8243-A193-6B838F241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943" y="4649593"/>
            <a:ext cx="2111747" cy="220840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AA847EB-FDB9-CB40-9516-FCCF61A2DC93}"/>
              </a:ext>
            </a:extLst>
          </p:cNvPr>
          <p:cNvSpPr txBox="1"/>
          <p:nvPr/>
        </p:nvSpPr>
        <p:spPr>
          <a:xfrm>
            <a:off x="3811979" y="5617029"/>
            <a:ext cx="366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fruit est un verticille de 15 – 20 </a:t>
            </a:r>
            <a:r>
              <a:rPr lang="fr-FR" b="1" dirty="0"/>
              <a:t>méricarpes monospermes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A2A4F9D-0607-3B41-BAC8-C71AECBE2532}"/>
              </a:ext>
            </a:extLst>
          </p:cNvPr>
          <p:cNvSpPr txBox="1"/>
          <p:nvPr/>
        </p:nvSpPr>
        <p:spPr>
          <a:xfrm>
            <a:off x="5878286" y="6492875"/>
            <a:ext cx="233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(photos :internet</a:t>
            </a:r>
            <a:r>
              <a:rPr lang="fr-FR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38FD41-78D2-DC41-B1D1-B0B4D326A0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791" y="3638913"/>
            <a:ext cx="3999156" cy="26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3">
            <a:extLst>
              <a:ext uri="{FF2B5EF4-FFF2-40B4-BE49-F238E27FC236}">
                <a16:creationId xmlns:a16="http://schemas.microsoft.com/office/drawing/2014/main" id="{BA7709C4-EF10-0342-B73F-5A524207FAC7}"/>
              </a:ext>
            </a:extLst>
          </p:cNvPr>
          <p:cNvSpPr/>
          <p:nvPr/>
        </p:nvSpPr>
        <p:spPr>
          <a:xfrm>
            <a:off x="391885" y="272235"/>
            <a:ext cx="3360717" cy="81760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4 - Genre : 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Abutilon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E13CBC-2EF1-0F41-9564-D70548B5AAEE}"/>
              </a:ext>
            </a:extLst>
          </p:cNvPr>
          <p:cNvSpPr txBox="1"/>
          <p:nvPr/>
        </p:nvSpPr>
        <p:spPr>
          <a:xfrm>
            <a:off x="3895106" y="154379"/>
            <a:ext cx="435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seule espèce dans la flore française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FAEBA5-192C-064F-8189-85D4DFE0AF5D}"/>
              </a:ext>
            </a:extLst>
          </p:cNvPr>
          <p:cNvSpPr txBox="1"/>
          <p:nvPr/>
        </p:nvSpPr>
        <p:spPr>
          <a:xfrm>
            <a:off x="8882742" y="5385460"/>
            <a:ext cx="205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A. </a:t>
            </a:r>
            <a:r>
              <a:rPr lang="fr-FR" i="1" dirty="0" err="1"/>
              <a:t>theophrasti</a:t>
            </a:r>
            <a:endParaRPr lang="fr-FR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E18615-5475-2A40-B24F-F5AC83958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1" y="1089838"/>
            <a:ext cx="4001984" cy="382979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8282AA4-3C7C-C74D-884F-34C20C9A4C23}"/>
              </a:ext>
            </a:extLst>
          </p:cNvPr>
          <p:cNvSpPr txBox="1"/>
          <p:nvPr/>
        </p:nvSpPr>
        <p:spPr>
          <a:xfrm>
            <a:off x="118753" y="4999512"/>
            <a:ext cx="3954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toutes </a:t>
            </a:r>
            <a:r>
              <a:rPr lang="fr-FR" b="1" dirty="0"/>
              <a:t>indivises </a:t>
            </a:r>
            <a:r>
              <a:rPr lang="fr-FR" dirty="0"/>
              <a:t>à limbe symétrique à la base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9A70AA-2D65-5A41-87B3-55768256A6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407" y="0"/>
            <a:ext cx="3501393" cy="523108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656F372-29A3-534C-B056-EF2B7C65D98B}"/>
              </a:ext>
            </a:extLst>
          </p:cNvPr>
          <p:cNvSpPr txBox="1"/>
          <p:nvPr/>
        </p:nvSpPr>
        <p:spPr>
          <a:xfrm>
            <a:off x="8118687" y="6331342"/>
            <a:ext cx="296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D. Roubaudi)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412AED-AB00-E64E-AFAC-3B08AC220747}"/>
              </a:ext>
            </a:extLst>
          </p:cNvPr>
          <p:cNvSpPr txBox="1"/>
          <p:nvPr/>
        </p:nvSpPr>
        <p:spPr>
          <a:xfrm>
            <a:off x="3895106" y="558718"/>
            <a:ext cx="39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 en Corse où elle est naturalisée dans les cultures et dans les friches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4368CA4-5046-384C-A7EE-A5FEFBF3B5DA}"/>
              </a:ext>
            </a:extLst>
          </p:cNvPr>
          <p:cNvSpPr txBox="1"/>
          <p:nvPr/>
        </p:nvSpPr>
        <p:spPr>
          <a:xfrm>
            <a:off x="2912272" y="5934670"/>
            <a:ext cx="4153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existe de nombreuses espèces horticoles dans les parcs et les jardins : jardin botanique de Lyon : </a:t>
            </a:r>
            <a:r>
              <a:rPr lang="fr-FR" i="1" dirty="0"/>
              <a:t>A. </a:t>
            </a:r>
            <a:r>
              <a:rPr lang="fr-FR" i="1" dirty="0" err="1"/>
              <a:t>hybridum</a:t>
            </a:r>
            <a:endParaRPr lang="fr-FR" i="1" dirty="0"/>
          </a:p>
        </p:txBody>
      </p:sp>
      <p:pic>
        <p:nvPicPr>
          <p:cNvPr id="24" name="Espace réservé du contenu 23">
            <a:extLst>
              <a:ext uri="{FF2B5EF4-FFF2-40B4-BE49-F238E27FC236}">
                <a16:creationId xmlns:a16="http://schemas.microsoft.com/office/drawing/2014/main" id="{BD2283F7-0446-7546-BB7B-720EBEAB9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655" y="2996557"/>
            <a:ext cx="5219700" cy="2489200"/>
          </a:xfrm>
        </p:spPr>
      </p:pic>
    </p:spTree>
    <p:extLst>
      <p:ext uri="{BB962C8B-B14F-4D97-AF65-F5344CB8AC3E}">
        <p14:creationId xmlns:p14="http://schemas.microsoft.com/office/powerpoint/2010/main" val="76420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6381DF-2606-B146-87DD-F9518020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CA869A-148C-D048-AAFF-430BEBA0EE51}"/>
              </a:ext>
            </a:extLst>
          </p:cNvPr>
          <p:cNvSpPr txBox="1"/>
          <p:nvPr/>
        </p:nvSpPr>
        <p:spPr>
          <a:xfrm>
            <a:off x="403761" y="201881"/>
            <a:ext cx="437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/>
              <a:t>Abutilon</a:t>
            </a:r>
            <a:r>
              <a:rPr lang="fr-FR" sz="2000" b="1" dirty="0"/>
              <a:t> : fleurs et fruits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EF5F47-7A69-0D43-B6CD-4736973D7856}"/>
              </a:ext>
            </a:extLst>
          </p:cNvPr>
          <p:cNvSpPr txBox="1"/>
          <p:nvPr/>
        </p:nvSpPr>
        <p:spPr>
          <a:xfrm>
            <a:off x="98761" y="4956783"/>
            <a:ext cx="366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jaune parfois veinée de rouge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66C493-24F8-7D4A-A153-2251EB301195}"/>
              </a:ext>
            </a:extLst>
          </p:cNvPr>
          <p:cNvSpPr txBox="1"/>
          <p:nvPr/>
        </p:nvSpPr>
        <p:spPr>
          <a:xfrm>
            <a:off x="2968831" y="472155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A. </a:t>
            </a:r>
            <a:r>
              <a:rPr lang="fr-FR" dirty="0" err="1"/>
              <a:t>hybridum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4BF6FED-D337-174A-9656-145187EA4B02}"/>
              </a:ext>
            </a:extLst>
          </p:cNvPr>
          <p:cNvSpPr txBox="1"/>
          <p:nvPr/>
        </p:nvSpPr>
        <p:spPr>
          <a:xfrm>
            <a:off x="98761" y="5297604"/>
            <a:ext cx="277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Absence d’</a:t>
            </a:r>
            <a:r>
              <a:rPr lang="fr-FR" b="1" dirty="0" err="1"/>
              <a:t>épicalice</a:t>
            </a:r>
            <a:endParaRPr lang="fr-FR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4AF3C2-57A8-6647-BC01-AF66EA8234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49"/>
          <a:stretch/>
        </p:blipFill>
        <p:spPr>
          <a:xfrm rot="5400000">
            <a:off x="-11700" y="822100"/>
            <a:ext cx="4080086" cy="3669160"/>
          </a:xfrm>
          <a:prstGeom prst="rect">
            <a:avLst/>
          </a:prstGeom>
        </p:spPr>
      </p:pic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29F9C0FE-42B1-7A44-A472-82A62BA24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237" y="-96163"/>
            <a:ext cx="4258758" cy="40279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A80FC18-8CEC-4343-9499-E5B24033A6F7}"/>
              </a:ext>
            </a:extLst>
          </p:cNvPr>
          <p:cNvSpPr txBox="1"/>
          <p:nvPr/>
        </p:nvSpPr>
        <p:spPr>
          <a:xfrm>
            <a:off x="3862923" y="3869361"/>
            <a:ext cx="302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nettement soudées par leur filet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09BC2CE-D5E8-BF48-A31F-7BE7D910BC5B}"/>
              </a:ext>
            </a:extLst>
          </p:cNvPr>
          <p:cNvSpPr txBox="1"/>
          <p:nvPr/>
        </p:nvSpPr>
        <p:spPr>
          <a:xfrm>
            <a:off x="4286992" y="6088063"/>
            <a:ext cx="706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D. Roubaudi)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9BBC83F-37B8-4C45-88EB-9BE479D80A4A}"/>
              </a:ext>
            </a:extLst>
          </p:cNvPr>
          <p:cNvSpPr txBox="1"/>
          <p:nvPr/>
        </p:nvSpPr>
        <p:spPr>
          <a:xfrm>
            <a:off x="98761" y="5754389"/>
            <a:ext cx="57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Méricarpes contenant plusieurs graines  (= </a:t>
            </a:r>
            <a:r>
              <a:rPr lang="fr-FR" dirty="0" err="1"/>
              <a:t>plurispermes</a:t>
            </a:r>
            <a:r>
              <a:rPr lang="fr-FR" dirty="0"/>
              <a:t> 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A8A48D-7DCC-974E-B68A-CEAA6893F6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196" y="0"/>
            <a:ext cx="3975100" cy="4102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BEF664-BAB7-5949-840F-2D64456252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637" y="3908821"/>
            <a:ext cx="2763458" cy="298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4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2F2B312-171A-F744-AA55-8F949E7CC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817" y="0"/>
            <a:ext cx="6981183" cy="4678878"/>
          </a:xfr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4" name="Cadre 3">
            <a:extLst>
              <a:ext uri="{FF2B5EF4-FFF2-40B4-BE49-F238E27FC236}">
                <a16:creationId xmlns:a16="http://schemas.microsoft.com/office/drawing/2014/main" id="{B903ECCE-5FE7-174C-9939-97C3D49D6A30}"/>
              </a:ext>
            </a:extLst>
          </p:cNvPr>
          <p:cNvSpPr/>
          <p:nvPr/>
        </p:nvSpPr>
        <p:spPr>
          <a:xfrm>
            <a:off x="237506" y="166255"/>
            <a:ext cx="3230089" cy="105690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 5 - Genre : </a:t>
            </a:r>
            <a:r>
              <a:rPr lang="fr-FR" sz="2400" b="1" i="1" dirty="0" err="1">
                <a:solidFill>
                  <a:schemeClr val="accent1"/>
                </a:solidFill>
              </a:rPr>
              <a:t>Malope</a:t>
            </a:r>
            <a:endParaRPr lang="fr-FR" sz="2400" b="1" i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1006A9-14E5-BA41-857D-9EBC919719F5}"/>
              </a:ext>
            </a:extLst>
          </p:cNvPr>
          <p:cNvSpPr txBox="1"/>
          <p:nvPr/>
        </p:nvSpPr>
        <p:spPr>
          <a:xfrm>
            <a:off x="415636" y="1389413"/>
            <a:ext cx="464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seule espèce dans la flore française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CE45EF6-E202-5B47-947F-EF8BC97BDF8D}"/>
              </a:ext>
            </a:extLst>
          </p:cNvPr>
          <p:cNvSpPr txBox="1"/>
          <p:nvPr/>
        </p:nvSpPr>
        <p:spPr>
          <a:xfrm>
            <a:off x="415636" y="1888177"/>
            <a:ext cx="402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Trois espèces dans la flore mondiale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48B52B5-F0B9-9648-BF47-E2DD03E24ABD}"/>
              </a:ext>
            </a:extLst>
          </p:cNvPr>
          <p:cNvSpPr txBox="1"/>
          <p:nvPr/>
        </p:nvSpPr>
        <p:spPr>
          <a:xfrm>
            <a:off x="415636" y="2341221"/>
            <a:ext cx="464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 genre </a:t>
            </a:r>
            <a:r>
              <a:rPr lang="fr-FR" b="1" dirty="0">
                <a:solidFill>
                  <a:schemeClr val="accent1"/>
                </a:solidFill>
              </a:rPr>
              <a:t>uniquement méditerranéen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4E61EC0-3ADB-1F4A-8037-BF37D609525E}"/>
              </a:ext>
            </a:extLst>
          </p:cNvPr>
          <p:cNvSpPr txBox="1"/>
          <p:nvPr/>
        </p:nvSpPr>
        <p:spPr>
          <a:xfrm>
            <a:off x="415636" y="2861953"/>
            <a:ext cx="488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plante </a:t>
            </a:r>
            <a:r>
              <a:rPr lang="fr-FR" b="1" dirty="0">
                <a:solidFill>
                  <a:schemeClr val="accent1"/>
                </a:solidFill>
              </a:rPr>
              <a:t>vivace</a:t>
            </a:r>
            <a:r>
              <a:rPr lang="fr-FR" dirty="0"/>
              <a:t> est couverte de longs poils étalés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224547-2304-CB4C-97F1-197901607ACF}"/>
              </a:ext>
            </a:extLst>
          </p:cNvPr>
          <p:cNvSpPr txBox="1"/>
          <p:nvPr/>
        </p:nvSpPr>
        <p:spPr>
          <a:xfrm>
            <a:off x="415636" y="3552504"/>
            <a:ext cx="447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tige dressée ou ascendante est anguleuse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619FB-7061-174C-BDF8-7D4218357773}"/>
              </a:ext>
            </a:extLst>
          </p:cNvPr>
          <p:cNvSpPr txBox="1"/>
          <p:nvPr/>
        </p:nvSpPr>
        <p:spPr>
          <a:xfrm>
            <a:off x="415636" y="4620698"/>
            <a:ext cx="1090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feuilles ovales, obtuses, souvent en cœur sont irrégulièrement</a:t>
            </a:r>
          </a:p>
          <a:p>
            <a:r>
              <a:rPr lang="fr-FR" dirty="0"/>
              <a:t>dentées ou lobées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2B59CE0-F773-0649-BC34-9BA3374E23FB}"/>
              </a:ext>
            </a:extLst>
          </p:cNvPr>
          <p:cNvSpPr txBox="1"/>
          <p:nvPr/>
        </p:nvSpPr>
        <p:spPr>
          <a:xfrm>
            <a:off x="2737262" y="5325581"/>
            <a:ext cx="3455719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Se rencontre dans le Var, les Alpes maritimes et occasionnellement en Corse</a:t>
            </a: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086ED45-2B1A-3D4D-AF92-84F1A231F45C}"/>
              </a:ext>
            </a:extLst>
          </p:cNvPr>
          <p:cNvSpPr txBox="1"/>
          <p:nvPr/>
        </p:nvSpPr>
        <p:spPr>
          <a:xfrm>
            <a:off x="8112369" y="5000097"/>
            <a:ext cx="291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sz="1400" i="1" dirty="0" err="1"/>
              <a:t>Malope</a:t>
            </a:r>
            <a:r>
              <a:rPr lang="fr-FR" sz="1400" i="1" dirty="0"/>
              <a:t> </a:t>
            </a:r>
            <a:r>
              <a:rPr lang="fr-FR" sz="1400" i="1" dirty="0" err="1"/>
              <a:t>malacoides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40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4C9AE8-A3FD-2940-A60B-0666FC99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37EF67-CE06-9C49-90B0-E1E295FFD305}"/>
              </a:ext>
            </a:extLst>
          </p:cNvPr>
          <p:cNvSpPr txBox="1"/>
          <p:nvPr/>
        </p:nvSpPr>
        <p:spPr>
          <a:xfrm>
            <a:off x="475013" y="365125"/>
            <a:ext cx="3550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Malope</a:t>
            </a:r>
            <a:r>
              <a:rPr lang="fr-FR" sz="2000" b="1" i="1" dirty="0"/>
              <a:t> </a:t>
            </a:r>
            <a:r>
              <a:rPr lang="fr-FR" sz="2000" b="1" dirty="0"/>
              <a:t>: fleurs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AF9AEA-6A63-F045-A22E-7EC7E4376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897" y="1253331"/>
            <a:ext cx="4293668" cy="43513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7B628D-3AE7-864C-BCA3-D6F755E87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7" y="1250853"/>
            <a:ext cx="2641190" cy="177015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25ADFB5-6B0A-5846-8D60-F5CD20A4AF5A}"/>
              </a:ext>
            </a:extLst>
          </p:cNvPr>
          <p:cNvSpPr txBox="1"/>
          <p:nvPr/>
        </p:nvSpPr>
        <p:spPr>
          <a:xfrm>
            <a:off x="59707" y="3194462"/>
            <a:ext cx="344351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Grandes fleurs axillaires et solitaires portées par un pédoncule + long que la feuille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120413-9385-4E41-A0E3-437B1D46735E}"/>
              </a:ext>
            </a:extLst>
          </p:cNvPr>
          <p:cNvSpPr txBox="1"/>
          <p:nvPr/>
        </p:nvSpPr>
        <p:spPr>
          <a:xfrm>
            <a:off x="10022774" y="649287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internet)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AC9E97-3B12-824C-B7E7-5DF9668AF8F4}"/>
              </a:ext>
            </a:extLst>
          </p:cNvPr>
          <p:cNvSpPr txBox="1"/>
          <p:nvPr/>
        </p:nvSpPr>
        <p:spPr>
          <a:xfrm>
            <a:off x="59707" y="4524786"/>
            <a:ext cx="2641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veinée de pourpre deux fois + longue que le calice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EC6A77-ED25-DF47-9A4E-D809152E83A8}"/>
              </a:ext>
            </a:extLst>
          </p:cNvPr>
          <p:cNvSpPr txBox="1"/>
          <p:nvPr/>
        </p:nvSpPr>
        <p:spPr>
          <a:xfrm>
            <a:off x="59707" y="5902036"/>
            <a:ext cx="845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Epicalice</a:t>
            </a:r>
            <a:r>
              <a:rPr lang="fr-FR" dirty="0"/>
              <a:t> à 3 pièces distinctes, largement </a:t>
            </a:r>
            <a:r>
              <a:rPr lang="fr-FR" b="1" dirty="0"/>
              <a:t>en cœur à la base </a:t>
            </a:r>
            <a:r>
              <a:rPr lang="fr-FR" dirty="0"/>
              <a:t>et + courtes</a:t>
            </a:r>
          </a:p>
          <a:p>
            <a:r>
              <a:rPr lang="fr-FR" dirty="0"/>
              <a:t> que les sépales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2C36FCE-D49A-2C47-8355-406B88AC9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261" y="1690688"/>
            <a:ext cx="4764725" cy="4796490"/>
          </a:xfrm>
        </p:spPr>
      </p:pic>
    </p:spTree>
    <p:extLst>
      <p:ext uri="{BB962C8B-B14F-4D97-AF65-F5344CB8AC3E}">
        <p14:creationId xmlns:p14="http://schemas.microsoft.com/office/powerpoint/2010/main" val="85661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F66B5-DBC5-E944-9B9C-90C8331E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A16D58-3FF8-4E45-8974-31D6543ED3FD}"/>
              </a:ext>
            </a:extLst>
          </p:cNvPr>
          <p:cNvSpPr txBox="1"/>
          <p:nvPr/>
        </p:nvSpPr>
        <p:spPr>
          <a:xfrm>
            <a:off x="332509" y="365125"/>
            <a:ext cx="2493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Malope</a:t>
            </a:r>
            <a:r>
              <a:rPr lang="fr-FR" sz="2000" b="1" i="1" dirty="0"/>
              <a:t> </a:t>
            </a:r>
            <a:r>
              <a:rPr lang="fr-FR" sz="2000" b="1" dirty="0"/>
              <a:t>= les fruits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829462B3-1CC8-CE43-8E81-E51DF3C4D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590" y="-107865"/>
            <a:ext cx="4607190" cy="6883143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9AE976-3C85-7F45-86E7-8BDEC35641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211" y="-107865"/>
            <a:ext cx="5508958" cy="47683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3E623BC-4270-834C-B61B-04E588792ADA}"/>
              </a:ext>
            </a:extLst>
          </p:cNvPr>
          <p:cNvSpPr txBox="1"/>
          <p:nvPr/>
        </p:nvSpPr>
        <p:spPr>
          <a:xfrm>
            <a:off x="5427024" y="4660469"/>
            <a:ext cx="2244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</a:t>
            </a:r>
            <a:r>
              <a:rPr lang="fr-FR" sz="1200" dirty="0"/>
              <a:t>Schémas : Flora </a:t>
            </a:r>
            <a:r>
              <a:rPr lang="fr-FR" sz="1200" dirty="0" err="1"/>
              <a:t>Iberica</a:t>
            </a:r>
            <a:r>
              <a:rPr lang="fr-FR" sz="1200" dirty="0"/>
              <a:t>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7E913DD-4781-CF42-89FD-D45452246762}"/>
              </a:ext>
            </a:extLst>
          </p:cNvPr>
          <p:cNvSpPr txBox="1"/>
          <p:nvPr/>
        </p:nvSpPr>
        <p:spPr>
          <a:xfrm>
            <a:off x="332508" y="2042556"/>
            <a:ext cx="258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Étamines réparties tout le long du tube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9A4893B-7504-C94A-A5FC-B4FB37D53B2C}"/>
              </a:ext>
            </a:extLst>
          </p:cNvPr>
          <p:cNvSpPr txBox="1"/>
          <p:nvPr/>
        </p:nvSpPr>
        <p:spPr>
          <a:xfrm>
            <a:off x="332508" y="3040755"/>
            <a:ext cx="268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Stigmates en tête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BBBB7A1-8B47-634F-BCBC-4D6145682125}"/>
              </a:ext>
            </a:extLst>
          </p:cNvPr>
          <p:cNvSpPr txBox="1"/>
          <p:nvPr/>
        </p:nvSpPr>
        <p:spPr>
          <a:xfrm>
            <a:off x="5308269" y="5058888"/>
            <a:ext cx="301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carpelles glabres, ridés, ovoïdes, agglomérés sur un réceptacle globuleux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4BB084-E409-3147-8F02-F3FC876213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68" y="3397008"/>
            <a:ext cx="2731766" cy="3323759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F0487582-F450-E143-A3DA-8540C58D73A5}"/>
              </a:ext>
            </a:extLst>
          </p:cNvPr>
          <p:cNvSpPr/>
          <p:nvPr/>
        </p:nvSpPr>
        <p:spPr>
          <a:xfrm>
            <a:off x="1792952" y="5415863"/>
            <a:ext cx="3016333" cy="1359415"/>
          </a:xfrm>
          <a:prstGeom prst="leftArrow">
            <a:avLst>
              <a:gd name="adj1" fmla="val 94843"/>
              <a:gd name="adj2" fmla="val 5000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Fruit (</a:t>
            </a:r>
            <a:r>
              <a:rPr lang="fr-FR" b="1" dirty="0">
                <a:solidFill>
                  <a:schemeClr val="tx1"/>
                </a:solidFill>
              </a:rPr>
              <a:t>akène</a:t>
            </a:r>
            <a:r>
              <a:rPr lang="fr-FR" dirty="0">
                <a:solidFill>
                  <a:schemeClr val="tx1"/>
                </a:solidFill>
              </a:rPr>
              <a:t>) en forme de petite mûre enfermée dans le calice</a:t>
            </a:r>
          </a:p>
        </p:txBody>
      </p:sp>
    </p:spTree>
    <p:extLst>
      <p:ext uri="{BB962C8B-B14F-4D97-AF65-F5344CB8AC3E}">
        <p14:creationId xmlns:p14="http://schemas.microsoft.com/office/powerpoint/2010/main" val="179102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84A95-B709-A743-B09F-EB43FBD4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AB2E57D-34D4-8245-B90B-EDE8EE19A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005" y="-1"/>
            <a:ext cx="6764725" cy="5332021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C0E8BB-6D2B-F34B-9BCA-4F35D3FA91A0}"/>
              </a:ext>
            </a:extLst>
          </p:cNvPr>
          <p:cNvSpPr txBox="1"/>
          <p:nvPr/>
        </p:nvSpPr>
        <p:spPr>
          <a:xfrm>
            <a:off x="643467" y="365125"/>
            <a:ext cx="3166533" cy="46166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 – Le genre</a:t>
            </a:r>
            <a:r>
              <a:rPr lang="fr-FR" sz="2400" b="1" i="1" dirty="0">
                <a:solidFill>
                  <a:schemeClr val="accent1"/>
                </a:solidFill>
              </a:rPr>
              <a:t> Hibiscus </a:t>
            </a:r>
            <a:r>
              <a:rPr lang="fr-FR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BE191A-AD44-B045-A16E-D88CBC5B5516}"/>
              </a:ext>
            </a:extLst>
          </p:cNvPr>
          <p:cNvSpPr txBox="1"/>
          <p:nvPr/>
        </p:nvSpPr>
        <p:spPr>
          <a:xfrm>
            <a:off x="320634" y="1163782"/>
            <a:ext cx="370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espèces dans la flore française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A4F1D0-9447-8B41-982E-799959786815}"/>
              </a:ext>
            </a:extLst>
          </p:cNvPr>
          <p:cNvSpPr txBox="1"/>
          <p:nvPr/>
        </p:nvSpPr>
        <p:spPr>
          <a:xfrm>
            <a:off x="320634" y="1805049"/>
            <a:ext cx="447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200 espèces dans la flore mondiale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5778F9-A4C8-F842-A527-CAB7D29FA6E0}"/>
              </a:ext>
            </a:extLst>
          </p:cNvPr>
          <p:cNvSpPr txBox="1"/>
          <p:nvPr/>
        </p:nvSpPr>
        <p:spPr>
          <a:xfrm>
            <a:off x="320634" y="2553195"/>
            <a:ext cx="460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Plantes ramifiées à tige principale dressée, à rameaux étalés, ou ascendants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7F034E-E04C-7444-AA95-C233DFBA33B7}"/>
              </a:ext>
            </a:extLst>
          </p:cNvPr>
          <p:cNvSpPr txBox="1"/>
          <p:nvPr/>
        </p:nvSpPr>
        <p:spPr>
          <a:xfrm>
            <a:off x="6970816" y="5450774"/>
            <a:ext cx="342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trionum</a:t>
            </a:r>
            <a:endParaRPr lang="fr-FR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50F4CF-9680-D849-9D39-27DEAD3F4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574" y="3429000"/>
            <a:ext cx="3822296" cy="327966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9B760E3-B6F7-534E-B567-042C43137841}"/>
              </a:ext>
            </a:extLst>
          </p:cNvPr>
          <p:cNvSpPr txBox="1"/>
          <p:nvPr/>
        </p:nvSpPr>
        <p:spPr>
          <a:xfrm>
            <a:off x="320634" y="3749371"/>
            <a:ext cx="2316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palmatilobées progressivement palmatiséquées à segments dentés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FE7FCD4-D5CD-3F4A-AD7E-B5E4DEEDD238}"/>
              </a:ext>
            </a:extLst>
          </p:cNvPr>
          <p:cNvSpPr txBox="1"/>
          <p:nvPr/>
        </p:nvSpPr>
        <p:spPr>
          <a:xfrm>
            <a:off x="7623958" y="6198919"/>
            <a:ext cx="2766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 photo : </a:t>
            </a:r>
            <a:r>
              <a:rPr lang="fr-FR" sz="1400" dirty="0" err="1"/>
              <a:t>Télabotanica</a:t>
            </a:r>
            <a:r>
              <a:rPr lang="fr-FR" sz="1400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DC2196-FBCD-194A-832D-36C85E5E7864}"/>
              </a:ext>
            </a:extLst>
          </p:cNvPr>
          <p:cNvSpPr txBox="1"/>
          <p:nvPr/>
        </p:nvSpPr>
        <p:spPr>
          <a:xfrm>
            <a:off x="160389" y="6062329"/>
            <a:ext cx="540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fleurs solitaires longuement pédicellées</a:t>
            </a:r>
          </a:p>
        </p:txBody>
      </p:sp>
    </p:spTree>
    <p:extLst>
      <p:ext uri="{BB962C8B-B14F-4D97-AF65-F5344CB8AC3E}">
        <p14:creationId xmlns:p14="http://schemas.microsoft.com/office/powerpoint/2010/main" val="3354068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A71BB-C630-454A-B2AB-5BD6E36B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23E5835-C2AC-5840-9BE2-5A0475632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970820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F998CB-D39B-A347-A063-3D80480EC7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795" y="1003908"/>
            <a:ext cx="4242955" cy="35888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671FE9C-6E0A-844C-B681-A23B1D0AFCA4}"/>
              </a:ext>
            </a:extLst>
          </p:cNvPr>
          <p:cNvSpPr txBox="1"/>
          <p:nvPr/>
        </p:nvSpPr>
        <p:spPr>
          <a:xfrm>
            <a:off x="5394053" y="4769954"/>
            <a:ext cx="266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tiliaceus</a:t>
            </a:r>
            <a:endParaRPr lang="fr-FR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7ADF5E-05D5-F743-B98B-913B7772C60D}"/>
              </a:ext>
            </a:extLst>
          </p:cNvPr>
          <p:cNvSpPr txBox="1"/>
          <p:nvPr/>
        </p:nvSpPr>
        <p:spPr>
          <a:xfrm>
            <a:off x="332509" y="4592741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palustris</a:t>
            </a:r>
            <a:endParaRPr lang="fr-FR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08248C-52C9-8D4C-9755-5CBE5BFD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182" y="2329471"/>
            <a:ext cx="3970818" cy="39708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D8A755-348F-5348-9F83-DEA87B594560}"/>
              </a:ext>
            </a:extLst>
          </p:cNvPr>
          <p:cNvSpPr txBox="1"/>
          <p:nvPr/>
        </p:nvSpPr>
        <p:spPr>
          <a:xfrm>
            <a:off x="8538359" y="6300289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syriaca</a:t>
            </a:r>
            <a:endParaRPr lang="fr-FR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08EB6A-A003-4443-92D8-5650AF6BD582}"/>
              </a:ext>
            </a:extLst>
          </p:cNvPr>
          <p:cNvSpPr txBox="1"/>
          <p:nvPr/>
        </p:nvSpPr>
        <p:spPr>
          <a:xfrm>
            <a:off x="838200" y="5438899"/>
            <a:ext cx="551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feuilles de formes très variées     mais toujours la nervation palmée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8A80F53-FE06-C445-86F6-F3CF5887243C}"/>
              </a:ext>
            </a:extLst>
          </p:cNvPr>
          <p:cNvSpPr txBox="1">
            <a:spLocks/>
          </p:cNvSpPr>
          <p:nvPr/>
        </p:nvSpPr>
        <p:spPr>
          <a:xfrm>
            <a:off x="4693475" y="-1050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i="1" dirty="0"/>
              <a:t>Hibiscus</a:t>
            </a:r>
            <a:r>
              <a:rPr lang="fr-FR" sz="2000" dirty="0"/>
              <a:t> les feuilles</a:t>
            </a:r>
          </a:p>
        </p:txBody>
      </p:sp>
    </p:spTree>
    <p:extLst>
      <p:ext uri="{BB962C8B-B14F-4D97-AF65-F5344CB8AC3E}">
        <p14:creationId xmlns:p14="http://schemas.microsoft.com/office/powerpoint/2010/main" val="3457529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43E2D-32F0-B94C-A7C7-8767BC0E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4501AD6-23CB-7C4C-9F45-466B0595C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214" r="-5878"/>
          <a:stretch/>
        </p:blipFill>
        <p:spPr>
          <a:xfrm>
            <a:off x="320634" y="-737404"/>
            <a:ext cx="3683990" cy="48561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873ED74-5533-214C-A474-305466DA1E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613" y="1690688"/>
            <a:ext cx="3683990" cy="318994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9783ED-18C4-2B43-B985-DC96AA01C474}"/>
              </a:ext>
            </a:extLst>
          </p:cNvPr>
          <p:cNvSpPr txBox="1"/>
          <p:nvPr/>
        </p:nvSpPr>
        <p:spPr>
          <a:xfrm>
            <a:off x="486888" y="4286992"/>
            <a:ext cx="247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trionum</a:t>
            </a:r>
            <a:endParaRPr lang="fr-FR" i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B367DD-5598-9A4B-A342-ED1E8B47318C}"/>
              </a:ext>
            </a:extLst>
          </p:cNvPr>
          <p:cNvSpPr txBox="1"/>
          <p:nvPr/>
        </p:nvSpPr>
        <p:spPr>
          <a:xfrm>
            <a:off x="4263242" y="5011387"/>
            <a:ext cx="206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palustris</a:t>
            </a:r>
            <a:endParaRPr lang="fr-FR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E5BDA7-1E1A-9F4A-A224-2DD034099A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603" y="2535040"/>
            <a:ext cx="4057462" cy="328050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1EA3C3C-CB93-354F-B641-DFA0165C0DBC}"/>
              </a:ext>
            </a:extLst>
          </p:cNvPr>
          <p:cNvSpPr txBox="1"/>
          <p:nvPr/>
        </p:nvSpPr>
        <p:spPr>
          <a:xfrm>
            <a:off x="8514608" y="5961413"/>
            <a:ext cx="206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tiiaceus</a:t>
            </a:r>
            <a:endParaRPr lang="fr-FR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D05DFCD-F2AD-F14A-B632-EA4FD91E22C4}"/>
              </a:ext>
            </a:extLst>
          </p:cNvPr>
          <p:cNvSpPr txBox="1"/>
          <p:nvPr/>
        </p:nvSpPr>
        <p:spPr>
          <a:xfrm>
            <a:off x="486888" y="5815541"/>
            <a:ext cx="682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corolles de couleur variée avec parfois un macule pourpre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D910CB7-3BFD-8140-9FFC-6BB2EEE36754}"/>
              </a:ext>
            </a:extLst>
          </p:cNvPr>
          <p:cNvSpPr txBox="1"/>
          <p:nvPr/>
        </p:nvSpPr>
        <p:spPr>
          <a:xfrm>
            <a:off x="1141291" y="288310"/>
            <a:ext cx="263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Hibiscus </a:t>
            </a:r>
            <a:r>
              <a:rPr lang="fr-FR" b="1" dirty="0"/>
              <a:t>: la fleur</a:t>
            </a:r>
          </a:p>
        </p:txBody>
      </p:sp>
    </p:spTree>
    <p:extLst>
      <p:ext uri="{BB962C8B-B14F-4D97-AF65-F5344CB8AC3E}">
        <p14:creationId xmlns:p14="http://schemas.microsoft.com/office/powerpoint/2010/main" val="2223119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2BCF47-5001-9A45-B0EA-79F9B58E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F559A4-6501-0E4E-8A1E-51291CC50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545" y="0"/>
            <a:ext cx="8102455" cy="525528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A6F610-DF06-484E-B63C-FEF32B0B564D}"/>
              </a:ext>
            </a:extLst>
          </p:cNvPr>
          <p:cNvSpPr txBox="1"/>
          <p:nvPr/>
        </p:nvSpPr>
        <p:spPr>
          <a:xfrm>
            <a:off x="6096000" y="4772967"/>
            <a:ext cx="47662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Les </a:t>
            </a:r>
            <a:r>
              <a:rPr lang="fr-FR" sz="2400" dirty="0" err="1"/>
              <a:t>Malvaceae</a:t>
            </a:r>
            <a:r>
              <a:rPr lang="fr-FR" sz="2400" dirty="0"/>
              <a:t> dans le monde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A69094-32CD-0B4B-9E07-FA699ED1F04F}"/>
              </a:ext>
            </a:extLst>
          </p:cNvPr>
          <p:cNvSpPr txBox="1"/>
          <p:nvPr/>
        </p:nvSpPr>
        <p:spPr>
          <a:xfrm>
            <a:off x="346668" y="492369"/>
            <a:ext cx="3190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Grande famille de 260 genres et 4.400 espèces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E3347D-F5C9-F34F-9806-49FF10614F9A}"/>
              </a:ext>
            </a:extLst>
          </p:cNvPr>
          <p:cNvSpPr txBox="1"/>
          <p:nvPr/>
        </p:nvSpPr>
        <p:spPr>
          <a:xfrm>
            <a:off x="346668" y="1778558"/>
            <a:ext cx="3346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famille cosmopolite est absente seulement des régions très froides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0FF7CA-BCA5-D446-AABE-04F291B420F0}"/>
              </a:ext>
            </a:extLst>
          </p:cNvPr>
          <p:cNvSpPr txBox="1"/>
          <p:nvPr/>
        </p:nvSpPr>
        <p:spPr>
          <a:xfrm>
            <a:off x="346668" y="3004457"/>
            <a:ext cx="3426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est particulièrement abondante dans les régions tropicales d’Amérique du Sud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442EBC-CCD8-6A43-8BEF-25F98DF9C0CD}"/>
              </a:ext>
            </a:extLst>
          </p:cNvPr>
          <p:cNvSpPr txBox="1"/>
          <p:nvPr/>
        </p:nvSpPr>
        <p:spPr>
          <a:xfrm>
            <a:off x="346668" y="4330020"/>
            <a:ext cx="326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 est minoritairement représentée dans les régions tempérées particulièrement autour de la Méditerranée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A0306D7-9784-D44A-9544-72528EA76EB2}"/>
              </a:ext>
            </a:extLst>
          </p:cNvPr>
          <p:cNvSpPr txBox="1"/>
          <p:nvPr/>
        </p:nvSpPr>
        <p:spPr>
          <a:xfrm>
            <a:off x="346668" y="5908431"/>
            <a:ext cx="91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Certaines régions comme Madagascar possèdent de nombreux genres et espèces endémiques</a:t>
            </a:r>
          </a:p>
        </p:txBody>
      </p:sp>
    </p:spTree>
    <p:extLst>
      <p:ext uri="{BB962C8B-B14F-4D97-AF65-F5344CB8AC3E}">
        <p14:creationId xmlns:p14="http://schemas.microsoft.com/office/powerpoint/2010/main" val="30482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42409-538B-2745-86A3-C222DE5B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C8A1DE-63AD-D64A-922F-81B0FE1DA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011" y="0"/>
            <a:ext cx="3230088" cy="4275117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9DE00CF9-CB76-1945-96DA-E0CCFE922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8759" y="0"/>
            <a:ext cx="3230088" cy="42751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F564F98-4DDA-7A4C-A9F6-80E90E372FAA}"/>
              </a:ext>
            </a:extLst>
          </p:cNvPr>
          <p:cNvSpPr txBox="1"/>
          <p:nvPr/>
        </p:nvSpPr>
        <p:spPr>
          <a:xfrm>
            <a:off x="717270" y="4572416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trionum</a:t>
            </a:r>
            <a:endParaRPr lang="fr-FR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5BD7802-2A72-084C-9DEC-3ED6A19C9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028" y="0"/>
            <a:ext cx="6874972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D2EC4D8-C8A7-DB47-BFB0-CC7230A6FCB5}"/>
              </a:ext>
            </a:extLst>
          </p:cNvPr>
          <p:cNvSpPr txBox="1"/>
          <p:nvPr/>
        </p:nvSpPr>
        <p:spPr>
          <a:xfrm>
            <a:off x="5184820" y="5843883"/>
            <a:ext cx="27241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/>
              <a:t>Hibiscus </a:t>
            </a:r>
            <a:r>
              <a:rPr lang="fr-FR" i="1" dirty="0" err="1"/>
              <a:t>palustris</a:t>
            </a:r>
            <a:endParaRPr lang="fr-FR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71BB88-830E-EE42-9980-77DC1BA4C9B4}"/>
              </a:ext>
            </a:extLst>
          </p:cNvPr>
          <p:cNvSpPr txBox="1"/>
          <p:nvPr/>
        </p:nvSpPr>
        <p:spPr>
          <a:xfrm>
            <a:off x="463771" y="5075899"/>
            <a:ext cx="478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divisions de l’</a:t>
            </a:r>
            <a:r>
              <a:rPr lang="fr-FR" dirty="0" err="1"/>
              <a:t>épicalice</a:t>
            </a:r>
            <a:r>
              <a:rPr lang="fr-FR" dirty="0"/>
              <a:t> sont toujours des lobes linéaires dressés</a:t>
            </a:r>
          </a:p>
        </p:txBody>
      </p:sp>
      <p:pic>
        <p:nvPicPr>
          <p:cNvPr id="13" name="Espace réservé du contenu 4">
            <a:extLst>
              <a:ext uri="{FF2B5EF4-FFF2-40B4-BE49-F238E27FC236}">
                <a16:creationId xmlns:a16="http://schemas.microsoft.com/office/drawing/2014/main" id="{4729ECFB-75EF-C54C-8DD3-A12DC483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385" y="-57176"/>
            <a:ext cx="3230088" cy="42751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85638AD-60EB-2346-9BC6-00273E9F1BD0}"/>
              </a:ext>
            </a:extLst>
          </p:cNvPr>
          <p:cNvSpPr txBox="1"/>
          <p:nvPr/>
        </p:nvSpPr>
        <p:spPr>
          <a:xfrm>
            <a:off x="2295946" y="3648835"/>
            <a:ext cx="32300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Calice doublé d’un </a:t>
            </a:r>
            <a:r>
              <a:rPr lang="fr-FR" dirty="0" err="1"/>
              <a:t>épicalice</a:t>
            </a:r>
            <a:r>
              <a:rPr lang="fr-FR" dirty="0"/>
              <a:t>  à nombre variable de divisions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0905F9-E9C8-9847-A1B1-8BD56A2454B9}"/>
              </a:ext>
            </a:extLst>
          </p:cNvPr>
          <p:cNvSpPr txBox="1"/>
          <p:nvPr/>
        </p:nvSpPr>
        <p:spPr>
          <a:xfrm>
            <a:off x="1389413" y="6329548"/>
            <a:ext cx="260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 Photo : internet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9917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C6347-F91F-B348-B917-1D249AC8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B8841A-39E3-6141-93E8-19B2E7F662A8}"/>
              </a:ext>
            </a:extLst>
          </p:cNvPr>
          <p:cNvSpPr txBox="1"/>
          <p:nvPr/>
        </p:nvSpPr>
        <p:spPr>
          <a:xfrm>
            <a:off x="5490351" y="6491165"/>
            <a:ext cx="2274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Hibiscus </a:t>
            </a:r>
            <a:r>
              <a:rPr lang="fr-FR" sz="1600" i="1" dirty="0" err="1"/>
              <a:t>syriacus</a:t>
            </a:r>
            <a:endParaRPr lang="fr-FR" sz="1600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608AC3-9D61-9E4A-99AD-B86127CE86DC}"/>
              </a:ext>
            </a:extLst>
          </p:cNvPr>
          <p:cNvSpPr txBox="1"/>
          <p:nvPr/>
        </p:nvSpPr>
        <p:spPr>
          <a:xfrm>
            <a:off x="9718431" y="6492875"/>
            <a:ext cx="247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 :D. Roubaudi</a:t>
            </a:r>
            <a:r>
              <a:rPr lang="fr-FR" dirty="0"/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2CB880-7BFA-474D-9380-0191C54C8EE4}"/>
              </a:ext>
            </a:extLst>
          </p:cNvPr>
          <p:cNvSpPr txBox="1"/>
          <p:nvPr/>
        </p:nvSpPr>
        <p:spPr>
          <a:xfrm>
            <a:off x="269630" y="4610320"/>
            <a:ext cx="2973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 genre Hibiscus,  les étamines ne sont pas toutes groupées au sommet mais réparties tout au long du tube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50158E3-4C4D-7248-A47A-EB4ADDC5C0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507" y="23658"/>
            <a:ext cx="1962640" cy="4448044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47811B-DC37-7C40-AE2A-D5B14E21F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256" y="-450090"/>
            <a:ext cx="8854744" cy="6858000"/>
          </a:xfrm>
        </p:spPr>
      </p:pic>
    </p:spTree>
    <p:extLst>
      <p:ext uri="{BB962C8B-B14F-4D97-AF65-F5344CB8AC3E}">
        <p14:creationId xmlns:p14="http://schemas.microsoft.com/office/powerpoint/2010/main" val="577214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F2556-5B00-434A-825C-A96D5144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69661BF-805D-244D-A15A-C24E97B98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1908" y="1373"/>
            <a:ext cx="2856129" cy="4394044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1E94CEF-24FF-E94C-9390-36B4D674F040}"/>
              </a:ext>
            </a:extLst>
          </p:cNvPr>
          <p:cNvSpPr txBox="1">
            <a:spLocks/>
          </p:cNvSpPr>
          <p:nvPr/>
        </p:nvSpPr>
        <p:spPr>
          <a:xfrm>
            <a:off x="392736" y="11370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2E4DCB-CF7E-6C46-87C3-0418EE4D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963" y="-1"/>
            <a:ext cx="7394945" cy="455073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5A1F2B-2061-0244-886D-2FE844CB5CC3}"/>
              </a:ext>
            </a:extLst>
          </p:cNvPr>
          <p:cNvSpPr txBox="1"/>
          <p:nvPr/>
        </p:nvSpPr>
        <p:spPr>
          <a:xfrm>
            <a:off x="392736" y="4601295"/>
            <a:ext cx="883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qui ne sont pas toutes groupées au sommet mais réparties tout le long du tube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077946-457A-C446-BC47-62711DDCB3FD}"/>
              </a:ext>
            </a:extLst>
          </p:cNvPr>
          <p:cNvSpPr txBox="1"/>
          <p:nvPr/>
        </p:nvSpPr>
        <p:spPr>
          <a:xfrm>
            <a:off x="392736" y="5199321"/>
            <a:ext cx="720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carpelles soudés, chacun d’eux contenant plusieurs ovules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9863AEA-3B47-A046-8910-280528C75168}"/>
              </a:ext>
            </a:extLst>
          </p:cNvPr>
          <p:cNvCxnSpPr/>
          <p:nvPr/>
        </p:nvCxnSpPr>
        <p:spPr>
          <a:xfrm flipV="1">
            <a:off x="987056" y="1963350"/>
            <a:ext cx="3678865" cy="25422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733DB9B-971E-4E4D-8ACB-CA8EE24E9056}"/>
              </a:ext>
            </a:extLst>
          </p:cNvPr>
          <p:cNvCxnSpPr/>
          <p:nvPr/>
        </p:nvCxnSpPr>
        <p:spPr>
          <a:xfrm flipV="1">
            <a:off x="6375779" y="3215819"/>
            <a:ext cx="4300356" cy="2168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8FCFE269-8D98-1E45-B389-F50DE94ACF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103" y="4363518"/>
            <a:ext cx="2449113" cy="24625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25EF36-819B-B44E-8E1F-3BB9D0171C91}"/>
              </a:ext>
            </a:extLst>
          </p:cNvPr>
          <p:cNvSpPr txBox="1"/>
          <p:nvPr/>
        </p:nvSpPr>
        <p:spPr>
          <a:xfrm>
            <a:off x="344245" y="201707"/>
            <a:ext cx="2484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/>
              <a:t>Hibiscus </a:t>
            </a:r>
            <a:r>
              <a:rPr lang="fr-FR" sz="2000" b="1" dirty="0"/>
              <a:t>: le fruit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44F77B-7E9A-C249-A048-59F08814C3F3}"/>
              </a:ext>
            </a:extLst>
          </p:cNvPr>
          <p:cNvSpPr txBox="1"/>
          <p:nvPr/>
        </p:nvSpPr>
        <p:spPr>
          <a:xfrm>
            <a:off x="392736" y="5952556"/>
            <a:ext cx="720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fruit est une </a:t>
            </a:r>
            <a:r>
              <a:rPr lang="fr-FR" b="1" dirty="0"/>
              <a:t>capsule globuleuse </a:t>
            </a:r>
            <a:r>
              <a:rPr lang="fr-FR" dirty="0"/>
              <a:t>à 5 loges </a:t>
            </a:r>
            <a:r>
              <a:rPr lang="fr-FR" b="1" dirty="0" err="1"/>
              <a:t>plurispermes</a:t>
            </a:r>
            <a:endParaRPr lang="fr-FR" b="1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6566DB5-66B3-1345-8CC5-42697690055F}"/>
              </a:ext>
            </a:extLst>
          </p:cNvPr>
          <p:cNvCxnSpPr/>
          <p:nvPr/>
        </p:nvCxnSpPr>
        <p:spPr>
          <a:xfrm flipV="1">
            <a:off x="6613451" y="5720979"/>
            <a:ext cx="2881423" cy="4990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7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8D574E4-4711-9346-A125-A24C6473E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2006" y="0"/>
            <a:ext cx="2612840" cy="4351338"/>
          </a:xfrm>
        </p:spPr>
      </p:pic>
      <p:sp>
        <p:nvSpPr>
          <p:cNvPr id="4" name="Cadre 3">
            <a:extLst>
              <a:ext uri="{FF2B5EF4-FFF2-40B4-BE49-F238E27FC236}">
                <a16:creationId xmlns:a16="http://schemas.microsoft.com/office/drawing/2014/main" id="{348A850E-5394-6A40-9DF5-556F0AF1FEA6}"/>
              </a:ext>
            </a:extLst>
          </p:cNvPr>
          <p:cNvSpPr/>
          <p:nvPr/>
        </p:nvSpPr>
        <p:spPr>
          <a:xfrm>
            <a:off x="279070" y="95824"/>
            <a:ext cx="4203865" cy="119192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1"/>
                </a:solidFill>
              </a:rPr>
              <a:t>6 bis – Genre </a:t>
            </a:r>
            <a:r>
              <a:rPr lang="fr-FR" sz="2400" i="1" dirty="0" err="1">
                <a:solidFill>
                  <a:schemeClr val="accent1"/>
                </a:solidFill>
              </a:rPr>
              <a:t>Kosteletzkya</a:t>
            </a:r>
            <a:endParaRPr lang="fr-FR" sz="2400" i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FEC8DB-01EF-FA40-883A-515ACF6F4AEE}"/>
              </a:ext>
            </a:extLst>
          </p:cNvPr>
          <p:cNvSpPr txBox="1"/>
          <p:nvPr/>
        </p:nvSpPr>
        <p:spPr>
          <a:xfrm>
            <a:off x="5284519" y="332509"/>
            <a:ext cx="6069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dirty="0" err="1"/>
              <a:t>néotropical</a:t>
            </a:r>
            <a:r>
              <a:rPr lang="fr-FR" dirty="0"/>
              <a:t> </a:t>
            </a:r>
            <a:r>
              <a:rPr lang="fr-FR" dirty="0" err="1"/>
              <a:t>africano</a:t>
            </a:r>
            <a:r>
              <a:rPr lang="fr-FR" dirty="0"/>
              <a:t>-malgache</a:t>
            </a:r>
          </a:p>
          <a:p>
            <a:r>
              <a:rPr lang="fr-FR" dirty="0"/>
              <a:t>30 espèces dans le monde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692A7E-C45B-8140-AACC-F65670FABC45}"/>
              </a:ext>
            </a:extLst>
          </p:cNvPr>
          <p:cNvSpPr txBox="1"/>
          <p:nvPr/>
        </p:nvSpPr>
        <p:spPr>
          <a:xfrm>
            <a:off x="5130074" y="1035349"/>
            <a:ext cx="5949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espèce en France dans la Corse littorale</a:t>
            </a:r>
          </a:p>
          <a:p>
            <a:r>
              <a:rPr lang="fr-FR" dirty="0"/>
              <a:t>Roselières des étangs côtiers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BAAAF2-807F-104E-A7D4-87D0CB046A93}"/>
              </a:ext>
            </a:extLst>
          </p:cNvPr>
          <p:cNvSpPr txBox="1"/>
          <p:nvPr/>
        </p:nvSpPr>
        <p:spPr>
          <a:xfrm>
            <a:off x="261257" y="1690688"/>
            <a:ext cx="844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Grande plante vivace à tige creuse, pubescente,  à poils étoilés et brunâtres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8778FB5-4542-E849-87AE-BA7B736D81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611" y="2079008"/>
            <a:ext cx="3182050" cy="38262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BFF582-B264-9E42-8F88-43FBDF61B3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2117502"/>
            <a:ext cx="3820354" cy="3429000"/>
          </a:xfrm>
          <a:prstGeom prst="rect">
            <a:avLst/>
          </a:prstGeom>
        </p:spPr>
      </p:pic>
      <p:pic>
        <p:nvPicPr>
          <p:cNvPr id="15" name="Espace réservé du contenu 7">
            <a:extLst>
              <a:ext uri="{FF2B5EF4-FFF2-40B4-BE49-F238E27FC236}">
                <a16:creationId xmlns:a16="http://schemas.microsoft.com/office/drawing/2014/main" id="{A2C9C5FB-61E1-664B-A5B8-E4B673953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0614" y="117919"/>
            <a:ext cx="2612840" cy="435133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78F1217-2EA7-024A-800E-4EEAA2ABA079}"/>
              </a:ext>
            </a:extLst>
          </p:cNvPr>
          <p:cNvSpPr txBox="1"/>
          <p:nvPr/>
        </p:nvSpPr>
        <p:spPr>
          <a:xfrm>
            <a:off x="7441725" y="2471850"/>
            <a:ext cx="208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alternes longuement pétiolées,  à limbe triangulaire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8300C8D-7778-2D44-94A9-0ACB03A71408}"/>
              </a:ext>
            </a:extLst>
          </p:cNvPr>
          <p:cNvSpPr txBox="1"/>
          <p:nvPr/>
        </p:nvSpPr>
        <p:spPr>
          <a:xfrm>
            <a:off x="166255" y="5716146"/>
            <a:ext cx="370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à 5 pétales entiers rose-lilas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B8A606-66E8-9A46-B3FD-AA63826188D1}"/>
              </a:ext>
            </a:extLst>
          </p:cNvPr>
          <p:cNvSpPr txBox="1"/>
          <p:nvPr/>
        </p:nvSpPr>
        <p:spPr>
          <a:xfrm>
            <a:off x="4081611" y="5905277"/>
            <a:ext cx="3182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à 5 sépales libres doublé d’un </a:t>
            </a:r>
            <a:r>
              <a:rPr lang="fr-FR" b="1" dirty="0" err="1"/>
              <a:t>épicalice</a:t>
            </a:r>
            <a:r>
              <a:rPr lang="fr-FR" dirty="0"/>
              <a:t> à dents linéaires et pubescentes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2FD4D22-BE3E-124E-B2BA-7428269E3F84}"/>
              </a:ext>
            </a:extLst>
          </p:cNvPr>
          <p:cNvSpPr txBox="1"/>
          <p:nvPr/>
        </p:nvSpPr>
        <p:spPr>
          <a:xfrm>
            <a:off x="356260" y="1347855"/>
            <a:ext cx="429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(maintenant inclus dans le genre Hibiscus)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1766B7-753F-E145-A7ED-641A51C4A4C0}"/>
              </a:ext>
            </a:extLst>
          </p:cNvPr>
          <p:cNvSpPr txBox="1"/>
          <p:nvPr/>
        </p:nvSpPr>
        <p:spPr>
          <a:xfrm>
            <a:off x="7511717" y="4877715"/>
            <a:ext cx="419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fruit est une </a:t>
            </a:r>
            <a:r>
              <a:rPr lang="fr-FR" b="1" dirty="0"/>
              <a:t>capsule aplatie</a:t>
            </a:r>
            <a:r>
              <a:rPr lang="fr-FR" dirty="0"/>
              <a:t>, noirâtre à 5 loges </a:t>
            </a:r>
            <a:r>
              <a:rPr lang="fr-FR" b="1" dirty="0"/>
              <a:t>monospermes</a:t>
            </a:r>
          </a:p>
        </p:txBody>
      </p:sp>
    </p:spTree>
    <p:extLst>
      <p:ext uri="{BB962C8B-B14F-4D97-AF65-F5344CB8AC3E}">
        <p14:creationId xmlns:p14="http://schemas.microsoft.com/office/powerpoint/2010/main" val="27698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1"/>
      <p:bldP spid="17" grpId="0"/>
      <p:bldP spid="18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FAD50-DD42-4D47-B90B-B0C0F663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7 - Genre </a:t>
            </a:r>
            <a:r>
              <a:rPr lang="fr-FR" sz="2400" b="1" i="1" dirty="0" err="1">
                <a:solidFill>
                  <a:schemeClr val="tx2"/>
                </a:solidFill>
              </a:rPr>
              <a:t>Malvella</a:t>
            </a:r>
            <a:r>
              <a:rPr lang="fr-FR" sz="24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AE0A44F-08A8-2245-98FC-1C407BA3F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382" y="0"/>
            <a:ext cx="6834562" cy="4351338"/>
          </a:xfrm>
        </p:spPr>
      </p:pic>
      <p:sp>
        <p:nvSpPr>
          <p:cNvPr id="4" name="Cadre 3">
            <a:extLst>
              <a:ext uri="{FF2B5EF4-FFF2-40B4-BE49-F238E27FC236}">
                <a16:creationId xmlns:a16="http://schemas.microsoft.com/office/drawing/2014/main" id="{21E1F156-D604-774E-A3B3-086DBEAF64C2}"/>
              </a:ext>
            </a:extLst>
          </p:cNvPr>
          <p:cNvSpPr/>
          <p:nvPr/>
        </p:nvSpPr>
        <p:spPr>
          <a:xfrm>
            <a:off x="606056" y="681037"/>
            <a:ext cx="2977116" cy="85005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BDDD1E-86F7-1047-B9EE-BBDE2E362A95}"/>
              </a:ext>
            </a:extLst>
          </p:cNvPr>
          <p:cNvSpPr txBox="1"/>
          <p:nvPr/>
        </p:nvSpPr>
        <p:spPr>
          <a:xfrm>
            <a:off x="202019" y="1871147"/>
            <a:ext cx="405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seule espèce dans la flore française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13F8149-925C-C641-9B33-3955CF1E7EDC}"/>
              </a:ext>
            </a:extLst>
          </p:cNvPr>
          <p:cNvSpPr txBox="1"/>
          <p:nvPr/>
        </p:nvSpPr>
        <p:spPr>
          <a:xfrm>
            <a:off x="308344" y="2240479"/>
            <a:ext cx="3413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espèces dans le monde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336CA5-5CA8-3747-9EB5-2AF1045FBB84}"/>
              </a:ext>
            </a:extLst>
          </p:cNvPr>
          <p:cNvSpPr txBox="1"/>
          <p:nvPr/>
        </p:nvSpPr>
        <p:spPr>
          <a:xfrm>
            <a:off x="308344" y="2697847"/>
            <a:ext cx="4443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densément couverte de poils argentés, en colonies denses, se lignifiant parfois à la base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09FECBB-D198-FB4F-8304-EBD1FCC63407}"/>
              </a:ext>
            </a:extLst>
          </p:cNvPr>
          <p:cNvGrpSpPr/>
          <p:nvPr/>
        </p:nvGrpSpPr>
        <p:grpSpPr>
          <a:xfrm>
            <a:off x="606056" y="-211009"/>
            <a:ext cx="11415232" cy="6741042"/>
            <a:chOff x="102640" y="0"/>
            <a:chExt cx="11415232" cy="674104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998491D-4ADB-994E-A77A-8CFC20153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325"/>
            <a:stretch/>
          </p:blipFill>
          <p:spPr>
            <a:xfrm>
              <a:off x="6419715" y="0"/>
              <a:ext cx="5098157" cy="674104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78CCBBA-46A2-E24F-AD83-C913EC76B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640" y="3511810"/>
              <a:ext cx="4399563" cy="2665153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E7AF2A1-D895-0F4A-99F1-91CD2D508933}"/>
                </a:ext>
              </a:extLst>
            </p:cNvPr>
            <p:cNvSpPr txBox="1"/>
            <p:nvPr/>
          </p:nvSpPr>
          <p:spPr>
            <a:xfrm>
              <a:off x="595010" y="6315740"/>
              <a:ext cx="5301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Feuilles à limbe oblique à la base, réniforme et crénelé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BB564307-742A-5B4A-B887-CF31BAD33C83}"/>
              </a:ext>
            </a:extLst>
          </p:cNvPr>
          <p:cNvSpPr txBox="1"/>
          <p:nvPr/>
        </p:nvSpPr>
        <p:spPr>
          <a:xfrm>
            <a:off x="5303331" y="5319623"/>
            <a:ext cx="213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:D. Roubaudi)</a:t>
            </a:r>
          </a:p>
        </p:txBody>
      </p:sp>
    </p:spTree>
    <p:extLst>
      <p:ext uri="{BB962C8B-B14F-4D97-AF65-F5344CB8AC3E}">
        <p14:creationId xmlns:p14="http://schemas.microsoft.com/office/powerpoint/2010/main" val="37282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A0958-6AD7-4B4D-B1B9-0ADA0802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-72232"/>
            <a:ext cx="10949762" cy="1325563"/>
          </a:xfrm>
        </p:spPr>
        <p:txBody>
          <a:bodyPr>
            <a:normAutofit/>
          </a:bodyPr>
          <a:lstStyle/>
          <a:p>
            <a:r>
              <a:rPr lang="fr-FR" sz="2000" b="1" i="1" dirty="0" err="1"/>
              <a:t>Malvella</a:t>
            </a:r>
            <a:r>
              <a:rPr lang="fr-FR" sz="2000" b="1" dirty="0"/>
              <a:t> : les fleurs et les fruits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34685DA-8C40-FF49-9209-10C3F7DC2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89" y="765545"/>
            <a:ext cx="4126697" cy="3322121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A53F17A-F493-3A44-8D46-E8F31556BEB7}"/>
              </a:ext>
            </a:extLst>
          </p:cNvPr>
          <p:cNvSpPr txBox="1">
            <a:spLocks/>
          </p:cNvSpPr>
          <p:nvPr/>
        </p:nvSpPr>
        <p:spPr>
          <a:xfrm>
            <a:off x="731874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0EA6FE-7E5D-AB4E-A6BB-E3D2DC400D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486" y="30587"/>
            <a:ext cx="4448003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07AA082-6565-9446-8CD9-2145F9DBE662}"/>
              </a:ext>
            </a:extLst>
          </p:cNvPr>
          <p:cNvSpPr txBox="1"/>
          <p:nvPr/>
        </p:nvSpPr>
        <p:spPr>
          <a:xfrm>
            <a:off x="4635795" y="6092456"/>
            <a:ext cx="196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sz="1400" dirty="0"/>
              <a:t>Photos :D. Roubaudi)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688A4E-CE46-FD43-A9DB-72755BD24498}"/>
              </a:ext>
            </a:extLst>
          </p:cNvPr>
          <p:cNvSpPr txBox="1"/>
          <p:nvPr/>
        </p:nvSpPr>
        <p:spPr>
          <a:xfrm>
            <a:off x="266374" y="5011384"/>
            <a:ext cx="3729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jaune pâle à face externe pubescente parfois lavée de pourpre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D91C72-119E-7B4D-B19A-4E027A06044A}"/>
              </a:ext>
            </a:extLst>
          </p:cNvPr>
          <p:cNvSpPr txBox="1"/>
          <p:nvPr/>
        </p:nvSpPr>
        <p:spPr>
          <a:xfrm>
            <a:off x="266374" y="4384502"/>
            <a:ext cx="329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solitaires plus ou moins longuement pédonculées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A2A0F25-8481-E042-A382-37E90E69D5B8}"/>
              </a:ext>
            </a:extLst>
          </p:cNvPr>
          <p:cNvGrpSpPr/>
          <p:nvPr/>
        </p:nvGrpSpPr>
        <p:grpSpPr>
          <a:xfrm>
            <a:off x="7473514" y="-30587"/>
            <a:ext cx="4217691" cy="6334633"/>
            <a:chOff x="7473514" y="-30587"/>
            <a:chExt cx="4217691" cy="633463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47AADC5-048D-2444-B63D-0B0207C2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3514" y="-30587"/>
              <a:ext cx="4217691" cy="553956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5BA8308-CF02-A444-8E71-A7AE37EF49C0}"/>
                </a:ext>
              </a:extLst>
            </p:cNvPr>
            <p:cNvSpPr txBox="1"/>
            <p:nvPr/>
          </p:nvSpPr>
          <p:spPr>
            <a:xfrm>
              <a:off x="8937568" y="5657715"/>
              <a:ext cx="2099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Épicalice</a:t>
              </a:r>
              <a:r>
                <a:rPr lang="fr-FR" dirty="0"/>
                <a:t> à 0 – 3 segments filiformes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154E06FF-6480-FC44-98FE-066FE03DD8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63" y="4049657"/>
            <a:ext cx="2777756" cy="277775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868218B-DFBC-2F45-8496-8E0719C3DF64}"/>
              </a:ext>
            </a:extLst>
          </p:cNvPr>
          <p:cNvSpPr txBox="1"/>
          <p:nvPr/>
        </p:nvSpPr>
        <p:spPr>
          <a:xfrm>
            <a:off x="266374" y="5769886"/>
            <a:ext cx="3729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</a:t>
            </a:r>
            <a:r>
              <a:rPr lang="fr-FR" dirty="0" err="1"/>
              <a:t>cônique</a:t>
            </a:r>
            <a:r>
              <a:rPr lang="fr-FR" dirty="0"/>
              <a:t> formés de </a:t>
            </a:r>
            <a:r>
              <a:rPr lang="fr-FR"/>
              <a:t>méricarpes monospermes</a:t>
            </a:r>
            <a:r>
              <a:rPr lang="fr-FR" dirty="0"/>
              <a:t>, indéhiscents sur 1 seul rang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F75DE4-BA2A-B048-A6F6-070F12D1F20E}"/>
              </a:ext>
            </a:extLst>
          </p:cNvPr>
          <p:cNvSpPr txBox="1"/>
          <p:nvPr/>
        </p:nvSpPr>
        <p:spPr>
          <a:xfrm>
            <a:off x="9108831" y="6461788"/>
            <a:ext cx="2239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(photos : Didier Roubaudi)</a:t>
            </a:r>
          </a:p>
        </p:txBody>
      </p:sp>
    </p:spTree>
    <p:extLst>
      <p:ext uri="{BB962C8B-B14F-4D97-AF65-F5344CB8AC3E}">
        <p14:creationId xmlns:p14="http://schemas.microsoft.com/office/powerpoint/2010/main" val="153938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5CADA-0C26-4441-9684-1DE9A81B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EB91B77-2549-0744-A8DC-0C0632A92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322" y="0"/>
            <a:ext cx="5359613" cy="6858000"/>
          </a:xfrm>
        </p:spPr>
      </p:pic>
      <p:sp>
        <p:nvSpPr>
          <p:cNvPr id="4" name="Cadre 3">
            <a:extLst>
              <a:ext uri="{FF2B5EF4-FFF2-40B4-BE49-F238E27FC236}">
                <a16:creationId xmlns:a16="http://schemas.microsoft.com/office/drawing/2014/main" id="{6464593E-4FF2-A243-9DBB-22991308DD29}"/>
              </a:ext>
            </a:extLst>
          </p:cNvPr>
          <p:cNvSpPr/>
          <p:nvPr/>
        </p:nvSpPr>
        <p:spPr>
          <a:xfrm>
            <a:off x="130629" y="365125"/>
            <a:ext cx="2660072" cy="614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8 - Le genre </a:t>
            </a:r>
            <a:r>
              <a:rPr lang="fr-FR" sz="2000" b="1" i="1" dirty="0" err="1">
                <a:solidFill>
                  <a:schemeClr val="tx1"/>
                </a:solidFill>
              </a:rPr>
              <a:t>Modiola</a:t>
            </a:r>
            <a:r>
              <a:rPr lang="fr-FR" sz="2000" b="1" i="1" dirty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D0C78DF-F0D5-1647-8D83-300148A1BF96}"/>
              </a:ext>
            </a:extLst>
          </p:cNvPr>
          <p:cNvSpPr txBox="1"/>
          <p:nvPr/>
        </p:nvSpPr>
        <p:spPr>
          <a:xfrm>
            <a:off x="3823855" y="614300"/>
            <a:ext cx="258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dirty="0" err="1"/>
              <a:t>monospécifique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939C83-3C2C-414E-8CA4-757F96A92DE1}"/>
              </a:ext>
            </a:extLst>
          </p:cNvPr>
          <p:cNvSpPr txBox="1"/>
          <p:nvPr/>
        </p:nvSpPr>
        <p:spPr>
          <a:xfrm>
            <a:off x="237507" y="1591294"/>
            <a:ext cx="599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rampante originaire d’Amérique du Sud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007C44-57E9-D24A-98C3-2FDBB9B99B1D}"/>
              </a:ext>
            </a:extLst>
          </p:cNvPr>
          <p:cNvSpPr txBox="1"/>
          <p:nvPr/>
        </p:nvSpPr>
        <p:spPr>
          <a:xfrm>
            <a:off x="237507" y="1960626"/>
            <a:ext cx="512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Naturalisée sur le littoral des Landes et de Corse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32C479-F1CA-C049-BC84-D218D04D6B42}"/>
              </a:ext>
            </a:extLst>
          </p:cNvPr>
          <p:cNvSpPr txBox="1"/>
          <p:nvPr/>
        </p:nvSpPr>
        <p:spPr>
          <a:xfrm>
            <a:off x="237507" y="2568288"/>
            <a:ext cx="512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plante vivace qui peut atteindre 0,2 à 5 m.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54A685-3DF2-1E4D-9C16-2D37A10D7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20671" y="3314589"/>
            <a:ext cx="3796440" cy="35408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584D634-2546-FB4B-B71B-E55FDFB6BBC3}"/>
              </a:ext>
            </a:extLst>
          </p:cNvPr>
          <p:cNvSpPr txBox="1"/>
          <p:nvPr/>
        </p:nvSpPr>
        <p:spPr>
          <a:xfrm>
            <a:off x="237507" y="4381995"/>
            <a:ext cx="2553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Feuille</a:t>
            </a:r>
            <a:r>
              <a:rPr lang="fr-FR" dirty="0"/>
              <a:t> à nervation palmée avec des échancrures qui atteignent environ 50% de la longueur des nervures principales ( </a:t>
            </a:r>
            <a:r>
              <a:rPr lang="fr-FR" b="1" dirty="0"/>
              <a:t>palmatifide</a:t>
            </a:r>
            <a:r>
              <a:rPr lang="fr-FR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BCDEA3-BF47-5C46-88B2-20A0C7FCD0EF}"/>
              </a:ext>
            </a:extLst>
          </p:cNvPr>
          <p:cNvSpPr txBox="1"/>
          <p:nvPr/>
        </p:nvSpPr>
        <p:spPr>
          <a:xfrm>
            <a:off x="5685692" y="2329958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M.caroliniana</a:t>
            </a:r>
            <a:r>
              <a:rPr lang="fr-FR" sz="1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51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D4F68C1-D033-9742-B567-49E4D6CA7A52}"/>
              </a:ext>
            </a:extLst>
          </p:cNvPr>
          <p:cNvSpPr txBox="1"/>
          <p:nvPr/>
        </p:nvSpPr>
        <p:spPr>
          <a:xfrm>
            <a:off x="609600" y="37253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: </a:t>
            </a:r>
            <a:r>
              <a:rPr lang="fr-FR" b="1" i="1" dirty="0" err="1"/>
              <a:t>Modiola</a:t>
            </a:r>
            <a:endParaRPr lang="fr-FR" b="1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23D8A7-017E-CF48-90B5-C65180DE13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117" y="441107"/>
            <a:ext cx="3213100" cy="3263900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30652E3-4A39-6E4E-A615-AA8CAD2D9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327" y="0"/>
            <a:ext cx="4965877" cy="435133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E9F9387-7767-F443-BB12-BE86D0490CD8}"/>
              </a:ext>
            </a:extLst>
          </p:cNvPr>
          <p:cNvSpPr txBox="1"/>
          <p:nvPr/>
        </p:nvSpPr>
        <p:spPr>
          <a:xfrm>
            <a:off x="7355327" y="4572000"/>
            <a:ext cx="4565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rouge-orangé</a:t>
            </a:r>
          </a:p>
          <a:p>
            <a:r>
              <a:rPr lang="fr-FR" dirty="0"/>
              <a:t>Carpelles nombreux et libres, en cercle autour  d’un axe central</a:t>
            </a:r>
          </a:p>
          <a:p>
            <a:r>
              <a:rPr lang="fr-FR" dirty="0"/>
              <a:t>Stigmates capités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7BA7D4-F2D6-084C-9935-1036AEE429A1}"/>
              </a:ext>
            </a:extLst>
          </p:cNvPr>
          <p:cNvSpPr txBox="1"/>
          <p:nvPr/>
        </p:nvSpPr>
        <p:spPr>
          <a:xfrm>
            <a:off x="4320117" y="3705007"/>
            <a:ext cx="277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Présence d’un</a:t>
            </a:r>
            <a:r>
              <a:rPr lang="fr-FR" b="1" dirty="0"/>
              <a:t> </a:t>
            </a:r>
            <a:r>
              <a:rPr lang="fr-FR" b="1" dirty="0" err="1"/>
              <a:t>épicalice</a:t>
            </a:r>
            <a:r>
              <a:rPr lang="fr-FR" b="1" dirty="0"/>
              <a:t> </a:t>
            </a:r>
            <a:r>
              <a:rPr lang="fr-FR" dirty="0"/>
              <a:t>à segments allongés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20C912-311C-2E4E-98F5-1B2C7F1A1E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50" y="1521883"/>
            <a:ext cx="4019667" cy="409226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6AB8F6D-7A1C-1045-A23C-618BED0CFDF7}"/>
              </a:ext>
            </a:extLst>
          </p:cNvPr>
          <p:cNvSpPr txBox="1"/>
          <p:nvPr/>
        </p:nvSpPr>
        <p:spPr>
          <a:xfrm>
            <a:off x="135467" y="5772329"/>
            <a:ext cx="418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Ici, les carpelles nombreux  donnent des </a:t>
            </a:r>
            <a:r>
              <a:rPr lang="fr-FR" b="1" dirty="0"/>
              <a:t>méricarpes </a:t>
            </a:r>
            <a:r>
              <a:rPr lang="fr-FR" b="1" dirty="0" err="1"/>
              <a:t>dispermes</a:t>
            </a:r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E9E66A-4629-E64E-881A-9F01C0842903}"/>
              </a:ext>
            </a:extLst>
          </p:cNvPr>
          <p:cNvSpPr txBox="1"/>
          <p:nvPr/>
        </p:nvSpPr>
        <p:spPr>
          <a:xfrm>
            <a:off x="5779477" y="6260123"/>
            <a:ext cx="1946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internet)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491C5F-E4C8-D742-88E5-5CA854EAF083}"/>
              </a:ext>
            </a:extLst>
          </p:cNvPr>
          <p:cNvSpPr txBox="1"/>
          <p:nvPr/>
        </p:nvSpPr>
        <p:spPr>
          <a:xfrm>
            <a:off x="4637314" y="5257800"/>
            <a:ext cx="226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Modiola</a:t>
            </a:r>
            <a:r>
              <a:rPr lang="fr-FR" i="1" dirty="0"/>
              <a:t> </a:t>
            </a:r>
            <a:r>
              <a:rPr lang="fr-FR" i="1" dirty="0" err="1"/>
              <a:t>caroliniana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16454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682F6-3F35-254F-909A-4AD7F6685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9 - Genre </a:t>
            </a:r>
            <a:r>
              <a:rPr lang="fr-FR" sz="2400" b="1" i="1" dirty="0" err="1">
                <a:solidFill>
                  <a:schemeClr val="accent1"/>
                </a:solidFill>
              </a:rPr>
              <a:t>Anoda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dirty="0"/>
              <a:t>:</a:t>
            </a:r>
          </a:p>
        </p:txBody>
      </p:sp>
      <p:sp>
        <p:nvSpPr>
          <p:cNvPr id="4" name="Cadre 3">
            <a:extLst>
              <a:ext uri="{FF2B5EF4-FFF2-40B4-BE49-F238E27FC236}">
                <a16:creationId xmlns:a16="http://schemas.microsoft.com/office/drawing/2014/main" id="{F4F8C08A-5DF1-C143-8B47-4B8AAAE2278A}"/>
              </a:ext>
            </a:extLst>
          </p:cNvPr>
          <p:cNvSpPr/>
          <p:nvPr/>
        </p:nvSpPr>
        <p:spPr>
          <a:xfrm>
            <a:off x="570016" y="522514"/>
            <a:ext cx="3301340" cy="116817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95CD02-828F-A145-8C1C-81CA31180E6B}"/>
              </a:ext>
            </a:extLst>
          </p:cNvPr>
          <p:cNvSpPr txBox="1"/>
          <p:nvPr/>
        </p:nvSpPr>
        <p:spPr>
          <a:xfrm>
            <a:off x="114054" y="1848077"/>
            <a:ext cx="425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espèce dans la flore française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301FCD-2FDB-FF43-A4AB-E3A5BE88B6E7}"/>
              </a:ext>
            </a:extLst>
          </p:cNvPr>
          <p:cNvSpPr txBox="1"/>
          <p:nvPr/>
        </p:nvSpPr>
        <p:spPr>
          <a:xfrm>
            <a:off x="114055" y="2217409"/>
            <a:ext cx="452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40 espèces dans la flore mondiale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F64A99-94EE-E140-818E-89CCCCC6A2F7}"/>
              </a:ext>
            </a:extLst>
          </p:cNvPr>
          <p:cNvSpPr txBox="1"/>
          <p:nvPr/>
        </p:nvSpPr>
        <p:spPr>
          <a:xfrm>
            <a:off x="570016" y="5773190"/>
            <a:ext cx="353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D. Roubaudi et Christine Casier))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5D0B72-3315-7346-A0DB-A2AFF65171EF}"/>
              </a:ext>
            </a:extLst>
          </p:cNvPr>
          <p:cNvSpPr txBox="1"/>
          <p:nvPr/>
        </p:nvSpPr>
        <p:spPr>
          <a:xfrm>
            <a:off x="114054" y="3107843"/>
            <a:ext cx="453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robuste, ramifiée, en pyramide, à rameaux étalés- tige principale dressée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A6D2D1-09A9-474A-9783-CE4ED3974E0C}"/>
              </a:ext>
            </a:extLst>
          </p:cNvPr>
          <p:cNvSpPr txBox="1"/>
          <p:nvPr/>
        </p:nvSpPr>
        <p:spPr>
          <a:xfrm>
            <a:off x="114054" y="4743874"/>
            <a:ext cx="363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qui pousse dans les vignes abandonnées, les friches et les talus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E6686E-333A-934C-B897-3A8C0570B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790" y="12622"/>
            <a:ext cx="5131232" cy="6845378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236A48A6-BBC1-E940-9201-61F0B63E5117}"/>
              </a:ext>
            </a:extLst>
          </p:cNvPr>
          <p:cNvGrpSpPr/>
          <p:nvPr/>
        </p:nvGrpSpPr>
        <p:grpSpPr>
          <a:xfrm>
            <a:off x="9292548" y="1106601"/>
            <a:ext cx="2914402" cy="4837331"/>
            <a:chOff x="9292548" y="1106601"/>
            <a:chExt cx="2914402" cy="4837331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9A0F890-F2B6-B845-81F2-12C85C516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5012" y="1106601"/>
              <a:ext cx="2641600" cy="419100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76EC5E3-4AAC-1741-9558-22040A9C856E}"/>
                </a:ext>
              </a:extLst>
            </p:cNvPr>
            <p:cNvSpPr txBox="1"/>
            <p:nvPr/>
          </p:nvSpPr>
          <p:spPr>
            <a:xfrm>
              <a:off x="9292548" y="5297601"/>
              <a:ext cx="2914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Feuilles inférieures ( basales)</a:t>
              </a:r>
            </a:p>
            <a:p>
              <a:r>
                <a:rPr lang="fr-FR" dirty="0" err="1"/>
                <a:t>pennatiséquées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79354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9856C-D0D4-C840-9464-7AE1F400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3F3810-B256-E943-A91B-770093C988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775" y="3016251"/>
            <a:ext cx="4122225" cy="38238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7C9EFD-4AA4-1445-8BD8-AE7765EA88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011" y="-57436"/>
            <a:ext cx="5476707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000C32-9982-174F-AD0E-F31F23903E46}"/>
              </a:ext>
            </a:extLst>
          </p:cNvPr>
          <p:cNvSpPr txBox="1"/>
          <p:nvPr/>
        </p:nvSpPr>
        <p:spPr>
          <a:xfrm>
            <a:off x="197438" y="360532"/>
            <a:ext cx="355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Anoda</a:t>
            </a:r>
            <a:r>
              <a:rPr lang="fr-FR" sz="2000" b="1" dirty="0"/>
              <a:t> : fleurs et fruits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1D9AF4-C73A-BF4E-934B-53B8AD0E91FE}"/>
              </a:ext>
            </a:extLst>
          </p:cNvPr>
          <p:cNvSpPr txBox="1"/>
          <p:nvPr/>
        </p:nvSpPr>
        <p:spPr>
          <a:xfrm>
            <a:off x="0" y="4036258"/>
            <a:ext cx="224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axillaires, solitaires, longuement pédicellées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F8D4A3-0BEB-9D4D-A6A2-ACD70F2F42D3}"/>
              </a:ext>
            </a:extLst>
          </p:cNvPr>
          <p:cNvSpPr txBox="1"/>
          <p:nvPr/>
        </p:nvSpPr>
        <p:spPr>
          <a:xfrm>
            <a:off x="4454236" y="6488334"/>
            <a:ext cx="301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Christine Casier</a:t>
            </a:r>
            <a:r>
              <a:rPr lang="fr-FR" dirty="0"/>
              <a:t>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1635D1-640C-844E-BBCE-F057F11330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594" y="-57436"/>
            <a:ext cx="5020500" cy="4445138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EBBB87-CDA1-AE43-99EA-EC82C8D5ADD3}"/>
              </a:ext>
            </a:extLst>
          </p:cNvPr>
          <p:cNvGrpSpPr/>
          <p:nvPr/>
        </p:nvGrpSpPr>
        <p:grpSpPr>
          <a:xfrm>
            <a:off x="-597432" y="1272244"/>
            <a:ext cx="4542644" cy="5528027"/>
            <a:chOff x="-829916" y="862095"/>
            <a:chExt cx="4542644" cy="552802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7A5F55E-FF38-974A-8196-C24D64DC0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29916" y="862095"/>
              <a:ext cx="4542644" cy="513380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0D2E38C-1AE2-5243-AB73-F508D93B74E6}"/>
                </a:ext>
              </a:extLst>
            </p:cNvPr>
            <p:cNvSpPr txBox="1"/>
            <p:nvPr/>
          </p:nvSpPr>
          <p:spPr>
            <a:xfrm>
              <a:off x="-154379" y="6020790"/>
              <a:ext cx="31232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Pas d’</a:t>
              </a:r>
              <a:r>
                <a:rPr lang="fr-FR" dirty="0" err="1"/>
                <a:t>épicalice</a:t>
              </a:r>
              <a:endParaRPr lang="fr-FR" dirty="0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A62641B-65CD-214C-BBC2-162F5DA0C91A}"/>
              </a:ext>
            </a:extLst>
          </p:cNvPr>
          <p:cNvSpPr txBox="1"/>
          <p:nvPr/>
        </p:nvSpPr>
        <p:spPr>
          <a:xfrm>
            <a:off x="4646791" y="5474525"/>
            <a:ext cx="30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accrescent à la fructification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86FC1A-6769-7C4C-8DF1-F254752A7FC4}"/>
              </a:ext>
            </a:extLst>
          </p:cNvPr>
          <p:cNvSpPr txBox="1"/>
          <p:nvPr/>
        </p:nvSpPr>
        <p:spPr>
          <a:xfrm>
            <a:off x="8858992" y="365125"/>
            <a:ext cx="3051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Fruits composés de méricarpes , monospermes, déhiscents </a:t>
            </a:r>
            <a:r>
              <a:rPr lang="fr-FR" b="1" dirty="0"/>
              <a:t>(follicules</a:t>
            </a:r>
            <a:r>
              <a:rPr lang="fr-FR" dirty="0"/>
              <a:t>) soudés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A4A02F-DF68-A443-A950-182845473514}"/>
              </a:ext>
            </a:extLst>
          </p:cNvPr>
          <p:cNvSpPr txBox="1"/>
          <p:nvPr/>
        </p:nvSpPr>
        <p:spPr>
          <a:xfrm>
            <a:off x="3945212" y="4636187"/>
            <a:ext cx="37236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Corolle à pétales roses  dépassant les sépales- étamines soudées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E4DE406-93E1-F34C-AD36-293C1FD3DFEA}"/>
              </a:ext>
            </a:extLst>
          </p:cNvPr>
          <p:cNvSpPr txBox="1"/>
          <p:nvPr/>
        </p:nvSpPr>
        <p:spPr>
          <a:xfrm>
            <a:off x="8858992" y="1690688"/>
            <a:ext cx="3215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supérieures </a:t>
            </a:r>
            <a:r>
              <a:rPr lang="fr-FR" b="1" dirty="0"/>
              <a:t>palmatilobées </a:t>
            </a:r>
            <a:r>
              <a:rPr lang="fr-FR" dirty="0"/>
              <a:t>à limbe symétrique à la base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199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704572-9EF9-9B48-A89E-B83DB16D1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83F4BD6-4533-DF4A-9A08-742FE73D5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677" y="0"/>
            <a:ext cx="6898323" cy="497840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C7FAEE-7082-AC40-B9CD-68D05BF41691}"/>
              </a:ext>
            </a:extLst>
          </p:cNvPr>
          <p:cNvSpPr txBox="1"/>
          <p:nvPr/>
        </p:nvSpPr>
        <p:spPr>
          <a:xfrm>
            <a:off x="5435600" y="5012267"/>
            <a:ext cx="555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Répartition de l’ancienne famille des Tiliacées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5829C0-BF8F-2747-9DD5-53AAE7D9F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5293677" cy="52936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DEE9BAD-9D3B-1A4A-8F0C-D22104F40A04}"/>
              </a:ext>
            </a:extLst>
          </p:cNvPr>
          <p:cNvSpPr txBox="1"/>
          <p:nvPr/>
        </p:nvSpPr>
        <p:spPr>
          <a:xfrm>
            <a:off x="5621867" y="6492875"/>
            <a:ext cx="292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Geneviève </a:t>
            </a:r>
            <a:r>
              <a:rPr lang="fr-FR" sz="1400" dirty="0" err="1"/>
              <a:t>Botti</a:t>
            </a:r>
            <a:r>
              <a:rPr lang="fr-FR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C22FF1E-913C-E04B-A68F-C21320FCB14A}"/>
              </a:ext>
            </a:extLst>
          </p:cNvPr>
          <p:cNvSpPr txBox="1"/>
          <p:nvPr/>
        </p:nvSpPr>
        <p:spPr>
          <a:xfrm>
            <a:off x="406400" y="677333"/>
            <a:ext cx="392853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41 genres – environ 400 espèces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3858CF-574A-F945-BA77-C3A4589E15ED}"/>
              </a:ext>
            </a:extLst>
          </p:cNvPr>
          <p:cNvSpPr txBox="1"/>
          <p:nvPr/>
        </p:nvSpPr>
        <p:spPr>
          <a:xfrm>
            <a:off x="5621867" y="5706533"/>
            <a:ext cx="401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Tilia</a:t>
            </a:r>
            <a:r>
              <a:rPr lang="fr-FR" i="1" dirty="0"/>
              <a:t> </a:t>
            </a:r>
            <a:r>
              <a:rPr lang="fr-FR" i="1" dirty="0" err="1"/>
              <a:t>cordata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705438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3">
            <a:extLst>
              <a:ext uri="{FF2B5EF4-FFF2-40B4-BE49-F238E27FC236}">
                <a16:creationId xmlns:a16="http://schemas.microsoft.com/office/drawing/2014/main" id="{1D64619A-74B1-4D47-88A0-5796DDF271DF}"/>
              </a:ext>
            </a:extLst>
          </p:cNvPr>
          <p:cNvSpPr/>
          <p:nvPr/>
        </p:nvSpPr>
        <p:spPr>
          <a:xfrm>
            <a:off x="356260" y="192643"/>
            <a:ext cx="3075709" cy="97678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 11 - Genre </a:t>
            </a:r>
            <a:r>
              <a:rPr lang="fr-FR" sz="2400" b="1" i="1" dirty="0">
                <a:solidFill>
                  <a:schemeClr val="accent1"/>
                </a:solidFill>
              </a:rPr>
              <a:t>: </a:t>
            </a:r>
            <a:r>
              <a:rPr lang="fr-FR" sz="2400" b="1" i="1" dirty="0" err="1">
                <a:solidFill>
                  <a:schemeClr val="accent1"/>
                </a:solidFill>
              </a:rPr>
              <a:t>Tilia</a:t>
            </a:r>
            <a:endParaRPr lang="fr-FR" sz="2400" b="1" i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09B559-1B85-224B-8628-DD9E8D32B861}"/>
              </a:ext>
            </a:extLst>
          </p:cNvPr>
          <p:cNvSpPr txBox="1"/>
          <p:nvPr/>
        </p:nvSpPr>
        <p:spPr>
          <a:xfrm>
            <a:off x="423553" y="1191684"/>
            <a:ext cx="705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Toutes les espèces sont des</a:t>
            </a:r>
            <a:r>
              <a:rPr lang="fr-FR" b="1" dirty="0"/>
              <a:t> arbres </a:t>
            </a:r>
            <a:r>
              <a:rPr lang="fr-FR" dirty="0"/>
              <a:t>à feuilles </a:t>
            </a:r>
            <a:r>
              <a:rPr lang="fr-FR" b="1" dirty="0"/>
              <a:t>caduques</a:t>
            </a:r>
            <a:r>
              <a:rPr lang="fr-FR" dirty="0"/>
              <a:t>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4D8529-CF71-0E49-ABB3-14A48A44963D}"/>
              </a:ext>
            </a:extLst>
          </p:cNvPr>
          <p:cNvSpPr txBox="1"/>
          <p:nvPr/>
        </p:nvSpPr>
        <p:spPr>
          <a:xfrm>
            <a:off x="9429008" y="6285195"/>
            <a:ext cx="2576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</a:t>
            </a:r>
            <a:r>
              <a:rPr lang="fr-FR" sz="1400" dirty="0" err="1"/>
              <a:t>D.Roubaudi</a:t>
            </a:r>
            <a:r>
              <a:rPr lang="fr-FR" sz="1400" dirty="0"/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7705DDF-FEC5-3E45-8D2A-38746ED3D93D}"/>
              </a:ext>
            </a:extLst>
          </p:cNvPr>
          <p:cNvSpPr txBox="1"/>
          <p:nvPr/>
        </p:nvSpPr>
        <p:spPr>
          <a:xfrm>
            <a:off x="423553" y="1561439"/>
            <a:ext cx="567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feuilles sont cordiformes à dents mutiques ou aristées</a:t>
            </a:r>
          </a:p>
        </p:txBody>
      </p:sp>
      <p:pic>
        <p:nvPicPr>
          <p:cNvPr id="19" name="Espace réservé du contenu 18">
            <a:extLst>
              <a:ext uri="{FF2B5EF4-FFF2-40B4-BE49-F238E27FC236}">
                <a16:creationId xmlns:a16="http://schemas.microsoft.com/office/drawing/2014/main" id="{B4661E40-D62A-B844-B605-DCA65F630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5" y="2669858"/>
            <a:ext cx="6008193" cy="4351338"/>
          </a:xfrm>
        </p:spPr>
      </p:pic>
      <p:pic>
        <p:nvPicPr>
          <p:cNvPr id="22" name="Espace réservé du contenu 7">
            <a:extLst>
              <a:ext uri="{FF2B5EF4-FFF2-40B4-BE49-F238E27FC236}">
                <a16:creationId xmlns:a16="http://schemas.microsoft.com/office/drawing/2014/main" id="{1A617103-A5E1-9745-AD10-5533C390A8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8081" y="-310997"/>
            <a:ext cx="2857996" cy="339777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13AB9AF-9F55-DE45-A0A3-7A4CD97D47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529" y="2669858"/>
            <a:ext cx="8707117" cy="58165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87982F-E929-1C43-A455-9ED36D2A1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194" y="-184951"/>
            <a:ext cx="3539806" cy="353980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51F5E64-460C-EA4F-BE1F-E71A44D5245D}"/>
              </a:ext>
            </a:extLst>
          </p:cNvPr>
          <p:cNvSpPr txBox="1"/>
          <p:nvPr/>
        </p:nvSpPr>
        <p:spPr>
          <a:xfrm>
            <a:off x="423553" y="1930771"/>
            <a:ext cx="566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face inférieure des feuilles est munie de poils tout au long des nervures ou seulement aux bifurcations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FC74DC-F9F1-3542-9FAF-E39DEA26908C}"/>
              </a:ext>
            </a:extLst>
          </p:cNvPr>
          <p:cNvSpPr txBox="1"/>
          <p:nvPr/>
        </p:nvSpPr>
        <p:spPr>
          <a:xfrm>
            <a:off x="3669475" y="380010"/>
            <a:ext cx="472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espèces dans la flore française</a:t>
            </a:r>
          </a:p>
        </p:txBody>
      </p:sp>
    </p:spTree>
    <p:extLst>
      <p:ext uri="{BB962C8B-B14F-4D97-AF65-F5344CB8AC3E}">
        <p14:creationId xmlns:p14="http://schemas.microsoft.com/office/powerpoint/2010/main" val="244937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AF10F-174A-B241-863D-02A5B7D9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687971F-1A50-E948-8522-6DD75E9ED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4282" y="0"/>
            <a:ext cx="3397926" cy="439387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5E0E28-D7DE-6241-A202-23998AAFE0C0}"/>
              </a:ext>
            </a:extLst>
          </p:cNvPr>
          <p:cNvSpPr txBox="1"/>
          <p:nvPr/>
        </p:nvSpPr>
        <p:spPr>
          <a:xfrm>
            <a:off x="344384" y="273132"/>
            <a:ext cx="4120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Tilia</a:t>
            </a:r>
            <a:r>
              <a:rPr lang="fr-FR" sz="2000" b="1" i="1" dirty="0"/>
              <a:t> </a:t>
            </a:r>
            <a:r>
              <a:rPr lang="fr-FR" sz="2000" b="1" dirty="0"/>
              <a:t>: fleurs et fruits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914B0C-DA89-9F47-8796-6CB34BA8182E}"/>
              </a:ext>
            </a:extLst>
          </p:cNvPr>
          <p:cNvSpPr txBox="1"/>
          <p:nvPr/>
        </p:nvSpPr>
        <p:spPr>
          <a:xfrm>
            <a:off x="159723" y="1598015"/>
            <a:ext cx="861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à gra</a:t>
            </a:r>
            <a:r>
              <a:rPr lang="fr-FR" b="1" dirty="0"/>
              <a:t>nde bractée </a:t>
            </a:r>
            <a:r>
              <a:rPr lang="fr-FR" dirty="0"/>
              <a:t>oblongue, vert pâle, soudée au pédoncule sur la moitié de sa longueur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14177A-253F-904C-AF9D-544A2163DE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282" y="2176596"/>
            <a:ext cx="3810000" cy="29972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05A818F-DE85-514F-9CBE-BC49A1A75CA0}"/>
              </a:ext>
            </a:extLst>
          </p:cNvPr>
          <p:cNvSpPr txBox="1"/>
          <p:nvPr/>
        </p:nvSpPr>
        <p:spPr>
          <a:xfrm>
            <a:off x="208918" y="2554246"/>
            <a:ext cx="403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</a:t>
            </a:r>
            <a:r>
              <a:rPr lang="fr-FR" b="1" dirty="0"/>
              <a:t>non doublé d’un </a:t>
            </a:r>
            <a:r>
              <a:rPr lang="fr-FR" b="1" dirty="0" err="1"/>
              <a:t>épicalice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2DCFA8B-8A1C-B746-860D-F7C0A5EB3757}"/>
              </a:ext>
            </a:extLst>
          </p:cNvPr>
          <p:cNvSpPr txBox="1"/>
          <p:nvPr/>
        </p:nvSpPr>
        <p:spPr>
          <a:xfrm>
            <a:off x="208918" y="3896426"/>
            <a:ext cx="380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</a:t>
            </a:r>
            <a:r>
              <a:rPr lang="fr-FR" b="1" dirty="0"/>
              <a:t> libres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9A689B-A45A-1A41-9292-58C39A8480EC}"/>
              </a:ext>
            </a:extLst>
          </p:cNvPr>
          <p:cNvSpPr txBox="1"/>
          <p:nvPr/>
        </p:nvSpPr>
        <p:spPr>
          <a:xfrm>
            <a:off x="159723" y="3225336"/>
            <a:ext cx="430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odorantes à pétales jaunâtres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2092EF-96BC-F544-8F2C-E15E35E17B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387" y="2849402"/>
            <a:ext cx="2158983" cy="40314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FA6B342-BC87-6849-B20B-CC22639DA24D}"/>
              </a:ext>
            </a:extLst>
          </p:cNvPr>
          <p:cNvSpPr txBox="1"/>
          <p:nvPr/>
        </p:nvSpPr>
        <p:spPr>
          <a:xfrm>
            <a:off x="8555689" y="5259985"/>
            <a:ext cx="279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sz="1400" dirty="0"/>
              <a:t>Photos : D. Roubaudi)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2DD37EF-9B97-064A-A42C-F2C5D3DA01D1}"/>
              </a:ext>
            </a:extLst>
          </p:cNvPr>
          <p:cNvSpPr txBox="1"/>
          <p:nvPr/>
        </p:nvSpPr>
        <p:spPr>
          <a:xfrm>
            <a:off x="344384" y="6492875"/>
            <a:ext cx="2737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</a:t>
            </a:r>
            <a:r>
              <a:rPr lang="fr-FR" sz="1400" dirty="0" err="1"/>
              <a:t>Télabotanica</a:t>
            </a:r>
            <a:r>
              <a:rPr lang="fr-FR" sz="1400" dirty="0"/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661AFB-9472-7E49-90A8-B62751F1D710}"/>
              </a:ext>
            </a:extLst>
          </p:cNvPr>
          <p:cNvSpPr txBox="1"/>
          <p:nvPr/>
        </p:nvSpPr>
        <p:spPr>
          <a:xfrm>
            <a:off x="208918" y="4865119"/>
            <a:ext cx="334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fruit est un</a:t>
            </a:r>
            <a:r>
              <a:rPr lang="fr-FR" b="1" dirty="0"/>
              <a:t> akène </a:t>
            </a:r>
            <a:r>
              <a:rPr lang="fr-FR" dirty="0"/>
              <a:t>globuleux à côtes  plus ou moins saillantes</a:t>
            </a:r>
          </a:p>
        </p:txBody>
      </p:sp>
    </p:spTree>
    <p:extLst>
      <p:ext uri="{BB962C8B-B14F-4D97-AF65-F5344CB8AC3E}">
        <p14:creationId xmlns:p14="http://schemas.microsoft.com/office/powerpoint/2010/main" val="370728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6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3">
            <a:extLst>
              <a:ext uri="{FF2B5EF4-FFF2-40B4-BE49-F238E27FC236}">
                <a16:creationId xmlns:a16="http://schemas.microsoft.com/office/drawing/2014/main" id="{C9D0E398-B31D-2E40-9A74-411C5E8B8561}"/>
              </a:ext>
            </a:extLst>
          </p:cNvPr>
          <p:cNvSpPr/>
          <p:nvPr/>
        </p:nvSpPr>
        <p:spPr>
          <a:xfrm>
            <a:off x="313266" y="0"/>
            <a:ext cx="5020733" cy="131762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3">
                    <a:lumMod val="75000"/>
                  </a:schemeClr>
                </a:solidFill>
              </a:rPr>
              <a:t>12 - Genre : </a:t>
            </a:r>
            <a:r>
              <a:rPr lang="fr-FR" sz="2400" b="1" i="1" dirty="0" err="1">
                <a:solidFill>
                  <a:schemeClr val="accent3">
                    <a:lumMod val="75000"/>
                  </a:schemeClr>
                </a:solidFill>
              </a:rPr>
              <a:t>Brachychiton</a:t>
            </a:r>
            <a:endParaRPr lang="fr-FR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1D1517-EB8B-7A44-A7C2-1CFE422D8AA1}"/>
              </a:ext>
            </a:extLst>
          </p:cNvPr>
          <p:cNvSpPr txBox="1"/>
          <p:nvPr/>
        </p:nvSpPr>
        <p:spPr>
          <a:xfrm>
            <a:off x="226335" y="1444009"/>
            <a:ext cx="509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seule espèce originaire d’Australie et naturalisée en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632958-49AE-1344-87ED-FADB55DF603D}"/>
              </a:ext>
            </a:extLst>
          </p:cNvPr>
          <p:cNvSpPr txBox="1"/>
          <p:nvPr/>
        </p:nvSpPr>
        <p:spPr>
          <a:xfrm>
            <a:off x="226335" y="2771478"/>
            <a:ext cx="449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Arbre à port pyramidal  à couronne dense</a:t>
            </a:r>
          </a:p>
          <a:p>
            <a:r>
              <a:rPr lang="fr-FR" dirty="0"/>
              <a:t> qui peut atteindre 10 à 20 m. de haut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EC8744-A572-4F46-B434-F1323FB98EFF}"/>
              </a:ext>
            </a:extLst>
          </p:cNvPr>
          <p:cNvSpPr txBox="1"/>
          <p:nvPr/>
        </p:nvSpPr>
        <p:spPr>
          <a:xfrm>
            <a:off x="226335" y="3739050"/>
            <a:ext cx="611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résiste bien à la sécheresse mais ne supporte</a:t>
            </a:r>
          </a:p>
          <a:p>
            <a:r>
              <a:rPr lang="fr-FR" dirty="0"/>
              <a:t> pas des températures inférieures à - 5°C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FB1176-9E13-FB4E-924B-CBA233FC43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479" y="2771478"/>
            <a:ext cx="2519201" cy="40865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8932140-60B5-214C-B3C6-E0F4813EE76B}"/>
              </a:ext>
            </a:extLst>
          </p:cNvPr>
          <p:cNvSpPr txBox="1"/>
          <p:nvPr/>
        </p:nvSpPr>
        <p:spPr>
          <a:xfrm>
            <a:off x="226335" y="4814739"/>
            <a:ext cx="3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Ses feuilles persistantes sont proches de celles du peuplier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CF29EE-7714-504D-943C-50E4DABC8CD5}"/>
              </a:ext>
            </a:extLst>
          </p:cNvPr>
          <p:cNvSpPr txBox="1"/>
          <p:nvPr/>
        </p:nvSpPr>
        <p:spPr>
          <a:xfrm>
            <a:off x="226335" y="2156697"/>
            <a:ext cx="617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38 espèces dans le monde toutes originaires d’Australie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CBA54E-703C-9947-8F15-9D045135FCA8}"/>
              </a:ext>
            </a:extLst>
          </p:cNvPr>
          <p:cNvSpPr txBox="1"/>
          <p:nvPr/>
        </p:nvSpPr>
        <p:spPr>
          <a:xfrm>
            <a:off x="226335" y="5747657"/>
            <a:ext cx="426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dirty="0" err="1"/>
              <a:t>arborigènes</a:t>
            </a:r>
            <a:r>
              <a:rPr lang="fr-FR" dirty="0"/>
              <a:t> utilisaient son bois tendre et spongieux pour faire des boucliers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7978130-730A-F044-B965-64037574B4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54" y="-1"/>
            <a:ext cx="4989510" cy="4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9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11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C931B83-30BE-5A48-8330-EA785A188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282" y="3675413"/>
            <a:ext cx="6301839" cy="3182587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2D17A7-53A1-9B4A-9810-848B35B6F9E0}"/>
              </a:ext>
            </a:extLst>
          </p:cNvPr>
          <p:cNvSpPr txBox="1"/>
          <p:nvPr/>
        </p:nvSpPr>
        <p:spPr>
          <a:xfrm>
            <a:off x="439386" y="194746"/>
            <a:ext cx="337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Brachychiton</a:t>
            </a:r>
            <a:r>
              <a:rPr lang="fr-FR" sz="2000" b="1" dirty="0"/>
              <a:t> : fleurs et fruits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27744E-AE44-ED4D-B075-2735E4829648}"/>
              </a:ext>
            </a:extLst>
          </p:cNvPr>
          <p:cNvSpPr txBox="1"/>
          <p:nvPr/>
        </p:nvSpPr>
        <p:spPr>
          <a:xfrm>
            <a:off x="0" y="5818909"/>
            <a:ext cx="535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fruit est un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>
                <a:solidFill>
                  <a:schemeClr val="accent1"/>
                </a:solidFill>
              </a:rPr>
              <a:t>follicule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/>
              <a:t>en forme de navette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357A5C-4675-6240-9BA6-9D91E28828EB}"/>
              </a:ext>
            </a:extLst>
          </p:cNvPr>
          <p:cNvSpPr txBox="1"/>
          <p:nvPr/>
        </p:nvSpPr>
        <p:spPr>
          <a:xfrm>
            <a:off x="106879" y="6293922"/>
            <a:ext cx="535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renferme plusieurs graines et une multitude de soies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707511-F8F7-B146-A6C5-7655C75B40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9" y="669759"/>
            <a:ext cx="3464800" cy="51764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D54BD7-67F8-AF4B-BAE9-822C608E9C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281" y="-13600"/>
            <a:ext cx="5177642" cy="333213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6F5ECC6-E429-BD42-A758-E9F077B1C239}"/>
              </a:ext>
            </a:extLst>
          </p:cNvPr>
          <p:cNvSpPr txBox="1"/>
          <p:nvPr/>
        </p:nvSpPr>
        <p:spPr>
          <a:xfrm>
            <a:off x="3316361" y="608198"/>
            <a:ext cx="262723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Des fleurs mâles et des fleurs femelles sont présentes sur le même individu : c’est </a:t>
            </a:r>
            <a:r>
              <a:rPr lang="fr-FR" b="1" dirty="0">
                <a:solidFill>
                  <a:schemeClr val="accent1"/>
                </a:solidFill>
              </a:rPr>
              <a:t>un arbre : monoïque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8983494-5D0A-F149-B610-1B4B7D15AC1E}"/>
              </a:ext>
            </a:extLst>
          </p:cNvPr>
          <p:cNvSpPr txBox="1"/>
          <p:nvPr/>
        </p:nvSpPr>
        <p:spPr>
          <a:xfrm>
            <a:off x="3976837" y="2813543"/>
            <a:ext cx="21191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Fleurs blanches en forme de cloche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CB96CB-52A6-A04E-9AF8-8FD4389C0C51}"/>
              </a:ext>
            </a:extLst>
          </p:cNvPr>
          <p:cNvSpPr txBox="1"/>
          <p:nvPr/>
        </p:nvSpPr>
        <p:spPr>
          <a:xfrm>
            <a:off x="3669475" y="4963886"/>
            <a:ext cx="201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D. Roubaudi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367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954EB-FC0D-C34E-AAA3-449BB6F6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32" y="-394895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b="1" dirty="0"/>
              <a:t>Pour résumer : Clé simplifiée de  cette nouvelle famille ( en France)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23300B-3B2F-9242-A37A-39FECCAA82D3}"/>
              </a:ext>
            </a:extLst>
          </p:cNvPr>
          <p:cNvSpPr txBox="1"/>
          <p:nvPr/>
        </p:nvSpPr>
        <p:spPr>
          <a:xfrm>
            <a:off x="18802" y="434459"/>
            <a:ext cx="654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1- Calice sans </a:t>
            </a:r>
            <a:r>
              <a:rPr lang="fr-FR" dirty="0" err="1">
                <a:solidFill>
                  <a:srgbClr val="FF0000"/>
                </a:solidFill>
              </a:rPr>
              <a:t>épicalice</a:t>
            </a:r>
            <a:r>
              <a:rPr lang="fr-FR" dirty="0">
                <a:solidFill>
                  <a:srgbClr val="FF0000"/>
                </a:solidFill>
              </a:rPr>
              <a:t> :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288AD1-AA7F-9C40-B65E-EB558D5F155B}"/>
              </a:ext>
            </a:extLst>
          </p:cNvPr>
          <p:cNvSpPr txBox="1"/>
          <p:nvPr/>
        </p:nvSpPr>
        <p:spPr>
          <a:xfrm>
            <a:off x="510638" y="689906"/>
            <a:ext cx="239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arbre : </a:t>
            </a:r>
            <a:r>
              <a:rPr lang="fr-FR" b="1" i="1" dirty="0" err="1"/>
              <a:t>Tilia</a:t>
            </a:r>
            <a:endParaRPr lang="fr-FR" b="1" i="1" dirty="0"/>
          </a:p>
          <a:p>
            <a:r>
              <a:rPr lang="fr-FR" b="1" i="1" dirty="0"/>
              <a:t>                </a:t>
            </a:r>
            <a:r>
              <a:rPr lang="fr-FR" b="1" i="1" dirty="0" err="1"/>
              <a:t>Brachychiton</a:t>
            </a:r>
            <a:endParaRPr lang="fr-FR" b="1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4E4243-F5EA-754E-94F5-DB40BA342F20}"/>
              </a:ext>
            </a:extLst>
          </p:cNvPr>
          <p:cNvSpPr txBox="1"/>
          <p:nvPr/>
        </p:nvSpPr>
        <p:spPr>
          <a:xfrm>
            <a:off x="510638" y="1265962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plante herbacée ou buisson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5DF4E3-8DA0-1A4F-B54B-9156BA66E6C3}"/>
              </a:ext>
            </a:extLst>
          </p:cNvPr>
          <p:cNvSpPr txBox="1"/>
          <p:nvPr/>
        </p:nvSpPr>
        <p:spPr>
          <a:xfrm>
            <a:off x="1579416" y="1626128"/>
            <a:ext cx="686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– Plante rampante couverte d’écailles  argentées</a:t>
            </a:r>
            <a:r>
              <a:rPr lang="fr-FR" b="1" i="1" dirty="0"/>
              <a:t> :              </a:t>
            </a:r>
            <a:r>
              <a:rPr lang="fr-FR" b="1" i="1" dirty="0" err="1"/>
              <a:t>Malvella</a:t>
            </a:r>
            <a:endParaRPr lang="fr-FR" b="1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380227-E011-BE4A-B276-963EE317E6E6}"/>
              </a:ext>
            </a:extLst>
          </p:cNvPr>
          <p:cNvSpPr txBox="1"/>
          <p:nvPr/>
        </p:nvSpPr>
        <p:spPr>
          <a:xfrm>
            <a:off x="1579416" y="1992412"/>
            <a:ext cx="482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 – Plante dressée sans écailles argentées: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8EAD77-441B-6D46-854F-41C9D5FC6A7C}"/>
              </a:ext>
            </a:extLst>
          </p:cNvPr>
          <p:cNvSpPr txBox="1"/>
          <p:nvPr/>
        </p:nvSpPr>
        <p:spPr>
          <a:xfrm>
            <a:off x="3123210" y="2355191"/>
            <a:ext cx="545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Toutes les feuilles indivises </a:t>
            </a:r>
            <a:r>
              <a:rPr lang="fr-FR" b="1" i="1" dirty="0"/>
              <a:t>:                             Abutilon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FFAF53-DC95-F444-AB6A-910642E95ED3}"/>
              </a:ext>
            </a:extLst>
          </p:cNvPr>
          <p:cNvSpPr txBox="1"/>
          <p:nvPr/>
        </p:nvSpPr>
        <p:spPr>
          <a:xfrm>
            <a:off x="3178126" y="2696430"/>
            <a:ext cx="556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supérieures palmatilobées:              </a:t>
            </a:r>
            <a:r>
              <a:rPr lang="fr-FR" b="1" i="1" dirty="0" err="1"/>
              <a:t>Anoda</a:t>
            </a:r>
            <a:r>
              <a:rPr lang="fr-FR" b="1" i="1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98DF89-3C04-6447-8BF1-10DFFF5DBD4A}"/>
              </a:ext>
            </a:extLst>
          </p:cNvPr>
          <p:cNvSpPr txBox="1"/>
          <p:nvPr/>
        </p:nvSpPr>
        <p:spPr>
          <a:xfrm>
            <a:off x="196932" y="2856048"/>
            <a:ext cx="482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 – Calice doublé d’un </a:t>
            </a:r>
            <a:r>
              <a:rPr lang="fr-FR" dirty="0" err="1">
                <a:solidFill>
                  <a:srgbClr val="FF0000"/>
                </a:solidFill>
              </a:rPr>
              <a:t>épicalice</a:t>
            </a:r>
            <a:r>
              <a:rPr lang="fr-FR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1CF6A4-BD61-6A42-A815-E76DB0DE0A0F}"/>
              </a:ext>
            </a:extLst>
          </p:cNvPr>
          <p:cNvSpPr txBox="1"/>
          <p:nvPr/>
        </p:nvSpPr>
        <p:spPr>
          <a:xfrm>
            <a:off x="463134" y="3109489"/>
            <a:ext cx="453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+ 5 carpelles soudés en capsule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C11565-FEE7-D846-B134-D737C0BD3AD5}"/>
              </a:ext>
            </a:extLst>
          </p:cNvPr>
          <p:cNvSpPr txBox="1"/>
          <p:nvPr/>
        </p:nvSpPr>
        <p:spPr>
          <a:xfrm>
            <a:off x="1478476" y="3370998"/>
            <a:ext cx="704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– Carpelles </a:t>
            </a:r>
            <a:r>
              <a:rPr lang="fr-FR" dirty="0" err="1"/>
              <a:t>plurispermes</a:t>
            </a:r>
            <a:r>
              <a:rPr lang="fr-FR" dirty="0"/>
              <a:t> et capsule globuleuse :                     </a:t>
            </a:r>
            <a:r>
              <a:rPr lang="fr-FR" b="1" i="1" dirty="0"/>
              <a:t>Hibiscus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720AD4A-F1D3-724E-BADB-82FDF0E223D1}"/>
              </a:ext>
            </a:extLst>
          </p:cNvPr>
          <p:cNvSpPr txBox="1"/>
          <p:nvPr/>
        </p:nvSpPr>
        <p:spPr>
          <a:xfrm>
            <a:off x="1475997" y="3712416"/>
            <a:ext cx="719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 - Carpelles monospermes et capsule déprimée :                     </a:t>
            </a:r>
            <a:r>
              <a:rPr lang="fr-FR" b="1" i="1" dirty="0" err="1"/>
              <a:t>Kosteletzkya</a:t>
            </a:r>
            <a:endParaRPr lang="fr-FR" b="1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774CB4-6A7C-A34B-AF0E-DA1357A431B1}"/>
              </a:ext>
            </a:extLst>
          </p:cNvPr>
          <p:cNvSpPr txBox="1"/>
          <p:nvPr/>
        </p:nvSpPr>
        <p:spPr>
          <a:xfrm>
            <a:off x="463134" y="4062884"/>
            <a:ext cx="602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+ 10  à 20 carpelles libres 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02C62FF-EBF5-A04F-BF87-6B82D1E58BB7}"/>
              </a:ext>
            </a:extLst>
          </p:cNvPr>
          <p:cNvSpPr txBox="1"/>
          <p:nvPr/>
        </p:nvSpPr>
        <p:spPr>
          <a:xfrm>
            <a:off x="1442845" y="4390501"/>
            <a:ext cx="719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– </a:t>
            </a:r>
            <a:r>
              <a:rPr lang="fr-FR" dirty="0" err="1"/>
              <a:t>Epicalice</a:t>
            </a:r>
            <a:r>
              <a:rPr lang="fr-FR" dirty="0"/>
              <a:t> à segments en cœur :                                               </a:t>
            </a:r>
            <a:r>
              <a:rPr lang="fr-FR" b="1" i="1" dirty="0"/>
              <a:t> </a:t>
            </a:r>
            <a:r>
              <a:rPr lang="fr-FR" b="1" i="1" dirty="0" err="1"/>
              <a:t>Malope</a:t>
            </a:r>
            <a:endParaRPr lang="fr-FR" b="1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0DEB795-B5D5-9E49-9BE6-E49EDC75307F}"/>
              </a:ext>
            </a:extLst>
          </p:cNvPr>
          <p:cNvSpPr txBox="1"/>
          <p:nvPr/>
        </p:nvSpPr>
        <p:spPr>
          <a:xfrm>
            <a:off x="1454722" y="4704004"/>
            <a:ext cx="403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 – </a:t>
            </a:r>
            <a:r>
              <a:rPr lang="fr-FR" dirty="0" err="1"/>
              <a:t>Epicalice</a:t>
            </a:r>
            <a:r>
              <a:rPr lang="fr-FR" dirty="0"/>
              <a:t> à segments non cordés :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7A3803-7E87-9B4A-982A-1BDF96FDE986}"/>
              </a:ext>
            </a:extLst>
          </p:cNvPr>
          <p:cNvSpPr txBox="1"/>
          <p:nvPr/>
        </p:nvSpPr>
        <p:spPr>
          <a:xfrm>
            <a:off x="2708559" y="5098662"/>
            <a:ext cx="571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rouges, méricarpes </a:t>
            </a:r>
            <a:r>
              <a:rPr lang="fr-FR" dirty="0" err="1"/>
              <a:t>dispermes</a:t>
            </a:r>
            <a:r>
              <a:rPr lang="fr-FR" b="1" i="1" dirty="0"/>
              <a:t>:                   </a:t>
            </a:r>
            <a:r>
              <a:rPr lang="fr-FR" b="1" i="1" dirty="0" err="1"/>
              <a:t>Modiola</a:t>
            </a:r>
            <a:endParaRPr lang="fr-FR" b="1" i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AA26D3B-E440-D94F-836D-51CDE4DB12EB}"/>
              </a:ext>
            </a:extLst>
          </p:cNvPr>
          <p:cNvSpPr txBox="1"/>
          <p:nvPr/>
        </p:nvSpPr>
        <p:spPr>
          <a:xfrm>
            <a:off x="2708559" y="5412165"/>
            <a:ext cx="511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blancs, roses ou pourpre :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7396A5B-C3B0-554F-9339-635D6F8AABD9}"/>
              </a:ext>
            </a:extLst>
          </p:cNvPr>
          <p:cNvSpPr txBox="1"/>
          <p:nvPr/>
        </p:nvSpPr>
        <p:spPr>
          <a:xfrm>
            <a:off x="4147699" y="5687021"/>
            <a:ext cx="467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</a:t>
            </a:r>
            <a:r>
              <a:rPr lang="fr-FR" dirty="0" err="1"/>
              <a:t>subsessiles</a:t>
            </a:r>
            <a:r>
              <a:rPr lang="fr-FR" dirty="0"/>
              <a:t> :                              </a:t>
            </a:r>
            <a:r>
              <a:rPr lang="fr-FR" b="1" i="1" dirty="0" err="1"/>
              <a:t>Alcaea</a:t>
            </a:r>
            <a:r>
              <a:rPr lang="fr-FR" b="1" i="1" dirty="0"/>
              <a:t>                     </a:t>
            </a:r>
          </a:p>
          <a:p>
            <a:r>
              <a:rPr lang="fr-FR" b="1" i="1" dirty="0"/>
              <a:t>                                                         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A421CAB-6D33-4B4E-9B06-AC2A259BCB1E}"/>
              </a:ext>
            </a:extLst>
          </p:cNvPr>
          <p:cNvSpPr txBox="1"/>
          <p:nvPr/>
        </p:nvSpPr>
        <p:spPr>
          <a:xfrm>
            <a:off x="4147699" y="6073367"/>
            <a:ext cx="673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pédicellées :                            </a:t>
            </a:r>
            <a:r>
              <a:rPr lang="fr-FR" b="1" i="1" dirty="0"/>
              <a:t> </a:t>
            </a:r>
            <a:r>
              <a:rPr lang="fr-FR" b="1" i="1" dirty="0" err="1"/>
              <a:t>Malva</a:t>
            </a:r>
            <a:r>
              <a:rPr lang="fr-FR" b="1" i="1" dirty="0"/>
              <a:t>    </a:t>
            </a:r>
            <a:r>
              <a:rPr lang="fr-FR" dirty="0"/>
              <a:t>si </a:t>
            </a:r>
            <a:r>
              <a:rPr lang="fr-FR" dirty="0" err="1"/>
              <a:t>épicalice</a:t>
            </a:r>
            <a:r>
              <a:rPr lang="fr-FR" dirty="0"/>
              <a:t> à 3 segments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E02E5A0-801F-964B-A039-5761E2265A2B}"/>
              </a:ext>
            </a:extLst>
          </p:cNvPr>
          <p:cNvSpPr txBox="1"/>
          <p:nvPr/>
        </p:nvSpPr>
        <p:spPr>
          <a:xfrm>
            <a:off x="7457704" y="6302056"/>
            <a:ext cx="412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Althae</a:t>
            </a:r>
            <a:r>
              <a:rPr lang="fr-FR" b="1" dirty="0"/>
              <a:t>a</a:t>
            </a:r>
            <a:r>
              <a:rPr lang="fr-FR" dirty="0"/>
              <a:t>   si </a:t>
            </a:r>
            <a:r>
              <a:rPr lang="fr-FR" dirty="0" err="1"/>
              <a:t>épicalice</a:t>
            </a:r>
            <a:r>
              <a:rPr lang="fr-FR" dirty="0"/>
              <a:t> à + de 3  segments</a:t>
            </a:r>
          </a:p>
        </p:txBody>
      </p:sp>
    </p:spTree>
    <p:extLst>
      <p:ext uri="{BB962C8B-B14F-4D97-AF65-F5344CB8AC3E}">
        <p14:creationId xmlns:p14="http://schemas.microsoft.com/office/powerpoint/2010/main" val="2616398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BB7C1A-1EC7-0541-AFFB-826130AB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" y="-193014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b="1" dirty="0"/>
              <a:t>Les Malvacées sont présentes dans notre vie de tous les jours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EB9A38-52B7-024D-A6C5-3FFE13E68EEC}"/>
              </a:ext>
            </a:extLst>
          </p:cNvPr>
          <p:cNvSpPr txBox="1"/>
          <p:nvPr/>
        </p:nvSpPr>
        <p:spPr>
          <a:xfrm>
            <a:off x="83127" y="764826"/>
            <a:ext cx="786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 – Elles sont utilisées en herboristerie </a:t>
            </a:r>
            <a:r>
              <a:rPr lang="fr-FR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8B88E-93D9-C148-8900-D1A2911BD1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375" y="1090725"/>
            <a:ext cx="4522031" cy="30252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BFEE446-E421-CA43-A7D1-F8F169B98F8D}"/>
              </a:ext>
            </a:extLst>
          </p:cNvPr>
          <p:cNvSpPr txBox="1"/>
          <p:nvPr/>
        </p:nvSpPr>
        <p:spPr>
          <a:xfrm>
            <a:off x="819397" y="1818707"/>
            <a:ext cx="2588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Althea</a:t>
            </a:r>
            <a:r>
              <a:rPr lang="fr-FR" i="1" dirty="0"/>
              <a:t> </a:t>
            </a:r>
            <a:r>
              <a:rPr lang="fr-FR" i="1" dirty="0" err="1"/>
              <a:t>officinalis</a:t>
            </a:r>
            <a:r>
              <a:rPr lang="fr-FR" i="1" dirty="0"/>
              <a:t> </a:t>
            </a:r>
            <a:r>
              <a:rPr lang="fr-FR" dirty="0"/>
              <a:t>(guimauve) –propriétés émollientes du mucilage -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E13B65-B21B-D04A-8B3E-FECF505A2F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152" y="15552"/>
            <a:ext cx="2570364" cy="379642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2FD0546-088E-334F-AFCB-2E280F2EDBAD}"/>
              </a:ext>
            </a:extLst>
          </p:cNvPr>
          <p:cNvSpPr txBox="1"/>
          <p:nvPr/>
        </p:nvSpPr>
        <p:spPr>
          <a:xfrm>
            <a:off x="7944591" y="1722839"/>
            <a:ext cx="1472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err="1"/>
              <a:t>Tilia</a:t>
            </a:r>
            <a:r>
              <a:rPr lang="fr-FR" i="1" u="sng" dirty="0"/>
              <a:t> </a:t>
            </a:r>
            <a:r>
              <a:rPr lang="fr-FR" i="1" u="sng" dirty="0" err="1"/>
              <a:t>cordata</a:t>
            </a:r>
            <a:endParaRPr lang="fr-FR" i="1" u="sng" dirty="0"/>
          </a:p>
          <a:p>
            <a:r>
              <a:rPr lang="fr-FR" u="sng" dirty="0"/>
              <a:t>tisane</a:t>
            </a:r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2D2CEC26-3372-BD43-BA83-851B858F6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02519" y="4119026"/>
            <a:ext cx="2262631" cy="3215318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5C9960-B586-AB48-8ABA-DFADD490E526}"/>
              </a:ext>
            </a:extLst>
          </p:cNvPr>
          <p:cNvSpPr txBox="1"/>
          <p:nvPr/>
        </p:nvSpPr>
        <p:spPr>
          <a:xfrm>
            <a:off x="367796" y="4182468"/>
            <a:ext cx="579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2-leurs fruits entrent dans notre alimentation </a:t>
            </a:r>
            <a:r>
              <a:rPr lang="fr-FR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212CCBF-FE60-774F-8080-EF80D8B427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252" y="4300630"/>
            <a:ext cx="3568264" cy="239073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7E5613D-400E-0B4F-8C20-113E5910643C}"/>
              </a:ext>
            </a:extLst>
          </p:cNvPr>
          <p:cNvSpPr txBox="1"/>
          <p:nvPr/>
        </p:nvSpPr>
        <p:spPr>
          <a:xfrm>
            <a:off x="83127" y="5093254"/>
            <a:ext cx="2850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Abelmoschus</a:t>
            </a:r>
            <a:r>
              <a:rPr lang="fr-FR" i="1" dirty="0"/>
              <a:t> </a:t>
            </a:r>
            <a:r>
              <a:rPr lang="fr-FR" i="1" dirty="0" err="1"/>
              <a:t>esculentus</a:t>
            </a:r>
            <a:endParaRPr lang="fr-FR" i="1" dirty="0"/>
          </a:p>
          <a:p>
            <a:r>
              <a:rPr lang="fr-FR" dirty="0"/>
              <a:t>(Gombo)- sa capsule pyramidale est un légume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19D3F3-5F28-9C4F-A1A0-69BD2D7B6283}"/>
              </a:ext>
            </a:extLst>
          </p:cNvPr>
          <p:cNvSpPr txBox="1"/>
          <p:nvPr/>
        </p:nvSpPr>
        <p:spPr>
          <a:xfrm>
            <a:off x="6198920" y="4987636"/>
            <a:ext cx="211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Theobroma</a:t>
            </a:r>
            <a:r>
              <a:rPr lang="fr-FR" i="1" dirty="0"/>
              <a:t> cacao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FE7742-C60C-C94E-83EC-B7383DEEE0B2}"/>
              </a:ext>
            </a:extLst>
          </p:cNvPr>
          <p:cNvSpPr txBox="1"/>
          <p:nvPr/>
        </p:nvSpPr>
        <p:spPr>
          <a:xfrm>
            <a:off x="6385537" y="5259143"/>
            <a:ext cx="2289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fruits appelés cabosse sont à l’origine de notre chocolat</a:t>
            </a:r>
          </a:p>
        </p:txBody>
      </p:sp>
    </p:spTree>
    <p:extLst>
      <p:ext uri="{BB962C8B-B14F-4D97-AF65-F5344CB8AC3E}">
        <p14:creationId xmlns:p14="http://schemas.microsoft.com/office/powerpoint/2010/main" val="25765135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FE4AD-2649-844E-A925-4D24D608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Ceiba</a:t>
            </a:r>
            <a:r>
              <a:rPr lang="fr-FR" dirty="0"/>
              <a:t>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70A13E6-9515-8E4B-BD39-4028A09E8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88" y="838974"/>
            <a:ext cx="4536374" cy="310679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B1AF8E-3949-E040-BEBE-8B7227C2A917}"/>
              </a:ext>
            </a:extLst>
          </p:cNvPr>
          <p:cNvSpPr txBox="1"/>
          <p:nvPr/>
        </p:nvSpPr>
        <p:spPr>
          <a:xfrm>
            <a:off x="486888" y="365125"/>
            <a:ext cx="545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 – Certaines sont à l’origine de fibres textiles </a:t>
            </a:r>
            <a:r>
              <a:rPr lang="fr-FR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178E78-1982-5646-81AF-84C7A0E90696}"/>
              </a:ext>
            </a:extLst>
          </p:cNvPr>
          <p:cNvSpPr txBox="1"/>
          <p:nvPr/>
        </p:nvSpPr>
        <p:spPr>
          <a:xfrm>
            <a:off x="486888" y="4050281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Corchorus</a:t>
            </a:r>
            <a:r>
              <a:rPr lang="fr-FR" i="1" dirty="0"/>
              <a:t>  </a:t>
            </a:r>
            <a:r>
              <a:rPr lang="fr-FR" i="1" dirty="0" err="1"/>
              <a:t>capsularis</a:t>
            </a: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E7298C-7980-7348-9901-90D96C4444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968" y="178129"/>
            <a:ext cx="4821886" cy="33364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09D0AAB-414A-3147-BB0C-8A8B33578D28}"/>
              </a:ext>
            </a:extLst>
          </p:cNvPr>
          <p:cNvSpPr txBox="1"/>
          <p:nvPr/>
        </p:nvSpPr>
        <p:spPr>
          <a:xfrm>
            <a:off x="5624623" y="2018956"/>
            <a:ext cx="208398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err="1"/>
              <a:t>Gossypium</a:t>
            </a:r>
            <a:endParaRPr lang="fr-FR" i="1" dirty="0"/>
          </a:p>
          <a:p>
            <a:r>
              <a:rPr lang="fr-FR" dirty="0"/>
              <a:t>Le tégument de la graine porte de longs poils qui constituent le coton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7EF208-0598-F04C-B193-3A7B9A3DE7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662" y="3514600"/>
            <a:ext cx="4821886" cy="31081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5BB8F58-66B9-BA4C-9832-4BE1C6FF18FF}"/>
              </a:ext>
            </a:extLst>
          </p:cNvPr>
          <p:cNvSpPr txBox="1"/>
          <p:nvPr/>
        </p:nvSpPr>
        <p:spPr>
          <a:xfrm>
            <a:off x="1861457" y="4823792"/>
            <a:ext cx="501831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err="1"/>
              <a:t>Ceiba</a:t>
            </a:r>
            <a:r>
              <a:rPr lang="fr-FR" i="1" dirty="0"/>
              <a:t> </a:t>
            </a:r>
            <a:r>
              <a:rPr lang="fr-FR" i="1" dirty="0" err="1"/>
              <a:t>pentendra</a:t>
            </a:r>
            <a:r>
              <a:rPr lang="fr-FR" i="1" dirty="0"/>
              <a:t>.  </a:t>
            </a:r>
            <a:r>
              <a:rPr lang="fr-FR" dirty="0"/>
              <a:t>(Kapokier)</a:t>
            </a:r>
          </a:p>
          <a:p>
            <a:r>
              <a:rPr lang="fr-FR" dirty="0"/>
              <a:t>Ses  capsules sont remplies d’un coton brunâtre = le Kapok</a:t>
            </a:r>
          </a:p>
        </p:txBody>
      </p:sp>
    </p:spTree>
    <p:extLst>
      <p:ext uri="{BB962C8B-B14F-4D97-AF65-F5344CB8AC3E}">
        <p14:creationId xmlns:p14="http://schemas.microsoft.com/office/powerpoint/2010/main" val="3017461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8D429-C056-1948-8CBA-47646B9F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5D35236-64C0-5940-8045-6E9D5909B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618" y="734457"/>
            <a:ext cx="8648736" cy="629489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CC0EDF-A297-8D41-B826-05EECDB5017C}"/>
              </a:ext>
            </a:extLst>
          </p:cNvPr>
          <p:cNvSpPr txBox="1"/>
          <p:nvPr/>
        </p:nvSpPr>
        <p:spPr>
          <a:xfrm>
            <a:off x="424543" y="365125"/>
            <a:ext cx="7396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 –Enfin,  de nombreuses Malvacées sont des plantes ornementales. :  </a:t>
            </a:r>
            <a:r>
              <a:rPr lang="fr-FR" dirty="0"/>
              <a:t>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AD5133-BBF8-714E-8562-9C0F5C4D2A93}"/>
              </a:ext>
            </a:extLst>
          </p:cNvPr>
          <p:cNvSpPr txBox="1"/>
          <p:nvPr/>
        </p:nvSpPr>
        <p:spPr>
          <a:xfrm>
            <a:off x="2775856" y="5633357"/>
            <a:ext cx="49149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Merci pour votre attention </a:t>
            </a:r>
            <a:r>
              <a:rPr lang="fr-FR" sz="28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9F5A12-8D74-B54E-AE0E-E0AE4780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C832EB-159B-9847-BA97-68F734331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85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2DBC798-341B-294E-8A23-80B569AB7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71825"/>
            <a:ext cx="4737100" cy="368617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51FC35-BED2-2745-A13F-8272E4F6C1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197" y="0"/>
            <a:ext cx="6866921" cy="457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7657FC7-6F99-D24B-980B-E79B803626E4}"/>
              </a:ext>
            </a:extLst>
          </p:cNvPr>
          <p:cNvSpPr txBox="1"/>
          <p:nvPr/>
        </p:nvSpPr>
        <p:spPr>
          <a:xfrm>
            <a:off x="460121" y="1432024"/>
            <a:ext cx="2384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:Didier Roubaudi)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3F0DBA-AED7-1345-B675-D85A0C3E818A}"/>
              </a:ext>
            </a:extLst>
          </p:cNvPr>
          <p:cNvSpPr txBox="1"/>
          <p:nvPr/>
        </p:nvSpPr>
        <p:spPr>
          <a:xfrm>
            <a:off x="295582" y="785944"/>
            <a:ext cx="324091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20 genres – environ 180 espèces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D3A170-13AB-F74A-9154-1D90B13E8D7A}"/>
              </a:ext>
            </a:extLst>
          </p:cNvPr>
          <p:cNvSpPr txBox="1"/>
          <p:nvPr/>
        </p:nvSpPr>
        <p:spPr>
          <a:xfrm>
            <a:off x="5636871" y="4745503"/>
            <a:ext cx="581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Répartition de l’ancienne famille des Bombacacées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8E37C7-8C77-9F42-8A89-698E33563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9696" y="5114835"/>
            <a:ext cx="1531422" cy="14154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216146-802A-9742-95FE-1883FEB0EB16}"/>
              </a:ext>
            </a:extLst>
          </p:cNvPr>
          <p:cNvSpPr txBox="1"/>
          <p:nvPr/>
        </p:nvSpPr>
        <p:spPr>
          <a:xfrm>
            <a:off x="5113865" y="589280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Adamsonia</a:t>
            </a:r>
            <a:r>
              <a:rPr lang="fr-FR" i="1" dirty="0"/>
              <a:t> </a:t>
            </a:r>
            <a:r>
              <a:rPr lang="fr-FR" i="1" dirty="0" err="1"/>
              <a:t>digitata</a:t>
            </a:r>
            <a:r>
              <a:rPr lang="fr-FR" dirty="0"/>
              <a:t>.  (Baobab)</a:t>
            </a:r>
          </a:p>
        </p:txBody>
      </p:sp>
    </p:spTree>
    <p:extLst>
      <p:ext uri="{BB962C8B-B14F-4D97-AF65-F5344CB8AC3E}">
        <p14:creationId xmlns:p14="http://schemas.microsoft.com/office/powerpoint/2010/main" val="4052242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0EC90A-F23E-CB4B-A86D-40B83FB2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522CB22-F0AE-DB42-88CF-EFA7BC454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945" y="-1"/>
            <a:ext cx="7316750" cy="460586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E5B2F5-A1F9-504D-B1A0-855CF47EDB48}"/>
              </a:ext>
            </a:extLst>
          </p:cNvPr>
          <p:cNvSpPr txBox="1"/>
          <p:nvPr/>
        </p:nvSpPr>
        <p:spPr>
          <a:xfrm>
            <a:off x="8636000" y="5350933"/>
            <a:ext cx="353611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60 genres –environ 700 espèces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2EA4DA-A386-D541-9E4D-1A4F64965128}"/>
              </a:ext>
            </a:extLst>
          </p:cNvPr>
          <p:cNvSpPr txBox="1"/>
          <p:nvPr/>
        </p:nvSpPr>
        <p:spPr>
          <a:xfrm>
            <a:off x="6468533" y="4605867"/>
            <a:ext cx="636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Répartition de l’ancienne famille des Sterculiacées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D2C42D-945E-E147-A8EB-7BD24BCDAA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" y="0"/>
            <a:ext cx="5144786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6F4E1EB-284B-8D49-A2C3-3EE0F0D7F6DF}"/>
              </a:ext>
            </a:extLst>
          </p:cNvPr>
          <p:cNvSpPr txBox="1"/>
          <p:nvPr/>
        </p:nvSpPr>
        <p:spPr>
          <a:xfrm>
            <a:off x="5283200" y="5878790"/>
            <a:ext cx="38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Theobroma</a:t>
            </a:r>
            <a:r>
              <a:rPr lang="fr-FR" i="1" dirty="0"/>
              <a:t> cacao</a:t>
            </a:r>
            <a:r>
              <a:rPr lang="fr-FR" dirty="0"/>
              <a:t>. (Cacaoyer)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315E7D-64F3-8345-A2F9-99D77986646F}"/>
              </a:ext>
            </a:extLst>
          </p:cNvPr>
          <p:cNvSpPr txBox="1"/>
          <p:nvPr/>
        </p:nvSpPr>
        <p:spPr>
          <a:xfrm>
            <a:off x="5410200" y="6406647"/>
            <a:ext cx="2980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 Didier Roubaudi)</a:t>
            </a:r>
          </a:p>
        </p:txBody>
      </p:sp>
    </p:spTree>
    <p:extLst>
      <p:ext uri="{BB962C8B-B14F-4D97-AF65-F5344CB8AC3E}">
        <p14:creationId xmlns:p14="http://schemas.microsoft.com/office/powerpoint/2010/main" val="2332014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E5FE7B6-1697-6C41-98F9-DCB672DBF2D6}"/>
              </a:ext>
            </a:extLst>
          </p:cNvPr>
          <p:cNvSpPr txBox="1"/>
          <p:nvPr/>
        </p:nvSpPr>
        <p:spPr>
          <a:xfrm>
            <a:off x="389045" y="933227"/>
            <a:ext cx="613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France, 12 genres dans</a:t>
            </a:r>
          </a:p>
          <a:p>
            <a:r>
              <a:rPr lang="fr-FR" dirty="0"/>
              <a:t> cette nouvelle famille :</a:t>
            </a:r>
          </a:p>
        </p:txBody>
      </p:sp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06DD9E0A-3EA4-D64D-AD80-1E120BB2EE1E}"/>
              </a:ext>
            </a:extLst>
          </p:cNvPr>
          <p:cNvSpPr/>
          <p:nvPr/>
        </p:nvSpPr>
        <p:spPr>
          <a:xfrm>
            <a:off x="3366052" y="0"/>
            <a:ext cx="609600" cy="3623434"/>
          </a:xfrm>
          <a:prstGeom prst="leftBrac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215DF2-4727-124F-9A54-D7C520AAEC51}"/>
              </a:ext>
            </a:extLst>
          </p:cNvPr>
          <p:cNvSpPr txBox="1"/>
          <p:nvPr/>
        </p:nvSpPr>
        <p:spPr>
          <a:xfrm>
            <a:off x="3975652" y="103557"/>
            <a:ext cx="4240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1"/>
                </a:solidFill>
              </a:rPr>
              <a:t>Tilia</a:t>
            </a:r>
            <a:r>
              <a:rPr lang="fr-FR" b="1" i="1" dirty="0">
                <a:solidFill>
                  <a:schemeClr val="accent1"/>
                </a:solidFill>
              </a:rPr>
              <a:t>.           (</a:t>
            </a:r>
            <a:r>
              <a:rPr lang="fr-FR" b="1" i="1" dirty="0"/>
              <a:t>ex </a:t>
            </a:r>
            <a:r>
              <a:rPr lang="fr-FR" b="1" i="1" dirty="0" err="1"/>
              <a:t>Tiliaceae</a:t>
            </a:r>
            <a:r>
              <a:rPr lang="fr-FR" b="1" i="1" dirty="0"/>
              <a:t>)</a:t>
            </a:r>
          </a:p>
          <a:p>
            <a:r>
              <a:rPr lang="fr-FR" b="1" i="1" dirty="0" err="1">
                <a:solidFill>
                  <a:schemeClr val="accent1"/>
                </a:solidFill>
              </a:rPr>
              <a:t>Brachychiton</a:t>
            </a:r>
            <a:r>
              <a:rPr lang="fr-FR" b="1" i="1" dirty="0">
                <a:solidFill>
                  <a:schemeClr val="accent1"/>
                </a:solidFill>
              </a:rPr>
              <a:t>.   (</a:t>
            </a:r>
            <a:r>
              <a:rPr lang="fr-FR" b="1" i="1" dirty="0"/>
              <a:t>ex </a:t>
            </a:r>
            <a:r>
              <a:rPr lang="fr-FR" b="1" i="1" dirty="0" err="1"/>
              <a:t>Sterculiaceae</a:t>
            </a:r>
            <a:r>
              <a:rPr lang="fr-FR" b="1" i="1" dirty="0"/>
              <a:t>)</a:t>
            </a:r>
          </a:p>
          <a:p>
            <a:r>
              <a:rPr lang="fr-FR" b="1" i="1" dirty="0" err="1">
                <a:solidFill>
                  <a:schemeClr val="accent1"/>
                </a:solidFill>
              </a:rPr>
              <a:t>Malvella</a:t>
            </a:r>
            <a:endParaRPr lang="fr-FR" b="1" i="1" dirty="0">
              <a:solidFill>
                <a:schemeClr val="accent1"/>
              </a:solidFill>
            </a:endParaRPr>
          </a:p>
          <a:p>
            <a:r>
              <a:rPr lang="fr-FR" b="1" i="1" dirty="0">
                <a:solidFill>
                  <a:schemeClr val="accent1"/>
                </a:solidFill>
              </a:rPr>
              <a:t>Abutilon</a:t>
            </a:r>
          </a:p>
          <a:p>
            <a:r>
              <a:rPr lang="fr-FR" b="1" i="1" dirty="0" err="1">
                <a:solidFill>
                  <a:schemeClr val="accent1"/>
                </a:solidFill>
              </a:rPr>
              <a:t>Anoda</a:t>
            </a:r>
            <a:endParaRPr lang="fr-FR" b="1" i="1" dirty="0">
              <a:solidFill>
                <a:schemeClr val="accent1"/>
              </a:solidFill>
            </a:endParaRPr>
          </a:p>
          <a:p>
            <a:r>
              <a:rPr lang="fr-FR" b="1" i="1" dirty="0">
                <a:solidFill>
                  <a:schemeClr val="accent1"/>
                </a:solidFill>
              </a:rPr>
              <a:t>Hibiscus</a:t>
            </a:r>
          </a:p>
          <a:p>
            <a:r>
              <a:rPr lang="fr-FR" b="1" i="1" dirty="0" err="1">
                <a:solidFill>
                  <a:schemeClr val="accent1"/>
                </a:solidFill>
              </a:rPr>
              <a:t>Kosteletzkya</a:t>
            </a:r>
            <a:endParaRPr lang="fr-FR" b="1" i="1" dirty="0">
              <a:solidFill>
                <a:schemeClr val="accent1"/>
              </a:solidFill>
            </a:endParaRPr>
          </a:p>
          <a:p>
            <a:r>
              <a:rPr lang="fr-FR" b="1" i="1" dirty="0" err="1">
                <a:solidFill>
                  <a:schemeClr val="accent1"/>
                </a:solidFill>
              </a:rPr>
              <a:t>Malope</a:t>
            </a:r>
            <a:endParaRPr lang="fr-FR" b="1" i="1" dirty="0">
              <a:solidFill>
                <a:schemeClr val="accent1"/>
              </a:solidFill>
            </a:endParaRPr>
          </a:p>
          <a:p>
            <a:r>
              <a:rPr lang="fr-FR" b="1" i="1" dirty="0" err="1">
                <a:solidFill>
                  <a:schemeClr val="accent1"/>
                </a:solidFill>
              </a:rPr>
              <a:t>Modiola</a:t>
            </a:r>
            <a:endParaRPr lang="fr-FR" b="1" i="1" dirty="0">
              <a:solidFill>
                <a:schemeClr val="accent1"/>
              </a:solidFill>
            </a:endParaRPr>
          </a:p>
          <a:p>
            <a:r>
              <a:rPr lang="fr-FR" b="1" i="1" dirty="0" err="1">
                <a:solidFill>
                  <a:schemeClr val="accent1"/>
                </a:solidFill>
              </a:rPr>
              <a:t>Alcea</a:t>
            </a:r>
            <a:endParaRPr lang="fr-FR" b="1" i="1" dirty="0">
              <a:solidFill>
                <a:schemeClr val="accent1"/>
              </a:solidFill>
            </a:endParaRPr>
          </a:p>
          <a:p>
            <a:r>
              <a:rPr lang="fr-FR" b="1" i="1" dirty="0">
                <a:solidFill>
                  <a:schemeClr val="accent1"/>
                </a:solidFill>
              </a:rPr>
              <a:t>Althaea</a:t>
            </a:r>
          </a:p>
          <a:p>
            <a:r>
              <a:rPr lang="fr-FR" b="1" i="1" dirty="0" err="1">
                <a:solidFill>
                  <a:schemeClr val="accent1"/>
                </a:solidFill>
              </a:rPr>
              <a:t>Malva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070AE40D-A871-E143-97A1-DCBE3017A89C}"/>
              </a:ext>
            </a:extLst>
          </p:cNvPr>
          <p:cNvSpPr/>
          <p:nvPr/>
        </p:nvSpPr>
        <p:spPr>
          <a:xfrm>
            <a:off x="8441635" y="1404730"/>
            <a:ext cx="3750365" cy="251791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La Biologie moléculaire confirme le peu de valeur de l’</a:t>
            </a:r>
            <a:r>
              <a:rPr lang="fr-FR" dirty="0" err="1">
                <a:solidFill>
                  <a:schemeClr val="tx1"/>
                </a:solidFill>
              </a:rPr>
              <a:t>épicalice</a:t>
            </a:r>
            <a:r>
              <a:rPr lang="fr-FR" dirty="0">
                <a:solidFill>
                  <a:schemeClr val="tx1"/>
                </a:solidFill>
              </a:rPr>
              <a:t>…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D’où la disparition du genre </a:t>
            </a:r>
            <a:r>
              <a:rPr lang="fr-FR" i="1" dirty="0" err="1">
                <a:solidFill>
                  <a:schemeClr val="tx1"/>
                </a:solidFill>
              </a:rPr>
              <a:t>Lavatera</a:t>
            </a:r>
            <a:endParaRPr lang="fr-FR" i="1" dirty="0">
              <a:solidFill>
                <a:schemeClr val="tx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D0CDDC-8149-7B4B-984A-7101530D3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779" y="1780428"/>
            <a:ext cx="2977759" cy="362343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1083F3A-21FE-0841-8335-7FCC35182B0A}"/>
              </a:ext>
            </a:extLst>
          </p:cNvPr>
          <p:cNvSpPr txBox="1"/>
          <p:nvPr/>
        </p:nvSpPr>
        <p:spPr>
          <a:xfrm>
            <a:off x="801241" y="6115802"/>
            <a:ext cx="232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dirty="0" err="1"/>
              <a:t>M</a:t>
            </a:r>
            <a:r>
              <a:rPr lang="fr-FR" i="1" dirty="0" err="1"/>
              <a:t>alva</a:t>
            </a:r>
            <a:endParaRPr lang="fr-FR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FE1F6CD-98E6-CA4F-BF36-BB5F58511DBD}"/>
              </a:ext>
            </a:extLst>
          </p:cNvPr>
          <p:cNvSpPr txBox="1"/>
          <p:nvPr/>
        </p:nvSpPr>
        <p:spPr>
          <a:xfrm>
            <a:off x="5010699" y="5454388"/>
            <a:ext cx="467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Lavatera</a:t>
            </a:r>
            <a:r>
              <a:rPr lang="fr-FR" i="1" dirty="0"/>
              <a:t> </a:t>
            </a:r>
            <a:r>
              <a:rPr lang="fr-FR" i="1" dirty="0" err="1"/>
              <a:t>arborea</a:t>
            </a:r>
            <a:r>
              <a:rPr lang="fr-FR" i="1" dirty="0"/>
              <a:t> </a:t>
            </a:r>
            <a:r>
              <a:rPr lang="fr-FR" dirty="0"/>
              <a:t>devenu </a:t>
            </a:r>
            <a:r>
              <a:rPr lang="fr-FR" i="1" dirty="0" err="1"/>
              <a:t>Malva</a:t>
            </a:r>
            <a:r>
              <a:rPr lang="fr-FR" i="1" dirty="0"/>
              <a:t> </a:t>
            </a:r>
            <a:r>
              <a:rPr lang="fr-FR" i="1" dirty="0" err="1"/>
              <a:t>arborea</a:t>
            </a:r>
            <a:endParaRPr lang="fr-FR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44D593-8F82-844E-ADBD-8632EABBDEBC}"/>
              </a:ext>
            </a:extLst>
          </p:cNvPr>
          <p:cNvSpPr txBox="1"/>
          <p:nvPr/>
        </p:nvSpPr>
        <p:spPr>
          <a:xfrm>
            <a:off x="9501809" y="5406887"/>
            <a:ext cx="2372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: Didier Roubaudi)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6E4D93-FC65-4540-9EF5-83419DB5AE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9558"/>
            <a:ext cx="3401757" cy="45362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57FCA6-69B2-4745-AF81-641F1F735A4C}"/>
              </a:ext>
            </a:extLst>
          </p:cNvPr>
          <p:cNvSpPr txBox="1"/>
          <p:nvPr/>
        </p:nvSpPr>
        <p:spPr>
          <a:xfrm>
            <a:off x="95002" y="6485135"/>
            <a:ext cx="303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Épicalice</a:t>
            </a:r>
            <a:r>
              <a:rPr lang="fr-FR" dirty="0"/>
              <a:t> à divisons distinctes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D15FEB-95FE-5541-9C23-E2178A148F55}"/>
              </a:ext>
            </a:extLst>
          </p:cNvPr>
          <p:cNvSpPr txBox="1"/>
          <p:nvPr/>
        </p:nvSpPr>
        <p:spPr>
          <a:xfrm>
            <a:off x="5094514" y="5924773"/>
            <a:ext cx="334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Épicalice</a:t>
            </a:r>
            <a:r>
              <a:rPr lang="fr-FR" dirty="0"/>
              <a:t> à divisions soudées</a:t>
            </a:r>
          </a:p>
        </p:txBody>
      </p:sp>
    </p:spTree>
    <p:extLst>
      <p:ext uri="{BB962C8B-B14F-4D97-AF65-F5344CB8AC3E}">
        <p14:creationId xmlns:p14="http://schemas.microsoft.com/office/powerpoint/2010/main" val="21681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99A53-65ED-3343-BDEA-57AAA8221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6338"/>
            <a:ext cx="11446565" cy="1325563"/>
          </a:xfrm>
        </p:spPr>
        <p:txBody>
          <a:bodyPr/>
          <a:lstStyle/>
          <a:p>
            <a:r>
              <a:rPr lang="fr-FR" b="1" dirty="0"/>
              <a:t>L’appareil  végétatif dans cette nouvelle famille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085A77-37C8-174D-9844-F1E1F059AD3B}"/>
              </a:ext>
            </a:extLst>
          </p:cNvPr>
          <p:cNvSpPr txBox="1"/>
          <p:nvPr/>
        </p:nvSpPr>
        <p:spPr>
          <a:xfrm>
            <a:off x="503583" y="1401901"/>
            <a:ext cx="1061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dirty="0" err="1"/>
              <a:t>Malvaceae</a:t>
            </a:r>
            <a:r>
              <a:rPr lang="fr-FR" dirty="0"/>
              <a:t> sont des plantes herbacées ou ligneuses</a:t>
            </a:r>
          </a:p>
          <a:p>
            <a:r>
              <a:rPr lang="fr-FR" dirty="0"/>
              <a:t>Certaines sont annuelles et d’autres vivaces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8CBBA-413E-0140-83E7-3E03A799DEC4}"/>
              </a:ext>
            </a:extLst>
          </p:cNvPr>
          <p:cNvSpPr txBox="1"/>
          <p:nvPr/>
        </p:nvSpPr>
        <p:spPr>
          <a:xfrm>
            <a:off x="6569483" y="5160402"/>
            <a:ext cx="258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Althaea </a:t>
            </a:r>
            <a:r>
              <a:rPr lang="fr-FR" i="1" dirty="0" err="1"/>
              <a:t>hirsuta</a:t>
            </a:r>
            <a:endParaRPr lang="fr-FR" i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90F7F19-E23B-624E-B6CE-9D51C0844B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377" y="1123606"/>
            <a:ext cx="2691197" cy="40367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87DA12-FE98-0742-875F-E5E10C5E2B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223" y="1813649"/>
            <a:ext cx="4829149" cy="323070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E8D4D9F-8078-414E-8D2E-BB012AA5BC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9" y="2081685"/>
            <a:ext cx="4597398" cy="344804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259AB7F-1A21-2E4E-9CEF-94CBB2836E6A}"/>
              </a:ext>
            </a:extLst>
          </p:cNvPr>
          <p:cNvSpPr txBox="1"/>
          <p:nvPr/>
        </p:nvSpPr>
        <p:spPr>
          <a:xfrm>
            <a:off x="503583" y="5751443"/>
            <a:ext cx="35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Brachychiton</a:t>
            </a:r>
            <a:r>
              <a:rPr lang="fr-FR" i="1" dirty="0"/>
              <a:t> </a:t>
            </a:r>
            <a:r>
              <a:rPr lang="fr-FR" i="1" dirty="0" err="1"/>
              <a:t>populneus</a:t>
            </a:r>
            <a:endParaRPr lang="fr-FR" i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515FBC2-71E3-6142-BE73-8FC3DB0D7115}"/>
              </a:ext>
            </a:extLst>
          </p:cNvPr>
          <p:cNvSpPr txBox="1"/>
          <p:nvPr/>
        </p:nvSpPr>
        <p:spPr>
          <a:xfrm>
            <a:off x="9039688" y="6120775"/>
            <a:ext cx="227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sz="1400" dirty="0"/>
              <a:t>photos : Didier Roubaudi)</a:t>
            </a:r>
          </a:p>
        </p:txBody>
      </p:sp>
    </p:spTree>
    <p:extLst>
      <p:ext uri="{BB962C8B-B14F-4D97-AF65-F5344CB8AC3E}">
        <p14:creationId xmlns:p14="http://schemas.microsoft.com/office/powerpoint/2010/main" val="16641585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3575</TotalTime>
  <Words>3194</Words>
  <Application>Microsoft Office PowerPoint</Application>
  <PresentationFormat>Grand écran</PresentationFormat>
  <Paragraphs>507</Paragraphs>
  <Slides>58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L’appareil  végétatif dans cette nouvelle famille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2 types de fruits :</vt:lpstr>
      <vt:lpstr>Quelques définitions :</vt:lpstr>
      <vt:lpstr>Dans la systématique ancienne,  on divisait cette famille en 2 tribus : </vt:lpstr>
      <vt:lpstr>Mais dans cette nouvelle famille des Malvacées nous avons  12 genres à étudier 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         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7 - Genre Malvella </vt:lpstr>
      <vt:lpstr>Malvella : les fleurs et les fruits</vt:lpstr>
      <vt:lpstr>Présentation PowerPoint</vt:lpstr>
      <vt:lpstr>Présentation PowerPoint</vt:lpstr>
      <vt:lpstr>9 - Genre Anoda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résumer : Clé simplifiée de  cette nouvelle famille ( en France) </vt:lpstr>
      <vt:lpstr>Les Malvacées sont présentes dans notre vie de tous les jours :</vt:lpstr>
      <vt:lpstr>Ceiba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roubaudi</dc:creator>
  <cp:lastModifiedBy>jeanlucmacqueron@outlouk.fr</cp:lastModifiedBy>
  <cp:revision>250</cp:revision>
  <dcterms:created xsi:type="dcterms:W3CDTF">2023-04-28T15:05:30Z</dcterms:created>
  <dcterms:modified xsi:type="dcterms:W3CDTF">2023-12-16T16:48:50Z</dcterms:modified>
</cp:coreProperties>
</file>