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208"/>
  </p:notesMasterIdLst>
  <p:handoutMasterIdLst>
    <p:handoutMasterId r:id="rId209"/>
  </p:handoutMasterIdLst>
  <p:sldIdLst>
    <p:sldId id="256" r:id="rId2"/>
    <p:sldId id="291" r:id="rId3"/>
    <p:sldId id="292" r:id="rId4"/>
    <p:sldId id="336" r:id="rId5"/>
    <p:sldId id="339" r:id="rId6"/>
    <p:sldId id="289" r:id="rId7"/>
    <p:sldId id="293" r:id="rId8"/>
    <p:sldId id="340" r:id="rId9"/>
    <p:sldId id="285" r:id="rId10"/>
    <p:sldId id="355" r:id="rId11"/>
    <p:sldId id="258" r:id="rId12"/>
    <p:sldId id="275" r:id="rId13"/>
    <p:sldId id="353" r:id="rId14"/>
    <p:sldId id="335" r:id="rId15"/>
    <p:sldId id="305" r:id="rId16"/>
    <p:sldId id="270" r:id="rId17"/>
    <p:sldId id="318" r:id="rId18"/>
    <p:sldId id="358" r:id="rId19"/>
    <p:sldId id="357" r:id="rId20"/>
    <p:sldId id="329" r:id="rId21"/>
    <p:sldId id="356" r:id="rId22"/>
    <p:sldId id="282" r:id="rId23"/>
    <p:sldId id="334" r:id="rId24"/>
    <p:sldId id="362" r:id="rId25"/>
    <p:sldId id="296" r:id="rId26"/>
    <p:sldId id="295" r:id="rId27"/>
    <p:sldId id="263" r:id="rId28"/>
    <p:sldId id="276" r:id="rId29"/>
    <p:sldId id="301" r:id="rId30"/>
    <p:sldId id="316" r:id="rId31"/>
    <p:sldId id="323" r:id="rId32"/>
    <p:sldId id="322" r:id="rId33"/>
    <p:sldId id="354" r:id="rId34"/>
    <p:sldId id="365" r:id="rId35"/>
    <p:sldId id="368" r:id="rId36"/>
    <p:sldId id="369" r:id="rId37"/>
    <p:sldId id="370" r:id="rId38"/>
    <p:sldId id="371" r:id="rId39"/>
    <p:sldId id="359" r:id="rId40"/>
    <p:sldId id="273" r:id="rId41"/>
    <p:sldId id="283" r:id="rId42"/>
    <p:sldId id="268" r:id="rId43"/>
    <p:sldId id="269" r:id="rId44"/>
    <p:sldId id="306" r:id="rId45"/>
    <p:sldId id="317" r:id="rId46"/>
    <p:sldId id="315" r:id="rId47"/>
    <p:sldId id="272" r:id="rId48"/>
    <p:sldId id="360" r:id="rId49"/>
    <p:sldId id="333" r:id="rId50"/>
    <p:sldId id="345" r:id="rId51"/>
    <p:sldId id="344" r:id="rId52"/>
    <p:sldId id="331" r:id="rId53"/>
    <p:sldId id="348" r:id="rId54"/>
    <p:sldId id="341" r:id="rId55"/>
    <p:sldId id="338" r:id="rId56"/>
    <p:sldId id="325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3" r:id="rId67"/>
    <p:sldId id="384" r:id="rId68"/>
    <p:sldId id="385" r:id="rId69"/>
    <p:sldId id="386" r:id="rId70"/>
    <p:sldId id="387" r:id="rId71"/>
    <p:sldId id="388" r:id="rId72"/>
    <p:sldId id="389" r:id="rId73"/>
    <p:sldId id="390" r:id="rId74"/>
    <p:sldId id="391" r:id="rId75"/>
    <p:sldId id="392" r:id="rId76"/>
    <p:sldId id="393" r:id="rId77"/>
    <p:sldId id="394" r:id="rId78"/>
    <p:sldId id="395" r:id="rId79"/>
    <p:sldId id="396" r:id="rId80"/>
    <p:sldId id="397" r:id="rId81"/>
    <p:sldId id="398" r:id="rId82"/>
    <p:sldId id="399" r:id="rId83"/>
    <p:sldId id="400" r:id="rId84"/>
    <p:sldId id="401" r:id="rId85"/>
    <p:sldId id="402" r:id="rId86"/>
    <p:sldId id="403" r:id="rId87"/>
    <p:sldId id="404" r:id="rId88"/>
    <p:sldId id="405" r:id="rId89"/>
    <p:sldId id="406" r:id="rId90"/>
    <p:sldId id="407" r:id="rId91"/>
    <p:sldId id="408" r:id="rId92"/>
    <p:sldId id="409" r:id="rId93"/>
    <p:sldId id="410" r:id="rId94"/>
    <p:sldId id="411" r:id="rId95"/>
    <p:sldId id="412" r:id="rId96"/>
    <p:sldId id="413" r:id="rId97"/>
    <p:sldId id="414" r:id="rId98"/>
    <p:sldId id="415" r:id="rId99"/>
    <p:sldId id="416" r:id="rId100"/>
    <p:sldId id="417" r:id="rId101"/>
    <p:sldId id="418" r:id="rId102"/>
    <p:sldId id="419" r:id="rId103"/>
    <p:sldId id="420" r:id="rId104"/>
    <p:sldId id="421" r:id="rId105"/>
    <p:sldId id="422" r:id="rId106"/>
    <p:sldId id="423" r:id="rId107"/>
    <p:sldId id="424" r:id="rId108"/>
    <p:sldId id="425" r:id="rId109"/>
    <p:sldId id="426" r:id="rId110"/>
    <p:sldId id="427" r:id="rId111"/>
    <p:sldId id="428" r:id="rId112"/>
    <p:sldId id="429" r:id="rId113"/>
    <p:sldId id="430" r:id="rId114"/>
    <p:sldId id="431" r:id="rId115"/>
    <p:sldId id="432" r:id="rId116"/>
    <p:sldId id="433" r:id="rId117"/>
    <p:sldId id="434" r:id="rId118"/>
    <p:sldId id="435" r:id="rId119"/>
    <p:sldId id="436" r:id="rId120"/>
    <p:sldId id="437" r:id="rId121"/>
    <p:sldId id="438" r:id="rId122"/>
    <p:sldId id="439" r:id="rId123"/>
    <p:sldId id="440" r:id="rId124"/>
    <p:sldId id="441" r:id="rId125"/>
    <p:sldId id="442" r:id="rId126"/>
    <p:sldId id="443" r:id="rId127"/>
    <p:sldId id="444" r:id="rId128"/>
    <p:sldId id="445" r:id="rId129"/>
    <p:sldId id="446" r:id="rId130"/>
    <p:sldId id="447" r:id="rId131"/>
    <p:sldId id="448" r:id="rId132"/>
    <p:sldId id="449" r:id="rId133"/>
    <p:sldId id="450" r:id="rId134"/>
    <p:sldId id="451" r:id="rId135"/>
    <p:sldId id="452" r:id="rId136"/>
    <p:sldId id="453" r:id="rId137"/>
    <p:sldId id="454" r:id="rId138"/>
    <p:sldId id="455" r:id="rId139"/>
    <p:sldId id="456" r:id="rId140"/>
    <p:sldId id="457" r:id="rId141"/>
    <p:sldId id="458" r:id="rId142"/>
    <p:sldId id="459" r:id="rId143"/>
    <p:sldId id="460" r:id="rId144"/>
    <p:sldId id="461" r:id="rId145"/>
    <p:sldId id="462" r:id="rId146"/>
    <p:sldId id="463" r:id="rId147"/>
    <p:sldId id="464" r:id="rId148"/>
    <p:sldId id="465" r:id="rId149"/>
    <p:sldId id="466" r:id="rId150"/>
    <p:sldId id="467" r:id="rId151"/>
    <p:sldId id="468" r:id="rId152"/>
    <p:sldId id="469" r:id="rId153"/>
    <p:sldId id="470" r:id="rId154"/>
    <p:sldId id="471" r:id="rId155"/>
    <p:sldId id="472" r:id="rId156"/>
    <p:sldId id="473" r:id="rId157"/>
    <p:sldId id="474" r:id="rId158"/>
    <p:sldId id="475" r:id="rId159"/>
    <p:sldId id="477" r:id="rId160"/>
    <p:sldId id="478" r:id="rId161"/>
    <p:sldId id="479" r:id="rId162"/>
    <p:sldId id="480" r:id="rId163"/>
    <p:sldId id="481" r:id="rId164"/>
    <p:sldId id="482" r:id="rId165"/>
    <p:sldId id="483" r:id="rId166"/>
    <p:sldId id="484" r:id="rId167"/>
    <p:sldId id="485" r:id="rId168"/>
    <p:sldId id="486" r:id="rId169"/>
    <p:sldId id="487" r:id="rId170"/>
    <p:sldId id="488" r:id="rId171"/>
    <p:sldId id="489" r:id="rId172"/>
    <p:sldId id="490" r:id="rId173"/>
    <p:sldId id="491" r:id="rId174"/>
    <p:sldId id="492" r:id="rId175"/>
    <p:sldId id="493" r:id="rId176"/>
    <p:sldId id="494" r:id="rId177"/>
    <p:sldId id="495" r:id="rId178"/>
    <p:sldId id="496" r:id="rId179"/>
    <p:sldId id="497" r:id="rId180"/>
    <p:sldId id="498" r:id="rId181"/>
    <p:sldId id="499" r:id="rId182"/>
    <p:sldId id="500" r:id="rId183"/>
    <p:sldId id="501" r:id="rId184"/>
    <p:sldId id="502" r:id="rId185"/>
    <p:sldId id="503" r:id="rId186"/>
    <p:sldId id="504" r:id="rId187"/>
    <p:sldId id="505" r:id="rId188"/>
    <p:sldId id="506" r:id="rId189"/>
    <p:sldId id="507" r:id="rId190"/>
    <p:sldId id="508" r:id="rId191"/>
    <p:sldId id="509" r:id="rId192"/>
    <p:sldId id="510" r:id="rId193"/>
    <p:sldId id="511" r:id="rId194"/>
    <p:sldId id="512" r:id="rId195"/>
    <p:sldId id="513" r:id="rId196"/>
    <p:sldId id="514" r:id="rId197"/>
    <p:sldId id="515" r:id="rId198"/>
    <p:sldId id="516" r:id="rId199"/>
    <p:sldId id="517" r:id="rId200"/>
    <p:sldId id="518" r:id="rId201"/>
    <p:sldId id="519" r:id="rId202"/>
    <p:sldId id="520" r:id="rId203"/>
    <p:sldId id="521" r:id="rId204"/>
    <p:sldId id="522" r:id="rId205"/>
    <p:sldId id="523" r:id="rId206"/>
    <p:sldId id="524" r:id="rId20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ette NOARD" initials="PN" lastIdx="9" clrIdx="0">
    <p:extLst/>
  </p:cmAuthor>
  <p:cmAuthor id="2" name="Paulette NOARD" initials="PN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13"/>
    <p:restoredTop sz="92174" autoAdjust="0"/>
  </p:normalViewPr>
  <p:slideViewPr>
    <p:cSldViewPr snapToGrid="0" snapToObjects="1">
      <p:cViewPr>
        <p:scale>
          <a:sx n="80" d="100"/>
          <a:sy n="80" d="100"/>
        </p:scale>
        <p:origin x="-79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6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3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commentAuthors" Target="commentAuthor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01T21:10:36.992" idx="7">
    <p:pos x="1810" y="1971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02T21:30:17.606" idx="8">
    <p:pos x="5934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B1606-FFA8-B14F-8788-CB7D78D227A3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D8FF-193A-BE4E-B9BD-09BA13CE10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084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FFAE9-6F0F-4F47-BBE4-AE33F1361C2C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E086A-9CDC-B04F-8100-7012FA334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22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avons choisi cette</a:t>
            </a:r>
            <a:r>
              <a:rPr lang="fr-FR" baseline="0" dirty="0" smtClean="0"/>
              <a:t> période car c’est au printemps qu’ on a le plus de chances de voir des plantes fleuries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551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Kalbarri</a:t>
            </a:r>
            <a:r>
              <a:rPr lang="fr-FR" dirty="0" smtClean="0"/>
              <a:t>, le </a:t>
            </a:r>
            <a:r>
              <a:rPr lang="fr-FR" dirty="0" err="1" smtClean="0"/>
              <a:t>loop</a:t>
            </a:r>
            <a:r>
              <a:rPr lang="fr-FR" dirty="0" smtClean="0"/>
              <a:t> fenêtre tectonique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Mulleva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Pemberton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Denmark</a:t>
            </a:r>
            <a:r>
              <a:rPr lang="fr-FR" baseline="0" dirty="0" smtClean="0"/>
              <a:t> Stirling range Mount Barren  </a:t>
            </a:r>
            <a:r>
              <a:rPr lang="fr-FR" baseline="0" dirty="0" err="1" smtClean="0"/>
              <a:t>Stirlling</a:t>
            </a:r>
            <a:r>
              <a:rPr lang="fr-FR" baseline="0" dirty="0" smtClean="0"/>
              <a:t> Range Lake Grace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9226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Liane avec de belles fleurs violettes 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3559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endémique de 20 espèces</a:t>
            </a:r>
            <a:r>
              <a:rPr lang="fr-FR" baseline="0" dirty="0" smtClean="0"/>
              <a:t> (8 dans l’Ouest).  Petits arbustes pour la plupart. Caractéristique: étendard beaucoup plus grand que les autres pétales.</a:t>
            </a:r>
          </a:p>
          <a:p>
            <a:r>
              <a:rPr lang="fr-FR" baseline="0" dirty="0" smtClean="0"/>
              <a:t>Nommé en l’honneur  de Hove, un botaniste polonais qui collecta </a:t>
            </a:r>
            <a:r>
              <a:rPr lang="fr-FR" baseline="0" dirty="0" err="1" smtClean="0"/>
              <a:t>bcp</a:t>
            </a:r>
            <a:r>
              <a:rPr lang="fr-FR" baseline="0" dirty="0" smtClean="0"/>
              <a:t> de plantes pour le jardin Botanique de Kew.</a:t>
            </a:r>
          </a:p>
          <a:p>
            <a:r>
              <a:rPr lang="fr-FR" baseline="0" dirty="0" err="1" smtClean="0"/>
              <a:t>Bcp</a:t>
            </a:r>
            <a:r>
              <a:rPr lang="fr-FR" baseline="0" dirty="0" smtClean="0"/>
              <a:t> d’autres genres de Fabacée que l’on n’a pas vus.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51121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le </a:t>
            </a:r>
            <a:r>
              <a:rPr lang="fr-FR" dirty="0" err="1" smtClean="0"/>
              <a:t>Namburg</a:t>
            </a:r>
            <a:r>
              <a:rPr lang="fr-FR" dirty="0" smtClean="0"/>
              <a:t> National Park,</a:t>
            </a:r>
            <a:r>
              <a:rPr lang="fr-FR" baseline="0" dirty="0" smtClean="0"/>
              <a:t> au coucher du soleil, un lieu fantastique.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70605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8490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sommes toujours au Nord de</a:t>
            </a:r>
            <a:r>
              <a:rPr lang="fr-FR" baseline="0" dirty="0" smtClean="0"/>
              <a:t> Perth</a:t>
            </a:r>
          </a:p>
          <a:p>
            <a:r>
              <a:rPr lang="fr-FR" baseline="0" dirty="0" smtClean="0"/>
              <a:t>Une des régions les + riches en plantes sauvages  - peu de relief  -  du sable blanc à perte de vue</a:t>
            </a:r>
          </a:p>
          <a:p>
            <a:r>
              <a:rPr lang="fr-FR" baseline="0" dirty="0" smtClean="0"/>
              <a:t>Ce milieu est appelé </a:t>
            </a:r>
            <a:r>
              <a:rPr lang="fr-FR" baseline="0" dirty="0" err="1" smtClean="0"/>
              <a:t>Kwongan</a:t>
            </a:r>
            <a:r>
              <a:rPr lang="fr-FR" baseline="0" dirty="0" smtClean="0"/>
              <a:t> = garrigue méditerranéenne sur sol pauvre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447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Protéacées</a:t>
            </a:r>
            <a:r>
              <a:rPr lang="fr-FR" dirty="0" smtClean="0"/>
              <a:t> : genre d’une extraordinaire diversité</a:t>
            </a:r>
          </a:p>
          <a:p>
            <a:r>
              <a:rPr lang="fr-FR" dirty="0" smtClean="0"/>
              <a:t>Sur 78 espèces  de </a:t>
            </a:r>
            <a:r>
              <a:rPr lang="fr-FR" dirty="0" err="1" smtClean="0"/>
              <a:t>Banksia</a:t>
            </a:r>
            <a:r>
              <a:rPr lang="fr-FR" dirty="0" smtClean="0"/>
              <a:t>, 61 se trouvent uniquement dans l’W australien – plante de sols pauvres</a:t>
            </a:r>
          </a:p>
          <a:p>
            <a:r>
              <a:rPr lang="fr-FR" dirty="0" smtClean="0"/>
              <a:t>Ici inflorescence en boule</a:t>
            </a:r>
            <a:r>
              <a:rPr lang="fr-FR" baseline="0" dirty="0" smtClean="0"/>
              <a:t> : chaque fleur est formée d’un tube étroit fixé au rachis</a:t>
            </a:r>
          </a:p>
          <a:p>
            <a:r>
              <a:rPr lang="fr-FR" baseline="0" dirty="0" smtClean="0"/>
              <a:t>Ici feuilles dentées en scie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9839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Verticordia</a:t>
            </a:r>
            <a:r>
              <a:rPr lang="fr-FR" dirty="0" smtClean="0"/>
              <a:t> = tourne le cœur –                101 espèces de </a:t>
            </a:r>
            <a:r>
              <a:rPr lang="fr-FR" dirty="0" err="1" smtClean="0"/>
              <a:t>Verticordia</a:t>
            </a:r>
            <a:r>
              <a:rPr lang="fr-FR" dirty="0" smtClean="0"/>
              <a:t> dans toute l’Australie</a:t>
            </a:r>
          </a:p>
          <a:p>
            <a:r>
              <a:rPr lang="fr-FR" dirty="0" smtClean="0"/>
              <a:t>Petit arbuste qui peut</a:t>
            </a:r>
            <a:r>
              <a:rPr lang="fr-FR" baseline="0" dirty="0" smtClean="0"/>
              <a:t> atteindre 3 m de haut-  - feuilles rondes, opposées , sessiles et de couleur gris-vert</a:t>
            </a:r>
          </a:p>
          <a:p>
            <a:r>
              <a:rPr lang="fr-FR" baseline="0" dirty="0" smtClean="0"/>
              <a:t>Sépales frangés - </a:t>
            </a:r>
          </a:p>
          <a:p>
            <a:r>
              <a:rPr lang="fr-FR" baseline="0" dirty="0" smtClean="0"/>
              <a:t>Fleurs rouges à étamines libres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6641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Buisson souvent retombant</a:t>
            </a:r>
            <a:r>
              <a:rPr lang="fr-FR" baseline="0" dirty="0" smtClean="0"/>
              <a:t> de 10 à 30cm de haut –</a:t>
            </a:r>
          </a:p>
          <a:p>
            <a:r>
              <a:rPr lang="fr-FR" baseline="0" dirty="0" smtClean="0"/>
              <a:t>Feuilles allongées d’environ 9 mm de long    - fleurs verdâtres entourées et cachées par  plusieurs bractées rouge sombre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4075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velue, à tige à demi prostrée –Feuilles linéaires mesurant</a:t>
            </a:r>
            <a:r>
              <a:rPr lang="fr-FR" baseline="0" dirty="0" smtClean="0"/>
              <a:t> environ 3 cm de long  -   grands fleurs rouges zygomorphes, gamopétales et pentamères</a:t>
            </a:r>
          </a:p>
          <a:p>
            <a:r>
              <a:rPr lang="fr-FR" baseline="0" dirty="0" smtClean="0"/>
              <a:t>Les 5 pétales sont soudés dans un plan horizontal – style en forme de coupe où est déposé le pollen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86238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 blanche, zygomorphe et tétramère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197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routes</a:t>
            </a:r>
            <a:r>
              <a:rPr lang="fr-FR" baseline="0" dirty="0" smtClean="0"/>
              <a:t> semblent interminables . La circulation est faible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3561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qui peuvent atteindre 30 à 40 cm de long</a:t>
            </a:r>
          </a:p>
          <a:p>
            <a:r>
              <a:rPr lang="fr-FR" dirty="0" smtClean="0"/>
              <a:t>Fleurs  pédonculées,  enfermées par 2- 4 dans une spathe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7504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prise du haut du King </a:t>
            </a:r>
            <a:r>
              <a:rPr lang="fr-FR" dirty="0" err="1" smtClean="0"/>
              <a:t>park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519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 appelée « Pois du désert »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Plante prostrée – feuilles avec une quinzaine de folioles  -    grappe de 2 à 6 fleurs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Plante spectaculaire abondante dans le N.W. de </a:t>
            </a:r>
            <a:r>
              <a:rPr lang="fr-FR" dirty="0" err="1" smtClean="0"/>
              <a:t>l’australie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23633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Arbuste de 2,5 m de haut</a:t>
            </a:r>
          </a:p>
          <a:p>
            <a:r>
              <a:rPr lang="fr-FR" dirty="0" err="1" smtClean="0"/>
              <a:t>Phyllodes</a:t>
            </a:r>
            <a:r>
              <a:rPr lang="fr-FR" dirty="0" smtClean="0"/>
              <a:t> triangulaires de 5 cm de long formant des lobes continus le long de la tige   -  </a:t>
            </a:r>
          </a:p>
          <a:p>
            <a:r>
              <a:rPr lang="fr-FR" dirty="0" smtClean="0"/>
              <a:t>Gousses spiralées</a:t>
            </a:r>
            <a:r>
              <a:rPr lang="fr-FR" baseline="0" dirty="0" smtClean="0"/>
              <a:t> de couleur rougeâtres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45477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Arbre</a:t>
            </a:r>
            <a:r>
              <a:rPr lang="fr-FR" baseline="0" dirty="0" smtClean="0"/>
              <a:t> à base renflé (forme de bouteille)</a:t>
            </a:r>
          </a:p>
          <a:p>
            <a:r>
              <a:rPr lang="fr-FR" baseline="0" dirty="0" smtClean="0"/>
              <a:t>C’est le seul Baobab qui pousse en Australie (</a:t>
            </a:r>
            <a:r>
              <a:rPr lang="fr-FR" baseline="0" smtClean="0"/>
              <a:t>Kimberley – au </a:t>
            </a:r>
            <a:r>
              <a:rPr lang="fr-FR" baseline="0" dirty="0" smtClean="0"/>
              <a:t>N.W.)</a:t>
            </a:r>
          </a:p>
          <a:p>
            <a:r>
              <a:rPr lang="fr-FR" baseline="0" dirty="0" smtClean="0"/>
              <a:t>Feuilles caduques fleurs blanches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9740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en aiguilles</a:t>
            </a:r>
          </a:p>
          <a:p>
            <a:r>
              <a:rPr lang="fr-FR" dirty="0" smtClean="0"/>
              <a:t>Fleurs pentamères avec un nombre d ’étamines fixes mais parfois sans anthères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46154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Buisson + ou – dressé qui peut atteindre</a:t>
            </a:r>
            <a:r>
              <a:rPr lang="fr-FR" baseline="0" dirty="0" smtClean="0"/>
              <a:t> 1 m de haut                        - plante endémique du SW australien – </a:t>
            </a:r>
          </a:p>
          <a:p>
            <a:r>
              <a:rPr lang="fr-FR" baseline="0" dirty="0" smtClean="0"/>
              <a:t>Pousse sur le sable associé au granite   - fleurs rose-pourpre parfumées, disposées </a:t>
            </a:r>
            <a:r>
              <a:rPr lang="fr-FR" baseline="0" smtClean="0"/>
              <a:t>en corymbe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8619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Calo = beau,   </a:t>
            </a:r>
            <a:r>
              <a:rPr lang="fr-FR" dirty="0" err="1" smtClean="0"/>
              <a:t>thamnus</a:t>
            </a:r>
            <a:r>
              <a:rPr lang="fr-FR" dirty="0" smtClean="0"/>
              <a:t> = coussin – fleurs </a:t>
            </a:r>
            <a:r>
              <a:rPr lang="fr-FR" dirty="0" err="1" smtClean="0"/>
              <a:t>zygomprphes</a:t>
            </a:r>
            <a:r>
              <a:rPr lang="fr-FR" dirty="0" smtClean="0"/>
              <a:t> et tubulaires </a:t>
            </a:r>
          </a:p>
          <a:p>
            <a:r>
              <a:rPr lang="fr-FR" dirty="0" smtClean="0"/>
              <a:t>Étamines en plusieurs</a:t>
            </a:r>
            <a:r>
              <a:rPr lang="fr-FR" baseline="0" dirty="0" smtClean="0"/>
              <a:t> faisceaux </a:t>
            </a:r>
            <a:r>
              <a:rPr lang="fr-FR" dirty="0" smtClean="0"/>
              <a:t>soudées sur une partie de leur longueur et</a:t>
            </a:r>
            <a:r>
              <a:rPr lang="fr-FR" baseline="0" dirty="0" smtClean="0"/>
              <a:t>  forme un tube </a:t>
            </a:r>
            <a:r>
              <a:rPr lang="fr-FR" baseline="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pollinisation par des oiseaux à bec long ou par des papillons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0189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</a:t>
            </a:r>
            <a:r>
              <a:rPr lang="fr-FR" dirty="0" err="1" smtClean="0"/>
              <a:t>dresée</a:t>
            </a:r>
            <a:r>
              <a:rPr lang="fr-FR" dirty="0" smtClean="0"/>
              <a:t> à feuilles linéaires    -  peut atteindre 2m de haut </a:t>
            </a:r>
          </a:p>
          <a:p>
            <a:r>
              <a:rPr lang="fr-FR" dirty="0" smtClean="0"/>
              <a:t>Boutons floraux rose pâle   -   ligules pointues -   floraison d’Aout à Septembre      - habitats divers : granite mais aussi latérites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0293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Larges feuilles en rosette de + de 4 cm de diamètre</a:t>
            </a:r>
          </a:p>
          <a:p>
            <a:r>
              <a:rPr lang="fr-FR" dirty="0" smtClean="0"/>
              <a:t>Observé à plusieurs reprises au cours de la session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0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faut</a:t>
            </a:r>
            <a:r>
              <a:rPr lang="fr-FR" baseline="0" dirty="0" smtClean="0"/>
              <a:t> s’obliger à modifier ses réflexes( regarder </a:t>
            </a:r>
            <a:r>
              <a:rPr lang="fr-FR" baseline="0" smtClean="0"/>
              <a:t>d’abord à droite)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35193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Toutes les étamines libres nettement + longues que les </a:t>
            </a:r>
            <a:r>
              <a:rPr lang="fr-FR" dirty="0" err="1" smtClean="0"/>
              <a:t>pétalesFleurs</a:t>
            </a:r>
            <a:r>
              <a:rPr lang="fr-FR" baseline="0" dirty="0" smtClean="0"/>
              <a:t> entêtes denses (=</a:t>
            </a:r>
            <a:r>
              <a:rPr lang="fr-FR" baseline="0" dirty="0" err="1" smtClean="0"/>
              <a:t>pompom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87769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Drosera dite « Pygmée » caractérisée</a:t>
            </a:r>
            <a:r>
              <a:rPr lang="fr-FR" baseline="0" dirty="0" smtClean="0"/>
              <a:t> par une tige courte et une rosette de feuilles ne dépassant pas 2 cm de diamètre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1664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 tétramère rouge   - s’étale en nappes + ou – circulaires   - habitat = sol sableux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06629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Réaction</a:t>
            </a:r>
            <a:r>
              <a:rPr lang="fr-FR" baseline="0" dirty="0" smtClean="0"/>
              <a:t> très rapide (15 millièmes de seconde)</a:t>
            </a:r>
          </a:p>
          <a:p>
            <a:r>
              <a:rPr lang="fr-FR" baseline="0" dirty="0" smtClean="0"/>
              <a:t>Il y a changement unilatéral de turgescence des cellules de la colonne</a:t>
            </a:r>
          </a:p>
          <a:p>
            <a:r>
              <a:rPr lang="fr-FR" baseline="0" dirty="0" smtClean="0"/>
              <a:t>Après la détente, la colonne reprend sa forme initiale par une baisse de turgescence du flanc dilaté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55220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Buisson d’environ 50 cm de haut</a:t>
            </a:r>
          </a:p>
          <a:p>
            <a:r>
              <a:rPr lang="fr-FR" dirty="0" smtClean="0"/>
              <a:t>Fleurs d’abord blanche qui deviennent rouge avec l’âge</a:t>
            </a:r>
          </a:p>
          <a:p>
            <a:r>
              <a:rPr lang="fr-FR" dirty="0" smtClean="0"/>
              <a:t>Feuilles longues et étroites-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03191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y a là affleurement du substrat rocheux qui permet une observation directe de la roche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habitat un peu exceptionnel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La roche s’altère en surface  : apparition de fossés de </a:t>
            </a:r>
            <a:r>
              <a:rPr lang="fr-F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solutions  qui retiennent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l’eau et permettent aux plantes de s’installer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94756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</a:t>
            </a:r>
            <a:r>
              <a:rPr lang="fr-FR" baseline="0" dirty="0" smtClean="0"/>
              <a:t> à bulbe –</a:t>
            </a:r>
          </a:p>
          <a:p>
            <a:r>
              <a:rPr lang="fr-FR" baseline="0" dirty="0" smtClean="0"/>
              <a:t>Vit sur les affleurements de granite et de sable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85531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 coussin de fleurs blanches nécrosé au milieu –petites feuilles linéaires – petites fleurs blanches trimères à étamines saillantes</a:t>
            </a:r>
          </a:p>
          <a:p>
            <a:r>
              <a:rPr lang="fr-FR" dirty="0" smtClean="0"/>
              <a:t>Pas plus de 20 – 25 cm de haut</a:t>
            </a:r>
          </a:p>
          <a:p>
            <a:r>
              <a:rPr lang="fr-FR" dirty="0" smtClean="0"/>
              <a:t>Fleurit de juillet à octobre sur granite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69709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glabre – la plupart des feuilles en rosette basale </a:t>
            </a:r>
          </a:p>
          <a:p>
            <a:r>
              <a:rPr lang="fr-FR" dirty="0" smtClean="0"/>
              <a:t>Grande fleur jaune pentamère à pétale trilobé – tendance à la </a:t>
            </a:r>
            <a:r>
              <a:rPr lang="fr-FR" dirty="0" err="1" smtClean="0"/>
              <a:t>zygomorphie</a:t>
            </a:r>
            <a:r>
              <a:rPr lang="fr-FR" dirty="0" smtClean="0"/>
              <a:t> - protandrie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02012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grimpante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13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Dès que</a:t>
            </a:r>
            <a:r>
              <a:rPr lang="fr-FR" baseline="0" dirty="0" smtClean="0"/>
              <a:t> l on voit quelque chose d’intéressant, (et il y a toujours </a:t>
            </a:r>
            <a:r>
              <a:rPr lang="fr-FR" baseline="0" dirty="0" err="1" smtClean="0"/>
              <a:t>qq</a:t>
            </a:r>
            <a:r>
              <a:rPr lang="fr-FR" baseline="0" dirty="0" smtClean="0"/>
              <a:t> chose d’intéressant ) on s’ arrête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80416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Grandes rosette = </a:t>
            </a:r>
            <a:r>
              <a:rPr lang="fr-FR" dirty="0" err="1" smtClean="0"/>
              <a:t>erythrorhiza</a:t>
            </a:r>
            <a:r>
              <a:rPr lang="fr-FR" dirty="0" smtClean="0"/>
              <a:t>  --  plante grimpante = </a:t>
            </a:r>
            <a:r>
              <a:rPr lang="fr-FR" dirty="0" err="1" smtClean="0"/>
              <a:t>pallida</a:t>
            </a:r>
            <a:r>
              <a:rPr lang="fr-FR" dirty="0" smtClean="0"/>
              <a:t>   --  plante dressée = </a:t>
            </a:r>
            <a:r>
              <a:rPr lang="fr-FR" dirty="0" err="1" smtClean="0"/>
              <a:t>stolonifera</a:t>
            </a:r>
            <a:endParaRPr lang="fr-FR" dirty="0" smtClean="0"/>
          </a:p>
          <a:p>
            <a:r>
              <a:rPr lang="fr-FR" dirty="0" smtClean="0"/>
              <a:t>Plante pygmée : </a:t>
            </a:r>
            <a:r>
              <a:rPr lang="fr-FR" dirty="0" err="1" smtClean="0"/>
              <a:t>glanduligera</a:t>
            </a:r>
            <a:r>
              <a:rPr lang="fr-FR" dirty="0" smtClean="0"/>
              <a:t>, </a:t>
            </a:r>
            <a:r>
              <a:rPr lang="fr-FR" dirty="0" err="1" smtClean="0"/>
              <a:t>barbigera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70050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sommes sur la côte sud, près </a:t>
            </a:r>
            <a:r>
              <a:rPr lang="fr-FR" smtClean="0"/>
              <a:t>de Walpole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38112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0449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Arbre atteignant 90m de hauteur   -    un des + grands arbres australiens </a:t>
            </a:r>
          </a:p>
          <a:p>
            <a:r>
              <a:rPr lang="fr-FR" dirty="0" smtClean="0"/>
              <a:t>Le +grand : Eucalyptus </a:t>
            </a:r>
            <a:r>
              <a:rPr lang="fr-FR" dirty="0" err="1" smtClean="0"/>
              <a:t>regnans</a:t>
            </a:r>
            <a:r>
              <a:rPr lang="fr-FR" dirty="0" smtClean="0"/>
              <a:t> qui atteint 100 m </a:t>
            </a:r>
            <a:r>
              <a:rPr lang="fr-FR" smtClean="0"/>
              <a:t>de hauteur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87952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Atteint souvent 70 m de haut</a:t>
            </a:r>
          </a:p>
          <a:p>
            <a:r>
              <a:rPr lang="fr-FR" smtClean="0"/>
              <a:t>Peut vivre 400 ans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46171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Forest </a:t>
            </a:r>
            <a:r>
              <a:rPr lang="fr-FR" dirty="0" err="1" smtClean="0"/>
              <a:t>tree</a:t>
            </a:r>
            <a:r>
              <a:rPr lang="fr-FR" dirty="0" smtClean="0"/>
              <a:t> = Eucalyptus </a:t>
            </a:r>
            <a:r>
              <a:rPr lang="fr-FR" dirty="0" err="1" smtClean="0"/>
              <a:t>diversicolor</a:t>
            </a:r>
            <a:r>
              <a:rPr lang="fr-FR" dirty="0" smtClean="0"/>
              <a:t>   (</a:t>
            </a:r>
            <a:r>
              <a:rPr lang="fr-FR" dirty="0" err="1" smtClean="0"/>
              <a:t>kari</a:t>
            </a:r>
            <a:r>
              <a:rPr lang="fr-FR" dirty="0" smtClean="0"/>
              <a:t>)</a:t>
            </a:r>
          </a:p>
          <a:p>
            <a:r>
              <a:rPr lang="fr-FR" dirty="0" smtClean="0"/>
              <a:t>Woodland : </a:t>
            </a:r>
            <a:r>
              <a:rPr lang="fr-FR" dirty="0" err="1" smtClean="0"/>
              <a:t>Corymbia</a:t>
            </a:r>
            <a:r>
              <a:rPr lang="fr-FR" dirty="0" smtClean="0"/>
              <a:t> </a:t>
            </a:r>
            <a:r>
              <a:rPr lang="fr-FR" dirty="0" err="1" smtClean="0"/>
              <a:t>hamerleyana</a:t>
            </a:r>
            <a:endParaRPr lang="fr-FR" dirty="0" smtClean="0"/>
          </a:p>
          <a:p>
            <a:r>
              <a:rPr lang="fr-FR" dirty="0" err="1" smtClean="0"/>
              <a:t>Mallee</a:t>
            </a:r>
            <a:r>
              <a:rPr lang="fr-FR" dirty="0" smtClean="0"/>
              <a:t> : Eucalyptus </a:t>
            </a:r>
            <a:r>
              <a:rPr lang="fr-FR" dirty="0" err="1" smtClean="0"/>
              <a:t>leucophloia</a:t>
            </a:r>
            <a:r>
              <a:rPr lang="fr-FR" dirty="0" smtClean="0"/>
              <a:t> : zone arbustive des secteurs argilo-limoneux</a:t>
            </a:r>
            <a:r>
              <a:rPr lang="fr-FR" baseline="0" dirty="0" smtClean="0"/>
              <a:t> </a:t>
            </a:r>
            <a:r>
              <a:rPr lang="fr-FR" baseline="0" smtClean="0"/>
              <a:t>à Eucalyptus ne </a:t>
            </a:r>
            <a:r>
              <a:rPr lang="fr-FR" baseline="0" dirty="0" smtClean="0"/>
              <a:t>dépassant pas 6m  et  à tiges multiples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39051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Corymbia</a:t>
            </a:r>
            <a:r>
              <a:rPr lang="fr-FR" dirty="0" smtClean="0"/>
              <a:t> </a:t>
            </a:r>
            <a:r>
              <a:rPr lang="fr-FR" dirty="0" err="1" smtClean="0"/>
              <a:t>hematoxylon</a:t>
            </a:r>
            <a:r>
              <a:rPr lang="fr-FR" dirty="0" smtClean="0"/>
              <a:t> - </a:t>
            </a:r>
          </a:p>
          <a:p>
            <a:r>
              <a:rPr lang="fr-FR" dirty="0" smtClean="0"/>
              <a:t>Eucalyptus </a:t>
            </a:r>
            <a:r>
              <a:rPr lang="fr-FR" dirty="0" err="1" smtClean="0"/>
              <a:t>rhodanta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7600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Pétales</a:t>
            </a:r>
            <a:r>
              <a:rPr lang="fr-FR" baseline="0" dirty="0" smtClean="0"/>
              <a:t> soudés en un </a:t>
            </a:r>
            <a:r>
              <a:rPr lang="fr-FR" baseline="0" dirty="0" err="1" smtClean="0"/>
              <a:t>calyptre</a:t>
            </a:r>
            <a:r>
              <a:rPr lang="fr-FR" baseline="0" dirty="0" smtClean="0"/>
              <a:t> lignifié en forme de capuchon qui tombe en libérant les grandes étamines fixées sur le bord du réceptacle (= </a:t>
            </a:r>
            <a:r>
              <a:rPr lang="fr-FR" baseline="0" dirty="0" err="1" smtClean="0"/>
              <a:t>hypanthium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Les étamines peuvent être de couleur variée ; blanc, crème, rose, jaune ou rouge</a:t>
            </a:r>
          </a:p>
          <a:p>
            <a:r>
              <a:rPr lang="fr-FR" baseline="0" dirty="0" smtClean="0"/>
              <a:t>Ces fleurs sont </a:t>
            </a:r>
            <a:r>
              <a:rPr lang="fr-FR" baseline="0" dirty="0" err="1" smtClean="0"/>
              <a:t>pollinisés</a:t>
            </a:r>
            <a:r>
              <a:rPr lang="fr-FR" baseline="0" dirty="0" smtClean="0"/>
              <a:t> par les insectes attirés par le nectar         -       le miel d’Eucalyptus est de grande qualité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92887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Fruit formé par le développement du réceptacle et de l’ovaire qui s’y rattache</a:t>
            </a:r>
          </a:p>
          <a:p>
            <a:r>
              <a:rPr lang="fr-FR" dirty="0" smtClean="0"/>
              <a:t>L’eucalyptol contenu</a:t>
            </a:r>
            <a:r>
              <a:rPr lang="fr-FR" baseline="0" dirty="0" smtClean="0"/>
              <a:t> dans les feuilles a de grandes vertus pour soigner l ’appareil respiratoire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57817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Bourgeons </a:t>
            </a:r>
            <a:r>
              <a:rPr lang="fr-FR" dirty="0" err="1" smtClean="0"/>
              <a:t>épicorniques</a:t>
            </a:r>
            <a:r>
              <a:rPr lang="fr-FR" dirty="0" smtClean="0"/>
              <a:t> : amas de cellules qui se différencient sous l’effet d’un stress particulier  ( feu )</a:t>
            </a:r>
            <a:r>
              <a:rPr lang="fr-FR" baseline="0" dirty="0" smtClean="0"/>
              <a:t> et se transforment en bourgeons </a:t>
            </a:r>
            <a:r>
              <a:rPr lang="fr-FR" baseline="0" dirty="0" err="1" smtClean="0"/>
              <a:t>épicorniques</a:t>
            </a:r>
            <a:r>
              <a:rPr lang="fr-FR" baseline="0" dirty="0" smtClean="0"/>
              <a:t> ( = sous l’écorce ) capables de produire des bourgeons aériens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608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est mis en garde:</a:t>
            </a:r>
            <a:r>
              <a:rPr lang="fr-FR" baseline="0" dirty="0" smtClean="0"/>
              <a:t> Faites attention </a:t>
            </a:r>
            <a:r>
              <a:rPr lang="fr-FR" baseline="0" dirty="0" err="1" smtClean="0"/>
              <a:t>qd</a:t>
            </a:r>
            <a:r>
              <a:rPr lang="fr-FR" baseline="0" dirty="0" smtClean="0"/>
              <a:t> vous doublez ces gros engins.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77350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composées </a:t>
            </a:r>
            <a:r>
              <a:rPr lang="fr-FR" baseline="0" dirty="0" smtClean="0"/>
              <a:t> : divisées en 2 – 5 couples de 20 à 30 paires de minuscules folioles</a:t>
            </a:r>
          </a:p>
          <a:p>
            <a:r>
              <a:rPr lang="fr-FR" baseline="0" dirty="0" smtClean="0"/>
              <a:t>Fleurs jaune-pâle –                    caractéristique des forêts de </a:t>
            </a:r>
            <a:r>
              <a:rPr lang="fr-FR" baseline="0" dirty="0" err="1" smtClean="0"/>
              <a:t>karri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01630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Arbuste érigé de 1 à 3 m de haut     -  </a:t>
            </a:r>
            <a:r>
              <a:rPr lang="fr-FR" dirty="0" err="1" smtClean="0"/>
              <a:t>phyllodes</a:t>
            </a:r>
            <a:r>
              <a:rPr lang="fr-FR" dirty="0" smtClean="0"/>
              <a:t> obliquement lancéolées à 2 </a:t>
            </a:r>
            <a:r>
              <a:rPr lang="fr-FR" smtClean="0"/>
              <a:t>– 4 </a:t>
            </a:r>
            <a:r>
              <a:rPr lang="fr-FR" dirty="0" smtClean="0"/>
              <a:t>nervures    bien marquées</a:t>
            </a:r>
          </a:p>
          <a:p>
            <a:r>
              <a:rPr lang="fr-FR" dirty="0" smtClean="0"/>
              <a:t>Inflorescence en tête globuleuse de 8 – 12 fleurs jaune pâle -    - abondant dans les forêts de </a:t>
            </a:r>
            <a:r>
              <a:rPr lang="fr-FR" dirty="0" err="1" smtClean="0"/>
              <a:t>karri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68340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Liane pouvant atteindre 3 m de longueur  -  </a:t>
            </a:r>
          </a:p>
          <a:p>
            <a:r>
              <a:rPr lang="fr-FR" dirty="0" smtClean="0"/>
              <a:t>Fleurs en grappes terminales et axillaires de couleurs </a:t>
            </a:r>
            <a:r>
              <a:rPr lang="fr-FR" dirty="0" err="1" smtClean="0"/>
              <a:t>orane</a:t>
            </a:r>
            <a:r>
              <a:rPr lang="fr-FR" dirty="0" smtClean="0"/>
              <a:t> et rouge et jaune et rose</a:t>
            </a:r>
          </a:p>
          <a:p>
            <a:r>
              <a:rPr lang="fr-FR" dirty="0" smtClean="0"/>
              <a:t>Fleurit d’Aout à Décembre dans les forêts d’Eucalyptus de W australien (forêts de </a:t>
            </a:r>
            <a:r>
              <a:rPr lang="fr-FR" dirty="0" err="1" smtClean="0"/>
              <a:t>Kari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48078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Buisson de 4 m de hauteur avec des feuilles couvertes</a:t>
            </a:r>
            <a:r>
              <a:rPr lang="fr-FR" baseline="0" dirty="0" smtClean="0"/>
              <a:t> d’un abondant </a:t>
            </a:r>
            <a:r>
              <a:rPr lang="fr-FR" baseline="0" dirty="0" err="1" smtClean="0"/>
              <a:t>tomentum</a:t>
            </a:r>
            <a:r>
              <a:rPr lang="fr-FR" dirty="0" smtClean="0"/>
              <a:t> à la face inférieure</a:t>
            </a:r>
          </a:p>
          <a:p>
            <a:r>
              <a:rPr lang="fr-FR" dirty="0" smtClean="0"/>
              <a:t>Fleurs entourées de bractées de</a:t>
            </a:r>
            <a:r>
              <a:rPr lang="fr-FR" baseline="0" dirty="0" smtClean="0"/>
              <a:t> couleur variable : du blanc crème au jaune verdâtre</a:t>
            </a:r>
          </a:p>
          <a:p>
            <a:r>
              <a:rPr lang="fr-FR" baseline="0" dirty="0" smtClean="0"/>
              <a:t>Caractéristique des forêts de </a:t>
            </a:r>
            <a:r>
              <a:rPr lang="fr-FR" baseline="0" dirty="0" err="1" smtClean="0"/>
              <a:t>Karri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09256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</a:t>
            </a:r>
            <a:r>
              <a:rPr lang="fr-FR" baseline="0" dirty="0" smtClean="0"/>
              <a:t> longues et étroites    -        </a:t>
            </a:r>
            <a:r>
              <a:rPr lang="fr-FR" dirty="0" smtClean="0"/>
              <a:t>Fleurs rouges dans un épi cylindrique </a:t>
            </a:r>
            <a:r>
              <a:rPr lang="fr-FR" dirty="0" err="1" smtClean="0"/>
              <a:t>subterminal</a:t>
            </a:r>
            <a:endParaRPr lang="fr-FR" dirty="0" smtClean="0"/>
          </a:p>
          <a:p>
            <a:r>
              <a:rPr lang="fr-FR" dirty="0" smtClean="0"/>
              <a:t>Etamines toutes libres et + longues que les pétales  -   inflorescence communément appelée « Rince –bouteille » 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forme d’écouvillon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B8EF-C6CF-434B-9579-D547437AA55E}" type="slidenum">
              <a:rPr lang="fr-FR" smtClean="0"/>
              <a:t>154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00471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035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la</a:t>
            </a:r>
            <a:r>
              <a:rPr lang="fr-FR" baseline="0" dirty="0" smtClean="0"/>
              <a:t> région d’Albany, nous approchons d’une  petite chaine de montagne, la Stirling range, d’une altitude de 1O95m pour le plus haut sommet ; l’altitude apporte un peu plus de pluie. Là encore de vastes étendues sont occupées par le “ </a:t>
            </a:r>
            <a:r>
              <a:rPr lang="fr-FR" baseline="0" dirty="0" err="1" smtClean="0"/>
              <a:t>kwongan</a:t>
            </a:r>
            <a:r>
              <a:rPr lang="fr-FR" baseline="0" dirty="0" smtClean="0"/>
              <a:t>“ , </a:t>
            </a:r>
            <a:r>
              <a:rPr lang="fr-FR" baseline="0" dirty="0" err="1" smtClean="0"/>
              <a:t>mi-maquis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mi-landes</a:t>
            </a:r>
            <a:r>
              <a:rPr lang="fr-FR" baseline="0" dirty="0" smtClean="0"/>
              <a:t>, avec une végétation basses. Les zones cultivées le sont surtout en céréales: c’est encore la « </a:t>
            </a:r>
            <a:r>
              <a:rPr lang="fr-FR" b="1" baseline="0" dirty="0" smtClean="0"/>
              <a:t>ceinture céréalière </a:t>
            </a:r>
            <a:r>
              <a:rPr lang="fr-FR" baseline="0" dirty="0" smtClean="0"/>
              <a:t>».   Les plantes herbacées y sont rares, mais souvent fleuries de manière spectaculaire.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43724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une zone de roches datant au moins de l’Ere primaire. Elles sont souvent formée de grès plus ou</a:t>
            </a:r>
            <a:r>
              <a:rPr lang="fr-FR" baseline="0" dirty="0" smtClean="0"/>
              <a:t> moins métamorphiques et donnent des sols acides et très pauvres. Plus loin vers le Parc National de Stirling Range les terrains sont encore plus anciens ( le vieux craton </a:t>
            </a:r>
            <a:r>
              <a:rPr lang="fr-FR" baseline="0" dirty="0" err="1" smtClean="0"/>
              <a:t>Ylgarn</a:t>
            </a:r>
            <a:r>
              <a:rPr lang="fr-FR" baseline="0" dirty="0" smtClean="0"/>
              <a:t> 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2093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explorons un sentier dans le sous-bois</a:t>
            </a:r>
            <a:r>
              <a:rPr lang="fr-FR" baseline="0" dirty="0" smtClean="0"/>
              <a:t> entourant les maisons, de nombreuses petites Orchidées se développent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70294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00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Ces impressionnants attelages roulent généralement à grande vitesse _Ils permettent</a:t>
            </a:r>
            <a:r>
              <a:rPr lang="fr-FR" baseline="0" dirty="0" smtClean="0"/>
              <a:t> de transporter des matériaux lourds en l’absence de trains.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26152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ces cas, les sépales et les pétales restent peu différents</a:t>
            </a:r>
            <a:r>
              <a:rPr lang="fr-FR" baseline="0" dirty="0" smtClean="0"/>
              <a:t> sauf l’une des pièces internes qui devient un labelle.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98404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Ici au contraire,</a:t>
            </a:r>
            <a:r>
              <a:rPr lang="fr-FR" baseline="0" dirty="0" smtClean="0"/>
              <a:t> la différenciation est extrême.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23180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94456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70059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Belle plage de sable blanc bordée de falaises calcaires.</a:t>
            </a:r>
            <a:r>
              <a:rPr lang="fr-FR" baseline="0" dirty="0" smtClean="0"/>
              <a:t> </a:t>
            </a:r>
            <a:r>
              <a:rPr lang="fr-FR" dirty="0" smtClean="0"/>
              <a:t>Nous espérions voir des baleines</a:t>
            </a:r>
            <a:r>
              <a:rPr lang="is-IS" dirty="0" smtClean="0"/>
              <a:t>…C’est un peu trop tard, semble-t-il. Le sol est couvert de buissons bas souvent très fleuris.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85752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67301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Drôle de </a:t>
            </a:r>
            <a:r>
              <a:rPr lang="fr-FR" dirty="0" err="1" smtClean="0"/>
              <a:t>Liliaceae</a:t>
            </a:r>
            <a:r>
              <a:rPr lang="fr-FR" dirty="0" smtClean="0"/>
              <a:t>! Remarquer</a:t>
            </a:r>
            <a:r>
              <a:rPr lang="fr-FR" baseline="0" dirty="0" smtClean="0"/>
              <a:t> le sol composé uniquement de grains de quartz et de nodules ferrugineux.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50050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Famille des </a:t>
            </a:r>
            <a:r>
              <a:rPr lang="fr-FR" dirty="0" err="1" smtClean="0"/>
              <a:t>Thymeleaceae</a:t>
            </a:r>
            <a:r>
              <a:rPr lang="fr-FR" dirty="0" smtClean="0"/>
              <a:t>, , le genre </a:t>
            </a:r>
            <a:r>
              <a:rPr lang="fr-FR" dirty="0" err="1" smtClean="0"/>
              <a:t>Pimelea</a:t>
            </a:r>
            <a:r>
              <a:rPr lang="fr-FR" dirty="0" smtClean="0"/>
              <a:t> est bien répandu en </a:t>
            </a:r>
            <a:r>
              <a:rPr lang="fr-FR" dirty="0" err="1" smtClean="0"/>
              <a:t>Australie,surtout</a:t>
            </a:r>
            <a:r>
              <a:rPr lang="fr-FR" baseline="0" dirty="0" smtClean="0"/>
              <a:t> dans le </a:t>
            </a:r>
            <a:r>
              <a:rPr lang="fr-FR" baseline="0" dirty="0" err="1" smtClean="0"/>
              <a:t>Sud-West</a:t>
            </a:r>
            <a:r>
              <a:rPr lang="fr-FR" baseline="0" dirty="0" smtClean="0"/>
              <a:t> </a:t>
            </a:r>
            <a:r>
              <a:rPr lang="fr-FR" dirty="0" smtClean="0"/>
              <a:t> Il forme souvent de petits buissons</a:t>
            </a:r>
            <a:r>
              <a:rPr lang="fr-FR" baseline="0" dirty="0" smtClean="0"/>
              <a:t> aux </a:t>
            </a:r>
            <a:r>
              <a:rPr lang="fr-FR" baseline="0" dirty="0" err="1" smtClean="0"/>
              <a:t>brilllantes</a:t>
            </a:r>
            <a:r>
              <a:rPr lang="fr-FR" baseline="0" dirty="0" smtClean="0"/>
              <a:t> inflorescences.: c’est la plante “ grains de riz“. Une espèce plus petite, </a:t>
            </a:r>
            <a:r>
              <a:rPr lang="fr-FR" baseline="0" dirty="0" err="1" smtClean="0"/>
              <a:t>Pimelea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rosea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16835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buisson de pus grande taille est </a:t>
            </a:r>
            <a:r>
              <a:rPr lang="fr-FR" i="1" dirty="0" err="1" smtClean="0"/>
              <a:t>Pimelea</a:t>
            </a:r>
            <a:r>
              <a:rPr lang="fr-FR" i="1" dirty="0" smtClean="0"/>
              <a:t> </a:t>
            </a:r>
            <a:r>
              <a:rPr lang="fr-FR" i="1" dirty="0" err="1" smtClean="0"/>
              <a:t>physodes</a:t>
            </a:r>
            <a:r>
              <a:rPr lang="fr-FR" i="1" dirty="0" smtClean="0"/>
              <a:t> </a:t>
            </a:r>
            <a:r>
              <a:rPr lang="fr-FR" dirty="0" smtClean="0"/>
              <a:t>, les fleurs sont entourées de larges bractées colorées</a:t>
            </a:r>
            <a:r>
              <a:rPr lang="fr-FR" baseline="0" dirty="0" smtClean="0"/>
              <a:t> qui entourent de petites fleurs dont seules les étamines dépassent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15278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Typique de la région des Monts </a:t>
            </a:r>
            <a:r>
              <a:rPr lang="fr-FR" baseline="0" dirty="0" smtClean="0"/>
              <a:t> Barren, jusqu’à 3 m de haut. Les feuilles sont en aiguilles de 1,5 cm de long. Sur les collines de quartzites. Une  espèce endémique.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692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Seules</a:t>
            </a:r>
            <a:r>
              <a:rPr lang="fr-FR" baseline="0" dirty="0" smtClean="0"/>
              <a:t> les grandes voies très utilisées sont goudronnées.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9407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 arbre de 1 à 3 m de haut à l’allure de pin. On retrouve les rameaux caractéristiques des </a:t>
            </a:r>
            <a:r>
              <a:rPr lang="fr-FR" dirty="0" err="1" smtClean="0"/>
              <a:t>Casuarinaceae</a:t>
            </a:r>
            <a:r>
              <a:rPr lang="fr-FR" dirty="0" smtClean="0"/>
              <a:t>,</a:t>
            </a:r>
            <a:r>
              <a:rPr lang="fr-FR" baseline="0" dirty="0" smtClean="0"/>
              <a:t> en articles successifs</a:t>
            </a:r>
            <a:r>
              <a:rPr lang="fr-FR" dirty="0" smtClean="0"/>
              <a:t> C’est un arbre endémique</a:t>
            </a:r>
            <a:r>
              <a:rPr lang="fr-FR" baseline="0" dirty="0" smtClean="0"/>
              <a:t> d’une très petite zone du </a:t>
            </a:r>
            <a:r>
              <a:rPr lang="fr-FR" baseline="0" dirty="0" err="1" smtClean="0"/>
              <a:t>Sud-West</a:t>
            </a:r>
            <a:r>
              <a:rPr lang="fr-FR" baseline="0" dirty="0" smtClean="0"/>
              <a:t> Australien. Il est dioïque. La plante serait tournée vers le Sud. On l’appelle la plante –boussole.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37757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115 espèces dans le genre en Australie et Tasmanie. Petits</a:t>
            </a:r>
            <a:r>
              <a:rPr lang="fr-FR" baseline="0" dirty="0" smtClean="0"/>
              <a:t> arbustes à feuilles un peu coriaces, dans les zones arides. Les fleurs en bouton sont en tube fermé. Les pièces florales se séparent à l’anthèse  Ils présentent des fruits très particuliers , très lignifiés (ceux-ci ressemblent au fruit du </a:t>
            </a:r>
            <a:r>
              <a:rPr lang="fr-FR" baseline="0" dirty="0" err="1" smtClean="0"/>
              <a:t>Pandanier</a:t>
            </a:r>
            <a:r>
              <a:rPr lang="fr-FR" baseline="0" dirty="0" smtClean="0"/>
              <a:t>?). Une membrane sépare dans le fruit les deux loges de l’ovaire  . Le premier représentant d’une famille très importante qui domine souvent dans les biotopes: les </a:t>
            </a:r>
            <a:r>
              <a:rPr lang="fr-FR" baseline="0" dirty="0" err="1" smtClean="0"/>
              <a:t>Proteaceae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37529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aseline="0" dirty="0" smtClean="0"/>
              <a:t> Une importante colonie de cette plante originale qui forme de vastes colonies.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36633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fruits.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04320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zone du</a:t>
            </a:r>
            <a:r>
              <a:rPr lang="fr-FR" baseline="0" dirty="0" smtClean="0"/>
              <a:t> S</a:t>
            </a:r>
            <a:r>
              <a:rPr lang="fr-FR" dirty="0" smtClean="0"/>
              <a:t>ud- Australien est le paradis des </a:t>
            </a:r>
            <a:r>
              <a:rPr lang="fr-FR" dirty="0" err="1" smtClean="0"/>
              <a:t>Banksia</a:t>
            </a:r>
            <a:r>
              <a:rPr lang="fr-FR" dirty="0" smtClean="0"/>
              <a:t> dont les inflorescences originales </a:t>
            </a:r>
            <a:r>
              <a:rPr lang="fr-FR" smtClean="0"/>
              <a:t>sont utilisées  </a:t>
            </a:r>
            <a:r>
              <a:rPr lang="fr-FR" dirty="0" smtClean="0"/>
              <a:t>pour la vente de bouquets.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9481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spectaculaire qui ne se développe naturellement que dans</a:t>
            </a:r>
            <a:r>
              <a:rPr lang="fr-FR" baseline="0" dirty="0" smtClean="0"/>
              <a:t> une très petite région. Lorsque l’inflorescence est jeune, les étamines sont repliées et en rangées verticales alternant avec les stigmates   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480328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Généralement les inflorescences comportent un grand nombre de fleurs. Les pollinisateurs sont surtout des oiseaux ou des possums, ou encore des rongeurs</a:t>
            </a:r>
            <a:r>
              <a:rPr lang="is-IS" dirty="0" smtClean="0"/>
              <a:t>… La fleur se développe très lentement  (entre</a:t>
            </a:r>
            <a:r>
              <a:rPr lang="is-IS" baseline="0" dirty="0" smtClean="0"/>
              <a:t> </a:t>
            </a:r>
            <a:r>
              <a:rPr lang="is-IS" dirty="0" smtClean="0"/>
              <a:t>8 et 12 semaines) soit de la base au sommet de l‘épi (si le</a:t>
            </a:r>
            <a:r>
              <a:rPr lang="is-IS" baseline="0" dirty="0" smtClean="0"/>
              <a:t> pistil se redresse) , soit du sommet vers la base (si le pistil reste enfermé). Il faut plusieurs mois pour passer du follicule au fruit mûr.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00260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53950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</a:t>
            </a:r>
            <a:r>
              <a:rPr lang="fr-FR" baseline="0" dirty="0" smtClean="0"/>
              <a:t> tronquées et dentées, un peu fauve en dessous :</a:t>
            </a:r>
            <a:r>
              <a:rPr lang="fr-FR" baseline="0" dirty="0" err="1" smtClean="0"/>
              <a:t>B.baueri</a:t>
            </a:r>
            <a:r>
              <a:rPr lang="fr-FR" baseline="0" dirty="0" smtClean="0"/>
              <a:t> </a:t>
            </a:r>
          </a:p>
          <a:p>
            <a:endParaRPr lang="fr-FR" baseline="0" dirty="0" smtClean="0"/>
          </a:p>
          <a:p>
            <a:r>
              <a:rPr lang="fr-FR" baseline="0" dirty="0" smtClean="0"/>
              <a:t>Feuilles un peu larges, Inf. jaune doré , fleurissant de bas en haut : </a:t>
            </a:r>
            <a:r>
              <a:rPr lang="fr-FR" baseline="0" dirty="0" err="1" smtClean="0"/>
              <a:t>B.media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74388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Noter les feuilles presqu’entières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351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met en garde contre tous les dangers potentiels. Pour</a:t>
            </a:r>
            <a:r>
              <a:rPr lang="fr-FR" baseline="0" dirty="0" smtClean="0"/>
              <a:t> nous c’est plus original que « attention aux biches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63799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L’inflorescence deviendra jaune et beaucoup plus large à l’ouverture des fleurs.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5478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Leur aire de répartition est encore plus réduite que celle des </a:t>
            </a:r>
            <a:r>
              <a:rPr lang="fr-FR" dirty="0" err="1" smtClean="0"/>
              <a:t>Banksia</a:t>
            </a:r>
            <a:r>
              <a:rPr lang="fr-FR" dirty="0" smtClean="0"/>
              <a:t> dans le </a:t>
            </a:r>
            <a:r>
              <a:rPr lang="fr-FR" dirty="0" err="1" smtClean="0"/>
              <a:t>Sud-West</a:t>
            </a:r>
            <a:r>
              <a:rPr lang="fr-FR" baseline="0" dirty="0" smtClean="0"/>
              <a:t> Australien.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29179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Les </a:t>
            </a:r>
            <a:r>
              <a:rPr lang="fr-FR" dirty="0" err="1" smtClean="0"/>
              <a:t>Banksia</a:t>
            </a:r>
            <a:r>
              <a:rPr lang="fr-FR" dirty="0" smtClean="0"/>
              <a:t> appartiennent à la famille des </a:t>
            </a:r>
            <a:r>
              <a:rPr lang="fr-FR" dirty="0" err="1" smtClean="0"/>
              <a:t>Proteacées</a:t>
            </a:r>
            <a:r>
              <a:rPr lang="fr-FR" dirty="0" smtClean="0"/>
              <a:t> dont la répartition mondiale en Afrique du Sud et en Amérique du Sud indique une famille d’origine Gondwanienne. </a:t>
            </a:r>
          </a:p>
          <a:p>
            <a:r>
              <a:rPr lang="fr-FR" dirty="0" smtClean="0"/>
              <a:t>Les </a:t>
            </a:r>
            <a:r>
              <a:rPr lang="fr-FR" dirty="0" err="1" smtClean="0"/>
              <a:t>Protéaceae</a:t>
            </a:r>
            <a:r>
              <a:rPr lang="fr-FR" dirty="0" smtClean="0"/>
              <a:t> nous réservent encore de belles découvertes.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27283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 err="1" smtClean="0"/>
              <a:t>Grevillea</a:t>
            </a:r>
            <a:r>
              <a:rPr lang="fr-FR" dirty="0" smtClean="0"/>
              <a:t> ( 170 espèces) forment souvent des  buissons élevés ; arbustes très fréquentés par les oiseaux qui recherchent le nectar très abondant. Ils colonisent facilement</a:t>
            </a:r>
            <a:r>
              <a:rPr lang="fr-FR" baseline="0" dirty="0" smtClean="0"/>
              <a:t> </a:t>
            </a:r>
            <a:r>
              <a:rPr lang="fr-FR" dirty="0" smtClean="0"/>
              <a:t>les sols arides et pauvres</a:t>
            </a:r>
            <a:r>
              <a:rPr lang="fr-FR" baseline="0" dirty="0" smtClean="0"/>
              <a:t>. Les feuilles sont souvent divisées par 33.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87958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89297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Ces fleurs attirent aussi des insectes comme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ette</a:t>
            </a:r>
            <a:r>
              <a:rPr lang="fr-FR" baseline="0" dirty="0" smtClean="0"/>
              <a:t> abeille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43516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 arbuste jusqu’à 8 mètres. Dans ce genre, les inflorescences sont pauciflores</a:t>
            </a:r>
            <a:r>
              <a:rPr lang="fr-FR" baseline="0" dirty="0" smtClean="0"/>
              <a:t> avec une série de bractées basales  longues.</a:t>
            </a:r>
            <a:r>
              <a:rPr lang="fr-FR" dirty="0" smtClean="0"/>
              <a:t> Même principe, de l’ouverture du</a:t>
            </a:r>
            <a:r>
              <a:rPr lang="fr-FR" baseline="0" dirty="0" smtClean="0"/>
              <a:t> tube du périanthe en 4 lobes qui entrainent chacun une étamine. Le style est très long.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573264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Bizarre feuille enroulée en spirale. </a:t>
            </a:r>
            <a:r>
              <a:rPr lang="fr-FR" dirty="0" err="1" smtClean="0"/>
              <a:t>P.helix</a:t>
            </a:r>
            <a:r>
              <a:rPr lang="fr-FR" dirty="0" smtClean="0"/>
              <a:t> est la seule </a:t>
            </a:r>
            <a:r>
              <a:rPr lang="fr-FR" dirty="0" err="1" smtClean="0"/>
              <a:t>Proteaceae</a:t>
            </a:r>
            <a:r>
              <a:rPr lang="fr-FR" dirty="0" smtClean="0"/>
              <a:t> dont le fruit est une drupe. La</a:t>
            </a:r>
            <a:r>
              <a:rPr lang="fr-FR" baseline="0" dirty="0" smtClean="0"/>
              <a:t> fleur est jaune, les étamines sont libres.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2464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 buisson</a:t>
            </a:r>
            <a:r>
              <a:rPr lang="fr-FR" baseline="0" dirty="0" smtClean="0"/>
              <a:t> jusqu’à 1m 50 de haut . La fleur a un tube très long et le périanthe s’ouvre au sommet en 4 valves terminées par une étamine « présentoir à pollen « qui change de couleur au fil du temps. Le style change </a:t>
            </a:r>
            <a:r>
              <a:rPr lang="fr-FR" baseline="0" dirty="0" err="1" smtClean="0"/>
              <a:t>éalement</a:t>
            </a:r>
            <a:r>
              <a:rPr lang="fr-FR" baseline="0" dirty="0" smtClean="0"/>
              <a:t> de couleur après fécondation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25030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Ressemble beaucoup aux précédents</a:t>
            </a:r>
            <a:r>
              <a:rPr lang="fr-FR" baseline="0" dirty="0" smtClean="0"/>
              <a:t> mais les fleurs sont moins longues et avec des bractées persistantes sous l’inflorescence. Les feuilles sont allongées  et typiquement terminées par des subdivisions.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9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voit effectivement quelques Kangourous mais ils</a:t>
            </a:r>
            <a:r>
              <a:rPr lang="fr-FR" baseline="0" dirty="0" smtClean="0"/>
              <a:t> sont moins nombreux que dans l est du pays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536423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Remarquez  le changement de couleur des pistils  qui avec leur couleur rouge,</a:t>
            </a:r>
            <a:r>
              <a:rPr lang="fr-FR" baseline="0" dirty="0" smtClean="0"/>
              <a:t> </a:t>
            </a:r>
            <a:r>
              <a:rPr lang="fr-FR" dirty="0" smtClean="0"/>
              <a:t>peuvent attirer les oiseaux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575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espèce très</a:t>
            </a:r>
            <a:r>
              <a:rPr lang="fr-FR" baseline="0" dirty="0" smtClean="0"/>
              <a:t> spéciale inféodée aux quartzites de l’Est de Mount Barren. Dans ce genre, les fleurs sont isolées, mais typique des </a:t>
            </a:r>
            <a:r>
              <a:rPr lang="fr-FR" baseline="0" dirty="0" err="1" smtClean="0"/>
              <a:t>Proteaceae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Le genre comporte en Australie une quinzaine d’espèces très différentes d’allure, souvent avec des feuilles en aiguilles.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199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60902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60 espèces endémiques</a:t>
            </a:r>
            <a:r>
              <a:rPr lang="fr-FR" baseline="0" dirty="0" smtClean="0"/>
              <a:t> de l’Ouest australien. </a:t>
            </a:r>
            <a:r>
              <a:rPr lang="fr-FR" dirty="0" smtClean="0"/>
              <a:t>Plante plus petite de l’ordre de 80 cm,</a:t>
            </a:r>
            <a:r>
              <a:rPr lang="fr-FR" baseline="0" dirty="0" smtClean="0"/>
              <a:t> souvent prostrée ou rampante. Les feuilles montrent un long pétiole. </a:t>
            </a:r>
            <a:r>
              <a:rPr lang="fr-FR" dirty="0" smtClean="0"/>
              <a:t> L’inflorescence est plutôt en épi,</a:t>
            </a:r>
            <a:r>
              <a:rPr lang="fr-FR" baseline="0" dirty="0" smtClean="0"/>
              <a:t> les fleurs sont petites (2-3mm), un peu plus zygomorphes. Les étamines toujours soudées aux tépales ; l’une d’entre elles est stérile.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200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94456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vastes stations de belles inflorescences  blanches</a:t>
            </a:r>
            <a:r>
              <a:rPr lang="fr-FR" baseline="0" dirty="0" smtClean="0"/>
              <a:t> </a:t>
            </a:r>
            <a:r>
              <a:rPr lang="fr-FR" dirty="0" smtClean="0"/>
              <a:t>apparaissent souvent après les incendies.</a:t>
            </a:r>
            <a:r>
              <a:rPr lang="fr-FR" baseline="0" dirty="0" smtClean="0"/>
              <a:t> Très spéciale comme structure: les fleurs sont très pileuses; seules </a:t>
            </a:r>
            <a:r>
              <a:rPr lang="fr-FR" baseline="0" dirty="0" err="1" smtClean="0"/>
              <a:t>aparaîssent</a:t>
            </a:r>
            <a:r>
              <a:rPr lang="fr-FR" baseline="0" dirty="0" smtClean="0"/>
              <a:t> en pourpre foncé les pièces du périanthe divisées en deux lèvres.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201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74416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Protée est un</a:t>
            </a:r>
            <a:r>
              <a:rPr lang="fr-FR" baseline="0" dirty="0" smtClean="0"/>
              <a:t> personnage mythologique, fils de Poséidon qui pouvait se métamorphoser sous de multiples formes.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202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181364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204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827819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205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832104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3D15-61B4-F444-9A61-FAD2B7AA6C0F}" type="slidenum">
              <a:rPr lang="fr-FR" smtClean="0"/>
              <a:t>206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240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Ils</a:t>
            </a:r>
            <a:r>
              <a:rPr lang="fr-FR" baseline="0" dirty="0" smtClean="0"/>
              <a:t> </a:t>
            </a:r>
            <a:r>
              <a:rPr lang="fr-FR" dirty="0" smtClean="0"/>
              <a:t>sont, dans cette région, beaucoup moins nombreux que dans l’est. Mais depuis notre véhicule</a:t>
            </a:r>
            <a:r>
              <a:rPr lang="fr-FR" baseline="0" dirty="0" smtClean="0"/>
              <a:t> nous pouvons parfois faire de belles rencontres.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74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3089F-5682-654C-A235-EAD5B4575787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/>
              <a:t>Lyon Londres puis 12 h pour Kuala </a:t>
            </a:r>
            <a:r>
              <a:rPr lang="fr-FR" altLang="fr-FR" dirty="0" err="1" smtClean="0"/>
              <a:t>Lumpour</a:t>
            </a:r>
            <a:r>
              <a:rPr lang="fr-FR" altLang="fr-FR" dirty="0" smtClean="0"/>
              <a:t>. (Malaisie) Nuit </a:t>
            </a:r>
            <a:r>
              <a:rPr lang="fr-FR" altLang="fr-FR" dirty="0"/>
              <a:t>sur place (h</a:t>
            </a:r>
            <a:r>
              <a:rPr lang="fr-FR" altLang="ja-JP" dirty="0"/>
              <a:t>ôtel superbe) KL- Perth 6h.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01974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Encore plus rare un émeu surpris à travers la vitre du minibus.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168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 milieu de la route ce lézard refuse de bouger: il doit d abord finir son serpent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538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cette région, les petites</a:t>
            </a:r>
            <a:r>
              <a:rPr lang="fr-FR" baseline="0" dirty="0" smtClean="0"/>
              <a:t> mouches sont tellement insupportables que les boutiques vendent des voilettes pour se protéger le visage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747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peu partout, sur un sous bassement meuble et sableux nous avons trouvé ces curieuses</a:t>
            </a:r>
            <a:r>
              <a:rPr lang="fr-FR" baseline="0" dirty="0" smtClean="0"/>
              <a:t> entrées de fourmilières souterraines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455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Heureusement Mark les connaît bien-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457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dehors des villes, les étapes sont longues. Quelques rares postes d’essence viennent au secours de l’automobiliste. Dans certains cas un petit commerce y est adjoint</a:t>
            </a:r>
            <a:r>
              <a:rPr lang="fr-FR" baseline="0" dirty="0" smtClean="0"/>
              <a:t> .</a:t>
            </a:r>
            <a:r>
              <a:rPr lang="fr-FR" dirty="0" smtClean="0"/>
              <a:t>:On peut y boire un café, une bière</a:t>
            </a:r>
            <a:r>
              <a:rPr lang="fr-FR" baseline="0" dirty="0" smtClean="0"/>
              <a:t>’‘</a:t>
            </a:r>
            <a:r>
              <a:rPr lang="fr-FR" dirty="0" smtClean="0"/>
              <a:t> acheter des cartes ,des timbres -,de l’artisanat local..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807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Chaque jour, Mark fait des courses pour le pique-nique du midi .</a:t>
            </a:r>
            <a:r>
              <a:rPr lang="fr-FR" baseline="0" dirty="0" smtClean="0"/>
              <a:t> Tout est toujours </a:t>
            </a:r>
            <a:r>
              <a:rPr lang="fr-FR" sz="2400" baseline="0" dirty="0" err="1" smtClean="0"/>
              <a:t>merveilleusernent</a:t>
            </a:r>
            <a:r>
              <a:rPr lang="fr-FR" sz="1800" baseline="0" dirty="0" smtClean="0"/>
              <a:t>.</a:t>
            </a:r>
          </a:p>
          <a:p>
            <a:r>
              <a:rPr lang="fr-FR" sz="1800" baseline="0" dirty="0" smtClean="0"/>
              <a:t>frais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860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table est bien garnie:</a:t>
            </a:r>
            <a:r>
              <a:rPr lang="fr-FR" baseline="0" dirty="0" smtClean="0"/>
              <a:t> </a:t>
            </a:r>
            <a:r>
              <a:rPr lang="fr-FR" dirty="0" smtClean="0"/>
              <a:t>. Tout est frais: des petits hors d’œuvre du pain frais des légumes</a:t>
            </a:r>
            <a:r>
              <a:rPr lang="fr-FR" baseline="0" dirty="0" smtClean="0"/>
              <a:t> ,de la viande;, des fruits, des gâteaux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693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Attention à la chaleur</a:t>
            </a:r>
            <a:r>
              <a:rPr lang="fr-FR" baseline="0" dirty="0" smtClean="0"/>
              <a:t> , aux chaussures inadaptées, au manque d'eau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014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lieux intéressants sont toujours mis en valeur et donnent les indications essentielles Panneau du lac </a:t>
            </a:r>
            <a:r>
              <a:rPr lang="fr-FR" dirty="0" err="1" smtClean="0"/>
              <a:t>Thetis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C1428-E71A-3C4D-9454-9CA99950B0DD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smtClean="0"/>
              <a:t>Françoise Geneviève Marie Thé et Pierre ; Jean-François , Jacques, Didier et Liliane, Bernadette</a:t>
            </a:r>
            <a:r>
              <a:rPr lang="fr-FR" altLang="fr-FR" baseline="0" dirty="0" smtClean="0"/>
              <a:t> et Paul, Marie- Claire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48947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Voici ce que nous apercevons au  lac </a:t>
            </a:r>
            <a:r>
              <a:rPr lang="fr-FR" dirty="0" err="1" smtClean="0"/>
              <a:t>Thetis</a:t>
            </a:r>
            <a:r>
              <a:rPr lang="fr-FR" dirty="0" smtClean="0"/>
              <a:t>: des sortes de rochers ronds.  .Pourquoi ces formations suscitent-elles autant d’ intérêt? Le lac </a:t>
            </a:r>
            <a:r>
              <a:rPr lang="fr-FR" dirty="0" err="1" smtClean="0"/>
              <a:t>thétis</a:t>
            </a:r>
            <a:r>
              <a:rPr lang="fr-FR" dirty="0" smtClean="0"/>
              <a:t> est à 1, 5 km de la mer. Sa salinité est entre 39 et 53 g/</a:t>
            </a:r>
            <a:r>
              <a:rPr lang="fr-FR" baseline="0" dirty="0" smtClean="0"/>
              <a:t> 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22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formes sont souvent</a:t>
            </a:r>
            <a:r>
              <a:rPr lang="fr-FR" baseline="0" dirty="0" smtClean="0"/>
              <a:t> arrondies comme ici .</a:t>
            </a:r>
            <a:r>
              <a:rPr lang="fr-FR" sz="1400" baseline="0" dirty="0" smtClean="0"/>
              <a:t>La </a:t>
            </a:r>
            <a:r>
              <a:rPr lang="fr-FR" sz="1400" b="1" baseline="0" dirty="0" smtClean="0"/>
              <a:t>croissance</a:t>
            </a:r>
            <a:r>
              <a:rPr lang="fr-FR" sz="1400" baseline="0" dirty="0" smtClean="0"/>
              <a:t> </a:t>
            </a:r>
            <a:r>
              <a:rPr lang="fr-FR" baseline="0" dirty="0" smtClean="0"/>
              <a:t>est extrêmement lente (Quelques cm par siècle). Pourquoi vient-on voir ces</a:t>
            </a:r>
          </a:p>
          <a:p>
            <a:r>
              <a:rPr lang="fr-FR" baseline="0" dirty="0" smtClean="0"/>
              <a:t>« cailloux » qui grandissent? Actuellement, c’est en Australie côte ouest (ici dans un lac salé et à Shark </a:t>
            </a:r>
          </a:p>
          <a:p>
            <a:r>
              <a:rPr lang="fr-FR" baseline="0" dirty="0" smtClean="0"/>
              <a:t> </a:t>
            </a:r>
            <a:r>
              <a:rPr lang="fr-FR" baseline="0" dirty="0" err="1" smtClean="0"/>
              <a:t>bay</a:t>
            </a:r>
            <a:r>
              <a:rPr lang="fr-FR" baseline="0" dirty="0" smtClean="0"/>
              <a:t> dans la mer que ce phénomène est le plus  accessible)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923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coupe fortement grossie permet de comprendre de quoi est formé le</a:t>
            </a:r>
            <a:r>
              <a:rPr lang="fr-FR" baseline="0" dirty="0" smtClean="0"/>
              <a:t> stromatolithe actuel.: les Bactéries et les Cyanobactéries en couches parallèles  furent les premiers êtres vivants de la Terre il y a environ 3 milliards et demi d’années. Antécambrien .. Ils ont fixé  le Ca++ en utilisant le CO2 trop abondant (en donnant du Ca CO3.  . Il y avait  des stromatolithes un peu partout  puisqu’on trouve des massifs calcaires ou dolomitiques de 3 km d’épaisseur dans l’</a:t>
            </a:r>
            <a:r>
              <a:rPr lang="fr-FR" baseline="0" dirty="0" err="1" smtClean="0"/>
              <a:t>Antiatlas</a:t>
            </a:r>
            <a:r>
              <a:rPr lang="fr-FR" baseline="0" dirty="0" smtClean="0"/>
              <a:t> et au Congo ;  Ils ont donc modifié l’atmosphère de la terre.. Cette nouvelle atmosphère, plus proche de celle que nous </a:t>
            </a:r>
            <a:r>
              <a:rPr lang="fr-FR" baseline="0" dirty="0" err="1" smtClean="0"/>
              <a:t>connaîssons</a:t>
            </a:r>
            <a:r>
              <a:rPr lang="fr-FR" baseline="0" dirty="0" smtClean="0"/>
              <a:t> actuellement a permis l’explosion et la diversification de la vie dans les océans 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15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considère que les stromatolithes anciens ont </a:t>
            </a:r>
            <a:r>
              <a:rPr lang="fr-FR" dirty="0" err="1" smtClean="0"/>
              <a:t>dù</a:t>
            </a:r>
            <a:r>
              <a:rPr lang="fr-FR" dirty="0" smtClean="0"/>
              <a:t> se former  à peu près comme les actuels.</a:t>
            </a:r>
            <a:r>
              <a:rPr lang="fr-FR" baseline="0" dirty="0" smtClean="0"/>
              <a:t> Donc, en Australie; on vient contempler les débuts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22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considère que les stromatolithes anciens ont </a:t>
            </a:r>
            <a:r>
              <a:rPr lang="fr-FR" dirty="0" err="1" smtClean="0"/>
              <a:t>dù</a:t>
            </a:r>
            <a:r>
              <a:rPr lang="fr-FR" dirty="0" smtClean="0"/>
              <a:t> se former  à peu près comme les actuels.</a:t>
            </a:r>
            <a:r>
              <a:rPr lang="fr-FR" baseline="0" dirty="0" smtClean="0"/>
              <a:t> Donc, en Australie; on vient contempler les débuts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38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considère que les stromatolithes anciens ont </a:t>
            </a:r>
            <a:r>
              <a:rPr lang="fr-FR" dirty="0" err="1" smtClean="0"/>
              <a:t>dù</a:t>
            </a:r>
            <a:r>
              <a:rPr lang="fr-FR" dirty="0" smtClean="0"/>
              <a:t> se former  à peu près comme les actuels.</a:t>
            </a:r>
            <a:r>
              <a:rPr lang="fr-FR" baseline="0" dirty="0" smtClean="0"/>
              <a:t> Donc, en Australie; on vient contempler les débuts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786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considère que les stromatolithes anciens ont </a:t>
            </a:r>
            <a:r>
              <a:rPr lang="fr-FR" dirty="0" err="1" smtClean="0"/>
              <a:t>dù</a:t>
            </a:r>
            <a:r>
              <a:rPr lang="fr-FR" dirty="0" smtClean="0"/>
              <a:t> se former  à peu près comme les actuels.</a:t>
            </a:r>
            <a:r>
              <a:rPr lang="fr-FR" baseline="0" dirty="0" smtClean="0"/>
              <a:t> Donc, en Australie; on vient contempler les débuts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6777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considère que les stromatolithes anciens ont </a:t>
            </a:r>
            <a:r>
              <a:rPr lang="fr-FR" dirty="0" err="1" smtClean="0"/>
              <a:t>dù</a:t>
            </a:r>
            <a:r>
              <a:rPr lang="fr-FR" dirty="0" smtClean="0"/>
              <a:t> se former  à peu près comme les actuels.</a:t>
            </a:r>
            <a:r>
              <a:rPr lang="fr-FR" baseline="0" dirty="0" smtClean="0"/>
              <a:t> Donc, en Australie; on vient contempler les débuts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551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Geraldton Une place de la petite ville Les petites villes australiennes rappellent des petites villes </a:t>
            </a:r>
            <a:r>
              <a:rPr lang="fr-FR" dirty="0" err="1" smtClean="0"/>
              <a:t>neozélandaises</a:t>
            </a:r>
            <a:r>
              <a:rPr lang="fr-FR" dirty="0" smtClean="0"/>
              <a:t> ou américaines qui ont grandi à partir d(une croisée de routes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385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</a:t>
            </a:r>
            <a:r>
              <a:rPr lang="fr-FR" baseline="0" dirty="0" smtClean="0"/>
              <a:t> photo permet de rappeler que les premiers habitants de l’Australie ont été les Aborigènes. On en rencontre peu dans l’W australien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59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Paulette et Roger,</a:t>
            </a:r>
            <a:r>
              <a:rPr lang="fr-FR" baseline="0" dirty="0" smtClean="0"/>
              <a:t> Jean et au centre notre guide néo zélandais Mark.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12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Kalbarri</a:t>
            </a:r>
            <a:r>
              <a:rPr lang="fr-FR" dirty="0" smtClean="0"/>
              <a:t>: l’entrée de l’hôtel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347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Mulleva</a:t>
            </a:r>
            <a:r>
              <a:rPr lang="fr-FR" dirty="0" smtClean="0"/>
              <a:t> l’ entrée de</a:t>
            </a:r>
            <a:r>
              <a:rPr lang="fr-FR" baseline="0" dirty="0" smtClean="0"/>
              <a:t> la ville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107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Monument</a:t>
            </a:r>
            <a:r>
              <a:rPr lang="fr-FR" baseline="0" dirty="0" smtClean="0"/>
              <a:t> aux morts de </a:t>
            </a:r>
            <a:r>
              <a:rPr lang="fr-FR" baseline="0" dirty="0" err="1" smtClean="0"/>
              <a:t>Mulleva</a:t>
            </a:r>
            <a:r>
              <a:rPr lang="fr-FR" baseline="0" dirty="0" smtClean="0"/>
              <a:t> Les jeunes australiens ont été envoyés en Europe . au moment des </a:t>
            </a:r>
            <a:r>
              <a:rPr lang="fr-FR" baseline="0" dirty="0" err="1" smtClean="0"/>
              <a:t>guerres+Ils</a:t>
            </a:r>
            <a:r>
              <a:rPr lang="fr-FR" baseline="0" dirty="0" smtClean="0"/>
              <a:t> ne se sentaient pas tellement concernés Beaucoup sont morts ou sont rentrés traumatisés.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0195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Denmark</a:t>
            </a:r>
            <a:r>
              <a:rPr lang="fr-FR" dirty="0" smtClean="0"/>
              <a:t> est une petite ville typique. Une croisée de routes, un poste d’essence,, quelques magasins modernes mais le visiteur de passage</a:t>
            </a:r>
            <a:r>
              <a:rPr lang="fr-FR" baseline="0" dirty="0" smtClean="0"/>
              <a:t> ne remarque aucun centre ville</a:t>
            </a:r>
            <a:r>
              <a:rPr lang="fr-FR" dirty="0" smtClean="0"/>
              <a:t> 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245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</a:t>
            </a:r>
            <a:r>
              <a:rPr lang="fr-FR" baseline="0" dirty="0" smtClean="0"/>
              <a:t> mur peint par certains habitants du village racontant des scènes marquantes du passé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511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4937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Perth</a:t>
            </a:r>
            <a:r>
              <a:rPr lang="fr-FR" baseline="0" dirty="0" smtClean="0"/>
              <a:t> est la capitale de l’état de l’W fondée en 1829 par les britanniques. Construite assez rapidement (surtout par des bagnards ) pour signifier aux français débarqués tout près  </a:t>
            </a:r>
            <a:r>
              <a:rPr lang="fr-FR" baseline="0" dirty="0" err="1" smtClean="0"/>
              <a:t>qu</a:t>
            </a:r>
            <a:r>
              <a:rPr lang="fr-FR" baseline="0" dirty="0" smtClean="0"/>
              <a:t> ils n’avaient rien à faire là. Elle est au bord de la </a:t>
            </a:r>
            <a:r>
              <a:rPr lang="fr-FR" baseline="0" dirty="0" err="1" smtClean="0"/>
              <a:t>Swann.et</a:t>
            </a:r>
            <a:r>
              <a:rPr lang="fr-FR" baseline="0" dirty="0" smtClean="0"/>
              <a:t> compte1.500.000 habitants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4689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627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pompiers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927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Vers un square sur</a:t>
            </a:r>
            <a:r>
              <a:rPr lang="fr-FR" baseline="0" dirty="0" smtClean="0"/>
              <a:t> </a:t>
            </a:r>
            <a:r>
              <a:rPr lang="fr-FR" dirty="0" smtClean="0"/>
              <a:t>une</a:t>
            </a:r>
            <a:r>
              <a:rPr lang="fr-FR" baseline="0" dirty="0" smtClean="0"/>
              <a:t> zone piétonne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1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L'Australie: une île- continent. La superposition de l'Europe à la même échelle donne une idée de ses dimensions. Il existe d'autres cartes postales avec la superposition du Brésil ou des USA+ Le drapeau comporte l'union Jack pour rappeler les liens</a:t>
            </a:r>
            <a:r>
              <a:rPr lang="fr-FR" baseline="0" dirty="0" smtClean="0"/>
              <a:t> que l'Australie conserve avec</a:t>
            </a:r>
            <a:r>
              <a:rPr lang="fr-FR" dirty="0" smtClean="0"/>
              <a:t> l</a:t>
            </a:r>
            <a:r>
              <a:rPr lang="fr-FR" baseline="0" dirty="0" smtClean="0"/>
              <a:t>a G .B.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1100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Museum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354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musée</a:t>
            </a:r>
            <a:r>
              <a:rPr lang="fr-FR" baseline="0" dirty="0" smtClean="0"/>
              <a:t> vu sous un autre angle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9101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773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Nous quittons la ville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7477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Partage de la présentation; pas de chronologie stricte. </a:t>
            </a:r>
            <a:r>
              <a:rPr lang="fr-FR" baseline="0" dirty="0" smtClean="0"/>
              <a:t> Carte générale  avec l’espace vers le Nord que je vais vous présenter. Entre Perth et </a:t>
            </a:r>
            <a:r>
              <a:rPr lang="fr-FR" baseline="0" dirty="0" err="1" smtClean="0"/>
              <a:t>Kalbarri</a:t>
            </a:r>
            <a:r>
              <a:rPr lang="fr-FR" baseline="0" dirty="0" smtClean="0"/>
              <a:t>.</a:t>
            </a:r>
            <a:endParaRPr lang="fr-FR" b="1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0953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Préciser les différents lieux ;</a:t>
            </a:r>
            <a:r>
              <a:rPr lang="fr-FR" baseline="0" dirty="0" smtClean="0"/>
              <a:t> Vers le Nord   ; Hi </a:t>
            </a:r>
            <a:r>
              <a:rPr lang="fr-FR" baseline="0" dirty="0" err="1" smtClean="0"/>
              <a:t>Vallee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Farm</a:t>
            </a:r>
            <a:r>
              <a:rPr lang="fr-FR" baseline="0" dirty="0" smtClean="0"/>
              <a:t> -  Le soir à Cervantès -   Lesueur national Park  -  Le soir à  </a:t>
            </a:r>
            <a:r>
              <a:rPr lang="fr-FR" baseline="0" dirty="0" err="1" smtClean="0"/>
              <a:t>Kalbarri</a:t>
            </a:r>
            <a:r>
              <a:rPr lang="fr-FR" baseline="0" dirty="0" smtClean="0"/>
              <a:t>-   </a:t>
            </a:r>
            <a:r>
              <a:rPr lang="fr-FR" baseline="0" dirty="0" err="1" smtClean="0"/>
              <a:t>Kalbarri</a:t>
            </a:r>
            <a:r>
              <a:rPr lang="fr-FR" baseline="0" dirty="0" smtClean="0"/>
              <a:t> National Park ;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 terminerai par un endroit géologique et esthétique extraordinaire </a:t>
            </a:r>
            <a:r>
              <a:rPr lang="fr-FR" b="1" i="0" baseline="0" dirty="0" smtClean="0"/>
              <a:t>: Les Pinacles</a:t>
            </a: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baseline="0" dirty="0" smtClean="0"/>
              <a:t>Pour chaque lieu</a:t>
            </a:r>
            <a:r>
              <a:rPr lang="fr-FR" baseline="0" dirty="0" smtClean="0"/>
              <a:t>:  </a:t>
            </a:r>
            <a:r>
              <a:rPr lang="fr-FR" baseline="0" dirty="0" err="1" smtClean="0"/>
              <a:t>qqs</a:t>
            </a:r>
            <a:r>
              <a:rPr lang="fr-FR" baseline="0" dirty="0" smtClean="0"/>
              <a:t> plantes de ce lieu + une famille ; Choix de présenter </a:t>
            </a:r>
            <a:r>
              <a:rPr lang="fr-FR" baseline="0" dirty="0" err="1" smtClean="0"/>
              <a:t>qqs</a:t>
            </a:r>
            <a:r>
              <a:rPr lang="fr-FR" baseline="0" dirty="0" smtClean="0"/>
              <a:t> familles représentatives de l’Australie;.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 Pour ma part, Les Fabacées, </a:t>
            </a:r>
            <a:r>
              <a:rPr lang="fr-FR" baseline="0" dirty="0" err="1" smtClean="0"/>
              <a:t>Xanthoreaceae</a:t>
            </a:r>
            <a:r>
              <a:rPr lang="fr-FR" baseline="0" dirty="0" smtClean="0"/>
              <a:t>, et </a:t>
            </a:r>
            <a:r>
              <a:rPr lang="fr-FR" baseline="0" dirty="0" err="1" smtClean="0"/>
              <a:t>Goodeniacées</a:t>
            </a:r>
            <a:r>
              <a:rPr lang="fr-FR" baseline="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8853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Exploitation à</a:t>
            </a:r>
            <a:r>
              <a:rPr lang="fr-FR" baseline="0" dirty="0" smtClean="0"/>
              <a:t> l’Australienne (2000 ha) à 250 km de Perth, près de </a:t>
            </a:r>
            <a:r>
              <a:rPr lang="fr-FR" baseline="0" dirty="0" err="1" smtClean="0"/>
              <a:t>Badgingarra</a:t>
            </a:r>
            <a:r>
              <a:rPr lang="fr-FR" baseline="0" dirty="0" smtClean="0"/>
              <a:t>. Ferme élevage de moutons et culture du blé. 1/5 des terres sont laissées à l’état sauvage</a:t>
            </a:r>
          </a:p>
          <a:p>
            <a:r>
              <a:rPr lang="fr-FR" baseline="0" dirty="0" smtClean="0"/>
              <a:t>Et le fermier nous montrera la grande diversité botanique. Don et Joy Williams : scinque, sorte de lézard.   Réception avec café, pâtisserie.</a:t>
            </a:r>
          </a:p>
          <a:p>
            <a:r>
              <a:rPr lang="fr-FR" baseline="0" dirty="0" smtClean="0"/>
              <a:t>Nous passerons une partie de la journée en sa compagnie.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2033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la partie</a:t>
            </a:r>
            <a:r>
              <a:rPr lang="fr-FR" baseline="0" dirty="0" smtClean="0"/>
              <a:t> sauvage; grands espaces; plante d’invasive d’Afrique du sud (</a:t>
            </a:r>
            <a:r>
              <a:rPr lang="fr-FR" baseline="0" dirty="0" err="1" smtClean="0"/>
              <a:t>Arthotheca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0802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Avec piquenique plus que confortable. (entouré de </a:t>
            </a:r>
            <a:r>
              <a:rPr lang="fr-FR" dirty="0" err="1" smtClean="0"/>
              <a:t>Protéacée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9876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Terme de</a:t>
            </a:r>
            <a:r>
              <a:rPr lang="fr-FR" baseline="0" dirty="0" smtClean="0"/>
              <a:t> la langue aborigène; sol sableux balayé par les vents, assez pauvre ;les pluies sont faibles (entre 250 et 400 mm); cette formation s’explique par la stabilité tectonique du continent, qui a favorisé l’érosion et le ruissellement, entraînant les sels minéraux. Milieu ouvert ; végétation de petits arbustes comme les </a:t>
            </a:r>
            <a:r>
              <a:rPr lang="fr-FR" baseline="0" dirty="0" err="1" smtClean="0"/>
              <a:t>Xanthorhea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Protéacée</a:t>
            </a:r>
            <a:r>
              <a:rPr lang="fr-FR" baseline="0" dirty="0" smtClean="0"/>
              <a:t>, Myrtacées. Petits arbustes : </a:t>
            </a:r>
            <a:r>
              <a:rPr lang="fr-FR" baseline="0" dirty="0" err="1" smtClean="0"/>
              <a:t>Conospermum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protéacée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dt</a:t>
            </a:r>
            <a:r>
              <a:rPr lang="fr-FR" baseline="0" dirty="0" smtClean="0"/>
              <a:t> on parlera + tard. </a:t>
            </a:r>
            <a:r>
              <a:rPr lang="fr-FR" baseline="0" dirty="0" err="1" smtClean="0"/>
              <a:t>Kwongan</a:t>
            </a:r>
            <a:r>
              <a:rPr lang="fr-FR" baseline="0" dirty="0" smtClean="0"/>
              <a:t> couvre de larges parties au nord de Perth, particulièrement les environs de </a:t>
            </a:r>
            <a:r>
              <a:rPr lang="fr-FR" baseline="0" dirty="0" err="1" smtClean="0"/>
              <a:t>Kalbarri</a:t>
            </a:r>
            <a:r>
              <a:rPr lang="fr-FR" baseline="0" dirty="0" smtClean="0"/>
              <a:t>, Mont Lesueur et le </a:t>
            </a:r>
            <a:r>
              <a:rPr lang="fr-FR" baseline="0" dirty="0" err="1" smtClean="0"/>
              <a:t>Sturling</a:t>
            </a:r>
            <a:r>
              <a:rPr lang="fr-FR" baseline="0" dirty="0" smtClean="0"/>
              <a:t> Range 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61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dirty="0" smtClean="0"/>
              <a:t>C’est une île continent. Si l on superpose la carte de l’Europe à la même échelle, on a une idée de son immensité. La même</a:t>
            </a:r>
            <a:r>
              <a:rPr lang="fr-FR" sz="2800" baseline="0" dirty="0" smtClean="0"/>
              <a:t> chose avec les USA montre que la surface est environ la même. Le drapeau comporte l’Union Jack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1601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Quelques photos de HI </a:t>
            </a:r>
            <a:r>
              <a:rPr lang="fr-FR" dirty="0" err="1" smtClean="0"/>
              <a:t>Farm</a:t>
            </a:r>
            <a:r>
              <a:rPr lang="fr-FR" dirty="0" smtClean="0"/>
              <a:t> </a:t>
            </a:r>
            <a:r>
              <a:rPr lang="fr-FR" dirty="0" err="1" smtClean="0"/>
              <a:t>dt</a:t>
            </a:r>
            <a:r>
              <a:rPr lang="fr-FR" dirty="0" smtClean="0"/>
              <a:t> on parlera pas dans la présentation des familles. Appelé</a:t>
            </a:r>
            <a:r>
              <a:rPr lang="fr-FR" baseline="0" dirty="0" smtClean="0"/>
              <a:t> Black </a:t>
            </a:r>
            <a:r>
              <a:rPr lang="fr-FR" baseline="0" dirty="0" err="1" smtClean="0"/>
              <a:t>kangaroo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Paw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Haemodoracée</a:t>
            </a:r>
            <a:r>
              <a:rPr lang="fr-FR" baseline="0" dirty="0" smtClean="0"/>
              <a:t> ; pas endémique d’Australie mais une très grande diversité ; 7 genres et 70 </a:t>
            </a:r>
            <a:r>
              <a:rPr lang="fr-FR" baseline="0" dirty="0" err="1" smtClean="0"/>
              <a:t>sp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Anigozanthos</a:t>
            </a:r>
            <a:r>
              <a:rPr lang="fr-FR" baseline="0" dirty="0" smtClean="0"/>
              <a:t> appelé </a:t>
            </a:r>
            <a:r>
              <a:rPr lang="fr-FR" baseline="0" dirty="0" err="1" smtClean="0"/>
              <a:t>Kangaroo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paw</a:t>
            </a:r>
            <a:r>
              <a:rPr lang="fr-FR" baseline="0" dirty="0" smtClean="0"/>
              <a:t> - </a:t>
            </a:r>
          </a:p>
          <a:p>
            <a:r>
              <a:rPr lang="fr-FR" baseline="0" dirty="0" smtClean="0"/>
              <a:t>A observer les nombreux poils noirs sur la tige et les feuilles</a:t>
            </a:r>
          </a:p>
          <a:p>
            <a:endParaRPr lang="fr-FR" dirty="0" smtClean="0"/>
          </a:p>
          <a:p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5802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L’espèce d’</a:t>
            </a:r>
            <a:r>
              <a:rPr lang="fr-FR" dirty="0" err="1" smtClean="0"/>
              <a:t>Anigozanthos</a:t>
            </a:r>
            <a:r>
              <a:rPr lang="fr-FR" dirty="0" smtClean="0"/>
              <a:t> la plus étendue particulièrement dans le </a:t>
            </a:r>
            <a:r>
              <a:rPr lang="fr-FR" dirty="0" err="1" smtClean="0"/>
              <a:t>kwongan</a:t>
            </a:r>
            <a:r>
              <a:rPr lang="fr-FR" dirty="0" smtClean="0"/>
              <a:t>. Floraison après le feu.</a:t>
            </a:r>
          </a:p>
          <a:p>
            <a:r>
              <a:rPr lang="fr-FR" dirty="0" smtClean="0"/>
              <a:t>Les corolles en forme de tube recourbé,</a:t>
            </a:r>
            <a:r>
              <a:rPr lang="fr-FR" baseline="0" dirty="0" smtClean="0"/>
              <a:t> couleur jaune et orange</a:t>
            </a:r>
          </a:p>
          <a:p>
            <a:r>
              <a:rPr lang="fr-FR" baseline="0" dirty="0" smtClean="0"/>
              <a:t>Présente dans des jardineries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0533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Quelques espèces en Nouvelle Guinée, Java,</a:t>
            </a:r>
            <a:r>
              <a:rPr lang="fr-FR" baseline="0" dirty="0" smtClean="0"/>
              <a:t> Nouvelle Zélande etc..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1292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Trait particulier des </a:t>
            </a:r>
            <a:r>
              <a:rPr lang="fr-FR" dirty="0" err="1" smtClean="0"/>
              <a:t>Goodeniacées</a:t>
            </a:r>
            <a:r>
              <a:rPr lang="fr-FR" dirty="0" smtClean="0"/>
              <a:t> : Jeune pistil surmonté d’un stigmate à 2 lobes séparés par un sillon formant une cupule qui sert de présentoir au pollen.</a:t>
            </a:r>
          </a:p>
          <a:p>
            <a:r>
              <a:rPr lang="fr-FR" dirty="0" smtClean="0"/>
              <a:t>Avant la floraison , le pollen déversé par la rupture des étamines tombe dans le cupule. </a:t>
            </a:r>
          </a:p>
          <a:p>
            <a:r>
              <a:rPr lang="fr-FR" dirty="0" smtClean="0"/>
              <a:t>Le pistil grandit et brandit le pollen de la cupule qui s’ouvre aux insectes pollinisateurs.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753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Environ 90 espèces toutes endémiques d’Australie et 60 se trouvent essentiellement dans le Sud-Ouest de l’Australie.  Le nom provient d’un naturaliste anglais du XVII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ème</a:t>
            </a:r>
            <a:r>
              <a:rPr lang="fr-FR" baseline="0" dirty="0" smtClean="0"/>
              <a:t> siècle :Dampier. Il fut le 1</a:t>
            </a:r>
            <a:r>
              <a:rPr lang="fr-FR" baseline="30000" dirty="0" smtClean="0"/>
              <a:t>er</a:t>
            </a:r>
            <a:r>
              <a:rPr lang="fr-FR" baseline="0" dirty="0" smtClean="0"/>
              <a:t> visiteur anglais de l’Australie occidentale. </a:t>
            </a:r>
          </a:p>
          <a:p>
            <a:r>
              <a:rPr lang="fr-FR" baseline="0" dirty="0" smtClean="0"/>
              <a:t>Espèce qui offre une très belle couleur bleue. Remarquer les pétales trilobées soudés par la base.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6440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Belle plante en touffe</a:t>
            </a:r>
            <a:r>
              <a:rPr lang="fr-FR" baseline="0" dirty="0" smtClean="0"/>
              <a:t> endémique de l’ouest, plus précisément nord de Perth.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5444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: 96 espèces en Australie et dans les régions tropicales de la région Indo-Pacific. Parmi les 71 </a:t>
            </a:r>
            <a:r>
              <a:rPr lang="fr-FR" dirty="0" err="1" smtClean="0"/>
              <a:t>sp</a:t>
            </a:r>
            <a:r>
              <a:rPr lang="fr-FR" dirty="0" smtClean="0"/>
              <a:t> </a:t>
            </a:r>
            <a:r>
              <a:rPr lang="fr-FR" dirty="0" err="1" smtClean="0"/>
              <a:t>australie</a:t>
            </a:r>
            <a:r>
              <a:rPr lang="fr-FR" dirty="0" smtClean="0"/>
              <a:t>,</a:t>
            </a:r>
            <a:r>
              <a:rPr lang="fr-FR" baseline="0" dirty="0" smtClean="0"/>
              <a:t> 70 sont endémiques .</a:t>
            </a:r>
          </a:p>
          <a:p>
            <a:r>
              <a:rPr lang="fr-FR" dirty="0" smtClean="0"/>
              <a:t>On</a:t>
            </a:r>
            <a:r>
              <a:rPr lang="fr-FR" baseline="0" dirty="0" smtClean="0"/>
              <a:t> voit bien les 3 pétales soudées par leur base.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195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petit genre de 6 espèces toutes endémiques d’Australie. Ce sont des plantes qui attire les fourmis  ce qui permet la dispersion de leurs graines.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9163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Du nom du botaniste français J.B. </a:t>
            </a:r>
            <a:r>
              <a:rPr lang="fr-FR" dirty="0" err="1" smtClean="0"/>
              <a:t>Lechenault</a:t>
            </a:r>
            <a:r>
              <a:rPr lang="fr-FR" baseline="0" dirty="0" smtClean="0"/>
              <a:t> de la Tour qui herborisa en Australie début XIXème.</a:t>
            </a:r>
          </a:p>
          <a:p>
            <a:r>
              <a:rPr lang="fr-FR" baseline="0" dirty="0" smtClean="0"/>
              <a:t>20 </a:t>
            </a:r>
            <a:r>
              <a:rPr lang="fr-FR" baseline="0" dirty="0" err="1" smtClean="0"/>
              <a:t>sp</a:t>
            </a:r>
            <a:r>
              <a:rPr lang="fr-FR" baseline="0" dirty="0" smtClean="0"/>
              <a:t> endémiques dans le SO Australie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0783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des plus spectaculaires : plante qui s’étale et forme une couronne. Elle croit sur un sol pierreux. Au bord d’une piste, de chaque côté. </a:t>
            </a:r>
          </a:p>
          <a:p>
            <a:r>
              <a:rPr lang="fr-FR" dirty="0" smtClean="0"/>
              <a:t>Détail de la fleur avec le stigmate  et le pistil qui s’étire.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70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8299A-FC5B-3544-8D6F-561CED5DD844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smtClean="0"/>
              <a:t>Le tropique</a:t>
            </a:r>
            <a:r>
              <a:rPr lang="fr-FR" altLang="fr-FR" baseline="0" dirty="0" smtClean="0"/>
              <a:t> du capricorne (hémisphère S ) traverse l Australie. </a:t>
            </a:r>
            <a:r>
              <a:rPr lang="fr-FR" altLang="fr-FR" dirty="0" smtClean="0"/>
              <a:t>Au N le</a:t>
            </a:r>
            <a:r>
              <a:rPr lang="fr-FR" altLang="fr-FR" baseline="0" dirty="0" smtClean="0"/>
              <a:t> climat est équatorial puis de moins en moins chaud . A </a:t>
            </a:r>
            <a:r>
              <a:rPr lang="fr-FR" altLang="fr-FR" dirty="0" smtClean="0"/>
              <a:t> </a:t>
            </a:r>
            <a:r>
              <a:rPr lang="fr-FR" altLang="fr-FR" dirty="0"/>
              <a:t>cette distance du tropique, le climat est tempéré-chaud à </a:t>
            </a:r>
            <a:r>
              <a:rPr lang="fr-FR" altLang="fr-FR" dirty="0" err="1"/>
              <a:t>Perth.un</a:t>
            </a:r>
            <a:r>
              <a:rPr lang="fr-FR" altLang="fr-FR" dirty="0"/>
              <a:t> peu plus frais à Melbourne</a:t>
            </a:r>
            <a:r>
              <a:rPr lang="fr-FR" altLang="fr-FR" dirty="0" smtClean="0"/>
              <a:t>.(méditerranéen)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9803274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l’honneur de </a:t>
            </a:r>
            <a:r>
              <a:rPr lang="fr-FR" dirty="0" err="1" smtClean="0"/>
              <a:t>Goodenough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archevèque</a:t>
            </a:r>
            <a:r>
              <a:rPr lang="fr-FR" baseline="0" dirty="0" smtClean="0"/>
              <a:t> et membre de la Société Linnéenne (17/18</a:t>
            </a:r>
            <a:r>
              <a:rPr lang="fr-FR" baseline="30000" dirty="0" smtClean="0"/>
              <a:t>ème</a:t>
            </a:r>
            <a:r>
              <a:rPr lang="fr-FR" baseline="0" dirty="0" smtClean="0"/>
              <a:t> siècle).  </a:t>
            </a:r>
            <a:r>
              <a:rPr lang="fr-FR" baseline="0" dirty="0" err="1" smtClean="0"/>
              <a:t>Goodenia</a:t>
            </a:r>
            <a:r>
              <a:rPr lang="fr-FR" baseline="0" dirty="0" smtClean="0"/>
              <a:t> : buissons bas </a:t>
            </a:r>
          </a:p>
          <a:p>
            <a:r>
              <a:rPr lang="fr-FR" baseline="0" dirty="0" smtClean="0"/>
              <a:t>Plante qui  s’étale en tapis, feuilles très poilus.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8799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21 </a:t>
            </a:r>
            <a:r>
              <a:rPr lang="fr-FR" dirty="0" err="1" smtClean="0"/>
              <a:t>sp</a:t>
            </a:r>
            <a:r>
              <a:rPr lang="fr-FR" dirty="0" smtClean="0"/>
              <a:t>.  Dont 20 sont endémiques</a:t>
            </a:r>
            <a:r>
              <a:rPr lang="fr-FR" baseline="0" dirty="0" smtClean="0"/>
              <a:t> d’Australie et 12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la région Ouest. En l’honneur de Thomas </a:t>
            </a:r>
            <a:r>
              <a:rPr lang="fr-FR" baseline="0" dirty="0" err="1" smtClean="0"/>
              <a:t>Velley</a:t>
            </a:r>
            <a:r>
              <a:rPr lang="fr-FR" baseline="0" dirty="0" smtClean="0"/>
              <a:t> botaniste anglais du XVIIIème siècle</a:t>
            </a:r>
          </a:p>
          <a:p>
            <a:r>
              <a:rPr lang="fr-FR" baseline="0" dirty="0" smtClean="0"/>
              <a:t>Les feuilles à la base de la tige, acaules. La fleur a un long pédicelle.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2836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herborisation .Nom</a:t>
            </a:r>
            <a:r>
              <a:rPr lang="fr-FR" baseline="0" dirty="0" smtClean="0"/>
              <a:t> en l’honneur de Charles Alexandre Lesueur dessinateur naturaliste dans l’expédition Baudin début 19</a:t>
            </a:r>
            <a:r>
              <a:rPr lang="fr-FR" baseline="30000" dirty="0" smtClean="0"/>
              <a:t>ème</a:t>
            </a:r>
            <a:r>
              <a:rPr lang="fr-FR" baseline="0" dirty="0" smtClean="0"/>
              <a:t>. Ce parc couvre près de 27 ha. Ce projet de conservation prévu en 1950  fut repoussé jusqu’en 1992 à cause de ressources de charbon. Zone de grande diversité.</a:t>
            </a:r>
          </a:p>
          <a:p>
            <a:r>
              <a:rPr lang="fr-FR" baseline="0" dirty="0" smtClean="0"/>
              <a:t>A l’entrée du parc, droits d’entrée pour la conservation et l’entretien de la zone.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8516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Paysage du parc avec </a:t>
            </a:r>
            <a:r>
              <a:rPr lang="fr-FR" dirty="0" err="1" smtClean="0"/>
              <a:t>Conospermum</a:t>
            </a:r>
            <a:r>
              <a:rPr lang="fr-FR" dirty="0" smtClean="0"/>
              <a:t>; </a:t>
            </a:r>
            <a:r>
              <a:rPr lang="fr-FR" dirty="0" err="1" smtClean="0"/>
              <a:t>Protéacée</a:t>
            </a:r>
            <a:r>
              <a:rPr lang="fr-FR" dirty="0" smtClean="0"/>
              <a:t> (de </a:t>
            </a:r>
            <a:r>
              <a:rPr lang="fr-FR" dirty="0" err="1" smtClean="0"/>
              <a:t>Konos</a:t>
            </a:r>
            <a:r>
              <a:rPr lang="fr-FR" dirty="0" smtClean="0"/>
              <a:t> (</a:t>
            </a:r>
            <a:r>
              <a:rPr lang="fr-FR" dirty="0" err="1" smtClean="0"/>
              <a:t>cone</a:t>
            </a:r>
            <a:r>
              <a:rPr lang="fr-FR" dirty="0" smtClean="0"/>
              <a:t>) et </a:t>
            </a:r>
            <a:r>
              <a:rPr lang="fr-FR" dirty="0" err="1" smtClean="0"/>
              <a:t>sperma</a:t>
            </a:r>
            <a:r>
              <a:rPr lang="fr-FR" dirty="0" smtClean="0"/>
              <a:t> : graine)  ; 50 espèces environ; toutes endémiques d’Australie. La plupart dans la région Ouest</a:t>
            </a:r>
            <a:r>
              <a:rPr lang="fr-FR" baseline="0" dirty="0" smtClean="0"/>
              <a:t> dans le </a:t>
            </a:r>
            <a:r>
              <a:rPr lang="fr-FR" baseline="0" dirty="0" err="1" smtClean="0"/>
              <a:t>kwongan</a:t>
            </a:r>
            <a:r>
              <a:rPr lang="fr-FR" baseline="0" dirty="0" smtClean="0"/>
              <a:t>.</a:t>
            </a:r>
            <a:endParaRPr lang="fr-FR" dirty="0" smtClean="0"/>
          </a:p>
          <a:p>
            <a:r>
              <a:rPr lang="fr-FR" dirty="0" smtClean="0"/>
              <a:t>Appelées </a:t>
            </a:r>
            <a:r>
              <a:rPr lang="fr-FR" dirty="0" err="1" smtClean="0"/>
              <a:t>smokebush</a:t>
            </a:r>
            <a:r>
              <a:rPr lang="fr-FR" baseline="0" dirty="0" err="1" smtClean="0"/>
              <a:t>es</a:t>
            </a:r>
            <a:r>
              <a:rPr lang="fr-FR" baseline="0" dirty="0" smtClean="0"/>
              <a:t> à cause de leur fleurs qui se balancent comme de la fumée. MTM vous reprécisera cette famille.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8007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Bcp</a:t>
            </a:r>
            <a:r>
              <a:rPr lang="fr-FR" dirty="0" smtClean="0"/>
              <a:t> d’espèces de Malvacées étaient utilisées par les Aborigènes</a:t>
            </a:r>
            <a:r>
              <a:rPr lang="fr-FR" baseline="0" dirty="0" smtClean="0"/>
              <a:t> pour la nourriture, fibre, bois de construction. </a:t>
            </a:r>
          </a:p>
          <a:p>
            <a:r>
              <a:rPr lang="fr-FR" baseline="0" dirty="0" err="1" smtClean="0"/>
              <a:t>Huegelli</a:t>
            </a:r>
            <a:r>
              <a:rPr lang="fr-FR" baseline="0" dirty="0" smtClean="0"/>
              <a:t> est un arbuste qui peut atteindre 3 m de haut.</a:t>
            </a:r>
          </a:p>
          <a:p>
            <a:r>
              <a:rPr lang="fr-FR" baseline="0" dirty="0" err="1" smtClean="0"/>
              <a:t>Huegelli</a:t>
            </a:r>
            <a:r>
              <a:rPr lang="fr-FR" baseline="0" dirty="0" smtClean="0"/>
              <a:t> provient du nom d’un diplomate autrichien , botaniste qui a collecté </a:t>
            </a:r>
            <a:r>
              <a:rPr lang="fr-FR" baseline="0" dirty="0" err="1" smtClean="0"/>
              <a:t>bcp</a:t>
            </a:r>
            <a:r>
              <a:rPr lang="fr-FR" baseline="0" dirty="0" smtClean="0"/>
              <a:t> d’espèces pour son jardin botanique de Vienne.</a:t>
            </a:r>
            <a:br>
              <a:rPr lang="fr-FR" baseline="0" dirty="0" smtClean="0"/>
            </a:br>
            <a:r>
              <a:rPr lang="fr-FR" baseline="0" dirty="0" smtClean="0"/>
              <a:t>Autrefois appelé Hibiscus </a:t>
            </a:r>
            <a:r>
              <a:rPr lang="fr-FR" baseline="0" dirty="0" err="1" smtClean="0"/>
              <a:t>Huegelli</a:t>
            </a:r>
            <a:r>
              <a:rPr lang="fr-FR" baseline="0" dirty="0" smtClean="0"/>
              <a:t> (différence : style bifide de l’Hibiscus))- Accord Tee-shirt et fleur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000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 err="1" smtClean="0"/>
              <a:t>Violaceae</a:t>
            </a:r>
            <a:r>
              <a:rPr lang="fr-FR" dirty="0" smtClean="0"/>
              <a:t> ont une distribution très large, à travers</a:t>
            </a:r>
            <a:r>
              <a:rPr lang="fr-FR" baseline="0" dirty="0" smtClean="0"/>
              <a:t> le monde, la plupart en régions tempérées. Sur les 900 </a:t>
            </a:r>
            <a:r>
              <a:rPr lang="fr-FR" baseline="0" dirty="0" err="1" smtClean="0"/>
              <a:t>sp</a:t>
            </a:r>
            <a:r>
              <a:rPr lang="fr-FR" baseline="0" dirty="0" smtClean="0"/>
              <a:t>, seulement 26 en Australie.</a:t>
            </a:r>
          </a:p>
          <a:p>
            <a:r>
              <a:rPr lang="fr-FR" baseline="0" dirty="0" smtClean="0"/>
              <a:t>Endémique du sud-ouest de l’Australie. Décrite par de Candolle en 1824.</a:t>
            </a:r>
          </a:p>
          <a:p>
            <a:r>
              <a:rPr lang="fr-FR" baseline="0" dirty="0" smtClean="0"/>
              <a:t>Pousse près des côtes dans les sols sableux.  L’inflorescence est un racème (</a:t>
            </a:r>
            <a:r>
              <a:rPr lang="fr-FR" baseline="0" smtClean="0"/>
              <a:t>ou grappe) </a:t>
            </a:r>
            <a:r>
              <a:rPr lang="fr-FR" baseline="0" dirty="0" smtClean="0"/>
              <a:t>de 5 ou 6 fleurs mauves . Observer le large pétale inférieur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8571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Plantes</a:t>
            </a:r>
            <a:r>
              <a:rPr lang="fr-FR" baseline="0" dirty="0" smtClean="0"/>
              <a:t> très anciennes ; milieu ère secondaire. Comme toutes les cycadales, pied mâle et femelle. Le </a:t>
            </a:r>
            <a:r>
              <a:rPr lang="fr-FR" baseline="0" dirty="0" err="1" smtClean="0"/>
              <a:t>cone</a:t>
            </a:r>
            <a:r>
              <a:rPr lang="fr-FR" baseline="0" dirty="0" smtClean="0"/>
              <a:t> présenté est passé; normalement il est  dressé.</a:t>
            </a:r>
          </a:p>
          <a:p>
            <a:r>
              <a:rPr lang="fr-FR" baseline="0" dirty="0" err="1" smtClean="0"/>
              <a:t>Zamiacées</a:t>
            </a:r>
            <a:r>
              <a:rPr lang="fr-FR" baseline="0" dirty="0" smtClean="0"/>
              <a:t> une des 2 familles des Cycadales, l’ordre étant les </a:t>
            </a:r>
            <a:r>
              <a:rPr lang="fr-FR" baseline="0" dirty="0" err="1" smtClean="0"/>
              <a:t>Cycadacées</a:t>
            </a:r>
            <a:r>
              <a:rPr lang="fr-FR" baseline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7460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Famille à large distribution . Genre Bonamia de 50 </a:t>
            </a:r>
            <a:r>
              <a:rPr lang="fr-FR" dirty="0" err="1" smtClean="0"/>
              <a:t>sp</a:t>
            </a:r>
            <a:r>
              <a:rPr lang="fr-FR" baseline="0" dirty="0" smtClean="0"/>
              <a:t> dont 9 sont endémiques d’Australie. Buisson un peu dressé aux tiges et feuilles largement couvertes de</a:t>
            </a:r>
          </a:p>
          <a:p>
            <a:r>
              <a:rPr lang="fr-FR" baseline="0" dirty="0" smtClean="0"/>
              <a:t>poils bruns. </a:t>
            </a:r>
          </a:p>
          <a:p>
            <a:r>
              <a:rPr lang="fr-FR" baseline="0" dirty="0" smtClean="0"/>
              <a:t>Bonamia, lui aussi vient d’un botaniste français </a:t>
            </a:r>
            <a:r>
              <a:rPr lang="fr-FR" baseline="0" dirty="0" err="1" smtClean="0"/>
              <a:t>Bonami</a:t>
            </a:r>
            <a:r>
              <a:rPr lang="fr-FR" baseline="0" dirty="0" smtClean="0"/>
              <a:t> du  XVIIIème siècle.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5205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Famille largement répandue dans les régions tempérée et tropical. </a:t>
            </a:r>
          </a:p>
          <a:p>
            <a:r>
              <a:rPr lang="fr-FR" dirty="0" smtClean="0"/>
              <a:t>Cette espèce est endémique d’un</a:t>
            </a:r>
            <a:r>
              <a:rPr lang="fr-FR" baseline="0" dirty="0" smtClean="0"/>
              <a:t>e zone assez restreinte sur la côte Ouest entre </a:t>
            </a:r>
            <a:r>
              <a:rPr lang="fr-FR" baseline="0" dirty="0" err="1" smtClean="0"/>
              <a:t>Géralton</a:t>
            </a:r>
            <a:r>
              <a:rPr lang="fr-FR" baseline="0" dirty="0" smtClean="0"/>
              <a:t> et Shark </a:t>
            </a:r>
            <a:r>
              <a:rPr lang="fr-FR" baseline="0" dirty="0" err="1" smtClean="0"/>
              <a:t>bay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Plante très poilue; belle fleur rouge pourpre.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0603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Avec la nomenclature APG, en France des genres ont intégrés cette famille : </a:t>
            </a:r>
            <a:r>
              <a:rPr lang="fr-FR" dirty="0" err="1" smtClean="0"/>
              <a:t>Simethis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Asphodelus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Hemerocallis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46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relief n’est jamais très élevé.(maximum aux environs de 600m sur </a:t>
            </a:r>
            <a:r>
              <a:rPr lang="fr-FR" b="1" i="0" baseline="0" dirty="0" smtClean="0"/>
              <a:t>le bouclier occidenta</a:t>
            </a:r>
            <a:r>
              <a:rPr lang="fr-FR" dirty="0" smtClean="0"/>
              <a:t>l). Le.</a:t>
            </a:r>
            <a:r>
              <a:rPr lang="fr-FR" baseline="0" dirty="0" smtClean="0"/>
              <a:t> « </a:t>
            </a:r>
            <a:r>
              <a:rPr lang="fr-FR" dirty="0" smtClean="0"/>
              <a:t> </a:t>
            </a:r>
            <a:r>
              <a:rPr lang="fr-FR" b="1" i="0" baseline="0" dirty="0" smtClean="0"/>
              <a:t>grand bassin  artésien</a:t>
            </a:r>
            <a:r>
              <a:rPr lang="fr-FR" dirty="0" smtClean="0"/>
              <a:t> »avec lacs salés et grands fleuves intermittents. Tout à l est, en bord de plaque, les hautes terres</a:t>
            </a:r>
            <a:r>
              <a:rPr lang="fr-FR" baseline="0" dirty="0" smtClean="0"/>
              <a:t> de la grande </a:t>
            </a:r>
            <a:r>
              <a:rPr lang="fr-FR" baseline="0" dirty="0" err="1" smtClean="0"/>
              <a:t>cordilière</a:t>
            </a:r>
            <a:endParaRPr lang="fr-FR" baseline="0" dirty="0" smtClean="0"/>
          </a:p>
          <a:p>
            <a:r>
              <a:rPr lang="fr-FR" baseline="0" dirty="0" smtClean="0"/>
              <a:t>La </a:t>
            </a:r>
            <a:r>
              <a:rPr lang="fr-FR" baseline="0" dirty="0" err="1" smtClean="0"/>
              <a:t>vegetation</a:t>
            </a:r>
            <a:r>
              <a:rPr lang="fr-FR" baseline="0" dirty="0" smtClean="0"/>
              <a:t> ,comme partout ailleurs, varie en fonction du sol et du climat; Mais surtout on est complètement déroutés par des fleurs et des familles qu’on ne trouve pas ailleurs. (</a:t>
            </a:r>
            <a:r>
              <a:rPr lang="fr-FR" baseline="0" dirty="0" err="1" smtClean="0"/>
              <a:t>qq</a:t>
            </a:r>
            <a:r>
              <a:rPr lang="fr-FR" baseline="0" dirty="0" smtClean="0"/>
              <a:t> genres peuvent se retrouver (</a:t>
            </a:r>
            <a:r>
              <a:rPr lang="fr-FR" baseline="0" dirty="0" err="1" smtClean="0"/>
              <a:t>af</a:t>
            </a:r>
            <a:r>
              <a:rPr lang="fr-FR" baseline="0" dirty="0" smtClean="0"/>
              <a:t> du S,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du S( sur des lambeaux de continents ayant appartenu au Gondwana;)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322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avec 11 espèces dont 10 en Western Australie. Toutes st vivaces; avec des feuilles</a:t>
            </a:r>
            <a:r>
              <a:rPr lang="fr-FR" baseline="0" dirty="0" smtClean="0"/>
              <a:t> courtes et piquantes. Fleurs en « étoiles »</a:t>
            </a:r>
          </a:p>
          <a:p>
            <a:r>
              <a:rPr lang="fr-FR" baseline="0" dirty="0" smtClean="0"/>
              <a:t>Cal. </a:t>
            </a:r>
            <a:r>
              <a:rPr lang="fr-FR" baseline="0" dirty="0" err="1" smtClean="0"/>
              <a:t>Grandiflora</a:t>
            </a:r>
            <a:r>
              <a:rPr lang="fr-FR" baseline="0" dirty="0" smtClean="0"/>
              <a:t> a belles fleurs aux couleurs variables de bleu à rouge  ; anthères jaunes qui deviennent brunes.</a:t>
            </a:r>
          </a:p>
          <a:p>
            <a:r>
              <a:rPr lang="fr-FR" baseline="0" dirty="0" smtClean="0"/>
              <a:t>Habitat sableux.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1976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endémique</a:t>
            </a:r>
            <a:r>
              <a:rPr lang="fr-FR" baseline="0" dirty="0" smtClean="0"/>
              <a:t> du WA. On peut remarquer un tronc épais, fibreux; peut atteindre 8 m de haut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5000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de 20 espèces, endémiques en Australie. Tronc</a:t>
            </a:r>
            <a:r>
              <a:rPr lang="fr-FR" baseline="0" dirty="0" smtClean="0"/>
              <a:t> épais ; des feuilles de la base forme une sorte de « jupe ».</a:t>
            </a:r>
          </a:p>
          <a:p>
            <a:r>
              <a:rPr lang="fr-FR" baseline="0" dirty="0" err="1" smtClean="0"/>
              <a:t>Bcp</a:t>
            </a:r>
            <a:r>
              <a:rPr lang="fr-FR" baseline="0" dirty="0" smtClean="0"/>
              <a:t> d’utilisation par les Aborigènes. Les jeunes feuilles étaient mangées cru. La résine était utilisée pour  constituer des outils. Ou bien comme torche pour éclairer lors de pêche de nuit.</a:t>
            </a:r>
          </a:p>
          <a:p>
            <a:r>
              <a:rPr lang="fr-FR" baseline="0" dirty="0" smtClean="0"/>
              <a:t>Il existe maintenant des mesures de protection.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2612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</a:t>
            </a:r>
            <a:r>
              <a:rPr lang="fr-FR" baseline="0" dirty="0" smtClean="0"/>
              <a:t> des plus célèbres parcs de l’Australie occidentale. Traversé par la rivière </a:t>
            </a:r>
            <a:r>
              <a:rPr lang="fr-FR" baseline="0" dirty="0" err="1" smtClean="0"/>
              <a:t>Murchinson</a:t>
            </a:r>
            <a:r>
              <a:rPr lang="fr-FR" baseline="0" dirty="0" smtClean="0"/>
              <a:t>. On peut y voir des grès très anciens (ère primaire).  Une couche qui aurait environ 1000 m</a:t>
            </a:r>
          </a:p>
          <a:p>
            <a:r>
              <a:rPr lang="fr-FR" baseline="0" dirty="0" smtClean="0"/>
              <a:t>d’épaisseur qui permet de voir de magnifiques paysages.  Un des méandres de la rivière appelé The </a:t>
            </a:r>
            <a:r>
              <a:rPr lang="fr-FR" baseline="0" dirty="0" err="1" smtClean="0"/>
              <a:t>Loop</a:t>
            </a:r>
            <a:r>
              <a:rPr lang="fr-FR" baseline="0" dirty="0" smtClean="0"/>
              <a:t>. Du parking, on descend vers de beaux points de vue sur la rivière.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1285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arrivera à cette arche où tout le monde</a:t>
            </a:r>
            <a:r>
              <a:rPr lang="fr-FR" baseline="0" dirty="0" smtClean="0"/>
              <a:t> prend des photos. </a:t>
            </a:r>
            <a:r>
              <a:rPr lang="fr-FR" baseline="0" dirty="0" err="1" smtClean="0"/>
              <a:t>Nature’s</a:t>
            </a:r>
            <a:r>
              <a:rPr lang="fr-FR" baseline="0" dirty="0" smtClean="0"/>
              <a:t> </a:t>
            </a:r>
            <a:r>
              <a:rPr lang="fr-FR" baseline="0" smtClean="0"/>
              <a:t>window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7985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 jour-là nous avons vu cette Iridacée. Il y a 19 espèces de </a:t>
            </a:r>
            <a:r>
              <a:rPr lang="fr-FR" dirty="0" err="1" smtClean="0"/>
              <a:t>Patersonia</a:t>
            </a:r>
            <a:r>
              <a:rPr lang="fr-FR" dirty="0" smtClean="0"/>
              <a:t> dont 17 endémiques en Australie.</a:t>
            </a:r>
          </a:p>
          <a:p>
            <a:r>
              <a:rPr lang="fr-FR" dirty="0" smtClean="0"/>
              <a:t>A noter les 3 grands sépales colorés ; Iridacée : type 3 ;</a:t>
            </a:r>
            <a:r>
              <a:rPr lang="fr-FR" baseline="0" dirty="0" smtClean="0"/>
              <a:t> 3étamines et ovaire infère.</a:t>
            </a:r>
            <a:endParaRPr lang="fr-FR" dirty="0" smtClean="0"/>
          </a:p>
          <a:p>
            <a:r>
              <a:rPr lang="fr-FR" dirty="0" smtClean="0"/>
              <a:t>les fleurs ne reste qu’une journée et ont tendance à se fermes lors d’un temps couvert.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254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</a:t>
            </a:r>
            <a:r>
              <a:rPr lang="fr-FR" dirty="0" err="1" smtClean="0"/>
              <a:t>Thysanotus</a:t>
            </a:r>
            <a:r>
              <a:rPr lang="fr-FR" dirty="0" smtClean="0"/>
              <a:t> comprend 49 espèces </a:t>
            </a:r>
            <a:r>
              <a:rPr lang="fr-FR" dirty="0" err="1" smtClean="0"/>
              <a:t>dt</a:t>
            </a:r>
            <a:r>
              <a:rPr lang="fr-FR" dirty="0" smtClean="0"/>
              <a:t> toutes</a:t>
            </a:r>
            <a:r>
              <a:rPr lang="fr-FR" baseline="0" dirty="0" smtClean="0"/>
              <a:t> sauf 3 sont endémiques d’Australie.  Le caractère à remarquer est celui des marges frangées des pétales. Liliacée :ovaire supère et 6 étamines</a:t>
            </a:r>
          </a:p>
          <a:p>
            <a:r>
              <a:rPr lang="fr-FR" baseline="0" dirty="0" smtClean="0"/>
              <a:t>Comme pour </a:t>
            </a:r>
            <a:r>
              <a:rPr lang="fr-FR" baseline="0" dirty="0" err="1" smtClean="0"/>
              <a:t>Patersonia</a:t>
            </a:r>
            <a:r>
              <a:rPr lang="fr-FR" baseline="0" dirty="0" smtClean="0"/>
              <a:t> précédent, ces fleurs ne durent qu’un seul jour et se ferment tôt dans l’après-midi.</a:t>
            </a:r>
          </a:p>
          <a:p>
            <a:r>
              <a:rPr lang="fr-FR" baseline="0" dirty="0" smtClean="0"/>
              <a:t>Celui dans le cercle pourrait être </a:t>
            </a:r>
            <a:r>
              <a:rPr lang="fr-FR" baseline="0" dirty="0" err="1" smtClean="0"/>
              <a:t>manglesianus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4400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Famille</a:t>
            </a:r>
            <a:r>
              <a:rPr lang="fr-FR" baseline="0" dirty="0" smtClean="0"/>
              <a:t> largement répandue à travers le monde (= </a:t>
            </a:r>
            <a:r>
              <a:rPr lang="fr-FR" baseline="0" dirty="0" err="1" smtClean="0"/>
              <a:t>Ruta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graveolens</a:t>
            </a:r>
            <a:r>
              <a:rPr lang="fr-FR" baseline="0" dirty="0" smtClean="0"/>
              <a:t>) ; orangers, </a:t>
            </a:r>
            <a:r>
              <a:rPr lang="fr-FR" baseline="0" dirty="0" err="1" smtClean="0"/>
              <a:t>citroniers</a:t>
            </a:r>
            <a:r>
              <a:rPr lang="fr-FR" baseline="0" dirty="0" smtClean="0"/>
              <a:t>, . En Australie 320  genres </a:t>
            </a:r>
            <a:r>
              <a:rPr lang="fr-FR" baseline="0" dirty="0" err="1" smtClean="0"/>
              <a:t>dt</a:t>
            </a:r>
            <a:r>
              <a:rPr lang="fr-FR" baseline="0" dirty="0" smtClean="0"/>
              <a:t> 1/ 2 endémiques</a:t>
            </a:r>
            <a:endParaRPr lang="fr-FR" dirty="0" smtClean="0"/>
          </a:p>
          <a:p>
            <a:r>
              <a:rPr lang="fr-FR" dirty="0" smtClean="0"/>
              <a:t>L’échantillon, type ramené</a:t>
            </a:r>
            <a:r>
              <a:rPr lang="fr-FR" baseline="0" dirty="0" smtClean="0"/>
              <a:t> lors d’un voyage de l’expédition française avec N. Baudin et décrit par Desfontaines en 1817.</a:t>
            </a:r>
          </a:p>
          <a:p>
            <a:r>
              <a:rPr lang="fr-FR" dirty="0" smtClean="0"/>
              <a:t>Arbuste qui peut atteindre 3 m de haut. A remarquer de longues étamines rouges à peu près égal à</a:t>
            </a:r>
            <a:r>
              <a:rPr lang="fr-FR" baseline="0" dirty="0" smtClean="0"/>
              <a:t> des bractées rouges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9436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4 genres endémiques avec une majorité dans le sud-ouest. En Australie les couleurs très vives des fleurs.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4982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Environ 40 espèces dans</a:t>
            </a:r>
            <a:r>
              <a:rPr lang="fr-FR" baseline="0" dirty="0" smtClean="0"/>
              <a:t> l’Ouest australien.  Genre très varié à la fois dans les feuilles et les fleurs.</a:t>
            </a:r>
          </a:p>
          <a:p>
            <a:r>
              <a:rPr lang="fr-FR" baseline="0" dirty="0" smtClean="0"/>
              <a:t>Les gousses sont plates; Etendard très grand et belle couleur des fleurs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25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Après</a:t>
            </a:r>
            <a:r>
              <a:rPr lang="fr-FR" baseline="0" dirty="0" smtClean="0"/>
              <a:t> une nuit à Perth </a:t>
            </a:r>
            <a:r>
              <a:rPr lang="fr-FR" dirty="0" smtClean="0"/>
              <a:t> nous nous dirigerons vers le nord: </a:t>
            </a:r>
            <a:r>
              <a:rPr lang="fr-FR" dirty="0" err="1" smtClean="0"/>
              <a:t>Cervantes</a:t>
            </a:r>
            <a:r>
              <a:rPr lang="fr-FR" dirty="0" smtClean="0"/>
              <a:t>, les </a:t>
            </a:r>
            <a:r>
              <a:rPr lang="fr-FR" dirty="0" err="1" smtClean="0"/>
              <a:t>pinnacles</a:t>
            </a:r>
            <a:r>
              <a:rPr lang="fr-FR" dirty="0" smtClean="0"/>
              <a:t>- et le lac </a:t>
            </a:r>
            <a:r>
              <a:rPr lang="fr-FR" dirty="0" err="1" smtClean="0"/>
              <a:t>Thetis</a:t>
            </a:r>
            <a:r>
              <a:rPr lang="fr-FR" baseline="0" dirty="0" smtClean="0"/>
              <a:t> , </a:t>
            </a:r>
            <a:r>
              <a:rPr lang="fr-FR" baseline="0" dirty="0" err="1" smtClean="0"/>
              <a:t>Farm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valley</a:t>
            </a:r>
            <a:r>
              <a:rPr lang="fr-FR" baseline="0" dirty="0" smtClean="0"/>
              <a:t>, le parc Lesueur puis jusqu’à Geraldton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086A-9CDC-B04F-8100-7012FA334C0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3706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comprenant plus de  90 espèces in Western </a:t>
            </a:r>
            <a:r>
              <a:rPr lang="fr-FR" dirty="0" err="1" smtClean="0"/>
              <a:t>Australia</a:t>
            </a:r>
            <a:r>
              <a:rPr lang="fr-FR" dirty="0" smtClean="0"/>
              <a:t>. </a:t>
            </a:r>
            <a:r>
              <a:rPr lang="fr-FR" dirty="0" err="1" smtClean="0"/>
              <a:t>Bcp</a:t>
            </a:r>
            <a:r>
              <a:rPr lang="fr-FR" dirty="0" smtClean="0"/>
              <a:t> d’espèces sont épineuses,</a:t>
            </a:r>
            <a:r>
              <a:rPr lang="fr-FR" baseline="0" dirty="0" smtClean="0"/>
              <a:t> sans feuilles, des fleurs plutôt petites. </a:t>
            </a:r>
          </a:p>
          <a:p>
            <a:r>
              <a:rPr lang="fr-FR" baseline="0" dirty="0" smtClean="0"/>
              <a:t>Les gousses sont triangulaires, renflées, caractéristique du genre</a:t>
            </a:r>
          </a:p>
          <a:p>
            <a:r>
              <a:rPr lang="fr-FR" baseline="0" dirty="0" smtClean="0"/>
              <a:t>Cette espèce : petit buisson à feuilles épaisses, terminées en pointe. Fleurs plutôt petites. Remarquer le fruit caractéristique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64602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Pedonculata</a:t>
            </a:r>
            <a:r>
              <a:rPr lang="fr-FR" dirty="0" smtClean="0"/>
              <a:t> : feuilles épaisses avec une pointe finale</a:t>
            </a:r>
          </a:p>
          <a:p>
            <a:r>
              <a:rPr lang="fr-FR" dirty="0" err="1" smtClean="0"/>
              <a:t>Cordata</a:t>
            </a:r>
            <a:r>
              <a:rPr lang="fr-FR" dirty="0" smtClean="0"/>
              <a:t> : larges</a:t>
            </a:r>
            <a:r>
              <a:rPr lang="fr-FR" baseline="0" dirty="0" smtClean="0"/>
              <a:t> feuilles et plutôt petites fleurs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96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Ainsi nommé pour le brillant des fleurs; 25 </a:t>
            </a:r>
            <a:r>
              <a:rPr lang="fr-FR" dirty="0" err="1" smtClean="0"/>
              <a:t>sp</a:t>
            </a:r>
            <a:r>
              <a:rPr lang="fr-FR" dirty="0" smtClean="0"/>
              <a:t> </a:t>
            </a:r>
            <a:r>
              <a:rPr lang="fr-FR" dirty="0" err="1" smtClean="0"/>
              <a:t>dt</a:t>
            </a:r>
            <a:r>
              <a:rPr lang="fr-FR" dirty="0" smtClean="0"/>
              <a:t> toutes sauf une sont endémiques d’Australie; les feuilles de ce genre sont marquées par des veines bien visibles</a:t>
            </a:r>
          </a:p>
          <a:p>
            <a:r>
              <a:rPr lang="fr-FR" dirty="0" err="1" smtClean="0"/>
              <a:t>Retrorsum</a:t>
            </a:r>
            <a:r>
              <a:rPr lang="fr-FR" dirty="0" smtClean="0"/>
              <a:t> : habitat : dans les forêts d’eucalyptus,</a:t>
            </a:r>
            <a:r>
              <a:rPr lang="fr-FR" baseline="0" dirty="0" smtClean="0"/>
              <a:t> plutôt dans les sous-bois ; </a:t>
            </a:r>
            <a:r>
              <a:rPr lang="fr-FR" dirty="0" smtClean="0"/>
              <a:t> grandes feuilles ovales;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1613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endémique d’Australie avec 38 espèces décrites. Souvent des arbustes sans feuilles (comme celle-ci) ; belles couleur orange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4249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endémique de 15 espèces avec 11 en Western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Australia</a:t>
            </a:r>
            <a:r>
              <a:rPr lang="fr-FR" baseline="0" dirty="0" smtClean="0"/>
              <a:t>. La plupart sont des plantes grimpantes ou rampantes.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09544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</a:t>
            </a:r>
            <a:r>
              <a:rPr lang="fr-FR" dirty="0" err="1" smtClean="0"/>
              <a:t>Kennedia</a:t>
            </a:r>
            <a:r>
              <a:rPr lang="fr-FR" dirty="0" smtClean="0"/>
              <a:t>, de 15 espèces, est endémique avec 11 </a:t>
            </a:r>
            <a:r>
              <a:rPr lang="fr-FR" dirty="0" err="1" smtClean="0"/>
              <a:t>sp</a:t>
            </a:r>
            <a:r>
              <a:rPr lang="fr-FR" dirty="0" smtClean="0"/>
              <a:t> en WA. Celle-ci</a:t>
            </a:r>
            <a:r>
              <a:rPr lang="fr-FR" baseline="0" dirty="0" smtClean="0"/>
              <a:t> était plutôt rampante. Fleurs assez spectaculaires jaune et noir</a:t>
            </a:r>
          </a:p>
          <a:p>
            <a:r>
              <a:rPr lang="fr-FR" baseline="0" dirty="0" smtClean="0"/>
              <a:t>Plante qui pousse en général près des côtes.</a:t>
            </a:r>
          </a:p>
          <a:p>
            <a:r>
              <a:rPr lang="fr-FR" baseline="0" dirty="0" smtClean="0"/>
              <a:t>Etendard noir et ailes jaunes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4264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de 40 espèces toutes endémiques d’Australie à l’exception d’un en Nouvelle Guinée. En général des</a:t>
            </a:r>
            <a:r>
              <a:rPr lang="fr-FR" baseline="0" dirty="0" smtClean="0"/>
              <a:t> arbustes. La couleur des fleurs est très variée : rose, orange, mauve.</a:t>
            </a:r>
            <a:br>
              <a:rPr lang="fr-FR" baseline="0" dirty="0" smtClean="0"/>
            </a:br>
            <a:r>
              <a:rPr lang="fr-FR" baseline="0" dirty="0" smtClean="0"/>
              <a:t>Ce </a:t>
            </a:r>
            <a:r>
              <a:rPr lang="fr-FR" baseline="0" dirty="0" err="1" smtClean="0"/>
              <a:t>villosum</a:t>
            </a:r>
            <a:r>
              <a:rPr lang="fr-FR" baseline="0" dirty="0" smtClean="0"/>
              <a:t> est presqu’un arbre. Feuilles en aiguilles.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6613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Autre exemple de </a:t>
            </a:r>
            <a:r>
              <a:rPr lang="fr-FR" dirty="0" err="1" smtClean="0"/>
              <a:t>Gompholobium</a:t>
            </a:r>
            <a:r>
              <a:rPr lang="fr-FR" dirty="0" smtClean="0"/>
              <a:t> , lui aussi un arbuste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94231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d’environ 100 </a:t>
            </a:r>
            <a:r>
              <a:rPr lang="fr-FR" dirty="0" err="1" smtClean="0"/>
              <a:t>sp</a:t>
            </a:r>
            <a:r>
              <a:rPr lang="fr-FR" dirty="0" smtClean="0"/>
              <a:t>, la majorité en WA, souvent des arbustes.</a:t>
            </a:r>
            <a:r>
              <a:rPr lang="fr-FR" baseline="0" dirty="0" smtClean="0"/>
              <a:t> </a:t>
            </a:r>
            <a:r>
              <a:rPr lang="fr-FR" dirty="0" err="1" smtClean="0"/>
              <a:t>Bcp</a:t>
            </a:r>
            <a:r>
              <a:rPr lang="fr-FR" baseline="0" dirty="0" smtClean="0"/>
              <a:t> d’espèces de ce genre</a:t>
            </a:r>
            <a:r>
              <a:rPr lang="fr-FR" dirty="0" smtClean="0"/>
              <a:t> contiennent</a:t>
            </a:r>
            <a:r>
              <a:rPr lang="fr-FR" baseline="0" dirty="0" smtClean="0"/>
              <a:t> </a:t>
            </a:r>
            <a:r>
              <a:rPr lang="fr-FR" dirty="0" smtClean="0"/>
              <a:t>une substance toxique, le </a:t>
            </a:r>
            <a:r>
              <a:rPr lang="fr-FR" dirty="0" err="1" smtClean="0"/>
              <a:t>fluoroacétate</a:t>
            </a:r>
            <a:r>
              <a:rPr lang="fr-FR" dirty="0" smtClean="0"/>
              <a:t> de Na connu dans le catalogue des poisons </a:t>
            </a:r>
            <a:r>
              <a:rPr lang="fr-FR" dirty="0" err="1" smtClean="0"/>
              <a:t>ss</a:t>
            </a:r>
            <a:r>
              <a:rPr lang="fr-FR" baseline="0" dirty="0" smtClean="0"/>
              <a:t> le nom de 1080. C’est un composé </a:t>
            </a:r>
            <a:r>
              <a:rPr lang="fr-FR" baseline="0" dirty="0" err="1" smtClean="0"/>
              <a:t>organo</a:t>
            </a:r>
            <a:r>
              <a:rPr lang="fr-FR" baseline="0" dirty="0" smtClean="0"/>
              <a:t>-fluoré. Son action a été identifiée pour la 1</a:t>
            </a:r>
            <a:r>
              <a:rPr lang="fr-FR" baseline="30000" dirty="0" smtClean="0"/>
              <a:t>ère</a:t>
            </a:r>
            <a:r>
              <a:rPr lang="fr-FR" baseline="0" dirty="0" smtClean="0"/>
              <a:t> fois en 1944. Cette substance serait présente dans au moins 40 plantes d’Australie, d’Amérique du sud et d’Afrique.</a:t>
            </a:r>
          </a:p>
          <a:p>
            <a:r>
              <a:rPr lang="fr-FR" baseline="0" dirty="0" smtClean="0"/>
              <a:t>En Australie, la faune locale s’est adaptée à cette toxine mais pas les espèces introduites. Pour les premiers  colons, il y a eu du bétail perdu par consommation de ce fourrage.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597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 genre de 14 espèces </a:t>
            </a:r>
            <a:r>
              <a:rPr lang="fr-FR" dirty="0" err="1" smtClean="0"/>
              <a:t>dt</a:t>
            </a:r>
            <a:r>
              <a:rPr lang="fr-FR" dirty="0" smtClean="0"/>
              <a:t> toutes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sf</a:t>
            </a:r>
            <a:r>
              <a:rPr lang="fr-FR" baseline="0" dirty="0" smtClean="0"/>
              <a:t> 2 sont endémiques du SW australien. Les gousses de ce genre sont particulières :globuleuses et petites. Les arbustes de ce genre sont souvent  presque sans  feuilles.</a:t>
            </a:r>
          </a:p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43B7A-06B6-CE47-BB16-9B7D8E424F50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16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547C1-1E62-5649-8D98-4677D76CF5D0}" type="datetimeFigureOut">
              <a:rPr lang="fr-FR" smtClean="0"/>
              <a:t>11/03/2017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C147B-BD1C-6542-948C-05681E19F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70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image" Target="../media/image26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gif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microsoft.com/office/2007/relationships/hdphoto" Target="../media/hdphoto4.wdp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8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4.jpeg"/><Relationship Id="rId4" Type="http://schemas.microsoft.com/office/2007/relationships/hdphoto" Target="../media/hdphoto5.wdp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jpeg"/><Relationship Id="rId4" Type="http://schemas.microsoft.com/office/2007/relationships/hdphoto" Target="../media/hdphoto6.wdp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gif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3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5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9.jpeg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1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4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gif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jpe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2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4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6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8.jpg"/><Relationship Id="rId4" Type="http://schemas.microsoft.com/office/2007/relationships/hdphoto" Target="../media/hdphoto8.wdp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jpeg"/><Relationship Id="rId4" Type="http://schemas.openxmlformats.org/officeDocument/2006/relationships/image" Target="../media/image350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3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5" Type="http://schemas.openxmlformats.org/officeDocument/2006/relationships/image" Target="../media/image355.jpeg"/><Relationship Id="rId4" Type="http://schemas.microsoft.com/office/2007/relationships/hdphoto" Target="../media/hdphoto9.wdp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4.jpeg"/><Relationship Id="rId4" Type="http://schemas.openxmlformats.org/officeDocument/2006/relationships/image" Target="../media/image36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66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jpeg"/><Relationship Id="rId5" Type="http://schemas.openxmlformats.org/officeDocument/2006/relationships/image" Target="../media/image373.jpeg"/><Relationship Id="rId4" Type="http://schemas.openxmlformats.org/officeDocument/2006/relationships/image" Target="../media/image372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093304"/>
            <a:ext cx="6858000" cy="2363306"/>
          </a:xfrm>
        </p:spPr>
        <p:txBody>
          <a:bodyPr>
            <a:normAutofit/>
          </a:bodyPr>
          <a:lstStyle/>
          <a:p>
            <a:r>
              <a:rPr lang="fr-FR" sz="4000" b="1" i="1" cap="all" dirty="0">
                <a:solidFill>
                  <a:schemeClr val="accent2">
                    <a:lumMod val="50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Notre voyage en </a:t>
            </a:r>
            <a:r>
              <a:rPr lang="fr-FR" sz="4000" b="1" i="1" cap="all" dirty="0" smtClean="0">
                <a:solidFill>
                  <a:schemeClr val="accent2">
                    <a:lumMod val="50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Australie</a:t>
            </a:r>
            <a:br>
              <a:rPr lang="fr-FR" sz="4000" b="1" i="1" cap="all" dirty="0" smtClean="0">
                <a:solidFill>
                  <a:schemeClr val="accent2">
                    <a:lumMod val="50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</a:br>
            <a:r>
              <a:rPr lang="fr-FR" sz="2800" b="1" i="1" cap="all" dirty="0" smtClean="0">
                <a:solidFill>
                  <a:schemeClr val="accent2">
                    <a:lumMod val="50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2016</a:t>
            </a:r>
            <a:endParaRPr lang="fr-FR" sz="2800" b="1" i="1" cap="all" dirty="0">
              <a:solidFill>
                <a:schemeClr val="accent2">
                  <a:lumMod val="50000"/>
                </a:schemeClr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4253948"/>
            <a:ext cx="6858000" cy="176916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En Septembre</a:t>
            </a:r>
          </a:p>
          <a:p>
            <a:endParaRPr lang="fr-FR" dirty="0" smtClean="0"/>
          </a:p>
          <a:p>
            <a:r>
              <a:rPr lang="fr-FR" sz="3600" dirty="0" smtClean="0"/>
              <a:t>C’est le printemps 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8627165" y="-7553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691096" y="6241774"/>
            <a:ext cx="322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  P. </a:t>
            </a:r>
            <a:r>
              <a:rPr lang="fr-FR" dirty="0" err="1" smtClean="0"/>
              <a:t>Noars</a:t>
            </a:r>
            <a:r>
              <a:rPr lang="fr-FR" dirty="0" smtClean="0"/>
              <a:t> – photos R. </a:t>
            </a:r>
            <a:r>
              <a:rPr lang="fr-FR" dirty="0" err="1" smtClean="0"/>
              <a:t>Noars</a:t>
            </a:r>
            <a:r>
              <a:rPr lang="fr-FR" dirty="0" smtClean="0"/>
              <a:t>      </a:t>
            </a:r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161438" y="241101"/>
            <a:ext cx="8715170" cy="6271229"/>
            <a:chOff x="161438" y="241101"/>
            <a:chExt cx="8715170" cy="627122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38" y="241101"/>
              <a:ext cx="2043668" cy="1532751"/>
            </a:xfrm>
            <a:prstGeom prst="ellipse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395" y="4858251"/>
              <a:ext cx="2001213" cy="15009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675" y="4963680"/>
              <a:ext cx="1548650" cy="1548650"/>
            </a:xfrm>
            <a:prstGeom prst="ellipse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395" y="295965"/>
              <a:ext cx="1936501" cy="156770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4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39654" y="365455"/>
            <a:ext cx="6023113" cy="10133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sz="3600" dirty="0" smtClean="0"/>
              <a:t>   Au sud de Perth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128016"/>
            <a:ext cx="8083296" cy="6729984"/>
          </a:xfrm>
        </p:spPr>
      </p:pic>
      <p:sp>
        <p:nvSpPr>
          <p:cNvPr id="6" name="Rectangle 5"/>
          <p:cNvSpPr/>
          <p:nvPr/>
        </p:nvSpPr>
        <p:spPr>
          <a:xfrm>
            <a:off x="12298071" y="-2683566"/>
            <a:ext cx="5506277" cy="9753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994507" y="365455"/>
            <a:ext cx="292419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Au sud </a:t>
            </a:r>
            <a:r>
              <a:rPr lang="fr-FR" sz="3200" smtClean="0"/>
              <a:t>de Perth</a:t>
            </a: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16957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9068" y="274638"/>
            <a:ext cx="6826579" cy="783831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Gompholobium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polymorphum</a:t>
            </a:r>
            <a:endParaRPr lang="fr-FR" sz="4000" i="1" dirty="0"/>
          </a:p>
        </p:txBody>
      </p:sp>
      <p:pic>
        <p:nvPicPr>
          <p:cNvPr id="4" name="Espace réservé du contenu 3" descr="214-Gompholobium polymorph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7" b="-977"/>
          <a:stretch/>
        </p:blipFill>
        <p:spPr>
          <a:xfrm>
            <a:off x="158758" y="1270000"/>
            <a:ext cx="8802230" cy="5588000"/>
          </a:xfrm>
        </p:spPr>
      </p:pic>
      <p:pic>
        <p:nvPicPr>
          <p:cNvPr id="5" name="Image 4" descr="214-Gompholobium polymorphum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950" y="1670022"/>
            <a:ext cx="3829038" cy="2458008"/>
          </a:xfrm>
          <a:prstGeom prst="ellipse">
            <a:avLst/>
          </a:prstGeom>
          <a:ln w="63500" cap="rnd">
            <a:solidFill>
              <a:srgbClr val="CC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29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468" y="274638"/>
            <a:ext cx="4882762" cy="65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Gastrolobium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spinosum</a:t>
            </a:r>
            <a:endParaRPr lang="fr-FR" sz="4000" i="1" dirty="0"/>
          </a:p>
        </p:txBody>
      </p:sp>
      <p:pic>
        <p:nvPicPr>
          <p:cNvPr id="4" name="Espace réservé du contenu 3" descr="1-Gastrolobium-buisson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97" r="-21" b="-1"/>
          <a:stretch/>
        </p:blipFill>
        <p:spPr>
          <a:xfrm>
            <a:off x="229317" y="1073310"/>
            <a:ext cx="8457483" cy="5624354"/>
          </a:xfrm>
        </p:spPr>
      </p:pic>
      <p:pic>
        <p:nvPicPr>
          <p:cNvPr id="5" name="Image 4" descr="1-Gastrolobium-Fleu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221" y="3545873"/>
            <a:ext cx="4836293" cy="3151791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69704" y="5775158"/>
            <a:ext cx="2418104" cy="695802"/>
          </a:xfrm>
          <a:prstGeom prst="rect">
            <a:avLst/>
          </a:prstGeom>
          <a:solidFill>
            <a:srgbClr val="C0504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Fluoroacétate</a:t>
            </a:r>
            <a:r>
              <a:rPr lang="fr-FR" dirty="0" smtClean="0"/>
              <a:t> de sodium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51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286" y="274638"/>
            <a:ext cx="6676571" cy="759505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Sphaerolobium</a:t>
            </a:r>
            <a:r>
              <a:rPr lang="fr-FR" i="1" dirty="0" smtClean="0"/>
              <a:t> </a:t>
            </a:r>
            <a:r>
              <a:rPr lang="fr-FR" i="1" dirty="0" err="1" smtClean="0"/>
              <a:t>drummondii</a:t>
            </a:r>
            <a:endParaRPr lang="fr-FR" i="1" dirty="0"/>
          </a:p>
        </p:txBody>
      </p:sp>
      <p:pic>
        <p:nvPicPr>
          <p:cNvPr id="4" name="Espace réservé du contenu 3" descr="31-Sphaerolobium drummondii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9" r="-699" b="-4179"/>
          <a:stretch/>
        </p:blipFill>
        <p:spPr>
          <a:xfrm>
            <a:off x="457200" y="1233714"/>
            <a:ext cx="8229600" cy="5624286"/>
          </a:xfrm>
        </p:spPr>
      </p:pic>
      <p:pic>
        <p:nvPicPr>
          <p:cNvPr id="3" name="Image 2" descr="31-Sphaerolobium drummondii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8" y="2981355"/>
            <a:ext cx="3979241" cy="3523820"/>
          </a:xfrm>
          <a:prstGeom prst="rect">
            <a:avLst/>
          </a:prstGeom>
          <a:ln w="38100" cmpd="sng">
            <a:solidFill>
              <a:srgbClr val="D99694"/>
            </a:solidFill>
          </a:ln>
        </p:spPr>
      </p:pic>
    </p:spTree>
    <p:extLst>
      <p:ext uri="{BB962C8B-B14F-4D97-AF65-F5344CB8AC3E}">
        <p14:creationId xmlns:p14="http://schemas.microsoft.com/office/powerpoint/2010/main" val="15137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286" y="238352"/>
            <a:ext cx="6963228" cy="977219"/>
          </a:xfrm>
          <a:solidFill>
            <a:srgbClr val="FAC090"/>
          </a:solidFill>
        </p:spPr>
        <p:txBody>
          <a:bodyPr/>
          <a:lstStyle/>
          <a:p>
            <a:r>
              <a:rPr lang="fr-FR" sz="4000" i="1" dirty="0" err="1" smtClean="0"/>
              <a:t>Hardenbergia</a:t>
            </a:r>
            <a:r>
              <a:rPr lang="fr-FR" i="1" dirty="0" smtClean="0"/>
              <a:t> </a:t>
            </a:r>
            <a:r>
              <a:rPr lang="fr-FR" i="1" dirty="0" err="1" smtClean="0"/>
              <a:t>comptoniana</a:t>
            </a:r>
            <a:endParaRPr lang="fr-FR" i="1" dirty="0"/>
          </a:p>
        </p:txBody>
      </p:sp>
      <p:pic>
        <p:nvPicPr>
          <p:cNvPr id="4" name="Espace réservé du contenu 3" descr="0-Hardenbergia compto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38"/>
          <a:stretch/>
        </p:blipFill>
        <p:spPr>
          <a:xfrm>
            <a:off x="221343" y="1417638"/>
            <a:ext cx="8229600" cy="5222648"/>
          </a:xfrm>
        </p:spPr>
      </p:pic>
      <p:pic>
        <p:nvPicPr>
          <p:cNvPr id="5" name="Image 4" descr="0-Hardenbergia comptonian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657" y="1417638"/>
            <a:ext cx="3701143" cy="3118604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452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69563" y="274638"/>
            <a:ext cx="4480493" cy="88967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Hovea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pungens</a:t>
            </a:r>
            <a:endParaRPr lang="fr-FR" sz="4000" i="1" dirty="0"/>
          </a:p>
        </p:txBody>
      </p:sp>
      <p:pic>
        <p:nvPicPr>
          <p:cNvPr id="4" name="Espace réservé du contenu 3" descr="31-Hovea pungen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71"/>
          <a:stretch/>
        </p:blipFill>
        <p:spPr>
          <a:xfrm>
            <a:off x="299876" y="1322388"/>
            <a:ext cx="8386924" cy="5293046"/>
          </a:xfrm>
        </p:spPr>
      </p:pic>
      <p:pic>
        <p:nvPicPr>
          <p:cNvPr id="5" name="Image 4" descr="31-Hovea pungens-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6" y="3738438"/>
            <a:ext cx="4674531" cy="2876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79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5-Pinacles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8" y="274638"/>
            <a:ext cx="8469312" cy="6402387"/>
          </a:xfrm>
        </p:spPr>
      </p:pic>
      <p:sp>
        <p:nvSpPr>
          <p:cNvPr id="5" name="ZoneTexte 4"/>
          <p:cNvSpPr txBox="1"/>
          <p:nvPr/>
        </p:nvSpPr>
        <p:spPr>
          <a:xfrm>
            <a:off x="1905001" y="522514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</a:t>
            </a:r>
            <a:r>
              <a:rPr lang="fr-FR" sz="2800" dirty="0" err="1" smtClean="0"/>
              <a:t>Pinnacles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079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5 Pinacles 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5" b="-872"/>
          <a:stretch/>
        </p:blipFill>
        <p:spPr>
          <a:xfrm>
            <a:off x="145143" y="274638"/>
            <a:ext cx="8799286" cy="6438219"/>
          </a:xfrm>
        </p:spPr>
      </p:pic>
    </p:spTree>
    <p:extLst>
      <p:ext uri="{BB962C8B-B14F-4D97-AF65-F5344CB8AC3E}">
        <p14:creationId xmlns:p14="http://schemas.microsoft.com/office/powerpoint/2010/main" val="7534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11349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Arial Black"/>
                <a:cs typeface="Arial Black"/>
              </a:rPr>
              <a:t>Quelques aspects de la flore  de l’W. australien : </a:t>
            </a:r>
            <a:endParaRPr lang="fr-FR" dirty="0">
              <a:latin typeface="Arial Black"/>
              <a:cs typeface="Arial Black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Mark- 2015-10-20 à 09.19.5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59" y="3714750"/>
            <a:ext cx="2858341" cy="3143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5800" y="2127975"/>
            <a:ext cx="746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</a:t>
            </a:r>
            <a:r>
              <a:rPr lang="fr-FR" sz="2400" b="1" baseline="30000" dirty="0" smtClean="0"/>
              <a:t>e</a:t>
            </a:r>
            <a:r>
              <a:rPr lang="fr-FR" sz="2400" b="1" dirty="0" smtClean="0"/>
              <a:t> partie : au pays des Eucalyptus et des Droseras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58189" y="6280958"/>
            <a:ext cx="468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Session pilotée par Mark </a:t>
            </a:r>
            <a:r>
              <a:rPr lang="fr-FR" dirty="0" err="1" smtClean="0"/>
              <a:t>Hanger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342435" y="6452569"/>
            <a:ext cx="15619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Logo Linnéen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65" y="2806700"/>
            <a:ext cx="2159000" cy="2159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83514" y="3174801"/>
            <a:ext cx="3020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Contributions de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B. Berthet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M.T. </a:t>
            </a:r>
            <a:r>
              <a:rPr lang="fr-FR" dirty="0" err="1" smtClean="0"/>
              <a:t>Mein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P. </a:t>
            </a:r>
            <a:r>
              <a:rPr lang="fr-FR" smtClean="0"/>
              <a:t>&amp; </a:t>
            </a:r>
            <a:r>
              <a:rPr lang="fr-FR" dirty="0" smtClean="0"/>
              <a:t>R. </a:t>
            </a:r>
            <a:r>
              <a:rPr lang="fr-FR" dirty="0" err="1" smtClean="0"/>
              <a:t>Noars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L. &amp; D. Roubaudi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5565" y="5634627"/>
            <a:ext cx="284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Montage : Liliane Roubaudi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902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Badgingarra N. P.25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"/>
          <a:stretch/>
        </p:blipFill>
        <p:spPr>
          <a:xfrm>
            <a:off x="-120146" y="0"/>
            <a:ext cx="5870010" cy="6858000"/>
          </a:xfrm>
        </p:spPr>
      </p:pic>
      <p:sp>
        <p:nvSpPr>
          <p:cNvPr id="5" name="Ellipse 4"/>
          <p:cNvSpPr/>
          <p:nvPr/>
        </p:nvSpPr>
        <p:spPr>
          <a:xfrm>
            <a:off x="566405" y="0"/>
            <a:ext cx="1424594" cy="109831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paysage-Badgingarra-DSC076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5" y="842545"/>
            <a:ext cx="9144000" cy="61173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96122" y="274638"/>
            <a:ext cx="2947878" cy="1143000"/>
          </a:xfrm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Visite du </a:t>
            </a:r>
            <a:r>
              <a:rPr lang="fr-FR" sz="3200" b="1" dirty="0" err="1" smtClean="0">
                <a:solidFill>
                  <a:srgbClr val="FF0000"/>
                </a:solidFill>
              </a:rPr>
              <a:t>Badgingarra</a:t>
            </a:r>
            <a:r>
              <a:rPr lang="fr-FR" sz="3200" b="1" dirty="0" smtClean="0">
                <a:solidFill>
                  <a:srgbClr val="FF0000"/>
                </a:solidFill>
              </a:rPr>
              <a:t/>
            </a:r>
            <a:br>
              <a:rPr lang="fr-FR" sz="3200" b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 National Park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38253" y="1621747"/>
            <a:ext cx="1484155" cy="36933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Kwongan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9614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Routes interminables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423" y="-132849"/>
            <a:ext cx="9336423" cy="689841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" y="-7951"/>
            <a:ext cx="9137560" cy="68763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4877" y="249232"/>
            <a:ext cx="690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Les routes semblent interminables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5734" y="274638"/>
            <a:ext cx="2968266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Banksia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hookeriana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Proteaceae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Banksia hookeriana-DSC0746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7"/>
          <a:stretch/>
        </p:blipFill>
        <p:spPr>
          <a:xfrm>
            <a:off x="0" y="-242431"/>
            <a:ext cx="4766623" cy="7100431"/>
          </a:xfrm>
        </p:spPr>
      </p:pic>
      <p:pic>
        <p:nvPicPr>
          <p:cNvPr id="5" name="Image 4" descr="Banksia hookeriana-DSC0746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82" y="648057"/>
            <a:ext cx="3888359" cy="5809857"/>
          </a:xfrm>
          <a:prstGeom prst="ellipse">
            <a:avLst/>
          </a:prstGeom>
        </p:spPr>
      </p:pic>
      <p:pic>
        <p:nvPicPr>
          <p:cNvPr id="6" name="Image 5" descr="Banksia hookeriana-DSC0747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84543" y="2499717"/>
            <a:ext cx="6541535" cy="437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erticordia grandis-Myrtacée-DSC0749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38" r="-10838"/>
          <a:stretch>
            <a:fillRect/>
          </a:stretch>
        </p:blipFill>
        <p:spPr>
          <a:xfrm>
            <a:off x="-1595579" y="-152207"/>
            <a:ext cx="12746724" cy="7010207"/>
          </a:xfrm>
        </p:spPr>
      </p:pic>
      <p:pic>
        <p:nvPicPr>
          <p:cNvPr id="3" name="Image 2" descr="Verticordia grandis-Myrtacée-DSC0749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995" y="0"/>
            <a:ext cx="4884036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64097" y="3125059"/>
            <a:ext cx="3859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Arbuste appelé « fleur de plume »</a:t>
            </a:r>
            <a:endParaRPr lang="fr-FR" dirty="0"/>
          </a:p>
        </p:txBody>
      </p:sp>
      <p:pic>
        <p:nvPicPr>
          <p:cNvPr id="6" name="Image 5" descr="Verticordia grandis-Myrtacée-DSC0749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635" y="919134"/>
            <a:ext cx="8287664" cy="5532465"/>
          </a:xfrm>
          <a:prstGeom prst="ellipse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61857" y="5665214"/>
            <a:ext cx="2382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101 espèces de </a:t>
            </a:r>
            <a:r>
              <a:rPr lang="fr-FR" i="1" dirty="0" err="1" smtClean="0"/>
              <a:t>Verticordia</a:t>
            </a:r>
            <a:r>
              <a:rPr lang="fr-FR" dirty="0" smtClean="0"/>
              <a:t> en Australie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3544" y="1448745"/>
            <a:ext cx="3577141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chemeClr val="bg1"/>
                </a:solidFill>
              </a:rPr>
              <a:t>Verticordia</a:t>
            </a:r>
            <a:r>
              <a:rPr lang="fr-FR" sz="2400" b="1" i="1" dirty="0" smtClean="0">
                <a:solidFill>
                  <a:schemeClr val="bg1"/>
                </a:solidFill>
              </a:rPr>
              <a:t> grandis</a:t>
            </a:r>
            <a:br>
              <a:rPr lang="fr-FR" sz="2400" b="1" i="1" dirty="0" smtClean="0">
                <a:solidFill>
                  <a:schemeClr val="bg1"/>
                </a:solidFill>
              </a:rPr>
            </a:b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Myrtaceae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2954" y="274638"/>
            <a:ext cx="5196498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Darwinia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speciosa</a:t>
            </a:r>
            <a:r>
              <a:rPr lang="fr-FR" sz="2400" b="1" i="1" dirty="0" smtClean="0"/>
              <a:t> </a:t>
            </a:r>
            <a:br>
              <a:rPr lang="fr-FR" sz="2400" b="1" i="1" dirty="0" smtClean="0"/>
            </a:b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Darwinia speciosa-Myrtacée-DSC0755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"/>
          <a:stretch/>
        </p:blipFill>
        <p:spPr>
          <a:xfrm>
            <a:off x="0" y="0"/>
            <a:ext cx="6516510" cy="5431252"/>
          </a:xfrm>
        </p:spPr>
      </p:pic>
      <p:pic>
        <p:nvPicPr>
          <p:cNvPr id="5" name="Image 4" descr="Darwinia speciosa-Myrtacée-DSC0756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808" y="2057964"/>
            <a:ext cx="5378192" cy="4800036"/>
          </a:xfrm>
          <a:prstGeom prst="rect">
            <a:avLst/>
          </a:prstGeom>
        </p:spPr>
      </p:pic>
      <p:pic>
        <p:nvPicPr>
          <p:cNvPr id="3" name="Image 2" descr="Darwinia speciosa-Myrtacée-DSC0755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97" y="1327987"/>
            <a:ext cx="6799196" cy="55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62480" y="274638"/>
            <a:ext cx="3224320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Lachenaultia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hirsuta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Goodeniaceae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Lechenaultia hirsuta-Goodeniacée-DSC076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"/>
          <a:stretch/>
        </p:blipFill>
        <p:spPr>
          <a:xfrm>
            <a:off x="0" y="-121766"/>
            <a:ext cx="4540468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6299293" y="22894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 descr="Capture d’écran 2016-10-22 à 17.30.5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484" y="1921828"/>
            <a:ext cx="6157515" cy="4406222"/>
          </a:xfrm>
          <a:prstGeom prst="rect">
            <a:avLst/>
          </a:prstGeom>
        </p:spPr>
      </p:pic>
      <p:pic>
        <p:nvPicPr>
          <p:cNvPr id="8" name="Image 7" descr="Lechenaultia hirsuta-Goodeniacée-DSC0760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6239"/>
            <a:ext cx="5715161" cy="528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tylidium schoenoides-Stylidacée-DSC0757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893"/>
          <a:stretch/>
        </p:blipFill>
        <p:spPr>
          <a:xfrm>
            <a:off x="-186267" y="0"/>
            <a:ext cx="10447868" cy="6858000"/>
          </a:xfrm>
        </p:spPr>
      </p:pic>
      <p:pic>
        <p:nvPicPr>
          <p:cNvPr id="5" name="Image 4" descr="Stylidium schoenoides-Stylidacée-DSC0758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0"/>
            <a:ext cx="5389391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63733" cy="1143000"/>
          </a:xfrm>
        </p:spPr>
        <p:txBody>
          <a:bodyPr>
            <a:normAutofit/>
          </a:bodyPr>
          <a:lstStyle/>
          <a:p>
            <a:r>
              <a:rPr lang="fr-FR" sz="2800" b="1" i="1" dirty="0" err="1" smtClean="0">
                <a:solidFill>
                  <a:srgbClr val="FFFFFF"/>
                </a:solidFill>
              </a:rPr>
              <a:t>Stylidium</a:t>
            </a:r>
            <a:r>
              <a:rPr lang="fr-FR" sz="2800" b="1" i="1" dirty="0" smtClean="0">
                <a:solidFill>
                  <a:srgbClr val="FFFFFF"/>
                </a:solidFill>
              </a:rPr>
              <a:t> </a:t>
            </a:r>
            <a:r>
              <a:rPr lang="fr-FR" sz="2800" b="1" i="1" dirty="0" err="1" smtClean="0">
                <a:solidFill>
                  <a:srgbClr val="FFFFFF"/>
                </a:solidFill>
              </a:rPr>
              <a:t>schoenoides</a:t>
            </a:r>
            <a:r>
              <a:rPr lang="fr-FR" sz="2800" b="1" i="1" dirty="0" smtClean="0">
                <a:solidFill>
                  <a:srgbClr val="FFFFFF"/>
                </a:solidFill>
              </a:rPr>
              <a:t/>
            </a:r>
            <a:br>
              <a:rPr lang="fr-FR" sz="2800" b="1" i="1" dirty="0" smtClean="0">
                <a:solidFill>
                  <a:srgbClr val="FFFFFF"/>
                </a:solidFill>
              </a:rPr>
            </a:br>
            <a:r>
              <a:rPr lang="fr-FR" sz="2800" b="1" i="1" dirty="0" smtClean="0">
                <a:solidFill>
                  <a:srgbClr val="FFFFFF"/>
                </a:solidFill>
              </a:rPr>
              <a:t> (</a:t>
            </a:r>
            <a:r>
              <a:rPr lang="fr-FR" sz="2800" b="1" dirty="0" err="1" smtClean="0">
                <a:solidFill>
                  <a:srgbClr val="FFFFFF"/>
                </a:solidFill>
              </a:rPr>
              <a:t>Stylidiaceae</a:t>
            </a:r>
            <a:r>
              <a:rPr lang="fr-FR" sz="2800" b="1" dirty="0" smtClean="0">
                <a:solidFill>
                  <a:schemeClr val="bg1"/>
                </a:solidFill>
              </a:rPr>
              <a:t>)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Orthosanthus laxus-Iridacée-DSC0801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" r="-234"/>
          <a:stretch/>
        </p:blipFill>
        <p:spPr>
          <a:xfrm>
            <a:off x="-166323" y="0"/>
            <a:ext cx="9310323" cy="7382541"/>
          </a:xfrm>
        </p:spPr>
      </p:pic>
      <p:pic>
        <p:nvPicPr>
          <p:cNvPr id="5" name="Image 4" descr="Orthosanthus laxus-Iridacée-DSC080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151" y="11644"/>
            <a:ext cx="458984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4127" y="11644"/>
            <a:ext cx="6501727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chemeClr val="bg1"/>
                </a:solidFill>
              </a:rPr>
              <a:t>Orthosanthos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i="1" dirty="0" err="1" smtClean="0">
                <a:solidFill>
                  <a:schemeClr val="bg1"/>
                </a:solidFill>
              </a:rPr>
              <a:t>laxus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Iridaceae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Image 5" descr="Orthosanthus laxus-Iridacée-DSC0801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83" y="2871392"/>
            <a:ext cx="3679888" cy="3774952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28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ancarte J. botanique--11 à 18.21.2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5593" y="0"/>
            <a:ext cx="4058407" cy="22319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5163081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Retour sur Perth et visite du  :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5" name="Image 4" descr="Perth-Botanistes-DSC0782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08" y="1685023"/>
            <a:ext cx="5363589" cy="51729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21867" y="265853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Surface : 400 hectares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435600" y="3254401"/>
            <a:ext cx="352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Perché sur la crête du Mont Eliza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35600" y="3911600"/>
            <a:ext cx="338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panoramique sur la ville et l’estuaire de la Swan River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621866" y="4995333"/>
            <a:ext cx="352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1700 espèces végétales indigènes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6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erth-jardin botanique-DSC078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8" y="0"/>
            <a:ext cx="10330810" cy="6913034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1" dirty="0" smtClean="0"/>
              <a:t>La Swan River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0460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6932" y="274638"/>
            <a:ext cx="2777067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Swaisonia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nervosa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Fabaceae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waisonia nervosa-Fabacée-DSC0779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04268" cy="4525963"/>
          </a:xfrm>
        </p:spPr>
      </p:pic>
      <p:pic>
        <p:nvPicPr>
          <p:cNvPr id="5" name="Image 4" descr="Swaisonia nervosa-Fabacée-DSC0779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2863850"/>
            <a:ext cx="4841394" cy="3994150"/>
          </a:xfrm>
          <a:prstGeom prst="rect">
            <a:avLst/>
          </a:prstGeom>
        </p:spPr>
      </p:pic>
      <p:pic>
        <p:nvPicPr>
          <p:cNvPr id="6" name="Image 5" descr="Swaisonia nervosa-Fabacée-DSC0779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066" y="1199797"/>
            <a:ext cx="6180667" cy="41358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91300" y="5916992"/>
            <a:ext cx="216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Pois du désert »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34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cacia glaucoptera-DSC0781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4" r="-574"/>
          <a:stretch/>
        </p:blipFill>
        <p:spPr>
          <a:xfrm>
            <a:off x="-558800" y="-168012"/>
            <a:ext cx="9872133" cy="702601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7066" y="274638"/>
            <a:ext cx="2556933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bg1"/>
                </a:solidFill>
              </a:rPr>
              <a:t>Acacia </a:t>
            </a:r>
            <a:r>
              <a:rPr lang="fr-FR" sz="2000" b="1" i="1" dirty="0" err="1" smtClean="0">
                <a:solidFill>
                  <a:schemeClr val="bg1"/>
                </a:solidFill>
              </a:rPr>
              <a:t>glaucoptera</a:t>
            </a:r>
            <a:r>
              <a:rPr lang="fr-FR" sz="2000" b="1" i="1" dirty="0" smtClean="0">
                <a:solidFill>
                  <a:schemeClr val="bg1"/>
                </a:solidFill>
              </a:rPr>
              <a:t>)</a:t>
            </a:r>
            <a:br>
              <a:rPr lang="fr-FR" sz="2000" b="1" i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Mimosaceae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Image 4" descr="Acacia glaucoptera-DSC0782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066" y="0"/>
            <a:ext cx="4187682" cy="6257095"/>
          </a:xfrm>
          <a:prstGeom prst="ellipse">
            <a:avLst/>
          </a:prstGeom>
        </p:spPr>
      </p:pic>
      <p:pic>
        <p:nvPicPr>
          <p:cNvPr id="6" name="Image 5" descr="Acacia glaucoptera-DSC0782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633" y="0"/>
            <a:ext cx="3419905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Circulation à gauche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35"/>
            <a:ext cx="9136087" cy="6852065"/>
          </a:xfrm>
        </p:spPr>
      </p:pic>
      <p:sp>
        <p:nvSpPr>
          <p:cNvPr id="3" name="ZoneTexte 2"/>
          <p:cNvSpPr txBox="1"/>
          <p:nvPr/>
        </p:nvSpPr>
        <p:spPr>
          <a:xfrm>
            <a:off x="628650" y="6168881"/>
            <a:ext cx="7886699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20" dirty="0" smtClean="0"/>
              <a:t>Attention en traversant (Circulation à gauche)</a:t>
            </a:r>
            <a:endParaRPr lang="fr-FR" sz="3020" dirty="0"/>
          </a:p>
        </p:txBody>
      </p:sp>
      <p:sp>
        <p:nvSpPr>
          <p:cNvPr id="5" name="ZoneTexte 4"/>
          <p:cNvSpPr txBox="1"/>
          <p:nvPr/>
        </p:nvSpPr>
        <p:spPr>
          <a:xfrm>
            <a:off x="815009" y="5605665"/>
            <a:ext cx="699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Si  la végétation paraît intéressante, le minibus s’arrête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54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0032" y="0"/>
            <a:ext cx="5183968" cy="1143000"/>
          </a:xfrm>
        </p:spPr>
        <p:txBody>
          <a:bodyPr>
            <a:normAutofit/>
          </a:bodyPr>
          <a:lstStyle/>
          <a:p>
            <a:r>
              <a:rPr lang="fr-FR" sz="2800" b="1" i="1" dirty="0" err="1" smtClean="0"/>
              <a:t>Adamsonia</a:t>
            </a:r>
            <a:r>
              <a:rPr lang="fr-FR" sz="2800" b="1" i="1" dirty="0" smtClean="0"/>
              <a:t> </a:t>
            </a:r>
            <a:r>
              <a:rPr lang="fr-FR" sz="2800" b="1" i="1" dirty="0" err="1" smtClean="0"/>
              <a:t>gregorii</a:t>
            </a:r>
            <a:r>
              <a:rPr lang="fr-FR" sz="2800" b="1" i="1" dirty="0" smtClean="0"/>
              <a:t> </a:t>
            </a:r>
            <a:r>
              <a:rPr lang="fr-FR" sz="2800" b="1" dirty="0" smtClean="0"/>
              <a:t>(</a:t>
            </a:r>
            <a:r>
              <a:rPr lang="fr-FR" sz="2800" b="1" dirty="0" err="1" smtClean="0"/>
              <a:t>Malvaceae</a:t>
            </a:r>
            <a:r>
              <a:rPr lang="fr-FR" sz="2800" b="1" dirty="0" smtClean="0"/>
              <a:t>)</a:t>
            </a:r>
            <a:endParaRPr lang="fr-FR" sz="2800" b="1" dirty="0"/>
          </a:p>
        </p:txBody>
      </p:sp>
      <p:pic>
        <p:nvPicPr>
          <p:cNvPr id="4" name="Espace réservé du contenu 3" descr="Capture d’écran 2016-10-22 à 17.28.16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19135"/>
            <a:ext cx="9188194" cy="5938865"/>
          </a:xfrm>
        </p:spPr>
      </p:pic>
      <p:sp>
        <p:nvSpPr>
          <p:cNvPr id="5" name="ZoneTexte 4"/>
          <p:cNvSpPr txBox="1"/>
          <p:nvPr/>
        </p:nvSpPr>
        <p:spPr>
          <a:xfrm>
            <a:off x="317471" y="133693"/>
            <a:ext cx="2539768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Endémique d’Australie (Kimberley)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95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92420" y="0"/>
            <a:ext cx="5679995" cy="995525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Chamelaucium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uncinatum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br>
              <a:rPr lang="fr-FR" sz="2400" b="1" dirty="0" smtClean="0"/>
            </a:br>
            <a:endParaRPr lang="fr-FR" sz="2400" b="1" dirty="0"/>
          </a:p>
        </p:txBody>
      </p:sp>
      <p:pic>
        <p:nvPicPr>
          <p:cNvPr id="8" name="Espace réservé du contenu 7" descr="Chamaemelum uncinatum-Myrtacée-DSC07748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49" r="-4549"/>
          <a:stretch>
            <a:fillRect/>
          </a:stretch>
        </p:blipFill>
        <p:spPr>
          <a:xfrm>
            <a:off x="-635031" y="829134"/>
            <a:ext cx="11182301" cy="6149835"/>
          </a:xfrm>
        </p:spPr>
      </p:pic>
      <p:pic>
        <p:nvPicPr>
          <p:cNvPr id="9" name="Image 8" descr="Chamaemelum uncinatum-Myrtacée-DSC0775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316" y="368676"/>
            <a:ext cx="5880648" cy="6118860"/>
          </a:xfrm>
          <a:prstGeom prst="rect">
            <a:avLst/>
          </a:prstGeom>
        </p:spPr>
      </p:pic>
      <p:pic>
        <p:nvPicPr>
          <p:cNvPr id="10" name="Image 9" descr="Chamaemelum uncinatum-Myrtacée-DSC077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6286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62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7264" y="-201674"/>
            <a:ext cx="4929535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Ellis Brook </a:t>
            </a:r>
            <a:r>
              <a:rPr lang="fr-FR" sz="2800" b="1" dirty="0" err="1" smtClean="0">
                <a:solidFill>
                  <a:srgbClr val="FF0000"/>
                </a:solidFill>
              </a:rPr>
              <a:t>Valley</a:t>
            </a:r>
            <a:r>
              <a:rPr lang="fr-FR" sz="2800" b="1" dirty="0" smtClean="0">
                <a:solidFill>
                  <a:srgbClr val="FF0000"/>
                </a:solidFill>
              </a:rPr>
              <a:t> Reserve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botanistes-DSC0798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11867"/>
            <a:ext cx="9175430" cy="5046133"/>
          </a:xfrm>
        </p:spPr>
      </p:pic>
      <p:sp>
        <p:nvSpPr>
          <p:cNvPr id="5" name="ZoneTexte 4"/>
          <p:cNvSpPr txBox="1"/>
          <p:nvPr/>
        </p:nvSpPr>
        <p:spPr>
          <a:xfrm>
            <a:off x="237067" y="287867"/>
            <a:ext cx="33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20 km au sud de Perth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7067" y="751858"/>
            <a:ext cx="33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Sol : granite et </a:t>
            </a:r>
            <a:r>
              <a:rPr lang="fr-FR" dirty="0" err="1" smtClean="0"/>
              <a:t>quarzite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7067" y="1354667"/>
            <a:ext cx="866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550 espèces de pl. à fleurs, 116 d’oiseaux, 9 de grenouilles…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870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2356" y="23987"/>
            <a:ext cx="3481644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Verticordia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densiflora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Verticordia densiflora-Myrtacée-DSC0792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50" r="-17050"/>
          <a:stretch>
            <a:fillRect/>
          </a:stretch>
        </p:blipFill>
        <p:spPr>
          <a:xfrm>
            <a:off x="-1363072" y="1079515"/>
            <a:ext cx="10507072" cy="5778485"/>
          </a:xfrm>
        </p:spPr>
      </p:pic>
      <p:pic>
        <p:nvPicPr>
          <p:cNvPr id="5" name="Image 4" descr="Verticordia densiflora-Myrtacée-DSC0793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2158" y="0"/>
            <a:ext cx="6926283" cy="4634838"/>
          </a:xfrm>
          <a:prstGeom prst="rect">
            <a:avLst/>
          </a:prstGeom>
        </p:spPr>
      </p:pic>
      <p:pic>
        <p:nvPicPr>
          <p:cNvPr id="6" name="Image 5" descr="Verticordia densiflora-Myrtacée-DSC0793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050" y="740928"/>
            <a:ext cx="5914976" cy="6117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807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erticordia nobilis-DSC0633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497" y="0"/>
            <a:ext cx="3305581" cy="2504963"/>
          </a:xfrm>
        </p:spPr>
      </p:pic>
      <p:pic>
        <p:nvPicPr>
          <p:cNvPr id="5" name="Image 4" descr="Verticordia-Myrtacée-DSC07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916" y="10744"/>
            <a:ext cx="3247084" cy="2692374"/>
          </a:xfrm>
          <a:prstGeom prst="rect">
            <a:avLst/>
          </a:prstGeom>
        </p:spPr>
      </p:pic>
      <p:pic>
        <p:nvPicPr>
          <p:cNvPr id="6" name="Image 5" descr="Verticordia plumosa-Myrtacée-DSC0727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61" y="2368696"/>
            <a:ext cx="3256575" cy="3370555"/>
          </a:xfrm>
          <a:prstGeom prst="rect">
            <a:avLst/>
          </a:prstGeom>
        </p:spPr>
      </p:pic>
      <p:pic>
        <p:nvPicPr>
          <p:cNvPr id="8" name="Image 7" descr="Verticordia chrysanthelia-Myrtacée-DSC0792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594" y="3184245"/>
            <a:ext cx="2541406" cy="322020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42615" y="874993"/>
            <a:ext cx="3190383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Les</a:t>
            </a:r>
            <a:r>
              <a:rPr lang="fr-FR" sz="2000" b="1" i="1" dirty="0" smtClean="0"/>
              <a:t> </a:t>
            </a:r>
            <a:r>
              <a:rPr lang="fr-FR" sz="2000" b="1" i="1" dirty="0" err="1"/>
              <a:t>V</a:t>
            </a:r>
            <a:r>
              <a:rPr lang="fr-FR" sz="2000" b="1" i="1" dirty="0" err="1" smtClean="0"/>
              <a:t>erticordia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: ces</a:t>
            </a:r>
            <a:br>
              <a:rPr lang="fr-FR" sz="2000" b="1" dirty="0" smtClean="0"/>
            </a:br>
            <a:r>
              <a:rPr lang="fr-FR" sz="2000" b="1" dirty="0" smtClean="0"/>
              <a:t> belles qui renversent </a:t>
            </a:r>
            <a:br>
              <a:rPr lang="fr-FR" sz="2000" b="1" dirty="0" smtClean="0"/>
            </a:br>
            <a:r>
              <a:rPr lang="fr-FR" sz="2000" b="1" dirty="0" smtClean="0"/>
              <a:t>le </a:t>
            </a:r>
            <a:r>
              <a:rPr lang="fr-FR" sz="2000" b="1" dirty="0" err="1" smtClean="0"/>
              <a:t>coeur</a:t>
            </a:r>
            <a:endParaRPr lang="fr-FR" sz="2000" b="1" dirty="0"/>
          </a:p>
        </p:txBody>
      </p:sp>
      <p:pic>
        <p:nvPicPr>
          <p:cNvPr id="9" name="Image 8" descr="Verticordia ovalifolia-Myrtacée-DSC0658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407" y="3487444"/>
            <a:ext cx="3162068" cy="291700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1203" y="6515950"/>
            <a:ext cx="269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V. </a:t>
            </a:r>
            <a:r>
              <a:rPr lang="fr-FR" b="1" i="1" dirty="0" err="1" smtClean="0"/>
              <a:t>ovalifolia</a:t>
            </a:r>
            <a:endParaRPr lang="fr-FR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538150" y="5880985"/>
            <a:ext cx="2494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V. </a:t>
            </a:r>
            <a:r>
              <a:rPr lang="fr-FR" b="1" i="1" dirty="0" err="1" smtClean="0"/>
              <a:t>plumosa</a:t>
            </a:r>
            <a:endParaRPr lang="fr-FR" b="1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151203" y="2703118"/>
            <a:ext cx="23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V. </a:t>
            </a:r>
            <a:r>
              <a:rPr lang="fr-FR" b="1" i="1" dirty="0" err="1" smtClean="0"/>
              <a:t>nobilis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602594" y="6455477"/>
            <a:ext cx="254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V. </a:t>
            </a:r>
            <a:r>
              <a:rPr lang="fr-FR" b="1" i="1" dirty="0" err="1" smtClean="0"/>
              <a:t>chrysanthelia</a:t>
            </a:r>
            <a:endParaRPr lang="fr-FR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602594" y="2811988"/>
            <a:ext cx="254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Verticordia</a:t>
            </a:r>
            <a:r>
              <a:rPr lang="fr-FR" dirty="0" smtClean="0"/>
              <a:t> </a:t>
            </a:r>
            <a:r>
              <a:rPr lang="fr-FR" dirty="0" err="1" smtClean="0"/>
              <a:t>sp</a:t>
            </a:r>
            <a:r>
              <a:rPr lang="fr-FR" dirty="0" smtClean="0"/>
              <a:t>.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5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8754" y="274638"/>
            <a:ext cx="3305246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Calothamnus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quadrifidus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Calothamnus quadrifidus-Myrtacée-DSC0786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7"/>
          <a:stretch/>
        </p:blipFill>
        <p:spPr>
          <a:xfrm>
            <a:off x="-123478" y="0"/>
            <a:ext cx="6085710" cy="6858000"/>
          </a:xfrm>
        </p:spPr>
      </p:pic>
      <p:pic>
        <p:nvPicPr>
          <p:cNvPr id="5" name="Image 4" descr="Calothamnus quadrifidus-Myrtacée-DSC0786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64" y="0"/>
            <a:ext cx="4589849" cy="6858000"/>
          </a:xfrm>
          <a:prstGeom prst="rect">
            <a:avLst/>
          </a:prstGeom>
        </p:spPr>
      </p:pic>
      <p:pic>
        <p:nvPicPr>
          <p:cNvPr id="6" name="Image 5" descr="Calothamnus quadrifidus-Myrtacée-DSC0786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0670"/>
            <a:ext cx="9144000" cy="53111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Calothamnus quadrifidus-Myrtacée-DSC07867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785" y="0"/>
            <a:ext cx="533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Xerochrysum macranthum-Asteraceae-DSC0803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"/>
          <a:stretch/>
        </p:blipFill>
        <p:spPr>
          <a:xfrm>
            <a:off x="0" y="1117600"/>
            <a:ext cx="6620933" cy="5740400"/>
          </a:xfrm>
        </p:spPr>
      </p:pic>
      <p:pic>
        <p:nvPicPr>
          <p:cNvPr id="5" name="Image 4" descr="Xerochrysum macranthum-Asteraceae-DSC0804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574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4933" y="274638"/>
            <a:ext cx="3539066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Helichrysum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macranthum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Asteraceae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6" name="Image 5" descr="Xerochrysum macranthum-Asteraceae-DSC0804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1" y="351872"/>
            <a:ext cx="7965581" cy="6583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190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747" y="274638"/>
            <a:ext cx="2864252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Drosera </a:t>
            </a:r>
            <a:r>
              <a:rPr lang="fr-FR" sz="2400" b="1" i="1" dirty="0" err="1" smtClean="0"/>
              <a:t>erythrorhiza</a:t>
            </a:r>
            <a:r>
              <a:rPr lang="fr-FR" sz="2400" b="1" i="1" dirty="0" smtClean="0"/>
              <a:t> </a:t>
            </a:r>
            <a:br>
              <a:rPr lang="fr-FR" sz="2400" b="1" i="1" dirty="0" smtClean="0"/>
            </a:br>
            <a:r>
              <a:rPr lang="fr-FR" sz="2400" b="1" dirty="0" smtClean="0"/>
              <a:t>(</a:t>
            </a:r>
            <a:r>
              <a:rPr lang="fr-FR" sz="2400" b="1" dirty="0" err="1" smtClean="0"/>
              <a:t>Droseraceae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Drosera erythrorhiza-DSC0816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15027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6653694" y="1862667"/>
            <a:ext cx="2370667" cy="203132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Plante </a:t>
            </a:r>
            <a:r>
              <a:rPr lang="fr-FR" b="1" dirty="0"/>
              <a:t>carnivore</a:t>
            </a:r>
            <a:r>
              <a:rPr lang="fr-FR" dirty="0"/>
              <a:t> avec des feuilles en rosette basale secrétant des protéases</a:t>
            </a:r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>
                <a:sym typeface="Wingdings"/>
              </a:rPr>
              <a:t> vie sur sol pauvre mais pas forcément humide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75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Kunzea recurva-Myrtacée-DSC0788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704426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4133" y="0"/>
            <a:ext cx="2319866" cy="1143000"/>
          </a:xfrm>
        </p:spPr>
        <p:txBody>
          <a:bodyPr/>
          <a:lstStyle/>
          <a:p>
            <a:r>
              <a:rPr lang="fr-FR" sz="2400" b="1" i="1" dirty="0" err="1" smtClean="0">
                <a:solidFill>
                  <a:schemeClr val="bg1"/>
                </a:solidFill>
              </a:rPr>
              <a:t>Kunzea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i="1" dirty="0" err="1" smtClean="0">
                <a:solidFill>
                  <a:schemeClr val="bg1"/>
                </a:solidFill>
              </a:rPr>
              <a:t>recurva</a:t>
            </a:r>
            <a:r>
              <a:rPr lang="fr-FR" sz="2400" b="1" i="1" dirty="0" smtClean="0">
                <a:solidFill>
                  <a:schemeClr val="bg1"/>
                </a:solidFill>
              </a:rPr>
              <a:t/>
            </a:r>
            <a:br>
              <a:rPr lang="fr-FR" sz="2400" b="1" i="1" dirty="0" smtClean="0">
                <a:solidFill>
                  <a:schemeClr val="bg1"/>
                </a:solidFill>
              </a:rPr>
            </a:b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Myrtaceae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 descr="Kunzea recurva-Myrtacée-DSC0788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"/>
            <a:ext cx="780797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847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66266" y="-216429"/>
            <a:ext cx="3877733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Drosera </a:t>
            </a:r>
            <a:r>
              <a:rPr lang="fr-FR" sz="2400" b="1" i="1" dirty="0" err="1" smtClean="0"/>
              <a:t>barbigera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Droseraceae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Drosera glanduligera-DSC0810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5"/>
          <a:stretch/>
        </p:blipFill>
        <p:spPr>
          <a:xfrm>
            <a:off x="-186268" y="0"/>
            <a:ext cx="5452534" cy="6858000"/>
          </a:xfrm>
        </p:spPr>
      </p:pic>
      <p:pic>
        <p:nvPicPr>
          <p:cNvPr id="3" name="Image 2" descr="Drosera glanduligera-DSC0815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026" y="689504"/>
            <a:ext cx="2562176" cy="6168496"/>
          </a:xfrm>
          <a:prstGeom prst="rect">
            <a:avLst/>
          </a:prstGeom>
        </p:spPr>
      </p:pic>
      <p:pic>
        <p:nvPicPr>
          <p:cNvPr id="5" name="Image 4" descr="Drosera glanduligera-DSC0810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9504"/>
            <a:ext cx="7971438" cy="6324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90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8" y="18288"/>
            <a:ext cx="9132632" cy="6857999"/>
          </a:xfr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318051" y="5665304"/>
            <a:ext cx="359796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C’est tout le temps intéressant !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3057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tylidium bulbiferum-DSC07984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00077" y="-440267"/>
            <a:ext cx="11708873" cy="7569200"/>
          </a:xfrm>
        </p:spPr>
      </p:pic>
      <p:pic>
        <p:nvPicPr>
          <p:cNvPr id="5" name="Image 4" descr="Stylidium bulbiferum-Stylidiacée-DSC0790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-38630"/>
            <a:ext cx="4529224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3928532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rgbClr val="FFFFFF"/>
                </a:solidFill>
              </a:rPr>
              <a:t>Stylidium</a:t>
            </a:r>
            <a:r>
              <a:rPr lang="fr-FR" sz="2400" b="1" i="1" dirty="0" smtClean="0">
                <a:solidFill>
                  <a:srgbClr val="FFFFFF"/>
                </a:solidFill>
              </a:rPr>
              <a:t> </a:t>
            </a:r>
            <a:r>
              <a:rPr lang="fr-FR" sz="2400" b="1" i="1" dirty="0" err="1" smtClean="0">
                <a:solidFill>
                  <a:srgbClr val="FFFFFF"/>
                </a:solidFill>
              </a:rPr>
              <a:t>bulbiferum</a:t>
            </a:r>
            <a:r>
              <a:rPr lang="fr-FR" sz="2400" b="1" i="1" dirty="0" smtClean="0">
                <a:solidFill>
                  <a:srgbClr val="FFFFFF"/>
                </a:solidFill>
              </a:rPr>
              <a:t/>
            </a:r>
            <a:br>
              <a:rPr lang="fr-FR" sz="2400" b="1" i="1" dirty="0" smtClean="0">
                <a:solidFill>
                  <a:srgbClr val="FFFFFF"/>
                </a:solidFill>
              </a:rPr>
            </a:br>
            <a:r>
              <a:rPr lang="fr-FR" sz="2400" b="1" i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smtClean="0">
                <a:solidFill>
                  <a:srgbClr val="FFFFFF"/>
                </a:solidFill>
              </a:rPr>
              <a:t>(</a:t>
            </a:r>
            <a:r>
              <a:rPr lang="fr-FR" sz="2400" b="1" dirty="0" err="1" smtClean="0">
                <a:solidFill>
                  <a:srgbClr val="FFFFFF"/>
                </a:solidFill>
              </a:rPr>
              <a:t>Stylidiaceae</a:t>
            </a:r>
            <a:r>
              <a:rPr lang="fr-FR" sz="2400" b="1" dirty="0" smtClean="0">
                <a:solidFill>
                  <a:srgbClr val="FFFFFF"/>
                </a:solidFill>
              </a:rPr>
              <a:t>)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21867" y="0"/>
            <a:ext cx="3522132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Stylidium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albomontis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Stylidiaceae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Stylidium albomontis-Stylidiaceae-DSC0808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663" y="0"/>
            <a:ext cx="4495799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1" y="287867"/>
            <a:ext cx="56218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Selon APG III : 6 genres dans la famille des </a:t>
            </a:r>
            <a:r>
              <a:rPr lang="fr-FR" i="1" dirty="0" err="1" smtClean="0"/>
              <a:t>Stylidiaceae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1" y="1143000"/>
            <a:ext cx="449579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Famille présente aussi  en Asie du S.E., Malaisie et Amérique australe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-67731" y="2201333"/>
            <a:ext cx="436033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300 espèces australiennes (100 endémiques)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" y="3200400"/>
            <a:ext cx="424737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Fleurs zygomorphes et tétramères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" y="4165600"/>
            <a:ext cx="424737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Rosette basale souvent présente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" y="5186681"/>
            <a:ext cx="424737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Etamines et style soudés en une colonne florale qui se détend violemment au moindre contact en libérant le pollen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022959" y="2570665"/>
            <a:ext cx="2121040" cy="9233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Stylidium</a:t>
            </a:r>
            <a:r>
              <a:rPr lang="fr-FR" b="1" dirty="0" smtClean="0"/>
              <a:t> = plante-</a:t>
            </a:r>
            <a:r>
              <a:rPr lang="fr-FR" b="1" dirty="0" err="1" smtClean="0"/>
              <a:t>gachette</a:t>
            </a:r>
            <a:endParaRPr lang="fr-FR" b="1" dirty="0" smtClean="0"/>
          </a:p>
          <a:p>
            <a:r>
              <a:rPr lang="fr-FR" b="1" dirty="0" smtClean="0"/>
              <a:t>Pourquoi?</a:t>
            </a:r>
            <a:endParaRPr lang="fr-FR" b="1" dirty="0"/>
          </a:p>
        </p:txBody>
      </p:sp>
      <p:pic>
        <p:nvPicPr>
          <p:cNvPr id="5" name="Image 4" descr="Stylidium albomontis-Stylidiaceae-DSC08095-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99" y="1143000"/>
            <a:ext cx="4739901" cy="5604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43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erticordia heugelii-Myrtacée-DSC0791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2" r="-90"/>
          <a:stretch/>
        </p:blipFill>
        <p:spPr>
          <a:xfrm>
            <a:off x="-152400" y="0"/>
            <a:ext cx="9601200" cy="938116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rgbClr val="FFFFFF"/>
                </a:solidFill>
              </a:rPr>
              <a:t>Verticordia</a:t>
            </a:r>
            <a:r>
              <a:rPr lang="fr-FR" sz="2400" b="1" i="1" dirty="0" smtClean="0">
                <a:solidFill>
                  <a:srgbClr val="FFFFFF"/>
                </a:solidFill>
              </a:rPr>
              <a:t> </a:t>
            </a:r>
            <a:r>
              <a:rPr lang="fr-FR" sz="2400" b="1" i="1" dirty="0" err="1" smtClean="0">
                <a:solidFill>
                  <a:srgbClr val="FFFFFF"/>
                </a:solidFill>
              </a:rPr>
              <a:t>heugelii</a:t>
            </a:r>
            <a:r>
              <a:rPr lang="fr-FR" sz="2400" b="1" i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smtClean="0">
                <a:solidFill>
                  <a:srgbClr val="FFFFFF"/>
                </a:solidFill>
              </a:rPr>
              <a:t>(</a:t>
            </a:r>
            <a:r>
              <a:rPr lang="fr-FR" sz="2400" b="1" dirty="0" err="1" smtClean="0">
                <a:solidFill>
                  <a:srgbClr val="FFFFFF"/>
                </a:solidFill>
              </a:rPr>
              <a:t>Myrtaceae</a:t>
            </a:r>
            <a:r>
              <a:rPr lang="fr-FR" sz="2400" b="1" dirty="0" smtClean="0">
                <a:solidFill>
                  <a:srgbClr val="FFFFFF"/>
                </a:solidFill>
              </a:rPr>
              <a:t>)</a:t>
            </a:r>
            <a:endParaRPr lang="fr-FR" sz="2400" b="1" dirty="0">
              <a:solidFill>
                <a:srgbClr val="FFFFFF"/>
              </a:solidFill>
            </a:endParaRPr>
          </a:p>
        </p:txBody>
      </p:sp>
      <p:pic>
        <p:nvPicPr>
          <p:cNvPr id="5" name="Image 4" descr="Verticordia heugelii-Myrtacée-DSC079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657" y="1810385"/>
            <a:ext cx="6122143" cy="470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Outcrops granitique 98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693190" y="0"/>
            <a:ext cx="12713383" cy="699187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58763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Sur un affleurement granitique :</a:t>
            </a:r>
            <a:r>
              <a:rPr lang="fr-FR" sz="2800" b="1" smtClean="0">
                <a:solidFill>
                  <a:srgbClr val="FF0000"/>
                </a:solidFill>
              </a:rPr>
              <a:t/>
            </a:r>
            <a:br>
              <a:rPr lang="fr-FR" sz="2800" b="1" smtClean="0">
                <a:solidFill>
                  <a:srgbClr val="FF0000"/>
                </a:solidFill>
              </a:rPr>
            </a:br>
            <a:r>
              <a:rPr lang="fr-FR" sz="2800" b="1" smtClean="0">
                <a:solidFill>
                  <a:srgbClr val="FF0000"/>
                </a:solidFill>
              </a:rPr>
              <a:t>« </a:t>
            </a:r>
            <a:r>
              <a:rPr lang="fr-FR" sz="2800" b="1" dirty="0" err="1" smtClean="0">
                <a:solidFill>
                  <a:srgbClr val="FF0000"/>
                </a:solidFill>
              </a:rPr>
              <a:t>outcrops</a:t>
            </a:r>
            <a:r>
              <a:rPr lang="fr-FR" sz="2800" b="1" dirty="0" smtClean="0">
                <a:solidFill>
                  <a:srgbClr val="FF0000"/>
                </a:solidFill>
              </a:rPr>
              <a:t> »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Cadre 2"/>
          <p:cNvSpPr/>
          <p:nvPr/>
        </p:nvSpPr>
        <p:spPr>
          <a:xfrm>
            <a:off x="457200" y="3151698"/>
            <a:ext cx="5586523" cy="2004234"/>
          </a:xfrm>
          <a:prstGeom prst="frame">
            <a:avLst/>
          </a:prstGeom>
          <a:solidFill>
            <a:srgbClr val="FF0000"/>
          </a:soli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Tempétatures</a:t>
            </a:r>
            <a:r>
              <a:rPr lang="fr-FR" dirty="0" smtClean="0">
                <a:solidFill>
                  <a:schemeClr val="bg1"/>
                </a:solidFill>
              </a:rPr>
              <a:t> + élevées que dans les forêts voisines</a:t>
            </a:r>
          </a:p>
          <a:p>
            <a:pPr marL="285750" indent="-285750" algn="ctr">
              <a:buFontTx/>
              <a:buChar char="-"/>
            </a:pPr>
            <a:r>
              <a:rPr lang="fr-FR" smtClean="0">
                <a:solidFill>
                  <a:schemeClr val="bg1"/>
                </a:solidFill>
              </a:rPr>
              <a:t>Forte </a:t>
            </a:r>
            <a:r>
              <a:rPr lang="fr-FR" dirty="0" smtClean="0">
                <a:solidFill>
                  <a:schemeClr val="bg1"/>
                </a:solidFill>
              </a:rPr>
              <a:t>absorption de chaleur par les </a:t>
            </a:r>
            <a:r>
              <a:rPr lang="fr-FR" smtClean="0">
                <a:solidFill>
                  <a:schemeClr val="bg1"/>
                </a:solidFill>
              </a:rPr>
              <a:t>roches-</a:t>
            </a:r>
          </a:p>
          <a:p>
            <a:pPr marL="285750" indent="-285750" algn="ctr">
              <a:buFontTx/>
              <a:buChar char="-"/>
            </a:pPr>
            <a:r>
              <a:rPr lang="fr-FR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- Faible évapotranspiration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Burchardia-groupe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>
          <a:xfrm>
            <a:off x="-1584724" y="0"/>
            <a:ext cx="12731697" cy="700194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0"/>
            <a:ext cx="3132986" cy="842225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chemeClr val="bg1"/>
                </a:solidFill>
              </a:rPr>
              <a:t>Buchardia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i="1" dirty="0" err="1" smtClean="0">
                <a:solidFill>
                  <a:schemeClr val="bg1"/>
                </a:solidFill>
              </a:rPr>
              <a:t>multiflora</a:t>
            </a:r>
            <a:r>
              <a:rPr lang="fr-FR" sz="2400" b="1" i="1" dirty="0" smtClean="0">
                <a:solidFill>
                  <a:schemeClr val="bg1"/>
                </a:solidFill>
              </a:rPr>
              <a:t/>
            </a:r>
            <a:br>
              <a:rPr lang="fr-FR" sz="2400" b="1" i="1" dirty="0" smtClean="0">
                <a:solidFill>
                  <a:schemeClr val="bg1"/>
                </a:solidFill>
              </a:rPr>
            </a:b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Liliaceae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3" name="Image 2" descr="Buchardia multiflora 73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295" y="896105"/>
            <a:ext cx="6186912" cy="5526928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pic>
        <p:nvPicPr>
          <p:cNvPr id="4" name="Image 3" descr="Burchardia rosea- GP.jpe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579" y="896105"/>
            <a:ext cx="5045813" cy="5422900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0087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69067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Borya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constricta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Boryaceae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Borya constricta-Liliaceae-DSC0811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38" r="-10838"/>
          <a:stretch>
            <a:fillRect/>
          </a:stretch>
        </p:blipFill>
        <p:spPr>
          <a:xfrm>
            <a:off x="-1388533" y="1417638"/>
            <a:ext cx="8229600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959505"/>
            <a:ext cx="4191000" cy="5080000"/>
          </a:xfrm>
          <a:prstGeom prst="rect">
            <a:avLst/>
          </a:prstGeom>
        </p:spPr>
      </p:pic>
      <p:pic>
        <p:nvPicPr>
          <p:cNvPr id="6" name="Image 5" descr="Borya constricta-Liliaceae-DSC0812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142" y="0"/>
            <a:ext cx="4589849" cy="6858000"/>
          </a:xfrm>
          <a:prstGeom prst="rect">
            <a:avLst/>
          </a:prstGeom>
        </p:spPr>
      </p:pic>
      <p:pic>
        <p:nvPicPr>
          <p:cNvPr id="7" name="Image 6" descr="Borya constricta-Liliaceae-DSC0812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0"/>
            <a:ext cx="8773561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1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elleia  mcrophylla--Goodeniaceae-DSC0815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533" y="0"/>
            <a:ext cx="9381066" cy="784985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12259734" cy="1083733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chemeClr val="bg1"/>
                </a:solidFill>
              </a:rPr>
              <a:t>Velleia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i="1" smtClean="0">
                <a:solidFill>
                  <a:schemeClr val="bg1"/>
                </a:solidFill>
              </a:rPr>
              <a:t>trinervis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Goodeniaceae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r>
              <a:rPr lang="fr-FR" sz="2400" b="1" i="1" dirty="0" smtClean="0">
                <a:solidFill>
                  <a:schemeClr val="bg1"/>
                </a:solidFill>
              </a:rPr>
              <a:t/>
            </a:r>
            <a:br>
              <a:rPr lang="fr-FR" sz="2400" b="1" i="1" dirty="0" smtClean="0">
                <a:solidFill>
                  <a:schemeClr val="bg1"/>
                </a:solidFill>
              </a:rPr>
            </a:br>
            <a:r>
              <a:rPr lang="fr-FR" sz="2400" b="1" i="1" dirty="0" smtClean="0"/>
              <a:t>, </a:t>
            </a:r>
            <a:endParaRPr lang="fr-FR" sz="2400" b="1" dirty="0"/>
          </a:p>
        </p:txBody>
      </p:sp>
      <p:pic>
        <p:nvPicPr>
          <p:cNvPr id="5" name="Image 4" descr="Velleia  mcrophylla-Goodeniaceae-DSC0816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256237" cy="7849858"/>
          </a:xfrm>
          <a:prstGeom prst="rect">
            <a:avLst/>
          </a:prstGeom>
        </p:spPr>
      </p:pic>
      <p:pic>
        <p:nvPicPr>
          <p:cNvPr id="7" name="Image 6" descr="Velleia  mcrophylla-Goodeniaceae-DSC0815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37728"/>
            <a:ext cx="7746004" cy="6306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9573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rosera pallida-DSC0590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7450" cy="7128933"/>
          </a:xfrm>
        </p:spPr>
      </p:pic>
      <p:pic>
        <p:nvPicPr>
          <p:cNvPr id="5" name="Image 4" descr="Drosera pallida-DSC0591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608" y="1794933"/>
            <a:ext cx="5336391" cy="5198534"/>
          </a:xfrm>
          <a:prstGeom prst="rect">
            <a:avLst/>
          </a:prstGeom>
        </p:spPr>
      </p:pic>
      <p:pic>
        <p:nvPicPr>
          <p:cNvPr id="6" name="Image 5" descr="Drosera pallida-DSC0590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19" y="0"/>
            <a:ext cx="5920576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6132" y="274638"/>
            <a:ext cx="3640667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Drosera </a:t>
            </a:r>
            <a:r>
              <a:rPr lang="fr-FR" sz="2400" b="1" i="1" dirty="0" err="1" smtClean="0"/>
              <a:t>pallida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Droseraceae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1490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rosera erythrorhiza-DSC0603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4"/>
          <a:stretch/>
        </p:blipFill>
        <p:spPr>
          <a:xfrm>
            <a:off x="0" y="-296333"/>
            <a:ext cx="2199169" cy="3247496"/>
          </a:xfrm>
        </p:spPr>
      </p:pic>
      <p:sp>
        <p:nvSpPr>
          <p:cNvPr id="5" name="ZoneTexte 4"/>
          <p:cNvSpPr txBox="1"/>
          <p:nvPr/>
        </p:nvSpPr>
        <p:spPr>
          <a:xfrm>
            <a:off x="0" y="3097367"/>
            <a:ext cx="219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grandes rosettes basales</a:t>
            </a:r>
            <a:endParaRPr lang="fr-FR" dirty="0"/>
          </a:p>
        </p:txBody>
      </p:sp>
      <p:pic>
        <p:nvPicPr>
          <p:cNvPr id="6" name="Image 5" descr="Drosera pallida-oloDSC059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76155" y="-12170"/>
            <a:ext cx="3145872" cy="47004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60799" y="4658858"/>
            <a:ext cx="230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grimpante</a:t>
            </a:r>
            <a:endParaRPr lang="fr-FR" dirty="0"/>
          </a:p>
        </p:txBody>
      </p:sp>
      <p:pic>
        <p:nvPicPr>
          <p:cNvPr id="8" name="Image 7" descr="Drosera stlonifera-DSC06575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027" y="1185333"/>
            <a:ext cx="2821973" cy="502325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26826" y="6417733"/>
            <a:ext cx="251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dressée</a:t>
            </a:r>
            <a:endParaRPr lang="fr-FR" dirty="0"/>
          </a:p>
        </p:txBody>
      </p:sp>
      <p:pic>
        <p:nvPicPr>
          <p:cNvPr id="10" name="Image 9" descr="Drosera barbigera-Droseracée-DSC06490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7" y="3959429"/>
            <a:ext cx="1862666" cy="2898570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1947333" y="5842001"/>
            <a:ext cx="2150534" cy="16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097867" y="5669129"/>
            <a:ext cx="222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pygmée à</a:t>
            </a:r>
          </a:p>
          <a:p>
            <a:r>
              <a:rPr lang="fr-FR" dirty="0" smtClean="0"/>
              <a:t> rosette minuscule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-682929" y="42333"/>
            <a:ext cx="4090258" cy="6858000"/>
            <a:chOff x="1921075" y="124787"/>
            <a:chExt cx="4090258" cy="6858000"/>
          </a:xfrm>
        </p:grpSpPr>
        <p:pic>
          <p:nvPicPr>
            <p:cNvPr id="14" name="Image 13" descr="Drosera macrantha-Droseracée-DSC07584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1075" y="124787"/>
              <a:ext cx="4090258" cy="68580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634286" y="5520267"/>
              <a:ext cx="3145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FFFF"/>
                  </a:solidFill>
                </a:rPr>
                <a:t>à</a:t>
              </a:r>
              <a:r>
                <a:rPr lang="fr-FR" dirty="0" smtClean="0">
                  <a:solidFill>
                    <a:srgbClr val="FFFFFF"/>
                  </a:solidFill>
                </a:rPr>
                <a:t> grandes fleurs : D. </a:t>
              </a:r>
              <a:r>
                <a:rPr lang="fr-FR" dirty="0" err="1" smtClean="0">
                  <a:solidFill>
                    <a:srgbClr val="FFFFFF"/>
                  </a:solidFill>
                </a:rPr>
                <a:t>macrantha</a:t>
              </a: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6799" y="42333"/>
            <a:ext cx="4148667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Les nombreuses Droseras rencontrées :</a:t>
            </a:r>
            <a:endParaRPr lang="fr-FR" sz="2400" b="1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0" y="108988"/>
            <a:ext cx="7299054" cy="6749011"/>
            <a:chOff x="237067" y="19125"/>
            <a:chExt cx="7299054" cy="6749011"/>
          </a:xfrm>
        </p:grpSpPr>
        <p:pic>
          <p:nvPicPr>
            <p:cNvPr id="11" name="Image 10" descr="Drosera vivace-DSC08934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138621" y="370636"/>
              <a:ext cx="6749011" cy="6045989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37067" y="4810607"/>
              <a:ext cx="252306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On rencontre aussi des </a:t>
              </a:r>
              <a:r>
                <a:rPr lang="fr-FR" b="1" dirty="0" smtClean="0"/>
                <a:t>Droseras tubéreuses</a:t>
              </a:r>
              <a:endParaRPr lang="fr-FR" b="1" dirty="0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2895600" y="5305189"/>
              <a:ext cx="1354667" cy="0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3877732" y="5434948"/>
            <a:ext cx="309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110 espèces de Drosera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dans le SW australien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1612" y="274638"/>
            <a:ext cx="5933566" cy="639762"/>
          </a:xfrm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La vallée des Géants :</a:t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Tingle</a:t>
            </a:r>
            <a:r>
              <a:rPr lang="fr-FR" sz="2800" b="1" dirty="0" smtClean="0">
                <a:solidFill>
                  <a:srgbClr val="FF0000"/>
                </a:solidFill>
              </a:rPr>
              <a:t> Forest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Botanistes-DSC0841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0"/>
          <a:stretch/>
        </p:blipFill>
        <p:spPr>
          <a:xfrm>
            <a:off x="0" y="0"/>
            <a:ext cx="4621612" cy="6858000"/>
          </a:xfrm>
        </p:spPr>
      </p:pic>
      <p:pic>
        <p:nvPicPr>
          <p:cNvPr id="3" name="Image 2" descr="Forêt des Géants0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03" y="914400"/>
            <a:ext cx="3470097" cy="5978484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6519333" y="6705600"/>
            <a:ext cx="9144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87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452"/>
            <a:ext cx="9205936" cy="6904451"/>
          </a:xfrm>
        </p:spPr>
      </p:pic>
    </p:spTree>
    <p:extLst>
      <p:ext uri="{BB962C8B-B14F-4D97-AF65-F5344CB8AC3E}">
        <p14:creationId xmlns:p14="http://schemas.microsoft.com/office/powerpoint/2010/main" val="12131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Eucalyptus diversicolor-DSC0834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5" r="-379"/>
          <a:stretch/>
        </p:blipFill>
        <p:spPr>
          <a:xfrm>
            <a:off x="-123478" y="0"/>
            <a:ext cx="4674532" cy="6858000"/>
          </a:xfrm>
        </p:spPr>
      </p:pic>
      <p:sp>
        <p:nvSpPr>
          <p:cNvPr id="5" name="Cadre 4"/>
          <p:cNvSpPr/>
          <p:nvPr/>
        </p:nvSpPr>
        <p:spPr>
          <a:xfrm>
            <a:off x="4926433" y="11598"/>
            <a:ext cx="3760367" cy="4056105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Forêt de vieux Eucalyptus, hauts  de plus de 50 m que des passerelles métalliques parcourent au niveau de la canopée à 40 m du sol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Durée de la balade : environ 1 heure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44964" y="5909733"/>
            <a:ext cx="409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plus grand arbre du monde est un Eucalyptus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266267" y="4521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Ici pluviométrie de 1000 à 1450 mm/ an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5466" y="4301066"/>
            <a:ext cx="3098799" cy="1964265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On admire la</a:t>
            </a:r>
            <a:br>
              <a:rPr lang="fr-FR" sz="2400" b="1" dirty="0" smtClean="0"/>
            </a:br>
            <a:r>
              <a:rPr lang="fr-FR" sz="2400" b="1" dirty="0" smtClean="0"/>
              <a:t> canopée</a:t>
            </a:r>
            <a:endParaRPr lang="fr-FR" sz="2400" b="1" dirty="0"/>
          </a:p>
        </p:txBody>
      </p:sp>
      <p:pic>
        <p:nvPicPr>
          <p:cNvPr id="4" name="Espace réservé du contenu 3" descr="botanistes-DSC0835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0" r="-312"/>
          <a:stretch/>
        </p:blipFill>
        <p:spPr>
          <a:xfrm>
            <a:off x="-135467" y="0"/>
            <a:ext cx="3098800" cy="4525963"/>
          </a:xfrm>
        </p:spPr>
      </p:pic>
      <p:pic>
        <p:nvPicPr>
          <p:cNvPr id="5" name="Image 4" descr="botanistes-DSC0835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399" y="1587473"/>
            <a:ext cx="3527795" cy="5270527"/>
          </a:xfrm>
          <a:prstGeom prst="rect">
            <a:avLst/>
          </a:prstGeom>
        </p:spPr>
      </p:pic>
      <p:pic>
        <p:nvPicPr>
          <p:cNvPr id="6" name="Image 5" descr="botanistes-DSC0835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44"/>
          <a:stretch/>
        </p:blipFill>
        <p:spPr>
          <a:xfrm>
            <a:off x="4961467" y="-294150"/>
            <a:ext cx="4588934" cy="50864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20740" y="5204141"/>
            <a:ext cx="242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Tree</a:t>
            </a:r>
            <a:r>
              <a:rPr lang="fr-FR" sz="2400" b="1" dirty="0" smtClean="0"/>
              <a:t> top </a:t>
            </a:r>
            <a:r>
              <a:rPr lang="fr-FR" sz="2400" b="1" dirty="0" err="1" smtClean="0"/>
              <a:t>walk</a:t>
            </a:r>
            <a:r>
              <a:rPr lang="fr-FR" sz="2400" b="1" dirty="0" smtClean="0"/>
              <a:t>…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0403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9335"/>
            <a:ext cx="4745088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Eucalyptus </a:t>
            </a:r>
            <a:r>
              <a:rPr lang="fr-FR" sz="2400" dirty="0" err="1" smtClean="0"/>
              <a:t>diversicolor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Eucalyptus diversicolor-DSC0834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5067"/>
            <a:ext cx="3933662" cy="6112933"/>
          </a:xfrm>
        </p:spPr>
      </p:pic>
      <p:pic>
        <p:nvPicPr>
          <p:cNvPr id="6" name="Image 5" descr="Eucalyptus diversicolor-Myrtacée-DSC083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662" y="0"/>
            <a:ext cx="5080245" cy="75907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45088" y="5239424"/>
            <a:ext cx="342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Écorce lisse et claire pratiquement sans aspérités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38256" y="1658269"/>
            <a:ext cx="1569937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Appelé « </a:t>
            </a:r>
            <a:r>
              <a:rPr lang="fr-FR" dirty="0" err="1" smtClean="0">
                <a:solidFill>
                  <a:srgbClr val="FFFFFF"/>
                </a:solidFill>
              </a:rPr>
              <a:t>Karri</a:t>
            </a:r>
            <a:r>
              <a:rPr lang="fr-FR" dirty="0" smtClean="0">
                <a:solidFill>
                  <a:srgbClr val="FFFFFF"/>
                </a:solidFill>
              </a:rPr>
              <a:t> »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26639" y="0"/>
            <a:ext cx="7533602" cy="1199599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Eucalyptus </a:t>
            </a:r>
            <a:r>
              <a:rPr lang="fr-FR" sz="2400" b="1" i="1" dirty="0" err="1" smtClean="0"/>
              <a:t>jacksonii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E. jacksonii-Red Tngle-DSC0834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" r="-201"/>
          <a:stretch/>
        </p:blipFill>
        <p:spPr>
          <a:xfrm>
            <a:off x="0" y="0"/>
            <a:ext cx="4603973" cy="6858000"/>
          </a:xfrm>
        </p:spPr>
      </p:pic>
      <p:pic>
        <p:nvPicPr>
          <p:cNvPr id="5" name="Image 4" descr="E. jacksonii-Red Tingle-DSC083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973" y="915835"/>
            <a:ext cx="4540027" cy="6783557"/>
          </a:xfrm>
          <a:prstGeom prst="rect">
            <a:avLst/>
          </a:prstGeom>
        </p:spPr>
      </p:pic>
      <p:pic>
        <p:nvPicPr>
          <p:cNvPr id="3" name="Image 2" descr="botanistes-DSC0841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0"/>
            <a:ext cx="4590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4691" y="109760"/>
            <a:ext cx="3464765" cy="815356"/>
          </a:xfrm>
        </p:spPr>
        <p:txBody>
          <a:bodyPr>
            <a:normAutofit/>
          </a:bodyPr>
          <a:lstStyle/>
          <a:p>
            <a:r>
              <a:rPr lang="fr-FR" sz="2400" b="1" dirty="0"/>
              <a:t>L</a:t>
            </a:r>
            <a:r>
              <a:rPr lang="fr-FR" sz="2400" b="1" dirty="0" smtClean="0"/>
              <a:t>e port des </a:t>
            </a:r>
            <a:r>
              <a:rPr lang="fr-FR" sz="2400" b="1" i="1" dirty="0" err="1" smtClean="0"/>
              <a:t>Eucalypteae</a:t>
            </a:r>
            <a:r>
              <a:rPr lang="fr-FR" sz="2400" b="1" dirty="0" smtClean="0"/>
              <a:t> :</a:t>
            </a:r>
            <a:endParaRPr lang="fr-FR" sz="2400" b="1" dirty="0"/>
          </a:p>
        </p:txBody>
      </p:sp>
      <p:pic>
        <p:nvPicPr>
          <p:cNvPr id="4" name="Espace réservé du contenu 3" descr="images.jpe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58982"/>
            <a:ext cx="2716552" cy="3376327"/>
          </a:xfrm>
        </p:spPr>
      </p:pic>
      <p:pic>
        <p:nvPicPr>
          <p:cNvPr id="3" name="Image 2" descr="Eucal-Port24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234" y="0"/>
            <a:ext cx="2990766" cy="3511206"/>
          </a:xfrm>
          <a:prstGeom prst="rect">
            <a:avLst/>
          </a:prstGeom>
        </p:spPr>
      </p:pic>
      <p:pic>
        <p:nvPicPr>
          <p:cNvPr id="6" name="Image 5" descr="Eucal-Port24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170" y="3511206"/>
            <a:ext cx="2947402" cy="3391282"/>
          </a:xfrm>
          <a:prstGeom prst="rect">
            <a:avLst/>
          </a:prstGeom>
        </p:spPr>
      </p:pic>
      <p:pic>
        <p:nvPicPr>
          <p:cNvPr id="7" name="Image 6" descr="Eucalyptus diversicolor-Myrtacée-DSC0832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716552" cy="4058982"/>
          </a:xfrm>
          <a:prstGeom prst="rect">
            <a:avLst/>
          </a:prstGeom>
        </p:spPr>
      </p:pic>
      <p:sp>
        <p:nvSpPr>
          <p:cNvPr id="8" name="Flèche vers la gauche 7"/>
          <p:cNvSpPr/>
          <p:nvPr/>
        </p:nvSpPr>
        <p:spPr>
          <a:xfrm>
            <a:off x="2618170" y="925116"/>
            <a:ext cx="3535063" cy="799676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Arbre à tronc unique 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forest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tree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Flèche droite rayée 9"/>
          <p:cNvSpPr/>
          <p:nvPr/>
        </p:nvSpPr>
        <p:spPr>
          <a:xfrm>
            <a:off x="2716551" y="1702124"/>
            <a:ext cx="3805359" cy="1809082"/>
          </a:xfrm>
          <a:prstGeom prst="striped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Tronc unique mais branches à faible distance au dessus du sol : </a:t>
            </a:r>
            <a:r>
              <a:rPr lang="fr-FR" b="1" dirty="0" err="1" smtClean="0">
                <a:solidFill>
                  <a:srgbClr val="FF0000"/>
                </a:solidFill>
              </a:rPr>
              <a:t>woodland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Flèche vers la gauche 10"/>
          <p:cNvSpPr/>
          <p:nvPr/>
        </p:nvSpPr>
        <p:spPr>
          <a:xfrm>
            <a:off x="5722349" y="4954851"/>
            <a:ext cx="3421651" cy="1160313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Plusieurs troncs issus du sol : </a:t>
            </a: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mallee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53467" y="-230422"/>
            <a:ext cx="4233333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La feuille des </a:t>
            </a:r>
            <a:r>
              <a:rPr lang="fr-FR" sz="2400" b="1" dirty="0" err="1"/>
              <a:t>E</a:t>
            </a:r>
            <a:r>
              <a:rPr lang="fr-FR" sz="2400" b="1" dirty="0" err="1" smtClean="0"/>
              <a:t>ucalypteae</a:t>
            </a:r>
            <a:endParaRPr lang="fr-FR" sz="2400" b="1" dirty="0"/>
          </a:p>
        </p:txBody>
      </p:sp>
      <p:pic>
        <p:nvPicPr>
          <p:cNvPr id="4" name="Espace réservé du contenu 3" descr="Corymbia hematoxylon-Myttacée-DSC0968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6891" cy="6985000"/>
          </a:xfrm>
        </p:spPr>
      </p:pic>
      <p:sp>
        <p:nvSpPr>
          <p:cNvPr id="5" name="ZoneTexte 4"/>
          <p:cNvSpPr txBox="1"/>
          <p:nvPr/>
        </p:nvSpPr>
        <p:spPr>
          <a:xfrm>
            <a:off x="582111" y="917340"/>
            <a:ext cx="352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Genre : </a:t>
            </a:r>
            <a:r>
              <a:rPr lang="fr-FR" b="1" dirty="0" err="1" smtClean="0">
                <a:solidFill>
                  <a:schemeClr val="bg1"/>
                </a:solidFill>
              </a:rPr>
              <a:t>Corymbia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6" name="Image 5" descr="Eucalyptus rhodanta-Myrtacée-DSC0616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058" y="2491473"/>
            <a:ext cx="5033941" cy="341888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56767" y="6174405"/>
            <a:ext cx="319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Genre </a:t>
            </a:r>
            <a:r>
              <a:rPr lang="fr-FR" b="1" smtClean="0"/>
              <a:t>:  </a:t>
            </a:r>
            <a:r>
              <a:rPr lang="fr-FR" b="1" i="1" smtClean="0"/>
              <a:t>Eucalyptus</a:t>
            </a:r>
            <a:endParaRPr lang="fr-FR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956767" y="783478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coriaces, entières, persistantes et sans stipules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56767" y="1608667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Existence sous l’épiderme de glandes contenant des huiles essentielles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81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ucalyptus -fleur008_modifié-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95482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6134" y="-148696"/>
            <a:ext cx="4047066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La fleur des </a:t>
            </a:r>
            <a:r>
              <a:rPr lang="fr-FR" sz="2400" b="1" dirty="0" err="1" smtClean="0"/>
              <a:t>Eucalypteae</a:t>
            </a:r>
            <a:r>
              <a:rPr lang="fr-FR" sz="2400" b="1" dirty="0" smtClean="0"/>
              <a:t> :</a:t>
            </a:r>
            <a:endParaRPr lang="fr-FR" sz="2400" b="1" dirty="0"/>
          </a:p>
        </p:txBody>
      </p:sp>
      <p:pic>
        <p:nvPicPr>
          <p:cNvPr id="6" name="Image 5" descr="Eucalyptus globulus-DSC0404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239" y="0"/>
            <a:ext cx="2594761" cy="3833760"/>
          </a:xfrm>
          <a:prstGeom prst="rect">
            <a:avLst/>
          </a:prstGeom>
        </p:spPr>
      </p:pic>
      <p:pic>
        <p:nvPicPr>
          <p:cNvPr id="5" name="Image 4" descr="Eucalyptus globulus-DSC0404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818" y="2777067"/>
            <a:ext cx="3704077" cy="40809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68800" y="809638"/>
            <a:ext cx="218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Le </a:t>
            </a:r>
            <a:r>
              <a:rPr lang="fr-FR" dirty="0" err="1" smtClean="0">
                <a:solidFill>
                  <a:srgbClr val="FF6600"/>
                </a:solidFill>
              </a:rPr>
              <a:t>calyptre</a:t>
            </a:r>
            <a:endParaRPr lang="fr-FR" dirty="0">
              <a:solidFill>
                <a:srgbClr val="FF66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723467" y="994304"/>
            <a:ext cx="213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52400" y="5144868"/>
            <a:ext cx="287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Dans la sous-famille des </a:t>
            </a:r>
          </a:p>
          <a:p>
            <a:r>
              <a:rPr lang="fr-FR" b="1" dirty="0" err="1" smtClean="0"/>
              <a:t>Eucalypteae</a:t>
            </a:r>
            <a:r>
              <a:rPr lang="fr-FR" b="1" dirty="0" smtClean="0"/>
              <a:t> : 3  genres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52400" y="4453579"/>
            <a:ext cx="182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(Schéma :  Botanique systématique des plantes à fleurs </a:t>
            </a:r>
            <a:r>
              <a:rPr lang="fr-FR" dirty="0"/>
              <a:t>-</a:t>
            </a:r>
            <a:r>
              <a:rPr lang="fr-FR" dirty="0" smtClean="0"/>
              <a:t> </a:t>
            </a:r>
            <a:r>
              <a:rPr lang="fr-FR" sz="1000" dirty="0" err="1" smtClean="0"/>
              <a:t>Spichiger</a:t>
            </a:r>
            <a:r>
              <a:rPr lang="fr-FR" sz="1000" dirty="0" smtClean="0"/>
              <a:t> 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8846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4399" y="274638"/>
            <a:ext cx="5858933" cy="1143000"/>
          </a:xfrm>
        </p:spPr>
        <p:txBody>
          <a:bodyPr>
            <a:normAutofit/>
          </a:bodyPr>
          <a:lstStyle/>
          <a:p>
            <a:endParaRPr lang="fr-FR" sz="2400" b="1" i="1" dirty="0"/>
          </a:p>
        </p:txBody>
      </p:sp>
      <p:pic>
        <p:nvPicPr>
          <p:cNvPr id="4" name="Espace réservé du contenu 3" descr="Eucalyptus rhodanta-Myrtacée-DSC0614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67200" cy="4525963"/>
          </a:xfrm>
        </p:spPr>
      </p:pic>
      <p:pic>
        <p:nvPicPr>
          <p:cNvPr id="5" name="Image 4" descr="Eucalyptus rhodanta-Myrtacée-DSC0614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399" y="2861733"/>
            <a:ext cx="3251201" cy="3996267"/>
          </a:xfrm>
          <a:prstGeom prst="rect">
            <a:avLst/>
          </a:prstGeom>
        </p:spPr>
      </p:pic>
      <p:pic>
        <p:nvPicPr>
          <p:cNvPr id="6" name="Image 5" descr="Eucalyptus rhodanta-Myrtacée-DSC0613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385" y="0"/>
            <a:ext cx="3902030" cy="3589867"/>
          </a:xfrm>
          <a:prstGeom prst="rect">
            <a:avLst/>
          </a:prstGeom>
        </p:spPr>
      </p:pic>
      <p:sp>
        <p:nvSpPr>
          <p:cNvPr id="7" name="Cadre 6"/>
          <p:cNvSpPr/>
          <p:nvPr/>
        </p:nvSpPr>
        <p:spPr>
          <a:xfrm>
            <a:off x="0" y="4826000"/>
            <a:ext cx="2709333" cy="1320800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E</a:t>
            </a:r>
            <a:r>
              <a:rPr lang="fr-FR" sz="2000" b="1" i="1" dirty="0" smtClean="0">
                <a:solidFill>
                  <a:schemeClr val="tx1"/>
                </a:solidFill>
              </a:rPr>
              <a:t>ucalyptus </a:t>
            </a:r>
            <a:r>
              <a:rPr lang="fr-FR" sz="2000" b="1" i="1" dirty="0" err="1" smtClean="0">
                <a:solidFill>
                  <a:schemeClr val="tx1"/>
                </a:solidFill>
              </a:rPr>
              <a:t>rhodanta</a:t>
            </a:r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4267" y="592667"/>
            <a:ext cx="406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1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234267" y="5689600"/>
            <a:ext cx="4402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079068" y="406400"/>
            <a:ext cx="406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8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7466" y="0"/>
            <a:ext cx="4673601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Le fruit des </a:t>
            </a:r>
            <a:r>
              <a:rPr lang="fr-FR" sz="2400" b="1" dirty="0" err="1" smtClean="0"/>
              <a:t>Eucalypteae</a:t>
            </a:r>
            <a:r>
              <a:rPr lang="fr-FR" sz="2400" b="1" dirty="0" smtClean="0"/>
              <a:t> est ligneux :</a:t>
            </a:r>
            <a:endParaRPr lang="fr-FR" sz="2400" b="1" dirty="0"/>
          </a:p>
        </p:txBody>
      </p:sp>
      <p:pic>
        <p:nvPicPr>
          <p:cNvPr id="4" name="Espace réservé du contenu 3" descr="Corymbia  -?-Myrtaceae-DSC0873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" r="-672"/>
          <a:stretch/>
        </p:blipFill>
        <p:spPr>
          <a:xfrm>
            <a:off x="-141118" y="0"/>
            <a:ext cx="4487334" cy="4525963"/>
          </a:xfrm>
        </p:spPr>
      </p:pic>
      <p:pic>
        <p:nvPicPr>
          <p:cNvPr id="5" name="Image 4" descr="Corymbia  ?-Myrtaceae-DSC0873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4585958" cy="5052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35467" y="6469835"/>
            <a:ext cx="230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Genre : </a:t>
            </a:r>
            <a:r>
              <a:rPr lang="fr-FR" b="1" i="1" dirty="0" err="1" smtClean="0"/>
              <a:t>Corymbia</a:t>
            </a:r>
            <a:endParaRPr lang="fr-FR" b="1" i="1" dirty="0"/>
          </a:p>
        </p:txBody>
      </p:sp>
      <p:grpSp>
        <p:nvGrpSpPr>
          <p:cNvPr id="8" name="Grouper 7"/>
          <p:cNvGrpSpPr/>
          <p:nvPr/>
        </p:nvGrpSpPr>
        <p:grpSpPr>
          <a:xfrm>
            <a:off x="4585958" y="909638"/>
            <a:ext cx="4870081" cy="4441295"/>
            <a:chOff x="4712030" y="1417638"/>
            <a:chExt cx="4870081" cy="4441295"/>
          </a:xfrm>
        </p:grpSpPr>
        <p:pic>
          <p:nvPicPr>
            <p:cNvPr id="6" name="Image 5" descr="Eucalyptus suberea-Myrtacée-DSC06449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30" y="1417638"/>
              <a:ext cx="4870081" cy="392853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 flipH="1">
              <a:off x="4712030" y="5489601"/>
              <a:ext cx="3218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Genre : </a:t>
              </a:r>
              <a:r>
                <a:rPr lang="fr-FR" b="1" i="1" dirty="0" smtClean="0"/>
                <a:t>Eucalyptus</a:t>
              </a:r>
              <a:endParaRPr lang="fr-FR" b="1" i="1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4707466" y="5621867"/>
            <a:ext cx="425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économiquement importantes pour le </a:t>
            </a:r>
            <a:r>
              <a:rPr lang="fr-FR" b="1" dirty="0" smtClean="0"/>
              <a:t>bois</a:t>
            </a:r>
            <a:r>
              <a:rPr lang="fr-FR" dirty="0" smtClean="0"/>
              <a:t> mais aussi pour l’ </a:t>
            </a:r>
            <a:r>
              <a:rPr lang="fr-FR" b="1" dirty="0" smtClean="0"/>
              <a:t>huile essentielle </a:t>
            </a:r>
            <a:r>
              <a:rPr lang="fr-FR" dirty="0" smtClean="0"/>
              <a:t>aux vertus expectorantes et antiseptiques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58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04257"/>
            <a:ext cx="9144000" cy="1143000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Le genre </a:t>
            </a:r>
            <a:r>
              <a:rPr lang="fr-FR" sz="2800" b="1" i="1" dirty="0" smtClean="0"/>
              <a:t>Eucalyptus</a:t>
            </a:r>
            <a:r>
              <a:rPr lang="fr-FR" sz="2800" b="1" dirty="0" smtClean="0"/>
              <a:t> : genre dominant dans 95%  des forêts</a:t>
            </a:r>
            <a:br>
              <a:rPr lang="fr-FR" sz="2800" b="1" dirty="0" smtClean="0"/>
            </a:br>
            <a:r>
              <a:rPr lang="fr-FR" sz="2800" b="1" dirty="0" smtClean="0"/>
              <a:t>(plus de 600 espèces)</a:t>
            </a:r>
            <a:endParaRPr lang="fr-FR" sz="2800" b="1" dirty="0"/>
          </a:p>
        </p:txBody>
      </p:sp>
      <p:pic>
        <p:nvPicPr>
          <p:cNvPr id="6" name="Espace réservé du contenu 5" descr="Capture d’écran 2016-10-27 à 14.11.11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0"/>
          <a:stretch/>
        </p:blipFill>
        <p:spPr>
          <a:xfrm>
            <a:off x="7213600" y="522818"/>
            <a:ext cx="1710267" cy="3470419"/>
          </a:xfrm>
        </p:spPr>
      </p:pic>
      <p:sp>
        <p:nvSpPr>
          <p:cNvPr id="4" name="ZoneTexte 3"/>
          <p:cNvSpPr txBox="1"/>
          <p:nvPr/>
        </p:nvSpPr>
        <p:spPr>
          <a:xfrm>
            <a:off x="270933" y="821978"/>
            <a:ext cx="799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sont des arbres à croissance rapide 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70933" y="1477744"/>
            <a:ext cx="767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feuilles à </a:t>
            </a:r>
            <a:r>
              <a:rPr lang="fr-FR" b="1" dirty="0" smtClean="0"/>
              <a:t>orientation verticale </a:t>
            </a:r>
            <a:r>
              <a:rPr lang="fr-FR" dirty="0" smtClean="0"/>
              <a:t>ont des cellules palissadiques</a:t>
            </a:r>
          </a:p>
          <a:p>
            <a:r>
              <a:rPr lang="fr-FR" dirty="0" smtClean="0"/>
              <a:t> sur les 2 faces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0933" y="2790542"/>
            <a:ext cx="679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arbres ne</a:t>
            </a:r>
            <a:r>
              <a:rPr lang="fr-FR" i="1" dirty="0" smtClean="0"/>
              <a:t> </a:t>
            </a:r>
            <a:r>
              <a:rPr lang="fr-FR" b="1" dirty="0" smtClean="0"/>
              <a:t>tolèrent pas le gel</a:t>
            </a:r>
            <a:r>
              <a:rPr lang="fr-FR" dirty="0" smtClean="0"/>
              <a:t>, au mieux de faibles gelées (- 5°)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70933" y="3171330"/>
            <a:ext cx="711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Ils produisent des </a:t>
            </a:r>
            <a:r>
              <a:rPr lang="fr-FR" b="1" dirty="0" smtClean="0"/>
              <a:t>graines de petite taille </a:t>
            </a:r>
            <a:r>
              <a:rPr lang="fr-FR" dirty="0" smtClean="0"/>
              <a:t>mais en très grand nombre d’où leur aptitude à coloniser des terrains dénudés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21733" y="2151965"/>
            <a:ext cx="653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L’observation de l</a:t>
            </a:r>
            <a:r>
              <a:rPr lang="fr-FR" b="1" dirty="0" smtClean="0"/>
              <a:t>’écorce</a:t>
            </a:r>
            <a:r>
              <a:rPr lang="fr-FR" dirty="0" smtClean="0"/>
              <a:t> est importante pour leur détermination : elle peut être dure, fibreuse, lisse, creusée de nombreux sillons…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52400" y="62116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1995, les recherches génétiques ont séparé le genre </a:t>
            </a:r>
            <a:r>
              <a:rPr lang="fr-FR" i="1" dirty="0" smtClean="0"/>
              <a:t>Eucalyptus</a:t>
            </a:r>
            <a:r>
              <a:rPr lang="fr-FR" dirty="0" smtClean="0"/>
              <a:t> des genres </a:t>
            </a:r>
            <a:r>
              <a:rPr lang="fr-FR" i="1" dirty="0" err="1" smtClean="0"/>
              <a:t>Corymbia</a:t>
            </a:r>
            <a:r>
              <a:rPr lang="fr-FR" dirty="0" smtClean="0"/>
              <a:t> et </a:t>
            </a:r>
            <a:r>
              <a:rPr lang="fr-FR" i="1" dirty="0" err="1" smtClean="0"/>
              <a:t>Agophora</a:t>
            </a:r>
            <a:endParaRPr lang="fr-FR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52400" y="5011340"/>
            <a:ext cx="6908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est parfois utilisé dans la </a:t>
            </a:r>
            <a:r>
              <a:rPr lang="fr-FR" b="1" dirty="0" smtClean="0"/>
              <a:t>prévention de la malaria </a:t>
            </a:r>
            <a:r>
              <a:rPr lang="fr-FR" dirty="0" smtClean="0"/>
              <a:t>( Algérie, Sicile, Californie) : par ce qu’ils puisent une grande quantité d’eau dans le sol , celui ci est drainé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suppression des marécages où se développent les larves de moustiques .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270933" y="3817661"/>
            <a:ext cx="9051801" cy="3351920"/>
            <a:chOff x="270933" y="3817661"/>
            <a:chExt cx="9051801" cy="3351920"/>
          </a:xfrm>
        </p:grpSpPr>
        <p:pic>
          <p:nvPicPr>
            <p:cNvPr id="14" name="Image 13" descr="troncs brulés-DSC08899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667" y="3993237"/>
              <a:ext cx="2126067" cy="3176344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70933" y="3817661"/>
              <a:ext cx="65870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Dans les forêts d’Eucalyptus l’incendie est fréquent : mais des </a:t>
              </a:r>
              <a:r>
                <a:rPr lang="fr-FR" b="1" dirty="0" smtClean="0"/>
                <a:t>bourgeons </a:t>
              </a:r>
              <a:r>
                <a:rPr lang="fr-FR" b="1" dirty="0" err="1" smtClean="0"/>
                <a:t>épicormiques</a:t>
              </a:r>
              <a:r>
                <a:rPr lang="fr-FR" b="1" dirty="0" smtClean="0"/>
                <a:t> </a:t>
              </a:r>
              <a:r>
                <a:rPr lang="fr-FR" dirty="0" smtClean="0"/>
                <a:t>poussent sous l’écorce épaisse après le passage du feu</a:t>
              </a:r>
              <a:endParaRPr lang="fr-FR" dirty="0"/>
            </a:p>
          </p:txBody>
        </p:sp>
      </p:grpSp>
      <p:sp>
        <p:nvSpPr>
          <p:cNvPr id="3" name="ZoneTexte 2"/>
          <p:cNvSpPr txBox="1"/>
          <p:nvPr/>
        </p:nvSpPr>
        <p:spPr>
          <a:xfrm flipH="1">
            <a:off x="7213599" y="2790542"/>
            <a:ext cx="338667" cy="3770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16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2114551" cy="1105865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Road train</a:t>
            </a:r>
            <a:endParaRPr lang="fr-FR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" y="18044"/>
            <a:ext cx="9144000" cy="6839956"/>
          </a:xfrm>
          <a:solidFill>
            <a:schemeClr val="bg2"/>
          </a:solidFill>
        </p:spPr>
      </p:pic>
      <p:sp>
        <p:nvSpPr>
          <p:cNvPr id="3" name="ZoneTexte 2"/>
          <p:cNvSpPr txBox="1"/>
          <p:nvPr/>
        </p:nvSpPr>
        <p:spPr>
          <a:xfrm>
            <a:off x="437321" y="5719974"/>
            <a:ext cx="303454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Road train (</a:t>
            </a:r>
            <a:r>
              <a:rPr lang="fr-FR" sz="2400" smtClean="0"/>
              <a:t>11 essieux)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10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cacia pentadenia-DSC0836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30" b="-3830"/>
          <a:stretch>
            <a:fillRect/>
          </a:stretch>
        </p:blipFill>
        <p:spPr>
          <a:xfrm>
            <a:off x="0" y="-546876"/>
            <a:ext cx="12839445" cy="7731564"/>
          </a:xfrm>
        </p:spPr>
      </p:pic>
      <p:pic>
        <p:nvPicPr>
          <p:cNvPr id="5" name="Image 4" descr="Acacia pentadenia-DSC0836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08" y="274638"/>
            <a:ext cx="6631671" cy="567560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i="1" dirty="0" smtClean="0">
                <a:solidFill>
                  <a:schemeClr val="bg1"/>
                </a:solidFill>
              </a:rPr>
              <a:t>Acacia </a:t>
            </a:r>
            <a:r>
              <a:rPr lang="fr-FR" sz="2400" b="1" i="1" dirty="0" err="1" smtClean="0">
                <a:solidFill>
                  <a:schemeClr val="bg1"/>
                </a:solidFill>
              </a:rPr>
              <a:t>pentadenia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Mimosaceae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cacia urophylla-DSC0829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2"/>
          <a:stretch/>
        </p:blipFill>
        <p:spPr>
          <a:xfrm>
            <a:off x="-592666" y="0"/>
            <a:ext cx="9906000" cy="6858000"/>
          </a:xfrm>
        </p:spPr>
      </p:pic>
      <p:pic>
        <p:nvPicPr>
          <p:cNvPr id="5" name="Image 4" descr="Acacia urophylla-DSC0829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pic>
        <p:nvPicPr>
          <p:cNvPr id="6" name="Image 5" descr="Acacia urophylla-DSC0829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099" y="0"/>
            <a:ext cx="4589849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4932" y="274638"/>
            <a:ext cx="3081867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>
                <a:solidFill>
                  <a:schemeClr val="bg1"/>
                </a:solidFill>
              </a:rPr>
              <a:t>Acacia </a:t>
            </a:r>
            <a:r>
              <a:rPr lang="fr-FR" sz="2400" b="1" i="1" dirty="0" err="1" smtClean="0">
                <a:solidFill>
                  <a:schemeClr val="bg1"/>
                </a:solidFill>
              </a:rPr>
              <a:t>urophylla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Mimosaceae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orizema  -Fabacée-DSC0852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5"/>
          <a:stretch/>
        </p:blipFill>
        <p:spPr>
          <a:xfrm>
            <a:off x="0" y="0"/>
            <a:ext cx="4603972" cy="6858000"/>
          </a:xfrm>
        </p:spPr>
      </p:pic>
      <p:pic>
        <p:nvPicPr>
          <p:cNvPr id="5" name="Image 4" descr="Chorizema  -Fabacée-DSC0852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464" y="2461994"/>
            <a:ext cx="4929536" cy="3231689"/>
          </a:xfrm>
          <a:prstGeom prst="rect">
            <a:avLst/>
          </a:prstGeom>
        </p:spPr>
      </p:pic>
      <p:pic>
        <p:nvPicPr>
          <p:cNvPr id="6" name="Image 5" descr="Chorizema retrorsum-Fabacée-DSC0839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9" y="0"/>
            <a:ext cx="8708571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7576" y="274638"/>
            <a:ext cx="2734158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>
                <a:solidFill>
                  <a:srgbClr val="FFFFFF"/>
                </a:solidFill>
              </a:rPr>
              <a:t>Chorizema</a:t>
            </a:r>
            <a:r>
              <a:rPr lang="fr-FR" sz="2400" b="1" i="1" dirty="0" smtClean="0">
                <a:solidFill>
                  <a:srgbClr val="FFFFFF"/>
                </a:solidFill>
              </a:rPr>
              <a:t> </a:t>
            </a:r>
            <a:r>
              <a:rPr lang="fr-FR" sz="2400" b="1" i="1" dirty="0" err="1" smtClean="0">
                <a:solidFill>
                  <a:srgbClr val="FFFFFF"/>
                </a:solidFill>
              </a:rPr>
              <a:t>retrorsum</a:t>
            </a:r>
            <a:r>
              <a:rPr lang="fr-FR" sz="2400" b="1" i="1" dirty="0" smtClean="0">
                <a:solidFill>
                  <a:srgbClr val="FFFFFF"/>
                </a:solidFill>
              </a:rPr>
              <a:t/>
            </a:r>
            <a:br>
              <a:rPr lang="fr-FR" sz="2400" b="1" i="1" dirty="0" smtClean="0">
                <a:solidFill>
                  <a:srgbClr val="FFFFFF"/>
                </a:solidFill>
              </a:rPr>
            </a:br>
            <a:r>
              <a:rPr lang="fr-FR" sz="2400" b="1" i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smtClean="0">
                <a:solidFill>
                  <a:srgbClr val="FFFFFF"/>
                </a:solidFill>
              </a:rPr>
              <a:t>(</a:t>
            </a:r>
            <a:r>
              <a:rPr lang="fr-FR" sz="2400" b="1" dirty="0" err="1" smtClean="0">
                <a:solidFill>
                  <a:srgbClr val="FFFFFF"/>
                </a:solidFill>
              </a:rPr>
              <a:t>Fabaceae</a:t>
            </a:r>
            <a:r>
              <a:rPr lang="fr-FR" sz="2400" b="1" dirty="0" smtClean="0">
                <a:solidFill>
                  <a:srgbClr val="FFFFFF"/>
                </a:solidFill>
              </a:rPr>
              <a:t>)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11333" y="6180667"/>
            <a:ext cx="313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 smtClean="0"/>
              <a:t>Chorizema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retrorsum</a:t>
            </a:r>
            <a:endParaRPr lang="fr-FR" sz="2400" b="1" i="1" dirty="0"/>
          </a:p>
        </p:txBody>
      </p:sp>
    </p:spTree>
    <p:extLst>
      <p:ext uri="{BB962C8B-B14F-4D97-AF65-F5344CB8AC3E}">
        <p14:creationId xmlns:p14="http://schemas.microsoft.com/office/powerpoint/2010/main" val="411397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orilaena quercifolia-Rutacée-DSC0838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7" r="-112"/>
          <a:stretch/>
        </p:blipFill>
        <p:spPr>
          <a:xfrm>
            <a:off x="-152401" y="0"/>
            <a:ext cx="9296401" cy="702176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762765"/>
            <a:ext cx="2556933" cy="3095235"/>
          </a:xfrm>
          <a:prstGeom prst="rect">
            <a:avLst/>
          </a:prstGeom>
        </p:spPr>
      </p:pic>
      <p:pic>
        <p:nvPicPr>
          <p:cNvPr id="6" name="Image 5" descr="Capture d’écran 2016-10-26 à 17.50.4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33" y="611253"/>
            <a:ext cx="3955141" cy="60774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4932" y="274638"/>
            <a:ext cx="6891867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solidFill>
                  <a:schemeClr val="bg1"/>
                </a:solidFill>
              </a:rPr>
              <a:t>Chorilaena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i="1" dirty="0" err="1" smtClean="0">
                <a:solidFill>
                  <a:schemeClr val="bg1"/>
                </a:solidFill>
              </a:rPr>
              <a:t>quercifolia</a:t>
            </a:r>
            <a:r>
              <a:rPr 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(</a:t>
            </a:r>
            <a:r>
              <a:rPr lang="fr-FR" sz="2400" b="1" dirty="0" err="1" smtClean="0">
                <a:solidFill>
                  <a:schemeClr val="bg1"/>
                </a:solidFill>
              </a:rPr>
              <a:t>Rutaceae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75866" y="-83346"/>
            <a:ext cx="2810933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Callistemon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glaucus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Myrtaceae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Callistemon glaucus-Myrtacée-DSC085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2"/>
          <a:stretch/>
        </p:blipFill>
        <p:spPr>
          <a:xfrm>
            <a:off x="0" y="0"/>
            <a:ext cx="4588934" cy="6858000"/>
          </a:xfrm>
        </p:spPr>
      </p:pic>
      <p:pic>
        <p:nvPicPr>
          <p:cNvPr id="5" name="Image 4" descr="Callistemon glaucus-Myrtacée-DSC085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3" y="1081349"/>
            <a:ext cx="3945466" cy="5895184"/>
          </a:xfrm>
          <a:prstGeom prst="rect">
            <a:avLst/>
          </a:prstGeom>
        </p:spPr>
      </p:pic>
      <p:pic>
        <p:nvPicPr>
          <p:cNvPr id="6" name="Image 5" descr="Callistemon glaucus-Myrtacée-DSC0851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0" y="118533"/>
            <a:ext cx="4589849" cy="6858000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2025823" y="1380066"/>
            <a:ext cx="3850043" cy="4535733"/>
            <a:chOff x="2025823" y="1380066"/>
            <a:chExt cx="3850043" cy="4535733"/>
          </a:xfrm>
        </p:grpSpPr>
        <p:pic>
          <p:nvPicPr>
            <p:cNvPr id="3" name="Image 2" descr="Callistemon-010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5823" y="1380066"/>
              <a:ext cx="3850043" cy="41402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252133" y="5638800"/>
              <a:ext cx="3352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Schéma extrait du « Journal de Botanique » S.B.F.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17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-501095"/>
            <a:ext cx="8686800" cy="1418695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Famille des </a:t>
            </a:r>
            <a:r>
              <a:rPr lang="fr-FR" sz="2800" b="1" dirty="0" err="1" smtClean="0"/>
              <a:t>Myrtaceae</a:t>
            </a:r>
            <a:r>
              <a:rPr lang="fr-FR" sz="2800" b="1" dirty="0" smtClean="0"/>
              <a:t> :</a:t>
            </a:r>
            <a:br>
              <a:rPr lang="fr-FR" sz="2800" b="1" dirty="0" smtClean="0"/>
            </a:br>
            <a:r>
              <a:rPr lang="fr-FR" sz="2800" b="1" dirty="0" smtClean="0"/>
              <a:t> Caractéristiques des 3 sous-familles les + importantes :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917600"/>
            <a:ext cx="799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1- La sous-famille des </a:t>
            </a:r>
            <a:r>
              <a:rPr lang="fr-FR" b="1" dirty="0" err="1" smtClean="0">
                <a:solidFill>
                  <a:srgbClr val="FF0000"/>
                </a:solidFill>
              </a:rPr>
              <a:t>Myrtoideae</a:t>
            </a:r>
            <a:r>
              <a:rPr lang="fr-FR" b="1" dirty="0" smtClean="0">
                <a:solidFill>
                  <a:srgbClr val="FF0000"/>
                </a:solidFill>
              </a:rPr>
              <a:t> : </a:t>
            </a:r>
            <a:r>
              <a:rPr lang="fr-FR" dirty="0" smtClean="0"/>
              <a:t>peu présente en Australie – fruits  charnus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87867" y="1286933"/>
            <a:ext cx="724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 – La sous-famille des </a:t>
            </a:r>
            <a:r>
              <a:rPr lang="fr-FR" b="1" dirty="0" err="1" smtClean="0">
                <a:solidFill>
                  <a:srgbClr val="FF0000"/>
                </a:solidFill>
              </a:rPr>
              <a:t>Leptospermoideae</a:t>
            </a:r>
            <a:r>
              <a:rPr lang="fr-FR" b="1" dirty="0" smtClean="0">
                <a:solidFill>
                  <a:srgbClr val="FF0000"/>
                </a:solidFill>
              </a:rPr>
              <a:t> : </a:t>
            </a:r>
            <a:r>
              <a:rPr lang="fr-FR" dirty="0" smtClean="0"/>
              <a:t>fruits secs (capsule ou </a:t>
            </a:r>
            <a:r>
              <a:rPr lang="fr-FR" dirty="0" err="1" smtClean="0"/>
              <a:t>nucule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05467" y="1674462"/>
            <a:ext cx="404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Tribu des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Leptospermeae</a:t>
            </a:r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 smtClean="0"/>
              <a:t>19 genres dont 12 endémiques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603998" y="1793333"/>
            <a:ext cx="2540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Tribu des </a:t>
            </a: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Chamaelaucium</a:t>
            </a:r>
            <a:endParaRPr lang="fr-F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dirty="0" smtClean="0"/>
              <a:t>30 genres environ</a:t>
            </a:r>
            <a:endParaRPr lang="fr-FR" dirty="0"/>
          </a:p>
        </p:txBody>
      </p:sp>
      <p:grpSp>
        <p:nvGrpSpPr>
          <p:cNvPr id="7" name="Grouper 6"/>
          <p:cNvGrpSpPr/>
          <p:nvPr/>
        </p:nvGrpSpPr>
        <p:grpSpPr>
          <a:xfrm>
            <a:off x="0" y="2439664"/>
            <a:ext cx="2912533" cy="3576744"/>
            <a:chOff x="0" y="2439664"/>
            <a:chExt cx="2912533" cy="3576744"/>
          </a:xfrm>
        </p:grpSpPr>
        <p:pic>
          <p:nvPicPr>
            <p:cNvPr id="11" name="Image 10" descr="Callistemon004_modifié-2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333" y="2964598"/>
              <a:ext cx="2743200" cy="3051810"/>
            </a:xfrm>
            <a:prstGeom prst="rect">
              <a:avLst/>
            </a:prstGeom>
          </p:spPr>
        </p:pic>
        <p:pic>
          <p:nvPicPr>
            <p:cNvPr id="3" name="Image 2" descr="etamines006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4532" y="2439664"/>
              <a:ext cx="508001" cy="226999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0" y="2473531"/>
              <a:ext cx="240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A-Toutes les étamines sont libres et </a:t>
              </a:r>
              <a:r>
                <a:rPr lang="fr-FR" dirty="0" err="1" smtClean="0"/>
                <a:t>dorsifixes</a:t>
              </a:r>
              <a:endParaRPr lang="fr-FR" dirty="0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2912533" y="2378263"/>
            <a:ext cx="2692400" cy="3318899"/>
            <a:chOff x="2912533" y="2378263"/>
            <a:chExt cx="2692400" cy="3318899"/>
          </a:xfrm>
        </p:grpSpPr>
        <p:sp>
          <p:nvSpPr>
            <p:cNvPr id="12" name="ZoneTexte 11"/>
            <p:cNvSpPr txBox="1"/>
            <p:nvPr/>
          </p:nvSpPr>
          <p:spPr>
            <a:xfrm>
              <a:off x="3064933" y="2378263"/>
              <a:ext cx="2540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B- étamines +ou- soudées sur une partie de leur longueur et toujours basifixes</a:t>
              </a:r>
              <a:endParaRPr lang="fr-FR" dirty="0"/>
            </a:p>
          </p:txBody>
        </p:sp>
        <p:pic>
          <p:nvPicPr>
            <p:cNvPr id="13" name="Image 12" descr="Calothamnus003_modifié-2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2533" y="3578592"/>
              <a:ext cx="2205565" cy="2118570"/>
            </a:xfrm>
            <a:prstGeom prst="rect">
              <a:avLst/>
            </a:prstGeom>
          </p:spPr>
        </p:pic>
        <p:pic>
          <p:nvPicPr>
            <p:cNvPr id="14" name="Image 13" descr="etamines006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4464" y="3578592"/>
              <a:ext cx="668867" cy="1790790"/>
            </a:xfrm>
            <a:prstGeom prst="rect">
              <a:avLst/>
            </a:prstGeom>
          </p:spPr>
        </p:pic>
      </p:grpSp>
      <p:grpSp>
        <p:nvGrpSpPr>
          <p:cNvPr id="20" name="Grouper 19"/>
          <p:cNvGrpSpPr/>
          <p:nvPr/>
        </p:nvGrpSpPr>
        <p:grpSpPr>
          <a:xfrm>
            <a:off x="5897031" y="2733596"/>
            <a:ext cx="3246968" cy="3172936"/>
            <a:chOff x="5897031" y="2733596"/>
            <a:chExt cx="3246968" cy="3172936"/>
          </a:xfrm>
        </p:grpSpPr>
        <p:sp>
          <p:nvSpPr>
            <p:cNvPr id="17" name="ZoneTexte 16"/>
            <p:cNvSpPr txBox="1"/>
            <p:nvPr/>
          </p:nvSpPr>
          <p:spPr>
            <a:xfrm>
              <a:off x="6079067" y="2733596"/>
              <a:ext cx="26754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Fleurs pentamères-étamines en nombre défini parfois sans anthères</a:t>
              </a:r>
              <a:endParaRPr lang="fr-FR" dirty="0"/>
            </a:p>
          </p:txBody>
        </p:sp>
        <p:pic>
          <p:nvPicPr>
            <p:cNvPr id="18" name="Image 17" descr="Verticordia005_modifié-1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7031" y="4148667"/>
              <a:ext cx="2743200" cy="1220715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5897031" y="5537200"/>
              <a:ext cx="324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Diagramme floral de </a:t>
              </a:r>
              <a:r>
                <a:rPr lang="fr-FR" i="1" dirty="0" err="1" smtClean="0"/>
                <a:t>Verticordia</a:t>
              </a:r>
              <a:endParaRPr lang="fr-FR" i="1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457200" y="6197600"/>
            <a:ext cx="601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 – La sous-famille des </a:t>
            </a:r>
            <a:r>
              <a:rPr lang="fr-FR" b="1" dirty="0" err="1" smtClean="0">
                <a:solidFill>
                  <a:srgbClr val="FF0000"/>
                </a:solidFill>
              </a:rPr>
              <a:t>Eucalypteae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: 3 genres – fruits </a:t>
            </a:r>
            <a:r>
              <a:rPr lang="fr-FR" dirty="0" smtClean="0">
                <a:solidFill>
                  <a:srgbClr val="000000"/>
                </a:solidFill>
              </a:rPr>
              <a:t>secs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65333" y="6016408"/>
            <a:ext cx="2878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 Schémas </a:t>
            </a:r>
            <a:r>
              <a:rPr lang="fr-FR" sz="1000" dirty="0" err="1" smtClean="0"/>
              <a:t>extraiits</a:t>
            </a:r>
            <a:r>
              <a:rPr lang="fr-FR" sz="1000" dirty="0" smtClean="0"/>
              <a:t> du Journal de </a:t>
            </a:r>
            <a:r>
              <a:rPr lang="fr-FR" sz="1000" dirty="0" err="1" smtClean="0"/>
              <a:t>Batanique</a:t>
            </a:r>
            <a:r>
              <a:rPr lang="fr-FR" sz="1000" dirty="0" smtClean="0"/>
              <a:t>- S.B.F).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9664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/>
              <a:t>Famille des </a:t>
            </a:r>
            <a:r>
              <a:rPr lang="fr-FR" sz="2800" b="1" dirty="0" err="1" smtClean="0"/>
              <a:t>Myrtaceae</a:t>
            </a:r>
            <a:r>
              <a:rPr lang="fr-FR" sz="2800" b="1" dirty="0" smtClean="0"/>
              <a:t> en Australie : la + importante par le nombre d’espèces</a:t>
            </a:r>
            <a:endParaRPr lang="fr-FR" sz="2800" b="1" dirty="0"/>
          </a:p>
        </p:txBody>
      </p:sp>
      <p:pic>
        <p:nvPicPr>
          <p:cNvPr id="4" name="Espace réservé du contenu 3" descr="Tableau genres-002_modifié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39222" y="1417638"/>
            <a:ext cx="9583222" cy="5270403"/>
          </a:xfrm>
        </p:spPr>
      </p:pic>
      <p:sp>
        <p:nvSpPr>
          <p:cNvPr id="3" name="ZoneTexte 2"/>
          <p:cNvSpPr txBox="1"/>
          <p:nvPr/>
        </p:nvSpPr>
        <p:spPr>
          <a:xfrm>
            <a:off x="4505849" y="2324958"/>
            <a:ext cx="1481789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26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4162" y="274638"/>
            <a:ext cx="4164718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2 centres de diversifications importants : </a:t>
            </a:r>
            <a:endParaRPr lang="fr-FR" sz="2400" b="1" dirty="0"/>
          </a:p>
        </p:txBody>
      </p:sp>
      <p:pic>
        <p:nvPicPr>
          <p:cNvPr id="4" name="Espace réservé du contenu 3" descr="Myrtaceae -rep-258_modifié-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80044" cy="4525963"/>
          </a:xfrm>
        </p:spPr>
      </p:pic>
      <p:sp>
        <p:nvSpPr>
          <p:cNvPr id="5" name="Flèche vers la gauche 4"/>
          <p:cNvSpPr/>
          <p:nvPr/>
        </p:nvSpPr>
        <p:spPr>
          <a:xfrm>
            <a:off x="4979282" y="1417639"/>
            <a:ext cx="4164718" cy="1824402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 1 - 48%  des genres en Australie</a:t>
            </a: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(</a:t>
            </a:r>
            <a:r>
              <a:rPr lang="fr-FR" dirty="0" err="1" smtClean="0">
                <a:solidFill>
                  <a:srgbClr val="000000"/>
                </a:solidFill>
              </a:rPr>
              <a:t>ss</a:t>
            </a:r>
            <a:r>
              <a:rPr lang="fr-FR" smtClean="0">
                <a:solidFill>
                  <a:srgbClr val="000000"/>
                </a:solidFill>
              </a:rPr>
              <a:t>-familles </a:t>
            </a:r>
            <a:r>
              <a:rPr lang="fr-FR" dirty="0" smtClean="0">
                <a:solidFill>
                  <a:srgbClr val="000000"/>
                </a:solidFill>
              </a:rPr>
              <a:t>des </a:t>
            </a:r>
            <a:r>
              <a:rPr lang="fr-FR" dirty="0" err="1" smtClean="0">
                <a:solidFill>
                  <a:srgbClr val="000000"/>
                </a:solidFill>
              </a:rPr>
              <a:t>Leptospermoideae</a:t>
            </a:r>
            <a:r>
              <a:rPr lang="fr-FR" dirty="0" smtClean="0">
                <a:solidFill>
                  <a:srgbClr val="000000"/>
                </a:solidFill>
              </a:rPr>
              <a:t> et </a:t>
            </a:r>
          </a:p>
          <a:p>
            <a:pPr algn="ctr"/>
            <a:r>
              <a:rPr lang="fr-FR" dirty="0" err="1" smtClean="0">
                <a:solidFill>
                  <a:srgbClr val="000000"/>
                </a:solidFill>
              </a:rPr>
              <a:t>Eucalypteae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Rectangle avec flèche vers le haut 6"/>
          <p:cNvSpPr/>
          <p:nvPr/>
        </p:nvSpPr>
        <p:spPr>
          <a:xfrm>
            <a:off x="426079" y="2874386"/>
            <a:ext cx="2589895" cy="3008078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2 – en Amérique et Afrique du Sud</a:t>
            </a: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(</a:t>
            </a:r>
            <a:r>
              <a:rPr lang="fr-FR" dirty="0" err="1" smtClean="0">
                <a:solidFill>
                  <a:srgbClr val="000000"/>
                </a:solidFill>
              </a:rPr>
              <a:t>ss</a:t>
            </a:r>
            <a:r>
              <a:rPr lang="fr-FR" dirty="0" smtClean="0">
                <a:solidFill>
                  <a:srgbClr val="000000"/>
                </a:solidFill>
              </a:rPr>
              <a:t>- famille des </a:t>
            </a:r>
            <a:r>
              <a:rPr lang="fr-FR" dirty="0" err="1" smtClean="0">
                <a:solidFill>
                  <a:srgbClr val="000000"/>
                </a:solidFill>
              </a:rPr>
              <a:t>Myrtoideae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879" y="6331466"/>
            <a:ext cx="87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Une famille incontournable en Australie : les </a:t>
            </a:r>
            <a:r>
              <a:rPr lang="fr-FR" sz="2800" b="1" dirty="0" err="1" smtClean="0"/>
              <a:t>Myrtaceae</a:t>
            </a:r>
            <a:endParaRPr lang="fr-FR" sz="2800" b="1" dirty="0"/>
          </a:p>
        </p:txBody>
      </p:sp>
      <p:sp>
        <p:nvSpPr>
          <p:cNvPr id="6" name="Cadre 5"/>
          <p:cNvSpPr/>
          <p:nvPr/>
        </p:nvSpPr>
        <p:spPr>
          <a:xfrm>
            <a:off x="4979282" y="3242041"/>
            <a:ext cx="3707517" cy="3243426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Parmi les genres présents en Australie, 68% des genres sont endémiques, mais une centaine ne sont présents que dans l’W du continent : </a:t>
            </a:r>
          </a:p>
          <a:p>
            <a:pPr marL="285750" indent="-285750" algn="ctr">
              <a:buFontTx/>
              <a:buChar char="-"/>
            </a:pPr>
            <a:r>
              <a:rPr lang="fr-FR" dirty="0" err="1" smtClean="0">
                <a:solidFill>
                  <a:schemeClr val="tx1"/>
                </a:solidFill>
              </a:rPr>
              <a:t>Chamelaucium</a:t>
            </a:r>
            <a:endParaRPr lang="fr-FR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-  </a:t>
            </a:r>
            <a:r>
              <a:rPr lang="fr-FR" dirty="0" err="1" smtClean="0">
                <a:solidFill>
                  <a:schemeClr val="tx1"/>
                </a:solidFill>
              </a:rPr>
              <a:t>Beaufortia</a:t>
            </a:r>
            <a:endParaRPr lang="fr-FR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dirty="0" err="1" smtClean="0">
                <a:solidFill>
                  <a:schemeClr val="tx1"/>
                </a:solidFill>
              </a:rPr>
              <a:t>Calothamnus</a:t>
            </a:r>
            <a:r>
              <a:rPr lang="fr-FR" dirty="0" smtClean="0">
                <a:solidFill>
                  <a:schemeClr val="tx1"/>
                </a:solidFill>
              </a:rPr>
              <a:t>…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Kangourous-Quaalup-DSC0931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27" t="-3874" r="-619" b="-3390"/>
          <a:stretch/>
        </p:blipFill>
        <p:spPr>
          <a:xfrm>
            <a:off x="-440267" y="-40211"/>
            <a:ext cx="9584267" cy="689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760133" y="105305"/>
            <a:ext cx="40470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Fin de la 3</a:t>
            </a:r>
            <a:r>
              <a:rPr lang="fr-FR" sz="4000" b="1" baseline="30000" dirty="0" smtClean="0">
                <a:solidFill>
                  <a:srgbClr val="FF0000"/>
                </a:solidFill>
              </a:rPr>
              <a:t>e</a:t>
            </a:r>
            <a:r>
              <a:rPr lang="fr-FR" sz="4000" b="1" dirty="0" smtClean="0">
                <a:solidFill>
                  <a:srgbClr val="FF0000"/>
                </a:solidFill>
              </a:rPr>
              <a:t> partie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ysage fleuri 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1" y="-1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482439"/>
            <a:ext cx="2280805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M.T.MEIN S.L.L Janvier  2016</a:t>
            </a:r>
            <a:endParaRPr lang="fr-FR" sz="1400" dirty="0"/>
          </a:p>
        </p:txBody>
      </p:sp>
      <p:pic>
        <p:nvPicPr>
          <p:cNvPr id="7" name="Image 6" descr="Logo Linnéenne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897" y="5732400"/>
            <a:ext cx="1125599" cy="11255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91" y="53346"/>
            <a:ext cx="8932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OUEST AUSTRALIE 4° Partie</a:t>
            </a:r>
            <a:endParaRPr lang="fr-FR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9666" y="2967335"/>
            <a:ext cx="18466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fr-FR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63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 la région désertique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421"/>
            <a:ext cx="9156886" cy="6867665"/>
          </a:xfrm>
          <a:ln>
            <a:solidFill>
              <a:schemeClr val="accent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508000" y="5994400"/>
            <a:ext cx="522617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/>
              <a:t>Une route dans une région très sableuse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475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319" y="125213"/>
            <a:ext cx="6434027" cy="74643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Situation : la partie Sud de notre périple 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23376" y="5835753"/>
            <a:ext cx="862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Dans cette zone, les conditions météorologiques sont un peu plus “ tempérées “  A Albany</a:t>
            </a:r>
          </a:p>
          <a:p>
            <a:r>
              <a:rPr lang="fr-FR" dirty="0"/>
              <a:t>l</a:t>
            </a:r>
            <a:r>
              <a:rPr lang="fr-FR" dirty="0" smtClean="0"/>
              <a:t>a température varie entre 15°8 en Juillet-Août et 25°4 en Janvier . </a:t>
            </a:r>
          </a:p>
          <a:p>
            <a:r>
              <a:rPr lang="fr-FR" dirty="0" smtClean="0"/>
              <a:t>923 mm de pluie /an ( chez nous 760 mmm/an).</a:t>
            </a:r>
            <a:endParaRPr lang="fr-FR" dirty="0"/>
          </a:p>
        </p:txBody>
      </p:sp>
      <p:pic>
        <p:nvPicPr>
          <p:cNvPr id="3" name="Image 2" descr="ZOOM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224" y="871648"/>
            <a:ext cx="5692201" cy="46973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08346" y="4830082"/>
            <a:ext cx="1205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Point Ann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1508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34777" y="0"/>
            <a:ext cx="2503442" cy="42473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Paysages </a:t>
            </a:r>
            <a:endParaRPr lang="fr-FR" sz="24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5" name="Image 4" descr="Stirling r78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4000" cy="6858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98638" y="6102849"/>
              <a:ext cx="2892964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Nous approchons de la Stirling Range</a:t>
              </a:r>
              <a:endParaRPr lang="fr-FR" sz="1400" dirty="0"/>
            </a:p>
          </p:txBody>
        </p:sp>
      </p:grpSp>
      <p:pic>
        <p:nvPicPr>
          <p:cNvPr id="4" name="Image 3" descr="Stirling Range 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24" y="1669142"/>
            <a:ext cx="6918476" cy="51888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14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tirling Range 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7" y="1"/>
            <a:ext cx="5627077" cy="42203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7819" y="1"/>
            <a:ext cx="3836181" cy="5027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Stirling Range </a:t>
            </a:r>
            <a:r>
              <a:rPr lang="fr-FR" sz="2400" dirty="0" err="1" smtClean="0"/>
              <a:t>retreat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5780728" y="581723"/>
            <a:ext cx="3236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Nous séjournons quelques jours </a:t>
            </a:r>
          </a:p>
          <a:p>
            <a:r>
              <a:rPr lang="fr-FR" sz="1400" dirty="0" smtClean="0"/>
              <a:t>dans une immense propriété que  les  propriétaires s’efforcent de maintenir à l’état “ naturel “. C’est une réserve pour les  oiseaux et les plantes.</a:t>
            </a:r>
          </a:p>
          <a:p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4840850" y="1945855"/>
            <a:ext cx="4176545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C’est une zone d’une richesse faunistique et floristique</a:t>
            </a:r>
          </a:p>
          <a:p>
            <a:r>
              <a:rPr lang="fr-FR" sz="1400" dirty="0" smtClean="0"/>
              <a:t>exceptionnelle : 90 familles, 384 genres, 1500 espèces </a:t>
            </a:r>
          </a:p>
          <a:p>
            <a:r>
              <a:rPr lang="fr-FR" sz="1400" dirty="0"/>
              <a:t>d</a:t>
            </a:r>
            <a:r>
              <a:rPr lang="fr-FR" sz="1400" dirty="0" smtClean="0"/>
              <a:t>ont 87 endémiques pour les végétaux </a:t>
            </a:r>
            <a:endParaRPr lang="fr-FR" sz="1400" dirty="0"/>
          </a:p>
        </p:txBody>
      </p:sp>
      <p:pic>
        <p:nvPicPr>
          <p:cNvPr id="10" name="Image 9" descr="Diapositive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065" y="3104299"/>
            <a:ext cx="5004935" cy="3753701"/>
          </a:xfrm>
          <a:prstGeom prst="rect">
            <a:avLst/>
          </a:prstGeom>
        </p:spPr>
      </p:pic>
      <p:pic>
        <p:nvPicPr>
          <p:cNvPr id="6" name="Image 5" descr="Oiseau petit perroquet 6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85" y="4117882"/>
            <a:ext cx="3499541" cy="28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ladenia lutea 65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74"/>
          <a:stretch/>
        </p:blipFill>
        <p:spPr>
          <a:xfrm>
            <a:off x="0" y="20638"/>
            <a:ext cx="4246459" cy="2385949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0" y="2255085"/>
            <a:ext cx="3837305" cy="4787581"/>
            <a:chOff x="0" y="2316792"/>
            <a:chExt cx="3837305" cy="4787581"/>
          </a:xfrm>
        </p:grpSpPr>
        <p:pic>
          <p:nvPicPr>
            <p:cNvPr id="10" name="Image 9" descr="Caladenia lutea  6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16792"/>
              <a:ext cx="3837305" cy="478758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540465" y="6511807"/>
              <a:ext cx="1352078" cy="307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Caladenia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flava</a:t>
              </a:r>
              <a:r>
                <a:rPr lang="fr-FR" sz="1400" dirty="0" smtClean="0"/>
                <a:t> </a:t>
              </a:r>
              <a:endParaRPr lang="fr-FR" sz="1400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3860915" y="20638"/>
            <a:ext cx="5283085" cy="7083735"/>
            <a:chOff x="3860915" y="20638"/>
            <a:chExt cx="5283085" cy="7083735"/>
          </a:xfrm>
        </p:grpSpPr>
        <p:pic>
          <p:nvPicPr>
            <p:cNvPr id="11" name="Image 10" descr="Caladenia latifolia-Orchidée-DSC08593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0915" y="20638"/>
              <a:ext cx="5283085" cy="708373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997711" y="6456402"/>
              <a:ext cx="1937337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Caladenia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latifolia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11915" y="20638"/>
            <a:ext cx="3905251" cy="4238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Sortie matinale.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3009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0068" y="-1"/>
            <a:ext cx="3706197" cy="52875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Orchidées 2 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46216" y="699905"/>
            <a:ext cx="4380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Rappel : </a:t>
            </a:r>
            <a:r>
              <a:rPr lang="fr-FR" sz="1400" dirty="0"/>
              <a:t>p</a:t>
            </a:r>
            <a:r>
              <a:rPr lang="fr-FR" sz="1400" dirty="0" smtClean="0"/>
              <a:t>our être classé dans les </a:t>
            </a:r>
            <a:r>
              <a:rPr lang="fr-FR" sz="1400" dirty="0" err="1" smtClean="0"/>
              <a:t>Orchidaceae</a:t>
            </a:r>
            <a:r>
              <a:rPr lang="fr-FR" sz="1400" dirty="0" smtClean="0"/>
              <a:t> il faut montrer:  6 Sépales + 6 Sépales + 1 étamine (rarement 2) </a:t>
            </a:r>
          </a:p>
          <a:p>
            <a:r>
              <a:rPr lang="fr-FR" sz="1400" dirty="0" smtClean="0"/>
              <a:t>soudée au style sous forme d’un </a:t>
            </a:r>
            <a:r>
              <a:rPr lang="fr-FR" sz="1400" dirty="0" err="1" smtClean="0"/>
              <a:t>gynostème</a:t>
            </a:r>
            <a:r>
              <a:rPr lang="fr-FR" sz="1400" dirty="0" smtClean="0"/>
              <a:t>, un ovaire infère. </a:t>
            </a:r>
          </a:p>
          <a:p>
            <a:r>
              <a:rPr lang="fr-FR" sz="1400" dirty="0" smtClean="0"/>
              <a:t>Dans la flore européenne, on observe un labelle bien différencié.  </a:t>
            </a:r>
            <a:endParaRPr lang="fr-FR" sz="1400" dirty="0"/>
          </a:p>
        </p:txBody>
      </p:sp>
      <p:grpSp>
        <p:nvGrpSpPr>
          <p:cNvPr id="3" name="Grouper 2"/>
          <p:cNvGrpSpPr/>
          <p:nvPr/>
        </p:nvGrpSpPr>
        <p:grpSpPr>
          <a:xfrm>
            <a:off x="5690282" y="51941"/>
            <a:ext cx="3405424" cy="2398684"/>
            <a:chOff x="5690282" y="237450"/>
            <a:chExt cx="3405424" cy="2398684"/>
          </a:xfrm>
        </p:grpSpPr>
        <p:sp>
          <p:nvSpPr>
            <p:cNvPr id="6" name="ZoneTexte 5"/>
            <p:cNvSpPr txBox="1"/>
            <p:nvPr/>
          </p:nvSpPr>
          <p:spPr>
            <a:xfrm>
              <a:off x="8118929" y="417286"/>
              <a:ext cx="3681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3 S</a:t>
              </a:r>
              <a:endParaRPr lang="fr-FR" sz="12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8277679" y="902607"/>
              <a:ext cx="818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3P dont le </a:t>
              </a:r>
            </a:p>
            <a:p>
              <a:r>
                <a:rPr lang="fr-FR" sz="1200" dirty="0" smtClean="0"/>
                <a:t>labelle</a:t>
              </a:r>
              <a:endParaRPr lang="fr-FR" sz="1200" dirty="0"/>
            </a:p>
          </p:txBody>
        </p:sp>
        <p:grpSp>
          <p:nvGrpSpPr>
            <p:cNvPr id="23" name="Grouper 22"/>
            <p:cNvGrpSpPr/>
            <p:nvPr/>
          </p:nvGrpSpPr>
          <p:grpSpPr>
            <a:xfrm>
              <a:off x="5690282" y="237450"/>
              <a:ext cx="2623166" cy="2398684"/>
              <a:chOff x="5654513" y="188132"/>
              <a:chExt cx="2623166" cy="2398684"/>
            </a:xfrm>
          </p:grpSpPr>
          <p:pic>
            <p:nvPicPr>
              <p:cNvPr id="5" name="Image 4" descr="Fleur Ophrys St Cyr 12:06:2016  P1340485.JP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54513" y="188132"/>
                <a:ext cx="2366333" cy="2398684"/>
              </a:xfrm>
              <a:prstGeom prst="rect">
                <a:avLst/>
              </a:prstGeom>
            </p:spPr>
          </p:pic>
          <p:cxnSp>
            <p:nvCxnSpPr>
              <p:cNvPr id="10" name="Connecteur droit avec flèche 9"/>
              <p:cNvCxnSpPr>
                <a:stCxn id="6" idx="1"/>
              </p:cNvCxnSpPr>
              <p:nvPr/>
            </p:nvCxnSpPr>
            <p:spPr>
              <a:xfrm flipH="1">
                <a:off x="6989536" y="555786"/>
                <a:ext cx="1129393" cy="1441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/>
              <p:cNvCxnSpPr>
                <a:stCxn id="6" idx="1"/>
              </p:cNvCxnSpPr>
              <p:nvPr/>
            </p:nvCxnSpPr>
            <p:spPr>
              <a:xfrm flipH="1">
                <a:off x="6164944" y="555786"/>
                <a:ext cx="1953985" cy="5930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avec flèche 11"/>
              <p:cNvCxnSpPr>
                <a:stCxn id="6" idx="1"/>
              </p:cNvCxnSpPr>
              <p:nvPr/>
            </p:nvCxnSpPr>
            <p:spPr>
              <a:xfrm flipH="1">
                <a:off x="7148287" y="555786"/>
                <a:ext cx="970642" cy="4783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 flipH="1">
                <a:off x="6599464" y="979715"/>
                <a:ext cx="1678215" cy="2222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>
                <a:stCxn id="8" idx="1"/>
              </p:cNvCxnSpPr>
              <p:nvPr/>
            </p:nvCxnSpPr>
            <p:spPr>
              <a:xfrm flipH="1">
                <a:off x="7119259" y="1133440"/>
                <a:ext cx="1158420" cy="1601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>
                <a:stCxn id="8" idx="1"/>
              </p:cNvCxnSpPr>
              <p:nvPr/>
            </p:nvCxnSpPr>
            <p:spPr>
              <a:xfrm flipH="1">
                <a:off x="6771822" y="1133440"/>
                <a:ext cx="1505857" cy="74888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ZoneTexte 27"/>
          <p:cNvSpPr txBox="1"/>
          <p:nvPr/>
        </p:nvSpPr>
        <p:spPr>
          <a:xfrm>
            <a:off x="7533435" y="5745309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200" dirty="0"/>
          </a:p>
        </p:txBody>
      </p:sp>
      <p:grpSp>
        <p:nvGrpSpPr>
          <p:cNvPr id="31" name="Grouper 30"/>
          <p:cNvGrpSpPr/>
          <p:nvPr/>
        </p:nvGrpSpPr>
        <p:grpSpPr>
          <a:xfrm>
            <a:off x="337615" y="2551875"/>
            <a:ext cx="3737348" cy="3973756"/>
            <a:chOff x="-107167" y="3229613"/>
            <a:chExt cx="3093815" cy="3069694"/>
          </a:xfrm>
        </p:grpSpPr>
        <p:grpSp>
          <p:nvGrpSpPr>
            <p:cNvPr id="27" name="Grouper 26"/>
            <p:cNvGrpSpPr/>
            <p:nvPr/>
          </p:nvGrpSpPr>
          <p:grpSpPr>
            <a:xfrm>
              <a:off x="-107167" y="3229613"/>
              <a:ext cx="3093815" cy="2884983"/>
              <a:chOff x="5637997" y="2539190"/>
              <a:chExt cx="3093815" cy="2884983"/>
            </a:xfrm>
          </p:grpSpPr>
          <p:pic>
            <p:nvPicPr>
              <p:cNvPr id="25" name="Image 24" descr="Diuris corymbosa oreille de singe-DSC08667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7997" y="2539190"/>
                <a:ext cx="3093815" cy="2884983"/>
              </a:xfrm>
              <a:prstGeom prst="rect">
                <a:avLst/>
              </a:prstGeom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5637997" y="5139626"/>
                <a:ext cx="1132592" cy="27699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i="1" dirty="0" err="1" smtClean="0"/>
                  <a:t>Diuris</a:t>
                </a:r>
                <a:r>
                  <a:rPr lang="fr-FR" sz="1200" i="1" dirty="0" smtClean="0"/>
                  <a:t> </a:t>
                </a:r>
                <a:r>
                  <a:rPr lang="fr-FR" sz="1200" i="1" dirty="0" err="1" smtClean="0"/>
                  <a:t>carinata</a:t>
                </a:r>
                <a:r>
                  <a:rPr lang="fr-FR" sz="1200" i="1" dirty="0" smtClean="0"/>
                  <a:t> </a:t>
                </a:r>
                <a:endParaRPr lang="fr-FR" sz="1200" i="1" dirty="0"/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2013981" y="6022308"/>
              <a:ext cx="972667" cy="27699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Cl. </a:t>
              </a:r>
              <a:r>
                <a:rPr lang="fr-FR" sz="1200" dirty="0" err="1" smtClean="0"/>
                <a:t>B.Berthet</a:t>
              </a:r>
              <a:endParaRPr lang="fr-FR" sz="1200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626265" y="2636134"/>
            <a:ext cx="4403211" cy="3953314"/>
            <a:chOff x="4626265" y="2636134"/>
            <a:chExt cx="4403211" cy="3953314"/>
          </a:xfrm>
        </p:grpSpPr>
        <p:grpSp>
          <p:nvGrpSpPr>
            <p:cNvPr id="13" name="Grouper 12"/>
            <p:cNvGrpSpPr/>
            <p:nvPr/>
          </p:nvGrpSpPr>
          <p:grpSpPr>
            <a:xfrm>
              <a:off x="4626265" y="2636134"/>
              <a:ext cx="4403211" cy="3775753"/>
              <a:chOff x="4626265" y="2636134"/>
              <a:chExt cx="4403211" cy="3775753"/>
            </a:xfrm>
          </p:grpSpPr>
          <p:pic>
            <p:nvPicPr>
              <p:cNvPr id="7" name="Image 6" descr="Thelymitra campanulata-Orchidée-DSC07553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6265" y="2636134"/>
                <a:ext cx="4403211" cy="3775753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4626265" y="6035450"/>
                <a:ext cx="1754081" cy="27699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i="1" dirty="0" err="1" smtClean="0"/>
                  <a:t>Thelymitra</a:t>
                </a:r>
                <a:r>
                  <a:rPr lang="fr-FR" sz="1200" i="1" dirty="0" smtClean="0"/>
                  <a:t> </a:t>
                </a:r>
                <a:r>
                  <a:rPr lang="fr-FR" sz="1200" i="1" dirty="0" err="1" smtClean="0"/>
                  <a:t>campanulata</a:t>
                </a:r>
                <a:r>
                  <a:rPr lang="fr-FR" sz="1200" i="1" dirty="0" smtClean="0"/>
                  <a:t> </a:t>
                </a:r>
                <a:endParaRPr lang="fr-FR" sz="1200" i="1" dirty="0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7336160" y="6312449"/>
              <a:ext cx="1106343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Cl. </a:t>
              </a:r>
              <a:r>
                <a:rPr lang="fr-FR" sz="1200" dirty="0" err="1" smtClean="0"/>
                <a:t>D.Roubaudi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97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98637" y="1077351"/>
            <a:ext cx="3822200" cy="4009658"/>
            <a:chOff x="119582" y="2580012"/>
            <a:chExt cx="4253501" cy="4253501"/>
          </a:xfrm>
        </p:grpSpPr>
        <p:pic>
          <p:nvPicPr>
            <p:cNvPr id="4" name="Image 3" descr="IMG_0680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582" y="2580012"/>
              <a:ext cx="4253501" cy="4253501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19582" y="6556514"/>
              <a:ext cx="1603048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 smtClean="0"/>
                <a:t>Elythanthera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brunonis</a:t>
              </a:r>
              <a:r>
                <a:rPr lang="fr-FR" sz="1200" i="1" dirty="0" smtClean="0"/>
                <a:t> </a:t>
              </a:r>
              <a:endParaRPr lang="fr-FR" sz="1200" i="1" dirty="0"/>
            </a:p>
          </p:txBody>
        </p:sp>
      </p:grpSp>
      <p:pic>
        <p:nvPicPr>
          <p:cNvPr id="7" name="Image 6" descr="Orchidacée-DSC064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76" y="1504136"/>
            <a:ext cx="3732160" cy="358287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0837" y="36987"/>
            <a:ext cx="2897477" cy="49315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Autres </a:t>
            </a:r>
            <a:r>
              <a:rPr lang="fr-FR" sz="2400" dirty="0" err="1" smtClean="0"/>
              <a:t>Orchidaceae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98637" y="6478659"/>
            <a:ext cx="375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Les </a:t>
            </a:r>
            <a:r>
              <a:rPr lang="fr-FR" sz="1400" dirty="0" err="1" smtClean="0"/>
              <a:t>sétales</a:t>
            </a:r>
            <a:r>
              <a:rPr lang="fr-FR" sz="1400" dirty="0" smtClean="0"/>
              <a:t> et les pétales restent peu différenciés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666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4258239" y="0"/>
            <a:ext cx="5292640" cy="6195840"/>
            <a:chOff x="4258239" y="0"/>
            <a:chExt cx="5292640" cy="6195840"/>
          </a:xfrm>
        </p:grpSpPr>
        <p:pic>
          <p:nvPicPr>
            <p:cNvPr id="5" name="Image 4" descr="Caladenia denticulata-Orchidaceae-DSC08097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239" y="0"/>
              <a:ext cx="5292640" cy="5888063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622333" y="5888063"/>
              <a:ext cx="2061369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Arachnorchis</a:t>
              </a:r>
              <a:r>
                <a:rPr lang="fr-FR" sz="1400" i="1" dirty="0" smtClean="0"/>
                <a:t>  </a:t>
              </a:r>
              <a:r>
                <a:rPr lang="fr-FR" sz="1400" i="1" dirty="0" err="1" smtClean="0"/>
                <a:t>longicauda</a:t>
              </a:r>
              <a:r>
                <a:rPr lang="fr-FR" sz="1400" i="1" dirty="0" smtClean="0"/>
                <a:t> </a:t>
              </a:r>
              <a:endParaRPr lang="fr-FR" sz="1400" i="1" dirty="0"/>
            </a:p>
          </p:txBody>
        </p:sp>
      </p:grpSp>
      <p:pic>
        <p:nvPicPr>
          <p:cNvPr id="8" name="Image 7" descr="Calademia falcata-Orchidée-DSC085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77476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13826" y="6238468"/>
            <a:ext cx="1899453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dirty="0" err="1" smtClean="0"/>
              <a:t>Arachnorchis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discoïdea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4773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01980" y="274638"/>
            <a:ext cx="3942020" cy="56298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Encore une Orchidée </a:t>
            </a:r>
            <a:endParaRPr lang="fr-FR" sz="24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0" y="0"/>
            <a:ext cx="7264929" cy="6858000"/>
            <a:chOff x="0" y="0"/>
            <a:chExt cx="7264929" cy="6858000"/>
          </a:xfrm>
        </p:grpSpPr>
        <p:sp>
          <p:nvSpPr>
            <p:cNvPr id="3" name="ZoneTexte 2"/>
            <p:cNvSpPr txBox="1"/>
            <p:nvPr/>
          </p:nvSpPr>
          <p:spPr>
            <a:xfrm>
              <a:off x="5692989" y="5898579"/>
              <a:ext cx="1571940" cy="30777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Pterostylis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recurva</a:t>
              </a:r>
              <a:endParaRPr lang="fr-FR" sz="1400" i="1" dirty="0"/>
            </a:p>
          </p:txBody>
        </p:sp>
        <p:grpSp>
          <p:nvGrpSpPr>
            <p:cNvPr id="6" name="Grouper 5"/>
            <p:cNvGrpSpPr/>
            <p:nvPr/>
          </p:nvGrpSpPr>
          <p:grpSpPr>
            <a:xfrm>
              <a:off x="0" y="0"/>
              <a:ext cx="5364798" cy="6858000"/>
              <a:chOff x="-783675" y="133456"/>
              <a:chExt cx="5364798" cy="6858000"/>
            </a:xfrm>
          </p:grpSpPr>
          <p:pic>
            <p:nvPicPr>
              <p:cNvPr id="4" name="Image 3" descr="Pterostylis recurva-Orchidée-DSC08892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783675" y="133456"/>
                <a:ext cx="5364798" cy="685800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5" name="ZoneTexte 4"/>
              <p:cNvSpPr txBox="1"/>
              <p:nvPr/>
            </p:nvSpPr>
            <p:spPr>
              <a:xfrm>
                <a:off x="3296840" y="6437458"/>
                <a:ext cx="1106343" cy="27699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Cl. </a:t>
                </a:r>
                <a:r>
                  <a:rPr lang="fr-FR" sz="1200" dirty="0" err="1" smtClean="0"/>
                  <a:t>D.Roubaudi</a:t>
                </a:r>
                <a:endParaRPr lang="fr-FR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72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100" y="-17462"/>
            <a:ext cx="6858000" cy="69056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</a:t>
            </a:r>
            <a:r>
              <a:rPr lang="fr-FR" sz="2400" dirty="0" err="1" smtClean="0"/>
              <a:t>Orchidaceae</a:t>
            </a:r>
            <a:r>
              <a:rPr lang="fr-FR" sz="2400" dirty="0" smtClean="0"/>
              <a:t> sur la côte West australienne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68300" y="889000"/>
            <a:ext cx="837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Plus de 200 espèces d’Orchidées (sur </a:t>
            </a:r>
            <a:r>
              <a:rPr lang="fr-FR" sz="1400" dirty="0"/>
              <a:t>700 </a:t>
            </a:r>
            <a:r>
              <a:rPr lang="fr-FR" sz="1400" dirty="0" smtClean="0"/>
              <a:t> au total en Australie) se rencontrent dans la province botanique</a:t>
            </a:r>
          </a:p>
          <a:p>
            <a:r>
              <a:rPr lang="fr-FR" sz="1400" dirty="0" smtClean="0"/>
              <a:t>du Sud-Ouest australien. Elles sont toutes terrestres  et non épiphytes. Elles présentent une très grande diversité</a:t>
            </a:r>
            <a:endParaRPr lang="fr-FR" sz="14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0" y="2722265"/>
            <a:ext cx="9144000" cy="3568700"/>
            <a:chOff x="0" y="2722265"/>
            <a:chExt cx="9144000" cy="3568700"/>
          </a:xfrm>
        </p:grpSpPr>
        <p:pic>
          <p:nvPicPr>
            <p:cNvPr id="6" name="Image 5" descr="Caladenia denticulata  04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5733" y="2722265"/>
              <a:ext cx="4758267" cy="35687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ZoneTexte 7"/>
            <p:cNvSpPr txBox="1"/>
            <p:nvPr/>
          </p:nvSpPr>
          <p:spPr>
            <a:xfrm>
              <a:off x="0" y="5902523"/>
              <a:ext cx="5766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a</a:t>
              </a:r>
              <a:r>
                <a:rPr lang="fr-FR" sz="1400" dirty="0" smtClean="0"/>
                <a:t>ux fleurs zygomorphes les plus échevelées des </a:t>
              </a:r>
              <a:r>
                <a:rPr lang="fr-FR" sz="1400" i="1" dirty="0" err="1" smtClean="0"/>
                <a:t>Arachnorchis</a:t>
              </a:r>
              <a:r>
                <a:rPr lang="fr-FR" sz="1400" i="1" dirty="0" smtClean="0"/>
                <a:t> ( = </a:t>
              </a:r>
              <a:r>
                <a:rPr lang="fr-FR" sz="1400" i="1" dirty="0" err="1" smtClean="0"/>
                <a:t>Caladenia</a:t>
              </a:r>
              <a:r>
                <a:rPr lang="fr-FR" sz="1400" i="1" dirty="0" smtClean="0"/>
                <a:t> )  </a:t>
              </a:r>
              <a:r>
                <a:rPr lang="fr-FR" sz="1400" dirty="0" smtClean="0"/>
                <a:t> </a:t>
              </a:r>
              <a:endParaRPr lang="fr-FR" sz="1400" dirty="0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88900" y="1841500"/>
            <a:ext cx="4445000" cy="3517900"/>
            <a:chOff x="88900" y="1841500"/>
            <a:chExt cx="4445000" cy="3517900"/>
          </a:xfrm>
        </p:grpSpPr>
        <p:sp>
          <p:nvSpPr>
            <p:cNvPr id="7" name="ZoneTexte 6"/>
            <p:cNvSpPr txBox="1"/>
            <p:nvPr/>
          </p:nvSpPr>
          <p:spPr>
            <a:xfrm>
              <a:off x="88900" y="4897735"/>
              <a:ext cx="444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Des fleurs presque régulières à 6 pièces florales </a:t>
              </a:r>
            </a:p>
            <a:p>
              <a:r>
                <a:rPr lang="fr-FR" sz="1200" dirty="0" smtClean="0"/>
                <a:t>Faiblement différenciées</a:t>
              </a:r>
              <a:r>
                <a:rPr lang="is-IS" sz="1200" dirty="0" smtClean="0"/>
                <a:t>…....................................................................</a:t>
              </a:r>
              <a:endParaRPr lang="fr-FR" sz="1200" dirty="0"/>
            </a:p>
          </p:txBody>
        </p:sp>
        <p:pic>
          <p:nvPicPr>
            <p:cNvPr id="3" name="Image 2" descr="img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300" y="1841500"/>
              <a:ext cx="3584222" cy="2794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ZoneTexte 10"/>
            <p:cNvSpPr txBox="1"/>
            <p:nvPr/>
          </p:nvSpPr>
          <p:spPr>
            <a:xfrm>
              <a:off x="673100" y="4533900"/>
              <a:ext cx="1012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Thelymitra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901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9200" y="274638"/>
            <a:ext cx="3443514" cy="88650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Bords de mer </a:t>
            </a:r>
            <a:r>
              <a:rPr lang="fr-FR" sz="2400" dirty="0"/>
              <a:t>à</a:t>
            </a:r>
            <a:r>
              <a:rPr lang="fr-FR" sz="2400" dirty="0" smtClean="0"/>
              <a:t> Point Ann</a:t>
            </a:r>
            <a:endParaRPr lang="fr-FR" sz="2400" dirty="0"/>
          </a:p>
        </p:txBody>
      </p:sp>
      <p:pic>
        <p:nvPicPr>
          <p:cNvPr id="13" name="Image 12" descr="Capture d’écran 2016-12-01 à 22.00.5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5800" y="-190500"/>
            <a:ext cx="10261600" cy="72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fr-FR" dirty="0" smtClean="0"/>
              <a:t>Panneau K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8650" y="6062870"/>
            <a:ext cx="39637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Attention aux Kangourous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832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ooint Ann .png"/>
          <p:cNvPicPr>
            <a:picLocks noChangeAspect="1"/>
          </p:cNvPicPr>
          <p:nvPr/>
        </p:nvPicPr>
        <p:blipFill>
          <a:blip r:embed="rId3">
            <a:alphaModFix amt="9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143"/>
            <a:ext cx="912709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13286" y="145142"/>
            <a:ext cx="2670644" cy="52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Point Ann</a:t>
            </a:r>
            <a:endParaRPr lang="fr-FR" sz="2400" dirty="0"/>
          </a:p>
        </p:txBody>
      </p:sp>
      <p:pic>
        <p:nvPicPr>
          <p:cNvPr id="6" name="Image 5" descr="Point Ann Paysage 4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6779"/>
            <a:ext cx="4868334" cy="3748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axmannia grandiflora Liliaceae 3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3" name="ZoneTexte 2"/>
          <p:cNvSpPr txBox="1"/>
          <p:nvPr/>
        </p:nvSpPr>
        <p:spPr>
          <a:xfrm>
            <a:off x="579495" y="6275455"/>
            <a:ext cx="2586741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dirty="0" err="1" smtClean="0"/>
              <a:t>Laxmannia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grandiflora</a:t>
            </a:r>
            <a:r>
              <a:rPr lang="fr-FR" sz="1400" i="1" dirty="0" smtClean="0"/>
              <a:t> </a:t>
            </a:r>
            <a:r>
              <a:rPr lang="fr-FR" sz="1400" dirty="0" smtClean="0"/>
              <a:t> </a:t>
            </a:r>
            <a:r>
              <a:rPr lang="fr-FR" sz="1400" dirty="0" err="1" smtClean="0"/>
              <a:t>Liliaceae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9292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8" y="4774494"/>
            <a:ext cx="4426354" cy="62537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 Le genre </a:t>
            </a:r>
            <a:r>
              <a:rPr lang="fr-FR" sz="2400" i="1" dirty="0" err="1" smtClean="0"/>
              <a:t>Pimelea</a:t>
            </a:r>
            <a:r>
              <a:rPr lang="fr-FR" sz="2400" dirty="0" smtClean="0"/>
              <a:t> </a:t>
            </a:r>
            <a:r>
              <a:rPr lang="fr-FR" sz="2400" dirty="0" err="1" smtClean="0"/>
              <a:t>Thymeleaceae</a:t>
            </a:r>
            <a:endParaRPr lang="fr-FR" sz="2400" i="1" dirty="0"/>
          </a:p>
        </p:txBody>
      </p:sp>
      <p:grpSp>
        <p:nvGrpSpPr>
          <p:cNvPr id="7" name="Grouper 6"/>
          <p:cNvGrpSpPr/>
          <p:nvPr/>
        </p:nvGrpSpPr>
        <p:grpSpPr>
          <a:xfrm>
            <a:off x="0" y="372241"/>
            <a:ext cx="5715000" cy="3810000"/>
            <a:chOff x="0" y="1140663"/>
            <a:chExt cx="5715000" cy="3810000"/>
          </a:xfrm>
        </p:grpSpPr>
        <p:pic>
          <p:nvPicPr>
            <p:cNvPr id="3" name="Image 2" descr="igp985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140663"/>
              <a:ext cx="5715000" cy="3810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0" y="4616112"/>
              <a:ext cx="1609635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Pimelea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ferruginea</a:t>
              </a:r>
              <a:r>
                <a:rPr lang="fr-FR" sz="1400" i="1" dirty="0" smtClean="0"/>
                <a:t> </a:t>
              </a:r>
              <a:endParaRPr lang="fr-FR" sz="1400" i="1" dirty="0"/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667030" y="369869"/>
            <a:ext cx="3476970" cy="3337382"/>
            <a:chOff x="5667030" y="369869"/>
            <a:chExt cx="3476970" cy="3337382"/>
          </a:xfrm>
        </p:grpSpPr>
        <p:pic>
          <p:nvPicPr>
            <p:cNvPr id="5" name="Image 4" descr="Pimelea rosea 55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7030" y="369869"/>
              <a:ext cx="3476970" cy="328259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6" name="ZoneTexte 5"/>
            <p:cNvSpPr txBox="1"/>
            <p:nvPr/>
          </p:nvSpPr>
          <p:spPr>
            <a:xfrm>
              <a:off x="5813328" y="3430252"/>
              <a:ext cx="1097576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 smtClean="0"/>
                <a:t>Pimelea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rosea</a:t>
              </a:r>
              <a:endParaRPr lang="fr-FR" sz="1200" i="1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5226032" y="3793141"/>
            <a:ext cx="3917968" cy="2938476"/>
            <a:chOff x="5078077" y="3707251"/>
            <a:chExt cx="3917968" cy="2938476"/>
          </a:xfrm>
        </p:grpSpPr>
        <p:pic>
          <p:nvPicPr>
            <p:cNvPr id="8" name="Image 7" descr="Pimelea suaveolens 25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077" y="3707251"/>
              <a:ext cx="3917968" cy="293847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910904" y="6368728"/>
              <a:ext cx="1440368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 smtClean="0"/>
                <a:t>Pimelea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suaveolens</a:t>
              </a:r>
              <a:endParaRPr lang="fr-FR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493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imelea physodes 87.JPG"/>
          <p:cNvPicPr>
            <a:picLocks noChangeAspect="1"/>
          </p:cNvPicPr>
          <p:nvPr/>
        </p:nvPicPr>
        <p:blipFill>
          <a:blip r:embed="rId3" cstate="email">
            <a:alphaModFix amt="8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Pimelea physodes 9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33"/>
          <a:stretch/>
        </p:blipFill>
        <p:spPr>
          <a:xfrm>
            <a:off x="3717734" y="-147947"/>
            <a:ext cx="5685189" cy="5501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5041900" y="6261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321300" y="6388100"/>
            <a:ext cx="2595582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err="1" smtClean="0"/>
              <a:t>Pimelea</a:t>
            </a:r>
            <a:r>
              <a:rPr lang="fr-FR" sz="1400" dirty="0" smtClean="0"/>
              <a:t> </a:t>
            </a:r>
            <a:r>
              <a:rPr lang="fr-FR" sz="1400" dirty="0" err="1" smtClean="0"/>
              <a:t>physodes</a:t>
            </a:r>
            <a:r>
              <a:rPr lang="fr-FR" sz="1400" dirty="0" smtClean="0"/>
              <a:t> </a:t>
            </a:r>
            <a:r>
              <a:rPr lang="fr-FR" sz="1400" dirty="0" err="1" smtClean="0"/>
              <a:t>Thymeleaceae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967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3338" y="274638"/>
            <a:ext cx="3390662" cy="514417"/>
          </a:xfrm>
        </p:spPr>
        <p:txBody>
          <a:bodyPr>
            <a:normAutofit/>
          </a:bodyPr>
          <a:lstStyle/>
          <a:p>
            <a:r>
              <a:rPr lang="fr-FR" sz="2400" i="1" dirty="0" err="1" smtClean="0"/>
              <a:t>Pimelea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physodes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pic>
        <p:nvPicPr>
          <p:cNvPr id="4" name="Image 3" descr="Pimelia physodes 1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20"/>
          <a:stretch/>
        </p:blipFill>
        <p:spPr>
          <a:xfrm rot="16200000">
            <a:off x="-1232045" y="1416985"/>
            <a:ext cx="7987786" cy="53017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6029214" y="1036173"/>
            <a:ext cx="2597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Pendant la floraison, les bractées</a:t>
            </a:r>
          </a:p>
          <a:p>
            <a:r>
              <a:rPr lang="fr-FR" sz="1400" dirty="0" smtClean="0"/>
              <a:t> sont d’abord jaune-verdâtre.</a:t>
            </a:r>
          </a:p>
          <a:p>
            <a:r>
              <a:rPr lang="fr-FR" sz="1400" dirty="0" smtClean="0"/>
              <a:t>Elles recouvrent une quinzaine </a:t>
            </a:r>
          </a:p>
          <a:p>
            <a:r>
              <a:rPr lang="fr-FR" sz="1400" dirty="0" smtClean="0"/>
              <a:t>de petites fleurs allongées.</a:t>
            </a:r>
            <a:endParaRPr lang="fr-FR" sz="1400" dirty="0"/>
          </a:p>
        </p:txBody>
      </p:sp>
      <p:pic>
        <p:nvPicPr>
          <p:cNvPr id="7" name="Image 6" descr="PImelea physodes 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443" y="3476672"/>
            <a:ext cx="4766963" cy="3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r 10"/>
          <p:cNvGrpSpPr/>
          <p:nvPr/>
        </p:nvGrpSpPr>
        <p:grpSpPr>
          <a:xfrm>
            <a:off x="3262742" y="-149936"/>
            <a:ext cx="5881258" cy="6858000"/>
            <a:chOff x="3262742" y="0"/>
            <a:chExt cx="5881258" cy="6858000"/>
          </a:xfrm>
        </p:grpSpPr>
        <p:pic>
          <p:nvPicPr>
            <p:cNvPr id="8" name="Image 7" descr="Regelia velutina 06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2742" y="0"/>
              <a:ext cx="5881258" cy="6858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768995" y="6152165"/>
              <a:ext cx="2215658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Regelia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velutina</a:t>
              </a:r>
              <a:r>
                <a:rPr lang="fr-FR" sz="1400" i="1" dirty="0" smtClean="0"/>
                <a:t> </a:t>
              </a:r>
              <a:r>
                <a:rPr lang="fr-FR" sz="1400" dirty="0" err="1" smtClean="0"/>
                <a:t>Myrtaceae</a:t>
              </a:r>
              <a:endParaRPr lang="fr-FR" sz="1400" dirty="0"/>
            </a:p>
          </p:txBody>
        </p:sp>
      </p:grpSp>
      <p:pic>
        <p:nvPicPr>
          <p:cNvPr id="10" name="Image 9" descr="Regelia velutina 0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618" y="0"/>
            <a:ext cx="3578294" cy="4614124"/>
          </a:xfrm>
          <a:prstGeom prst="rect">
            <a:avLst/>
          </a:prstGeom>
        </p:spPr>
      </p:pic>
      <p:pic>
        <p:nvPicPr>
          <p:cNvPr id="12" name="Image 11" descr="Regelia velutina 0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0"/>
          <a:stretch/>
        </p:blipFill>
        <p:spPr>
          <a:xfrm>
            <a:off x="303618" y="3615029"/>
            <a:ext cx="2754143" cy="32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9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274" y="0"/>
            <a:ext cx="4044136" cy="7733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 smtClean="0"/>
              <a:t>Allocasuarina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pinaster</a:t>
            </a:r>
            <a:r>
              <a:rPr lang="fr-FR" sz="2400" i="1" dirty="0" smtClean="0"/>
              <a:t> </a:t>
            </a:r>
            <a:r>
              <a:rPr lang="fr-FR" sz="2400" dirty="0" smtClean="0"/>
              <a:t>  </a:t>
            </a:r>
            <a:endParaRPr lang="fr-FR" sz="2400" dirty="0"/>
          </a:p>
        </p:txBody>
      </p:sp>
      <p:pic>
        <p:nvPicPr>
          <p:cNvPr id="4" name="Image 3" descr="Allocasuarina pinaster 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680"/>
            <a:ext cx="6358982" cy="4769236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6813691" y="0"/>
            <a:ext cx="2330309" cy="4985237"/>
            <a:chOff x="6813691" y="0"/>
            <a:chExt cx="2330309" cy="4985237"/>
          </a:xfrm>
        </p:grpSpPr>
        <p:pic>
          <p:nvPicPr>
            <p:cNvPr id="5" name="Image 4" descr="Allocasuarina ♀96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3691" y="0"/>
              <a:ext cx="2330309" cy="4985237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7163546" y="4537068"/>
              <a:ext cx="979755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Inf.femelle</a:t>
              </a:r>
              <a:endParaRPr lang="fr-FR" sz="1400" dirty="0"/>
            </a:p>
          </p:txBody>
        </p:sp>
      </p:grpSp>
      <p:pic>
        <p:nvPicPr>
          <p:cNvPr id="3" name="Image 2" descr="Allocasuarina 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4104715"/>
            <a:ext cx="3671046" cy="27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1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8049" y="274638"/>
            <a:ext cx="3067142" cy="5629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 smtClean="0"/>
              <a:t>Hakea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grpSp>
        <p:nvGrpSpPr>
          <p:cNvPr id="6" name="Grouper 5"/>
          <p:cNvGrpSpPr/>
          <p:nvPr/>
        </p:nvGrpSpPr>
        <p:grpSpPr>
          <a:xfrm>
            <a:off x="0" y="1067288"/>
            <a:ext cx="7288630" cy="5497966"/>
            <a:chOff x="0" y="1067288"/>
            <a:chExt cx="7288630" cy="5497966"/>
          </a:xfrm>
        </p:grpSpPr>
        <p:pic>
          <p:nvPicPr>
            <p:cNvPr id="3" name="Image 2" descr="Hakea prostrata  33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67288"/>
              <a:ext cx="7288630" cy="5466473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324279" y="6195922"/>
              <a:ext cx="2929533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Hakea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prostrata</a:t>
              </a:r>
              <a:r>
                <a:rPr lang="fr-FR" i="1" dirty="0" smtClean="0"/>
                <a:t>  </a:t>
              </a:r>
              <a:r>
                <a:rPr lang="fr-FR" dirty="0" err="1" smtClean="0"/>
                <a:t>Proteaceae</a:t>
              </a:r>
              <a:endParaRPr lang="fr-FR" dirty="0"/>
            </a:p>
          </p:txBody>
        </p:sp>
      </p:grpSp>
      <p:pic>
        <p:nvPicPr>
          <p:cNvPr id="5" name="Image 4" descr="Hakea pandanicarpa  3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366" y="2053517"/>
            <a:ext cx="6189819" cy="46423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29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8429" y="274638"/>
            <a:ext cx="3937000" cy="83207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Bords de mer </a:t>
            </a:r>
            <a:endParaRPr lang="fr-FR" sz="2400" dirty="0"/>
          </a:p>
        </p:txBody>
      </p:sp>
      <p:pic>
        <p:nvPicPr>
          <p:cNvPr id="4" name="Image 3" descr="H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4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35893" y="132722"/>
            <a:ext cx="3637258" cy="514417"/>
          </a:xfrm>
        </p:spPr>
        <p:txBody>
          <a:bodyPr>
            <a:normAutofit/>
          </a:bodyPr>
          <a:lstStyle/>
          <a:p>
            <a:r>
              <a:rPr lang="fr-FR" sz="2400" i="1" dirty="0" err="1" smtClean="0"/>
              <a:t>Hakea</a:t>
            </a:r>
            <a:r>
              <a:rPr lang="fr-FR" sz="2400" i="1" dirty="0" smtClean="0"/>
              <a:t> victoria  </a:t>
            </a:r>
            <a:r>
              <a:rPr lang="fr-FR" sz="2400" dirty="0" err="1" smtClean="0"/>
              <a:t>Proteaceae</a:t>
            </a:r>
            <a:endParaRPr lang="fr-FR" sz="2400" dirty="0"/>
          </a:p>
        </p:txBody>
      </p:sp>
      <p:pic>
        <p:nvPicPr>
          <p:cNvPr id="6" name="Image 5" descr="Hakea victoria 2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3" y="668397"/>
            <a:ext cx="8063612" cy="60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9696" y="0"/>
            <a:ext cx="2428948" cy="576061"/>
          </a:xfrm>
        </p:spPr>
        <p:txBody>
          <a:bodyPr>
            <a:normAutofit/>
          </a:bodyPr>
          <a:lstStyle/>
          <a:p>
            <a:r>
              <a:rPr lang="fr-FR" sz="2400" i="1" dirty="0" err="1" smtClean="0"/>
              <a:t>Banksia</a:t>
            </a:r>
            <a:endParaRPr lang="fr-FR" sz="2400" i="1" dirty="0"/>
          </a:p>
        </p:txBody>
      </p:sp>
      <p:grpSp>
        <p:nvGrpSpPr>
          <p:cNvPr id="7" name="Grouper 6"/>
          <p:cNvGrpSpPr/>
          <p:nvPr/>
        </p:nvGrpSpPr>
        <p:grpSpPr>
          <a:xfrm>
            <a:off x="354024" y="576061"/>
            <a:ext cx="7659676" cy="6180873"/>
            <a:chOff x="354024" y="576061"/>
            <a:chExt cx="7659676" cy="6180873"/>
          </a:xfrm>
        </p:grpSpPr>
        <p:grpSp>
          <p:nvGrpSpPr>
            <p:cNvPr id="6" name="Grouper 5"/>
            <p:cNvGrpSpPr/>
            <p:nvPr/>
          </p:nvGrpSpPr>
          <p:grpSpPr>
            <a:xfrm>
              <a:off x="354024" y="576061"/>
              <a:ext cx="7659676" cy="6180873"/>
              <a:chOff x="-966776" y="479946"/>
              <a:chExt cx="7659676" cy="6180873"/>
            </a:xfrm>
          </p:grpSpPr>
          <p:pic>
            <p:nvPicPr>
              <p:cNvPr id="5" name="Image 4" descr="Perth-Jardin botanique-DSC07845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66776" y="523551"/>
                <a:ext cx="7659676" cy="613726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4" name="ZoneTexte 3"/>
              <p:cNvSpPr txBox="1"/>
              <p:nvPr/>
            </p:nvSpPr>
            <p:spPr>
              <a:xfrm>
                <a:off x="323905" y="479946"/>
                <a:ext cx="2206641" cy="30777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Des plantes emblématiques </a:t>
                </a:r>
                <a:endParaRPr lang="fr-FR" sz="1400" dirty="0"/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6477312" y="6335619"/>
              <a:ext cx="1383988" cy="27699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Cl. Didier </a:t>
              </a:r>
              <a:r>
                <a:rPr lang="fr-FR" sz="1200" dirty="0" err="1" smtClean="0"/>
                <a:t>Roubaudi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42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nksia coccinea 4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32"/>
          <a:stretch/>
        </p:blipFill>
        <p:spPr>
          <a:xfrm>
            <a:off x="3538619" y="4805"/>
            <a:ext cx="4993521" cy="6858000"/>
          </a:xfrm>
          <a:prstGeom prst="rect">
            <a:avLst/>
          </a:prstGeom>
        </p:spPr>
      </p:pic>
      <p:pic>
        <p:nvPicPr>
          <p:cNvPr id="4" name="Image 3" descr="Banksia coccinea 8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64" y="4805"/>
            <a:ext cx="3156399" cy="63714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8661" y="4805"/>
            <a:ext cx="3230378" cy="5639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 smtClean="0"/>
              <a:t>Banksia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coccinea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pic>
        <p:nvPicPr>
          <p:cNvPr id="5" name="Image 4" descr="Banksia coccinea 5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883" y="3402800"/>
            <a:ext cx="4837073" cy="3627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b-co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963" y="4131951"/>
            <a:ext cx="2565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anksia coccinea 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7" y="850700"/>
            <a:ext cx="6858671" cy="56713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39981" y="332883"/>
            <a:ext cx="182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Banksia</a:t>
            </a:r>
            <a:r>
              <a:rPr lang="fr-FR" i="1" dirty="0" smtClean="0"/>
              <a:t> </a:t>
            </a:r>
            <a:r>
              <a:rPr lang="fr-FR" i="1" dirty="0" err="1" smtClean="0"/>
              <a:t>coccinea</a:t>
            </a:r>
            <a:r>
              <a:rPr lang="fr-FR" i="1" dirty="0" smtClean="0"/>
              <a:t> 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767740" y="1267287"/>
            <a:ext cx="2376260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Stigmates en forme de flèche</a:t>
            </a:r>
          </a:p>
          <a:p>
            <a:r>
              <a:rPr lang="fr-FR" sz="1400" dirty="0" smtClean="0"/>
              <a:t> et étamines repliées</a:t>
            </a:r>
            <a:endParaRPr lang="fr-FR" sz="1400" dirty="0"/>
          </a:p>
        </p:txBody>
      </p:sp>
      <p:grpSp>
        <p:nvGrpSpPr>
          <p:cNvPr id="2" name="Grouper 1"/>
          <p:cNvGrpSpPr/>
          <p:nvPr/>
        </p:nvGrpSpPr>
        <p:grpSpPr>
          <a:xfrm>
            <a:off x="5474379" y="3590818"/>
            <a:ext cx="3427652" cy="2931217"/>
            <a:chOff x="5474379" y="3590818"/>
            <a:chExt cx="3427652" cy="2931217"/>
          </a:xfrm>
        </p:grpSpPr>
        <p:pic>
          <p:nvPicPr>
            <p:cNvPr id="8" name="Image 7" descr="Banksia fleurs isolées 48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4379" y="3590818"/>
              <a:ext cx="3427652" cy="2931217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767740" y="3871302"/>
              <a:ext cx="1161596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Fleurs isolées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76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anksia cuneata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9739"/>
            <a:ext cx="7299172" cy="60319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2857" y="40387"/>
            <a:ext cx="5172841" cy="785655"/>
          </a:xfrm>
        </p:spPr>
        <p:txBody>
          <a:bodyPr>
            <a:normAutofit/>
          </a:bodyPr>
          <a:lstStyle/>
          <a:p>
            <a:r>
              <a:rPr lang="fr-FR" sz="1800" dirty="0" smtClean="0"/>
              <a:t>Certains </a:t>
            </a:r>
            <a:r>
              <a:rPr lang="fr-FR" sz="1800" dirty="0" err="1" smtClean="0"/>
              <a:t>Banksias</a:t>
            </a:r>
            <a:r>
              <a:rPr lang="fr-FR" sz="1800" dirty="0" smtClean="0"/>
              <a:t> ne  montrent que peu de fleurs</a:t>
            </a:r>
            <a:br>
              <a:rPr lang="fr-FR" sz="1800" dirty="0" smtClean="0"/>
            </a:br>
            <a:r>
              <a:rPr lang="fr-FR" sz="1800" dirty="0" smtClean="0"/>
              <a:t> ex: </a:t>
            </a:r>
            <a:r>
              <a:rPr lang="fr-FR" sz="1800" i="1" dirty="0" err="1" smtClean="0"/>
              <a:t>Banksia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cuneata</a:t>
            </a:r>
            <a:r>
              <a:rPr lang="fr-FR" sz="1800" i="1" dirty="0" smtClean="0"/>
              <a:t> </a:t>
            </a:r>
            <a:endParaRPr lang="fr-FR" sz="1800" i="1" dirty="0"/>
          </a:p>
        </p:txBody>
      </p:sp>
      <p:pic>
        <p:nvPicPr>
          <p:cNvPr id="4" name="Image 3" descr="Banksia cuneata  5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793" y="2530525"/>
            <a:ext cx="4655207" cy="42411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34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47644"/>
            <a:ext cx="7039246" cy="1044564"/>
          </a:xfrm>
        </p:spPr>
        <p:txBody>
          <a:bodyPr>
            <a:normAutofit/>
          </a:bodyPr>
          <a:lstStyle/>
          <a:p>
            <a:r>
              <a:rPr lang="fr-FR" sz="1800" dirty="0" smtClean="0"/>
              <a:t>D’autres montrent des inflorescences hémisphériques </a:t>
            </a:r>
            <a:r>
              <a:rPr lang="is-IS" sz="2400" dirty="0" smtClean="0"/>
              <a:t>…..ou </a:t>
            </a:r>
            <a:r>
              <a:rPr lang="is-IS" sz="1800" dirty="0" smtClean="0"/>
              <a:t>ovoïdes</a:t>
            </a:r>
            <a:endParaRPr lang="fr-FR" sz="24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0" y="945623"/>
            <a:ext cx="5839448" cy="5469916"/>
            <a:chOff x="3568099" y="796922"/>
            <a:chExt cx="5839448" cy="5469916"/>
          </a:xfrm>
        </p:grpSpPr>
        <p:pic>
          <p:nvPicPr>
            <p:cNvPr id="5" name="Image 4" descr="Bannksia baueri 93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752865" y="612156"/>
              <a:ext cx="5469916" cy="5839448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263478" y="5511058"/>
              <a:ext cx="1301583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Banksia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baueri</a:t>
              </a:r>
              <a:r>
                <a:rPr lang="fr-FR" sz="1400" i="1" dirty="0" smtClean="0"/>
                <a:t> </a:t>
              </a:r>
              <a:endParaRPr lang="fr-FR" sz="1400" i="1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845565" y="1134266"/>
            <a:ext cx="4204422" cy="5119613"/>
            <a:chOff x="0" y="1047963"/>
            <a:chExt cx="4204422" cy="5119613"/>
          </a:xfrm>
        </p:grpSpPr>
        <p:pic>
          <p:nvPicPr>
            <p:cNvPr id="7" name="Image 6" descr="Banksia media 72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47963"/>
              <a:ext cx="4204422" cy="511961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22936" y="5859799"/>
              <a:ext cx="1289749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Banksia</a:t>
              </a:r>
              <a:r>
                <a:rPr lang="fr-FR" sz="1400" i="1" dirty="0" smtClean="0"/>
                <a:t> media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052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7847" y="179406"/>
            <a:ext cx="4630334" cy="440443"/>
          </a:xfrm>
        </p:spPr>
        <p:txBody>
          <a:bodyPr>
            <a:normAutofit/>
          </a:bodyPr>
          <a:lstStyle/>
          <a:p>
            <a:r>
              <a:rPr lang="fr-FR" sz="1800" dirty="0" smtClean="0"/>
              <a:t>Des inflorescences pendantes </a:t>
            </a:r>
            <a:endParaRPr lang="fr-FR" sz="18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0" y="179406"/>
            <a:ext cx="9144000" cy="6419624"/>
            <a:chOff x="0" y="179406"/>
            <a:chExt cx="9144000" cy="6419624"/>
          </a:xfrm>
        </p:grpSpPr>
        <p:pic>
          <p:nvPicPr>
            <p:cNvPr id="4" name="Image 3" descr="Banksia lemanniana 92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50701"/>
              <a:ext cx="5901294" cy="5748329"/>
            </a:xfrm>
            <a:prstGeom prst="rect">
              <a:avLst/>
            </a:prstGeom>
          </p:spPr>
        </p:pic>
        <p:grpSp>
          <p:nvGrpSpPr>
            <p:cNvPr id="7" name="Grouper 6"/>
            <p:cNvGrpSpPr/>
            <p:nvPr/>
          </p:nvGrpSpPr>
          <p:grpSpPr>
            <a:xfrm>
              <a:off x="4857894" y="179406"/>
              <a:ext cx="4286106" cy="4515430"/>
              <a:chOff x="4857894" y="179406"/>
              <a:chExt cx="4286106" cy="4515430"/>
            </a:xfrm>
          </p:grpSpPr>
          <p:pic>
            <p:nvPicPr>
              <p:cNvPr id="5" name="Image 4" descr="Banksia lemanniana 93.JP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57894" y="179406"/>
                <a:ext cx="4286106" cy="4515430"/>
              </a:xfrm>
              <a:prstGeom prst="rect">
                <a:avLst/>
              </a:prstGeom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8223898" y="4233170"/>
                <a:ext cx="703112" cy="307777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Le fruit </a:t>
                </a:r>
                <a:endParaRPr lang="fr-FR" sz="1400" dirty="0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6164841" y="5301465"/>
              <a:ext cx="213356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Banksia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lemanniana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496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5803" y="84622"/>
            <a:ext cx="5055170" cy="637707"/>
          </a:xfrm>
        </p:spPr>
        <p:txBody>
          <a:bodyPr>
            <a:normAutofit/>
          </a:bodyPr>
          <a:lstStyle/>
          <a:p>
            <a:r>
              <a:rPr lang="fr-FR" sz="1800" dirty="0" smtClean="0"/>
              <a:t>Certains montrent des inflorescences sortant du sol</a:t>
            </a:r>
            <a:endParaRPr lang="fr-FR" sz="18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209606" y="1039482"/>
            <a:ext cx="3447686" cy="5458790"/>
            <a:chOff x="5696314" y="422585"/>
            <a:chExt cx="3447686" cy="5458790"/>
          </a:xfrm>
        </p:grpSpPr>
        <p:pic>
          <p:nvPicPr>
            <p:cNvPr id="5" name="Image 4" descr="Banksia repens 04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6314" y="422585"/>
              <a:ext cx="3447686" cy="542135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263478" y="5573598"/>
              <a:ext cx="1323675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Banksia</a:t>
              </a:r>
              <a:r>
                <a:rPr lang="fr-FR" sz="1400" i="1" dirty="0" smtClean="0"/>
                <a:t> repens </a:t>
              </a:r>
              <a:endParaRPr lang="fr-FR" sz="1400" i="1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4183724" y="1193277"/>
            <a:ext cx="4410064" cy="5223916"/>
            <a:chOff x="4183724" y="1193277"/>
            <a:chExt cx="4410064" cy="5223916"/>
          </a:xfrm>
        </p:grpSpPr>
        <p:pic>
          <p:nvPicPr>
            <p:cNvPr id="8" name="Image 7" descr="Banksia blechnifolia  47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3724" y="1193277"/>
              <a:ext cx="4410064" cy="488536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5055169" y="6078639"/>
              <a:ext cx="1889748" cy="33855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i="1" dirty="0" err="1" smtClean="0"/>
                <a:t>Banksia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blechnifolia</a:t>
              </a:r>
              <a:r>
                <a:rPr lang="fr-FR" sz="1600" i="1" dirty="0" smtClean="0"/>
                <a:t> </a:t>
              </a:r>
              <a:endParaRPr lang="fr-FR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65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1348"/>
            <a:ext cx="8229600" cy="760997"/>
          </a:xfrm>
        </p:spPr>
        <p:txBody>
          <a:bodyPr>
            <a:normAutofit/>
          </a:bodyPr>
          <a:lstStyle/>
          <a:p>
            <a:r>
              <a:rPr lang="fr-FR" sz="1800" dirty="0" smtClean="0"/>
              <a:t>D’autres présentent des inflorescence très allongées de plus de 15 cm.</a:t>
            </a:r>
            <a:endParaRPr lang="fr-FR" sz="18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641102" y="1088033"/>
            <a:ext cx="8053307" cy="5474071"/>
            <a:chOff x="641102" y="1383929"/>
            <a:chExt cx="8053307" cy="5474071"/>
          </a:xfrm>
        </p:grpSpPr>
        <p:pic>
          <p:nvPicPr>
            <p:cNvPr id="4" name="Image 3" descr="Banksia attenuata 77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102" y="1383929"/>
              <a:ext cx="5449761" cy="5474071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744336" y="1565782"/>
              <a:ext cx="1950073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Banksia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attenuata</a:t>
              </a:r>
              <a:r>
                <a:rPr lang="fr-FR" i="1" dirty="0" smtClean="0"/>
                <a:t> 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70024" y="5100"/>
            <a:ext cx="4248114" cy="53907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L’ex-genre </a:t>
            </a:r>
            <a:r>
              <a:rPr lang="fr-FR" sz="2400" i="1" dirty="0" err="1" smtClean="0"/>
              <a:t>Dryandra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67762" y="544175"/>
            <a:ext cx="879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Jusqu’en 2007, un certains nombre d’espèces (94) étaient rassemblées dans le genre </a:t>
            </a:r>
            <a:r>
              <a:rPr lang="fr-FR" sz="1400" dirty="0" err="1" smtClean="0"/>
              <a:t>Dryandra</a:t>
            </a:r>
            <a:r>
              <a:rPr lang="fr-FR" sz="1400" dirty="0" smtClean="0"/>
              <a:t> , avec comme caractère</a:t>
            </a:r>
          </a:p>
          <a:p>
            <a:r>
              <a:rPr lang="fr-FR" sz="1400" dirty="0" smtClean="0"/>
              <a:t> particulier, la présence d’un involucre de bractées sous l’inflorescence et une forme très arrondie de celle-ci.  </a:t>
            </a:r>
            <a:endParaRPr lang="fr-FR" sz="1400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0" y="1176392"/>
            <a:ext cx="7677204" cy="5681608"/>
            <a:chOff x="0" y="1176392"/>
            <a:chExt cx="7677204" cy="5681608"/>
          </a:xfrm>
        </p:grpSpPr>
        <p:grpSp>
          <p:nvGrpSpPr>
            <p:cNvPr id="13" name="Grouper 12"/>
            <p:cNvGrpSpPr/>
            <p:nvPr/>
          </p:nvGrpSpPr>
          <p:grpSpPr>
            <a:xfrm>
              <a:off x="0" y="1176392"/>
              <a:ext cx="6319441" cy="5681608"/>
              <a:chOff x="0" y="1176392"/>
              <a:chExt cx="6319441" cy="5681608"/>
            </a:xfrm>
          </p:grpSpPr>
          <p:pic>
            <p:nvPicPr>
              <p:cNvPr id="6" name="Image 5" descr="Banksia (Dryandra )arborea 86.JP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176392"/>
                <a:ext cx="5454366" cy="5681608"/>
              </a:xfrm>
              <a:prstGeom prst="rect">
                <a:avLst/>
              </a:prstGeom>
            </p:spPr>
          </p:pic>
          <p:cxnSp>
            <p:nvCxnSpPr>
              <p:cNvPr id="8" name="Connecteur droit avec flèche 7"/>
              <p:cNvCxnSpPr/>
              <p:nvPr/>
            </p:nvCxnSpPr>
            <p:spPr>
              <a:xfrm flipH="1">
                <a:off x="2363522" y="3150674"/>
                <a:ext cx="2909816" cy="11319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avec flèche 9"/>
              <p:cNvCxnSpPr/>
              <p:nvPr/>
            </p:nvCxnSpPr>
            <p:spPr>
              <a:xfrm flipH="1" flipV="1">
                <a:off x="4178896" y="2485836"/>
                <a:ext cx="1094442" cy="459338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5282721" y="2774104"/>
                <a:ext cx="1036720" cy="36861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Bractées </a:t>
                </a:r>
                <a:endParaRPr lang="fr-FR" dirty="0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4664979" y="1230432"/>
              <a:ext cx="3012225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i="1" dirty="0" err="1" smtClean="0"/>
                <a:t>Banksia</a:t>
              </a:r>
              <a:r>
                <a:rPr lang="fr-FR" sz="1600" dirty="0" smtClean="0"/>
                <a:t> ( ex</a:t>
              </a:r>
              <a:r>
                <a:rPr lang="fr-FR" dirty="0" smtClean="0"/>
                <a:t> </a:t>
              </a:r>
              <a:r>
                <a:rPr lang="fr-FR" sz="1600" dirty="0" smtClean="0"/>
                <a:t>: 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Dryandra</a:t>
              </a:r>
              <a:r>
                <a:rPr lang="fr-FR" sz="1600" i="1" dirty="0" smtClean="0"/>
                <a:t> </a:t>
              </a:r>
              <a:r>
                <a:rPr lang="fr-FR" sz="1600" dirty="0" smtClean="0"/>
                <a:t>) </a:t>
              </a:r>
              <a:r>
                <a:rPr lang="fr-FR" sz="1600" i="1" dirty="0" err="1" smtClean="0"/>
                <a:t>ilicifolia</a:t>
              </a:r>
              <a:r>
                <a:rPr lang="fr-FR" sz="1600" i="1" dirty="0" smtClean="0"/>
                <a:t> </a:t>
              </a:r>
              <a:r>
                <a:rPr lang="fr-FR" sz="1600" dirty="0" smtClean="0"/>
                <a:t> </a:t>
              </a:r>
              <a:endParaRPr lang="fr-FR" sz="1600" dirty="0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4296692" y="3315814"/>
            <a:ext cx="4694716" cy="3521037"/>
            <a:chOff x="4296692" y="3315814"/>
            <a:chExt cx="4694716" cy="3521037"/>
          </a:xfrm>
        </p:grpSpPr>
        <p:pic>
          <p:nvPicPr>
            <p:cNvPr id="12" name="Image 11" descr="Banksia ( Dryandra formosa 0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6692" y="3315814"/>
              <a:ext cx="4694716" cy="352103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ZoneTexte 16"/>
            <p:cNvSpPr txBox="1"/>
            <p:nvPr/>
          </p:nvSpPr>
          <p:spPr>
            <a:xfrm>
              <a:off x="6012678" y="6498297"/>
              <a:ext cx="1571752" cy="3385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i="1" dirty="0" err="1" smtClean="0"/>
                <a:t>Banksia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comosa</a:t>
              </a:r>
              <a:r>
                <a:rPr lang="fr-FR" sz="1600" i="1" dirty="0" smtClean="0"/>
                <a:t> </a:t>
              </a:r>
              <a:endParaRPr lang="fr-FR" sz="1600" i="1" dirty="0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5454366" y="1646199"/>
            <a:ext cx="3671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Sur la base d’études phyllogénétiques récentes </a:t>
            </a:r>
          </a:p>
          <a:p>
            <a:r>
              <a:rPr lang="fr-FR" sz="1400" dirty="0" smtClean="0"/>
              <a:t>aussi bien nucléaires que chloroplastiques,</a:t>
            </a:r>
          </a:p>
          <a:p>
            <a:r>
              <a:rPr lang="fr-FR" sz="1400" dirty="0"/>
              <a:t>l</a:t>
            </a:r>
            <a:r>
              <a:rPr lang="fr-FR" sz="1400" dirty="0" smtClean="0"/>
              <a:t>es deux genres ont été fusionnés, en 2007. 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827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0768" y="36523"/>
            <a:ext cx="3729211" cy="481920"/>
          </a:xfrm>
        </p:spPr>
        <p:txBody>
          <a:bodyPr>
            <a:normAutofit fontScale="90000"/>
          </a:bodyPr>
          <a:lstStyle/>
          <a:p>
            <a:r>
              <a:rPr lang="fr-FR" sz="1800" dirty="0" smtClean="0"/>
              <a:t>En résumé, le genre </a:t>
            </a:r>
            <a:r>
              <a:rPr lang="fr-FR" sz="1800" i="1" dirty="0" err="1" smtClean="0"/>
              <a:t>Banksia</a:t>
            </a:r>
            <a:r>
              <a:rPr lang="fr-FR" sz="1800" i="1" dirty="0" smtClean="0"/>
              <a:t>  </a:t>
            </a:r>
            <a:r>
              <a:rPr lang="fr-FR" sz="1800" dirty="0" smtClean="0"/>
              <a:t>(</a:t>
            </a:r>
            <a:r>
              <a:rPr lang="fr-FR" sz="1800" dirty="0" err="1" smtClean="0"/>
              <a:t>Proteaceae</a:t>
            </a:r>
            <a:r>
              <a:rPr lang="fr-FR" sz="1800" i="1" dirty="0"/>
              <a:t>)</a:t>
            </a:r>
          </a:p>
        </p:txBody>
      </p:sp>
      <p:pic>
        <p:nvPicPr>
          <p:cNvPr id="9" name="Image 8" descr="21316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7413"/>
            <a:ext cx="2545367" cy="308529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03951" y="4087383"/>
            <a:ext cx="5705007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/>
              <a:t>Sur 78 espèces de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Banksia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s.st</a:t>
            </a:r>
            <a:r>
              <a:rPr lang="fr-FR" sz="1600" i="1" dirty="0" smtClean="0"/>
              <a:t>.</a:t>
            </a:r>
            <a:r>
              <a:rPr lang="fr-FR" sz="1600" dirty="0" smtClean="0"/>
              <a:t>, (en excluant les ex -</a:t>
            </a:r>
            <a:r>
              <a:rPr lang="fr-FR" sz="1600" i="1" dirty="0" err="1" smtClean="0"/>
              <a:t>Dryandra</a:t>
            </a:r>
            <a:r>
              <a:rPr lang="fr-FR" sz="1600" i="1" dirty="0" smtClean="0"/>
              <a:t>)</a:t>
            </a:r>
            <a:r>
              <a:rPr lang="fr-FR" sz="1600" dirty="0" smtClean="0"/>
              <a:t>,</a:t>
            </a:r>
          </a:p>
          <a:p>
            <a:r>
              <a:rPr lang="fr-FR" sz="1600" dirty="0" smtClean="0"/>
              <a:t> 61 se trouvent uniquement dans le Sud-Ouest Australien. Une espèce(</a:t>
            </a:r>
            <a:r>
              <a:rPr lang="fr-FR" sz="1600" i="1" dirty="0" smtClean="0"/>
              <a:t>B. </a:t>
            </a:r>
            <a:r>
              <a:rPr lang="fr-FR" sz="1600" i="1" dirty="0" err="1" smtClean="0"/>
              <a:t>attenuata</a:t>
            </a:r>
            <a:r>
              <a:rPr lang="fr-FR" sz="1600" i="1" dirty="0" smtClean="0"/>
              <a:t> </a:t>
            </a:r>
            <a:r>
              <a:rPr lang="fr-FR" sz="1600" dirty="0" smtClean="0"/>
              <a:t>) se rencontre de l’Ouest au Nord de l’Australie et aussi en Papouasie. En Australie encore,  les 16 autres espèces, se rencontrent sur la Côte Est du Nord au Sud.   </a:t>
            </a:r>
            <a:endParaRPr lang="fr-FR" sz="16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3460720" y="5410822"/>
            <a:ext cx="5059338" cy="1447178"/>
            <a:chOff x="3843362" y="5121416"/>
            <a:chExt cx="5059338" cy="1447178"/>
          </a:xfrm>
        </p:grpSpPr>
        <p:pic>
          <p:nvPicPr>
            <p:cNvPr id="3" name="Image 2" descr="répartition des Dryandra  63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700" y="5121416"/>
              <a:ext cx="1524000" cy="1447178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843362" y="5491376"/>
              <a:ext cx="3097421" cy="107721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Les </a:t>
              </a:r>
              <a:r>
                <a:rPr lang="fr-FR" sz="1600" i="1" dirty="0" err="1" smtClean="0"/>
                <a:t>Dryandra</a:t>
              </a:r>
              <a:r>
                <a:rPr lang="fr-FR" sz="1600" dirty="0" smtClean="0"/>
                <a:t> ont une répartition encore plus exclusive ,</a:t>
              </a:r>
            </a:p>
            <a:p>
              <a:r>
                <a:rPr lang="fr-FR" sz="1600" dirty="0" smtClean="0"/>
                <a:t> uniquement dans le Sud-Ouest de l’Australie</a:t>
              </a:r>
              <a:r>
                <a:rPr lang="fr-FR" sz="1400" dirty="0" smtClean="0"/>
                <a:t>. </a:t>
              </a:r>
              <a:endParaRPr lang="fr-FR" sz="1400" dirty="0"/>
            </a:p>
          </p:txBody>
        </p:sp>
      </p:grpSp>
      <p:pic>
        <p:nvPicPr>
          <p:cNvPr id="13" name="Image 12" descr="Banksia fleurs 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352" y="61275"/>
            <a:ext cx="3962006" cy="29715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536494"/>
            <a:ext cx="6037042" cy="11695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Les inflorescences comportent un grand nombre de fleurs</a:t>
            </a:r>
          </a:p>
          <a:p>
            <a:r>
              <a:rPr lang="fr-FR" sz="1400" dirty="0" smtClean="0"/>
              <a:t>disposées par deux.</a:t>
            </a:r>
          </a:p>
          <a:p>
            <a:r>
              <a:rPr lang="fr-FR" sz="1400" dirty="0" smtClean="0"/>
              <a:t> Chaque fleur, sessile, est composée d’un long périanthe </a:t>
            </a:r>
            <a:r>
              <a:rPr lang="fr-FR" sz="1400" dirty="0"/>
              <a:t>à 4 </a:t>
            </a:r>
            <a:r>
              <a:rPr lang="fr-FR" sz="1400" dirty="0" smtClean="0"/>
              <a:t>lobes</a:t>
            </a:r>
          </a:p>
          <a:p>
            <a:r>
              <a:rPr lang="fr-FR" sz="1400" dirty="0" smtClean="0"/>
              <a:t>en tube qui renferme un long pistil. Les étamines sont soudées</a:t>
            </a:r>
          </a:p>
          <a:p>
            <a:r>
              <a:rPr lang="fr-FR" sz="1400" dirty="0" smtClean="0"/>
              <a:t> au périanthe. L’ovaire est uniloculaire et à deux ovules. Le fruit est très ligneux.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35116" y="2248754"/>
            <a:ext cx="4506362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Ces espèces occupent des sols très pauvres, siliceux ,</a:t>
            </a:r>
          </a:p>
          <a:p>
            <a:r>
              <a:rPr lang="fr-FR" sz="1400" dirty="0" smtClean="0"/>
              <a:t> dans une étroite bande proche de la mer. Ils ont développé </a:t>
            </a:r>
          </a:p>
          <a:p>
            <a:r>
              <a:rPr lang="fr-FR" sz="1400" dirty="0" smtClean="0"/>
              <a:t>un système racinaire particulier avec de multiples petites</a:t>
            </a:r>
          </a:p>
          <a:p>
            <a:r>
              <a:rPr lang="fr-FR" sz="1400" dirty="0" smtClean="0"/>
              <a:t> racines courtes favorisant l’absorption des nutriments </a:t>
            </a:r>
            <a:endParaRPr lang="fr-FR" sz="14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4798959" y="2076377"/>
            <a:ext cx="4345041" cy="1811206"/>
            <a:chOff x="4798959" y="2076377"/>
            <a:chExt cx="4345041" cy="1811206"/>
          </a:xfrm>
        </p:grpSpPr>
        <p:pic>
          <p:nvPicPr>
            <p:cNvPr id="5" name="Image 4" descr="Banksia -racines secondaires  S.B.F n°73-65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8959" y="2076377"/>
              <a:ext cx="2336799" cy="181120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7084271" y="3202861"/>
              <a:ext cx="20597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Extrait de “Le Journal</a:t>
              </a:r>
            </a:p>
            <a:p>
              <a:r>
                <a:rPr lang="fr-FR" sz="1200" dirty="0" smtClean="0"/>
                <a:t>De Botanique n°73 Mars 2016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4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2" y="16463"/>
            <a:ext cx="9122048" cy="6841537"/>
          </a:xfrm>
        </p:spPr>
      </p:pic>
    </p:spTree>
    <p:extLst>
      <p:ext uri="{BB962C8B-B14F-4D97-AF65-F5344CB8AC3E}">
        <p14:creationId xmlns:p14="http://schemas.microsoft.com/office/powerpoint/2010/main" val="14186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revillea coccinea 9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56" y="1"/>
            <a:ext cx="8988635" cy="67414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0653" y="0"/>
            <a:ext cx="2876795" cy="74768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 smtClean="0"/>
              <a:t>Grevillea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99931" y="6433699"/>
            <a:ext cx="1546104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dirty="0" smtClean="0"/>
              <a:t> </a:t>
            </a:r>
            <a:r>
              <a:rPr lang="fr-FR" sz="1400" i="1" dirty="0" err="1" smtClean="0"/>
              <a:t>Grevillea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coccinea</a:t>
            </a:r>
            <a:endParaRPr lang="fr-FR" sz="1400" dirty="0"/>
          </a:p>
        </p:txBody>
      </p:sp>
      <p:pic>
        <p:nvPicPr>
          <p:cNvPr id="5" name="Image 4" descr="oiseau 4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501" y="3012723"/>
            <a:ext cx="3956622" cy="3620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55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93886" y="274638"/>
            <a:ext cx="3592913" cy="860200"/>
          </a:xfrm>
        </p:spPr>
        <p:txBody>
          <a:bodyPr>
            <a:normAutofit/>
          </a:bodyPr>
          <a:lstStyle/>
          <a:p>
            <a:r>
              <a:rPr lang="fr-FR" sz="2400" i="1" dirty="0" err="1" smtClean="0"/>
              <a:t>Grevillea</a:t>
            </a:r>
            <a:r>
              <a:rPr lang="fr-FR" sz="2400" i="1" dirty="0" smtClean="0"/>
              <a:t>  </a:t>
            </a:r>
            <a:r>
              <a:rPr lang="fr-FR" sz="2400" dirty="0" smtClean="0"/>
              <a:t>: fleurs</a:t>
            </a:r>
            <a:endParaRPr lang="fr-FR" sz="2400" i="1" dirty="0"/>
          </a:p>
        </p:txBody>
      </p:sp>
      <p:pic>
        <p:nvPicPr>
          <p:cNvPr id="4" name="Image 3" descr="Grevillea oligantha 7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4638"/>
            <a:ext cx="4850658" cy="50482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93886" y="1126517"/>
            <a:ext cx="3771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Le style d’abord enfermé dans la</a:t>
            </a:r>
          </a:p>
          <a:p>
            <a:r>
              <a:rPr lang="fr-FR" sz="1400" dirty="0"/>
              <a:t>c</a:t>
            </a:r>
            <a:r>
              <a:rPr lang="fr-FR" sz="1400" dirty="0" smtClean="0"/>
              <a:t>orolle, se détend en entrainant </a:t>
            </a:r>
          </a:p>
          <a:p>
            <a:r>
              <a:rPr lang="fr-FR" sz="1400" dirty="0" smtClean="0"/>
              <a:t>vers l’extérieur les étamines  qui sont soudées au</a:t>
            </a:r>
          </a:p>
          <a:p>
            <a:r>
              <a:rPr lang="fr-FR" sz="1400" dirty="0"/>
              <a:t>b</a:t>
            </a:r>
            <a:r>
              <a:rPr lang="fr-FR" sz="1400" dirty="0" smtClean="0"/>
              <a:t>ord du périanthe.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62857" y="4730432"/>
            <a:ext cx="160557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400" i="1" dirty="0" err="1"/>
              <a:t>Grevillea</a:t>
            </a:r>
            <a:r>
              <a:rPr lang="fr-FR" sz="1400" i="1" dirty="0"/>
              <a:t> </a:t>
            </a:r>
            <a:r>
              <a:rPr lang="fr-FR" sz="1400" i="1" dirty="0" err="1" smtClean="0"/>
              <a:t>erectiloba</a:t>
            </a:r>
            <a:endParaRPr lang="fr-FR" sz="1400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4165600" y="3048869"/>
            <a:ext cx="4978400" cy="3804064"/>
            <a:chOff x="4702050" y="3445478"/>
            <a:chExt cx="4441950" cy="3331462"/>
          </a:xfrm>
        </p:grpSpPr>
        <p:pic>
          <p:nvPicPr>
            <p:cNvPr id="9" name="Image 8" descr="Grevillea brosse à dents noires.5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050" y="3445478"/>
              <a:ext cx="4441950" cy="3331462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8037657" y="6499941"/>
              <a:ext cx="1106343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Cl. </a:t>
              </a:r>
              <a:r>
                <a:rPr lang="fr-FR" sz="1200" dirty="0" err="1" smtClean="0"/>
                <a:t>D.Roubaudi</a:t>
              </a:r>
              <a:endParaRPr lang="fr-FR" sz="12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850658" y="2310205"/>
            <a:ext cx="4230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Les fleurs sont en grappes souvent à nombreuses</a:t>
            </a:r>
          </a:p>
          <a:p>
            <a:r>
              <a:rPr lang="fr-FR" sz="1400" dirty="0" smtClean="0"/>
              <a:t>fleurs,  toujours très colorées. Elles attirent les oiseaux à la recherche de leur nectar.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937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evillea pressii 8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12" y="256690"/>
            <a:ext cx="4840612" cy="4485312"/>
          </a:xfrm>
          <a:prstGeom prst="rect">
            <a:avLst/>
          </a:prstGeom>
        </p:spPr>
      </p:pic>
      <p:sp>
        <p:nvSpPr>
          <p:cNvPr id="5" name="Bouée 4"/>
          <p:cNvSpPr/>
          <p:nvPr/>
        </p:nvSpPr>
        <p:spPr>
          <a:xfrm flipH="1">
            <a:off x="2783395" y="1033512"/>
            <a:ext cx="1607887" cy="1445567"/>
          </a:xfrm>
          <a:prstGeom prst="donut">
            <a:avLst>
              <a:gd name="adj" fmla="val 1180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8" y="4434225"/>
            <a:ext cx="1413443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dirty="0" smtClean="0"/>
              <a:t> </a:t>
            </a:r>
            <a:r>
              <a:rPr lang="fr-FR" sz="1400" i="1" dirty="0" err="1" smtClean="0"/>
              <a:t>Grevillea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pressii</a:t>
            </a:r>
            <a:endParaRPr lang="fr-FR" sz="1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174012" y="6196311"/>
            <a:ext cx="4921514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Les feuilles sont généralement  fines et souvent divisées par trois </a:t>
            </a:r>
            <a:endParaRPr lang="fr-FR" sz="14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5095526" y="124544"/>
            <a:ext cx="3964399" cy="5492652"/>
            <a:chOff x="5095526" y="124544"/>
            <a:chExt cx="3964399" cy="5492652"/>
          </a:xfrm>
        </p:grpSpPr>
        <p:pic>
          <p:nvPicPr>
            <p:cNvPr id="7" name="Image 6" descr="Grevillea eriostachya 17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434793" y="785277"/>
              <a:ext cx="5285865" cy="3964399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203402" y="5309419"/>
              <a:ext cx="1753668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Grevillea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eryostachia</a:t>
              </a:r>
              <a:r>
                <a:rPr lang="fr-FR" sz="1400" i="1" dirty="0" smtClean="0"/>
                <a:t>   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680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6328" y="0"/>
            <a:ext cx="3404638" cy="60351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/>
              <a:t>L</a:t>
            </a:r>
            <a:r>
              <a:rPr lang="fr-FR" sz="2400" i="1" dirty="0" err="1" smtClean="0"/>
              <a:t>ambertia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pic>
        <p:nvPicPr>
          <p:cNvPr id="3" name="Image 2" descr="Lambertia inermis 0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63407" y="940632"/>
            <a:ext cx="6445049" cy="4782530"/>
          </a:xfrm>
          <a:prstGeom prst="rect">
            <a:avLst/>
          </a:prstGeom>
        </p:spPr>
      </p:pic>
      <p:pic>
        <p:nvPicPr>
          <p:cNvPr id="5" name="Image 4" descr="Lambertia inermis 1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630" y="1525006"/>
            <a:ext cx="5509370" cy="5358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99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3727" y="-153193"/>
            <a:ext cx="2426372" cy="85566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 smtClean="0"/>
              <a:t>Persoonia</a:t>
            </a:r>
            <a:r>
              <a:rPr lang="fr-FR" sz="2400" i="1" dirty="0" smtClean="0"/>
              <a:t>  </a:t>
            </a:r>
            <a:endParaRPr lang="fr-FR" sz="2400" i="1" dirty="0"/>
          </a:p>
        </p:txBody>
      </p:sp>
      <p:pic>
        <p:nvPicPr>
          <p:cNvPr id="5" name="Image 4" descr="persoonia helix 89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73" y="12700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93624" y="702469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98 espèces</a:t>
            </a:r>
          </a:p>
          <a:p>
            <a:r>
              <a:rPr lang="fr-FR" sz="1400" dirty="0" smtClean="0"/>
              <a:t> toutes endémiques de L’Australie</a:t>
            </a:r>
            <a:endParaRPr lang="fr-FR" sz="14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5524499" y="1651000"/>
            <a:ext cx="3362252" cy="5207000"/>
            <a:chOff x="5524499" y="1651000"/>
            <a:chExt cx="3362252" cy="5207000"/>
          </a:xfrm>
        </p:grpSpPr>
        <p:pic>
          <p:nvPicPr>
            <p:cNvPr id="4" name="Image 3" descr="037_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499" y="2070100"/>
              <a:ext cx="3162300" cy="47879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893624" y="1651000"/>
              <a:ext cx="2993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Seule </a:t>
              </a:r>
              <a:r>
                <a:rPr lang="fr-FR" sz="1200" dirty="0" err="1" smtClean="0"/>
                <a:t>Proteaceae</a:t>
              </a:r>
              <a:r>
                <a:rPr lang="fr-FR" sz="1200" dirty="0" smtClean="0"/>
                <a:t> dont le fruit soit une drupe 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88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158558" y="3581400"/>
            <a:ext cx="3566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35 espèces toutes endémiques d’Australie.</a:t>
            </a:r>
          </a:p>
          <a:p>
            <a:r>
              <a:rPr lang="fr-FR" sz="1400" dirty="0" smtClean="0"/>
              <a:t>27 sont endémiques de l’Australie de L’Ouest </a:t>
            </a:r>
            <a:endParaRPr lang="fr-FR" sz="1400" dirty="0"/>
          </a:p>
        </p:txBody>
      </p:sp>
      <p:pic>
        <p:nvPicPr>
          <p:cNvPr id="7" name="Image 6" descr="Isopogon 1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57852" y="921700"/>
            <a:ext cx="4656251" cy="3985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9771" y="0"/>
            <a:ext cx="3283328" cy="68547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 smtClean="0"/>
              <a:t>Isopogon</a:t>
            </a:r>
            <a:endParaRPr lang="fr-FR" sz="2400" i="1" dirty="0"/>
          </a:p>
        </p:txBody>
      </p:sp>
      <p:pic>
        <p:nvPicPr>
          <p:cNvPr id="5" name="Image 4" descr="Isopogon baxteri 0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722" y="0"/>
            <a:ext cx="5188469" cy="6858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grpSp>
        <p:nvGrpSpPr>
          <p:cNvPr id="8" name="Grouper 7"/>
          <p:cNvGrpSpPr/>
          <p:nvPr/>
        </p:nvGrpSpPr>
        <p:grpSpPr>
          <a:xfrm>
            <a:off x="5119995" y="3825794"/>
            <a:ext cx="4024005" cy="3032206"/>
            <a:chOff x="4931747" y="3776104"/>
            <a:chExt cx="4024005" cy="3032206"/>
          </a:xfrm>
        </p:grpSpPr>
        <p:pic>
          <p:nvPicPr>
            <p:cNvPr id="3" name="Image 2" descr="DSC0026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1747" y="3776104"/>
              <a:ext cx="2463800" cy="295489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7395547" y="6069646"/>
              <a:ext cx="1560205" cy="738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D’après Le Journal</a:t>
              </a:r>
            </a:p>
            <a:p>
              <a:r>
                <a:rPr lang="fr-FR" sz="1400" dirty="0"/>
                <a:t>d</a:t>
              </a:r>
              <a:r>
                <a:rPr lang="fr-FR" sz="1400" dirty="0" smtClean="0"/>
                <a:t>e Botanique N°73</a:t>
              </a:r>
            </a:p>
            <a:p>
              <a:r>
                <a:rPr lang="fr-FR" sz="1400" dirty="0" smtClean="0"/>
                <a:t>Mars 2013 </a:t>
              </a:r>
              <a:endParaRPr lang="fr-FR" sz="1400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710225" y="6438978"/>
            <a:ext cx="1448333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dirty="0" err="1" smtClean="0"/>
              <a:t>Isopogon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baxteri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686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etrophila glauca 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0" y="-61426"/>
            <a:ext cx="6607191" cy="67549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8167" y="225037"/>
            <a:ext cx="3391422" cy="590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 smtClean="0"/>
              <a:t>Petrophila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grpSp>
        <p:nvGrpSpPr>
          <p:cNvPr id="4" name="Grouper 3"/>
          <p:cNvGrpSpPr/>
          <p:nvPr/>
        </p:nvGrpSpPr>
        <p:grpSpPr>
          <a:xfrm>
            <a:off x="2527300" y="1134838"/>
            <a:ext cx="6616700" cy="6345462"/>
            <a:chOff x="2400762" y="1134838"/>
            <a:chExt cx="6743238" cy="7019503"/>
          </a:xfrm>
        </p:grpSpPr>
        <p:pic>
          <p:nvPicPr>
            <p:cNvPr id="7" name="Image 6" descr="Petrophila glauca  - copi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762" y="1134838"/>
              <a:ext cx="6743238" cy="572316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" name="ZoneTexte 2"/>
            <p:cNvSpPr txBox="1"/>
            <p:nvPr/>
          </p:nvSpPr>
          <p:spPr>
            <a:xfrm>
              <a:off x="6242376" y="7846564"/>
              <a:ext cx="1540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Petriophile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glauca</a:t>
              </a:r>
              <a:r>
                <a:rPr lang="fr-FR" sz="1400" i="1" dirty="0" smtClean="0"/>
                <a:t> </a:t>
              </a:r>
              <a:endParaRPr lang="fr-FR" sz="1400" i="1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7023100" y="980949"/>
            <a:ext cx="2018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Endémique de l’Australie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940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9468" y="274638"/>
            <a:ext cx="2917331" cy="792650"/>
          </a:xfrm>
        </p:spPr>
        <p:txBody>
          <a:bodyPr>
            <a:normAutofit/>
          </a:bodyPr>
          <a:lstStyle/>
          <a:p>
            <a:r>
              <a:rPr lang="fr-FR" sz="2400" i="1" dirty="0" err="1" smtClean="0"/>
              <a:t>Petrophila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divaricata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pic>
        <p:nvPicPr>
          <p:cNvPr id="4" name="Image 3" descr="Petrophila divaricata 70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6" y="121589"/>
            <a:ext cx="51435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69468" y="1035705"/>
            <a:ext cx="31886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Remarquer l’involucre de bractées à </a:t>
            </a:r>
          </a:p>
          <a:p>
            <a:r>
              <a:rPr lang="fr-FR" sz="1400" dirty="0"/>
              <a:t>l</a:t>
            </a:r>
            <a:r>
              <a:rPr lang="fr-FR" sz="1400" dirty="0" smtClean="0"/>
              <a:t>a base de l’inflorescence, caractéristique</a:t>
            </a:r>
          </a:p>
          <a:p>
            <a:r>
              <a:rPr lang="fr-FR" sz="1400" dirty="0" smtClean="0"/>
              <a:t> des </a:t>
            </a:r>
            <a:r>
              <a:rPr lang="fr-FR" sz="1400" dirty="0" err="1" smtClean="0"/>
              <a:t>Petrophila</a:t>
            </a:r>
            <a:endParaRPr lang="fr-FR" sz="14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5422706" y="1926629"/>
            <a:ext cx="3535418" cy="2959099"/>
            <a:chOff x="5422706" y="2181802"/>
            <a:chExt cx="3535418" cy="2959099"/>
          </a:xfrm>
        </p:grpSpPr>
        <p:pic>
          <p:nvPicPr>
            <p:cNvPr id="3" name="Image 2" descr="Petrophila SBF 73-60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2706" y="2181802"/>
              <a:ext cx="3535418" cy="295909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6" name="ZoneTexte 5"/>
            <p:cNvSpPr txBox="1"/>
            <p:nvPr/>
          </p:nvSpPr>
          <p:spPr>
            <a:xfrm>
              <a:off x="6973036" y="2181802"/>
              <a:ext cx="1891564" cy="27699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Le monde des plantes N°73</a:t>
              </a:r>
              <a:endParaRPr lang="fr-FR" sz="1200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5553568" y="4850226"/>
            <a:ext cx="3509229" cy="2007773"/>
            <a:chOff x="5553568" y="4850226"/>
            <a:chExt cx="3509229" cy="2007773"/>
          </a:xfrm>
        </p:grpSpPr>
        <p:pic>
          <p:nvPicPr>
            <p:cNvPr id="8" name="Image 7" descr="Petrophile linearis 2016-12-22 à 19.42.35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3568" y="4850226"/>
              <a:ext cx="2714132" cy="200777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267700" y="6581000"/>
              <a:ext cx="795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 smtClean="0"/>
                <a:t>P.Linearis</a:t>
              </a:r>
              <a:r>
                <a:rPr lang="fr-FR" sz="1200" dirty="0" smtClean="0"/>
                <a:t> 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78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etrophile serruriae ?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4274"/>
            <a:ext cx="6413500" cy="48101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07200" y="1184274"/>
            <a:ext cx="18133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Le fruit très ligneux,</a:t>
            </a:r>
          </a:p>
          <a:p>
            <a:r>
              <a:rPr lang="fr-FR" sz="1400" dirty="0" smtClean="0"/>
              <a:t> en forme de cœur  de </a:t>
            </a:r>
          </a:p>
          <a:p>
            <a:r>
              <a:rPr lang="fr-FR" sz="1400" dirty="0" err="1" smtClean="0"/>
              <a:t>Pe</a:t>
            </a:r>
            <a:r>
              <a:rPr lang="fr-FR" sz="1400" i="1" dirty="0" err="1" smtClean="0"/>
              <a:t>trophila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serruriae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3527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denanthos venosus 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05064" y="44969"/>
            <a:ext cx="3038936" cy="63053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 smtClean="0"/>
              <a:t>Adenanthos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79056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632325" y="123825"/>
            <a:ext cx="451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altLang="fr-FR"/>
          </a:p>
        </p:txBody>
      </p:sp>
      <p:pic>
        <p:nvPicPr>
          <p:cNvPr id="3079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" y="699008"/>
            <a:ext cx="9159240" cy="606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9008"/>
          </a:xfrm>
        </p:spPr>
        <p:txBody>
          <a:bodyPr>
            <a:normAutofit/>
          </a:bodyPr>
          <a:lstStyle/>
          <a:p>
            <a:r>
              <a:rPr lang="fr-FR" altLang="fr-FR" sz="3500" dirty="0"/>
              <a:t>Airbus </a:t>
            </a:r>
            <a:r>
              <a:rPr lang="fr-FR" altLang="fr-FR" sz="3500"/>
              <a:t>A </a:t>
            </a:r>
            <a:r>
              <a:rPr lang="fr-FR" altLang="fr-FR" sz="3500" smtClean="0"/>
              <a:t>33O</a:t>
            </a:r>
            <a:r>
              <a:rPr lang="fr-FR" altLang="fr-FR" sz="3500" dirty="0"/>
              <a:t> </a:t>
            </a:r>
            <a:r>
              <a:rPr lang="fr-FR" altLang="fr-FR" sz="3800" smtClean="0"/>
              <a:t>de </a:t>
            </a:r>
            <a:r>
              <a:rPr lang="fr-FR" altLang="fr-FR" sz="3800" dirty="0"/>
              <a:t>Londres à Perth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296533" y="119360"/>
            <a:ext cx="2757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400" dirty="0">
                <a:solidFill>
                  <a:srgbClr val="FF0000"/>
                </a:solidFill>
              </a:rPr>
              <a:t>Via Kuala </a:t>
            </a:r>
            <a:r>
              <a:rPr lang="fr-FR" altLang="fr-FR" sz="2400" dirty="0" smtClean="0">
                <a:solidFill>
                  <a:srgbClr val="FF0000"/>
                </a:solidFill>
              </a:rPr>
              <a:t>Lumpur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Emeu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369729" cy="6832050"/>
          </a:xfrm>
          <a:ln>
            <a:solidFill>
              <a:schemeClr val="accent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5810757" y="5983357"/>
            <a:ext cx="180261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Émeu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0619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322" y="175532"/>
            <a:ext cx="2405072" cy="54947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/>
              <a:t>S</a:t>
            </a:r>
            <a:r>
              <a:rPr lang="fr-FR" sz="2400" i="1" dirty="0" err="1" smtClean="0"/>
              <a:t>ynaphea</a:t>
            </a:r>
            <a:r>
              <a:rPr lang="fr-FR" sz="2400" i="1" dirty="0" smtClean="0"/>
              <a:t> </a:t>
            </a:r>
            <a:endParaRPr lang="fr-FR" sz="2400" i="1" dirty="0"/>
          </a:p>
        </p:txBody>
      </p:sp>
      <p:pic>
        <p:nvPicPr>
          <p:cNvPr id="4" name="Image 3" descr="Synaphaea polymorpha-Proteacée--DSC059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607" y="0"/>
            <a:ext cx="5058144" cy="6858000"/>
          </a:xfrm>
          <a:prstGeom prst="rect">
            <a:avLst/>
          </a:prstGeom>
        </p:spPr>
      </p:pic>
      <p:pic>
        <p:nvPicPr>
          <p:cNvPr id="5" name="Image 4" descr="Synaphea gracillima-Protéacée-DSC065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462" y="1654695"/>
            <a:ext cx="5469272" cy="5101705"/>
          </a:xfrm>
          <a:prstGeom prst="rect">
            <a:avLst/>
          </a:prstGeom>
        </p:spPr>
      </p:pic>
      <p:pic>
        <p:nvPicPr>
          <p:cNvPr id="3" name="Image 2" descr="Synaphea SBF n°73-6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739" y="4432300"/>
            <a:ext cx="3536261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nospermum boreale 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10" y="0"/>
            <a:ext cx="8995371" cy="67465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50760" y="-33872"/>
            <a:ext cx="3634631" cy="61702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Genre </a:t>
            </a:r>
            <a:r>
              <a:rPr lang="fr-FR" sz="2400" i="1" dirty="0" err="1" smtClean="0"/>
              <a:t>Conospermum</a:t>
            </a:r>
            <a:endParaRPr lang="fr-FR" sz="2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066864" y="5876838"/>
            <a:ext cx="469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Con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5536263" y="6079488"/>
            <a:ext cx="1864613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dirty="0" err="1" smtClean="0"/>
              <a:t>Conospermum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boreale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  <p:pic>
        <p:nvPicPr>
          <p:cNvPr id="8" name="Image 7" descr="Conospermum 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760" y="2972194"/>
            <a:ext cx="5187821" cy="3885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er 8"/>
          <p:cNvGrpSpPr/>
          <p:nvPr/>
        </p:nvGrpSpPr>
        <p:grpSpPr>
          <a:xfrm>
            <a:off x="352300" y="4495800"/>
            <a:ext cx="3718060" cy="2362200"/>
            <a:chOff x="352300" y="4495800"/>
            <a:chExt cx="3718060" cy="2362200"/>
          </a:xfrm>
        </p:grpSpPr>
        <p:pic>
          <p:nvPicPr>
            <p:cNvPr id="3" name="Image 2" descr="Conospermum S.B.F n°73-59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300" y="4495800"/>
              <a:ext cx="3698460" cy="22507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ZoneTexte 5"/>
            <p:cNvSpPr txBox="1"/>
            <p:nvPr/>
          </p:nvSpPr>
          <p:spPr>
            <a:xfrm>
              <a:off x="352300" y="6550223"/>
              <a:ext cx="3718060" cy="30777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D’après le Journal de Botanique N°73 Mars 2016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57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69900" y="5148000"/>
            <a:ext cx="8211002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/>
              <a:t>En résumé, les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Proteaceae</a:t>
            </a:r>
            <a:r>
              <a:rPr lang="fr-FR" sz="1600" b="1" dirty="0" smtClean="0"/>
              <a:t> </a:t>
            </a:r>
            <a:r>
              <a:rPr lang="fr-FR" sz="1600" dirty="0" smtClean="0"/>
              <a:t>sont une famille typique de </a:t>
            </a:r>
          </a:p>
          <a:p>
            <a:r>
              <a:rPr lang="fr-FR" sz="1600" dirty="0" smtClean="0"/>
              <a:t>La flore australienne : 62 genres</a:t>
            </a:r>
            <a:r>
              <a:rPr lang="fr-FR" sz="1600" dirty="0"/>
              <a:t> </a:t>
            </a:r>
            <a:r>
              <a:rPr lang="fr-FR" sz="1600" dirty="0" smtClean="0"/>
              <a:t>et plus de 1000 espèces.</a:t>
            </a:r>
          </a:p>
          <a:p>
            <a:r>
              <a:rPr lang="fr-FR" sz="1600" dirty="0" smtClean="0"/>
              <a:t>Le port, les feuilles, les inflorescences sont très variées et originales  (Protéiforme! ).</a:t>
            </a:r>
          </a:p>
          <a:p>
            <a:endParaRPr lang="fr-FR" sz="1600" dirty="0" smtClean="0"/>
          </a:p>
          <a:p>
            <a:r>
              <a:rPr lang="fr-FR" sz="1600" dirty="0" smtClean="0"/>
              <a:t>Cette famille montre les liens entre les flores d’Australie, d’Amérique du Sud et d’Afrique du Sud </a:t>
            </a:r>
          </a:p>
          <a:p>
            <a:r>
              <a:rPr lang="fr-FR" sz="1600" dirty="0" smtClean="0"/>
              <a:t>( </a:t>
            </a:r>
            <a:r>
              <a:rPr lang="fr-FR" sz="1600" dirty="0" err="1" smtClean="0"/>
              <a:t>floreGondwanienne</a:t>
            </a:r>
            <a:r>
              <a:rPr lang="fr-FR" sz="1600" smtClean="0"/>
              <a:t>) .</a:t>
            </a:r>
            <a:endParaRPr lang="fr-FR" sz="1600" dirty="0" smtClean="0"/>
          </a:p>
          <a:p>
            <a:r>
              <a:rPr lang="fr-FR" sz="1600" dirty="0" smtClean="0"/>
              <a:t> </a:t>
            </a:r>
            <a:endParaRPr lang="fr-FR" sz="16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0" y="0"/>
            <a:ext cx="8173788" cy="5079749"/>
            <a:chOff x="0" y="-880900"/>
            <a:chExt cx="8173788" cy="5079749"/>
          </a:xfrm>
        </p:grpSpPr>
        <p:pic>
          <p:nvPicPr>
            <p:cNvPr id="4" name="Image 3" descr="Conospermum browni 76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63555" cy="342266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2810420" y="2850604"/>
              <a:ext cx="1782785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Autres </a:t>
              </a:r>
              <a:r>
                <a:rPr lang="fr-FR" sz="1400" dirty="0" err="1" smtClean="0"/>
                <a:t>Conospermum</a:t>
              </a:r>
              <a:endParaRPr lang="fr-FR" sz="1400" dirty="0"/>
            </a:p>
          </p:txBody>
        </p:sp>
        <p:pic>
          <p:nvPicPr>
            <p:cNvPr id="5" name="Image 4" descr="Conospermum nervosum 63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3205" y="-880900"/>
              <a:ext cx="3580583" cy="5079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58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2900" y="43190"/>
            <a:ext cx="641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En Australie, nous avons rencontré des familles très étranges </a:t>
            </a:r>
          </a:p>
          <a:p>
            <a:r>
              <a:rPr lang="fr-FR" sz="1400" dirty="0"/>
              <a:t>t</a:t>
            </a:r>
            <a:r>
              <a:rPr lang="fr-FR" sz="1400" dirty="0" smtClean="0"/>
              <a:t>elles que les </a:t>
            </a:r>
            <a:r>
              <a:rPr lang="fr-FR" sz="1400" dirty="0" err="1" smtClean="0"/>
              <a:t>Proteaceae</a:t>
            </a:r>
            <a:r>
              <a:rPr lang="fr-FR" sz="1400" dirty="0" smtClean="0"/>
              <a:t>, les </a:t>
            </a:r>
            <a:r>
              <a:rPr lang="fr-FR" sz="1400" dirty="0" err="1" smtClean="0"/>
              <a:t>Haemodoraceae</a:t>
            </a:r>
            <a:r>
              <a:rPr lang="fr-FR" sz="1400" dirty="0" smtClean="0"/>
              <a:t>, les </a:t>
            </a:r>
            <a:r>
              <a:rPr lang="fr-FR" sz="1400" dirty="0" err="1" smtClean="0"/>
              <a:t>Goodeniaceae</a:t>
            </a:r>
            <a:r>
              <a:rPr lang="fr-FR" sz="1400" dirty="0" smtClean="0"/>
              <a:t>, les </a:t>
            </a:r>
            <a:r>
              <a:rPr lang="fr-FR" sz="1400" dirty="0" err="1" smtClean="0"/>
              <a:t>Epacridaceae</a:t>
            </a:r>
            <a:r>
              <a:rPr lang="is-IS" sz="1400" dirty="0" smtClean="0"/>
              <a:t>….</a:t>
            </a:r>
            <a:r>
              <a:rPr lang="fr-FR" sz="1400" dirty="0" smtClean="0"/>
              <a:t>  </a:t>
            </a:r>
            <a:endParaRPr lang="fr-FR" sz="1400" dirty="0"/>
          </a:p>
        </p:txBody>
      </p:sp>
      <p:grpSp>
        <p:nvGrpSpPr>
          <p:cNvPr id="26" name="Grouper 25"/>
          <p:cNvGrpSpPr/>
          <p:nvPr/>
        </p:nvGrpSpPr>
        <p:grpSpPr>
          <a:xfrm>
            <a:off x="266676" y="566410"/>
            <a:ext cx="4277933" cy="6164590"/>
            <a:chOff x="-203201" y="-1799731"/>
            <a:chExt cx="3705898" cy="5287141"/>
          </a:xfrm>
        </p:grpSpPr>
        <p:grpSp>
          <p:nvGrpSpPr>
            <p:cNvPr id="8" name="Grouper 7"/>
            <p:cNvGrpSpPr/>
            <p:nvPr/>
          </p:nvGrpSpPr>
          <p:grpSpPr>
            <a:xfrm>
              <a:off x="-203201" y="707987"/>
              <a:ext cx="3705898" cy="2779423"/>
              <a:chOff x="342899" y="144096"/>
              <a:chExt cx="3705898" cy="2779423"/>
            </a:xfrm>
          </p:grpSpPr>
          <p:pic>
            <p:nvPicPr>
              <p:cNvPr id="2" name="Image 1" descr="Grevillea coccinea  91.JP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899" y="144096"/>
                <a:ext cx="3705898" cy="277942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457200" y="2454077"/>
                <a:ext cx="1538890" cy="30777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400" i="1" dirty="0" err="1" smtClean="0"/>
                  <a:t>Grevillea</a:t>
                </a:r>
                <a:r>
                  <a:rPr lang="fr-FR" sz="1400" i="1" dirty="0" smtClean="0"/>
                  <a:t> </a:t>
                </a:r>
                <a:r>
                  <a:rPr lang="fr-FR" sz="1400" i="1" dirty="0" err="1" smtClean="0"/>
                  <a:t>coccinea</a:t>
                </a:r>
                <a:r>
                  <a:rPr lang="fr-FR" sz="1400" i="1" dirty="0" smtClean="0"/>
                  <a:t> </a:t>
                </a:r>
                <a:endParaRPr lang="fr-FR" sz="1400" i="1" dirty="0"/>
              </a:p>
            </p:txBody>
          </p:sp>
        </p:grpSp>
        <p:cxnSp>
          <p:nvCxnSpPr>
            <p:cNvPr id="17" name="Connecteur droit avec flèche 16"/>
            <p:cNvCxnSpPr/>
            <p:nvPr/>
          </p:nvCxnSpPr>
          <p:spPr>
            <a:xfrm>
              <a:off x="709968" y="-1799731"/>
              <a:ext cx="77433" cy="3582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/>
          <p:cNvCxnSpPr/>
          <p:nvPr/>
        </p:nvCxnSpPr>
        <p:spPr>
          <a:xfrm flipV="1">
            <a:off x="3941297" y="566410"/>
            <a:ext cx="0" cy="93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er 26"/>
          <p:cNvGrpSpPr/>
          <p:nvPr/>
        </p:nvGrpSpPr>
        <p:grpSpPr>
          <a:xfrm>
            <a:off x="1985416" y="543900"/>
            <a:ext cx="3934539" cy="3541062"/>
            <a:chOff x="1596528" y="346546"/>
            <a:chExt cx="2565400" cy="2435330"/>
          </a:xfrm>
        </p:grpSpPr>
        <p:grpSp>
          <p:nvGrpSpPr>
            <p:cNvPr id="12" name="Grouper 11"/>
            <p:cNvGrpSpPr/>
            <p:nvPr/>
          </p:nvGrpSpPr>
          <p:grpSpPr>
            <a:xfrm>
              <a:off x="1596528" y="346546"/>
              <a:ext cx="2565400" cy="2435330"/>
              <a:chOff x="2273300" y="346546"/>
              <a:chExt cx="2565400" cy="2435330"/>
            </a:xfrm>
          </p:grpSpPr>
          <p:pic>
            <p:nvPicPr>
              <p:cNvPr id="9" name="Image 8" descr="Anigozanthos manglesii 82.JP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73300" y="346546"/>
                <a:ext cx="2565400" cy="224033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2673866" y="2504877"/>
                <a:ext cx="1703962" cy="27699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i="1" dirty="0" err="1" smtClean="0"/>
                  <a:t>Anigozanthos</a:t>
                </a:r>
                <a:r>
                  <a:rPr lang="fr-FR" sz="1200" i="1" dirty="0" smtClean="0"/>
                  <a:t> </a:t>
                </a:r>
                <a:r>
                  <a:rPr lang="fr-FR" sz="1200" i="1" dirty="0" err="1" smtClean="0"/>
                  <a:t>manglesii</a:t>
                </a:r>
                <a:endParaRPr lang="fr-FR" sz="1200" i="1" dirty="0"/>
              </a:p>
            </p:txBody>
          </p:sp>
        </p:grpSp>
        <p:cxnSp>
          <p:nvCxnSpPr>
            <p:cNvPr id="21" name="Connecteur droit avec flèche 20"/>
            <p:cNvCxnSpPr/>
            <p:nvPr/>
          </p:nvCxnSpPr>
          <p:spPr>
            <a:xfrm>
              <a:off x="2334747" y="346546"/>
              <a:ext cx="108944" cy="7103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r 27"/>
          <p:cNvGrpSpPr/>
          <p:nvPr/>
        </p:nvGrpSpPr>
        <p:grpSpPr>
          <a:xfrm>
            <a:off x="4686300" y="543900"/>
            <a:ext cx="3703856" cy="6296584"/>
            <a:chOff x="3392605" y="-1411486"/>
            <a:chExt cx="3579695" cy="4953131"/>
          </a:xfrm>
        </p:grpSpPr>
        <p:grpSp>
          <p:nvGrpSpPr>
            <p:cNvPr id="15" name="Grouper 14"/>
            <p:cNvGrpSpPr/>
            <p:nvPr/>
          </p:nvGrpSpPr>
          <p:grpSpPr>
            <a:xfrm>
              <a:off x="3941297" y="1137045"/>
              <a:ext cx="3031003" cy="2404600"/>
              <a:chOff x="3941297" y="1137045"/>
              <a:chExt cx="3031003" cy="2404600"/>
            </a:xfrm>
          </p:grpSpPr>
          <p:pic>
            <p:nvPicPr>
              <p:cNvPr id="13" name="Image 12" descr="Lachenaultia biloba 48.JP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41297" y="1137045"/>
                <a:ext cx="3031003" cy="239355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4320784" y="3264646"/>
                <a:ext cx="1433155" cy="27699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i="1" dirty="0" err="1" smtClean="0"/>
                  <a:t>Lachenaultia</a:t>
                </a:r>
                <a:r>
                  <a:rPr lang="fr-FR" sz="1200" i="1" dirty="0" smtClean="0"/>
                  <a:t> </a:t>
                </a:r>
                <a:r>
                  <a:rPr lang="fr-FR" sz="1200" i="1" dirty="0" err="1" smtClean="0"/>
                  <a:t>ciliata</a:t>
                </a:r>
                <a:r>
                  <a:rPr lang="fr-FR" sz="1200" i="1" dirty="0" smtClean="0"/>
                  <a:t> </a:t>
                </a:r>
                <a:endParaRPr lang="fr-FR" sz="1200" i="1" dirty="0"/>
              </a:p>
            </p:txBody>
          </p:sp>
        </p:grpSp>
        <p:cxnSp>
          <p:nvCxnSpPr>
            <p:cNvPr id="23" name="Connecteur droit avec flèche 22"/>
            <p:cNvCxnSpPr/>
            <p:nvPr/>
          </p:nvCxnSpPr>
          <p:spPr>
            <a:xfrm>
              <a:off x="3392605" y="-1411486"/>
              <a:ext cx="2157295" cy="3099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36"/>
          <p:cNvGrpSpPr/>
          <p:nvPr/>
        </p:nvGrpSpPr>
        <p:grpSpPr>
          <a:xfrm>
            <a:off x="5779848" y="319792"/>
            <a:ext cx="3364151" cy="3461872"/>
            <a:chOff x="5779848" y="319792"/>
            <a:chExt cx="3364151" cy="3461872"/>
          </a:xfrm>
        </p:grpSpPr>
        <p:sp>
          <p:nvSpPr>
            <p:cNvPr id="7" name="ZoneTexte 6"/>
            <p:cNvSpPr txBox="1"/>
            <p:nvPr/>
          </p:nvSpPr>
          <p:spPr>
            <a:xfrm>
              <a:off x="6905342" y="3473887"/>
              <a:ext cx="1984658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i="1" dirty="0" err="1" smtClean="0"/>
                <a:t>Lysinema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ciliata</a:t>
              </a:r>
              <a:r>
                <a:rPr lang="fr-FR" sz="1400" i="1" dirty="0" smtClean="0"/>
                <a:t> </a:t>
              </a:r>
              <a:endParaRPr lang="fr-FR" sz="1400" i="1" dirty="0"/>
            </a:p>
          </p:txBody>
        </p:sp>
        <p:grpSp>
          <p:nvGrpSpPr>
            <p:cNvPr id="29" name="Grouper 28"/>
            <p:cNvGrpSpPr/>
            <p:nvPr/>
          </p:nvGrpSpPr>
          <p:grpSpPr>
            <a:xfrm>
              <a:off x="5779848" y="319792"/>
              <a:ext cx="3364151" cy="3157737"/>
              <a:chOff x="6404686" y="3601"/>
              <a:chExt cx="2739314" cy="2423148"/>
            </a:xfrm>
          </p:grpSpPr>
          <p:pic>
            <p:nvPicPr>
              <p:cNvPr id="6" name="Image 5" descr="Lysinema ciliata 35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20852" y="3601"/>
                <a:ext cx="2423148" cy="242314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25" name="Connecteur droit avec flèche 24"/>
              <p:cNvCxnSpPr/>
              <p:nvPr/>
            </p:nvCxnSpPr>
            <p:spPr>
              <a:xfrm>
                <a:off x="6404686" y="175575"/>
                <a:ext cx="505620" cy="6741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424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73100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Les familles qui nous sont plus familières montrent en Australie des formes </a:t>
            </a:r>
            <a:r>
              <a:rPr lang="is-IS" sz="2000" dirty="0" smtClean="0"/>
              <a:t>…. </a:t>
            </a:r>
            <a:r>
              <a:rPr lang="fr-FR" sz="2000" dirty="0" err="1" smtClean="0"/>
              <a:t>é</a:t>
            </a:r>
            <a:r>
              <a:rPr lang="is-IS" sz="2000" dirty="0" smtClean="0"/>
              <a:t>tonnantes </a:t>
            </a:r>
            <a:endParaRPr lang="fr-FR" sz="20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753864" y="673100"/>
            <a:ext cx="3594100" cy="3073399"/>
            <a:chOff x="753864" y="714178"/>
            <a:chExt cx="3594100" cy="3073399"/>
          </a:xfrm>
        </p:grpSpPr>
        <p:grpSp>
          <p:nvGrpSpPr>
            <p:cNvPr id="9" name="Grouper 8"/>
            <p:cNvGrpSpPr/>
            <p:nvPr/>
          </p:nvGrpSpPr>
          <p:grpSpPr>
            <a:xfrm>
              <a:off x="753864" y="714178"/>
              <a:ext cx="3594100" cy="3073399"/>
              <a:chOff x="2870200" y="901701"/>
              <a:chExt cx="4267200" cy="3682999"/>
            </a:xfrm>
          </p:grpSpPr>
          <p:pic>
            <p:nvPicPr>
              <p:cNvPr id="7" name="Image 6" descr="Pimelia 46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0200" y="1384300"/>
                <a:ext cx="4267200" cy="3200400"/>
              </a:xfrm>
              <a:prstGeom prst="rect">
                <a:avLst/>
              </a:prstGeom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4659535" y="901701"/>
                <a:ext cx="16602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Une </a:t>
                </a:r>
                <a:r>
                  <a:rPr lang="fr-FR" sz="1400" dirty="0" err="1" smtClean="0"/>
                  <a:t>Thymeleaceae</a:t>
                </a:r>
                <a:r>
                  <a:rPr lang="fr-FR" sz="1400" dirty="0" smtClean="0"/>
                  <a:t>?</a:t>
                </a:r>
                <a:endParaRPr lang="fr-FR" sz="1400" dirty="0"/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2894573" y="3479800"/>
              <a:ext cx="764728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Pimelia</a:t>
              </a:r>
              <a:r>
                <a:rPr lang="fr-FR" sz="1400" i="1" dirty="0" smtClean="0"/>
                <a:t> </a:t>
              </a:r>
              <a:endParaRPr lang="fr-FR" sz="1400" i="1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02474" y="3883224"/>
            <a:ext cx="2960127" cy="2974776"/>
            <a:chOff x="0" y="3931623"/>
            <a:chExt cx="2960127" cy="2974776"/>
          </a:xfrm>
        </p:grpSpPr>
        <p:grpSp>
          <p:nvGrpSpPr>
            <p:cNvPr id="6" name="Grouper 5"/>
            <p:cNvGrpSpPr/>
            <p:nvPr/>
          </p:nvGrpSpPr>
          <p:grpSpPr>
            <a:xfrm>
              <a:off x="0" y="3931623"/>
              <a:ext cx="2778124" cy="2974776"/>
              <a:chOff x="457200" y="1747223"/>
              <a:chExt cx="2778124" cy="2974776"/>
            </a:xfrm>
          </p:grpSpPr>
          <p:pic>
            <p:nvPicPr>
              <p:cNvPr id="4" name="Image 3" descr="Elythranthera brunonis DSC06411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2055000"/>
                <a:ext cx="2778124" cy="266699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96900" y="1747223"/>
                <a:ext cx="18132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Une </a:t>
                </a:r>
                <a:r>
                  <a:rPr lang="fr-FR" sz="1400" dirty="0" err="1" smtClean="0"/>
                  <a:t>Orchidaceae</a:t>
                </a:r>
                <a:r>
                  <a:rPr lang="fr-FR" sz="1400" dirty="0" smtClean="0"/>
                  <a:t>?</a:t>
                </a:r>
                <a:endParaRPr lang="fr-FR" sz="1400" dirty="0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1882538" y="6447998"/>
              <a:ext cx="1077589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 smtClean="0"/>
                <a:t>Elythranthera</a:t>
              </a:r>
              <a:endParaRPr lang="fr-FR" sz="1200" i="1" dirty="0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5664200" y="660398"/>
            <a:ext cx="3149599" cy="3378201"/>
            <a:chOff x="5306899" y="381000"/>
            <a:chExt cx="3803545" cy="4775200"/>
          </a:xfrm>
        </p:grpSpPr>
        <p:pic>
          <p:nvPicPr>
            <p:cNvPr id="10" name="Image 9" descr="Anthotroche walcotii 3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6899" y="381000"/>
              <a:ext cx="3757534" cy="47752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5905037" y="4460100"/>
              <a:ext cx="1877529" cy="435053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Une </a:t>
              </a:r>
              <a:r>
                <a:rPr lang="fr-FR" sz="1400" dirty="0" err="1" smtClean="0"/>
                <a:t>Solanaceae</a:t>
              </a:r>
              <a:r>
                <a:rPr lang="fr-FR" sz="1400" dirty="0" smtClean="0"/>
                <a:t>?</a:t>
              </a:r>
              <a:endParaRPr lang="fr-FR" sz="14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714789" y="4699379"/>
              <a:ext cx="1395655" cy="39154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i="1" dirty="0" err="1" smtClean="0"/>
                <a:t>Anthotroche</a:t>
              </a:r>
              <a:r>
                <a:rPr lang="fr-FR" sz="1200" i="1" dirty="0" smtClean="0"/>
                <a:t> </a:t>
              </a:r>
              <a:endParaRPr lang="fr-FR" sz="1200" i="1" dirty="0"/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4272836" y="3798178"/>
            <a:ext cx="4696948" cy="2872011"/>
            <a:chOff x="4272836" y="3798178"/>
            <a:chExt cx="4696948" cy="2872011"/>
          </a:xfrm>
        </p:grpSpPr>
        <p:sp>
          <p:nvSpPr>
            <p:cNvPr id="2" name="ZoneTexte 1"/>
            <p:cNvSpPr txBox="1"/>
            <p:nvPr/>
          </p:nvSpPr>
          <p:spPr>
            <a:xfrm>
              <a:off x="4272836" y="3798178"/>
              <a:ext cx="1161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Une </a:t>
              </a:r>
              <a:r>
                <a:rPr lang="fr-FR" sz="1400" dirty="0" err="1" smtClean="0"/>
                <a:t>Myrtaceae</a:t>
              </a:r>
              <a:r>
                <a:rPr lang="fr-FR" sz="1400" dirty="0" smtClean="0"/>
                <a:t>?</a:t>
              </a:r>
              <a:endParaRPr lang="fr-FR" sz="1400" dirty="0"/>
            </a:p>
          </p:txBody>
        </p:sp>
        <p:pic>
          <p:nvPicPr>
            <p:cNvPr id="18" name="Image 17" descr="Darwinia oxylepis 80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4200" y="4191001"/>
              <a:ext cx="3305584" cy="2479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5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6884" y="274638"/>
            <a:ext cx="7659916" cy="77914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 pour finir ce très beau voyage</a:t>
            </a:r>
            <a:r>
              <a:rPr lang="is-IS" sz="2400" dirty="0" smtClean="0"/>
              <a:t>….............</a:t>
            </a:r>
            <a:endParaRPr lang="fr-FR" sz="2400" dirty="0"/>
          </a:p>
        </p:txBody>
      </p:sp>
      <p:pic>
        <p:nvPicPr>
          <p:cNvPr id="4" name="Image 3" descr="Coucher de soleil 8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5168"/>
            <a:ext cx="9144000" cy="59528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75442" y="6376707"/>
            <a:ext cx="630015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dirty="0" smtClean="0"/>
              <a:t>…................</a:t>
            </a:r>
            <a:r>
              <a:rPr lang="fr-FR" sz="1600" dirty="0" smtClean="0"/>
              <a:t>Un coucher de soleil sous la fumée d’un incendie</a:t>
            </a:r>
            <a:r>
              <a:rPr lang="is-IS" sz="1600" dirty="0" smtClean="0"/>
              <a:t>…..........</a:t>
            </a:r>
            <a:r>
              <a:rPr lang="fr-FR" sz="1600" dirty="0" smtClean="0"/>
              <a:t>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001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r 5"/>
          <p:cNvGrpSpPr/>
          <p:nvPr/>
        </p:nvGrpSpPr>
        <p:grpSpPr>
          <a:xfrm>
            <a:off x="-28179" y="0"/>
            <a:ext cx="9438850" cy="7437481"/>
            <a:chOff x="67040" y="-647700"/>
            <a:chExt cx="9438850" cy="7437481"/>
          </a:xfrm>
        </p:grpSpPr>
        <p:sp>
          <p:nvSpPr>
            <p:cNvPr id="5" name="ZoneTexte 4"/>
            <p:cNvSpPr txBox="1"/>
            <p:nvPr/>
          </p:nvSpPr>
          <p:spPr>
            <a:xfrm>
              <a:off x="7490572" y="6451227"/>
              <a:ext cx="1694081" cy="3385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i="1" dirty="0" err="1" smtClean="0"/>
                <a:t>Banksia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menziesii</a:t>
              </a:r>
              <a:endParaRPr lang="fr-FR" sz="1600" i="1" dirty="0"/>
            </a:p>
          </p:txBody>
        </p:sp>
        <p:pic>
          <p:nvPicPr>
            <p:cNvPr id="4" name="Image 3" descr="Diapositive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40" y="-647700"/>
              <a:ext cx="9438850" cy="7079137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-28179" y="1280580"/>
            <a:ext cx="967979" cy="566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8800" dirty="0" smtClean="0"/>
              <a:t>2</a:t>
            </a:r>
          </a:p>
          <a:p>
            <a:r>
              <a:rPr lang="fr-FR" sz="8800" dirty="0" smtClean="0"/>
              <a:t>0</a:t>
            </a:r>
          </a:p>
          <a:p>
            <a:r>
              <a:rPr lang="fr-FR" sz="8800" dirty="0" smtClean="0"/>
              <a:t>1</a:t>
            </a:r>
          </a:p>
          <a:p>
            <a:r>
              <a:rPr lang="fr-FR" sz="8800" dirty="0" smtClean="0"/>
              <a:t>7</a:t>
            </a:r>
            <a:endParaRPr lang="fr-FR" sz="8800" dirty="0"/>
          </a:p>
        </p:txBody>
      </p:sp>
      <p:sp>
        <p:nvSpPr>
          <p:cNvPr id="9" name="ZoneTexte 8"/>
          <p:cNvSpPr txBox="1"/>
          <p:nvPr/>
        </p:nvSpPr>
        <p:spPr>
          <a:xfrm>
            <a:off x="1063250" y="53976"/>
            <a:ext cx="802618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BONNE ET JOYEUSE ANNEE</a:t>
            </a:r>
            <a:r>
              <a:rPr lang="fr-FR" sz="6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fr-FR" sz="66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65014" y="61849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>
                <a:solidFill>
                  <a:schemeClr val="bg1"/>
                </a:solidFill>
              </a:rPr>
              <a:t>Banksia</a:t>
            </a:r>
            <a:r>
              <a:rPr lang="fr-FR" sz="1400" i="1" dirty="0" smtClean="0">
                <a:solidFill>
                  <a:schemeClr val="bg1"/>
                </a:solidFill>
              </a:rPr>
              <a:t> </a:t>
            </a:r>
            <a:r>
              <a:rPr lang="fr-FR" sz="1400" i="1" dirty="0" err="1" smtClean="0">
                <a:solidFill>
                  <a:schemeClr val="bg1"/>
                </a:solidFill>
              </a:rPr>
              <a:t>menziesii</a:t>
            </a:r>
            <a:endParaRPr lang="fr-F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9817"/>
            <a:ext cx="9144000" cy="6887817"/>
          </a:xfrm>
        </p:spPr>
      </p:pic>
      <p:sp>
        <p:nvSpPr>
          <p:cNvPr id="3" name="ZoneTexte 2"/>
          <p:cNvSpPr txBox="1"/>
          <p:nvPr/>
        </p:nvSpPr>
        <p:spPr>
          <a:xfrm>
            <a:off x="1122425" y="5903843"/>
            <a:ext cx="638837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 lézard (Monitor) est au milieu de la route mais il ne bougera pas avant d’avoir fini son serpent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57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19" y="3975"/>
            <a:ext cx="9173419" cy="6880065"/>
          </a:xfrm>
        </p:spPr>
      </p:pic>
      <p:sp>
        <p:nvSpPr>
          <p:cNvPr id="3" name="ZoneTexte 2"/>
          <p:cNvSpPr txBox="1"/>
          <p:nvPr/>
        </p:nvSpPr>
        <p:spPr>
          <a:xfrm>
            <a:off x="462056" y="6164339"/>
            <a:ext cx="81983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</a:rPr>
              <a:t>Voilette contre les nombreuses petites mouches, </a:t>
            </a:r>
            <a:r>
              <a:rPr lang="fr-FR" sz="2400" dirty="0" smtClean="0">
                <a:solidFill>
                  <a:srgbClr val="7030A0"/>
                </a:solidFill>
              </a:rPr>
              <a:t>insupportables</a:t>
            </a:r>
            <a:endParaRPr lang="fr-FR" sz="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6972473"/>
          </a:xfrm>
          <a:ln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993913" y="5685183"/>
            <a:ext cx="2683566" cy="397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Entrées de fourmilières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377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79" y="-96078"/>
            <a:ext cx="9272104" cy="6954078"/>
          </a:xfrm>
        </p:spPr>
      </p:pic>
      <p:sp>
        <p:nvSpPr>
          <p:cNvPr id="5" name="ZoneTexte 4"/>
          <p:cNvSpPr txBox="1"/>
          <p:nvPr/>
        </p:nvSpPr>
        <p:spPr>
          <a:xfrm>
            <a:off x="457200" y="5526157"/>
            <a:ext cx="3379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Les stations essence sont rares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901" y="0"/>
            <a:ext cx="9277902" cy="6958428"/>
          </a:xfrm>
        </p:spPr>
      </p:pic>
      <p:sp>
        <p:nvSpPr>
          <p:cNvPr id="5" name="ZoneTexte 4"/>
          <p:cNvSpPr txBox="1"/>
          <p:nvPr/>
        </p:nvSpPr>
        <p:spPr>
          <a:xfrm>
            <a:off x="4819948" y="6042991"/>
            <a:ext cx="404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 arrêt sympathique </a:t>
            </a:r>
          </a:p>
        </p:txBody>
      </p:sp>
    </p:spTree>
    <p:extLst>
      <p:ext uri="{BB962C8B-B14F-4D97-AF65-F5344CB8AC3E}">
        <p14:creationId xmlns:p14="http://schemas.microsoft.com/office/powerpoint/2010/main" val="16173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159316"/>
          </a:xfrm>
        </p:spPr>
      </p:pic>
      <p:sp>
        <p:nvSpPr>
          <p:cNvPr id="5" name="ZoneTexte 4"/>
          <p:cNvSpPr txBox="1"/>
          <p:nvPr/>
        </p:nvSpPr>
        <p:spPr>
          <a:xfrm>
            <a:off x="368968" y="6299386"/>
            <a:ext cx="3605987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Mark fait rapidement les courses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25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pique niques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76"/>
            <a:ext cx="9243073" cy="6850324"/>
          </a:xfrm>
          <a:ln>
            <a:solidFill>
              <a:schemeClr val="accent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83807" y="5425561"/>
            <a:ext cx="280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La table est bien garnie</a:t>
            </a:r>
            <a:endParaRPr lang="fr-FR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901" y="2928444"/>
            <a:ext cx="8515350" cy="1325563"/>
          </a:xfrm>
        </p:spPr>
        <p:txBody>
          <a:bodyPr>
            <a:noAutofit/>
          </a:bodyPr>
          <a:lstStyle/>
          <a:p>
            <a:r>
              <a:rPr lang="fr-FR" sz="2800" dirty="0" smtClean="0"/>
              <a:t>Un peu partout 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on incite le 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promeneur à la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 prudence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610" y="0"/>
            <a:ext cx="5406390" cy="6858000"/>
          </a:xfrm>
        </p:spPr>
      </p:pic>
    </p:spTree>
    <p:extLst>
      <p:ext uri="{BB962C8B-B14F-4D97-AF65-F5344CB8AC3E}">
        <p14:creationId xmlns:p14="http://schemas.microsoft.com/office/powerpoint/2010/main" val="9287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Panneau </a:t>
            </a:r>
            <a:r>
              <a:rPr lang="fr-FR" dirty="0" err="1" smtClean="0"/>
              <a:t>Thetis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60085" cy="7020064"/>
          </a:xfrm>
        </p:spPr>
      </p:pic>
    </p:spTree>
    <p:extLst>
      <p:ext uri="{BB962C8B-B14F-4D97-AF65-F5344CB8AC3E}">
        <p14:creationId xmlns:p14="http://schemas.microsoft.com/office/powerpoint/2010/main" val="13181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 smtClean="0"/>
              <a:t>Nous sommes</a:t>
            </a:r>
            <a:endParaRPr lang="fr-FR" altLang="fr-FR" sz="4000" dirty="0"/>
          </a:p>
        </p:txBody>
      </p:sp>
      <p:sp>
        <p:nvSpPr>
          <p:cNvPr id="95239" name="Text Box 7"/>
          <p:cNvSpPr txBox="1">
            <a:spLocks noGrp="1" noChangeArrowheads="1"/>
          </p:cNvSpPr>
          <p:nvPr>
            <p:ph idx="1"/>
          </p:nvPr>
        </p:nvSpPr>
        <p:spPr>
          <a:xfrm>
            <a:off x="762000" y="5486400"/>
            <a:ext cx="4495800" cy="533400"/>
          </a:xfrm>
          <a:solidFill>
            <a:schemeClr val="bg1"/>
          </a:solidFill>
          <a:ln/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fr-FR" altLang="fr-FR" sz="2400" dirty="0"/>
              <a:t>Mark nous accueille à l’aéroport</a:t>
            </a:r>
          </a:p>
        </p:txBody>
      </p:sp>
      <p:pic>
        <p:nvPicPr>
          <p:cNvPr id="95236" name="Picture 4" descr="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51" y="0"/>
            <a:ext cx="9119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36320" y="6433170"/>
            <a:ext cx="33289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Nous sommes accueillis par Mark</a:t>
            </a:r>
            <a:endParaRPr lang="fr-FR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36320" y="5651722"/>
            <a:ext cx="3349942" cy="70788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r>
              <a:rPr lang="fr-FR" altLang="fr-FR" sz="2000" dirty="0"/>
              <a:t>Nous sommes 14 copains de </a:t>
            </a:r>
          </a:p>
          <a:p>
            <a:r>
              <a:rPr lang="fr-FR" altLang="fr-FR" sz="2000" dirty="0"/>
              <a:t>La Société Linnéenne de Lyon</a:t>
            </a:r>
          </a:p>
        </p:txBody>
      </p:sp>
      <p:pic>
        <p:nvPicPr>
          <p:cNvPr id="8" name="Image 7" descr="95-Mark-Denmark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290" y="2909721"/>
            <a:ext cx="2870680" cy="39142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7037993" y="6005665"/>
            <a:ext cx="67678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5836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3245"/>
            <a:ext cx="9144000" cy="7721245"/>
          </a:xfrm>
        </p:spPr>
      </p:pic>
      <p:grpSp>
        <p:nvGrpSpPr>
          <p:cNvPr id="7" name="Grouper 6"/>
          <p:cNvGrpSpPr/>
          <p:nvPr/>
        </p:nvGrpSpPr>
        <p:grpSpPr>
          <a:xfrm>
            <a:off x="2811310" y="1643617"/>
            <a:ext cx="6332690" cy="4711148"/>
            <a:chOff x="0" y="2119863"/>
            <a:chExt cx="6332690" cy="471114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119863"/>
              <a:ext cx="6332690" cy="471114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687417" y="6013869"/>
              <a:ext cx="2264594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Un stromatolithe isolé</a:t>
              </a:r>
              <a:endParaRPr lang="fr-FR" dirty="0"/>
            </a:p>
          </p:txBody>
        </p:sp>
      </p:grpSp>
      <p:sp>
        <p:nvSpPr>
          <p:cNvPr id="3" name="ZoneTexte 2"/>
          <p:cNvSpPr txBox="1"/>
          <p:nvPr/>
        </p:nvSpPr>
        <p:spPr>
          <a:xfrm rot="10800000" flipH="1" flipV="1">
            <a:off x="733267" y="279229"/>
            <a:ext cx="689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stromatolithes du lac </a:t>
            </a:r>
            <a:r>
              <a:rPr lang="fr-FR" sz="2800" dirty="0" err="1" smtClean="0"/>
              <a:t>Thetis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95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 smtClean="0"/>
              <a:t>A marée basse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9"/>
            <a:ext cx="9370048" cy="5311127"/>
          </a:xfrm>
        </p:spPr>
      </p:pic>
    </p:spTree>
    <p:extLst>
      <p:ext uri="{BB962C8B-B14F-4D97-AF65-F5344CB8AC3E}">
        <p14:creationId xmlns:p14="http://schemas.microsoft.com/office/powerpoint/2010/main" val="4142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Cyanobacteries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13"/>
          <a:stretch/>
        </p:blipFill>
        <p:spPr>
          <a:xfrm>
            <a:off x="18288" y="-256050"/>
            <a:ext cx="9125711" cy="7114050"/>
          </a:xfrm>
        </p:spPr>
      </p:pic>
      <p:sp>
        <p:nvSpPr>
          <p:cNvPr id="3" name="ZoneTexte 2"/>
          <p:cNvSpPr txBox="1"/>
          <p:nvPr/>
        </p:nvSpPr>
        <p:spPr>
          <a:xfrm>
            <a:off x="1749286" y="6361043"/>
            <a:ext cx="4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Structure de ces stromatolithes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6897757" y="255867"/>
            <a:ext cx="82381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coupe</a:t>
            </a:r>
            <a:endParaRPr lang="fr-FR" sz="2000" dirty="0"/>
          </a:p>
        </p:txBody>
      </p:sp>
      <p:sp>
        <p:nvSpPr>
          <p:cNvPr id="6" name="Flèche vers le haut 5"/>
          <p:cNvSpPr/>
          <p:nvPr/>
        </p:nvSpPr>
        <p:spPr>
          <a:xfrm>
            <a:off x="7229325" y="705077"/>
            <a:ext cx="59635" cy="328068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307461" y="-22874"/>
            <a:ext cx="25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Un fragment très grossi</a:t>
            </a:r>
            <a:endParaRPr lang="fr-FR" dirty="0"/>
          </a:p>
        </p:txBody>
      </p:sp>
      <p:sp>
        <p:nvSpPr>
          <p:cNvPr id="8" name="Flèche vers le bas 7"/>
          <p:cNvSpPr/>
          <p:nvPr/>
        </p:nvSpPr>
        <p:spPr>
          <a:xfrm>
            <a:off x="1311314" y="328323"/>
            <a:ext cx="59634" cy="69001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373791" y="3152586"/>
            <a:ext cx="2198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Cyanobactéries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031911" y="869232"/>
            <a:ext cx="17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74036" y="38769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2226365" y="2445026"/>
            <a:ext cx="735496" cy="70756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9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139147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/>
              <a:t>                         En résumé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67416"/>
            <a:ext cx="9144000" cy="546652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Âge de la terre</a:t>
            </a:r>
            <a:r>
              <a:rPr lang="fr-FR" sz="2800" b="1" dirty="0" smtClean="0"/>
              <a:t> </a:t>
            </a:r>
            <a:r>
              <a:rPr lang="fr-FR" dirty="0" smtClean="0"/>
              <a:t>  </a:t>
            </a:r>
            <a:r>
              <a:rPr lang="fr-FR" sz="2400" b="1" dirty="0" smtClean="0"/>
              <a:t>4 milliards et demi </a:t>
            </a:r>
            <a:r>
              <a:rPr lang="fr-FR" dirty="0" smtClean="0"/>
              <a:t>d’années 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515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139147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/>
              <a:t>                         En résumé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67416"/>
            <a:ext cx="9144000" cy="546652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Âge de la terre</a:t>
            </a:r>
            <a:r>
              <a:rPr lang="fr-FR" sz="2800" b="1" dirty="0" smtClean="0"/>
              <a:t> </a:t>
            </a:r>
            <a:r>
              <a:rPr lang="fr-FR" dirty="0" smtClean="0"/>
              <a:t>  </a:t>
            </a:r>
            <a:r>
              <a:rPr lang="fr-FR" sz="2400" b="1" dirty="0" smtClean="0"/>
              <a:t>4 milliards et demi </a:t>
            </a:r>
            <a:r>
              <a:rPr lang="fr-FR" dirty="0" smtClean="0"/>
              <a:t>d’années </a:t>
            </a:r>
          </a:p>
          <a:p>
            <a:r>
              <a:rPr lang="fr-FR" dirty="0" smtClean="0"/>
              <a:t>Un demi milliard d’années plus tard : Formation des océans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2296" y="1748589"/>
            <a:ext cx="5823284" cy="657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3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139147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/>
              <a:t>                         En résumé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67416"/>
            <a:ext cx="9144000" cy="546652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Âge de la terre</a:t>
            </a:r>
            <a:r>
              <a:rPr lang="fr-FR" sz="2800" b="1" dirty="0" smtClean="0"/>
              <a:t> </a:t>
            </a:r>
            <a:r>
              <a:rPr lang="fr-FR" dirty="0" smtClean="0"/>
              <a:t>  </a:t>
            </a:r>
            <a:r>
              <a:rPr lang="fr-FR" sz="2400" b="1" dirty="0" smtClean="0"/>
              <a:t>4 milliards et demi </a:t>
            </a:r>
            <a:r>
              <a:rPr lang="fr-FR" dirty="0" smtClean="0"/>
              <a:t>d’années </a:t>
            </a:r>
          </a:p>
          <a:p>
            <a:r>
              <a:rPr lang="fr-FR" dirty="0" smtClean="0"/>
              <a:t>Un demi milliard d’années plus tard : Formation des océans</a:t>
            </a:r>
          </a:p>
          <a:p>
            <a:endParaRPr lang="fr-FR" dirty="0"/>
          </a:p>
          <a:p>
            <a:pPr lvl="2"/>
            <a:r>
              <a:rPr lang="fr-FR" sz="2800" dirty="0" smtClean="0"/>
              <a:t>( PRECAMBRIEN)</a:t>
            </a:r>
          </a:p>
          <a:p>
            <a:r>
              <a:rPr lang="fr-FR" sz="2400" b="1" dirty="0" smtClean="0"/>
              <a:t> Il y a  3 milliards et demi  d’années </a:t>
            </a:r>
            <a:r>
              <a:rPr lang="fr-FR" dirty="0" smtClean="0"/>
              <a:t>-Premières traces de vie sous forme de Bactéries et Cyanobactéries ce qui permet</a:t>
            </a:r>
          </a:p>
          <a:p>
            <a:r>
              <a:rPr lang="fr-FR" dirty="0"/>
              <a:t> </a:t>
            </a:r>
            <a:r>
              <a:rPr lang="fr-FR" dirty="0" smtClean="0"/>
              <a:t>          °°°° avec les stromatolithes la formation de roches calcaires et dolomitiques (fixation du Ca++)</a:t>
            </a:r>
          </a:p>
          <a:p>
            <a:r>
              <a:rPr lang="fr-FR" dirty="0"/>
              <a:t> </a:t>
            </a:r>
            <a:r>
              <a:rPr lang="fr-FR" dirty="0" smtClean="0"/>
              <a:t>          °°°°  la modification de l’atmosphère (par fixation de CO2). Et par la photosynthèse augmentation de l’oxygène jusqu’à 10% et  formation de la couche d’ozone)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12296" y="1748589"/>
            <a:ext cx="5823284" cy="657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7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139147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/>
              <a:t>                         En résumé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67416"/>
            <a:ext cx="9144000" cy="546652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Âge de la terre</a:t>
            </a:r>
            <a:r>
              <a:rPr lang="fr-FR" sz="2800" b="1" dirty="0" smtClean="0"/>
              <a:t> </a:t>
            </a:r>
            <a:r>
              <a:rPr lang="fr-FR" dirty="0" smtClean="0"/>
              <a:t>  </a:t>
            </a:r>
            <a:r>
              <a:rPr lang="fr-FR" sz="2400" b="1" dirty="0" smtClean="0"/>
              <a:t>4 milliards et demi </a:t>
            </a:r>
            <a:r>
              <a:rPr lang="fr-FR" dirty="0" smtClean="0"/>
              <a:t>d’années </a:t>
            </a:r>
          </a:p>
          <a:p>
            <a:r>
              <a:rPr lang="fr-FR" dirty="0" smtClean="0"/>
              <a:t>Un demi milliard d’années plus tard : Formation des océans</a:t>
            </a:r>
          </a:p>
          <a:p>
            <a:endParaRPr lang="fr-FR" dirty="0"/>
          </a:p>
          <a:p>
            <a:pPr lvl="2"/>
            <a:r>
              <a:rPr lang="fr-FR" sz="2800" dirty="0" smtClean="0"/>
              <a:t>( PRECAMBRIEN)</a:t>
            </a:r>
          </a:p>
          <a:p>
            <a:r>
              <a:rPr lang="fr-FR" sz="2400" b="1" dirty="0" smtClean="0"/>
              <a:t> Il y a  3 milliards et demi  d’années </a:t>
            </a:r>
            <a:r>
              <a:rPr lang="fr-FR" dirty="0" smtClean="0"/>
              <a:t>-Premières traces de vie sous forme de Bactéries et Cyanobactéries ce qui permet</a:t>
            </a:r>
          </a:p>
          <a:p>
            <a:r>
              <a:rPr lang="fr-FR" dirty="0"/>
              <a:t> </a:t>
            </a:r>
            <a:r>
              <a:rPr lang="fr-FR" dirty="0" smtClean="0"/>
              <a:t>          °°°° avec les stromatolithes la formation de roches calcaires et dolomitiques (fixation du Ca++)</a:t>
            </a:r>
          </a:p>
          <a:p>
            <a:r>
              <a:rPr lang="fr-FR" dirty="0"/>
              <a:t> </a:t>
            </a:r>
            <a:r>
              <a:rPr lang="fr-FR" dirty="0" smtClean="0"/>
              <a:t>          °°°°  la modification de l’atmosphère (par fixation de CO2). Et par la photosynthèse augmentation de l’oxygène jusqu’à 10% et  formation de la couche d’ozone)</a:t>
            </a:r>
          </a:p>
          <a:p>
            <a:endParaRPr lang="fr-FR" sz="1200" dirty="0" smtClean="0"/>
          </a:p>
          <a:p>
            <a:r>
              <a:rPr lang="fr-FR" dirty="0" smtClean="0"/>
              <a:t>La vie </a:t>
            </a:r>
            <a:r>
              <a:rPr lang="fr-FR" sz="2400" b="1" dirty="0" smtClean="0"/>
              <a:t>dans les océans </a:t>
            </a:r>
            <a:r>
              <a:rPr lang="fr-FR" dirty="0" smtClean="0"/>
              <a:t>explose et se différencie ( </a:t>
            </a:r>
            <a:r>
              <a:rPr lang="fr-FR" dirty="0" err="1" smtClean="0"/>
              <a:t>Coelentérés</a:t>
            </a:r>
            <a:r>
              <a:rPr lang="fr-FR" dirty="0" smtClean="0"/>
              <a:t>  , Mollusques, Crustacés, premiers Vertébrés aquatiques…)</a:t>
            </a:r>
          </a:p>
          <a:p>
            <a:endParaRPr lang="fr-FR" sz="2800" i="1" dirty="0"/>
          </a:p>
          <a:p>
            <a:endParaRPr lang="fr-FR" sz="2800" i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12296" y="1748589"/>
            <a:ext cx="5823284" cy="657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6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139147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/>
              <a:t>                         En résumé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67416"/>
            <a:ext cx="9144000" cy="546652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Âge de la terre</a:t>
            </a:r>
            <a:r>
              <a:rPr lang="fr-FR" sz="2800" b="1" dirty="0" smtClean="0"/>
              <a:t> </a:t>
            </a:r>
            <a:r>
              <a:rPr lang="fr-FR" dirty="0" smtClean="0"/>
              <a:t>  </a:t>
            </a:r>
            <a:r>
              <a:rPr lang="fr-FR" sz="2400" b="1" dirty="0" smtClean="0"/>
              <a:t>4 milliards et demi </a:t>
            </a:r>
            <a:r>
              <a:rPr lang="fr-FR" dirty="0" smtClean="0"/>
              <a:t>d’années </a:t>
            </a:r>
          </a:p>
          <a:p>
            <a:r>
              <a:rPr lang="fr-FR" dirty="0" smtClean="0"/>
              <a:t>Un demi milliard d’années plus tard : Formation des océans</a:t>
            </a:r>
          </a:p>
          <a:p>
            <a:endParaRPr lang="fr-FR" dirty="0"/>
          </a:p>
          <a:p>
            <a:pPr lvl="2"/>
            <a:r>
              <a:rPr lang="fr-FR" sz="2800" dirty="0" smtClean="0"/>
              <a:t>( PRECAMBRIEN)</a:t>
            </a:r>
          </a:p>
          <a:p>
            <a:r>
              <a:rPr lang="fr-FR" sz="2400" b="1" dirty="0" smtClean="0"/>
              <a:t> Il y a  3 milliards et demi  d’années </a:t>
            </a:r>
            <a:r>
              <a:rPr lang="fr-FR" dirty="0" smtClean="0"/>
              <a:t>-Premières traces de vie sous forme de Bactéries et Cyanobactéries ce qui permet</a:t>
            </a:r>
          </a:p>
          <a:p>
            <a:r>
              <a:rPr lang="fr-FR" dirty="0"/>
              <a:t> </a:t>
            </a:r>
            <a:r>
              <a:rPr lang="fr-FR" dirty="0" smtClean="0"/>
              <a:t>          °°°° avec les stromatolithes la formation de roches calcaires et dolomitiques (fixation du Ca++)</a:t>
            </a:r>
          </a:p>
          <a:p>
            <a:r>
              <a:rPr lang="fr-FR" dirty="0"/>
              <a:t> </a:t>
            </a:r>
            <a:r>
              <a:rPr lang="fr-FR" dirty="0" smtClean="0"/>
              <a:t>          °°°°  la modification de l’atmosphère (par fixation de CO2). Et par la photosynthèse augmentation de l’oxygène jusqu’à 10% et  formation de la couche d’ozone)</a:t>
            </a:r>
          </a:p>
          <a:p>
            <a:endParaRPr lang="fr-FR" dirty="0" smtClean="0"/>
          </a:p>
          <a:p>
            <a:r>
              <a:rPr lang="fr-FR" dirty="0" smtClean="0"/>
              <a:t>La vie </a:t>
            </a:r>
            <a:r>
              <a:rPr lang="fr-FR" sz="2400" b="1" dirty="0" smtClean="0"/>
              <a:t>dans les océans </a:t>
            </a:r>
            <a:r>
              <a:rPr lang="fr-FR" dirty="0" smtClean="0"/>
              <a:t>explose et se différencie ( </a:t>
            </a:r>
            <a:r>
              <a:rPr lang="fr-FR" dirty="0" err="1" smtClean="0"/>
              <a:t>Coelentérés</a:t>
            </a:r>
            <a:r>
              <a:rPr lang="fr-FR" dirty="0" smtClean="0"/>
              <a:t>  , Mollusques, Crustacés, premiers Vertébrés aquatiques…)</a:t>
            </a:r>
          </a:p>
          <a:p>
            <a:endParaRPr lang="fr-FR" sz="2800" i="1" dirty="0"/>
          </a:p>
          <a:p>
            <a:endParaRPr lang="fr-FR" sz="2800" i="1" dirty="0" smtClean="0"/>
          </a:p>
          <a:p>
            <a:r>
              <a:rPr lang="fr-FR" sz="2400" i="1" dirty="0" smtClean="0"/>
              <a:t>(Puis de -239 à -65 </a:t>
            </a:r>
            <a:r>
              <a:rPr lang="fr-FR" sz="2400" b="1" i="1" dirty="0" smtClean="0"/>
              <a:t>millions </a:t>
            </a:r>
            <a:r>
              <a:rPr lang="fr-FR" sz="2400" i="1" dirty="0" smtClean="0"/>
              <a:t>d’années ère des Dinosaures )                       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2296" y="1748589"/>
            <a:ext cx="5823284" cy="657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7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82562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                 </a:t>
            </a:r>
            <a:br>
              <a:rPr lang="fr-F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fr-F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                              </a:t>
            </a:r>
            <a:r>
              <a:rPr lang="fr-FR" sz="4400" b="1" dirty="0" smtClean="0">
                <a:solidFill>
                  <a:schemeClr val="bg1"/>
                </a:solidFill>
              </a:rPr>
              <a:t>Conclusion</a:t>
            </a:r>
            <a:br>
              <a:rPr lang="fr-FR" sz="4400" b="1" dirty="0" smtClean="0">
                <a:solidFill>
                  <a:schemeClr val="bg1"/>
                </a:solidFill>
              </a:rPr>
            </a:br>
            <a:r>
              <a:rPr lang="fr-FR" sz="4400" b="1" dirty="0" smtClean="0">
                <a:solidFill>
                  <a:schemeClr val="bg1"/>
                </a:solidFill>
              </a:rPr>
              <a:t>          </a:t>
            </a:r>
            <a:r>
              <a:rPr lang="fr-FR" sz="3200" b="1" dirty="0" smtClean="0">
                <a:solidFill>
                  <a:schemeClr val="bg1"/>
                </a:solidFill>
              </a:rPr>
              <a:t>pourquoi vient-on voir ces stromatolithes ?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96982" y="4310615"/>
            <a:ext cx="9144000" cy="1381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/>
          </a:p>
          <a:p>
            <a:r>
              <a:rPr lang="fr-FR" sz="3000" dirty="0" smtClean="0"/>
              <a:t>Ils n’ont pas beaucoup changé d’allure depuis leur origine et on a l’impression de contempler </a:t>
            </a:r>
            <a:r>
              <a:rPr lang="fr-FR" sz="3900" dirty="0" smtClean="0"/>
              <a:t>le début de la vie sur Terre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96982" y="2136287"/>
            <a:ext cx="9144000" cy="12927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/>
          </a:p>
          <a:p>
            <a:r>
              <a:rPr lang="fr-FR" sz="3200" dirty="0" smtClean="0"/>
              <a:t>On vient voir ces stromatolithes en Australie car il n’ y a plus guère d’endroits où l’on puisse en trouver d’accessibles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7966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8293" y="2967335"/>
            <a:ext cx="5067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Gothic Std Light" charset="0"/>
                <a:ea typeface="Bell Gothic Std Light" charset="0"/>
                <a:cs typeface="Bell Gothic Std Light" charset="0"/>
              </a:rPr>
              <a:t>Les </a:t>
            </a:r>
            <a:r>
              <a:rPr lang="fr-F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Gothic Std Light" charset="0"/>
                <a:ea typeface="Bell Gothic Std Light" charset="0"/>
                <a:cs typeface="Bell Gothic Std Light" charset="0"/>
              </a:rPr>
              <a:t>petites </a:t>
            </a:r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Gothic Std Light" charset="0"/>
                <a:ea typeface="Bell Gothic Std Light" charset="0"/>
                <a:cs typeface="Bell Gothic Std Light" charset="0"/>
              </a:rPr>
              <a:t>villes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8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" r="976" b="4997"/>
          <a:stretch/>
        </p:blipFill>
        <p:spPr>
          <a:xfrm>
            <a:off x="175823" y="542811"/>
            <a:ext cx="8958264" cy="6068686"/>
          </a:xfrm>
          <a:solidFill>
            <a:schemeClr val="bg1"/>
          </a:solidFill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93182" y="6269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1709530" y="560567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flipH="1">
            <a:off x="-2908241" y="7374835"/>
            <a:ext cx="45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Didier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4242763" y="5390226"/>
            <a:ext cx="10734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Didier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3878521" y="6455173"/>
            <a:ext cx="12792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Bernadette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557" y="5940821"/>
            <a:ext cx="656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Paul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329478" y="6269491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Marie Claire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39501" y="6452044"/>
            <a:ext cx="91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Didier</a:t>
            </a:r>
            <a:endParaRPr lang="fr-FR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flipV="1">
            <a:off x="2655140" y="-1347065"/>
            <a:ext cx="54772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669424" y="587208"/>
            <a:ext cx="3417048" cy="3126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Marie Thé</a:t>
            </a:r>
            <a:endParaRPr lang="fr-FR"/>
          </a:p>
        </p:txBody>
      </p:sp>
      <p:pic>
        <p:nvPicPr>
          <p:cNvPr id="1025" name="Image 4" descr="botanistes-DSC0836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8041" y="570137"/>
            <a:ext cx="2686856" cy="275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655140" y="3699904"/>
            <a:ext cx="2531223" cy="386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655140" y="3392488"/>
            <a:ext cx="190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Marie-Thé</a:t>
            </a:r>
            <a:r>
              <a:rPr lang="fr-FR" dirty="0" smtClean="0"/>
              <a:t> et Pierre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8288" y="3255264"/>
            <a:ext cx="102207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Françoise 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1251959" y="3255264"/>
            <a:ext cx="845669" cy="32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40363" y="3108960"/>
            <a:ext cx="106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Geneviève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>
            <a:off x="1674793" y="6269491"/>
            <a:ext cx="980347" cy="55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Liliane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674793" y="626949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Liliane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97"/>
            <a:ext cx="9538091" cy="7153568"/>
          </a:xfrm>
        </p:spPr>
      </p:pic>
      <p:sp>
        <p:nvSpPr>
          <p:cNvPr id="3" name="ZoneTexte 2"/>
          <p:cNvSpPr txBox="1"/>
          <p:nvPr/>
        </p:nvSpPr>
        <p:spPr>
          <a:xfrm>
            <a:off x="628651" y="6202017"/>
            <a:ext cx="167722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Geraldton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818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20224" cy="7065168"/>
          </a:xfrm>
        </p:spPr>
      </p:pic>
      <p:sp>
        <p:nvSpPr>
          <p:cNvPr id="3" name="ZoneTexte 2"/>
          <p:cNvSpPr txBox="1"/>
          <p:nvPr/>
        </p:nvSpPr>
        <p:spPr>
          <a:xfrm>
            <a:off x="2560320" y="5393984"/>
            <a:ext cx="531147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Sur la plage de Geraldton une exposition montrant un exemple de l’art aborigène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894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248" y="-1749752"/>
            <a:ext cx="10020496" cy="8567995"/>
          </a:xfrm>
        </p:spPr>
      </p:pic>
      <p:sp>
        <p:nvSpPr>
          <p:cNvPr id="3" name="ZoneTexte 2"/>
          <p:cNvSpPr txBox="1"/>
          <p:nvPr/>
        </p:nvSpPr>
        <p:spPr>
          <a:xfrm>
            <a:off x="258417" y="5705061"/>
            <a:ext cx="1590262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Kalbarri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363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907058" cy="7430294"/>
          </a:xfrm>
        </p:spPr>
      </p:pic>
    </p:spTree>
    <p:extLst>
      <p:ext uri="{BB962C8B-B14F-4D97-AF65-F5344CB8AC3E}">
        <p14:creationId xmlns:p14="http://schemas.microsoft.com/office/powerpoint/2010/main" val="8649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793" y="-77344"/>
            <a:ext cx="9466089" cy="6935344"/>
          </a:xfrm>
        </p:spPr>
      </p:pic>
      <p:sp>
        <p:nvSpPr>
          <p:cNvPr id="3" name="ZoneTexte 2"/>
          <p:cNvSpPr txBox="1"/>
          <p:nvPr/>
        </p:nvSpPr>
        <p:spPr>
          <a:xfrm>
            <a:off x="1490870" y="6341165"/>
            <a:ext cx="436664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/>
              <a:t>Monument aux morts de </a:t>
            </a:r>
            <a:r>
              <a:rPr lang="fr-FR" sz="2400" dirty="0" err="1" smtClean="0"/>
              <a:t>Mulleva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39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Denmark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920" y="0"/>
            <a:ext cx="9420224" cy="7430294"/>
          </a:xfrm>
          <a:ln>
            <a:solidFill>
              <a:schemeClr val="accent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331495" y="2534653"/>
            <a:ext cx="63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Kf,ny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31495" y="6858000"/>
            <a:ext cx="1530975" cy="543098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Denmark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018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Tableau de la vie d’un village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0" y="5857702"/>
            <a:ext cx="59055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Peintures de scènes marquantes du passé à Lake Grace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917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7" y="1"/>
            <a:ext cx="9148447" cy="6861336"/>
          </a:xfrm>
          <a:ln>
            <a:solidFill>
              <a:schemeClr val="accent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28650" y="6023113"/>
            <a:ext cx="476871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Chez un fermier australien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055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67334"/>
            <a:ext cx="86669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Une grande ville</a:t>
            </a:r>
          </a:p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PERTH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2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836008" y="6023114"/>
            <a:ext cx="3059336" cy="58477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Perth: </a:t>
            </a:r>
            <a:r>
              <a:rPr lang="fr-FR" sz="2400" dirty="0" smtClean="0"/>
              <a:t>l’entré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836008" y="6023114"/>
            <a:ext cx="450408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Perth: </a:t>
            </a:r>
            <a:r>
              <a:rPr lang="fr-FR" sz="2400" dirty="0" smtClean="0"/>
              <a:t>L’entrée de la ville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881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" t="-512" b="2299"/>
          <a:stretch/>
        </p:blipFill>
        <p:spPr>
          <a:xfrm>
            <a:off x="0" y="-34604"/>
            <a:ext cx="9144000" cy="6892604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1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553006" cy="7059961"/>
          </a:xfrm>
        </p:spPr>
      </p:pic>
      <p:sp>
        <p:nvSpPr>
          <p:cNvPr id="3" name="ZoneTexte 2"/>
          <p:cNvSpPr txBox="1"/>
          <p:nvPr/>
        </p:nvSpPr>
        <p:spPr>
          <a:xfrm>
            <a:off x="6559825" y="5883965"/>
            <a:ext cx="2961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Perth Une église  typiquement anglaise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968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173591"/>
            <a:ext cx="9959009" cy="7211410"/>
          </a:xfrm>
        </p:spPr>
      </p:pic>
    </p:spTree>
    <p:extLst>
      <p:ext uri="{BB962C8B-B14F-4D97-AF65-F5344CB8AC3E}">
        <p14:creationId xmlns:p14="http://schemas.microsoft.com/office/powerpoint/2010/main" val="14677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</a:t>
            </a:r>
            <a:r>
              <a:rPr lang="fr-FR" baseline="0" dirty="0" smtClean="0"/>
              <a:t> Kangourous de bronze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0"/>
            <a:ext cx="9420224" cy="7456403"/>
          </a:xfrm>
          <a:ln>
            <a:solidFill>
              <a:schemeClr val="accent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406400" y="5842000"/>
            <a:ext cx="431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Kangourous de bronze</a:t>
            </a:r>
          </a:p>
          <a:p>
            <a:r>
              <a:rPr lang="fr-FR" sz="3200" dirty="0" smtClean="0"/>
              <a:t>Sur une place de Perth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912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8" y="91036"/>
            <a:ext cx="9097051" cy="6528425"/>
          </a:xfrm>
        </p:spPr>
      </p:pic>
      <p:sp>
        <p:nvSpPr>
          <p:cNvPr id="6" name="ZoneTexte 5"/>
          <p:cNvSpPr txBox="1"/>
          <p:nvPr/>
        </p:nvSpPr>
        <p:spPr>
          <a:xfrm>
            <a:off x="443919" y="5705856"/>
            <a:ext cx="120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Museum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3985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6" y="-252091"/>
            <a:ext cx="9583964" cy="7110091"/>
          </a:xfrm>
        </p:spPr>
      </p:pic>
      <p:sp>
        <p:nvSpPr>
          <p:cNvPr id="3" name="ZoneTexte 2"/>
          <p:cNvSpPr txBox="1"/>
          <p:nvPr/>
        </p:nvSpPr>
        <p:spPr>
          <a:xfrm>
            <a:off x="6876288" y="-25209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Museum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86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2451"/>
            <a:ext cx="9608930" cy="7123008"/>
          </a:xfrm>
        </p:spPr>
      </p:pic>
      <p:sp>
        <p:nvSpPr>
          <p:cNvPr id="3" name="ZoneTexte 2"/>
          <p:cNvSpPr txBox="1"/>
          <p:nvPr/>
        </p:nvSpPr>
        <p:spPr>
          <a:xfrm>
            <a:off x="417444" y="5685183"/>
            <a:ext cx="5347252" cy="5232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Une météorite au musée de Perth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762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74625" y="-530352"/>
            <a:ext cx="15473396" cy="8266176"/>
          </a:xfrm>
        </p:spPr>
      </p:pic>
      <p:sp>
        <p:nvSpPr>
          <p:cNvPr id="6" name="ZoneTexte 5"/>
          <p:cNvSpPr txBox="1"/>
          <p:nvPr/>
        </p:nvSpPr>
        <p:spPr>
          <a:xfrm>
            <a:off x="2359152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657600" y="6858000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 revoir à PERTH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03035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987553" y="3429000"/>
            <a:ext cx="3749039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accent2">
                    <a:lumMod val="75000"/>
                  </a:schemeClr>
                </a:solidFill>
              </a:rPr>
              <a:t>Au revoir à Perth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858768" y="3236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12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3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3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4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5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3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3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4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5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17541"/>
            <a:ext cx="7772400" cy="6192046"/>
          </a:xfrm>
        </p:spPr>
        <p:txBody>
          <a:bodyPr/>
          <a:lstStyle/>
          <a:p>
            <a:r>
              <a:rPr lang="fr-FR" dirty="0" smtClean="0"/>
              <a:t>=£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map_of_western-australi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33" y="1750493"/>
            <a:ext cx="6766935" cy="500205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371600" y="4763112"/>
            <a:ext cx="1556597" cy="1023188"/>
          </a:xfrm>
          <a:prstGeom prst="ellipse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85800" y="317541"/>
            <a:ext cx="596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/>
              <a:t>2</a:t>
            </a:r>
            <a:r>
              <a:rPr lang="fr-FR" sz="2400" i="1" baseline="30000" dirty="0" smtClean="0"/>
              <a:t>ème</a:t>
            </a:r>
            <a:r>
              <a:rPr lang="fr-FR" sz="2400" i="1" dirty="0" smtClean="0"/>
              <a:t> partie : le début de notre herborisation</a:t>
            </a:r>
            <a:endParaRPr lang="fr-FR" sz="2400" i="1" dirty="0"/>
          </a:p>
        </p:txBody>
      </p:sp>
      <p:pic>
        <p:nvPicPr>
          <p:cNvPr id="7" name="Image 6" descr="Logo couleur S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896" y="190500"/>
            <a:ext cx="1823676" cy="1823676"/>
          </a:xfrm>
          <a:prstGeom prst="ellipse">
            <a:avLst/>
          </a:prstGeom>
          <a:ln w="19050" cap="rnd" cmpd="sng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7955523" y="6509587"/>
            <a:ext cx="92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BBG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36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 descr="TEST1.jpe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471" r="-17788"/>
          <a:stretch/>
        </p:blipFill>
        <p:spPr>
          <a:xfrm>
            <a:off x="457200" y="493952"/>
            <a:ext cx="8229600" cy="6227329"/>
          </a:xfrm>
        </p:spPr>
      </p:pic>
      <p:sp>
        <p:nvSpPr>
          <p:cNvPr id="7" name="Ellipse 6"/>
          <p:cNvSpPr/>
          <p:nvPr/>
        </p:nvSpPr>
        <p:spPr>
          <a:xfrm>
            <a:off x="7832045" y="5997994"/>
            <a:ext cx="1311955" cy="723287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Perth</a:t>
            </a:r>
            <a:endParaRPr lang="fr-FR" sz="2400" dirty="0"/>
          </a:p>
        </p:txBody>
      </p:sp>
      <p:cxnSp>
        <p:nvCxnSpPr>
          <p:cNvPr id="9" name="Connecteur droit avec flèche 8"/>
          <p:cNvCxnSpPr>
            <a:stCxn id="7" idx="2"/>
          </p:cNvCxnSpPr>
          <p:nvPr/>
        </p:nvCxnSpPr>
        <p:spPr>
          <a:xfrm flipH="1">
            <a:off x="6703101" y="6359638"/>
            <a:ext cx="1128944" cy="238155"/>
          </a:xfrm>
          <a:prstGeom prst="straightConnector1">
            <a:avLst/>
          </a:prstGeom>
          <a:ln w="57150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3616147" y="4798395"/>
            <a:ext cx="1393539" cy="529235"/>
          </a:xfrm>
          <a:prstGeom prst="ellipse">
            <a:avLst/>
          </a:prstGeom>
          <a:solidFill>
            <a:srgbClr val="E46C0A"/>
          </a:solidFill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Pinacles</a:t>
            </a:r>
            <a:endParaRPr lang="fr-FR" dirty="0"/>
          </a:p>
        </p:txBody>
      </p:sp>
      <p:cxnSp>
        <p:nvCxnSpPr>
          <p:cNvPr id="15" name="Connecteur droit avec flèche 14"/>
          <p:cNvCxnSpPr>
            <a:stCxn id="13" idx="6"/>
          </p:cNvCxnSpPr>
          <p:nvPr/>
        </p:nvCxnSpPr>
        <p:spPr>
          <a:xfrm flipV="1">
            <a:off x="5009686" y="4992449"/>
            <a:ext cx="599751" cy="70564"/>
          </a:xfrm>
          <a:prstGeom prst="straightConnector1">
            <a:avLst/>
          </a:prstGeom>
          <a:ln w="3810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5415400" y="3863414"/>
            <a:ext cx="617391" cy="458670"/>
          </a:xfrm>
          <a:prstGeom prst="ellipse">
            <a:avLst/>
          </a:prstGeom>
          <a:noFill/>
          <a:ln w="5715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162979" y="274638"/>
            <a:ext cx="846707" cy="660343"/>
          </a:xfrm>
          <a:prstGeom prst="ellipse">
            <a:avLst/>
          </a:prstGeom>
          <a:noFill/>
          <a:ln w="5715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302853" y="3687002"/>
            <a:ext cx="1658136" cy="63508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Hi </a:t>
            </a:r>
            <a:r>
              <a:rPr lang="fr-FR" sz="2000" dirty="0" err="1" smtClean="0"/>
              <a:t>Vallee</a:t>
            </a:r>
            <a:r>
              <a:rPr lang="fr-FR" sz="2000" dirty="0" smtClean="0"/>
              <a:t> </a:t>
            </a:r>
            <a:r>
              <a:rPr lang="fr-FR" sz="2000" dirty="0" err="1" smtClean="0"/>
              <a:t>Farm</a:t>
            </a:r>
            <a:endParaRPr lang="fr-FR" sz="20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91549" y="4022184"/>
            <a:ext cx="987825" cy="299900"/>
          </a:xfrm>
          <a:prstGeom prst="straightConnector1">
            <a:avLst/>
          </a:prstGeom>
          <a:ln w="3810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4656891" y="4463213"/>
            <a:ext cx="952546" cy="529236"/>
          </a:xfrm>
          <a:prstGeom prst="ellipse">
            <a:avLst/>
          </a:prstGeom>
          <a:noFill/>
          <a:ln w="38100" cmpd="sng"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3616147" y="2046374"/>
            <a:ext cx="1181862" cy="388106"/>
          </a:xfrm>
          <a:prstGeom prst="ellipse">
            <a:avLst/>
          </a:prstGeom>
          <a:noFill/>
          <a:ln w="38100" cmpd="sng"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3245712" y="493952"/>
            <a:ext cx="917267" cy="441029"/>
          </a:xfrm>
          <a:prstGeom prst="ellipse">
            <a:avLst/>
          </a:prstGeom>
          <a:noFill/>
          <a:ln w="38100" cmpd="sng"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798286" y="4022184"/>
            <a:ext cx="272143" cy="2999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 flipV="1">
            <a:off x="798287" y="4798393"/>
            <a:ext cx="317862" cy="26461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859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1857" y="4022184"/>
            <a:ext cx="1143000" cy="2999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Herborisation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1251857" y="4798395"/>
            <a:ext cx="1143000" cy="2646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Hébergement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3433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3290" y="274638"/>
            <a:ext cx="4709811" cy="69562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smtClean="0"/>
              <a:t>HI-FARM</a:t>
            </a:r>
            <a:endParaRPr lang="fr-FR" dirty="0"/>
          </a:p>
        </p:txBody>
      </p:sp>
      <p:pic>
        <p:nvPicPr>
          <p:cNvPr id="4" name="Espace réservé du contenu 3" descr="2-Fermier-I Vallé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70264"/>
            <a:ext cx="8229600" cy="5540375"/>
          </a:xfrm>
        </p:spPr>
      </p:pic>
      <p:pic>
        <p:nvPicPr>
          <p:cNvPr id="5" name="Image 4" descr="2-Farmer+ Cinqu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829" y="2133130"/>
            <a:ext cx="4692171" cy="43775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31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Carte de l Australie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4568"/>
            <a:ext cx="9144000" cy="7030531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" y="365127"/>
            <a:ext cx="1476253" cy="7744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4278" y="52081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72425" y="5577436"/>
            <a:ext cx="4776045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carte de l’Europe ainsi superposée est à la même échelle que celle de l’Australie !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491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-Ferm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0" r="-3571" b="-3311"/>
          <a:stretch/>
        </p:blipFill>
        <p:spPr>
          <a:xfrm>
            <a:off x="282236" y="274638"/>
            <a:ext cx="8404564" cy="639776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1-Artotheca 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93" y="3846024"/>
            <a:ext cx="3941260" cy="2624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02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-Groupe3-déjeune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79"/>
          <a:stretch/>
        </p:blipFill>
        <p:spPr>
          <a:xfrm>
            <a:off x="211677" y="274638"/>
            <a:ext cx="8714031" cy="6583362"/>
          </a:xfrm>
        </p:spPr>
      </p:pic>
    </p:spTree>
    <p:extLst>
      <p:ext uri="{BB962C8B-B14F-4D97-AF65-F5344CB8AC3E}">
        <p14:creationId xmlns:p14="http://schemas.microsoft.com/office/powerpoint/2010/main" val="24469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63476" y="274639"/>
            <a:ext cx="3316272" cy="660342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dirty="0" err="1" smtClean="0"/>
              <a:t>Kwongan</a:t>
            </a:r>
            <a:endParaRPr lang="fr-FR" dirty="0"/>
          </a:p>
        </p:txBody>
      </p:sp>
      <p:pic>
        <p:nvPicPr>
          <p:cNvPr id="4" name="Espace réservé du contenu 3" descr="2-Paysage Conosperm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76" y="1234881"/>
            <a:ext cx="8526609" cy="5485124"/>
          </a:xfrm>
        </p:spPr>
      </p:pic>
    </p:spTree>
    <p:extLst>
      <p:ext uri="{BB962C8B-B14F-4D97-AF65-F5344CB8AC3E}">
        <p14:creationId xmlns:p14="http://schemas.microsoft.com/office/powerpoint/2010/main" val="40057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97" y="274638"/>
            <a:ext cx="4692171" cy="642702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Macropidia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fuliginosa</a:t>
            </a:r>
            <a:endParaRPr lang="fr-FR" sz="4000" i="1" dirty="0"/>
          </a:p>
        </p:txBody>
      </p:sp>
      <p:pic>
        <p:nvPicPr>
          <p:cNvPr id="6" name="Espace réservé du contenu 5" descr="23-Macropidia fuligin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16"/>
          <a:stretch/>
        </p:blipFill>
        <p:spPr>
          <a:xfrm>
            <a:off x="316083" y="917340"/>
            <a:ext cx="8510403" cy="5605478"/>
          </a:xfrm>
        </p:spPr>
      </p:pic>
      <p:pic>
        <p:nvPicPr>
          <p:cNvPr id="7" name="Image 6" descr="23-Macropida fuligino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7" y="3366650"/>
            <a:ext cx="4445215" cy="3156168"/>
          </a:xfrm>
          <a:prstGeom prst="rect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Hexagone 7"/>
          <p:cNvSpPr/>
          <p:nvPr/>
        </p:nvSpPr>
        <p:spPr>
          <a:xfrm>
            <a:off x="5009686" y="274638"/>
            <a:ext cx="3146490" cy="466291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Haemodoraceae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29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523" y="274638"/>
            <a:ext cx="5028759" cy="74854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Anigozanthos</a:t>
            </a:r>
            <a:r>
              <a:rPr lang="fr-FR" sz="4000" i="1" dirty="0" smtClean="0"/>
              <a:t> humilis</a:t>
            </a:r>
            <a:endParaRPr lang="fr-FR" sz="4000" i="1" dirty="0"/>
          </a:p>
        </p:txBody>
      </p:sp>
      <p:pic>
        <p:nvPicPr>
          <p:cNvPr id="4" name="Espace réservé du contenu 3" descr="1-Anigozanthos humil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23" y="1217240"/>
            <a:ext cx="8229600" cy="5468759"/>
          </a:xfrm>
        </p:spPr>
      </p:pic>
      <p:sp>
        <p:nvSpPr>
          <p:cNvPr id="5" name="Hexagone 4"/>
          <p:cNvSpPr/>
          <p:nvPr/>
        </p:nvSpPr>
        <p:spPr>
          <a:xfrm>
            <a:off x="5891672" y="274638"/>
            <a:ext cx="2892918" cy="466291"/>
          </a:xfrm>
          <a:prstGeom prst="hexagon">
            <a:avLst>
              <a:gd name="adj" fmla="val 108226"/>
              <a:gd name="vf" fmla="val 115470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Haemodoraceae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925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2546" y="274638"/>
            <a:ext cx="7197014" cy="76619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fr-FR" dirty="0" err="1" smtClean="0"/>
              <a:t>Goodeniaceae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7806"/>
            <a:ext cx="8229600" cy="538055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14 genres  -  410 espèces </a:t>
            </a:r>
          </a:p>
          <a:p>
            <a:pPr marL="0" indent="0">
              <a:buNone/>
            </a:pPr>
            <a:r>
              <a:rPr lang="fr-FR" sz="2000" dirty="0" smtClean="0"/>
              <a:t>Presque entièrement australienne</a:t>
            </a:r>
          </a:p>
          <a:p>
            <a:pPr marL="0" indent="0">
              <a:buNone/>
            </a:pPr>
            <a:r>
              <a:rPr lang="fr-FR" sz="2000" dirty="0" smtClean="0"/>
              <a:t>En Australie dans de nombreux habitats excepté  la forêt humide</a:t>
            </a:r>
          </a:p>
          <a:p>
            <a:pPr marL="0" indent="0">
              <a:buNone/>
            </a:pPr>
            <a:r>
              <a:rPr lang="fr-FR" sz="2000" dirty="0" smtClean="0"/>
              <a:t>Essentiellement plantes herbacées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u="sng" dirty="0" smtClean="0"/>
              <a:t>Genres présentés</a:t>
            </a:r>
            <a:endParaRPr lang="fr-FR" sz="2000" u="sng" dirty="0"/>
          </a:p>
          <a:p>
            <a:pPr marL="0" indent="0">
              <a:buNone/>
            </a:pPr>
            <a:r>
              <a:rPr lang="fr-FR" sz="2000" i="1" dirty="0" err="1" smtClean="0"/>
              <a:t>Coopernookia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Dampiera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Goodenia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Lechenaultia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Scaevol</a:t>
            </a:r>
            <a:r>
              <a:rPr lang="fr-FR" sz="2000" dirty="0" err="1" smtClean="0"/>
              <a:t>a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i="1" dirty="0" err="1" smtClean="0"/>
              <a:t>Velleia</a:t>
            </a:r>
            <a:endParaRPr lang="fr-FR" sz="2000" i="1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Certaines espèces étaient utilisées dans la pharmacopée des Aborigènes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7975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53-Lechenaultia 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788"/>
            <a:ext cx="5493692" cy="381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Connecteur droit avec flèche 10"/>
          <p:cNvCxnSpPr/>
          <p:nvPr/>
        </p:nvCxnSpPr>
        <p:spPr>
          <a:xfrm flipV="1">
            <a:off x="2399005" y="3267792"/>
            <a:ext cx="1428818" cy="2730203"/>
          </a:xfrm>
          <a:prstGeom prst="straightConnector1">
            <a:avLst/>
          </a:prstGeom>
          <a:ln w="38100" cmpd="sng"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829067" y="1417639"/>
            <a:ext cx="458633" cy="42110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62914" y="5443996"/>
            <a:ext cx="109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Pistil</a:t>
            </a:r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1640496" y="3267792"/>
            <a:ext cx="7422230" cy="3328662"/>
            <a:chOff x="1640496" y="3267792"/>
            <a:chExt cx="7422230" cy="3328662"/>
          </a:xfrm>
        </p:grpSpPr>
        <p:pic>
          <p:nvPicPr>
            <p:cNvPr id="9" name="Image 8" descr="53-Lechenaultia GP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332" y="3267792"/>
              <a:ext cx="4476394" cy="3328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8" name="Connecteur droit avec flèche 17"/>
            <p:cNvCxnSpPr/>
            <p:nvPr/>
          </p:nvCxnSpPr>
          <p:spPr>
            <a:xfrm flipV="1">
              <a:off x="2769439" y="5997995"/>
              <a:ext cx="4321736" cy="176410"/>
            </a:xfrm>
            <a:prstGeom prst="straightConnector1">
              <a:avLst/>
            </a:prstGeom>
            <a:ln w="38100" cmpd="sng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1640496" y="5997994"/>
              <a:ext cx="17639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Stigmate</a:t>
              </a:r>
              <a:endParaRPr lang="fr-FR" dirty="0"/>
            </a:p>
          </p:txBody>
        </p:sp>
      </p:grpSp>
      <p:cxnSp>
        <p:nvCxnSpPr>
          <p:cNvPr id="16" name="Connecteur droit avec flèche 15"/>
          <p:cNvCxnSpPr/>
          <p:nvPr/>
        </p:nvCxnSpPr>
        <p:spPr>
          <a:xfrm flipV="1">
            <a:off x="1640496" y="4304443"/>
            <a:ext cx="4145339" cy="13242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80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877" y="274638"/>
            <a:ext cx="4956766" cy="53685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Dampiera</a:t>
            </a:r>
            <a:r>
              <a:rPr lang="fr-FR" i="1" dirty="0" smtClean="0"/>
              <a:t> </a:t>
            </a:r>
            <a:r>
              <a:rPr lang="fr-FR" i="1" dirty="0" err="1" smtClean="0"/>
              <a:t>linearis</a:t>
            </a:r>
            <a:endParaRPr lang="fr-FR" i="1" dirty="0"/>
          </a:p>
        </p:txBody>
      </p:sp>
      <p:pic>
        <p:nvPicPr>
          <p:cNvPr id="4" name="Espace réservé du contenu 3" descr="1-Dampiera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70"/>
          <a:stretch/>
        </p:blipFill>
        <p:spPr>
          <a:xfrm>
            <a:off x="299876" y="952623"/>
            <a:ext cx="8386924" cy="5698093"/>
          </a:xfrm>
        </p:spPr>
      </p:pic>
      <p:sp>
        <p:nvSpPr>
          <p:cNvPr id="3" name="Hexagone 2"/>
          <p:cNvSpPr/>
          <p:nvPr/>
        </p:nvSpPr>
        <p:spPr>
          <a:xfrm>
            <a:off x="6015151" y="274638"/>
            <a:ext cx="2671649" cy="536855"/>
          </a:xfrm>
          <a:prstGeom prst="hex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19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0310" y="141129"/>
            <a:ext cx="5080245" cy="740929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Dampierra</a:t>
            </a:r>
            <a:r>
              <a:rPr lang="fr-FR" i="1" dirty="0" smtClean="0"/>
              <a:t> </a:t>
            </a:r>
            <a:r>
              <a:rPr lang="fr-FR" i="1" dirty="0" err="1" smtClean="0"/>
              <a:t>wellsiana</a:t>
            </a:r>
            <a:endParaRPr lang="fr-FR" i="1" dirty="0"/>
          </a:p>
        </p:txBody>
      </p:sp>
      <p:pic>
        <p:nvPicPr>
          <p:cNvPr id="4" name="Espace réservé du contenu 3" descr="470-Dampierra wellsiana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05546"/>
            <a:ext cx="8229600" cy="5645170"/>
          </a:xfrm>
        </p:spPr>
      </p:pic>
      <p:sp>
        <p:nvSpPr>
          <p:cNvPr id="5" name="Hexagone 4"/>
          <p:cNvSpPr/>
          <p:nvPr/>
        </p:nvSpPr>
        <p:spPr>
          <a:xfrm>
            <a:off x="6581891" y="274638"/>
            <a:ext cx="1591817" cy="536855"/>
          </a:xfrm>
          <a:prstGeom prst="hex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03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222796" cy="695626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Scaevola</a:t>
            </a:r>
            <a:r>
              <a:rPr lang="fr-FR" i="1" dirty="0" smtClean="0"/>
              <a:t> </a:t>
            </a:r>
            <a:r>
              <a:rPr lang="fr-FR" i="1" dirty="0" err="1" smtClean="0"/>
              <a:t>phlebopetala</a:t>
            </a:r>
            <a:endParaRPr lang="fr-FR" i="1" dirty="0"/>
          </a:p>
        </p:txBody>
      </p:sp>
      <p:pic>
        <p:nvPicPr>
          <p:cNvPr id="4" name="Espace réservé du contenu 3" descr="51-Scaevola phlebo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0"/>
          <a:stretch/>
        </p:blipFill>
        <p:spPr>
          <a:xfrm>
            <a:off x="457200" y="1146676"/>
            <a:ext cx="8229600" cy="5539324"/>
          </a:xfrm>
        </p:spPr>
      </p:pic>
      <p:pic>
        <p:nvPicPr>
          <p:cNvPr id="5" name="Image 4" descr="51-Scaveola phlébo-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17" y="3316538"/>
            <a:ext cx="4724756" cy="3016639"/>
          </a:xfrm>
          <a:prstGeom prst="rect">
            <a:avLst/>
          </a:prstGeom>
          <a:ln w="38100" cmpd="sng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98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78852" name="Picture 4" descr="Etats australi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835"/>
            <a:ext cx="9144000" cy="702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247650" y="38989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 flipV="1">
            <a:off x="0" y="2286000"/>
            <a:ext cx="9144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0" y="1828800"/>
            <a:ext cx="49167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3000" dirty="0">
                <a:solidFill>
                  <a:srgbClr val="E2266A"/>
                </a:solidFill>
              </a:rPr>
              <a:t>Tropique du capricorne</a:t>
            </a:r>
            <a:endParaRPr lang="fr-FR" altLang="fr-FR" sz="3000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0"/>
            <a:ext cx="4114800" cy="494675"/>
          </a:xfrm>
        </p:spPr>
        <p:txBody>
          <a:bodyPr>
            <a:normAutofit fontScale="90000"/>
          </a:bodyPr>
          <a:lstStyle/>
          <a:p>
            <a:r>
              <a:rPr lang="fr-FR" altLang="fr-FR" sz="3800" dirty="0"/>
              <a:t>Les différents états</a:t>
            </a:r>
          </a:p>
        </p:txBody>
      </p:sp>
    </p:spTree>
    <p:extLst>
      <p:ext uri="{BB962C8B-B14F-4D97-AF65-F5344CB8AC3E}">
        <p14:creationId xmlns:p14="http://schemas.microsoft.com/office/powerpoint/2010/main" val="8719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/>
      <p:bldP spid="78855" grpId="0" animBg="1"/>
      <p:bldP spid="7885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4222" y="274638"/>
            <a:ext cx="4692171" cy="713267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dirty="0" err="1" smtClean="0"/>
              <a:t>Coopernookia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410-Coopernooki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3"/>
          <a:stretch/>
        </p:blipFill>
        <p:spPr>
          <a:xfrm>
            <a:off x="246956" y="1146676"/>
            <a:ext cx="8439844" cy="5539324"/>
          </a:xfrm>
        </p:spPr>
      </p:pic>
      <p:sp>
        <p:nvSpPr>
          <p:cNvPr id="5" name="Hexagone 4"/>
          <p:cNvSpPr/>
          <p:nvPr/>
        </p:nvSpPr>
        <p:spPr>
          <a:xfrm>
            <a:off x="6015151" y="274638"/>
            <a:ext cx="2671649" cy="536855"/>
          </a:xfrm>
          <a:prstGeom prst="hex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2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0187" cy="713267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Lechenaultia</a:t>
            </a:r>
            <a:r>
              <a:rPr lang="fr-FR" i="1" dirty="0" smtClean="0"/>
              <a:t> </a:t>
            </a:r>
            <a:r>
              <a:rPr lang="fr-FR" i="1" dirty="0" err="1" smtClean="0"/>
              <a:t>biloba</a:t>
            </a:r>
            <a:endParaRPr lang="fr-FR" i="1" dirty="0"/>
          </a:p>
        </p:txBody>
      </p:sp>
      <p:pic>
        <p:nvPicPr>
          <p:cNvPr id="4" name="Espace réservé du contenu 3" descr="100-Lechenaultia bilob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1" b="-977"/>
          <a:stretch/>
        </p:blipFill>
        <p:spPr>
          <a:xfrm>
            <a:off x="299876" y="1217240"/>
            <a:ext cx="8386924" cy="5468759"/>
          </a:xfrm>
        </p:spPr>
      </p:pic>
    </p:spTree>
    <p:extLst>
      <p:ext uri="{BB962C8B-B14F-4D97-AF65-F5344CB8AC3E}">
        <p14:creationId xmlns:p14="http://schemas.microsoft.com/office/powerpoint/2010/main" val="41836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3121" y="274638"/>
            <a:ext cx="5724779" cy="516758"/>
          </a:xfrm>
          <a:solidFill>
            <a:srgbClr val="C3D69B"/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Lechenaultia</a:t>
            </a:r>
            <a:r>
              <a:rPr lang="fr-FR" i="1" dirty="0" smtClean="0"/>
              <a:t> </a:t>
            </a:r>
            <a:r>
              <a:rPr lang="fr-FR" i="1" dirty="0" err="1" smtClean="0"/>
              <a:t>macrantha</a:t>
            </a:r>
            <a:endParaRPr lang="fr-FR" i="1" dirty="0"/>
          </a:p>
        </p:txBody>
      </p:sp>
      <p:pic>
        <p:nvPicPr>
          <p:cNvPr id="4" name="Espace réservé du contenu 3" descr="53-Lachenaultia-couronn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92" y="957038"/>
            <a:ext cx="8465908" cy="5742224"/>
          </a:xfrm>
        </p:spPr>
      </p:pic>
      <p:pic>
        <p:nvPicPr>
          <p:cNvPr id="5" name="Image 4" descr="53-Lechenaultia 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2" y="3457667"/>
            <a:ext cx="4199046" cy="2990650"/>
          </a:xfrm>
          <a:prstGeom prst="rect">
            <a:avLst/>
          </a:prstGeom>
          <a:ln w="38100" cmpd="sng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94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2979" y="274638"/>
            <a:ext cx="4498135" cy="836755"/>
          </a:xfrm>
          <a:solidFill>
            <a:srgbClr val="C3D69B"/>
          </a:solidFill>
        </p:spPr>
        <p:txBody>
          <a:bodyPr/>
          <a:lstStyle/>
          <a:p>
            <a:r>
              <a:rPr lang="fr-FR" i="1" dirty="0" err="1" smtClean="0"/>
              <a:t>Goodenia</a:t>
            </a:r>
            <a:r>
              <a:rPr lang="fr-FR" i="1" dirty="0" smtClean="0"/>
              <a:t> </a:t>
            </a:r>
            <a:r>
              <a:rPr lang="fr-FR" i="1" dirty="0" err="1" smtClean="0"/>
              <a:t>affinis</a:t>
            </a:r>
            <a:endParaRPr lang="fr-FR" i="1" dirty="0"/>
          </a:p>
        </p:txBody>
      </p:sp>
      <p:pic>
        <p:nvPicPr>
          <p:cNvPr id="4" name="Espace réservé du contenu 3" descr="100-Goodenia affin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2840"/>
          <a:stretch/>
        </p:blipFill>
        <p:spPr>
          <a:xfrm>
            <a:off x="229317" y="1270163"/>
            <a:ext cx="8457483" cy="5587837"/>
          </a:xfrm>
        </p:spPr>
      </p:pic>
    </p:spTree>
    <p:extLst>
      <p:ext uri="{BB962C8B-B14F-4D97-AF65-F5344CB8AC3E}">
        <p14:creationId xmlns:p14="http://schemas.microsoft.com/office/powerpoint/2010/main" val="19662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1428" y="274638"/>
            <a:ext cx="5327201" cy="713267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Velleia</a:t>
            </a:r>
            <a:r>
              <a:rPr lang="fr-FR" i="1" dirty="0" smtClean="0"/>
              <a:t> </a:t>
            </a:r>
            <a:r>
              <a:rPr lang="fr-FR" i="1" dirty="0" err="1" smtClean="0"/>
              <a:t>macrophylla</a:t>
            </a:r>
            <a:endParaRPr lang="fr-FR" i="1" dirty="0"/>
          </a:p>
        </p:txBody>
      </p:sp>
      <p:pic>
        <p:nvPicPr>
          <p:cNvPr id="4" name="Espace réservé du contenu 3" descr="112-Velleia macrophy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45"/>
          <a:stretch/>
        </p:blipFill>
        <p:spPr>
          <a:xfrm>
            <a:off x="211677" y="1234881"/>
            <a:ext cx="8475123" cy="5623119"/>
          </a:xfrm>
        </p:spPr>
      </p:pic>
      <p:pic>
        <p:nvPicPr>
          <p:cNvPr id="5" name="Image 4" descr="112-Velleia macrophyll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350" y="1403673"/>
            <a:ext cx="4428154" cy="286548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760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937" y="274638"/>
            <a:ext cx="5481698" cy="942602"/>
          </a:xfrm>
          <a:noFill/>
        </p:spPr>
        <p:txBody>
          <a:bodyPr>
            <a:normAutofit/>
          </a:bodyPr>
          <a:lstStyle/>
          <a:p>
            <a:r>
              <a:rPr lang="fr-FR" dirty="0" smtClean="0"/>
              <a:t>Lesueur national </a:t>
            </a:r>
            <a:r>
              <a:rPr lang="fr-FR" dirty="0" err="1" smtClean="0"/>
              <a:t>park</a:t>
            </a:r>
            <a:endParaRPr lang="fr-FR" dirty="0"/>
          </a:p>
        </p:txBody>
      </p:sp>
      <p:pic>
        <p:nvPicPr>
          <p:cNvPr id="4" name="Espace réservé du contenu 3" descr="3-Lesueur Park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36" y="1423788"/>
            <a:ext cx="8595294" cy="5257800"/>
          </a:xfrm>
          <a:ln>
            <a:solidFill>
              <a:srgbClr val="0000FF"/>
            </a:solidFill>
          </a:ln>
        </p:spPr>
      </p:pic>
      <p:pic>
        <p:nvPicPr>
          <p:cNvPr id="3" name="Image 2" descr="TEST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680" y="274638"/>
            <a:ext cx="2628036" cy="3848656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cxnSp>
        <p:nvCxnSpPr>
          <p:cNvPr id="6" name="Connecteur droit avec flèche 5"/>
          <p:cNvCxnSpPr/>
          <p:nvPr/>
        </p:nvCxnSpPr>
        <p:spPr>
          <a:xfrm flipV="1">
            <a:off x="7202123" y="2574468"/>
            <a:ext cx="713254" cy="154882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37356"/>
            <a:ext cx="3613564" cy="662343"/>
          </a:xfrm>
        </p:spPr>
        <p:txBody>
          <a:bodyPr>
            <a:normAutofit/>
          </a:bodyPr>
          <a:lstStyle/>
          <a:p>
            <a:r>
              <a:rPr lang="fr-FR" dirty="0" err="1" smtClean="0"/>
              <a:t>Conospermum</a:t>
            </a:r>
            <a:endParaRPr lang="fr-FR" dirty="0"/>
          </a:p>
        </p:txBody>
      </p:sp>
      <p:pic>
        <p:nvPicPr>
          <p:cNvPr id="4" name="Espace réservé du contenu 3" descr="32-Paysage2Conospe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15" y="1023187"/>
            <a:ext cx="8369285" cy="5698096"/>
          </a:xfrm>
        </p:spPr>
      </p:pic>
      <p:pic>
        <p:nvPicPr>
          <p:cNvPr id="3" name="Image 2" descr="22-Conospermum unilateralis-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801" y="3669360"/>
            <a:ext cx="4318289" cy="2704556"/>
          </a:xfrm>
          <a:prstGeom prst="ellipse">
            <a:avLst/>
          </a:prstGeom>
          <a:ln w="63500" cap="rnd">
            <a:solidFill>
              <a:schemeClr val="tx1">
                <a:lumMod val="85000"/>
                <a:lumOff val="1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Hexagone 6"/>
          <p:cNvSpPr/>
          <p:nvPr/>
        </p:nvSpPr>
        <p:spPr>
          <a:xfrm>
            <a:off x="6227923" y="237356"/>
            <a:ext cx="2299167" cy="662343"/>
          </a:xfrm>
          <a:prstGeom prst="hex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Endémique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943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31-Alogyne huegellii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3"/>
          <a:stretch/>
        </p:blipFill>
        <p:spPr>
          <a:xfrm>
            <a:off x="457200" y="1164316"/>
            <a:ext cx="8229600" cy="552168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7331" cy="730908"/>
          </a:xfrm>
          <a:solidFill>
            <a:srgbClr val="C3D69B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Alyogyne</a:t>
            </a:r>
            <a:r>
              <a:rPr lang="fr-FR" i="1" dirty="0" smtClean="0"/>
              <a:t> </a:t>
            </a:r>
            <a:r>
              <a:rPr lang="fr-FR" i="1" dirty="0" err="1" smtClean="0"/>
              <a:t>huegelii</a:t>
            </a:r>
            <a:endParaRPr lang="fr-FR" i="1" dirty="0"/>
          </a:p>
        </p:txBody>
      </p:sp>
      <p:sp>
        <p:nvSpPr>
          <p:cNvPr id="5" name="Losange 4"/>
          <p:cNvSpPr/>
          <p:nvPr/>
        </p:nvSpPr>
        <p:spPr>
          <a:xfrm>
            <a:off x="5962232" y="274638"/>
            <a:ext cx="2724568" cy="730908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Malvaceae</a:t>
            </a:r>
            <a:endParaRPr lang="fr-FR" dirty="0"/>
          </a:p>
        </p:txBody>
      </p:sp>
      <p:pic>
        <p:nvPicPr>
          <p:cNvPr id="6" name="Image 5" descr="31-Alogyn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868" y="4005530"/>
            <a:ext cx="4024727" cy="2680469"/>
          </a:xfrm>
          <a:prstGeom prst="rect">
            <a:avLst/>
          </a:prstGeom>
          <a:ln w="38100" cmpd="sng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Image 2" descr="31-Geneviève B-Alyogyn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848" y="1319725"/>
            <a:ext cx="4004221" cy="2650521"/>
          </a:xfrm>
          <a:prstGeom prst="rect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68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799442" cy="78383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Hybanthus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calycinus</a:t>
            </a:r>
            <a:endParaRPr lang="fr-FR" sz="4000" i="1" dirty="0"/>
          </a:p>
        </p:txBody>
      </p:sp>
      <p:pic>
        <p:nvPicPr>
          <p:cNvPr id="4" name="Espace réservé du contenu 3" descr="31-Hybanthus violacea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43" b="-2476"/>
          <a:stretch/>
        </p:blipFill>
        <p:spPr>
          <a:xfrm>
            <a:off x="457200" y="1199599"/>
            <a:ext cx="8229600" cy="5658401"/>
          </a:xfrm>
        </p:spPr>
      </p:pic>
      <p:sp>
        <p:nvSpPr>
          <p:cNvPr id="5" name="Losange 4"/>
          <p:cNvSpPr/>
          <p:nvPr/>
        </p:nvSpPr>
        <p:spPr>
          <a:xfrm>
            <a:off x="6068070" y="274638"/>
            <a:ext cx="2618730" cy="660343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Violaceae</a:t>
            </a:r>
            <a:endParaRPr lang="fr-FR" dirty="0"/>
          </a:p>
        </p:txBody>
      </p:sp>
      <p:sp>
        <p:nvSpPr>
          <p:cNvPr id="6" name="Hexagone 5"/>
          <p:cNvSpPr/>
          <p:nvPr/>
        </p:nvSpPr>
        <p:spPr>
          <a:xfrm>
            <a:off x="457201" y="5527544"/>
            <a:ext cx="2315063" cy="643985"/>
          </a:xfrm>
          <a:prstGeom prst="hex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Endémique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425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0809" cy="71326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Macrozamia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31-Macrozamia-F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99598"/>
            <a:ext cx="8229600" cy="5504042"/>
          </a:xfrm>
        </p:spPr>
      </p:pic>
      <p:sp>
        <p:nvSpPr>
          <p:cNvPr id="5" name="Losange 4"/>
          <p:cNvSpPr/>
          <p:nvPr/>
        </p:nvSpPr>
        <p:spPr>
          <a:xfrm>
            <a:off x="5821114" y="274638"/>
            <a:ext cx="2865686" cy="713267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Zamiaceae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38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7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556224" y="5625549"/>
            <a:ext cx="206161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V</a:t>
            </a:r>
            <a:r>
              <a:rPr lang="fr-FR" sz="2800" dirty="0" smtClean="0"/>
              <a:t>égétation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5625548" y="218661"/>
            <a:ext cx="3518452" cy="19281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1-Bouclier occidental</a:t>
            </a:r>
          </a:p>
          <a:p>
            <a:endParaRPr lang="fr-FR" sz="2000" dirty="0" smtClean="0"/>
          </a:p>
          <a:p>
            <a:r>
              <a:rPr lang="fr-FR" sz="2000" dirty="0" smtClean="0"/>
              <a:t>2-Grand bassin artésien</a:t>
            </a:r>
          </a:p>
          <a:p>
            <a:endParaRPr lang="fr-FR" sz="2000" dirty="0" smtClean="0"/>
          </a:p>
          <a:p>
            <a:r>
              <a:rPr lang="fr-FR" sz="2000" dirty="0" smtClean="0"/>
              <a:t>3-Les hautes terres et</a:t>
            </a:r>
          </a:p>
          <a:p>
            <a:r>
              <a:rPr lang="fr-FR" sz="2000" dirty="0" smtClean="0"/>
              <a:t>         la grande Cordillère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409" y="2842592"/>
            <a:ext cx="5052592" cy="401540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"/>
            <a:ext cx="5166272" cy="3578087"/>
          </a:xfrm>
        </p:spPr>
      </p:pic>
      <p:sp>
        <p:nvSpPr>
          <p:cNvPr id="3" name="ZoneTexte 2"/>
          <p:cNvSpPr txBox="1"/>
          <p:nvPr/>
        </p:nvSpPr>
        <p:spPr>
          <a:xfrm>
            <a:off x="894522" y="1570383"/>
            <a:ext cx="30168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061252" y="1570383"/>
            <a:ext cx="30168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91408" y="2473259"/>
            <a:ext cx="30168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77079" y="3725567"/>
            <a:ext cx="1079146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Relief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153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391" y="274638"/>
            <a:ext cx="3580867" cy="69562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i="1" dirty="0" smtClean="0"/>
              <a:t>Bonamia </a:t>
            </a:r>
            <a:r>
              <a:rPr lang="fr-FR" i="1" dirty="0" err="1" smtClean="0"/>
              <a:t>rosea</a:t>
            </a:r>
            <a:endParaRPr lang="fr-FR" i="1" dirty="0"/>
          </a:p>
        </p:txBody>
      </p:sp>
      <p:pic>
        <p:nvPicPr>
          <p:cNvPr id="4" name="Espace réservé du contenu 3" descr="51-Bonamia rosea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24"/>
          <a:stretch/>
        </p:blipFill>
        <p:spPr>
          <a:xfrm>
            <a:off x="457200" y="1199599"/>
            <a:ext cx="8229600" cy="5504041"/>
          </a:xfrm>
        </p:spPr>
      </p:pic>
      <p:sp>
        <p:nvSpPr>
          <p:cNvPr id="5" name="ZoneTexte 4"/>
          <p:cNvSpPr txBox="1"/>
          <p:nvPr/>
        </p:nvSpPr>
        <p:spPr>
          <a:xfrm>
            <a:off x="5609438" y="493951"/>
            <a:ext cx="231080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Convolvulaceae</a:t>
            </a:r>
            <a:endParaRPr lang="fr-FR" sz="2400" dirty="0"/>
          </a:p>
        </p:txBody>
      </p:sp>
      <p:pic>
        <p:nvPicPr>
          <p:cNvPr id="6" name="Image 5" descr="51-Bonamia rosea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91" y="3450551"/>
            <a:ext cx="3801722" cy="2931138"/>
          </a:xfrm>
          <a:prstGeom prst="ellipse">
            <a:avLst/>
          </a:prstGeom>
          <a:ln w="63500" cap="rnd">
            <a:solidFill>
              <a:srgbClr val="008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03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852361" cy="73090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Anthotroche</a:t>
            </a:r>
            <a:r>
              <a:rPr lang="fr-FR" i="1" dirty="0" smtClean="0"/>
              <a:t> </a:t>
            </a:r>
            <a:r>
              <a:rPr lang="fr-FR" i="1" dirty="0" err="1" smtClean="0"/>
              <a:t>walcotti</a:t>
            </a:r>
            <a:endParaRPr lang="fr-FR" i="1" dirty="0"/>
          </a:p>
        </p:txBody>
      </p:sp>
      <p:pic>
        <p:nvPicPr>
          <p:cNvPr id="4" name="Espace réservé du contenu 3" descr="53-Anthotroche wal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70" b="-3263"/>
          <a:stretch/>
        </p:blipFill>
        <p:spPr>
          <a:xfrm>
            <a:off x="457200" y="1417638"/>
            <a:ext cx="8229600" cy="5440362"/>
          </a:xfrm>
        </p:spPr>
      </p:pic>
      <p:sp>
        <p:nvSpPr>
          <p:cNvPr id="5" name="Ellipse 4"/>
          <p:cNvSpPr/>
          <p:nvPr/>
        </p:nvSpPr>
        <p:spPr>
          <a:xfrm>
            <a:off x="5962232" y="274639"/>
            <a:ext cx="2724568" cy="73090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Solanaceae</a:t>
            </a:r>
            <a:endParaRPr lang="fr-FR" dirty="0"/>
          </a:p>
        </p:txBody>
      </p:sp>
      <p:pic>
        <p:nvPicPr>
          <p:cNvPr id="6" name="Image 5" descr="54-Anthotroche walco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58" y="3034278"/>
            <a:ext cx="4507298" cy="3341279"/>
          </a:xfrm>
          <a:prstGeom prst="ellipse">
            <a:avLst/>
          </a:prstGeom>
          <a:ln w="63500" cap="rnd">
            <a:solidFill>
              <a:schemeClr val="tx1">
                <a:lumMod val="85000"/>
                <a:lumOff val="1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Hexagone 6"/>
          <p:cNvSpPr/>
          <p:nvPr/>
        </p:nvSpPr>
        <p:spPr>
          <a:xfrm>
            <a:off x="5097390" y="1592077"/>
            <a:ext cx="3416144" cy="983866"/>
          </a:xfrm>
          <a:prstGeom prst="hexagon">
            <a:avLst>
              <a:gd name="adj" fmla="val 172198"/>
              <a:gd name="vf" fmla="val 11547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Endémique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8962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5341" y="274638"/>
            <a:ext cx="5821114" cy="872037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fr-FR" dirty="0" err="1" smtClean="0"/>
              <a:t>Xanthorrhoeaceae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4037" y="1358370"/>
            <a:ext cx="8696392" cy="530998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10 genres et 100 espèces</a:t>
            </a:r>
          </a:p>
          <a:p>
            <a:pPr marL="0" indent="0">
              <a:buNone/>
            </a:pPr>
            <a:r>
              <a:rPr lang="fr-FR" sz="2000" dirty="0" smtClean="0"/>
              <a:t>Essentiellement australienne ; quelques espèces en Nouvelle Calédonie, Nouvelle</a:t>
            </a:r>
          </a:p>
          <a:p>
            <a:pPr marL="0" indent="0">
              <a:buNone/>
            </a:pPr>
            <a:r>
              <a:rPr lang="fr-FR" sz="2000" dirty="0" smtClean="0"/>
              <a:t>Zélande et Nouvelle Guinée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Plantes très résistantes à la sécheresse et au feu</a:t>
            </a:r>
          </a:p>
          <a:p>
            <a:pPr marL="0" indent="0">
              <a:buNone/>
            </a:pPr>
            <a:r>
              <a:rPr lang="fr-FR" sz="2000" dirty="0" smtClean="0"/>
              <a:t>Beaucoup d’entre elles sont arbustives avec parfois des troncs massifs</a:t>
            </a:r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r>
              <a:rPr lang="fr-FR" sz="2000" dirty="0" err="1" smtClean="0"/>
              <a:t>Calectasia</a:t>
            </a: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err="1" smtClean="0"/>
              <a:t>Kingia</a:t>
            </a: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err="1" smtClean="0"/>
              <a:t>Xanthorrhoea</a:t>
            </a: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err="1" smtClean="0"/>
              <a:t>Dasypogon</a:t>
            </a:r>
            <a:endParaRPr lang="fr-FR" sz="2000" dirty="0" smtClean="0"/>
          </a:p>
          <a:p>
            <a:pPr>
              <a:buFontTx/>
              <a:buChar char="-"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22225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7825" y="274638"/>
            <a:ext cx="5979872" cy="80147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Calectasia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grandiflora</a:t>
            </a:r>
            <a:endParaRPr lang="fr-FR" sz="4000" i="1" dirty="0"/>
          </a:p>
        </p:txBody>
      </p:sp>
      <p:pic>
        <p:nvPicPr>
          <p:cNvPr id="4" name="Espace réservé du contenu 3" descr="31-Calectasia grandiflor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11" y="1076111"/>
            <a:ext cx="8450263" cy="5397500"/>
          </a:xfrm>
        </p:spPr>
      </p:pic>
      <p:pic>
        <p:nvPicPr>
          <p:cNvPr id="5" name="Image 4" descr="31-Calectasia grandifl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78" y="3528231"/>
            <a:ext cx="3783132" cy="3118074"/>
          </a:xfrm>
          <a:prstGeom prst="rect">
            <a:avLst/>
          </a:prstGeom>
          <a:ln w="38100" cmpd="sng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14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8260" y="274638"/>
            <a:ext cx="5239003" cy="783831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Kingia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australis</a:t>
            </a:r>
            <a:endParaRPr lang="fr-FR" sz="4000" i="1" dirty="0"/>
          </a:p>
        </p:txBody>
      </p:sp>
      <p:pic>
        <p:nvPicPr>
          <p:cNvPr id="4" name="Espace réservé du contenu 3" descr="110-Kingia austral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9" b="-2712"/>
          <a:stretch/>
        </p:blipFill>
        <p:spPr>
          <a:xfrm>
            <a:off x="0" y="1252538"/>
            <a:ext cx="8528042" cy="5605462"/>
          </a:xfrm>
        </p:spPr>
      </p:pic>
      <p:pic>
        <p:nvPicPr>
          <p:cNvPr id="5" name="Image 4" descr="110-Kingia australie-Inf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00" y="1252538"/>
            <a:ext cx="4132163" cy="2752021"/>
          </a:xfrm>
          <a:prstGeom prst="rect">
            <a:avLst/>
          </a:prstGeom>
          <a:ln w="38100" cmpd="sng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923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2297" y="274638"/>
            <a:ext cx="4374654" cy="766190"/>
          </a:xfrm>
          <a:solidFill>
            <a:srgbClr val="FCD5B5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Xanthorrhoea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humile</a:t>
            </a:r>
            <a:endParaRPr lang="fr-FR" sz="4000" i="1" dirty="0"/>
          </a:p>
        </p:txBody>
      </p:sp>
      <p:pic>
        <p:nvPicPr>
          <p:cNvPr id="4" name="Espace réservé du contenu 3" descr="2-Xanthorrhoe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43" r="-1625"/>
          <a:stretch/>
        </p:blipFill>
        <p:spPr>
          <a:xfrm>
            <a:off x="508876" y="1040828"/>
            <a:ext cx="8369285" cy="5658401"/>
          </a:xfrm>
        </p:spPr>
      </p:pic>
      <p:pic>
        <p:nvPicPr>
          <p:cNvPr id="3" name="Image 2" descr="31-Xanthoraea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154" y="1408998"/>
            <a:ext cx="3424653" cy="3044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 descr="20- Xanthorea -épi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50" y="1040828"/>
            <a:ext cx="3177318" cy="3057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 5" descr="20- Xanthorea Fleur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468" y="3492949"/>
            <a:ext cx="3629751" cy="3206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12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4223" y="274638"/>
            <a:ext cx="6614902" cy="9778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 err="1" smtClean="0"/>
              <a:t>Kalbarri</a:t>
            </a:r>
            <a:r>
              <a:rPr lang="fr-FR" dirty="0" smtClean="0"/>
              <a:t> National Park</a:t>
            </a:r>
            <a:endParaRPr lang="fr-FR" dirty="0"/>
          </a:p>
        </p:txBody>
      </p:sp>
      <p:pic>
        <p:nvPicPr>
          <p:cNvPr id="4" name="Espace réservé du contenu 3" descr="42-Kalbarri-Loop paysag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5"/>
          <a:stretch/>
        </p:blipFill>
        <p:spPr>
          <a:xfrm>
            <a:off x="246956" y="1252522"/>
            <a:ext cx="8439844" cy="5292348"/>
          </a:xfrm>
        </p:spPr>
      </p:pic>
    </p:spTree>
    <p:extLst>
      <p:ext uri="{BB962C8B-B14F-4D97-AF65-F5344CB8AC3E}">
        <p14:creationId xmlns:p14="http://schemas.microsoft.com/office/powerpoint/2010/main" val="39717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-Liliane ++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14"/>
          <a:stretch/>
        </p:blipFill>
        <p:spPr>
          <a:xfrm>
            <a:off x="229317" y="274638"/>
            <a:ext cx="8457483" cy="6274315"/>
          </a:xfrm>
        </p:spPr>
      </p:pic>
      <p:sp>
        <p:nvSpPr>
          <p:cNvPr id="3" name="Hexagone 2"/>
          <p:cNvSpPr/>
          <p:nvPr/>
        </p:nvSpPr>
        <p:spPr>
          <a:xfrm>
            <a:off x="713255" y="5009776"/>
            <a:ext cx="2592067" cy="66101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Nature’s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175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834721" cy="8191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Patersonia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occidentalis</a:t>
            </a:r>
            <a:endParaRPr lang="fr-FR" sz="4000" i="1" dirty="0"/>
          </a:p>
        </p:txBody>
      </p:sp>
      <p:pic>
        <p:nvPicPr>
          <p:cNvPr id="4" name="Espace réservé du contenu 3" descr="41-Patersonia occident-FL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1"/>
          <a:stretch/>
        </p:blipFill>
        <p:spPr>
          <a:xfrm>
            <a:off x="229317" y="1270163"/>
            <a:ext cx="8457483" cy="5398195"/>
          </a:xfrm>
        </p:spPr>
      </p:pic>
      <p:sp>
        <p:nvSpPr>
          <p:cNvPr id="5" name="Losange 4"/>
          <p:cNvSpPr/>
          <p:nvPr/>
        </p:nvSpPr>
        <p:spPr>
          <a:xfrm>
            <a:off x="5715276" y="274638"/>
            <a:ext cx="3192792" cy="819114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Iridaceae</a:t>
            </a:r>
            <a:endParaRPr lang="fr-FR" sz="2000" dirty="0"/>
          </a:p>
        </p:txBody>
      </p:sp>
      <p:pic>
        <p:nvPicPr>
          <p:cNvPr id="6" name="Image 5" descr="41-Patersonia occiden-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867" y="3634078"/>
            <a:ext cx="3639201" cy="2692175"/>
          </a:xfrm>
          <a:prstGeom prst="rect">
            <a:avLst/>
          </a:prstGeom>
          <a:ln w="38100" cmpd="sng"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18933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746523" cy="74854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Thysanotus</a:t>
            </a:r>
            <a:r>
              <a:rPr lang="fr-FR" i="1" dirty="0" smtClean="0"/>
              <a:t> </a:t>
            </a:r>
            <a:r>
              <a:rPr lang="fr-FR" i="1" dirty="0" err="1" smtClean="0"/>
              <a:t>patersonii</a:t>
            </a:r>
            <a:endParaRPr lang="fr-FR" dirty="0"/>
          </a:p>
        </p:txBody>
      </p:sp>
      <p:pic>
        <p:nvPicPr>
          <p:cNvPr id="5" name="Espace réservé du contenu 4" descr="43-Thysanotus manglesianu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1560"/>
          <a:stretch/>
        </p:blipFill>
        <p:spPr>
          <a:xfrm>
            <a:off x="158758" y="1163638"/>
            <a:ext cx="8661112" cy="5694362"/>
          </a:xfrm>
        </p:spPr>
      </p:pic>
      <p:sp>
        <p:nvSpPr>
          <p:cNvPr id="4" name="Losange 3"/>
          <p:cNvSpPr/>
          <p:nvPr/>
        </p:nvSpPr>
        <p:spPr>
          <a:xfrm>
            <a:off x="5415400" y="123488"/>
            <a:ext cx="3271400" cy="899699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Liliaceae</a:t>
            </a:r>
            <a:endParaRPr lang="fr-FR" dirty="0"/>
          </a:p>
        </p:txBody>
      </p:sp>
      <p:pic>
        <p:nvPicPr>
          <p:cNvPr id="3" name="Image 2" descr="51-Thysanotus manglesianu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185" y="3498424"/>
            <a:ext cx="4711685" cy="3077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509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443" y="1292086"/>
            <a:ext cx="8307768" cy="608465"/>
          </a:xfrm>
        </p:spPr>
        <p:txBody>
          <a:bodyPr>
            <a:normAutofit/>
          </a:bodyPr>
          <a:lstStyle/>
          <a:p>
            <a:r>
              <a:rPr lang="fr-FR" dirty="0" smtClean="0"/>
              <a:t> Nord de</a:t>
            </a:r>
            <a:r>
              <a:rPr lang="fr-FR" dirty="0"/>
              <a:t> </a:t>
            </a:r>
            <a:r>
              <a:rPr lang="fr-FR" dirty="0" smtClean="0"/>
              <a:t>Perth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86" y="0"/>
            <a:ext cx="7398082" cy="6858000"/>
          </a:xfrm>
        </p:spPr>
      </p:pic>
      <p:cxnSp>
        <p:nvCxnSpPr>
          <p:cNvPr id="5" name="Connecteur droit 4"/>
          <p:cNvCxnSpPr/>
          <p:nvPr/>
        </p:nvCxnSpPr>
        <p:spPr>
          <a:xfrm flipV="1">
            <a:off x="2981739" y="3597965"/>
            <a:ext cx="735496" cy="357809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3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081677" cy="76619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Diplolaena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grandiflora</a:t>
            </a:r>
            <a:endParaRPr lang="fr-FR" sz="4000" i="1" dirty="0"/>
          </a:p>
        </p:txBody>
      </p:sp>
      <p:pic>
        <p:nvPicPr>
          <p:cNvPr id="5" name="Espace réservé du contenu 4" descr="44-Diploaena grandiflor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" r="-109"/>
          <a:stretch/>
        </p:blipFill>
        <p:spPr>
          <a:xfrm>
            <a:off x="457200" y="1235075"/>
            <a:ext cx="8229600" cy="5468938"/>
          </a:xfrm>
        </p:spPr>
      </p:pic>
      <p:sp>
        <p:nvSpPr>
          <p:cNvPr id="4" name="Rectangle à coins arrondis 3"/>
          <p:cNvSpPr/>
          <p:nvPr/>
        </p:nvSpPr>
        <p:spPr>
          <a:xfrm>
            <a:off x="6773660" y="274639"/>
            <a:ext cx="1913140" cy="5721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Rutaceae</a:t>
            </a:r>
            <a:endParaRPr lang="fr-FR" sz="2400" dirty="0"/>
          </a:p>
        </p:txBody>
      </p:sp>
      <p:pic>
        <p:nvPicPr>
          <p:cNvPr id="6" name="Image 5" descr="44-Diploaena grand-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7" y="3457667"/>
            <a:ext cx="4261427" cy="310956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llipse 6"/>
          <p:cNvSpPr/>
          <p:nvPr/>
        </p:nvSpPr>
        <p:spPr>
          <a:xfrm>
            <a:off x="6191549" y="5274705"/>
            <a:ext cx="2187327" cy="7409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5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530364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Famille de 500 genres à travers le monde et 12 000 espèces</a:t>
            </a:r>
          </a:p>
          <a:p>
            <a:pPr marL="0" indent="0">
              <a:buNone/>
            </a:pPr>
            <a:r>
              <a:rPr lang="fr-FR" sz="2000" dirty="0" smtClean="0"/>
              <a:t>En Australie : 140 genres et 1100 espèces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i="1" dirty="0" err="1" smtClean="0"/>
              <a:t>Bossiaea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Daviesia</a:t>
            </a:r>
            <a:r>
              <a:rPr lang="fr-FR" sz="2000" dirty="0" smtClean="0"/>
              <a:t> -</a:t>
            </a:r>
            <a:r>
              <a:rPr lang="fr-FR" sz="2000" b="1" dirty="0" smtClean="0"/>
              <a:t>Endémique</a:t>
            </a:r>
          </a:p>
          <a:p>
            <a:pPr marL="0" indent="0">
              <a:buNone/>
            </a:pPr>
            <a:r>
              <a:rPr lang="fr-FR" sz="2000" i="1" dirty="0" err="1" smtClean="0"/>
              <a:t>Chorizema</a:t>
            </a:r>
            <a:r>
              <a:rPr lang="fr-FR" sz="2000" dirty="0" smtClean="0"/>
              <a:t> </a:t>
            </a:r>
            <a:r>
              <a:rPr lang="fr-FR" sz="2000" b="1" dirty="0" smtClean="0"/>
              <a:t>- Endémique</a:t>
            </a:r>
          </a:p>
          <a:p>
            <a:pPr marL="0" indent="0">
              <a:buNone/>
            </a:pPr>
            <a:r>
              <a:rPr lang="fr-FR" sz="2000" i="1" dirty="0" err="1" smtClean="0"/>
              <a:t>Gastrolobium</a:t>
            </a:r>
            <a:r>
              <a:rPr lang="fr-FR" sz="2000" dirty="0" smtClean="0"/>
              <a:t> - </a:t>
            </a:r>
            <a:r>
              <a:rPr lang="fr-FR" sz="2000" b="1" dirty="0" smtClean="0"/>
              <a:t>Endémique</a:t>
            </a:r>
          </a:p>
          <a:p>
            <a:pPr marL="0" indent="0">
              <a:buNone/>
            </a:pPr>
            <a:r>
              <a:rPr lang="fr-FR" sz="2000" i="1" dirty="0" err="1" smtClean="0"/>
              <a:t>Gompholobium</a:t>
            </a:r>
            <a:r>
              <a:rPr lang="fr-FR" sz="2000" dirty="0" smtClean="0"/>
              <a:t> - </a:t>
            </a:r>
            <a:r>
              <a:rPr lang="fr-FR" sz="2000" b="1" dirty="0" smtClean="0"/>
              <a:t>Endémique</a:t>
            </a:r>
          </a:p>
          <a:p>
            <a:pPr marL="0" indent="0">
              <a:buNone/>
            </a:pPr>
            <a:r>
              <a:rPr lang="fr-FR" sz="2000" i="1" dirty="0" err="1" smtClean="0"/>
              <a:t>Jacksonia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Kennedia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Sphaerolobium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 err="1" smtClean="0"/>
              <a:t>Hovea</a:t>
            </a:r>
            <a:endParaRPr lang="fr-FR" sz="2000" i="1" dirty="0" smtClean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i="1" dirty="0" err="1" smtClean="0"/>
              <a:t>Fabaceae</a:t>
            </a:r>
            <a:endParaRPr lang="fr-FR" sz="4800" i="1" dirty="0"/>
          </a:p>
        </p:txBody>
      </p:sp>
      <p:pic>
        <p:nvPicPr>
          <p:cNvPr id="7" name="Image 6" descr="62-Jacsonia GP copi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555" y="154150"/>
            <a:ext cx="1747915" cy="1133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138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2732" y="274638"/>
            <a:ext cx="3298631" cy="66034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Bossiaea</a:t>
            </a:r>
            <a:endParaRPr lang="fr-FR" i="1" dirty="0"/>
          </a:p>
        </p:txBody>
      </p:sp>
      <p:pic>
        <p:nvPicPr>
          <p:cNvPr id="4" name="Espace réservé du contenu 3" descr="83-Bossiae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8" r="-2419"/>
          <a:stretch/>
        </p:blipFill>
        <p:spPr>
          <a:xfrm>
            <a:off x="193675" y="1200150"/>
            <a:ext cx="8493125" cy="5503863"/>
          </a:xfrm>
        </p:spPr>
      </p:pic>
    </p:spTree>
    <p:extLst>
      <p:ext uri="{BB962C8B-B14F-4D97-AF65-F5344CB8AC3E}">
        <p14:creationId xmlns:p14="http://schemas.microsoft.com/office/powerpoint/2010/main" val="21905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559" y="274638"/>
            <a:ext cx="5295114" cy="854396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Daviesia</a:t>
            </a:r>
            <a:r>
              <a:rPr lang="fr-FR" i="1" dirty="0" smtClean="0"/>
              <a:t> </a:t>
            </a:r>
            <a:r>
              <a:rPr lang="fr-FR" i="1" dirty="0" err="1" smtClean="0"/>
              <a:t>pachyphylla</a:t>
            </a:r>
            <a:endParaRPr lang="fr-FR" i="1" dirty="0"/>
          </a:p>
        </p:txBody>
      </p:sp>
      <p:pic>
        <p:nvPicPr>
          <p:cNvPr id="6" name="Espace réservé du contenu 5" descr="320-Daviesia pachyphyll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402" b="-329"/>
          <a:stretch/>
        </p:blipFill>
        <p:spPr>
          <a:xfrm>
            <a:off x="70559" y="1495088"/>
            <a:ext cx="8386924" cy="5362912"/>
          </a:xfrm>
        </p:spPr>
      </p:pic>
      <p:pic>
        <p:nvPicPr>
          <p:cNvPr id="9" name="Image 8" descr="320-Daviesia pachyphylla-F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605" y="1693552"/>
            <a:ext cx="4444916" cy="2960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320-Daviesia pachyphylla-F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98" y="3761237"/>
            <a:ext cx="3792544" cy="2756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320-Daviesia pachyphylla-Fr copi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94" y="3807033"/>
            <a:ext cx="2451924" cy="2931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Ellipse 6"/>
          <p:cNvSpPr/>
          <p:nvPr/>
        </p:nvSpPr>
        <p:spPr>
          <a:xfrm>
            <a:off x="6191549" y="274639"/>
            <a:ext cx="2465069" cy="85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69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194225" cy="836753"/>
          </a:xfrm>
          <a:solidFill>
            <a:srgbClr val="FAC090"/>
          </a:solidFill>
        </p:spPr>
        <p:txBody>
          <a:bodyPr>
            <a:normAutofit fontScale="90000"/>
          </a:bodyPr>
          <a:lstStyle/>
          <a:p>
            <a:r>
              <a:rPr lang="fr-FR" sz="2800" i="1" dirty="0" err="1" smtClean="0"/>
              <a:t>Daviesia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pedonculata</a:t>
            </a:r>
            <a:endParaRPr lang="fr-FR" sz="2800" i="1" dirty="0"/>
          </a:p>
        </p:txBody>
      </p:sp>
      <p:pic>
        <p:nvPicPr>
          <p:cNvPr id="4" name="Espace réservé du contenu 3" descr="23-Daviesia pedonculata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37" y="1905244"/>
            <a:ext cx="5221363" cy="4798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 4" descr="94-Daviesia cordata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620" y="1111391"/>
            <a:ext cx="4365449" cy="32812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ZoneTexte 5"/>
          <p:cNvSpPr txBox="1"/>
          <p:nvPr/>
        </p:nvSpPr>
        <p:spPr>
          <a:xfrm>
            <a:off x="5415400" y="274638"/>
            <a:ext cx="3263352" cy="523220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r>
              <a:rPr lang="fr-FR" sz="2800" i="1" dirty="0" err="1" smtClean="0"/>
              <a:t>Daviesia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cordata</a:t>
            </a:r>
            <a:endParaRPr lang="fr-FR" sz="2800" i="1" dirty="0"/>
          </a:p>
        </p:txBody>
      </p:sp>
      <p:pic>
        <p:nvPicPr>
          <p:cNvPr id="7" name="Image 6" descr="490-Daviesa piquante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937" y="3791676"/>
            <a:ext cx="4136132" cy="2723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89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5069443" cy="716880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Chorizema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retrorsum</a:t>
            </a:r>
            <a:endParaRPr lang="fr-FR" sz="4000" i="1" dirty="0"/>
          </a:p>
        </p:txBody>
      </p:sp>
      <p:pic>
        <p:nvPicPr>
          <p:cNvPr id="4" name="Espace réservé du contenu 3" descr="94-Chorizem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57200" y="1147763"/>
            <a:ext cx="8229600" cy="5567362"/>
          </a:xfrm>
        </p:spPr>
      </p:pic>
      <p:pic>
        <p:nvPicPr>
          <p:cNvPr id="5" name="Image 4" descr="92-Chorizema retrorsum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910" y="1339109"/>
            <a:ext cx="4385873" cy="29209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Ellipse 2"/>
          <p:cNvSpPr/>
          <p:nvPr/>
        </p:nvSpPr>
        <p:spPr>
          <a:xfrm>
            <a:off x="6456692" y="274639"/>
            <a:ext cx="2230108" cy="71688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Endémique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801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0246" y="274638"/>
            <a:ext cx="3774905" cy="713267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Jacksonia</a:t>
            </a:r>
            <a:endParaRPr lang="fr-FR" sz="4000" i="1" dirty="0"/>
          </a:p>
        </p:txBody>
      </p:sp>
      <p:pic>
        <p:nvPicPr>
          <p:cNvPr id="4" name="Espace réservé du contenu 3" descr="62-Jacksonia 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" b="-50"/>
          <a:stretch>
            <a:fillRect/>
          </a:stretch>
        </p:blipFill>
        <p:spPr>
          <a:xfrm>
            <a:off x="457200" y="1200150"/>
            <a:ext cx="8229600" cy="5486400"/>
          </a:xfrm>
        </p:spPr>
      </p:pic>
      <p:pic>
        <p:nvPicPr>
          <p:cNvPr id="5" name="Image 4" descr="62-Jacsonia GP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101" y="1200150"/>
            <a:ext cx="4514327" cy="29278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047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8657" cy="1082175"/>
          </a:xfrm>
          <a:solidFill>
            <a:srgbClr val="FAC090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Kennedia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prostrata</a:t>
            </a:r>
            <a:endParaRPr lang="fr-FR" sz="4000" i="1" dirty="0"/>
          </a:p>
        </p:txBody>
      </p:sp>
      <p:sp>
        <p:nvSpPr>
          <p:cNvPr id="5" name="ZoneTexte 4"/>
          <p:cNvSpPr txBox="1"/>
          <p:nvPr/>
        </p:nvSpPr>
        <p:spPr>
          <a:xfrm rot="10800000" flipV="1">
            <a:off x="4868569" y="366972"/>
            <a:ext cx="3810184" cy="646331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r>
              <a:rPr lang="fr-FR" sz="3600" i="1" dirty="0" err="1" smtClean="0"/>
              <a:t>Kennedia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coccinea</a:t>
            </a:r>
            <a:endParaRPr lang="fr-FR" sz="3600" i="1" dirty="0"/>
          </a:p>
        </p:txBody>
      </p:sp>
      <p:pic>
        <p:nvPicPr>
          <p:cNvPr id="7" name="Image 6" descr="112-Kennedia coccine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857" y="1013304"/>
            <a:ext cx="4826680" cy="3200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 cmpd="sng">
            <a:solidFill>
              <a:srgbClr val="0000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Espace réservé du contenu 8" descr="32-Kennedia prostrata2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183295"/>
            <a:ext cx="5166741" cy="3516905"/>
          </a:xfrm>
          <a:ln w="3810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5552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7336" y="274638"/>
            <a:ext cx="5271119" cy="734275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Kennedia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nigricans</a:t>
            </a:r>
            <a:endParaRPr lang="fr-FR" sz="4000" i="1" dirty="0"/>
          </a:p>
        </p:txBody>
      </p:sp>
      <p:pic>
        <p:nvPicPr>
          <p:cNvPr id="4" name="Espace réservé du contenu 3" descr="340-Kennedia nigricansFl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01"/>
          <a:stretch/>
        </p:blipFill>
        <p:spPr>
          <a:xfrm>
            <a:off x="121775" y="1257469"/>
            <a:ext cx="8443250" cy="5600531"/>
          </a:xfrm>
        </p:spPr>
      </p:pic>
      <p:pic>
        <p:nvPicPr>
          <p:cNvPr id="3" name="Image 2" descr="340-Kennedia nigricansGP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66" y="1257469"/>
            <a:ext cx="3963824" cy="314649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118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819" y="274638"/>
            <a:ext cx="5627078" cy="71326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Gompholobium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villosum</a:t>
            </a:r>
            <a:endParaRPr lang="fr-FR" sz="4000" i="1" dirty="0"/>
          </a:p>
        </p:txBody>
      </p:sp>
      <p:pic>
        <p:nvPicPr>
          <p:cNvPr id="4" name="Espace réservé du contenu 3" descr="500-Gompholobium villos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2" r="-1" b="-702"/>
          <a:stretch/>
        </p:blipFill>
        <p:spPr>
          <a:xfrm>
            <a:off x="172373" y="1181457"/>
            <a:ext cx="8545682" cy="5557838"/>
          </a:xfrm>
        </p:spPr>
      </p:pic>
      <p:pic>
        <p:nvPicPr>
          <p:cNvPr id="5" name="Image 4" descr="500-Gompholobium villosum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214" y="1181457"/>
            <a:ext cx="4445214" cy="3016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61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4814</TotalTime>
  <Words>8389</Words>
  <Application>Microsoft Office PowerPoint</Application>
  <PresentationFormat>Affichage à l'écran (4:3)</PresentationFormat>
  <Paragraphs>1061</Paragraphs>
  <Slides>206</Slides>
  <Notes>187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206</vt:i4>
      </vt:variant>
    </vt:vector>
  </HeadingPairs>
  <TitlesOfParts>
    <vt:vector size="207" baseType="lpstr">
      <vt:lpstr>Thème Office</vt:lpstr>
      <vt:lpstr>Notre voyage en Australie 2016</vt:lpstr>
      <vt:lpstr>Airbus A 33O de Londres à Perth</vt:lpstr>
      <vt:lpstr>Nous sommes</vt:lpstr>
      <vt:lpstr>Présentation PowerPoint</vt:lpstr>
      <vt:lpstr>Présentation PowerPoint</vt:lpstr>
      <vt:lpstr>Carte de l Australie</vt:lpstr>
      <vt:lpstr>Les différents états</vt:lpstr>
      <vt:lpstr>Présentation PowerPoint</vt:lpstr>
      <vt:lpstr> Nord de Perth</vt:lpstr>
      <vt:lpstr>   Au sud de Perth</vt:lpstr>
      <vt:lpstr>Routes interminables</vt:lpstr>
      <vt:lpstr>Circulation à gauche</vt:lpstr>
      <vt:lpstr>Présentation PowerPoint</vt:lpstr>
      <vt:lpstr>Présentation PowerPoint</vt:lpstr>
      <vt:lpstr>Road train</vt:lpstr>
      <vt:lpstr>Dans la région désertique</vt:lpstr>
      <vt:lpstr>Panneau K</vt:lpstr>
      <vt:lpstr>Présentation PowerPoint</vt:lpstr>
      <vt:lpstr>Présentation PowerPoint</vt:lpstr>
      <vt:lpstr>Emeu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pique niques</vt:lpstr>
      <vt:lpstr>Un peu partout   on incite le   promeneur à la   prudence</vt:lpstr>
      <vt:lpstr>Panneau Thetis</vt:lpstr>
      <vt:lpstr>Présentation PowerPoint</vt:lpstr>
      <vt:lpstr>A marée basse</vt:lpstr>
      <vt:lpstr>Cyanobacteries</vt:lpstr>
      <vt:lpstr>                         En résumé</vt:lpstr>
      <vt:lpstr>                         En résumé</vt:lpstr>
      <vt:lpstr>                         En résumé</vt:lpstr>
      <vt:lpstr>                         En résumé</vt:lpstr>
      <vt:lpstr>                         En résumé</vt:lpstr>
      <vt:lpstr>                                                  Conclusion           pourquoi vient-on voir ces stromatolithes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Denmark</vt:lpstr>
      <vt:lpstr>Tableau de la vie d’un village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Kangourous de bronze</vt:lpstr>
      <vt:lpstr>Présentation PowerPoint</vt:lpstr>
      <vt:lpstr>Présentation PowerPoint</vt:lpstr>
      <vt:lpstr>Présentation PowerPoint</vt:lpstr>
      <vt:lpstr>Présentation PowerPoint</vt:lpstr>
      <vt:lpstr>=£</vt:lpstr>
      <vt:lpstr>Présentation PowerPoint</vt:lpstr>
      <vt:lpstr>HI-FARM</vt:lpstr>
      <vt:lpstr>Présentation PowerPoint</vt:lpstr>
      <vt:lpstr>Présentation PowerPoint</vt:lpstr>
      <vt:lpstr>Kwongan</vt:lpstr>
      <vt:lpstr>Macropidia fuliginosa</vt:lpstr>
      <vt:lpstr>Anigozanthos humilis</vt:lpstr>
      <vt:lpstr>Goodeniaceae</vt:lpstr>
      <vt:lpstr>Présentation PowerPoint</vt:lpstr>
      <vt:lpstr>Dampiera linearis</vt:lpstr>
      <vt:lpstr>Dampierra wellsiana</vt:lpstr>
      <vt:lpstr>Scaevola phlebopetala</vt:lpstr>
      <vt:lpstr>Coopernookia </vt:lpstr>
      <vt:lpstr>Lechenaultia biloba</vt:lpstr>
      <vt:lpstr>Lechenaultia macrantha</vt:lpstr>
      <vt:lpstr>Goodenia affinis</vt:lpstr>
      <vt:lpstr>Velleia macrophylla</vt:lpstr>
      <vt:lpstr>Lesueur national park</vt:lpstr>
      <vt:lpstr>Conospermum</vt:lpstr>
      <vt:lpstr>Alyogyne huegelii</vt:lpstr>
      <vt:lpstr>Hybanthus calycinus</vt:lpstr>
      <vt:lpstr>Macrozamia </vt:lpstr>
      <vt:lpstr>Bonamia rosea</vt:lpstr>
      <vt:lpstr>Anthotroche walcotti</vt:lpstr>
      <vt:lpstr>Xanthorrhoeaceae</vt:lpstr>
      <vt:lpstr>Calectasia grandiflora</vt:lpstr>
      <vt:lpstr>Kingia australis</vt:lpstr>
      <vt:lpstr>Xanthorrhoea humile</vt:lpstr>
      <vt:lpstr>Kalbarri National Park</vt:lpstr>
      <vt:lpstr>Présentation PowerPoint</vt:lpstr>
      <vt:lpstr>Patersonia occidentalis</vt:lpstr>
      <vt:lpstr>Thysanotus patersonii</vt:lpstr>
      <vt:lpstr>Diplolaena grandiflora</vt:lpstr>
      <vt:lpstr>Fabaceae</vt:lpstr>
      <vt:lpstr>Bossiaea</vt:lpstr>
      <vt:lpstr>Daviesia pachyphylla</vt:lpstr>
      <vt:lpstr>Daviesia pedonculata</vt:lpstr>
      <vt:lpstr>Chorizema retrorsum</vt:lpstr>
      <vt:lpstr>Jacksonia</vt:lpstr>
      <vt:lpstr>Kennedia prostrata</vt:lpstr>
      <vt:lpstr>Kennedia nigricans</vt:lpstr>
      <vt:lpstr>Gompholobium villosum</vt:lpstr>
      <vt:lpstr>Gompholobium polymorphum</vt:lpstr>
      <vt:lpstr>Gastrolobium spinosum</vt:lpstr>
      <vt:lpstr>Sphaerolobium drummondii</vt:lpstr>
      <vt:lpstr>Hardenbergia comptoniana</vt:lpstr>
      <vt:lpstr>Hovea pungens</vt:lpstr>
      <vt:lpstr>Présentation PowerPoint</vt:lpstr>
      <vt:lpstr>Présentation PowerPoint</vt:lpstr>
      <vt:lpstr>Présentation PowerPoint</vt:lpstr>
      <vt:lpstr>Quelques aspects de la flore  de l’W. australien : </vt:lpstr>
      <vt:lpstr>Visite du Badgingarra  National Park</vt:lpstr>
      <vt:lpstr>Banksia hookeriana  (Proteaceae)</vt:lpstr>
      <vt:lpstr>Verticordia grandis  (Myrtaceae)</vt:lpstr>
      <vt:lpstr>Darwinia speciosa  (Myrtaceae)</vt:lpstr>
      <vt:lpstr>Lachenaultia hirsuta  (Goodeniaceae)</vt:lpstr>
      <vt:lpstr>Stylidium schoenoides  (Stylidiaceae)</vt:lpstr>
      <vt:lpstr>Orthosanthos laxus (Iridaceae)</vt:lpstr>
      <vt:lpstr>Retour sur Perth et visite du  :</vt:lpstr>
      <vt:lpstr>La Swan River</vt:lpstr>
      <vt:lpstr>Swaisonia nervosa  (Fabaceae)</vt:lpstr>
      <vt:lpstr>Acacia glaucoptera) (Mimosaceae)</vt:lpstr>
      <vt:lpstr>Adamsonia gregorii (Malvaceae)</vt:lpstr>
      <vt:lpstr>Chamelaucium uncinatum  (Myrtaceae) </vt:lpstr>
      <vt:lpstr>Ellis Brook Valley Reserve</vt:lpstr>
      <vt:lpstr>Verticordia densiflora  (Myrtaceae)</vt:lpstr>
      <vt:lpstr>Les Verticordia : ces  belles qui renversent  le coeur</vt:lpstr>
      <vt:lpstr>Calothamnus quadrifidus  (Myrtaceae)</vt:lpstr>
      <vt:lpstr>Helichrysum macranthum  (Asteraceae)</vt:lpstr>
      <vt:lpstr>Drosera erythrorhiza  (Droseraceae)</vt:lpstr>
      <vt:lpstr>Kunzea recurva  (Myrtaceae)</vt:lpstr>
      <vt:lpstr>Drosera barbigera  (Droseraceae)</vt:lpstr>
      <vt:lpstr>Stylidium bulbiferum  (Stylidiaceae)</vt:lpstr>
      <vt:lpstr>Stylidium albomontis  (Stylidiaceae)</vt:lpstr>
      <vt:lpstr>Verticordia heugelii (Myrtaceae)</vt:lpstr>
      <vt:lpstr>Sur un affleurement granitique : « outcrops »</vt:lpstr>
      <vt:lpstr>Buchardia multiflora  (Liliaceae)</vt:lpstr>
      <vt:lpstr>Borya constricta (Boryaceae)</vt:lpstr>
      <vt:lpstr>Velleia trinervis (Goodeniaceae) , </vt:lpstr>
      <vt:lpstr>Drosera pallida (Droseraceae)</vt:lpstr>
      <vt:lpstr>Les nombreuses Droseras rencontrées :</vt:lpstr>
      <vt:lpstr>La vallée des Géants :  Tingle Forest </vt:lpstr>
      <vt:lpstr>Présentation PowerPoint</vt:lpstr>
      <vt:lpstr>On admire la  canopée</vt:lpstr>
      <vt:lpstr>Eucalyptus diversicolor  (Myrtaceae)</vt:lpstr>
      <vt:lpstr>Eucalyptus jacksonii (Myrtaceae)</vt:lpstr>
      <vt:lpstr>Le port des Eucalypteae :</vt:lpstr>
      <vt:lpstr>La feuille des Eucalypteae</vt:lpstr>
      <vt:lpstr>La fleur des Eucalypteae :</vt:lpstr>
      <vt:lpstr>Présentation PowerPoint</vt:lpstr>
      <vt:lpstr>Le fruit des Eucalypteae est ligneux :</vt:lpstr>
      <vt:lpstr>Le genre Eucalyptus : genre dominant dans 95%  des forêts (plus de 600 espèces)</vt:lpstr>
      <vt:lpstr>Acacia pentadenia (Mimosaceae)</vt:lpstr>
      <vt:lpstr>Acacia urophylla (Mimosaceae)</vt:lpstr>
      <vt:lpstr>Chorizema retrorsum  (Fabaceae)</vt:lpstr>
      <vt:lpstr>Chorilaena quercifolia (Rutaceae)</vt:lpstr>
      <vt:lpstr>Callistemon glaucus (Myrtaceae)</vt:lpstr>
      <vt:lpstr> Famille des Myrtaceae :  Caractéristiques des 3 sous-familles les + importantes :</vt:lpstr>
      <vt:lpstr>Famille des Myrtaceae en Australie : la + importante par le nombre d’espèces</vt:lpstr>
      <vt:lpstr>2 centres de diversifications importants : </vt:lpstr>
      <vt:lpstr>Présentation PowerPoint</vt:lpstr>
      <vt:lpstr>Présentation PowerPoint</vt:lpstr>
      <vt:lpstr>Situation : la partie Sud de notre périple </vt:lpstr>
      <vt:lpstr>Paysages </vt:lpstr>
      <vt:lpstr>Stirling Range retreat</vt:lpstr>
      <vt:lpstr>Sortie matinale. </vt:lpstr>
      <vt:lpstr>Orchidées 2 </vt:lpstr>
      <vt:lpstr>Autres Orchidaceae</vt:lpstr>
      <vt:lpstr>Présentation PowerPoint</vt:lpstr>
      <vt:lpstr>Encore une Orchidée </vt:lpstr>
      <vt:lpstr>Les Orchidaceae sur la côte West australienne</vt:lpstr>
      <vt:lpstr>Bords de mer à Point Ann</vt:lpstr>
      <vt:lpstr>Point Ann</vt:lpstr>
      <vt:lpstr>Présentation PowerPoint</vt:lpstr>
      <vt:lpstr> Le genre Pimelea Thymeleaceae</vt:lpstr>
      <vt:lpstr>Présentation PowerPoint</vt:lpstr>
      <vt:lpstr>Pimelea physodes </vt:lpstr>
      <vt:lpstr>Présentation PowerPoint</vt:lpstr>
      <vt:lpstr>Allocasuarina pinaster   </vt:lpstr>
      <vt:lpstr>Hakea </vt:lpstr>
      <vt:lpstr>Bords de mer </vt:lpstr>
      <vt:lpstr>Hakea victoria  Proteaceae</vt:lpstr>
      <vt:lpstr>Banksia</vt:lpstr>
      <vt:lpstr>Banksia coccinea </vt:lpstr>
      <vt:lpstr>Présentation PowerPoint</vt:lpstr>
      <vt:lpstr>Certains Banksias ne  montrent que peu de fleurs  ex: Banksia cuneata </vt:lpstr>
      <vt:lpstr>D’autres montrent des inflorescences hémisphériques …..ou ovoïdes</vt:lpstr>
      <vt:lpstr>Des inflorescences pendantes </vt:lpstr>
      <vt:lpstr>Certains montrent des inflorescences sortant du sol</vt:lpstr>
      <vt:lpstr>D’autres présentent des inflorescence très allongées de plus de 15 cm.</vt:lpstr>
      <vt:lpstr>L’ex-genre Dryandra </vt:lpstr>
      <vt:lpstr>En résumé, le genre Banksia  (Proteaceae)</vt:lpstr>
      <vt:lpstr>Grevillea </vt:lpstr>
      <vt:lpstr>Grevillea  : fleurs</vt:lpstr>
      <vt:lpstr>Présentation PowerPoint</vt:lpstr>
      <vt:lpstr>Genre Lambertia </vt:lpstr>
      <vt:lpstr>Genre Persoonia  </vt:lpstr>
      <vt:lpstr>Genre Isopogon</vt:lpstr>
      <vt:lpstr>Genre Petrophila </vt:lpstr>
      <vt:lpstr>Petrophila divaricata </vt:lpstr>
      <vt:lpstr>Présentation PowerPoint</vt:lpstr>
      <vt:lpstr>Genre Adenanthos </vt:lpstr>
      <vt:lpstr>Genre Synaphea </vt:lpstr>
      <vt:lpstr>Genre Conospermum</vt:lpstr>
      <vt:lpstr>Présentation PowerPoint</vt:lpstr>
      <vt:lpstr>Présentation PowerPoint</vt:lpstr>
      <vt:lpstr>Présentation PowerPoint</vt:lpstr>
      <vt:lpstr>Et pour finir ce très beau voyage….............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Notre voyage en Australie</dc:title>
  <dc:creator>Paulette NOARD</dc:creator>
  <cp:lastModifiedBy>Jean-Luc Macqueron</cp:lastModifiedBy>
  <cp:revision>304</cp:revision>
  <dcterms:created xsi:type="dcterms:W3CDTF">2016-10-29T15:46:47Z</dcterms:created>
  <dcterms:modified xsi:type="dcterms:W3CDTF">2017-03-11T20:10:36Z</dcterms:modified>
</cp:coreProperties>
</file>