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04"/>
  </p:notesMasterIdLst>
  <p:sldIdLst>
    <p:sldId id="256" r:id="rId5"/>
    <p:sldId id="331" r:id="rId6"/>
    <p:sldId id="330" r:id="rId7"/>
    <p:sldId id="332" r:id="rId8"/>
    <p:sldId id="264" r:id="rId9"/>
    <p:sldId id="261" r:id="rId10"/>
    <p:sldId id="266" r:id="rId11"/>
    <p:sldId id="267" r:id="rId12"/>
    <p:sldId id="272" r:id="rId13"/>
    <p:sldId id="280" r:id="rId14"/>
    <p:sldId id="262" r:id="rId15"/>
    <p:sldId id="268" r:id="rId16"/>
    <p:sldId id="269" r:id="rId17"/>
    <p:sldId id="270" r:id="rId18"/>
    <p:sldId id="281" r:id="rId19"/>
    <p:sldId id="336" r:id="rId20"/>
    <p:sldId id="286" r:id="rId21"/>
    <p:sldId id="257" r:id="rId22"/>
    <p:sldId id="258" r:id="rId23"/>
    <p:sldId id="342" r:id="rId24"/>
    <p:sldId id="343" r:id="rId25"/>
    <p:sldId id="334" r:id="rId26"/>
    <p:sldId id="263" r:id="rId27"/>
    <p:sldId id="265" r:id="rId28"/>
    <p:sldId id="287" r:id="rId29"/>
    <p:sldId id="288" r:id="rId30"/>
    <p:sldId id="290" r:id="rId31"/>
    <p:sldId id="289" r:id="rId32"/>
    <p:sldId id="291" r:id="rId33"/>
    <p:sldId id="293" r:id="rId34"/>
    <p:sldId id="340" r:id="rId35"/>
    <p:sldId id="337" r:id="rId36"/>
    <p:sldId id="273" r:id="rId37"/>
    <p:sldId id="341" r:id="rId38"/>
    <p:sldId id="274" r:id="rId39"/>
    <p:sldId id="294" r:id="rId40"/>
    <p:sldId id="295" r:id="rId41"/>
    <p:sldId id="296" r:id="rId42"/>
    <p:sldId id="346" r:id="rId43"/>
    <p:sldId id="297" r:id="rId44"/>
    <p:sldId id="275" r:id="rId45"/>
    <p:sldId id="277" r:id="rId46"/>
    <p:sldId id="276" r:id="rId47"/>
    <p:sldId id="278" r:id="rId48"/>
    <p:sldId id="326" r:id="rId49"/>
    <p:sldId id="285" r:id="rId50"/>
    <p:sldId id="322" r:id="rId51"/>
    <p:sldId id="344" r:id="rId52"/>
    <p:sldId id="312" r:id="rId53"/>
    <p:sldId id="313" r:id="rId54"/>
    <p:sldId id="325" r:id="rId55"/>
    <p:sldId id="279" r:id="rId56"/>
    <p:sldId id="298" r:id="rId57"/>
    <p:sldId id="299" r:id="rId58"/>
    <p:sldId id="300" r:id="rId59"/>
    <p:sldId id="302" r:id="rId60"/>
    <p:sldId id="309" r:id="rId61"/>
    <p:sldId id="310" r:id="rId62"/>
    <p:sldId id="311" r:id="rId63"/>
    <p:sldId id="314" r:id="rId64"/>
    <p:sldId id="303" r:id="rId65"/>
    <p:sldId id="304" r:id="rId66"/>
    <p:sldId id="305" r:id="rId67"/>
    <p:sldId id="335" r:id="rId68"/>
    <p:sldId id="315" r:id="rId69"/>
    <p:sldId id="306" r:id="rId70"/>
    <p:sldId id="307" r:id="rId71"/>
    <p:sldId id="328" r:id="rId72"/>
    <p:sldId id="347" r:id="rId73"/>
    <p:sldId id="282" r:id="rId74"/>
    <p:sldId id="283" r:id="rId75"/>
    <p:sldId id="284" r:id="rId76"/>
    <p:sldId id="316" r:id="rId77"/>
    <p:sldId id="317" r:id="rId78"/>
    <p:sldId id="318" r:id="rId79"/>
    <p:sldId id="339" r:id="rId80"/>
    <p:sldId id="320" r:id="rId81"/>
    <p:sldId id="319" r:id="rId82"/>
    <p:sldId id="321" r:id="rId83"/>
    <p:sldId id="323" r:id="rId84"/>
    <p:sldId id="324" r:id="rId85"/>
    <p:sldId id="338" r:id="rId86"/>
    <p:sldId id="369" r:id="rId87"/>
    <p:sldId id="370" r:id="rId88"/>
    <p:sldId id="364" r:id="rId89"/>
    <p:sldId id="365" r:id="rId90"/>
    <p:sldId id="366" r:id="rId91"/>
    <p:sldId id="372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7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B799F-7D63-2F49-94AB-000C17C44C4F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72897-9A8B-CE4E-9899-E8273F2153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2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1-place dans classification                    - (dans Fournier : un seul</a:t>
            </a:r>
            <a:r>
              <a:rPr lang="fr-FR" baseline="0" dirty="0" smtClean="0"/>
              <a:t> genre)</a:t>
            </a:r>
            <a:endParaRPr lang="fr-FR" dirty="0" smtClean="0"/>
          </a:p>
          <a:p>
            <a:r>
              <a:rPr lang="fr-FR" dirty="0" smtClean="0"/>
              <a:t>2-caractères de cette famille</a:t>
            </a:r>
          </a:p>
          <a:p>
            <a:r>
              <a:rPr lang="fr-FR" dirty="0" smtClean="0"/>
              <a:t>3</a:t>
            </a:r>
            <a:r>
              <a:rPr lang="fr-FR" baseline="0" dirty="0" smtClean="0"/>
              <a:t> – caractères des différents genres                    4 - conclusions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408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847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bractéoles en + du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périgone</a:t>
            </a:r>
            <a:r>
              <a:rPr lang="fr-FR" baseline="0" dirty="0" smtClean="0"/>
              <a:t> :  éventuellement 2 bractéoles en position de </a:t>
            </a:r>
            <a:r>
              <a:rPr lang="fr-FR" baseline="0" dirty="0" err="1" smtClean="0"/>
              <a:t>périgone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1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Racines tubérisées chargées de réserves et formant de courtes tiges trapues et très prolifères</a:t>
            </a:r>
          </a:p>
          <a:p>
            <a:r>
              <a:rPr lang="fr-FR" dirty="0" smtClean="0"/>
              <a:t>Tiges annuelles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44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l’Obione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108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unisexuées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685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glabre ou farineuse à feuilles opposées à la base puis</a:t>
            </a:r>
            <a:r>
              <a:rPr lang="fr-FR" baseline="0" dirty="0" smtClean="0"/>
              <a:t> alternes</a:t>
            </a:r>
          </a:p>
          <a:p>
            <a:r>
              <a:rPr lang="fr-FR" baseline="0" dirty="0" smtClean="0"/>
              <a:t>7 espèces annuelles et une seule vivace (A. </a:t>
            </a:r>
            <a:r>
              <a:rPr lang="fr-FR" baseline="0" dirty="0" err="1" smtClean="0"/>
              <a:t>halimus</a:t>
            </a:r>
            <a:r>
              <a:rPr lang="fr-FR" baseline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20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</a:t>
            </a:r>
            <a:r>
              <a:rPr lang="fr-FR" baseline="0" dirty="0" smtClean="0"/>
              <a:t> femelles enfermées dans</a:t>
            </a:r>
            <a:r>
              <a:rPr lang="fr-FR" dirty="0" smtClean="0"/>
              <a:t>  2 valves accrescentes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972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Périgone</a:t>
            </a:r>
            <a:r>
              <a:rPr lang="fr-FR" dirty="0" smtClean="0"/>
              <a:t>  :ensemble des pièces du périanthe quand il est simple </a:t>
            </a:r>
            <a:r>
              <a:rPr lang="fr-FR" dirty="0" err="1" smtClean="0"/>
              <a:t>c.à</a:t>
            </a:r>
            <a:r>
              <a:rPr lang="fr-FR" dirty="0" smtClean="0"/>
              <a:t> d. constitué de tépales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754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298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Ch. </a:t>
            </a:r>
            <a:r>
              <a:rPr lang="fr-FR" dirty="0" err="1" smtClean="0"/>
              <a:t>botrys</a:t>
            </a:r>
            <a:r>
              <a:rPr lang="fr-FR" dirty="0" smtClean="0"/>
              <a:t>, </a:t>
            </a:r>
            <a:r>
              <a:rPr lang="fr-FR" dirty="0" err="1" smtClean="0"/>
              <a:t>Ch</a:t>
            </a:r>
            <a:r>
              <a:rPr lang="fr-FR" dirty="0" smtClean="0"/>
              <a:t> </a:t>
            </a:r>
            <a:r>
              <a:rPr lang="fr-FR" dirty="0" err="1" smtClean="0"/>
              <a:t>pumilio</a:t>
            </a:r>
            <a:r>
              <a:rPr lang="fr-FR" dirty="0" smtClean="0"/>
              <a:t>, </a:t>
            </a:r>
            <a:r>
              <a:rPr lang="fr-FR" dirty="0" err="1" smtClean="0"/>
              <a:t>Ch</a:t>
            </a:r>
            <a:r>
              <a:rPr lang="fr-FR" dirty="0" smtClean="0"/>
              <a:t> </a:t>
            </a:r>
            <a:r>
              <a:rPr lang="fr-FR" dirty="0" err="1" smtClean="0"/>
              <a:t>ambrosioides</a:t>
            </a:r>
            <a:r>
              <a:rPr lang="fr-FR" dirty="0" smtClean="0"/>
              <a:t>, Ch. </a:t>
            </a:r>
            <a:r>
              <a:rPr lang="fr-FR" dirty="0" err="1" smtClean="0"/>
              <a:t>multifida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3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 sont des </a:t>
            </a:r>
            <a:r>
              <a:rPr lang="fr-FR" dirty="0" err="1" smtClean="0"/>
              <a:t>triporées</a:t>
            </a:r>
            <a:r>
              <a:rPr lang="fr-FR" dirty="0" smtClean="0"/>
              <a:t> = Grain de pollen à 3 apertures</a:t>
            </a:r>
          </a:p>
          <a:p>
            <a:r>
              <a:rPr lang="fr-FR" dirty="0" smtClean="0"/>
              <a:t>Grade des </a:t>
            </a:r>
            <a:r>
              <a:rPr lang="fr-FR" dirty="0" err="1" smtClean="0"/>
              <a:t>Préasterdées</a:t>
            </a:r>
            <a:r>
              <a:rPr lang="fr-FR" dirty="0" smtClean="0"/>
              <a:t> qui peut présenter des caractères </a:t>
            </a:r>
            <a:r>
              <a:rPr lang="fr-FR" dirty="0" err="1" smtClean="0"/>
              <a:t>primitfs</a:t>
            </a:r>
            <a:r>
              <a:rPr lang="fr-FR" dirty="0" smtClean="0"/>
              <a:t>: 1 – possibilités de tépales (</a:t>
            </a:r>
            <a:r>
              <a:rPr lang="fr-FR" dirty="0" err="1" smtClean="0"/>
              <a:t>Santalales</a:t>
            </a:r>
            <a:r>
              <a:rPr lang="fr-FR" dirty="0" smtClean="0"/>
              <a:t>)</a:t>
            </a:r>
          </a:p>
          <a:p>
            <a:r>
              <a:rPr lang="fr-FR" dirty="0" smtClean="0"/>
              <a:t>                                                                                                            2 – possibilités</a:t>
            </a:r>
            <a:r>
              <a:rPr lang="fr-FR" baseline="0" dirty="0" smtClean="0"/>
              <a:t> de verticilles trimères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400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26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Périgone</a:t>
            </a:r>
            <a:r>
              <a:rPr lang="fr-FR" dirty="0" smtClean="0"/>
              <a:t> herbacé sans appendices dorsaux  -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périgone</a:t>
            </a:r>
            <a:r>
              <a:rPr lang="fr-FR" dirty="0" smtClean="0"/>
              <a:t> qui ne se soude pas au fruit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60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 à 4 – 6 lobes</a:t>
            </a:r>
            <a:r>
              <a:rPr lang="fr-FR" baseline="0" dirty="0" smtClean="0"/>
              <a:t> profonds de chaque coté , ressemblant à des feuilles de chêne -  limbe ovale longuement pétiolé</a:t>
            </a:r>
          </a:p>
          <a:p>
            <a:r>
              <a:rPr lang="fr-FR" baseline="0" dirty="0" smtClean="0"/>
              <a:t>Tépales obtus et non carénés, hérissés de poils glanduleux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509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Certaines sont inodores : Ch. Album</a:t>
            </a:r>
          </a:p>
          <a:p>
            <a:r>
              <a:rPr lang="fr-FR" dirty="0" smtClean="0"/>
              <a:t>D’autres sont fétides :Ch. </a:t>
            </a:r>
            <a:r>
              <a:rPr lang="fr-FR" dirty="0" err="1" smtClean="0"/>
              <a:t>vulvaria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303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farineuses grâce à</a:t>
            </a:r>
            <a:r>
              <a:rPr lang="fr-FR" baseline="0" dirty="0" smtClean="0"/>
              <a:t> des poils vésiculeux</a:t>
            </a:r>
          </a:p>
          <a:p>
            <a:r>
              <a:rPr lang="fr-FR" dirty="0" err="1" smtClean="0"/>
              <a:t>Chenopodium</a:t>
            </a:r>
            <a:r>
              <a:rPr lang="fr-FR" dirty="0" smtClean="0"/>
              <a:t> </a:t>
            </a:r>
            <a:r>
              <a:rPr lang="fr-FR" dirty="0" err="1" smtClean="0"/>
              <a:t>fiflicifolium</a:t>
            </a:r>
            <a:r>
              <a:rPr lang="fr-FR" dirty="0" smtClean="0"/>
              <a:t> pousse dans les cultures  (  endives, betteraves  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031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Chenopodium</a:t>
            </a:r>
            <a:r>
              <a:rPr lang="fr-FR" dirty="0" smtClean="0"/>
              <a:t> </a:t>
            </a:r>
            <a:r>
              <a:rPr lang="fr-FR" dirty="0" err="1" smtClean="0"/>
              <a:t>strictum</a:t>
            </a:r>
            <a:r>
              <a:rPr lang="fr-FR" dirty="0" smtClean="0"/>
              <a:t> : zones rudérales, décombres, prairies piétinées – tige rouge</a:t>
            </a:r>
          </a:p>
          <a:p>
            <a:r>
              <a:rPr lang="fr-FR" dirty="0" smtClean="0"/>
              <a:t>Répandu dans le NE de la France</a:t>
            </a:r>
          </a:p>
          <a:p>
            <a:r>
              <a:rPr lang="fr-FR" dirty="0" smtClean="0"/>
              <a:t>Souvent nommé </a:t>
            </a:r>
            <a:r>
              <a:rPr lang="fr-FR" b="1" i="1" dirty="0" smtClean="0"/>
              <a:t>Ch.</a:t>
            </a:r>
            <a:r>
              <a:rPr lang="fr-FR" b="1" i="1" baseline="0" dirty="0" smtClean="0"/>
              <a:t> </a:t>
            </a:r>
            <a:r>
              <a:rPr lang="fr-FR" b="1" i="1" dirty="0" err="1" smtClean="0"/>
              <a:t>abum</a:t>
            </a:r>
            <a:r>
              <a:rPr lang="fr-FR" b="1" i="1" dirty="0" smtClean="0"/>
              <a:t> </a:t>
            </a:r>
            <a:r>
              <a:rPr lang="fr-FR" dirty="0" err="1" smtClean="0"/>
              <a:t>ssp</a:t>
            </a:r>
            <a:r>
              <a:rPr lang="fr-FR" dirty="0" smtClean="0"/>
              <a:t> </a:t>
            </a:r>
            <a:r>
              <a:rPr lang="fr-FR" b="1" i="1" dirty="0" smtClean="0"/>
              <a:t>striatum</a:t>
            </a:r>
            <a:endParaRPr lang="fr-FR" b="1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724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couchée sur le sol à odeur rappelant celle du poisson avarié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523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Lipandra</a:t>
            </a:r>
            <a:r>
              <a:rPr lang="fr-FR" dirty="0" smtClean="0"/>
              <a:t> : plante annuelle verte ou rougeâtre, ramifiée dès la base –feuille à limbe entier souvent liseré de</a:t>
            </a:r>
            <a:r>
              <a:rPr lang="fr-FR" baseline="0" dirty="0" smtClean="0"/>
              <a:t> rouge –inflorescence feuillée à nombreux petits glomérules-akène horizontaux</a:t>
            </a:r>
          </a:p>
          <a:p>
            <a:r>
              <a:rPr lang="fr-FR" baseline="0" dirty="0" err="1" smtClean="0"/>
              <a:t>Blitum</a:t>
            </a:r>
            <a:r>
              <a:rPr lang="fr-FR" baseline="0" dirty="0" smtClean="0"/>
              <a:t> :</a:t>
            </a:r>
            <a:r>
              <a:rPr lang="fr-FR" baseline="0" dirty="0" err="1" smtClean="0"/>
              <a:t>périgone</a:t>
            </a:r>
            <a:r>
              <a:rPr lang="fr-FR" baseline="0" dirty="0" smtClean="0"/>
              <a:t> devenant charnu et rouge vif à maturité (ressemblance avec des mures) – akènes verticaux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99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Son nom vient d’Henri 4 qui  aurait découvert son importance sur le plan culinaire     -                        reposoirs, rues des villages</a:t>
            </a:r>
          </a:p>
          <a:p>
            <a:r>
              <a:rPr lang="fr-FR" dirty="0" smtClean="0"/>
              <a:t>Plante à rejets stériles formant des rosettes</a:t>
            </a:r>
            <a:r>
              <a:rPr lang="fr-FR" baseline="0" dirty="0" smtClean="0"/>
              <a:t> de larges feuilles </a:t>
            </a:r>
            <a:r>
              <a:rPr lang="fr-FR" baseline="0" dirty="0" err="1" smtClean="0"/>
              <a:t>longt</a:t>
            </a:r>
            <a:r>
              <a:rPr lang="fr-FR" baseline="0" dirty="0" smtClean="0"/>
              <a:t> pétiolées</a:t>
            </a:r>
          </a:p>
          <a:p>
            <a:r>
              <a:rPr lang="fr-FR" baseline="0" dirty="0" smtClean="0"/>
              <a:t>Inflorescence spiciforme terminale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774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par une souche épaisse et bien enracinée – produit des bourgeons puis des tiges souterraines qui perpétuent et multiplient la plante</a:t>
            </a:r>
          </a:p>
          <a:p>
            <a:r>
              <a:rPr lang="fr-FR" dirty="0" smtClean="0"/>
              <a:t>Fleurs</a:t>
            </a:r>
            <a:r>
              <a:rPr lang="fr-FR" baseline="0" dirty="0" smtClean="0"/>
              <a:t> du milieu possèdent 5-6 étamines mais l’ovaire donne un akène déprimé</a:t>
            </a:r>
          </a:p>
          <a:p>
            <a:r>
              <a:rPr lang="fr-FR" baseline="0" dirty="0" smtClean="0"/>
              <a:t>Fleurs du  pourtour à 2 – 3 étamines mais l’ovaire donne un akène + gros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63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</a:t>
            </a:r>
            <a:r>
              <a:rPr lang="fr-FR" baseline="0" dirty="0" smtClean="0"/>
              <a:t> coloration des fleurs et des fruits n’est pas due à des anthocyanes mais à des pigments azotés : les </a:t>
            </a:r>
            <a:r>
              <a:rPr lang="fr-FR" baseline="0" dirty="0" err="1" smtClean="0"/>
              <a:t>bétalaïnes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313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Chenopodium</a:t>
            </a:r>
            <a:r>
              <a:rPr lang="fr-FR" dirty="0" smtClean="0"/>
              <a:t> murale et </a:t>
            </a:r>
            <a:r>
              <a:rPr lang="fr-FR" dirty="0" err="1" smtClean="0"/>
              <a:t>Chenopodium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hybridum</a:t>
            </a:r>
            <a:endParaRPr lang="fr-FR" baseline="0" dirty="0" smtClean="0"/>
          </a:p>
          <a:p>
            <a:r>
              <a:rPr lang="fr-FR" baseline="0" dirty="0" err="1" smtClean="0"/>
              <a:t>Chenopodium</a:t>
            </a:r>
            <a:r>
              <a:rPr lang="fr-FR" baseline="0" dirty="0" smtClean="0"/>
              <a:t> : feuilles farineuses sur les 2 faces (au déploiement) , les adultes restant + ou – farineuses </a:t>
            </a:r>
            <a:r>
              <a:rPr lang="fr-FR" baseline="0" dirty="0" err="1" smtClean="0"/>
              <a:t>ao</a:t>
            </a:r>
            <a:r>
              <a:rPr lang="fr-FR" baseline="0" dirty="0" smtClean="0"/>
              <a:t> moins sur la face inférieurs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455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Ici Beta </a:t>
            </a:r>
            <a:r>
              <a:rPr lang="fr-FR" dirty="0" err="1" smtClean="0"/>
              <a:t>maritima</a:t>
            </a:r>
            <a:r>
              <a:rPr lang="fr-FR" dirty="0" smtClean="0"/>
              <a:t> qui pousse le + souvent dans les endroits salés    : plante halophile commune en bord de mer</a:t>
            </a:r>
          </a:p>
          <a:p>
            <a:r>
              <a:rPr lang="fr-FR" dirty="0" smtClean="0"/>
              <a:t>Est l’ancêtre de notre</a:t>
            </a:r>
            <a:r>
              <a:rPr lang="fr-FR" baseline="0" dirty="0" smtClean="0"/>
              <a:t> betterave comestible 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041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à larges feuilles alternes, entières ou ondulées…</a:t>
            </a:r>
          </a:p>
          <a:p>
            <a:r>
              <a:rPr lang="fr-FR" dirty="0" smtClean="0"/>
              <a:t>Tige anguleuse à rameaux flexueux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737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hermaphrodites toutes semblables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1064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aquatique à rhizome introduite d’Amérique tropicale- ici plante venant du Vaucluse</a:t>
            </a:r>
          </a:p>
          <a:p>
            <a:r>
              <a:rPr lang="fr-FR" dirty="0" smtClean="0"/>
              <a:t>Géophyte &gt;ou= 1m-                        </a:t>
            </a:r>
            <a:r>
              <a:rPr lang="fr-FR" baseline="0" dirty="0" smtClean="0"/>
              <a:t> importation en </a:t>
            </a:r>
            <a:r>
              <a:rPr lang="fr-FR" baseline="0" dirty="0" err="1" smtClean="0"/>
              <a:t>aquarophillie</a:t>
            </a:r>
            <a:r>
              <a:rPr lang="fr-FR" baseline="0" dirty="0" smtClean="0"/>
              <a:t> comme plante ornementale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1564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Flora </a:t>
            </a:r>
            <a:r>
              <a:rPr lang="fr-FR" dirty="0" err="1" smtClean="0"/>
              <a:t>gallica</a:t>
            </a:r>
            <a:r>
              <a:rPr lang="fr-FR" dirty="0" smtClean="0"/>
              <a:t>, </a:t>
            </a:r>
            <a:r>
              <a:rPr lang="fr-FR" dirty="0" err="1" smtClean="0"/>
              <a:t>B</a:t>
            </a:r>
            <a:r>
              <a:rPr lang="fr-FR" i="1" dirty="0" err="1" smtClean="0"/>
              <a:t>assia</a:t>
            </a:r>
            <a:r>
              <a:rPr lang="fr-FR" i="1" dirty="0" smtClean="0"/>
              <a:t> </a:t>
            </a:r>
            <a:r>
              <a:rPr lang="fr-FR" i="1" dirty="0" err="1" smtClean="0"/>
              <a:t>hirsuta</a:t>
            </a:r>
            <a:r>
              <a:rPr lang="fr-FR" i="1" dirty="0" smtClean="0"/>
              <a:t>    </a:t>
            </a:r>
            <a:r>
              <a:rPr lang="fr-FR" dirty="0" smtClean="0"/>
              <a:t>est devenu un genre </a:t>
            </a:r>
            <a:r>
              <a:rPr lang="fr-FR" dirty="0" err="1" smtClean="0"/>
              <a:t>monospécifique</a:t>
            </a:r>
            <a:r>
              <a:rPr lang="fr-FR" dirty="0" smtClean="0"/>
              <a:t> : </a:t>
            </a:r>
            <a:r>
              <a:rPr lang="fr-FR" i="1" dirty="0" err="1" smtClean="0"/>
              <a:t>Spirobassia</a:t>
            </a:r>
            <a:r>
              <a:rPr lang="fr-FR" i="1" dirty="0" smtClean="0"/>
              <a:t> </a:t>
            </a:r>
            <a:r>
              <a:rPr lang="fr-FR" i="1" dirty="0" err="1" smtClean="0"/>
              <a:t>hirsuta</a:t>
            </a:r>
            <a:endParaRPr lang="fr-FR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10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Présente à la fois des fleurs hermaphrodites et des fleurs unisexuées : fleurs polygames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4242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fate dans le Vaucluse </a:t>
            </a:r>
            <a:r>
              <a:rPr lang="fr-FR" smtClean="0"/>
              <a:t>lors d’une </a:t>
            </a:r>
            <a:r>
              <a:rPr lang="fr-FR" dirty="0" smtClean="0"/>
              <a:t>session de la SBCO-         plante annuelle à tige dressée à poils crépus – feuilles linéaires</a:t>
            </a:r>
          </a:p>
          <a:p>
            <a:r>
              <a:rPr lang="fr-FR" dirty="0" err="1" smtClean="0"/>
              <a:t>Périgone</a:t>
            </a:r>
            <a:r>
              <a:rPr lang="fr-FR" dirty="0" smtClean="0"/>
              <a:t> ( ensemble des tépales)  laineux de 4 – 6 mm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025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des dunes </a:t>
            </a:r>
            <a:r>
              <a:rPr lang="fr-FR" dirty="0" err="1" smtClean="0"/>
              <a:t>ruderalisées</a:t>
            </a:r>
            <a:r>
              <a:rPr lang="fr-FR" dirty="0" smtClean="0"/>
              <a:t>                    -    toutes les espèces sont annuelles</a:t>
            </a:r>
          </a:p>
          <a:p>
            <a:r>
              <a:rPr lang="fr-FR" dirty="0" smtClean="0"/>
              <a:t>Ici, dunes au bord de l’étang de </a:t>
            </a:r>
            <a:r>
              <a:rPr lang="fr-FR" dirty="0" err="1" smtClean="0"/>
              <a:t>Mateille</a:t>
            </a:r>
            <a:r>
              <a:rPr lang="fr-FR" dirty="0" smtClean="0"/>
              <a:t> commune de Gruissan (11)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2515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Ici, l’épi fructifère est lâche</a:t>
            </a:r>
            <a:r>
              <a:rPr lang="fr-FR" baseline="0" dirty="0" smtClean="0"/>
              <a:t> mais il y a des espèces où l’épi fructifère est dense (C. </a:t>
            </a:r>
            <a:r>
              <a:rPr lang="fr-FR" baseline="0" dirty="0" err="1" smtClean="0"/>
              <a:t>palasii</a:t>
            </a:r>
            <a:r>
              <a:rPr lang="fr-FR" baseline="0" dirty="0" smtClean="0"/>
              <a:t> et C. </a:t>
            </a:r>
            <a:r>
              <a:rPr lang="fr-FR" baseline="0" dirty="0" err="1" smtClean="0"/>
              <a:t>gallicum</a:t>
            </a:r>
            <a:r>
              <a:rPr lang="fr-FR" baseline="0" dirty="0" smtClean="0"/>
              <a:t>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54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Périsperme = tissu à 2n chromosomes de nature ovulaire = restes des tissus de l’ovule</a:t>
            </a:r>
          </a:p>
          <a:p>
            <a:r>
              <a:rPr lang="fr-FR" dirty="0" smtClean="0"/>
              <a:t>En effet , ici l’albumen ne s’est pratiquement pas développé</a:t>
            </a:r>
            <a:r>
              <a:rPr lang="fr-FR" baseline="0" dirty="0" smtClean="0"/>
              <a:t> : il subsiste sous forme d’une mince gaine qui enveloppe la base de l’embryon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149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faite au Grau du Roi  -     Remarquez les feuilles alternes</a:t>
            </a:r>
          </a:p>
          <a:p>
            <a:r>
              <a:rPr lang="fr-FR" dirty="0" smtClean="0"/>
              <a:t>Épi florifère dense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490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entrons dans le groupe dont les fleurs sont encadrées par des bractéoles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627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791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Étamines saillantes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3792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glabre, à tige</a:t>
            </a:r>
            <a:r>
              <a:rPr lang="fr-FR" baseline="0" dirty="0" smtClean="0"/>
              <a:t> courte étalée raide et </a:t>
            </a:r>
            <a:r>
              <a:rPr lang="fr-FR" baseline="0" dirty="0" err="1" smtClean="0"/>
              <a:t>spinescente</a:t>
            </a:r>
            <a:r>
              <a:rPr lang="fr-FR" baseline="0" dirty="0" smtClean="0"/>
              <a:t>    - feuilles non charnues</a:t>
            </a:r>
          </a:p>
          <a:p>
            <a:r>
              <a:rPr lang="fr-FR" baseline="0" dirty="0" smtClean="0"/>
              <a:t>Lieux pierreux et sablonneux surtout calcaires dans presque toute la France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7980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petites très</a:t>
            </a:r>
            <a:r>
              <a:rPr lang="fr-FR" baseline="0" dirty="0" smtClean="0"/>
              <a:t> nombreuses, très petites occupant presque toute la longueur des tiges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8847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Mucron apical vulnérant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4132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5 tépales ailés    - 5 étamines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9464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entièrement glabre et lisse – </a:t>
            </a:r>
            <a:r>
              <a:rPr lang="fr-FR" baseline="0" dirty="0" smtClean="0"/>
              <a:t>                       Tiges rougeâtres </a:t>
            </a:r>
            <a:r>
              <a:rPr lang="fr-FR" dirty="0" smtClean="0"/>
              <a:t> et charnues portant des feuilles sessiles et alternes</a:t>
            </a:r>
          </a:p>
          <a:p>
            <a:r>
              <a:rPr lang="fr-FR" dirty="0" smtClean="0"/>
              <a:t>Pousse au bord des étangs saumâtres et sur</a:t>
            </a:r>
            <a:r>
              <a:rPr lang="fr-FR" baseline="0" dirty="0" smtClean="0"/>
              <a:t> les digues des marais salants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032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Mucron apical non vulnérant  - tépales non ailés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888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23 genres dans la flore française - </a:t>
            </a:r>
          </a:p>
          <a:p>
            <a:r>
              <a:rPr lang="fr-FR" dirty="0" smtClean="0"/>
              <a:t>Absents de </a:t>
            </a:r>
            <a:r>
              <a:rPr lang="fr-FR" dirty="0" err="1" smtClean="0"/>
              <a:t>Floremed</a:t>
            </a:r>
            <a:r>
              <a:rPr lang="fr-FR" dirty="0" smtClean="0"/>
              <a:t> : </a:t>
            </a:r>
            <a:r>
              <a:rPr lang="fr-FR" dirty="0" err="1" smtClean="0"/>
              <a:t>Sarcocormia</a:t>
            </a:r>
            <a:r>
              <a:rPr lang="fr-FR" dirty="0" smtClean="0"/>
              <a:t>, Kali, </a:t>
            </a:r>
            <a:r>
              <a:rPr lang="fr-FR" dirty="0" err="1" smtClean="0"/>
              <a:t>Spirobassia</a:t>
            </a:r>
            <a:r>
              <a:rPr lang="fr-FR" dirty="0" smtClean="0"/>
              <a:t>, </a:t>
            </a:r>
            <a:r>
              <a:rPr lang="fr-FR" dirty="0" err="1" smtClean="0"/>
              <a:t>Chenopodstrum</a:t>
            </a:r>
            <a:r>
              <a:rPr lang="fr-FR" dirty="0" smtClean="0"/>
              <a:t>, </a:t>
            </a:r>
            <a:r>
              <a:rPr lang="fr-FR" dirty="0" err="1" smtClean="0"/>
              <a:t>Lipandra</a:t>
            </a:r>
            <a:r>
              <a:rPr lang="fr-FR" dirty="0" smtClean="0"/>
              <a:t>, </a:t>
            </a:r>
            <a:r>
              <a:rPr lang="fr-FR" dirty="0" err="1" smtClean="0"/>
              <a:t>Blitum</a:t>
            </a:r>
            <a:r>
              <a:rPr lang="fr-FR" dirty="0" smtClean="0"/>
              <a:t>, </a:t>
            </a:r>
            <a:r>
              <a:rPr lang="fr-FR" dirty="0" err="1" smtClean="0"/>
              <a:t>Oxybasis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Les sols salés sont des sols physiologiquement secs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103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trentaine de plantes halophiles </a:t>
            </a:r>
            <a:r>
              <a:rPr lang="fr-FR" dirty="0" err="1" smtClean="0"/>
              <a:t>c.a.d</a:t>
            </a:r>
            <a:r>
              <a:rPr lang="fr-FR" dirty="0" smtClean="0"/>
              <a:t>.</a:t>
            </a:r>
            <a:r>
              <a:rPr lang="fr-FR" baseline="0" dirty="0" smtClean="0"/>
              <a:t> qui poussent sur les sols riches en sel marin </a:t>
            </a:r>
          </a:p>
          <a:p>
            <a:r>
              <a:rPr lang="fr-FR" baseline="0" dirty="0" smtClean="0"/>
              <a:t>Certaines sont vivaces, d’autres sont annuelles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>
                <a:solidFill>
                  <a:prstClr val="black"/>
                </a:solidFill>
              </a:rPr>
              <a:pPr/>
              <a:t>83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79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Suivant les espèces la longueur de l’épi fertile varie</a:t>
            </a:r>
            <a:r>
              <a:rPr lang="fr-FR" baseline="0" dirty="0" smtClean="0"/>
              <a:t> de 8 à 90 mm…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2236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H. Coste a fait du</a:t>
            </a:r>
            <a:r>
              <a:rPr lang="fr-FR" baseline="0" dirty="0" smtClean="0"/>
              <a:t> genre </a:t>
            </a:r>
            <a:r>
              <a:rPr lang="fr-FR" baseline="0" dirty="0" err="1" smtClean="0"/>
              <a:t>Salicornia</a:t>
            </a:r>
            <a:r>
              <a:rPr lang="fr-FR" baseline="0" dirty="0" smtClean="0"/>
              <a:t> un genre </a:t>
            </a:r>
            <a:r>
              <a:rPr lang="fr-FR" baseline="0" dirty="0" err="1" smtClean="0"/>
              <a:t>monospécifique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Salicornia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herbacea</a:t>
            </a:r>
            <a:r>
              <a:rPr lang="fr-FR" baseline="0" smtClean="0"/>
              <a:t> L.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>
                <a:solidFill>
                  <a:prstClr val="black"/>
                </a:solidFill>
              </a:rPr>
              <a:pPr/>
              <a:t>88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547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Plantes diploïdes ou </a:t>
            </a:r>
            <a:r>
              <a:rPr lang="fr-FR" dirty="0" err="1" smtClean="0"/>
              <a:t>tetraploïdes</a:t>
            </a:r>
            <a:endParaRPr lang="fr-FR" dirty="0" smtClean="0"/>
          </a:p>
          <a:p>
            <a:r>
              <a:rPr lang="fr-FR" dirty="0" smtClean="0"/>
              <a:t>Ces Salicornes annuelles ont des pousses tendres, comestibles</a:t>
            </a:r>
          </a:p>
          <a:p>
            <a:r>
              <a:rPr lang="fr-FR" dirty="0" smtClean="0"/>
              <a:t>Confites dans du vinaigre, elles sont consommées comme hors d’œuvre, mais aussi en omelette, ou</a:t>
            </a:r>
            <a:r>
              <a:rPr lang="fr-FR" baseline="0" dirty="0" smtClean="0"/>
              <a:t> en salade</a:t>
            </a:r>
          </a:p>
          <a:p>
            <a:r>
              <a:rPr lang="fr-FR" baseline="0" dirty="0" smtClean="0"/>
              <a:t>Elles servent à produire de la soude végétale qui entre encore dans la fabrication du savon d’Alep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4099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5413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Rappel : pour S. </a:t>
            </a:r>
            <a:r>
              <a:rPr lang="fr-FR" dirty="0" err="1" smtClean="0"/>
              <a:t>fruticosa</a:t>
            </a:r>
            <a:r>
              <a:rPr lang="fr-FR" dirty="0" smtClean="0"/>
              <a:t>,</a:t>
            </a:r>
            <a:r>
              <a:rPr lang="fr-FR" baseline="0" dirty="0" smtClean="0"/>
              <a:t> épis fertiles longs de 15 à 90 mm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9393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genres </a:t>
            </a:r>
            <a:r>
              <a:rPr lang="fr-FR" dirty="0" err="1" smtClean="0"/>
              <a:t>Sarcocornia</a:t>
            </a:r>
            <a:r>
              <a:rPr lang="fr-FR" dirty="0" smtClean="0"/>
              <a:t> et </a:t>
            </a:r>
            <a:r>
              <a:rPr lang="fr-FR" dirty="0" err="1" smtClean="0"/>
              <a:t>Arthrocnemum</a:t>
            </a:r>
            <a:r>
              <a:rPr lang="fr-FR" dirty="0" smtClean="0"/>
              <a:t> constituent les Salicornes vivaces de nos côtes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6960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buttes, très éloignées de la nappe salée,  ont un</a:t>
            </a:r>
            <a:r>
              <a:rPr lang="fr-FR" baseline="0" dirty="0" smtClean="0"/>
              <a:t> sol très concentré en sel  </a:t>
            </a:r>
            <a:r>
              <a:rPr lang="fr-FR" baseline="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l’eau salée monte par capillarité puis s’évapore en surface </a:t>
            </a:r>
            <a:r>
              <a:rPr lang="fr-FR" sz="1200" kern="1200" baseline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fr-FR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cristallisation du sel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4EBE-6610-A448-8365-3E9AEDEB2411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277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originaire d’Afrique tropicale</a:t>
            </a:r>
          </a:p>
          <a:p>
            <a:r>
              <a:rPr lang="fr-FR" dirty="0" smtClean="0"/>
              <a:t>Nombreux cultivars dans la série « </a:t>
            </a:r>
            <a:r>
              <a:rPr lang="fr-FR" dirty="0" err="1" smtClean="0"/>
              <a:t>cristata</a:t>
            </a:r>
            <a:r>
              <a:rPr lang="fr-FR" dirty="0" smtClean="0"/>
              <a:t> » connus sous le nom d’Amarante crête de coq</a:t>
            </a:r>
          </a:p>
          <a:p>
            <a:r>
              <a:rPr lang="fr-FR" dirty="0" smtClean="0"/>
              <a:t>Tige ramifiée, feuilles entières en spirales -  petites fleurs roses, rouges ou blanches réunies en épi ou en grandes panicules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082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Graines assez grosses jaune clair</a:t>
            </a:r>
          </a:p>
          <a:p>
            <a:r>
              <a:rPr lang="fr-FR" dirty="0" smtClean="0"/>
              <a:t>Feuilles triangulaires nettement trilobées  -plante dépassant 1 m de hauteur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2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Dysphania</a:t>
            </a:r>
            <a:r>
              <a:rPr lang="fr-FR" dirty="0" smtClean="0"/>
              <a:t> = certains </a:t>
            </a:r>
            <a:r>
              <a:rPr lang="fr-FR" dirty="0" err="1" smtClean="0"/>
              <a:t>Chenopodium</a:t>
            </a:r>
            <a:r>
              <a:rPr lang="fr-FR" dirty="0" smtClean="0"/>
              <a:t> passés dans le genre </a:t>
            </a:r>
            <a:r>
              <a:rPr lang="fr-FR" dirty="0" err="1" smtClean="0"/>
              <a:t>Dysphania</a:t>
            </a:r>
            <a:r>
              <a:rPr lang="fr-FR" dirty="0" smtClean="0"/>
              <a:t> (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pumilio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ambrosioides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botrys</a:t>
            </a:r>
            <a:r>
              <a:rPr lang="fr-FR" baseline="0" dirty="0" smtClean="0"/>
              <a:t>…)</a:t>
            </a:r>
          </a:p>
          <a:p>
            <a:r>
              <a:rPr lang="fr-FR" baseline="0" dirty="0" err="1" smtClean="0"/>
              <a:t>Dysphania</a:t>
            </a:r>
            <a:r>
              <a:rPr lang="fr-FR" baseline="0" dirty="0" smtClean="0"/>
              <a:t> : à forte odeur aromatique mais </a:t>
            </a:r>
            <a:r>
              <a:rPr lang="fr-FR" baseline="0" smtClean="0"/>
              <a:t>jamais farineuse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35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Salicornes : feuilles</a:t>
            </a:r>
            <a:r>
              <a:rPr lang="fr-FR" baseline="0" dirty="0" smtClean="0"/>
              <a:t> réduites à leur gaine, concrescentes avec l’axe et soudées l’une à l’autre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897-9A8B-CE4E-9899-E8273F2153C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55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85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28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410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3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61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87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6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78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0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2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007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92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91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6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38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38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39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26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09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10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7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653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89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79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10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40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5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22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55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15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7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544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3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47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23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72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7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91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28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77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86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4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E2C37-7691-9E42-9ECF-5563A6E7953D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3CCE-9E1A-E240-8D6C-5AC658C92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45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4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5503E-722F-E849-B6AC-EB1C88482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9036-2B81-F045-A6B6-28E91A0BDB1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9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Arthrocnemum macrostachyum-DSC0057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08"/>
            <a:ext cx="10885714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2126" y="1984375"/>
            <a:ext cx="93345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La nouvelle famille des</a:t>
            </a:r>
            <a:r>
              <a:rPr lang="fr-FR" sz="4000" b="1" i="1" dirty="0" smtClean="0"/>
              <a:t> </a:t>
            </a:r>
            <a:r>
              <a:rPr lang="fr-FR" sz="4000" b="1" i="1" dirty="0" err="1" smtClean="0"/>
              <a:t>Amaranthaceae</a:t>
            </a:r>
            <a:endParaRPr lang="fr-FR" sz="40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936625" y="5638800"/>
            <a:ext cx="277812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Atelier du 25 Janvier 2018</a:t>
            </a:r>
          </a:p>
          <a:p>
            <a:r>
              <a:rPr lang="fr-FR" dirty="0" smtClean="0"/>
              <a:t>Montage: Liliane Roubaudi </a:t>
            </a:r>
            <a:endParaRPr lang="fr-FR" dirty="0"/>
          </a:p>
        </p:txBody>
      </p:sp>
      <p:pic>
        <p:nvPicPr>
          <p:cNvPr id="7" name="Image 6" descr="Logo Linnéen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0" y="4186456"/>
            <a:ext cx="2159000" cy="2159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692900" y="6345456"/>
            <a:ext cx="2159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Photos : Didier Roubaudi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685800" y="3600450"/>
            <a:ext cx="35630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De a : privatif et </a:t>
            </a:r>
          </a:p>
          <a:p>
            <a:r>
              <a:rPr lang="fr-FR" dirty="0" smtClean="0"/>
              <a:t>du  grec </a:t>
            </a:r>
            <a:r>
              <a:rPr lang="fr-FR" dirty="0" err="1" smtClean="0"/>
              <a:t>marainen</a:t>
            </a:r>
            <a:r>
              <a:rPr lang="fr-FR" dirty="0" smtClean="0"/>
              <a:t> : se flétrir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85800" y="4671528"/>
            <a:ext cx="437949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= plante dont les fleurs ne se flétrissent pas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2172" y="274638"/>
            <a:ext cx="4014628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Une plante alimentaire originaire du Pérou : </a:t>
            </a:r>
            <a:r>
              <a:rPr lang="fr-FR" sz="2000" b="1" i="1" dirty="0" err="1" smtClean="0"/>
              <a:t>Chenopodium</a:t>
            </a:r>
            <a:r>
              <a:rPr lang="fr-FR" sz="2000" b="1" i="1" dirty="0" smtClean="0"/>
              <a:t> quinoa</a:t>
            </a:r>
            <a:endParaRPr lang="fr-FR" sz="2000" b="1" i="1" dirty="0"/>
          </a:p>
        </p:txBody>
      </p:sp>
      <p:pic>
        <p:nvPicPr>
          <p:cNvPr id="4" name="Espace réservé du contenu 3" descr="Chenopodium quinoa-1-DSC0182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20970" cy="6858000"/>
          </a:xfrm>
        </p:spPr>
      </p:pic>
      <p:grpSp>
        <p:nvGrpSpPr>
          <p:cNvPr id="8" name="Grouper 7"/>
          <p:cNvGrpSpPr/>
          <p:nvPr/>
        </p:nvGrpSpPr>
        <p:grpSpPr>
          <a:xfrm>
            <a:off x="3302000" y="1118748"/>
            <a:ext cx="5842000" cy="5739252"/>
            <a:chOff x="3302000" y="1118748"/>
            <a:chExt cx="5842000" cy="5739252"/>
          </a:xfrm>
        </p:grpSpPr>
        <p:pic>
          <p:nvPicPr>
            <p:cNvPr id="5" name="Image 4" descr="Chenopodium quinoa-1-DSC0391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000" y="2476500"/>
              <a:ext cx="5842000" cy="4381500"/>
            </a:xfrm>
            <a:prstGeom prst="rect">
              <a:avLst/>
            </a:prstGeom>
          </p:spPr>
        </p:pic>
        <p:cxnSp>
          <p:nvCxnSpPr>
            <p:cNvPr id="7" name="Connecteur droit avec flèche 6"/>
            <p:cNvCxnSpPr/>
            <p:nvPr/>
          </p:nvCxnSpPr>
          <p:spPr>
            <a:xfrm>
              <a:off x="6637811" y="1118748"/>
              <a:ext cx="120962" cy="4747119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576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arcocornia perennis-DSC0807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49750" cy="6858000"/>
          </a:xfrm>
        </p:spPr>
      </p:pic>
      <p:pic>
        <p:nvPicPr>
          <p:cNvPr id="5" name="Image 4" descr="Chenopodium ambrosioides-DSC0739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50" y="0"/>
            <a:ext cx="4794250" cy="71626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25750" y="274638"/>
            <a:ext cx="377825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mtClean="0"/>
              <a:t>- On </a:t>
            </a:r>
            <a:r>
              <a:rPr lang="fr-FR" dirty="0" smtClean="0"/>
              <a:t>y trouve des plantes articulées et d’autre pas…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826125" y="6270625"/>
            <a:ext cx="246062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Genre : </a:t>
            </a:r>
            <a:r>
              <a:rPr lang="fr-FR" b="1" i="1" dirty="0" err="1" smtClean="0"/>
              <a:t>Dysphania</a:t>
            </a:r>
            <a:endParaRPr lang="fr-FR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4365625"/>
            <a:ext cx="2159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Genre : </a:t>
            </a:r>
            <a:r>
              <a:rPr lang="fr-FR" b="1" i="1" dirty="0" err="1" smtClean="0"/>
              <a:t>Sarcocornia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409625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Les feuilles peuvent être non développées mais concrescentes avec l’axe et opposées</a:t>
            </a:r>
            <a:endParaRPr lang="fr-FR" sz="2400" b="1" dirty="0"/>
          </a:p>
        </p:txBody>
      </p:sp>
      <p:pic>
        <p:nvPicPr>
          <p:cNvPr id="4" name="Espace réservé du contenu 3" descr="Sarcocornia perennis-DSC0806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1"/>
          <a:stretch/>
        </p:blipFill>
        <p:spPr>
          <a:xfrm>
            <a:off x="0" y="1076325"/>
            <a:ext cx="6400800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457200" y="5778500"/>
            <a:ext cx="438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Sarcocornia</a:t>
            </a:r>
            <a:r>
              <a:rPr lang="fr-FR" b="1" i="1" dirty="0" smtClean="0"/>
              <a:t> </a:t>
            </a:r>
            <a:r>
              <a:rPr lang="fr-FR" b="1" i="1" dirty="0" err="1" smtClean="0"/>
              <a:t>perennis</a:t>
            </a:r>
            <a:endParaRPr lang="fr-FR" b="1" i="1" dirty="0"/>
          </a:p>
        </p:txBody>
      </p:sp>
      <p:pic>
        <p:nvPicPr>
          <p:cNvPr id="7" name="Image 6" descr="Sarcocornia perennis-DSC0807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136" y="1128712"/>
            <a:ext cx="3834864" cy="57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74625" y="-238125"/>
            <a:ext cx="9318625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Au contraire, elles peuvent être bien développées, linéaires ou entières</a:t>
            </a:r>
            <a:endParaRPr lang="fr-FR" sz="2400" b="1" dirty="0"/>
          </a:p>
        </p:txBody>
      </p:sp>
      <p:pic>
        <p:nvPicPr>
          <p:cNvPr id="4" name="Espace réservé du contenu 3" descr="Atriplex glabriuscula-DSC0139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02"/>
          <a:stretch/>
        </p:blipFill>
        <p:spPr>
          <a:xfrm>
            <a:off x="0" y="536575"/>
            <a:ext cx="3794125" cy="5663378"/>
          </a:xfrm>
        </p:spPr>
      </p:pic>
      <p:pic>
        <p:nvPicPr>
          <p:cNvPr id="5" name="Image 4" descr="Suaeda splendens-DSC0340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500" y="1483757"/>
            <a:ext cx="5222875" cy="53149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7000" y="6429375"/>
            <a:ext cx="322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Atriplex</a:t>
            </a:r>
            <a:r>
              <a:rPr lang="fr-FR" b="1" i="1" dirty="0" smtClean="0"/>
              <a:t> </a:t>
            </a:r>
            <a:r>
              <a:rPr lang="fr-FR" b="1" i="1" dirty="0" err="1" smtClean="0"/>
              <a:t>gabriuscula</a:t>
            </a:r>
            <a:endParaRPr lang="fr-FR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3921125" y="5413375"/>
            <a:ext cx="2174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Suaeda</a:t>
            </a:r>
            <a:r>
              <a:rPr lang="fr-FR" b="1" i="1" dirty="0" smtClean="0"/>
              <a:t> </a:t>
            </a:r>
            <a:r>
              <a:rPr lang="fr-FR" b="1" i="1" dirty="0" err="1" smtClean="0"/>
              <a:t>splendens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39044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6987"/>
            <a:ext cx="9144000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Les fleurs, le plus souvent hermaphrodites, sont parfois encadrées de bractéoles :</a:t>
            </a:r>
            <a:endParaRPr lang="fr-FR" sz="2400" b="1" dirty="0"/>
          </a:p>
        </p:txBody>
      </p:sp>
      <p:pic>
        <p:nvPicPr>
          <p:cNvPr id="4" name="Espace réservé du contenu 3" descr="Salsola kali-DSC09366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1075"/>
            <a:ext cx="4445001" cy="4525963"/>
          </a:xfrm>
        </p:spPr>
      </p:pic>
      <p:sp>
        <p:nvSpPr>
          <p:cNvPr id="5" name="Rectangle avec flèche vers le haut 4"/>
          <p:cNvSpPr/>
          <p:nvPr/>
        </p:nvSpPr>
        <p:spPr>
          <a:xfrm>
            <a:off x="285750" y="5507038"/>
            <a:ext cx="4445000" cy="779462"/>
          </a:xfrm>
          <a:prstGeom prst="up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Dans le genre </a:t>
            </a:r>
            <a:r>
              <a:rPr lang="fr-FR" b="1" i="1" dirty="0" smtClean="0">
                <a:solidFill>
                  <a:schemeClr val="tx1"/>
                </a:solidFill>
              </a:rPr>
              <a:t>kali </a:t>
            </a:r>
            <a:r>
              <a:rPr lang="fr-FR" dirty="0" smtClean="0">
                <a:solidFill>
                  <a:schemeClr val="tx1"/>
                </a:solidFill>
              </a:rPr>
              <a:t>: les bractéoles épineuses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5315477" y="714376"/>
            <a:ext cx="3843364" cy="6143624"/>
            <a:chOff x="5315477" y="714376"/>
            <a:chExt cx="3843364" cy="6143624"/>
          </a:xfrm>
        </p:grpSpPr>
        <p:pic>
          <p:nvPicPr>
            <p:cNvPr id="6" name="Image 5" descr="Corispermum declinatum-DSC00499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5477" y="714376"/>
              <a:ext cx="3843364" cy="6143624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6619875" y="3667125"/>
              <a:ext cx="2538966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b="1" i="1" dirty="0" err="1" smtClean="0"/>
                <a:t>Corispermum</a:t>
              </a:r>
              <a:r>
                <a:rPr lang="fr-FR" b="1" i="1" dirty="0"/>
                <a:t> </a:t>
              </a:r>
              <a:r>
                <a:rPr lang="fr-FR" b="1" i="1" dirty="0" err="1" smtClean="0"/>
                <a:t>gmelinii</a:t>
              </a:r>
              <a:r>
                <a:rPr lang="fr-FR" b="1" i="1" dirty="0" smtClean="0"/>
                <a:t> </a:t>
              </a:r>
              <a:r>
                <a:rPr lang="fr-FR" dirty="0" smtClean="0"/>
                <a:t>: pas de bractéole évidente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9506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27156" y="0"/>
            <a:ext cx="2759643" cy="740793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/>
              <a:t>La fleur des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Amaranthaceae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:</a:t>
            </a:r>
            <a:endParaRPr lang="fr-FR" sz="2400" b="1" dirty="0"/>
          </a:p>
        </p:txBody>
      </p:sp>
      <p:pic>
        <p:nvPicPr>
          <p:cNvPr id="4" name="Espace réservé du contenu 3" descr="Beta maritima-DSC00264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1"/>
          <a:stretch/>
        </p:blipFill>
        <p:spPr>
          <a:xfrm>
            <a:off x="-120964" y="0"/>
            <a:ext cx="6232641" cy="4747119"/>
          </a:xfrm>
        </p:spPr>
      </p:pic>
      <p:sp>
        <p:nvSpPr>
          <p:cNvPr id="6" name="ZoneTexte 5"/>
          <p:cNvSpPr txBox="1"/>
          <p:nvPr/>
        </p:nvSpPr>
        <p:spPr>
          <a:xfrm>
            <a:off x="6335405" y="2615451"/>
            <a:ext cx="267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- 0 – 5 tépales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11676" y="3326007"/>
            <a:ext cx="303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- 0- 5 étamines </a:t>
            </a:r>
            <a:r>
              <a:rPr lang="fr-FR" dirty="0" err="1" smtClean="0"/>
              <a:t>épitépales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111677" y="4278455"/>
            <a:ext cx="290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Fleurs hermaphrodites ou femelles à 2-3-5 stigmates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927156" y="5396838"/>
            <a:ext cx="308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Ovaire à 1 loge uniovulée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50173" y="4771943"/>
            <a:ext cx="362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Genre : </a:t>
            </a:r>
            <a:r>
              <a:rPr lang="fr-FR" sz="1400" i="1" dirty="0" smtClean="0"/>
              <a:t>Beta</a:t>
            </a:r>
            <a:endParaRPr lang="fr-FR" sz="1400" i="1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3356705" y="857338"/>
            <a:ext cx="6409239" cy="5785619"/>
            <a:chOff x="4440522" y="1118748"/>
            <a:chExt cx="6409239" cy="5785619"/>
          </a:xfrm>
        </p:grpSpPr>
        <p:grpSp>
          <p:nvGrpSpPr>
            <p:cNvPr id="13" name="Grouper 12"/>
            <p:cNvGrpSpPr/>
            <p:nvPr/>
          </p:nvGrpSpPr>
          <p:grpSpPr>
            <a:xfrm>
              <a:off x="4440522" y="1118748"/>
              <a:ext cx="6409239" cy="5739252"/>
              <a:chOff x="4440522" y="1118748"/>
              <a:chExt cx="6409239" cy="5739252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7195495" y="1118748"/>
                <a:ext cx="365426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- Fleurs isolées ou associées en inflorescence spiciformes ou en panicules</a:t>
                </a:r>
                <a:endParaRPr lang="fr-FR" dirty="0"/>
              </a:p>
            </p:txBody>
          </p:sp>
          <p:pic>
            <p:nvPicPr>
              <p:cNvPr id="12" name="Image 11" descr="Chenopodium polyspermum -villemagne- -2-.JP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40522" y="1786994"/>
                <a:ext cx="2570451" cy="5071006"/>
              </a:xfrm>
              <a:prstGeom prst="rect">
                <a:avLst/>
              </a:prstGeom>
            </p:spPr>
          </p:pic>
        </p:grpSp>
        <p:sp>
          <p:nvSpPr>
            <p:cNvPr id="14" name="ZoneTexte 13"/>
            <p:cNvSpPr txBox="1"/>
            <p:nvPr/>
          </p:nvSpPr>
          <p:spPr>
            <a:xfrm rot="10800000" flipV="1">
              <a:off x="7195493" y="6596590"/>
              <a:ext cx="2062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Genre : </a:t>
              </a:r>
              <a:r>
                <a:rPr lang="fr-FR" sz="1400" dirty="0" err="1" smtClean="0"/>
                <a:t>Chenopodium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73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2684" y="274638"/>
            <a:ext cx="3351316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 fruit des </a:t>
            </a:r>
            <a:r>
              <a:rPr lang="fr-FR" sz="2000" b="1" dirty="0" err="1" smtClean="0"/>
              <a:t>Amaranthaceae</a:t>
            </a:r>
            <a:r>
              <a:rPr lang="fr-FR" sz="2000" b="1" dirty="0" smtClean="0"/>
              <a:t> :</a:t>
            </a:r>
            <a:endParaRPr lang="fr-FR" sz="2000" b="1" dirty="0"/>
          </a:p>
        </p:txBody>
      </p:sp>
      <p:pic>
        <p:nvPicPr>
          <p:cNvPr id="6" name="Image 5" descr="pyxide Amaranthus224_modifié-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36" y="3671024"/>
            <a:ext cx="2113430" cy="3553013"/>
          </a:xfrm>
          <a:prstGeom prst="rect">
            <a:avLst/>
          </a:prstGeom>
        </p:spPr>
      </p:pic>
      <p:pic>
        <p:nvPicPr>
          <p:cNvPr id="4" name="Espace réservé du contenu 3" descr="akène  horizontal-Chenopodium glaucum282_modifié-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36" y="0"/>
            <a:ext cx="1734015" cy="1677046"/>
          </a:xfrm>
        </p:spPr>
      </p:pic>
      <p:pic>
        <p:nvPicPr>
          <p:cNvPr id="5" name="Image 4" descr="Akène vertical-Chenopodium glaucum282_modifié-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7581"/>
            <a:ext cx="2194277" cy="24529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4796" y="6858000"/>
            <a:ext cx="949255" cy="5435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5033750" y="433708"/>
            <a:ext cx="3924388" cy="3454170"/>
            <a:chOff x="5033750" y="433708"/>
            <a:chExt cx="3924388" cy="3454170"/>
          </a:xfrm>
        </p:grpSpPr>
        <p:sp>
          <p:nvSpPr>
            <p:cNvPr id="8" name="Accolade fermante 7"/>
            <p:cNvSpPr/>
            <p:nvPr/>
          </p:nvSpPr>
          <p:spPr>
            <a:xfrm>
              <a:off x="5033750" y="433708"/>
              <a:ext cx="758934" cy="345417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792684" y="1887064"/>
              <a:ext cx="3165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 plus souvent, c’est un </a:t>
              </a:r>
              <a:r>
                <a:rPr lang="fr-FR" b="1" dirty="0" smtClean="0"/>
                <a:t>akène</a:t>
              </a:r>
              <a:endParaRPr lang="fr-FR" b="1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194277" y="789967"/>
            <a:ext cx="257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horizontal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73466" y="3020463"/>
            <a:ext cx="22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vertical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994034" y="2369902"/>
            <a:ext cx="24781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Exemples :</a:t>
            </a:r>
          </a:p>
          <a:p>
            <a:r>
              <a:rPr lang="fr-FR" i="1" dirty="0" err="1" smtClean="0">
                <a:solidFill>
                  <a:srgbClr val="0000FF"/>
                </a:solidFill>
              </a:rPr>
              <a:t>Bassia</a:t>
            </a:r>
            <a:endParaRPr lang="fr-FR" i="1" dirty="0" smtClean="0">
              <a:solidFill>
                <a:srgbClr val="0000FF"/>
              </a:solidFill>
            </a:endParaRPr>
          </a:p>
          <a:p>
            <a:r>
              <a:rPr lang="fr-FR" i="1" dirty="0" err="1" smtClean="0">
                <a:solidFill>
                  <a:srgbClr val="0000FF"/>
                </a:solidFill>
              </a:rPr>
              <a:t>Chenopodium</a:t>
            </a:r>
            <a:endParaRPr lang="fr-FR" i="1" dirty="0" smtClean="0">
              <a:solidFill>
                <a:srgbClr val="0000FF"/>
              </a:solidFill>
            </a:endParaRPr>
          </a:p>
          <a:p>
            <a:r>
              <a:rPr lang="fr-FR" i="1" dirty="0" err="1" smtClean="0">
                <a:solidFill>
                  <a:srgbClr val="0000FF"/>
                </a:solidFill>
              </a:rPr>
              <a:t>Corispermum</a:t>
            </a:r>
            <a:endParaRPr lang="fr-FR" i="1" dirty="0" smtClean="0">
              <a:solidFill>
                <a:srgbClr val="0000FF"/>
              </a:solidFill>
            </a:endParaRPr>
          </a:p>
          <a:p>
            <a:r>
              <a:rPr lang="fr-FR" i="1" dirty="0" err="1" smtClean="0">
                <a:solidFill>
                  <a:srgbClr val="0000FF"/>
                </a:solidFill>
              </a:rPr>
              <a:t>Arthrocnemum</a:t>
            </a:r>
            <a:endParaRPr lang="fr-FR" i="1" dirty="0" smtClean="0">
              <a:solidFill>
                <a:srgbClr val="0000FF"/>
              </a:solidFill>
            </a:endParaRPr>
          </a:p>
          <a:p>
            <a:r>
              <a:rPr lang="fr-FR" i="1" dirty="0" err="1" smtClean="0">
                <a:solidFill>
                  <a:srgbClr val="0000FF"/>
                </a:solidFill>
              </a:rPr>
              <a:t>Salicornia</a:t>
            </a:r>
            <a:r>
              <a:rPr lang="fr-FR" i="1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etc…</a:t>
            </a:r>
            <a:endParaRPr lang="fr-FR" dirty="0">
              <a:solidFill>
                <a:srgbClr val="0000FF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4909842" y="4306096"/>
            <a:ext cx="3686254" cy="2354412"/>
            <a:chOff x="4909842" y="4306096"/>
            <a:chExt cx="3686254" cy="2354412"/>
          </a:xfrm>
        </p:grpSpPr>
        <p:sp>
          <p:nvSpPr>
            <p:cNvPr id="14" name="Accolade fermante 13"/>
            <p:cNvSpPr/>
            <p:nvPr/>
          </p:nvSpPr>
          <p:spPr>
            <a:xfrm>
              <a:off x="4909842" y="4306096"/>
              <a:ext cx="542096" cy="235441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792684" y="5049595"/>
              <a:ext cx="2803412" cy="371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Parfois c’est une </a:t>
              </a:r>
              <a:r>
                <a:rPr lang="fr-FR" b="1" dirty="0" smtClean="0"/>
                <a:t>pyxide</a:t>
              </a:r>
              <a:endParaRPr lang="fr-FR" b="1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6210873" y="5731135"/>
            <a:ext cx="184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Exemples :</a:t>
            </a:r>
          </a:p>
          <a:p>
            <a:r>
              <a:rPr lang="fr-FR" i="1" dirty="0" err="1" smtClean="0">
                <a:solidFill>
                  <a:srgbClr val="0000FF"/>
                </a:solidFill>
              </a:rPr>
              <a:t>Amaranthus</a:t>
            </a:r>
            <a:endParaRPr lang="fr-FR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FFFF"/>
                </a:solidFill>
              </a:rPr>
              <a:t>1° partie : Les</a:t>
            </a:r>
            <a:r>
              <a:rPr lang="fr-FR" sz="2800" i="1" dirty="0" smtClean="0">
                <a:solidFill>
                  <a:srgbClr val="FFFFFF"/>
                </a:solidFill>
              </a:rPr>
              <a:t> </a:t>
            </a:r>
            <a:r>
              <a:rPr lang="fr-FR" sz="2800" i="1" dirty="0" err="1" smtClean="0">
                <a:solidFill>
                  <a:srgbClr val="FFFFFF"/>
                </a:solidFill>
              </a:rPr>
              <a:t>Amaranthaceae</a:t>
            </a:r>
            <a:r>
              <a:rPr lang="fr-FR" sz="2800" i="1" dirty="0" smtClean="0">
                <a:solidFill>
                  <a:srgbClr val="FFFFFF"/>
                </a:solidFill>
              </a:rPr>
              <a:t> </a:t>
            </a:r>
            <a:r>
              <a:rPr lang="fr-FR" sz="2800" dirty="0" smtClean="0">
                <a:solidFill>
                  <a:srgbClr val="FFFFFF"/>
                </a:solidFill>
              </a:rPr>
              <a:t>non articulées à feuilles développées :</a:t>
            </a:r>
            <a:endParaRPr lang="fr-FR" sz="2800" dirty="0">
              <a:solidFill>
                <a:srgbClr val="FFFF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7200" y="1829304"/>
            <a:ext cx="8414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</a:rPr>
              <a:t>A – Celles dont les feuilles sont à limbe lobé, denté ou entier </a:t>
            </a:r>
            <a:r>
              <a:rPr lang="fr-FR" dirty="0" smtClean="0">
                <a:solidFill>
                  <a:srgbClr val="FFFFFF"/>
                </a:solidFill>
              </a:rPr>
              <a:t>: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13061" y="3052635"/>
            <a:ext cx="2056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solidFill>
                  <a:srgbClr val="FFFFFF"/>
                </a:solidFill>
              </a:rPr>
              <a:t>Amaranthus</a:t>
            </a:r>
            <a:endParaRPr lang="fr-FR" sz="2000" i="1" dirty="0" smtClean="0">
              <a:solidFill>
                <a:srgbClr val="FFFFFF"/>
              </a:solidFill>
            </a:endParaRPr>
          </a:p>
          <a:p>
            <a:r>
              <a:rPr lang="fr-FR" sz="2000" i="1" dirty="0" err="1" smtClean="0">
                <a:solidFill>
                  <a:srgbClr val="FFFFFF"/>
                </a:solidFill>
              </a:rPr>
              <a:t>Atriplex</a:t>
            </a:r>
            <a:endParaRPr lang="fr-FR" sz="2000" i="1" dirty="0" smtClean="0">
              <a:solidFill>
                <a:srgbClr val="FFFFFF"/>
              </a:solidFill>
            </a:endParaRPr>
          </a:p>
          <a:p>
            <a:r>
              <a:rPr lang="fr-FR" sz="2000" i="1" dirty="0" smtClean="0">
                <a:solidFill>
                  <a:srgbClr val="FFFFFF"/>
                </a:solidFill>
              </a:rPr>
              <a:t>Beta</a:t>
            </a:r>
          </a:p>
          <a:p>
            <a:r>
              <a:rPr lang="fr-FR" sz="2000" i="1" dirty="0" err="1" smtClean="0">
                <a:solidFill>
                  <a:srgbClr val="FFFFFF"/>
                </a:solidFill>
              </a:rPr>
              <a:t>Chenopodium</a:t>
            </a:r>
            <a:endParaRPr lang="fr-FR" sz="2000" i="1" dirty="0" smtClean="0">
              <a:solidFill>
                <a:srgbClr val="FFFFFF"/>
              </a:solidFill>
            </a:endParaRPr>
          </a:p>
          <a:p>
            <a:r>
              <a:rPr lang="fr-FR" sz="2000" i="1" dirty="0" err="1" smtClean="0">
                <a:solidFill>
                  <a:srgbClr val="FFFFFF"/>
                </a:solidFill>
              </a:rPr>
              <a:t>Cycloloma</a:t>
            </a:r>
            <a:endParaRPr lang="fr-FR" sz="2000" i="1" dirty="0" smtClean="0">
              <a:solidFill>
                <a:srgbClr val="FFFFFF"/>
              </a:solidFill>
            </a:endParaRPr>
          </a:p>
          <a:p>
            <a:r>
              <a:rPr lang="fr-FR" sz="2000" i="1" dirty="0" err="1" smtClean="0">
                <a:solidFill>
                  <a:srgbClr val="FFFFFF"/>
                </a:solidFill>
              </a:rPr>
              <a:t>Dysphania</a:t>
            </a:r>
            <a:endParaRPr lang="fr-FR" sz="2000" i="1" dirty="0" smtClean="0">
              <a:solidFill>
                <a:srgbClr val="FFFFFF"/>
              </a:solidFill>
            </a:endParaRPr>
          </a:p>
          <a:p>
            <a:r>
              <a:rPr lang="fr-FR" sz="2000" i="1" dirty="0" err="1" smtClean="0">
                <a:solidFill>
                  <a:srgbClr val="FFFFFF"/>
                </a:solidFill>
              </a:rPr>
              <a:t>Halimione</a:t>
            </a:r>
            <a:endParaRPr lang="fr-FR" sz="2000" i="1" dirty="0" smtClean="0">
              <a:solidFill>
                <a:srgbClr val="FFFFFF"/>
              </a:solidFill>
            </a:endParaRPr>
          </a:p>
          <a:p>
            <a:endParaRPr lang="fr-FR" sz="2000" i="1" dirty="0" smtClean="0">
              <a:solidFill>
                <a:srgbClr val="FFFFFF"/>
              </a:solidFill>
            </a:endParaRPr>
          </a:p>
          <a:p>
            <a:endParaRPr lang="fr-FR" sz="2000" i="1" dirty="0">
              <a:solidFill>
                <a:srgbClr val="FFFFFF"/>
              </a:solidFill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2306659" y="3473353"/>
            <a:ext cx="4778014" cy="1874658"/>
            <a:chOff x="3371826" y="2736397"/>
            <a:chExt cx="4778014" cy="1874658"/>
          </a:xfrm>
        </p:grpSpPr>
        <p:sp>
          <p:nvSpPr>
            <p:cNvPr id="13" name="Accolade fermante 12"/>
            <p:cNvSpPr/>
            <p:nvPr/>
          </p:nvSpPr>
          <p:spPr>
            <a:xfrm>
              <a:off x="3371826" y="2736397"/>
              <a:ext cx="1421308" cy="1874658"/>
            </a:xfrm>
            <a:prstGeom prst="rightBrac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929217" y="3380797"/>
              <a:ext cx="3220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FFFF"/>
                  </a:solidFill>
                </a:rPr>
                <a:t>Pas de bractéoles en plus du </a:t>
              </a:r>
              <a:r>
                <a:rPr lang="fr-FR" dirty="0" err="1" smtClean="0">
                  <a:solidFill>
                    <a:srgbClr val="FFFFFF"/>
                  </a:solidFill>
                </a:rPr>
                <a:t>périgone</a:t>
              </a:r>
              <a:endParaRPr lang="fr-FR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2458478" y="2919501"/>
            <a:ext cx="5518908" cy="369332"/>
            <a:chOff x="2630932" y="2229414"/>
            <a:chExt cx="5518908" cy="369332"/>
          </a:xfrm>
        </p:grpSpPr>
        <p:sp>
          <p:nvSpPr>
            <p:cNvPr id="12" name="ZoneTexte 11"/>
            <p:cNvSpPr txBox="1"/>
            <p:nvPr/>
          </p:nvSpPr>
          <p:spPr>
            <a:xfrm>
              <a:off x="4581450" y="2229414"/>
              <a:ext cx="3568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FFFF"/>
                  </a:solidFill>
                </a:rPr>
                <a:t>Fleurs à l’aisselle de 1 à 3 bractées</a:t>
              </a:r>
              <a:endParaRPr lang="fr-FR" dirty="0">
                <a:solidFill>
                  <a:srgbClr val="FFFFFF"/>
                </a:solidFill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2630932" y="2535027"/>
              <a:ext cx="1950518" cy="0"/>
            </a:xfrm>
            <a:prstGeom prst="straightConnector1">
              <a:avLst/>
            </a:prstGeom>
            <a:ln w="5715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1787254" y="2446066"/>
            <a:ext cx="387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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- Feuilles alternes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12676" y="6350363"/>
            <a:ext cx="45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 - Feuilles opposées : </a:t>
            </a:r>
            <a:r>
              <a:rPr lang="fr-FR" b="1" i="1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Alternanthera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624" y="274638"/>
            <a:ext cx="4143376" cy="1143000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 genre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Amaranthus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smtClean="0"/>
              <a:t>est à l’origine du </a:t>
            </a:r>
            <a:br>
              <a:rPr lang="fr-FR" sz="2400" b="1" dirty="0" smtClean="0"/>
            </a:br>
            <a:r>
              <a:rPr lang="fr-FR" sz="2400" b="1" dirty="0" smtClean="0"/>
              <a:t> nom de cette famille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0" y="0"/>
            <a:ext cx="5143501" cy="6858000"/>
          </a:xfrm>
        </p:spPr>
      </p:pic>
      <p:sp>
        <p:nvSpPr>
          <p:cNvPr id="3" name="Flèche vers la gauche 2"/>
          <p:cNvSpPr/>
          <p:nvPr/>
        </p:nvSpPr>
        <p:spPr>
          <a:xfrm>
            <a:off x="4238625" y="2174874"/>
            <a:ext cx="3302000" cy="873125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Ici, </a:t>
            </a:r>
            <a:r>
              <a:rPr lang="fr-FR" b="1" i="1" dirty="0" err="1" smtClean="0">
                <a:solidFill>
                  <a:schemeClr val="bg1"/>
                </a:solidFill>
              </a:rPr>
              <a:t>Amaranthus</a:t>
            </a:r>
            <a:r>
              <a:rPr lang="fr-FR" b="1" i="1" dirty="0" smtClean="0">
                <a:solidFill>
                  <a:schemeClr val="bg1"/>
                </a:solidFill>
              </a:rPr>
              <a:t> </a:t>
            </a:r>
            <a:r>
              <a:rPr lang="fr-FR" b="1" i="1" dirty="0" err="1" smtClean="0">
                <a:solidFill>
                  <a:schemeClr val="bg1"/>
                </a:solidFill>
              </a:rPr>
              <a:t>hybridus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91125" y="2863333"/>
            <a:ext cx="379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Inflorescence terminée par une panicule spiciforme et non feuillée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111751" y="3694331"/>
            <a:ext cx="379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Tige légèrement pubescente au sommet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191125" y="4603750"/>
            <a:ext cx="34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Feuilles peu ou pas ondulées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191125" y="5669281"/>
            <a:ext cx="371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Plante des cultures, des friches et des décombres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20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60500" y="274638"/>
            <a:ext cx="5226306" cy="114300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 le genre  </a:t>
            </a:r>
            <a:r>
              <a:rPr lang="fr-FR" sz="2800" b="1" i="1" dirty="0" err="1" smtClean="0">
                <a:solidFill>
                  <a:srgbClr val="FF0000"/>
                </a:solidFill>
              </a:rPr>
              <a:t>Amaranthus</a:t>
            </a:r>
            <a:r>
              <a:rPr lang="fr-FR" sz="2800" b="1" i="1" dirty="0" smtClean="0">
                <a:solidFill>
                  <a:srgbClr val="FF0000"/>
                </a:solidFill>
              </a:rPr>
              <a:t> : </a:t>
            </a:r>
            <a:r>
              <a:rPr lang="fr-FR" sz="2800" b="1" dirty="0" smtClean="0">
                <a:solidFill>
                  <a:srgbClr val="FF0000"/>
                </a:solidFill>
              </a:rPr>
              <a:t>12 espèces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maranthus hybridus104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954" y="1282700"/>
            <a:ext cx="3298850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3286125" y="1417638"/>
            <a:ext cx="561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– Ce sont des plantes non articulées le plus souvent annuelles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86125" y="2095500"/>
            <a:ext cx="561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– Elles ont des feuilles entières, alternes et pétiolées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286125" y="2615168"/>
            <a:ext cx="454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– les inflorescences sont condensées</a:t>
            </a:r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3286125" y="-566674"/>
            <a:ext cx="5241925" cy="4095131"/>
            <a:chOff x="3286125" y="-566674"/>
            <a:chExt cx="5241925" cy="4095131"/>
          </a:xfrm>
        </p:grpSpPr>
        <p:sp>
          <p:nvSpPr>
            <p:cNvPr id="7" name="ZoneTexte 6"/>
            <p:cNvSpPr txBox="1"/>
            <p:nvPr/>
          </p:nvSpPr>
          <p:spPr>
            <a:xfrm>
              <a:off x="3286125" y="3159125"/>
              <a:ext cx="5241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</a:t>
              </a:r>
              <a:r>
                <a:rPr lang="fr-FR" dirty="0" smtClean="0"/>
                <a:t> – les fleurs sont situées à l’aisselle de 1 – 3 bractées</a:t>
              </a:r>
              <a:endParaRPr lang="fr-FR" dirty="0"/>
            </a:p>
          </p:txBody>
        </p:sp>
        <p:pic>
          <p:nvPicPr>
            <p:cNvPr id="3" name="Image 2" descr="-Fleur-Amaranthus476_modifié-1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9682" y="-566674"/>
              <a:ext cx="2263293" cy="1849374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3286125" y="3811906"/>
            <a:ext cx="508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– Les fleurs unisexuées ont 2 à 5 tépales scarieux et 2 -5 étamines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86125" y="5000625"/>
            <a:ext cx="569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– Le gynécée est à 2-3 carpelles formant une seule loge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286125" y="6016625"/>
            <a:ext cx="524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– le fruit est un akène ou une pyxide contenant des graines noires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48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162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1-Place de cette famille dans la classification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APG 3222-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78" r="-11578"/>
          <a:stretch>
            <a:fillRect/>
          </a:stretch>
        </p:blipFill>
        <p:spPr>
          <a:xfrm>
            <a:off x="-559575" y="913884"/>
            <a:ext cx="9760779" cy="5944116"/>
          </a:xfrm>
        </p:spPr>
      </p:pic>
      <p:sp>
        <p:nvSpPr>
          <p:cNvPr id="6" name="Cadre 5"/>
          <p:cNvSpPr/>
          <p:nvPr/>
        </p:nvSpPr>
        <p:spPr>
          <a:xfrm>
            <a:off x="4476165" y="6133863"/>
            <a:ext cx="1223589" cy="387239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45200" y="274638"/>
            <a:ext cx="264160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Amaranthus</a:t>
            </a:r>
            <a:r>
              <a:rPr lang="fr-FR" sz="2000" b="1" i="1" dirty="0" smtClean="0"/>
              <a:t>  </a:t>
            </a:r>
            <a:r>
              <a:rPr lang="fr-FR" sz="2000" b="1" i="1" dirty="0" err="1" smtClean="0"/>
              <a:t>deflexus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: les fleurs</a:t>
            </a:r>
            <a:endParaRPr lang="fr-FR" sz="2000" b="1" dirty="0"/>
          </a:p>
        </p:txBody>
      </p:sp>
      <p:pic>
        <p:nvPicPr>
          <p:cNvPr id="4" name="Espace réservé du contenu 3" descr="Amaranthus deflexus-fleurs-12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24400" cy="6858000"/>
          </a:xfrm>
        </p:spPr>
      </p:pic>
      <p:sp>
        <p:nvSpPr>
          <p:cNvPr id="6" name="Flèche vers la gauche 5"/>
          <p:cNvSpPr/>
          <p:nvPr/>
        </p:nvSpPr>
        <p:spPr>
          <a:xfrm>
            <a:off x="4284133" y="2184399"/>
            <a:ext cx="4402667" cy="982133"/>
          </a:xfrm>
          <a:prstGeom prst="leftArrow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Fleurs mâles souvent de type 2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Flèche vers la gauche 6"/>
          <p:cNvSpPr/>
          <p:nvPr/>
        </p:nvSpPr>
        <p:spPr>
          <a:xfrm>
            <a:off x="4284133" y="4588933"/>
            <a:ext cx="4656667" cy="1168400"/>
          </a:xfrm>
          <a:prstGeom prst="leftArrow">
            <a:avLst/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</a:rPr>
              <a:t>Fleurs femelles de type 3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24400" y="6383867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 photos :Herbier des plantes sauvages – Larousse)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7365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267" y="274638"/>
            <a:ext cx="3166532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Amaranthus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deflexus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: organes souterrains</a:t>
            </a:r>
            <a:endParaRPr lang="fr-FR" sz="2000" b="1" dirty="0"/>
          </a:p>
        </p:txBody>
      </p:sp>
      <p:pic>
        <p:nvPicPr>
          <p:cNvPr id="4" name="Espace réservé du contenu 3" descr="Amaranthus deflexus1-racines-2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88933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4859867" y="6214533"/>
            <a:ext cx="416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 photos :Herbier des plantes sauvages – Larousse)</a:t>
            </a:r>
          </a:p>
          <a:p>
            <a:endParaRPr lang="fr-FR" dirty="0"/>
          </a:p>
        </p:txBody>
      </p:sp>
      <p:sp>
        <p:nvSpPr>
          <p:cNvPr id="6" name="Flèche vers la gauche 5"/>
          <p:cNvSpPr/>
          <p:nvPr/>
        </p:nvSpPr>
        <p:spPr>
          <a:xfrm>
            <a:off x="3420533" y="3810000"/>
            <a:ext cx="5757333" cy="1371600"/>
          </a:xfrm>
          <a:prstGeom prst="leftArrow">
            <a:avLst>
              <a:gd name="adj1" fmla="val 54938"/>
              <a:gd name="adj2" fmla="val 50000"/>
            </a:avLst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Souche ligneuse qui se ramifie en racines tubérisées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20267" y="1981199"/>
            <a:ext cx="24892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Mais la plupart des amarantes sont des plantes annuelles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0924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316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Chez </a:t>
            </a:r>
            <a:r>
              <a:rPr lang="fr-FR" sz="2000" i="1" dirty="0" err="1" smtClean="0"/>
              <a:t>Amaranthus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graecizans</a:t>
            </a:r>
            <a:r>
              <a:rPr lang="fr-FR" sz="2000" dirty="0" smtClean="0"/>
              <a:t>, le fruit, déhiscent est une </a:t>
            </a:r>
            <a:r>
              <a:rPr lang="fr-FR" sz="2000" b="1" dirty="0" smtClean="0"/>
              <a:t>pyxide</a:t>
            </a:r>
            <a:endParaRPr lang="fr-FR" sz="2000" b="1" dirty="0"/>
          </a:p>
        </p:txBody>
      </p:sp>
      <p:pic>
        <p:nvPicPr>
          <p:cNvPr id="4" name="Espace réservé du contenu 3" descr="pyxide Amaranthus224_modifié-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55" r="-15855"/>
          <a:stretch>
            <a:fillRect/>
          </a:stretch>
        </p:blipFill>
        <p:spPr>
          <a:xfrm>
            <a:off x="-998715" y="1084269"/>
            <a:ext cx="10498428" cy="5773731"/>
          </a:xfrm>
        </p:spPr>
      </p:pic>
    </p:spTree>
    <p:extLst>
      <p:ext uri="{BB962C8B-B14F-4D97-AF65-F5344CB8AC3E}">
        <p14:creationId xmlns:p14="http://schemas.microsoft.com/office/powerpoint/2010/main" val="4889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717675" y="0"/>
            <a:ext cx="12845218" cy="7064375"/>
          </a:xfrm>
        </p:spPr>
      </p:pic>
      <p:sp>
        <p:nvSpPr>
          <p:cNvPr id="5" name="ZoneTexte 4"/>
          <p:cNvSpPr txBox="1"/>
          <p:nvPr/>
        </p:nvSpPr>
        <p:spPr>
          <a:xfrm>
            <a:off x="298450" y="682625"/>
            <a:ext cx="4337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On y trouve des plantes ornementales   :</a:t>
            </a:r>
            <a:r>
              <a:rPr lang="fr-FR" b="1" i="1" dirty="0" smtClean="0"/>
              <a:t> </a:t>
            </a:r>
            <a:r>
              <a:rPr lang="fr-FR" b="1" i="1" dirty="0" err="1" smtClean="0"/>
              <a:t>Amaranthus</a:t>
            </a:r>
            <a:r>
              <a:rPr lang="fr-FR" b="1" i="1" dirty="0" smtClean="0"/>
              <a:t> </a:t>
            </a:r>
            <a:r>
              <a:rPr lang="fr-FR" b="1" i="1" dirty="0" err="1" smtClean="0"/>
              <a:t>caudatus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5305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" r="360"/>
          <a:stretch/>
        </p:blipFill>
        <p:spPr>
          <a:xfrm>
            <a:off x="-1" y="0"/>
            <a:ext cx="6810375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4651375" y="5127625"/>
            <a:ext cx="449262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On y trouve  aussi des adventices indésirables des décombres et des cultures :</a:t>
            </a:r>
          </a:p>
          <a:p>
            <a:r>
              <a:rPr lang="fr-FR" b="1" i="1" dirty="0" err="1" smtClean="0"/>
              <a:t>Amaranthus</a:t>
            </a:r>
            <a:r>
              <a:rPr lang="fr-FR" b="1" i="1" dirty="0" smtClean="0"/>
              <a:t> </a:t>
            </a:r>
            <a:r>
              <a:rPr lang="fr-FR" b="1" i="1" dirty="0" err="1" smtClean="0"/>
              <a:t>blitum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9892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3402067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 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Halimione</a:t>
            </a:r>
            <a:r>
              <a:rPr lang="fr-FR" sz="2400" b="1" dirty="0" smtClean="0">
                <a:solidFill>
                  <a:srgbClr val="FF0000"/>
                </a:solidFill>
              </a:rPr>
              <a:t> : 1 espèce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 descr="Halimione portulacoides-DSC0276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8" r="-1133"/>
          <a:stretch/>
        </p:blipFill>
        <p:spPr>
          <a:xfrm>
            <a:off x="0" y="1239694"/>
            <a:ext cx="5987498" cy="5618306"/>
          </a:xfrm>
        </p:spPr>
      </p:pic>
      <p:sp>
        <p:nvSpPr>
          <p:cNvPr id="3" name="ZoneTexte 2"/>
          <p:cNvSpPr txBox="1"/>
          <p:nvPr/>
        </p:nvSpPr>
        <p:spPr>
          <a:xfrm>
            <a:off x="3507910" y="274638"/>
            <a:ext cx="550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Sous arbrisseau de 20-50 cm blanc argenté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674232" y="737545"/>
            <a:ext cx="50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Tiges couchées radicantes et rameaux redressés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1300346" y="1314586"/>
            <a:ext cx="7843654" cy="5543414"/>
            <a:chOff x="1300346" y="1314586"/>
            <a:chExt cx="7843654" cy="5543414"/>
          </a:xfrm>
        </p:grpSpPr>
        <p:pic>
          <p:nvPicPr>
            <p:cNvPr id="5" name="Image 4" descr="Halimione portulacoides-DSC02816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1641" y="1314586"/>
              <a:ext cx="2212359" cy="554341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300346" y="2418914"/>
              <a:ext cx="58817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Feuilles </a:t>
              </a:r>
              <a:r>
                <a:rPr lang="fr-FR" dirty="0" err="1" smtClean="0"/>
                <a:t>obovales</a:t>
              </a:r>
              <a:r>
                <a:rPr lang="fr-FR" dirty="0" smtClean="0"/>
                <a:t> ou obliques, </a:t>
              </a:r>
              <a:r>
                <a:rPr lang="fr-FR" dirty="0" err="1" smtClean="0"/>
                <a:t>uninervées</a:t>
              </a:r>
              <a:r>
                <a:rPr lang="fr-FR" dirty="0" smtClean="0"/>
                <a:t>, entières et atténuées en pétiole</a:t>
              </a:r>
              <a:endParaRPr lang="fr-FR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4626811" y="6379886"/>
            <a:ext cx="31601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Halimione</a:t>
            </a:r>
            <a:r>
              <a:rPr lang="fr-FR" b="1" i="1" dirty="0" smtClean="0"/>
              <a:t> </a:t>
            </a:r>
            <a:r>
              <a:rPr lang="fr-FR" b="1" i="1" dirty="0" err="1" smtClean="0"/>
              <a:t>portulacoides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37736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22344" y="274638"/>
            <a:ext cx="3364455" cy="1143000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Genre </a:t>
            </a:r>
            <a:r>
              <a:rPr lang="fr-FR" sz="2800" b="1" i="1" dirty="0" err="1" smtClean="0"/>
              <a:t>Halimione</a:t>
            </a:r>
            <a:r>
              <a:rPr lang="fr-FR" sz="2800" b="1" dirty="0" smtClean="0"/>
              <a:t> : les fleurs</a:t>
            </a:r>
            <a:endParaRPr lang="fr-FR" sz="2800" b="1" dirty="0"/>
          </a:p>
        </p:txBody>
      </p:sp>
      <p:pic>
        <p:nvPicPr>
          <p:cNvPr id="7" name="Espace réservé du contenu 6" descr="Halimione portulacoides-DSC0280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750897" cy="5131948"/>
          </a:xfrm>
        </p:spPr>
      </p:pic>
      <p:pic>
        <p:nvPicPr>
          <p:cNvPr id="9" name="Image 8" descr="Halimione portulacoides-DSC028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896" y="1417638"/>
            <a:ext cx="3497458" cy="5638001"/>
          </a:xfrm>
          <a:prstGeom prst="rect">
            <a:avLst/>
          </a:prstGeom>
        </p:spPr>
      </p:pic>
      <p:sp>
        <p:nvSpPr>
          <p:cNvPr id="8" name="Rectangle avec flèche vers le haut 7"/>
          <p:cNvSpPr/>
          <p:nvPr/>
        </p:nvSpPr>
        <p:spPr>
          <a:xfrm>
            <a:off x="31354" y="5131948"/>
            <a:ext cx="3950774" cy="9144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1836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Fleurs jaunâtres en épi grêle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Halimione portulacoides122 copie_modifié-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770" y="3613958"/>
            <a:ext cx="2680882" cy="3480090"/>
          </a:xfrm>
        </p:spPr>
      </p:pic>
      <p:pic>
        <p:nvPicPr>
          <p:cNvPr id="3" name="Image 2" descr="Halimione portulacoides-DSC0314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307" y="0"/>
            <a:ext cx="6472139" cy="42378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3553" y="732813"/>
            <a:ext cx="200674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Fleurs unisexuées</a:t>
            </a:r>
            <a:endParaRPr lang="fr-FR" dirty="0"/>
          </a:p>
        </p:txBody>
      </p:sp>
      <p:pic>
        <p:nvPicPr>
          <p:cNvPr id="8" name="Image 7" descr="Capture d’écran 2017-07-28 à 18.22.4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3" y="2758994"/>
            <a:ext cx="6487633" cy="4335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3966449" y="4335054"/>
            <a:ext cx="3104179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Périgone</a:t>
            </a:r>
            <a:r>
              <a:rPr lang="fr-FR" b="1" dirty="0" smtClean="0"/>
              <a:t> </a:t>
            </a:r>
            <a:r>
              <a:rPr lang="fr-FR" b="1" dirty="0" err="1" smtClean="0"/>
              <a:t>subsessile</a:t>
            </a:r>
            <a:r>
              <a:rPr lang="fr-FR" b="1" dirty="0" smtClean="0"/>
              <a:t> en triangle renversé</a:t>
            </a:r>
          </a:p>
          <a:p>
            <a:r>
              <a:rPr lang="fr-FR" b="1" dirty="0"/>
              <a:t>f</a:t>
            </a:r>
            <a:r>
              <a:rPr lang="fr-FR" b="1" dirty="0" smtClean="0"/>
              <a:t>ormant au sommet 3 lobes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3790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Atriplex laciniata-DSC00090 copi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987693" y="745650"/>
            <a:ext cx="11114142" cy="611235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0112" y="-47040"/>
            <a:ext cx="3997806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Genre 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Atriplex</a:t>
            </a:r>
            <a:r>
              <a:rPr lang="fr-FR" sz="2800" b="1" i="1" dirty="0" smtClean="0">
                <a:solidFill>
                  <a:srgbClr val="FF0000"/>
                </a:solidFill>
              </a:rPr>
              <a:t> :</a:t>
            </a:r>
            <a:br>
              <a:rPr lang="fr-FR" sz="2800" b="1" i="1" dirty="0" smtClean="0">
                <a:solidFill>
                  <a:srgbClr val="FF0000"/>
                </a:solidFill>
              </a:rPr>
            </a:br>
            <a:r>
              <a:rPr lang="fr-FR" sz="2800" b="1" i="1" dirty="0" smtClean="0">
                <a:solidFill>
                  <a:srgbClr val="FF0000"/>
                </a:solidFill>
              </a:rPr>
              <a:t>8 espèces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5165" y="235199"/>
            <a:ext cx="27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(appelé « arroche »)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3930505" y="1904882"/>
            <a:ext cx="5217934" cy="4187618"/>
            <a:chOff x="5489793" y="2791024"/>
            <a:chExt cx="3658645" cy="3301475"/>
          </a:xfrm>
        </p:grpSpPr>
        <p:pic>
          <p:nvPicPr>
            <p:cNvPr id="7" name="Image 6" descr="Atriplex halimus-100_183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9793" y="2791024"/>
              <a:ext cx="3658645" cy="274398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988869" y="5723167"/>
              <a:ext cx="249275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b="1" i="1" dirty="0" err="1" smtClean="0"/>
                <a:t>Atriplex</a:t>
              </a:r>
              <a:r>
                <a:rPr lang="fr-FR" b="1" i="1" dirty="0" smtClean="0"/>
                <a:t> </a:t>
              </a:r>
              <a:r>
                <a:rPr lang="fr-FR" b="1" i="1" dirty="0" err="1" smtClean="0"/>
                <a:t>halimus</a:t>
              </a:r>
              <a:endParaRPr lang="fr-FR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2184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30938" y="274638"/>
            <a:ext cx="1655862" cy="556864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les feuilles</a:t>
            </a:r>
            <a:endParaRPr lang="fr-FR" sz="2000" b="1" dirty="0"/>
          </a:p>
        </p:txBody>
      </p:sp>
      <p:pic>
        <p:nvPicPr>
          <p:cNvPr id="6" name="Image 5" descr="Atriplex prostrata-Peyriac de mer-11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5646" y="831502"/>
            <a:ext cx="1678354" cy="3122050"/>
          </a:xfrm>
          <a:prstGeom prst="rect">
            <a:avLst/>
          </a:prstGeom>
        </p:spPr>
      </p:pic>
      <p:pic>
        <p:nvPicPr>
          <p:cNvPr id="8" name="Image 7" descr="Atriplex prostrata-Peyriac de mer-IMGP50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97"/>
            <a:ext cx="4880076" cy="331888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72164" y="3356244"/>
            <a:ext cx="65622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Glabres ou farineuses, elles sont planes, souvent opposées à la base, </a:t>
            </a:r>
          </a:p>
          <a:p>
            <a:r>
              <a:rPr lang="fr-FR" dirty="0" smtClean="0"/>
              <a:t>puis alternes</a:t>
            </a:r>
            <a:endParaRPr lang="fr-FR" dirty="0"/>
          </a:p>
        </p:txBody>
      </p:sp>
      <p:sp>
        <p:nvSpPr>
          <p:cNvPr id="13" name="Flèche vers la droite 12"/>
          <p:cNvSpPr/>
          <p:nvPr/>
        </p:nvSpPr>
        <p:spPr>
          <a:xfrm>
            <a:off x="4732653" y="1859540"/>
            <a:ext cx="2903097" cy="967566"/>
          </a:xfrm>
          <a:prstGeom prst="rightArrow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 smtClean="0">
                <a:solidFill>
                  <a:srgbClr val="000000"/>
                </a:solidFill>
              </a:rPr>
              <a:t>A. </a:t>
            </a:r>
            <a:r>
              <a:rPr lang="fr-FR" b="1" i="1" dirty="0" err="1">
                <a:solidFill>
                  <a:srgbClr val="000000"/>
                </a:solidFill>
              </a:rPr>
              <a:t>p</a:t>
            </a:r>
            <a:r>
              <a:rPr lang="fr-FR" b="1" i="1" dirty="0" err="1" smtClean="0">
                <a:solidFill>
                  <a:srgbClr val="000000"/>
                </a:solidFill>
              </a:rPr>
              <a:t>rostrata</a:t>
            </a:r>
            <a:r>
              <a:rPr lang="fr-FR" b="1" i="1" dirty="0" smtClean="0">
                <a:solidFill>
                  <a:srgbClr val="000000"/>
                </a:solidFill>
              </a:rPr>
              <a:t> </a:t>
            </a:r>
            <a:r>
              <a:rPr lang="fr-FR" i="1" dirty="0" smtClean="0">
                <a:solidFill>
                  <a:srgbClr val="000000"/>
                </a:solidFill>
              </a:rPr>
              <a:t>: </a:t>
            </a:r>
            <a:r>
              <a:rPr lang="fr-FR" dirty="0" smtClean="0">
                <a:solidFill>
                  <a:srgbClr val="000000"/>
                </a:solidFill>
              </a:rPr>
              <a:t>feuilles</a:t>
            </a:r>
            <a:r>
              <a:rPr lang="fr-FR" i="1" dirty="0" smtClean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dentées</a:t>
            </a:r>
            <a:endParaRPr lang="fr-FR" dirty="0">
              <a:solidFill>
                <a:srgbClr val="000000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0" y="2798010"/>
            <a:ext cx="9345172" cy="4059990"/>
            <a:chOff x="0" y="2798010"/>
            <a:chExt cx="9345172" cy="4059990"/>
          </a:xfrm>
        </p:grpSpPr>
        <p:pic>
          <p:nvPicPr>
            <p:cNvPr id="3" name="Image 2" descr="Atriplex halimus-Gruissan-DSC03978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2425" y="2798010"/>
              <a:ext cx="2497294" cy="4059989"/>
            </a:xfrm>
            <a:prstGeom prst="rect">
              <a:avLst/>
            </a:prstGeom>
          </p:spPr>
        </p:pic>
        <p:grpSp>
          <p:nvGrpSpPr>
            <p:cNvPr id="4" name="Grouper 3"/>
            <p:cNvGrpSpPr/>
            <p:nvPr/>
          </p:nvGrpSpPr>
          <p:grpSpPr>
            <a:xfrm>
              <a:off x="0" y="3725576"/>
              <a:ext cx="9345172" cy="3132424"/>
              <a:chOff x="0" y="3725576"/>
              <a:chExt cx="9345172" cy="3132424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725576"/>
                <a:ext cx="3132424" cy="3132424"/>
              </a:xfrm>
              <a:prstGeom prst="rect">
                <a:avLst/>
              </a:prstGeom>
            </p:spPr>
          </p:pic>
          <p:sp>
            <p:nvSpPr>
              <p:cNvPr id="12" name="Flèche vers la gauche 11"/>
              <p:cNvSpPr/>
              <p:nvPr/>
            </p:nvSpPr>
            <p:spPr>
              <a:xfrm>
                <a:off x="5096369" y="4278456"/>
                <a:ext cx="4248803" cy="876856"/>
              </a:xfrm>
              <a:prstGeom prst="leftArrow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i="1" dirty="0" err="1" smtClean="0">
                    <a:solidFill>
                      <a:schemeClr val="tx1"/>
                    </a:solidFill>
                  </a:rPr>
                  <a:t>Atriplex</a:t>
                </a:r>
                <a:r>
                  <a:rPr lang="fr-FR" b="1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b="1" i="1" dirty="0" err="1" smtClean="0">
                    <a:solidFill>
                      <a:schemeClr val="tx1"/>
                    </a:solidFill>
                  </a:rPr>
                  <a:t>halimus</a:t>
                </a:r>
                <a:r>
                  <a:rPr lang="fr-FR" b="1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; feuilles non dentées</a:t>
                </a:r>
                <a:endParaRPr lang="fr-FR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1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089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FFFF"/>
                </a:solidFill>
              </a:rPr>
              <a:t>Les </a:t>
            </a:r>
            <a:r>
              <a:rPr lang="fr-FR" sz="2800" b="1" dirty="0" err="1" smtClean="0">
                <a:solidFill>
                  <a:srgbClr val="FFFFFF"/>
                </a:solidFill>
              </a:rPr>
              <a:t>Caryophyllales</a:t>
            </a:r>
            <a:r>
              <a:rPr lang="fr-FR" sz="2800" b="1" dirty="0" smtClean="0">
                <a:solidFill>
                  <a:srgbClr val="FFFFFF"/>
                </a:solidFill>
              </a:rPr>
              <a:t> : de quoi s’agit-il ?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151089"/>
            <a:ext cx="7302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1 – Ce sont des Angiospermes considérées  comme évoluées : </a:t>
            </a: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   - </a:t>
            </a:r>
            <a:r>
              <a:rPr lang="fr-FR" dirty="0" err="1" smtClean="0">
                <a:solidFill>
                  <a:srgbClr val="FFFFFF"/>
                </a:solidFill>
              </a:rPr>
              <a:t>Dicotylées</a:t>
            </a:r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   - </a:t>
            </a:r>
            <a:r>
              <a:rPr lang="fr-FR" dirty="0" err="1" smtClean="0">
                <a:solidFill>
                  <a:srgbClr val="FFFFFF"/>
                </a:solidFill>
              </a:rPr>
              <a:t>Triaperturées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2338923"/>
            <a:ext cx="761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 – Chez les </a:t>
            </a:r>
            <a:r>
              <a:rPr lang="fr-FR" dirty="0" err="1" smtClean="0">
                <a:solidFill>
                  <a:srgbClr val="FFFFFF"/>
                </a:solidFill>
              </a:rPr>
              <a:t>Caryophyllales</a:t>
            </a:r>
            <a:r>
              <a:rPr lang="fr-FR" dirty="0" smtClean="0">
                <a:solidFill>
                  <a:srgbClr val="FFFFFF"/>
                </a:solidFill>
              </a:rPr>
              <a:t> on compte 11.000 espèces et 29 familles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2927526"/>
            <a:ext cx="8447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3 – Parmi ces 29 familles, 5 sont considérées comme principales : - </a:t>
            </a:r>
            <a:r>
              <a:rPr lang="fr-FR" dirty="0" err="1" smtClean="0">
                <a:solidFill>
                  <a:srgbClr val="FFFFFF"/>
                </a:solidFill>
              </a:rPr>
              <a:t>Amaranthacées</a:t>
            </a:r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                                                                                                                  -Caryophyllacées</a:t>
            </a: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                                                                                                                  - Polygonacées</a:t>
            </a: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                                                                                                                  - Cactacées</a:t>
            </a: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                                                                                                                  - Aizoacées  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4616637"/>
            <a:ext cx="684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4 – Elles sont caractérisées par 2 marqueurs :</a:t>
            </a: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 - un marqueur morphologique :  la forte courbure de l’ovule</a:t>
            </a:r>
          </a:p>
          <a:p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 - un marqueur biochimique :  la présence de </a:t>
            </a:r>
            <a:r>
              <a:rPr lang="fr-FR" dirty="0" err="1" smtClean="0">
                <a:solidFill>
                  <a:srgbClr val="FFFFFF"/>
                </a:solidFill>
              </a:rPr>
              <a:t>bétalaïne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7027" y="2927526"/>
            <a:ext cx="1610436" cy="361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5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11006" y="274638"/>
            <a:ext cx="2275794" cy="753401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Les fleurs : </a:t>
            </a:r>
            <a:endParaRPr lang="fr-FR" sz="2000" b="1" dirty="0"/>
          </a:p>
        </p:txBody>
      </p:sp>
      <p:pic>
        <p:nvPicPr>
          <p:cNvPr id="4" name="Espace réservé du contenu 3" descr="Atriplex patula -4-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082" y="-231484"/>
            <a:ext cx="5246743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5564270" y="1175747"/>
            <a:ext cx="323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 variable, souvent ramifiée (panicule de glomérules sessiles)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451057" y="2286603"/>
            <a:ext cx="323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Fleurs unisexuées </a:t>
            </a:r>
            <a:r>
              <a:rPr lang="fr-FR" dirty="0" smtClean="0"/>
              <a:t>( rarement hermaphrodites) </a:t>
            </a:r>
            <a:r>
              <a:rPr lang="fr-FR" dirty="0" smtClean="0">
                <a:solidFill>
                  <a:srgbClr val="0000FF"/>
                </a:solidFill>
              </a:rPr>
              <a:t>de 2 types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3925147"/>
            <a:ext cx="21773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A. </a:t>
            </a:r>
            <a:r>
              <a:rPr lang="fr-FR" b="1" i="1" dirty="0" err="1" smtClean="0"/>
              <a:t>patula</a:t>
            </a:r>
            <a:endParaRPr lang="fr-FR" b="1" i="1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922338" y="3773942"/>
            <a:ext cx="8028878" cy="3051504"/>
            <a:chOff x="922338" y="3773942"/>
            <a:chExt cx="8028878" cy="3051504"/>
          </a:xfrm>
        </p:grpSpPr>
        <p:pic>
          <p:nvPicPr>
            <p:cNvPr id="8" name="Image 7" descr="Atriplex patula-s014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442" y="3773942"/>
              <a:ext cx="2736774" cy="305150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922338" y="6017049"/>
              <a:ext cx="5292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00FF"/>
                  </a:solidFill>
                </a:rPr>
                <a:t>Fleurs femelles à 2 tépales </a:t>
              </a:r>
              <a:r>
                <a:rPr lang="fr-FR" dirty="0" smtClean="0"/>
                <a:t>qui entourent le fruit à maturité : valves triangulaires</a:t>
              </a:r>
              <a:endParaRPr lang="fr-FR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V="1">
              <a:off x="6214442" y="6243823"/>
              <a:ext cx="86185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922338" y="4623554"/>
            <a:ext cx="4955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Fleurs femelles à 5 tépales </a:t>
            </a:r>
            <a:r>
              <a:rPr lang="fr-FR" dirty="0" smtClean="0"/>
              <a:t>: valves orbiculaires entières et  veinées en réseau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triplex patula-DSC08963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" b="-3312"/>
          <a:stretch/>
        </p:blipFill>
        <p:spPr>
          <a:xfrm>
            <a:off x="0" y="0"/>
            <a:ext cx="7243112" cy="4817523"/>
          </a:xfrm>
        </p:spPr>
      </p:pic>
      <p:sp>
        <p:nvSpPr>
          <p:cNvPr id="5" name="ZoneTexte 4"/>
          <p:cNvSpPr txBox="1"/>
          <p:nvPr/>
        </p:nvSpPr>
        <p:spPr>
          <a:xfrm>
            <a:off x="7243112" y="875216"/>
            <a:ext cx="1900888" cy="40011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Atriplex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patula</a:t>
            </a:r>
            <a:endParaRPr lang="fr-FR" sz="20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4959555"/>
            <a:ext cx="851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Valves fructifères  un peu hastées et terminées en longue pointe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9179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7494" y="-296862"/>
            <a:ext cx="4166506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Les fleurs de </a:t>
            </a:r>
            <a:r>
              <a:rPr lang="fr-FR" sz="2000" b="1" i="1" dirty="0" err="1" smtClean="0"/>
              <a:t>Atriplex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halimus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:</a:t>
            </a:r>
            <a:endParaRPr lang="fr-FR" sz="2000" b="1" dirty="0"/>
          </a:p>
        </p:txBody>
      </p:sp>
      <p:pic>
        <p:nvPicPr>
          <p:cNvPr id="4" name="Espace réservé du contenu 3" descr="Atriplex halimus-Gruissan-DSC0395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4" r="-385"/>
          <a:stretch/>
        </p:blipFill>
        <p:spPr>
          <a:xfrm>
            <a:off x="0" y="0"/>
            <a:ext cx="3432754" cy="6858000"/>
          </a:xfrm>
        </p:spPr>
      </p:pic>
      <p:pic>
        <p:nvPicPr>
          <p:cNvPr id="5" name="Image 4" descr="Atriplex halimus-Gruissan-DSC039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58" y="2587680"/>
            <a:ext cx="5934142" cy="4270320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2282782" y="661472"/>
            <a:ext cx="7963990" cy="369332"/>
            <a:chOff x="2282782" y="661472"/>
            <a:chExt cx="7963990" cy="369332"/>
          </a:xfrm>
        </p:grpSpPr>
        <p:sp>
          <p:nvSpPr>
            <p:cNvPr id="6" name="ZoneTexte 5"/>
            <p:cNvSpPr txBox="1"/>
            <p:nvPr/>
          </p:nvSpPr>
          <p:spPr>
            <a:xfrm>
              <a:off x="5286442" y="661472"/>
              <a:ext cx="496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Fleurs en épis jaunâtres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H="1">
              <a:off x="2282782" y="846138"/>
              <a:ext cx="3003660" cy="0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avec flèche vers le bas 12"/>
          <p:cNvSpPr/>
          <p:nvPr/>
        </p:nvSpPr>
        <p:spPr>
          <a:xfrm>
            <a:off x="3861850" y="2213780"/>
            <a:ext cx="3913340" cy="1716109"/>
          </a:xfrm>
          <a:prstGeom prst="downArrowCallout">
            <a:avLst/>
          </a:prstGeom>
          <a:solidFill>
            <a:schemeClr val="bg1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Valves fructifères coriaces,  entières, arrondies en forme de rein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48374" y="127000"/>
            <a:ext cx="2638425" cy="904875"/>
          </a:xfrm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 genre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Cycloloma</a:t>
            </a:r>
            <a:r>
              <a:rPr lang="fr-FR" sz="2800" b="1" dirty="0" smtClean="0">
                <a:solidFill>
                  <a:srgbClr val="FF0000"/>
                </a:solidFill>
              </a:rPr>
              <a:t> :</a:t>
            </a:r>
            <a:br>
              <a:rPr lang="fr-FR" sz="2800" b="1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 1 espèce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Image 3" descr="Cycloloma atriplicifolium-DSC0069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79"/>
            <a:ext cx="5861523" cy="68233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48373" y="1476375"/>
            <a:ext cx="333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Plante annuelle, dressée à rameaux raides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61523" y="2208531"/>
            <a:ext cx="317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Rameaux zigzagant devenant rouges en fin de floraison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3954398" y="3222625"/>
            <a:ext cx="5078478" cy="1760220"/>
            <a:chOff x="3954398" y="3222625"/>
            <a:chExt cx="5078478" cy="1760220"/>
          </a:xfrm>
        </p:grpSpPr>
        <p:pic>
          <p:nvPicPr>
            <p:cNvPr id="7" name="Image 6" descr="Cycloloma atriplicifolia117_modifié-1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398" y="3222625"/>
              <a:ext cx="2093976" cy="176022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730876" y="3857625"/>
              <a:ext cx="330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Feuilles inférieures à fortes dents</a:t>
              </a:r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286500" y="5508625"/>
            <a:ext cx="274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(</a:t>
            </a:r>
            <a:r>
              <a:rPr lang="fr-FR" b="1" i="1" dirty="0" err="1" smtClean="0"/>
              <a:t>Cycloloma</a:t>
            </a:r>
            <a:r>
              <a:rPr lang="fr-FR" b="1" i="1" dirty="0" smtClean="0"/>
              <a:t> </a:t>
            </a:r>
            <a:r>
              <a:rPr lang="fr-FR" b="1" i="1" dirty="0" err="1" smtClean="0"/>
              <a:t>atriplicifolium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473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4950" y="274638"/>
            <a:ext cx="3451849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 </a:t>
            </a:r>
            <a:r>
              <a:rPr lang="fr-FR" sz="2000" b="1" i="1" dirty="0" err="1" smtClean="0"/>
              <a:t>Cycloloma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atriplicifolia</a:t>
            </a:r>
            <a:endParaRPr lang="fr-FR" sz="2000" b="1" i="1" dirty="0"/>
          </a:p>
        </p:txBody>
      </p:sp>
      <p:pic>
        <p:nvPicPr>
          <p:cNvPr id="4" name="Espace réservé du contenu 3" descr="cyclolomaP820248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72986" cy="7087530"/>
          </a:xfrm>
        </p:spPr>
      </p:pic>
      <p:sp>
        <p:nvSpPr>
          <p:cNvPr id="5" name="ZoneTexte 4"/>
          <p:cNvSpPr txBox="1"/>
          <p:nvPr/>
        </p:nvSpPr>
        <p:spPr>
          <a:xfrm>
            <a:off x="5472986" y="1698949"/>
            <a:ext cx="375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</a:t>
            </a:r>
            <a:r>
              <a:rPr lang="fr-FR" dirty="0" err="1"/>
              <a:t>périgone</a:t>
            </a:r>
            <a:r>
              <a:rPr lang="fr-FR" dirty="0"/>
              <a:t> de 2 à 5 mm de diamètre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430404" y="2648571"/>
            <a:ext cx="3082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dans les sables dunaires et dans les alluvions des rivières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234951" y="6315281"/>
            <a:ext cx="286635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Photo : Christine Casiez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5430404" y="5199810"/>
            <a:ext cx="308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photos ont été faites au Grau du Roi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430404" y="4067178"/>
            <a:ext cx="308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supérieures non dentées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95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7375" y="0"/>
            <a:ext cx="4683125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Des fleurs isolées et très espacées</a:t>
            </a:r>
            <a:endParaRPr lang="fr-FR" sz="2400" dirty="0"/>
          </a:p>
        </p:txBody>
      </p:sp>
      <p:pic>
        <p:nvPicPr>
          <p:cNvPr id="5" name="Image 4" descr="Cycloloma atriplicifolium-DSC007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375" y="2805662"/>
            <a:ext cx="4834642" cy="405233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2875" y="5821918"/>
            <a:ext cx="407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Avec des ailes fortement dentées</a:t>
            </a:r>
            <a:endParaRPr lang="fr-FR" dirty="0"/>
          </a:p>
        </p:txBody>
      </p:sp>
      <p:pic>
        <p:nvPicPr>
          <p:cNvPr id="8" name="Image 7" descr="Cycloloma atriplicifolium-11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131" y="889000"/>
            <a:ext cx="2126869" cy="191666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2875" y="5322332"/>
            <a:ext cx="407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Dos des tépales ailés transversalement</a:t>
            </a:r>
            <a:endParaRPr lang="fr-FR" dirty="0"/>
          </a:p>
        </p:txBody>
      </p:sp>
      <p:pic>
        <p:nvPicPr>
          <p:cNvPr id="11" name="Espace réservé du contenu 10" descr="cycloloma-P8202475.JPG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03704"/>
            <a:ext cx="4397375" cy="6626036"/>
          </a:xfrm>
        </p:spPr>
      </p:pic>
    </p:spTree>
    <p:extLst>
      <p:ext uri="{BB962C8B-B14F-4D97-AF65-F5344CB8AC3E}">
        <p14:creationId xmlns:p14="http://schemas.microsoft.com/office/powerpoint/2010/main" val="144641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 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Dysphania</a:t>
            </a:r>
            <a:r>
              <a:rPr lang="fr-FR" sz="2400" b="1" dirty="0" smtClean="0">
                <a:solidFill>
                  <a:srgbClr val="FF0000"/>
                </a:solidFill>
              </a:rPr>
              <a:t> : 4 espèces autrefois rangées dans le genre </a:t>
            </a:r>
            <a:r>
              <a:rPr lang="fr-FR" sz="2400" b="1" dirty="0" err="1" smtClean="0">
                <a:solidFill>
                  <a:srgbClr val="FF0000"/>
                </a:solidFill>
              </a:rPr>
              <a:t>Chenopodium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Chenopodium ambrosioides-IMGP475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9418"/>
            <a:ext cx="3672137" cy="5808582"/>
          </a:xfrm>
        </p:spPr>
      </p:pic>
      <p:sp>
        <p:nvSpPr>
          <p:cNvPr id="5" name="ZoneTexte 4"/>
          <p:cNvSpPr txBox="1"/>
          <p:nvPr/>
        </p:nvSpPr>
        <p:spPr>
          <a:xfrm>
            <a:off x="2241534" y="5660814"/>
            <a:ext cx="286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D. </a:t>
            </a:r>
            <a:r>
              <a:rPr lang="fr-FR" b="1" i="1" dirty="0" err="1" smtClean="0"/>
              <a:t>ambrosioides</a:t>
            </a:r>
            <a:endParaRPr lang="fr-FR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4207655" y="1591148"/>
            <a:ext cx="472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 sont des plantes velues, glanduleuses, à forte odeur aromatique mais jamais farineuses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655" y="2178523"/>
            <a:ext cx="4643054" cy="348229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02740" y="6030146"/>
            <a:ext cx="314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D. </a:t>
            </a:r>
            <a:r>
              <a:rPr lang="fr-FR" b="1" i="1" dirty="0" err="1" smtClean="0"/>
              <a:t>multifida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5086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henopodium ambrosioides11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93"/>
          <a:stretch/>
        </p:blipFill>
        <p:spPr>
          <a:xfrm>
            <a:off x="6267522" y="0"/>
            <a:ext cx="3066978" cy="51435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1987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Variabilité des feuilles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3349625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D. </a:t>
            </a:r>
            <a:r>
              <a:rPr lang="fr-FR" b="1" i="1" dirty="0" err="1" smtClean="0"/>
              <a:t>multifida</a:t>
            </a:r>
            <a:endParaRPr lang="fr-FR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096000" y="4619625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D. </a:t>
            </a:r>
            <a:r>
              <a:rPr lang="fr-FR" b="1" i="1" dirty="0" err="1" smtClean="0"/>
              <a:t>ambrosioides</a:t>
            </a:r>
            <a:endParaRPr lang="fr-FR" b="1" i="1" dirty="0"/>
          </a:p>
        </p:txBody>
      </p:sp>
      <p:sp>
        <p:nvSpPr>
          <p:cNvPr id="8" name="Rectangle avec flèche vers le haut 7"/>
          <p:cNvSpPr/>
          <p:nvPr/>
        </p:nvSpPr>
        <p:spPr>
          <a:xfrm>
            <a:off x="1143000" y="5365750"/>
            <a:ext cx="3206750" cy="1174750"/>
          </a:xfrm>
          <a:prstGeom prst="upArrowCallou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Feuilles à divisions étroites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ectangle avec flèche vers le haut 8"/>
          <p:cNvSpPr/>
          <p:nvPr/>
        </p:nvSpPr>
        <p:spPr>
          <a:xfrm flipH="1">
            <a:off x="5810322" y="5365750"/>
            <a:ext cx="2876478" cy="1031875"/>
          </a:xfrm>
          <a:prstGeom prst="upArrowCallout">
            <a:avLst/>
          </a:prstGeom>
          <a:solidFill>
            <a:srgbClr val="FFFFFF"/>
          </a:solidFill>
          <a:ln w="127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77933C"/>
                </a:solidFill>
              </a:rPr>
              <a:t>Feuilles sinuées, dentées ou lobées</a:t>
            </a:r>
            <a:endParaRPr lang="fr-FR" b="1" dirty="0">
              <a:solidFill>
                <a:srgbClr val="77933C"/>
              </a:solidFill>
            </a:endParaRPr>
          </a:p>
        </p:txBody>
      </p:sp>
      <p:pic>
        <p:nvPicPr>
          <p:cNvPr id="3" name="Image 2" descr="Dysphania multifida-156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133" y="661987"/>
            <a:ext cx="3810000" cy="45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4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81750" y="-296862"/>
            <a:ext cx="2305050" cy="1143000"/>
          </a:xfrm>
        </p:spPr>
        <p:txBody>
          <a:bodyPr>
            <a:normAutofit fontScale="90000"/>
          </a:bodyPr>
          <a:lstStyle/>
          <a:p>
            <a:r>
              <a:rPr lang="fr-FR" sz="2400" b="1" i="1" dirty="0" err="1" smtClean="0"/>
              <a:t>Dysphania</a:t>
            </a:r>
            <a:r>
              <a:rPr lang="fr-FR" b="1" dirty="0" smtClean="0"/>
              <a:t> :</a:t>
            </a:r>
            <a:br>
              <a:rPr lang="fr-FR" b="1" dirty="0" smtClean="0"/>
            </a:br>
            <a:r>
              <a:rPr lang="fr-FR" b="1" dirty="0" smtClean="0"/>
              <a:t> </a:t>
            </a:r>
            <a:r>
              <a:rPr lang="fr-FR" sz="2400" b="1" dirty="0" smtClean="0"/>
              <a:t>les fleurs</a:t>
            </a:r>
            <a:endParaRPr lang="fr-FR" sz="2400" b="1" dirty="0"/>
          </a:p>
        </p:txBody>
      </p:sp>
      <p:pic>
        <p:nvPicPr>
          <p:cNvPr id="5" name="Image 4" descr="Chenopodium ambrosioides-IMGP474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250" y="603251"/>
            <a:ext cx="4908550" cy="6254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666750" y="233919"/>
            <a:ext cx="436562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Périgone</a:t>
            </a:r>
            <a:r>
              <a:rPr lang="fr-FR" dirty="0" smtClean="0"/>
              <a:t> herbacé sans appendices dorsaux </a:t>
            </a:r>
            <a:r>
              <a:rPr lang="fr-FR" dirty="0" smtClean="0">
                <a:solidFill>
                  <a:srgbClr val="0000FF"/>
                </a:solidFill>
              </a:rPr>
              <a:t>qui ne se soude pas au fruit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21125" y="5953125"/>
            <a:ext cx="27305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D. </a:t>
            </a:r>
            <a:r>
              <a:rPr lang="fr-FR" b="1" i="1" dirty="0" err="1" smtClean="0"/>
              <a:t>ambrosioides</a:t>
            </a:r>
            <a:endParaRPr lang="fr-FR" b="1" i="1" dirty="0"/>
          </a:p>
        </p:txBody>
      </p:sp>
      <p:pic>
        <p:nvPicPr>
          <p:cNvPr id="8" name="Espace réservé du contenu 7" descr="Dysphnia ambrosioides--DSC07389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0"/>
          <a:stretch/>
        </p:blipFill>
        <p:spPr>
          <a:xfrm>
            <a:off x="5103" y="972582"/>
            <a:ext cx="3951303" cy="5885418"/>
          </a:xfrm>
        </p:spPr>
      </p:pic>
    </p:spTree>
    <p:extLst>
      <p:ext uri="{BB962C8B-B14F-4D97-AF65-F5344CB8AC3E}">
        <p14:creationId xmlns:p14="http://schemas.microsoft.com/office/powerpoint/2010/main" val="394522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23733" cy="826029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Dysphania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multifida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: les fleurs</a:t>
            </a:r>
            <a:endParaRPr lang="fr-FR" sz="2000" b="1" dirty="0"/>
          </a:p>
        </p:txBody>
      </p:sp>
      <p:pic>
        <p:nvPicPr>
          <p:cNvPr id="4" name="Espace réservé du contenu 3" descr="Dysphnia multifida-DSC0915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35" r="-282" b="-643"/>
          <a:stretch/>
        </p:blipFill>
        <p:spPr>
          <a:xfrm rot="16200000">
            <a:off x="-1432054" y="2363389"/>
            <a:ext cx="7419178" cy="4555066"/>
          </a:xfrm>
        </p:spPr>
      </p:pic>
      <p:pic>
        <p:nvPicPr>
          <p:cNvPr id="5" name="Image 4" descr="Dysphania multifida-DSC091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274638"/>
            <a:ext cx="6383868" cy="59266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4555068" y="6269039"/>
            <a:ext cx="436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Périgone</a:t>
            </a:r>
            <a:r>
              <a:rPr lang="fr-FR" b="1" dirty="0"/>
              <a:t> herbacé sans appendices dorsaux </a:t>
            </a:r>
          </a:p>
        </p:txBody>
      </p:sp>
    </p:spTree>
    <p:extLst>
      <p:ext uri="{BB962C8B-B14F-4D97-AF65-F5344CB8AC3E}">
        <p14:creationId xmlns:p14="http://schemas.microsoft.com/office/powerpoint/2010/main" val="6050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eta - embryon223_modifié-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"/>
          <a:stretch/>
        </p:blipFill>
        <p:spPr>
          <a:xfrm>
            <a:off x="80386" y="-610850"/>
            <a:ext cx="4373043" cy="7918046"/>
          </a:xfrm>
        </p:spPr>
      </p:pic>
      <p:sp>
        <p:nvSpPr>
          <p:cNvPr id="5" name="ZoneTexte 4"/>
          <p:cNvSpPr txBox="1"/>
          <p:nvPr/>
        </p:nvSpPr>
        <p:spPr>
          <a:xfrm>
            <a:off x="1012874" y="2234426"/>
            <a:ext cx="303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Genre Beta : la graine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71780" y="6119336"/>
            <a:ext cx="257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Coupe dans la graine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12903" y="4332411"/>
            <a:ext cx="107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embryon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287820" y="4701743"/>
            <a:ext cx="2419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reste  de l’albumen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98331" y="4979922"/>
            <a:ext cx="273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périsperme</a:t>
            </a:r>
          </a:p>
          <a:p>
            <a:r>
              <a:rPr lang="fr-FR" dirty="0" smtClean="0"/>
              <a:t>= restes des tissus de l’ovule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546878" y="5626253"/>
            <a:ext cx="477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Schémas de « Abrégé de Botanique » de J.L. Guignard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144158" y="464687"/>
            <a:ext cx="599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courbure de la graine entraine une courbure de l’embryon</a:t>
            </a:r>
            <a:endParaRPr lang="fr-FR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2266908" y="3376723"/>
            <a:ext cx="6530538" cy="923330"/>
            <a:chOff x="2266908" y="3376723"/>
            <a:chExt cx="6530538" cy="923330"/>
          </a:xfrm>
        </p:grpSpPr>
        <p:sp>
          <p:nvSpPr>
            <p:cNvPr id="12" name="ZoneTexte 11"/>
            <p:cNvSpPr txBox="1"/>
            <p:nvPr/>
          </p:nvSpPr>
          <p:spPr>
            <a:xfrm>
              <a:off x="4785934" y="3376723"/>
              <a:ext cx="40115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Dans la concavité de l’embryon sont situées les substances de réserve qui seront utilisées lors de la germination</a:t>
              </a:r>
              <a:endParaRPr lang="fr-FR" dirty="0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H="1" flipV="1">
              <a:off x="2266908" y="3624556"/>
              <a:ext cx="2323178" cy="154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cteur droit avec flèche 12"/>
          <p:cNvCxnSpPr/>
          <p:nvPr/>
        </p:nvCxnSpPr>
        <p:spPr>
          <a:xfrm flipH="1">
            <a:off x="3144158" y="834019"/>
            <a:ext cx="758934" cy="5836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2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ysphania leprosa-13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5" r="-2944"/>
          <a:stretch/>
        </p:blipFill>
        <p:spPr>
          <a:xfrm>
            <a:off x="457200" y="0"/>
            <a:ext cx="8686800" cy="6858000"/>
          </a:xfrm>
        </p:spPr>
      </p:pic>
    </p:spTree>
    <p:extLst>
      <p:ext uri="{BB962C8B-B14F-4D97-AF65-F5344CB8AC3E}">
        <p14:creationId xmlns:p14="http://schemas.microsoft.com/office/powerpoint/2010/main" val="24485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1419"/>
            <a:ext cx="5711935" cy="114300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 genre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Chenopodium</a:t>
            </a:r>
            <a:r>
              <a:rPr lang="fr-FR" sz="2800" b="1" dirty="0" smtClean="0">
                <a:solidFill>
                  <a:srgbClr val="FF0000"/>
                </a:solidFill>
              </a:rPr>
              <a:t> : 4 espèces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0323" y="1452585"/>
            <a:ext cx="520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 sont des plantes annuelles, à feuilles entières ou dentées</a:t>
            </a:r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2942808" y="-706308"/>
            <a:ext cx="6913696" cy="7564308"/>
            <a:chOff x="2942808" y="-706308"/>
            <a:chExt cx="6913696" cy="7564308"/>
          </a:xfrm>
        </p:grpSpPr>
        <p:pic>
          <p:nvPicPr>
            <p:cNvPr id="8" name="Image 7" descr="Chenopodiium album-1DSC03220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1935" y="-706308"/>
              <a:ext cx="4144569" cy="7564308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2942808" y="2292454"/>
              <a:ext cx="2769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err="1" smtClean="0"/>
                <a:t>Chenopodium</a:t>
              </a:r>
              <a:r>
                <a:rPr lang="fr-FR" b="1" i="1" dirty="0" smtClean="0"/>
                <a:t> album </a:t>
              </a:r>
              <a:r>
                <a:rPr lang="fr-FR" b="1" i="1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fr-FR" b="1" i="1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0" y="3386944"/>
            <a:ext cx="6322115" cy="3810000"/>
            <a:chOff x="0" y="3386944"/>
            <a:chExt cx="6322115" cy="38100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115" y="3386944"/>
              <a:ext cx="3810000" cy="381000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0" y="4817251"/>
              <a:ext cx="2756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err="1" smtClean="0"/>
                <a:t>Chenopodium</a:t>
              </a:r>
              <a:r>
                <a:rPr lang="fr-FR" b="1" i="1" dirty="0" smtClean="0"/>
                <a:t> </a:t>
              </a:r>
              <a:r>
                <a:rPr lang="fr-FR" b="1" i="1" dirty="0" err="1" smtClean="0"/>
                <a:t>vulvaria</a:t>
              </a:r>
              <a:r>
                <a:rPr lang="fr-FR" b="1" i="1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</a:p>
            <a:p>
              <a:endParaRPr lang="fr-FR" b="1" i="1" dirty="0"/>
            </a:p>
          </p:txBody>
        </p:sp>
      </p:grpSp>
      <p:sp>
        <p:nvSpPr>
          <p:cNvPr id="16" name="Ellipse 15"/>
          <p:cNvSpPr/>
          <p:nvPr/>
        </p:nvSpPr>
        <p:spPr>
          <a:xfrm>
            <a:off x="7976557" y="681540"/>
            <a:ext cx="1332009" cy="9144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inodore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512115" y="3562597"/>
            <a:ext cx="1189627" cy="526645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fétide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274638"/>
            <a:ext cx="4702413" cy="11430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Les feuilles planes, de forme variable,</a:t>
            </a:r>
            <a:br>
              <a:rPr lang="fr-FR" sz="2000" dirty="0" smtClean="0"/>
            </a:br>
            <a:r>
              <a:rPr lang="fr-FR" sz="2000" dirty="0" smtClean="0"/>
              <a:t> sont densément   farineuses sur les 2 faces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672" y="0"/>
            <a:ext cx="3504128" cy="3504128"/>
          </a:xfrm>
          <a:prstGeom prst="rect">
            <a:avLst/>
          </a:prstGeom>
        </p:spPr>
      </p:pic>
      <p:sp>
        <p:nvSpPr>
          <p:cNvPr id="5" name="Flèche droite rayée 4"/>
          <p:cNvSpPr/>
          <p:nvPr/>
        </p:nvSpPr>
        <p:spPr>
          <a:xfrm>
            <a:off x="1406188" y="1300166"/>
            <a:ext cx="3583510" cy="876857"/>
          </a:xfrm>
          <a:prstGeom prst="stripedRightArrow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 err="1" smtClean="0">
                <a:solidFill>
                  <a:srgbClr val="FFFFFF"/>
                </a:solidFill>
              </a:rPr>
              <a:t>Chenopodium</a:t>
            </a:r>
            <a:r>
              <a:rPr lang="fr-FR" b="1" i="1" dirty="0" smtClean="0">
                <a:solidFill>
                  <a:srgbClr val="FFFFFF"/>
                </a:solidFill>
              </a:rPr>
              <a:t> album</a:t>
            </a:r>
          </a:p>
          <a:p>
            <a:pPr algn="ctr"/>
            <a:r>
              <a:rPr lang="fr-FR" sz="1200" dirty="0" smtClean="0">
                <a:solidFill>
                  <a:srgbClr val="FFFFFF"/>
                </a:solidFill>
              </a:rPr>
              <a:t>(photo :G. </a:t>
            </a:r>
            <a:r>
              <a:rPr lang="fr-FR" sz="1200" dirty="0" err="1" smtClean="0">
                <a:solidFill>
                  <a:srgbClr val="FFFFFF"/>
                </a:solidFill>
              </a:rPr>
              <a:t>Botti</a:t>
            </a:r>
            <a:r>
              <a:rPr lang="fr-FR" sz="1200" dirty="0" smtClean="0">
                <a:solidFill>
                  <a:srgbClr val="FFFFFF"/>
                </a:solidFill>
              </a:rPr>
              <a:t>)</a:t>
            </a:r>
            <a:endParaRPr lang="fr-FR" sz="1200" dirty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7924" y="2417278"/>
            <a:ext cx="2845905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Plantes ni glanduleuses ni aromatiques, parfois même à odeur désagréable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836377" y="3074995"/>
            <a:ext cx="5562647" cy="3968878"/>
            <a:chOff x="836377" y="3074995"/>
            <a:chExt cx="5562647" cy="3968878"/>
          </a:xfrm>
        </p:grpSpPr>
        <p:pic>
          <p:nvPicPr>
            <p:cNvPr id="10" name="Image 9" descr="Chenopodium ficifoliumXL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6999" y="3074995"/>
              <a:ext cx="2372025" cy="3968878"/>
            </a:xfrm>
            <a:prstGeom prst="rect">
              <a:avLst/>
            </a:prstGeom>
          </p:spPr>
        </p:pic>
        <p:sp>
          <p:nvSpPr>
            <p:cNvPr id="11" name="Flèche droite rayée 10"/>
            <p:cNvSpPr/>
            <p:nvPr/>
          </p:nvSpPr>
          <p:spPr>
            <a:xfrm>
              <a:off x="836377" y="4739804"/>
              <a:ext cx="3190622" cy="944862"/>
            </a:xfrm>
            <a:prstGeom prst="stripedRigh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i="1" dirty="0" err="1" smtClean="0">
                  <a:solidFill>
                    <a:schemeClr val="bg1"/>
                  </a:solidFill>
                </a:rPr>
                <a:t>Chenopodium</a:t>
              </a:r>
              <a:r>
                <a:rPr lang="fr-FR" i="1" dirty="0" smtClean="0">
                  <a:solidFill>
                    <a:schemeClr val="bg1"/>
                  </a:solidFill>
                </a:rPr>
                <a:t> </a:t>
              </a:r>
              <a:r>
                <a:rPr lang="fr-FR" i="1" dirty="0" err="1" smtClean="0">
                  <a:solidFill>
                    <a:schemeClr val="bg1"/>
                  </a:solidFill>
                </a:rPr>
                <a:t>filicifolium</a:t>
              </a:r>
              <a:endParaRPr lang="fr-FR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0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8766" y="-296862"/>
            <a:ext cx="6328034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Variabilité dans la forme des feuilles</a:t>
            </a:r>
            <a:endParaRPr lang="fr-FR" sz="2400" b="1" dirty="0"/>
          </a:p>
        </p:txBody>
      </p:sp>
      <p:pic>
        <p:nvPicPr>
          <p:cNvPr id="4" name="Espace réservé du contenu 3" descr="Chenopodium album10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9374"/>
            <a:ext cx="2358766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120962" y="5312110"/>
            <a:ext cx="223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Chenopodium</a:t>
            </a:r>
            <a:r>
              <a:rPr lang="fr-FR" i="1" dirty="0" smtClean="0"/>
              <a:t> album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585571" y="6188967"/>
            <a:ext cx="300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Chenopodium</a:t>
            </a:r>
            <a:r>
              <a:rPr lang="fr-FR" i="1" dirty="0" smtClean="0"/>
              <a:t> </a:t>
            </a:r>
            <a:r>
              <a:rPr lang="fr-FR" i="1" dirty="0" err="1" smtClean="0"/>
              <a:t>strictum</a:t>
            </a:r>
            <a:endParaRPr lang="fr-FR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12504" y="1188826"/>
            <a:ext cx="3396739" cy="30327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94510" y="4832741"/>
            <a:ext cx="324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Chenopodium</a:t>
            </a:r>
            <a:r>
              <a:rPr lang="fr-FR" b="1" i="1" dirty="0" smtClean="0"/>
              <a:t> </a:t>
            </a:r>
            <a:r>
              <a:rPr lang="fr-FR" b="1" i="1" dirty="0" err="1" smtClean="0"/>
              <a:t>vulvaria</a:t>
            </a:r>
            <a:endParaRPr lang="fr-FR" b="1" i="1" dirty="0"/>
          </a:p>
        </p:txBody>
      </p:sp>
      <p:pic>
        <p:nvPicPr>
          <p:cNvPr id="3" name="Image 2" descr="Capture d’écran 2017-10-04 à 00.32.57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21"/>
          <a:stretch/>
        </p:blipFill>
        <p:spPr>
          <a:xfrm>
            <a:off x="2358766" y="1919428"/>
            <a:ext cx="2722736" cy="40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371067" y="483783"/>
            <a:ext cx="2891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 smtClean="0"/>
              <a:t>Chenopodium</a:t>
            </a:r>
            <a:r>
              <a:rPr lang="fr-FR" sz="2800" b="1" dirty="0" smtClean="0"/>
              <a:t> :   les fleurs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111194" y="1417638"/>
            <a:ext cx="434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Elles sont </a:t>
            </a:r>
            <a:r>
              <a:rPr lang="fr-FR" dirty="0" smtClean="0">
                <a:solidFill>
                  <a:srgbClr val="0000FF"/>
                </a:solidFill>
              </a:rPr>
              <a:t>le + souvent hermaphrodites 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97054" y="1991348"/>
            <a:ext cx="384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On y trouve 3- </a:t>
            </a:r>
            <a:r>
              <a:rPr lang="fr-FR" dirty="0"/>
              <a:t>5</a:t>
            </a:r>
            <a:r>
              <a:rPr lang="fr-FR" dirty="0" smtClean="0"/>
              <a:t> tépales, 0-5 étamines  et 2-3-5 stigmates</a:t>
            </a:r>
            <a:endParaRPr lang="fr-FR" dirty="0"/>
          </a:p>
        </p:txBody>
      </p:sp>
      <p:pic>
        <p:nvPicPr>
          <p:cNvPr id="9" name="Image 8" descr="Chenopodiium album-1DSC0323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111192" cy="5379753"/>
          </a:xfrm>
          <a:prstGeom prst="rect">
            <a:avLst/>
          </a:prstGeom>
        </p:spPr>
      </p:pic>
      <p:sp>
        <p:nvSpPr>
          <p:cNvPr id="10" name="Rectangle avec flèche vers le haut 9"/>
          <p:cNvSpPr/>
          <p:nvPr/>
        </p:nvSpPr>
        <p:spPr>
          <a:xfrm>
            <a:off x="1239077" y="5684666"/>
            <a:ext cx="3655277" cy="66605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FFFFFF"/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 err="1" smtClean="0">
                <a:solidFill>
                  <a:schemeClr val="accent3">
                    <a:lumMod val="75000"/>
                  </a:schemeClr>
                </a:solidFill>
              </a:rPr>
              <a:t>Chenopodium</a:t>
            </a:r>
            <a:r>
              <a:rPr lang="fr-FR" b="1" i="1" dirty="0" smtClean="0">
                <a:solidFill>
                  <a:schemeClr val="accent3">
                    <a:lumMod val="75000"/>
                  </a:schemeClr>
                </a:solidFill>
              </a:rPr>
              <a:t> album</a:t>
            </a:r>
            <a:endParaRPr lang="fr-FR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20961" y="3159869"/>
            <a:ext cx="326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Tépales à poils vésiculaires</a:t>
            </a:r>
            <a:endParaRPr lang="fr-FR" dirty="0">
              <a:solidFill>
                <a:srgbClr val="3366FF"/>
              </a:solidFill>
            </a:endParaRPr>
          </a:p>
        </p:txBody>
      </p:sp>
      <p:pic>
        <p:nvPicPr>
          <p:cNvPr id="5" name="Image 4" descr="Chenopodium album-DSC09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194" y="3715354"/>
            <a:ext cx="3611432" cy="33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39150" y="274638"/>
            <a:ext cx="2847649" cy="530819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/>
              <a:t>Le fruit des </a:t>
            </a:r>
            <a:r>
              <a:rPr lang="fr-FR" sz="2400" b="1" dirty="0" err="1" smtClean="0"/>
              <a:t>Chenopodes</a:t>
            </a:r>
            <a:r>
              <a:rPr lang="fr-FR" sz="2400" b="1" dirty="0" smtClean="0"/>
              <a:t> est un akène</a:t>
            </a:r>
            <a:endParaRPr lang="fr-FR" sz="2400" b="1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4"/>
          <a:stretch/>
        </p:blipFill>
        <p:spPr>
          <a:xfrm>
            <a:off x="-123908" y="0"/>
            <a:ext cx="5792685" cy="4525963"/>
          </a:xfrm>
        </p:spPr>
      </p:pic>
      <p:sp>
        <p:nvSpPr>
          <p:cNvPr id="7" name="Flèche vers la gauche 6"/>
          <p:cNvSpPr/>
          <p:nvPr/>
        </p:nvSpPr>
        <p:spPr>
          <a:xfrm>
            <a:off x="5173145" y="1889726"/>
            <a:ext cx="3345508" cy="1301123"/>
          </a:xfrm>
          <a:prstGeom prst="leftArrow">
            <a:avLst/>
          </a:prstGeom>
          <a:solidFill>
            <a:srgbClr val="FFFFFF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 err="1" smtClean="0">
                <a:solidFill>
                  <a:schemeClr val="accent3">
                    <a:lumMod val="75000"/>
                  </a:schemeClr>
                </a:solidFill>
              </a:rPr>
              <a:t>Chenopodium</a:t>
            </a:r>
            <a:r>
              <a:rPr lang="fr-FR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accent3">
                    <a:lumMod val="75000"/>
                  </a:schemeClr>
                </a:solidFill>
              </a:rPr>
              <a:t>vulvaria</a:t>
            </a:r>
            <a:endParaRPr lang="fr-FR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210" y="3190849"/>
            <a:ext cx="3201150" cy="38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63790"/>
            <a:ext cx="9144000" cy="1143000"/>
          </a:xfrm>
        </p:spPr>
        <p:txBody>
          <a:bodyPr>
            <a:normAutofit/>
          </a:bodyPr>
          <a:lstStyle/>
          <a:p>
            <a:r>
              <a:rPr lang="fr-FR" sz="2800" dirty="0"/>
              <a:t>3</a:t>
            </a:r>
            <a:r>
              <a:rPr lang="fr-FR" sz="2800" dirty="0" smtClean="0"/>
              <a:t> genres sont parfois inclus dans le genre </a:t>
            </a:r>
            <a:r>
              <a:rPr lang="fr-FR" sz="2800" i="1" dirty="0" err="1" smtClean="0"/>
              <a:t>Chenopodium</a:t>
            </a:r>
            <a:r>
              <a:rPr lang="fr-FR" sz="2800" dirty="0" smtClean="0"/>
              <a:t> :</a:t>
            </a:r>
            <a:endParaRPr lang="fr-FR" sz="2800" dirty="0"/>
          </a:p>
        </p:txBody>
      </p:sp>
      <p:pic>
        <p:nvPicPr>
          <p:cNvPr id="4" name="Espace réservé du contenu 3" descr="Chenopodium polyspermum -villemagne- -2-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4652" y="783816"/>
            <a:ext cx="4593556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329231" y="5567688"/>
            <a:ext cx="391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Chenopodium</a:t>
            </a:r>
            <a:r>
              <a:rPr lang="fr-FR" i="1" dirty="0" smtClean="0"/>
              <a:t> </a:t>
            </a:r>
            <a:r>
              <a:rPr lang="fr-FR" i="1" dirty="0" err="1" smtClean="0"/>
              <a:t>polyspermum</a:t>
            </a:r>
            <a:endParaRPr lang="fr-FR" i="1" dirty="0" smtClean="0"/>
          </a:p>
          <a:p>
            <a:r>
              <a:rPr lang="fr-FR" dirty="0" smtClean="0"/>
              <a:t>= </a:t>
            </a:r>
            <a:r>
              <a:rPr lang="fr-FR" i="1" dirty="0" err="1" smtClean="0"/>
              <a:t>Lipandra</a:t>
            </a:r>
            <a:r>
              <a:rPr lang="fr-FR" i="1" dirty="0" smtClean="0"/>
              <a:t> </a:t>
            </a:r>
            <a:r>
              <a:rPr lang="fr-FR" i="1" dirty="0" err="1" smtClean="0"/>
              <a:t>polysperma</a:t>
            </a:r>
            <a:endParaRPr lang="fr-FR" i="1" dirty="0"/>
          </a:p>
        </p:txBody>
      </p:sp>
      <p:pic>
        <p:nvPicPr>
          <p:cNvPr id="6" name="Image 5" descr="Chenopodium foliosum-36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952" y="617076"/>
            <a:ext cx="3192501" cy="46927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57952" y="5848606"/>
            <a:ext cx="3605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Chenopodium</a:t>
            </a:r>
            <a:r>
              <a:rPr lang="fr-FR" i="1" dirty="0" smtClean="0"/>
              <a:t> </a:t>
            </a:r>
            <a:r>
              <a:rPr lang="fr-FR" i="1" dirty="0" err="1" smtClean="0"/>
              <a:t>foliosum</a:t>
            </a:r>
            <a:endParaRPr lang="fr-FR" i="1" dirty="0" smtClean="0"/>
          </a:p>
          <a:p>
            <a:r>
              <a:rPr lang="fr-FR" i="1" dirty="0" smtClean="0"/>
              <a:t>= </a:t>
            </a:r>
            <a:r>
              <a:rPr lang="fr-FR" i="1" dirty="0" err="1" smtClean="0"/>
              <a:t>Blitum</a:t>
            </a:r>
            <a:r>
              <a:rPr lang="fr-FR" i="1" dirty="0" smtClean="0"/>
              <a:t> </a:t>
            </a:r>
            <a:r>
              <a:rPr lang="fr-FR" i="1" dirty="0" err="1" smtClean="0"/>
              <a:t>virgatum</a:t>
            </a:r>
            <a:endParaRPr lang="fr-FR" i="1" dirty="0" smtClean="0"/>
          </a:p>
          <a:p>
            <a:r>
              <a:rPr lang="fr-FR" dirty="0" err="1"/>
              <a:t>a</a:t>
            </a:r>
            <a:r>
              <a:rPr lang="fr-FR" dirty="0" err="1" smtClean="0"/>
              <a:t>ppellé</a:t>
            </a:r>
            <a:r>
              <a:rPr lang="fr-FR" dirty="0" smtClean="0"/>
              <a:t> « épinard-fraise </a:t>
            </a:r>
            <a:r>
              <a:rPr lang="fr-FR" i="1" dirty="0" smtClean="0"/>
              <a:t>»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501685" y="1332792"/>
            <a:ext cx="159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chemeClr val="bg1"/>
                </a:solidFill>
              </a:rPr>
              <a:t>Lipandra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46085" y="1332792"/>
            <a:ext cx="119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FFFF"/>
                </a:solidFill>
              </a:rPr>
              <a:t>Blitum</a:t>
            </a:r>
            <a:endParaRPr lang="fr-FR" b="1" i="1" dirty="0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07518" y="4688674"/>
            <a:ext cx="2002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Tépales glabres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00808" y="979210"/>
            <a:ext cx="180671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366FF"/>
                </a:solidFill>
              </a:rPr>
              <a:t>f</a:t>
            </a:r>
            <a:r>
              <a:rPr lang="fr-FR" dirty="0" smtClean="0">
                <a:solidFill>
                  <a:srgbClr val="3366FF"/>
                </a:solidFill>
              </a:rPr>
              <a:t>euilles entières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46085" y="690319"/>
            <a:ext cx="284342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Feuilles dentées ou lobées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82086" y="5358507"/>
            <a:ext cx="378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Plante à rosette basale parfois desséchées à la floraison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2400" y="274638"/>
            <a:ext cx="4104442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Blitum</a:t>
            </a:r>
            <a:r>
              <a:rPr lang="fr-FR" sz="2400" b="1" i="1" dirty="0" smtClean="0"/>
              <a:t> bonus </a:t>
            </a:r>
            <a:r>
              <a:rPr lang="fr-FR" sz="2400" b="1" i="1" dirty="0" err="1" smtClean="0"/>
              <a:t>henricus</a:t>
            </a:r>
            <a:endParaRPr lang="fr-FR" sz="2400" b="1" i="1" dirty="0"/>
          </a:p>
        </p:txBody>
      </p:sp>
      <p:pic>
        <p:nvPicPr>
          <p:cNvPr id="4" name="Espace réservé du contenu 3" descr="Chenopodium bonus henricus-DSC0097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59251" cy="6969125"/>
          </a:xfrm>
        </p:spPr>
      </p:pic>
      <p:grpSp>
        <p:nvGrpSpPr>
          <p:cNvPr id="7" name="Grouper 6"/>
          <p:cNvGrpSpPr/>
          <p:nvPr/>
        </p:nvGrpSpPr>
        <p:grpSpPr>
          <a:xfrm>
            <a:off x="4460677" y="1417638"/>
            <a:ext cx="4476165" cy="4291359"/>
            <a:chOff x="4460677" y="1417638"/>
            <a:chExt cx="4476165" cy="4291359"/>
          </a:xfrm>
        </p:grpSpPr>
        <p:pic>
          <p:nvPicPr>
            <p:cNvPr id="5" name="Image 4" descr="Chenopodium bonus henricus-003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1925" y="1417638"/>
              <a:ext cx="3198114" cy="3762756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460677" y="5062666"/>
              <a:ext cx="4476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Feuille entière à limbe triangulaire denté  et  base sagittée</a:t>
              </a:r>
              <a:endParaRPr lang="fr-FR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321281" y="5763323"/>
            <a:ext cx="36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Ses feuilles sont consommées cuites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15561" y="6426956"/>
            <a:ext cx="382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Pousse entre 200 et 1600 m. d’altitude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20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342053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Blitum</a:t>
            </a:r>
            <a:r>
              <a:rPr lang="fr-FR" sz="2000" b="1" i="1" dirty="0" smtClean="0"/>
              <a:t> bonus </a:t>
            </a:r>
            <a:r>
              <a:rPr lang="fr-FR" sz="2000" b="1" i="1" dirty="0" err="1" smtClean="0"/>
              <a:t>henricus</a:t>
            </a:r>
            <a:endParaRPr lang="fr-FR" sz="2000" b="1" i="1" dirty="0"/>
          </a:p>
        </p:txBody>
      </p:sp>
      <p:pic>
        <p:nvPicPr>
          <p:cNvPr id="4" name="Espace réservé du contenu 3" descr="Blitum bonus henricus12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5" r="-15"/>
          <a:stretch/>
        </p:blipFill>
        <p:spPr>
          <a:xfrm>
            <a:off x="-118534" y="587905"/>
            <a:ext cx="6045201" cy="4525963"/>
          </a:xfrm>
        </p:spPr>
      </p:pic>
      <p:sp>
        <p:nvSpPr>
          <p:cNvPr id="6" name="Rectangle 5"/>
          <p:cNvSpPr/>
          <p:nvPr/>
        </p:nvSpPr>
        <p:spPr>
          <a:xfrm>
            <a:off x="0" y="5224102"/>
            <a:ext cx="5926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Plante vivace par une souche </a:t>
            </a:r>
            <a:r>
              <a:rPr lang="fr-FR" b="1" dirty="0" smtClean="0"/>
              <a:t>épaisse</a:t>
            </a:r>
          </a:p>
          <a:p>
            <a:r>
              <a:rPr lang="fr-FR" b="1" dirty="0" smtClean="0"/>
              <a:t> </a:t>
            </a:r>
            <a:r>
              <a:rPr lang="fr-FR" b="1" dirty="0"/>
              <a:t>et bien enracinée</a:t>
            </a:r>
          </a:p>
        </p:txBody>
      </p:sp>
      <p:pic>
        <p:nvPicPr>
          <p:cNvPr id="7" name="Image 6" descr="Chenopodium bonus henricus-DSC0099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124" y="1286931"/>
            <a:ext cx="4861876" cy="40978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82124" y="5672667"/>
            <a:ext cx="4574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 fleurs bisexuées peuvent être plutôt mâles ou plutôt femelles selon leur situation dans le groupe de fleurs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38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41028" y="-148719"/>
            <a:ext cx="5302971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Chenopodiastrum</a:t>
            </a:r>
            <a:r>
              <a:rPr lang="fr-FR" sz="2400" b="1" dirty="0" smtClean="0">
                <a:solidFill>
                  <a:srgbClr val="FF0000"/>
                </a:solidFill>
              </a:rPr>
              <a:t> : 2 espèces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(Incluses dans le genre </a:t>
            </a:r>
            <a:r>
              <a:rPr lang="fr-FR" sz="1800" b="1" dirty="0" err="1" smtClean="0">
                <a:solidFill>
                  <a:srgbClr val="FF0000"/>
                </a:solidFill>
              </a:rPr>
              <a:t>Chenopodium</a:t>
            </a:r>
            <a:r>
              <a:rPr lang="fr-FR" sz="1800" b="1" dirty="0" smtClean="0">
                <a:solidFill>
                  <a:srgbClr val="FF0000"/>
                </a:solidFill>
              </a:rPr>
              <a:t> dans </a:t>
            </a:r>
            <a:r>
              <a:rPr lang="fr-FR" sz="1800" b="1" dirty="0" err="1" smtClean="0">
                <a:solidFill>
                  <a:srgbClr val="FF0000"/>
                </a:solidFill>
              </a:rPr>
              <a:t>FloreMed</a:t>
            </a:r>
            <a:r>
              <a:rPr lang="fr-FR" sz="1800" b="1" dirty="0" smtClean="0">
                <a:solidFill>
                  <a:srgbClr val="FF0000"/>
                </a:solidFill>
              </a:rPr>
              <a:t>)</a:t>
            </a:r>
            <a:endParaRPr lang="fr-FR" sz="1800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Chenopodium murale- IMGP083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628"/>
          <a:stretch/>
        </p:blipFill>
        <p:spPr>
          <a:xfrm>
            <a:off x="-2568591" y="0"/>
            <a:ext cx="6409619" cy="5063761"/>
          </a:xfrm>
        </p:spPr>
      </p:pic>
      <p:sp>
        <p:nvSpPr>
          <p:cNvPr id="4" name="ZoneTexte 3"/>
          <p:cNvSpPr txBox="1"/>
          <p:nvPr/>
        </p:nvSpPr>
        <p:spPr>
          <a:xfrm>
            <a:off x="457200" y="5864286"/>
            <a:ext cx="807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Feuilles glabres à la face supérieure et </a:t>
            </a:r>
            <a:r>
              <a:rPr lang="fr-FR" dirty="0" err="1" smtClean="0">
                <a:solidFill>
                  <a:srgbClr val="0000FF"/>
                </a:solidFill>
              </a:rPr>
              <a:t>éparsément</a:t>
            </a:r>
            <a:r>
              <a:rPr lang="fr-FR" dirty="0" smtClean="0">
                <a:solidFill>
                  <a:srgbClr val="0000FF"/>
                </a:solidFill>
              </a:rPr>
              <a:t> farineuses à la face inférieure, les adultes généralement glabres sur les 2 faces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421" y="5115143"/>
            <a:ext cx="371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smtClean="0"/>
              <a:t>Chenopodiastrum</a:t>
            </a:r>
            <a:r>
              <a:rPr lang="fr-FR" i="1" dirty="0" smtClean="0"/>
              <a:t> murale</a:t>
            </a:r>
            <a:endParaRPr lang="fr-FR" i="1" dirty="0"/>
          </a:p>
        </p:txBody>
      </p:sp>
      <p:pic>
        <p:nvPicPr>
          <p:cNvPr id="7" name="Image 6" descr="Chenopodium murale-ge de Sperone-IMGP081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52" y="994281"/>
            <a:ext cx="2717057" cy="44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01612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2 - Les différents genres de cette famille en France :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941388"/>
            <a:ext cx="400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Cadre 4"/>
          <p:cNvSpPr/>
          <p:nvPr/>
        </p:nvSpPr>
        <p:spPr>
          <a:xfrm>
            <a:off x="2281077" y="941388"/>
            <a:ext cx="2610598" cy="179500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Dans le monde :</a:t>
            </a:r>
          </a:p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800 espèces</a:t>
            </a:r>
          </a:p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75 genres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3" name="Image 2" descr="Capture d’écran 2017-07-24 à 15.06.5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187"/>
          <a:stretch/>
        </p:blipFill>
        <p:spPr>
          <a:xfrm>
            <a:off x="189823" y="587425"/>
            <a:ext cx="2091254" cy="64834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74918" y="3099235"/>
            <a:ext cx="603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Plantes répandues dans les zones chaudes et sèches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974918" y="4813581"/>
            <a:ext cx="5140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Poussent en abondance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 sur les rivages maritimes ou les zones saumâtres : </a:t>
            </a:r>
            <a:r>
              <a:rPr lang="fr-FR" i="1" dirty="0" smtClean="0"/>
              <a:t>Beta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 sur les décombres : </a:t>
            </a:r>
            <a:r>
              <a:rPr lang="fr-FR" i="1" dirty="0" err="1" smtClean="0"/>
              <a:t>Chenopodium</a:t>
            </a:r>
            <a:r>
              <a:rPr lang="fr-FR" i="1" dirty="0" smtClean="0"/>
              <a:t>, </a:t>
            </a:r>
            <a:r>
              <a:rPr lang="fr-FR" i="1" dirty="0" err="1" smtClean="0"/>
              <a:t>Amaranthus</a:t>
            </a:r>
            <a:endParaRPr lang="fr-FR" i="1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74918" y="6181433"/>
            <a:ext cx="514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Nombreuses espèces également dans les steppes ou les déserts</a:t>
            </a:r>
            <a:endParaRPr lang="fr-FR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2974918" y="587425"/>
            <a:ext cx="5877297" cy="4195920"/>
            <a:chOff x="2974918" y="587425"/>
            <a:chExt cx="5877297" cy="4195920"/>
          </a:xfrm>
        </p:grpSpPr>
        <p:sp>
          <p:nvSpPr>
            <p:cNvPr id="7" name="ZoneTexte 6"/>
            <p:cNvSpPr txBox="1"/>
            <p:nvPr/>
          </p:nvSpPr>
          <p:spPr>
            <a:xfrm>
              <a:off x="2974918" y="3583016"/>
              <a:ext cx="5140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dirty="0" smtClean="0"/>
                <a:t>Plantes qui ont une préférence bien marquée pour les zones riches en chlorures et en nitrates</a:t>
              </a:r>
            </a:p>
            <a:p>
              <a:pPr marL="285750" indent="-285750">
                <a:buFontTx/>
                <a:buChar char="-"/>
              </a:pPr>
              <a:r>
                <a:rPr lang="fr-FR" dirty="0" smtClean="0"/>
                <a:t>--Plantes halophiles</a:t>
              </a:r>
            </a:p>
            <a:p>
              <a:pPr marL="285750" indent="-285750">
                <a:buFontTx/>
                <a:buChar char="-"/>
              </a:pPr>
              <a:r>
                <a:rPr lang="fr-FR" dirty="0" smtClean="0"/>
                <a:t>--Plantes nitrophiles</a:t>
              </a:r>
              <a:endParaRPr lang="fr-FR" dirty="0"/>
            </a:p>
          </p:txBody>
        </p:sp>
        <p:pic>
          <p:nvPicPr>
            <p:cNvPr id="10" name="Image 9" descr="Marais salants-DSC03987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641" y="587425"/>
              <a:ext cx="3754574" cy="2511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7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9"/>
          <a:stretch/>
        </p:blipFill>
        <p:spPr>
          <a:xfrm>
            <a:off x="0" y="0"/>
            <a:ext cx="5236341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235165" y="4751012"/>
            <a:ext cx="454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Chenopodiastrum</a:t>
            </a:r>
            <a:r>
              <a:rPr lang="fr-FR" b="1" i="1" dirty="0" smtClean="0"/>
              <a:t> </a:t>
            </a:r>
            <a:r>
              <a:rPr lang="fr-FR" b="1" i="1" dirty="0" err="1" smtClean="0"/>
              <a:t>hybridum</a:t>
            </a:r>
            <a:endParaRPr lang="fr-FR" b="1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720" y="0"/>
            <a:ext cx="452628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5165" y="5136024"/>
            <a:ext cx="4264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Feuilles vertes sur les 2 faces</a:t>
            </a:r>
            <a:r>
              <a:rPr lang="fr-FR" dirty="0" smtClean="0"/>
              <a:t>, longuement pétiolées, triangulaires, terminées en longue pointe lancéolée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5165" y="6059354"/>
            <a:ext cx="402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en panicule terminale non feuillée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1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75" y="73026"/>
            <a:ext cx="3794124" cy="1143000"/>
          </a:xfrm>
        </p:spPr>
        <p:txBody>
          <a:bodyPr>
            <a:normAutofit fontScale="90000"/>
          </a:bodyPr>
          <a:lstStyle/>
          <a:p>
            <a:r>
              <a:rPr lang="fr-FR" sz="2700" b="1" dirty="0" smtClean="0">
                <a:solidFill>
                  <a:srgbClr val="FF0000"/>
                </a:solidFill>
              </a:rPr>
              <a:t>Genre </a:t>
            </a:r>
            <a:r>
              <a:rPr lang="fr-FR" sz="2700" b="1" i="1" dirty="0" err="1" smtClean="0">
                <a:solidFill>
                  <a:srgbClr val="FF0000"/>
                </a:solidFill>
              </a:rPr>
              <a:t>Oxybasis</a:t>
            </a:r>
            <a:r>
              <a:rPr lang="fr-FR" sz="2700" b="1" dirty="0" smtClean="0">
                <a:solidFill>
                  <a:srgbClr val="FF0000"/>
                </a:solidFill>
              </a:rPr>
              <a:t> : 4 espèces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200" dirty="0" smtClean="0"/>
              <a:t>(toutes incluses dans le genre</a:t>
            </a:r>
            <a:br>
              <a:rPr lang="fr-FR" sz="2200" dirty="0" smtClean="0"/>
            </a:br>
            <a:r>
              <a:rPr lang="fr-FR" sz="2200" dirty="0" smtClean="0"/>
              <a:t> </a:t>
            </a:r>
            <a:r>
              <a:rPr lang="fr-FR" sz="2200" dirty="0" err="1" smtClean="0"/>
              <a:t>Chenopodium</a:t>
            </a:r>
            <a:r>
              <a:rPr lang="fr-FR" sz="2200" dirty="0" smtClean="0"/>
              <a:t> dans </a:t>
            </a:r>
            <a:r>
              <a:rPr lang="fr-FR" sz="2200" dirty="0" err="1" smtClean="0"/>
              <a:t>FloreMed</a:t>
            </a:r>
            <a:r>
              <a:rPr lang="fr-FR" sz="2200" dirty="0" smtClean="0"/>
              <a:t>)</a:t>
            </a:r>
            <a:endParaRPr lang="fr-FR" sz="2200" dirty="0"/>
          </a:p>
        </p:txBody>
      </p:sp>
      <p:pic>
        <p:nvPicPr>
          <p:cNvPr id="5" name="Espace réservé du contenu 4" descr="Chenopodium glaucum-IMGP486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"/>
          <a:stretch/>
        </p:blipFill>
        <p:spPr>
          <a:xfrm>
            <a:off x="0" y="0"/>
            <a:ext cx="5492751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5826125" y="1216026"/>
            <a:ext cx="2746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O. </a:t>
            </a:r>
            <a:r>
              <a:rPr lang="fr-FR" b="1" i="1" dirty="0" err="1"/>
              <a:t>u</a:t>
            </a:r>
            <a:r>
              <a:rPr lang="fr-FR" b="1" i="1" dirty="0" err="1" smtClean="0"/>
              <a:t>rbica</a:t>
            </a:r>
            <a:endParaRPr lang="fr-FR" b="1" i="1" dirty="0" smtClean="0"/>
          </a:p>
          <a:p>
            <a:r>
              <a:rPr lang="fr-FR" b="1" i="1" dirty="0" smtClean="0"/>
              <a:t>O. </a:t>
            </a:r>
            <a:r>
              <a:rPr lang="fr-FR" b="1" i="1" dirty="0" err="1" smtClean="0"/>
              <a:t>glauca</a:t>
            </a:r>
            <a:endParaRPr lang="fr-FR" b="1" i="1" dirty="0" smtClean="0"/>
          </a:p>
          <a:p>
            <a:r>
              <a:rPr lang="fr-FR" b="1" i="1" dirty="0" smtClean="0"/>
              <a:t>O. </a:t>
            </a:r>
            <a:r>
              <a:rPr lang="fr-FR" b="1" i="1" dirty="0" err="1"/>
              <a:t>c</a:t>
            </a:r>
            <a:r>
              <a:rPr lang="fr-FR" b="1" i="1" dirty="0" err="1" smtClean="0"/>
              <a:t>henopodioides</a:t>
            </a:r>
            <a:endParaRPr lang="fr-FR" b="1" i="1" dirty="0" smtClean="0"/>
          </a:p>
          <a:p>
            <a:r>
              <a:rPr lang="fr-FR" b="1" i="1" dirty="0" smtClean="0"/>
              <a:t>O. </a:t>
            </a:r>
            <a:r>
              <a:rPr lang="fr-FR" b="1" i="1" dirty="0" err="1" smtClean="0"/>
              <a:t>rubra</a:t>
            </a:r>
            <a:endParaRPr lang="fr-FR" b="1" i="1" dirty="0" smtClean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67375" y="3746500"/>
            <a:ext cx="2809875" cy="646331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Ce qui distingue le genre</a:t>
            </a:r>
            <a:r>
              <a:rPr lang="fr-FR" b="1" i="1" dirty="0" smtClean="0">
                <a:solidFill>
                  <a:srgbClr val="3366FF"/>
                </a:solidFill>
              </a:rPr>
              <a:t> </a:t>
            </a:r>
            <a:r>
              <a:rPr lang="fr-FR" b="1" i="1" dirty="0" err="1" smtClean="0">
                <a:solidFill>
                  <a:srgbClr val="3366FF"/>
                </a:solidFill>
              </a:rPr>
              <a:t>Oxybasis</a:t>
            </a:r>
            <a:r>
              <a:rPr lang="fr-FR" b="1" i="1" dirty="0" smtClean="0">
                <a:solidFill>
                  <a:srgbClr val="3366FF"/>
                </a:solidFill>
              </a:rPr>
              <a:t> </a:t>
            </a:r>
            <a:r>
              <a:rPr lang="fr-FR" b="1" dirty="0" smtClean="0">
                <a:solidFill>
                  <a:srgbClr val="3366FF"/>
                </a:solidFill>
              </a:rPr>
              <a:t>:</a:t>
            </a:r>
            <a:endParaRPr lang="fr-FR" b="1" dirty="0">
              <a:solidFill>
                <a:srgbClr val="3366FF"/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889500" y="2550479"/>
            <a:ext cx="3587750" cy="646331"/>
            <a:chOff x="4889500" y="2550479"/>
            <a:chExt cx="3587750" cy="646331"/>
          </a:xfrm>
        </p:grpSpPr>
        <p:sp>
          <p:nvSpPr>
            <p:cNvPr id="8" name="ZoneTexte 7"/>
            <p:cNvSpPr txBox="1"/>
            <p:nvPr/>
          </p:nvSpPr>
          <p:spPr>
            <a:xfrm>
              <a:off x="5667375" y="2550479"/>
              <a:ext cx="280987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i="1" dirty="0" smtClean="0"/>
                <a:t>O. </a:t>
              </a:r>
              <a:r>
                <a:rPr lang="fr-FR" i="1" dirty="0" err="1"/>
                <a:t>g</a:t>
              </a:r>
              <a:r>
                <a:rPr lang="fr-FR" i="1" dirty="0" err="1" smtClean="0"/>
                <a:t>lauca</a:t>
              </a:r>
              <a:r>
                <a:rPr lang="fr-FR" i="1" dirty="0" smtClean="0"/>
                <a:t> = </a:t>
              </a:r>
            </a:p>
            <a:p>
              <a:r>
                <a:rPr lang="fr-FR" i="1" dirty="0" err="1" smtClean="0"/>
                <a:t>Chenopodium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glaucum</a:t>
              </a:r>
              <a:endParaRPr lang="fr-FR" i="1" dirty="0"/>
            </a:p>
          </p:txBody>
        </p:sp>
        <p:cxnSp>
          <p:nvCxnSpPr>
            <p:cNvPr id="10" name="Connecteur droit avec flèche 9"/>
            <p:cNvCxnSpPr>
              <a:stCxn id="8" idx="1"/>
            </p:cNvCxnSpPr>
            <p:nvPr/>
          </p:nvCxnSpPr>
          <p:spPr>
            <a:xfrm flipH="1" flipV="1">
              <a:off x="4889500" y="2841625"/>
              <a:ext cx="777875" cy="3202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317500" y="4667250"/>
            <a:ext cx="754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1 – Ce sont toutes des plantes sans rosette basale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7500" y="5196959"/>
            <a:ext cx="714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2 – Toutes ont des feuilles dentées  ou lobées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7500" y="5750763"/>
            <a:ext cx="714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3 – Le périanthe fructifère n’est pas accrescent ou seulement un peu 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7500" y="6351467"/>
            <a:ext cx="714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4 – Les sépales sont glabres (différence avec le genre</a:t>
            </a:r>
            <a:r>
              <a:rPr lang="fr-FR" i="1" dirty="0" smtClean="0">
                <a:solidFill>
                  <a:srgbClr val="3366FF"/>
                </a:solidFill>
              </a:rPr>
              <a:t> </a:t>
            </a:r>
            <a:r>
              <a:rPr lang="fr-FR" i="1" dirty="0" err="1" smtClean="0">
                <a:solidFill>
                  <a:srgbClr val="3366FF"/>
                </a:solidFill>
              </a:rPr>
              <a:t>Chenopodium</a:t>
            </a:r>
            <a:r>
              <a:rPr lang="fr-FR" dirty="0" smtClean="0">
                <a:solidFill>
                  <a:srgbClr val="3366FF"/>
                </a:solidFill>
              </a:rPr>
              <a:t>)</a:t>
            </a:r>
            <a:endParaRPr lang="fr-FR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" grpId="0"/>
      <p:bldP spid="3" grpId="1"/>
      <p:bldP spid="4" grpId="0"/>
      <p:bldP spid="4" grpId="1"/>
      <p:bldP spid="9" grpId="0"/>
      <p:bldP spid="9" grpId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61703" y="0"/>
            <a:ext cx="8229600" cy="4525963"/>
          </a:xfrm>
        </p:spPr>
      </p:pic>
      <p:grpSp>
        <p:nvGrpSpPr>
          <p:cNvPr id="10" name="Grouper 9"/>
          <p:cNvGrpSpPr/>
          <p:nvPr/>
        </p:nvGrpSpPr>
        <p:grpSpPr>
          <a:xfrm>
            <a:off x="457200" y="2374900"/>
            <a:ext cx="8268222" cy="3727984"/>
            <a:chOff x="457200" y="2374900"/>
            <a:chExt cx="8268222" cy="3727984"/>
          </a:xfrm>
        </p:grpSpPr>
        <p:pic>
          <p:nvPicPr>
            <p:cNvPr id="7" name="Image 6" descr="Chenopodium glaucum120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7397" y="2374900"/>
              <a:ext cx="2768025" cy="372798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457200" y="5261139"/>
              <a:ext cx="51675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- Présence, parfois de nombreux akènes verticaux ( fleurs latérales)</a:t>
              </a:r>
              <a:endParaRPr lang="fr-FR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57045" y="4807592"/>
            <a:ext cx="598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 fruit est un akène comme dans le genre </a:t>
            </a:r>
            <a:r>
              <a:rPr lang="fr-FR" b="1" i="1" dirty="0" err="1" smtClean="0"/>
              <a:t>Chenopodium</a:t>
            </a:r>
            <a:endParaRPr lang="fr-FR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5762625" y="5907470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Oxybasis</a:t>
            </a:r>
            <a:r>
              <a:rPr lang="fr-FR" i="1" dirty="0" smtClean="0"/>
              <a:t>  </a:t>
            </a:r>
            <a:r>
              <a:rPr lang="fr-FR" i="1" dirty="0" err="1" smtClean="0"/>
              <a:t>glauca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787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0660" y="-296862"/>
            <a:ext cx="4326139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Genre </a:t>
            </a:r>
            <a:r>
              <a:rPr lang="fr-FR" sz="2400" b="1" i="1" dirty="0" smtClean="0">
                <a:solidFill>
                  <a:srgbClr val="FF0000"/>
                </a:solidFill>
              </a:rPr>
              <a:t>Beta</a:t>
            </a:r>
            <a:r>
              <a:rPr lang="fr-FR" sz="2400" b="1" dirty="0" smtClean="0">
                <a:solidFill>
                  <a:srgbClr val="FF0000"/>
                </a:solidFill>
              </a:rPr>
              <a:t> : 2 espèces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Beta maritima-île de Sieck-IMGP131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63937" y="697530"/>
            <a:ext cx="11201639" cy="6160470"/>
          </a:xfrm>
        </p:spPr>
      </p:pic>
      <p:sp>
        <p:nvSpPr>
          <p:cNvPr id="5" name="ZoneTexte 4"/>
          <p:cNvSpPr txBox="1"/>
          <p:nvPr/>
        </p:nvSpPr>
        <p:spPr>
          <a:xfrm>
            <a:off x="428416" y="168294"/>
            <a:ext cx="344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C’est la betterave…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47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eta maritima-DSC0318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"/>
          <a:stretch/>
        </p:blipFill>
        <p:spPr>
          <a:xfrm>
            <a:off x="0" y="0"/>
            <a:ext cx="4587876" cy="685800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76" y="1486210"/>
            <a:ext cx="4476491" cy="5371789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751401" y="0"/>
            <a:ext cx="7935399" cy="3643884"/>
            <a:chOff x="751401" y="0"/>
            <a:chExt cx="7935399" cy="3643884"/>
          </a:xfrm>
        </p:grpSpPr>
        <p:pic>
          <p:nvPicPr>
            <p:cNvPr id="5" name="Image 4" descr="Beta vulgaris ssp.maritima-f.s.-717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401" y="0"/>
              <a:ext cx="2286000" cy="3643884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222956" y="917970"/>
              <a:ext cx="44638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Feuille entière ou ondulée, un peu charnue</a:t>
              </a:r>
              <a:endParaRPr lang="fr-FR" b="1" dirty="0"/>
            </a:p>
          </p:txBody>
        </p:sp>
        <p:cxnSp>
          <p:nvCxnSpPr>
            <p:cNvPr id="8" name="Connecteur droit avec flèche 7"/>
            <p:cNvCxnSpPr>
              <a:stCxn id="6" idx="1"/>
            </p:cNvCxnSpPr>
            <p:nvPr/>
          </p:nvCxnSpPr>
          <p:spPr>
            <a:xfrm flipH="1" flipV="1">
              <a:off x="2815304" y="1086264"/>
              <a:ext cx="1407652" cy="1637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26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1176" y="-369872"/>
            <a:ext cx="3483186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Genre </a:t>
            </a:r>
            <a:r>
              <a:rPr lang="fr-FR" sz="2000" b="1" i="1" dirty="0" smtClean="0"/>
              <a:t>Beta</a:t>
            </a:r>
            <a:r>
              <a:rPr lang="fr-FR" sz="2000" b="1" dirty="0" smtClean="0"/>
              <a:t> : la fleur</a:t>
            </a:r>
            <a:endParaRPr lang="fr-FR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-1988516" y="0"/>
            <a:ext cx="8229600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084" y="515804"/>
            <a:ext cx="4807916" cy="48079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5166" y="274638"/>
            <a:ext cx="22732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/>
              <a:t>Beta </a:t>
            </a:r>
            <a:r>
              <a:rPr lang="fr-FR" i="1" dirty="0" err="1" smtClean="0"/>
              <a:t>maritima</a:t>
            </a:r>
            <a:endParaRPr lang="fr-FR" i="1" dirty="0"/>
          </a:p>
        </p:txBody>
      </p:sp>
      <p:sp>
        <p:nvSpPr>
          <p:cNvPr id="6" name="Rectangle avec flèche vers le haut 5"/>
          <p:cNvSpPr/>
          <p:nvPr/>
        </p:nvSpPr>
        <p:spPr>
          <a:xfrm>
            <a:off x="4398795" y="5119666"/>
            <a:ext cx="4421102" cy="789875"/>
          </a:xfrm>
          <a:prstGeom prst="upArrowCallou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Inflorescence en épis grêles de glomérules  de 1 – 8 fleurs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72015" y="4986211"/>
            <a:ext cx="2445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7933C"/>
                </a:solidFill>
              </a:rPr>
              <a:t>5 tépales persistants</a:t>
            </a:r>
          </a:p>
          <a:p>
            <a:r>
              <a:rPr lang="fr-FR" b="1" dirty="0" smtClean="0">
                <a:solidFill>
                  <a:srgbClr val="77933C"/>
                </a:solidFill>
              </a:rPr>
              <a:t>5 étamines</a:t>
            </a:r>
          </a:p>
          <a:p>
            <a:r>
              <a:rPr lang="fr-FR" b="1" dirty="0" smtClean="0">
                <a:solidFill>
                  <a:srgbClr val="77933C"/>
                </a:solidFill>
              </a:rPr>
              <a:t>2 stigmates</a:t>
            </a:r>
            <a:endParaRPr lang="fr-FR" b="1" dirty="0">
              <a:solidFill>
                <a:srgbClr val="77933C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0586" y="6319003"/>
            <a:ext cx="84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</a:rPr>
              <a:t>Calice devenant dur et ligneux à maturité, faisant corps avec le fruit</a:t>
            </a:r>
            <a:endParaRPr lang="fr-FR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25439"/>
            <a:ext cx="8055774" cy="1238713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Remarque : dans les cultures et les jachères pousse parfois </a:t>
            </a:r>
            <a:r>
              <a:rPr lang="fr-FR" sz="2000" b="1" i="1" dirty="0" smtClean="0"/>
              <a:t>Beta </a:t>
            </a:r>
            <a:r>
              <a:rPr lang="fr-FR" sz="2000" b="1" i="1" dirty="0" err="1" smtClean="0"/>
              <a:t>trigyna</a:t>
            </a:r>
            <a:endParaRPr lang="fr-FR" sz="2000" b="1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278" y="785018"/>
            <a:ext cx="4412721" cy="3810000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1" r="-55"/>
          <a:stretch/>
        </p:blipFill>
        <p:spPr>
          <a:xfrm>
            <a:off x="0" y="785018"/>
            <a:ext cx="4731279" cy="6072982"/>
          </a:xfrm>
        </p:spPr>
      </p:pic>
      <p:sp>
        <p:nvSpPr>
          <p:cNvPr id="3" name="Rectangle avec flèche vers le haut 2"/>
          <p:cNvSpPr/>
          <p:nvPr/>
        </p:nvSpPr>
        <p:spPr>
          <a:xfrm>
            <a:off x="5016854" y="4595018"/>
            <a:ext cx="3731285" cy="1708305"/>
          </a:xfrm>
          <a:prstGeom prst="upArrowCallout">
            <a:avLst/>
          </a:prstGeom>
          <a:solidFill>
            <a:srgbClr val="FFFFFF"/>
          </a:solidFill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77933C"/>
                </a:solidFill>
              </a:rPr>
              <a:t>Comme son nom l’indique, la fleur possède 3 stigmates</a:t>
            </a:r>
            <a:endParaRPr lang="fr-FR" b="1" dirty="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5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19417" y="6366043"/>
            <a:ext cx="476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Alternanthera</a:t>
            </a:r>
            <a:r>
              <a:rPr lang="fr-FR" b="1" i="1" dirty="0" smtClean="0"/>
              <a:t>  </a:t>
            </a:r>
            <a:r>
              <a:rPr lang="fr-FR" b="1" i="1" dirty="0" err="1" smtClean="0"/>
              <a:t>philoxeroides</a:t>
            </a:r>
            <a:endParaRPr lang="fr-FR" b="1" i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59638" y="-24914"/>
            <a:ext cx="3027162" cy="79323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Alternanthera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: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 1 espèce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9744" y="6366043"/>
            <a:ext cx="2947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Photo : Christine Casiez</a:t>
            </a:r>
            <a:endParaRPr lang="fr-FR" sz="1100" dirty="0"/>
          </a:p>
        </p:txBody>
      </p:sp>
      <p:pic>
        <p:nvPicPr>
          <p:cNvPr id="13" name="Espace réservé du contenu 12" descr="Alternanthera phyloxeroides-P915317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251" y="429027"/>
            <a:ext cx="8229600" cy="5794994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324" y="761490"/>
            <a:ext cx="2982676" cy="27942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9744" y="581477"/>
            <a:ext cx="399780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Plante aquatique à rhizome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9744" y="1191673"/>
            <a:ext cx="380967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Introduite d’Amérique tropicale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399859" y="3763178"/>
            <a:ext cx="174414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Gironde</a:t>
            </a:r>
          </a:p>
          <a:p>
            <a:r>
              <a:rPr lang="fr-FR" dirty="0" smtClean="0"/>
              <a:t>Tarn et </a:t>
            </a:r>
            <a:r>
              <a:rPr lang="fr-FR" dirty="0"/>
              <a:t>G</a:t>
            </a:r>
            <a:r>
              <a:rPr lang="fr-FR" dirty="0" smtClean="0"/>
              <a:t>aronne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540958" y="4877772"/>
            <a:ext cx="160304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Lot et Garonne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964255" y="5613407"/>
            <a:ext cx="11797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La Sorgue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55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lternantheta philoxeroides-0057037L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27196"/>
            <a:ext cx="9144000" cy="7485196"/>
          </a:xfrm>
        </p:spPr>
      </p:pic>
      <p:sp>
        <p:nvSpPr>
          <p:cNvPr id="5" name="ZoneTexte 4"/>
          <p:cNvSpPr txBox="1"/>
          <p:nvPr/>
        </p:nvSpPr>
        <p:spPr>
          <a:xfrm>
            <a:off x="705495" y="470397"/>
            <a:ext cx="344908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Feuilles opposées vert foncé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05494" y="1255713"/>
            <a:ext cx="52676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 en boule d’environ 1,5 cm de diamètre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05495" y="2038388"/>
            <a:ext cx="29160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Fleurs hermaphrodites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7200" y="6005405"/>
            <a:ext cx="1831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Photo : Mathieu </a:t>
            </a:r>
            <a:r>
              <a:rPr lang="fr-FR" sz="1100" dirty="0" err="1" smtClean="0">
                <a:solidFill>
                  <a:schemeClr val="bg1"/>
                </a:solidFill>
              </a:rPr>
              <a:t>Menand</a:t>
            </a:r>
            <a:endParaRPr lang="fr-F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672961" y="4498756"/>
            <a:ext cx="360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vivace enracinée sur le fond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535651" y="4961633"/>
            <a:ext cx="340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Tendance à envahir les habitats aquatiques en eau peu profonde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19369" y="6131158"/>
            <a:ext cx="341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Appelée « herbe aux alligators »</a:t>
            </a:r>
            <a:endParaRPr lang="fr-FR" dirty="0"/>
          </a:p>
        </p:txBody>
      </p:sp>
      <p:pic>
        <p:nvPicPr>
          <p:cNvPr id="8" name="Espace réservé du contenu 7" descr="Alternanthera phyloxeroides-P9153173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0157" cy="4525963"/>
          </a:xfrm>
        </p:spPr>
      </p:pic>
      <p:sp>
        <p:nvSpPr>
          <p:cNvPr id="9" name="ZoneTexte 8"/>
          <p:cNvSpPr txBox="1"/>
          <p:nvPr/>
        </p:nvSpPr>
        <p:spPr>
          <a:xfrm>
            <a:off x="457200" y="4868088"/>
            <a:ext cx="2683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(photo : Christine  Casiez)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4284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Chenopodiium album-1DSC0322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71" r="-826"/>
          <a:stretch/>
        </p:blipFill>
        <p:spPr>
          <a:xfrm>
            <a:off x="-141075" y="1123950"/>
            <a:ext cx="3390442" cy="5734050"/>
          </a:xfrm>
        </p:spPr>
      </p:pic>
      <p:sp>
        <p:nvSpPr>
          <p:cNvPr id="4" name="ZoneTexte 3"/>
          <p:cNvSpPr txBox="1"/>
          <p:nvPr/>
        </p:nvSpPr>
        <p:spPr>
          <a:xfrm>
            <a:off x="457200" y="254000"/>
            <a:ext cx="755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 – Comment définir cette famille ? </a:t>
            </a:r>
            <a:r>
              <a:rPr lang="fr-FR" b="1" dirty="0" smtClean="0"/>
              <a:t>: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79500" y="623332"/>
            <a:ext cx="676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On y trouve des plantes herbacées mais aussi des plantes ligneuses :</a:t>
            </a:r>
            <a:endParaRPr lang="fr-FR" dirty="0"/>
          </a:p>
        </p:txBody>
      </p:sp>
      <p:sp>
        <p:nvSpPr>
          <p:cNvPr id="7" name="Flèche angle droit à deux pointes 6"/>
          <p:cNvSpPr/>
          <p:nvPr/>
        </p:nvSpPr>
        <p:spPr>
          <a:xfrm>
            <a:off x="3249367" y="992664"/>
            <a:ext cx="659770" cy="1234227"/>
          </a:xfrm>
          <a:prstGeom prst="left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721551" y="2478091"/>
            <a:ext cx="2127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Chenopodium</a:t>
            </a:r>
            <a:r>
              <a:rPr lang="fr-FR" i="1" dirty="0" smtClean="0"/>
              <a:t> album</a:t>
            </a:r>
            <a:endParaRPr lang="fr-FR" i="1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4603750" y="992664"/>
            <a:ext cx="4540250" cy="5865336"/>
            <a:chOff x="4603750" y="992664"/>
            <a:chExt cx="4540250" cy="5865336"/>
          </a:xfrm>
        </p:grpSpPr>
        <p:pic>
          <p:nvPicPr>
            <p:cNvPr id="9" name="Image 8" descr="Atriplex halimus-P1060936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9750" y="1339611"/>
              <a:ext cx="3524250" cy="5518389"/>
            </a:xfrm>
            <a:prstGeom prst="rect">
              <a:avLst/>
            </a:prstGeom>
          </p:spPr>
        </p:pic>
        <p:sp>
          <p:nvSpPr>
            <p:cNvPr id="10" name="Flèche angle droit à deux pointes 9"/>
            <p:cNvSpPr/>
            <p:nvPr/>
          </p:nvSpPr>
          <p:spPr>
            <a:xfrm>
              <a:off x="5889625" y="992664"/>
              <a:ext cx="952500" cy="1055211"/>
            </a:xfrm>
            <a:prstGeom prst="leftUp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603750" y="4841875"/>
              <a:ext cx="20955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i="1" dirty="0" err="1" smtClean="0"/>
                <a:t>Atriplex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halimus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51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917035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Si l’espèce </a:t>
            </a:r>
            <a:r>
              <a:rPr lang="fr-FR" sz="2400" b="1" i="1" dirty="0" err="1" smtClean="0"/>
              <a:t>Alternanthera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philoxeroides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est encore très localisée, le genre </a:t>
            </a:r>
            <a:r>
              <a:rPr lang="fr-FR" sz="2400" b="1" dirty="0" err="1" smtClean="0"/>
              <a:t>Alternanthera</a:t>
            </a:r>
            <a:r>
              <a:rPr lang="fr-FR" sz="2400" b="1" dirty="0" smtClean="0"/>
              <a:t> est fréquent dans les pays tropicaux</a:t>
            </a:r>
            <a:endParaRPr lang="fr-FR" sz="2400" b="1" dirty="0"/>
          </a:p>
        </p:txBody>
      </p:sp>
      <p:pic>
        <p:nvPicPr>
          <p:cNvPr id="4" name="Espace réservé du contenu 3" descr="Alternanthera arequipensis-DSC0170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9" r="-970"/>
          <a:stretch/>
        </p:blipFill>
        <p:spPr>
          <a:xfrm>
            <a:off x="235165" y="1191673"/>
            <a:ext cx="3433409" cy="5064611"/>
          </a:xfrm>
        </p:spPr>
      </p:pic>
      <p:sp>
        <p:nvSpPr>
          <p:cNvPr id="5" name="ZoneTexte 4"/>
          <p:cNvSpPr txBox="1"/>
          <p:nvPr/>
        </p:nvSpPr>
        <p:spPr>
          <a:xfrm>
            <a:off x="235165" y="6240605"/>
            <a:ext cx="369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  Pérou </a:t>
            </a:r>
            <a:r>
              <a:rPr lang="fr-FR" i="1" dirty="0" smtClean="0"/>
              <a:t>: A. </a:t>
            </a:r>
            <a:r>
              <a:rPr lang="fr-FR" i="1" dirty="0" err="1" smtClean="0"/>
              <a:t>arequipensis</a:t>
            </a:r>
            <a:endParaRPr lang="fr-FR" i="1" dirty="0"/>
          </a:p>
        </p:txBody>
      </p:sp>
      <p:pic>
        <p:nvPicPr>
          <p:cNvPr id="6" name="Image 5" descr="Alternanthera sessilis-?-DSC0044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343" y="1191673"/>
            <a:ext cx="3654268" cy="49528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674343" y="6240605"/>
            <a:ext cx="388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</a:t>
            </a:r>
            <a:r>
              <a:rPr lang="fr-FR" dirty="0"/>
              <a:t>G</a:t>
            </a:r>
            <a:r>
              <a:rPr lang="fr-FR" dirty="0" smtClean="0"/>
              <a:t>uyane, aux Antilles… : </a:t>
            </a:r>
            <a:r>
              <a:rPr lang="fr-FR" i="1" dirty="0" smtClean="0"/>
              <a:t>A. </a:t>
            </a:r>
            <a:r>
              <a:rPr lang="fr-FR" i="1" dirty="0" err="1" smtClean="0"/>
              <a:t>sessilis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8447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 – Les </a:t>
            </a:r>
            <a:r>
              <a:rPr lang="fr-FR" sz="2400" b="1" i="1" dirty="0" err="1" smtClean="0">
                <a:solidFill>
                  <a:schemeClr val="bg1"/>
                </a:solidFill>
              </a:rPr>
              <a:t>Amaranthaceae</a:t>
            </a:r>
            <a:r>
              <a:rPr lang="fr-FR" sz="2400" b="1" dirty="0" smtClean="0">
                <a:solidFill>
                  <a:schemeClr val="bg1"/>
                </a:solidFill>
              </a:rPr>
              <a:t> à feuilles linéaires et entières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36850" y="1532303"/>
            <a:ext cx="3558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FFFF"/>
                </a:solidFill>
              </a:rPr>
              <a:t>Suaeda</a:t>
            </a:r>
            <a:endParaRPr lang="fr-FR" b="1" i="1" dirty="0" smtClean="0">
              <a:solidFill>
                <a:srgbClr val="FFFFFF"/>
              </a:solidFill>
            </a:endParaRPr>
          </a:p>
          <a:p>
            <a:r>
              <a:rPr lang="fr-FR" b="1" i="1" dirty="0" err="1" smtClean="0">
                <a:solidFill>
                  <a:srgbClr val="FFFFFF"/>
                </a:solidFill>
              </a:rPr>
              <a:t>Polycnemum</a:t>
            </a:r>
            <a:endParaRPr lang="fr-FR" b="1" i="1" dirty="0" smtClean="0">
              <a:solidFill>
                <a:srgbClr val="FFFFFF"/>
              </a:solidFill>
            </a:endParaRPr>
          </a:p>
          <a:p>
            <a:r>
              <a:rPr lang="fr-FR" b="1" i="1" dirty="0" err="1" smtClean="0">
                <a:solidFill>
                  <a:srgbClr val="FFFFFF"/>
                </a:solidFill>
              </a:rPr>
              <a:t>Salsola</a:t>
            </a:r>
            <a:endParaRPr lang="fr-FR" b="1" i="1" dirty="0" smtClean="0">
              <a:solidFill>
                <a:srgbClr val="FFFFFF"/>
              </a:solidFill>
            </a:endParaRPr>
          </a:p>
          <a:p>
            <a:r>
              <a:rPr lang="fr-FR" b="1" i="1" dirty="0" smtClean="0">
                <a:solidFill>
                  <a:srgbClr val="FFFFFF"/>
                </a:solidFill>
              </a:rPr>
              <a:t>Kali</a:t>
            </a:r>
            <a:endParaRPr lang="fr-FR" b="1" i="1" dirty="0">
              <a:solidFill>
                <a:srgbClr val="FFFFFF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2257584" y="1600200"/>
            <a:ext cx="5800738" cy="1143784"/>
            <a:chOff x="2257584" y="1600200"/>
            <a:chExt cx="5800738" cy="1143784"/>
          </a:xfrm>
        </p:grpSpPr>
        <p:sp>
          <p:nvSpPr>
            <p:cNvPr id="6" name="Accolade fermante 5"/>
            <p:cNvSpPr/>
            <p:nvPr/>
          </p:nvSpPr>
          <p:spPr>
            <a:xfrm>
              <a:off x="2257584" y="1600200"/>
              <a:ext cx="1050404" cy="1143784"/>
            </a:xfrm>
            <a:prstGeom prst="rightBrac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307988" y="1809302"/>
              <a:ext cx="4750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FFFF"/>
                  </a:solidFill>
                </a:rPr>
                <a:t>Les fleurs sont encadrées par 2  - 3 bractéoles en + des 5 tépales</a:t>
              </a: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940660" y="4155176"/>
            <a:ext cx="194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FFFF"/>
                </a:solidFill>
              </a:rPr>
              <a:t>Corispermum</a:t>
            </a:r>
            <a:endParaRPr lang="fr-FR" b="1" i="1" dirty="0" smtClean="0">
              <a:solidFill>
                <a:srgbClr val="FFFFFF"/>
              </a:solidFill>
            </a:endParaRPr>
          </a:p>
          <a:p>
            <a:r>
              <a:rPr lang="fr-FR" b="1" i="1" dirty="0" err="1" smtClean="0">
                <a:solidFill>
                  <a:srgbClr val="FFFFFF"/>
                </a:solidFill>
              </a:rPr>
              <a:t>Camphorosma</a:t>
            </a:r>
            <a:endParaRPr lang="fr-FR" b="1" i="1" dirty="0" smtClean="0">
              <a:solidFill>
                <a:srgbClr val="FFFFFF"/>
              </a:solidFill>
            </a:endParaRPr>
          </a:p>
          <a:p>
            <a:r>
              <a:rPr lang="fr-FR" b="1" i="1" dirty="0" err="1" smtClean="0">
                <a:solidFill>
                  <a:srgbClr val="FFFFFF"/>
                </a:solidFill>
              </a:rPr>
              <a:t>Bassia</a:t>
            </a:r>
            <a:r>
              <a:rPr lang="fr-FR" b="1" i="1" smtClean="0">
                <a:solidFill>
                  <a:srgbClr val="FFFFFF"/>
                </a:solidFill>
              </a:rPr>
              <a:t> et</a:t>
            </a:r>
            <a:endParaRPr lang="fr-FR" b="1" i="1" dirty="0" smtClean="0">
              <a:solidFill>
                <a:srgbClr val="FFFFFF"/>
              </a:solidFill>
            </a:endParaRPr>
          </a:p>
          <a:p>
            <a:r>
              <a:rPr lang="fr-FR" b="1" i="1" dirty="0" err="1" smtClean="0">
                <a:solidFill>
                  <a:srgbClr val="FFFFFF"/>
                </a:solidFill>
              </a:rPr>
              <a:t>Spirobassia</a:t>
            </a:r>
            <a:endParaRPr lang="fr-FR" b="1" i="1" dirty="0">
              <a:solidFill>
                <a:srgbClr val="FFFFFF"/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2696559" y="4155176"/>
            <a:ext cx="5990241" cy="1128953"/>
            <a:chOff x="2696559" y="4155176"/>
            <a:chExt cx="5990241" cy="1128953"/>
          </a:xfrm>
        </p:grpSpPr>
        <p:sp>
          <p:nvSpPr>
            <p:cNvPr id="11" name="Accolade fermante 10"/>
            <p:cNvSpPr/>
            <p:nvPr/>
          </p:nvSpPr>
          <p:spPr>
            <a:xfrm>
              <a:off x="2696559" y="4155176"/>
              <a:ext cx="752528" cy="1128953"/>
            </a:xfrm>
            <a:prstGeom prst="rightBrace">
              <a:avLst>
                <a:gd name="adj1" fmla="val 8333"/>
                <a:gd name="adj2" fmla="val 48611"/>
              </a:avLst>
            </a:prstGeom>
            <a:ln w="571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778318" y="4531494"/>
              <a:ext cx="4908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FFFF"/>
                  </a:solidFill>
                </a:rPr>
                <a:t>Pas de bractéoles en + des tépales</a:t>
              </a:r>
              <a:endParaRPr lang="fr-FR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2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0744" y="-148720"/>
            <a:ext cx="3433256" cy="855165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 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Bassia</a:t>
            </a:r>
            <a:r>
              <a:rPr lang="fr-FR" sz="2400" b="1" dirty="0" smtClean="0">
                <a:solidFill>
                  <a:srgbClr val="FF0000"/>
                </a:solidFill>
              </a:rPr>
              <a:t> : 4 espèces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75976" y="1132632"/>
            <a:ext cx="293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B</a:t>
            </a:r>
            <a:r>
              <a:rPr lang="fr-FR" b="1" dirty="0" err="1" smtClean="0"/>
              <a:t>assia</a:t>
            </a:r>
            <a:r>
              <a:rPr lang="fr-FR" b="1" dirty="0" smtClean="0"/>
              <a:t> </a:t>
            </a:r>
            <a:r>
              <a:rPr lang="fr-FR" b="1" dirty="0" err="1" smtClean="0"/>
              <a:t>hirsuta</a:t>
            </a:r>
            <a:endParaRPr lang="fr-FR" b="1" dirty="0" smtClean="0"/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075976" y="2488358"/>
            <a:ext cx="293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annuelle, velue, tomenteuse, grisâtre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43" y="3363573"/>
            <a:ext cx="3581116" cy="35811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3129" y="4989313"/>
            <a:ext cx="526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linéaires, demi-cylindriques, molles, charnues, à 1 nervure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44909" y="5801566"/>
            <a:ext cx="487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Pousse dans les laisses de la Méditerranée</a:t>
            </a:r>
            <a:endParaRPr lang="fr-FR" dirty="0"/>
          </a:p>
        </p:txBody>
      </p:sp>
      <p:pic>
        <p:nvPicPr>
          <p:cNvPr id="5" name="Espace réservé du contenu 4" descr="Bassia hirsuta-456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26403" cy="4525963"/>
          </a:xfrm>
        </p:spPr>
      </p:pic>
    </p:spTree>
    <p:extLst>
      <p:ext uri="{BB962C8B-B14F-4D97-AF65-F5344CB8AC3E}">
        <p14:creationId xmlns:p14="http://schemas.microsoft.com/office/powerpoint/2010/main" val="34598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42" r="-16842"/>
          <a:stretch>
            <a:fillRect/>
          </a:stretch>
        </p:blipFill>
        <p:spPr>
          <a:xfrm>
            <a:off x="-1769524" y="0"/>
            <a:ext cx="13167322" cy="7241520"/>
          </a:xfrm>
        </p:spPr>
      </p:pic>
      <p:sp>
        <p:nvSpPr>
          <p:cNvPr id="5" name="ZoneTexte 4"/>
          <p:cNvSpPr txBox="1"/>
          <p:nvPr/>
        </p:nvSpPr>
        <p:spPr>
          <a:xfrm>
            <a:off x="4436953" y="278405"/>
            <a:ext cx="4575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Glomérules hérissés, laineux, en épi grêle formant une panicule étalée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3760972"/>
            <a:ext cx="162107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(photo : C. Bernier)</a:t>
            </a:r>
            <a:endParaRPr lang="fr-FR" sz="12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3183276" y="1904223"/>
            <a:ext cx="4038880" cy="4267496"/>
            <a:chOff x="3183276" y="1904223"/>
            <a:chExt cx="4038880" cy="4267496"/>
          </a:xfrm>
        </p:grpSpPr>
        <p:pic>
          <p:nvPicPr>
            <p:cNvPr id="7" name="Image 6" descr="Capture d’écran 2017-08-03 à 16.41.58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3276" y="1904223"/>
              <a:ext cx="4038880" cy="4267496"/>
            </a:xfrm>
            <a:prstGeom prst="rect">
              <a:avLst/>
            </a:prstGeom>
            <a:ln w="57150" cmpd="sng">
              <a:solidFill>
                <a:srgbClr val="FFFFFF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3480287" y="2210396"/>
              <a:ext cx="254011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p</a:t>
              </a:r>
              <a:r>
                <a:rPr lang="fr-FR" dirty="0" smtClean="0"/>
                <a:t>érianthe fructifère velu</a:t>
              </a:r>
              <a:endParaRPr lang="fr-FR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436953" y="924736"/>
            <a:ext cx="4393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Présence de fleurs polygames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2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23660" y="-166169"/>
            <a:ext cx="332034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Bassia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laniflora</a:t>
            </a:r>
            <a:endParaRPr lang="fr-FR" sz="2000" b="1" i="1" dirty="0"/>
          </a:p>
        </p:txBody>
      </p:sp>
      <p:pic>
        <p:nvPicPr>
          <p:cNvPr id="4" name="Espace réservé du contenu 3" descr="Bassia laniflora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2"/>
          <a:stretch/>
        </p:blipFill>
        <p:spPr>
          <a:xfrm>
            <a:off x="-144697" y="-127789"/>
            <a:ext cx="5289453" cy="6985789"/>
          </a:xfrm>
        </p:spPr>
      </p:pic>
      <p:sp>
        <p:nvSpPr>
          <p:cNvPr id="5" name="ZoneTexte 4"/>
          <p:cNvSpPr txBox="1"/>
          <p:nvPr/>
        </p:nvSpPr>
        <p:spPr>
          <a:xfrm>
            <a:off x="325259" y="5855051"/>
            <a:ext cx="15643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Photos : C. Casiez</a:t>
            </a:r>
            <a:endParaRPr lang="fr-FR" sz="1200" dirty="0"/>
          </a:p>
        </p:txBody>
      </p:sp>
      <p:pic>
        <p:nvPicPr>
          <p:cNvPr id="6" name="Image 5" descr="Bassia laniflor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658" y="681540"/>
            <a:ext cx="8013342" cy="61764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3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492349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Flora </a:t>
            </a:r>
            <a:r>
              <a:rPr lang="fr-FR" dirty="0" err="1"/>
              <a:t>gallica</a:t>
            </a:r>
            <a:r>
              <a:rPr lang="fr-FR" dirty="0"/>
              <a:t>, </a:t>
            </a:r>
            <a:r>
              <a:rPr lang="fr-FR" dirty="0" err="1"/>
              <a:t>B</a:t>
            </a:r>
            <a:r>
              <a:rPr lang="fr-FR" i="1" dirty="0" err="1"/>
              <a:t>assia</a:t>
            </a:r>
            <a:r>
              <a:rPr lang="fr-FR" i="1" dirty="0"/>
              <a:t> </a:t>
            </a:r>
            <a:r>
              <a:rPr lang="fr-FR" i="1" dirty="0" err="1"/>
              <a:t>hirsuta</a:t>
            </a:r>
            <a:r>
              <a:rPr lang="fr-FR" i="1" dirty="0"/>
              <a:t>    </a:t>
            </a:r>
            <a:r>
              <a:rPr lang="fr-FR" dirty="0"/>
              <a:t>est devenu un genre </a:t>
            </a:r>
            <a:r>
              <a:rPr lang="fr-FR" dirty="0" err="1"/>
              <a:t>monospécifique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i="1" dirty="0" err="1" smtClean="0"/>
              <a:t>Spirobassia</a:t>
            </a:r>
            <a:r>
              <a:rPr lang="fr-FR" i="1" dirty="0" smtClean="0"/>
              <a:t> </a:t>
            </a:r>
            <a:r>
              <a:rPr lang="fr-FR" i="1" dirty="0" err="1"/>
              <a:t>hirsuta</a:t>
            </a:r>
            <a:endParaRPr lang="fr-FR" i="1" dirty="0"/>
          </a:p>
          <a:p>
            <a:r>
              <a:rPr lang="fr-FR" dirty="0"/>
              <a:t>Différence qui se fait sur les tépales fructifères </a:t>
            </a:r>
            <a:r>
              <a:rPr lang="fr-FR" i="1" dirty="0"/>
              <a:t>:</a:t>
            </a:r>
          </a:p>
          <a:p>
            <a:pPr marL="171450" indent="-171450">
              <a:buFontTx/>
              <a:buChar char="-"/>
            </a:pPr>
            <a:r>
              <a:rPr lang="fr-FR" i="1" dirty="0" err="1">
                <a:solidFill>
                  <a:srgbClr val="0000FF"/>
                </a:solidFill>
              </a:rPr>
              <a:t>Bassia</a:t>
            </a:r>
            <a:r>
              <a:rPr lang="fr-FR" i="1" dirty="0">
                <a:solidFill>
                  <a:srgbClr val="0000FF"/>
                </a:solidFill>
              </a:rPr>
              <a:t>  : </a:t>
            </a:r>
            <a:r>
              <a:rPr lang="fr-FR" dirty="0">
                <a:solidFill>
                  <a:srgbClr val="0000FF"/>
                </a:solidFill>
              </a:rPr>
              <a:t>à aile dorsale transversale</a:t>
            </a:r>
          </a:p>
          <a:p>
            <a:pPr marL="171450" indent="-171450">
              <a:buFontTx/>
              <a:buChar char="-"/>
            </a:pPr>
            <a:r>
              <a:rPr lang="fr-FR" i="1" dirty="0" err="1">
                <a:solidFill>
                  <a:srgbClr val="0000FF"/>
                </a:solidFill>
              </a:rPr>
              <a:t>Spirobassia</a:t>
            </a:r>
            <a:r>
              <a:rPr lang="fr-FR" i="1" dirty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FF"/>
                </a:solidFill>
              </a:rPr>
              <a:t>:  à pointe dorsale</a:t>
            </a:r>
          </a:p>
          <a:p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7" name="Espace réservé du contenu 6" descr="Bassia00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595"/>
          <a:stretch/>
        </p:blipFill>
        <p:spPr>
          <a:xfrm>
            <a:off x="457200" y="0"/>
            <a:ext cx="3447429" cy="4525963"/>
          </a:xfrm>
        </p:spPr>
      </p:pic>
      <p:sp>
        <p:nvSpPr>
          <p:cNvPr id="8" name="Flèche vers la gauche 7"/>
          <p:cNvSpPr/>
          <p:nvPr/>
        </p:nvSpPr>
        <p:spPr>
          <a:xfrm>
            <a:off x="3904629" y="665201"/>
            <a:ext cx="4124249" cy="1043157"/>
          </a:xfrm>
          <a:prstGeom prst="leftArrow">
            <a:avLst/>
          </a:prstGeom>
          <a:solidFill>
            <a:srgbClr val="FFFFFF"/>
          </a:solidFill>
          <a:ln w="5715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4F81BD"/>
                </a:solidFill>
              </a:rPr>
              <a:t>Genre : </a:t>
            </a:r>
            <a:r>
              <a:rPr lang="fr-FR" sz="2400" i="1" dirty="0" err="1" smtClean="0">
                <a:solidFill>
                  <a:srgbClr val="4F81BD"/>
                </a:solidFill>
              </a:rPr>
              <a:t>Bassia</a:t>
            </a:r>
            <a:endParaRPr lang="fr-FR" sz="2400" i="1" dirty="0">
              <a:solidFill>
                <a:srgbClr val="4F81BD"/>
              </a:solidFill>
            </a:endParaRPr>
          </a:p>
        </p:txBody>
      </p:sp>
      <p:sp>
        <p:nvSpPr>
          <p:cNvPr id="9" name="Flèche vers la gauche 8"/>
          <p:cNvSpPr/>
          <p:nvPr/>
        </p:nvSpPr>
        <p:spPr>
          <a:xfrm>
            <a:off x="4052240" y="2917815"/>
            <a:ext cx="3976638" cy="1103630"/>
          </a:xfrm>
          <a:prstGeom prst="leftArrow">
            <a:avLst/>
          </a:prstGeom>
          <a:solidFill>
            <a:srgbClr val="FFFFFF"/>
          </a:soli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4F81BD"/>
                </a:solidFill>
              </a:rPr>
              <a:t>Genre : </a:t>
            </a:r>
            <a:r>
              <a:rPr lang="fr-FR" sz="2400" i="1" dirty="0" err="1" smtClean="0">
                <a:solidFill>
                  <a:srgbClr val="4F81BD"/>
                </a:solidFill>
              </a:rPr>
              <a:t>Spirobassia</a:t>
            </a:r>
            <a:endParaRPr lang="fr-FR" sz="2400" i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7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6550" y="0"/>
            <a:ext cx="4865805" cy="478369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Corispermum</a:t>
            </a:r>
            <a:r>
              <a:rPr lang="fr-FR" sz="2400" b="1" dirty="0" smtClean="0">
                <a:solidFill>
                  <a:srgbClr val="FF0000"/>
                </a:solidFill>
              </a:rPr>
              <a:t> : 4 espèces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Corispermum declinatum-DSC0049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088621" y="655785"/>
            <a:ext cx="11277547" cy="6202216"/>
          </a:xfrm>
        </p:spPr>
      </p:pic>
      <p:sp>
        <p:nvSpPr>
          <p:cNvPr id="5" name="ZoneTexte 4"/>
          <p:cNvSpPr txBox="1"/>
          <p:nvPr/>
        </p:nvSpPr>
        <p:spPr>
          <a:xfrm>
            <a:off x="1072125" y="6202304"/>
            <a:ext cx="381954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Corispermum</a:t>
            </a:r>
            <a:r>
              <a:rPr lang="fr-FR" b="1" i="1" dirty="0" smtClean="0"/>
              <a:t> </a:t>
            </a:r>
            <a:r>
              <a:rPr lang="fr-FR" b="1" i="1" dirty="0" err="1" smtClean="0"/>
              <a:t>gmelinii</a:t>
            </a:r>
            <a:r>
              <a:rPr lang="fr-FR" b="1" i="1" dirty="0" smtClean="0"/>
              <a:t> (</a:t>
            </a:r>
            <a:r>
              <a:rPr lang="fr-FR" b="1" dirty="0" smtClean="0"/>
              <a:t>Gruissan 11)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269957"/>
            <a:ext cx="437097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Plante annuelle,  très rameuse dès la base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0" y="956738"/>
            <a:ext cx="9022355" cy="4605150"/>
            <a:chOff x="0" y="956738"/>
            <a:chExt cx="9022355" cy="4605150"/>
          </a:xfrm>
        </p:grpSpPr>
        <p:sp>
          <p:nvSpPr>
            <p:cNvPr id="7" name="ZoneTexte 6"/>
            <p:cNvSpPr txBox="1"/>
            <p:nvPr/>
          </p:nvSpPr>
          <p:spPr>
            <a:xfrm>
              <a:off x="0" y="956738"/>
              <a:ext cx="385965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Feuilles alternes, linéaires</a:t>
              </a:r>
              <a:endParaRPr lang="fr-FR" dirty="0"/>
            </a:p>
          </p:txBody>
        </p:sp>
        <p:pic>
          <p:nvPicPr>
            <p:cNvPr id="8" name="Image 7" descr="Corispermum declinatum-DSC00497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471" y="956738"/>
              <a:ext cx="6069884" cy="460515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1089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orispermum declinatum-DSC0049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26789" cy="6995289"/>
          </a:xfrm>
        </p:spPr>
      </p:pic>
      <p:sp>
        <p:nvSpPr>
          <p:cNvPr id="5" name="Flèche vers la gauche 4"/>
          <p:cNvSpPr/>
          <p:nvPr/>
        </p:nvSpPr>
        <p:spPr>
          <a:xfrm>
            <a:off x="2702962" y="1980838"/>
            <a:ext cx="5389424" cy="961020"/>
          </a:xfrm>
          <a:prstGeom prst="leftArrow">
            <a:avLst>
              <a:gd name="adj1" fmla="val 100000"/>
              <a:gd name="adj2" fmla="val 50000"/>
            </a:avLst>
          </a:prstGeom>
          <a:solidFill>
            <a:srgbClr val="FFFFFF"/>
          </a:solidFill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8000"/>
                </a:solidFill>
              </a:rPr>
              <a:t>Inflorescence en épis grêles avec des fleurs hermaphrodites presque nues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2454" y="2806704"/>
            <a:ext cx="130124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200" b="1" i="1" dirty="0" smtClean="0"/>
              <a:t>C. </a:t>
            </a:r>
            <a:r>
              <a:rPr lang="fr-FR" sz="1200" b="1" i="1" dirty="0" err="1" smtClean="0"/>
              <a:t>gmelinii</a:t>
            </a:r>
            <a:endParaRPr lang="fr-FR" sz="1200" b="1" i="1" dirty="0"/>
          </a:p>
        </p:txBody>
      </p:sp>
      <p:pic>
        <p:nvPicPr>
          <p:cNvPr id="8" name="Image 7" descr="Corispermum133_modifié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789" y="3277102"/>
            <a:ext cx="2612259" cy="30949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402054" y="6372007"/>
            <a:ext cx="243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smtClean="0"/>
              <a:t>C. </a:t>
            </a:r>
            <a:r>
              <a:rPr lang="fr-FR" sz="1200" b="1" i="1" dirty="0" err="1" smtClean="0"/>
              <a:t>Gallicum</a:t>
            </a:r>
            <a:r>
              <a:rPr lang="fr-FR" sz="1200" b="1" i="1" dirty="0" smtClean="0"/>
              <a:t> :  </a:t>
            </a:r>
            <a:r>
              <a:rPr lang="fr-FR" sz="1200" b="1" dirty="0" smtClean="0"/>
              <a:t>fleur</a:t>
            </a:r>
            <a:endParaRPr lang="fr-FR" sz="1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004547" y="4125137"/>
            <a:ext cx="313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 hermaphrodite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004547" y="4845092"/>
            <a:ext cx="26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1- 3- 5 étamines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004547" y="5646088"/>
            <a:ext cx="268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stigmates, style formant une pointe bifide</a:t>
            </a:r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3402054" y="-423158"/>
            <a:ext cx="4473820" cy="2356956"/>
            <a:chOff x="3402054" y="-423158"/>
            <a:chExt cx="4473820" cy="2356956"/>
          </a:xfrm>
        </p:grpSpPr>
        <p:pic>
          <p:nvPicPr>
            <p:cNvPr id="3" name="Image 2" descr="Corispermum gallicum386_-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048" y="-423158"/>
              <a:ext cx="2036826" cy="2356956"/>
            </a:xfrm>
            <a:prstGeom prst="rect">
              <a:avLst/>
            </a:prstGeom>
          </p:spPr>
        </p:pic>
        <p:sp>
          <p:nvSpPr>
            <p:cNvPr id="7" name="Flèche vers la droite 6"/>
            <p:cNvSpPr/>
            <p:nvPr/>
          </p:nvSpPr>
          <p:spPr>
            <a:xfrm>
              <a:off x="3402054" y="564477"/>
              <a:ext cx="2602493" cy="548797"/>
            </a:xfrm>
            <a:prstGeom prst="rightArrow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8000"/>
                  </a:solidFill>
                </a:rPr>
                <a:t>Akène aplati</a:t>
              </a:r>
              <a:endParaRPr lang="fr-FR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51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orispermum gallicum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784195" y="0"/>
            <a:ext cx="12731289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 smtClean="0"/>
              <a:t>Corispermum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gallicum</a:t>
            </a:r>
            <a:endParaRPr lang="fr-FR" sz="20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2933338" y="6137995"/>
            <a:ext cx="139106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Photo : C. Casiez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1625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8876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Reconnaître le genre </a:t>
            </a:r>
            <a:r>
              <a:rPr lang="fr-FR" sz="2800" i="1" dirty="0" err="1" smtClean="0">
                <a:solidFill>
                  <a:srgbClr val="0000FF"/>
                </a:solidFill>
              </a:rPr>
              <a:t>Corispermum</a:t>
            </a:r>
            <a:endParaRPr lang="fr-FR" sz="2800" i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Corispermum gallicum387_modifié-1.psd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441"/>
          <a:stretch/>
        </p:blipFill>
        <p:spPr>
          <a:xfrm>
            <a:off x="5455829" y="1003514"/>
            <a:ext cx="6084306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457200" y="2007028"/>
            <a:ext cx="499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1 – Ce sont des plantes annuelles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" y="2855064"/>
            <a:ext cx="481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2 – Elles sont dressées et très ramifiées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00" y="3888617"/>
            <a:ext cx="462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3 – les feuilles sont toujours alternes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7200" y="4876452"/>
            <a:ext cx="495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4 - Les fleurs sont </a:t>
            </a:r>
            <a:r>
              <a:rPr lang="fr-FR" dirty="0" err="1" smtClean="0">
                <a:solidFill>
                  <a:srgbClr val="0000FF"/>
                </a:solidFill>
              </a:rPr>
              <a:t>hermaphrodires</a:t>
            </a:r>
            <a:r>
              <a:rPr lang="fr-FR" dirty="0" smtClean="0">
                <a:solidFill>
                  <a:srgbClr val="0000FF"/>
                </a:solidFill>
              </a:rPr>
              <a:t>  à 2 stigmates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" y="5785886"/>
            <a:ext cx="481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5 – Les akènes sont très aplatis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5368925" cy="1143000"/>
          </a:xfrm>
        </p:spPr>
        <p:txBody>
          <a:bodyPr>
            <a:normAutofit/>
          </a:bodyPr>
          <a:lstStyle/>
          <a:p>
            <a:r>
              <a:rPr lang="fr-FR" sz="1800" b="1" dirty="0" smtClean="0"/>
              <a:t>4 – cette famille est présente dans les régions tempérées</a:t>
            </a:r>
            <a:br>
              <a:rPr lang="fr-FR" sz="1800" b="1" dirty="0" smtClean="0"/>
            </a:br>
            <a:r>
              <a:rPr lang="fr-FR" sz="1800" b="1" dirty="0" smtClean="0"/>
              <a:t> mais aussi dans les régions tropicales :</a:t>
            </a:r>
            <a:endParaRPr lang="fr-FR" sz="1800" b="1" dirty="0"/>
          </a:p>
        </p:txBody>
      </p:sp>
      <p:pic>
        <p:nvPicPr>
          <p:cNvPr id="4" name="Espace réservé du contenu 3" descr="Gomphrena celiosoides-DSC05015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3950"/>
            <a:ext cx="5381625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0" y="5768459"/>
            <a:ext cx="541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Gomphrena</a:t>
            </a:r>
            <a:r>
              <a:rPr lang="fr-FR" b="1" i="1" dirty="0" smtClean="0"/>
              <a:t> </a:t>
            </a:r>
            <a:r>
              <a:rPr lang="fr-FR" b="1" i="1" dirty="0" err="1" smtClean="0"/>
              <a:t>celiosoides</a:t>
            </a:r>
            <a:r>
              <a:rPr lang="fr-FR" b="1" i="1" dirty="0" smtClean="0"/>
              <a:t> </a:t>
            </a:r>
            <a:r>
              <a:rPr lang="fr-FR" dirty="0" smtClean="0"/>
              <a:t>en Afrique du Sud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5381625" y="0"/>
            <a:ext cx="3762375" cy="6567706"/>
            <a:chOff x="5381625" y="0"/>
            <a:chExt cx="3762375" cy="6567706"/>
          </a:xfrm>
        </p:grpSpPr>
        <p:pic>
          <p:nvPicPr>
            <p:cNvPr id="7" name="Image 6" descr="Achyranthes aspera-DSC00427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1625" y="0"/>
              <a:ext cx="3762375" cy="5620989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826125" y="5921375"/>
              <a:ext cx="331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err="1" smtClean="0"/>
                <a:t>Achryranthes</a:t>
              </a:r>
              <a:r>
                <a:rPr lang="fr-FR" b="1" i="1" dirty="0" smtClean="0"/>
                <a:t> </a:t>
              </a:r>
              <a:r>
                <a:rPr lang="fr-FR" b="1" i="1" dirty="0" err="1" smtClean="0"/>
                <a:t>aspera</a:t>
              </a:r>
              <a:r>
                <a:rPr lang="fr-FR" b="1" i="1" dirty="0" smtClean="0"/>
                <a:t> </a:t>
              </a:r>
              <a:r>
                <a:rPr lang="fr-FR" smtClean="0"/>
                <a:t>en Guadeloupe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545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2758" y="112311"/>
            <a:ext cx="3001568" cy="949937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 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Camphorosma</a:t>
            </a:r>
            <a:r>
              <a:rPr lang="fr-FR" sz="2400" b="1" dirty="0" smtClean="0">
                <a:solidFill>
                  <a:srgbClr val="FF0000"/>
                </a:solidFill>
              </a:rPr>
              <a:t> : 1 espèce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Camphorosma monspeliaca-IMGP2944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2"/>
          <a:stretch/>
        </p:blipFill>
        <p:spPr>
          <a:xfrm>
            <a:off x="0" y="0"/>
            <a:ext cx="6002758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6123721" y="1421112"/>
            <a:ext cx="288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-Plante vivace à tige ligneuse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72165" y="3976090"/>
            <a:ext cx="29786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Camphorosma</a:t>
            </a:r>
            <a:r>
              <a:rPr lang="fr-FR" b="1" i="1" dirty="0" smtClean="0"/>
              <a:t> </a:t>
            </a:r>
            <a:r>
              <a:rPr lang="fr-FR" b="1" i="1" dirty="0" err="1" smtClean="0"/>
              <a:t>monspeliaca</a:t>
            </a:r>
            <a:endParaRPr lang="fr-FR" b="1" i="1" dirty="0"/>
          </a:p>
        </p:txBody>
      </p:sp>
      <p:grpSp>
        <p:nvGrpSpPr>
          <p:cNvPr id="9" name="Grouper 8"/>
          <p:cNvGrpSpPr/>
          <p:nvPr/>
        </p:nvGrpSpPr>
        <p:grpSpPr>
          <a:xfrm>
            <a:off x="105842" y="1810913"/>
            <a:ext cx="6698292" cy="5014572"/>
            <a:chOff x="105842" y="1810913"/>
            <a:chExt cx="6698292" cy="5014572"/>
          </a:xfrm>
        </p:grpSpPr>
        <p:pic>
          <p:nvPicPr>
            <p:cNvPr id="7" name="Image 6" descr="Camphorosma monspeliaca113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2862" y="1810913"/>
              <a:ext cx="3331272" cy="5014572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05842" y="4989011"/>
              <a:ext cx="33670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Plante étalée avec certaines tiges </a:t>
              </a:r>
            </a:p>
            <a:p>
              <a:r>
                <a:rPr lang="fr-FR" dirty="0"/>
                <a:t>r</a:t>
              </a:r>
              <a:r>
                <a:rPr lang="fr-FR" dirty="0" smtClean="0"/>
                <a:t>edressées à la verticale</a:t>
              </a:r>
              <a:endParaRPr lang="fr-FR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804134" y="2177023"/>
            <a:ext cx="233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Pousse dans les lieux secs  et arides du Midi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046059" y="3583017"/>
            <a:ext cx="1965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Roussillon</a:t>
            </a:r>
          </a:p>
          <a:p>
            <a:r>
              <a:rPr lang="fr-FR" dirty="0" smtClean="0"/>
              <a:t>Languedoc</a:t>
            </a:r>
          </a:p>
          <a:p>
            <a:r>
              <a:rPr lang="fr-FR" dirty="0" smtClean="0"/>
              <a:t>Corse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55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117" y="-18592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Camphorosma</a:t>
            </a:r>
            <a:r>
              <a:rPr lang="fr-FR" sz="2000" dirty="0" smtClean="0"/>
              <a:t> : </a:t>
            </a:r>
            <a:r>
              <a:rPr lang="fr-FR" sz="2000" b="1" dirty="0" smtClean="0"/>
              <a:t>les feuilles</a:t>
            </a:r>
            <a:endParaRPr lang="fr-FR" sz="2000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197" r="-172197"/>
          <a:stretch>
            <a:fillRect/>
          </a:stretch>
        </p:blipFill>
        <p:spPr>
          <a:xfrm>
            <a:off x="2298388" y="753580"/>
            <a:ext cx="11099723" cy="6104420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8234"/>
            <a:ext cx="3780075" cy="593976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58392" y="3756154"/>
            <a:ext cx="1959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Feuilles alternes  ou la plupart fasciculées ,à une nervure, en alène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217293" y="1458231"/>
            <a:ext cx="2100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Tiges nombreuses étalées ascendantes, blanchâtres ou rougeâtres, portant de nombreux petits rameaux courts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983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5570" y="-3474"/>
            <a:ext cx="3553271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Camphorosma</a:t>
            </a:r>
            <a:r>
              <a:rPr lang="fr-FR" sz="2000" b="1" dirty="0" smtClean="0"/>
              <a:t> : la fleur</a:t>
            </a:r>
            <a:endParaRPr lang="fr-FR" sz="2000" b="1" dirty="0"/>
          </a:p>
        </p:txBody>
      </p:sp>
      <p:pic>
        <p:nvPicPr>
          <p:cNvPr id="4" name="Espace réservé du contenu 3" descr="Camphorosma monspeliaca12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84541" cy="4525963"/>
          </a:xfrm>
        </p:spPr>
      </p:pic>
      <p:pic>
        <p:nvPicPr>
          <p:cNvPr id="5" name="Image 4" descr="Camphorosma monspeliaca-13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996" y="948974"/>
            <a:ext cx="3396789" cy="45994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84541" y="2328205"/>
            <a:ext cx="285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verdâtres solitaires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084541" y="3129470"/>
            <a:ext cx="255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-Tépales soudés dans leur moitié inférieure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4331" y="4081918"/>
            <a:ext cx="476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 Les </a:t>
            </a:r>
            <a:r>
              <a:rPr lang="fr-FR" dirty="0" smtClean="0"/>
              <a:t>2 tépales externes sont + grands et carénés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44331" y="4913420"/>
            <a:ext cx="446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- 4 étamines saillantes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44331" y="5702498"/>
            <a:ext cx="446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-2 stigmates filiformes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25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117" y="-296862"/>
            <a:ext cx="3836965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 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Suaeda</a:t>
            </a:r>
            <a:r>
              <a:rPr lang="fr-FR" sz="2400" b="1" dirty="0" smtClean="0">
                <a:solidFill>
                  <a:srgbClr val="FF0000"/>
                </a:solidFill>
              </a:rPr>
              <a:t> : 3 espèces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Suaeda maritima-Peyriac-100_417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8"/>
          <a:stretch/>
        </p:blipFill>
        <p:spPr>
          <a:xfrm>
            <a:off x="0" y="2001701"/>
            <a:ext cx="6471487" cy="4856299"/>
          </a:xfrm>
        </p:spPr>
      </p:pic>
      <p:sp>
        <p:nvSpPr>
          <p:cNvPr id="5" name="ZoneTexte 4"/>
          <p:cNvSpPr txBox="1"/>
          <p:nvPr/>
        </p:nvSpPr>
        <p:spPr>
          <a:xfrm>
            <a:off x="211684" y="1057911"/>
            <a:ext cx="893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– Ce sont des plantes charnues à feuilles supérieures alternes et linéaires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38489" y="1541694"/>
            <a:ext cx="681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– une seule espèce est vivace (S </a:t>
            </a:r>
            <a:r>
              <a:rPr lang="fr-FR" dirty="0" err="1" smtClean="0"/>
              <a:t>vera</a:t>
            </a:r>
            <a:r>
              <a:rPr lang="fr-FR" dirty="0" smtClean="0"/>
              <a:t> ) les 2 autres sont annuelles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71136" y="5986813"/>
            <a:ext cx="163299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i="1" dirty="0" err="1" smtClean="0"/>
              <a:t>Suaeda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maritima</a:t>
            </a:r>
            <a:endParaRPr lang="fr-FR" sz="1600" i="1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3861449" y="2509701"/>
            <a:ext cx="5220075" cy="3492230"/>
            <a:chOff x="3861449" y="2509701"/>
            <a:chExt cx="5220075" cy="3492230"/>
          </a:xfrm>
        </p:grpSpPr>
        <p:pic>
          <p:nvPicPr>
            <p:cNvPr id="8" name="Image 7" descr="Sueda maritima-DSC05746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1449" y="2509701"/>
              <a:ext cx="5220075" cy="349223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849495" y="2691042"/>
              <a:ext cx="2131962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Feuille semi-cylindrique, opaque, aigüe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641931" y="5382084"/>
              <a:ext cx="193539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i="1" dirty="0" smtClean="0"/>
                <a:t>S. </a:t>
              </a:r>
              <a:r>
                <a:rPr lang="fr-FR" i="1" dirty="0" err="1" smtClean="0"/>
                <a:t>maritima</a:t>
              </a:r>
              <a:endParaRPr lang="fr-FR" i="1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4641931" y="1922028"/>
            <a:ext cx="4513273" cy="5157104"/>
            <a:chOff x="4641931" y="1922028"/>
            <a:chExt cx="4513273" cy="5157104"/>
          </a:xfrm>
        </p:grpSpPr>
        <p:pic>
          <p:nvPicPr>
            <p:cNvPr id="12" name="Image 11" descr="Suaeda splendens-DSC03403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931" y="2001700"/>
              <a:ext cx="4513273" cy="507743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035060" y="6325367"/>
              <a:ext cx="14364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i="1" dirty="0" smtClean="0"/>
                <a:t>S. </a:t>
              </a:r>
              <a:r>
                <a:rPr lang="fr-FR" i="1" dirty="0" err="1" smtClean="0"/>
                <a:t>splendens</a:t>
              </a:r>
              <a:endParaRPr lang="fr-FR" i="1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244683" y="1922028"/>
              <a:ext cx="2836841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Feuille cylindrique, terminée par une soie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2904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1102" y="274638"/>
            <a:ext cx="4265698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Suaeda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vera</a:t>
            </a:r>
            <a:endParaRPr lang="fr-FR" sz="2400" b="1" i="1" dirty="0"/>
          </a:p>
        </p:txBody>
      </p:sp>
      <p:pic>
        <p:nvPicPr>
          <p:cNvPr id="4" name="Espace réservé du contenu 3" descr="Suaeda vera-DSC05427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9" r="-879"/>
          <a:stretch/>
        </p:blipFill>
        <p:spPr>
          <a:xfrm>
            <a:off x="-141099" y="0"/>
            <a:ext cx="4750334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4844399" y="1834549"/>
            <a:ext cx="409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ligneuse donc vivace, buissonnante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44399" y="2634225"/>
            <a:ext cx="3966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 à sommet arrondi, noircissant à la dessiccation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844399" y="3857258"/>
            <a:ext cx="4091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Pousse dans les </a:t>
            </a:r>
            <a:r>
              <a:rPr lang="fr-FR" dirty="0" err="1" smtClean="0"/>
              <a:t>samsouires</a:t>
            </a:r>
            <a:r>
              <a:rPr lang="fr-FR" dirty="0" smtClean="0"/>
              <a:t>, les bourrelets coquilliers en bord d’étangs saumâtres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34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59802" y="274638"/>
            <a:ext cx="2884198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Genre </a:t>
            </a:r>
            <a:r>
              <a:rPr lang="fr-FR" sz="2000" b="1" i="1" dirty="0" err="1" smtClean="0"/>
              <a:t>Suaeda</a:t>
            </a:r>
            <a:r>
              <a:rPr lang="fr-FR" sz="2000" b="1" dirty="0" smtClean="0"/>
              <a:t> : la fleur</a:t>
            </a:r>
            <a:endParaRPr lang="fr-FR" sz="2000" b="1" dirty="0"/>
          </a:p>
        </p:txBody>
      </p:sp>
      <p:pic>
        <p:nvPicPr>
          <p:cNvPr id="4" name="Espace réservé du contenu 3" descr="Suaeda maritima-christine-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9"/>
          <a:stretch/>
        </p:blipFill>
        <p:spPr>
          <a:xfrm>
            <a:off x="-109744" y="0"/>
            <a:ext cx="5393118" cy="6969497"/>
          </a:xfrm>
        </p:spPr>
      </p:pic>
      <p:sp>
        <p:nvSpPr>
          <p:cNvPr id="5" name="ZoneTexte 4"/>
          <p:cNvSpPr txBox="1"/>
          <p:nvPr/>
        </p:nvSpPr>
        <p:spPr>
          <a:xfrm>
            <a:off x="2615812" y="6455478"/>
            <a:ext cx="13759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Photo : C. Casiez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5397946" y="1417638"/>
            <a:ext cx="374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Bractéoles très </a:t>
            </a:r>
            <a:r>
              <a:rPr lang="fr-FR" dirty="0"/>
              <a:t>r</a:t>
            </a:r>
            <a:r>
              <a:rPr lang="fr-FR" dirty="0" smtClean="0"/>
              <a:t>éduites (&lt; 1 mm)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97946" y="2403796"/>
            <a:ext cx="374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groupées en petits glomérules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397946" y="3915253"/>
            <a:ext cx="33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tépales charnus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97946" y="5170429"/>
            <a:ext cx="273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étamines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698373" y="5663159"/>
            <a:ext cx="305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Suaeda</a:t>
            </a:r>
            <a:r>
              <a:rPr lang="fr-FR" b="1" i="1" dirty="0" smtClean="0"/>
              <a:t> </a:t>
            </a:r>
            <a:r>
              <a:rPr lang="fr-FR" b="1" i="1" dirty="0" err="1" smtClean="0"/>
              <a:t>maritima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3666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71394" y="-212800"/>
            <a:ext cx="421540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Suaeda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vera</a:t>
            </a:r>
            <a:r>
              <a:rPr lang="fr-FR" sz="2000" b="1" i="1" dirty="0" smtClean="0"/>
              <a:t> – </a:t>
            </a:r>
            <a:r>
              <a:rPr lang="fr-FR" sz="2000" b="1" dirty="0"/>
              <a:t>G</a:t>
            </a:r>
            <a:r>
              <a:rPr lang="fr-FR" sz="2000" b="1" dirty="0" smtClean="0"/>
              <a:t>ruissan 11</a:t>
            </a:r>
            <a:endParaRPr lang="fr-FR" sz="2000" b="1" dirty="0"/>
          </a:p>
        </p:txBody>
      </p:sp>
      <p:pic>
        <p:nvPicPr>
          <p:cNvPr id="4" name="Espace réservé du contenu 3" descr="Suaeda vera-Gruissan-DSC0400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2"/>
          <a:stretch/>
        </p:blipFill>
        <p:spPr>
          <a:xfrm>
            <a:off x="-804851" y="-143724"/>
            <a:ext cx="5437215" cy="7001724"/>
          </a:xfrm>
        </p:spPr>
      </p:pic>
      <p:pic>
        <p:nvPicPr>
          <p:cNvPr id="5" name="Image 4" descr="Suaeda vera-Gruissan-DSC0399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408" y="930200"/>
            <a:ext cx="6329774" cy="5927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76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78908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Genre </a:t>
            </a:r>
            <a:r>
              <a:rPr lang="fr-FR" sz="2800" b="1" i="1" dirty="0" err="1">
                <a:solidFill>
                  <a:srgbClr val="FF0000"/>
                </a:solidFill>
              </a:rPr>
              <a:t>Polycnemum</a:t>
            </a:r>
            <a:r>
              <a:rPr lang="fr-FR" sz="2800" b="1" dirty="0">
                <a:solidFill>
                  <a:srgbClr val="FF0000"/>
                </a:solidFill>
              </a:rPr>
              <a:t> : 2 espèces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08249" y="665952"/>
            <a:ext cx="10252249" cy="5638342"/>
          </a:xfrm>
        </p:spPr>
      </p:pic>
      <p:sp>
        <p:nvSpPr>
          <p:cNvPr id="6" name="ZoneTexte 5"/>
          <p:cNvSpPr txBox="1"/>
          <p:nvPr/>
        </p:nvSpPr>
        <p:spPr>
          <a:xfrm>
            <a:off x="457200" y="6470596"/>
            <a:ext cx="3080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 Photo : G. </a:t>
            </a:r>
            <a:r>
              <a:rPr lang="fr-FR" sz="1200" dirty="0" err="1" smtClean="0"/>
              <a:t>Botti</a:t>
            </a:r>
            <a:r>
              <a:rPr lang="fr-FR" sz="1200" dirty="0" smtClean="0"/>
              <a:t> )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5307224" y="6470596"/>
            <a:ext cx="23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Polycnemum.majus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380" y="2298700"/>
            <a:ext cx="2607018" cy="2260600"/>
          </a:xfrm>
          <a:prstGeom prst="rect">
            <a:avLst/>
          </a:prstGeom>
        </p:spPr>
      </p:pic>
      <p:pic>
        <p:nvPicPr>
          <p:cNvPr id="5" name="Image 4" descr="Légende-répartitions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860" y="3096364"/>
            <a:ext cx="3258022" cy="36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337"/>
          </a:xfrm>
        </p:spPr>
        <p:txBody>
          <a:bodyPr>
            <a:normAutofit/>
          </a:bodyPr>
          <a:lstStyle/>
          <a:p>
            <a:endParaRPr lang="fr-FR" sz="2400" b="1" dirty="0" smtClean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6804" y="6183350"/>
            <a:ext cx="3281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 smtClean="0"/>
              <a:t>Polycnemum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majus</a:t>
            </a:r>
            <a:endParaRPr lang="fr-FR" sz="1600" b="1" i="1" dirty="0"/>
          </a:p>
        </p:txBody>
      </p:sp>
      <p:pic>
        <p:nvPicPr>
          <p:cNvPr id="12" name="Espace réservé du contenu 11" descr="Capture d’écran 2018-01-18 à 11.08.09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533" r="-24533"/>
          <a:stretch>
            <a:fillRect/>
          </a:stretch>
        </p:blipFill>
        <p:spPr>
          <a:xfrm>
            <a:off x="-2559488" y="-10368"/>
            <a:ext cx="8229600" cy="4525963"/>
          </a:xfrm>
        </p:spPr>
      </p:pic>
      <p:grpSp>
        <p:nvGrpSpPr>
          <p:cNvPr id="18" name="Grouper 17"/>
          <p:cNvGrpSpPr/>
          <p:nvPr/>
        </p:nvGrpSpPr>
        <p:grpSpPr>
          <a:xfrm>
            <a:off x="4696687" y="0"/>
            <a:ext cx="4333376" cy="4645677"/>
            <a:chOff x="4696687" y="0"/>
            <a:chExt cx="4333376" cy="464567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2323" y="923330"/>
              <a:ext cx="3917740" cy="3722347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4696687" y="0"/>
              <a:ext cx="29030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Bractée lancéolée en alène, à pointe allongée dépassant le périanthe</a:t>
              </a:r>
              <a:endParaRPr lang="fr-FR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4696687" y="1060950"/>
              <a:ext cx="1460943" cy="10609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5942278" y="3247151"/>
            <a:ext cx="2995402" cy="2549620"/>
            <a:chOff x="5942278" y="3247151"/>
            <a:chExt cx="2995402" cy="2549620"/>
          </a:xfrm>
        </p:grpSpPr>
        <p:sp>
          <p:nvSpPr>
            <p:cNvPr id="11" name="ZoneTexte 10"/>
            <p:cNvSpPr txBox="1"/>
            <p:nvPr/>
          </p:nvSpPr>
          <p:spPr>
            <a:xfrm>
              <a:off x="5942278" y="5427439"/>
              <a:ext cx="2995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Sépales ovales acuminés</a:t>
              </a:r>
              <a:endParaRPr lang="fr-FR" dirty="0"/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flipV="1">
              <a:off x="6543487" y="3247151"/>
              <a:ext cx="723481" cy="21802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38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518" y="274638"/>
            <a:ext cx="3171482" cy="451036"/>
          </a:xfrm>
        </p:spPr>
        <p:txBody>
          <a:bodyPr>
            <a:no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Genre </a:t>
            </a:r>
            <a:r>
              <a:rPr lang="fr-FR" sz="2400" b="1" u="sng" dirty="0" smtClean="0">
                <a:solidFill>
                  <a:srgbClr val="FF0000"/>
                </a:solidFill>
              </a:rPr>
              <a:t>Kali</a:t>
            </a:r>
            <a:r>
              <a:rPr lang="fr-FR" sz="2400" b="1" dirty="0" smtClean="0">
                <a:solidFill>
                  <a:srgbClr val="FF0000"/>
                </a:solidFill>
              </a:rPr>
              <a:t> : 2 espèces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Salsola kali-DSC0051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42380" cy="5366966"/>
          </a:xfrm>
        </p:spPr>
      </p:pic>
      <p:sp>
        <p:nvSpPr>
          <p:cNvPr id="5" name="ZoneTexte 4"/>
          <p:cNvSpPr txBox="1"/>
          <p:nvPr/>
        </p:nvSpPr>
        <p:spPr>
          <a:xfrm>
            <a:off x="438489" y="5623976"/>
            <a:ext cx="139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Kali soda</a:t>
            </a:r>
            <a:endParaRPr lang="fr-FR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247815" y="6289509"/>
            <a:ext cx="390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Synonyme : </a:t>
            </a:r>
            <a:r>
              <a:rPr lang="fr-FR" b="1" i="1" dirty="0" err="1" smtClean="0"/>
              <a:t>Salsola</a:t>
            </a:r>
            <a:r>
              <a:rPr lang="fr-FR" b="1" i="1" dirty="0" smtClean="0"/>
              <a:t> kali</a:t>
            </a:r>
            <a:r>
              <a:rPr lang="fr-FR" b="1" dirty="0" smtClean="0"/>
              <a:t> L.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169081" y="992081"/>
            <a:ext cx="26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 inclus dans </a:t>
            </a:r>
            <a:r>
              <a:rPr lang="fr-FR" dirty="0" err="1" smtClean="0"/>
              <a:t>Salsola</a:t>
            </a:r>
            <a:r>
              <a:rPr lang="fr-FR" dirty="0" smtClean="0"/>
              <a:t> dans </a:t>
            </a:r>
            <a:r>
              <a:rPr lang="fr-FR" dirty="0" err="1" smtClean="0"/>
              <a:t>FloreMed</a:t>
            </a:r>
            <a:r>
              <a:rPr lang="fr-FR" dirty="0" smtClean="0"/>
              <a:t> </a:t>
            </a:r>
            <a:r>
              <a:rPr lang="fr-FR" smtClean="0"/>
              <a:t>) 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042380" y="1638412"/>
            <a:ext cx="269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Plante annuelle,  + ou - charnue, verte ou rougeâtre</a:t>
            </a:r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3703458" y="2612016"/>
            <a:ext cx="5440542" cy="3381292"/>
            <a:chOff x="3703458" y="2612016"/>
            <a:chExt cx="5440542" cy="3381292"/>
          </a:xfrm>
        </p:grpSpPr>
        <p:sp>
          <p:nvSpPr>
            <p:cNvPr id="10" name="ZoneTexte 9"/>
            <p:cNvSpPr txBox="1"/>
            <p:nvPr/>
          </p:nvSpPr>
          <p:spPr>
            <a:xfrm>
              <a:off x="3703458" y="5623976"/>
              <a:ext cx="4538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- Feuilles et bractées épineuses à leur sommet</a:t>
              </a:r>
              <a:endParaRPr lang="fr-FR" dirty="0"/>
            </a:p>
          </p:txBody>
        </p:sp>
        <p:pic>
          <p:nvPicPr>
            <p:cNvPr id="12" name="Image 11" descr="Kaali soda006_modifié-2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8025" y="2612016"/>
              <a:ext cx="3605975" cy="3011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0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49250" y="-296862"/>
            <a:ext cx="9747249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Certaines </a:t>
            </a:r>
            <a:r>
              <a:rPr lang="fr-FR" sz="2400" b="1" dirty="0" err="1" smtClean="0"/>
              <a:t>Amaranthaceae</a:t>
            </a:r>
            <a:r>
              <a:rPr lang="fr-FR" sz="2400" b="1" dirty="0" smtClean="0"/>
              <a:t> sont cultivées  comme plantes ornementales :</a:t>
            </a:r>
            <a:endParaRPr lang="fr-FR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576"/>
            <a:ext cx="4175125" cy="53213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625" y="957263"/>
            <a:ext cx="4270375" cy="60118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38125" y="5857875"/>
            <a:ext cx="417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Celosia</a:t>
            </a:r>
            <a:r>
              <a:rPr lang="fr-FR" b="1" i="1" dirty="0" smtClean="0"/>
              <a:t> </a:t>
            </a:r>
            <a:r>
              <a:rPr lang="fr-FR" b="1" i="1" dirty="0" err="1" smtClean="0"/>
              <a:t>argentea</a:t>
            </a:r>
            <a:endParaRPr lang="fr-FR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6111875"/>
            <a:ext cx="461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Nombreux cultivars connus sous le nom de « Crête de coq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853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alsola kali28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126" r="-135" b="-3998"/>
          <a:stretch/>
        </p:blipFill>
        <p:spPr>
          <a:xfrm>
            <a:off x="-8211458" y="0"/>
            <a:ext cx="12989546" cy="7143750"/>
          </a:xfrm>
        </p:spPr>
      </p:pic>
      <p:sp>
        <p:nvSpPr>
          <p:cNvPr id="5" name="ZoneTexte 4"/>
          <p:cNvSpPr txBox="1"/>
          <p:nvPr/>
        </p:nvSpPr>
        <p:spPr>
          <a:xfrm>
            <a:off x="5064125" y="6524625"/>
            <a:ext cx="322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Kali soda</a:t>
            </a:r>
            <a:endParaRPr lang="fr-FR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4794250" y="168959"/>
            <a:ext cx="4079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 dense dépassée par les bractéoles</a:t>
            </a:r>
            <a:endParaRPr lang="fr-FR" dirty="0"/>
          </a:p>
        </p:txBody>
      </p:sp>
      <p:grpSp>
        <p:nvGrpSpPr>
          <p:cNvPr id="10" name="Grouper 9"/>
          <p:cNvGrpSpPr/>
          <p:nvPr/>
        </p:nvGrpSpPr>
        <p:grpSpPr>
          <a:xfrm>
            <a:off x="3968750" y="1991161"/>
            <a:ext cx="5064125" cy="4229201"/>
            <a:chOff x="3968750" y="1403786"/>
            <a:chExt cx="5064125" cy="4229201"/>
          </a:xfrm>
        </p:grpSpPr>
        <p:pic>
          <p:nvPicPr>
            <p:cNvPr id="8" name="Image 7" descr="Salsola kali-boules-DSC0283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750" y="1403786"/>
              <a:ext cx="5064125" cy="3387900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4953000" y="4986656"/>
              <a:ext cx="392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En fin d’été, cette plante annuelle, en boule, est roulée par le vent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953000" y="123825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Tépales munis d’une aile très développée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5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8336" y="274638"/>
            <a:ext cx="5904338" cy="639246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Genre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Salsola</a:t>
            </a:r>
            <a:r>
              <a:rPr lang="fr-FR" sz="2400" b="1" dirty="0" smtClean="0">
                <a:solidFill>
                  <a:srgbClr val="FF0000"/>
                </a:solidFill>
              </a:rPr>
              <a:t> : 1 </a:t>
            </a:r>
            <a:r>
              <a:rPr lang="fr-FR" sz="2400" b="1" dirty="0" err="1" smtClean="0">
                <a:solidFill>
                  <a:srgbClr val="FF0000"/>
                </a:solidFill>
              </a:rPr>
              <a:t>spèce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Salsola soda-Mauguio(34)-00502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"/>
          <a:stretch/>
        </p:blipFill>
        <p:spPr>
          <a:xfrm>
            <a:off x="0" y="768763"/>
            <a:ext cx="7301066" cy="5614426"/>
          </a:xfrm>
        </p:spPr>
      </p:pic>
      <p:sp>
        <p:nvSpPr>
          <p:cNvPr id="6" name="ZoneTexte 5"/>
          <p:cNvSpPr txBox="1"/>
          <p:nvPr/>
        </p:nvSpPr>
        <p:spPr>
          <a:xfrm>
            <a:off x="216838" y="6348459"/>
            <a:ext cx="854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dressée, très charnue, d’abord verte puis rougeâtre,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5623422"/>
            <a:ext cx="62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440916" y="1081148"/>
            <a:ext cx="12464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Salsola</a:t>
            </a:r>
            <a:r>
              <a:rPr lang="fr-FR" b="1" i="1" dirty="0" smtClean="0"/>
              <a:t> soda</a:t>
            </a:r>
            <a:endParaRPr lang="fr-FR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7483405" y="2574163"/>
            <a:ext cx="152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Du latin </a:t>
            </a:r>
            <a:r>
              <a:rPr lang="fr-FR" dirty="0" err="1" smtClean="0"/>
              <a:t>salsus</a:t>
            </a:r>
            <a:endParaRPr lang="fr-FR" dirty="0" smtClean="0"/>
          </a:p>
          <a:p>
            <a:r>
              <a:rPr lang="fr-FR" dirty="0" smtClean="0"/>
              <a:t>= salé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75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alsola soda-DSC0411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>
            <a:off x="0" y="0"/>
            <a:ext cx="4018253" cy="6858000"/>
          </a:xfrm>
        </p:spPr>
      </p:pic>
      <p:grpSp>
        <p:nvGrpSpPr>
          <p:cNvPr id="8" name="Grouper 7"/>
          <p:cNvGrpSpPr/>
          <p:nvPr/>
        </p:nvGrpSpPr>
        <p:grpSpPr>
          <a:xfrm>
            <a:off x="3758866" y="5468597"/>
            <a:ext cx="5385134" cy="646331"/>
            <a:chOff x="3758866" y="5468597"/>
            <a:chExt cx="5385134" cy="646331"/>
          </a:xfrm>
        </p:grpSpPr>
        <p:sp>
          <p:nvSpPr>
            <p:cNvPr id="5" name="ZoneTexte 4"/>
            <p:cNvSpPr txBox="1"/>
            <p:nvPr/>
          </p:nvSpPr>
          <p:spPr>
            <a:xfrm>
              <a:off x="4548400" y="5468597"/>
              <a:ext cx="45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Fleurs très espacées occupant presque toute la longueur des rameaux</a:t>
              </a:r>
              <a:endParaRPr lang="fr-FR" b="1" dirty="0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>
              <a:off x="3758866" y="5783287"/>
              <a:ext cx="60073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flipH="1">
            <a:off x="2471583" y="463348"/>
            <a:ext cx="1733541" cy="652123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fr-FR" sz="2000" b="1" i="1" dirty="0" err="1" smtClean="0"/>
              <a:t>Salsola</a:t>
            </a:r>
            <a:r>
              <a:rPr lang="fr-FR" sz="2000" b="1" i="1" dirty="0" smtClean="0"/>
              <a:t> soda</a:t>
            </a:r>
            <a:endParaRPr lang="fr-FR" sz="2000" b="1" i="1" dirty="0"/>
          </a:p>
        </p:txBody>
      </p:sp>
      <p:pic>
        <p:nvPicPr>
          <p:cNvPr id="9" name="Image 8" descr="Salsola soda-DSC041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211" y="34322"/>
            <a:ext cx="5134789" cy="4369641"/>
          </a:xfrm>
          <a:prstGeom prst="rect">
            <a:avLst/>
          </a:prstGeom>
        </p:spPr>
      </p:pic>
      <p:sp>
        <p:nvSpPr>
          <p:cNvPr id="10" name="Rectangle avec flèche vers le haut 9"/>
          <p:cNvSpPr/>
          <p:nvPr/>
        </p:nvSpPr>
        <p:spPr>
          <a:xfrm>
            <a:off x="4009211" y="4403963"/>
            <a:ext cx="5125746" cy="761525"/>
          </a:xfrm>
          <a:prstGeom prst="upArrowCallou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</a:rPr>
              <a:t>Feuilles à base semi-</a:t>
            </a:r>
            <a:r>
              <a:rPr lang="fr-FR" b="1" dirty="0" err="1" smtClean="0">
                <a:solidFill>
                  <a:srgbClr val="000000"/>
                </a:solidFill>
              </a:rPr>
              <a:t>embrassantes</a:t>
            </a:r>
            <a:r>
              <a:rPr lang="fr-FR" b="1" dirty="0" smtClean="0">
                <a:solidFill>
                  <a:srgbClr val="000000"/>
                </a:solidFill>
              </a:rPr>
              <a:t>, molles, semi-cylindriques, terminées par une soie molle</a:t>
            </a:r>
            <a:endParaRPr lang="fr-FR" b="1" dirty="0">
              <a:solidFill>
                <a:srgbClr val="000000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4205124" y="2618545"/>
            <a:ext cx="4527337" cy="4284070"/>
            <a:chOff x="4205124" y="2618545"/>
            <a:chExt cx="4527337" cy="4284070"/>
          </a:xfrm>
        </p:grpSpPr>
        <p:sp>
          <p:nvSpPr>
            <p:cNvPr id="3" name="ZoneTexte 2"/>
            <p:cNvSpPr txBox="1"/>
            <p:nvPr/>
          </p:nvSpPr>
          <p:spPr>
            <a:xfrm>
              <a:off x="4205124" y="6256284"/>
              <a:ext cx="4527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Fleurs sessiles, réunies par 3 à l’aisselle de 3 feuilles rapprochées</a:t>
              </a:r>
              <a:endParaRPr lang="fr-FR" b="1" dirty="0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 flipV="1">
              <a:off x="6819786" y="2618545"/>
              <a:ext cx="1740221" cy="38415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32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9407"/>
            <a:ext cx="7772400" cy="1657381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La nouvelle famille des </a:t>
            </a:r>
            <a:r>
              <a:rPr lang="fr-FR" dirty="0" err="1" smtClean="0">
                <a:solidFill>
                  <a:srgbClr val="FFFF00"/>
                </a:solidFill>
              </a:rPr>
              <a:t>Amaranthaceae</a:t>
            </a:r>
            <a:r>
              <a:rPr lang="fr-FR" dirty="0" smtClean="0">
                <a:solidFill>
                  <a:srgbClr val="FFFF00"/>
                </a:solidFill>
              </a:rPr>
              <a:t>  : suite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54886" y="6195822"/>
            <a:ext cx="250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prstClr val="white"/>
                </a:solidFill>
              </a:rPr>
              <a:t>(Liliane Roubaudi</a:t>
            </a:r>
            <a:r>
              <a:rPr lang="fr-FR" dirty="0" smtClean="0">
                <a:solidFill>
                  <a:prstClr val="white"/>
                </a:solidFill>
              </a:rPr>
              <a:t>)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Image 3" descr="DSC0397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141" y="1622986"/>
            <a:ext cx="6967632" cy="5235014"/>
          </a:xfrm>
          <a:prstGeom prst="rect">
            <a:avLst/>
          </a:prstGeom>
        </p:spPr>
      </p:pic>
      <p:sp>
        <p:nvSpPr>
          <p:cNvPr id="6" name="Heptagone 5"/>
          <p:cNvSpPr/>
          <p:nvPr/>
        </p:nvSpPr>
        <p:spPr>
          <a:xfrm>
            <a:off x="-141118" y="1317892"/>
            <a:ext cx="2664015" cy="2555777"/>
          </a:xfrm>
          <a:prstGeom prst="hept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prstClr val="black"/>
                </a:solidFill>
              </a:rPr>
              <a:t>Bienvenue dans le monde des Salicornes !</a:t>
            </a:r>
            <a:endParaRPr lang="fr-FR" sz="2400" b="1" dirty="0">
              <a:solidFill>
                <a:prstClr val="black"/>
              </a:solidFill>
            </a:endParaRPr>
          </a:p>
        </p:txBody>
      </p:sp>
      <p:pic>
        <p:nvPicPr>
          <p:cNvPr id="5" name="Image 4" descr="Logo Linnéenn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62" y="4392648"/>
            <a:ext cx="1481413" cy="14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FFFF"/>
                </a:solidFill>
              </a:rPr>
              <a:t>2</a:t>
            </a:r>
            <a:r>
              <a:rPr lang="fr-FR" sz="2800" b="1" baseline="30000" dirty="0" smtClean="0">
                <a:solidFill>
                  <a:srgbClr val="FFFFFF"/>
                </a:solidFill>
              </a:rPr>
              <a:t>e</a:t>
            </a:r>
            <a:r>
              <a:rPr lang="fr-FR" sz="2800" b="1" dirty="0" smtClean="0">
                <a:solidFill>
                  <a:srgbClr val="FFFFFF"/>
                </a:solidFill>
              </a:rPr>
              <a:t> partie : les</a:t>
            </a:r>
            <a:r>
              <a:rPr lang="fr-FR" sz="2800" b="1" i="1" dirty="0" smtClean="0">
                <a:solidFill>
                  <a:srgbClr val="FFFFFF"/>
                </a:solidFill>
              </a:rPr>
              <a:t> </a:t>
            </a:r>
            <a:r>
              <a:rPr lang="fr-FR" sz="2800" b="1" i="1" dirty="0" err="1" smtClean="0">
                <a:solidFill>
                  <a:srgbClr val="FFFFFF"/>
                </a:solidFill>
              </a:rPr>
              <a:t>Amaranthaceae</a:t>
            </a:r>
            <a:r>
              <a:rPr lang="fr-FR" sz="2800" b="1" i="1" dirty="0" smtClean="0">
                <a:solidFill>
                  <a:srgbClr val="FFFFFF"/>
                </a:solidFill>
              </a:rPr>
              <a:t> </a:t>
            </a:r>
            <a:r>
              <a:rPr lang="fr-FR" sz="2800" b="1" dirty="0" smtClean="0">
                <a:solidFill>
                  <a:srgbClr val="FFFFFF"/>
                </a:solidFill>
              </a:rPr>
              <a:t>articulées au sommet, formées d’ entre-</a:t>
            </a:r>
            <a:r>
              <a:rPr lang="fr-FR" sz="2800" b="1" dirty="0" err="1" smtClean="0">
                <a:solidFill>
                  <a:srgbClr val="FFFFFF"/>
                </a:solidFill>
              </a:rPr>
              <a:t>noeuds</a:t>
            </a:r>
            <a:r>
              <a:rPr lang="fr-FR" sz="2800" b="1" dirty="0" smtClean="0">
                <a:solidFill>
                  <a:srgbClr val="FFFFFF"/>
                </a:solidFill>
              </a:rPr>
              <a:t> très charnus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pic>
        <p:nvPicPr>
          <p:cNvPr id="4" name="Espace réservé du contenu 3" descr="Sarcocornia perennis-DSC08057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1" r="-42"/>
          <a:stretch/>
        </p:blipFill>
        <p:spPr>
          <a:xfrm>
            <a:off x="4876800" y="1346974"/>
            <a:ext cx="4267200" cy="5511026"/>
          </a:xfrm>
        </p:spPr>
      </p:pic>
      <p:sp>
        <p:nvSpPr>
          <p:cNvPr id="5" name="ZoneTexte 4"/>
          <p:cNvSpPr txBox="1"/>
          <p:nvPr/>
        </p:nvSpPr>
        <p:spPr>
          <a:xfrm>
            <a:off x="146050" y="1466334"/>
            <a:ext cx="498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Ce sont les « Salicornes » au sens large 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6050" y="1962705"/>
            <a:ext cx="382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De sal = sel et cornu =corne 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6050" y="2472293"/>
            <a:ext cx="54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Pas de feuilles bien développées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6050" y="3077224"/>
            <a:ext cx="44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Elles sont réduites à leur gaine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6050" y="3507297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Elles sont concrescentes avec l’axe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8125" y="4190086"/>
            <a:ext cx="433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Elles sont soudées l’une à l’autre</a:t>
            </a:r>
            <a:endParaRPr lang="fr-FR" b="1" dirty="0">
              <a:solidFill>
                <a:srgbClr val="FFFFFF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267344" y="1466334"/>
            <a:ext cx="8419456" cy="5406557"/>
            <a:chOff x="267344" y="1466334"/>
            <a:chExt cx="8419456" cy="5406557"/>
          </a:xfrm>
        </p:grpSpPr>
        <p:sp>
          <p:nvSpPr>
            <p:cNvPr id="3" name="ZoneTexte 2"/>
            <p:cNvSpPr txBox="1"/>
            <p:nvPr/>
          </p:nvSpPr>
          <p:spPr>
            <a:xfrm>
              <a:off x="267344" y="4823746"/>
              <a:ext cx="42157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prstClr val="white"/>
                  </a:solidFill>
                </a:rPr>
                <a:t>La partie supérieure  de chaque gaine se termine par une bordure scarieuse  + ou - étroite</a:t>
              </a:r>
              <a:endParaRPr lang="fr-FR" b="1" dirty="0">
                <a:solidFill>
                  <a:prstClr val="white"/>
                </a:solidFill>
              </a:endParaRPr>
            </a:p>
          </p:txBody>
        </p:sp>
        <p:pic>
          <p:nvPicPr>
            <p:cNvPr id="11" name="Image 10" descr="Salicornia010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4149" y="1466334"/>
              <a:ext cx="3252651" cy="5406557"/>
            </a:xfrm>
            <a:prstGeom prst="rect">
              <a:avLst/>
            </a:prstGeom>
            <a:ln w="57150" cmpd="sng">
              <a:solidFill>
                <a:schemeClr val="bg1"/>
              </a:solidFill>
            </a:ln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4483100" y="5449427"/>
              <a:ext cx="1092201" cy="1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01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7813"/>
            <a:ext cx="5305530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Les fleurs des « Salicornes » au sens large</a:t>
            </a:r>
            <a:endParaRPr lang="fr-FR" sz="2400" b="1" dirty="0"/>
          </a:p>
        </p:txBody>
      </p:sp>
      <p:pic>
        <p:nvPicPr>
          <p:cNvPr id="4" name="Espace réservé du contenu 3" descr="Arthrocnemum macrostachyum-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117" y="-8886"/>
            <a:ext cx="4131883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337625" y="1623576"/>
            <a:ext cx="4421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1-  Les fleurs sont groupées en petites </a:t>
            </a:r>
            <a:r>
              <a:rPr lang="fr-FR" dirty="0" smtClean="0">
                <a:solidFill>
                  <a:srgbClr val="FF0000"/>
                </a:solidFill>
              </a:rPr>
              <a:t>cymes</a:t>
            </a:r>
            <a:r>
              <a:rPr lang="fr-FR" dirty="0" smtClean="0"/>
              <a:t> constituées par </a:t>
            </a:r>
            <a:r>
              <a:rPr lang="fr-FR" dirty="0" smtClean="0">
                <a:solidFill>
                  <a:srgbClr val="FF0000"/>
                </a:solidFill>
              </a:rPr>
              <a:t>3</a:t>
            </a:r>
            <a:r>
              <a:rPr lang="fr-FR" dirty="0" smtClean="0"/>
              <a:t> (rarement 2) fleurs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3703" y="2427326"/>
            <a:ext cx="4115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2 -  Ces fleurs, à l’aspect extérieur d’écusson,  sont incluses dans les feuilles (= bractées) les axillant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37625" y="3649027"/>
            <a:ext cx="4115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– Cymes et bractées constituent ainsi des </a:t>
            </a:r>
            <a:r>
              <a:rPr lang="fr-FR" dirty="0" smtClean="0">
                <a:solidFill>
                  <a:srgbClr val="FF0000"/>
                </a:solidFill>
              </a:rPr>
              <a:t>articles fertiles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8398" y="4420627"/>
            <a:ext cx="451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– Chaque fleur est formée de 3 pièces : 1 ou 2 étamines et un ovaire contenant  1 ovule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8398" y="5722703"/>
            <a:ext cx="823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– Les articles fertiles sont regroupés à l’extrémité de chaque tige en </a:t>
            </a:r>
            <a:r>
              <a:rPr lang="fr-FR" dirty="0" smtClean="0">
                <a:solidFill>
                  <a:srgbClr val="FF0000"/>
                </a:solidFill>
              </a:rPr>
              <a:t>un épi </a:t>
            </a:r>
            <a:r>
              <a:rPr lang="fr-FR" dirty="0" smtClean="0"/>
              <a:t>(dit fertile)  de longueur variable suivant les espèces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362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4406" y="274638"/>
            <a:ext cx="3712393" cy="730908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Leur résistance au sel :</a:t>
            </a:r>
            <a:endParaRPr lang="fr-FR" sz="2000" b="1" dirty="0"/>
          </a:p>
        </p:txBody>
      </p:sp>
      <p:pic>
        <p:nvPicPr>
          <p:cNvPr id="4" name="Espace réservé du contenu 3" descr="résistance au sel-DSC0401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0" r="-1120"/>
          <a:stretch/>
        </p:blipFill>
        <p:spPr>
          <a:xfrm>
            <a:off x="0" y="17641"/>
            <a:ext cx="4621613" cy="6858000"/>
          </a:xfrm>
        </p:spPr>
      </p:pic>
      <p:grpSp>
        <p:nvGrpSpPr>
          <p:cNvPr id="7" name="Grouper 6"/>
          <p:cNvGrpSpPr/>
          <p:nvPr/>
        </p:nvGrpSpPr>
        <p:grpSpPr>
          <a:xfrm>
            <a:off x="1529260" y="987905"/>
            <a:ext cx="7466122" cy="5870095"/>
            <a:chOff x="1830022" y="1005546"/>
            <a:chExt cx="7466122" cy="5870095"/>
          </a:xfrm>
        </p:grpSpPr>
        <p:sp>
          <p:nvSpPr>
            <p:cNvPr id="5" name="Flèche vers la gauche 4"/>
            <p:cNvSpPr/>
            <p:nvPr/>
          </p:nvSpPr>
          <p:spPr>
            <a:xfrm>
              <a:off x="4162980" y="5168859"/>
              <a:ext cx="5133164" cy="1706782"/>
            </a:xfrm>
            <a:prstGeom prst="left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Une des façons d’éliminer le sel en excès est de le stocker dans les articles basaux qui se dessèchent et se desquament…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Image 5" descr="résistance au sel-DSC04022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0022" y="1005546"/>
              <a:ext cx="7313977" cy="3774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9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alicornes rouges-DSC0542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0087" y="-451406"/>
            <a:ext cx="11970587" cy="763801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439737"/>
            <a:ext cx="8382001" cy="1143000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Les « Salicornes (au sens large) sont des plantes difficiles à déterminer</a:t>
            </a:r>
            <a:r>
              <a:rPr lang="fr-FR" sz="2400" b="1" dirty="0" smtClean="0">
                <a:solidFill>
                  <a:srgbClr val="FF0000"/>
                </a:solidFill>
              </a:rPr>
              <a:t>.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1625" y="376278"/>
            <a:ext cx="206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Pourquoi ?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1625" y="887929"/>
            <a:ext cx="10985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Un grand nombre d’entre elles ne sont déterminables qu’à un moment précis de leur cycle</a:t>
            </a:r>
          </a:p>
          <a:p>
            <a:r>
              <a:rPr lang="fr-FR" dirty="0" smtClean="0"/>
              <a:t> ( surtout les annuelles)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01625" y="1824436"/>
            <a:ext cx="89058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Il y a une grande homogénéité de la morphologie des organes végétatifs et reproducteurs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-1" y="2667000"/>
            <a:ext cx="1084262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Les « Salicornes » subissent une grande variabilité des conditions physiques du milieu 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74875" y="3682999"/>
            <a:ext cx="2905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Va-et-vient de la mer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74875" y="4270374"/>
            <a:ext cx="29845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Immersion + ou - prolongée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174875" y="4953000"/>
            <a:ext cx="271462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Variation de la salinité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174875" y="5619750"/>
            <a:ext cx="271462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Nature du substrat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174875" y="6397625"/>
            <a:ext cx="2873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Durée de l’éclairement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17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FFFFFF"/>
                </a:solidFill>
              </a:rPr>
              <a:t>C. </a:t>
            </a:r>
            <a:r>
              <a:rPr lang="fr-FR" sz="3600" dirty="0" err="1" smtClean="0">
                <a:solidFill>
                  <a:srgbClr val="FFFFFF"/>
                </a:solidFill>
              </a:rPr>
              <a:t>Lahondère</a:t>
            </a:r>
            <a:r>
              <a:rPr lang="fr-FR" sz="3600" dirty="0" smtClean="0">
                <a:solidFill>
                  <a:srgbClr val="FFFFFF"/>
                </a:solidFill>
              </a:rPr>
              <a:t>, dans le bulletin de la S.B.C.O. numéro 24, distingue 3 genres :</a:t>
            </a:r>
            <a:endParaRPr lang="fr-FR" sz="3600" dirty="0">
              <a:solidFill>
                <a:srgbClr val="FFFF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84250" y="2032000"/>
            <a:ext cx="39052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solidFill>
                  <a:srgbClr val="FFFFFF"/>
                </a:solidFill>
              </a:rPr>
              <a:t>Salicornia</a:t>
            </a:r>
            <a:r>
              <a:rPr lang="fr-FR" sz="2400" dirty="0" smtClean="0">
                <a:solidFill>
                  <a:srgbClr val="FFFFFF"/>
                </a:solidFill>
              </a:rPr>
              <a:t> L. - annuelle</a:t>
            </a:r>
          </a:p>
          <a:p>
            <a:r>
              <a:rPr lang="fr-FR" sz="2400" i="1" dirty="0" err="1" smtClean="0">
                <a:solidFill>
                  <a:srgbClr val="FFFFFF"/>
                </a:solidFill>
              </a:rPr>
              <a:t>Sarcornia</a:t>
            </a:r>
            <a:r>
              <a:rPr lang="fr-FR" sz="2400" i="1" dirty="0" smtClean="0">
                <a:solidFill>
                  <a:srgbClr val="FFFFFF"/>
                </a:solidFill>
              </a:rPr>
              <a:t> </a:t>
            </a:r>
            <a:r>
              <a:rPr lang="fr-FR" sz="2400" dirty="0" smtClean="0">
                <a:solidFill>
                  <a:srgbClr val="FFFFFF"/>
                </a:solidFill>
              </a:rPr>
              <a:t>A. J. Scott.</a:t>
            </a:r>
          </a:p>
          <a:p>
            <a:r>
              <a:rPr lang="fr-FR" sz="2400" i="1" dirty="0" err="1" smtClean="0">
                <a:solidFill>
                  <a:srgbClr val="FFFFFF"/>
                </a:solidFill>
              </a:rPr>
              <a:t>Arthrocnemum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Moq</a:t>
            </a:r>
            <a:r>
              <a:rPr lang="fr-FR" dirty="0" smtClean="0">
                <a:solidFill>
                  <a:srgbClr val="FFFFFF"/>
                </a:solidFill>
              </a:rPr>
              <a:t>.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9125" y="4016375"/>
            <a:ext cx="822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Remarques : 1 -  Flora </a:t>
            </a:r>
            <a:r>
              <a:rPr lang="fr-FR" dirty="0" err="1" smtClean="0">
                <a:solidFill>
                  <a:srgbClr val="FFFFFF"/>
                </a:solidFill>
              </a:rPr>
              <a:t>Gallica</a:t>
            </a:r>
            <a:r>
              <a:rPr lang="fr-FR" dirty="0" smtClean="0">
                <a:solidFill>
                  <a:srgbClr val="FFFFFF"/>
                </a:solidFill>
              </a:rPr>
              <a:t> conserve ces 3 genres, tandis que  </a:t>
            </a:r>
            <a:r>
              <a:rPr lang="fr-FR" dirty="0" err="1" smtClean="0">
                <a:solidFill>
                  <a:srgbClr val="FFFFFF"/>
                </a:solidFill>
              </a:rPr>
              <a:t>FloreMed</a:t>
            </a:r>
            <a:r>
              <a:rPr lang="fr-FR" dirty="0" smtClean="0">
                <a:solidFill>
                  <a:srgbClr val="FFFFFF"/>
                </a:solidFill>
              </a:rPr>
              <a:t> inclut </a:t>
            </a:r>
            <a:r>
              <a:rPr lang="fr-FR" i="1" dirty="0" err="1" smtClean="0">
                <a:solidFill>
                  <a:srgbClr val="FFFFFF"/>
                </a:solidFill>
              </a:rPr>
              <a:t>Sarcocornia</a:t>
            </a:r>
            <a:r>
              <a:rPr lang="fr-FR" dirty="0" smtClean="0">
                <a:solidFill>
                  <a:srgbClr val="FFFFFF"/>
                </a:solidFill>
              </a:rPr>
              <a:t> dans le genre </a:t>
            </a:r>
            <a:r>
              <a:rPr lang="fr-FR" i="1" dirty="0" err="1" smtClean="0">
                <a:solidFill>
                  <a:srgbClr val="FFFFFF"/>
                </a:solidFill>
              </a:rPr>
              <a:t>Salicornia</a:t>
            </a:r>
            <a:endParaRPr lang="fr-FR" i="1" dirty="0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9125" y="5081906"/>
            <a:ext cx="720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2-Les caractères de détermination sont loin d’être évidents </a:t>
            </a:r>
            <a:r>
              <a:rPr lang="fr-FR" smtClean="0">
                <a:solidFill>
                  <a:srgbClr val="FFFFFF"/>
                </a:solidFill>
              </a:rPr>
              <a:t>et  exigent </a:t>
            </a:r>
            <a:r>
              <a:rPr lang="fr-FR" dirty="0" smtClean="0">
                <a:solidFill>
                  <a:srgbClr val="FFFFFF"/>
                </a:solidFill>
              </a:rPr>
              <a:t>des  observations en fin de floraison</a:t>
            </a: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4051495" y="2572001"/>
            <a:ext cx="1993593" cy="660327"/>
            <a:chOff x="4051495" y="2572001"/>
            <a:chExt cx="1993593" cy="660327"/>
          </a:xfrm>
        </p:grpSpPr>
        <p:sp>
          <p:nvSpPr>
            <p:cNvPr id="3" name="Accolade fermante 2"/>
            <p:cNvSpPr/>
            <p:nvPr/>
          </p:nvSpPr>
          <p:spPr>
            <a:xfrm>
              <a:off x="4051495" y="2572001"/>
              <a:ext cx="530553" cy="660327"/>
            </a:xfrm>
            <a:prstGeom prst="rightBrac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582048" y="2572001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vivaces</a:t>
              </a:r>
              <a:endParaRPr lang="fr-FR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2000" y="274638"/>
            <a:ext cx="5842000" cy="550862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Genre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Salicornia</a:t>
            </a:r>
            <a:r>
              <a:rPr lang="fr-FR" sz="2800" b="1" dirty="0" smtClean="0">
                <a:solidFill>
                  <a:srgbClr val="FF0000"/>
                </a:solidFill>
              </a:rPr>
              <a:t> : 2 espèces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Salicornia emerici-DSC0156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98"/>
          <a:stretch/>
        </p:blipFill>
        <p:spPr>
          <a:xfrm>
            <a:off x="5746750" y="854075"/>
            <a:ext cx="3397250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5984875" y="5524500"/>
            <a:ext cx="315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Salicornia</a:t>
            </a:r>
            <a:r>
              <a:rPr lang="fr-FR" dirty="0" smtClean="0"/>
              <a:t> </a:t>
            </a:r>
            <a:r>
              <a:rPr lang="fr-FR" dirty="0" err="1" smtClean="0"/>
              <a:t>europaea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06375" y="1884133"/>
            <a:ext cx="554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1 -  Ce sont des plantes annuelles + ou - ramifiées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06375" y="2504467"/>
            <a:ext cx="503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2- Les feuilles opposées étant réduites à leur gaine soudées l’une à l’autre , constituent un article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6375" y="3429000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– Elles sont comestibles mais servent aussi à fabriquer de la soude végétale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06375" y="4635500"/>
            <a:ext cx="4651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– les zones principales de ramassage sont : </a:t>
            </a:r>
          </a:p>
          <a:p>
            <a:r>
              <a:rPr lang="fr-FR" dirty="0" smtClean="0"/>
              <a:t>La baie de Somme</a:t>
            </a:r>
          </a:p>
          <a:p>
            <a:r>
              <a:rPr lang="fr-FR" dirty="0" smtClean="0"/>
              <a:t>La Bretagne</a:t>
            </a:r>
          </a:p>
          <a:p>
            <a:r>
              <a:rPr lang="fr-FR" dirty="0" smtClean="0"/>
              <a:t>La Vendée</a:t>
            </a:r>
          </a:p>
          <a:p>
            <a:r>
              <a:rPr lang="fr-FR" dirty="0" smtClean="0"/>
              <a:t>La Charente maritime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96875" y="825500"/>
            <a:ext cx="357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Salicornia</a:t>
            </a:r>
            <a:r>
              <a:rPr lang="fr-FR" i="1" dirty="0" smtClean="0"/>
              <a:t> </a:t>
            </a:r>
            <a:r>
              <a:rPr lang="fr-FR" i="1" dirty="0" err="1" smtClean="0"/>
              <a:t>europaea</a:t>
            </a:r>
            <a:r>
              <a:rPr lang="fr-FR" i="1" dirty="0" smtClean="0"/>
              <a:t> </a:t>
            </a:r>
            <a:r>
              <a:rPr lang="fr-FR" dirty="0" smtClean="0"/>
              <a:t>: 2n =18</a:t>
            </a:r>
          </a:p>
          <a:p>
            <a:r>
              <a:rPr lang="fr-FR" i="1" dirty="0" err="1" smtClean="0"/>
              <a:t>Salicornia</a:t>
            </a:r>
            <a:r>
              <a:rPr lang="fr-FR" i="1" dirty="0" smtClean="0"/>
              <a:t> </a:t>
            </a:r>
            <a:r>
              <a:rPr lang="fr-FR" i="1" dirty="0" err="1" smtClean="0"/>
              <a:t>procumbens</a:t>
            </a:r>
            <a:r>
              <a:rPr lang="fr-FR" i="1" dirty="0" smtClean="0"/>
              <a:t> </a:t>
            </a:r>
            <a:r>
              <a:rPr lang="fr-FR" dirty="0" smtClean="0"/>
              <a:t>: 2n = 36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79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On y trouve des plantes alimentaires:</a:t>
            </a:r>
            <a:endParaRPr lang="fr-FR" sz="2400" b="1" dirty="0"/>
          </a:p>
        </p:txBody>
      </p:sp>
      <p:pic>
        <p:nvPicPr>
          <p:cNvPr id="6" name="Espace réservé du contenu 5" descr="img-000035127CRS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998"/>
          <a:stretch/>
        </p:blipFill>
        <p:spPr>
          <a:xfrm>
            <a:off x="4699000" y="1111250"/>
            <a:ext cx="4333876" cy="5746750"/>
          </a:xfrm>
        </p:spPr>
      </p:pic>
      <p:sp>
        <p:nvSpPr>
          <p:cNvPr id="5" name="ZoneTexte 4"/>
          <p:cNvSpPr txBox="1"/>
          <p:nvPr/>
        </p:nvSpPr>
        <p:spPr>
          <a:xfrm>
            <a:off x="6111875" y="741918"/>
            <a:ext cx="365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Spinacia</a:t>
            </a:r>
            <a:r>
              <a:rPr lang="fr-FR" b="1" i="1" dirty="0" smtClean="0"/>
              <a:t> </a:t>
            </a:r>
            <a:r>
              <a:rPr lang="fr-FR" b="1" i="1" dirty="0" err="1" smtClean="0"/>
              <a:t>oleracea</a:t>
            </a:r>
            <a:endParaRPr lang="fr-FR" b="1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76800" y="1778000"/>
            <a:ext cx="3810000" cy="3810000"/>
          </a:xfrm>
          <a:prstGeom prst="rect">
            <a:avLst/>
          </a:prstGeom>
          <a:solidFill>
            <a:srgbClr val="C0504D"/>
          </a:solidFill>
          <a:ln w="57150" cmpd="sng">
            <a:solidFill>
              <a:srgbClr val="FF0000"/>
            </a:solidFill>
          </a:ln>
        </p:spPr>
      </p:pic>
      <p:grpSp>
        <p:nvGrpSpPr>
          <p:cNvPr id="12" name="Grouper 11"/>
          <p:cNvGrpSpPr/>
          <p:nvPr/>
        </p:nvGrpSpPr>
        <p:grpSpPr>
          <a:xfrm>
            <a:off x="0" y="815459"/>
            <a:ext cx="4725902" cy="6116138"/>
            <a:chOff x="0" y="815459"/>
            <a:chExt cx="4725902" cy="611613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70000"/>
              <a:ext cx="4725902" cy="5661597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730250" y="815459"/>
              <a:ext cx="241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smtClean="0"/>
                <a:t>Beta </a:t>
              </a:r>
              <a:r>
                <a:rPr lang="fr-FR" b="1" i="1" dirty="0" err="1" smtClean="0"/>
                <a:t>vulgaris</a:t>
              </a:r>
              <a:endParaRPr lang="fr-FR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765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alicornia emerici-008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28"/>
          <a:stretch/>
        </p:blipFill>
        <p:spPr>
          <a:xfrm>
            <a:off x="3997449" y="960353"/>
            <a:ext cx="5146551" cy="5897648"/>
          </a:xfrm>
        </p:spPr>
      </p:pic>
      <p:sp>
        <p:nvSpPr>
          <p:cNvPr id="5" name="ZoneTexte 4"/>
          <p:cNvSpPr txBox="1"/>
          <p:nvPr/>
        </p:nvSpPr>
        <p:spPr>
          <a:xfrm>
            <a:off x="5002772" y="313406"/>
            <a:ext cx="295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Salicornia</a:t>
            </a:r>
            <a:r>
              <a:rPr lang="fr-FR" b="1" dirty="0" smtClean="0"/>
              <a:t> </a:t>
            </a:r>
            <a:r>
              <a:rPr lang="fr-FR" b="1" dirty="0" err="1" smtClean="0"/>
              <a:t>procumbens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25258" y="1417638"/>
            <a:ext cx="35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Port et ramifications divers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25258" y="2586756"/>
            <a:ext cx="404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les populations denses, le port est en candélabre (1)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7200" y="3531618"/>
            <a:ext cx="354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Elle est en général ramifiée avec des ramifications tertiaires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7200" y="5173511"/>
            <a:ext cx="3910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population couchée rougit sur sa face exposée au soleil et demeure vert clair sur l’autre face (3)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80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736806"/>
              </p:ext>
            </p:extLst>
          </p:nvPr>
        </p:nvGraphicFramePr>
        <p:xfrm>
          <a:off x="0" y="48225"/>
          <a:ext cx="9292635" cy="7654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9904"/>
                <a:gridCol w="5262731"/>
              </a:tblGrid>
              <a:tr h="4115202"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Salicornia</a:t>
                      </a:r>
                      <a:r>
                        <a:rPr lang="fr-FR" i="1" dirty="0" smtClean="0"/>
                        <a:t> </a:t>
                      </a:r>
                      <a:r>
                        <a:rPr lang="fr-FR" i="1" dirty="0" err="1" smtClean="0"/>
                        <a:t>europaea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Salicornia</a:t>
                      </a:r>
                      <a:r>
                        <a:rPr lang="fr-FR" i="1" dirty="0" smtClean="0"/>
                        <a:t> </a:t>
                      </a:r>
                      <a:r>
                        <a:rPr lang="fr-FR" i="1" dirty="0" err="1" smtClean="0"/>
                        <a:t>procumbens</a:t>
                      </a:r>
                      <a:endParaRPr lang="fr-FR" i="1" dirty="0"/>
                    </a:p>
                  </a:txBody>
                  <a:tcPr/>
                </a:tc>
              </a:tr>
              <a:tr h="3539363">
                <a:tc>
                  <a:txBody>
                    <a:bodyPr/>
                    <a:lstStyle/>
                    <a:p>
                      <a:r>
                        <a:rPr lang="fr-FR" dirty="0" smtClean="0"/>
                        <a:t>Plante annuelle – 2n = 18</a:t>
                      </a:r>
                    </a:p>
                    <a:p>
                      <a:r>
                        <a:rPr lang="fr-FR" dirty="0" smtClean="0"/>
                        <a:t>Anthères</a:t>
                      </a:r>
                      <a:r>
                        <a:rPr lang="fr-FR" baseline="0" dirty="0" smtClean="0"/>
                        <a:t> incluses</a:t>
                      </a:r>
                    </a:p>
                    <a:p>
                      <a:endParaRPr lang="fr-FR" baseline="0" dirty="0" smtClean="0"/>
                    </a:p>
                    <a:p>
                      <a:r>
                        <a:rPr lang="fr-FR" baseline="0" dirty="0" smtClean="0"/>
                        <a:t>Fleurs latérales plus petites que la fleur centrale</a:t>
                      </a:r>
                    </a:p>
                    <a:p>
                      <a:r>
                        <a:rPr lang="fr-FR" baseline="0" dirty="0" smtClean="0"/>
                        <a:t>Marge membraneuse large</a:t>
                      </a:r>
                    </a:p>
                    <a:p>
                      <a:r>
                        <a:rPr lang="fr-FR" baseline="0" dirty="0" smtClean="0"/>
                        <a:t>Articles + ou – convexes</a:t>
                      </a:r>
                    </a:p>
                    <a:p>
                      <a:r>
                        <a:rPr lang="fr-FR" baseline="0" dirty="0" smtClean="0"/>
                        <a:t>Terrains brièvement inondés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Plante annuelle – 2n </a:t>
                      </a:r>
                      <a:r>
                        <a:rPr lang="fr-FR" baseline="0" dirty="0" smtClean="0"/>
                        <a:t> = 36</a:t>
                      </a:r>
                    </a:p>
                    <a:p>
                      <a:r>
                        <a:rPr lang="fr-FR" baseline="0" dirty="0" smtClean="0"/>
                        <a:t>Anthères saillantes</a:t>
                      </a:r>
                    </a:p>
                    <a:p>
                      <a:endParaRPr lang="fr-FR" baseline="0" dirty="0" smtClean="0"/>
                    </a:p>
                    <a:p>
                      <a:r>
                        <a:rPr lang="fr-FR" baseline="0" dirty="0" smtClean="0"/>
                        <a:t>3 fleurs égales ou subégales</a:t>
                      </a:r>
                    </a:p>
                    <a:p>
                      <a:r>
                        <a:rPr lang="fr-FR" baseline="0" dirty="0" smtClean="0"/>
                        <a:t>Marge membraneuse + étroite</a:t>
                      </a:r>
                    </a:p>
                    <a:p>
                      <a:r>
                        <a:rPr lang="fr-FR" baseline="0" dirty="0" smtClean="0"/>
                        <a:t>Articles non convexes</a:t>
                      </a:r>
                    </a:p>
                    <a:p>
                      <a:endParaRPr lang="fr-FR" baseline="0" dirty="0" smtClean="0"/>
                    </a:p>
                    <a:p>
                      <a:r>
                        <a:rPr lang="fr-FR" baseline="0" dirty="0" smtClean="0"/>
                        <a:t>Terrains longuement inondés</a:t>
                      </a:r>
                    </a:p>
                    <a:p>
                      <a:endParaRPr lang="fr-FR" baseline="0" dirty="0" smtClean="0"/>
                    </a:p>
                    <a:p>
                      <a:endParaRPr lang="fr-FR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 4" descr="Salicornia00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215" y="458900"/>
            <a:ext cx="3148225" cy="3608169"/>
          </a:xfrm>
          <a:prstGeom prst="rect">
            <a:avLst/>
          </a:prstGeom>
        </p:spPr>
      </p:pic>
      <p:pic>
        <p:nvPicPr>
          <p:cNvPr id="6" name="Image 5" descr="Salicornia009_modifié-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581" y="401649"/>
            <a:ext cx="4055417" cy="36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9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8-01-24 à 17.01.47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09" r="-18609"/>
          <a:stretch>
            <a:fillRect/>
          </a:stretch>
        </p:blipFill>
        <p:spPr>
          <a:xfrm>
            <a:off x="-1748388" y="0"/>
            <a:ext cx="12914370" cy="7102406"/>
          </a:xfrm>
        </p:spPr>
      </p:pic>
      <p:sp>
        <p:nvSpPr>
          <p:cNvPr id="3" name="ZoneTexte 2"/>
          <p:cNvSpPr txBox="1"/>
          <p:nvPr/>
        </p:nvSpPr>
        <p:spPr>
          <a:xfrm>
            <a:off x="267344" y="0"/>
            <a:ext cx="536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Dans les milieux ouverts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67344" y="333392"/>
            <a:ext cx="444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En fin d’été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67344" y="702724"/>
            <a:ext cx="429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Assez près de l’eau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83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-296862"/>
            <a:ext cx="5491424" cy="1143000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Genre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Sarcocornia</a:t>
            </a:r>
            <a:r>
              <a:rPr lang="fr-FR" sz="2800" b="1" dirty="0" smtClean="0">
                <a:solidFill>
                  <a:srgbClr val="FF0000"/>
                </a:solidFill>
              </a:rPr>
              <a:t> : 2 </a:t>
            </a:r>
            <a:r>
              <a:rPr lang="fr-FR" sz="2800" b="1" dirty="0">
                <a:solidFill>
                  <a:srgbClr val="FF0000"/>
                </a:solidFill>
              </a:rPr>
              <a:t>e</a:t>
            </a:r>
            <a:r>
              <a:rPr lang="fr-FR" sz="2800" b="1" dirty="0" smtClean="0">
                <a:solidFill>
                  <a:srgbClr val="FF0000"/>
                </a:solidFill>
              </a:rPr>
              <a:t>spèces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Sarcocrnia perennis-100_362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202" y="533744"/>
            <a:ext cx="4529797" cy="3780441"/>
          </a:xfrm>
        </p:spPr>
      </p:pic>
      <p:sp>
        <p:nvSpPr>
          <p:cNvPr id="5" name="ZoneTexte 4"/>
          <p:cNvSpPr txBox="1"/>
          <p:nvPr/>
        </p:nvSpPr>
        <p:spPr>
          <a:xfrm>
            <a:off x="5466303" y="4314185"/>
            <a:ext cx="25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Sarcocornia</a:t>
            </a:r>
            <a:r>
              <a:rPr lang="fr-FR" b="1" i="1" dirty="0" smtClean="0"/>
              <a:t> </a:t>
            </a:r>
            <a:r>
              <a:rPr lang="fr-FR" b="1" i="1" dirty="0" err="1" smtClean="0"/>
              <a:t>perennis</a:t>
            </a:r>
            <a:endParaRPr lang="fr-FR" b="1" i="1" dirty="0"/>
          </a:p>
        </p:txBody>
      </p:sp>
      <p:pic>
        <p:nvPicPr>
          <p:cNvPr id="6" name="Image 5" descr="Sarcocornia fruticosa-100_362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98" y="486748"/>
            <a:ext cx="4452139" cy="33391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200" y="4147352"/>
            <a:ext cx="391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Sarcocornia</a:t>
            </a:r>
            <a:r>
              <a:rPr lang="fr-FR" b="1" i="1" dirty="0" smtClean="0"/>
              <a:t> </a:t>
            </a:r>
            <a:r>
              <a:rPr lang="fr-FR" b="1" i="1" dirty="0" err="1" smtClean="0"/>
              <a:t>fruticosa</a:t>
            </a:r>
            <a:endParaRPr lang="fr-FR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614202" y="4708613"/>
            <a:ext cx="4480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Tiges nombreuses, </a:t>
            </a:r>
            <a:r>
              <a:rPr lang="fr-FR" dirty="0" smtClean="0">
                <a:solidFill>
                  <a:srgbClr val="FF0000"/>
                </a:solidFill>
              </a:rPr>
              <a:t>à peine ligneuses</a:t>
            </a:r>
            <a:r>
              <a:rPr lang="fr-FR" dirty="0" smtClean="0"/>
              <a:t>, grêles, couchées ascendantes, radicantes à leur base et s’étalant en larges plaques ne dépassant </a:t>
            </a:r>
            <a:r>
              <a:rPr lang="fr-FR" smtClean="0"/>
              <a:t>pas </a:t>
            </a:r>
            <a:r>
              <a:rPr lang="fr-FR" smtClean="0">
                <a:solidFill>
                  <a:srgbClr val="FF0000"/>
                </a:solidFill>
              </a:rPr>
              <a:t>0,30 </a:t>
            </a:r>
            <a:r>
              <a:rPr lang="fr-FR" dirty="0" smtClean="0">
                <a:solidFill>
                  <a:srgbClr val="FF0000"/>
                </a:solidFill>
              </a:rPr>
              <a:t>m de hauteur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1098" y="4593647"/>
            <a:ext cx="4161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Sous-arbrisseau à racines fortes, longues et rameuses – Tiges</a:t>
            </a:r>
            <a:r>
              <a:rPr lang="fr-FR" dirty="0" smtClean="0">
                <a:solidFill>
                  <a:srgbClr val="FF0000"/>
                </a:solidFill>
              </a:rPr>
              <a:t> ligneuses</a:t>
            </a:r>
            <a:r>
              <a:rPr lang="fr-FR" dirty="0" smtClean="0"/>
              <a:t>, très rameuses, dressées en touffes arrondies, souvent de </a:t>
            </a:r>
            <a:r>
              <a:rPr lang="fr-FR" dirty="0" smtClean="0">
                <a:solidFill>
                  <a:srgbClr val="FF0000"/>
                </a:solidFill>
              </a:rPr>
              <a:t>1 m. de haut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78222" y="82216"/>
            <a:ext cx="2138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Le port : 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11098" y="5920788"/>
            <a:ext cx="387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Remarque : les tiges ligneuses et rigides</a:t>
            </a:r>
          </a:p>
          <a:p>
            <a:r>
              <a:rPr lang="fr-FR" dirty="0">
                <a:solidFill>
                  <a:srgbClr val="FF0000"/>
                </a:solidFill>
              </a:rPr>
              <a:t>s</a:t>
            </a:r>
            <a:r>
              <a:rPr lang="fr-FR" dirty="0" smtClean="0">
                <a:solidFill>
                  <a:srgbClr val="FF0000"/>
                </a:solidFill>
              </a:rPr>
              <a:t>e cassent quand on les plie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63237" y="5851303"/>
            <a:ext cx="384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Remarque : les tiges </a:t>
            </a:r>
            <a:r>
              <a:rPr lang="fr-FR" dirty="0" smtClean="0">
                <a:solidFill>
                  <a:srgbClr val="FF0000"/>
                </a:solidFill>
              </a:rPr>
              <a:t>se courbent sans se briser quand on les plie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6690" y="0"/>
            <a:ext cx="3597310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Genre </a:t>
            </a:r>
            <a:r>
              <a:rPr lang="fr-FR" sz="2000" b="1" i="1" dirty="0" err="1" smtClean="0"/>
              <a:t>Sarcocornia</a:t>
            </a:r>
            <a:r>
              <a:rPr lang="fr-FR" sz="2000" b="1" dirty="0" smtClean="0"/>
              <a:t> </a:t>
            </a:r>
            <a:r>
              <a:rPr lang="fr-FR" sz="2000" b="1" smtClean="0"/>
              <a:t>: les </a:t>
            </a:r>
            <a:r>
              <a:rPr lang="fr-FR" sz="2000" b="1" dirty="0" smtClean="0"/>
              <a:t>fleurs</a:t>
            </a:r>
            <a:endParaRPr lang="fr-FR" sz="2000" b="1" dirty="0"/>
          </a:p>
        </p:txBody>
      </p:sp>
      <p:pic>
        <p:nvPicPr>
          <p:cNvPr id="4" name="Espace réservé du contenu 3" descr="Sarcocornia fruticosa-DSC01998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584" r="-597"/>
          <a:stretch/>
        </p:blipFill>
        <p:spPr>
          <a:xfrm>
            <a:off x="-1640332" y="0"/>
            <a:ext cx="7187022" cy="4709977"/>
          </a:xfrm>
        </p:spPr>
      </p:pic>
      <p:sp>
        <p:nvSpPr>
          <p:cNvPr id="5" name="ZoneTexte 4"/>
          <p:cNvSpPr txBox="1"/>
          <p:nvPr/>
        </p:nvSpPr>
        <p:spPr>
          <a:xfrm>
            <a:off x="5755696" y="1237776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– Epis latéraux et terminaux </a:t>
            </a:r>
          </a:p>
          <a:p>
            <a:r>
              <a:rPr lang="fr-FR" dirty="0"/>
              <a:t>n</a:t>
            </a:r>
            <a:r>
              <a:rPr lang="fr-FR" dirty="0" smtClean="0"/>
              <a:t>aissant sur le jeune bois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755696" y="3189906"/>
            <a:ext cx="298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3- Après la chute des graines, il subsiste une cavité divisée en 3 loges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755696" y="2186201"/>
            <a:ext cx="323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2- Les 3 fleurs sont séparées par une crête membraneuse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884314" y="4709977"/>
            <a:ext cx="325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– La longueur des épis fertiles  varie </a:t>
            </a:r>
            <a:r>
              <a:rPr lang="fr-FR" dirty="0" smtClean="0">
                <a:solidFill>
                  <a:srgbClr val="FF0000"/>
                </a:solidFill>
              </a:rPr>
              <a:t>de 15 à 90 mm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7017" y="4956198"/>
            <a:ext cx="2700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Sarcocornia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fruticosa</a:t>
            </a:r>
            <a:endParaRPr lang="fr-FR" sz="2000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27017" y="5756418"/>
            <a:ext cx="810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– </a:t>
            </a:r>
            <a:r>
              <a:rPr lang="fr-FR" dirty="0" smtClean="0">
                <a:solidFill>
                  <a:srgbClr val="FF0000"/>
                </a:solidFill>
              </a:rPr>
              <a:t>la floraison, tardive, </a:t>
            </a:r>
            <a:r>
              <a:rPr lang="fr-FR" dirty="0" smtClean="0"/>
              <a:t>n’a pas lieu avant septembre et la fructification en novembre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4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2308" y="274638"/>
            <a:ext cx="5144492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Sarcocornia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perennis</a:t>
            </a:r>
            <a:r>
              <a:rPr lang="fr-FR" sz="2400" b="1" i="1" dirty="0" smtClean="0"/>
              <a:t> </a:t>
            </a:r>
            <a:r>
              <a:rPr lang="fr-FR" sz="2400" dirty="0" smtClean="0"/>
              <a:t>: les fleurs</a:t>
            </a:r>
            <a:endParaRPr lang="fr-FR" sz="2400" dirty="0"/>
          </a:p>
        </p:txBody>
      </p:sp>
      <p:pic>
        <p:nvPicPr>
          <p:cNvPr id="6" name="Espace réservé du contenu 5" descr="Sarcocornia perennis-DSC0631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828" r="-330"/>
          <a:stretch/>
        </p:blipFill>
        <p:spPr>
          <a:xfrm>
            <a:off x="-5002920" y="0"/>
            <a:ext cx="8545229" cy="6858000"/>
          </a:xfrm>
        </p:spPr>
      </p:pic>
      <p:sp>
        <p:nvSpPr>
          <p:cNvPr id="7" name="ZoneTexte 6"/>
          <p:cNvSpPr txBox="1"/>
          <p:nvPr/>
        </p:nvSpPr>
        <p:spPr>
          <a:xfrm>
            <a:off x="3542309" y="1417638"/>
            <a:ext cx="581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Epis latéraux et </a:t>
            </a:r>
            <a:r>
              <a:rPr lang="fr-FR" dirty="0" smtClean="0"/>
              <a:t>terminaux naissant sur le jeune bois</a:t>
            </a:r>
            <a:endParaRPr lang="fr-FR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542309" y="2063969"/>
            <a:ext cx="5380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2- Les 3 fleurs sont séparées par une </a:t>
            </a:r>
            <a:r>
              <a:rPr lang="fr-FR" dirty="0" smtClean="0"/>
              <a:t>crête </a:t>
            </a:r>
            <a:r>
              <a:rPr lang="fr-FR" dirty="0"/>
              <a:t>membraneuse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542309" y="2664133"/>
            <a:ext cx="5246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3- Après la chute des graines, il subsiste une cavité divisée en 3 loges</a:t>
            </a: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675980" y="3587463"/>
            <a:ext cx="5317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– </a:t>
            </a:r>
            <a:r>
              <a:rPr lang="fr-FR" dirty="0" smtClean="0"/>
              <a:t>La longueur </a:t>
            </a:r>
            <a:r>
              <a:rPr lang="fr-FR" dirty="0"/>
              <a:t>des épis fertiles </a:t>
            </a:r>
            <a:r>
              <a:rPr lang="fr-FR" dirty="0" smtClean="0"/>
              <a:t>varie </a:t>
            </a:r>
            <a:r>
              <a:rPr lang="fr-FR" dirty="0">
                <a:solidFill>
                  <a:srgbClr val="FF0000"/>
                </a:solidFill>
              </a:rPr>
              <a:t>de 8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à </a:t>
            </a:r>
            <a:r>
              <a:rPr lang="fr-FR" dirty="0" smtClean="0">
                <a:solidFill>
                  <a:srgbClr val="FF0000"/>
                </a:solidFill>
              </a:rPr>
              <a:t>34 </a:t>
            </a:r>
            <a:r>
              <a:rPr lang="fr-FR" dirty="0">
                <a:solidFill>
                  <a:srgbClr val="FF0000"/>
                </a:solidFill>
              </a:rPr>
              <a:t>mm</a:t>
            </a:r>
          </a:p>
          <a:p>
            <a:r>
              <a:rPr lang="fr-FR" dirty="0"/>
              <a:t>p</a:t>
            </a:r>
            <a:r>
              <a:rPr lang="fr-FR" dirty="0" smtClean="0"/>
              <a:t>our 3  à 12 articles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75980" y="4283929"/>
            <a:ext cx="5317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– la floraison a lieu fin Juillet et les fruits sont mûrs fin septembre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091165" y="5130444"/>
            <a:ext cx="605283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Ce qui signifie qu’au moment où </a:t>
            </a:r>
            <a:r>
              <a:rPr lang="fr-FR" sz="2000" b="1" dirty="0" err="1" smtClean="0">
                <a:solidFill>
                  <a:srgbClr val="FF0000"/>
                </a:solidFill>
              </a:rPr>
              <a:t>Sa</a:t>
            </a:r>
            <a:r>
              <a:rPr lang="fr-FR" sz="2000" b="1" i="1" dirty="0" err="1" smtClean="0">
                <a:solidFill>
                  <a:srgbClr val="FF0000"/>
                </a:solidFill>
              </a:rPr>
              <a:t>rcocornia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</a:rPr>
              <a:t>fruticosa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fleurit, </a:t>
            </a:r>
            <a:r>
              <a:rPr lang="fr-FR" sz="2000" b="1" dirty="0" err="1" smtClean="0">
                <a:solidFill>
                  <a:srgbClr val="FF0000"/>
                </a:solidFill>
              </a:rPr>
              <a:t>Sar</a:t>
            </a:r>
            <a:r>
              <a:rPr lang="fr-FR" sz="2000" b="1" i="1" dirty="0" err="1" smtClean="0">
                <a:solidFill>
                  <a:srgbClr val="FF0000"/>
                </a:solidFill>
              </a:rPr>
              <a:t>cocornia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</a:rPr>
              <a:t>perennis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dissémine ou a disséminé ses graines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613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 genre </a:t>
            </a:r>
            <a:r>
              <a:rPr lang="fr-FR" sz="2800" b="1" dirty="0" err="1" smtClean="0">
                <a:solidFill>
                  <a:srgbClr val="FF0000"/>
                </a:solidFill>
              </a:rPr>
              <a:t>monospécifique</a:t>
            </a:r>
            <a:r>
              <a:rPr lang="fr-FR" sz="2800" b="1" dirty="0" smtClean="0">
                <a:solidFill>
                  <a:srgbClr val="FF0000"/>
                </a:solidFill>
              </a:rPr>
              <a:t> :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Arthrocnemum</a:t>
            </a:r>
            <a:r>
              <a:rPr lang="fr-FR" sz="2800" b="1" i="1" dirty="0" smtClean="0">
                <a:solidFill>
                  <a:srgbClr val="FF0000"/>
                </a:solidFill>
              </a:rPr>
              <a:t> </a:t>
            </a:r>
            <a:endParaRPr lang="fr-FR" sz="2800" b="1" i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7200" y="1000125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L’appareil végétatif est très voisin de celui </a:t>
            </a:r>
          </a:p>
          <a:p>
            <a:r>
              <a:rPr lang="fr-FR" dirty="0" smtClean="0"/>
              <a:t>du genre </a:t>
            </a:r>
            <a:r>
              <a:rPr lang="fr-FR" i="1" dirty="0" err="1" smtClean="0"/>
              <a:t>Salicornia</a:t>
            </a:r>
            <a:r>
              <a:rPr lang="fr-FR" dirty="0" smtClean="0"/>
              <a:t> :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2251" y="1793875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Gaines des feuilles enveloppant les tiges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 et donnant un aspect articulé à l’ensemble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 des organes aériens</a:t>
            </a:r>
            <a:endParaRPr lang="fr-FR" dirty="0"/>
          </a:p>
        </p:txBody>
      </p:sp>
      <p:pic>
        <p:nvPicPr>
          <p:cNvPr id="6" name="Image 5" descr="Arthrocnemum macrostachyum-DSC006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250" y="1198562"/>
            <a:ext cx="3968750" cy="56594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2251" y="3952875"/>
            <a:ext cx="474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C’est la + halophile de toutes  les salicornes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2251" y="4401919"/>
            <a:ext cx="474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Elle peut résister à une immersion pouvant se prolonger pendant des semaines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2251" y="5064125"/>
            <a:ext cx="474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Elle est commune sur le littoral méditerranéen, des Bouches du Rhône aux Pyrénées orientales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349375" y="6175375"/>
            <a:ext cx="38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Arthrocnemum</a:t>
            </a:r>
            <a:r>
              <a:rPr lang="fr-FR" b="1" i="1" dirty="0" smtClean="0"/>
              <a:t> </a:t>
            </a:r>
            <a:r>
              <a:rPr lang="fr-FR" b="1" i="1" dirty="0" err="1" smtClean="0"/>
              <a:t>macrostachyum</a:t>
            </a:r>
            <a:endParaRPr lang="fr-FR" b="1" i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4619625" y="6413500"/>
            <a:ext cx="555625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22251" y="2841625"/>
            <a:ext cx="495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cymes sont aussi formées de 3 fleurs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3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38125"/>
            <a:ext cx="9144000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Comment distinguer le genre </a:t>
            </a:r>
            <a:r>
              <a:rPr lang="fr-FR" sz="2400" b="1" i="1" dirty="0" err="1" smtClean="0"/>
              <a:t>Arthrocnemum</a:t>
            </a:r>
            <a:r>
              <a:rPr lang="fr-FR" sz="2400" b="1" dirty="0" smtClean="0"/>
              <a:t> du genre </a:t>
            </a:r>
            <a:r>
              <a:rPr lang="fr-FR" sz="2400" b="1" i="1" dirty="0" err="1" smtClean="0"/>
              <a:t>Sarcocornia</a:t>
            </a:r>
            <a:r>
              <a:rPr lang="fr-FR" sz="2400" b="1" dirty="0" smtClean="0"/>
              <a:t> ?</a:t>
            </a:r>
            <a:endParaRPr lang="fr-FR" sz="2400" b="1" dirty="0"/>
          </a:p>
        </p:txBody>
      </p:sp>
      <p:pic>
        <p:nvPicPr>
          <p:cNvPr id="4" name="Espace réservé du contenu 3" descr="Arthrocnemum macrostachyum-DSC0060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V="1">
            <a:off x="4187857" y="2212215"/>
            <a:ext cx="6395182" cy="3517104"/>
          </a:xfrm>
        </p:spPr>
      </p:pic>
      <p:sp>
        <p:nvSpPr>
          <p:cNvPr id="5" name="ZoneTexte 4"/>
          <p:cNvSpPr txBox="1"/>
          <p:nvPr/>
        </p:nvSpPr>
        <p:spPr>
          <a:xfrm>
            <a:off x="158750" y="1270000"/>
            <a:ext cx="546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articles sont </a:t>
            </a:r>
            <a:r>
              <a:rPr lang="fr-FR" dirty="0" smtClean="0">
                <a:solidFill>
                  <a:srgbClr val="FF0000"/>
                </a:solidFill>
              </a:rPr>
              <a:t>aussi longs que larges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8750" y="1920875"/>
            <a:ext cx="52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épis florifères latéraux et terminaux </a:t>
            </a:r>
            <a:r>
              <a:rPr lang="fr-FR" dirty="0" smtClean="0">
                <a:solidFill>
                  <a:srgbClr val="FF0000"/>
                </a:solidFill>
              </a:rPr>
              <a:t>naissent sur le </a:t>
            </a:r>
            <a:r>
              <a:rPr lang="fr-FR" dirty="0">
                <a:solidFill>
                  <a:srgbClr val="FF0000"/>
                </a:solidFill>
              </a:rPr>
              <a:t>v</a:t>
            </a:r>
            <a:r>
              <a:rPr lang="fr-FR" dirty="0" smtClean="0">
                <a:solidFill>
                  <a:srgbClr val="FF0000"/>
                </a:solidFill>
              </a:rPr>
              <a:t>ieux bois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8750" y="3254375"/>
            <a:ext cx="515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fleurs sont contiguës </a:t>
            </a:r>
            <a:r>
              <a:rPr lang="fr-FR" dirty="0" smtClean="0">
                <a:solidFill>
                  <a:srgbClr val="FF0000"/>
                </a:solidFill>
              </a:rPr>
              <a:t>non séparées par des cloisons verticales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8750" y="4222750"/>
            <a:ext cx="504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la chute des graines il ne subsiste </a:t>
            </a:r>
            <a:r>
              <a:rPr lang="fr-FR" dirty="0" smtClean="0">
                <a:solidFill>
                  <a:srgbClr val="FF0000"/>
                </a:solidFill>
              </a:rPr>
              <a:t>qu’une loge unique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8750" y="5397500"/>
            <a:ext cx="488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 floraison très précoce </a:t>
            </a:r>
            <a:r>
              <a:rPr lang="fr-FR" dirty="0" smtClean="0"/>
              <a:t>a lieu en mai-juin, la fructification en août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98500" y="6413500"/>
            <a:ext cx="434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Arthrocnemum</a:t>
            </a:r>
            <a:r>
              <a:rPr lang="fr-FR" b="1" i="1" dirty="0"/>
              <a:t> </a:t>
            </a:r>
            <a:r>
              <a:rPr lang="fr-FR" b="1" i="1" dirty="0" err="1"/>
              <a:t>macrostachyum</a:t>
            </a:r>
            <a:endParaRPr lang="fr-FR" b="1" i="1" dirty="0"/>
          </a:p>
          <a:p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159250" y="6651625"/>
            <a:ext cx="1270000" cy="15875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5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8-01-18 à 14.40.27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664636" y="1664637"/>
            <a:ext cx="7397751" cy="4068478"/>
          </a:xfrm>
        </p:spPr>
      </p:pic>
      <p:sp>
        <p:nvSpPr>
          <p:cNvPr id="5" name="ZoneTexte 4"/>
          <p:cNvSpPr txBox="1"/>
          <p:nvPr/>
        </p:nvSpPr>
        <p:spPr>
          <a:xfrm>
            <a:off x="5177462" y="1872214"/>
            <a:ext cx="350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Arthrocnemum</a:t>
            </a:r>
            <a:r>
              <a:rPr lang="fr-FR" b="1" dirty="0"/>
              <a:t> </a:t>
            </a:r>
            <a:endParaRPr lang="fr-FR" dirty="0"/>
          </a:p>
        </p:txBody>
      </p:sp>
      <p:sp>
        <p:nvSpPr>
          <p:cNvPr id="7" name="Flèche vers la gauche 6"/>
          <p:cNvSpPr/>
          <p:nvPr/>
        </p:nvSpPr>
        <p:spPr>
          <a:xfrm>
            <a:off x="3891236" y="3190903"/>
            <a:ext cx="5252764" cy="1123328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3 fleurs non séparées par des cloisons verticales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8-01-24 à 17.15.09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0" r="-424"/>
          <a:stretch/>
        </p:blipFill>
        <p:spPr>
          <a:xfrm>
            <a:off x="1" y="0"/>
            <a:ext cx="9684785" cy="6858000"/>
          </a:xfrm>
        </p:spPr>
      </p:pic>
    </p:spTree>
    <p:extLst>
      <p:ext uri="{BB962C8B-B14F-4D97-AF65-F5344CB8AC3E}">
        <p14:creationId xmlns:p14="http://schemas.microsoft.com/office/powerpoint/2010/main" val="14127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4358</Words>
  <Application>Microsoft Office PowerPoint</Application>
  <PresentationFormat>Affichage à l'écran (4:3)</PresentationFormat>
  <Paragraphs>654</Paragraphs>
  <Slides>99</Slides>
  <Notes>57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99</vt:i4>
      </vt:variant>
    </vt:vector>
  </HeadingPairs>
  <TitlesOfParts>
    <vt:vector size="103" baseType="lpstr">
      <vt:lpstr>Thème Office</vt:lpstr>
      <vt:lpstr>1_Thème Office</vt:lpstr>
      <vt:lpstr>2_Thème Office</vt:lpstr>
      <vt:lpstr>3_Thème Office</vt:lpstr>
      <vt:lpstr>Présentation PowerPoint</vt:lpstr>
      <vt:lpstr>1-Place de cette famille dans la classification</vt:lpstr>
      <vt:lpstr>Les Caryophyllales : de quoi s’agit-il ?</vt:lpstr>
      <vt:lpstr>Présentation PowerPoint</vt:lpstr>
      <vt:lpstr>2 - Les différents genres de cette famille en France :</vt:lpstr>
      <vt:lpstr>Présentation PowerPoint</vt:lpstr>
      <vt:lpstr>4 – cette famille est présente dans les régions tempérées  mais aussi dans les régions tropicales :</vt:lpstr>
      <vt:lpstr>Certaines Amaranthaceae sont cultivées  comme plantes ornementales :</vt:lpstr>
      <vt:lpstr>On y trouve des plantes alimentaires:</vt:lpstr>
      <vt:lpstr>Une plante alimentaire originaire du Pérou : Chenopodium quinoa</vt:lpstr>
      <vt:lpstr>Présentation PowerPoint</vt:lpstr>
      <vt:lpstr>Les feuilles peuvent être non développées mais concrescentes avec l’axe et opposées</vt:lpstr>
      <vt:lpstr>Au contraire, elles peuvent être bien développées, linéaires ou entières</vt:lpstr>
      <vt:lpstr>Les fleurs, le plus souvent hermaphrodites, sont parfois encadrées de bractéoles :</vt:lpstr>
      <vt:lpstr>La fleur des Amaranthaceae :</vt:lpstr>
      <vt:lpstr>Le fruit des Amaranthaceae :</vt:lpstr>
      <vt:lpstr>1° partie : Les Amaranthaceae non articulées à feuilles développées :</vt:lpstr>
      <vt:lpstr>Le genre Amaranthus est à l’origine du   nom de cette famille</vt:lpstr>
      <vt:lpstr> le genre  Amaranthus : 12 espèces</vt:lpstr>
      <vt:lpstr>Amaranthus  deflexus : les fleurs</vt:lpstr>
      <vt:lpstr>Amaranthus deflexus : organes souterrains</vt:lpstr>
      <vt:lpstr>Chez Amaranthus graecizans, le fruit, déhiscent est une pyxide</vt:lpstr>
      <vt:lpstr>Présentation PowerPoint</vt:lpstr>
      <vt:lpstr>Présentation PowerPoint</vt:lpstr>
      <vt:lpstr>Le genre Halimione : 1 espèce</vt:lpstr>
      <vt:lpstr>Genre Halimione : les fleurs</vt:lpstr>
      <vt:lpstr>Présentation PowerPoint</vt:lpstr>
      <vt:lpstr>Genre  Atriplex : 8 espèces</vt:lpstr>
      <vt:lpstr>les feuilles</vt:lpstr>
      <vt:lpstr>Les fleurs : </vt:lpstr>
      <vt:lpstr>Présentation PowerPoint</vt:lpstr>
      <vt:lpstr>Les fleurs de Atriplex halimus :</vt:lpstr>
      <vt:lpstr>Le genre Cycloloma :  1 espèce</vt:lpstr>
      <vt:lpstr> Cycloloma atriplicifolia</vt:lpstr>
      <vt:lpstr>Des fleurs isolées et très espacées</vt:lpstr>
      <vt:lpstr>Le genre Dysphania : 4 espèces autrefois rangées dans le genre Chenopodium </vt:lpstr>
      <vt:lpstr>Variabilité des feuilles</vt:lpstr>
      <vt:lpstr>Dysphania :  les fleurs</vt:lpstr>
      <vt:lpstr>Dysphania multifida : les fleurs</vt:lpstr>
      <vt:lpstr>Présentation PowerPoint</vt:lpstr>
      <vt:lpstr>Le genre Chenopodium : 4 espèces</vt:lpstr>
      <vt:lpstr>Les feuilles planes, de forme variable,  sont densément   farineuses sur les 2 faces</vt:lpstr>
      <vt:lpstr>Variabilité dans la forme des feuilles</vt:lpstr>
      <vt:lpstr>Présentation PowerPoint</vt:lpstr>
      <vt:lpstr>Le fruit des Chenopodes est un akène</vt:lpstr>
      <vt:lpstr>3 genres sont parfois inclus dans le genre Chenopodium :</vt:lpstr>
      <vt:lpstr>Blitum bonus henricus</vt:lpstr>
      <vt:lpstr>Blitum bonus henricus</vt:lpstr>
      <vt:lpstr>Genre Chenopodiastrum : 2 espèces (Incluses dans le genre Chenopodium dans FloreMed)</vt:lpstr>
      <vt:lpstr>Présentation PowerPoint</vt:lpstr>
      <vt:lpstr>Genre Oxybasis : 4 espèces  (toutes incluses dans le genre  Chenopodium dans FloreMed)</vt:lpstr>
      <vt:lpstr>Présentation PowerPoint</vt:lpstr>
      <vt:lpstr>Genre Beta : 2 espèces</vt:lpstr>
      <vt:lpstr>Présentation PowerPoint</vt:lpstr>
      <vt:lpstr>Genre Beta : la fleur</vt:lpstr>
      <vt:lpstr>Remarque : dans les cultures et les jachères pousse parfois Beta trigyna</vt:lpstr>
      <vt:lpstr>Genre Alternanthera :  1 espèce</vt:lpstr>
      <vt:lpstr>Présentation PowerPoint</vt:lpstr>
      <vt:lpstr>Présentation PowerPoint</vt:lpstr>
      <vt:lpstr>Si l’espèce Alternanthera philoxeroides est encore très localisée, le genre Alternanthera est fréquent dans les pays tropicaux</vt:lpstr>
      <vt:lpstr>B – Les Amaranthaceae à feuilles linéaires et entières</vt:lpstr>
      <vt:lpstr>Le genre Bassia : 4 espèces</vt:lpstr>
      <vt:lpstr>Présentation PowerPoint</vt:lpstr>
      <vt:lpstr>Bassia laniflora</vt:lpstr>
      <vt:lpstr>Présentation PowerPoint</vt:lpstr>
      <vt:lpstr>Genre Corispermum : 4 espèces</vt:lpstr>
      <vt:lpstr>Présentation PowerPoint</vt:lpstr>
      <vt:lpstr>Corispermum gallicum</vt:lpstr>
      <vt:lpstr>Reconnaître le genre Corispermum</vt:lpstr>
      <vt:lpstr>Le genre Camphorosma : 1 espèce</vt:lpstr>
      <vt:lpstr>Camphorosma : les feuilles</vt:lpstr>
      <vt:lpstr>Camphorosma : la fleur</vt:lpstr>
      <vt:lpstr>Le genre Suaeda : 3 espèces</vt:lpstr>
      <vt:lpstr>Suaeda vera</vt:lpstr>
      <vt:lpstr>Genre Suaeda : la fleur</vt:lpstr>
      <vt:lpstr>Suaeda vera – Gruissan 11</vt:lpstr>
      <vt:lpstr>Genre Polycnemum : 2 espèces</vt:lpstr>
      <vt:lpstr>Présentation PowerPoint</vt:lpstr>
      <vt:lpstr>Genre Kali : 2 espèces</vt:lpstr>
      <vt:lpstr>Présentation PowerPoint</vt:lpstr>
      <vt:lpstr>Genre Salsola : 1 spèce </vt:lpstr>
      <vt:lpstr>Salsola soda</vt:lpstr>
      <vt:lpstr>La nouvelle famille des Amaranthaceae  : suite</vt:lpstr>
      <vt:lpstr>2e partie : les Amaranthaceae articulées au sommet, formées d’ entre-noeuds très charnus</vt:lpstr>
      <vt:lpstr>Les fleurs des « Salicornes » au sens large</vt:lpstr>
      <vt:lpstr>Leur résistance au sel :</vt:lpstr>
      <vt:lpstr>Les « Salicornes (au sens large) sont des plantes difficiles à déterminer.</vt:lpstr>
      <vt:lpstr>C. Lahondère, dans le bulletin de la S.B.C.O. numéro 24, distingue 3 genres :</vt:lpstr>
      <vt:lpstr>Genre Salicornia : 2 espèces</vt:lpstr>
      <vt:lpstr>Présentation PowerPoint</vt:lpstr>
      <vt:lpstr>Présentation PowerPoint</vt:lpstr>
      <vt:lpstr>Présentation PowerPoint</vt:lpstr>
      <vt:lpstr>Genre Sarcocornia : 2 espèces</vt:lpstr>
      <vt:lpstr>Genre Sarcocornia : les fleurs</vt:lpstr>
      <vt:lpstr>Sarcocornia perennis : les fleurs</vt:lpstr>
      <vt:lpstr>Le genre monospécifique : Arthrocnemum </vt:lpstr>
      <vt:lpstr>Comment distinguer le genre Arthrocnemum du genre Sarcocornia ?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Liliane Roubaudi</dc:creator>
  <cp:lastModifiedBy>Jean-Luc Macqueron</cp:lastModifiedBy>
  <cp:revision>427</cp:revision>
  <dcterms:created xsi:type="dcterms:W3CDTF">2017-07-03T13:53:40Z</dcterms:created>
  <dcterms:modified xsi:type="dcterms:W3CDTF">2018-01-31T09:44:23Z</dcterms:modified>
</cp:coreProperties>
</file>